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27"/>
  </p:notesMasterIdLst>
  <p:handoutMasterIdLst>
    <p:handoutMasterId r:id="rId28"/>
  </p:handoutMasterIdLst>
  <p:sldIdLst>
    <p:sldId id="256" r:id="rId4"/>
    <p:sldId id="257" r:id="rId5"/>
    <p:sldId id="388" r:id="rId6"/>
    <p:sldId id="389" r:id="rId7"/>
    <p:sldId id="390" r:id="rId8"/>
    <p:sldId id="394" r:id="rId9"/>
    <p:sldId id="396" r:id="rId10"/>
    <p:sldId id="395" r:id="rId11"/>
    <p:sldId id="393" r:id="rId12"/>
    <p:sldId id="397" r:id="rId13"/>
    <p:sldId id="398" r:id="rId14"/>
    <p:sldId id="399" r:id="rId15"/>
    <p:sldId id="400" r:id="rId16"/>
    <p:sldId id="402" r:id="rId17"/>
    <p:sldId id="403" r:id="rId18"/>
    <p:sldId id="405" r:id="rId19"/>
    <p:sldId id="406" r:id="rId20"/>
    <p:sldId id="407" r:id="rId21"/>
    <p:sldId id="412" r:id="rId22"/>
    <p:sldId id="408" r:id="rId23"/>
    <p:sldId id="409" r:id="rId24"/>
    <p:sldId id="411" r:id="rId25"/>
    <p:sldId id="360" r:id="rId26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5040" autoAdjust="0"/>
  </p:normalViewPr>
  <p:slideViewPr>
    <p:cSldViewPr>
      <p:cViewPr varScale="1">
        <p:scale>
          <a:sx n="103" d="100"/>
          <a:sy n="103" d="100"/>
        </p:scale>
        <p:origin x="185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1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29/03/2018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And</a:t>
            </a:r>
            <a:r>
              <a:rPr lang="en-GB" baseline="0" dirty="0"/>
              <a:t> there are some hidden fields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930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Tickets is</a:t>
            </a:r>
            <a:r>
              <a:rPr lang="en-GB" baseline="0" dirty="0" smtClean="0"/>
              <a:t> the name of the navigation property for the child Booking Tickets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7609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 _</a:t>
            </a:r>
            <a:r>
              <a:rPr lang="en-GB" dirty="0" err="1"/>
              <a:t>ValidationScriptsPartial</a:t>
            </a:r>
            <a:r>
              <a:rPr lang="en-GB" baseline="0" dirty="0"/>
              <a:t> should have been added by default to the project.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4508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40628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err="1"/>
              <a:t>filmShowings</a:t>
            </a:r>
            <a:r>
              <a:rPr lang="en-GB" dirty="0"/>
              <a:t>:</a:t>
            </a:r>
            <a:r>
              <a:rPr lang="en-GB" baseline="0" dirty="0"/>
              <a:t> the variable storing the list of options retrieved from the database containing the </a:t>
            </a:r>
            <a:r>
              <a:rPr lang="en-GB" baseline="0" dirty="0" err="1"/>
              <a:t>FilmShowingId</a:t>
            </a:r>
            <a:r>
              <a:rPr lang="en-GB" baseline="0" dirty="0"/>
              <a:t> and the formatted Description.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In the new </a:t>
            </a:r>
            <a:r>
              <a:rPr lang="en-GB" dirty="0" err="1"/>
              <a:t>SelectList</a:t>
            </a:r>
            <a:r>
              <a:rPr lang="en-GB" dirty="0"/>
              <a:t>(…)</a:t>
            </a:r>
            <a:r>
              <a:rPr lang="en-GB" baseline="0" dirty="0"/>
              <a:t> method</a:t>
            </a:r>
            <a:r>
              <a:rPr lang="en-GB" dirty="0"/>
              <a:t>: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dirty="0"/>
              <a:t>The first parameter, </a:t>
            </a:r>
            <a:r>
              <a:rPr lang="en-GB" baseline="0" dirty="0"/>
              <a:t> is the variable storing the list of options retrieved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/>
              <a:t>“</a:t>
            </a:r>
            <a:r>
              <a:rPr lang="en-GB" baseline="0" dirty="0" err="1"/>
              <a:t>FilmShowingID</a:t>
            </a:r>
            <a:r>
              <a:rPr lang="en-GB" baseline="0" dirty="0"/>
              <a:t>” specifies what property to use for the value in the option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/>
              <a:t>“Description” specifies what property to show the user when they expand the drop down list</a:t>
            </a:r>
          </a:p>
          <a:p>
            <a:pPr marL="628650" lvl="1" indent="-171450">
              <a:buFont typeface="Arial" panose="020B0604020202020204" pitchFamily="34" charset="0"/>
              <a:buChar char="•"/>
            </a:pPr>
            <a:r>
              <a:rPr lang="en-GB" baseline="0" dirty="0" err="1"/>
              <a:t>Booking.FilmShowingId</a:t>
            </a:r>
            <a:r>
              <a:rPr lang="en-GB" baseline="0" dirty="0"/>
              <a:t>: specifies the initial selected value (in this case the current booking’s </a:t>
            </a:r>
            <a:r>
              <a:rPr lang="en-GB" baseline="0" dirty="0" err="1"/>
              <a:t>FilmShowingId</a:t>
            </a:r>
            <a:r>
              <a:rPr lang="en-GB" baseline="0" dirty="0"/>
              <a:t>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6880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9518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3/29/2018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3schools.com/jquery/default.asp" TargetMode="External"/><Relationship Id="rId2" Type="http://schemas.openxmlformats.org/officeDocument/2006/relationships/hyperlink" Target="https://www.w3schools.com/js/default.as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docs.microsoft.com/en-us/dotnet/api/microsoft.aspnetcore.mvc.rendering.selectlist.-ctor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View Models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6: Web Development: ASP.NET (WD </a:t>
            </a:r>
            <a:r>
              <a:rPr lang="en-GB" dirty="0" err="1"/>
              <a:t>DotNet</a:t>
            </a:r>
            <a:r>
              <a:rPr lang="en-GB" dirty="0"/>
              <a:t>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26-Mar-2018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View Modules</a:t>
            </a:r>
          </a:p>
          <a:p>
            <a:r>
              <a:rPr lang="en-GB" dirty="0"/>
              <a:t>Client-side Scripts, JavaScript</a:t>
            </a:r>
          </a:p>
          <a:p>
            <a:r>
              <a:rPr lang="en-GB" dirty="0"/>
              <a:t>Select List Items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Default Create New Booking 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Create view VS scaffolds for creating a new booking looks like the following.</a:t>
            </a:r>
          </a:p>
          <a:p>
            <a:r>
              <a:rPr lang="en-GB" dirty="0"/>
              <a:t>What is wrong with it?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526710"/>
            <a:ext cx="3740000" cy="4286666"/>
          </a:xfrm>
          <a:prstGeom prst="rect">
            <a:avLst/>
          </a:prstGeom>
        </p:spPr>
      </p:pic>
      <p:grpSp>
        <p:nvGrpSpPr>
          <p:cNvPr id="15" name="Group 14"/>
          <p:cNvGrpSpPr/>
          <p:nvPr/>
        </p:nvGrpSpPr>
        <p:grpSpPr>
          <a:xfrm>
            <a:off x="323528" y="3144333"/>
            <a:ext cx="4752528" cy="3548571"/>
            <a:chOff x="323528" y="3144333"/>
            <a:chExt cx="4752528" cy="3548571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3528" y="3144333"/>
              <a:ext cx="1465714" cy="3548571"/>
            </a:xfrm>
            <a:prstGeom prst="rect">
              <a:avLst/>
            </a:prstGeom>
          </p:spPr>
        </p:pic>
        <p:grpSp>
          <p:nvGrpSpPr>
            <p:cNvPr id="14" name="Group 13"/>
            <p:cNvGrpSpPr/>
            <p:nvPr/>
          </p:nvGrpSpPr>
          <p:grpSpPr>
            <a:xfrm>
              <a:off x="1796301" y="3212976"/>
              <a:ext cx="3279755" cy="3024336"/>
              <a:chOff x="1796301" y="3212976"/>
              <a:chExt cx="3279755" cy="3024336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1796301" y="3212976"/>
                <a:ext cx="2559675" cy="1477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dirty="0"/>
                  <a:t>Hmmm, should I change these values?</a:t>
                </a:r>
              </a:p>
              <a:p>
                <a:r>
                  <a:rPr lang="en-GB" dirty="0"/>
                  <a:t>What do I select?</a:t>
                </a:r>
              </a:p>
              <a:p>
                <a:r>
                  <a:rPr lang="en-GB" dirty="0"/>
                  <a:t>May be I should just guess.</a:t>
                </a:r>
              </a:p>
            </p:txBody>
          </p:sp>
          <p:grpSp>
            <p:nvGrpSpPr>
              <p:cNvPr id="13" name="Group 12"/>
              <p:cNvGrpSpPr/>
              <p:nvPr/>
            </p:nvGrpSpPr>
            <p:grpSpPr>
              <a:xfrm>
                <a:off x="4355976" y="3951640"/>
                <a:ext cx="720080" cy="2285672"/>
                <a:chOff x="4355976" y="3951640"/>
                <a:chExt cx="720080" cy="2285672"/>
              </a:xfrm>
            </p:grpSpPr>
            <p:cxnSp>
              <p:nvCxnSpPr>
                <p:cNvPr id="8" name="Straight Arrow Connector 7"/>
                <p:cNvCxnSpPr>
                  <a:stCxn id="6" idx="3"/>
                </p:cNvCxnSpPr>
                <p:nvPr/>
              </p:nvCxnSpPr>
              <p:spPr>
                <a:xfrm>
                  <a:off x="4355976" y="3951640"/>
                  <a:ext cx="720080" cy="125432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Straight Arrow Connector 9"/>
                <p:cNvCxnSpPr>
                  <a:stCxn id="6" idx="3"/>
                </p:cNvCxnSpPr>
                <p:nvPr/>
              </p:nvCxnSpPr>
              <p:spPr>
                <a:xfrm>
                  <a:off x="4355976" y="3951640"/>
                  <a:ext cx="720080" cy="629488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2" name="Straight Arrow Connector 11"/>
                <p:cNvCxnSpPr>
                  <a:stCxn id="6" idx="3"/>
                </p:cNvCxnSpPr>
                <p:nvPr/>
              </p:nvCxnSpPr>
              <p:spPr>
                <a:xfrm>
                  <a:off x="4355976" y="3951640"/>
                  <a:ext cx="720080" cy="2285672"/>
                </a:xfrm>
                <a:prstGeom prst="straightConnector1">
                  <a:avLst/>
                </a:prstGeom>
                <a:ln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</p:spTree>
    <p:extLst>
      <p:ext uri="{BB962C8B-B14F-4D97-AF65-F5344CB8AC3E}">
        <p14:creationId xmlns:p14="http://schemas.microsoft.com/office/powerpoint/2010/main" val="163308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Is this better for Create New Booking?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 entity data models have been used?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1633" y="2056506"/>
            <a:ext cx="5775429" cy="477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407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View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view needs data from </a:t>
            </a:r>
            <a:r>
              <a:rPr lang="en-GB" b="1" dirty="0"/>
              <a:t>multiple</a:t>
            </a:r>
            <a:r>
              <a:rPr lang="en-GB" dirty="0"/>
              <a:t> entity models and possibly some extra data too.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5538" y="2538344"/>
            <a:ext cx="5347619" cy="4419048"/>
          </a:xfrm>
          <a:prstGeom prst="rect">
            <a:avLst/>
          </a:prstGeom>
        </p:spPr>
      </p:pic>
      <p:grpSp>
        <p:nvGrpSpPr>
          <p:cNvPr id="13" name="Group 12"/>
          <p:cNvGrpSpPr/>
          <p:nvPr/>
        </p:nvGrpSpPr>
        <p:grpSpPr>
          <a:xfrm>
            <a:off x="7363157" y="3212976"/>
            <a:ext cx="1555485" cy="2232248"/>
            <a:chOff x="7363157" y="3212976"/>
            <a:chExt cx="1555485" cy="2232248"/>
          </a:xfrm>
        </p:grpSpPr>
        <p:sp>
          <p:nvSpPr>
            <p:cNvPr id="5" name="TextBox 4"/>
            <p:cNvSpPr txBox="1"/>
            <p:nvPr/>
          </p:nvSpPr>
          <p:spPr>
            <a:xfrm>
              <a:off x="7627904" y="4144434"/>
              <a:ext cx="12907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Film Model</a:t>
              </a:r>
            </a:p>
          </p:txBody>
        </p:sp>
        <p:sp>
          <p:nvSpPr>
            <p:cNvPr id="9" name="Right Brace 8"/>
            <p:cNvSpPr/>
            <p:nvPr/>
          </p:nvSpPr>
          <p:spPr>
            <a:xfrm>
              <a:off x="7363157" y="3212976"/>
              <a:ext cx="305187" cy="2232248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7363157" y="5517232"/>
            <a:ext cx="1673339" cy="959768"/>
            <a:chOff x="7363157" y="5517232"/>
            <a:chExt cx="1673339" cy="959768"/>
          </a:xfrm>
        </p:grpSpPr>
        <p:sp>
          <p:nvSpPr>
            <p:cNvPr id="6" name="TextBox 5"/>
            <p:cNvSpPr txBox="1"/>
            <p:nvPr/>
          </p:nvSpPr>
          <p:spPr>
            <a:xfrm>
              <a:off x="7535124" y="5726668"/>
              <a:ext cx="150137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err="1"/>
                <a:t>FilmShowing</a:t>
              </a:r>
              <a:r>
                <a:rPr lang="en-GB" dirty="0"/>
                <a:t> Model</a:t>
              </a:r>
            </a:p>
          </p:txBody>
        </p:sp>
        <p:sp>
          <p:nvSpPr>
            <p:cNvPr id="10" name="Right Brace 9"/>
            <p:cNvSpPr/>
            <p:nvPr/>
          </p:nvSpPr>
          <p:spPr>
            <a:xfrm>
              <a:off x="7363157" y="5517232"/>
              <a:ext cx="171967" cy="959768"/>
            </a:xfrm>
            <a:prstGeom prst="righ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107504" y="2996952"/>
            <a:ext cx="1808074" cy="1080120"/>
            <a:chOff x="107504" y="2996952"/>
            <a:chExt cx="1808074" cy="1080120"/>
          </a:xfrm>
        </p:grpSpPr>
        <p:sp>
          <p:nvSpPr>
            <p:cNvPr id="7" name="TextBox 6"/>
            <p:cNvSpPr txBox="1"/>
            <p:nvPr/>
          </p:nvSpPr>
          <p:spPr>
            <a:xfrm>
              <a:off x="107504" y="3212976"/>
              <a:ext cx="16610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Booking Model</a:t>
              </a:r>
            </a:p>
          </p:txBody>
        </p:sp>
        <p:sp>
          <p:nvSpPr>
            <p:cNvPr id="11" name="Left Brace 10"/>
            <p:cNvSpPr/>
            <p:nvPr/>
          </p:nvSpPr>
          <p:spPr>
            <a:xfrm>
              <a:off x="1710351" y="2996952"/>
              <a:ext cx="205227" cy="108012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07504" y="4285156"/>
            <a:ext cx="1872208" cy="2087843"/>
            <a:chOff x="107504" y="4285156"/>
            <a:chExt cx="1872208" cy="2087843"/>
          </a:xfrm>
        </p:grpSpPr>
        <p:sp>
          <p:nvSpPr>
            <p:cNvPr id="8" name="TextBox 7"/>
            <p:cNvSpPr txBox="1"/>
            <p:nvPr/>
          </p:nvSpPr>
          <p:spPr>
            <a:xfrm>
              <a:off x="107504" y="4285156"/>
              <a:ext cx="166103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err="1"/>
                <a:t>BookingTicket</a:t>
              </a:r>
              <a:r>
                <a:rPr lang="en-GB" dirty="0"/>
                <a:t> Model</a:t>
              </a:r>
            </a:p>
          </p:txBody>
        </p:sp>
        <p:sp>
          <p:nvSpPr>
            <p:cNvPr id="12" name="Left Brace 11"/>
            <p:cNvSpPr/>
            <p:nvPr/>
          </p:nvSpPr>
          <p:spPr>
            <a:xfrm>
              <a:off x="1676385" y="4329100"/>
              <a:ext cx="303327" cy="2043899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9561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View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View models allow you to create the data </a:t>
            </a:r>
            <a:r>
              <a:rPr lang="en-GB" b="1" i="1" dirty="0"/>
              <a:t>needed</a:t>
            </a:r>
            <a:r>
              <a:rPr lang="en-GB" dirty="0"/>
              <a:t> by a view.</a:t>
            </a:r>
          </a:p>
          <a:p>
            <a:pPr lvl="1"/>
            <a:r>
              <a:rPr lang="en-GB" dirty="0"/>
              <a:t>They are </a:t>
            </a:r>
            <a:r>
              <a:rPr lang="en-GB" b="1" i="1" dirty="0"/>
              <a:t>Models specific to the View they serve</a:t>
            </a:r>
            <a:r>
              <a:rPr lang="en-GB" dirty="0"/>
              <a:t>.</a:t>
            </a:r>
          </a:p>
          <a:p>
            <a:r>
              <a:rPr lang="en-GB" dirty="0"/>
              <a:t>You combine entities from one or more entity data models into a single object.</a:t>
            </a:r>
          </a:p>
          <a:p>
            <a:r>
              <a:rPr lang="en-GB" dirty="0"/>
              <a:t>You can also add additional properties not in any of the entity models being combined.</a:t>
            </a:r>
          </a:p>
          <a:p>
            <a:r>
              <a:rPr lang="en-GB" dirty="0"/>
              <a:t>You the use the custom view model in the controller instead of the normal model class.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668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Creating a View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View Model is </a:t>
            </a:r>
            <a:r>
              <a:rPr lang="en-GB" b="1" dirty="0"/>
              <a:t>simply a class</a:t>
            </a:r>
            <a:r>
              <a:rPr lang="en-GB" dirty="0"/>
              <a:t>.</a:t>
            </a:r>
          </a:p>
          <a:p>
            <a:r>
              <a:rPr lang="en-GB" dirty="0"/>
              <a:t>It contains properties representing the data the view needs to display.</a:t>
            </a:r>
          </a:p>
          <a:p>
            <a:r>
              <a:rPr lang="en-GB" dirty="0"/>
              <a:t>For example, it can contain:</a:t>
            </a:r>
          </a:p>
          <a:p>
            <a:pPr lvl="1"/>
            <a:r>
              <a:rPr lang="en-GB" dirty="0"/>
              <a:t>Simple type properties</a:t>
            </a:r>
          </a:p>
          <a:p>
            <a:pPr lvl="2"/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string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DiscountCode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{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get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;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; }</a:t>
            </a:r>
            <a:endParaRPr lang="en-GB" sz="2000" dirty="0"/>
          </a:p>
          <a:p>
            <a:pPr lvl="1"/>
            <a:r>
              <a:rPr lang="en-GB" dirty="0"/>
              <a:t>Entity model type properties</a:t>
            </a:r>
          </a:p>
          <a:p>
            <a:pPr lvl="2"/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chemeClr val="accent1"/>
                </a:solidFill>
                <a:latin typeface="Consolas" panose="020B0609020204030204" pitchFamily="49" charset="0"/>
              </a:rPr>
              <a:t>FilmShowing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FilmShowing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{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get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; 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; }</a:t>
            </a:r>
            <a:endParaRPr lang="en-GB" sz="2000" dirty="0"/>
          </a:p>
          <a:p>
            <a:pPr lvl="1"/>
            <a:r>
              <a:rPr lang="en-GB" dirty="0"/>
              <a:t>Collections of items</a:t>
            </a:r>
          </a:p>
          <a:p>
            <a:pPr lvl="2"/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public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err="1">
                <a:solidFill>
                  <a:schemeClr val="accent1"/>
                </a:solidFill>
                <a:latin typeface="Consolas" panose="020B0609020204030204" pitchFamily="49" charset="0"/>
              </a:rPr>
              <a:t>ICollection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&lt;</a:t>
            </a:r>
            <a:r>
              <a:rPr lang="en-GB" sz="1900" dirty="0" err="1">
                <a:solidFill>
                  <a:schemeClr val="accent1"/>
                </a:solidFill>
                <a:latin typeface="Consolas" panose="020B0609020204030204" pitchFamily="49" charset="0"/>
              </a:rPr>
              <a:t>BookingTicket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&gt; Tickets {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get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;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sz="1900" dirty="0">
                <a:solidFill>
                  <a:srgbClr val="000000"/>
                </a:solidFill>
                <a:latin typeface="Consolas" panose="020B0609020204030204" pitchFamily="49" charset="0"/>
              </a:rPr>
              <a:t>; }</a:t>
            </a:r>
            <a:endParaRPr lang="en-GB" sz="1900" dirty="0"/>
          </a:p>
          <a:p>
            <a:pPr lvl="1"/>
            <a:r>
              <a:rPr lang="en-GB" dirty="0"/>
              <a:t>Etc.</a:t>
            </a:r>
          </a:p>
        </p:txBody>
      </p:sp>
    </p:spTree>
    <p:extLst>
      <p:ext uri="{BB962C8B-B14F-4D97-AF65-F5344CB8AC3E}">
        <p14:creationId xmlns:p14="http://schemas.microsoft.com/office/powerpoint/2010/main" val="1530377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View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following creates a view model for creating a new booking.</a:t>
            </a:r>
          </a:p>
          <a:p>
            <a:r>
              <a:rPr lang="en-GB" dirty="0"/>
              <a:t>It has three properties. What are they?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2348" y="3068960"/>
            <a:ext cx="6474000" cy="380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900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Posting Parent and Child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To make a new booking, the user needs to complete:</a:t>
            </a:r>
          </a:p>
          <a:p>
            <a:pPr lvl="1"/>
            <a:r>
              <a:rPr lang="en-GB" b="1" dirty="0"/>
              <a:t>Booking Details</a:t>
            </a:r>
            <a:r>
              <a:rPr lang="en-GB" dirty="0"/>
              <a:t>: Email, Payment, etc.</a:t>
            </a:r>
          </a:p>
          <a:p>
            <a:pPr lvl="1"/>
            <a:r>
              <a:rPr lang="en-GB" b="1" dirty="0"/>
              <a:t>Ticket Details</a:t>
            </a:r>
            <a:r>
              <a:rPr lang="en-GB" dirty="0"/>
              <a:t>: What ticket types and quantities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4205" y="3501008"/>
            <a:ext cx="3850286" cy="3181714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848398" y="3767068"/>
            <a:ext cx="1808074" cy="886068"/>
            <a:chOff x="107504" y="2996952"/>
            <a:chExt cx="1808074" cy="1080120"/>
          </a:xfrm>
        </p:grpSpPr>
        <p:sp>
          <p:nvSpPr>
            <p:cNvPr id="6" name="TextBox 5"/>
            <p:cNvSpPr txBox="1"/>
            <p:nvPr/>
          </p:nvSpPr>
          <p:spPr>
            <a:xfrm>
              <a:off x="107504" y="3212976"/>
              <a:ext cx="1741182" cy="4126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1600" dirty="0"/>
                <a:t>Booking (</a:t>
              </a:r>
              <a:r>
                <a:rPr lang="en-GB" sz="1600" b="1" dirty="0"/>
                <a:t>Parent</a:t>
              </a:r>
              <a:r>
                <a:rPr lang="en-GB" sz="1600" dirty="0"/>
                <a:t>)</a:t>
              </a:r>
            </a:p>
          </p:txBody>
        </p:sp>
        <p:sp>
          <p:nvSpPr>
            <p:cNvPr id="7" name="Left Brace 6"/>
            <p:cNvSpPr/>
            <p:nvPr/>
          </p:nvSpPr>
          <p:spPr>
            <a:xfrm>
              <a:off x="1710351" y="2996952"/>
              <a:ext cx="205227" cy="1080120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09409" y="4719057"/>
            <a:ext cx="1872208" cy="1757943"/>
            <a:chOff x="107504" y="4285156"/>
            <a:chExt cx="1872208" cy="2087843"/>
          </a:xfrm>
        </p:grpSpPr>
        <p:sp>
          <p:nvSpPr>
            <p:cNvPr id="9" name="TextBox 8"/>
            <p:cNvSpPr txBox="1"/>
            <p:nvPr/>
          </p:nvSpPr>
          <p:spPr>
            <a:xfrm>
              <a:off x="107504" y="4285156"/>
              <a:ext cx="1661032" cy="69451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 err="1"/>
                <a:t>BookingTicket</a:t>
              </a:r>
              <a:r>
                <a:rPr lang="en-GB" sz="1600" dirty="0"/>
                <a:t> (</a:t>
              </a:r>
              <a:r>
                <a:rPr lang="en-GB" sz="1600" b="1" dirty="0"/>
                <a:t>Child</a:t>
              </a:r>
              <a:r>
                <a:rPr lang="en-GB" sz="1600" dirty="0"/>
                <a:t>)</a:t>
              </a:r>
            </a:p>
          </p:txBody>
        </p:sp>
        <p:sp>
          <p:nvSpPr>
            <p:cNvPr id="10" name="Left Brace 9"/>
            <p:cNvSpPr/>
            <p:nvPr/>
          </p:nvSpPr>
          <p:spPr>
            <a:xfrm>
              <a:off x="1676385" y="4329100"/>
              <a:ext cx="303327" cy="2043899"/>
            </a:xfrm>
            <a:prstGeom prst="leftBrac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</p:grpSp>
    </p:spTree>
    <p:extLst>
      <p:ext uri="{BB962C8B-B14F-4D97-AF65-F5344CB8AC3E}">
        <p14:creationId xmlns:p14="http://schemas.microsoft.com/office/powerpoint/2010/main" val="2874845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Posting Parent and Child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279832" cy="4495800"/>
          </a:xfrm>
        </p:spPr>
        <p:txBody>
          <a:bodyPr/>
          <a:lstStyle/>
          <a:p>
            <a:r>
              <a:rPr lang="en-GB" dirty="0"/>
              <a:t>When you scaffold a controller and views, by default it only allows you to post the parent data.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If you to post the child data (Tickets) at the same time, then you need to modify the action method</a:t>
            </a:r>
          </a:p>
          <a:p>
            <a:pPr lvl="1"/>
            <a:r>
              <a:rPr lang="en-GB" dirty="0"/>
              <a:t>Include the child property name in the post data list.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634" y="5646782"/>
            <a:ext cx="6918095" cy="10971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56967" y="2636517"/>
            <a:ext cx="6864762" cy="1135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077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Some JavaScript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When the user selects the Quantity of tickets, it would be nice to update the Sub and Grand totals in the view.</a:t>
            </a:r>
          </a:p>
          <a:p>
            <a:r>
              <a:rPr lang="en-GB" dirty="0"/>
              <a:t>Instead of a trip to the server, </a:t>
            </a:r>
            <a:r>
              <a:rPr lang="en-GB" b="1" i="1" dirty="0"/>
              <a:t>use JavaScript to update the totals on the client</a:t>
            </a:r>
            <a:r>
              <a:rPr lang="en-GB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0238" y="3952857"/>
            <a:ext cx="4475810" cy="2905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7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Adding Some JavaScript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You simply add a script block to the end of your view.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You simply add </a:t>
            </a:r>
            <a:r>
              <a:rPr lang="en-GB" dirty="0">
                <a:hlinkClick r:id="rId2"/>
              </a:rPr>
              <a:t>JavaScript</a:t>
            </a:r>
            <a:r>
              <a:rPr lang="en-GB" dirty="0"/>
              <a:t> and </a:t>
            </a:r>
            <a:r>
              <a:rPr lang="en-GB" dirty="0">
                <a:hlinkClick r:id="rId3"/>
              </a:rPr>
              <a:t>jQuery</a:t>
            </a:r>
            <a:r>
              <a:rPr lang="en-GB" dirty="0"/>
              <a:t> code and functions to the &lt;script&gt; element.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3688" y="2596699"/>
            <a:ext cx="3438095" cy="15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9556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JavaScript: Validate Form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To validate the form data </a:t>
            </a:r>
            <a:r>
              <a:rPr lang="en-GB" b="1" dirty="0"/>
              <a:t>on the client</a:t>
            </a:r>
            <a:r>
              <a:rPr lang="en-GB" dirty="0"/>
              <a:t> before posting to the controller method, add: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It uses the </a:t>
            </a:r>
            <a:r>
              <a:rPr lang="en-GB" b="1" dirty="0"/>
              <a:t>EF Data Annotation attributes</a:t>
            </a:r>
            <a:r>
              <a:rPr lang="en-GB" dirty="0"/>
              <a:t> to validate the form data.</a:t>
            </a:r>
          </a:p>
          <a:p>
            <a:r>
              <a:rPr lang="en-GB" dirty="0"/>
              <a:t>I clicked submit before filling out: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5062" y="2476668"/>
            <a:ext cx="4428572" cy="1300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/>
          <a:srcRect t="9335"/>
          <a:stretch/>
        </p:blipFill>
        <p:spPr>
          <a:xfrm>
            <a:off x="2035776" y="5085184"/>
            <a:ext cx="5307143" cy="157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263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following ticket types have been defined:</a:t>
            </a:r>
          </a:p>
          <a:p>
            <a:pPr lvl="1"/>
            <a:r>
              <a:rPr lang="en-GB" dirty="0"/>
              <a:t>Child</a:t>
            </a:r>
          </a:p>
          <a:p>
            <a:pPr lvl="1"/>
            <a:r>
              <a:rPr lang="en-GB" dirty="0"/>
              <a:t>Teen</a:t>
            </a:r>
          </a:p>
          <a:p>
            <a:pPr lvl="1"/>
            <a:r>
              <a:rPr lang="en-GB" dirty="0"/>
              <a:t>Student</a:t>
            </a:r>
          </a:p>
          <a:p>
            <a:pPr lvl="1"/>
            <a:r>
              <a:rPr lang="en-GB" dirty="0"/>
              <a:t>Senior</a:t>
            </a:r>
          </a:p>
          <a:p>
            <a:pPr lvl="1"/>
            <a:r>
              <a:rPr lang="en-GB" dirty="0"/>
              <a:t>Adult</a:t>
            </a:r>
          </a:p>
          <a:p>
            <a:pPr lvl="1"/>
            <a:r>
              <a:rPr lang="en-GB" dirty="0"/>
              <a:t>Family</a:t>
            </a:r>
          </a:p>
          <a:p>
            <a:r>
              <a:rPr lang="en-GB" dirty="0"/>
              <a:t>What ticket types should </a:t>
            </a:r>
            <a:r>
              <a:rPr lang="en-GB" u="sng" dirty="0"/>
              <a:t>not</a:t>
            </a:r>
            <a:r>
              <a:rPr lang="en-GB" dirty="0"/>
              <a:t> be allowed if the film is rated: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6676" y="5644852"/>
            <a:ext cx="952500" cy="952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3862" y="5644852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1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Drop down list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What’s wrong with the following drop-downs?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6136" y="2132856"/>
            <a:ext cx="2607143" cy="44357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4149080"/>
            <a:ext cx="3685714" cy="81904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2132856"/>
            <a:ext cx="3561905" cy="128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012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Drop down list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Is this a bit better?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2132856"/>
            <a:ext cx="3542857" cy="12190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115" y="3751019"/>
            <a:ext cx="3561905" cy="14476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334" y="2127250"/>
            <a:ext cx="3725714" cy="473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5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Drop Down Lists: </a:t>
            </a:r>
            <a:r>
              <a:rPr lang="en-GB" dirty="0" err="1"/>
              <a:t>Enums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you recall, we defined an </a:t>
            </a:r>
            <a:r>
              <a:rPr lang="en-GB" b="1" dirty="0" err="1"/>
              <a:t>enum</a:t>
            </a:r>
            <a:r>
              <a:rPr lang="en-GB" dirty="0"/>
              <a:t> for Booking Status with the following </a:t>
            </a:r>
            <a:r>
              <a:rPr lang="en-GB" i="1" dirty="0" smtClean="0"/>
              <a:t>allowed</a:t>
            </a:r>
            <a:r>
              <a:rPr lang="en-GB" dirty="0" smtClean="0"/>
              <a:t> values</a:t>
            </a:r>
            <a:r>
              <a:rPr lang="en-GB" dirty="0"/>
              <a:t>:</a:t>
            </a:r>
          </a:p>
          <a:p>
            <a:pPr lvl="1"/>
            <a:r>
              <a:rPr lang="en-GB" dirty="0"/>
              <a:t>None</a:t>
            </a:r>
          </a:p>
          <a:p>
            <a:pPr lvl="1"/>
            <a:r>
              <a:rPr lang="en-GB" dirty="0"/>
              <a:t>Booked</a:t>
            </a:r>
          </a:p>
          <a:p>
            <a:pPr lvl="1"/>
            <a:r>
              <a:rPr lang="en-GB" dirty="0"/>
              <a:t>Cancelled</a:t>
            </a:r>
          </a:p>
          <a:p>
            <a:r>
              <a:rPr lang="en-GB" dirty="0"/>
              <a:t>In your view, you simply</a:t>
            </a:r>
          </a:p>
          <a:p>
            <a:pPr lvl="1"/>
            <a:r>
              <a:rPr lang="en-GB" dirty="0"/>
              <a:t>Import your data project at the top of the view</a:t>
            </a:r>
          </a:p>
          <a:p>
            <a:pPr marL="685800" lvl="2" indent="0">
              <a:buNone/>
            </a:pPr>
            <a:r>
              <a:rPr lang="en-GB" sz="18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using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GoMovies.Data.Entities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;</a:t>
            </a:r>
            <a:endParaRPr lang="en-GB" sz="1800" dirty="0"/>
          </a:p>
          <a:p>
            <a:pPr lvl="1"/>
            <a:r>
              <a:rPr lang="en-GB" dirty="0"/>
              <a:t>Create a &lt;select&gt; element for the model item</a:t>
            </a:r>
          </a:p>
          <a:p>
            <a:pPr lvl="1"/>
            <a:r>
              <a:rPr lang="en-GB" dirty="0"/>
              <a:t>Sets its </a:t>
            </a:r>
            <a:r>
              <a:rPr lang="en-GB" b="1" dirty="0"/>
              <a:t>asp-items</a:t>
            </a:r>
            <a:r>
              <a:rPr lang="en-GB" dirty="0"/>
              <a:t> attribute property to the </a:t>
            </a:r>
            <a:r>
              <a:rPr lang="en-GB" dirty="0" err="1"/>
              <a:t>enum</a:t>
            </a:r>
            <a:r>
              <a:rPr lang="en-GB" dirty="0"/>
              <a:t>: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1800" b="1" dirty="0">
                <a:solidFill>
                  <a:srgbClr val="800080"/>
                </a:solidFill>
                <a:latin typeface="Consolas" panose="020B0609020204030204" pitchFamily="49" charset="0"/>
              </a:rPr>
              <a:t>select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b="1" dirty="0">
                <a:solidFill>
                  <a:srgbClr val="800080"/>
                </a:solidFill>
                <a:latin typeface="Consolas" panose="020B0609020204030204" pitchFamily="49" charset="0"/>
              </a:rPr>
              <a:t>asp-for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Status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="form-control"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b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1800" b="1" dirty="0">
                <a:solidFill>
                  <a:srgbClr val="800080"/>
                </a:solidFill>
                <a:latin typeface="Consolas" panose="020B0609020204030204" pitchFamily="49" charset="0"/>
              </a:rPr>
              <a:t>asp-items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1800" dirty="0">
                <a:solidFill>
                  <a:srgbClr val="000000"/>
                </a:solidFill>
                <a:highlight>
                  <a:srgbClr val="FFFF00"/>
                </a:highlight>
                <a:latin typeface="Consolas" panose="020B0609020204030204" pitchFamily="49" charset="0"/>
              </a:rPr>
              <a:t>@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Html.</a:t>
            </a:r>
            <a:r>
              <a:rPr lang="en-GB" sz="18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GetEnumSelectList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&lt;</a:t>
            </a:r>
            <a:r>
              <a:rPr lang="en-GB" sz="1800" dirty="0" err="1">
                <a:solidFill>
                  <a:schemeClr val="accent1"/>
                </a:solidFill>
                <a:latin typeface="Consolas" panose="020B0609020204030204" pitchFamily="49" charset="0"/>
              </a:rPr>
              <a:t>BookingStatus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&gt;()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"&gt;</a:t>
            </a:r>
            <a:b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</a:b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&lt;/</a:t>
            </a:r>
            <a:r>
              <a:rPr lang="en-GB" sz="1800" b="1" dirty="0">
                <a:solidFill>
                  <a:srgbClr val="800080"/>
                </a:solidFill>
                <a:latin typeface="Consolas" panose="020B0609020204030204" pitchFamily="49" charset="0"/>
              </a:rPr>
              <a:t>select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2000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187624" y="6165304"/>
            <a:ext cx="6624736" cy="288032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6072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Drop Down Lists: Database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For most drop down lists, you want to use values in a database where the options set:</a:t>
            </a:r>
          </a:p>
          <a:p>
            <a:pPr lvl="1"/>
            <a:r>
              <a:rPr lang="en-GB" b="1" dirty="0"/>
              <a:t>Value</a:t>
            </a:r>
            <a:r>
              <a:rPr lang="en-GB" dirty="0"/>
              <a:t>: is set to the ID of the database item</a:t>
            </a:r>
          </a:p>
          <a:p>
            <a:pPr lvl="2"/>
            <a:r>
              <a:rPr lang="en-GB" dirty="0"/>
              <a:t>This is the value that gets submitted.</a:t>
            </a:r>
          </a:p>
          <a:p>
            <a:pPr lvl="1"/>
            <a:r>
              <a:rPr lang="en-GB" b="1" dirty="0"/>
              <a:t>Display Text</a:t>
            </a:r>
            <a:r>
              <a:rPr lang="en-GB" dirty="0"/>
              <a:t>: is set to a more descriptive field</a:t>
            </a:r>
          </a:p>
          <a:p>
            <a:pPr lvl="2"/>
            <a:r>
              <a:rPr lang="en-GB" dirty="0"/>
              <a:t>This is what the user sees to select.</a:t>
            </a:r>
          </a:p>
          <a:p>
            <a:pPr marL="640080" lvl="2" indent="0">
              <a:buNone/>
            </a:pP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52A2A"/>
                </a:solidFill>
                <a:latin typeface="Consolas" panose="020B0609020204030204" pitchFamily="49" charset="0"/>
              </a:rPr>
              <a:t>select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 name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="film"&gt;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  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52A2A"/>
                </a:solidFill>
                <a:latin typeface="Consolas" panose="020B0609020204030204" pitchFamily="49" charset="0"/>
              </a:rPr>
              <a:t>option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 value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="1"&gt;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Black Panther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52A2A"/>
                </a:solidFill>
                <a:latin typeface="Consolas" panose="020B0609020204030204" pitchFamily="49" charset="0"/>
              </a:rPr>
              <a:t>/option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&gt;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  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52A2A"/>
                </a:solidFill>
                <a:latin typeface="Consolas" panose="020B0609020204030204" pitchFamily="49" charset="0"/>
              </a:rPr>
              <a:t>option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 value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="2"&gt;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Pacific Rim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52A2A"/>
                </a:solidFill>
                <a:latin typeface="Consolas" panose="020B0609020204030204" pitchFamily="49" charset="0"/>
              </a:rPr>
              <a:t>/option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&gt;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&lt;</a:t>
            </a:r>
            <a:r>
              <a:rPr lang="en-GB" sz="2000" dirty="0">
                <a:solidFill>
                  <a:srgbClr val="A52A2A"/>
                </a:solidFill>
                <a:latin typeface="Consolas" panose="020B0609020204030204" pitchFamily="49" charset="0"/>
              </a:rPr>
              <a:t>/select</a:t>
            </a:r>
            <a:r>
              <a:rPr lang="en-GB" sz="2000" dirty="0">
                <a:solidFill>
                  <a:srgbClr val="0000CD"/>
                </a:solidFill>
                <a:latin typeface="Consolas" panose="020B0609020204030204" pitchFamily="49" charset="0"/>
              </a:rPr>
              <a:t>&gt;</a:t>
            </a:r>
            <a:endParaRPr lang="en-GB" dirty="0"/>
          </a:p>
          <a:p>
            <a:r>
              <a:rPr lang="en-GB" dirty="0"/>
              <a:t>You can use the </a:t>
            </a:r>
            <a:r>
              <a:rPr lang="en-GB" dirty="0" err="1">
                <a:hlinkClick r:id="rId2"/>
              </a:rPr>
              <a:t>SelectList</a:t>
            </a:r>
            <a:r>
              <a:rPr lang="en-GB" dirty="0"/>
              <a:t>() method to specify these values in the </a:t>
            </a:r>
            <a:r>
              <a:rPr lang="en-GB" dirty="0" smtClean="0"/>
              <a:t>controller to send to the view.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6937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SelectList</a:t>
            </a:r>
            <a:r>
              <a:rPr lang="en-GB" dirty="0"/>
              <a:t> Method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format is:</a:t>
            </a:r>
          </a:p>
          <a:p>
            <a:pPr marL="320040" lvl="1" indent="0">
              <a:buNone/>
            </a:pPr>
            <a:r>
              <a:rPr lang="en-GB" sz="1800" dirty="0">
                <a:solidFill>
                  <a:srgbClr val="0101FD"/>
                </a:solidFill>
                <a:latin typeface="Consolas" panose="020B0609020204030204" pitchFamily="49" charset="0"/>
              </a:rPr>
              <a:t>new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7D9A"/>
                </a:solidFill>
                <a:latin typeface="Consolas" panose="020B0609020204030204" pitchFamily="49" charset="0"/>
              </a:rPr>
              <a:t>SelectList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(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IEnumerable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items, </a:t>
            </a:r>
            <a:r>
              <a:rPr lang="en-GB" sz="1800" dirty="0">
                <a:solidFill>
                  <a:srgbClr val="0101FD"/>
                </a:solidFill>
                <a:latin typeface="Consolas" panose="020B0609020204030204" pitchFamily="49" charset="0"/>
              </a:rPr>
              <a:t>string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dataValueField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101FD"/>
                </a:solidFill>
                <a:latin typeface="Consolas" panose="020B0609020204030204" pitchFamily="49" charset="0"/>
              </a:rPr>
              <a:t>string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dataTextField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0101FD"/>
                </a:solidFill>
                <a:latin typeface="Consolas" panose="020B0609020204030204" pitchFamily="49" charset="0"/>
              </a:rPr>
              <a:t>object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selectedValue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sz="1800" dirty="0"/>
          </a:p>
          <a:p>
            <a:r>
              <a:rPr lang="en-GB" dirty="0"/>
              <a:t>The parameters:</a:t>
            </a:r>
          </a:p>
          <a:p>
            <a:pPr lvl="1"/>
            <a:r>
              <a:rPr lang="en-GB" b="1" dirty="0"/>
              <a:t>Items</a:t>
            </a:r>
            <a:r>
              <a:rPr lang="en-GB" dirty="0"/>
              <a:t>: the items to display in the drop down</a:t>
            </a:r>
          </a:p>
          <a:p>
            <a:pPr lvl="2"/>
            <a:r>
              <a:rPr lang="en-GB" dirty="0"/>
              <a:t>This is the only parameter that is </a:t>
            </a:r>
            <a:r>
              <a:rPr lang="en-GB" dirty="0" smtClean="0"/>
              <a:t>mandatory</a:t>
            </a:r>
          </a:p>
          <a:p>
            <a:pPr lvl="2"/>
            <a:r>
              <a:rPr lang="en-GB" dirty="0" smtClean="0"/>
              <a:t>Can be a database table or non-database collection</a:t>
            </a:r>
            <a:endParaRPr lang="en-GB" dirty="0"/>
          </a:p>
          <a:p>
            <a:pPr lvl="1"/>
            <a:r>
              <a:rPr lang="en-GB" b="1" dirty="0" err="1"/>
              <a:t>dataValueField</a:t>
            </a:r>
            <a:r>
              <a:rPr lang="en-GB" dirty="0"/>
              <a:t>: the field/property in the items to use as the value to submit behind the scenes.</a:t>
            </a:r>
          </a:p>
          <a:p>
            <a:pPr lvl="1"/>
            <a:r>
              <a:rPr lang="en-GB" b="1" dirty="0" err="1"/>
              <a:t>dataTextField</a:t>
            </a:r>
            <a:r>
              <a:rPr lang="en-GB" dirty="0"/>
              <a:t>: the field/property in the items to display to the user when they expand the list.</a:t>
            </a:r>
          </a:p>
          <a:p>
            <a:pPr lvl="1"/>
            <a:r>
              <a:rPr lang="en-GB" b="1" dirty="0" err="1"/>
              <a:t>selectedValue</a:t>
            </a:r>
            <a:r>
              <a:rPr lang="en-GB" dirty="0"/>
              <a:t>: the default value selected.</a:t>
            </a:r>
          </a:p>
        </p:txBody>
      </p:sp>
    </p:spTree>
    <p:extLst>
      <p:ext uri="{BB962C8B-B14F-4D97-AF65-F5344CB8AC3E}">
        <p14:creationId xmlns:p14="http://schemas.microsoft.com/office/powerpoint/2010/main" val="212513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Drop Down Lists: Simple Database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 the </a:t>
            </a:r>
            <a:r>
              <a:rPr lang="en-GB" b="1" dirty="0"/>
              <a:t>controller</a:t>
            </a:r>
            <a:r>
              <a:rPr lang="en-GB" dirty="0"/>
              <a:t>, you </a:t>
            </a:r>
            <a:r>
              <a:rPr lang="en-GB" b="1" dirty="0"/>
              <a:t>create a </a:t>
            </a:r>
            <a:r>
              <a:rPr lang="en-GB" b="1" dirty="0" err="1"/>
              <a:t>SelectList</a:t>
            </a:r>
            <a:r>
              <a:rPr lang="en-GB" dirty="0"/>
              <a:t> and send it to the view as extra data.</a:t>
            </a:r>
          </a:p>
          <a:p>
            <a:pPr marL="365760" lvl="1" indent="0">
              <a:buNone/>
            </a:pPr>
            <a:r>
              <a:rPr lang="en-GB" sz="1800" dirty="0" err="1">
                <a:solidFill>
                  <a:srgbClr val="000000"/>
                </a:solidFill>
                <a:latin typeface="Consolas" panose="020B0609020204030204" pitchFamily="49" charset="0"/>
              </a:rPr>
              <a:t>ViewData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[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 err="1">
                <a:solidFill>
                  <a:srgbClr val="A31515"/>
                </a:solidFill>
                <a:latin typeface="Consolas" panose="020B0609020204030204" pitchFamily="49" charset="0"/>
              </a:rPr>
              <a:t>FilmId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] =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new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schemeClr val="accent1"/>
                </a:solidFill>
                <a:latin typeface="Consolas" panose="020B0609020204030204" pitchFamily="49" charset="0"/>
              </a:rPr>
              <a:t>SelectList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b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1800" b="1" dirty="0">
                <a:solidFill>
                  <a:srgbClr val="000000"/>
                </a:solidFill>
                <a:latin typeface="Consolas" panose="020B0609020204030204" pitchFamily="49" charset="0"/>
              </a:rPr>
              <a:t>_</a:t>
            </a:r>
            <a:r>
              <a:rPr lang="en-GB" sz="18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context.Films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b="1" dirty="0" err="1">
                <a:solidFill>
                  <a:srgbClr val="A31515"/>
                </a:solidFill>
                <a:latin typeface="Consolas" panose="020B0609020204030204" pitchFamily="49" charset="0"/>
              </a:rPr>
              <a:t>FilmId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b="1" dirty="0">
                <a:solidFill>
                  <a:srgbClr val="A31515"/>
                </a:solidFill>
                <a:latin typeface="Consolas" panose="020B0609020204030204" pitchFamily="49" charset="0"/>
              </a:rPr>
              <a:t>Title</a:t>
            </a:r>
            <a:r>
              <a:rPr lang="en-GB" sz="18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18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filmShowing.FilmId</a:t>
            </a:r>
            <a:r>
              <a:rPr lang="en-GB" sz="18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sz="1800" dirty="0"/>
          </a:p>
          <a:p>
            <a:pPr lvl="1">
              <a:spcBef>
                <a:spcPts val="1200"/>
              </a:spcBef>
            </a:pPr>
            <a:r>
              <a:rPr lang="en-GB" dirty="0" smtClean="0"/>
              <a:t>Sets </a:t>
            </a:r>
            <a:r>
              <a:rPr lang="en-GB" b="1" dirty="0" smtClean="0"/>
              <a:t>items</a:t>
            </a:r>
            <a:r>
              <a:rPr lang="en-GB" dirty="0" smtClean="0"/>
              <a:t> to all </a:t>
            </a:r>
            <a:r>
              <a:rPr lang="en-GB" b="1" dirty="0" smtClean="0"/>
              <a:t>database </a:t>
            </a:r>
            <a:r>
              <a:rPr lang="en-GB" b="1" dirty="0" smtClean="0"/>
              <a:t>Film records</a:t>
            </a:r>
            <a:endParaRPr lang="en-GB" b="1" dirty="0"/>
          </a:p>
          <a:p>
            <a:pPr lvl="1"/>
            <a:r>
              <a:rPr lang="en-GB" dirty="0"/>
              <a:t>Sets the </a:t>
            </a:r>
            <a:r>
              <a:rPr lang="en-GB" b="1" dirty="0" smtClean="0"/>
              <a:t>data value</a:t>
            </a:r>
            <a:r>
              <a:rPr lang="en-GB" dirty="0" smtClean="0"/>
              <a:t> </a:t>
            </a:r>
            <a:r>
              <a:rPr lang="en-GB" dirty="0"/>
              <a:t>to the </a:t>
            </a:r>
            <a:r>
              <a:rPr lang="en-GB" b="1" dirty="0" err="1"/>
              <a:t>FilmId</a:t>
            </a:r>
            <a:r>
              <a:rPr lang="en-GB" dirty="0"/>
              <a:t> property</a:t>
            </a:r>
          </a:p>
          <a:p>
            <a:pPr lvl="1"/>
            <a:r>
              <a:rPr lang="en-GB" dirty="0"/>
              <a:t>Sets the </a:t>
            </a:r>
            <a:r>
              <a:rPr lang="en-GB" b="1" dirty="0"/>
              <a:t>display text</a:t>
            </a:r>
            <a:r>
              <a:rPr lang="en-GB" dirty="0"/>
              <a:t> to the </a:t>
            </a:r>
            <a:r>
              <a:rPr lang="en-GB" b="1" dirty="0"/>
              <a:t>Title</a:t>
            </a:r>
            <a:r>
              <a:rPr lang="en-GB" dirty="0"/>
              <a:t> property</a:t>
            </a:r>
          </a:p>
          <a:p>
            <a:pPr lvl="1"/>
            <a:r>
              <a:rPr lang="en-GB" dirty="0" smtClean="0"/>
              <a:t>Sets </a:t>
            </a:r>
            <a:r>
              <a:rPr lang="en-GB" b="1" dirty="0" smtClean="0"/>
              <a:t>selected </a:t>
            </a:r>
            <a:r>
              <a:rPr lang="en-GB" b="1" dirty="0"/>
              <a:t>value</a:t>
            </a:r>
            <a:r>
              <a:rPr lang="en-GB" dirty="0"/>
              <a:t> </a:t>
            </a:r>
            <a:r>
              <a:rPr lang="en-GB" dirty="0" smtClean="0"/>
              <a:t>to the </a:t>
            </a:r>
            <a:r>
              <a:rPr lang="en-GB" b="1" dirty="0"/>
              <a:t>Film Showing’s Film ID</a:t>
            </a:r>
          </a:p>
          <a:p>
            <a:r>
              <a:rPr lang="en-GB" dirty="0"/>
              <a:t>In the </a:t>
            </a:r>
            <a:r>
              <a:rPr lang="en-GB" b="1" dirty="0"/>
              <a:t>view</a:t>
            </a:r>
            <a:r>
              <a:rPr lang="en-GB" dirty="0"/>
              <a:t>, you add as follows:</a:t>
            </a:r>
          </a:p>
          <a:p>
            <a:pPr marL="594360" lvl="2" indent="0">
              <a:buNone/>
            </a:pP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&lt;</a:t>
            </a:r>
            <a:r>
              <a:rPr lang="en-GB" sz="2000" b="1" dirty="0">
                <a:solidFill>
                  <a:srgbClr val="800080"/>
                </a:solidFill>
                <a:latin typeface="Consolas" panose="020B0609020204030204" pitchFamily="49" charset="0"/>
              </a:rPr>
              <a:t>select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b="1" dirty="0">
                <a:solidFill>
                  <a:srgbClr val="800080"/>
                </a:solidFill>
                <a:latin typeface="Consolas" panose="020B0609020204030204" pitchFamily="49" charset="0"/>
              </a:rPr>
              <a:t>asp-for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FilmId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000" dirty="0">
                <a:solidFill>
                  <a:srgbClr val="FF0000"/>
                </a:solidFill>
                <a:latin typeface="Consolas" panose="020B0609020204030204" pitchFamily="49" charset="0"/>
              </a:rPr>
              <a:t>class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="form-control"</a:t>
            </a:r>
            <a: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br>
              <a:rPr lang="en-GB" sz="2000" dirty="0">
                <a:solidFill>
                  <a:srgbClr val="000000"/>
                </a:solidFill>
                <a:latin typeface="Consolas" panose="020B0609020204030204" pitchFamily="49" charset="0"/>
              </a:rPr>
            </a:br>
            <a:r>
              <a:rPr lang="en-GB" sz="2000" b="1" dirty="0">
                <a:solidFill>
                  <a:srgbClr val="800080"/>
                </a:solidFill>
                <a:latin typeface="Consolas" panose="020B0609020204030204" pitchFamily="49" charset="0"/>
              </a:rPr>
              <a:t>asp-items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="</a:t>
            </a:r>
            <a:r>
              <a:rPr lang="en-GB" sz="2000" dirty="0" err="1">
                <a:solidFill>
                  <a:srgbClr val="000000"/>
                </a:solidFill>
                <a:latin typeface="Consolas" panose="020B0609020204030204" pitchFamily="49" charset="0"/>
              </a:rPr>
              <a:t>ViewBag.</a:t>
            </a:r>
            <a:r>
              <a:rPr lang="en-GB" sz="2000" b="1" dirty="0" err="1">
                <a:solidFill>
                  <a:srgbClr val="000000"/>
                </a:solidFill>
                <a:latin typeface="Consolas" panose="020B0609020204030204" pitchFamily="49" charset="0"/>
              </a:rPr>
              <a:t>FilmId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"&gt;&lt;/</a:t>
            </a:r>
            <a:r>
              <a:rPr lang="en-GB" sz="2000" b="1" dirty="0">
                <a:solidFill>
                  <a:srgbClr val="800080"/>
                </a:solidFill>
                <a:latin typeface="Consolas" panose="020B0609020204030204" pitchFamily="49" charset="0"/>
              </a:rPr>
              <a:t>select</a:t>
            </a:r>
            <a:r>
              <a:rPr lang="en-GB" sz="2000" dirty="0">
                <a:solidFill>
                  <a:srgbClr val="0000FF"/>
                </a:solidFill>
                <a:latin typeface="Consolas" panose="020B0609020204030204" pitchFamily="49" charset="0"/>
              </a:rPr>
              <a:t>&gt;</a:t>
            </a:r>
            <a:endParaRPr lang="en-GB" sz="22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1259632" y="5661248"/>
            <a:ext cx="3672408" cy="288032"/>
          </a:xfrm>
          <a:prstGeom prst="rect">
            <a:avLst/>
          </a:prstGeom>
          <a:solidFill>
            <a:srgbClr val="FFFF00">
              <a:alpha val="21000"/>
            </a:srgb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5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Drop Down Lists: Formatted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If you look at the following drop down list for Film Showing</a:t>
            </a:r>
          </a:p>
          <a:p>
            <a:r>
              <a:rPr lang="en-GB" dirty="0"/>
              <a:t>For the Display, it uses:</a:t>
            </a:r>
          </a:p>
          <a:p>
            <a:pPr lvl="1"/>
            <a:r>
              <a:rPr lang="en-GB" dirty="0"/>
              <a:t>The Film </a:t>
            </a:r>
            <a:r>
              <a:rPr lang="en-GB" dirty="0" smtClean="0"/>
              <a:t>Title +</a:t>
            </a:r>
            <a:endParaRPr lang="en-GB" dirty="0"/>
          </a:p>
          <a:p>
            <a:pPr lvl="1"/>
            <a:r>
              <a:rPr lang="en-GB" dirty="0"/>
              <a:t>The Showing Date and Time</a:t>
            </a:r>
          </a:p>
          <a:p>
            <a:r>
              <a:rPr lang="en-GB" dirty="0"/>
              <a:t>You have to do something</a:t>
            </a:r>
            <a:br>
              <a:rPr lang="en-GB" dirty="0"/>
            </a:br>
            <a:r>
              <a:rPr lang="en-GB" dirty="0"/>
              <a:t>a bit more complex when </a:t>
            </a:r>
            <a:br>
              <a:rPr lang="en-GB" dirty="0"/>
            </a:br>
            <a:r>
              <a:rPr lang="en-GB" dirty="0"/>
              <a:t>creating the Select List in</a:t>
            </a:r>
            <a:br>
              <a:rPr lang="en-GB" dirty="0"/>
            </a:br>
            <a:r>
              <a:rPr lang="en-GB" dirty="0"/>
              <a:t>the controller.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2276872"/>
            <a:ext cx="3539429" cy="4494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5505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Drop Down Lists: Formatted Database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You use a .Select Method to format the </a:t>
            </a:r>
            <a:r>
              <a:rPr lang="en-GB" dirty="0" smtClean="0"/>
              <a:t>items retrieved from the database to display.</a:t>
            </a:r>
            <a:endParaRPr lang="en-GB" dirty="0"/>
          </a:p>
          <a:p>
            <a:r>
              <a:rPr lang="en-GB" dirty="0"/>
              <a:t>Select </a:t>
            </a:r>
            <a:r>
              <a:rPr lang="en-GB" dirty="0" smtClean="0"/>
              <a:t>and format the </a:t>
            </a:r>
            <a:r>
              <a:rPr lang="en-GB" dirty="0"/>
              <a:t>items to display and store in a </a:t>
            </a:r>
            <a:r>
              <a:rPr lang="en-GB" dirty="0" smtClean="0"/>
              <a:t>variable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Send the select list to the view</a:t>
            </a:r>
          </a:p>
          <a:p>
            <a:pPr marL="594360" lvl="2" indent="0">
              <a:buNone/>
            </a:pP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ViewData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[</a:t>
            </a:r>
            <a:r>
              <a:rPr lang="en-GB" sz="21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100" dirty="0" err="1">
                <a:solidFill>
                  <a:srgbClr val="A31515"/>
                </a:solidFill>
                <a:latin typeface="Consolas" panose="020B0609020204030204" pitchFamily="49" charset="0"/>
              </a:rPr>
              <a:t>FilmShowingId</a:t>
            </a:r>
            <a:r>
              <a:rPr lang="en-GB" sz="21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] = </a:t>
            </a:r>
            <a:r>
              <a:rPr lang="en-GB" sz="2100" dirty="0">
                <a:solidFill>
                  <a:srgbClr val="0000FF"/>
                </a:solidFill>
                <a:latin typeface="Consolas" panose="020B0609020204030204" pitchFamily="49" charset="0"/>
              </a:rPr>
              <a:t>new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 </a:t>
            </a:r>
            <a:r>
              <a:rPr lang="en-GB" sz="2100" dirty="0" err="1">
                <a:solidFill>
                  <a:schemeClr val="accent1"/>
                </a:solidFill>
                <a:latin typeface="Consolas" panose="020B0609020204030204" pitchFamily="49" charset="0"/>
              </a:rPr>
              <a:t>SelectList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(</a:t>
            </a: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filmShowings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21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100" b="1" dirty="0" err="1">
                <a:solidFill>
                  <a:srgbClr val="A31515"/>
                </a:solidFill>
                <a:latin typeface="Consolas" panose="020B0609020204030204" pitchFamily="49" charset="0"/>
              </a:rPr>
              <a:t>FilmShowingId</a:t>
            </a:r>
            <a:r>
              <a:rPr lang="en-GB" sz="21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21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100" b="1" dirty="0">
                <a:solidFill>
                  <a:srgbClr val="A31515"/>
                </a:solidFill>
                <a:latin typeface="Consolas" panose="020B0609020204030204" pitchFamily="49" charset="0"/>
              </a:rPr>
              <a:t>Description</a:t>
            </a:r>
            <a:r>
              <a:rPr lang="en-GB" sz="2100" dirty="0">
                <a:solidFill>
                  <a:srgbClr val="A31515"/>
                </a:solidFill>
                <a:latin typeface="Consolas" panose="020B0609020204030204" pitchFamily="49" charset="0"/>
              </a:rPr>
              <a:t>"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, </a:t>
            </a:r>
            <a:r>
              <a:rPr lang="en-GB" sz="2100" dirty="0" err="1">
                <a:solidFill>
                  <a:srgbClr val="000000"/>
                </a:solidFill>
                <a:latin typeface="Consolas" panose="020B0609020204030204" pitchFamily="49" charset="0"/>
              </a:rPr>
              <a:t>booking.FilmShowingId</a:t>
            </a:r>
            <a:r>
              <a:rPr lang="en-GB" sz="2100" dirty="0">
                <a:solidFill>
                  <a:srgbClr val="000000"/>
                </a:solidFill>
                <a:latin typeface="Consolas" panose="020B0609020204030204" pitchFamily="49" charset="0"/>
              </a:rPr>
              <a:t>);</a:t>
            </a:r>
            <a:endParaRPr lang="en-GB" sz="2100" dirty="0"/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2914766"/>
            <a:ext cx="7104762" cy="1866667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208832" y="3212976"/>
            <a:ext cx="4712380" cy="474635"/>
            <a:chOff x="4406076" y="1893990"/>
            <a:chExt cx="4712380" cy="474635"/>
          </a:xfrm>
        </p:grpSpPr>
        <p:sp>
          <p:nvSpPr>
            <p:cNvPr id="6" name="TextBox 5"/>
            <p:cNvSpPr txBox="1"/>
            <p:nvPr/>
          </p:nvSpPr>
          <p:spPr>
            <a:xfrm>
              <a:off x="4406076" y="2060848"/>
              <a:ext cx="4712380" cy="307777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GB" sz="1400" dirty="0"/>
                <a:t>Queries the Film Showings and includes parent Film record</a:t>
              </a:r>
            </a:p>
          </p:txBody>
        </p:sp>
        <p:cxnSp>
          <p:nvCxnSpPr>
            <p:cNvPr id="8" name="Straight Arrow Connector 7"/>
            <p:cNvCxnSpPr>
              <a:stCxn id="6" idx="0"/>
            </p:cNvCxnSpPr>
            <p:nvPr/>
          </p:nvCxnSpPr>
          <p:spPr>
            <a:xfrm flipH="1" flipV="1">
              <a:off x="6019011" y="1893990"/>
              <a:ext cx="743255" cy="16685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2567158" y="4293096"/>
            <a:ext cx="6509218" cy="929596"/>
            <a:chOff x="3193322" y="1484784"/>
            <a:chExt cx="6509218" cy="929596"/>
          </a:xfrm>
        </p:grpSpPr>
        <p:sp>
          <p:nvSpPr>
            <p:cNvPr id="10" name="TextBox 9"/>
            <p:cNvSpPr txBox="1"/>
            <p:nvPr/>
          </p:nvSpPr>
          <p:spPr>
            <a:xfrm>
              <a:off x="3193322" y="1891160"/>
              <a:ext cx="6509218" cy="523220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 rtlCol="0">
              <a:spAutoFit/>
            </a:bodyPr>
            <a:lstStyle/>
            <a:p>
              <a:r>
                <a:rPr lang="en-GB" sz="1400" dirty="0"/>
                <a:t>Creates a formatted string combining the Film title with the showing date and time</a:t>
              </a:r>
            </a:p>
            <a:p>
              <a:r>
                <a:rPr lang="en-GB" sz="1400" dirty="0"/>
                <a:t>Stores the formatted string in a new property called Description</a:t>
              </a:r>
            </a:p>
          </p:txBody>
        </p:sp>
        <p:cxnSp>
          <p:nvCxnSpPr>
            <p:cNvPr id="11" name="Straight Arrow Connector 10"/>
            <p:cNvCxnSpPr>
              <a:stCxn id="10" idx="0"/>
            </p:cNvCxnSpPr>
            <p:nvPr/>
          </p:nvCxnSpPr>
          <p:spPr>
            <a:xfrm flipH="1" flipV="1">
              <a:off x="6206276" y="1484784"/>
              <a:ext cx="241655" cy="406376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5645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Lab 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on Moodle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74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15633</TotalTime>
  <Words>1081</Words>
  <Application>Microsoft Office PowerPoint</Application>
  <PresentationFormat>On-screen Show (4:3)</PresentationFormat>
  <Paragraphs>158</Paragraphs>
  <Slides>23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View Models</vt:lpstr>
      <vt:lpstr>Today’s Lecture</vt:lpstr>
      <vt:lpstr>Default Create New Booking View</vt:lpstr>
      <vt:lpstr>Is this better for Create New Booking?</vt:lpstr>
      <vt:lpstr>View Models</vt:lpstr>
      <vt:lpstr>View Models</vt:lpstr>
      <vt:lpstr>Creating a View Model</vt:lpstr>
      <vt:lpstr>View Models</vt:lpstr>
      <vt:lpstr>Posting Parent and Child Data</vt:lpstr>
      <vt:lpstr>Posting Parent and Child Data</vt:lpstr>
      <vt:lpstr>Adding Some JavaScript</vt:lpstr>
      <vt:lpstr>Adding Some JavaScript</vt:lpstr>
      <vt:lpstr>JavaScript: Validate Form Data</vt:lpstr>
      <vt:lpstr>Question</vt:lpstr>
      <vt:lpstr>Drop down list values</vt:lpstr>
      <vt:lpstr>Drop down list values</vt:lpstr>
      <vt:lpstr>Drop Down Lists: Enums</vt:lpstr>
      <vt:lpstr>Drop Down Lists: Database Values</vt:lpstr>
      <vt:lpstr>SelectList Method</vt:lpstr>
      <vt:lpstr>Drop Down Lists: Simple Database Values</vt:lpstr>
      <vt:lpstr>Drop Down Lists: Formatted Values</vt:lpstr>
      <vt:lpstr>Drop Down Lists: Formatted Database Values</vt:lpstr>
      <vt:lpstr>Lab Exercise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2084</cp:revision>
  <cp:lastPrinted>2018-03-15T08:56:14Z</cp:lastPrinted>
  <dcterms:created xsi:type="dcterms:W3CDTF">2013-09-18T07:00:31Z</dcterms:created>
  <dcterms:modified xsi:type="dcterms:W3CDTF">2018-03-29T06:16:30Z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