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 id="2147483661" r:id="rId5"/>
  </p:sldMasterIdLst>
  <p:notesMasterIdLst>
    <p:notesMasterId r:id="rId92"/>
  </p:notesMasterIdLst>
  <p:handoutMasterIdLst>
    <p:handoutMasterId r:id="rId93"/>
  </p:handoutMasterIdLst>
  <p:sldIdLst>
    <p:sldId id="257" r:id="rId6"/>
    <p:sldId id="258" r:id="rId7"/>
    <p:sldId id="445" r:id="rId8"/>
    <p:sldId id="260" r:id="rId9"/>
    <p:sldId id="443" r:id="rId10"/>
    <p:sldId id="306" r:id="rId11"/>
    <p:sldId id="453" r:id="rId12"/>
    <p:sldId id="446" r:id="rId13"/>
    <p:sldId id="259" r:id="rId14"/>
    <p:sldId id="423" r:id="rId15"/>
    <p:sldId id="263" r:id="rId16"/>
    <p:sldId id="266" r:id="rId17"/>
    <p:sldId id="268" r:id="rId18"/>
    <p:sldId id="286" r:id="rId19"/>
    <p:sldId id="347" r:id="rId20"/>
    <p:sldId id="331" r:id="rId21"/>
    <p:sldId id="447" r:id="rId22"/>
    <p:sldId id="332" r:id="rId23"/>
    <p:sldId id="457" r:id="rId24"/>
    <p:sldId id="333" r:id="rId25"/>
    <p:sldId id="334" r:id="rId26"/>
    <p:sldId id="458" r:id="rId27"/>
    <p:sldId id="462" r:id="rId28"/>
    <p:sldId id="438" r:id="rId29"/>
    <p:sldId id="452" r:id="rId30"/>
    <p:sldId id="434" r:id="rId31"/>
    <p:sldId id="435" r:id="rId32"/>
    <p:sldId id="436" r:id="rId33"/>
    <p:sldId id="460" r:id="rId34"/>
    <p:sldId id="325" r:id="rId35"/>
    <p:sldId id="265" r:id="rId36"/>
    <p:sldId id="392" r:id="rId37"/>
    <p:sldId id="426" r:id="rId38"/>
    <p:sldId id="345" r:id="rId39"/>
    <p:sldId id="350" r:id="rId40"/>
    <p:sldId id="393" r:id="rId41"/>
    <p:sldId id="395" r:id="rId42"/>
    <p:sldId id="396" r:id="rId43"/>
    <p:sldId id="397" r:id="rId44"/>
    <p:sldId id="398" r:id="rId45"/>
    <p:sldId id="463" r:id="rId46"/>
    <p:sldId id="279" r:id="rId47"/>
    <p:sldId id="278" r:id="rId48"/>
    <p:sldId id="464" r:id="rId49"/>
    <p:sldId id="427" r:id="rId50"/>
    <p:sldId id="429" r:id="rId51"/>
    <p:sldId id="459" r:id="rId52"/>
    <p:sldId id="428" r:id="rId53"/>
    <p:sldId id="466" r:id="rId54"/>
    <p:sldId id="465" r:id="rId55"/>
    <p:sldId id="430" r:id="rId56"/>
    <p:sldId id="280" r:id="rId57"/>
    <p:sldId id="381" r:id="rId58"/>
    <p:sldId id="382" r:id="rId59"/>
    <p:sldId id="385" r:id="rId60"/>
    <p:sldId id="383" r:id="rId61"/>
    <p:sldId id="388" r:id="rId62"/>
    <p:sldId id="386" r:id="rId63"/>
    <p:sldId id="384" r:id="rId64"/>
    <p:sldId id="387" r:id="rId65"/>
    <p:sldId id="281" r:id="rId66"/>
    <p:sldId id="282" r:id="rId67"/>
    <p:sldId id="283" r:id="rId68"/>
    <p:sldId id="287" r:id="rId69"/>
    <p:sldId id="342" r:id="rId70"/>
    <p:sldId id="341" r:id="rId71"/>
    <p:sldId id="340" r:id="rId72"/>
    <p:sldId id="389" r:id="rId73"/>
    <p:sldId id="450" r:id="rId74"/>
    <p:sldId id="328" r:id="rId75"/>
    <p:sldId id="276" r:id="rId76"/>
    <p:sldId id="467" r:id="rId77"/>
    <p:sldId id="402" r:id="rId78"/>
    <p:sldId id="403" r:id="rId79"/>
    <p:sldId id="404" r:id="rId80"/>
    <p:sldId id="401" r:id="rId81"/>
    <p:sldId id="405" r:id="rId82"/>
    <p:sldId id="407" r:id="rId83"/>
    <p:sldId id="412" r:id="rId84"/>
    <p:sldId id="413" r:id="rId85"/>
    <p:sldId id="415" r:id="rId86"/>
    <p:sldId id="432" r:id="rId87"/>
    <p:sldId id="468" r:id="rId88"/>
    <p:sldId id="344" r:id="rId89"/>
    <p:sldId id="321" r:id="rId90"/>
    <p:sldId id="461" r:id="rId9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54AFC8-3C1C-49BC-8B4C-D89D2BADAE4A}" v="25" dt="2024-09-27T09:59:56.5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1" d="100"/>
          <a:sy n="101" d="100"/>
        </p:scale>
        <p:origin x="510" y="48"/>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9"/>
        <p:guide pos="2118"/>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presProps" Target="presProps.xml"/><Relationship Id="rId9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handoutMaster" Target="handoutMasters/handoutMaster1.xml"/><Relationship Id="rId98"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adf11754-427d-4f24-8c3e-391028db4a77" providerId="ADAL" clId="{7254AFC8-3C1C-49BC-8B4C-D89D2BADAE4A}"/>
    <pc:docChg chg="undo custSel addSld delSld modSld">
      <pc:chgData name="Mark Napieralla" userId="adf11754-427d-4f24-8c3e-391028db4a77" providerId="ADAL" clId="{7254AFC8-3C1C-49BC-8B4C-D89D2BADAE4A}" dt="2024-09-27T10:00:44.611" v="658" actId="20577"/>
      <pc:docMkLst>
        <pc:docMk/>
      </pc:docMkLst>
      <pc:sldChg chg="modSp mod">
        <pc:chgData name="Mark Napieralla" userId="adf11754-427d-4f24-8c3e-391028db4a77" providerId="ADAL" clId="{7254AFC8-3C1C-49BC-8B4C-D89D2BADAE4A}" dt="2024-09-27T09:17:21.634" v="38" actId="20577"/>
        <pc:sldMkLst>
          <pc:docMk/>
          <pc:sldMk cId="376837975" sldId="268"/>
        </pc:sldMkLst>
        <pc:spChg chg="mod">
          <ac:chgData name="Mark Napieralla" userId="adf11754-427d-4f24-8c3e-391028db4a77" providerId="ADAL" clId="{7254AFC8-3C1C-49BC-8B4C-D89D2BADAE4A}" dt="2024-09-27T09:17:21.634" v="38" actId="20577"/>
          <ac:spMkLst>
            <pc:docMk/>
            <pc:sldMk cId="376837975" sldId="268"/>
            <ac:spMk id="3" creationId="{00000000-0000-0000-0000-000000000000}"/>
          </ac:spMkLst>
        </pc:spChg>
      </pc:sldChg>
      <pc:sldChg chg="addSp delSp modSp mod">
        <pc:chgData name="Mark Napieralla" userId="adf11754-427d-4f24-8c3e-391028db4a77" providerId="ADAL" clId="{7254AFC8-3C1C-49BC-8B4C-D89D2BADAE4A}" dt="2024-09-27T09:56:24.235" v="602" actId="313"/>
        <pc:sldMkLst>
          <pc:docMk/>
          <pc:sldMk cId="251665901" sldId="276"/>
        </pc:sldMkLst>
        <pc:spChg chg="mod">
          <ac:chgData name="Mark Napieralla" userId="adf11754-427d-4f24-8c3e-391028db4a77" providerId="ADAL" clId="{7254AFC8-3C1C-49BC-8B4C-D89D2BADAE4A}" dt="2024-09-27T09:54:02.737" v="430" actId="1076"/>
          <ac:spMkLst>
            <pc:docMk/>
            <pc:sldMk cId="251665901" sldId="276"/>
            <ac:spMk id="2" creationId="{00000000-0000-0000-0000-000000000000}"/>
          </ac:spMkLst>
        </pc:spChg>
        <pc:spChg chg="add mod">
          <ac:chgData name="Mark Napieralla" userId="adf11754-427d-4f24-8c3e-391028db4a77" providerId="ADAL" clId="{7254AFC8-3C1C-49BC-8B4C-D89D2BADAE4A}" dt="2024-09-27T09:55:00.309" v="534" actId="20577"/>
          <ac:spMkLst>
            <pc:docMk/>
            <pc:sldMk cId="251665901" sldId="276"/>
            <ac:spMk id="3" creationId="{CFB1CF01-6C80-C93B-90ED-79FBBBDE3807}"/>
          </ac:spMkLst>
        </pc:spChg>
        <pc:spChg chg="add mod">
          <ac:chgData name="Mark Napieralla" userId="adf11754-427d-4f24-8c3e-391028db4a77" providerId="ADAL" clId="{7254AFC8-3C1C-49BC-8B4C-D89D2BADAE4A}" dt="2024-09-27T09:56:24.235" v="602" actId="313"/>
          <ac:spMkLst>
            <pc:docMk/>
            <pc:sldMk cId="251665901" sldId="276"/>
            <ac:spMk id="5" creationId="{39C7B7D8-BC8F-61B4-55C9-8A8BD30B06BF}"/>
          </ac:spMkLst>
        </pc:spChg>
        <pc:graphicFrameChg chg="del">
          <ac:chgData name="Mark Napieralla" userId="adf11754-427d-4f24-8c3e-391028db4a77" providerId="ADAL" clId="{7254AFC8-3C1C-49BC-8B4C-D89D2BADAE4A}" dt="2024-09-27T09:53:56.436" v="428" actId="478"/>
          <ac:graphicFrameMkLst>
            <pc:docMk/>
            <pc:sldMk cId="251665901" sldId="276"/>
            <ac:graphicFrameMk id="4" creationId="{00000000-0000-0000-0000-000000000000}"/>
          </ac:graphicFrameMkLst>
        </pc:graphicFrameChg>
      </pc:sldChg>
      <pc:sldChg chg="modSp mod">
        <pc:chgData name="Mark Napieralla" userId="adf11754-427d-4f24-8c3e-391028db4a77" providerId="ADAL" clId="{7254AFC8-3C1C-49BC-8B4C-D89D2BADAE4A}" dt="2024-09-27T09:16:29.322" v="23" actId="20577"/>
        <pc:sldMkLst>
          <pc:docMk/>
          <pc:sldMk cId="800105320" sldId="306"/>
        </pc:sldMkLst>
        <pc:spChg chg="mod">
          <ac:chgData name="Mark Napieralla" userId="adf11754-427d-4f24-8c3e-391028db4a77" providerId="ADAL" clId="{7254AFC8-3C1C-49BC-8B4C-D89D2BADAE4A}" dt="2024-09-27T09:16:29.322" v="23" actId="20577"/>
          <ac:spMkLst>
            <pc:docMk/>
            <pc:sldMk cId="800105320" sldId="306"/>
            <ac:spMk id="3" creationId="{BEE1DD7D-740F-DFFE-B44C-1F06ED27BC12}"/>
          </ac:spMkLst>
        </pc:spChg>
      </pc:sldChg>
      <pc:sldChg chg="modSp mod">
        <pc:chgData name="Mark Napieralla" userId="adf11754-427d-4f24-8c3e-391028db4a77" providerId="ADAL" clId="{7254AFC8-3C1C-49BC-8B4C-D89D2BADAE4A}" dt="2024-09-27T09:18:14.008" v="78" actId="1076"/>
        <pc:sldMkLst>
          <pc:docMk/>
          <pc:sldMk cId="3422158601" sldId="334"/>
        </pc:sldMkLst>
        <pc:spChg chg="mod">
          <ac:chgData name="Mark Napieralla" userId="adf11754-427d-4f24-8c3e-391028db4a77" providerId="ADAL" clId="{7254AFC8-3C1C-49BC-8B4C-D89D2BADAE4A}" dt="2024-09-27T09:18:14.008" v="78" actId="1076"/>
          <ac:spMkLst>
            <pc:docMk/>
            <pc:sldMk cId="3422158601" sldId="334"/>
            <ac:spMk id="3" creationId="{00000000-0000-0000-0000-000000000000}"/>
          </ac:spMkLst>
        </pc:spChg>
      </pc:sldChg>
      <pc:sldChg chg="modSp mod">
        <pc:chgData name="Mark Napieralla" userId="adf11754-427d-4f24-8c3e-391028db4a77" providerId="ADAL" clId="{7254AFC8-3C1C-49BC-8B4C-D89D2BADAE4A}" dt="2024-09-27T10:00:44.611" v="658" actId="20577"/>
        <pc:sldMkLst>
          <pc:docMk/>
          <pc:sldMk cId="382793019" sldId="344"/>
        </pc:sldMkLst>
        <pc:spChg chg="mod">
          <ac:chgData name="Mark Napieralla" userId="adf11754-427d-4f24-8c3e-391028db4a77" providerId="ADAL" clId="{7254AFC8-3C1C-49BC-8B4C-D89D2BADAE4A}" dt="2024-09-27T10:00:44.611" v="658" actId="20577"/>
          <ac:spMkLst>
            <pc:docMk/>
            <pc:sldMk cId="382793019" sldId="344"/>
            <ac:spMk id="3" creationId="{00000000-0000-0000-0000-000000000000}"/>
          </ac:spMkLst>
        </pc:spChg>
      </pc:sldChg>
      <pc:sldChg chg="modSp mod">
        <pc:chgData name="Mark Napieralla" userId="adf11754-427d-4f24-8c3e-391028db4a77" providerId="ADAL" clId="{7254AFC8-3C1C-49BC-8B4C-D89D2BADAE4A}" dt="2024-09-27T09:48:21.045" v="396" actId="207"/>
        <pc:sldMkLst>
          <pc:docMk/>
          <pc:sldMk cId="767338360" sldId="388"/>
        </pc:sldMkLst>
        <pc:spChg chg="mod">
          <ac:chgData name="Mark Napieralla" userId="adf11754-427d-4f24-8c3e-391028db4a77" providerId="ADAL" clId="{7254AFC8-3C1C-49BC-8B4C-D89D2BADAE4A}" dt="2024-09-27T09:48:21.045" v="396" actId="207"/>
          <ac:spMkLst>
            <pc:docMk/>
            <pc:sldMk cId="767338360" sldId="388"/>
            <ac:spMk id="3" creationId="{00000000-0000-0000-0000-000000000000}"/>
          </ac:spMkLst>
        </pc:spChg>
      </pc:sldChg>
      <pc:sldChg chg="delSp mod">
        <pc:chgData name="Mark Napieralla" userId="adf11754-427d-4f24-8c3e-391028db4a77" providerId="ADAL" clId="{7254AFC8-3C1C-49BC-8B4C-D89D2BADAE4A}" dt="2024-09-27T09:30:29.018" v="331" actId="478"/>
        <pc:sldMkLst>
          <pc:docMk/>
          <pc:sldMk cId="1107667983" sldId="427"/>
        </pc:sldMkLst>
        <pc:spChg chg="del">
          <ac:chgData name="Mark Napieralla" userId="adf11754-427d-4f24-8c3e-391028db4a77" providerId="ADAL" clId="{7254AFC8-3C1C-49BC-8B4C-D89D2BADAE4A}" dt="2024-09-27T09:30:29.018" v="331" actId="478"/>
          <ac:spMkLst>
            <pc:docMk/>
            <pc:sldMk cId="1107667983" sldId="427"/>
            <ac:spMk id="6" creationId="{00000000-0000-0000-0000-000000000000}"/>
          </ac:spMkLst>
        </pc:spChg>
      </pc:sldChg>
      <pc:sldChg chg="del">
        <pc:chgData name="Mark Napieralla" userId="adf11754-427d-4f24-8c3e-391028db4a77" providerId="ADAL" clId="{7254AFC8-3C1C-49BC-8B4C-D89D2BADAE4A}" dt="2024-09-27T09:58:17.823" v="627" actId="2696"/>
        <pc:sldMkLst>
          <pc:docMk/>
          <pc:sldMk cId="4162787850" sldId="433"/>
        </pc:sldMkLst>
      </pc:sldChg>
      <pc:sldChg chg="modSp mod">
        <pc:chgData name="Mark Napieralla" userId="adf11754-427d-4f24-8c3e-391028db4a77" providerId="ADAL" clId="{7254AFC8-3C1C-49BC-8B4C-D89D2BADAE4A}" dt="2024-09-27T09:21:27.932" v="206" actId="1076"/>
        <pc:sldMkLst>
          <pc:docMk/>
          <pc:sldMk cId="1069286801" sldId="436"/>
        </pc:sldMkLst>
        <pc:spChg chg="mod">
          <ac:chgData name="Mark Napieralla" userId="adf11754-427d-4f24-8c3e-391028db4a77" providerId="ADAL" clId="{7254AFC8-3C1C-49BC-8B4C-D89D2BADAE4A}" dt="2024-09-27T09:21:27.932" v="206" actId="1076"/>
          <ac:spMkLst>
            <pc:docMk/>
            <pc:sldMk cId="1069286801" sldId="436"/>
            <ac:spMk id="2" creationId="{00000000-0000-0000-0000-000000000000}"/>
          </ac:spMkLst>
        </pc:spChg>
        <pc:spChg chg="mod">
          <ac:chgData name="Mark Napieralla" userId="adf11754-427d-4f24-8c3e-391028db4a77" providerId="ADAL" clId="{7254AFC8-3C1C-49BC-8B4C-D89D2BADAE4A}" dt="2024-09-27T09:21:21.695" v="205" actId="1076"/>
          <ac:spMkLst>
            <pc:docMk/>
            <pc:sldMk cId="1069286801" sldId="436"/>
            <ac:spMk id="4" creationId="{00000000-0000-0000-0000-000000000000}"/>
          </ac:spMkLst>
        </pc:spChg>
      </pc:sldChg>
      <pc:sldChg chg="modSp mod">
        <pc:chgData name="Mark Napieralla" userId="adf11754-427d-4f24-8c3e-391028db4a77" providerId="ADAL" clId="{7254AFC8-3C1C-49BC-8B4C-D89D2BADAE4A}" dt="2024-09-27T09:49:31.406" v="420" actId="20577"/>
        <pc:sldMkLst>
          <pc:docMk/>
          <pc:sldMk cId="1563844644" sldId="450"/>
        </pc:sldMkLst>
        <pc:spChg chg="mod">
          <ac:chgData name="Mark Napieralla" userId="adf11754-427d-4f24-8c3e-391028db4a77" providerId="ADAL" clId="{7254AFC8-3C1C-49BC-8B4C-D89D2BADAE4A}" dt="2024-09-27T09:49:31.406" v="420" actId="20577"/>
          <ac:spMkLst>
            <pc:docMk/>
            <pc:sldMk cId="1563844644" sldId="450"/>
            <ac:spMk id="3" creationId="{00000000-0000-0000-0000-000000000000}"/>
          </ac:spMkLst>
        </pc:spChg>
      </pc:sldChg>
      <pc:sldChg chg="modSp mod">
        <pc:chgData name="Mark Napieralla" userId="adf11754-427d-4f24-8c3e-391028db4a77" providerId="ADAL" clId="{7254AFC8-3C1C-49BC-8B4C-D89D2BADAE4A}" dt="2024-09-27T09:19:42.556" v="190" actId="20577"/>
        <pc:sldMkLst>
          <pc:docMk/>
          <pc:sldMk cId="3996405593" sldId="458"/>
        </pc:sldMkLst>
        <pc:spChg chg="mod">
          <ac:chgData name="Mark Napieralla" userId="adf11754-427d-4f24-8c3e-391028db4a77" providerId="ADAL" clId="{7254AFC8-3C1C-49BC-8B4C-D89D2BADAE4A}" dt="2024-09-27T09:19:42.556" v="190" actId="20577"/>
          <ac:spMkLst>
            <pc:docMk/>
            <pc:sldMk cId="3996405593" sldId="458"/>
            <ac:spMk id="3" creationId="{00000000-0000-0000-0000-000000000000}"/>
          </ac:spMkLst>
        </pc:spChg>
      </pc:sldChg>
      <pc:sldChg chg="modSp mod">
        <pc:chgData name="Mark Napieralla" userId="adf11754-427d-4f24-8c3e-391028db4a77" providerId="ADAL" clId="{7254AFC8-3C1C-49BC-8B4C-D89D2BADAE4A}" dt="2024-09-27T09:20:19.283" v="204" actId="20577"/>
        <pc:sldMkLst>
          <pc:docMk/>
          <pc:sldMk cId="3023706584" sldId="462"/>
        </pc:sldMkLst>
        <pc:spChg chg="mod">
          <ac:chgData name="Mark Napieralla" userId="adf11754-427d-4f24-8c3e-391028db4a77" providerId="ADAL" clId="{7254AFC8-3C1C-49BC-8B4C-D89D2BADAE4A}" dt="2024-09-27T09:20:19.283" v="204" actId="20577"/>
          <ac:spMkLst>
            <pc:docMk/>
            <pc:sldMk cId="3023706584" sldId="462"/>
            <ac:spMk id="3" creationId="{00000000-0000-0000-0000-000000000000}"/>
          </ac:spMkLst>
        </pc:spChg>
      </pc:sldChg>
      <pc:sldChg chg="addSp modSp new mod">
        <pc:chgData name="Mark Napieralla" userId="adf11754-427d-4f24-8c3e-391028db4a77" providerId="ADAL" clId="{7254AFC8-3C1C-49BC-8B4C-D89D2BADAE4A}" dt="2024-09-27T09:27:57.473" v="330" actId="1076"/>
        <pc:sldMkLst>
          <pc:docMk/>
          <pc:sldMk cId="172827449" sldId="464"/>
        </pc:sldMkLst>
        <pc:spChg chg="mod">
          <ac:chgData name="Mark Napieralla" userId="adf11754-427d-4f24-8c3e-391028db4a77" providerId="ADAL" clId="{7254AFC8-3C1C-49BC-8B4C-D89D2BADAE4A}" dt="2024-09-27T09:26:54.032" v="316" actId="1076"/>
          <ac:spMkLst>
            <pc:docMk/>
            <pc:sldMk cId="172827449" sldId="464"/>
            <ac:spMk id="2" creationId="{45BF4545-0EBA-ED45-615A-F99200633A7C}"/>
          </ac:spMkLst>
        </pc:spChg>
        <pc:spChg chg="mod">
          <ac:chgData name="Mark Napieralla" userId="adf11754-427d-4f24-8c3e-391028db4a77" providerId="ADAL" clId="{7254AFC8-3C1C-49BC-8B4C-D89D2BADAE4A}" dt="2024-09-27T09:27:05.146" v="318" actId="122"/>
          <ac:spMkLst>
            <pc:docMk/>
            <pc:sldMk cId="172827449" sldId="464"/>
            <ac:spMk id="3" creationId="{BD59E46F-03FC-5D45-E1CE-93D972E289D0}"/>
          </ac:spMkLst>
        </pc:spChg>
        <pc:picChg chg="add mod">
          <ac:chgData name="Mark Napieralla" userId="adf11754-427d-4f24-8c3e-391028db4a77" providerId="ADAL" clId="{7254AFC8-3C1C-49BC-8B4C-D89D2BADAE4A}" dt="2024-09-27T09:27:15.835" v="322" actId="1076"/>
          <ac:picMkLst>
            <pc:docMk/>
            <pc:sldMk cId="172827449" sldId="464"/>
            <ac:picMk id="5" creationId="{35F39DA1-9FAD-2223-43DE-2A3652C3389B}"/>
          </ac:picMkLst>
        </pc:picChg>
        <pc:picChg chg="add mod">
          <ac:chgData name="Mark Napieralla" userId="adf11754-427d-4f24-8c3e-391028db4a77" providerId="ADAL" clId="{7254AFC8-3C1C-49BC-8B4C-D89D2BADAE4A}" dt="2024-09-27T09:27:22.579" v="325" actId="1076"/>
          <ac:picMkLst>
            <pc:docMk/>
            <pc:sldMk cId="172827449" sldId="464"/>
            <ac:picMk id="2050" creationId="{5DF8AB6A-4F57-1886-209C-8EA3BC9B495A}"/>
          </ac:picMkLst>
        </pc:picChg>
        <pc:picChg chg="add mod">
          <ac:chgData name="Mark Napieralla" userId="adf11754-427d-4f24-8c3e-391028db4a77" providerId="ADAL" clId="{7254AFC8-3C1C-49BC-8B4C-D89D2BADAE4A}" dt="2024-09-27T09:27:57.473" v="330" actId="1076"/>
          <ac:picMkLst>
            <pc:docMk/>
            <pc:sldMk cId="172827449" sldId="464"/>
            <ac:picMk id="2052" creationId="{D8B601ED-83C3-EE12-44EB-5D1E8EDA4641}"/>
          </ac:picMkLst>
        </pc:picChg>
      </pc:sldChg>
      <pc:sldChg chg="addSp delSp modSp new mod">
        <pc:chgData name="Mark Napieralla" userId="adf11754-427d-4f24-8c3e-391028db4a77" providerId="ADAL" clId="{7254AFC8-3C1C-49BC-8B4C-D89D2BADAE4A}" dt="2024-09-27T09:41:53.042" v="337" actId="1076"/>
        <pc:sldMkLst>
          <pc:docMk/>
          <pc:sldMk cId="1746424423" sldId="465"/>
        </pc:sldMkLst>
        <pc:spChg chg="del">
          <ac:chgData name="Mark Napieralla" userId="adf11754-427d-4f24-8c3e-391028db4a77" providerId="ADAL" clId="{7254AFC8-3C1C-49BC-8B4C-D89D2BADAE4A}" dt="2024-09-27T09:41:39.074" v="334" actId="478"/>
          <ac:spMkLst>
            <pc:docMk/>
            <pc:sldMk cId="1746424423" sldId="465"/>
            <ac:spMk id="2" creationId="{3C59C84C-2CD4-9C3F-B83E-1E31F43382D6}"/>
          </ac:spMkLst>
        </pc:spChg>
        <pc:spChg chg="del">
          <ac:chgData name="Mark Napieralla" userId="adf11754-427d-4f24-8c3e-391028db4a77" providerId="ADAL" clId="{7254AFC8-3C1C-49BC-8B4C-D89D2BADAE4A}" dt="2024-09-27T09:41:37.339" v="333" actId="478"/>
          <ac:spMkLst>
            <pc:docMk/>
            <pc:sldMk cId="1746424423" sldId="465"/>
            <ac:spMk id="3" creationId="{5EF148E0-CAE1-052F-6CBB-E90F7B87FFE4}"/>
          </ac:spMkLst>
        </pc:spChg>
        <pc:picChg chg="add mod">
          <ac:chgData name="Mark Napieralla" userId="adf11754-427d-4f24-8c3e-391028db4a77" providerId="ADAL" clId="{7254AFC8-3C1C-49BC-8B4C-D89D2BADAE4A}" dt="2024-09-27T09:41:53.042" v="337" actId="1076"/>
          <ac:picMkLst>
            <pc:docMk/>
            <pc:sldMk cId="1746424423" sldId="465"/>
            <ac:picMk id="3074" creationId="{46AE8198-A885-728C-5971-EB9F8BAA7F27}"/>
          </ac:picMkLst>
        </pc:picChg>
      </pc:sldChg>
      <pc:sldChg chg="addSp delSp modSp new mod">
        <pc:chgData name="Mark Napieralla" userId="adf11754-427d-4f24-8c3e-391028db4a77" providerId="ADAL" clId="{7254AFC8-3C1C-49BC-8B4C-D89D2BADAE4A}" dt="2024-09-27T09:47:24.698" v="395" actId="20577"/>
        <pc:sldMkLst>
          <pc:docMk/>
          <pc:sldMk cId="600154752" sldId="466"/>
        </pc:sldMkLst>
        <pc:spChg chg="del">
          <ac:chgData name="Mark Napieralla" userId="adf11754-427d-4f24-8c3e-391028db4a77" providerId="ADAL" clId="{7254AFC8-3C1C-49BC-8B4C-D89D2BADAE4A}" dt="2024-09-27T09:43:27.368" v="341" actId="478"/>
          <ac:spMkLst>
            <pc:docMk/>
            <pc:sldMk cId="600154752" sldId="466"/>
            <ac:spMk id="2" creationId="{AC886456-4530-C9EB-FF6D-C60E76A341CE}"/>
          </ac:spMkLst>
        </pc:spChg>
        <pc:spChg chg="del">
          <ac:chgData name="Mark Napieralla" userId="adf11754-427d-4f24-8c3e-391028db4a77" providerId="ADAL" clId="{7254AFC8-3C1C-49BC-8B4C-D89D2BADAE4A}" dt="2024-09-27T09:43:21.797" v="339" actId="478"/>
          <ac:spMkLst>
            <pc:docMk/>
            <pc:sldMk cId="600154752" sldId="466"/>
            <ac:spMk id="3" creationId="{27B75834-E8C4-50BC-CACC-2F37FAAC383E}"/>
          </ac:spMkLst>
        </pc:spChg>
        <pc:spChg chg="add mod">
          <ac:chgData name="Mark Napieralla" userId="adf11754-427d-4f24-8c3e-391028db4a77" providerId="ADAL" clId="{7254AFC8-3C1C-49BC-8B4C-D89D2BADAE4A}" dt="2024-09-27T09:47:24.698" v="395" actId="20577"/>
          <ac:spMkLst>
            <pc:docMk/>
            <pc:sldMk cId="600154752" sldId="466"/>
            <ac:spMk id="6" creationId="{B520E425-345A-F2F2-CD63-AAEDB4B5E23E}"/>
          </ac:spMkLst>
        </pc:spChg>
        <pc:picChg chg="add mod">
          <ac:chgData name="Mark Napieralla" userId="adf11754-427d-4f24-8c3e-391028db4a77" providerId="ADAL" clId="{7254AFC8-3C1C-49BC-8B4C-D89D2BADAE4A}" dt="2024-09-27T09:47:03.255" v="345" actId="1076"/>
          <ac:picMkLst>
            <pc:docMk/>
            <pc:sldMk cId="600154752" sldId="466"/>
            <ac:picMk id="5" creationId="{20032907-379C-CB38-B362-19764D7CD41A}"/>
          </ac:picMkLst>
        </pc:picChg>
      </pc:sldChg>
      <pc:sldChg chg="addSp delSp modSp new mod">
        <pc:chgData name="Mark Napieralla" userId="adf11754-427d-4f24-8c3e-391028db4a77" providerId="ADAL" clId="{7254AFC8-3C1C-49BC-8B4C-D89D2BADAE4A}" dt="2024-09-27T09:57:43.085" v="626" actId="20577"/>
        <pc:sldMkLst>
          <pc:docMk/>
          <pc:sldMk cId="3246380747" sldId="467"/>
        </pc:sldMkLst>
        <pc:spChg chg="mod">
          <ac:chgData name="Mark Napieralla" userId="adf11754-427d-4f24-8c3e-391028db4a77" providerId="ADAL" clId="{7254AFC8-3C1C-49BC-8B4C-D89D2BADAE4A}" dt="2024-09-27T09:57:43.085" v="626" actId="20577"/>
          <ac:spMkLst>
            <pc:docMk/>
            <pc:sldMk cId="3246380747" sldId="467"/>
            <ac:spMk id="2" creationId="{D66F303C-9F8B-A1BB-6189-1FAC2025203C}"/>
          </ac:spMkLst>
        </pc:spChg>
        <pc:spChg chg="del">
          <ac:chgData name="Mark Napieralla" userId="adf11754-427d-4f24-8c3e-391028db4a77" providerId="ADAL" clId="{7254AFC8-3C1C-49BC-8B4C-D89D2BADAE4A}" dt="2024-09-27T09:57:32.414" v="617"/>
          <ac:spMkLst>
            <pc:docMk/>
            <pc:sldMk cId="3246380747" sldId="467"/>
            <ac:spMk id="3" creationId="{2C443DD7-14CA-4677-668E-3195729BB6AB}"/>
          </ac:spMkLst>
        </pc:spChg>
        <pc:picChg chg="add mod">
          <ac:chgData name="Mark Napieralla" userId="adf11754-427d-4f24-8c3e-391028db4a77" providerId="ADAL" clId="{7254AFC8-3C1C-49BC-8B4C-D89D2BADAE4A}" dt="2024-09-27T09:57:35.561" v="618" actId="26606"/>
          <ac:picMkLst>
            <pc:docMk/>
            <pc:sldMk cId="3246380747" sldId="467"/>
            <ac:picMk id="4098" creationId="{798DD3B8-F889-6707-95A3-A47C9F3AF7FB}"/>
          </ac:picMkLst>
        </pc:picChg>
      </pc:sldChg>
      <pc:sldChg chg="addSp modSp new">
        <pc:chgData name="Mark Napieralla" userId="adf11754-427d-4f24-8c3e-391028db4a77" providerId="ADAL" clId="{7254AFC8-3C1C-49BC-8B4C-D89D2BADAE4A}" dt="2024-09-27T09:59:56.531" v="634" actId="1076"/>
        <pc:sldMkLst>
          <pc:docMk/>
          <pc:sldMk cId="786444150" sldId="468"/>
        </pc:sldMkLst>
        <pc:picChg chg="add mod">
          <ac:chgData name="Mark Napieralla" userId="adf11754-427d-4f24-8c3e-391028db4a77" providerId="ADAL" clId="{7254AFC8-3C1C-49BC-8B4C-D89D2BADAE4A}" dt="2024-09-27T09:59:36.365" v="631" actId="1076"/>
          <ac:picMkLst>
            <pc:docMk/>
            <pc:sldMk cId="786444150" sldId="468"/>
            <ac:picMk id="5122" creationId="{A87C20B8-DE12-0FC7-640D-934CC49E6A4C}"/>
          </ac:picMkLst>
        </pc:picChg>
        <pc:picChg chg="add mod">
          <ac:chgData name="Mark Napieralla" userId="adf11754-427d-4f24-8c3e-391028db4a77" providerId="ADAL" clId="{7254AFC8-3C1C-49BC-8B4C-D89D2BADAE4A}" dt="2024-09-27T09:59:56.531" v="634" actId="1076"/>
          <ac:picMkLst>
            <pc:docMk/>
            <pc:sldMk cId="786444150" sldId="468"/>
            <ac:picMk id="5124" creationId="{9C4C419F-89FB-FBFC-FAFF-CCA832453A34}"/>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1" Type="http://schemas.openxmlformats.org/officeDocument/2006/relationships/oleObject" Target="../embeddings/oleObject2.bin"/></Relationships>
</file>

<file path=ppt/charts/_rels/chart3.xml.rels><?xml version="1.0" encoding="UTF-8" standalone="yes"?>
<Relationships xmlns="http://schemas.openxmlformats.org/package/2006/relationships"><Relationship Id="rId1" Type="http://schemas.openxmlformats.org/officeDocument/2006/relationships/oleObject" Target="../embeddings/oleObject3.bin"/></Relationships>
</file>

<file path=ppt/charts/_rels/chart4.xml.rels><?xml version="1.0" encoding="UTF-8" standalone="yes"?>
<Relationships xmlns="http://schemas.openxmlformats.org/package/2006/relationships"><Relationship Id="rId1" Type="http://schemas.openxmlformats.org/officeDocument/2006/relationships/oleObject" Target="../embeddings/oleObject4.bin"/></Relationships>
</file>

<file path=ppt/charts/_rels/chart5.xml.rels><?xml version="1.0" encoding="UTF-8" standalone="yes"?>
<Relationships xmlns="http://schemas.openxmlformats.org/package/2006/relationships"><Relationship Id="rId1" Type="http://schemas.openxmlformats.org/officeDocument/2006/relationships/oleObject" Target="../embeddings/oleObject5.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15158988118431"/>
          <c:y val="0.17796683811754385"/>
          <c:w val="0.77778161390079459"/>
          <c:h val="0.55255374069976793"/>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'Jobs createdsupported'!$A$1:$A$12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'Jobs createdsupported'!$B$1:$B$4</c:f>
              <c:numCache>
                <c:formatCode>#,##0</c:formatCode>
                <c:ptCount val="4"/>
                <c:pt idx="0">
                  <c:v>654.29999999999995</c:v>
                </c:pt>
                <c:pt idx="1">
                  <c:v>1469.2254004576657</c:v>
                </c:pt>
                <c:pt idx="2">
                  <c:v>1434</c:v>
                </c:pt>
                <c:pt idx="3">
                  <c:v>3070.8481693363838</c:v>
                </c:pt>
              </c:numCache>
            </c:numRef>
          </c:val>
          <c:smooth val="0"/>
          <c:extLst>
            <c:ext xmlns:c16="http://schemas.microsoft.com/office/drawing/2014/chart" uri="{C3380CC4-5D6E-409C-BE32-E72D297353CC}">
              <c16:uniqueId val="{00000000-EB4C-441D-BF95-FA2EB5B1538A}"/>
            </c:ext>
          </c:extLst>
        </c:ser>
        <c:dLbls>
          <c:showLegendKey val="0"/>
          <c:showVal val="0"/>
          <c:showCatName val="0"/>
          <c:showSerName val="0"/>
          <c:showPercent val="0"/>
          <c:showBubbleSize val="0"/>
        </c:dLbls>
        <c:marker val="1"/>
        <c:smooth val="0"/>
        <c:axId val="503917560"/>
        <c:axId val="503917952"/>
      </c:lineChart>
      <c:catAx>
        <c:axId val="503917560"/>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sz="800" b="0" i="0" u="none" strike="noStrike" baseline="0">
                <a:solidFill>
                  <a:srgbClr val="000000"/>
                </a:solidFill>
                <a:latin typeface="Arial"/>
                <a:ea typeface="Arial"/>
                <a:cs typeface="Arial"/>
              </a:defRPr>
            </a:pPr>
            <a:endParaRPr lang="en-US"/>
          </a:p>
        </c:txPr>
        <c:crossAx val="503917952"/>
        <c:crosses val="autoZero"/>
        <c:auto val="1"/>
        <c:lblAlgn val="ctr"/>
        <c:lblOffset val="100"/>
        <c:tickLblSkip val="1"/>
        <c:tickMarkSkip val="1"/>
        <c:noMultiLvlLbl val="0"/>
      </c:catAx>
      <c:valAx>
        <c:axId val="503917952"/>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sz="800" b="0" i="0" u="none" strike="noStrike" baseline="0">
                <a:solidFill>
                  <a:srgbClr val="000000"/>
                </a:solidFill>
                <a:latin typeface="Arial"/>
                <a:ea typeface="Arial"/>
                <a:cs typeface="Arial"/>
              </a:defRPr>
            </a:pPr>
            <a:endParaRPr lang="en-US"/>
          </a:p>
        </c:txPr>
        <c:crossAx val="503917560"/>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475"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631925405884139"/>
          <c:y val="0.19476407383306615"/>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'Economic Impact £'!$A$1:$A$12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'Economic Impact £'!$B$1:$B$4</c:f>
              <c:numCache>
                <c:formatCode>General</c:formatCode>
                <c:ptCount val="4"/>
                <c:pt idx="0" formatCode="0.00">
                  <c:v>32.164999999999999</c:v>
                </c:pt>
                <c:pt idx="1">
                  <c:v>63.79</c:v>
                </c:pt>
                <c:pt idx="2" formatCode="0.00">
                  <c:v>62.219000000000001</c:v>
                </c:pt>
                <c:pt idx="3" formatCode="0.00">
                  <c:v>133.5043</c:v>
                </c:pt>
              </c:numCache>
            </c:numRef>
          </c:val>
          <c:smooth val="0"/>
          <c:extLst>
            <c:ext xmlns:c16="http://schemas.microsoft.com/office/drawing/2014/chart" uri="{C3380CC4-5D6E-409C-BE32-E72D297353CC}">
              <c16:uniqueId val="{00000000-CA6F-4869-A501-AE8140FCB03C}"/>
            </c:ext>
          </c:extLst>
        </c:ser>
        <c:dLbls>
          <c:showLegendKey val="0"/>
          <c:showVal val="0"/>
          <c:showCatName val="0"/>
          <c:showSerName val="0"/>
          <c:showPercent val="0"/>
          <c:showBubbleSize val="0"/>
        </c:dLbls>
        <c:marker val="1"/>
        <c:smooth val="0"/>
        <c:axId val="503918736"/>
        <c:axId val="503919128"/>
      </c:lineChart>
      <c:catAx>
        <c:axId val="503918736"/>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03919128"/>
        <c:crosses val="autoZero"/>
        <c:auto val="1"/>
        <c:lblAlgn val="ctr"/>
        <c:lblOffset val="100"/>
        <c:tickLblSkip val="1"/>
        <c:tickMarkSkip val="1"/>
        <c:noMultiLvlLbl val="0"/>
      </c:catAx>
      <c:valAx>
        <c:axId val="503919128"/>
        <c:scaling>
          <c:orientation val="minMax"/>
        </c:scaling>
        <c:delete val="0"/>
        <c:axPos val="l"/>
        <c:majorGridlines>
          <c:spPr>
            <a:ln w="3175">
              <a:solidFill>
                <a:srgbClr val="000000"/>
              </a:solidFill>
              <a:prstDash val="solid"/>
            </a:ln>
          </c:spPr>
        </c:majorGridlines>
        <c:numFmt formatCode="0" sourceLinked="0"/>
        <c:majorTickMark val="out"/>
        <c:minorTickMark val="none"/>
        <c:tickLblPos val="nextTo"/>
        <c:spPr>
          <a:ln w="3175">
            <a:solidFill>
              <a:srgbClr val="000000"/>
            </a:solidFill>
            <a:prstDash val="solid"/>
          </a:ln>
        </c:spPr>
        <c:txPr>
          <a:bodyPr rot="0" vert="horz"/>
          <a:lstStyle/>
          <a:p>
            <a:pPr>
              <a:defRPr/>
            </a:pPr>
            <a:endParaRPr lang="en-US"/>
          </a:p>
        </c:txPr>
        <c:crossAx val="503918736"/>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28154593014845053"/>
          <c:y val="0.13692658487681264"/>
          <c:w val="0.69909826716686596"/>
          <c:h val="0.58205511811023625"/>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'Non-Wales visitors'!$A$1:$A$12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'Non-Wales visitors'!$B$1:$B$4</c:f>
              <c:numCache>
                <c:formatCode>#,##0</c:formatCode>
                <c:ptCount val="4"/>
                <c:pt idx="0">
                  <c:v>155122</c:v>
                </c:pt>
                <c:pt idx="1">
                  <c:v>388034</c:v>
                </c:pt>
                <c:pt idx="2">
                  <c:v>379765</c:v>
                </c:pt>
                <c:pt idx="3">
                  <c:v>932138</c:v>
                </c:pt>
              </c:numCache>
            </c:numRef>
          </c:val>
          <c:smooth val="0"/>
          <c:extLst>
            <c:ext xmlns:c16="http://schemas.microsoft.com/office/drawing/2014/chart" uri="{C3380CC4-5D6E-409C-BE32-E72D297353CC}">
              <c16:uniqueId val="{00000000-54EA-45A5-B1A5-D1553B0ED01B}"/>
            </c:ext>
          </c:extLst>
        </c:ser>
        <c:dLbls>
          <c:showLegendKey val="0"/>
          <c:showVal val="0"/>
          <c:showCatName val="0"/>
          <c:showSerName val="0"/>
          <c:showPercent val="0"/>
          <c:showBubbleSize val="0"/>
        </c:dLbls>
        <c:marker val="1"/>
        <c:smooth val="0"/>
        <c:axId val="568737528"/>
        <c:axId val="568737920"/>
      </c:lineChart>
      <c:catAx>
        <c:axId val="568737528"/>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568737920"/>
        <c:crosses val="autoZero"/>
        <c:auto val="1"/>
        <c:lblAlgn val="ctr"/>
        <c:lblOffset val="100"/>
        <c:tickLblSkip val="1"/>
        <c:tickMarkSkip val="1"/>
        <c:noMultiLvlLbl val="0"/>
      </c:catAx>
      <c:valAx>
        <c:axId val="568737920"/>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7528"/>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5969348313150392"/>
          <c:y val="0.18394517011337363"/>
          <c:w val="0.78"/>
          <c:h val="0.55932434836942357"/>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Placements!$A$1:$A$12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Placements!$B$1:$B$4</c:f>
              <c:numCache>
                <c:formatCode>#,##0</c:formatCode>
                <c:ptCount val="4"/>
                <c:pt idx="0">
                  <c:v>21</c:v>
                </c:pt>
                <c:pt idx="1">
                  <c:v>94</c:v>
                </c:pt>
                <c:pt idx="2">
                  <c:v>165</c:v>
                </c:pt>
                <c:pt idx="3">
                  <c:v>281</c:v>
                </c:pt>
              </c:numCache>
            </c:numRef>
          </c:val>
          <c:smooth val="0"/>
          <c:extLst>
            <c:ext xmlns:c16="http://schemas.microsoft.com/office/drawing/2014/chart" uri="{C3380CC4-5D6E-409C-BE32-E72D297353CC}">
              <c16:uniqueId val="{00000000-3E01-4306-9981-DA2C15867456}"/>
            </c:ext>
          </c:extLst>
        </c:ser>
        <c:dLbls>
          <c:showLegendKey val="0"/>
          <c:showVal val="0"/>
          <c:showCatName val="0"/>
          <c:showSerName val="0"/>
          <c:showPercent val="0"/>
          <c:showBubbleSize val="0"/>
        </c:dLbls>
        <c:marker val="1"/>
        <c:smooth val="0"/>
        <c:axId val="568738704"/>
        <c:axId val="498297528"/>
      </c:lineChart>
      <c:catAx>
        <c:axId val="568738704"/>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7528"/>
        <c:crosses val="autoZero"/>
        <c:auto val="1"/>
        <c:lblAlgn val="ctr"/>
        <c:lblOffset val="100"/>
        <c:tickLblSkip val="1"/>
        <c:tickMarkSkip val="1"/>
        <c:noMultiLvlLbl val="0"/>
      </c:catAx>
      <c:valAx>
        <c:axId val="498297528"/>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568738704"/>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3875260904816722"/>
          <c:y val="0.18384577639521535"/>
          <c:w val="0.76310344949851905"/>
          <c:h val="0.55638493871051364"/>
        </c:manualLayout>
      </c:layout>
      <c:lineChart>
        <c:grouping val="standard"/>
        <c:varyColors val="0"/>
        <c:ser>
          <c:idx val="0"/>
          <c:order val="0"/>
          <c:spPr>
            <a:ln w="12700">
              <a:solidFill>
                <a:srgbClr val="000080"/>
              </a:solidFill>
              <a:prstDash val="solid"/>
            </a:ln>
          </c:spPr>
          <c:marker>
            <c:symbol val="diamond"/>
            <c:size val="5"/>
            <c:spPr>
              <a:solidFill>
                <a:srgbClr val="000080"/>
              </a:solidFill>
              <a:ln>
                <a:solidFill>
                  <a:srgbClr val="000080"/>
                </a:solidFill>
                <a:prstDash val="solid"/>
              </a:ln>
            </c:spPr>
          </c:marker>
          <c:cat>
            <c:numRef>
              <c:f>Volunteers!$A$1:$A$12</c:f>
              <c:numCache>
                <c:formatCode>General</c:formatCode>
                <c:ptCount val="12"/>
                <c:pt idx="0">
                  <c:v>2012</c:v>
                </c:pt>
                <c:pt idx="1">
                  <c:v>2013</c:v>
                </c:pt>
                <c:pt idx="2">
                  <c:v>2014</c:v>
                </c:pt>
                <c:pt idx="3">
                  <c:v>2015</c:v>
                </c:pt>
                <c:pt idx="4">
                  <c:v>2016</c:v>
                </c:pt>
                <c:pt idx="5">
                  <c:v>2017</c:v>
                </c:pt>
                <c:pt idx="6">
                  <c:v>2018</c:v>
                </c:pt>
                <c:pt idx="7">
                  <c:v>2019</c:v>
                </c:pt>
                <c:pt idx="8">
                  <c:v>2020</c:v>
                </c:pt>
              </c:numCache>
            </c:numRef>
          </c:cat>
          <c:val>
            <c:numRef>
              <c:f>Volunteers!$B$1:$B$4</c:f>
              <c:numCache>
                <c:formatCode>#,##0</c:formatCode>
                <c:ptCount val="4"/>
                <c:pt idx="0">
                  <c:v>2571</c:v>
                </c:pt>
                <c:pt idx="1">
                  <c:v>3323</c:v>
                </c:pt>
                <c:pt idx="2">
                  <c:v>3829</c:v>
                </c:pt>
                <c:pt idx="3">
                  <c:v>4503</c:v>
                </c:pt>
              </c:numCache>
            </c:numRef>
          </c:val>
          <c:smooth val="0"/>
          <c:extLst>
            <c:ext xmlns:c16="http://schemas.microsoft.com/office/drawing/2014/chart" uri="{C3380CC4-5D6E-409C-BE32-E72D297353CC}">
              <c16:uniqueId val="{00000000-77C2-4512-9265-A2F65A66B188}"/>
            </c:ext>
          </c:extLst>
        </c:ser>
        <c:dLbls>
          <c:showLegendKey val="0"/>
          <c:showVal val="0"/>
          <c:showCatName val="0"/>
          <c:showSerName val="0"/>
          <c:showPercent val="0"/>
          <c:showBubbleSize val="0"/>
        </c:dLbls>
        <c:marker val="1"/>
        <c:smooth val="0"/>
        <c:axId val="498298312"/>
        <c:axId val="498298704"/>
      </c:lineChart>
      <c:catAx>
        <c:axId val="498298312"/>
        <c:scaling>
          <c:orientation val="minMax"/>
        </c:scaling>
        <c:delete val="0"/>
        <c:axPos val="b"/>
        <c:numFmt formatCode="General" sourceLinked="1"/>
        <c:majorTickMark val="out"/>
        <c:minorTickMark val="none"/>
        <c:tickLblPos val="nextTo"/>
        <c:spPr>
          <a:ln w="3175">
            <a:solidFill>
              <a:srgbClr val="000000"/>
            </a:solidFill>
            <a:prstDash val="solid"/>
          </a:ln>
        </c:spPr>
        <c:txPr>
          <a:bodyPr rot="-2700000" vert="horz"/>
          <a:lstStyle/>
          <a:p>
            <a:pPr>
              <a:defRPr/>
            </a:pPr>
            <a:endParaRPr lang="en-US"/>
          </a:p>
        </c:txPr>
        <c:crossAx val="498298704"/>
        <c:crosses val="autoZero"/>
        <c:auto val="1"/>
        <c:lblAlgn val="ctr"/>
        <c:lblOffset val="100"/>
        <c:tickLblSkip val="1"/>
        <c:tickMarkSkip val="1"/>
        <c:noMultiLvlLbl val="0"/>
      </c:catAx>
      <c:valAx>
        <c:axId val="498298704"/>
        <c:scaling>
          <c:orientation val="minMax"/>
        </c:scaling>
        <c:delete val="0"/>
        <c:axPos val="l"/>
        <c:majorGridlines>
          <c:spPr>
            <a:ln w="3175">
              <a:solidFill>
                <a:srgbClr val="000000"/>
              </a:solidFill>
              <a:prstDash val="solid"/>
            </a:ln>
          </c:spPr>
        </c:majorGridlines>
        <c:numFmt formatCode="#,##0" sourceLinked="1"/>
        <c:majorTickMark val="out"/>
        <c:minorTickMark val="none"/>
        <c:tickLblPos val="nextTo"/>
        <c:spPr>
          <a:ln w="3175">
            <a:solidFill>
              <a:srgbClr val="000000"/>
            </a:solidFill>
            <a:prstDash val="solid"/>
          </a:ln>
        </c:spPr>
        <c:txPr>
          <a:bodyPr rot="0" vert="horz"/>
          <a:lstStyle/>
          <a:p>
            <a:pPr>
              <a:defRPr/>
            </a:pPr>
            <a:endParaRPr lang="en-US"/>
          </a:p>
        </c:txPr>
        <c:crossAx val="498298312"/>
        <c:crosses val="autoZero"/>
        <c:crossBetween val="between"/>
      </c:valAx>
      <c:spPr>
        <a:solidFill>
          <a:schemeClr val="accent4">
            <a:lumMod val="40000"/>
            <a:lumOff val="60000"/>
          </a:schemeClr>
        </a:solidFill>
        <a:ln w="12700">
          <a:solidFill>
            <a:srgbClr val="808080"/>
          </a:solidFill>
          <a:prstDash val="solid"/>
        </a:ln>
      </c:spPr>
    </c:plotArea>
    <c:plotVisOnly val="1"/>
    <c:dispBlanksAs val="gap"/>
    <c:showDLblsOverMax val="0"/>
  </c:chart>
  <c:spPr>
    <a:solidFill>
      <a:srgbClr val="FFFFFF"/>
    </a:solidFill>
    <a:ln w="3175">
      <a:solidFill>
        <a:srgbClr val="000000"/>
      </a:solidFill>
      <a:prstDash val="solid"/>
    </a:ln>
  </c:spPr>
  <c:txPr>
    <a:bodyPr/>
    <a:lstStyle/>
    <a:p>
      <a:pPr>
        <a:defRPr sz="8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1440" tIns="45720" rIns="91440" bIns="45720" rtlCol="0"/>
          <a:lstStyle>
            <a:lvl1pPr algn="r">
              <a:defRPr sz="1200"/>
            </a:lvl1pPr>
          </a:lstStyle>
          <a:p>
            <a:fld id="{96D292DE-8B7A-4254-AA83-74C1F4DD4AF0}" type="datetimeFigureOut">
              <a:rPr lang="en-GB" smtClean="0"/>
              <a:t>27/09/2024</a:t>
            </a:fld>
            <a:endParaRPr lang="en-GB"/>
          </a:p>
        </p:txBody>
      </p:sp>
      <p:sp>
        <p:nvSpPr>
          <p:cNvPr id="4" name="Footer Placeholder 3"/>
          <p:cNvSpPr>
            <a:spLocks noGrp="1"/>
          </p:cNvSpPr>
          <p:nvPr>
            <p:ph type="ftr" sz="quarter" idx="2"/>
          </p:nvPr>
        </p:nvSpPr>
        <p:spPr>
          <a:xfrm>
            <a:off x="0" y="9283830"/>
            <a:ext cx="2914015" cy="48871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0"/>
            <a:ext cx="2914015" cy="48871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D4D0546C-25D5-441B-A719-570C871FDDA2}" type="datetimeFigureOut">
              <a:rPr lang="en-GB" smtClean="0"/>
              <a:t>27/09/2024</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47C2D0C-38E8-467C-B792-96B6B7CB159A}" type="slidenum">
              <a:rPr lang="en-GB" smtClean="0"/>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a:t>
            </a:fld>
            <a:endParaRPr lang="en-GB"/>
          </a:p>
        </p:txBody>
      </p:sp>
    </p:spTree>
    <p:extLst>
      <p:ext uri="{BB962C8B-B14F-4D97-AF65-F5344CB8AC3E}">
        <p14:creationId xmlns:p14="http://schemas.microsoft.com/office/powerpoint/2010/main" val="3799032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Why are they important?</a:t>
            </a:r>
          </a:p>
          <a:p>
            <a:endParaRPr lang="en-GB"/>
          </a:p>
          <a:p>
            <a:r>
              <a:rPr lang="en-GB"/>
              <a:t>Why</a:t>
            </a:r>
            <a:r>
              <a:rPr lang="en-GB" baseline="0"/>
              <a:t> study them?</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2</a:t>
            </a:fld>
            <a:endParaRPr lang="en-GB"/>
          </a:p>
        </p:txBody>
      </p:sp>
    </p:spTree>
    <p:extLst>
      <p:ext uri="{BB962C8B-B14F-4D97-AF65-F5344CB8AC3E}">
        <p14:creationId xmlns:p14="http://schemas.microsoft.com/office/powerpoint/2010/main" val="20046848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F52032-D4AB-4F5B-AF6C-FEC4EA4160B4}" type="slidenum">
              <a:rPr lang="en-GB" smtClean="0"/>
              <a:t>3</a:t>
            </a:fld>
            <a:endParaRPr lang="en-GB"/>
          </a:p>
        </p:txBody>
      </p:sp>
    </p:spTree>
    <p:extLst>
      <p:ext uri="{BB962C8B-B14F-4D97-AF65-F5344CB8AC3E}">
        <p14:creationId xmlns:p14="http://schemas.microsoft.com/office/powerpoint/2010/main" val="1801884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Get them started.</a:t>
            </a:r>
            <a:r>
              <a:rPr lang="en-GB" baseline="0"/>
              <a:t>  It used to be called ‘reading for a degree’ after all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0CFDDD-CAB3-4827-8D4E-DA9812C1F65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3541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Using</a:t>
            </a:r>
            <a:r>
              <a:rPr lang="en-GB" baseline="0"/>
              <a:t> major sports events as the </a:t>
            </a:r>
            <a:r>
              <a:rPr lang="en-GB" baseline="0" err="1"/>
              <a:t>lense</a:t>
            </a:r>
            <a:r>
              <a:rPr lang="en-GB" baseline="0"/>
              <a:t> or the hook – inspirational, high profile, relevant – high on the Welsh Government agenda – high on local government agenda.     Why do you think that is the case?</a:t>
            </a:r>
          </a:p>
          <a:p>
            <a:endParaRPr lang="en-GB" baseline="0"/>
          </a:p>
          <a:p>
            <a:r>
              <a:rPr lang="en-GB" baseline="0"/>
              <a:t>Why study this?   Why does this matter? Why are we here!?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9</a:t>
            </a:fld>
            <a:endParaRPr lang="en-GB"/>
          </a:p>
        </p:txBody>
      </p:sp>
    </p:spTree>
    <p:extLst>
      <p:ext uri="{BB962C8B-B14F-4D97-AF65-F5344CB8AC3E}">
        <p14:creationId xmlns:p14="http://schemas.microsoft.com/office/powerpoint/2010/main" val="9073904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Focus on major</a:t>
            </a:r>
            <a:r>
              <a:rPr lang="en-GB" baseline="0"/>
              <a:t> sporting events.  But will also consider community events too, particularly in terms of the processes involved in running events. </a:t>
            </a:r>
          </a:p>
          <a:p>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a:solidFill>
                  <a:srgbClr val="FF0000"/>
                </a:solidFill>
              </a:rPr>
              <a:t>Q. How could this knowledge help you as a sports manager? </a:t>
            </a:r>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11</a:t>
            </a:fld>
            <a:endParaRPr lang="en-GB"/>
          </a:p>
        </p:txBody>
      </p:sp>
    </p:spTree>
    <p:extLst>
      <p:ext uri="{BB962C8B-B14F-4D97-AF65-F5344CB8AC3E}">
        <p14:creationId xmlns:p14="http://schemas.microsoft.com/office/powerpoint/2010/main" val="2666762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12</a:t>
            </a:fld>
            <a:endParaRPr lang="en-GB"/>
          </a:p>
        </p:txBody>
      </p:sp>
    </p:spTree>
    <p:extLst>
      <p:ext uri="{BB962C8B-B14F-4D97-AF65-F5344CB8AC3E}">
        <p14:creationId xmlns:p14="http://schemas.microsoft.com/office/powerpoint/2010/main" val="1318007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n.b.</a:t>
            </a:r>
            <a:r>
              <a:rPr lang="en-GB" baseline="0"/>
              <a:t>   Don’t make a case for the Olympic games!!   Have to suspend the covid-19 situation and assume that it is OK to stage an event.</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15</a:t>
            </a:fld>
            <a:endParaRPr lang="en-GB"/>
          </a:p>
        </p:txBody>
      </p:sp>
    </p:spTree>
    <p:extLst>
      <p:ext uri="{BB962C8B-B14F-4D97-AF65-F5344CB8AC3E}">
        <p14:creationId xmlns:p14="http://schemas.microsoft.com/office/powerpoint/2010/main" val="2261564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4601346-1BE0-4138-AFD1-0490D498FA41}" type="slidenum">
              <a:rPr lang="en-GB" smtClean="0"/>
              <a:pPr>
                <a:defRPr/>
              </a:pPr>
              <a:t>21</a:t>
            </a:fld>
            <a:endParaRPr lang="en-GB"/>
          </a:p>
        </p:txBody>
      </p:sp>
    </p:spTree>
    <p:extLst>
      <p:ext uri="{BB962C8B-B14F-4D97-AF65-F5344CB8AC3E}">
        <p14:creationId xmlns:p14="http://schemas.microsoft.com/office/powerpoint/2010/main" val="1958009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https://youtu.be/-byY2MC5tj0</a:t>
            </a:r>
          </a:p>
        </p:txBody>
      </p:sp>
      <p:sp>
        <p:nvSpPr>
          <p:cNvPr id="4" name="Slide Number Placeholder 3"/>
          <p:cNvSpPr>
            <a:spLocks noGrp="1"/>
          </p:cNvSpPr>
          <p:nvPr>
            <p:ph type="sldNum" sz="quarter" idx="10"/>
          </p:nvPr>
        </p:nvSpPr>
        <p:spPr/>
        <p:txBody>
          <a:bodyPr/>
          <a:lstStyle/>
          <a:p>
            <a:fld id="{947C2D0C-38E8-467C-B792-96B6B7CB159A}" type="slidenum">
              <a:rPr lang="en-GB" smtClean="0"/>
              <a:t>25</a:t>
            </a:fld>
            <a:endParaRPr lang="en-GB"/>
          </a:p>
        </p:txBody>
      </p:sp>
    </p:spTree>
    <p:extLst>
      <p:ext uri="{BB962C8B-B14F-4D97-AF65-F5344CB8AC3E}">
        <p14:creationId xmlns:p14="http://schemas.microsoft.com/office/powerpoint/2010/main" val="28290353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47C2D0C-38E8-467C-B792-96B6B7CB159A}" type="slidenum">
              <a:rPr lang="en-GB" smtClean="0"/>
              <a:t>26</a:t>
            </a:fld>
            <a:endParaRPr lang="en-GB"/>
          </a:p>
        </p:txBody>
      </p:sp>
    </p:spTree>
    <p:extLst>
      <p:ext uri="{BB962C8B-B14F-4D97-AF65-F5344CB8AC3E}">
        <p14:creationId xmlns:p14="http://schemas.microsoft.com/office/powerpoint/2010/main" val="15424860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Relate this to their assignment. </a:t>
            </a:r>
          </a:p>
        </p:txBody>
      </p:sp>
      <p:sp>
        <p:nvSpPr>
          <p:cNvPr id="4" name="Slide Number Placeholder 3"/>
          <p:cNvSpPr>
            <a:spLocks noGrp="1"/>
          </p:cNvSpPr>
          <p:nvPr>
            <p:ph type="sldNum" sz="quarter" idx="10"/>
          </p:nvPr>
        </p:nvSpPr>
        <p:spPr/>
        <p:txBody>
          <a:bodyPr/>
          <a:lstStyle/>
          <a:p>
            <a:fld id="{947C2D0C-38E8-467C-B792-96B6B7CB159A}" type="slidenum">
              <a:rPr lang="en-GB" smtClean="0"/>
              <a:t>28</a:t>
            </a:fld>
            <a:endParaRPr lang="en-GB"/>
          </a:p>
        </p:txBody>
      </p:sp>
    </p:spTree>
    <p:extLst>
      <p:ext uri="{BB962C8B-B14F-4D97-AF65-F5344CB8AC3E}">
        <p14:creationId xmlns:p14="http://schemas.microsoft.com/office/powerpoint/2010/main" val="166319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These are key points</a:t>
            </a:r>
            <a:r>
              <a:rPr lang="en-GB" baseline="0"/>
              <a:t> – very relevant to module – from the Welsh Government.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35</a:t>
            </a:fld>
            <a:endParaRPr lang="en-GB"/>
          </a:p>
        </p:txBody>
      </p:sp>
    </p:spTree>
    <p:extLst>
      <p:ext uri="{BB962C8B-B14F-4D97-AF65-F5344CB8AC3E}">
        <p14:creationId xmlns:p14="http://schemas.microsoft.com/office/powerpoint/2010/main" val="37991093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After Talking and listening to stakeholders, Researching international best practice</a:t>
            </a:r>
            <a:r>
              <a:rPr lang="en-GB" baseline="0"/>
              <a:t> and going out to </a:t>
            </a:r>
            <a:r>
              <a:rPr lang="en-GB"/>
              <a:t>Public consultation – Event Wales was launched in 2010 during the Celtic manor hosted Ryder Cup</a:t>
            </a:r>
            <a:r>
              <a:rPr lang="en-GB" baseline="0"/>
              <a:t> </a:t>
            </a:r>
            <a:endParaRPr lang="en-GB"/>
          </a:p>
          <a:p>
            <a:endParaRPr lang="en-GB"/>
          </a:p>
          <a:p>
            <a:r>
              <a:rPr lang="en-GB"/>
              <a:t>i.e.</a:t>
            </a:r>
            <a:r>
              <a:rPr lang="en-GB" baseline="0"/>
              <a:t> being s</a:t>
            </a:r>
            <a:r>
              <a:rPr lang="en-GB"/>
              <a:t>trategic</a:t>
            </a:r>
          </a:p>
        </p:txBody>
      </p:sp>
      <p:sp>
        <p:nvSpPr>
          <p:cNvPr id="4" name="Slide Number Placeholder 3"/>
          <p:cNvSpPr>
            <a:spLocks noGrp="1"/>
          </p:cNvSpPr>
          <p:nvPr>
            <p:ph type="sldNum" sz="quarter" idx="10"/>
          </p:nvPr>
        </p:nvSpPr>
        <p:spPr/>
        <p:txBody>
          <a:bodyPr/>
          <a:lstStyle/>
          <a:p>
            <a:fld id="{18F720AE-1F2E-7A42-BE09-BA4624B7D691}" type="slidenum">
              <a:rPr lang="en-US" smtClean="0"/>
              <a:t>36</a:t>
            </a:fld>
            <a:endParaRPr lang="en-US"/>
          </a:p>
        </p:txBody>
      </p:sp>
    </p:spTree>
    <p:extLst>
      <p:ext uri="{BB962C8B-B14F-4D97-AF65-F5344CB8AC3E}">
        <p14:creationId xmlns:p14="http://schemas.microsoft.com/office/powerpoint/2010/main" val="11589239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Our post event reporting process makes it difficult</a:t>
            </a:r>
            <a:r>
              <a:rPr lang="en-GB" baseline="0"/>
              <a:t> for us </a:t>
            </a:r>
            <a:r>
              <a:rPr lang="en-GB"/>
              <a:t>to provide stats for the last few months but </a:t>
            </a:r>
          </a:p>
          <a:p>
            <a:pPr marL="171450" indent="-171450">
              <a:buFont typeface="Arial" panose="020B0604020202020204" pitchFamily="34" charset="0"/>
              <a:buChar char="•"/>
            </a:pPr>
            <a:r>
              <a:rPr lang="en-GB"/>
              <a:t>trends over the past 4 years are encouraging for events</a:t>
            </a:r>
            <a:r>
              <a:rPr lang="en-GB" baseline="0"/>
              <a:t> we’ve partnered</a:t>
            </a:r>
          </a:p>
          <a:p>
            <a:pPr marL="171450" indent="-171450">
              <a:buFont typeface="Arial" panose="020B0604020202020204" pitchFamily="34" charset="0"/>
              <a:buChar char="•"/>
            </a:pPr>
            <a:r>
              <a:rPr lang="en-GB" baseline="0"/>
              <a:t>fairly consistent growth across the range of KPIs – spiked in 2015 due to RWC and we would expect 2016 figures to fall back to pre RWC stats </a:t>
            </a:r>
          </a:p>
          <a:p>
            <a:pPr marL="171450" indent="-171450">
              <a:buFont typeface="Arial" panose="020B0604020202020204" pitchFamily="34" charset="0"/>
              <a:buChar char="•"/>
            </a:pPr>
            <a:r>
              <a:rPr lang="en-GB" baseline="0"/>
              <a:t>but on the whole very positive.</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38</a:t>
            </a:fld>
            <a:endParaRPr lang="en-US"/>
          </a:p>
        </p:txBody>
      </p:sp>
    </p:spTree>
    <p:extLst>
      <p:ext uri="{BB962C8B-B14F-4D97-AF65-F5344CB8AC3E}">
        <p14:creationId xmlns:p14="http://schemas.microsoft.com/office/powerpoint/2010/main" val="1730055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a:t>Economic climate: </a:t>
            </a:r>
            <a:r>
              <a:rPr lang="en-GB"/>
              <a:t>LA partners particularly, not only lack of cash contributions but</a:t>
            </a:r>
            <a:r>
              <a:rPr lang="en-GB" baseline="0"/>
              <a:t> many now re-charging everything pretty much to event budgets.  Significant risk in attracting new events.</a:t>
            </a:r>
            <a:r>
              <a:rPr lang="en-GB"/>
              <a:t> </a:t>
            </a:r>
          </a:p>
          <a:p>
            <a:pPr algn="l"/>
            <a:r>
              <a:rPr lang="en-GB" b="1"/>
              <a:t>Infrastructure:</a:t>
            </a:r>
            <a:r>
              <a:rPr lang="en-GB"/>
              <a:t> lack of,</a:t>
            </a:r>
            <a:r>
              <a:rPr lang="en-GB" baseline="0"/>
              <a:t> particularly an indoor arena. Many international events require more than 4,000 spectator capacity (</a:t>
            </a:r>
            <a:r>
              <a:rPr lang="en-GB" baseline="0" err="1"/>
              <a:t>Motorpoint</a:t>
            </a:r>
            <a:r>
              <a:rPr lang="en-GB" baseline="0"/>
              <a:t>) but less than 75,000 Principality Stadium.  We have nothing in between at present.</a:t>
            </a:r>
            <a:endParaRPr lang="en-GB"/>
          </a:p>
          <a:p>
            <a:pPr algn="l"/>
            <a:r>
              <a:rPr lang="en-GB" b="1"/>
              <a:t>Finance:</a:t>
            </a:r>
            <a:r>
              <a:rPr lang="en-GB"/>
              <a:t> Volvo and CLF have eaten up the budget with no headroom until 2018</a:t>
            </a:r>
          </a:p>
          <a:p>
            <a:pPr algn="l"/>
            <a:r>
              <a:rPr lang="en-GB" b="1"/>
              <a:t>Confidence and Competence: </a:t>
            </a:r>
            <a:r>
              <a:rPr lang="en-GB" b="0"/>
              <a:t>In our own ability and aspirations in delivering the world’s biggest events and also in b</a:t>
            </a:r>
            <a:r>
              <a:rPr lang="en-GB"/>
              <a:t>uilding our credibility with property owners as a major events hosting destination.  But we have come a long way in a short space of time and feedback from HC event agencies like Sport Scotland is that we are now being seen across the world as a serious player</a:t>
            </a:r>
          </a:p>
        </p:txBody>
      </p:sp>
      <p:sp>
        <p:nvSpPr>
          <p:cNvPr id="4" name="Slide Number Placeholder 3"/>
          <p:cNvSpPr>
            <a:spLocks noGrp="1"/>
          </p:cNvSpPr>
          <p:nvPr>
            <p:ph type="sldNum" sz="quarter" idx="10"/>
          </p:nvPr>
        </p:nvSpPr>
        <p:spPr/>
        <p:txBody>
          <a:bodyPr/>
          <a:lstStyle/>
          <a:p>
            <a:fld id="{18F720AE-1F2E-7A42-BE09-BA4624B7D691}" type="slidenum">
              <a:rPr lang="en-US" smtClean="0"/>
              <a:t>39</a:t>
            </a:fld>
            <a:endParaRPr lang="en-US"/>
          </a:p>
        </p:txBody>
      </p:sp>
    </p:spTree>
    <p:extLst>
      <p:ext uri="{BB962C8B-B14F-4D97-AF65-F5344CB8AC3E}">
        <p14:creationId xmlns:p14="http://schemas.microsoft.com/office/powerpoint/2010/main" val="31320811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40</a:t>
            </a:fld>
            <a:endParaRPr lang="en-US"/>
          </a:p>
        </p:txBody>
      </p:sp>
    </p:spTree>
    <p:extLst>
      <p:ext uri="{BB962C8B-B14F-4D97-AF65-F5344CB8AC3E}">
        <p14:creationId xmlns:p14="http://schemas.microsoft.com/office/powerpoint/2010/main" val="3153995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baseline="0"/>
              <a:t>  Three clear factors:   international success, prestige  “soft power”,  economic return e.g. regeneration, and increased participation.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42</a:t>
            </a:fld>
            <a:endParaRPr lang="en-GB"/>
          </a:p>
        </p:txBody>
      </p:sp>
    </p:spTree>
    <p:extLst>
      <p:ext uri="{BB962C8B-B14F-4D97-AF65-F5344CB8AC3E}">
        <p14:creationId xmlns:p14="http://schemas.microsoft.com/office/powerpoint/2010/main" val="2149919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So what does the</a:t>
            </a:r>
            <a:r>
              <a:rPr lang="en-GB" baseline="0"/>
              <a:t> UK Government think?    </a:t>
            </a:r>
            <a:r>
              <a:rPr lang="en-GB" baseline="0" err="1"/>
              <a:t>N.b.</a:t>
            </a:r>
            <a:r>
              <a:rPr lang="en-GB" baseline="0"/>
              <a:t> This comes after years of austerity.  Has to be an economic impact above all else.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43</a:t>
            </a:fld>
            <a:endParaRPr lang="en-GB"/>
          </a:p>
        </p:txBody>
      </p:sp>
    </p:spTree>
    <p:extLst>
      <p:ext uri="{BB962C8B-B14F-4D97-AF65-F5344CB8AC3E}">
        <p14:creationId xmlns:p14="http://schemas.microsoft.com/office/powerpoint/2010/main" val="16573466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Is this</a:t>
            </a:r>
            <a:r>
              <a:rPr lang="en-GB" baseline="0"/>
              <a:t> what people mean.</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51</a:t>
            </a:fld>
            <a:endParaRPr lang="en-GB"/>
          </a:p>
        </p:txBody>
      </p:sp>
    </p:spTree>
    <p:extLst>
      <p:ext uri="{BB962C8B-B14F-4D97-AF65-F5344CB8AC3E}">
        <p14:creationId xmlns:p14="http://schemas.microsoft.com/office/powerpoint/2010/main" val="369876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52</a:t>
            </a:fld>
            <a:endParaRPr lang="en-GB"/>
          </a:p>
        </p:txBody>
      </p:sp>
    </p:spTree>
    <p:extLst>
      <p:ext uri="{BB962C8B-B14F-4D97-AF65-F5344CB8AC3E}">
        <p14:creationId xmlns:p14="http://schemas.microsoft.com/office/powerpoint/2010/main" val="6625912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Legacy – not always guaranteed,</a:t>
            </a:r>
            <a:r>
              <a:rPr lang="en-GB" baseline="0"/>
              <a:t> good and bad examples,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53</a:t>
            </a:fld>
            <a:endParaRPr lang="en-GB"/>
          </a:p>
        </p:txBody>
      </p:sp>
    </p:spTree>
    <p:extLst>
      <p:ext uri="{BB962C8B-B14F-4D97-AF65-F5344CB8AC3E}">
        <p14:creationId xmlns:p14="http://schemas.microsoft.com/office/powerpoint/2010/main" val="18630919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58</a:t>
            </a:fld>
            <a:endParaRPr lang="en-GB"/>
          </a:p>
        </p:txBody>
      </p:sp>
    </p:spTree>
    <p:extLst>
      <p:ext uri="{BB962C8B-B14F-4D97-AF65-F5344CB8AC3E}">
        <p14:creationId xmlns:p14="http://schemas.microsoft.com/office/powerpoint/2010/main" val="1020508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r>
              <a:rPr lang="en-GB"/>
              <a:t>Beijing</a:t>
            </a:r>
            <a:r>
              <a:rPr lang="en-GB" baseline="0"/>
              <a:t>  - money no object.  About China’s place in the World – coming of age as a super power, an advanced industrial economy; as opposed to urban regeneration and increasing participation in sport.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61</a:t>
            </a:fld>
            <a:endParaRPr lang="en-GB"/>
          </a:p>
        </p:txBody>
      </p:sp>
    </p:spTree>
    <p:extLst>
      <p:ext uri="{BB962C8B-B14F-4D97-AF65-F5344CB8AC3E}">
        <p14:creationId xmlns:p14="http://schemas.microsoft.com/office/powerpoint/2010/main" val="309975124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endParaRPr lang="en-GB"/>
          </a:p>
          <a:p>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62</a:t>
            </a:fld>
            <a:endParaRPr lang="en-GB"/>
          </a:p>
        </p:txBody>
      </p:sp>
    </p:spTree>
    <p:extLst>
      <p:ext uri="{BB962C8B-B14F-4D97-AF65-F5344CB8AC3E}">
        <p14:creationId xmlns:p14="http://schemas.microsoft.com/office/powerpoint/2010/main" val="224301905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 much signs of life</a:t>
            </a:r>
            <a:r>
              <a:rPr lang="en-GB" baseline="0"/>
              <a:t> here</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64</a:t>
            </a:fld>
            <a:endParaRPr lang="en-GB"/>
          </a:p>
        </p:txBody>
      </p:sp>
    </p:spTree>
    <p:extLst>
      <p:ext uri="{BB962C8B-B14F-4D97-AF65-F5344CB8AC3E}">
        <p14:creationId xmlns:p14="http://schemas.microsoft.com/office/powerpoint/2010/main" val="24697263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Hopefully Rio ends up looking like</a:t>
            </a:r>
            <a:r>
              <a:rPr lang="en-GB" baseline="0"/>
              <a:t> this/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68</a:t>
            </a:fld>
            <a:endParaRPr lang="en-GB"/>
          </a:p>
        </p:txBody>
      </p:sp>
    </p:spTree>
    <p:extLst>
      <p:ext uri="{BB962C8B-B14F-4D97-AF65-F5344CB8AC3E}">
        <p14:creationId xmlns:p14="http://schemas.microsoft.com/office/powerpoint/2010/main" val="39913590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err="1"/>
              <a:t>Abereiddy</a:t>
            </a:r>
            <a:r>
              <a:rPr lang="en-GB" baseline="0"/>
              <a:t> – </a:t>
            </a:r>
            <a:r>
              <a:rPr lang="en-GB" baseline="0" err="1"/>
              <a:t>Pembs</a:t>
            </a:r>
            <a:r>
              <a:rPr lang="en-GB" baseline="0"/>
              <a:t>.  Excellent EI thanks to the Red Bull brand and their You Tube profile. </a:t>
            </a:r>
            <a:endParaRPr lang="en-GB"/>
          </a:p>
        </p:txBody>
      </p:sp>
      <p:sp>
        <p:nvSpPr>
          <p:cNvPr id="4" name="Slide Number Placeholder 3"/>
          <p:cNvSpPr>
            <a:spLocks noGrp="1"/>
          </p:cNvSpPr>
          <p:nvPr>
            <p:ph type="sldNum" sz="quarter" idx="10"/>
          </p:nvPr>
        </p:nvSpPr>
        <p:spPr/>
        <p:txBody>
          <a:bodyPr/>
          <a:lstStyle/>
          <a:p>
            <a:fld id="{947C2D0C-38E8-467C-B792-96B6B7CB159A}" type="slidenum">
              <a:rPr lang="en-GB" smtClean="0"/>
              <a:t>76</a:t>
            </a:fld>
            <a:endParaRPr lang="en-GB"/>
          </a:p>
        </p:txBody>
      </p:sp>
    </p:spTree>
    <p:extLst>
      <p:ext uri="{BB962C8B-B14F-4D97-AF65-F5344CB8AC3E}">
        <p14:creationId xmlns:p14="http://schemas.microsoft.com/office/powerpoint/2010/main" val="10662800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Mo Farah and </a:t>
            </a:r>
            <a:r>
              <a:rPr lang="en-GB" err="1"/>
              <a:t>Seb</a:t>
            </a:r>
            <a:r>
              <a:rPr lang="en-GB"/>
              <a:t> Coe in town in</a:t>
            </a:r>
            <a:r>
              <a:rPr lang="en-GB" baseline="0"/>
              <a:t> March for the World Half Marathon</a:t>
            </a:r>
          </a:p>
          <a:p>
            <a:pPr marL="171450" indent="-171450">
              <a:buFont typeface="Arial" panose="020B0604020202020204" pitchFamily="34" charset="0"/>
              <a:buChar char="•"/>
            </a:pPr>
            <a:r>
              <a:rPr lang="en-GB" baseline="0"/>
              <a:t>biggest athletics event ever to be held in Wales</a:t>
            </a:r>
          </a:p>
          <a:p>
            <a:pPr marL="171450" indent="-171450">
              <a:buFont typeface="Arial" panose="020B0604020202020204" pitchFamily="34" charset="0"/>
              <a:buChar char="•"/>
            </a:pPr>
            <a:r>
              <a:rPr lang="en-GB" baseline="0"/>
              <a:t>A significant challenge to attract 15,000+ runners into this one-off event and in addition to attracting the 20,000 into the Cardiff Half Marathon in October.  </a:t>
            </a:r>
          </a:p>
          <a:p>
            <a:pPr marL="171450" indent="-171450">
              <a:buFont typeface="Arial" panose="020B0604020202020204" pitchFamily="34" charset="0"/>
              <a:buChar char="•"/>
            </a:pPr>
            <a:r>
              <a:rPr lang="en-GB" baseline="0"/>
              <a:t>Some may remember it absolutely lashing down with rain on the day but that didn’t deter people from enjoying the event and having a great time in the city.</a:t>
            </a:r>
          </a:p>
          <a:p>
            <a:pPr marL="171450" indent="-171450">
              <a:buFont typeface="Arial" panose="020B0604020202020204" pitchFamily="34" charset="0"/>
              <a:buChar char="•"/>
            </a:pPr>
            <a:r>
              <a:rPr lang="en-GB" baseline="0"/>
              <a:t>Obviously a course record 59min, extensive worldwide TV coverage, 1200 volunteers and almost £2m raised for charity.</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79</a:t>
            </a:fld>
            <a:endParaRPr lang="en-US"/>
          </a:p>
        </p:txBody>
      </p:sp>
    </p:spTree>
    <p:extLst>
      <p:ext uri="{BB962C8B-B14F-4D97-AF65-F5344CB8AC3E}">
        <p14:creationId xmlns:p14="http://schemas.microsoft.com/office/powerpoint/2010/main" val="15208016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Yes we are primarily about economic impact, visitor numbers</a:t>
            </a:r>
            <a:r>
              <a:rPr lang="en-GB" baseline="0"/>
              <a:t> and raising the</a:t>
            </a:r>
            <a:r>
              <a:rPr lang="en-GB"/>
              <a:t> international profile of Wales but its also about the Social Impacts.  </a:t>
            </a:r>
          </a:p>
          <a:p>
            <a:pPr marL="171450" indent="-171450">
              <a:buFont typeface="Arial" panose="020B0604020202020204" pitchFamily="34" charset="0"/>
              <a:buChar char="•"/>
            </a:pPr>
            <a:r>
              <a:rPr lang="en-GB"/>
              <a:t>Mass participation events</a:t>
            </a:r>
            <a:r>
              <a:rPr lang="en-GB" baseline="0"/>
              <a:t> like Ironman, WHM, Cardiff Half Marathon, Long Course Weekend, </a:t>
            </a:r>
            <a:r>
              <a:rPr lang="en-GB" baseline="0" err="1"/>
              <a:t>Velothon</a:t>
            </a:r>
            <a:r>
              <a:rPr lang="en-GB" baseline="0"/>
              <a:t> are having a hugely positive impact on health</a:t>
            </a:r>
            <a:r>
              <a:rPr lang="en-GB"/>
              <a:t> and social wellbeing.  </a:t>
            </a:r>
          </a:p>
          <a:p>
            <a:pPr marL="171450" indent="-171450">
              <a:buFont typeface="Arial" panose="020B0604020202020204" pitchFamily="34" charset="0"/>
              <a:buChar char="•"/>
            </a:pPr>
            <a:r>
              <a:rPr lang="en-GB"/>
              <a:t>Some amazing</a:t>
            </a:r>
            <a:r>
              <a:rPr lang="en-GB" baseline="0"/>
              <a:t> personal stories, an example here – some of you may have seen Alfie’s Angels – 16 women from the same street in </a:t>
            </a:r>
            <a:r>
              <a:rPr lang="en-GB" baseline="0" err="1"/>
              <a:t>Bedlinog</a:t>
            </a:r>
            <a:r>
              <a:rPr lang="en-GB" baseline="0"/>
              <a:t> taking part in last years CHM. </a:t>
            </a:r>
          </a:p>
          <a:p>
            <a:pPr marL="171450" indent="-171450">
              <a:buFont typeface="Arial" panose="020B0604020202020204" pitchFamily="34" charset="0"/>
              <a:buChar char="•"/>
            </a:pPr>
            <a:r>
              <a:rPr lang="en-GB"/>
              <a:t>The world Governing Body IAAF –</a:t>
            </a:r>
            <a:r>
              <a:rPr lang="en-GB" baseline="0"/>
              <a:t> despite its doping and leadership challenges - also played its part through its social responsibility programme (</a:t>
            </a:r>
            <a:r>
              <a:rPr lang="en-GB"/>
              <a:t>Athletics for a Better World)</a:t>
            </a:r>
            <a:r>
              <a:rPr lang="en-GB" baseline="0"/>
              <a:t> which</a:t>
            </a:r>
            <a:r>
              <a:rPr lang="en-GB"/>
              <a:t> distributed 500 free race spaces to deprived areas in Wales.</a:t>
            </a:r>
          </a:p>
          <a:p>
            <a:endParaRPr lang="en-GB"/>
          </a:p>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80</a:t>
            </a:fld>
            <a:endParaRPr lang="en-US"/>
          </a:p>
        </p:txBody>
      </p:sp>
    </p:spTree>
    <p:extLst>
      <p:ext uri="{BB962C8B-B14F-4D97-AF65-F5344CB8AC3E}">
        <p14:creationId xmlns:p14="http://schemas.microsoft.com/office/powerpoint/2010/main" val="160134009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a:t>I’m including the </a:t>
            </a:r>
            <a:r>
              <a:rPr lang="en-GB" err="1"/>
              <a:t>Velothon</a:t>
            </a:r>
            <a:r>
              <a:rPr lang="en-GB"/>
              <a:t> as a highlight coz its guaranteed to annoy the hell out of Rob…….</a:t>
            </a:r>
          </a:p>
          <a:p>
            <a:pPr marL="171450" indent="-171450">
              <a:buFont typeface="Arial" panose="020B0604020202020204" pitchFamily="34" charset="0"/>
              <a:buChar char="•"/>
            </a:pPr>
            <a:r>
              <a:rPr lang="en-GB"/>
              <a:t>but in my view it was another very</a:t>
            </a:r>
            <a:r>
              <a:rPr lang="en-GB" baseline="0"/>
              <a:t> successful event for Wales this year.  </a:t>
            </a:r>
          </a:p>
          <a:p>
            <a:pPr marL="171450" indent="-171450">
              <a:buFont typeface="Arial" panose="020B0604020202020204" pitchFamily="34" charset="0"/>
              <a:buChar char="•"/>
            </a:pPr>
            <a:r>
              <a:rPr lang="en-GB" baseline="0"/>
              <a:t>There is a case for saying that this is the most difficult event in the MEU’s short history….. the challenge of closing 140km of roads across 5 LAs for 8 hours in a day is significant.   </a:t>
            </a:r>
          </a:p>
          <a:p>
            <a:pPr marL="171450" indent="-171450">
              <a:buFont typeface="Arial" panose="020B0604020202020204" pitchFamily="34" charset="0"/>
              <a:buChar char="•"/>
            </a:pPr>
            <a:r>
              <a:rPr lang="en-GB" baseline="0"/>
              <a:t>Forgetting about the professionals - 14,000  MAMIL’s (and lots of those were MAWIL’s) took part  -  with no </a:t>
            </a:r>
            <a:r>
              <a:rPr lang="en-GB" baseline="0" err="1"/>
              <a:t>tacs</a:t>
            </a:r>
            <a:r>
              <a:rPr lang="en-GB" baseline="0"/>
              <a:t> thrown onto the road in the </a:t>
            </a:r>
            <a:r>
              <a:rPr lang="en-GB" baseline="0" err="1"/>
              <a:t>badlands</a:t>
            </a:r>
            <a:r>
              <a:rPr lang="en-GB" baseline="0"/>
              <a:t> of Gwent this year and no life threatening injuries – we only had a yobbo in a nicked car that got onto the course to deal with this time – a run of the mill Sunday morning  in </a:t>
            </a:r>
            <a:r>
              <a:rPr lang="en-GB" baseline="0" err="1"/>
              <a:t>Blaenavon</a:t>
            </a:r>
            <a:r>
              <a:rPr lang="en-GB" baseline="0"/>
              <a:t> so the police told us…...  </a:t>
            </a:r>
          </a:p>
          <a:p>
            <a:pPr marL="171450" indent="-171450">
              <a:buFont typeface="Arial" panose="020B0604020202020204" pitchFamily="34" charset="0"/>
              <a:buChar char="•"/>
            </a:pPr>
            <a:r>
              <a:rPr lang="en-GB" baseline="0"/>
              <a:t>It continues to be a daily challenge (for Rob) – he loves it really – and in case you’ve forgotten Rob - another 2 years left on the grant agreement……</a:t>
            </a:r>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81</a:t>
            </a:fld>
            <a:endParaRPr lang="en-US"/>
          </a:p>
        </p:txBody>
      </p:sp>
    </p:spTree>
    <p:extLst>
      <p:ext uri="{BB962C8B-B14F-4D97-AF65-F5344CB8AC3E}">
        <p14:creationId xmlns:p14="http://schemas.microsoft.com/office/powerpoint/2010/main" val="2466705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8F720AE-1F2E-7A42-BE09-BA4624B7D691}" type="slidenum">
              <a:rPr lang="en-US" smtClean="0"/>
              <a:t>85</a:t>
            </a:fld>
            <a:endParaRPr lang="en-US"/>
          </a:p>
        </p:txBody>
      </p:sp>
    </p:spTree>
    <p:extLst>
      <p:ext uri="{BB962C8B-B14F-4D97-AF65-F5344CB8AC3E}">
        <p14:creationId xmlns:p14="http://schemas.microsoft.com/office/powerpoint/2010/main" val="24824456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0.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2.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1.jpeg"/><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image" Target="../media/image7.emf"/><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17.jpe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VW Presentation Instruction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29431"/>
            <a:ext cx="6986016" cy="6041628"/>
          </a:xfrm>
          <a:prstGeom prst="rect">
            <a:avLst/>
          </a:prstGeom>
        </p:spPr>
        <p:txBody>
          <a:bodyPr lIns="0" tIns="0" rIns="0" bIns="0" anchor="t" anchorCtr="0"/>
          <a:lstStyle>
            <a:lvl1pPr algn="l">
              <a:defRPr sz="2400" b="0" i="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US"/>
              <a:t>Welcome to your Slide Master. Included are a number of different slide templates to help you</a:t>
            </a:r>
            <a:br>
              <a:rPr lang="en-US"/>
            </a:br>
            <a:r>
              <a:rPr lang="en-US"/>
              <a:t>plan your presentation. Some slides have different type variations (see Slide Master to view the styles). You can use the ‘Indent More’ or ‘Indent Less’ buttons to activate the different type styles.</a:t>
            </a:r>
            <a:br>
              <a:rPr lang="en-US"/>
            </a:br>
            <a:r>
              <a:rPr lang="en-US"/>
              <a:t>Text animations are used throughout but these</a:t>
            </a:r>
            <a:br>
              <a:rPr lang="en-US"/>
            </a:br>
            <a:r>
              <a:rPr lang="en-US"/>
              <a:t>can be modified or removed to suit your preference. Bilingual slides that allow bullet</a:t>
            </a:r>
            <a:br>
              <a:rPr lang="en-US"/>
            </a:br>
            <a:r>
              <a:rPr lang="en-US"/>
              <a:t>points to appear side by side are also supplied as</a:t>
            </a:r>
            <a:br>
              <a:rPr lang="en-US"/>
            </a:br>
            <a:r>
              <a:rPr lang="en-US"/>
              <a:t>a separate document and can be dropped into</a:t>
            </a:r>
            <a:br>
              <a:rPr lang="en-US"/>
            </a:br>
            <a:r>
              <a:rPr lang="en-US"/>
              <a:t>your presentation as required.</a:t>
            </a:r>
          </a:p>
        </p:txBody>
      </p:sp>
      <p:pic>
        <p:nvPicPr>
          <p:cNvPr id="4" name="Picture 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082884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6"/>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954751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21943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EB5CA0-86D7-4E28-BAE8-119E1F32A6B8}"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7814138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AEB5CA0-86D7-4E28-BAE8-119E1F32A6B8}"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627265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33" y="1535113"/>
            <a:ext cx="4041775"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3"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AEB5CA0-86D7-4E28-BAE8-119E1F32A6B8}" type="datetimeFigureOut">
              <a:rPr lang="en-GB" smtClean="0"/>
              <a:t>27/09/2024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35083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AEB5CA0-86D7-4E28-BAE8-119E1F32A6B8}" type="datetimeFigureOut">
              <a:rPr lang="en-GB" smtClean="0"/>
              <a:t>27/09/2024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2501897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EB5CA0-86D7-4E28-BAE8-119E1F32A6B8}" type="datetimeFigureOut">
              <a:rPr lang="en-GB" smtClean="0"/>
              <a:t>27/09/2024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685518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4" y="273049"/>
            <a:ext cx="3008313" cy="1162051"/>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61"/>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14"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11416978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47"/>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EB5CA0-86D7-4E28-BAE8-119E1F32A6B8}" type="datetimeFigureOut">
              <a:rPr lang="en-GB" smtClean="0"/>
              <a:t>27/09/2024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7028913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4583880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AEB5CA0-86D7-4E28-BAE8-119E1F32A6B8}" type="datetimeFigureOut">
              <a:rPr lang="en-GB" smtClean="0"/>
              <a:t>27/09/2024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3DC9E2-5E96-4E81-8595-C1EB97D325B1}" type="slidenum">
              <a:rPr lang="en-GB" smtClean="0"/>
              <a:t>‹#›</a:t>
            </a:fld>
            <a:endParaRPr lang="en-GB"/>
          </a:p>
        </p:txBody>
      </p:sp>
    </p:spTree>
    <p:extLst>
      <p:ext uri="{BB962C8B-B14F-4D97-AF65-F5344CB8AC3E}">
        <p14:creationId xmlns:p14="http://schemas.microsoft.com/office/powerpoint/2010/main" val="38835883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VW-Title Slide Single line">
    <p:bg>
      <p:bgPr>
        <a:solidFill>
          <a:schemeClr val="tx1"/>
        </a:solidFill>
        <a:effectLst/>
      </p:bgPr>
    </p:bg>
    <p:spTree>
      <p:nvGrpSpPr>
        <p:cNvPr id="1" name=""/>
        <p:cNvGrpSpPr/>
        <p:nvPr/>
      </p:nvGrpSpPr>
      <p:grpSpPr>
        <a:xfrm>
          <a:off x="0" y="0"/>
          <a:ext cx="0" cy="0"/>
          <a:chOff x="0" y="0"/>
          <a:chExt cx="0" cy="0"/>
        </a:xfrm>
      </p:grpSpPr>
      <p:sp>
        <p:nvSpPr>
          <p:cNvPr id="10"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(1 line) here </a:t>
            </a:r>
            <a:br>
              <a:rPr lang="en-US"/>
            </a:br>
            <a:endParaRPr lang="en-US"/>
          </a:p>
        </p:txBody>
      </p:sp>
      <p:sp>
        <p:nvSpPr>
          <p:cNvPr id="11" name="Text Placeholder 12"/>
          <p:cNvSpPr>
            <a:spLocks noGrp="1"/>
          </p:cNvSpPr>
          <p:nvPr>
            <p:ph type="body" sz="quarter" idx="10" hasCustomPrompt="1"/>
          </p:nvPr>
        </p:nvSpPr>
        <p:spPr>
          <a:xfrm>
            <a:off x="327037" y="1213613"/>
            <a:ext cx="7629525"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(1 line)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
        <p:nvSpPr>
          <p:cNvPr id="3" name="Content Placeholder 2"/>
          <p:cNvSpPr>
            <a:spLocks noGrp="1"/>
          </p:cNvSpPr>
          <p:nvPr>
            <p:ph sz="quarter" idx="11" hasCustomPrompt="1"/>
          </p:nvPr>
        </p:nvSpPr>
        <p:spPr>
          <a:xfrm>
            <a:off x="270123" y="1993900"/>
            <a:ext cx="7629525" cy="933451"/>
          </a:xfrm>
          <a:prstGeom prst="rect">
            <a:avLst/>
          </a:prstGeom>
        </p:spPr>
        <p:txBody>
          <a:bodyPr vert="horz"/>
          <a:lstStyle>
            <a:lvl1pPr marL="0" indent="0">
              <a:buNone/>
              <a:defRPr b="0" i="0" spc="0" baseline="0">
                <a:solidFill>
                  <a:schemeClr val="bg1"/>
                </a:solidFill>
                <a:latin typeface="Wales Sans Body"/>
                <a:cs typeface="Wales Sans Body"/>
              </a:defRPr>
            </a:lvl1pPr>
          </a:lstStyle>
          <a:p>
            <a:pPr lvl="0"/>
            <a:r>
              <a:rPr lang="en-GB"/>
              <a:t>Presenter Name</a:t>
            </a:r>
            <a:endParaRPr lang="en-US"/>
          </a:p>
        </p:txBody>
      </p:sp>
    </p:spTree>
    <p:extLst>
      <p:ext uri="{BB962C8B-B14F-4D97-AF65-F5344CB8AC3E}">
        <p14:creationId xmlns:p14="http://schemas.microsoft.com/office/powerpoint/2010/main" val="32687805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VW-Title Slide 2 lines">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4" y="463296"/>
            <a:ext cx="7607808" cy="1536192"/>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Presentation title (2 lines) here.</a:t>
            </a:r>
            <a:br>
              <a:rPr lang="en-US"/>
            </a:br>
            <a:r>
              <a:rPr lang="en-US"/>
              <a:t>Presentation title here. </a:t>
            </a:r>
            <a:br>
              <a:rPr lang="en-US"/>
            </a:br>
            <a:endParaRPr lang="en-US"/>
          </a:p>
        </p:txBody>
      </p:sp>
      <p:sp>
        <p:nvSpPr>
          <p:cNvPr id="9" name="Text Placeholder 12"/>
          <p:cNvSpPr>
            <a:spLocks noGrp="1"/>
          </p:cNvSpPr>
          <p:nvPr>
            <p:ph type="body" sz="quarter" idx="10" hasCustomPrompt="1"/>
          </p:nvPr>
        </p:nvSpPr>
        <p:spPr>
          <a:xfrm>
            <a:off x="327028" y="1958679"/>
            <a:ext cx="7616825" cy="1663700"/>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Presentation sub-title (2 lines) here. Presentation sub-title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76472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VW-Bullet Point Slide Style 1">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7"/>
            <a:ext cx="7607808" cy="290401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Headline here in this space</a:t>
            </a:r>
          </a:p>
        </p:txBody>
      </p:sp>
      <p:sp>
        <p:nvSpPr>
          <p:cNvPr id="3"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187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VW-Bullet Point Slide Style 2">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36"/>
            <a:ext cx="6558403" cy="103756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11"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2804893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click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VW-Bullet Point Slide Style 3">
    <p:bg>
      <p:bgPr>
        <a:solidFill>
          <a:schemeClr val="tx1"/>
        </a:solidFill>
        <a:effectLst/>
      </p:bgPr>
    </p:bg>
    <p:spTree>
      <p:nvGrpSpPr>
        <p:cNvPr id="1" name=""/>
        <p:cNvGrpSpPr/>
        <p:nvPr/>
      </p:nvGrpSpPr>
      <p:grpSpPr>
        <a:xfrm>
          <a:off x="0" y="0"/>
          <a:ext cx="0" cy="0"/>
          <a:chOff x="0" y="0"/>
          <a:chExt cx="0" cy="0"/>
        </a:xfrm>
      </p:grpSpPr>
      <p:sp>
        <p:nvSpPr>
          <p:cNvPr id="8"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10" name="Text Placeholder 4"/>
          <p:cNvSpPr>
            <a:spLocks noGrp="1"/>
          </p:cNvSpPr>
          <p:nvPr>
            <p:ph type="body" sz="quarter" idx="11" hasCustomPrompt="1"/>
          </p:nvPr>
        </p:nvSpPr>
        <p:spPr>
          <a:xfrm>
            <a:off x="2375152" y="461043"/>
            <a:ext cx="6558403" cy="1041879"/>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sp>
        <p:nvSpPr>
          <p:cNvPr id="6" name="Text Placeholder 2"/>
          <p:cNvSpPr>
            <a:spLocks noGrp="1"/>
          </p:cNvSpPr>
          <p:nvPr>
            <p:ph type="body" sz="quarter" idx="13" hasCustomPrompt="1"/>
          </p:nvPr>
        </p:nvSpPr>
        <p:spPr>
          <a:xfrm>
            <a:off x="322274" y="2338719"/>
            <a:ext cx="8821737" cy="4026100"/>
          </a:xfrm>
          <a:prstGeom prst="rect">
            <a:avLst/>
          </a:prstGeom>
        </p:spPr>
        <p:txBody>
          <a:bodyPr lIns="0" tIns="0" rIns="0" bIns="0" numCol="2"/>
          <a:lstStyle>
            <a:lvl1pPr marL="0" indent="0">
              <a:lnSpc>
                <a:spcPts val="20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(please use ‘Indent More’</a:t>
            </a:r>
            <a:br>
              <a:rPr lang="en-US"/>
            </a:br>
            <a:r>
              <a:rPr lang="en-US"/>
              <a:t>and ‘Indent Less’ buttons to access</a:t>
            </a:r>
            <a:br>
              <a:rPr lang="en-US"/>
            </a:br>
            <a:r>
              <a:rPr lang="en-US"/>
              <a:t>different type styles).</a:t>
            </a:r>
          </a:p>
          <a:p>
            <a:pPr lvl="1"/>
            <a:r>
              <a:rPr lang="en-US"/>
              <a:t>Bullet point here</a:t>
            </a:r>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7546936" y="5782713"/>
            <a:ext cx="1346243" cy="719691"/>
          </a:xfrm>
          <a:prstGeom prst="rect">
            <a:avLst/>
          </a:prstGeom>
        </p:spPr>
      </p:pic>
    </p:spTree>
    <p:extLst>
      <p:ext uri="{BB962C8B-B14F-4D97-AF65-F5344CB8AC3E}">
        <p14:creationId xmlns:p14="http://schemas.microsoft.com/office/powerpoint/2010/main" val="3679970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build="p">
        <p:tmplLst>
          <p:tmpl lvl="1">
            <p:tnLst>
              <p:par>
                <p:cTn presetID="10" presetClass="entr" presetSubtype="0" fill="hold" nodeType="click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6" grpId="0" build="p">
        <p:tmplLst>
          <p:tmpl lvl="1">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VW-Multiple Bullet Point Slide">
    <p:bg>
      <p:bgPr>
        <a:solidFill>
          <a:schemeClr val="tx1"/>
        </a:solidFill>
        <a:effectLst/>
      </p:bgPr>
    </p:bg>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329184" y="463296"/>
            <a:ext cx="7607808" cy="1773432"/>
          </a:xfrm>
          <a:prstGeom prst="rect">
            <a:avLst/>
          </a:prstGeom>
        </p:spPr>
        <p:txBody>
          <a:bodyPr lIns="0" tIns="0" rIns="0" bIns="0" anchor="t" anchorCtr="0"/>
          <a:lstStyle>
            <a:lvl1pPr algn="l">
              <a:defRPr sz="3800" b="0" i="0" baseline="0">
                <a:solidFill>
                  <a:schemeClr val="bg1"/>
                </a:solidFill>
                <a:latin typeface="Wales Sans Headline Medium" charset="0"/>
                <a:ea typeface="Wales Sans Headline Medium" charset="0"/>
                <a:cs typeface="Wales Sans Headline Medium" charset="0"/>
              </a:defRPr>
            </a:lvl1pPr>
          </a:lstStyle>
          <a:p>
            <a:r>
              <a:rPr lang="en-US"/>
              <a:t>Single language title</a:t>
            </a:r>
            <a:br>
              <a:rPr lang="en-US"/>
            </a:br>
            <a:r>
              <a:rPr lang="en-US"/>
              <a:t>to go here in this space</a:t>
            </a:r>
          </a:p>
        </p:txBody>
      </p:sp>
      <p:sp>
        <p:nvSpPr>
          <p:cNvPr id="3" name="Text Placeholder 2"/>
          <p:cNvSpPr>
            <a:spLocks noGrp="1"/>
          </p:cNvSpPr>
          <p:nvPr>
            <p:ph type="body" sz="quarter" idx="13" hasCustomPrompt="1"/>
          </p:nvPr>
        </p:nvSpPr>
        <p:spPr>
          <a:xfrm>
            <a:off x="322271" y="2338719"/>
            <a:ext cx="4249737" cy="4026100"/>
          </a:xfrm>
          <a:prstGeom prst="rect">
            <a:avLst/>
          </a:prstGeom>
        </p:spPr>
        <p:txBody>
          <a:bodyPr lIns="0" tIns="0" rIns="0" bIns="0"/>
          <a:lstStyle>
            <a:lvl1pPr marL="0" indent="0">
              <a:lnSpc>
                <a:spcPts val="2200"/>
              </a:lnSpc>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9" name="Text Placeholder 2"/>
          <p:cNvSpPr>
            <a:spLocks noGrp="1"/>
          </p:cNvSpPr>
          <p:nvPr>
            <p:ph type="body" sz="quarter" idx="14" hasCustomPrompt="1"/>
          </p:nvPr>
        </p:nvSpPr>
        <p:spPr>
          <a:xfrm>
            <a:off x="4815537" y="2338719"/>
            <a:ext cx="4249737" cy="4026100"/>
          </a:xfrm>
          <a:prstGeom prst="rect">
            <a:avLst/>
          </a:prstGeom>
        </p:spPr>
        <p:txBody>
          <a:bodyPr lIns="0" tIns="0" rIns="0" bIns="0"/>
          <a:lstStyle>
            <a:lvl1pPr marL="0" indent="0">
              <a:lnSpc>
                <a:spcPts val="2200"/>
              </a:lnSpc>
              <a:spcBef>
                <a:spcPts val="0"/>
              </a:spcBef>
              <a:buFontTx/>
              <a:buNone/>
              <a:defRPr sz="1600" b="0" i="0">
                <a:solidFill>
                  <a:schemeClr val="bg1"/>
                </a:solidFill>
                <a:latin typeface="Wales Sans Body Medium" charset="0"/>
                <a:ea typeface="Wales Sans Body Medium" charset="0"/>
                <a:cs typeface="Wales Sans Body Medium" charset="0"/>
              </a:defRPr>
            </a:lvl1pPr>
            <a:lvl2pPr marL="0" indent="0">
              <a:lnSpc>
                <a:spcPts val="2400"/>
              </a:lnSpc>
              <a:spcBef>
                <a:spcPts val="0"/>
              </a:spcBef>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857250" indent="-17145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1200150" indent="-17145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1543050" indent="-171450">
              <a:buFont typeface=".HelveticaNeueDeskInterface-Regular" charset="-120"/>
              <a:buChar char="—"/>
              <a:defRPr sz="1600" b="0" i="0">
                <a:solidFill>
                  <a:schemeClr val="bg1"/>
                </a:solidFill>
                <a:latin typeface="Wales Sans Body" charset="0"/>
                <a:ea typeface="Wales Sans Body" charset="0"/>
                <a:cs typeface="Wales Sans Body" charset="0"/>
              </a:defRPr>
            </a:lvl5pPr>
          </a:lstStyle>
          <a:p>
            <a:pPr lvl="0"/>
            <a:r>
              <a:rPr lang="en-US"/>
              <a:t>Title line here (click ‘Indent More’ button</a:t>
            </a:r>
            <a:br>
              <a:rPr lang="en-US"/>
            </a:br>
            <a:r>
              <a:rPr lang="en-US"/>
              <a:t>for bullet point style).</a:t>
            </a:r>
          </a:p>
          <a:p>
            <a:pPr lvl="1"/>
            <a:r>
              <a:rPr lang="en-US"/>
              <a:t>Bullet point here</a:t>
            </a:r>
          </a:p>
        </p:txBody>
      </p:sp>
      <p:sp>
        <p:nvSpPr>
          <p:cNvPr id="4" name="TextBox 3"/>
          <p:cNvSpPr txBox="1"/>
          <p:nvPr userDrawn="1"/>
        </p:nvSpPr>
        <p:spPr>
          <a:xfrm>
            <a:off x="515644" y="-36668"/>
            <a:ext cx="184731" cy="369332"/>
          </a:xfrm>
          <a:prstGeom prst="rect">
            <a:avLst/>
          </a:prstGeom>
          <a:noFill/>
        </p:spPr>
        <p:txBody>
          <a:bodyPr wrap="none" rtlCol="0">
            <a:spAutoFit/>
          </a:bodyPr>
          <a:lstStyle/>
          <a:p>
            <a:endParaRPr lang="en-US" sz="1800"/>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38924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1" end="1"/>
                                            </p:txEl>
                                          </p:spTgt>
                                        </p:tgtEl>
                                        <p:attrNameLst>
                                          <p:attrName>style.visibility</p:attrName>
                                        </p:attrNameLst>
                                      </p:cBhvr>
                                      <p:to>
                                        <p:strVal val="visible"/>
                                      </p:to>
                                    </p:set>
                                    <p:animEffect transition="in" filter="fade">
                                      <p:cBhvr>
                                        <p:cTn id="27" dur="500"/>
                                        <p:tgtEl>
                                          <p:spTgt spid="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uiExpand="1"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9" grpId="0" uiExpand="1"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guide id="3" pos="3036">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50:50 Red Bullet Point Slide Style">
    <p:bg>
      <p:bgRef idx="1001">
        <a:schemeClr val="bg1"/>
      </p:bgRef>
    </p:bg>
    <p:spTree>
      <p:nvGrpSpPr>
        <p:cNvPr id="1" name=""/>
        <p:cNvGrpSpPr/>
        <p:nvPr/>
      </p:nvGrpSpPr>
      <p:grpSpPr>
        <a:xfrm>
          <a:off x="0" y="0"/>
          <a:ext cx="0" cy="0"/>
          <a:chOff x="0" y="0"/>
          <a:chExt cx="0" cy="0"/>
        </a:xfrm>
      </p:grpSpPr>
      <p:sp>
        <p:nvSpPr>
          <p:cNvPr id="6" name="Rectangle 5"/>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2"/>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sp>
        <p:nvSpPr>
          <p:cNvPr id="7" name="Title 1"/>
          <p:cNvSpPr>
            <a:spLocks noGrp="1"/>
          </p:cNvSpPr>
          <p:nvPr>
            <p:ph type="ctrTitle" hasCustomPrompt="1"/>
          </p:nvPr>
        </p:nvSpPr>
        <p:spPr>
          <a:xfrm>
            <a:off x="329185" y="463305"/>
            <a:ext cx="2045956" cy="1017161"/>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Keyword:</a:t>
            </a:r>
          </a:p>
        </p:txBody>
      </p:sp>
      <p:sp>
        <p:nvSpPr>
          <p:cNvPr id="9" name="Text Placeholder 4"/>
          <p:cNvSpPr>
            <a:spLocks noGrp="1"/>
          </p:cNvSpPr>
          <p:nvPr>
            <p:ph type="body" sz="quarter" idx="11" hasCustomPrompt="1"/>
          </p:nvPr>
        </p:nvSpPr>
        <p:spPr>
          <a:xfrm>
            <a:off x="2375152" y="461043"/>
            <a:ext cx="6558403" cy="1038775"/>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vl2pPr marL="342900" indent="0">
              <a:buFontTx/>
              <a:buNone/>
              <a:defRPr sz="3800" b="0" i="0">
                <a:latin typeface="Wales Sans Headline Light" charset="0"/>
                <a:ea typeface="Wales Sans Headline Light" charset="0"/>
                <a:cs typeface="Wales Sans Headline Light" charset="0"/>
              </a:defRPr>
            </a:lvl2pPr>
            <a:lvl3pPr marL="685800" indent="0">
              <a:buFontTx/>
              <a:buNone/>
              <a:defRPr sz="3800" b="0" i="0">
                <a:latin typeface="Wales Sans Headline Light" charset="0"/>
                <a:ea typeface="Wales Sans Headline Light" charset="0"/>
                <a:cs typeface="Wales Sans Headline Light" charset="0"/>
              </a:defRPr>
            </a:lvl3pPr>
            <a:lvl4pPr marL="1028700" indent="0">
              <a:buFontTx/>
              <a:buNone/>
              <a:defRPr sz="3800" b="0" i="0">
                <a:latin typeface="Wales Sans Headline Light" charset="0"/>
                <a:ea typeface="Wales Sans Headline Light" charset="0"/>
                <a:cs typeface="Wales Sans Headline Light" charset="0"/>
              </a:defRPr>
            </a:lvl4pPr>
            <a:lvl5pPr marL="1371600" indent="0">
              <a:buFontTx/>
              <a:buNone/>
              <a:defRPr sz="3800" b="0" i="0">
                <a:latin typeface="Wales Sans Headline Light" charset="0"/>
                <a:ea typeface="Wales Sans Headline Light" charset="0"/>
                <a:cs typeface="Wales Sans Headline Light" charset="0"/>
              </a:defRPr>
            </a:lvl5pPr>
          </a:lstStyle>
          <a:p>
            <a:pPr lvl="0"/>
            <a:r>
              <a:rPr lang="en-US"/>
              <a:t>text boxes extend left and right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09820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fade">
                                      <p:cBhvr>
                                        <p:cTn id="12" dur="500"/>
                                        <p:tgtEl>
                                          <p:spTgt spid="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click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7" grpId="0"/>
      <p:bldP spid="9" grpId="0" build="p">
        <p:tmplLst>
          <p:tmpl lvl="1">
            <p:tnLst>
              <p:par>
                <p:cTn presetID="10" presetClass="entr" presetSubtype="0" fill="hold" nodeType="click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Graphics Slide 1">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90383"/>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8"/>
            <a:ext cx="8807226" cy="1598241"/>
          </a:xfrm>
          <a:prstGeom prst="rect">
            <a:avLst/>
          </a:prstGeom>
        </p:spPr>
        <p:txBody>
          <a:bodyPr lIns="0" tIns="0" rIns="0" bIns="0"/>
          <a:lstStyle>
            <a:lvl1pPr marL="0" indent="0">
              <a:lnSpc>
                <a:spcPts val="1800"/>
              </a:lnSpc>
              <a:spcBef>
                <a:spcPts val="0"/>
              </a:spcBef>
              <a:buFontTx/>
              <a:buNone/>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lvl="0"/>
            <a:r>
              <a:rPr lang="en-US"/>
              <a:t>Graphic/Chart title here (please use ‘Indent More’</a:t>
            </a:r>
            <a:br>
              <a:rPr lang="en-US"/>
            </a:br>
            <a:r>
              <a:rPr lang="en-US"/>
              <a:t>button to access bullet point style)</a:t>
            </a:r>
          </a:p>
          <a:p>
            <a:pPr lvl="1"/>
            <a:r>
              <a:rPr lang="en-US"/>
              <a:t>Bullet text here</a:t>
            </a:r>
          </a:p>
          <a:p>
            <a:pPr lvl="1"/>
            <a:r>
              <a:rPr lang="en-US"/>
              <a:t>Bullet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1774353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Graphics Slide 2">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latin typeface="Wales Sans Body Medium" charset="0"/>
                <a:ea typeface="Wales Sans Body Medium" charset="0"/>
                <a:cs typeface="Wales Sans Body Medium" charset="0"/>
              </a:defRPr>
            </a:lvl1pPr>
            <a:lvl2pPr marL="0" indent="0">
              <a:buFont typeface=".HelveticaNeueDeskInterface-Regular" charset="-120"/>
              <a:buChar char="—"/>
              <a:defRPr sz="1400" b="0" i="0">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662807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Graphics Slide 3">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tx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tx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a:p>
            <a:pPr lvl="1"/>
            <a:r>
              <a:rPr lang="en-US"/>
              <a:t>Bullet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3891618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Graphics Slide 4">
    <p:bg>
      <p:bgRef idx="1001">
        <a:schemeClr val="bg1"/>
      </p:bgRef>
    </p:bg>
    <p:spTree>
      <p:nvGrpSpPr>
        <p:cNvPr id="1" name=""/>
        <p:cNvGrpSpPr/>
        <p:nvPr/>
      </p:nvGrpSpPr>
      <p:grpSpPr>
        <a:xfrm>
          <a:off x="0" y="0"/>
          <a:ext cx="0" cy="0"/>
          <a:chOff x="0" y="0"/>
          <a:chExt cx="0" cy="0"/>
        </a:xfrm>
      </p:grpSpPr>
      <p:sp>
        <p:nvSpPr>
          <p:cNvPr id="10" name="Rectangle 9"/>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sp>
        <p:nvSpPr>
          <p:cNvPr id="5" name="Text Placeholder 4"/>
          <p:cNvSpPr>
            <a:spLocks noGrp="1"/>
          </p:cNvSpPr>
          <p:nvPr>
            <p:ph type="body" sz="quarter" idx="12" hasCustomPrompt="1"/>
          </p:nvPr>
        </p:nvSpPr>
        <p:spPr>
          <a:xfrm>
            <a:off x="185532" y="5397509"/>
            <a:ext cx="3278187" cy="1265767"/>
          </a:xfrm>
          <a:prstGeom prst="rect">
            <a:avLst/>
          </a:prstGeom>
        </p:spPr>
        <p:txBody>
          <a:bodyPr lIns="0" tIns="0" rIns="0" bIns="0"/>
          <a:lstStyle>
            <a:lvl1pPr marL="0" indent="0">
              <a:lnSpc>
                <a:spcPct val="100000"/>
              </a:lnSpc>
              <a:spcBef>
                <a:spcPts val="0"/>
              </a:spcBef>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1pPr>
            <a:lvl2pPr>
              <a:defRPr sz="1400" b="0" i="0">
                <a:latin typeface="Wales Sans Body Light" charset="0"/>
                <a:ea typeface="Wales Sans Body Light" charset="0"/>
                <a:cs typeface="Wales Sans Body Light" charset="0"/>
              </a:defRPr>
            </a:lvl2pPr>
            <a:lvl3pPr>
              <a:defRPr sz="1400" b="0" i="0">
                <a:latin typeface="Wales Sans Body Light" charset="0"/>
                <a:ea typeface="Wales Sans Body Light" charset="0"/>
                <a:cs typeface="Wales Sans Body Light" charset="0"/>
              </a:defRPr>
            </a:lvl3pPr>
            <a:lvl4pPr>
              <a:defRPr sz="1400" b="0" i="0">
                <a:latin typeface="Wales Sans Body Light" charset="0"/>
                <a:ea typeface="Wales Sans Body Light" charset="0"/>
                <a:cs typeface="Wales Sans Body Light" charset="0"/>
              </a:defRPr>
            </a:lvl4pPr>
            <a:lvl5pPr>
              <a:defRPr sz="1400" b="0" i="0">
                <a:latin typeface="Wales Sans Body Light" charset="0"/>
                <a:ea typeface="Wales Sans Body Light" charset="0"/>
                <a:cs typeface="Wales Sans Body Light" charset="0"/>
              </a:defRPr>
            </a:lvl5pPr>
          </a:lstStyle>
          <a:p>
            <a:pPr lvl="0"/>
            <a:r>
              <a:rPr lang="en-US"/>
              <a:t>Bullet text here</a:t>
            </a:r>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848494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0" end="0"/>
                                            </p:txEl>
                                          </p:spTgt>
                                        </p:tgtEl>
                                        <p:attrNameLst>
                                          <p:attrName>style.visibility</p:attrName>
                                        </p:attrNameLst>
                                      </p:cBhvr>
                                      <p:to>
                                        <p:strVal val="visible"/>
                                      </p:to>
                                    </p:set>
                                    <p:animEffect transition="in" filter="fade">
                                      <p:cBhvr>
                                        <p:cTn id="1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5" grpId="0" build="p">
        <p:tmplLst>
          <p:tmpl lvl="1">
            <p:tnLst>
              <p:par>
                <p:cTn presetID="10" presetClass="entr" presetSubtype="0" fill="hold" nodeType="click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Graphics Slide 5">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230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6" name="Picture 5"/>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92503137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Graphics Slide 6">
    <p:bg>
      <p:bgRef idx="1001">
        <a:schemeClr val="bg1"/>
      </p:bgRef>
    </p:bg>
    <p:spTree>
      <p:nvGrpSpPr>
        <p:cNvPr id="1" name=""/>
        <p:cNvGrpSpPr/>
        <p:nvPr/>
      </p:nvGrpSpPr>
      <p:grpSpPr>
        <a:xfrm>
          <a:off x="0" y="0"/>
          <a:ext cx="0" cy="0"/>
          <a:chOff x="0" y="0"/>
          <a:chExt cx="0" cy="0"/>
        </a:xfrm>
      </p:grpSpPr>
      <p:sp>
        <p:nvSpPr>
          <p:cNvPr id="12" name="Rectangle 11"/>
          <p:cNvSpPr/>
          <p:nvPr userDrawn="1"/>
        </p:nvSpPr>
        <p:spPr>
          <a:xfrm>
            <a:off x="0" y="5178000"/>
            <a:ext cx="9144000" cy="1680000"/>
          </a:xfrm>
          <a:prstGeom prst="rect">
            <a:avLst/>
          </a:prstGeom>
          <a:solidFill>
            <a:srgbClr val="9895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185520" y="5408567"/>
            <a:ext cx="8807226" cy="1265767"/>
          </a:xfrm>
          <a:prstGeom prst="rect">
            <a:avLst/>
          </a:prstGeom>
        </p:spPr>
        <p:txBody>
          <a:bodyPr lIns="0" tIns="0" rIns="0" bIns="0"/>
          <a:lstStyle>
            <a:lvl1pPr marL="0" marR="0" indent="0" algn="l" defTabSz="685800" rtl="0" eaLnBrk="1" fontAlgn="auto" latinLnBrk="0" hangingPunct="1">
              <a:lnSpc>
                <a:spcPts val="1800"/>
              </a:lnSpc>
              <a:spcBef>
                <a:spcPts val="0"/>
              </a:spcBef>
              <a:spcAft>
                <a:spcPts val="0"/>
              </a:spcAft>
              <a:buClrTx/>
              <a:buSzTx/>
              <a:buFontTx/>
              <a:buNone/>
              <a:tabLst/>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400" b="0" i="0">
                <a:solidFill>
                  <a:schemeClr val="bg1"/>
                </a:solidFill>
                <a:latin typeface="Wales Sans Body Light" charset="0"/>
                <a:ea typeface="Wales Sans Body Light" charset="0"/>
                <a:cs typeface="Wales Sans Body Light" charset="0"/>
              </a:defRPr>
            </a:lvl2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Graphic/Chart title here (please use ‘Indent More’</a:t>
            </a:r>
            <a:br>
              <a:rPr lang="en-US"/>
            </a:br>
            <a:r>
              <a:rPr lang="en-US"/>
              <a:t>button to access bullet point style)</a:t>
            </a:r>
          </a:p>
          <a:p>
            <a:pPr lvl="1"/>
            <a:r>
              <a:rPr lang="en-US"/>
              <a:t>Bullet text here</a:t>
            </a:r>
          </a:p>
        </p:txBody>
      </p:sp>
      <p:pic>
        <p:nvPicPr>
          <p:cNvPr id="5" name="Picture 4"/>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0639244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50:50 Bullet Point Slide and Pic">
    <p:bg>
      <p:bgRef idx="1001">
        <a:schemeClr val="bg2"/>
      </p:bgRef>
    </p:bg>
    <p:spTree>
      <p:nvGrpSpPr>
        <p:cNvPr id="1" name=""/>
        <p:cNvGrpSpPr/>
        <p:nvPr/>
      </p:nvGrpSpPr>
      <p:grpSpPr>
        <a:xfrm>
          <a:off x="0" y="0"/>
          <a:ext cx="0" cy="0"/>
          <a:chOff x="0" y="0"/>
          <a:chExt cx="0" cy="0"/>
        </a:xfrm>
      </p:grpSpPr>
      <p:sp>
        <p:nvSpPr>
          <p:cNvPr id="9" name="Rectangle 8"/>
          <p:cNvSpPr/>
          <p:nvPr userDrawn="1"/>
        </p:nvSpPr>
        <p:spPr>
          <a:xfrm>
            <a:off x="0" y="0"/>
            <a:ext cx="9144000" cy="3429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cxnSp>
        <p:nvCxnSpPr>
          <p:cNvPr id="7" name="Straight Connector 6"/>
          <p:cNvCxnSpPr/>
          <p:nvPr userDrawn="1"/>
        </p:nvCxnSpPr>
        <p:spPr>
          <a:xfrm>
            <a:off x="4572000" y="563765"/>
            <a:ext cx="0" cy="194797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itle 1"/>
          <p:cNvSpPr>
            <a:spLocks noGrp="1"/>
          </p:cNvSpPr>
          <p:nvPr>
            <p:ph type="ctrTitle" hasCustomPrompt="1"/>
          </p:nvPr>
        </p:nvSpPr>
        <p:spPr>
          <a:xfrm>
            <a:off x="329184" y="463305"/>
            <a:ext cx="4070936"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Short Title</a:t>
            </a:r>
          </a:p>
        </p:txBody>
      </p:sp>
      <p:sp>
        <p:nvSpPr>
          <p:cNvPr id="14" name="Text Placeholder 12"/>
          <p:cNvSpPr>
            <a:spLocks noGrp="1"/>
          </p:cNvSpPr>
          <p:nvPr>
            <p:ph type="body" sz="quarter" idx="11" hasCustomPrompt="1"/>
          </p:nvPr>
        </p:nvSpPr>
        <p:spPr>
          <a:xfrm>
            <a:off x="327038" y="1213615"/>
            <a:ext cx="4073095" cy="1539172"/>
          </a:xfrm>
          <a:prstGeom prst="rect">
            <a:avLst/>
          </a:prstGeom>
        </p:spPr>
        <p:txBody>
          <a:bodyPr lIns="0" tIns="0" rIns="0" bIns="0"/>
          <a:lstStyle>
            <a:lvl1pPr marL="0" indent="0">
              <a:spcBef>
                <a:spcPts val="0"/>
              </a:spcBef>
              <a:buFontTx/>
              <a:buNone/>
              <a:defRPr sz="3800" b="0" i="0" baseline="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Up to 2 lines of text  can be added here</a:t>
            </a:r>
          </a:p>
        </p:txBody>
      </p:sp>
      <p:sp>
        <p:nvSpPr>
          <p:cNvPr id="3" name="Text Placeholder 2"/>
          <p:cNvSpPr>
            <a:spLocks noGrp="1"/>
          </p:cNvSpPr>
          <p:nvPr>
            <p:ph type="body" sz="quarter" idx="12" hasCustomPrompt="1"/>
          </p:nvPr>
        </p:nvSpPr>
        <p:spPr>
          <a:xfrm>
            <a:off x="4727575" y="1384204"/>
            <a:ext cx="1714046" cy="1118365"/>
          </a:xfrm>
          <a:prstGeom prst="rect">
            <a:avLst/>
          </a:prstGeom>
        </p:spPr>
        <p:txBody>
          <a:bodyPr lIns="0" tIns="0" rIns="0" bIns="0"/>
          <a:lstStyle>
            <a:lvl1pPr marL="0" indent="0">
              <a:spcBef>
                <a:spcPts val="0"/>
              </a:spcBef>
              <a:buFontTx/>
              <a:buNone/>
              <a:defRPr sz="9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Add additional copy/caption here</a:t>
            </a:r>
          </a:p>
        </p:txBody>
      </p:sp>
      <p:sp>
        <p:nvSpPr>
          <p:cNvPr id="15" name="Text Placeholder 2"/>
          <p:cNvSpPr>
            <a:spLocks noGrp="1"/>
          </p:cNvSpPr>
          <p:nvPr>
            <p:ph type="body" sz="quarter" idx="13" hasCustomPrompt="1"/>
          </p:nvPr>
        </p:nvSpPr>
        <p:spPr>
          <a:xfrm>
            <a:off x="4728732" y="551543"/>
            <a:ext cx="1721065" cy="310148"/>
          </a:xfrm>
          <a:prstGeom prst="rect">
            <a:avLst/>
          </a:prstGeom>
        </p:spPr>
        <p:txBody>
          <a:bodyPr lIns="0" tIns="0" rIns="0" bIns="0"/>
          <a:lstStyle>
            <a:lvl1pPr marL="0" indent="0">
              <a:spcBef>
                <a:spcPts val="0"/>
              </a:spcBef>
              <a:buFontTx/>
              <a:buNone/>
              <a:defRPr sz="1350" b="0" i="0" baseline="0">
                <a:solidFill>
                  <a:schemeClr val="bg1"/>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Pic Title Here</a:t>
            </a:r>
          </a:p>
        </p:txBody>
      </p:sp>
      <p:sp>
        <p:nvSpPr>
          <p:cNvPr id="16" name="Text Placeholder 2"/>
          <p:cNvSpPr>
            <a:spLocks noGrp="1"/>
          </p:cNvSpPr>
          <p:nvPr>
            <p:ph type="body" sz="quarter" idx="14" hasCustomPrompt="1"/>
          </p:nvPr>
        </p:nvSpPr>
        <p:spPr>
          <a:xfrm>
            <a:off x="4729872" y="892247"/>
            <a:ext cx="1736247" cy="310148"/>
          </a:xfrm>
          <a:prstGeom prst="rect">
            <a:avLst/>
          </a:prstGeom>
        </p:spPr>
        <p:txBody>
          <a:bodyPr lIns="0" tIns="0" rIns="0" bIns="0"/>
          <a:lstStyle>
            <a:lvl1pPr marL="0" indent="0">
              <a:spcBef>
                <a:spcPts val="0"/>
              </a:spcBef>
              <a:buFontTx/>
              <a:buNone/>
              <a:defRPr sz="10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18" name="Text Placeholder 2"/>
          <p:cNvSpPr>
            <a:spLocks noGrp="1"/>
          </p:cNvSpPr>
          <p:nvPr>
            <p:ph type="body" sz="quarter" idx="10" hasCustomPrompt="1"/>
          </p:nvPr>
        </p:nvSpPr>
        <p:spPr>
          <a:xfrm>
            <a:off x="326067" y="3959925"/>
            <a:ext cx="7604484" cy="2015067"/>
          </a:xfrm>
          <a:prstGeom prst="rect">
            <a:avLst/>
          </a:prstGeom>
        </p:spPr>
        <p:txBody>
          <a:bodyPr lIns="0" tIns="0" rIns="0" bIns="0"/>
          <a:lstStyle>
            <a:lvl1pPr marL="171450" indent="-171450">
              <a:buFont typeface="LucidaGrande" charset="0"/>
              <a:buChar char="−"/>
              <a:defRPr sz="1800" b="0" i="0" baseline="0">
                <a:solidFill>
                  <a:schemeClr val="bg1"/>
                </a:solidFill>
                <a:latin typeface="Wales Sans Body Medium" charset="0"/>
                <a:ea typeface="Wales Sans Body Medium" charset="0"/>
                <a:cs typeface="Wales Sans Body Medium" charset="0"/>
              </a:defRPr>
            </a:lvl1pPr>
            <a:lvl2pPr marL="514350" indent="-171450">
              <a:buFont typeface="LucidaGrande" charset="0"/>
              <a:buChar char="−"/>
              <a:defRPr sz="1800" b="0" i="0">
                <a:solidFill>
                  <a:schemeClr val="bg1"/>
                </a:solidFill>
                <a:latin typeface="Wales Sans Body Medium" charset="0"/>
                <a:ea typeface="Wales Sans Body Medium" charset="0"/>
                <a:cs typeface="Wales Sans Body Medium" charset="0"/>
              </a:defRPr>
            </a:lvl2pPr>
            <a:lvl3pPr marL="857250" indent="-171450">
              <a:buFont typeface="LucidaGrande" charset="0"/>
              <a:buChar char="−"/>
              <a:defRPr sz="1800" b="0" i="0">
                <a:solidFill>
                  <a:schemeClr val="bg1"/>
                </a:solidFill>
                <a:latin typeface="Wales Sans Body Medium" charset="0"/>
                <a:ea typeface="Wales Sans Body Medium" charset="0"/>
                <a:cs typeface="Wales Sans Body Medium" charset="0"/>
              </a:defRPr>
            </a:lvl3pPr>
            <a:lvl4pPr marL="1200150" indent="-171450">
              <a:buFont typeface="LucidaGrande" charset="0"/>
              <a:buChar char="−"/>
              <a:defRPr sz="1800" b="0" i="0">
                <a:solidFill>
                  <a:schemeClr val="bg1"/>
                </a:solidFill>
                <a:latin typeface="Wales Sans Body Medium" charset="0"/>
                <a:ea typeface="Wales Sans Body Medium" charset="0"/>
                <a:cs typeface="Wales Sans Body Medium" charset="0"/>
              </a:defRPr>
            </a:lvl4pPr>
            <a:lvl5pPr marL="1543050" indent="-171450">
              <a:buFont typeface="LucidaGrande" charset="0"/>
              <a:buChar char="−"/>
              <a:defRPr sz="1800" b="0" i="0">
                <a:solidFill>
                  <a:schemeClr val="bg1"/>
                </a:solidFill>
                <a:latin typeface="Wales Sans Body Medium" charset="0"/>
                <a:ea typeface="Wales Sans Body Medium" charset="0"/>
                <a:cs typeface="Wales Sans Body Medium" charset="0"/>
              </a:defRPr>
            </a:lvl5pPr>
          </a:lstStyle>
          <a:p>
            <a:pPr lvl="0"/>
            <a:r>
              <a:rPr lang="en-US"/>
              <a:t>Up to five single line bullet points can be added here.</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6536721" y="537506"/>
            <a:ext cx="2224226" cy="1979561"/>
          </a:xfrm>
          <a:prstGeom prst="rect">
            <a:avLst/>
          </a:prstGeom>
        </p:spPr>
      </p:pic>
    </p:spTree>
    <p:extLst>
      <p:ext uri="{BB962C8B-B14F-4D97-AF65-F5344CB8AC3E}">
        <p14:creationId xmlns:p14="http://schemas.microsoft.com/office/powerpoint/2010/main" val="35852295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xEl>
                                              <p:pRg st="0" end="0"/>
                                            </p:txEl>
                                          </p:spTgt>
                                        </p:tgtEl>
                                        <p:attrNameLst>
                                          <p:attrName>style.visibility</p:attrName>
                                        </p:attrNameLst>
                                      </p:cBhvr>
                                      <p:to>
                                        <p:strVal val="visible"/>
                                      </p:to>
                                    </p:set>
                                    <p:animEffect transition="in" filter="fade">
                                      <p:cBhvr>
                                        <p:cTn id="10" dur="500"/>
                                        <p:tgtEl>
                                          <p:spTgt spid="15">
                                            <p:txEl>
                                              <p:pRg st="0" end="0"/>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4">
                                            <p:txEl>
                                              <p:pRg st="0" end="0"/>
                                            </p:txEl>
                                          </p:spTgt>
                                        </p:tgtEl>
                                        <p:attrNameLst>
                                          <p:attrName>style.visibility</p:attrName>
                                        </p:attrNameLst>
                                      </p:cBhvr>
                                      <p:to>
                                        <p:strVal val="visible"/>
                                      </p:to>
                                    </p:set>
                                    <p:animEffect transition="in" filter="fade">
                                      <p:cBhvr>
                                        <p:cTn id="22" dur="500"/>
                                        <p:tgtEl>
                                          <p:spTgt spid="1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txEl>
                                              <p:pRg st="0" end="0"/>
                                            </p:txEl>
                                          </p:spTgt>
                                        </p:tgtEl>
                                        <p:attrNameLst>
                                          <p:attrName>style.visibility</p:attrName>
                                        </p:attrNameLst>
                                      </p:cBhvr>
                                      <p:to>
                                        <p:strVal val="visible"/>
                                      </p:to>
                                    </p:set>
                                    <p:animEffect transition="in" filter="fade">
                                      <p:cBhvr>
                                        <p:cTn id="27"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uiExpand="1"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3" grpId="0"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click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Pic Slide Example 1 White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830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Pic Slide Example 2 White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6"/>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14387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Pic Slide Example 1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3"/>
            <a:ext cx="9144000" cy="6858003"/>
          </a:xfrm>
          <a:prstGeom prst="rect">
            <a:avLst/>
          </a:prstGeom>
        </p:spPr>
      </p:pic>
      <p:sp>
        <p:nvSpPr>
          <p:cNvPr id="7"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415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Pic Slide Example 2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accent3"/>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561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Pic Slide Example 3 Red Logo">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23993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ic Slide Example 4 Red Logo">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5"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accent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666942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10" presetClass="entr" presetSubtype="0" fill="hold" nodeType="withEffect">
                  <p:stCondLst>
                    <p:cond delay="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Bi-lingual Title Slide 1">
    <p:spTree>
      <p:nvGrpSpPr>
        <p:cNvPr id="1" name=""/>
        <p:cNvGrpSpPr/>
        <p:nvPr/>
      </p:nvGrpSpPr>
      <p:grpSpPr>
        <a:xfrm>
          <a:off x="0" y="0"/>
          <a:ext cx="0" cy="0"/>
          <a:chOff x="0" y="0"/>
          <a:chExt cx="0" cy="0"/>
        </a:xfrm>
      </p:grpSpPr>
      <p:pic>
        <p:nvPicPr>
          <p:cNvPr id="9" name="Picture 8"/>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rot="10800000">
            <a:off x="0" y="1"/>
            <a:ext cx="9144000" cy="6858003"/>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01959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uiExpand="1"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_Bi-lingual Title Slide 1">
    <p:spTree>
      <p:nvGrpSpPr>
        <p:cNvPr id="1" name=""/>
        <p:cNvGrpSpPr/>
        <p:nvPr/>
      </p:nvGrpSpPr>
      <p:grpSpPr>
        <a:xfrm>
          <a:off x="0" y="0"/>
          <a:ext cx="0" cy="0"/>
          <a:chOff x="0" y="0"/>
          <a:chExt cx="0" cy="0"/>
        </a:xfrm>
      </p:grpSpPr>
      <p:pic>
        <p:nvPicPr>
          <p:cNvPr id="2" name="Picture 1" descr="NVW-C11-1516-0007.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1"/>
            <a:ext cx="9283370" cy="6994817"/>
          </a:xfrm>
          <a:prstGeom prst="rect">
            <a:avLst/>
          </a:prstGeom>
        </p:spPr>
      </p:pic>
      <p:sp>
        <p:nvSpPr>
          <p:cNvPr id="7" name="Text Placeholder 2"/>
          <p:cNvSpPr>
            <a:spLocks noGrp="1"/>
          </p:cNvSpPr>
          <p:nvPr>
            <p:ph type="body" sz="quarter" idx="10" hasCustomPrompt="1"/>
          </p:nvPr>
        </p:nvSpPr>
        <p:spPr>
          <a:xfrm>
            <a:off x="322309" y="417463"/>
            <a:ext cx="7982918" cy="3000652"/>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Title (W then E)</a:t>
            </a:r>
          </a:p>
          <a:p>
            <a:pPr lvl="0"/>
            <a:endParaRPr lang="en-US"/>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069231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Bilingual Title Slide 2">
    <p:spTree>
      <p:nvGrpSpPr>
        <p:cNvPr id="1" name=""/>
        <p:cNvGrpSpPr/>
        <p:nvPr/>
      </p:nvGrpSpPr>
      <p:grpSpPr>
        <a:xfrm>
          <a:off x="0" y="0"/>
          <a:ext cx="0" cy="0"/>
          <a:chOff x="0" y="0"/>
          <a:chExt cx="0" cy="0"/>
        </a:xfrm>
      </p:grpSpPr>
      <p:pic>
        <p:nvPicPr>
          <p:cNvPr id="5" name="Picture 4"/>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lnSpc>
                <a:spcPts val="3000"/>
              </a:lnSpc>
              <a:spcBef>
                <a:spcPts val="0"/>
              </a:spcBef>
              <a:buFontTx/>
              <a:buNone/>
              <a:defRPr sz="2800" b="0" i="0" baseline="0">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headline here (W then E)</a:t>
            </a:r>
          </a:p>
        </p:txBody>
      </p:sp>
      <p:pic>
        <p:nvPicPr>
          <p:cNvPr id="6" name="Picture 5"/>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390890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tmplLst>
          <p:tmpl lvl="1">
            <p:tnLst>
              <p:par>
                <p:cTn presetID="10" presetClass="entr" presetSubtype="0" fill="hold" nodeType="with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Red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8" name="Picture 7"/>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80500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Red Panel Slide Bilingual">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3"/>
            <a:ext cx="8609420" cy="2750280"/>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Bilingual Keyword (W then E)</a:t>
            </a:r>
          </a:p>
        </p:txBody>
      </p:sp>
    </p:spTree>
    <p:extLst>
      <p:ext uri="{BB962C8B-B14F-4D97-AF65-F5344CB8AC3E}">
        <p14:creationId xmlns:p14="http://schemas.microsoft.com/office/powerpoint/2010/main" val="2958017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Red Panel Slide Bilingual V2">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5" name="Picture 14"/>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76" y="1248835"/>
            <a:ext cx="3885951"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18" name="Text Placeholder 2"/>
          <p:cNvSpPr>
            <a:spLocks noGrp="1"/>
          </p:cNvSpPr>
          <p:nvPr>
            <p:ph type="body" sz="quarter" idx="14" hasCustomPrompt="1"/>
          </p:nvPr>
        </p:nvSpPr>
        <p:spPr>
          <a:xfrm>
            <a:off x="4932040" y="417471"/>
            <a:ext cx="3099502" cy="67138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9" name="Text Placeholder 15"/>
          <p:cNvSpPr>
            <a:spLocks noGrp="1"/>
          </p:cNvSpPr>
          <p:nvPr>
            <p:ph type="body" sz="quarter" idx="15" hasCustomPrompt="1"/>
          </p:nvPr>
        </p:nvSpPr>
        <p:spPr>
          <a:xfrm>
            <a:off x="4932040" y="1248835"/>
            <a:ext cx="3875076" cy="1159933"/>
          </a:xfrm>
          <a:prstGeom prst="rect">
            <a:avLst/>
          </a:prstGeom>
        </p:spPr>
        <p:txBody>
          <a:bodyPr lIns="0" tIns="0" rIns="0" bIns="0"/>
          <a:lstStyle>
            <a:lvl1pPr marL="0" indent="0">
              <a:spcBef>
                <a:spcPts val="0"/>
              </a:spcBef>
              <a:buFontTx/>
              <a:buNone/>
              <a:defRPr sz="1800" b="0" i="0" baseline="0">
                <a:solidFill>
                  <a:schemeClr val="bg1"/>
                </a:solidFill>
                <a:latin typeface="Wales Sans Body" charset="0"/>
                <a:ea typeface="Wales Sans Body" charset="0"/>
                <a:cs typeface="Wales Sans Body"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a:t>
            </a:r>
          </a:p>
          <a:p>
            <a:pPr lvl="0"/>
            <a:r>
              <a:rPr lang="en-US"/>
              <a:t>Text to be placed here. Additional text to be placed here. Additional text here.</a:t>
            </a:r>
          </a:p>
        </p:txBody>
      </p:sp>
      <p:sp>
        <p:nvSpPr>
          <p:cNvPr id="20" name="Text Placeholder 13"/>
          <p:cNvSpPr>
            <a:spLocks noGrp="1"/>
          </p:cNvSpPr>
          <p:nvPr>
            <p:ph type="body" sz="quarter" idx="16" hasCustomPrompt="1"/>
          </p:nvPr>
        </p:nvSpPr>
        <p:spPr>
          <a:xfrm>
            <a:off x="4932045" y="2567517"/>
            <a:ext cx="3881951"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Tree>
    <p:extLst>
      <p:ext uri="{BB962C8B-B14F-4D97-AF65-F5344CB8AC3E}">
        <p14:creationId xmlns:p14="http://schemas.microsoft.com/office/powerpoint/2010/main" val="420428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
                                            <p:txEl>
                                              <p:pRg st="0" end="0"/>
                                            </p:txEl>
                                          </p:spTgt>
                                        </p:tgtEl>
                                        <p:attrNameLst>
                                          <p:attrName>style.visibility</p:attrName>
                                        </p:attrNameLst>
                                      </p:cBhvr>
                                      <p:to>
                                        <p:strVal val="visible"/>
                                      </p:to>
                                    </p:set>
                                    <p:animEffect transition="in" filter="fade">
                                      <p:cBhvr>
                                        <p:cTn id="10" dur="500"/>
                                        <p:tgtEl>
                                          <p:spTgt spid="18">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fade">
                                      <p:cBhvr>
                                        <p:cTn id="15" dur="500"/>
                                        <p:tgtEl>
                                          <p:spTgt spid="16">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xEl>
                                              <p:pRg st="0" end="0"/>
                                            </p:txEl>
                                          </p:spTgt>
                                        </p:tgtEl>
                                        <p:attrNameLst>
                                          <p:attrName>style.visibility</p:attrName>
                                        </p:attrNameLst>
                                      </p:cBhvr>
                                      <p:to>
                                        <p:strVal val="visible"/>
                                      </p:to>
                                    </p:set>
                                    <p:animEffect transition="in" filter="fade">
                                      <p:cBhvr>
                                        <p:cTn id="21" dur="500"/>
                                        <p:tgtEl>
                                          <p:spTgt spid="19">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xEl>
                                              <p:pRg st="1" end="1"/>
                                            </p:txEl>
                                          </p:spTgt>
                                        </p:tgtEl>
                                        <p:attrNameLst>
                                          <p:attrName>style.visibility</p:attrName>
                                        </p:attrNameLst>
                                      </p:cBhvr>
                                      <p:to>
                                        <p:strVal val="visible"/>
                                      </p:to>
                                    </p:set>
                                    <p:animEffect transition="in" filter="fade">
                                      <p:cBhvr>
                                        <p:cTn id="24" dur="500"/>
                                        <p:tgtEl>
                                          <p:spTgt spid="19">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4">
                                            <p:txEl>
                                              <p:pRg st="0" end="0"/>
                                            </p:txEl>
                                          </p:spTgt>
                                        </p:tgtEl>
                                        <p:attrNameLst>
                                          <p:attrName>style.visibility</p:attrName>
                                        </p:attrNameLst>
                                      </p:cBhvr>
                                      <p:to>
                                        <p:strVal val="visible"/>
                                      </p:to>
                                    </p:set>
                                    <p:animEffect transition="in" filter="fade">
                                      <p:cBhvr>
                                        <p:cTn id="29" dur="500"/>
                                        <p:tgtEl>
                                          <p:spTgt spid="14">
                                            <p:txEl>
                                              <p:pRg st="0" end="0"/>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fad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uiExpand="1"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uiExpand="1"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Red Panel Additional Text">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2" name="Picture 11"/>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6" name="Text Placeholder 2"/>
          <p:cNvSpPr>
            <a:spLocks noGrp="1"/>
          </p:cNvSpPr>
          <p:nvPr>
            <p:ph type="body" sz="quarter" idx="10" hasCustomPrompt="1"/>
          </p:nvPr>
        </p:nvSpPr>
        <p:spPr>
          <a:xfrm>
            <a:off x="322309" y="417471"/>
            <a:ext cx="3571080" cy="1077783"/>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Title</a:t>
            </a:r>
          </a:p>
        </p:txBody>
      </p:sp>
      <p:sp>
        <p:nvSpPr>
          <p:cNvPr id="14" name="Text Placeholder 13"/>
          <p:cNvSpPr>
            <a:spLocks noGrp="1"/>
          </p:cNvSpPr>
          <p:nvPr>
            <p:ph type="body" sz="quarter" idx="12" hasCustomPrompt="1"/>
          </p:nvPr>
        </p:nvSpPr>
        <p:spPr>
          <a:xfrm>
            <a:off x="323862" y="2567517"/>
            <a:ext cx="3897515" cy="685800"/>
          </a:xfrm>
          <a:prstGeom prst="rect">
            <a:avLst/>
          </a:prstGeom>
        </p:spPr>
        <p:txBody>
          <a:bodyPr lIns="0" tIns="0" rIns="0" bIns="0"/>
          <a:lstStyle>
            <a:lvl1pPr marL="0" indent="0">
              <a:buFontTx/>
              <a:buNone/>
              <a:defRPr sz="1800" b="0" i="0">
                <a:solidFill>
                  <a:schemeClr val="bg1"/>
                </a:solidFill>
                <a:latin typeface="Wales Sans Body Medium" charset="0"/>
                <a:ea typeface="Wales Sans Body Medium" charset="0"/>
                <a:cs typeface="Wales Sans Body Medium" charset="0"/>
              </a:defRPr>
            </a:lvl1pPr>
            <a:lvl2pPr marL="342900" indent="0">
              <a:buFontTx/>
              <a:buNone/>
              <a:defRPr sz="1800" b="0" i="0">
                <a:solidFill>
                  <a:schemeClr val="bg1"/>
                </a:solidFill>
                <a:latin typeface="Wales Sans Body Medium" charset="0"/>
                <a:ea typeface="Wales Sans Body Medium" charset="0"/>
                <a:cs typeface="Wales Sans Body Medium" charset="0"/>
              </a:defRPr>
            </a:lvl2pPr>
            <a:lvl3pPr marL="685800" indent="0">
              <a:buFontTx/>
              <a:buNone/>
              <a:defRPr sz="1800" b="0" i="0">
                <a:solidFill>
                  <a:schemeClr val="bg1"/>
                </a:solidFill>
                <a:latin typeface="Wales Sans Body Medium" charset="0"/>
                <a:ea typeface="Wales Sans Body Medium" charset="0"/>
                <a:cs typeface="Wales Sans Body Medium" charset="0"/>
              </a:defRPr>
            </a:lvl3pPr>
            <a:lvl4pPr marL="1028700" indent="0">
              <a:buFontTx/>
              <a:buNone/>
              <a:defRPr sz="1800" b="0" i="0">
                <a:solidFill>
                  <a:schemeClr val="bg1"/>
                </a:solidFill>
                <a:latin typeface="Wales Sans Body Medium" charset="0"/>
                <a:ea typeface="Wales Sans Body Medium" charset="0"/>
                <a:cs typeface="Wales Sans Body Medium" charset="0"/>
              </a:defRPr>
            </a:lvl4pPr>
            <a:lvl5pPr marL="1371600" indent="0">
              <a:buFontTx/>
              <a:buNone/>
              <a:defRPr sz="1800" b="0" i="0">
                <a:solidFill>
                  <a:schemeClr val="bg1"/>
                </a:solidFill>
                <a:latin typeface="Wales Sans Body Medium" charset="0"/>
                <a:ea typeface="Wales Sans Body Medium" charset="0"/>
                <a:cs typeface="Wales Sans Body Medium" charset="0"/>
              </a:defRPr>
            </a:lvl5pPr>
          </a:lstStyle>
          <a:p>
            <a:pPr lvl="0"/>
            <a:r>
              <a:rPr lang="en-US"/>
              <a:t>Text here</a:t>
            </a:r>
          </a:p>
        </p:txBody>
      </p:sp>
      <p:sp>
        <p:nvSpPr>
          <p:cNvPr id="16" name="Text Placeholder 15"/>
          <p:cNvSpPr>
            <a:spLocks noGrp="1"/>
          </p:cNvSpPr>
          <p:nvPr>
            <p:ph type="body" sz="quarter" idx="13" hasCustomPrompt="1"/>
          </p:nvPr>
        </p:nvSpPr>
        <p:spPr>
          <a:xfrm>
            <a:off x="321664" y="1248835"/>
            <a:ext cx="7844676" cy="1159933"/>
          </a:xfrm>
          <a:prstGeom prst="rect">
            <a:avLst/>
          </a:prstGeom>
        </p:spPr>
        <p:txBody>
          <a:bodyPr lIns="0" tIns="0" rIns="0" bIns="0"/>
          <a:lstStyle>
            <a:lvl1pPr marL="0" indent="0">
              <a:spcBef>
                <a:spcPts val="0"/>
              </a:spcBef>
              <a:buFontTx/>
              <a:buNone/>
              <a:defRPr sz="2400" b="0" i="0" baseline="0">
                <a:solidFill>
                  <a:schemeClr val="bg1"/>
                </a:solidFill>
                <a:latin typeface="Wales Sans Body Light" charset="0"/>
                <a:ea typeface="Wales Sans Body Light" charset="0"/>
                <a:cs typeface="Wales Sans Body Light" charset="0"/>
              </a:defRPr>
            </a:lvl1pPr>
            <a:lvl2pPr marL="342900" indent="0">
              <a:buFontTx/>
              <a:buNone/>
              <a:defRPr sz="1800" b="0" i="0">
                <a:solidFill>
                  <a:schemeClr val="bg1"/>
                </a:solidFill>
                <a:latin typeface="Wales Sans Body" charset="0"/>
                <a:ea typeface="Wales Sans Body" charset="0"/>
                <a:cs typeface="Wales Sans Body" charset="0"/>
              </a:defRPr>
            </a:lvl2pPr>
            <a:lvl3pPr marL="685800" indent="0">
              <a:buFontTx/>
              <a:buNone/>
              <a:defRPr sz="1800" b="0" i="0">
                <a:solidFill>
                  <a:schemeClr val="bg1"/>
                </a:solidFill>
                <a:latin typeface="Wales Sans Body" charset="0"/>
                <a:ea typeface="Wales Sans Body" charset="0"/>
                <a:cs typeface="Wales Sans Body" charset="0"/>
              </a:defRPr>
            </a:lvl3pPr>
            <a:lvl4pPr marL="1028700" indent="0">
              <a:buFontTx/>
              <a:buNone/>
              <a:defRPr sz="1800" b="0" i="0">
                <a:solidFill>
                  <a:schemeClr val="bg1"/>
                </a:solidFill>
                <a:latin typeface="Wales Sans Body" charset="0"/>
                <a:ea typeface="Wales Sans Body" charset="0"/>
                <a:cs typeface="Wales Sans Body" charset="0"/>
              </a:defRPr>
            </a:lvl4pPr>
            <a:lvl5pPr marL="1371600" indent="0">
              <a:buFontTx/>
              <a:buNone/>
              <a:defRPr sz="1800" b="0" i="0">
                <a:solidFill>
                  <a:schemeClr val="bg1"/>
                </a:solidFill>
                <a:latin typeface="Wales Sans Body" charset="0"/>
                <a:ea typeface="Wales Sans Body" charset="0"/>
                <a:cs typeface="Wales Sans Body" charset="0"/>
              </a:defRPr>
            </a:lvl5pPr>
          </a:lstStyle>
          <a:p>
            <a:pPr lvl="0"/>
            <a:r>
              <a:rPr lang="en-US"/>
              <a:t>Additional text to be placed here. Additional text to</a:t>
            </a:r>
            <a:br>
              <a:rPr lang="en-US"/>
            </a:br>
            <a:r>
              <a:rPr lang="en-US"/>
              <a:t>be placed here. Additional text to be placed here.</a:t>
            </a:r>
          </a:p>
        </p:txBody>
      </p:sp>
    </p:spTree>
    <p:extLst>
      <p:ext uri="{BB962C8B-B14F-4D97-AF65-F5344CB8AC3E}">
        <p14:creationId xmlns:p14="http://schemas.microsoft.com/office/powerpoint/2010/main" val="1687210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fade">
                                      <p:cBhvr>
                                        <p:cTn id="12" dur="500"/>
                                        <p:tgtEl>
                                          <p:spTgt spid="1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xEl>
                                              <p:pRg st="0" end="0"/>
                                            </p:txEl>
                                          </p:spTgt>
                                        </p:tgtEl>
                                        <p:attrNameLst>
                                          <p:attrName>style.visibility</p:attrName>
                                        </p:attrNameLst>
                                      </p:cBhvr>
                                      <p:to>
                                        <p:strVal val="visible"/>
                                      </p:to>
                                    </p:set>
                                    <p:animEffect transition="in" filter="fade">
                                      <p:cBhvr>
                                        <p:cTn id="17"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click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Red Panel Additional Text 2">
    <p:spTree>
      <p:nvGrpSpPr>
        <p:cNvPr id="1" name=""/>
        <p:cNvGrpSpPr/>
        <p:nvPr/>
      </p:nvGrpSpPr>
      <p:grpSpPr>
        <a:xfrm>
          <a:off x="0" y="0"/>
          <a:ext cx="0" cy="0"/>
          <a:chOff x="0" y="0"/>
          <a:chExt cx="0" cy="0"/>
        </a:xfrm>
      </p:grpSpPr>
      <p:pic>
        <p:nvPicPr>
          <p:cNvPr id="7" name="Picture 6" descr="NVW-C08-0809-1468-ALT-FLA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000"/>
            <a:ext cx="9144000" cy="6864000"/>
          </a:xfrm>
          <a:prstGeom prst="rect">
            <a:avLst/>
          </a:prstGeom>
        </p:spPr>
      </p:pic>
      <p:sp>
        <p:nvSpPr>
          <p:cNvPr id="9" name="Rectangle 8"/>
          <p:cNvSpPr/>
          <p:nvPr userDrawn="1"/>
        </p:nvSpPr>
        <p:spPr>
          <a:xfrm>
            <a:off x="0" y="0"/>
            <a:ext cx="9144000" cy="3429000"/>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800"/>
          </a:p>
        </p:txBody>
      </p:sp>
      <p:sp>
        <p:nvSpPr>
          <p:cNvPr id="3" name="Text Placeholder 2"/>
          <p:cNvSpPr>
            <a:spLocks noGrp="1"/>
          </p:cNvSpPr>
          <p:nvPr>
            <p:ph type="body" sz="quarter" idx="10" hasCustomPrompt="1"/>
          </p:nvPr>
        </p:nvSpPr>
        <p:spPr>
          <a:xfrm>
            <a:off x="406400" y="560133"/>
            <a:ext cx="3924300" cy="2868291"/>
          </a:xfrm>
          <a:prstGeom prst="rect">
            <a:avLst/>
          </a:prstGeom>
        </p:spPr>
        <p:txBody>
          <a:bodyPr lIns="0" tIns="0" rIns="0" bIns="0"/>
          <a:lstStyle>
            <a:lvl1pPr marL="0" indent="0">
              <a:spcBef>
                <a:spcPts val="0"/>
              </a:spcBef>
              <a:buFontTx/>
              <a:buNone/>
              <a:defRPr sz="1600" b="0" i="0" baseline="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lvl="0"/>
            <a:r>
              <a:rPr lang="en-US"/>
              <a:t>Title text here (click ‘Indent More’ button for bullet point style)</a:t>
            </a:r>
          </a:p>
          <a:p>
            <a:pPr lvl="1"/>
            <a:r>
              <a:rPr lang="en-US"/>
              <a:t>Bullet point here</a:t>
            </a:r>
            <a:br>
              <a:rPr lang="en-US"/>
            </a:br>
            <a:endParaRPr lang="en-US"/>
          </a:p>
        </p:txBody>
      </p:sp>
      <p:sp>
        <p:nvSpPr>
          <p:cNvPr id="15" name="Text Placeholder 2"/>
          <p:cNvSpPr>
            <a:spLocks noGrp="1"/>
          </p:cNvSpPr>
          <p:nvPr>
            <p:ph type="body" sz="quarter" idx="11" hasCustomPrompt="1"/>
          </p:nvPr>
        </p:nvSpPr>
        <p:spPr>
          <a:xfrm>
            <a:off x="4572000" y="560133"/>
            <a:ext cx="3924300" cy="286829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1600" b="0" i="0">
                <a:solidFill>
                  <a:schemeClr val="bg1"/>
                </a:solidFill>
                <a:latin typeface="Wales Sans Body Medium" charset="0"/>
                <a:ea typeface="Wales Sans Body Medium" charset="0"/>
                <a:cs typeface="Wales Sans Body Medium" charset="0"/>
              </a:defRPr>
            </a:lvl1pPr>
            <a:lvl2pPr marL="0" indent="0">
              <a:buFont typeface=".HelveticaNeueDeskInterface-Regular" charset="-120"/>
              <a:buChar char="—"/>
              <a:defRPr sz="1600" b="0" i="0">
                <a:solidFill>
                  <a:schemeClr val="bg1"/>
                </a:solidFill>
                <a:latin typeface="Wales Sans Body" charset="0"/>
                <a:ea typeface="Wales Sans Body" charset="0"/>
                <a:cs typeface="Wales Sans Body" charset="0"/>
              </a:defRPr>
            </a:lvl2pPr>
            <a:lvl3pPr marL="0" indent="0">
              <a:buFont typeface=".HelveticaNeueDeskInterface-Regular" charset="-120"/>
              <a:buChar char="—"/>
              <a:defRPr sz="1600" b="0" i="0">
                <a:solidFill>
                  <a:schemeClr val="bg1"/>
                </a:solidFill>
                <a:latin typeface="Wales Sans Body" charset="0"/>
                <a:ea typeface="Wales Sans Body" charset="0"/>
                <a:cs typeface="Wales Sans Body" charset="0"/>
              </a:defRPr>
            </a:lvl3pPr>
            <a:lvl4pPr marL="0" indent="0">
              <a:buFont typeface=".HelveticaNeueDeskInterface-Regular" charset="-120"/>
              <a:buChar char="—"/>
              <a:defRPr sz="1600" b="0" i="0">
                <a:solidFill>
                  <a:schemeClr val="bg1"/>
                </a:solidFill>
                <a:latin typeface="Wales Sans Body" charset="0"/>
                <a:ea typeface="Wales Sans Body" charset="0"/>
                <a:cs typeface="Wales Sans Body" charset="0"/>
              </a:defRPr>
            </a:lvl4pPr>
            <a:lvl5pPr marL="0" indent="0">
              <a:buFont typeface=".HelveticaNeueDeskInterface-Regular" charset="-120"/>
              <a:buChar char="—"/>
              <a:defRPr sz="1600" b="0" i="0" baseline="0">
                <a:solidFill>
                  <a:schemeClr val="bg1"/>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0"/>
              </a:spcBef>
              <a:spcAft>
                <a:spcPts val="0"/>
              </a:spcAft>
              <a:buClrTx/>
              <a:buSzTx/>
              <a:buFontTx/>
              <a:buNone/>
              <a:tabLst/>
              <a:defRPr/>
            </a:pPr>
            <a:r>
              <a:rPr lang="en-US"/>
              <a:t>Title text here (click ‘Indent More’ button for bullet point style)</a:t>
            </a:r>
          </a:p>
          <a:p>
            <a:pPr lvl="1"/>
            <a:r>
              <a:rPr lang="en-US"/>
              <a:t>Bullet point here</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71460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Effect transition="in" filter="fade">
                                      <p:cBhvr>
                                        <p:cTn id="17" dur="500"/>
                                        <p:tgtEl>
                                          <p:spTgt spid="1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xEl>
                                              <p:pRg st="1" end="1"/>
                                            </p:txEl>
                                          </p:spTgt>
                                        </p:tgtEl>
                                        <p:attrNameLst>
                                          <p:attrName>style.visibility</p:attrName>
                                        </p:attrNameLst>
                                      </p:cBhvr>
                                      <p:to>
                                        <p:strVal val="visible"/>
                                      </p:to>
                                    </p:set>
                                    <p:animEffect transition="in" filter="fade">
                                      <p:cBhvr>
                                        <p:cTn id="22" dur="500"/>
                                        <p:tgtEl>
                                          <p:spTgt spid="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5" grpId="0" uiExpand="1" build="p">
        <p:tmplLst>
          <p:tmpl lvl="1">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 lvl="2">
            <p:tnLst>
              <p:par>
                <p:cTn presetID="10" presetClass="entr" presetSubtype="0" fill="hold" nodeType="click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Green Panel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369196"/>
            <a:ext cx="9144000" cy="6488805"/>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9" name="Rectangle 8"/>
          <p:cNvSpPr/>
          <p:nvPr userDrawn="1"/>
        </p:nvSpPr>
        <p:spPr>
          <a:xfrm>
            <a:off x="0" y="0"/>
            <a:ext cx="9144000" cy="3429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6"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baseline="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1171973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Media Slide Example">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Title 1"/>
          <p:cNvSpPr>
            <a:spLocks noGrp="1"/>
          </p:cNvSpPr>
          <p:nvPr>
            <p:ph type="ctrTitle" hasCustomPrompt="1"/>
          </p:nvPr>
        </p:nvSpPr>
        <p:spPr>
          <a:xfrm>
            <a:off x="329184" y="463305"/>
            <a:ext cx="7607808" cy="717199"/>
          </a:xfrm>
          <a:prstGeom prst="rect">
            <a:avLst/>
          </a:prstGeom>
        </p:spPr>
        <p:txBody>
          <a:bodyPr lIns="0" tIns="0" rIns="0" bIns="0" anchor="t" anchorCtr="0"/>
          <a:lstStyle>
            <a:lvl1pPr algn="l">
              <a:defRPr sz="3800" b="0" i="0">
                <a:solidFill>
                  <a:schemeClr val="bg1"/>
                </a:solidFill>
                <a:latin typeface="Wales Sans Headline Medium" charset="0"/>
                <a:ea typeface="Wales Sans Headline Medium" charset="0"/>
                <a:cs typeface="Wales Sans Headline Medium" charset="0"/>
              </a:defRPr>
            </a:lvl1pPr>
          </a:lstStyle>
          <a:p>
            <a:r>
              <a:rPr lang="en-US"/>
              <a:t>Video/Media Title here</a:t>
            </a:r>
          </a:p>
        </p:txBody>
      </p:sp>
      <p:sp>
        <p:nvSpPr>
          <p:cNvPr id="12" name="Text Placeholder 12"/>
          <p:cNvSpPr>
            <a:spLocks noGrp="1"/>
          </p:cNvSpPr>
          <p:nvPr>
            <p:ph type="body" sz="quarter" idx="10" hasCustomPrompt="1"/>
          </p:nvPr>
        </p:nvSpPr>
        <p:spPr>
          <a:xfrm>
            <a:off x="327025" y="1213613"/>
            <a:ext cx="7634288" cy="779683"/>
          </a:xfrm>
          <a:prstGeom prst="rect">
            <a:avLst/>
          </a:prstGeom>
        </p:spPr>
        <p:txBody>
          <a:bodyPr lIns="0" tIns="0" rIns="0" bIns="0"/>
          <a:lstStyle>
            <a:lvl1pPr marL="0" indent="0">
              <a:spcBef>
                <a:spcPts val="0"/>
              </a:spcBef>
              <a:buFontTx/>
              <a:buNone/>
              <a:defRPr sz="3800" b="0" i="0">
                <a:solidFill>
                  <a:schemeClr val="bg1"/>
                </a:solidFill>
                <a:latin typeface="Wales Sans Headline Light" charset="0"/>
                <a:ea typeface="Wales Sans Headline Light" charset="0"/>
                <a:cs typeface="Wales Sans Headline Light" charset="0"/>
              </a:defRPr>
            </a:lvl1pPr>
          </a:lstStyle>
          <a:p>
            <a:r>
              <a:rPr lang="en-US" b="0" i="0">
                <a:latin typeface="Wales Sans Headline Light" charset="0"/>
                <a:ea typeface="Wales Sans Headline Light" charset="0"/>
                <a:cs typeface="Wales Sans Headline Light" charset="0"/>
              </a:rPr>
              <a:t>Descriptor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65308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500"/>
                                        <p:tgtEl>
                                          <p:spTgt spid="12">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Media Slide Example Bilingual">
    <p:spTree>
      <p:nvGrpSpPr>
        <p:cNvPr id="1" name=""/>
        <p:cNvGrpSpPr/>
        <p:nvPr/>
      </p:nvGrpSpPr>
      <p:grpSpPr>
        <a:xfrm>
          <a:off x="0" y="0"/>
          <a:ext cx="0" cy="0"/>
          <a:chOff x="0" y="0"/>
          <a:chExt cx="0" cy="0"/>
        </a:xfrm>
      </p:grpSpPr>
      <p:sp>
        <p:nvSpPr>
          <p:cNvPr id="9" name="Rectangle 8"/>
          <p:cNvSpPr/>
          <p:nvPr userDrawn="1"/>
        </p:nvSpPr>
        <p:spPr>
          <a:xfrm>
            <a:off x="0" y="7"/>
            <a:ext cx="9144000" cy="6966857"/>
          </a:xfrm>
          <a:prstGeom prst="rect">
            <a:avLst/>
          </a:prstGeom>
          <a:solidFill>
            <a:srgbClr val="E306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sz="quarter" idx="10" hasCustomPrompt="1"/>
          </p:nvPr>
        </p:nvSpPr>
        <p:spPr>
          <a:xfrm>
            <a:off x="323863" y="433010"/>
            <a:ext cx="8308995" cy="4186327"/>
          </a:xfrm>
          <a:prstGeom prst="rect">
            <a:avLst/>
          </a:prstGeom>
        </p:spPr>
        <p:txBody>
          <a:bodyPr lIns="0" tIns="0" rIns="0" bIns="0"/>
          <a:lstStyle>
            <a:lvl1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0" indent="0">
              <a:lnSpc>
                <a:spcPts val="3060"/>
              </a:lnSpc>
              <a:spcBef>
                <a:spcPts val="0"/>
              </a:spcBef>
              <a:buFontTx/>
              <a:buNone/>
              <a:defRPr sz="2800" b="0" i="0">
                <a:solidFill>
                  <a:schemeClr val="bg1"/>
                </a:solidFill>
                <a:latin typeface="Wales Sans Headline Light" charset="0"/>
                <a:ea typeface="Wales Sans Headline Light" charset="0"/>
                <a:cs typeface="Wales Sans Headline Light" charset="0"/>
              </a:defRPr>
            </a:lvl2pPr>
            <a:lvl3pPr marL="0" indent="0">
              <a:lnSpc>
                <a:spcPts val="3060"/>
              </a:lnSpc>
              <a:spcBef>
                <a:spcPts val="0"/>
              </a:spcBef>
              <a:buFontTx/>
              <a:buNone/>
              <a:defRPr sz="2800" b="0" i="0">
                <a:solidFill>
                  <a:schemeClr val="bg1"/>
                </a:solidFill>
                <a:latin typeface="Wales Sans Headline Medium" charset="0"/>
                <a:ea typeface="Wales Sans Headline Medium" charset="0"/>
                <a:cs typeface="Wales Sans Headline Medium" charset="0"/>
              </a:defRPr>
            </a:lvl3pPr>
            <a:lvl4pPr marL="0" indent="0">
              <a:lnSpc>
                <a:spcPts val="3060"/>
              </a:lnSpc>
              <a:spcBef>
                <a:spcPts val="0"/>
              </a:spcBef>
              <a:buFontTx/>
              <a:buNone/>
              <a:defRPr sz="2800" b="0" i="0" baseline="0">
                <a:solidFill>
                  <a:schemeClr val="bg1"/>
                </a:solidFill>
                <a:latin typeface="Wales Sans Headline Light" charset="0"/>
                <a:ea typeface="Wales Sans Headline Light" charset="0"/>
                <a:cs typeface="Wales Sans Headline Light" charset="0"/>
              </a:defRPr>
            </a:lvl4pPr>
            <a:lvl5pPr marL="0" indent="0">
              <a:buFontTx/>
              <a:buNone/>
              <a:defRPr sz="2800" b="0" i="0">
                <a:solidFill>
                  <a:schemeClr val="bg1"/>
                </a:solidFill>
                <a:latin typeface="Wales Sans Body Medium" charset="0"/>
                <a:ea typeface="Wales Sans Body Medium" charset="0"/>
                <a:cs typeface="Wales Sans Body Medium" charset="0"/>
              </a:defRPr>
            </a:lvl5pPr>
          </a:lstStyle>
          <a:p>
            <a:pPr lvl="0"/>
            <a:r>
              <a:rPr lang="en-US"/>
              <a:t>Welsh Media Title here</a:t>
            </a:r>
            <a:br>
              <a:rPr lang="en-US"/>
            </a:br>
            <a:r>
              <a:rPr lang="en-US"/>
              <a:t>(click Indent More or Indent Less</a:t>
            </a:r>
            <a:br>
              <a:rPr lang="en-US"/>
            </a:br>
            <a:r>
              <a:rPr lang="en-US"/>
              <a:t>for different text weights)</a:t>
            </a:r>
          </a:p>
          <a:p>
            <a:pPr lvl="1"/>
            <a:r>
              <a:rPr lang="en-US"/>
              <a:t>Welsh Sub-title here</a:t>
            </a:r>
          </a:p>
          <a:p>
            <a:pPr lvl="2"/>
            <a:r>
              <a:rPr lang="en-US"/>
              <a:t>English Media Title here</a:t>
            </a:r>
          </a:p>
          <a:p>
            <a:pPr lvl="3"/>
            <a:r>
              <a:rPr lang="en-US"/>
              <a:t>English Sub-title here</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4277618" y="3044960"/>
            <a:ext cx="576064" cy="768085"/>
          </a:xfrm>
          <a:prstGeom prst="rect">
            <a:avLst/>
          </a:prstGeom>
        </p:spPr>
      </p:pic>
    </p:spTree>
    <p:extLst>
      <p:ext uri="{BB962C8B-B14F-4D97-AF65-F5344CB8AC3E}">
        <p14:creationId xmlns:p14="http://schemas.microsoft.com/office/powerpoint/2010/main" val="359952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tmplLst>
          <p:tmpl lvl="1">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3">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Red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
        <p:nvSpPr>
          <p:cNvPr id="8" name="Rectangle 7"/>
          <p:cNvSpPr/>
          <p:nvPr userDrawn="1"/>
        </p:nvSpPr>
        <p:spPr>
          <a:xfrm>
            <a:off x="0" y="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spTree>
    <p:extLst>
      <p:ext uri="{BB962C8B-B14F-4D97-AF65-F5344CB8AC3E}">
        <p14:creationId xmlns:p14="http://schemas.microsoft.com/office/powerpoint/2010/main" val="410014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Red Transparent Bi-lingual">
    <p:spTree>
      <p:nvGrpSpPr>
        <p:cNvPr id="1" name=""/>
        <p:cNvGrpSpPr/>
        <p:nvPr/>
      </p:nvGrpSpPr>
      <p:grpSpPr>
        <a:xfrm>
          <a:off x="0" y="0"/>
          <a:ext cx="0" cy="0"/>
          <a:chOff x="0" y="0"/>
          <a:chExt cx="0" cy="0"/>
        </a:xfrm>
      </p:grpSpPr>
      <p:pic>
        <p:nvPicPr>
          <p:cNvPr id="16" name="Picture 15"/>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3001" y="-1143001"/>
            <a:ext cx="6858000" cy="9144002"/>
          </a:xfrm>
          <a:prstGeom prst="rect">
            <a:avLst/>
          </a:prstGeom>
        </p:spPr>
      </p:pic>
      <p:sp>
        <p:nvSpPr>
          <p:cNvPr id="8" name="Rectangle 7"/>
          <p:cNvSpPr/>
          <p:nvPr userDrawn="1"/>
        </p:nvSpPr>
        <p:spPr>
          <a:xfrm>
            <a:off x="0" y="3429000"/>
            <a:ext cx="9144000" cy="3429000"/>
          </a:xfrm>
          <a:prstGeom prst="rect">
            <a:avLst/>
          </a:prstGeom>
          <a:solidFill>
            <a:srgbClr val="E30613">
              <a:alpha val="47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70"/>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1154326"/>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2368547"/>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322309" y="3863229"/>
            <a:ext cx="7982918"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3431694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Red Transparent Bi-lingual V2">
    <p:spTree>
      <p:nvGrpSpPr>
        <p:cNvPr id="1" name=""/>
        <p:cNvGrpSpPr/>
        <p:nvPr/>
      </p:nvGrpSpPr>
      <p:grpSpPr>
        <a:xfrm>
          <a:off x="0" y="0"/>
          <a:ext cx="0" cy="0"/>
          <a:chOff x="0" y="0"/>
          <a:chExt cx="0" cy="0"/>
        </a:xfrm>
      </p:grpSpPr>
      <p:pic>
        <p:nvPicPr>
          <p:cNvPr id="16" name="Picture 15" descr="NVW-C04-0910-2899-ALT-1920PX.jpg"/>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11" name="Rectangle 10"/>
          <p:cNvSpPr/>
          <p:nvPr userDrawn="1"/>
        </p:nvSpPr>
        <p:spPr>
          <a:xfrm>
            <a:off x="0" y="342900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22" y="3863229"/>
            <a:ext cx="3747803"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Welsh Title</a:t>
            </a:r>
          </a:p>
        </p:txBody>
      </p:sp>
      <p:sp>
        <p:nvSpPr>
          <p:cNvPr id="3" name="Text Placeholder 2"/>
          <p:cNvSpPr>
            <a:spLocks noGrp="1"/>
          </p:cNvSpPr>
          <p:nvPr>
            <p:ph type="body" sz="quarter" idx="11" hasCustomPrompt="1"/>
          </p:nvPr>
        </p:nvSpPr>
        <p:spPr>
          <a:xfrm>
            <a:off x="330548"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2" name="Text Placeholder 2"/>
          <p:cNvSpPr>
            <a:spLocks noGrp="1"/>
          </p:cNvSpPr>
          <p:nvPr>
            <p:ph type="body" sz="quarter" idx="12" hasCustomPrompt="1"/>
          </p:nvPr>
        </p:nvSpPr>
        <p:spPr>
          <a:xfrm>
            <a:off x="330548"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sp>
        <p:nvSpPr>
          <p:cNvPr id="13" name="Text Placeholder 2"/>
          <p:cNvSpPr>
            <a:spLocks noGrp="1"/>
          </p:cNvSpPr>
          <p:nvPr>
            <p:ph type="body" sz="quarter" idx="13" hasCustomPrompt="1"/>
          </p:nvPr>
        </p:nvSpPr>
        <p:spPr>
          <a:xfrm>
            <a:off x="4572013" y="3863229"/>
            <a:ext cx="2524019" cy="609233"/>
          </a:xfrm>
          <a:prstGeom prst="rect">
            <a:avLst/>
          </a:prstGeom>
        </p:spPr>
        <p:txBody>
          <a:bodyPr lIns="0" tIns="0" rIns="0" bIns="0"/>
          <a:lstStyle>
            <a:lvl1pPr marL="0" indent="0">
              <a:spcBef>
                <a:spcPts val="0"/>
              </a:spcBef>
              <a:buFontTx/>
              <a:buNone/>
              <a:defRPr sz="2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English Title</a:t>
            </a:r>
          </a:p>
        </p:txBody>
      </p:sp>
      <p:sp>
        <p:nvSpPr>
          <p:cNvPr id="14" name="Text Placeholder 2"/>
          <p:cNvSpPr>
            <a:spLocks noGrp="1"/>
          </p:cNvSpPr>
          <p:nvPr>
            <p:ph type="body" sz="quarter" idx="14" hasCustomPrompt="1"/>
          </p:nvPr>
        </p:nvSpPr>
        <p:spPr>
          <a:xfrm>
            <a:off x="4580239" y="4600085"/>
            <a:ext cx="3739577" cy="115574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Light" charset="0"/>
                <a:ea typeface="Wales Sans Body Light" charset="0"/>
                <a:cs typeface="Wales Sans Body Light"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Additional text to be placed here.</a:t>
            </a:r>
            <a:br>
              <a:rPr lang="en-US"/>
            </a:br>
            <a:r>
              <a:rPr lang="en-US"/>
              <a:t>Text to be placed here. Additional text to be placed here. Additional text here.</a:t>
            </a:r>
          </a:p>
        </p:txBody>
      </p:sp>
      <p:sp>
        <p:nvSpPr>
          <p:cNvPr id="15" name="Text Placeholder 2"/>
          <p:cNvSpPr>
            <a:spLocks noGrp="1"/>
          </p:cNvSpPr>
          <p:nvPr>
            <p:ph type="body" sz="quarter" idx="15" hasCustomPrompt="1"/>
          </p:nvPr>
        </p:nvSpPr>
        <p:spPr>
          <a:xfrm>
            <a:off x="4580239" y="5814306"/>
            <a:ext cx="3739577" cy="381535"/>
          </a:xfrm>
          <a:prstGeom prst="rect">
            <a:avLst/>
          </a:prstGeom>
        </p:spPr>
        <p:txBody>
          <a:bodyPr lIns="0" tIns="0" rIns="0" bIns="0"/>
          <a:lstStyle>
            <a:lvl1pPr marL="0" indent="0">
              <a:lnSpc>
                <a:spcPts val="2000"/>
              </a:lnSpc>
              <a:spcBef>
                <a:spcPts val="0"/>
              </a:spcBef>
              <a:buFontTx/>
              <a:buNone/>
              <a:defRPr sz="1800" b="0" i="0" baseline="0">
                <a:solidFill>
                  <a:schemeClr val="bg1"/>
                </a:solidFill>
                <a:latin typeface="Wales Sans Body Medium" charset="0"/>
                <a:ea typeface="Wales Sans Body Medium" charset="0"/>
                <a:cs typeface="Wales Sans Body Medium" charset="0"/>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Text here</a:t>
            </a:r>
          </a:p>
        </p:txBody>
      </p:sp>
      <p:pic>
        <p:nvPicPr>
          <p:cNvPr id="17" name="Picture 1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804122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xEl>
                                              <p:pRg st="0" end="0"/>
                                            </p:txEl>
                                          </p:spTgt>
                                        </p:tgtEl>
                                        <p:attrNameLst>
                                          <p:attrName>style.visibility</p:attrName>
                                        </p:attrNameLst>
                                      </p:cBhvr>
                                      <p:to>
                                        <p:strVal val="visible"/>
                                      </p:to>
                                    </p:set>
                                    <p:animEffect transition="in" filter="fade">
                                      <p:cBhvr>
                                        <p:cTn id="18" dur="500"/>
                                        <p:tgtEl>
                                          <p:spTgt spid="1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
                                            <p:txEl>
                                              <p:pRg st="0" end="0"/>
                                            </p:txEl>
                                          </p:spTgt>
                                        </p:tgtEl>
                                        <p:attrNameLst>
                                          <p:attrName>style.visibility</p:attrName>
                                        </p:attrNameLst>
                                      </p:cBhvr>
                                      <p:to>
                                        <p:strVal val="visible"/>
                                      </p:to>
                                    </p:set>
                                    <p:animEffect transition="in" filter="fade">
                                      <p:cBhvr>
                                        <p:cTn id="23" dur="500"/>
                                        <p:tgtEl>
                                          <p:spTgt spid="12">
                                            <p:txEl>
                                              <p:pRg st="0" end="0"/>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
                                            <p:txEl>
                                              <p:pRg st="0" end="0"/>
                                            </p:txEl>
                                          </p:spTgt>
                                        </p:tgtEl>
                                        <p:attrNameLst>
                                          <p:attrName>style.visibility</p:attrName>
                                        </p:attrNameLst>
                                      </p:cBhvr>
                                      <p:to>
                                        <p:strVal val="visible"/>
                                      </p:to>
                                    </p:set>
                                    <p:animEffect transition="in" filter="fade">
                                      <p:cBhvr>
                                        <p:cTn id="26"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P spid="3" grpId="0" build="p">
        <p:tmplLst>
          <p:tmpl lvl="1">
            <p:tnLst>
              <p:par>
                <p:cTn presetID="10"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childTnLst>
                </p:cTn>
              </p:par>
            </p:tnLst>
          </p:tmpl>
        </p:tmplLst>
      </p:bldP>
      <p:bldP spid="12" grpId="0" build="p">
        <p:tmplLst>
          <p:tmpl lvl="1">
            <p:tnLst>
              <p:par>
                <p:cTn presetID="10" presetClass="entr" presetSubtype="0" fill="hold" nodeType="click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Lst>
  </p:timing>
  <p:extLst>
    <p:ext uri="{DCECCB84-F9BA-43D5-87BE-67443E8EF086}">
      <p15:sldGuideLst xmlns:p15="http://schemas.microsoft.com/office/powerpoint/2012/main">
        <p15:guide id="1" orient="horz" pos="1620">
          <p15:clr>
            <a:srgbClr val="FBAE40"/>
          </p15:clr>
        </p15:guide>
        <p15:guide id="2" pos="2880">
          <p15:clr>
            <a:srgbClr val="FBAE40"/>
          </p15:clr>
        </p15:guide>
      </p15:sldGuideLst>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Green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alphaModFix/>
            <a:extLst>
              <a:ext uri="{28A0092B-C50C-407E-A947-70E740481C1C}">
                <a14:useLocalDpi xmlns:a14="http://schemas.microsoft.com/office/drawing/2010/main"/>
              </a:ext>
            </a:extLst>
          </a:blip>
          <a:srcRect/>
          <a:stretch/>
        </p:blipFill>
        <p:spPr>
          <a:xfrm rot="5400000">
            <a:off x="1142999" y="-1143001"/>
            <a:ext cx="6858000" cy="9144002"/>
          </a:xfrm>
          <a:prstGeom prst="rect">
            <a:avLst/>
          </a:prstGeom>
        </p:spPr>
      </p:pic>
      <p:sp>
        <p:nvSpPr>
          <p:cNvPr id="8" name="Rectangle 7"/>
          <p:cNvSpPr/>
          <p:nvPr userDrawn="1"/>
        </p:nvSpPr>
        <p:spPr>
          <a:xfrm>
            <a:off x="0" y="0"/>
            <a:ext cx="9144000" cy="3429000"/>
          </a:xfrm>
          <a:prstGeom prst="rect">
            <a:avLst/>
          </a:prstGeom>
          <a:solidFill>
            <a:schemeClr val="accent2">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1" name="Picture 10"/>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4880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tmplLst>
          <p:tmpl lvl="1">
            <p:tnLst>
              <p:par>
                <p:cTn presetID="10" presetClass="entr" presetSubtype="0" fill="hold" nodeType="with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Orange Transparent Slide Example">
    <p:spTree>
      <p:nvGrpSpPr>
        <p:cNvPr id="1" name=""/>
        <p:cNvGrpSpPr/>
        <p:nvPr/>
      </p:nvGrpSpPr>
      <p:grpSpPr>
        <a:xfrm>
          <a:off x="0" y="0"/>
          <a:ext cx="0" cy="0"/>
          <a:chOff x="0" y="0"/>
          <a:chExt cx="0" cy="0"/>
        </a:xfrm>
      </p:grpSpPr>
      <p:pic>
        <p:nvPicPr>
          <p:cNvPr id="10" name="Picture 9"/>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1">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7" name="Picture 6"/>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2533426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Pink Transparent Slide Example">
    <p:spTree>
      <p:nvGrpSpPr>
        <p:cNvPr id="1" name=""/>
        <p:cNvGrpSpPr/>
        <p:nvPr/>
      </p:nvGrpSpPr>
      <p:grpSpPr>
        <a:xfrm>
          <a:off x="0" y="0"/>
          <a:ext cx="0" cy="0"/>
          <a:chOff x="0" y="0"/>
          <a:chExt cx="0" cy="0"/>
        </a:xfrm>
      </p:grpSpPr>
      <p:pic>
        <p:nvPicPr>
          <p:cNvPr id="7" name="Picture 6"/>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4">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425754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ue Transparent Slide Example">
    <p:spTree>
      <p:nvGrpSpPr>
        <p:cNvPr id="1" name=""/>
        <p:cNvGrpSpPr/>
        <p:nvPr/>
      </p:nvGrpSpPr>
      <p:grpSpPr>
        <a:xfrm>
          <a:off x="0" y="0"/>
          <a:ext cx="0" cy="0"/>
          <a:chOff x="0" y="0"/>
          <a:chExt cx="0" cy="0"/>
        </a:xfrm>
      </p:grpSpPr>
      <p:pic>
        <p:nvPicPr>
          <p:cNvPr id="12" name="Picture 11"/>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0"/>
            <a:ext cx="9144000" cy="6858000"/>
          </a:xfrm>
          <a:prstGeom prst="rect">
            <a:avLst/>
          </a:prstGeom>
        </p:spPr>
      </p:pic>
      <p:sp>
        <p:nvSpPr>
          <p:cNvPr id="8" name="Rectangle 7"/>
          <p:cNvSpPr/>
          <p:nvPr userDrawn="1"/>
        </p:nvSpPr>
        <p:spPr>
          <a:xfrm>
            <a:off x="0" y="0"/>
            <a:ext cx="9144000" cy="3429000"/>
          </a:xfrm>
          <a:prstGeom prst="rect">
            <a:avLst/>
          </a:prstGeom>
          <a:solidFill>
            <a:schemeClr val="accent3">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9" name="Text Placeholder 2"/>
          <p:cNvSpPr>
            <a:spLocks noGrp="1"/>
          </p:cNvSpPr>
          <p:nvPr>
            <p:ph type="body" sz="quarter" idx="10" hasCustomPrompt="1"/>
          </p:nvPr>
        </p:nvSpPr>
        <p:spPr>
          <a:xfrm>
            <a:off x="322309" y="417464"/>
            <a:ext cx="7982918" cy="2135717"/>
          </a:xfrm>
          <a:prstGeom prst="rect">
            <a:avLst/>
          </a:prstGeom>
        </p:spPr>
        <p:txBody>
          <a:bodyPr lIns="0" tIns="0" rIns="0" bIns="0"/>
          <a:lstStyle>
            <a:lvl1pPr marL="0" indent="0">
              <a:spcBef>
                <a:spcPts val="0"/>
              </a:spcBef>
              <a:buFontTx/>
              <a:buNone/>
              <a:defRPr sz="4800" b="0" i="0">
                <a:solidFill>
                  <a:schemeClr val="bg1"/>
                </a:solidFill>
                <a:latin typeface="Wales Sans Headline Medium" charset="0"/>
                <a:ea typeface="Wales Sans Headline Medium" charset="0"/>
                <a:cs typeface="Wales Sans Headline Medium" charset="0"/>
              </a:defRPr>
            </a:lvl1pPr>
            <a:lvl2pPr marL="342900" indent="0">
              <a:buFontTx/>
              <a:buNone/>
              <a:defRPr sz="4800" b="0" i="0">
                <a:latin typeface="Wales Sans Headline Medium" charset="0"/>
                <a:ea typeface="Wales Sans Headline Medium" charset="0"/>
                <a:cs typeface="Wales Sans Headline Medium" charset="0"/>
              </a:defRPr>
            </a:lvl2pPr>
            <a:lvl3pPr marL="685800" indent="0">
              <a:buFontTx/>
              <a:buNone/>
              <a:defRPr sz="4800" b="0" i="0">
                <a:latin typeface="Wales Sans Headline Medium" charset="0"/>
                <a:ea typeface="Wales Sans Headline Medium" charset="0"/>
                <a:cs typeface="Wales Sans Headline Medium" charset="0"/>
              </a:defRPr>
            </a:lvl3pPr>
            <a:lvl4pPr marL="1028700" indent="0">
              <a:buFontTx/>
              <a:buNone/>
              <a:defRPr sz="4800" b="0" i="0">
                <a:latin typeface="Wales Sans Headline Medium" charset="0"/>
                <a:ea typeface="Wales Sans Headline Medium" charset="0"/>
                <a:cs typeface="Wales Sans Headline Medium" charset="0"/>
              </a:defRPr>
            </a:lvl4pPr>
            <a:lvl5pPr marL="1371600" indent="0">
              <a:buFontTx/>
              <a:buNone/>
              <a:defRPr sz="4800" b="0" i="0">
                <a:latin typeface="Wales Sans Headline Medium" charset="0"/>
                <a:ea typeface="Wales Sans Headline Medium" charset="0"/>
                <a:cs typeface="Wales Sans Headline Medium" charset="0"/>
              </a:defRPr>
            </a:lvl5pPr>
          </a:lstStyle>
          <a:p>
            <a:pPr lvl="0"/>
            <a:r>
              <a:rPr lang="en-US"/>
              <a:t>Keyword</a:t>
            </a:r>
          </a:p>
        </p:txBody>
      </p:sp>
      <p:pic>
        <p:nvPicPr>
          <p:cNvPr id="10" name="Picture 9"/>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8214925" y="5780626"/>
            <a:ext cx="678263" cy="721783"/>
          </a:xfrm>
          <a:prstGeom prst="rect">
            <a:avLst/>
          </a:prstGeom>
        </p:spPr>
      </p:pic>
    </p:spTree>
    <p:extLst>
      <p:ext uri="{BB962C8B-B14F-4D97-AF65-F5344CB8AC3E}">
        <p14:creationId xmlns:p14="http://schemas.microsoft.com/office/powerpoint/2010/main" val="161358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tmplLst>
          <p:tmpl lvl="1">
            <p:tnLst>
              <p:par>
                <p:cTn presetID="10" presetClass="entr" presetSubtype="0" fill="hold" nodeType="with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fade">
                      <p:cBhvr>
                        <p:cTn dur="500"/>
                        <p:tgtEl>
                          <p:spTgt spid="9"/>
                        </p:tgtEl>
                      </p:cBhvr>
                    </p:animEffect>
                  </p:childTnLst>
                </p:cTn>
              </p:par>
            </p:tnLst>
          </p:tmpl>
        </p:tmplLst>
      </p:bldP>
    </p:bldLst>
  </p:timing>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Gold Pic Slide - 1 Pic">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577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233951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Gold Pic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56182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8995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Gold Pic Slide - 4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17338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1_Gold Pic Text Slide - 2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0" y="537633"/>
            <a:ext cx="5929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
        <p:nvSpPr>
          <p:cNvPr id="14" name="Text Placeholder 13"/>
          <p:cNvSpPr>
            <a:spLocks noGrp="1"/>
          </p:cNvSpPr>
          <p:nvPr>
            <p:ph type="body" sz="quarter" idx="17" hasCustomPrompt="1"/>
          </p:nvPr>
        </p:nvSpPr>
        <p:spPr>
          <a:xfrm>
            <a:off x="738190" y="3940025"/>
            <a:ext cx="3274690"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21" name="Text Placeholder 13"/>
          <p:cNvSpPr>
            <a:spLocks noGrp="1"/>
          </p:cNvSpPr>
          <p:nvPr>
            <p:ph type="body" sz="quarter" idx="18" hasCustomPrompt="1"/>
          </p:nvPr>
        </p:nvSpPr>
        <p:spPr>
          <a:xfrm>
            <a:off x="4400068" y="3940025"/>
            <a:ext cx="3276103" cy="2570843"/>
          </a:xfrm>
          <a:prstGeom prst="rect">
            <a:avLst/>
          </a:prstGeom>
        </p:spPr>
        <p:txBody>
          <a:bodyPr lIns="0" tIns="0" rIns="0" bIns="0"/>
          <a:lstStyle>
            <a:lvl1pPr marL="0" indent="0">
              <a:spcBef>
                <a:spcPts val="0"/>
              </a:spcBef>
              <a:buFontTx/>
              <a:buNone/>
              <a:defRPr sz="1600" b="0" i="0" baseline="0">
                <a:solidFill>
                  <a:schemeClr val="bg1"/>
                </a:solidFill>
                <a:latin typeface="Wales Sans Body"/>
                <a:ea typeface="Wales Sans Body Medium" charset="0"/>
                <a:cs typeface="Wales Sans Body"/>
              </a:defRPr>
            </a:lvl1pPr>
            <a:lvl2pPr marL="0" indent="0">
              <a:buFont typeface=".HelveticaNeueDeskInterface-Regular" charset="-120"/>
              <a:buChar char="—"/>
              <a:defRPr sz="1200" b="0" i="0">
                <a:solidFill>
                  <a:schemeClr val="bg1"/>
                </a:solidFill>
                <a:latin typeface="Wales Sans Body" charset="0"/>
                <a:ea typeface="Wales Sans Body" charset="0"/>
                <a:cs typeface="Wales Sans Body" charset="0"/>
              </a:defRPr>
            </a:lvl2pPr>
            <a:lvl3pPr marL="0" indent="0">
              <a:spcBef>
                <a:spcPts val="200"/>
              </a:spcBef>
              <a:buFontTx/>
              <a:buNone/>
              <a:defRPr sz="1600" b="0" i="0">
                <a:solidFill>
                  <a:schemeClr val="bg1"/>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Tree>
    <p:extLst>
      <p:ext uri="{BB962C8B-B14F-4D97-AF65-F5344CB8AC3E}">
        <p14:creationId xmlns:p14="http://schemas.microsoft.com/office/powerpoint/2010/main" val="3313765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par>
                          <p:cTn id="30" fill="hold">
                            <p:stCondLst>
                              <p:cond delay="500"/>
                            </p:stCondLst>
                            <p:childTnLst>
                              <p:par>
                                <p:cTn id="31" presetID="10" presetClass="entr" presetSubtype="0" fill="hold" grpId="0" nodeType="afterEffect">
                                  <p:stCondLst>
                                    <p:cond delay="0"/>
                                  </p:stCondLst>
                                  <p:childTnLst>
                                    <p:set>
                                      <p:cBhvr>
                                        <p:cTn id="32" dur="1" fill="hold">
                                          <p:stCondLst>
                                            <p:cond delay="0"/>
                                          </p:stCondLst>
                                        </p:cTn>
                                        <p:tgtEl>
                                          <p:spTgt spid="14">
                                            <p:txEl>
                                              <p:pRg st="0" end="0"/>
                                            </p:txEl>
                                          </p:spTgt>
                                        </p:tgtEl>
                                        <p:attrNameLst>
                                          <p:attrName>style.visibility</p:attrName>
                                        </p:attrNameLst>
                                      </p:cBhvr>
                                      <p:to>
                                        <p:strVal val="visible"/>
                                      </p:to>
                                    </p:set>
                                    <p:animEffect transition="in" filter="fade">
                                      <p:cBhvr>
                                        <p:cTn id="33" dur="500"/>
                                        <p:tgtEl>
                                          <p:spTgt spid="14">
                                            <p:txEl>
                                              <p:pRg st="0" end="0"/>
                                            </p:txEl>
                                          </p:spTgt>
                                        </p:tgtEl>
                                      </p:cBhvr>
                                    </p:animEffect>
                                  </p:childTnLst>
                                </p:cTn>
                              </p:par>
                            </p:childTnLst>
                          </p:cTn>
                        </p:par>
                        <p:par>
                          <p:cTn id="34" fill="hold">
                            <p:stCondLst>
                              <p:cond delay="1000"/>
                            </p:stCondLst>
                            <p:childTnLst>
                              <p:par>
                                <p:cTn id="35" presetID="10" presetClass="entr" presetSubtype="0" fill="hold" grpId="0" nodeType="after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par>
                          <p:cTn id="38" fill="hold">
                            <p:stCondLst>
                              <p:cond delay="1500"/>
                            </p:stCondLst>
                            <p:childTnLst>
                              <p:par>
                                <p:cTn id="39" presetID="10" presetClass="entr" presetSubtype="0" fill="hold" grpId="0" nodeType="afterEffect">
                                  <p:stCondLst>
                                    <p:cond delay="0"/>
                                  </p:stCondLst>
                                  <p:childTnLst>
                                    <p:set>
                                      <p:cBhvr>
                                        <p:cTn id="40" dur="1" fill="hold">
                                          <p:stCondLst>
                                            <p:cond delay="0"/>
                                          </p:stCondLst>
                                        </p:cTn>
                                        <p:tgtEl>
                                          <p:spTgt spid="14">
                                            <p:txEl>
                                              <p:pRg st="2" end="2"/>
                                            </p:txEl>
                                          </p:spTgt>
                                        </p:tgtEl>
                                        <p:attrNameLst>
                                          <p:attrName>style.visibility</p:attrName>
                                        </p:attrNameLst>
                                      </p:cBhvr>
                                      <p:to>
                                        <p:strVal val="visible"/>
                                      </p:to>
                                    </p:set>
                                    <p:animEffect transition="in" filter="fade">
                                      <p:cBhvr>
                                        <p:cTn id="41" dur="500"/>
                                        <p:tgtEl>
                                          <p:spTgt spid="14">
                                            <p:txEl>
                                              <p:pRg st="2" end="2"/>
                                            </p:txEl>
                                          </p:spTgt>
                                        </p:tgtEl>
                                      </p:cBhvr>
                                    </p:animEffect>
                                  </p:childTnLst>
                                </p:cTn>
                              </p:par>
                            </p:childTnLst>
                          </p:cTn>
                        </p:par>
                        <p:par>
                          <p:cTn id="42" fill="hold">
                            <p:stCondLst>
                              <p:cond delay="2000"/>
                            </p:stCondLst>
                            <p:childTnLst>
                              <p:par>
                                <p:cTn id="43" presetID="10" presetClass="entr" presetSubtype="0" fill="hold" grpId="0" nodeType="afterEffect">
                                  <p:stCondLst>
                                    <p:cond delay="0"/>
                                  </p:stCondLst>
                                  <p:childTnLst>
                                    <p:set>
                                      <p:cBhvr>
                                        <p:cTn id="44" dur="1" fill="hold">
                                          <p:stCondLst>
                                            <p:cond delay="0"/>
                                          </p:stCondLst>
                                        </p:cTn>
                                        <p:tgtEl>
                                          <p:spTgt spid="21">
                                            <p:txEl>
                                              <p:pRg st="0" end="0"/>
                                            </p:txEl>
                                          </p:spTgt>
                                        </p:tgtEl>
                                        <p:attrNameLst>
                                          <p:attrName>style.visibility</p:attrName>
                                        </p:attrNameLst>
                                      </p:cBhvr>
                                      <p:to>
                                        <p:strVal val="visible"/>
                                      </p:to>
                                    </p:set>
                                    <p:animEffect transition="in" filter="fade">
                                      <p:cBhvr>
                                        <p:cTn id="45" dur="500"/>
                                        <p:tgtEl>
                                          <p:spTgt spid="21">
                                            <p:txEl>
                                              <p:pRg st="0" end="0"/>
                                            </p:txEl>
                                          </p:spTgt>
                                        </p:tgtEl>
                                      </p:cBhvr>
                                    </p:animEffect>
                                  </p:childTnLst>
                                </p:cTn>
                              </p:par>
                            </p:childTnLst>
                          </p:cTn>
                        </p:par>
                        <p:par>
                          <p:cTn id="46" fill="hold">
                            <p:stCondLst>
                              <p:cond delay="2500"/>
                            </p:stCondLst>
                            <p:childTnLst>
                              <p:par>
                                <p:cTn id="47" presetID="10" presetClass="entr" presetSubtype="0" fill="hold" grpId="0" nodeType="afterEffect">
                                  <p:stCondLst>
                                    <p:cond delay="0"/>
                                  </p:stCondLst>
                                  <p:childTnLst>
                                    <p:set>
                                      <p:cBhvr>
                                        <p:cTn id="48" dur="1" fill="hold">
                                          <p:stCondLst>
                                            <p:cond delay="0"/>
                                          </p:stCondLst>
                                        </p:cTn>
                                        <p:tgtEl>
                                          <p:spTgt spid="21">
                                            <p:txEl>
                                              <p:pRg st="1" end="1"/>
                                            </p:txEl>
                                          </p:spTgt>
                                        </p:tgtEl>
                                        <p:attrNameLst>
                                          <p:attrName>style.visibility</p:attrName>
                                        </p:attrNameLst>
                                      </p:cBhvr>
                                      <p:to>
                                        <p:strVal val="visible"/>
                                      </p:to>
                                    </p:set>
                                    <p:animEffect transition="in" filter="fade">
                                      <p:cBhvr>
                                        <p:cTn id="49" dur="500"/>
                                        <p:tgtEl>
                                          <p:spTgt spid="21">
                                            <p:txEl>
                                              <p:pRg st="1" end="1"/>
                                            </p:txEl>
                                          </p:spTgt>
                                        </p:tgtEl>
                                      </p:cBhvr>
                                    </p:animEffect>
                                  </p:childTnLst>
                                </p:cTn>
                              </p:par>
                            </p:childTnLst>
                          </p:cTn>
                        </p:par>
                        <p:par>
                          <p:cTn id="50" fill="hold">
                            <p:stCondLst>
                              <p:cond delay="3000"/>
                            </p:stCondLst>
                            <p:childTnLst>
                              <p:par>
                                <p:cTn id="51" presetID="10" presetClass="entr" presetSubtype="0" fill="hold" grpId="0" nodeType="afterEffect">
                                  <p:stCondLst>
                                    <p:cond delay="0"/>
                                  </p:stCondLst>
                                  <p:childTnLst>
                                    <p:set>
                                      <p:cBhvr>
                                        <p:cTn id="52" dur="1" fill="hold">
                                          <p:stCondLst>
                                            <p:cond delay="0"/>
                                          </p:stCondLst>
                                        </p:cTn>
                                        <p:tgtEl>
                                          <p:spTgt spid="21">
                                            <p:txEl>
                                              <p:pRg st="2" end="2"/>
                                            </p:txEl>
                                          </p:spTgt>
                                        </p:tgtEl>
                                        <p:attrNameLst>
                                          <p:attrName>style.visibility</p:attrName>
                                        </p:attrNameLst>
                                      </p:cBhvr>
                                      <p:to>
                                        <p:strVal val="visible"/>
                                      </p:to>
                                    </p:set>
                                    <p:animEffect transition="in" filter="fade">
                                      <p:cBhvr>
                                        <p:cTn id="53" dur="5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21" grpId="0" build="p">
        <p:tmplLst>
          <p:tmpl lvl="1">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Gold Pic Slide - 6 Pics">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6545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531309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Gold Pic Slide - 6 Pics V2">
    <p:bg>
      <p:bgPr>
        <a:solidFill>
          <a:schemeClr val="tx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0406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13249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lack Pic Slide - 1 Pic">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7" y="537633"/>
            <a:ext cx="71930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790500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lack Pic Slide - 2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9" y="537633"/>
            <a:ext cx="71168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242591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Black Pic Slide - 4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13330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lack Pic Slide - 6 Pics">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2638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3945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Black Pic Slide - 6 Pics V2">
    <p:bg>
      <p:bgPr>
        <a:solidFill>
          <a:schemeClr val="bg2"/>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07335" cy="543984"/>
          </a:xfrm>
          <a:prstGeom prst="rect">
            <a:avLst/>
          </a:prstGeom>
        </p:spPr>
        <p:txBody>
          <a:bodyPr lIns="0" tIns="0" rIns="0" bIns="0"/>
          <a:lstStyle>
            <a:lvl1pPr marL="0" indent="0">
              <a:lnSpc>
                <a:spcPts val="1500"/>
              </a:lnSpc>
              <a:spcBef>
                <a:spcPts val="0"/>
              </a:spcBef>
              <a:buFontTx/>
              <a:buNone/>
              <a:defRPr sz="1350" b="0" i="0">
                <a:solidFill>
                  <a:schemeClr val="bg1"/>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1"/>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992638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White Pic Slide - 1 Pic">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92" y="1253075"/>
            <a:ext cx="7066879"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8037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100" fill="hold"/>
                                        <p:tgtEl>
                                          <p:spTgt spid="20"/>
                                        </p:tgtEl>
                                        <p:attrNameLst>
                                          <p:attrName>ppt_x</p:attrName>
                                        </p:attrNameLst>
                                      </p:cBhvr>
                                      <p:tavLst>
                                        <p:tav tm="0">
                                          <p:val>
                                            <p:strVal val="0-#ppt_w/2"/>
                                          </p:val>
                                        </p:tav>
                                        <p:tav tm="100000">
                                          <p:val>
                                            <p:strVal val="#ppt_x"/>
                                          </p:val>
                                        </p:tav>
                                      </p:tavLst>
                                    </p:anim>
                                    <p:anim calcmode="lin" valueType="num">
                                      <p:cBhvr additive="base">
                                        <p:cTn id="14" dur="100" fill="hold"/>
                                        <p:tgtEl>
                                          <p:spTgt spid="20"/>
                                        </p:tgtEl>
                                        <p:attrNameLst>
                                          <p:attrName>ppt_y</p:attrName>
                                        </p:attrNameLst>
                                      </p:cBhvr>
                                      <p:tavLst>
                                        <p:tav tm="0">
                                          <p:val>
                                            <p:strVal val="#ppt_y"/>
                                          </p:val>
                                        </p:tav>
                                        <p:tav tm="100000">
                                          <p:val>
                                            <p:strVal val="#ppt_y"/>
                                          </p:val>
                                        </p:tav>
                                      </p:tavLst>
                                    </p:anim>
                                  </p:childTnLst>
                                </p:cTn>
                              </p:par>
                              <p:par>
                                <p:cTn id="15" presetID="10" presetClass="entr" presetSubtype="0" fill="hold" grpId="0" nodeType="with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txEl>
                                              <p:pRg st="1" end="1"/>
                                            </p:txEl>
                                          </p:spTgt>
                                        </p:tgtEl>
                                        <p:attrNameLst>
                                          <p:attrName>style.visibility</p:attrName>
                                        </p:attrNameLst>
                                      </p:cBhvr>
                                      <p:to>
                                        <p:strVal val="visible"/>
                                      </p:to>
                                    </p:set>
                                    <p:animEffect transition="in" filter="fade">
                                      <p:cBhvr>
                                        <p:cTn id="20" dur="500"/>
                                        <p:tgtEl>
                                          <p:spTgt spid="6">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fade">
                                      <p:cBhvr>
                                        <p:cTn id="2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White Pic Slide - 2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524933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1" y="537633"/>
            <a:ext cx="731368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0" name="Picture 9"/>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89184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5"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White Pic Slide - 4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2" name="Picture Placeholder 2"/>
          <p:cNvSpPr>
            <a:spLocks noGrp="1"/>
          </p:cNvSpPr>
          <p:nvPr>
            <p:ph type="pic" sz="quarter" idx="11"/>
          </p:nvPr>
        </p:nvSpPr>
        <p:spPr>
          <a:xfrm>
            <a:off x="609280"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2"/>
          </p:nvPr>
        </p:nvSpPr>
        <p:spPr>
          <a:xfrm>
            <a:off x="4272559" y="1253075"/>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3"/>
          </p:nvPr>
        </p:nvSpPr>
        <p:spPr>
          <a:xfrm>
            <a:off x="4272559" y="3964091"/>
            <a:ext cx="3403600" cy="2539999"/>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4141790"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pic>
        <p:nvPicPr>
          <p:cNvPr id="13" name="Picture 1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145139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2" presetClass="entr" presetSubtype="8" fill="hold" grpId="0"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100" fill="hold"/>
                                        <p:tgtEl>
                                          <p:spTgt spid="20"/>
                                        </p:tgtEl>
                                        <p:attrNameLst>
                                          <p:attrName>ppt_x</p:attrName>
                                        </p:attrNameLst>
                                      </p:cBhvr>
                                      <p:tavLst>
                                        <p:tav tm="0">
                                          <p:val>
                                            <p:strVal val="0-#ppt_w/2"/>
                                          </p:val>
                                        </p:tav>
                                        <p:tav tm="100000">
                                          <p:val>
                                            <p:strVal val="#ppt_x"/>
                                          </p:val>
                                        </p:tav>
                                      </p:tavLst>
                                    </p:anim>
                                    <p:anim calcmode="lin" valueType="num">
                                      <p:cBhvr additive="base">
                                        <p:cTn id="17" dur="100" fill="hold"/>
                                        <p:tgtEl>
                                          <p:spTgt spid="20"/>
                                        </p:tgtEl>
                                        <p:attrNameLst>
                                          <p:attrName>ppt_y</p:attrName>
                                        </p:attrNameLst>
                                      </p:cBhvr>
                                      <p:tavLst>
                                        <p:tav tm="0">
                                          <p:val>
                                            <p:strVal val="#ppt_y"/>
                                          </p:val>
                                        </p:tav>
                                        <p:tav tm="100000">
                                          <p:val>
                                            <p:strVal val="#ppt_y"/>
                                          </p:val>
                                        </p:tav>
                                      </p:tavLst>
                                    </p:anim>
                                  </p:childTnLst>
                                </p:cTn>
                              </p:par>
                              <p:par>
                                <p:cTn id="18" presetID="10" presetClass="entr" presetSubtype="0" fill="hold" grpId="0" nodeType="with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500"/>
                                        <p:tgtEl>
                                          <p:spTgt spid="6">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500"/>
                                        <p:tgtEl>
                                          <p:spTgt spid="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2" grpId="0" animBg="1"/>
      <p:bldP spid="15" grpId="0" animBg="1"/>
      <p:bldP spid="16"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White Pic Slide - 6 Pics">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0" y="1257907"/>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64" y="537633"/>
            <a:ext cx="73327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sp>
        <p:nvSpPr>
          <p:cNvPr id="14" name="Picture Placeholder 2"/>
          <p:cNvSpPr>
            <a:spLocks noGrp="1"/>
          </p:cNvSpPr>
          <p:nvPr>
            <p:ph type="pic" sz="quarter" idx="16"/>
          </p:nvPr>
        </p:nvSpPr>
        <p:spPr>
          <a:xfrm>
            <a:off x="609280" y="4006852"/>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57146" y="1263953"/>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57146" y="4009271"/>
            <a:ext cx="21960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2" name="Picture Placeholder 2"/>
          <p:cNvSpPr>
            <a:spLocks noGrp="1"/>
          </p:cNvSpPr>
          <p:nvPr>
            <p:ph type="pic" sz="quarter" idx="19"/>
          </p:nvPr>
        </p:nvSpPr>
        <p:spPr>
          <a:xfrm>
            <a:off x="5471644" y="1268792"/>
            <a:ext cx="22068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3" name="Picture Placeholder 2"/>
          <p:cNvSpPr>
            <a:spLocks noGrp="1"/>
          </p:cNvSpPr>
          <p:nvPr>
            <p:ph type="pic" sz="quarter" idx="20"/>
          </p:nvPr>
        </p:nvSpPr>
        <p:spPr>
          <a:xfrm>
            <a:off x="5471644" y="4003224"/>
            <a:ext cx="2210400" cy="25056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15" name="Straight Connector 1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a:off x="2933476" y="127483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userDrawn="1"/>
        </p:nvCxnSpPr>
        <p:spPr>
          <a:xfrm>
            <a:off x="5366433" y="1263953"/>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24" name="Picture 23"/>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7772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animEffect transition="in" filter="fade">
                                      <p:cBhvr>
                                        <p:cTn id="29" dur="500"/>
                                        <p:tgtEl>
                                          <p:spTgt spid="22"/>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par>
                                <p:cTn id="33" presetID="10"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par>
                                <p:cTn id="36" presetID="10" presetClass="entr" presetSubtype="0" fill="hold"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22" grpId="0" animBg="1"/>
      <p:bldP spid="23" grpId="0" animBg="1"/>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White Pic Slide - 6 Pics V2">
    <p:bg>
      <p:bgPr>
        <a:solidFill>
          <a:schemeClr val="bg1"/>
        </a:solidFill>
        <a:effectLst/>
      </p:bgPr>
    </p:bg>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281" y="1253068"/>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6" name="Text Placeholder 5"/>
          <p:cNvSpPr>
            <a:spLocks noGrp="1"/>
          </p:cNvSpPr>
          <p:nvPr>
            <p:ph type="body" sz="quarter" idx="15" hasCustomPrompt="1"/>
          </p:nvPr>
        </p:nvSpPr>
        <p:spPr>
          <a:xfrm>
            <a:off x="490476" y="537633"/>
            <a:ext cx="7320035" cy="543984"/>
          </a:xfrm>
          <a:prstGeom prst="rect">
            <a:avLst/>
          </a:prstGeom>
        </p:spPr>
        <p:txBody>
          <a:bodyPr lIns="0" tIns="0" rIns="0" bIns="0"/>
          <a:lstStyle>
            <a:lvl1pPr marL="0" indent="0">
              <a:lnSpc>
                <a:spcPts val="1500"/>
              </a:lnSpc>
              <a:spcBef>
                <a:spcPts val="0"/>
              </a:spcBef>
              <a:buFontTx/>
              <a:buNone/>
              <a:defRPr sz="1350" b="0" i="0">
                <a:solidFill>
                  <a:schemeClr val="bg2"/>
                </a:solidFill>
                <a:latin typeface="Wales Sans Body Medium" charset="0"/>
                <a:ea typeface="Wales Sans Body Medium" charset="0"/>
                <a:cs typeface="Wales Sans Body Medium" charset="0"/>
              </a:defRPr>
            </a:lvl1pPr>
            <a:lvl2pPr marL="0" indent="0">
              <a:lnSpc>
                <a:spcPts val="1500"/>
              </a:lnSpc>
              <a:spcBef>
                <a:spcPts val="0"/>
              </a:spcBef>
              <a:buFontTx/>
              <a:buNone/>
              <a:defRPr sz="1350" b="0" i="0">
                <a:solidFill>
                  <a:schemeClr val="bg2"/>
                </a:solidFill>
                <a:latin typeface="Wales Sans Body Light" charset="0"/>
                <a:ea typeface="Wales Sans Body Light" charset="0"/>
                <a:cs typeface="Wales Sans Body Light" charset="0"/>
              </a:defRPr>
            </a:lvl2pPr>
            <a:lvl3pPr marL="685800" indent="0">
              <a:buFontTx/>
              <a:buNone/>
              <a:defRPr sz="1350" b="0" i="0">
                <a:solidFill>
                  <a:schemeClr val="bg1"/>
                </a:solidFill>
                <a:latin typeface="Wales Sans Body Medium" charset="0"/>
                <a:ea typeface="Wales Sans Body Medium" charset="0"/>
                <a:cs typeface="Wales Sans Body Medium" charset="0"/>
              </a:defRPr>
            </a:lvl3pPr>
            <a:lvl4pPr marL="1028700" indent="0">
              <a:buFontTx/>
              <a:buNone/>
              <a:defRPr sz="1350" b="0" i="0">
                <a:solidFill>
                  <a:schemeClr val="bg1"/>
                </a:solidFill>
                <a:latin typeface="Wales Sans Body Medium" charset="0"/>
                <a:ea typeface="Wales Sans Body Medium" charset="0"/>
                <a:cs typeface="Wales Sans Body Medium" charset="0"/>
              </a:defRPr>
            </a:lvl4pPr>
            <a:lvl5pPr marL="1371600" indent="0">
              <a:buFontTx/>
              <a:buNone/>
              <a:defRPr sz="1350" b="0" i="0">
                <a:solidFill>
                  <a:schemeClr val="bg1"/>
                </a:solidFill>
                <a:latin typeface="Wales Sans Body Medium" charset="0"/>
                <a:ea typeface="Wales Sans Body Medium" charset="0"/>
                <a:cs typeface="Wales Sans Body Medium" charset="0"/>
              </a:defRPr>
            </a:lvl5pPr>
          </a:lstStyle>
          <a:p>
            <a:pPr lvl="0"/>
            <a:r>
              <a:rPr lang="en-US"/>
              <a:t>Title Text (please use ‘Indent More’ button for a light text option)</a:t>
            </a:r>
          </a:p>
          <a:p>
            <a:pPr lvl="1"/>
            <a:r>
              <a:rPr lang="en-US"/>
              <a:t>Title Text</a:t>
            </a:r>
          </a:p>
        </p:txBody>
      </p:sp>
      <p:cxnSp>
        <p:nvCxnSpPr>
          <p:cNvPr id="12" name="Straight Connector 11"/>
          <p:cNvCxnSpPr/>
          <p:nvPr userDrawn="1"/>
        </p:nvCxnSpPr>
        <p:spPr>
          <a:xfrm>
            <a:off x="2973710" y="1244600"/>
            <a:ext cx="0" cy="52578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Picture Placeholder 2"/>
          <p:cNvSpPr>
            <a:spLocks noGrp="1"/>
          </p:cNvSpPr>
          <p:nvPr>
            <p:ph type="pic" sz="quarter" idx="16"/>
          </p:nvPr>
        </p:nvSpPr>
        <p:spPr>
          <a:xfrm>
            <a:off x="609281" y="3930652"/>
            <a:ext cx="2248220" cy="2563200"/>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6" name="Picture Placeholder 2"/>
          <p:cNvSpPr>
            <a:spLocks noGrp="1"/>
          </p:cNvSpPr>
          <p:nvPr>
            <p:ph type="pic" sz="quarter" idx="17"/>
          </p:nvPr>
        </p:nvSpPr>
        <p:spPr>
          <a:xfrm>
            <a:off x="3077949" y="1253076"/>
            <a:ext cx="4604657" cy="349310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21" name="Picture Placeholder 2"/>
          <p:cNvSpPr>
            <a:spLocks noGrp="1"/>
          </p:cNvSpPr>
          <p:nvPr>
            <p:ph type="pic" sz="quarter" idx="18"/>
          </p:nvPr>
        </p:nvSpPr>
        <p:spPr>
          <a:xfrm>
            <a:off x="3097966" y="4887685"/>
            <a:ext cx="1440000" cy="1614715"/>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5" name="Picture Placeholder 2"/>
          <p:cNvSpPr>
            <a:spLocks noGrp="1"/>
          </p:cNvSpPr>
          <p:nvPr>
            <p:ph type="pic" sz="quarter" idx="19"/>
          </p:nvPr>
        </p:nvSpPr>
        <p:spPr>
          <a:xfrm>
            <a:off x="4666407" y="4899520"/>
            <a:ext cx="1440000" cy="1594333"/>
          </a:xfrm>
          <a:prstGeom prst="rect">
            <a:avLst/>
          </a:prstGeom>
          <a:solidFill>
            <a:schemeClr val="bg1">
              <a:lumMod val="95000"/>
            </a:schemeClr>
          </a:solidFill>
        </p:spPr>
        <p:txBody>
          <a:bodyPr/>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sp>
        <p:nvSpPr>
          <p:cNvPr id="17" name="Picture Placeholder 2"/>
          <p:cNvSpPr>
            <a:spLocks noGrp="1"/>
          </p:cNvSpPr>
          <p:nvPr>
            <p:ph type="pic" sz="quarter" idx="20"/>
          </p:nvPr>
        </p:nvSpPr>
        <p:spPr>
          <a:xfrm>
            <a:off x="6245644" y="4899520"/>
            <a:ext cx="1440000" cy="1594333"/>
          </a:xfrm>
          <a:prstGeom prst="rect">
            <a:avLst/>
          </a:prstGeom>
          <a:solidFill>
            <a:schemeClr val="bg1">
              <a:lumMod val="95000"/>
            </a:schemeClr>
          </a:solidFill>
        </p:spPr>
        <p:txBody>
          <a:bodyPr tIns="46800" bIns="46800"/>
          <a:lstStyle>
            <a:lvl1pPr marL="0" indent="0">
              <a:buFontTx/>
              <a:buNone/>
              <a:defRPr sz="1400" b="0" i="0">
                <a:solidFill>
                  <a:schemeClr val="bg2"/>
                </a:solidFill>
                <a:latin typeface="Wales Sans Body Light" charset="0"/>
                <a:ea typeface="Wales Sans Body Light" charset="0"/>
                <a:cs typeface="Wales Sans Body Light" charset="0"/>
              </a:defRPr>
            </a:lvl1pPr>
          </a:lstStyle>
          <a:p>
            <a:endParaRPr lang="en-US"/>
          </a:p>
        </p:txBody>
      </p:sp>
      <p:cxnSp>
        <p:nvCxnSpPr>
          <p:cNvPr id="22" name="Straight Connector 21"/>
          <p:cNvCxnSpPr/>
          <p:nvPr userDrawn="1"/>
        </p:nvCxnSpPr>
        <p:spPr>
          <a:xfrm>
            <a:off x="490465"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a:off x="2974297" y="1253067"/>
            <a:ext cx="0" cy="52578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userDrawn="1"/>
        </p:nvCxnSpPr>
        <p:spPr>
          <a:xfrm>
            <a:off x="7803656" y="1253075"/>
            <a:ext cx="0" cy="5249335"/>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1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 fill="hold"/>
                                        <p:tgtEl>
                                          <p:spTgt spid="20"/>
                                        </p:tgtEl>
                                        <p:attrNameLst>
                                          <p:attrName>ppt_x</p:attrName>
                                        </p:attrNameLst>
                                      </p:cBhvr>
                                      <p:tavLst>
                                        <p:tav tm="0">
                                          <p:val>
                                            <p:strVal val="0-#ppt_w/2"/>
                                          </p:val>
                                        </p:tav>
                                        <p:tav tm="100000">
                                          <p:val>
                                            <p:strVal val="#ppt_x"/>
                                          </p:val>
                                        </p:tav>
                                      </p:tavLst>
                                    </p:anim>
                                    <p:anim calcmode="lin" valueType="num">
                                      <p:cBhvr additive="base">
                                        <p:cTn id="8" dur="100" fill="hold"/>
                                        <p:tgtEl>
                                          <p:spTgt spid="20"/>
                                        </p:tgtEl>
                                        <p:attrNameLst>
                                          <p:attrName>ppt_y</p:attrName>
                                        </p:attrNameLst>
                                      </p:cBhvr>
                                      <p:tavLst>
                                        <p:tav tm="0">
                                          <p:val>
                                            <p:strVal val="#ppt_y"/>
                                          </p:val>
                                        </p:tav>
                                        <p:tav tm="100000">
                                          <p:val>
                                            <p:strVal val="#ppt_y"/>
                                          </p:val>
                                        </p:tav>
                                      </p:tavLst>
                                    </p:anim>
                                  </p:childTnLst>
                                </p:cTn>
                              </p:par>
                              <p:par>
                                <p:cTn id="9" presetID="10" presetClass="entr" presetSubtype="0" fill="hold" grpId="0" nodeType="with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animEffect transition="in" filter="fade">
                                      <p:cBhvr>
                                        <p:cTn id="11" dur="500"/>
                                        <p:tgtEl>
                                          <p:spTgt spid="6">
                                            <p:txEl>
                                              <p:pRg st="0" end="0"/>
                                            </p:tx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500"/>
                                        <p:tgtEl>
                                          <p:spTgt spid="6">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fade">
                                      <p:cBhvr>
                                        <p:cTn id="26" dur="500"/>
                                        <p:tgtEl>
                                          <p:spTgt spid="21"/>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animEffect transition="in" filter="fade">
                                      <p:cBhvr>
                                        <p:cTn id="29" dur="500"/>
                                        <p:tgtEl>
                                          <p:spTgt spid="16"/>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500"/>
                                        <p:tgtEl>
                                          <p:spTgt spid="17"/>
                                        </p:tgtEl>
                                      </p:cBhvr>
                                    </p:animEffect>
                                  </p:childTnLst>
                                </p:cTn>
                              </p:par>
                              <p:par>
                                <p:cTn id="36" presetID="10" presetClass="entr" presetSubtype="0" fill="hold" nodeType="withEffect">
                                  <p:stCondLst>
                                    <p:cond delay="0"/>
                                  </p:stCondLst>
                                  <p:childTnLst>
                                    <p:set>
                                      <p:cBhvr>
                                        <p:cTn id="37" dur="1" fill="hold">
                                          <p:stCondLst>
                                            <p:cond delay="0"/>
                                          </p:stCondLst>
                                        </p:cTn>
                                        <p:tgtEl>
                                          <p:spTgt spid="25"/>
                                        </p:tgtEl>
                                        <p:attrNameLst>
                                          <p:attrName>style.visibility</p:attrName>
                                        </p:attrNameLst>
                                      </p:cBhvr>
                                      <p:to>
                                        <p:strVal val="visible"/>
                                      </p:to>
                                    </p:set>
                                    <p:animEffect transition="in" filter="fade">
                                      <p:cBhvr>
                                        <p:cTn id="38"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0"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4" grpId="0" animBg="1"/>
      <p:bldP spid="16" grpId="0" animBg="1"/>
      <p:bldP spid="21" grpId="0" animBg="1"/>
      <p:bldP spid="15" grpId="0" animBg="1"/>
      <p:bldP spid="17" grpId="0" animBg="1"/>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ext Slide V1">
    <p:bg>
      <p:bgPr>
        <a:solidFill>
          <a:schemeClr val="bg1"/>
        </a:solidFill>
        <a:effectLst/>
      </p:bgPr>
    </p:bg>
    <p:spTree>
      <p:nvGrpSpPr>
        <p:cNvPr id="1" name=""/>
        <p:cNvGrpSpPr/>
        <p:nvPr/>
      </p:nvGrpSpPr>
      <p:grpSpPr>
        <a:xfrm>
          <a:off x="0" y="0"/>
          <a:ext cx="0" cy="0"/>
          <a:chOff x="0" y="0"/>
          <a:chExt cx="0" cy="0"/>
        </a:xfrm>
      </p:grpSpPr>
      <p:cxnSp>
        <p:nvCxnSpPr>
          <p:cNvPr id="17" name="Straight Connector 16"/>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14" name="Text Placeholder 13"/>
          <p:cNvSpPr>
            <a:spLocks noGrp="1"/>
          </p:cNvSpPr>
          <p:nvPr>
            <p:ph type="body" sz="quarter" idx="17" hasCustomPrompt="1"/>
          </p:nvPr>
        </p:nvSpPr>
        <p:spPr>
          <a:xfrm>
            <a:off x="1862149" y="1360716"/>
            <a:ext cx="6130443" cy="5141685"/>
          </a:xfrm>
          <a:prstGeom prst="rect">
            <a:avLst/>
          </a:prstGeom>
        </p:spPr>
        <p:txBody>
          <a:bodyPr lIns="0" tIns="0" rIns="0" bIns="0"/>
          <a:lstStyle>
            <a:lvl1pPr marL="0" indent="0">
              <a:spcBef>
                <a:spcPts val="0"/>
              </a:spcBef>
              <a:buFontTx/>
              <a:buNone/>
              <a:defRPr sz="1600" b="0" i="0" baseline="0">
                <a:solidFill>
                  <a:schemeClr val="bg2">
                    <a:lumMod val="75000"/>
                    <a:lumOff val="25000"/>
                  </a:schemeClr>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a:t>
            </a:r>
            <a:br>
              <a:rPr lang="en-US"/>
            </a:br>
            <a:r>
              <a:rPr lang="en-US"/>
              <a:t>(please note – 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7"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8" name="Picture 7"/>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244744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20"/>
                                        </p:tgtEl>
                                        <p:attrNameLst>
                                          <p:attrName>style.visibility</p:attrName>
                                        </p:attrNameLst>
                                      </p:cBhvr>
                                      <p:to>
                                        <p:strVal val="visible"/>
                                      </p:to>
                                    </p:set>
                                    <p:anim calcmode="lin" valueType="num">
                                      <p:cBhvr additive="base">
                                        <p:cTn id="11" dur="100" fill="hold"/>
                                        <p:tgtEl>
                                          <p:spTgt spid="20"/>
                                        </p:tgtEl>
                                        <p:attrNameLst>
                                          <p:attrName>ppt_x</p:attrName>
                                        </p:attrNameLst>
                                      </p:cBhvr>
                                      <p:tavLst>
                                        <p:tav tm="0">
                                          <p:val>
                                            <p:strVal val="0-#ppt_w/2"/>
                                          </p:val>
                                        </p:tav>
                                        <p:tav tm="100000">
                                          <p:val>
                                            <p:strVal val="#ppt_x"/>
                                          </p:val>
                                        </p:tav>
                                      </p:tavLst>
                                    </p:anim>
                                    <p:anim calcmode="lin" valueType="num">
                                      <p:cBhvr additive="base">
                                        <p:cTn id="12" dur="1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ext Slide V2">
    <p:bg>
      <p:bgPr>
        <a:solidFill>
          <a:schemeClr val="bg1"/>
        </a:solidFill>
        <a:effectLst/>
      </p:bgPr>
    </p:bg>
    <p:spTree>
      <p:nvGrpSpPr>
        <p:cNvPr id="1" name=""/>
        <p:cNvGrpSpPr/>
        <p:nvPr/>
      </p:nvGrpSpPr>
      <p:grpSpPr>
        <a:xfrm>
          <a:off x="0" y="0"/>
          <a:ext cx="0" cy="0"/>
          <a:chOff x="0" y="0"/>
          <a:chExt cx="0" cy="0"/>
        </a:xfrm>
      </p:grpSpPr>
      <p:cxnSp>
        <p:nvCxnSpPr>
          <p:cNvPr id="19" name="Straight Connector 18"/>
          <p:cNvCxnSpPr/>
          <p:nvPr userDrawn="1"/>
        </p:nvCxnSpPr>
        <p:spPr>
          <a:xfrm>
            <a:off x="4936604"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0" name="Rectangle 19"/>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8" name="Text Placeholder 7"/>
          <p:cNvSpPr>
            <a:spLocks noGrp="1"/>
          </p:cNvSpPr>
          <p:nvPr>
            <p:ph type="body" sz="quarter" idx="16" hasCustomPrompt="1"/>
          </p:nvPr>
        </p:nvSpPr>
        <p:spPr>
          <a:xfrm>
            <a:off x="5184897" y="1350775"/>
            <a:ext cx="2863850" cy="5160092"/>
          </a:xfrm>
          <a:prstGeom prst="rect">
            <a:avLst/>
          </a:prstGeom>
        </p:spPr>
        <p:txBody>
          <a:bodyPr lIns="0" tIns="0" rIns="0" bIns="0"/>
          <a:lstStyle>
            <a:lvl1pPr marL="0" indent="0">
              <a:spcBef>
                <a:spcPts val="0"/>
              </a:spcBef>
              <a:buFontTx/>
              <a:buNone/>
              <a:defRPr lang="en-US" sz="1600" b="0" i="0" kern="1200" baseline="0" dirty="0">
                <a:solidFill>
                  <a:srgbClr val="404040"/>
                </a:solidFill>
                <a:latin typeface="Wales Sans Body"/>
                <a:ea typeface="Wales Sans Body Medium" charset="0"/>
                <a:cs typeface="Wales Sans Body"/>
              </a:defRPr>
            </a:lvl1pPr>
          </a:lstStyle>
          <a:p>
            <a:pPr marL="0" lvl="0" indent="0" algn="l" defTabSz="685800" rtl="0" eaLnBrk="1" latinLnBrk="0" hangingPunct="1">
              <a:lnSpc>
                <a:spcPct val="90000"/>
              </a:lnSpc>
              <a:spcBef>
                <a:spcPts val="0"/>
              </a:spcBef>
              <a:buFontTx/>
              <a:buNone/>
            </a:pPr>
            <a:r>
              <a:rPr lang="en-US"/>
              <a:t>Add additional body copy here.</a:t>
            </a:r>
          </a:p>
        </p:txBody>
      </p:sp>
      <p:cxnSp>
        <p:nvCxnSpPr>
          <p:cNvPr id="9" name="Straight Connector 8"/>
          <p:cNvCxnSpPr/>
          <p:nvPr userDrawn="1"/>
        </p:nvCxnSpPr>
        <p:spPr>
          <a:xfrm>
            <a:off x="1597025" y="1360715"/>
            <a:ext cx="0" cy="5150152"/>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10" name="Text Placeholder 13"/>
          <p:cNvSpPr>
            <a:spLocks noGrp="1"/>
          </p:cNvSpPr>
          <p:nvPr>
            <p:ph type="body" sz="quarter" idx="17" hasCustomPrompt="1"/>
          </p:nvPr>
        </p:nvSpPr>
        <p:spPr>
          <a:xfrm>
            <a:off x="1862138" y="1360716"/>
            <a:ext cx="2863850" cy="5141685"/>
          </a:xfrm>
          <a:prstGeom prst="rect">
            <a:avLst/>
          </a:prstGeom>
        </p:spPr>
        <p:txBody>
          <a:bodyPr lIns="0" tIns="0" rIns="0" bIns="0"/>
          <a:lstStyle>
            <a:lvl1pPr marL="0" indent="0">
              <a:spcBef>
                <a:spcPts val="0"/>
              </a:spcBef>
              <a:buFontTx/>
              <a:buNone/>
              <a:defRPr sz="1600" b="0" i="0" baseline="0">
                <a:solidFill>
                  <a:srgbClr val="404040"/>
                </a:solidFill>
                <a:latin typeface="Wales Sans Body"/>
                <a:ea typeface="Wales Sans Body Medium" charset="0"/>
                <a:cs typeface="Wales Sans Body"/>
              </a:defRPr>
            </a:lvl1pPr>
            <a:lvl2pPr marL="0" indent="0">
              <a:buFont typeface=".HelveticaNeueDeskInterface-Regular" charset="-120"/>
              <a:buChar char="—"/>
              <a:defRPr sz="1200" b="0" i="0">
                <a:solidFill>
                  <a:schemeClr val="bg2"/>
                </a:solidFill>
                <a:latin typeface="Wales Sans Body" charset="0"/>
                <a:ea typeface="Wales Sans Body" charset="0"/>
                <a:cs typeface="Wales Sans Body" charset="0"/>
              </a:defRPr>
            </a:lvl2pPr>
            <a:lvl3pPr marL="0" indent="0">
              <a:spcBef>
                <a:spcPts val="200"/>
              </a:spcBef>
              <a:buFontTx/>
              <a:buNone/>
              <a:defRPr sz="1600" b="0" i="0">
                <a:solidFill>
                  <a:schemeClr val="bg2"/>
                </a:solidFill>
                <a:latin typeface="Wales Sans Body Medium" charset="0"/>
                <a:ea typeface="Wales Sans Body Medium" charset="0"/>
                <a:cs typeface="Wales Sans Body Medium" charset="0"/>
              </a:defRPr>
            </a:lvl3pPr>
          </a:lstStyle>
          <a:p>
            <a:pPr lvl="0"/>
            <a:r>
              <a:rPr lang="en-US"/>
              <a:t>Single language text to be added here (please note –</a:t>
            </a:r>
            <a:br>
              <a:rPr lang="en-US"/>
            </a:br>
            <a:r>
              <a:rPr lang="en-US"/>
              <a:t>click ‘Indent More’ or ‘Indent</a:t>
            </a:r>
            <a:br>
              <a:rPr lang="en-US"/>
            </a:br>
            <a:r>
              <a:rPr lang="en-US"/>
              <a:t>Less’ buttons to use different</a:t>
            </a:r>
            <a:br>
              <a:rPr lang="en-US"/>
            </a:br>
            <a:r>
              <a:rPr lang="en-US"/>
              <a:t>text styles for your slide).</a:t>
            </a:r>
          </a:p>
          <a:p>
            <a:pPr lvl="1"/>
            <a:r>
              <a:rPr lang="en-US"/>
              <a:t>Second level</a:t>
            </a:r>
          </a:p>
          <a:p>
            <a:pPr lvl="2"/>
            <a:r>
              <a:rPr lang="en-US"/>
              <a:t>Third level</a:t>
            </a:r>
          </a:p>
        </p:txBody>
      </p:sp>
      <p:sp>
        <p:nvSpPr>
          <p:cNvPr id="11" name="Text Placeholder 6"/>
          <p:cNvSpPr>
            <a:spLocks noGrp="1"/>
          </p:cNvSpPr>
          <p:nvPr>
            <p:ph type="body" sz="quarter" idx="18" hasCustomPrompt="1"/>
          </p:nvPr>
        </p:nvSpPr>
        <p:spPr>
          <a:xfrm>
            <a:off x="489415" y="522817"/>
            <a:ext cx="4498975" cy="1110040"/>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0" indent="0">
              <a:spcBef>
                <a:spcPts val="0"/>
              </a:spcBef>
              <a:buFontTx/>
              <a:buNone/>
              <a:defRPr sz="1350">
                <a:solidFill>
                  <a:schemeClr val="bg2"/>
                </a:solidFill>
                <a:latin typeface="Wales Sans Body" charset="0"/>
                <a:ea typeface="Wales Sans Body" charset="0"/>
                <a:cs typeface="Wales Sans Body" charset="0"/>
              </a:defRPr>
            </a:lvl2pPr>
            <a:lvl3pPr marL="685800" indent="0">
              <a:buFontTx/>
              <a:buNone/>
              <a:defRPr sz="1350">
                <a:latin typeface="Wales Sans Body" charset="0"/>
                <a:ea typeface="Wales Sans Body" charset="0"/>
                <a:cs typeface="Wales Sans Body" charset="0"/>
              </a:defRPr>
            </a:lvl3pPr>
            <a:lvl4pPr marL="1028700" indent="0">
              <a:buFontTx/>
              <a:buNone/>
              <a:defRPr sz="1350">
                <a:latin typeface="Wales Sans Body" charset="0"/>
                <a:ea typeface="Wales Sans Body" charset="0"/>
                <a:cs typeface="Wales Sans Body" charset="0"/>
              </a:defRPr>
            </a:lvl4pPr>
            <a:lvl5pPr marL="1371600" indent="0">
              <a:buFontTx/>
              <a:buNone/>
              <a:defRPr sz="1350">
                <a:latin typeface="Wales Sans Body" charset="0"/>
                <a:ea typeface="Wales Sans Body" charset="0"/>
                <a:cs typeface="Wales Sans Body" charset="0"/>
              </a:defRPr>
            </a:lvl5pPr>
          </a:lstStyle>
          <a:p>
            <a:pPr lvl="0"/>
            <a:r>
              <a:rPr lang="en-US"/>
              <a:t>Title Text (click ‘Indent More’ button for light text option)</a:t>
            </a:r>
          </a:p>
          <a:p>
            <a:pPr lvl="1"/>
            <a:r>
              <a:rPr lang="en-US"/>
              <a:t>Light text option</a:t>
            </a:r>
          </a:p>
        </p:txBody>
      </p:sp>
      <p:pic>
        <p:nvPicPr>
          <p:cNvPr id="12" name="Picture 1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391686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xEl>
                                              <p:pRg st="1" end="1"/>
                                            </p:txEl>
                                          </p:spTgt>
                                        </p:tgtEl>
                                        <p:attrNameLst>
                                          <p:attrName>style.visibility</p:attrName>
                                        </p:attrNameLst>
                                      </p:cBhvr>
                                      <p:to>
                                        <p:strVal val="visible"/>
                                      </p:to>
                                    </p:set>
                                    <p:animEffect transition="in" filter="fade">
                                      <p:cBhvr>
                                        <p:cTn id="10" dur="500"/>
                                        <p:tgtEl>
                                          <p:spTgt spid="11">
                                            <p:txEl>
                                              <p:pRg st="1" end="1"/>
                                            </p:txEl>
                                          </p:spTgt>
                                        </p:tgtEl>
                                      </p:cBhvr>
                                    </p:animEffect>
                                  </p:childTnLst>
                                </p:cTn>
                              </p:par>
                              <p:par>
                                <p:cTn id="11" presetID="2" presetClass="entr" presetSubtype="4"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ppt_x"/>
                                          </p:val>
                                        </p:tav>
                                        <p:tav tm="100000">
                                          <p:val>
                                            <p:strVal val="#ppt_x"/>
                                          </p:val>
                                        </p:tav>
                                      </p:tavLst>
                                    </p:anim>
                                    <p:anim calcmode="lin" valueType="num">
                                      <p:cBhvr additive="base">
                                        <p:cTn id="14" dur="500" fill="hold"/>
                                        <p:tgtEl>
                                          <p:spTgt spid="19"/>
                                        </p:tgtEl>
                                        <p:attrNameLst>
                                          <p:attrName>ppt_y</p:attrName>
                                        </p:attrNameLst>
                                      </p:cBhvr>
                                      <p:tavLst>
                                        <p:tav tm="0">
                                          <p:val>
                                            <p:strVal val="1+#ppt_h/2"/>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100" fill="hold"/>
                                        <p:tgtEl>
                                          <p:spTgt spid="20"/>
                                        </p:tgtEl>
                                        <p:attrNameLst>
                                          <p:attrName>ppt_x</p:attrName>
                                        </p:attrNameLst>
                                      </p:cBhvr>
                                      <p:tavLst>
                                        <p:tav tm="0">
                                          <p:val>
                                            <p:strVal val="0-#ppt_w/2"/>
                                          </p:val>
                                        </p:tav>
                                        <p:tav tm="100000">
                                          <p:val>
                                            <p:strVal val="#ppt_x"/>
                                          </p:val>
                                        </p:tav>
                                      </p:tavLst>
                                    </p:anim>
                                    <p:anim calcmode="lin" valueType="num">
                                      <p:cBhvr additive="base">
                                        <p:cTn id="18" dur="100" fill="hold"/>
                                        <p:tgtEl>
                                          <p:spTgt spid="20"/>
                                        </p:tgtEl>
                                        <p:attrNameLst>
                                          <p:attrName>ppt_y</p:attrName>
                                        </p:attrNameLst>
                                      </p:cBhvr>
                                      <p:tavLst>
                                        <p:tav tm="0">
                                          <p:val>
                                            <p:strVal val="#ppt_y"/>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1+#ppt_h/2"/>
                                          </p:val>
                                        </p:tav>
                                        <p:tav tm="100000">
                                          <p:val>
                                            <p:strVal val="#ppt_y"/>
                                          </p:val>
                                        </p:tav>
                                      </p:tavLst>
                                    </p:anim>
                                  </p:childTnLst>
                                </p:cTn>
                              </p:par>
                            </p:childTnLst>
                          </p:cTn>
                        </p:par>
                        <p:par>
                          <p:cTn id="23" fill="hold">
                            <p:stCondLst>
                              <p:cond delay="500"/>
                            </p:stCondLst>
                            <p:childTnLst>
                              <p:par>
                                <p:cTn id="24" presetID="10" presetClass="entr" presetSubtype="0" fill="hold" grpId="0" nodeType="afterEffect">
                                  <p:stCondLst>
                                    <p:cond delay="0"/>
                                  </p:stCondLst>
                                  <p:childTnLst>
                                    <p:set>
                                      <p:cBhvr>
                                        <p:cTn id="25" dur="1" fill="hold">
                                          <p:stCondLst>
                                            <p:cond delay="0"/>
                                          </p:stCondLst>
                                        </p:cTn>
                                        <p:tgtEl>
                                          <p:spTgt spid="10">
                                            <p:txEl>
                                              <p:pRg st="0" end="0"/>
                                            </p:txEl>
                                          </p:spTgt>
                                        </p:tgtEl>
                                        <p:attrNameLst>
                                          <p:attrName>style.visibility</p:attrName>
                                        </p:attrNameLst>
                                      </p:cBhvr>
                                      <p:to>
                                        <p:strVal val="visible"/>
                                      </p:to>
                                    </p:set>
                                    <p:animEffect transition="in" filter="fade">
                                      <p:cBhvr>
                                        <p:cTn id="26" dur="500"/>
                                        <p:tgtEl>
                                          <p:spTgt spid="10">
                                            <p:txEl>
                                              <p:pRg st="0" end="0"/>
                                            </p:txEl>
                                          </p:spTgt>
                                        </p:tgtEl>
                                      </p:cBhvr>
                                    </p:animEffect>
                                  </p:childTnLst>
                                </p:cTn>
                              </p:par>
                            </p:childTnLst>
                          </p:cTn>
                        </p:par>
                        <p:par>
                          <p:cTn id="27" fill="hold">
                            <p:stCondLst>
                              <p:cond delay="1000"/>
                            </p:stCondLst>
                            <p:childTnLst>
                              <p:par>
                                <p:cTn id="28" presetID="10" presetClass="entr" presetSubtype="0" fill="hold" grpId="0" nodeType="after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fade">
                                      <p:cBhvr>
                                        <p:cTn id="30" dur="500"/>
                                        <p:tgtEl>
                                          <p:spTgt spid="10">
                                            <p:txEl>
                                              <p:pRg st="1" end="1"/>
                                            </p:txEl>
                                          </p:spTgt>
                                        </p:tgtEl>
                                      </p:cBhvr>
                                    </p:animEffect>
                                  </p:childTnLst>
                                </p:cTn>
                              </p:par>
                            </p:childTnLst>
                          </p:cTn>
                        </p:par>
                        <p:par>
                          <p:cTn id="31" fill="hold">
                            <p:stCondLst>
                              <p:cond delay="1500"/>
                            </p:stCondLst>
                            <p:childTnLst>
                              <p:par>
                                <p:cTn id="32" presetID="10" presetClass="entr" presetSubtype="0" fill="hold" grpId="0" nodeType="afterEffect">
                                  <p:stCondLst>
                                    <p:cond delay="0"/>
                                  </p:stCondLst>
                                  <p:childTnLst>
                                    <p:set>
                                      <p:cBhvr>
                                        <p:cTn id="33" dur="1" fill="hold">
                                          <p:stCondLst>
                                            <p:cond delay="0"/>
                                          </p:stCondLst>
                                        </p:cTn>
                                        <p:tgtEl>
                                          <p:spTgt spid="10">
                                            <p:txEl>
                                              <p:pRg st="2" end="2"/>
                                            </p:txEl>
                                          </p:spTgt>
                                        </p:tgtEl>
                                        <p:attrNameLst>
                                          <p:attrName>style.visibility</p:attrName>
                                        </p:attrNameLst>
                                      </p:cBhvr>
                                      <p:to>
                                        <p:strVal val="visible"/>
                                      </p:to>
                                    </p:set>
                                    <p:animEffect transition="in" filter="fade">
                                      <p:cBhvr>
                                        <p:cTn id="34" dur="500"/>
                                        <p:tgtEl>
                                          <p:spTgt spid="10">
                                            <p:txEl>
                                              <p:pRg st="2" end="2"/>
                                            </p:txEl>
                                          </p:spTgt>
                                        </p:tgtEl>
                                      </p:cBhvr>
                                    </p:animEffect>
                                  </p:childTnLst>
                                </p:cTn>
                              </p:par>
                            </p:childTnLst>
                          </p:cTn>
                        </p:par>
                        <p:par>
                          <p:cTn id="35" fill="hold">
                            <p:stCondLst>
                              <p:cond delay="2000"/>
                            </p:stCondLst>
                            <p:childTnLst>
                              <p:par>
                                <p:cTn id="36" presetID="10" presetClass="entr" presetSubtype="0" fill="hold" grpId="0" nodeType="afterEffect">
                                  <p:stCondLst>
                                    <p:cond delay="0"/>
                                  </p:stCondLst>
                                  <p:childTnLst>
                                    <p:set>
                                      <p:cBhvr>
                                        <p:cTn id="37" dur="1" fill="hold">
                                          <p:stCondLst>
                                            <p:cond delay="0"/>
                                          </p:stCondLst>
                                        </p:cTn>
                                        <p:tgtEl>
                                          <p:spTgt spid="8">
                                            <p:txEl>
                                              <p:pRg st="0" end="0"/>
                                            </p:txEl>
                                          </p:spTgt>
                                        </p:tgtEl>
                                        <p:attrNameLst>
                                          <p:attrName>style.visibility</p:attrName>
                                        </p:attrNameLst>
                                      </p:cBhvr>
                                      <p:to>
                                        <p:strVal val="visible"/>
                                      </p:to>
                                    </p:set>
                                    <p:animEffect transition="in" filter="fade">
                                      <p:cBhvr>
                                        <p:cTn id="38"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0" grpId="0" uiExpand="1" build="p">
        <p:tmplLst>
          <p:tmpl lvl="1">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2">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 lvl="3">
            <p:tnLst>
              <p:par>
                <p:cTn presetID="10" presetClass="entr" presetSubtype="0" fill="hold" nodeType="afterEffect">
                  <p:stCondLst>
                    <p:cond delay="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Multi Image-Logo Slide Example 1">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sp>
        <p:nvSpPr>
          <p:cNvPr id="5"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7" name="Straight Connector 6"/>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8"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25"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27" name="Text Placeholder 26"/>
          <p:cNvSpPr>
            <a:spLocks noGrp="1"/>
          </p:cNvSpPr>
          <p:nvPr>
            <p:ph type="body" sz="quarter" idx="15" hasCustomPrompt="1"/>
          </p:nvPr>
        </p:nvSpPr>
        <p:spPr>
          <a:xfrm>
            <a:off x="495300" y="4271436"/>
            <a:ext cx="1402252" cy="2201333"/>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userDrawn="1"/>
        </p:nvCxnSpPr>
        <p:spPr>
          <a:xfrm>
            <a:off x="3772257"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userDrawn="1"/>
        </p:nvCxnSpPr>
        <p:spPr>
          <a:xfrm>
            <a:off x="2165350" y="4939757"/>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userDrawn="1"/>
        </p:nvCxnSpPr>
        <p:spPr>
          <a:xfrm>
            <a:off x="3885293"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4" name="Picture Placeholder 3"/>
          <p:cNvSpPr>
            <a:spLocks noGrp="1"/>
          </p:cNvSpPr>
          <p:nvPr>
            <p:ph type="pic" sz="quarter" idx="25" hasCustomPrompt="1"/>
          </p:nvPr>
        </p:nvSpPr>
        <p:spPr>
          <a:xfrm>
            <a:off x="216693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11" name="Text Placeholder 10"/>
          <p:cNvSpPr>
            <a:spLocks noGrp="1"/>
          </p:cNvSpPr>
          <p:nvPr>
            <p:ph type="body" sz="quarter" idx="26" hasCustomPrompt="1"/>
          </p:nvPr>
        </p:nvSpPr>
        <p:spPr>
          <a:xfrm>
            <a:off x="217170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2" name="Picture Placeholder 3"/>
          <p:cNvSpPr>
            <a:spLocks noGrp="1"/>
          </p:cNvSpPr>
          <p:nvPr>
            <p:ph type="pic" sz="quarter" idx="27" hasCustomPrompt="1"/>
          </p:nvPr>
        </p:nvSpPr>
        <p:spPr>
          <a:xfrm>
            <a:off x="2166950"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28" hasCustomPrompt="1"/>
          </p:nvPr>
        </p:nvSpPr>
        <p:spPr>
          <a:xfrm>
            <a:off x="217170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29" hasCustomPrompt="1"/>
          </p:nvPr>
        </p:nvSpPr>
        <p:spPr>
          <a:xfrm>
            <a:off x="3882232"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30" hasCustomPrompt="1"/>
          </p:nvPr>
        </p:nvSpPr>
        <p:spPr>
          <a:xfrm>
            <a:off x="3886994"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6" name="Picture Placeholder 3"/>
          <p:cNvSpPr>
            <a:spLocks noGrp="1"/>
          </p:cNvSpPr>
          <p:nvPr>
            <p:ph type="pic" sz="quarter" idx="31" hasCustomPrompt="1"/>
          </p:nvPr>
        </p:nvSpPr>
        <p:spPr>
          <a:xfrm>
            <a:off x="3882232"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2" name="Text Placeholder 10"/>
          <p:cNvSpPr>
            <a:spLocks noGrp="1"/>
          </p:cNvSpPr>
          <p:nvPr>
            <p:ph type="body" sz="quarter" idx="32" hasCustomPrompt="1"/>
          </p:nvPr>
        </p:nvSpPr>
        <p:spPr>
          <a:xfrm>
            <a:off x="3886994"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3" name="Picture Placeholder 3"/>
          <p:cNvSpPr>
            <a:spLocks noGrp="1"/>
          </p:cNvSpPr>
          <p:nvPr>
            <p:ph type="pic" sz="quarter" idx="33" hasCustomPrompt="1"/>
          </p:nvPr>
        </p:nvSpPr>
        <p:spPr>
          <a:xfrm>
            <a:off x="55952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4" name="Text Placeholder 10"/>
          <p:cNvSpPr>
            <a:spLocks noGrp="1"/>
          </p:cNvSpPr>
          <p:nvPr>
            <p:ph type="body" sz="quarter" idx="34" hasCustomPrompt="1"/>
          </p:nvPr>
        </p:nvSpPr>
        <p:spPr>
          <a:xfrm>
            <a:off x="56000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5" name="Picture Placeholder 3"/>
          <p:cNvSpPr>
            <a:spLocks noGrp="1"/>
          </p:cNvSpPr>
          <p:nvPr>
            <p:ph type="pic" sz="quarter" idx="35" hasCustomPrompt="1"/>
          </p:nvPr>
        </p:nvSpPr>
        <p:spPr>
          <a:xfrm>
            <a:off x="5595269"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7" name="Text Placeholder 10"/>
          <p:cNvSpPr>
            <a:spLocks noGrp="1"/>
          </p:cNvSpPr>
          <p:nvPr>
            <p:ph type="body" sz="quarter" idx="36" hasCustomPrompt="1"/>
          </p:nvPr>
        </p:nvSpPr>
        <p:spPr>
          <a:xfrm>
            <a:off x="56000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48"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49"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50"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61"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2259863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nodeType="with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500"/>
                                        <p:tgtEl>
                                          <p:spTgt spid="9"/>
                                        </p:tgtEl>
                                      </p:cBhvr>
                                    </p:animEffect>
                                  </p:childTnLst>
                                </p:cTn>
                              </p:par>
                              <p:par>
                                <p:cTn id="15" presetID="37"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anim calcmode="lin" valueType="num">
                                      <p:cBhvr>
                                        <p:cTn id="18" dur="500" fill="hold"/>
                                        <p:tgtEl>
                                          <p:spTgt spid="10"/>
                                        </p:tgtEl>
                                        <p:attrNameLst>
                                          <p:attrName>ppt_x</p:attrName>
                                        </p:attrNameLst>
                                      </p:cBhvr>
                                      <p:tavLst>
                                        <p:tav tm="0">
                                          <p:val>
                                            <p:strVal val="#ppt_x"/>
                                          </p:val>
                                        </p:tav>
                                        <p:tav tm="100000">
                                          <p:val>
                                            <p:strVal val="#ppt_x"/>
                                          </p:val>
                                        </p:tav>
                                      </p:tavLst>
                                    </p:anim>
                                    <p:anim calcmode="lin" valueType="num">
                                      <p:cBhvr>
                                        <p:cTn id="19" dur="450" decel="100000" fill="hold"/>
                                        <p:tgtEl>
                                          <p:spTgt spid="10"/>
                                        </p:tgtEl>
                                        <p:attrNameLst>
                                          <p:attrName>ppt_y</p:attrName>
                                        </p:attrNameLst>
                                      </p:cBhvr>
                                      <p:tavLst>
                                        <p:tav tm="0">
                                          <p:val>
                                            <p:strVal val="#ppt_y+1"/>
                                          </p:val>
                                        </p:tav>
                                        <p:tav tm="100000">
                                          <p:val>
                                            <p:strVal val="#ppt_y-.03"/>
                                          </p:val>
                                        </p:tav>
                                      </p:tavLst>
                                    </p:anim>
                                    <p:anim calcmode="lin" valueType="num">
                                      <p:cBhvr>
                                        <p:cTn id="20"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21" presetID="37" presetClass="entr" presetSubtype="0" fill="hold" nodeType="withEffect">
                                  <p:stCondLst>
                                    <p:cond delay="0"/>
                                  </p:stCondLst>
                                  <p:childTnLst>
                                    <p:set>
                                      <p:cBhvr>
                                        <p:cTn id="22" dur="1" fill="hold">
                                          <p:stCondLst>
                                            <p:cond delay="0"/>
                                          </p:stCondLst>
                                        </p:cTn>
                                        <p:tgtEl>
                                          <p:spTgt spid="37"/>
                                        </p:tgtEl>
                                        <p:attrNameLst>
                                          <p:attrName>style.visibility</p:attrName>
                                        </p:attrNameLst>
                                      </p:cBhvr>
                                      <p:to>
                                        <p:strVal val="visible"/>
                                      </p:to>
                                    </p:set>
                                    <p:animEffect transition="in" filter="fade">
                                      <p:cBhvr>
                                        <p:cTn id="23" dur="500"/>
                                        <p:tgtEl>
                                          <p:spTgt spid="37"/>
                                        </p:tgtEl>
                                      </p:cBhvr>
                                    </p:animEffect>
                                    <p:anim calcmode="lin" valueType="num">
                                      <p:cBhvr>
                                        <p:cTn id="24" dur="500" fill="hold"/>
                                        <p:tgtEl>
                                          <p:spTgt spid="37"/>
                                        </p:tgtEl>
                                        <p:attrNameLst>
                                          <p:attrName>ppt_x</p:attrName>
                                        </p:attrNameLst>
                                      </p:cBhvr>
                                      <p:tavLst>
                                        <p:tav tm="0">
                                          <p:val>
                                            <p:strVal val="#ppt_x"/>
                                          </p:val>
                                        </p:tav>
                                        <p:tav tm="100000">
                                          <p:val>
                                            <p:strVal val="#ppt_x"/>
                                          </p:val>
                                        </p:tav>
                                      </p:tavLst>
                                    </p:anim>
                                    <p:anim calcmode="lin" valueType="num">
                                      <p:cBhvr>
                                        <p:cTn id="25" dur="450" decel="100000" fill="hold"/>
                                        <p:tgtEl>
                                          <p:spTgt spid="37"/>
                                        </p:tgtEl>
                                        <p:attrNameLst>
                                          <p:attrName>ppt_y</p:attrName>
                                        </p:attrNameLst>
                                      </p:cBhvr>
                                      <p:tavLst>
                                        <p:tav tm="0">
                                          <p:val>
                                            <p:strVal val="#ppt_y+1"/>
                                          </p:val>
                                        </p:tav>
                                        <p:tav tm="100000">
                                          <p:val>
                                            <p:strVal val="#ppt_y-.03"/>
                                          </p:val>
                                        </p:tav>
                                      </p:tavLst>
                                    </p:anim>
                                    <p:anim calcmode="lin" valueType="num">
                                      <p:cBhvr>
                                        <p:cTn id="26"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7" presetID="37" presetClass="entr" presetSubtype="0" fill="hold" nodeType="withEffect">
                                  <p:stCondLst>
                                    <p:cond delay="0"/>
                                  </p:stCondLst>
                                  <p:childTnLst>
                                    <p:set>
                                      <p:cBhvr>
                                        <p:cTn id="28" dur="1" fill="hold">
                                          <p:stCondLst>
                                            <p:cond delay="0"/>
                                          </p:stCondLst>
                                        </p:cTn>
                                        <p:tgtEl>
                                          <p:spTgt spid="38"/>
                                        </p:tgtEl>
                                        <p:attrNameLst>
                                          <p:attrName>style.visibility</p:attrName>
                                        </p:attrNameLst>
                                      </p:cBhvr>
                                      <p:to>
                                        <p:strVal val="visible"/>
                                      </p:to>
                                    </p:set>
                                    <p:animEffect transition="in" filter="fade">
                                      <p:cBhvr>
                                        <p:cTn id="29" dur="500"/>
                                        <p:tgtEl>
                                          <p:spTgt spid="38"/>
                                        </p:tgtEl>
                                      </p:cBhvr>
                                    </p:animEffect>
                                    <p:anim calcmode="lin" valueType="num">
                                      <p:cBhvr>
                                        <p:cTn id="30" dur="500" fill="hold"/>
                                        <p:tgtEl>
                                          <p:spTgt spid="38"/>
                                        </p:tgtEl>
                                        <p:attrNameLst>
                                          <p:attrName>ppt_x</p:attrName>
                                        </p:attrNameLst>
                                      </p:cBhvr>
                                      <p:tavLst>
                                        <p:tav tm="0">
                                          <p:val>
                                            <p:strVal val="#ppt_x"/>
                                          </p:val>
                                        </p:tav>
                                        <p:tav tm="100000">
                                          <p:val>
                                            <p:strVal val="#ppt_x"/>
                                          </p:val>
                                        </p:tav>
                                      </p:tavLst>
                                    </p:anim>
                                    <p:anim calcmode="lin" valueType="num">
                                      <p:cBhvr>
                                        <p:cTn id="31" dur="450" decel="100000" fill="hold"/>
                                        <p:tgtEl>
                                          <p:spTgt spid="38"/>
                                        </p:tgtEl>
                                        <p:attrNameLst>
                                          <p:attrName>ppt_y</p:attrName>
                                        </p:attrNameLst>
                                      </p:cBhvr>
                                      <p:tavLst>
                                        <p:tav tm="0">
                                          <p:val>
                                            <p:strVal val="#ppt_y+1"/>
                                          </p:val>
                                        </p:tav>
                                        <p:tav tm="100000">
                                          <p:val>
                                            <p:strVal val="#ppt_y-.03"/>
                                          </p:val>
                                        </p:tav>
                                      </p:tavLst>
                                    </p:anim>
                                    <p:anim calcmode="lin" valueType="num">
                                      <p:cBhvr>
                                        <p:cTn id="32"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3" presetID="37"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animEffect transition="in" filter="fade">
                                      <p:cBhvr>
                                        <p:cTn id="35" dur="500"/>
                                        <p:tgtEl>
                                          <p:spTgt spid="39"/>
                                        </p:tgtEl>
                                      </p:cBhvr>
                                    </p:animEffect>
                                    <p:anim calcmode="lin" valueType="num">
                                      <p:cBhvr>
                                        <p:cTn id="36" dur="500" fill="hold"/>
                                        <p:tgtEl>
                                          <p:spTgt spid="39"/>
                                        </p:tgtEl>
                                        <p:attrNameLst>
                                          <p:attrName>ppt_x</p:attrName>
                                        </p:attrNameLst>
                                      </p:cBhvr>
                                      <p:tavLst>
                                        <p:tav tm="0">
                                          <p:val>
                                            <p:strVal val="#ppt_x"/>
                                          </p:val>
                                        </p:tav>
                                        <p:tav tm="100000">
                                          <p:val>
                                            <p:strVal val="#ppt_x"/>
                                          </p:val>
                                        </p:tav>
                                      </p:tavLst>
                                    </p:anim>
                                    <p:anim calcmode="lin" valueType="num">
                                      <p:cBhvr>
                                        <p:cTn id="37" dur="450" decel="100000" fill="hold"/>
                                        <p:tgtEl>
                                          <p:spTgt spid="39"/>
                                        </p:tgtEl>
                                        <p:attrNameLst>
                                          <p:attrName>ppt_y</p:attrName>
                                        </p:attrNameLst>
                                      </p:cBhvr>
                                      <p:tavLst>
                                        <p:tav tm="0">
                                          <p:val>
                                            <p:strVal val="#ppt_y+1"/>
                                          </p:val>
                                        </p:tav>
                                        <p:tav tm="100000">
                                          <p:val>
                                            <p:strVal val="#ppt_y-.03"/>
                                          </p:val>
                                        </p:tav>
                                      </p:tavLst>
                                    </p:anim>
                                    <p:anim calcmode="lin" valueType="num">
                                      <p:cBhvr>
                                        <p:cTn id="38"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9" presetID="37" presetClass="entr" presetSubtype="0" fill="hold" nodeType="withEffect">
                                  <p:stCondLst>
                                    <p:cond delay="0"/>
                                  </p:stCondLst>
                                  <p:childTnLst>
                                    <p:set>
                                      <p:cBhvr>
                                        <p:cTn id="40" dur="1" fill="hold">
                                          <p:stCondLst>
                                            <p:cond delay="0"/>
                                          </p:stCondLst>
                                        </p:cTn>
                                        <p:tgtEl>
                                          <p:spTgt spid="40"/>
                                        </p:tgtEl>
                                        <p:attrNameLst>
                                          <p:attrName>style.visibility</p:attrName>
                                        </p:attrNameLst>
                                      </p:cBhvr>
                                      <p:to>
                                        <p:strVal val="visible"/>
                                      </p:to>
                                    </p:set>
                                    <p:animEffect transition="in" filter="fade">
                                      <p:cBhvr>
                                        <p:cTn id="41" dur="500"/>
                                        <p:tgtEl>
                                          <p:spTgt spid="40"/>
                                        </p:tgtEl>
                                      </p:cBhvr>
                                    </p:animEffect>
                                    <p:anim calcmode="lin" valueType="num">
                                      <p:cBhvr>
                                        <p:cTn id="42" dur="500" fill="hold"/>
                                        <p:tgtEl>
                                          <p:spTgt spid="40"/>
                                        </p:tgtEl>
                                        <p:attrNameLst>
                                          <p:attrName>ppt_x</p:attrName>
                                        </p:attrNameLst>
                                      </p:cBhvr>
                                      <p:tavLst>
                                        <p:tav tm="0">
                                          <p:val>
                                            <p:strVal val="#ppt_x"/>
                                          </p:val>
                                        </p:tav>
                                        <p:tav tm="100000">
                                          <p:val>
                                            <p:strVal val="#ppt_x"/>
                                          </p:val>
                                        </p:tav>
                                      </p:tavLst>
                                    </p:anim>
                                    <p:anim calcmode="lin" valueType="num">
                                      <p:cBhvr>
                                        <p:cTn id="43" dur="450" decel="100000" fill="hold"/>
                                        <p:tgtEl>
                                          <p:spTgt spid="40"/>
                                        </p:tgtEl>
                                        <p:attrNameLst>
                                          <p:attrName>ppt_y</p:attrName>
                                        </p:attrNameLst>
                                      </p:cBhvr>
                                      <p:tavLst>
                                        <p:tav tm="0">
                                          <p:val>
                                            <p:strVal val="#ppt_y+1"/>
                                          </p:val>
                                        </p:tav>
                                        <p:tav tm="100000">
                                          <p:val>
                                            <p:strVal val="#ppt_y-.03"/>
                                          </p:val>
                                        </p:tav>
                                      </p:tavLst>
                                    </p:anim>
                                    <p:anim calcmode="lin" valueType="num">
                                      <p:cBhvr>
                                        <p:cTn id="44"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5" presetID="37" presetClass="entr" presetSubtype="0" fill="hold" nodeType="withEffect">
                                  <p:stCondLst>
                                    <p:cond delay="0"/>
                                  </p:stCondLst>
                                  <p:childTnLst>
                                    <p:set>
                                      <p:cBhvr>
                                        <p:cTn id="46" dur="1" fill="hold">
                                          <p:stCondLst>
                                            <p:cond delay="0"/>
                                          </p:stCondLst>
                                        </p:cTn>
                                        <p:tgtEl>
                                          <p:spTgt spid="41"/>
                                        </p:tgtEl>
                                        <p:attrNameLst>
                                          <p:attrName>style.visibility</p:attrName>
                                        </p:attrNameLst>
                                      </p:cBhvr>
                                      <p:to>
                                        <p:strVal val="visible"/>
                                      </p:to>
                                    </p:set>
                                    <p:animEffect transition="in" filter="fade">
                                      <p:cBhvr>
                                        <p:cTn id="47" dur="500"/>
                                        <p:tgtEl>
                                          <p:spTgt spid="41"/>
                                        </p:tgtEl>
                                      </p:cBhvr>
                                    </p:animEffect>
                                    <p:anim calcmode="lin" valueType="num">
                                      <p:cBhvr>
                                        <p:cTn id="48" dur="500" fill="hold"/>
                                        <p:tgtEl>
                                          <p:spTgt spid="41"/>
                                        </p:tgtEl>
                                        <p:attrNameLst>
                                          <p:attrName>ppt_x</p:attrName>
                                        </p:attrNameLst>
                                      </p:cBhvr>
                                      <p:tavLst>
                                        <p:tav tm="0">
                                          <p:val>
                                            <p:strVal val="#ppt_x"/>
                                          </p:val>
                                        </p:tav>
                                        <p:tav tm="100000">
                                          <p:val>
                                            <p:strVal val="#ppt_x"/>
                                          </p:val>
                                        </p:tav>
                                      </p:tavLst>
                                    </p:anim>
                                    <p:anim calcmode="lin" valueType="num">
                                      <p:cBhvr>
                                        <p:cTn id="49" dur="450" decel="100000" fill="hold"/>
                                        <p:tgtEl>
                                          <p:spTgt spid="41"/>
                                        </p:tgtEl>
                                        <p:attrNameLst>
                                          <p:attrName>ppt_y</p:attrName>
                                        </p:attrNameLst>
                                      </p:cBhvr>
                                      <p:tavLst>
                                        <p:tav tm="0">
                                          <p:val>
                                            <p:strVal val="#ppt_y+1"/>
                                          </p:val>
                                        </p:tav>
                                        <p:tav tm="100000">
                                          <p:val>
                                            <p:strVal val="#ppt_y-.03"/>
                                          </p:val>
                                        </p:tav>
                                      </p:tavLst>
                                    </p:anim>
                                    <p:anim calcmode="lin" valueType="num">
                                      <p:cBhvr>
                                        <p:cTn id="50" dur="50" accel="100000" fill="hold">
                                          <p:stCondLst>
                                            <p:cond delay="450"/>
                                          </p:stCondLst>
                                        </p:cTn>
                                        <p:tgtEl>
                                          <p:spTgt spid="41"/>
                                        </p:tgtEl>
                                        <p:attrNameLst>
                                          <p:attrName>ppt_y</p:attrName>
                                        </p:attrNameLst>
                                      </p:cBhvr>
                                      <p:tavLst>
                                        <p:tav tm="0">
                                          <p:val>
                                            <p:strVal val="#ppt_y-.03"/>
                                          </p:val>
                                        </p:tav>
                                        <p:tav tm="100000">
                                          <p:val>
                                            <p:strVal val="#ppt_y"/>
                                          </p:val>
                                        </p:tav>
                                      </p:tavLst>
                                    </p:anim>
                                  </p:childTnLst>
                                </p:cTn>
                              </p:par>
                              <p:par>
                                <p:cTn id="51" presetID="37" presetClass="entr" presetSubtype="0" fill="hold" nodeType="withEffect">
                                  <p:stCondLst>
                                    <p:cond delay="0"/>
                                  </p:stCondLst>
                                  <p:childTnLst>
                                    <p:set>
                                      <p:cBhvr>
                                        <p:cTn id="52" dur="1" fill="hold">
                                          <p:stCondLst>
                                            <p:cond delay="0"/>
                                          </p:stCondLst>
                                        </p:cTn>
                                        <p:tgtEl>
                                          <p:spTgt spid="46"/>
                                        </p:tgtEl>
                                        <p:attrNameLst>
                                          <p:attrName>style.visibility</p:attrName>
                                        </p:attrNameLst>
                                      </p:cBhvr>
                                      <p:to>
                                        <p:strVal val="visible"/>
                                      </p:to>
                                    </p:set>
                                    <p:animEffect transition="in" filter="fade">
                                      <p:cBhvr>
                                        <p:cTn id="53" dur="500"/>
                                        <p:tgtEl>
                                          <p:spTgt spid="46"/>
                                        </p:tgtEl>
                                      </p:cBhvr>
                                    </p:animEffect>
                                    <p:anim calcmode="lin" valueType="num">
                                      <p:cBhvr>
                                        <p:cTn id="54" dur="500" fill="hold"/>
                                        <p:tgtEl>
                                          <p:spTgt spid="46"/>
                                        </p:tgtEl>
                                        <p:attrNameLst>
                                          <p:attrName>ppt_x</p:attrName>
                                        </p:attrNameLst>
                                      </p:cBhvr>
                                      <p:tavLst>
                                        <p:tav tm="0">
                                          <p:val>
                                            <p:strVal val="#ppt_x"/>
                                          </p:val>
                                        </p:tav>
                                        <p:tav tm="100000">
                                          <p:val>
                                            <p:strVal val="#ppt_x"/>
                                          </p:val>
                                        </p:tav>
                                      </p:tavLst>
                                    </p:anim>
                                    <p:anim calcmode="lin" valueType="num">
                                      <p:cBhvr>
                                        <p:cTn id="55" dur="450" decel="100000" fill="hold"/>
                                        <p:tgtEl>
                                          <p:spTgt spid="46"/>
                                        </p:tgtEl>
                                        <p:attrNameLst>
                                          <p:attrName>ppt_y</p:attrName>
                                        </p:attrNameLst>
                                      </p:cBhvr>
                                      <p:tavLst>
                                        <p:tav tm="0">
                                          <p:val>
                                            <p:strVal val="#ppt_y+1"/>
                                          </p:val>
                                        </p:tav>
                                        <p:tav tm="100000">
                                          <p:val>
                                            <p:strVal val="#ppt_y-.03"/>
                                          </p:val>
                                        </p:tav>
                                      </p:tavLst>
                                    </p:anim>
                                    <p:anim calcmode="lin" valueType="num">
                                      <p:cBhvr>
                                        <p:cTn id="56" dur="50" accel="100000" fill="hold">
                                          <p:stCondLst>
                                            <p:cond delay="450"/>
                                          </p:stCondLst>
                                        </p:cTn>
                                        <p:tgtEl>
                                          <p:spTgt spid="46"/>
                                        </p:tgtEl>
                                        <p:attrNameLst>
                                          <p:attrName>ppt_y</p:attrName>
                                        </p:attrNameLst>
                                      </p:cBhvr>
                                      <p:tavLst>
                                        <p:tav tm="0">
                                          <p:val>
                                            <p:strVal val="#ppt_y-.03"/>
                                          </p:val>
                                        </p:tav>
                                        <p:tav tm="100000">
                                          <p:val>
                                            <p:strVal val="#ppt_y"/>
                                          </p:val>
                                        </p:tav>
                                      </p:tavLst>
                                    </p:anim>
                                  </p:childTnLst>
                                </p:cTn>
                              </p:par>
                              <p:par>
                                <p:cTn id="57" presetID="37" presetClass="entr" presetSubtype="0" fill="hold" nodeType="withEffect">
                                  <p:stCondLst>
                                    <p:cond delay="0"/>
                                  </p:stCondLst>
                                  <p:childTnLst>
                                    <p:set>
                                      <p:cBhvr>
                                        <p:cTn id="58" dur="1" fill="hold">
                                          <p:stCondLst>
                                            <p:cond delay="0"/>
                                          </p:stCondLst>
                                        </p:cTn>
                                        <p:tgtEl>
                                          <p:spTgt spid="53"/>
                                        </p:tgtEl>
                                        <p:attrNameLst>
                                          <p:attrName>style.visibility</p:attrName>
                                        </p:attrNameLst>
                                      </p:cBhvr>
                                      <p:to>
                                        <p:strVal val="visible"/>
                                      </p:to>
                                    </p:set>
                                    <p:animEffect transition="in" filter="fade">
                                      <p:cBhvr>
                                        <p:cTn id="59" dur="500"/>
                                        <p:tgtEl>
                                          <p:spTgt spid="53"/>
                                        </p:tgtEl>
                                      </p:cBhvr>
                                    </p:animEffect>
                                    <p:anim calcmode="lin" valueType="num">
                                      <p:cBhvr>
                                        <p:cTn id="60" dur="500" fill="hold"/>
                                        <p:tgtEl>
                                          <p:spTgt spid="53"/>
                                        </p:tgtEl>
                                        <p:attrNameLst>
                                          <p:attrName>ppt_x</p:attrName>
                                        </p:attrNameLst>
                                      </p:cBhvr>
                                      <p:tavLst>
                                        <p:tav tm="0">
                                          <p:val>
                                            <p:strVal val="#ppt_x"/>
                                          </p:val>
                                        </p:tav>
                                        <p:tav tm="100000">
                                          <p:val>
                                            <p:strVal val="#ppt_x"/>
                                          </p:val>
                                        </p:tav>
                                      </p:tavLst>
                                    </p:anim>
                                    <p:anim calcmode="lin" valueType="num">
                                      <p:cBhvr>
                                        <p:cTn id="61" dur="450" decel="100000" fill="hold"/>
                                        <p:tgtEl>
                                          <p:spTgt spid="53"/>
                                        </p:tgtEl>
                                        <p:attrNameLst>
                                          <p:attrName>ppt_y</p:attrName>
                                        </p:attrNameLst>
                                      </p:cBhvr>
                                      <p:tavLst>
                                        <p:tav tm="0">
                                          <p:val>
                                            <p:strVal val="#ppt_y+1"/>
                                          </p:val>
                                        </p:tav>
                                        <p:tav tm="100000">
                                          <p:val>
                                            <p:strVal val="#ppt_y-.03"/>
                                          </p:val>
                                        </p:tav>
                                      </p:tavLst>
                                    </p:anim>
                                    <p:anim calcmode="lin" valueType="num">
                                      <p:cBhvr>
                                        <p:cTn id="62" dur="50" accel="100000" fill="hold">
                                          <p:stCondLst>
                                            <p:cond delay="450"/>
                                          </p:stCondLst>
                                        </p:cTn>
                                        <p:tgtEl>
                                          <p:spTgt spid="53"/>
                                        </p:tgtEl>
                                        <p:attrNameLst>
                                          <p:attrName>ppt_y</p:attrName>
                                        </p:attrNameLst>
                                      </p:cBhvr>
                                      <p:tavLst>
                                        <p:tav tm="0">
                                          <p:val>
                                            <p:strVal val="#ppt_y-.03"/>
                                          </p:val>
                                        </p:tav>
                                        <p:tav tm="100000">
                                          <p:val>
                                            <p:strVal val="#ppt_y"/>
                                          </p:val>
                                        </p:tav>
                                      </p:tavLst>
                                    </p:anim>
                                  </p:childTnLst>
                                </p:cTn>
                              </p:par>
                              <p:par>
                                <p:cTn id="63" presetID="37" presetClass="entr" presetSubtype="0" fill="hold" nodeType="withEffect">
                                  <p:stCondLst>
                                    <p:cond delay="0"/>
                                  </p:stCondLst>
                                  <p:childTnLst>
                                    <p:set>
                                      <p:cBhvr>
                                        <p:cTn id="64" dur="1" fill="hold">
                                          <p:stCondLst>
                                            <p:cond delay="0"/>
                                          </p:stCondLst>
                                        </p:cTn>
                                        <p:tgtEl>
                                          <p:spTgt spid="56"/>
                                        </p:tgtEl>
                                        <p:attrNameLst>
                                          <p:attrName>style.visibility</p:attrName>
                                        </p:attrNameLst>
                                      </p:cBhvr>
                                      <p:to>
                                        <p:strVal val="visible"/>
                                      </p:to>
                                    </p:set>
                                    <p:animEffect transition="in" filter="fade">
                                      <p:cBhvr>
                                        <p:cTn id="65" dur="500"/>
                                        <p:tgtEl>
                                          <p:spTgt spid="56"/>
                                        </p:tgtEl>
                                      </p:cBhvr>
                                    </p:animEffect>
                                    <p:anim calcmode="lin" valueType="num">
                                      <p:cBhvr>
                                        <p:cTn id="66" dur="500" fill="hold"/>
                                        <p:tgtEl>
                                          <p:spTgt spid="56"/>
                                        </p:tgtEl>
                                        <p:attrNameLst>
                                          <p:attrName>ppt_x</p:attrName>
                                        </p:attrNameLst>
                                      </p:cBhvr>
                                      <p:tavLst>
                                        <p:tav tm="0">
                                          <p:val>
                                            <p:strVal val="#ppt_x"/>
                                          </p:val>
                                        </p:tav>
                                        <p:tav tm="100000">
                                          <p:val>
                                            <p:strVal val="#ppt_x"/>
                                          </p:val>
                                        </p:tav>
                                      </p:tavLst>
                                    </p:anim>
                                    <p:anim calcmode="lin" valueType="num">
                                      <p:cBhvr>
                                        <p:cTn id="67" dur="450" decel="100000" fill="hold"/>
                                        <p:tgtEl>
                                          <p:spTgt spid="56"/>
                                        </p:tgtEl>
                                        <p:attrNameLst>
                                          <p:attrName>ppt_y</p:attrName>
                                        </p:attrNameLst>
                                      </p:cBhvr>
                                      <p:tavLst>
                                        <p:tav tm="0">
                                          <p:val>
                                            <p:strVal val="#ppt_y+1"/>
                                          </p:val>
                                        </p:tav>
                                        <p:tav tm="100000">
                                          <p:val>
                                            <p:strVal val="#ppt_y-.03"/>
                                          </p:val>
                                        </p:tav>
                                      </p:tavLst>
                                    </p:anim>
                                    <p:anim calcmode="lin" valueType="num">
                                      <p:cBhvr>
                                        <p:cTn id="68"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69" presetID="37" presetClass="entr" presetSubtype="0" fill="hold" nodeType="withEffect">
                                  <p:stCondLst>
                                    <p:cond delay="0"/>
                                  </p:stCondLst>
                                  <p:childTnLst>
                                    <p:set>
                                      <p:cBhvr>
                                        <p:cTn id="70" dur="1" fill="hold">
                                          <p:stCondLst>
                                            <p:cond delay="0"/>
                                          </p:stCondLst>
                                        </p:cTn>
                                        <p:tgtEl>
                                          <p:spTgt spid="59"/>
                                        </p:tgtEl>
                                        <p:attrNameLst>
                                          <p:attrName>style.visibility</p:attrName>
                                        </p:attrNameLst>
                                      </p:cBhvr>
                                      <p:to>
                                        <p:strVal val="visible"/>
                                      </p:to>
                                    </p:set>
                                    <p:animEffect transition="in" filter="fade">
                                      <p:cBhvr>
                                        <p:cTn id="71" dur="500"/>
                                        <p:tgtEl>
                                          <p:spTgt spid="59"/>
                                        </p:tgtEl>
                                      </p:cBhvr>
                                    </p:animEffect>
                                    <p:anim calcmode="lin" valueType="num">
                                      <p:cBhvr>
                                        <p:cTn id="72" dur="500" fill="hold"/>
                                        <p:tgtEl>
                                          <p:spTgt spid="59"/>
                                        </p:tgtEl>
                                        <p:attrNameLst>
                                          <p:attrName>ppt_x</p:attrName>
                                        </p:attrNameLst>
                                      </p:cBhvr>
                                      <p:tavLst>
                                        <p:tav tm="0">
                                          <p:val>
                                            <p:strVal val="#ppt_x"/>
                                          </p:val>
                                        </p:tav>
                                        <p:tav tm="100000">
                                          <p:val>
                                            <p:strVal val="#ppt_x"/>
                                          </p:val>
                                        </p:tav>
                                      </p:tavLst>
                                    </p:anim>
                                    <p:anim calcmode="lin" valueType="num">
                                      <p:cBhvr>
                                        <p:cTn id="73" dur="450" decel="100000" fill="hold"/>
                                        <p:tgtEl>
                                          <p:spTgt spid="59"/>
                                        </p:tgtEl>
                                        <p:attrNameLst>
                                          <p:attrName>ppt_y</p:attrName>
                                        </p:attrNameLst>
                                      </p:cBhvr>
                                      <p:tavLst>
                                        <p:tav tm="0">
                                          <p:val>
                                            <p:strVal val="#ppt_y+1"/>
                                          </p:val>
                                        </p:tav>
                                        <p:tav tm="100000">
                                          <p:val>
                                            <p:strVal val="#ppt_y-.03"/>
                                          </p:val>
                                        </p:tav>
                                      </p:tavLst>
                                    </p:anim>
                                    <p:anim calcmode="lin" valueType="num">
                                      <p:cBhvr>
                                        <p:cTn id="74"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75" presetID="10" presetClass="entr" presetSubtype="0" fill="hold" grpId="0" nodeType="with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fade">
                                      <p:cBhvr>
                                        <p:cTn id="77" dur="500"/>
                                        <p:tgtEl>
                                          <p:spTgt spid="4"/>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11">
                                            <p:txEl>
                                              <p:pRg st="0" end="0"/>
                                            </p:txEl>
                                          </p:spTgt>
                                        </p:tgtEl>
                                        <p:attrNameLst>
                                          <p:attrName>style.visibility</p:attrName>
                                        </p:attrNameLst>
                                      </p:cBhvr>
                                      <p:to>
                                        <p:strVal val="visible"/>
                                      </p:to>
                                    </p:set>
                                    <p:animEffect transition="in" filter="fade">
                                      <p:cBhvr>
                                        <p:cTn id="80" dur="500"/>
                                        <p:tgtEl>
                                          <p:spTgt spid="11">
                                            <p:txEl>
                                              <p:pRg st="0" end="0"/>
                                            </p:tx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2"/>
                                        </p:tgtEl>
                                        <p:attrNameLst>
                                          <p:attrName>style.visibility</p:attrName>
                                        </p:attrNameLst>
                                      </p:cBhvr>
                                      <p:to>
                                        <p:strVal val="visible"/>
                                      </p:to>
                                    </p:set>
                                    <p:animEffect transition="in" filter="fade">
                                      <p:cBhvr>
                                        <p:cTn id="83" dur="500"/>
                                        <p:tgtEl>
                                          <p:spTgt spid="32"/>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3">
                                            <p:txEl>
                                              <p:pRg st="0" end="0"/>
                                            </p:txEl>
                                          </p:spTgt>
                                        </p:tgtEl>
                                        <p:attrNameLst>
                                          <p:attrName>style.visibility</p:attrName>
                                        </p:attrNameLst>
                                      </p:cBhvr>
                                      <p:to>
                                        <p:strVal val="visible"/>
                                      </p:to>
                                    </p:set>
                                    <p:animEffect transition="in" filter="fade">
                                      <p:cBhvr>
                                        <p:cTn id="86" dur="500"/>
                                        <p:tgtEl>
                                          <p:spTgt spid="33">
                                            <p:txEl>
                                              <p:pRg st="0" end="0"/>
                                            </p:txEl>
                                          </p:spTgt>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4"/>
                                        </p:tgtEl>
                                        <p:attrNameLst>
                                          <p:attrName>style.visibility</p:attrName>
                                        </p:attrNameLst>
                                      </p:cBhvr>
                                      <p:to>
                                        <p:strVal val="visible"/>
                                      </p:to>
                                    </p:set>
                                    <p:animEffect transition="in" filter="fade">
                                      <p:cBhvr>
                                        <p:cTn id="89" dur="500"/>
                                        <p:tgtEl>
                                          <p:spTgt spid="34"/>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5">
                                            <p:txEl>
                                              <p:pRg st="0" end="0"/>
                                            </p:txEl>
                                          </p:spTgt>
                                        </p:tgtEl>
                                        <p:attrNameLst>
                                          <p:attrName>style.visibility</p:attrName>
                                        </p:attrNameLst>
                                      </p:cBhvr>
                                      <p:to>
                                        <p:strVal val="visible"/>
                                      </p:to>
                                    </p:set>
                                    <p:animEffect transition="in" filter="fade">
                                      <p:cBhvr>
                                        <p:cTn id="92" dur="500"/>
                                        <p:tgtEl>
                                          <p:spTgt spid="35">
                                            <p:txEl>
                                              <p:pRg st="0" end="0"/>
                                            </p:tx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42">
                                            <p:txEl>
                                              <p:pRg st="0" end="0"/>
                                            </p:txEl>
                                          </p:spTgt>
                                        </p:tgtEl>
                                        <p:attrNameLst>
                                          <p:attrName>style.visibility</p:attrName>
                                        </p:attrNameLst>
                                      </p:cBhvr>
                                      <p:to>
                                        <p:strVal val="visible"/>
                                      </p:to>
                                    </p:set>
                                    <p:animEffect transition="in" filter="fade">
                                      <p:cBhvr>
                                        <p:cTn id="98" dur="500"/>
                                        <p:tgtEl>
                                          <p:spTgt spid="42">
                                            <p:txEl>
                                              <p:pRg st="0" end="0"/>
                                            </p:txEl>
                                          </p:spTgt>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43"/>
                                        </p:tgtEl>
                                        <p:attrNameLst>
                                          <p:attrName>style.visibility</p:attrName>
                                        </p:attrNameLst>
                                      </p:cBhvr>
                                      <p:to>
                                        <p:strVal val="visible"/>
                                      </p:to>
                                    </p:set>
                                    <p:animEffect transition="in" filter="fade">
                                      <p:cBhvr>
                                        <p:cTn id="101" dur="500"/>
                                        <p:tgtEl>
                                          <p:spTgt spid="4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4">
                                            <p:txEl>
                                              <p:pRg st="0" end="0"/>
                                            </p:txEl>
                                          </p:spTgt>
                                        </p:tgtEl>
                                        <p:attrNameLst>
                                          <p:attrName>style.visibility</p:attrName>
                                        </p:attrNameLst>
                                      </p:cBhvr>
                                      <p:to>
                                        <p:strVal val="visible"/>
                                      </p:to>
                                    </p:set>
                                    <p:animEffect transition="in" filter="fade">
                                      <p:cBhvr>
                                        <p:cTn id="104" dur="500"/>
                                        <p:tgtEl>
                                          <p:spTgt spid="44">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45"/>
                                        </p:tgtEl>
                                        <p:attrNameLst>
                                          <p:attrName>style.visibility</p:attrName>
                                        </p:attrNameLst>
                                      </p:cBhvr>
                                      <p:to>
                                        <p:strVal val="visible"/>
                                      </p:to>
                                    </p:set>
                                    <p:animEffect transition="in" filter="fade">
                                      <p:cBhvr>
                                        <p:cTn id="107" dur="500"/>
                                        <p:tgtEl>
                                          <p:spTgt spid="45"/>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47">
                                            <p:txEl>
                                              <p:pRg st="0" end="0"/>
                                            </p:txEl>
                                          </p:spTgt>
                                        </p:tgtEl>
                                        <p:attrNameLst>
                                          <p:attrName>style.visibility</p:attrName>
                                        </p:attrNameLst>
                                      </p:cBhvr>
                                      <p:to>
                                        <p:strVal val="visible"/>
                                      </p:to>
                                    </p:set>
                                    <p:animEffect transition="in" filter="fade">
                                      <p:cBhvr>
                                        <p:cTn id="110" dur="500"/>
                                        <p:tgtEl>
                                          <p:spTgt spid="47">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48"/>
                                        </p:tgtEl>
                                        <p:attrNameLst>
                                          <p:attrName>style.visibility</p:attrName>
                                        </p:attrNameLst>
                                      </p:cBhvr>
                                      <p:to>
                                        <p:strVal val="visible"/>
                                      </p:to>
                                    </p:set>
                                    <p:animEffect transition="in" filter="fade">
                                      <p:cBhvr>
                                        <p:cTn id="113" dur="500"/>
                                        <p:tgtEl>
                                          <p:spTgt spid="48"/>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9">
                                            <p:txEl>
                                              <p:pRg st="0" end="0"/>
                                            </p:txEl>
                                          </p:spTgt>
                                        </p:tgtEl>
                                        <p:attrNameLst>
                                          <p:attrName>style.visibility</p:attrName>
                                        </p:attrNameLst>
                                      </p:cBhvr>
                                      <p:to>
                                        <p:strVal val="visible"/>
                                      </p:to>
                                    </p:set>
                                    <p:animEffect transition="in" filter="fade">
                                      <p:cBhvr>
                                        <p:cTn id="116" dur="500"/>
                                        <p:tgtEl>
                                          <p:spTgt spid="49">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0"/>
                                        </p:tgtEl>
                                        <p:attrNameLst>
                                          <p:attrName>style.visibility</p:attrName>
                                        </p:attrNameLst>
                                      </p:cBhvr>
                                      <p:to>
                                        <p:strVal val="visible"/>
                                      </p:to>
                                    </p:set>
                                    <p:animEffect transition="in" filter="fade">
                                      <p:cBhvr>
                                        <p:cTn id="119" dur="500"/>
                                        <p:tgtEl>
                                          <p:spTgt spid="50"/>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1">
                                            <p:txEl>
                                              <p:pRg st="0" end="0"/>
                                            </p:txEl>
                                          </p:spTgt>
                                        </p:tgtEl>
                                        <p:attrNameLst>
                                          <p:attrName>style.visibility</p:attrName>
                                        </p:attrNameLst>
                                      </p:cBhvr>
                                      <p:to>
                                        <p:strVal val="visible"/>
                                      </p:to>
                                    </p:set>
                                    <p:animEffect transition="in" filter="fade">
                                      <p:cBhvr>
                                        <p:cTn id="122" dur="500"/>
                                        <p:tgtEl>
                                          <p:spTgt spid="6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build="p">
        <p:tmplLst>
          <p:tmpl lvl="1">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animBg="1"/>
      <p:bldP spid="44" grpId="0" build="p">
        <p:tmplLst>
          <p:tmpl lvl="1">
            <p:tnLst>
              <p:par>
                <p:cTn presetID="10" presetClass="entr" presetSubtype="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animBg="1"/>
      <p:bldP spid="47" grpId="0" build="p">
        <p:tmplLst>
          <p:tmpl lvl="1">
            <p:tnLst>
              <p:par>
                <p:cTn presetID="10" presetClass="entr" presetSubtype="0" fill="hold" nodeType="withEffect">
                  <p:stCondLst>
                    <p:cond delay="0"/>
                  </p:stCondLst>
                  <p:childTnLst>
                    <p:set>
                      <p:cBhvr>
                        <p:cTn dur="1" fill="hold">
                          <p:stCondLst>
                            <p:cond delay="0"/>
                          </p:stCondLst>
                        </p:cTn>
                        <p:tgtEl>
                          <p:spTgt spid="47"/>
                        </p:tgtEl>
                        <p:attrNameLst>
                          <p:attrName>style.visibility</p:attrName>
                        </p:attrNameLst>
                      </p:cBhvr>
                      <p:to>
                        <p:strVal val="visible"/>
                      </p:to>
                    </p:set>
                    <p:animEffect transition="in" filter="fade">
                      <p:cBhvr>
                        <p:cTn dur="500"/>
                        <p:tgtEl>
                          <p:spTgt spid="47"/>
                        </p:tgtEl>
                      </p:cBhvr>
                    </p:animEffect>
                  </p:childTnLst>
                </p:cTn>
              </p:par>
            </p:tnLst>
          </p:tmpl>
        </p:tmplLst>
      </p:bldP>
      <p:bldP spid="48" grpId="0" animBg="1"/>
      <p:bldP spid="49" grpId="0" build="p">
        <p:tmplLst>
          <p:tmpl lvl="1">
            <p:tnLst>
              <p:par>
                <p:cTn presetID="10" presetClass="entr" presetSubtype="0" fill="hold" nodeType="with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animBg="1"/>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Multi Image-Logo Slide Example 2">
    <p:spTree>
      <p:nvGrpSpPr>
        <p:cNvPr id="1" name=""/>
        <p:cNvGrpSpPr/>
        <p:nvPr/>
      </p:nvGrpSpPr>
      <p:grpSpPr>
        <a:xfrm>
          <a:off x="0" y="0"/>
          <a:ext cx="0" cy="0"/>
          <a:chOff x="0" y="0"/>
          <a:chExt cx="0" cy="0"/>
        </a:xfrm>
      </p:grpSpPr>
      <p:sp>
        <p:nvSpPr>
          <p:cNvPr id="3" name="Rectangle 2"/>
          <p:cNvSpPr/>
          <p:nvPr userDrawn="1"/>
        </p:nvSpPr>
        <p:spPr>
          <a:xfrm>
            <a:off x="12" y="548217"/>
            <a:ext cx="358775" cy="251259"/>
          </a:xfrm>
          <a:prstGeom prst="rect">
            <a:avLst/>
          </a:prstGeom>
          <a:solidFill>
            <a:srgbClr val="E30613"/>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
              <a:cs typeface=""/>
            </a:endParaRPr>
          </a:p>
        </p:txBody>
      </p:sp>
      <p:cxnSp>
        <p:nvCxnSpPr>
          <p:cNvPr id="9" name="Straight Connector 8"/>
          <p:cNvCxnSpPr/>
          <p:nvPr userDrawn="1"/>
        </p:nvCxnSpPr>
        <p:spPr>
          <a:xfrm>
            <a:off x="358775"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2065516" y="3429000"/>
            <a:ext cx="0" cy="30734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userDrawn="1"/>
        </p:nvCxnSpPr>
        <p:spPr>
          <a:xfrm>
            <a:off x="2065516"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userDrawn="1"/>
        </p:nvCxnSpPr>
        <p:spPr>
          <a:xfrm>
            <a:off x="5478998"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userDrawn="1"/>
        </p:nvCxnSpPr>
        <p:spPr>
          <a:xfrm>
            <a:off x="7185739"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userDrawn="1"/>
        </p:nvCxnSpPr>
        <p:spPr>
          <a:xfrm>
            <a:off x="8892480" y="3429000"/>
            <a:ext cx="0" cy="307340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userDrawn="1"/>
        </p:nvCxnSpPr>
        <p:spPr>
          <a:xfrm>
            <a:off x="5583464"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userDrawn="1"/>
        </p:nvCxnSpPr>
        <p:spPr>
          <a:xfrm>
            <a:off x="7288511" y="4950452"/>
            <a:ext cx="152400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22" name="Text Placeholder 4"/>
          <p:cNvSpPr>
            <a:spLocks noGrp="1"/>
          </p:cNvSpPr>
          <p:nvPr>
            <p:ph type="body" sz="quarter" idx="10" hasCustomPrompt="1"/>
          </p:nvPr>
        </p:nvSpPr>
        <p:spPr>
          <a:xfrm>
            <a:off x="471497" y="537635"/>
            <a:ext cx="2079207" cy="328084"/>
          </a:xfrm>
          <a:prstGeom prst="rect">
            <a:avLst/>
          </a:prstGeom>
        </p:spPr>
        <p:txBody>
          <a:bodyPr lIns="0" tIns="0" rIns="0" bIns="0"/>
          <a:lstStyle>
            <a:lvl1pPr marL="0" indent="0">
              <a:buFontTx/>
              <a:buNone/>
              <a:defRPr sz="1351" b="0" i="0" baseline="0">
                <a:solidFill>
                  <a:schemeClr val="bg2"/>
                </a:solidFill>
                <a:latin typeface="Wales Sans Body Medium" charset="0"/>
                <a:ea typeface="Wales Sans Body Medium" charset="0"/>
                <a:cs typeface="Wales Sans Body Medium"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Title Text (expand left/right</a:t>
            </a:r>
          </a:p>
        </p:txBody>
      </p:sp>
      <p:cxnSp>
        <p:nvCxnSpPr>
          <p:cNvPr id="24" name="Straight Connector 23"/>
          <p:cNvCxnSpPr/>
          <p:nvPr userDrawn="1"/>
        </p:nvCxnSpPr>
        <p:spPr>
          <a:xfrm>
            <a:off x="2598441" y="550335"/>
            <a:ext cx="0" cy="245533"/>
          </a:xfrm>
          <a:prstGeom prst="line">
            <a:avLst/>
          </a:prstGeom>
          <a:noFill/>
          <a:ln w="15875" cap="flat" cmpd="sng" algn="ctr">
            <a:solidFill>
              <a:sysClr val="windowText" lastClr="000000"/>
            </a:solidFill>
            <a:prstDash val="solid"/>
            <a:miter lim="800000"/>
          </a:ln>
          <a:effectLst/>
        </p:spPr>
      </p:cxnSp>
      <p:sp>
        <p:nvSpPr>
          <p:cNvPr id="26" name="Text Placeholder 4"/>
          <p:cNvSpPr>
            <a:spLocks noGrp="1"/>
          </p:cNvSpPr>
          <p:nvPr>
            <p:ph type="body" sz="quarter" idx="11" hasCustomPrompt="1"/>
          </p:nvPr>
        </p:nvSpPr>
        <p:spPr>
          <a:xfrm>
            <a:off x="2652075" y="539163"/>
            <a:ext cx="4921923" cy="328084"/>
          </a:xfrm>
          <a:prstGeom prst="rect">
            <a:avLst/>
          </a:prstGeom>
        </p:spPr>
        <p:txBody>
          <a:bodyPr lIns="0" tIns="0" rIns="0" bIns="0"/>
          <a:lstStyle>
            <a:lvl1pPr marL="0" indent="0">
              <a:buFontTx/>
              <a:buNone/>
              <a:defRPr sz="1351" b="0" i="0" baseline="0">
                <a:solidFill>
                  <a:schemeClr val="bg2"/>
                </a:solidFill>
                <a:latin typeface="Wales Sans Body" charset="0"/>
                <a:ea typeface="Wales Sans Body" charset="0"/>
                <a:cs typeface="Wales Sans Body" charset="0"/>
              </a:defRPr>
            </a:lvl1pPr>
            <a:lvl2pPr marL="342900" indent="0">
              <a:buFontTx/>
              <a:buNone/>
              <a:defRPr sz="1351" b="0" i="0">
                <a:latin typeface="Wales Sans Body Medium" charset="0"/>
                <a:ea typeface="Wales Sans Body Medium" charset="0"/>
                <a:cs typeface="Wales Sans Body Medium" charset="0"/>
              </a:defRPr>
            </a:lvl2pPr>
            <a:lvl3pPr marL="685800" indent="0">
              <a:buFontTx/>
              <a:buNone/>
              <a:defRPr sz="1351" b="0" i="0">
                <a:latin typeface="Wales Sans Body Medium" charset="0"/>
                <a:ea typeface="Wales Sans Body Medium" charset="0"/>
                <a:cs typeface="Wales Sans Body Medium" charset="0"/>
              </a:defRPr>
            </a:lvl3pPr>
            <a:lvl4pPr marL="1028700" indent="0">
              <a:buFontTx/>
              <a:buNone/>
              <a:defRPr sz="1351" b="0" i="0">
                <a:latin typeface="Wales Sans Body Medium" charset="0"/>
                <a:ea typeface="Wales Sans Body Medium" charset="0"/>
                <a:cs typeface="Wales Sans Body Medium" charset="0"/>
              </a:defRPr>
            </a:lvl4pPr>
            <a:lvl5pPr marL="1371600" indent="0">
              <a:buFontTx/>
              <a:buNone/>
              <a:defRPr sz="1351" b="0" i="0">
                <a:latin typeface="Wales Sans Body Medium" charset="0"/>
                <a:ea typeface="Wales Sans Body Medium" charset="0"/>
                <a:cs typeface="Wales Sans Body Medium" charset="0"/>
              </a:defRPr>
            </a:lvl5pPr>
          </a:lstStyle>
          <a:p>
            <a:pPr lvl="0"/>
            <a:r>
              <a:rPr lang="en-US"/>
              <a:t>Sub-title text (expand left/right</a:t>
            </a:r>
          </a:p>
        </p:txBody>
      </p:sp>
      <p:sp>
        <p:nvSpPr>
          <p:cNvPr id="28" name="Text Placeholder 2"/>
          <p:cNvSpPr>
            <a:spLocks noGrp="1"/>
          </p:cNvSpPr>
          <p:nvPr>
            <p:ph type="body" sz="quarter" idx="13" hasCustomPrompt="1"/>
          </p:nvPr>
        </p:nvSpPr>
        <p:spPr>
          <a:xfrm>
            <a:off x="486730" y="3439123"/>
            <a:ext cx="1410822" cy="310148"/>
          </a:xfrm>
          <a:prstGeom prst="rect">
            <a:avLst/>
          </a:prstGeom>
        </p:spPr>
        <p:txBody>
          <a:bodyPr lIns="0" tIns="0" rIns="0" bIns="0"/>
          <a:lstStyle>
            <a:lvl1pPr marL="0" indent="0">
              <a:spcBef>
                <a:spcPts val="0"/>
              </a:spcBef>
              <a:buFontTx/>
              <a:buNone/>
              <a:defRPr sz="1350" b="0" i="0" baseline="0">
                <a:solidFill>
                  <a:schemeClr val="bg2"/>
                </a:solidFill>
                <a:latin typeface="Wales Sans Body Medium" charset="0"/>
                <a:ea typeface="Wales Sans Body Medium" charset="0"/>
                <a:cs typeface="Wales Sans Body Medium"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Title Here</a:t>
            </a:r>
          </a:p>
        </p:txBody>
      </p:sp>
      <p:sp>
        <p:nvSpPr>
          <p:cNvPr id="30" name="Text Placeholder 2"/>
          <p:cNvSpPr>
            <a:spLocks noGrp="1"/>
          </p:cNvSpPr>
          <p:nvPr>
            <p:ph type="body" sz="quarter" idx="14" hasCustomPrompt="1"/>
          </p:nvPr>
        </p:nvSpPr>
        <p:spPr>
          <a:xfrm>
            <a:off x="487876" y="3761494"/>
            <a:ext cx="1409676" cy="310148"/>
          </a:xfrm>
          <a:prstGeom prst="rect">
            <a:avLst/>
          </a:prstGeom>
        </p:spPr>
        <p:txBody>
          <a:bodyPr lIns="0" tIns="0" rIns="0" bIns="0"/>
          <a:lstStyle>
            <a:lvl1pPr marL="0" indent="0">
              <a:spcBef>
                <a:spcPts val="0"/>
              </a:spcBef>
              <a:buFontTx/>
              <a:buNone/>
              <a:defRPr sz="1000" b="0" i="0" baseline="0">
                <a:solidFill>
                  <a:schemeClr val="bg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sp>
        <p:nvSpPr>
          <p:cNvPr id="31" name="Text Placeholder 26"/>
          <p:cNvSpPr>
            <a:spLocks noGrp="1"/>
          </p:cNvSpPr>
          <p:nvPr>
            <p:ph type="body" sz="quarter" idx="15" hasCustomPrompt="1"/>
          </p:nvPr>
        </p:nvSpPr>
        <p:spPr>
          <a:xfrm>
            <a:off x="495300" y="4271441"/>
            <a:ext cx="1402252" cy="2228721"/>
          </a:xfrm>
          <a:prstGeom prst="rect">
            <a:avLst/>
          </a:prstGeom>
        </p:spPr>
        <p:txBody>
          <a:bodyPr lIns="0" tIns="0" rIns="0" bIns="0"/>
          <a:lstStyle>
            <a:lvl1pPr marL="0" marR="0" indent="0" algn="l" defTabSz="685800" rtl="0" eaLnBrk="1" fontAlgn="auto" latinLnBrk="0" hangingPunct="1">
              <a:lnSpc>
                <a:spcPct val="90000"/>
              </a:lnSpc>
              <a:spcBef>
                <a:spcPts val="0"/>
              </a:spcBef>
              <a:spcAft>
                <a:spcPts val="0"/>
              </a:spcAft>
              <a:buClrTx/>
              <a:buSzTx/>
              <a:buFontTx/>
              <a:buNone/>
              <a:tabLst/>
              <a:defRPr sz="900" b="0" i="0">
                <a:solidFill>
                  <a:schemeClr val="bg2"/>
                </a:solidFill>
                <a:latin typeface="Wales Sans Body" charset="0"/>
                <a:ea typeface="Wales Sans Body" charset="0"/>
                <a:cs typeface="Wales Sans Body" charset="0"/>
              </a:defRPr>
            </a:lvl1pPr>
            <a:lvl2pPr marL="342900" indent="0">
              <a:buFontTx/>
              <a:buNone/>
              <a:defRPr sz="900" b="0" i="0">
                <a:solidFill>
                  <a:schemeClr val="bg2"/>
                </a:solidFill>
                <a:latin typeface="Wales Sans Body" charset="0"/>
                <a:ea typeface="Wales Sans Body" charset="0"/>
                <a:cs typeface="Wales Sans Body" charset="0"/>
              </a:defRPr>
            </a:lvl2pPr>
            <a:lvl3pPr marL="685800" indent="0">
              <a:buFontTx/>
              <a:buNone/>
              <a:defRPr sz="900" b="0" i="0">
                <a:solidFill>
                  <a:schemeClr val="bg2"/>
                </a:solidFill>
                <a:latin typeface="Wales Sans Body" charset="0"/>
                <a:ea typeface="Wales Sans Body" charset="0"/>
                <a:cs typeface="Wales Sans Body" charset="0"/>
              </a:defRPr>
            </a:lvl3pPr>
            <a:lvl4pPr marL="1028700" indent="0">
              <a:buFontTx/>
              <a:buNone/>
              <a:defRPr sz="900" b="0" i="0">
                <a:solidFill>
                  <a:schemeClr val="bg2"/>
                </a:solidFill>
                <a:latin typeface="Wales Sans Body" charset="0"/>
                <a:ea typeface="Wales Sans Body" charset="0"/>
                <a:cs typeface="Wales Sans Body" charset="0"/>
              </a:defRPr>
            </a:lvl4pPr>
            <a:lvl5pPr marL="1371600" indent="0">
              <a:buFontTx/>
              <a:buNone/>
              <a:defRPr sz="900" b="0" i="0">
                <a:solidFill>
                  <a:schemeClr val="bg2"/>
                </a:solidFill>
                <a:latin typeface="Wales Sans Body" charset="0"/>
                <a:ea typeface="Wales Sans Body" charset="0"/>
                <a:cs typeface="Wales Sans Body" charset="0"/>
              </a:defRPr>
            </a:lvl5pPr>
          </a:lstStyle>
          <a:p>
            <a:pPr marL="0" marR="0" lvl="0" indent="0" algn="l" defTabSz="685800" rtl="0" eaLnBrk="1" fontAlgn="auto" latinLnBrk="0" hangingPunct="1">
              <a:lnSpc>
                <a:spcPct val="90000"/>
              </a:lnSpc>
              <a:spcBef>
                <a:spcPts val="750"/>
              </a:spcBef>
              <a:spcAft>
                <a:spcPts val="0"/>
              </a:spcAft>
              <a:buClrTx/>
              <a:buSzTx/>
              <a:buFontTx/>
              <a:buNone/>
              <a:tabLst/>
              <a:defRPr/>
            </a:pPr>
            <a:r>
              <a:rPr lang="en-US"/>
              <a:t>Additional text here.</a:t>
            </a:r>
          </a:p>
        </p:txBody>
      </p:sp>
      <p:sp>
        <p:nvSpPr>
          <p:cNvPr id="23" name="Picture Placeholder 3"/>
          <p:cNvSpPr>
            <a:spLocks noGrp="1"/>
          </p:cNvSpPr>
          <p:nvPr>
            <p:ph type="pic" sz="quarter" idx="25" hasCustomPrompt="1"/>
          </p:nvPr>
        </p:nvSpPr>
        <p:spPr>
          <a:xfrm>
            <a:off x="2166938" y="3435315"/>
            <a:ext cx="3198216" cy="3058104"/>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25" name="Text Placeholder 10"/>
          <p:cNvSpPr>
            <a:spLocks noGrp="1"/>
          </p:cNvSpPr>
          <p:nvPr>
            <p:ph type="body" sz="quarter" idx="26" hasCustomPrompt="1"/>
          </p:nvPr>
        </p:nvSpPr>
        <p:spPr>
          <a:xfrm>
            <a:off x="5586808" y="3428580"/>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27" name="Text Placeholder 10"/>
          <p:cNvSpPr>
            <a:spLocks noGrp="1"/>
          </p:cNvSpPr>
          <p:nvPr>
            <p:ph type="body" sz="quarter" idx="27" hasCustomPrompt="1"/>
          </p:nvPr>
        </p:nvSpPr>
        <p:spPr>
          <a:xfrm>
            <a:off x="5586808" y="5061184"/>
            <a:ext cx="1506108" cy="1428013"/>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Click to add text</a:t>
            </a:r>
          </a:p>
        </p:txBody>
      </p:sp>
      <p:sp>
        <p:nvSpPr>
          <p:cNvPr id="32" name="Picture Placeholder 3"/>
          <p:cNvSpPr>
            <a:spLocks noGrp="1"/>
          </p:cNvSpPr>
          <p:nvPr>
            <p:ph type="pic" sz="quarter" idx="37" hasCustomPrompt="1"/>
          </p:nvPr>
        </p:nvSpPr>
        <p:spPr>
          <a:xfrm>
            <a:off x="7291868" y="3435324"/>
            <a:ext cx="1510870"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3" name="Text Placeholder 10"/>
          <p:cNvSpPr>
            <a:spLocks noGrp="1"/>
          </p:cNvSpPr>
          <p:nvPr>
            <p:ph type="body" sz="quarter" idx="38" hasCustomPrompt="1"/>
          </p:nvPr>
        </p:nvSpPr>
        <p:spPr>
          <a:xfrm>
            <a:off x="7296630" y="4513070"/>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
        <p:nvSpPr>
          <p:cNvPr id="34" name="Picture Placeholder 3"/>
          <p:cNvSpPr>
            <a:spLocks noGrp="1"/>
          </p:cNvSpPr>
          <p:nvPr>
            <p:ph type="pic" sz="quarter" idx="39" hasCustomPrompt="1"/>
          </p:nvPr>
        </p:nvSpPr>
        <p:spPr>
          <a:xfrm>
            <a:off x="7291868" y="5039561"/>
            <a:ext cx="1510871" cy="1023857"/>
          </a:xfrm>
          <a:prstGeom prst="rect">
            <a:avLst/>
          </a:prstGeom>
          <a:solidFill>
            <a:schemeClr val="bg1"/>
          </a:solidFill>
        </p:spPr>
        <p:txBody>
          <a:bodyPr lIns="0" tIns="0" rIns="0" bIns="0"/>
          <a:lstStyle>
            <a:lvl1pPr marL="0" indent="0">
              <a:buFontTx/>
              <a:buNone/>
              <a:defRPr sz="900" b="0" i="0">
                <a:solidFill>
                  <a:schemeClr val="bg2"/>
                </a:solidFill>
                <a:latin typeface="Wales Sans Body Light" charset="0"/>
                <a:ea typeface="Wales Sans Body Light" charset="0"/>
                <a:cs typeface="Wales Sans Body Light" charset="0"/>
              </a:defRPr>
            </a:lvl1pPr>
          </a:lstStyle>
          <a:p>
            <a:r>
              <a:rPr lang="en-US"/>
              <a:t>Add image/logo here</a:t>
            </a:r>
          </a:p>
        </p:txBody>
      </p:sp>
      <p:sp>
        <p:nvSpPr>
          <p:cNvPr id="35" name="Text Placeholder 10"/>
          <p:cNvSpPr>
            <a:spLocks noGrp="1"/>
          </p:cNvSpPr>
          <p:nvPr>
            <p:ph type="body" sz="quarter" idx="40" hasCustomPrompt="1"/>
          </p:nvPr>
        </p:nvSpPr>
        <p:spPr>
          <a:xfrm>
            <a:off x="7296630" y="6117308"/>
            <a:ext cx="1506108" cy="384905"/>
          </a:xfrm>
          <a:prstGeom prst="rect">
            <a:avLst/>
          </a:prstGeom>
        </p:spPr>
        <p:txBody>
          <a:bodyPr lIns="0" tIns="0" rIns="0" bIns="0"/>
          <a:lstStyle>
            <a:lvl1pPr marL="0" indent="0">
              <a:buFontTx/>
              <a:buNone/>
              <a:defRPr sz="900" b="0" i="0" baseline="0">
                <a:solidFill>
                  <a:schemeClr val="bg2"/>
                </a:solidFill>
                <a:latin typeface="Wales Sans Body Light" charset="0"/>
                <a:ea typeface="Wales Sans Body Light" charset="0"/>
                <a:cs typeface="Wales Sans Body Light" charset="0"/>
              </a:defRPr>
            </a:lvl1pPr>
            <a:lvl2pPr marL="342900" indent="0">
              <a:buFontTx/>
              <a:buNone/>
              <a:defRPr sz="900" b="0" i="0">
                <a:solidFill>
                  <a:schemeClr val="bg2"/>
                </a:solidFill>
                <a:latin typeface="Wales Sans Body Light" charset="0"/>
                <a:ea typeface="Wales Sans Body Light" charset="0"/>
                <a:cs typeface="Wales Sans Body Light" charset="0"/>
              </a:defRPr>
            </a:lvl2pPr>
            <a:lvl3pPr marL="685800" indent="0">
              <a:buFontTx/>
              <a:buNone/>
              <a:defRPr sz="900" b="0" i="0">
                <a:solidFill>
                  <a:schemeClr val="bg2"/>
                </a:solidFill>
                <a:latin typeface="Wales Sans Body Light" charset="0"/>
                <a:ea typeface="Wales Sans Body Light" charset="0"/>
                <a:cs typeface="Wales Sans Body Light" charset="0"/>
              </a:defRPr>
            </a:lvl3pPr>
            <a:lvl4pPr marL="1028700" indent="0">
              <a:buFontTx/>
              <a:buNone/>
              <a:defRPr sz="900" b="0" i="0">
                <a:solidFill>
                  <a:schemeClr val="bg2"/>
                </a:solidFill>
                <a:latin typeface="Wales Sans Body Light" charset="0"/>
                <a:ea typeface="Wales Sans Body Light" charset="0"/>
                <a:cs typeface="Wales Sans Body Light" charset="0"/>
              </a:defRPr>
            </a:lvl4pPr>
            <a:lvl5pPr marL="1371600" indent="0">
              <a:buFontTx/>
              <a:buNone/>
              <a:defRPr sz="900" b="0" i="0">
                <a:solidFill>
                  <a:schemeClr val="bg2"/>
                </a:solidFill>
                <a:latin typeface="Wales Sans Body Light" charset="0"/>
                <a:ea typeface="Wales Sans Body Light" charset="0"/>
                <a:cs typeface="Wales Sans Body Light" charset="0"/>
              </a:defRPr>
            </a:lvl5pPr>
          </a:lstStyle>
          <a:p>
            <a:pPr lvl="0"/>
            <a:r>
              <a:rPr lang="en-US"/>
              <a:t>Add caption here. Add caption text here. Text here.</a:t>
            </a:r>
          </a:p>
        </p:txBody>
      </p:sp>
    </p:spTree>
    <p:extLst>
      <p:ext uri="{BB962C8B-B14F-4D97-AF65-F5344CB8AC3E}">
        <p14:creationId xmlns:p14="http://schemas.microsoft.com/office/powerpoint/2010/main" val="4918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00" fill="hold"/>
                                        <p:tgtEl>
                                          <p:spTgt spid="3"/>
                                        </p:tgtEl>
                                        <p:attrNameLst>
                                          <p:attrName>ppt_x</p:attrName>
                                        </p:attrNameLst>
                                      </p:cBhvr>
                                      <p:tavLst>
                                        <p:tav tm="0">
                                          <p:val>
                                            <p:strVal val="0-#ppt_w/2"/>
                                          </p:val>
                                        </p:tav>
                                        <p:tav tm="100000">
                                          <p:val>
                                            <p:strVal val="#ppt_x"/>
                                          </p:val>
                                        </p:tav>
                                      </p:tavLst>
                                    </p:anim>
                                    <p:anim calcmode="lin" valueType="num">
                                      <p:cBhvr additive="base">
                                        <p:cTn id="8" dur="100" fill="hold"/>
                                        <p:tgtEl>
                                          <p:spTgt spid="3"/>
                                        </p:tgtEl>
                                        <p:attrNameLst>
                                          <p:attrName>ppt_y</p:attrName>
                                        </p:attrNameLst>
                                      </p:cBhvr>
                                      <p:tavLst>
                                        <p:tav tm="0">
                                          <p:val>
                                            <p:strVal val="#ppt_y"/>
                                          </p:val>
                                        </p:tav>
                                        <p:tav tm="100000">
                                          <p:val>
                                            <p:strVal val="#ppt_y"/>
                                          </p:val>
                                        </p:tav>
                                      </p:tavLst>
                                    </p:anim>
                                  </p:childTnLst>
                                </p:cTn>
                              </p:par>
                              <p:par>
                                <p:cTn id="9" presetID="10" presetClass="entr" presetSubtype="0" fill="hold" nodeType="with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37" presetClass="entr" presetSubtype="0" fill="hold"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anim calcmode="lin" valueType="num">
                                      <p:cBhvr>
                                        <p:cTn id="15" dur="500" fill="hold"/>
                                        <p:tgtEl>
                                          <p:spTgt spid="10"/>
                                        </p:tgtEl>
                                        <p:attrNameLst>
                                          <p:attrName>ppt_x</p:attrName>
                                        </p:attrNameLst>
                                      </p:cBhvr>
                                      <p:tavLst>
                                        <p:tav tm="0">
                                          <p:val>
                                            <p:strVal val="#ppt_x"/>
                                          </p:val>
                                        </p:tav>
                                        <p:tav tm="100000">
                                          <p:val>
                                            <p:strVal val="#ppt_x"/>
                                          </p:val>
                                        </p:tav>
                                      </p:tavLst>
                                    </p:anim>
                                    <p:anim calcmode="lin" valueType="num">
                                      <p:cBhvr>
                                        <p:cTn id="16" dur="450" decel="100000" fill="hold"/>
                                        <p:tgtEl>
                                          <p:spTgt spid="10"/>
                                        </p:tgtEl>
                                        <p:attrNameLst>
                                          <p:attrName>ppt_y</p:attrName>
                                        </p:attrNameLst>
                                      </p:cBhvr>
                                      <p:tavLst>
                                        <p:tav tm="0">
                                          <p:val>
                                            <p:strVal val="#ppt_y+1"/>
                                          </p:val>
                                        </p:tav>
                                        <p:tav tm="100000">
                                          <p:val>
                                            <p:strVal val="#ppt_y-.03"/>
                                          </p:val>
                                        </p:tav>
                                      </p:tavLst>
                                    </p:anim>
                                    <p:anim calcmode="lin" valueType="num">
                                      <p:cBhvr>
                                        <p:cTn id="17" dur="50" accel="100000" fill="hold">
                                          <p:stCondLst>
                                            <p:cond delay="450"/>
                                          </p:stCondLst>
                                        </p:cTn>
                                        <p:tgtEl>
                                          <p:spTgt spid="10"/>
                                        </p:tgtEl>
                                        <p:attrNameLst>
                                          <p:attrName>ppt_y</p:attrName>
                                        </p:attrNameLst>
                                      </p:cBhvr>
                                      <p:tavLst>
                                        <p:tav tm="0">
                                          <p:val>
                                            <p:strVal val="#ppt_y-.03"/>
                                          </p:val>
                                        </p:tav>
                                        <p:tav tm="100000">
                                          <p:val>
                                            <p:strVal val="#ppt_y"/>
                                          </p:val>
                                        </p:tav>
                                      </p:tavLst>
                                    </p:anim>
                                  </p:childTnLst>
                                </p:cTn>
                              </p:par>
                              <p:par>
                                <p:cTn id="18" presetID="37" presetClass="entr" presetSubtype="0" fill="hold" nodeType="withEffect">
                                  <p:stCondLst>
                                    <p:cond delay="0"/>
                                  </p:stCondLst>
                                  <p:childTnLst>
                                    <p:set>
                                      <p:cBhvr>
                                        <p:cTn id="19" dur="1" fill="hold">
                                          <p:stCondLst>
                                            <p:cond delay="0"/>
                                          </p:stCondLst>
                                        </p:cTn>
                                        <p:tgtEl>
                                          <p:spTgt spid="37"/>
                                        </p:tgtEl>
                                        <p:attrNameLst>
                                          <p:attrName>style.visibility</p:attrName>
                                        </p:attrNameLst>
                                      </p:cBhvr>
                                      <p:to>
                                        <p:strVal val="visible"/>
                                      </p:to>
                                    </p:set>
                                    <p:animEffect transition="in" filter="fade">
                                      <p:cBhvr>
                                        <p:cTn id="20" dur="500"/>
                                        <p:tgtEl>
                                          <p:spTgt spid="37"/>
                                        </p:tgtEl>
                                      </p:cBhvr>
                                    </p:animEffect>
                                    <p:anim calcmode="lin" valueType="num">
                                      <p:cBhvr>
                                        <p:cTn id="21" dur="500" fill="hold"/>
                                        <p:tgtEl>
                                          <p:spTgt spid="37"/>
                                        </p:tgtEl>
                                        <p:attrNameLst>
                                          <p:attrName>ppt_x</p:attrName>
                                        </p:attrNameLst>
                                      </p:cBhvr>
                                      <p:tavLst>
                                        <p:tav tm="0">
                                          <p:val>
                                            <p:strVal val="#ppt_x"/>
                                          </p:val>
                                        </p:tav>
                                        <p:tav tm="100000">
                                          <p:val>
                                            <p:strVal val="#ppt_x"/>
                                          </p:val>
                                        </p:tav>
                                      </p:tavLst>
                                    </p:anim>
                                    <p:anim calcmode="lin" valueType="num">
                                      <p:cBhvr>
                                        <p:cTn id="22" dur="450" decel="100000" fill="hold"/>
                                        <p:tgtEl>
                                          <p:spTgt spid="37"/>
                                        </p:tgtEl>
                                        <p:attrNameLst>
                                          <p:attrName>ppt_y</p:attrName>
                                        </p:attrNameLst>
                                      </p:cBhvr>
                                      <p:tavLst>
                                        <p:tav tm="0">
                                          <p:val>
                                            <p:strVal val="#ppt_y+1"/>
                                          </p:val>
                                        </p:tav>
                                        <p:tav tm="100000">
                                          <p:val>
                                            <p:strVal val="#ppt_y-.03"/>
                                          </p:val>
                                        </p:tav>
                                      </p:tavLst>
                                    </p:anim>
                                    <p:anim calcmode="lin" valueType="num">
                                      <p:cBhvr>
                                        <p:cTn id="23" dur="50" accel="100000" fill="hold">
                                          <p:stCondLst>
                                            <p:cond delay="450"/>
                                          </p:stCondLst>
                                        </p:cTn>
                                        <p:tgtEl>
                                          <p:spTgt spid="37"/>
                                        </p:tgtEl>
                                        <p:attrNameLst>
                                          <p:attrName>ppt_y</p:attrName>
                                        </p:attrNameLst>
                                      </p:cBhvr>
                                      <p:tavLst>
                                        <p:tav tm="0">
                                          <p:val>
                                            <p:strVal val="#ppt_y-.03"/>
                                          </p:val>
                                        </p:tav>
                                        <p:tav tm="100000">
                                          <p:val>
                                            <p:strVal val="#ppt_y"/>
                                          </p:val>
                                        </p:tav>
                                      </p:tavLst>
                                    </p:anim>
                                  </p:childTnLst>
                                </p:cTn>
                              </p:par>
                              <p:par>
                                <p:cTn id="24" presetID="37" presetClass="entr" presetSubtype="0" fill="hold" nodeType="withEffect">
                                  <p:stCondLst>
                                    <p:cond delay="0"/>
                                  </p:stCondLst>
                                  <p:childTnLst>
                                    <p:set>
                                      <p:cBhvr>
                                        <p:cTn id="25" dur="1" fill="hold">
                                          <p:stCondLst>
                                            <p:cond delay="0"/>
                                          </p:stCondLst>
                                        </p:cTn>
                                        <p:tgtEl>
                                          <p:spTgt spid="38"/>
                                        </p:tgtEl>
                                        <p:attrNameLst>
                                          <p:attrName>style.visibility</p:attrName>
                                        </p:attrNameLst>
                                      </p:cBhvr>
                                      <p:to>
                                        <p:strVal val="visible"/>
                                      </p:to>
                                    </p:set>
                                    <p:animEffect transition="in" filter="fade">
                                      <p:cBhvr>
                                        <p:cTn id="26" dur="500"/>
                                        <p:tgtEl>
                                          <p:spTgt spid="38"/>
                                        </p:tgtEl>
                                      </p:cBhvr>
                                    </p:animEffect>
                                    <p:anim calcmode="lin" valueType="num">
                                      <p:cBhvr>
                                        <p:cTn id="27" dur="500" fill="hold"/>
                                        <p:tgtEl>
                                          <p:spTgt spid="38"/>
                                        </p:tgtEl>
                                        <p:attrNameLst>
                                          <p:attrName>ppt_x</p:attrName>
                                        </p:attrNameLst>
                                      </p:cBhvr>
                                      <p:tavLst>
                                        <p:tav tm="0">
                                          <p:val>
                                            <p:strVal val="#ppt_x"/>
                                          </p:val>
                                        </p:tav>
                                        <p:tav tm="100000">
                                          <p:val>
                                            <p:strVal val="#ppt_x"/>
                                          </p:val>
                                        </p:tav>
                                      </p:tavLst>
                                    </p:anim>
                                    <p:anim calcmode="lin" valueType="num">
                                      <p:cBhvr>
                                        <p:cTn id="28" dur="450" decel="100000" fill="hold"/>
                                        <p:tgtEl>
                                          <p:spTgt spid="38"/>
                                        </p:tgtEl>
                                        <p:attrNameLst>
                                          <p:attrName>ppt_y</p:attrName>
                                        </p:attrNameLst>
                                      </p:cBhvr>
                                      <p:tavLst>
                                        <p:tav tm="0">
                                          <p:val>
                                            <p:strVal val="#ppt_y+1"/>
                                          </p:val>
                                        </p:tav>
                                        <p:tav tm="100000">
                                          <p:val>
                                            <p:strVal val="#ppt_y-.03"/>
                                          </p:val>
                                        </p:tav>
                                      </p:tavLst>
                                    </p:anim>
                                    <p:anim calcmode="lin" valueType="num">
                                      <p:cBhvr>
                                        <p:cTn id="29" dur="50" accel="100000" fill="hold">
                                          <p:stCondLst>
                                            <p:cond delay="450"/>
                                          </p:stCondLst>
                                        </p:cTn>
                                        <p:tgtEl>
                                          <p:spTgt spid="38"/>
                                        </p:tgtEl>
                                        <p:attrNameLst>
                                          <p:attrName>ppt_y</p:attrName>
                                        </p:attrNameLst>
                                      </p:cBhvr>
                                      <p:tavLst>
                                        <p:tav tm="0">
                                          <p:val>
                                            <p:strVal val="#ppt_y-.03"/>
                                          </p:val>
                                        </p:tav>
                                        <p:tav tm="100000">
                                          <p:val>
                                            <p:strVal val="#ppt_y"/>
                                          </p:val>
                                        </p:tav>
                                      </p:tavLst>
                                    </p:anim>
                                  </p:childTnLst>
                                </p:cTn>
                              </p:par>
                              <p:par>
                                <p:cTn id="30" presetID="37" presetClass="entr" presetSubtype="0" fill="hold" nodeType="with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fade">
                                      <p:cBhvr>
                                        <p:cTn id="32" dur="500"/>
                                        <p:tgtEl>
                                          <p:spTgt spid="39"/>
                                        </p:tgtEl>
                                      </p:cBhvr>
                                    </p:animEffect>
                                    <p:anim calcmode="lin" valueType="num">
                                      <p:cBhvr>
                                        <p:cTn id="33" dur="500" fill="hold"/>
                                        <p:tgtEl>
                                          <p:spTgt spid="39"/>
                                        </p:tgtEl>
                                        <p:attrNameLst>
                                          <p:attrName>ppt_x</p:attrName>
                                        </p:attrNameLst>
                                      </p:cBhvr>
                                      <p:tavLst>
                                        <p:tav tm="0">
                                          <p:val>
                                            <p:strVal val="#ppt_x"/>
                                          </p:val>
                                        </p:tav>
                                        <p:tav tm="100000">
                                          <p:val>
                                            <p:strVal val="#ppt_x"/>
                                          </p:val>
                                        </p:tav>
                                      </p:tavLst>
                                    </p:anim>
                                    <p:anim calcmode="lin" valueType="num">
                                      <p:cBhvr>
                                        <p:cTn id="34" dur="450" decel="100000" fill="hold"/>
                                        <p:tgtEl>
                                          <p:spTgt spid="39"/>
                                        </p:tgtEl>
                                        <p:attrNameLst>
                                          <p:attrName>ppt_y</p:attrName>
                                        </p:attrNameLst>
                                      </p:cBhvr>
                                      <p:tavLst>
                                        <p:tav tm="0">
                                          <p:val>
                                            <p:strVal val="#ppt_y+1"/>
                                          </p:val>
                                        </p:tav>
                                        <p:tav tm="100000">
                                          <p:val>
                                            <p:strVal val="#ppt_y-.03"/>
                                          </p:val>
                                        </p:tav>
                                      </p:tavLst>
                                    </p:anim>
                                    <p:anim calcmode="lin" valueType="num">
                                      <p:cBhvr>
                                        <p:cTn id="35" dur="50" accel="100000" fill="hold">
                                          <p:stCondLst>
                                            <p:cond delay="450"/>
                                          </p:stCondLst>
                                        </p:cTn>
                                        <p:tgtEl>
                                          <p:spTgt spid="39"/>
                                        </p:tgtEl>
                                        <p:attrNameLst>
                                          <p:attrName>ppt_y</p:attrName>
                                        </p:attrNameLst>
                                      </p:cBhvr>
                                      <p:tavLst>
                                        <p:tav tm="0">
                                          <p:val>
                                            <p:strVal val="#ppt_y-.03"/>
                                          </p:val>
                                        </p:tav>
                                        <p:tav tm="100000">
                                          <p:val>
                                            <p:strVal val="#ppt_y"/>
                                          </p:val>
                                        </p:tav>
                                      </p:tavLst>
                                    </p:anim>
                                  </p:childTnLst>
                                </p:cTn>
                              </p:par>
                              <p:par>
                                <p:cTn id="36" presetID="37" presetClass="entr" presetSubtype="0" fill="hold" nodeType="withEffect">
                                  <p:stCondLst>
                                    <p:cond delay="0"/>
                                  </p:stCondLst>
                                  <p:childTnLst>
                                    <p:set>
                                      <p:cBhvr>
                                        <p:cTn id="37" dur="1" fill="hold">
                                          <p:stCondLst>
                                            <p:cond delay="0"/>
                                          </p:stCondLst>
                                        </p:cTn>
                                        <p:tgtEl>
                                          <p:spTgt spid="40"/>
                                        </p:tgtEl>
                                        <p:attrNameLst>
                                          <p:attrName>style.visibility</p:attrName>
                                        </p:attrNameLst>
                                      </p:cBhvr>
                                      <p:to>
                                        <p:strVal val="visible"/>
                                      </p:to>
                                    </p:set>
                                    <p:animEffect transition="in" filter="fade">
                                      <p:cBhvr>
                                        <p:cTn id="38" dur="500"/>
                                        <p:tgtEl>
                                          <p:spTgt spid="40"/>
                                        </p:tgtEl>
                                      </p:cBhvr>
                                    </p:animEffect>
                                    <p:anim calcmode="lin" valueType="num">
                                      <p:cBhvr>
                                        <p:cTn id="39" dur="500" fill="hold"/>
                                        <p:tgtEl>
                                          <p:spTgt spid="40"/>
                                        </p:tgtEl>
                                        <p:attrNameLst>
                                          <p:attrName>ppt_x</p:attrName>
                                        </p:attrNameLst>
                                      </p:cBhvr>
                                      <p:tavLst>
                                        <p:tav tm="0">
                                          <p:val>
                                            <p:strVal val="#ppt_x"/>
                                          </p:val>
                                        </p:tav>
                                        <p:tav tm="100000">
                                          <p:val>
                                            <p:strVal val="#ppt_x"/>
                                          </p:val>
                                        </p:tav>
                                      </p:tavLst>
                                    </p:anim>
                                    <p:anim calcmode="lin" valueType="num">
                                      <p:cBhvr>
                                        <p:cTn id="40" dur="450" decel="100000" fill="hold"/>
                                        <p:tgtEl>
                                          <p:spTgt spid="40"/>
                                        </p:tgtEl>
                                        <p:attrNameLst>
                                          <p:attrName>ppt_y</p:attrName>
                                        </p:attrNameLst>
                                      </p:cBhvr>
                                      <p:tavLst>
                                        <p:tav tm="0">
                                          <p:val>
                                            <p:strVal val="#ppt_y+1"/>
                                          </p:val>
                                        </p:tav>
                                        <p:tav tm="100000">
                                          <p:val>
                                            <p:strVal val="#ppt_y-.03"/>
                                          </p:val>
                                        </p:tav>
                                      </p:tavLst>
                                    </p:anim>
                                    <p:anim calcmode="lin" valueType="num">
                                      <p:cBhvr>
                                        <p:cTn id="41" dur="50" accel="100000" fill="hold">
                                          <p:stCondLst>
                                            <p:cond delay="450"/>
                                          </p:stCondLst>
                                        </p:cTn>
                                        <p:tgtEl>
                                          <p:spTgt spid="40"/>
                                        </p:tgtEl>
                                        <p:attrNameLst>
                                          <p:attrName>ppt_y</p:attrName>
                                        </p:attrNameLst>
                                      </p:cBhvr>
                                      <p:tavLst>
                                        <p:tav tm="0">
                                          <p:val>
                                            <p:strVal val="#ppt_y-.03"/>
                                          </p:val>
                                        </p:tav>
                                        <p:tav tm="100000">
                                          <p:val>
                                            <p:strVal val="#ppt_y"/>
                                          </p:val>
                                        </p:tav>
                                      </p:tavLst>
                                    </p:anim>
                                  </p:childTnLst>
                                </p:cTn>
                              </p:par>
                              <p:par>
                                <p:cTn id="42" presetID="37" presetClass="entr" presetSubtype="0" fill="hold" nodeType="withEffect">
                                  <p:stCondLst>
                                    <p:cond delay="0"/>
                                  </p:stCondLst>
                                  <p:childTnLst>
                                    <p:set>
                                      <p:cBhvr>
                                        <p:cTn id="43" dur="1" fill="hold">
                                          <p:stCondLst>
                                            <p:cond delay="0"/>
                                          </p:stCondLst>
                                        </p:cTn>
                                        <p:tgtEl>
                                          <p:spTgt spid="56"/>
                                        </p:tgtEl>
                                        <p:attrNameLst>
                                          <p:attrName>style.visibility</p:attrName>
                                        </p:attrNameLst>
                                      </p:cBhvr>
                                      <p:to>
                                        <p:strVal val="visible"/>
                                      </p:to>
                                    </p:set>
                                    <p:animEffect transition="in" filter="fade">
                                      <p:cBhvr>
                                        <p:cTn id="44" dur="500"/>
                                        <p:tgtEl>
                                          <p:spTgt spid="56"/>
                                        </p:tgtEl>
                                      </p:cBhvr>
                                    </p:animEffect>
                                    <p:anim calcmode="lin" valueType="num">
                                      <p:cBhvr>
                                        <p:cTn id="45" dur="500" fill="hold"/>
                                        <p:tgtEl>
                                          <p:spTgt spid="56"/>
                                        </p:tgtEl>
                                        <p:attrNameLst>
                                          <p:attrName>ppt_x</p:attrName>
                                        </p:attrNameLst>
                                      </p:cBhvr>
                                      <p:tavLst>
                                        <p:tav tm="0">
                                          <p:val>
                                            <p:strVal val="#ppt_x"/>
                                          </p:val>
                                        </p:tav>
                                        <p:tav tm="100000">
                                          <p:val>
                                            <p:strVal val="#ppt_x"/>
                                          </p:val>
                                        </p:tav>
                                      </p:tavLst>
                                    </p:anim>
                                    <p:anim calcmode="lin" valueType="num">
                                      <p:cBhvr>
                                        <p:cTn id="46" dur="450" decel="100000" fill="hold"/>
                                        <p:tgtEl>
                                          <p:spTgt spid="56"/>
                                        </p:tgtEl>
                                        <p:attrNameLst>
                                          <p:attrName>ppt_y</p:attrName>
                                        </p:attrNameLst>
                                      </p:cBhvr>
                                      <p:tavLst>
                                        <p:tav tm="0">
                                          <p:val>
                                            <p:strVal val="#ppt_y+1"/>
                                          </p:val>
                                        </p:tav>
                                        <p:tav tm="100000">
                                          <p:val>
                                            <p:strVal val="#ppt_y-.03"/>
                                          </p:val>
                                        </p:tav>
                                      </p:tavLst>
                                    </p:anim>
                                    <p:anim calcmode="lin" valueType="num">
                                      <p:cBhvr>
                                        <p:cTn id="47" dur="50" accel="100000" fill="hold">
                                          <p:stCondLst>
                                            <p:cond delay="450"/>
                                          </p:stCondLst>
                                        </p:cTn>
                                        <p:tgtEl>
                                          <p:spTgt spid="56"/>
                                        </p:tgtEl>
                                        <p:attrNameLst>
                                          <p:attrName>ppt_y</p:attrName>
                                        </p:attrNameLst>
                                      </p:cBhvr>
                                      <p:tavLst>
                                        <p:tav tm="0">
                                          <p:val>
                                            <p:strVal val="#ppt_y-.03"/>
                                          </p:val>
                                        </p:tav>
                                        <p:tav tm="100000">
                                          <p:val>
                                            <p:strVal val="#ppt_y"/>
                                          </p:val>
                                        </p:tav>
                                      </p:tavLst>
                                    </p:anim>
                                  </p:childTnLst>
                                </p:cTn>
                              </p:par>
                              <p:par>
                                <p:cTn id="48" presetID="37" presetClass="entr" presetSubtype="0" fill="hold" nodeType="withEffect">
                                  <p:stCondLst>
                                    <p:cond delay="0"/>
                                  </p:stCondLst>
                                  <p:childTnLst>
                                    <p:set>
                                      <p:cBhvr>
                                        <p:cTn id="49" dur="1" fill="hold">
                                          <p:stCondLst>
                                            <p:cond delay="0"/>
                                          </p:stCondLst>
                                        </p:cTn>
                                        <p:tgtEl>
                                          <p:spTgt spid="59"/>
                                        </p:tgtEl>
                                        <p:attrNameLst>
                                          <p:attrName>style.visibility</p:attrName>
                                        </p:attrNameLst>
                                      </p:cBhvr>
                                      <p:to>
                                        <p:strVal val="visible"/>
                                      </p:to>
                                    </p:set>
                                    <p:animEffect transition="in" filter="fade">
                                      <p:cBhvr>
                                        <p:cTn id="50" dur="500"/>
                                        <p:tgtEl>
                                          <p:spTgt spid="59"/>
                                        </p:tgtEl>
                                      </p:cBhvr>
                                    </p:animEffect>
                                    <p:anim calcmode="lin" valueType="num">
                                      <p:cBhvr>
                                        <p:cTn id="51" dur="500" fill="hold"/>
                                        <p:tgtEl>
                                          <p:spTgt spid="59"/>
                                        </p:tgtEl>
                                        <p:attrNameLst>
                                          <p:attrName>ppt_x</p:attrName>
                                        </p:attrNameLst>
                                      </p:cBhvr>
                                      <p:tavLst>
                                        <p:tav tm="0">
                                          <p:val>
                                            <p:strVal val="#ppt_x"/>
                                          </p:val>
                                        </p:tav>
                                        <p:tav tm="100000">
                                          <p:val>
                                            <p:strVal val="#ppt_x"/>
                                          </p:val>
                                        </p:tav>
                                      </p:tavLst>
                                    </p:anim>
                                    <p:anim calcmode="lin" valueType="num">
                                      <p:cBhvr>
                                        <p:cTn id="52" dur="450" decel="100000" fill="hold"/>
                                        <p:tgtEl>
                                          <p:spTgt spid="59"/>
                                        </p:tgtEl>
                                        <p:attrNameLst>
                                          <p:attrName>ppt_y</p:attrName>
                                        </p:attrNameLst>
                                      </p:cBhvr>
                                      <p:tavLst>
                                        <p:tav tm="0">
                                          <p:val>
                                            <p:strVal val="#ppt_y+1"/>
                                          </p:val>
                                        </p:tav>
                                        <p:tav tm="100000">
                                          <p:val>
                                            <p:strVal val="#ppt_y-.03"/>
                                          </p:val>
                                        </p:tav>
                                      </p:tavLst>
                                    </p:anim>
                                    <p:anim calcmode="lin" valueType="num">
                                      <p:cBhvr>
                                        <p:cTn id="53" dur="50" accel="100000" fill="hold">
                                          <p:stCondLst>
                                            <p:cond delay="450"/>
                                          </p:stCondLst>
                                        </p:cTn>
                                        <p:tgtEl>
                                          <p:spTgt spid="59"/>
                                        </p:tgtEl>
                                        <p:attrNameLst>
                                          <p:attrName>ppt_y</p:attrName>
                                        </p:attrNameLst>
                                      </p:cBhvr>
                                      <p:tavLst>
                                        <p:tav tm="0">
                                          <p:val>
                                            <p:strVal val="#ppt_y-.03"/>
                                          </p:val>
                                        </p:tav>
                                        <p:tav tm="100000">
                                          <p:val>
                                            <p:strVal val="#ppt_y"/>
                                          </p:val>
                                        </p:tav>
                                      </p:tavLst>
                                    </p:anim>
                                  </p:childTnLst>
                                </p:cTn>
                              </p:par>
                              <p:par>
                                <p:cTn id="54" presetID="10" presetClass="entr" presetSubtype="0" fill="hold"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5">
                                            <p:txEl>
                                              <p:pRg st="0" end="0"/>
                                            </p:txEl>
                                          </p:spTgt>
                                        </p:tgtEl>
                                        <p:attrNameLst>
                                          <p:attrName>style.visibility</p:attrName>
                                        </p:attrNameLst>
                                      </p:cBhvr>
                                      <p:to>
                                        <p:strVal val="visible"/>
                                      </p:to>
                                    </p:set>
                                    <p:animEffect transition="in" filter="fade">
                                      <p:cBhvr>
                                        <p:cTn id="62" dur="500"/>
                                        <p:tgtEl>
                                          <p:spTgt spid="25">
                                            <p:txEl>
                                              <p:pRg st="0" end="0"/>
                                            </p:tx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27">
                                            <p:txEl>
                                              <p:pRg st="0" end="0"/>
                                            </p:txEl>
                                          </p:spTgt>
                                        </p:tgtEl>
                                        <p:attrNameLst>
                                          <p:attrName>style.visibility</p:attrName>
                                        </p:attrNameLst>
                                      </p:cBhvr>
                                      <p:to>
                                        <p:strVal val="visible"/>
                                      </p:to>
                                    </p:set>
                                    <p:animEffect transition="in" filter="fade">
                                      <p:cBhvr>
                                        <p:cTn id="65" dur="500"/>
                                        <p:tgtEl>
                                          <p:spTgt spid="27">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32"/>
                                        </p:tgtEl>
                                        <p:attrNameLst>
                                          <p:attrName>style.visibility</p:attrName>
                                        </p:attrNameLst>
                                      </p:cBhvr>
                                      <p:to>
                                        <p:strVal val="visible"/>
                                      </p:to>
                                    </p:set>
                                    <p:animEffect transition="in" filter="fade">
                                      <p:cBhvr>
                                        <p:cTn id="68" dur="500"/>
                                        <p:tgtEl>
                                          <p:spTgt spid="32"/>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33">
                                            <p:txEl>
                                              <p:pRg st="0" end="0"/>
                                            </p:txEl>
                                          </p:spTgt>
                                        </p:tgtEl>
                                        <p:attrNameLst>
                                          <p:attrName>style.visibility</p:attrName>
                                        </p:attrNameLst>
                                      </p:cBhvr>
                                      <p:to>
                                        <p:strVal val="visible"/>
                                      </p:to>
                                    </p:set>
                                    <p:animEffect transition="in" filter="fade">
                                      <p:cBhvr>
                                        <p:cTn id="71" dur="500"/>
                                        <p:tgtEl>
                                          <p:spTgt spid="33">
                                            <p:txEl>
                                              <p:pRg st="0" end="0"/>
                                            </p:txEl>
                                          </p:spTgt>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34"/>
                                        </p:tgtEl>
                                        <p:attrNameLst>
                                          <p:attrName>style.visibility</p:attrName>
                                        </p:attrNameLst>
                                      </p:cBhvr>
                                      <p:to>
                                        <p:strVal val="visible"/>
                                      </p:to>
                                    </p:set>
                                    <p:animEffect transition="in" filter="fade">
                                      <p:cBhvr>
                                        <p:cTn id="74" dur="500"/>
                                        <p:tgtEl>
                                          <p:spTgt spid="34"/>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5">
                                            <p:txEl>
                                              <p:pRg st="0" end="0"/>
                                            </p:txEl>
                                          </p:spTgt>
                                        </p:tgtEl>
                                        <p:attrNameLst>
                                          <p:attrName>style.visibility</p:attrName>
                                        </p:attrNameLst>
                                      </p:cBhvr>
                                      <p:to>
                                        <p:strVal val="visible"/>
                                      </p:to>
                                    </p:set>
                                    <p:animEffect transition="in" filter="fade">
                                      <p:cBhvr>
                                        <p:cTn id="77" dur="500"/>
                                        <p:tgtEl>
                                          <p:spTgt spid="3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3" grpId="0" animBg="1"/>
      <p:bldP spid="25" grpId="0" build="p">
        <p:tmplLst>
          <p:tmpl lvl="1">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7" grpId="0" build="p">
        <p:tmplLst>
          <p:tmpl lvl="1">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End Slide">
    <p:bg>
      <p:bgRef idx="1001">
        <a:schemeClr val="bg2"/>
      </p:bgRef>
    </p:bg>
    <p:spTree>
      <p:nvGrpSpPr>
        <p:cNvPr id="1" name=""/>
        <p:cNvGrpSpPr/>
        <p:nvPr/>
      </p:nvGrpSpPr>
      <p:grpSpPr>
        <a:xfrm>
          <a:off x="0" y="0"/>
          <a:ext cx="0" cy="0"/>
          <a:chOff x="0" y="0"/>
          <a:chExt cx="0" cy="0"/>
        </a:xfrm>
      </p:grpSpPr>
      <p:sp>
        <p:nvSpPr>
          <p:cNvPr id="16" name="Text Placeholder 2"/>
          <p:cNvSpPr>
            <a:spLocks noGrp="1"/>
          </p:cNvSpPr>
          <p:nvPr>
            <p:ph type="body" sz="quarter" idx="14" hasCustomPrompt="1"/>
          </p:nvPr>
        </p:nvSpPr>
        <p:spPr>
          <a:xfrm>
            <a:off x="364123" y="672243"/>
            <a:ext cx="2764088" cy="244452"/>
          </a:xfrm>
          <a:prstGeom prst="rect">
            <a:avLst/>
          </a:prstGeom>
        </p:spPr>
        <p:txBody>
          <a:bodyPr lIns="0" tIns="0" rIns="0" bIns="0"/>
          <a:lstStyle>
            <a:lvl1pPr marL="0" indent="0">
              <a:buFontTx/>
              <a:buNone/>
              <a:defRPr sz="1400" b="0" i="0" baseline="0">
                <a:solidFill>
                  <a:schemeClr val="tx2"/>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a:t>Sub-title here</a:t>
            </a:r>
          </a:p>
        </p:txBody>
      </p:sp>
      <p:cxnSp>
        <p:nvCxnSpPr>
          <p:cNvPr id="17" name="Straight Connector 16"/>
          <p:cNvCxnSpPr/>
          <p:nvPr userDrawn="1"/>
        </p:nvCxnSpPr>
        <p:spPr>
          <a:xfrm>
            <a:off x="358775" y="548217"/>
            <a:ext cx="187881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ext Placeholder 2"/>
          <p:cNvSpPr>
            <a:spLocks noGrp="1"/>
          </p:cNvSpPr>
          <p:nvPr>
            <p:ph type="body" sz="quarter" idx="15" hasCustomPrompt="1"/>
          </p:nvPr>
        </p:nvSpPr>
        <p:spPr>
          <a:xfrm>
            <a:off x="359518" y="930443"/>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Name@Wales.gsi.gov.uk</a:t>
            </a:r>
            <a:endParaRPr lang="en-US"/>
          </a:p>
        </p:txBody>
      </p:sp>
      <p:sp>
        <p:nvSpPr>
          <p:cNvPr id="22" name="Text Placeholder 2"/>
          <p:cNvSpPr>
            <a:spLocks noGrp="1"/>
          </p:cNvSpPr>
          <p:nvPr>
            <p:ph type="body" sz="quarter" idx="16" hasCustomPrompt="1"/>
          </p:nvPr>
        </p:nvSpPr>
        <p:spPr>
          <a:xfrm>
            <a:off x="360664" y="1182479"/>
            <a:ext cx="2756066" cy="244452"/>
          </a:xfrm>
          <a:prstGeom prst="rect">
            <a:avLst/>
          </a:prstGeom>
        </p:spPr>
        <p:txBody>
          <a:bodyPr lIns="0" tIns="0" rIns="0" bIns="0"/>
          <a:lstStyle>
            <a:lvl1pPr marL="0" indent="0">
              <a:buFontTx/>
              <a:buNone/>
              <a:defRPr sz="1400" b="0" i="0" baseline="0">
                <a:solidFill>
                  <a:schemeClr val="bg1"/>
                </a:solidFill>
                <a:latin typeface="Wales Sans Body" charset="0"/>
                <a:ea typeface="Wales Sans Body" charset="0"/>
                <a:cs typeface="Wales Sans Body" charset="0"/>
              </a:defRPr>
            </a:lvl1pPr>
            <a:lvl2pPr marL="342900" indent="0">
              <a:buFontTx/>
              <a:buNone/>
              <a:defRPr sz="900" b="0" i="0">
                <a:solidFill>
                  <a:schemeClr val="bg1"/>
                </a:solidFill>
                <a:latin typeface="Wales Sans Body" charset="0"/>
                <a:ea typeface="Wales Sans Body" charset="0"/>
                <a:cs typeface="Wales Sans Body" charset="0"/>
              </a:defRPr>
            </a:lvl2pPr>
            <a:lvl3pPr marL="685800" indent="0">
              <a:buFontTx/>
              <a:buNone/>
              <a:defRPr sz="900" b="0" i="0">
                <a:solidFill>
                  <a:schemeClr val="bg1"/>
                </a:solidFill>
                <a:latin typeface="Wales Sans Body" charset="0"/>
                <a:ea typeface="Wales Sans Body" charset="0"/>
                <a:cs typeface="Wales Sans Body" charset="0"/>
              </a:defRPr>
            </a:lvl3pPr>
            <a:lvl4pPr marL="1028700" indent="0">
              <a:buFontTx/>
              <a:buNone/>
              <a:defRPr sz="900" b="0" i="0">
                <a:solidFill>
                  <a:schemeClr val="bg1"/>
                </a:solidFill>
                <a:latin typeface="Wales Sans Body" charset="0"/>
                <a:ea typeface="Wales Sans Body" charset="0"/>
                <a:cs typeface="Wales Sans Body" charset="0"/>
              </a:defRPr>
            </a:lvl4pPr>
            <a:lvl5pPr marL="1371600" indent="0">
              <a:buFontTx/>
              <a:buNone/>
              <a:defRPr sz="900" b="0" i="0">
                <a:solidFill>
                  <a:schemeClr val="bg1"/>
                </a:solidFill>
                <a:latin typeface="Wales Sans Body" charset="0"/>
                <a:ea typeface="Wales Sans Body" charset="0"/>
                <a:cs typeface="Wales Sans Body" charset="0"/>
              </a:defRPr>
            </a:lvl5pPr>
          </a:lstStyle>
          <a:p>
            <a:pPr lvl="0"/>
            <a:r>
              <a:rPr lang="en-US" err="1"/>
              <a:t>visitwales.com</a:t>
            </a:r>
            <a:endParaRPr lang="en-US"/>
          </a:p>
        </p:txBody>
      </p:sp>
      <p:pic>
        <p:nvPicPr>
          <p:cNvPr id="7" name="Picture 6"/>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8214909" y="5780617"/>
            <a:ext cx="678266" cy="721784"/>
          </a:xfrm>
          <a:prstGeom prst="rect">
            <a:avLst/>
          </a:prstGeom>
        </p:spPr>
      </p:pic>
    </p:spTree>
    <p:extLst>
      <p:ext uri="{BB962C8B-B14F-4D97-AF65-F5344CB8AC3E}">
        <p14:creationId xmlns:p14="http://schemas.microsoft.com/office/powerpoint/2010/main" val="441606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26" Type="http://schemas.openxmlformats.org/officeDocument/2006/relationships/slideLayout" Target="../slideLayouts/slideLayout38.xml"/><Relationship Id="rId21" Type="http://schemas.openxmlformats.org/officeDocument/2006/relationships/slideLayout" Target="../slideLayouts/slideLayout33.xml"/><Relationship Id="rId42" Type="http://schemas.openxmlformats.org/officeDocument/2006/relationships/slideLayout" Target="../slideLayouts/slideLayout54.xml"/><Relationship Id="rId47" Type="http://schemas.openxmlformats.org/officeDocument/2006/relationships/slideLayout" Target="../slideLayouts/slideLayout59.xml"/><Relationship Id="rId63" Type="http://schemas.openxmlformats.org/officeDocument/2006/relationships/slideLayout" Target="../slideLayouts/slideLayout75.xml"/><Relationship Id="rId68" Type="http://schemas.openxmlformats.org/officeDocument/2006/relationships/slideLayout" Target="../slideLayouts/slideLayout80.xml"/><Relationship Id="rId7" Type="http://schemas.openxmlformats.org/officeDocument/2006/relationships/slideLayout" Target="../slideLayouts/slideLayout19.xml"/><Relationship Id="rId71" Type="http://schemas.openxmlformats.org/officeDocument/2006/relationships/theme" Target="../theme/theme2.xml"/><Relationship Id="rId2" Type="http://schemas.openxmlformats.org/officeDocument/2006/relationships/slideLayout" Target="../slideLayouts/slideLayout14.xml"/><Relationship Id="rId16" Type="http://schemas.openxmlformats.org/officeDocument/2006/relationships/slideLayout" Target="../slideLayouts/slideLayout28.xml"/><Relationship Id="rId29" Type="http://schemas.openxmlformats.org/officeDocument/2006/relationships/slideLayout" Target="../slideLayouts/slideLayout41.xml"/><Relationship Id="rId11" Type="http://schemas.openxmlformats.org/officeDocument/2006/relationships/slideLayout" Target="../slideLayouts/slideLayout23.xml"/><Relationship Id="rId24" Type="http://schemas.openxmlformats.org/officeDocument/2006/relationships/slideLayout" Target="../slideLayouts/slideLayout36.xml"/><Relationship Id="rId32" Type="http://schemas.openxmlformats.org/officeDocument/2006/relationships/slideLayout" Target="../slideLayouts/slideLayout44.xml"/><Relationship Id="rId37" Type="http://schemas.openxmlformats.org/officeDocument/2006/relationships/slideLayout" Target="../slideLayouts/slideLayout49.xml"/><Relationship Id="rId40" Type="http://schemas.openxmlformats.org/officeDocument/2006/relationships/slideLayout" Target="../slideLayouts/slideLayout52.xml"/><Relationship Id="rId45" Type="http://schemas.openxmlformats.org/officeDocument/2006/relationships/slideLayout" Target="../slideLayouts/slideLayout57.xml"/><Relationship Id="rId53" Type="http://schemas.openxmlformats.org/officeDocument/2006/relationships/slideLayout" Target="../slideLayouts/slideLayout65.xml"/><Relationship Id="rId58" Type="http://schemas.openxmlformats.org/officeDocument/2006/relationships/slideLayout" Target="../slideLayouts/slideLayout70.xml"/><Relationship Id="rId66" Type="http://schemas.openxmlformats.org/officeDocument/2006/relationships/slideLayout" Target="../slideLayouts/slideLayout78.xml"/><Relationship Id="rId5" Type="http://schemas.openxmlformats.org/officeDocument/2006/relationships/slideLayout" Target="../slideLayouts/slideLayout17.xml"/><Relationship Id="rId61" Type="http://schemas.openxmlformats.org/officeDocument/2006/relationships/slideLayout" Target="../slideLayouts/slideLayout73.xml"/><Relationship Id="rId19" Type="http://schemas.openxmlformats.org/officeDocument/2006/relationships/slideLayout" Target="../slideLayouts/slideLayout31.xml"/><Relationship Id="rId14" Type="http://schemas.openxmlformats.org/officeDocument/2006/relationships/slideLayout" Target="../slideLayouts/slideLayout26.xml"/><Relationship Id="rId22" Type="http://schemas.openxmlformats.org/officeDocument/2006/relationships/slideLayout" Target="../slideLayouts/slideLayout34.xml"/><Relationship Id="rId27" Type="http://schemas.openxmlformats.org/officeDocument/2006/relationships/slideLayout" Target="../slideLayouts/slideLayout39.xml"/><Relationship Id="rId30" Type="http://schemas.openxmlformats.org/officeDocument/2006/relationships/slideLayout" Target="../slideLayouts/slideLayout42.xml"/><Relationship Id="rId35" Type="http://schemas.openxmlformats.org/officeDocument/2006/relationships/slideLayout" Target="../slideLayouts/slideLayout47.xml"/><Relationship Id="rId43" Type="http://schemas.openxmlformats.org/officeDocument/2006/relationships/slideLayout" Target="../slideLayouts/slideLayout55.xml"/><Relationship Id="rId48" Type="http://schemas.openxmlformats.org/officeDocument/2006/relationships/slideLayout" Target="../slideLayouts/slideLayout60.xml"/><Relationship Id="rId56" Type="http://schemas.openxmlformats.org/officeDocument/2006/relationships/slideLayout" Target="../slideLayouts/slideLayout68.xml"/><Relationship Id="rId64" Type="http://schemas.openxmlformats.org/officeDocument/2006/relationships/slideLayout" Target="../slideLayouts/slideLayout76.xml"/><Relationship Id="rId69" Type="http://schemas.openxmlformats.org/officeDocument/2006/relationships/slideLayout" Target="../slideLayouts/slideLayout81.xml"/><Relationship Id="rId8" Type="http://schemas.openxmlformats.org/officeDocument/2006/relationships/slideLayout" Target="../slideLayouts/slideLayout20.xml"/><Relationship Id="rId51" Type="http://schemas.openxmlformats.org/officeDocument/2006/relationships/slideLayout" Target="../slideLayouts/slideLayout63.xml"/><Relationship Id="rId3" Type="http://schemas.openxmlformats.org/officeDocument/2006/relationships/slideLayout" Target="../slideLayouts/slideLayout15.xml"/><Relationship Id="rId12" Type="http://schemas.openxmlformats.org/officeDocument/2006/relationships/slideLayout" Target="../slideLayouts/slideLayout24.xml"/><Relationship Id="rId17" Type="http://schemas.openxmlformats.org/officeDocument/2006/relationships/slideLayout" Target="../slideLayouts/slideLayout29.xml"/><Relationship Id="rId25" Type="http://schemas.openxmlformats.org/officeDocument/2006/relationships/slideLayout" Target="../slideLayouts/slideLayout37.xml"/><Relationship Id="rId33" Type="http://schemas.openxmlformats.org/officeDocument/2006/relationships/slideLayout" Target="../slideLayouts/slideLayout45.xml"/><Relationship Id="rId38" Type="http://schemas.openxmlformats.org/officeDocument/2006/relationships/slideLayout" Target="../slideLayouts/slideLayout50.xml"/><Relationship Id="rId46" Type="http://schemas.openxmlformats.org/officeDocument/2006/relationships/slideLayout" Target="../slideLayouts/slideLayout58.xml"/><Relationship Id="rId59" Type="http://schemas.openxmlformats.org/officeDocument/2006/relationships/slideLayout" Target="../slideLayouts/slideLayout71.xml"/><Relationship Id="rId67" Type="http://schemas.openxmlformats.org/officeDocument/2006/relationships/slideLayout" Target="../slideLayouts/slideLayout79.xml"/><Relationship Id="rId20" Type="http://schemas.openxmlformats.org/officeDocument/2006/relationships/slideLayout" Target="../slideLayouts/slideLayout32.xml"/><Relationship Id="rId41" Type="http://schemas.openxmlformats.org/officeDocument/2006/relationships/slideLayout" Target="../slideLayouts/slideLayout53.xml"/><Relationship Id="rId54" Type="http://schemas.openxmlformats.org/officeDocument/2006/relationships/slideLayout" Target="../slideLayouts/slideLayout66.xml"/><Relationship Id="rId62" Type="http://schemas.openxmlformats.org/officeDocument/2006/relationships/slideLayout" Target="../slideLayouts/slideLayout74.xml"/><Relationship Id="rId70" Type="http://schemas.openxmlformats.org/officeDocument/2006/relationships/slideLayout" Target="../slideLayouts/slideLayout8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5" Type="http://schemas.openxmlformats.org/officeDocument/2006/relationships/slideLayout" Target="../slideLayouts/slideLayout27.xml"/><Relationship Id="rId23" Type="http://schemas.openxmlformats.org/officeDocument/2006/relationships/slideLayout" Target="../slideLayouts/slideLayout35.xml"/><Relationship Id="rId28" Type="http://schemas.openxmlformats.org/officeDocument/2006/relationships/slideLayout" Target="../slideLayouts/slideLayout40.xml"/><Relationship Id="rId36" Type="http://schemas.openxmlformats.org/officeDocument/2006/relationships/slideLayout" Target="../slideLayouts/slideLayout48.xml"/><Relationship Id="rId49" Type="http://schemas.openxmlformats.org/officeDocument/2006/relationships/slideLayout" Target="../slideLayouts/slideLayout61.xml"/><Relationship Id="rId57" Type="http://schemas.openxmlformats.org/officeDocument/2006/relationships/slideLayout" Target="../slideLayouts/slideLayout69.xml"/><Relationship Id="rId10" Type="http://schemas.openxmlformats.org/officeDocument/2006/relationships/slideLayout" Target="../slideLayouts/slideLayout22.xml"/><Relationship Id="rId31" Type="http://schemas.openxmlformats.org/officeDocument/2006/relationships/slideLayout" Target="../slideLayouts/slideLayout43.xml"/><Relationship Id="rId44" Type="http://schemas.openxmlformats.org/officeDocument/2006/relationships/slideLayout" Target="../slideLayouts/slideLayout56.xml"/><Relationship Id="rId52" Type="http://schemas.openxmlformats.org/officeDocument/2006/relationships/slideLayout" Target="../slideLayouts/slideLayout64.xml"/><Relationship Id="rId60" Type="http://schemas.openxmlformats.org/officeDocument/2006/relationships/slideLayout" Target="../slideLayouts/slideLayout72.xml"/><Relationship Id="rId65" Type="http://schemas.openxmlformats.org/officeDocument/2006/relationships/slideLayout" Target="../slideLayouts/slideLayout77.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3" Type="http://schemas.openxmlformats.org/officeDocument/2006/relationships/slideLayout" Target="../slideLayouts/slideLayout25.xml"/><Relationship Id="rId18" Type="http://schemas.openxmlformats.org/officeDocument/2006/relationships/slideLayout" Target="../slideLayouts/slideLayout30.xml"/><Relationship Id="rId39" Type="http://schemas.openxmlformats.org/officeDocument/2006/relationships/slideLayout" Target="../slideLayouts/slideLayout51.xml"/><Relationship Id="rId34" Type="http://schemas.openxmlformats.org/officeDocument/2006/relationships/slideLayout" Target="../slideLayouts/slideLayout46.xml"/><Relationship Id="rId50" Type="http://schemas.openxmlformats.org/officeDocument/2006/relationships/slideLayout" Target="../slideLayouts/slideLayout62.xml"/><Relationship Id="rId55"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73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7"/>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EB5CA0-86D7-4E28-BAE8-119E1F32A6B8}" type="datetimeFigureOut">
              <a:rPr lang="en-GB" smtClean="0"/>
              <a:t>27/09/2024</a:t>
            </a:fld>
            <a:endParaRPr lang="en-GB"/>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3DC9E2-5E96-4E81-8595-C1EB97D325B1}" type="slidenum">
              <a:rPr lang="en-GB" smtClean="0"/>
              <a:t>‹#›</a:t>
            </a:fld>
            <a:endParaRPr lang="en-GB"/>
          </a:p>
        </p:txBody>
      </p:sp>
    </p:spTree>
    <p:extLst>
      <p:ext uri="{BB962C8B-B14F-4D97-AF65-F5344CB8AC3E}">
        <p14:creationId xmlns:p14="http://schemas.microsoft.com/office/powerpoint/2010/main" val="321095761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 id="2147483720" r:id="rId58"/>
    <p:sldLayoutId id="2147483721" r:id="rId59"/>
    <p:sldLayoutId id="2147483722" r:id="rId60"/>
    <p:sldLayoutId id="2147483723" r:id="rId61"/>
    <p:sldLayoutId id="2147483724" r:id="rId62"/>
    <p:sldLayoutId id="2147483725" r:id="rId63"/>
    <p:sldLayoutId id="2147483726" r:id="rId64"/>
    <p:sldLayoutId id="2147483727" r:id="rId65"/>
    <p:sldLayoutId id="2147483728" r:id="rId66"/>
    <p:sldLayoutId id="2147483729" r:id="rId67"/>
    <p:sldLayoutId id="2147483730" r:id="rId68"/>
    <p:sldLayoutId id="2147483731" r:id="rId69"/>
    <p:sldLayoutId id="2147483732" r:id="rId7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byY2MC5tj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l5_hIozyEA0" TargetMode="External"/><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gov.wales/topics/culture-tourism-sport/major-events/?lang=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0.xml"/><Relationship Id="rId1" Type="http://schemas.openxmlformats.org/officeDocument/2006/relationships/slideLayout" Target="../slideLayouts/slideLayout12.xml"/><Relationship Id="rId5" Type="http://schemas.openxmlformats.org/officeDocument/2006/relationships/image" Target="../media/image74.jpeg"/><Relationship Id="rId4" Type="http://schemas.openxmlformats.org/officeDocument/2006/relationships/image" Target="../media/image73.jpeg"/></Relationships>
</file>

<file path=ppt/slides/_rels/slide81.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31.xml"/><Relationship Id="rId1" Type="http://schemas.openxmlformats.org/officeDocument/2006/relationships/slideLayout" Target="../slideLayouts/slideLayout12.xml"/><Relationship Id="rId5" Type="http://schemas.openxmlformats.org/officeDocument/2006/relationships/image" Target="../media/image77.jpeg"/><Relationship Id="rId4" Type="http://schemas.openxmlformats.org/officeDocument/2006/relationships/image" Target="../media/image76.jpeg"/></Relationships>
</file>

<file path=ppt/slides/_rels/slide82.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hyperlink" Target="https://gov.wales/topics/culture-tourism-sport/major-events/?lang=en"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21"/>
            <a:ext cx="8229600" cy="1143000"/>
          </a:xfrm>
        </p:spPr>
        <p:txBody>
          <a:bodyPr>
            <a:noAutofit/>
          </a:bodyPr>
          <a:lstStyle/>
          <a:p>
            <a:br>
              <a:rPr lang="en-GB" sz="4500" b="1"/>
            </a:br>
            <a:r>
              <a:rPr lang="en-GB" sz="4500" b="1"/>
              <a:t>Strategic Sports Events Management</a:t>
            </a:r>
            <a:br>
              <a:rPr lang="en-GB" sz="4500" b="1"/>
            </a:br>
            <a:r>
              <a:rPr lang="en-GB" sz="4500" b="1"/>
              <a:t>BMSM6006</a:t>
            </a:r>
          </a:p>
        </p:txBody>
      </p:sp>
      <p:sp>
        <p:nvSpPr>
          <p:cNvPr id="3" name="Content Placeholder 2"/>
          <p:cNvSpPr>
            <a:spLocks noGrp="1"/>
          </p:cNvSpPr>
          <p:nvPr>
            <p:ph idx="1"/>
          </p:nvPr>
        </p:nvSpPr>
        <p:spPr>
          <a:xfrm>
            <a:off x="796752" y="5124334"/>
            <a:ext cx="7550496" cy="612068"/>
          </a:xfrm>
        </p:spPr>
        <p:txBody>
          <a:bodyPr/>
          <a:lstStyle/>
          <a:p>
            <a:pPr marL="0" indent="0" algn="ctr">
              <a:buNone/>
            </a:pPr>
            <a:r>
              <a:rPr lang="en-GB" b="1" dirty="0"/>
              <a:t>Lecture 1: 2024</a:t>
            </a:r>
          </a:p>
        </p:txBody>
      </p:sp>
      <p:pic>
        <p:nvPicPr>
          <p:cNvPr id="1026" name="Picture 2" descr="Paris 2024 Olympics Takes Bold Strides Toward Sustainability">
            <a:extLst>
              <a:ext uri="{FF2B5EF4-FFF2-40B4-BE49-F238E27FC236}">
                <a16:creationId xmlns:a16="http://schemas.microsoft.com/office/drawing/2014/main" id="{3FBE1B8D-8DF0-1822-EC91-FFDC407034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5256" y="2317172"/>
            <a:ext cx="5133488" cy="2890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7463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Session Overview</a:t>
            </a:r>
          </a:p>
        </p:txBody>
      </p:sp>
      <p:sp>
        <p:nvSpPr>
          <p:cNvPr id="4" name="Rectangle 2"/>
          <p:cNvSpPr>
            <a:spLocks noGrp="1" noChangeArrowheads="1"/>
          </p:cNvSpPr>
          <p:nvPr>
            <p:ph idx="1"/>
          </p:nvPr>
        </p:nvSpPr>
        <p:spPr>
          <a:xfrm>
            <a:off x="457200" y="1553309"/>
            <a:ext cx="8229600" cy="4519245"/>
          </a:xfrm>
        </p:spPr>
        <p:txBody>
          <a:bodyPr>
            <a:normAutofit/>
          </a:bodyPr>
          <a:lstStyle/>
          <a:p>
            <a:pPr>
              <a:lnSpc>
                <a:spcPct val="80000"/>
              </a:lnSpc>
            </a:pPr>
            <a:r>
              <a:rPr lang="en-GB" altLang="en-US"/>
              <a:t>Introductions and housekeeping</a:t>
            </a:r>
          </a:p>
          <a:p>
            <a:pPr>
              <a:lnSpc>
                <a:spcPct val="80000"/>
              </a:lnSpc>
            </a:pPr>
            <a:r>
              <a:rPr lang="en-GB" altLang="en-US"/>
              <a:t>Module Overview</a:t>
            </a:r>
          </a:p>
          <a:p>
            <a:pPr>
              <a:lnSpc>
                <a:spcPct val="80000"/>
              </a:lnSpc>
            </a:pPr>
            <a:r>
              <a:rPr lang="en-GB" altLang="en-US"/>
              <a:t>Introduction to Major Events</a:t>
            </a:r>
          </a:p>
          <a:p>
            <a:pPr>
              <a:lnSpc>
                <a:spcPct val="80000"/>
              </a:lnSpc>
            </a:pPr>
            <a:r>
              <a:rPr lang="en-GB" altLang="en-US"/>
              <a:t>History &amp; type of Events</a:t>
            </a:r>
          </a:p>
          <a:p>
            <a:pPr>
              <a:lnSpc>
                <a:spcPct val="80000"/>
              </a:lnSpc>
            </a:pPr>
            <a:r>
              <a:rPr lang="en-GB" altLang="en-US"/>
              <a:t>Organisations Involved. </a:t>
            </a:r>
          </a:p>
          <a:p>
            <a:pPr>
              <a:lnSpc>
                <a:spcPct val="80000"/>
              </a:lnSpc>
            </a:pPr>
            <a:r>
              <a:rPr lang="en-GB" altLang="en-US"/>
              <a:t>UK &amp; Welsh Government perspectives.</a:t>
            </a:r>
          </a:p>
          <a:p>
            <a:pPr>
              <a:lnSpc>
                <a:spcPct val="80000"/>
              </a:lnSpc>
            </a:pPr>
            <a:r>
              <a:rPr lang="en-GB" altLang="en-US"/>
              <a:t>Independent study task.</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5936" y="1013783"/>
            <a:ext cx="8229600" cy="1143000"/>
          </a:xfrm>
        </p:spPr>
        <p:txBody>
          <a:bodyPr/>
          <a:lstStyle/>
          <a:p>
            <a:pPr algn="l"/>
            <a:r>
              <a:rPr lang="en-GB" b="1" u="sng"/>
              <a:t>Module Leader</a:t>
            </a:r>
          </a:p>
        </p:txBody>
      </p:sp>
      <p:sp>
        <p:nvSpPr>
          <p:cNvPr id="4" name="Content Placeholder 2"/>
          <p:cNvSpPr>
            <a:spLocks noGrp="1"/>
          </p:cNvSpPr>
          <p:nvPr>
            <p:ph idx="1"/>
          </p:nvPr>
        </p:nvSpPr>
        <p:spPr>
          <a:xfrm>
            <a:off x="427076" y="2379784"/>
            <a:ext cx="8229600" cy="4120361"/>
          </a:xfrm>
        </p:spPr>
        <p:txBody>
          <a:bodyPr>
            <a:normAutofit/>
          </a:bodyPr>
          <a:lstStyle/>
          <a:p>
            <a:pPr>
              <a:buFont typeface="Wingdings" panose="05000000000000000000" pitchFamily="2" charset="2"/>
              <a:buChar char="§"/>
            </a:pPr>
            <a:r>
              <a:rPr lang="en-GB" err="1"/>
              <a:t>Mark.napieralla@uwtsd.ac.uk</a:t>
            </a:r>
            <a:r>
              <a:rPr lang="en-GB"/>
              <a:t> </a:t>
            </a:r>
          </a:p>
          <a:p>
            <a:pPr>
              <a:buFont typeface="Wingdings" panose="05000000000000000000" pitchFamily="2" charset="2"/>
              <a:buChar char="§"/>
            </a:pPr>
            <a:r>
              <a:rPr lang="en-GB"/>
              <a:t>UWSTD work day: Friday</a:t>
            </a:r>
          </a:p>
          <a:p>
            <a:pPr>
              <a:buFont typeface="Wingdings" panose="05000000000000000000" pitchFamily="2" charset="2"/>
              <a:buChar char="§"/>
            </a:pPr>
            <a:r>
              <a:rPr lang="en-GB"/>
              <a:t>Module 9 arrival- 9:15am start</a:t>
            </a:r>
          </a:p>
          <a:p>
            <a:pPr>
              <a:buFont typeface="Wingdings" panose="05000000000000000000" pitchFamily="2" charset="2"/>
              <a:buChar char="§"/>
            </a:pPr>
            <a:r>
              <a:rPr lang="en-GB"/>
              <a:t>11-12- complete task / finish </a:t>
            </a:r>
          </a:p>
          <a:p>
            <a:pPr marL="0" indent="0">
              <a:buNone/>
            </a:pPr>
            <a:endParaRPr lang="en-GB"/>
          </a:p>
        </p:txBody>
      </p:sp>
    </p:spTree>
    <p:extLst>
      <p:ext uri="{BB962C8B-B14F-4D97-AF65-F5344CB8AC3E}">
        <p14:creationId xmlns:p14="http://schemas.microsoft.com/office/powerpoint/2010/main" val="923853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Learning Culture</a:t>
            </a:r>
          </a:p>
        </p:txBody>
      </p:sp>
      <p:sp>
        <p:nvSpPr>
          <p:cNvPr id="4" name="Rectangle 3"/>
          <p:cNvSpPr>
            <a:spLocks noGrp="1" noChangeArrowheads="1"/>
          </p:cNvSpPr>
          <p:nvPr>
            <p:ph idx="1"/>
          </p:nvPr>
        </p:nvSpPr>
        <p:spPr/>
        <p:txBody>
          <a:bodyPr>
            <a:normAutofit/>
          </a:bodyPr>
          <a:lstStyle/>
          <a:p>
            <a:pPr eaLnBrk="1" hangingPunct="1">
              <a:buFont typeface="Wingdings" panose="05000000000000000000" pitchFamily="2" charset="2"/>
              <a:buChar char="ü"/>
            </a:pPr>
            <a:r>
              <a:rPr lang="en-GB" altLang="en-US" b="1" u="sng"/>
              <a:t>PROFESSIONAL</a:t>
            </a:r>
          </a:p>
          <a:p>
            <a:pPr eaLnBrk="1" hangingPunct="1">
              <a:buFont typeface="Wingdings" panose="05000000000000000000" pitchFamily="2" charset="2"/>
              <a:buChar char="ü"/>
            </a:pPr>
            <a:r>
              <a:rPr lang="en-GB" altLang="en-US"/>
              <a:t>Respectful</a:t>
            </a:r>
          </a:p>
          <a:p>
            <a:pPr eaLnBrk="1" hangingPunct="1">
              <a:buFont typeface="Wingdings" panose="05000000000000000000" pitchFamily="2" charset="2"/>
              <a:buChar char="ü"/>
            </a:pPr>
            <a:r>
              <a:rPr lang="en-GB" altLang="en-US"/>
              <a:t>Lectures, plus Seminars &amp; Tutorials</a:t>
            </a:r>
          </a:p>
          <a:p>
            <a:pPr eaLnBrk="1" hangingPunct="1">
              <a:buFont typeface="Wingdings" panose="05000000000000000000" pitchFamily="2" charset="2"/>
              <a:buChar char="ü"/>
            </a:pPr>
            <a:r>
              <a:rPr lang="en-GB" altLang="en-US"/>
              <a:t>Individual &amp; Group Work</a:t>
            </a:r>
          </a:p>
          <a:p>
            <a:pPr eaLnBrk="1" hangingPunct="1">
              <a:buFont typeface="Wingdings" panose="05000000000000000000" pitchFamily="2" charset="2"/>
              <a:buChar char="ü"/>
            </a:pPr>
            <a:r>
              <a:rPr lang="en-GB" altLang="en-US"/>
              <a:t>Aspirational – Do our Best</a:t>
            </a:r>
          </a:p>
          <a:p>
            <a:pPr marL="0" indent="0" eaLnBrk="1" hangingPunct="1">
              <a:buNone/>
            </a:pPr>
            <a:endParaRPr lang="en-GB" altLang="en-US"/>
          </a:p>
        </p:txBody>
      </p:sp>
    </p:spTree>
    <p:extLst>
      <p:ext uri="{BB962C8B-B14F-4D97-AF65-F5344CB8AC3E}">
        <p14:creationId xmlns:p14="http://schemas.microsoft.com/office/powerpoint/2010/main" val="84974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76672"/>
            <a:ext cx="5019675" cy="5019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685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E1DD7D-740F-DFFE-B44C-1F06ED27BC12}"/>
              </a:ext>
            </a:extLst>
          </p:cNvPr>
          <p:cNvSpPr txBox="1"/>
          <p:nvPr/>
        </p:nvSpPr>
        <p:spPr>
          <a:xfrm>
            <a:off x="451216" y="1102303"/>
            <a:ext cx="8447049" cy="4062651"/>
          </a:xfrm>
          <a:prstGeom prst="rect">
            <a:avLst/>
          </a:prstGeom>
          <a:noFill/>
        </p:spPr>
        <p:txBody>
          <a:bodyPr wrap="square" rtlCol="0">
            <a:spAutoFit/>
          </a:bodyPr>
          <a:lstStyle/>
          <a:p>
            <a:r>
              <a:rPr lang="en-US" sz="1500" b="1" dirty="0"/>
              <a:t>Task</a:t>
            </a:r>
          </a:p>
          <a:p>
            <a:endParaRPr lang="en-US" sz="1350" dirty="0"/>
          </a:p>
          <a:p>
            <a:r>
              <a:rPr lang="en-US" sz="1350" dirty="0"/>
              <a:t>Get to know a member of the group- you will need to find out the following starter for 10 as a minimum but use the 10 minutes (per person) to informally discuss more:</a:t>
            </a:r>
          </a:p>
          <a:p>
            <a:endParaRPr lang="en-US" sz="1350" dirty="0"/>
          </a:p>
          <a:p>
            <a:r>
              <a:rPr lang="en-US" sz="1350" dirty="0"/>
              <a:t>1- Name- where this name comes from?</a:t>
            </a:r>
          </a:p>
          <a:p>
            <a:r>
              <a:rPr lang="en-US" sz="1350" dirty="0"/>
              <a:t>2- Favorite Sport / s –do they play for a  team? Club? Individual? Would like to get involved? Fitness? Exercise? Coaching? Analysis? </a:t>
            </a:r>
          </a:p>
          <a:p>
            <a:r>
              <a:rPr lang="en-US" sz="1350" dirty="0"/>
              <a:t>3- Where they live- with who?</a:t>
            </a:r>
          </a:p>
          <a:p>
            <a:r>
              <a:rPr lang="en-US" sz="1350" dirty="0"/>
              <a:t>4- How they get to campus?</a:t>
            </a:r>
          </a:p>
          <a:p>
            <a:r>
              <a:rPr lang="en-US" sz="1350" dirty="0"/>
              <a:t>5- Best thing that’s happened to them over the summer?</a:t>
            </a:r>
          </a:p>
          <a:p>
            <a:r>
              <a:rPr lang="en-US" sz="1350" dirty="0"/>
              <a:t>6- Their worst quality? </a:t>
            </a:r>
          </a:p>
          <a:p>
            <a:r>
              <a:rPr lang="en-US" sz="1350" dirty="0"/>
              <a:t>7- Their best quality? </a:t>
            </a:r>
          </a:p>
          <a:p>
            <a:r>
              <a:rPr lang="en-US" sz="1350" dirty="0"/>
              <a:t>8- Most favorite place in the world?</a:t>
            </a:r>
          </a:p>
          <a:p>
            <a:r>
              <a:rPr lang="en-US" sz="1350" dirty="0"/>
              <a:t>9- Do they have a job?</a:t>
            </a:r>
          </a:p>
          <a:p>
            <a:r>
              <a:rPr lang="en-US" sz="1350" dirty="0"/>
              <a:t>10- One small thing they could improve to be a better student?</a:t>
            </a:r>
          </a:p>
          <a:p>
            <a:endParaRPr lang="en-US" sz="1350" dirty="0"/>
          </a:p>
          <a:p>
            <a:pPr algn="ctr"/>
            <a:r>
              <a:rPr lang="en-US" sz="1350" b="1" dirty="0"/>
              <a:t>YOU WILL NEED TO MAKE NOTES AND FORMALLY INTRODUCE YOUR PARTNER AND EVERYTHING ABOUT THEM IN 2 MINUTES- I WILL USE SOME OF THIS INFORMATION TO BUILD A PROFILE</a:t>
            </a:r>
          </a:p>
        </p:txBody>
      </p:sp>
      <p:sp>
        <p:nvSpPr>
          <p:cNvPr id="5" name="Title 4">
            <a:extLst>
              <a:ext uri="{FF2B5EF4-FFF2-40B4-BE49-F238E27FC236}">
                <a16:creationId xmlns:a16="http://schemas.microsoft.com/office/drawing/2014/main" id="{54309AE4-9DB6-F8D4-54D6-9A9FC731AB8D}"/>
              </a:ext>
            </a:extLst>
          </p:cNvPr>
          <p:cNvSpPr>
            <a:spLocks noGrp="1"/>
          </p:cNvSpPr>
          <p:nvPr>
            <p:ph type="title"/>
          </p:nvPr>
        </p:nvSpPr>
        <p:spPr/>
        <p:txBody>
          <a:bodyPr/>
          <a:lstStyle/>
          <a:p>
            <a:r>
              <a:rPr lang="en-GB" dirty="0"/>
              <a:t>Get to know the group:</a:t>
            </a:r>
          </a:p>
        </p:txBody>
      </p:sp>
    </p:spTree>
    <p:extLst>
      <p:ext uri="{BB962C8B-B14F-4D97-AF65-F5344CB8AC3E}">
        <p14:creationId xmlns:p14="http://schemas.microsoft.com/office/powerpoint/2010/main" val="800105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78829" y="1312985"/>
            <a:ext cx="8178551" cy="2872154"/>
          </a:xfrm>
          <a:prstGeom prst="rect">
            <a:avLst/>
          </a:prstGeom>
        </p:spPr>
      </p:pic>
    </p:spTree>
    <p:extLst>
      <p:ext uri="{BB962C8B-B14F-4D97-AF65-F5344CB8AC3E}">
        <p14:creationId xmlns:p14="http://schemas.microsoft.com/office/powerpoint/2010/main" val="3028105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2030" y="942853"/>
            <a:ext cx="8229600" cy="1143000"/>
          </a:xfrm>
        </p:spPr>
        <p:txBody>
          <a:bodyPr>
            <a:normAutofit fontScale="90000"/>
          </a:bodyPr>
          <a:lstStyle/>
          <a:p>
            <a:r>
              <a:rPr lang="en-GB"/>
              <a:t>Strategic Sports Events Management</a:t>
            </a:r>
          </a:p>
        </p:txBody>
      </p:sp>
      <p:sp>
        <p:nvSpPr>
          <p:cNvPr id="3" name="Content Placeholder 2"/>
          <p:cNvSpPr>
            <a:spLocks noGrp="1"/>
          </p:cNvSpPr>
          <p:nvPr>
            <p:ph idx="1"/>
          </p:nvPr>
        </p:nvSpPr>
        <p:spPr>
          <a:xfrm>
            <a:off x="422030" y="2584940"/>
            <a:ext cx="8229600" cy="3917032"/>
          </a:xfrm>
        </p:spPr>
        <p:txBody>
          <a:bodyPr>
            <a:normAutofit/>
          </a:bodyPr>
          <a:lstStyle/>
          <a:p>
            <a:pPr marL="0" indent="0" algn="ctr">
              <a:buNone/>
            </a:pPr>
            <a:r>
              <a:rPr lang="en-GB" sz="8500"/>
              <a:t>Why?</a:t>
            </a:r>
          </a:p>
        </p:txBody>
      </p:sp>
    </p:spTree>
    <p:extLst>
      <p:ext uri="{BB962C8B-B14F-4D97-AF65-F5344CB8AC3E}">
        <p14:creationId xmlns:p14="http://schemas.microsoft.com/office/powerpoint/2010/main" val="648828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pPr marL="0" indent="0">
              <a:buNone/>
            </a:pPr>
            <a:r>
              <a:rPr lang="en-GB" b="1"/>
              <a:t>Aims:</a:t>
            </a:r>
          </a:p>
          <a:p>
            <a:pPr marL="514350" lvl="0" indent="-514350">
              <a:buFont typeface="+mj-lt"/>
              <a:buAutoNum type="arabicPeriod"/>
            </a:pPr>
            <a:r>
              <a:rPr lang="en-GB"/>
              <a:t>To develop a detailed understanding of the </a:t>
            </a:r>
            <a:r>
              <a:rPr lang="en-GB" b="1"/>
              <a:t>strategic management</a:t>
            </a:r>
            <a:r>
              <a:rPr lang="en-GB"/>
              <a:t> of sports events market, from international </a:t>
            </a:r>
            <a:r>
              <a:rPr lang="en-GB" b="1"/>
              <a:t>mega-events to grassroots community events</a:t>
            </a:r>
            <a:r>
              <a:rPr lang="en-GB"/>
              <a:t>.</a:t>
            </a:r>
          </a:p>
          <a:p>
            <a:pPr marL="514350" indent="-514350">
              <a:buFont typeface="+mj-lt"/>
              <a:buAutoNum type="arabicPeriod"/>
            </a:pPr>
            <a:r>
              <a:rPr lang="en-GB"/>
              <a:t>To consider the </a:t>
            </a:r>
            <a:r>
              <a:rPr lang="en-GB" b="1"/>
              <a:t>policy context </a:t>
            </a:r>
            <a:r>
              <a:rPr lang="en-GB"/>
              <a:t>regarding hosting major sports events and the evidence of their </a:t>
            </a:r>
            <a:r>
              <a:rPr lang="en-GB" b="1"/>
              <a:t>impact and legacy</a:t>
            </a:r>
            <a:r>
              <a:rPr lang="en-GB"/>
              <a:t>, including to develop comprehensive knowledge and understanding of the sports event </a:t>
            </a:r>
            <a:r>
              <a:rPr lang="en-GB" b="1"/>
              <a:t>planning process </a:t>
            </a:r>
            <a:r>
              <a:rPr lang="en-GB"/>
              <a:t>and its practical application.    </a:t>
            </a:r>
          </a:p>
        </p:txBody>
      </p:sp>
    </p:spTree>
    <p:extLst>
      <p:ext uri="{BB962C8B-B14F-4D97-AF65-F5344CB8AC3E}">
        <p14:creationId xmlns:p14="http://schemas.microsoft.com/office/powerpoint/2010/main" val="917181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694"/>
            <a:ext cx="8428892" cy="1143000"/>
          </a:xfrm>
        </p:spPr>
        <p:txBody>
          <a:bodyPr>
            <a:normAutofit fontScale="90000"/>
          </a:bodyPr>
          <a:lstStyle/>
          <a:p>
            <a:pPr algn="l"/>
            <a:r>
              <a:rPr lang="en-GB" b="1">
                <a:solidFill>
                  <a:srgbClr val="002060"/>
                </a:solidFill>
              </a:rPr>
              <a:t>Knowledge &amp; Skills Development </a:t>
            </a:r>
          </a:p>
        </p:txBody>
      </p:sp>
      <p:sp>
        <p:nvSpPr>
          <p:cNvPr id="3" name="Content Placeholder 2"/>
          <p:cNvSpPr>
            <a:spLocks noGrp="1"/>
          </p:cNvSpPr>
          <p:nvPr>
            <p:ph idx="1"/>
          </p:nvPr>
        </p:nvSpPr>
        <p:spPr>
          <a:xfrm>
            <a:off x="459010" y="1674223"/>
            <a:ext cx="8229600" cy="3917032"/>
          </a:xfrm>
        </p:spPr>
        <p:txBody>
          <a:bodyPr>
            <a:normAutofit fontScale="77500" lnSpcReduction="20000"/>
          </a:bodyPr>
          <a:lstStyle/>
          <a:p>
            <a:r>
              <a:rPr lang="en-GB">
                <a:solidFill>
                  <a:srgbClr val="002060"/>
                </a:solidFill>
              </a:rPr>
              <a:t>Market research &amp; opportunity recognition</a:t>
            </a:r>
          </a:p>
          <a:p>
            <a:r>
              <a:rPr lang="en-GB">
                <a:solidFill>
                  <a:srgbClr val="002060"/>
                </a:solidFill>
              </a:rPr>
              <a:t>Feasibility &amp; concept formulation</a:t>
            </a:r>
          </a:p>
          <a:p>
            <a:r>
              <a:rPr lang="en-GB">
                <a:solidFill>
                  <a:srgbClr val="002060"/>
                </a:solidFill>
              </a:rPr>
              <a:t>Partnership working</a:t>
            </a:r>
          </a:p>
          <a:p>
            <a:r>
              <a:rPr lang="en-GB">
                <a:solidFill>
                  <a:srgbClr val="002060"/>
                </a:solidFill>
              </a:rPr>
              <a:t>Sales and marketing</a:t>
            </a:r>
          </a:p>
          <a:p>
            <a:r>
              <a:rPr lang="en-GB">
                <a:solidFill>
                  <a:srgbClr val="002060"/>
                </a:solidFill>
              </a:rPr>
              <a:t>Finance</a:t>
            </a:r>
          </a:p>
          <a:p>
            <a:r>
              <a:rPr lang="en-GB">
                <a:solidFill>
                  <a:srgbClr val="002060"/>
                </a:solidFill>
              </a:rPr>
              <a:t>Procurement </a:t>
            </a:r>
          </a:p>
          <a:p>
            <a:r>
              <a:rPr lang="en-GB">
                <a:solidFill>
                  <a:srgbClr val="002060"/>
                </a:solidFill>
              </a:rPr>
              <a:t>Operational Planning</a:t>
            </a:r>
          </a:p>
          <a:p>
            <a:r>
              <a:rPr lang="en-GB">
                <a:solidFill>
                  <a:srgbClr val="002060"/>
                </a:solidFill>
              </a:rPr>
              <a:t>Human Resource Management</a:t>
            </a:r>
          </a:p>
          <a:p>
            <a:r>
              <a:rPr lang="en-GB">
                <a:solidFill>
                  <a:srgbClr val="002060"/>
                </a:solidFill>
              </a:rPr>
              <a:t>Risk Assessment and H&amp;S</a:t>
            </a:r>
          </a:p>
          <a:p>
            <a:r>
              <a:rPr lang="en-GB">
                <a:solidFill>
                  <a:srgbClr val="002060"/>
                </a:solidFill>
              </a:rPr>
              <a:t>Monitoring &amp; evaluation</a:t>
            </a:r>
          </a:p>
        </p:txBody>
      </p:sp>
      <p:sp>
        <p:nvSpPr>
          <p:cNvPr id="4" name="Pentagon 3"/>
          <p:cNvSpPr/>
          <p:nvPr/>
        </p:nvSpPr>
        <p:spPr>
          <a:xfrm>
            <a:off x="6210300" y="2476500"/>
            <a:ext cx="2362200" cy="2228850"/>
          </a:xfrm>
          <a:prstGeom prst="homePlat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b="1"/>
              <a:t>Applying theory to practice</a:t>
            </a:r>
          </a:p>
        </p:txBody>
      </p:sp>
    </p:spTree>
    <p:extLst>
      <p:ext uri="{BB962C8B-B14F-4D97-AF65-F5344CB8AC3E}">
        <p14:creationId xmlns:p14="http://schemas.microsoft.com/office/powerpoint/2010/main" val="3664481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0"/>
            <a:ext cx="8229600" cy="6331688"/>
          </a:xfrm>
        </p:spPr>
        <p:txBody>
          <a:bodyPr>
            <a:normAutofit/>
          </a:bodyPr>
          <a:lstStyle/>
          <a:p>
            <a:pPr marL="0" indent="0">
              <a:buNone/>
            </a:pPr>
            <a:r>
              <a:rPr lang="en-GB" b="1"/>
              <a:t>Learning Outcomes</a:t>
            </a:r>
          </a:p>
          <a:p>
            <a:pPr marL="514350" lvl="0" indent="-514350" fontAlgn="base" hangingPunct="0">
              <a:buFont typeface="+mj-lt"/>
              <a:buAutoNum type="arabicPeriod"/>
            </a:pPr>
            <a:r>
              <a:rPr lang="en-GB"/>
              <a:t>Critically appraise the development and strategies of the sports events sector by applying the strategic management principles.</a:t>
            </a:r>
          </a:p>
          <a:p>
            <a:pPr marL="514350" lvl="0" indent="-514350" fontAlgn="base" hangingPunct="0">
              <a:buFont typeface="+mj-lt"/>
              <a:buAutoNum type="arabicPeriod"/>
            </a:pPr>
            <a:r>
              <a:rPr lang="en-GB"/>
              <a:t>Challenge the traditional assumptions regarding the benefits of major sporting events and their impact on all stakeholders. </a:t>
            </a:r>
          </a:p>
          <a:p>
            <a:pPr marL="514350" lvl="0" indent="-514350" fontAlgn="base" hangingPunct="0">
              <a:buFont typeface="+mj-lt"/>
              <a:buAutoNum type="arabicPeriod"/>
            </a:pPr>
            <a:r>
              <a:rPr lang="en-GB"/>
              <a:t>Apply the sports event planning process to an event of their own ideation. </a:t>
            </a:r>
          </a:p>
        </p:txBody>
      </p:sp>
    </p:spTree>
    <p:extLst>
      <p:ext uri="{BB962C8B-B14F-4D97-AF65-F5344CB8AC3E}">
        <p14:creationId xmlns:p14="http://schemas.microsoft.com/office/powerpoint/2010/main" val="39888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0210"/>
            <a:ext cx="8229600" cy="969371"/>
          </a:xfrm>
        </p:spPr>
        <p:txBody>
          <a:bodyPr/>
          <a:lstStyle/>
          <a:p>
            <a:r>
              <a:rPr lang="en-GB" b="1" u="sng"/>
              <a:t>Module Overview</a:t>
            </a:r>
          </a:p>
        </p:txBody>
      </p:sp>
      <p:sp>
        <p:nvSpPr>
          <p:cNvPr id="3" name="Content Placeholder 2"/>
          <p:cNvSpPr>
            <a:spLocks noGrp="1"/>
          </p:cNvSpPr>
          <p:nvPr>
            <p:ph idx="1"/>
          </p:nvPr>
        </p:nvSpPr>
        <p:spPr>
          <a:xfrm>
            <a:off x="457200" y="1370590"/>
            <a:ext cx="8229600" cy="532655"/>
          </a:xfrm>
        </p:spPr>
        <p:txBody>
          <a:bodyPr>
            <a:normAutofit lnSpcReduction="10000"/>
          </a:bodyPr>
          <a:lstStyle/>
          <a:p>
            <a:pPr marL="0" indent="0">
              <a:buNone/>
            </a:pPr>
            <a:r>
              <a:rPr lang="en-GB" b="1"/>
              <a:t>Learning &amp; Teaching Strategy:</a:t>
            </a:r>
          </a:p>
        </p:txBody>
      </p:sp>
      <p:graphicFrame>
        <p:nvGraphicFramePr>
          <p:cNvPr id="4" name="Table 3"/>
          <p:cNvGraphicFramePr>
            <a:graphicFrameLocks noGrp="1"/>
          </p:cNvGraphicFramePr>
          <p:nvPr>
            <p:extLst>
              <p:ext uri="{D42A27DB-BD31-4B8C-83A1-F6EECF244321}">
                <p14:modId xmlns:p14="http://schemas.microsoft.com/office/powerpoint/2010/main" val="166411954"/>
              </p:ext>
            </p:extLst>
          </p:nvPr>
        </p:nvGraphicFramePr>
        <p:xfrm>
          <a:off x="457199" y="2094614"/>
          <a:ext cx="8346559" cy="3128818"/>
        </p:xfrm>
        <a:graphic>
          <a:graphicData uri="http://schemas.openxmlformats.org/drawingml/2006/table">
            <a:tbl>
              <a:tblPr firstRow="1" firstCol="1" bandRow="1">
                <a:tableStyleId>{5C22544A-7EE6-4342-B048-85BDC9FD1C3A}</a:tableStyleId>
              </a:tblPr>
              <a:tblGrid>
                <a:gridCol w="4087234">
                  <a:extLst>
                    <a:ext uri="{9D8B030D-6E8A-4147-A177-3AD203B41FA5}">
                      <a16:colId xmlns:a16="http://schemas.microsoft.com/office/drawing/2014/main" val="20000"/>
                    </a:ext>
                  </a:extLst>
                </a:gridCol>
                <a:gridCol w="1871521">
                  <a:extLst>
                    <a:ext uri="{9D8B030D-6E8A-4147-A177-3AD203B41FA5}">
                      <a16:colId xmlns:a16="http://schemas.microsoft.com/office/drawing/2014/main" val="20001"/>
                    </a:ext>
                  </a:extLst>
                </a:gridCol>
                <a:gridCol w="2387804">
                  <a:extLst>
                    <a:ext uri="{9D8B030D-6E8A-4147-A177-3AD203B41FA5}">
                      <a16:colId xmlns:a16="http://schemas.microsoft.com/office/drawing/2014/main" val="20002"/>
                    </a:ext>
                  </a:extLst>
                </a:gridCol>
              </a:tblGrid>
              <a:tr h="672733">
                <a:tc>
                  <a:txBody>
                    <a:bodyPr/>
                    <a:lstStyle/>
                    <a:p>
                      <a:pPr>
                        <a:spcAft>
                          <a:spcPts val="0"/>
                        </a:spcAft>
                      </a:pPr>
                      <a:r>
                        <a:rPr lang="en-GB" sz="3000">
                          <a:solidFill>
                            <a:schemeClr val="tx1"/>
                          </a:solidFill>
                          <a:effectLst/>
                        </a:rPr>
                        <a:t>Activity type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Hours</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Percentage</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964681">
                <a:tc>
                  <a:txBody>
                    <a:bodyPr/>
                    <a:lstStyle/>
                    <a:p>
                      <a:pPr>
                        <a:spcAft>
                          <a:spcPts val="0"/>
                        </a:spcAft>
                      </a:pPr>
                      <a:r>
                        <a:rPr lang="en-GB" sz="3000">
                          <a:solidFill>
                            <a:schemeClr val="tx1"/>
                          </a:solidFill>
                          <a:effectLst/>
                        </a:rPr>
                        <a:t>Scheduled learning</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latin typeface="+mn-lt"/>
                          <a:ea typeface="+mn-ea"/>
                        </a:rPr>
                        <a:t>48</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24%</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956930">
                <a:tc>
                  <a:txBody>
                    <a:bodyPr/>
                    <a:lstStyle/>
                    <a:p>
                      <a:pPr>
                        <a:spcAft>
                          <a:spcPts val="0"/>
                        </a:spcAft>
                      </a:pPr>
                      <a:r>
                        <a:rPr lang="en-GB" sz="3000">
                          <a:solidFill>
                            <a:srgbClr val="FF0000"/>
                          </a:solidFill>
                          <a:effectLst/>
                        </a:rPr>
                        <a:t>Independent learning</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152</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rgbClr val="FF0000"/>
                          </a:solidFill>
                          <a:effectLst/>
                        </a:rPr>
                        <a:t>76% !!</a:t>
                      </a:r>
                      <a:endParaRPr lang="en-GB" sz="3000">
                        <a:solidFill>
                          <a:srgbClr val="FF0000"/>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534474">
                <a:tc>
                  <a:txBody>
                    <a:bodyPr/>
                    <a:lstStyle/>
                    <a:p>
                      <a:pPr>
                        <a:spcAft>
                          <a:spcPts val="0"/>
                        </a:spcAft>
                      </a:pPr>
                      <a:r>
                        <a:rPr lang="en-GB" sz="3000">
                          <a:solidFill>
                            <a:schemeClr val="tx1"/>
                          </a:solidFill>
                          <a:effectLst/>
                        </a:rPr>
                        <a:t>TOTAL</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200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3000">
                          <a:solidFill>
                            <a:schemeClr val="tx1"/>
                          </a:solidFill>
                          <a:effectLst/>
                        </a:rPr>
                        <a:t>100%</a:t>
                      </a:r>
                      <a:endParaRPr lang="en-GB" sz="3000">
                        <a:solidFill>
                          <a:schemeClr val="tx1"/>
                        </a:solidFill>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5" name="Rectangle 4"/>
          <p:cNvSpPr/>
          <p:nvPr/>
        </p:nvSpPr>
        <p:spPr>
          <a:xfrm>
            <a:off x="223284" y="3561908"/>
            <a:ext cx="8846288" cy="946298"/>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5725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Module Overview</a:t>
            </a:r>
          </a:p>
        </p:txBody>
      </p:sp>
      <p:sp>
        <p:nvSpPr>
          <p:cNvPr id="3" name="Content Placeholder 2"/>
          <p:cNvSpPr>
            <a:spLocks noGrp="1"/>
          </p:cNvSpPr>
          <p:nvPr>
            <p:ph idx="1"/>
          </p:nvPr>
        </p:nvSpPr>
        <p:spPr>
          <a:xfrm>
            <a:off x="457200" y="1417638"/>
            <a:ext cx="8229600" cy="3917032"/>
          </a:xfrm>
        </p:spPr>
        <p:txBody>
          <a:bodyPr>
            <a:normAutofit fontScale="92500" lnSpcReduction="10000"/>
          </a:bodyPr>
          <a:lstStyle/>
          <a:p>
            <a:pPr marL="0" indent="0">
              <a:buNone/>
            </a:pPr>
            <a:r>
              <a:rPr lang="en-GB" sz="3800" b="1" dirty="0"/>
              <a:t>Assessment:</a:t>
            </a:r>
          </a:p>
          <a:p>
            <a:pPr marL="0" indent="0">
              <a:buNone/>
            </a:pPr>
            <a:endParaRPr lang="en-GB" sz="1500" dirty="0"/>
          </a:p>
          <a:p>
            <a:pPr marL="0" indent="0">
              <a:buNone/>
            </a:pPr>
            <a:r>
              <a:rPr lang="en-GB" sz="2500" dirty="0"/>
              <a:t>	</a:t>
            </a:r>
            <a:r>
              <a:rPr lang="en-GB" sz="2700" dirty="0"/>
              <a:t>1 x Written Assignment </a:t>
            </a:r>
          </a:p>
          <a:p>
            <a:pPr marL="0" indent="0">
              <a:buNone/>
            </a:pPr>
            <a:r>
              <a:rPr lang="en-GB" sz="2700" dirty="0"/>
              <a:t>		- Event Planning Document</a:t>
            </a:r>
          </a:p>
          <a:p>
            <a:pPr marL="0" indent="0">
              <a:buNone/>
            </a:pPr>
            <a:r>
              <a:rPr lang="en-GB" sz="2700" dirty="0"/>
              <a:t>		- 2000 words</a:t>
            </a:r>
          </a:p>
          <a:p>
            <a:pPr marL="0" indent="0">
              <a:buNone/>
            </a:pPr>
            <a:r>
              <a:rPr lang="en-GB" sz="2700" dirty="0"/>
              <a:t>		</a:t>
            </a:r>
          </a:p>
          <a:p>
            <a:pPr marL="0" indent="0">
              <a:buNone/>
            </a:pPr>
            <a:r>
              <a:rPr lang="en-GB" sz="2700" dirty="0"/>
              <a:t>	1x Written Exam (In person)</a:t>
            </a:r>
          </a:p>
          <a:p>
            <a:pPr marL="0" indent="0">
              <a:buNone/>
            </a:pPr>
            <a:r>
              <a:rPr lang="en-GB" sz="2700" dirty="0"/>
              <a:t>		- 2 hours</a:t>
            </a:r>
          </a:p>
          <a:p>
            <a:pPr marL="0" indent="0">
              <a:buNone/>
            </a:pPr>
            <a:r>
              <a:rPr lang="en-GB" sz="2700" dirty="0"/>
              <a:t>		</a:t>
            </a:r>
            <a:endParaRPr lang="en-GB" sz="2700" b="1" u="sng" dirty="0">
              <a:solidFill>
                <a:srgbClr val="FF0000"/>
              </a:solidFill>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6837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24" y="326048"/>
            <a:ext cx="8229600" cy="1143000"/>
          </a:xfrm>
        </p:spPr>
        <p:txBody>
          <a:bodyPr/>
          <a:lstStyle/>
          <a:p>
            <a:r>
              <a:rPr lang="en-GB" b="1" u="sng"/>
              <a:t>READING</a:t>
            </a:r>
          </a:p>
        </p:txBody>
      </p:sp>
      <p:sp>
        <p:nvSpPr>
          <p:cNvPr id="6" name="Rectangle 3"/>
          <p:cNvSpPr>
            <a:spLocks noGrp="1" noChangeArrowheads="1"/>
          </p:cNvSpPr>
          <p:nvPr>
            <p:ph idx="1"/>
          </p:nvPr>
        </p:nvSpPr>
        <p:spPr>
          <a:xfrm>
            <a:off x="489098" y="1469048"/>
            <a:ext cx="8229600" cy="3917032"/>
          </a:xfrm>
        </p:spPr>
        <p:txBody>
          <a:bodyPr>
            <a:normAutofit/>
          </a:bodyPr>
          <a:lstStyle/>
          <a:p>
            <a:pPr eaLnBrk="1" hangingPunct="1"/>
            <a:r>
              <a:rPr lang="en-GB" altLang="en-US"/>
              <a:t>You must read around the subject</a:t>
            </a:r>
          </a:p>
          <a:p>
            <a:pPr eaLnBrk="1" hangingPunct="1"/>
            <a:r>
              <a:rPr lang="en-GB" altLang="en-US"/>
              <a:t>Recommended reading – ESSENTIAL.</a:t>
            </a:r>
          </a:p>
          <a:p>
            <a:pPr eaLnBrk="1" hangingPunct="1"/>
            <a:r>
              <a:rPr lang="en-GB" altLang="en-US"/>
              <a:t>Text books &amp; journals.</a:t>
            </a:r>
          </a:p>
          <a:p>
            <a:pPr eaLnBrk="1" hangingPunct="1"/>
            <a:r>
              <a:rPr lang="en-GB" altLang="en-US"/>
              <a:t>Government policies and reports.</a:t>
            </a:r>
          </a:p>
          <a:p>
            <a:pPr eaLnBrk="1" hangingPunct="1"/>
            <a:r>
              <a:rPr lang="en-GB" altLang="en-US"/>
              <a:t>Appropriate print and online media e.g. broadsheets. </a:t>
            </a:r>
            <a:endParaRPr lang="en-US" altLang="en-US"/>
          </a:p>
        </p:txBody>
      </p:sp>
    </p:spTree>
    <p:extLst>
      <p:ext uri="{BB962C8B-B14F-4D97-AF65-F5344CB8AC3E}">
        <p14:creationId xmlns:p14="http://schemas.microsoft.com/office/powerpoint/2010/main" val="846217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9939"/>
            <a:ext cx="8229600" cy="820515"/>
          </a:xfrm>
        </p:spPr>
        <p:txBody>
          <a:bodyPr>
            <a:normAutofit/>
          </a:bodyPr>
          <a:lstStyle/>
          <a:p>
            <a:r>
              <a:rPr lang="en-GB" sz="3500" b="1" u="sng"/>
              <a:t>Assignment 1 (50% contribution)</a:t>
            </a:r>
          </a:p>
        </p:txBody>
      </p:sp>
      <p:sp>
        <p:nvSpPr>
          <p:cNvPr id="3" name="Content Placeholder 2"/>
          <p:cNvSpPr>
            <a:spLocks noGrp="1"/>
          </p:cNvSpPr>
          <p:nvPr>
            <p:ph idx="1"/>
          </p:nvPr>
        </p:nvSpPr>
        <p:spPr>
          <a:xfrm>
            <a:off x="457200" y="1500454"/>
            <a:ext cx="8229600" cy="3917032"/>
          </a:xfrm>
        </p:spPr>
        <p:txBody>
          <a:bodyPr>
            <a:noAutofit/>
          </a:bodyPr>
          <a:lstStyle/>
          <a:p>
            <a:pPr marL="0" indent="0">
              <a:buNone/>
            </a:pPr>
            <a:endParaRPr lang="en-GB" sz="1800" b="1"/>
          </a:p>
          <a:p>
            <a:pPr marL="0" indent="0">
              <a:buNone/>
            </a:pPr>
            <a:r>
              <a:rPr lang="en-GB" sz="2500" b="1"/>
              <a:t>Broad thrust will be…</a:t>
            </a:r>
          </a:p>
          <a:p>
            <a:pPr marL="0" indent="0">
              <a:buNone/>
            </a:pPr>
            <a:endParaRPr lang="en-GB" sz="2500"/>
          </a:p>
          <a:p>
            <a:pPr marL="0" indent="0">
              <a:buNone/>
            </a:pPr>
            <a:r>
              <a:rPr lang="en-GB" sz="2500"/>
              <a:t>Evaluate the sports event calendar of a town or city in Wales and identify a sports event that it could feasibly stage. </a:t>
            </a:r>
          </a:p>
          <a:p>
            <a:pPr marL="0" indent="0">
              <a:buNone/>
            </a:pPr>
            <a:endParaRPr lang="en-GB" sz="2500"/>
          </a:p>
          <a:p>
            <a:pPr marL="0" indent="0">
              <a:buNone/>
            </a:pPr>
            <a:r>
              <a:rPr lang="en-GB" sz="2500" b="1"/>
              <a:t>More detail next week…..</a:t>
            </a:r>
          </a:p>
          <a:p>
            <a:pPr marL="0" indent="0">
              <a:buNone/>
            </a:pPr>
            <a:endParaRPr lang="en-GB" sz="1000"/>
          </a:p>
          <a:p>
            <a:pPr marL="0" indent="0">
              <a:buNone/>
            </a:pPr>
            <a:endParaRPr lang="en-GB" sz="1800"/>
          </a:p>
          <a:p>
            <a:endParaRPr lang="en-GB" sz="1800"/>
          </a:p>
        </p:txBody>
      </p:sp>
    </p:spTree>
    <p:extLst>
      <p:ext uri="{BB962C8B-B14F-4D97-AF65-F5344CB8AC3E}">
        <p14:creationId xmlns:p14="http://schemas.microsoft.com/office/powerpoint/2010/main" val="1500425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4158" y="665810"/>
            <a:ext cx="3327991" cy="4725748"/>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5547" y="761397"/>
            <a:ext cx="4343400" cy="4534574"/>
          </a:xfrm>
          <a:prstGeom prst="rect">
            <a:avLst/>
          </a:prstGeom>
        </p:spPr>
      </p:pic>
      <p:sp>
        <p:nvSpPr>
          <p:cNvPr id="7" name="Rectangle 6"/>
          <p:cNvSpPr/>
          <p:nvPr/>
        </p:nvSpPr>
        <p:spPr>
          <a:xfrm>
            <a:off x="170121" y="361507"/>
            <a:ext cx="4335426" cy="5369442"/>
          </a:xfrm>
          <a:prstGeom prst="rect">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7-Point Star 4"/>
          <p:cNvSpPr/>
          <p:nvPr/>
        </p:nvSpPr>
        <p:spPr>
          <a:xfrm>
            <a:off x="1674023" y="4189131"/>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Available as </a:t>
            </a:r>
            <a:r>
              <a:rPr lang="en-GB" sz="1500" b="1" err="1"/>
              <a:t>Ebook</a:t>
            </a:r>
            <a:r>
              <a:rPr lang="en-GB" sz="1500" b="1"/>
              <a:t> via UWTSD library</a:t>
            </a:r>
          </a:p>
        </p:txBody>
      </p:sp>
      <p:sp>
        <p:nvSpPr>
          <p:cNvPr id="2" name="7-Point Star 4">
            <a:extLst>
              <a:ext uri="{FF2B5EF4-FFF2-40B4-BE49-F238E27FC236}">
                <a16:creationId xmlns:a16="http://schemas.microsoft.com/office/drawing/2014/main" id="{6EFBCA1F-B5A1-598D-D159-D861BFBFAB9D}"/>
              </a:ext>
            </a:extLst>
          </p:cNvPr>
          <p:cNvSpPr/>
          <p:nvPr/>
        </p:nvSpPr>
        <p:spPr>
          <a:xfrm>
            <a:off x="5605412" y="4084942"/>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a:t>Task</a:t>
            </a:r>
          </a:p>
          <a:p>
            <a:pPr algn="ctr"/>
            <a:endParaRPr lang="en-GB" sz="1500" b="1"/>
          </a:p>
          <a:p>
            <a:pPr algn="ctr"/>
            <a:r>
              <a:rPr lang="en-GB" sz="1500" b="1"/>
              <a:t>Can you find one of these books</a:t>
            </a:r>
          </a:p>
        </p:txBody>
      </p:sp>
    </p:spTree>
    <p:extLst>
      <p:ext uri="{BB962C8B-B14F-4D97-AF65-F5344CB8AC3E}">
        <p14:creationId xmlns:p14="http://schemas.microsoft.com/office/powerpoint/2010/main" val="1759072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anaging Sport Facilities and Major Events: Amazon.co.uk: Westerbeek, Hans:  Book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6252" y="281354"/>
            <a:ext cx="3743272" cy="528710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port, Recreation and Tourism Event Management: Theoretical and Practical  Dimensions: Amazon.co.uk: Mallen: Boo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9298" y="295263"/>
            <a:ext cx="3431687" cy="5259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712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7492" y="677965"/>
            <a:ext cx="3338623" cy="474084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98668" y="628669"/>
            <a:ext cx="3629567" cy="4790141"/>
          </a:xfrm>
          <a:prstGeom prst="rect">
            <a:avLst/>
          </a:prstGeom>
        </p:spPr>
      </p:pic>
      <p:sp>
        <p:nvSpPr>
          <p:cNvPr id="6" name="7-Point Star 5"/>
          <p:cNvSpPr/>
          <p:nvPr/>
        </p:nvSpPr>
        <p:spPr>
          <a:xfrm>
            <a:off x="6915874" y="2266547"/>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24834978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62913" y="1084386"/>
            <a:ext cx="4535609" cy="3917032"/>
          </a:xfrm>
        </p:spPr>
        <p:txBody>
          <a:bodyPr/>
          <a:lstStyle/>
          <a:p>
            <a:pPr marL="0" indent="0">
              <a:buNone/>
            </a:pPr>
            <a:r>
              <a:rPr lang="en-GB"/>
              <a:t>Additional </a:t>
            </a:r>
            <a:r>
              <a:rPr lang="en-GB" err="1"/>
              <a:t>Ebook</a:t>
            </a:r>
            <a:r>
              <a:rPr lang="en-GB"/>
              <a:t> on UWTSD system – worth a look – not on current reading list</a:t>
            </a:r>
          </a:p>
        </p:txBody>
      </p:sp>
      <p:pic>
        <p:nvPicPr>
          <p:cNvPr id="1026" name="Picture 2" descr="Principles and Practices of Small-Scale Sport Event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283" y="754733"/>
            <a:ext cx="3171825" cy="4762500"/>
          </a:xfrm>
          <a:prstGeom prst="rect">
            <a:avLst/>
          </a:prstGeom>
          <a:noFill/>
          <a:extLst>
            <a:ext uri="{909E8E84-426E-40DD-AFC4-6F175D3DCCD1}">
              <a14:hiddenFill xmlns:a14="http://schemas.microsoft.com/office/drawing/2010/main">
                <a:solidFill>
                  <a:srgbClr val="FFFFFF"/>
                </a:solidFill>
              </a14:hiddenFill>
            </a:ext>
          </a:extLst>
        </p:spPr>
      </p:pic>
      <p:sp>
        <p:nvSpPr>
          <p:cNvPr id="5" name="7-Point Star 4"/>
          <p:cNvSpPr/>
          <p:nvPr/>
        </p:nvSpPr>
        <p:spPr>
          <a:xfrm>
            <a:off x="5937978" y="3253918"/>
            <a:ext cx="2228126" cy="2011661"/>
          </a:xfrm>
          <a:prstGeom prst="star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t>Available as </a:t>
            </a:r>
            <a:r>
              <a:rPr lang="en-GB" b="1" err="1"/>
              <a:t>Ebook</a:t>
            </a:r>
            <a:endParaRPr lang="en-GB" b="1"/>
          </a:p>
        </p:txBody>
      </p:sp>
    </p:spTree>
    <p:extLst>
      <p:ext uri="{BB962C8B-B14F-4D97-AF65-F5344CB8AC3E}">
        <p14:creationId xmlns:p14="http://schemas.microsoft.com/office/powerpoint/2010/main" val="129680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772400" cy="374291"/>
          </a:xfrm>
        </p:spPr>
        <p:txBody>
          <a:bodyPr>
            <a:normAutofit fontScale="90000"/>
          </a:bodyPr>
          <a:lstStyle/>
          <a:p>
            <a:pPr algn="r"/>
            <a:r>
              <a:rPr lang="en-GB"/>
              <a:t>And Journals too</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718548"/>
            <a:ext cx="3968644" cy="462443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9553" y="718548"/>
            <a:ext cx="3573538" cy="4707995"/>
          </a:xfrm>
          <a:prstGeom prst="rect">
            <a:avLst/>
          </a:prstGeom>
        </p:spPr>
      </p:pic>
    </p:spTree>
    <p:extLst>
      <p:ext uri="{BB962C8B-B14F-4D97-AF65-F5344CB8AC3E}">
        <p14:creationId xmlns:p14="http://schemas.microsoft.com/office/powerpoint/2010/main" val="8600410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2879" y="5339332"/>
            <a:ext cx="6172200" cy="378042"/>
          </a:xfrm>
        </p:spPr>
        <p:txBody>
          <a:bodyPr>
            <a:normAutofit fontScale="90000"/>
          </a:bodyPr>
          <a:lstStyle/>
          <a:p>
            <a:pPr algn="ctr"/>
            <a:r>
              <a:rPr lang="en-GB">
                <a:latin typeface="+mn-lt"/>
              </a:rPr>
              <a:t>Epictetus (050-135 AD) </a:t>
            </a:r>
            <a:br>
              <a:rPr lang="en-GB"/>
            </a:br>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41966" y="1091417"/>
            <a:ext cx="5764236" cy="3725132"/>
          </a:xfrm>
          <a:prstGeom prst="rect">
            <a:avLst/>
          </a:prstGeom>
        </p:spPr>
      </p:pic>
      <p:sp>
        <p:nvSpPr>
          <p:cNvPr id="3" name="TextBox 2"/>
          <p:cNvSpPr txBox="1"/>
          <p:nvPr/>
        </p:nvSpPr>
        <p:spPr>
          <a:xfrm>
            <a:off x="316795" y="118511"/>
            <a:ext cx="8414577" cy="900246"/>
          </a:xfrm>
          <a:prstGeom prst="rect">
            <a:avLst/>
          </a:prstGeom>
          <a:noFill/>
        </p:spPr>
        <p:txBody>
          <a:bodyPr wrap="square" rtlCol="0">
            <a:spAutoFit/>
          </a:bodyPr>
          <a:lstStyle/>
          <a:p>
            <a:pPr algn="ctr"/>
            <a:r>
              <a:rPr lang="en-GB" sz="2625" b="1" i="1" dirty="0">
                <a:cs typeface="Sakkal Majalla" panose="02000000000000000000" pitchFamily="2" charset="-78"/>
              </a:rPr>
              <a:t>“Books are the training weights of the mind”</a:t>
            </a:r>
          </a:p>
          <a:p>
            <a:pPr algn="ctr"/>
            <a:r>
              <a:rPr lang="en-GB" sz="2625" b="1" i="1" dirty="0">
                <a:cs typeface="Sakkal Majalla" panose="02000000000000000000" pitchFamily="2" charset="-78"/>
              </a:rPr>
              <a:t>What would you add to this statement? </a:t>
            </a:r>
          </a:p>
        </p:txBody>
      </p:sp>
    </p:spTree>
    <p:extLst>
      <p:ext uri="{BB962C8B-B14F-4D97-AF65-F5344CB8AC3E}">
        <p14:creationId xmlns:p14="http://schemas.microsoft.com/office/powerpoint/2010/main" val="34221586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dirty="0"/>
              <a:t>Individual Task – 20 mins</a:t>
            </a:r>
          </a:p>
        </p:txBody>
      </p:sp>
      <p:sp>
        <p:nvSpPr>
          <p:cNvPr id="3" name="Content Placeholder 2"/>
          <p:cNvSpPr>
            <a:spLocks noGrp="1"/>
          </p:cNvSpPr>
          <p:nvPr>
            <p:ph idx="1"/>
          </p:nvPr>
        </p:nvSpPr>
        <p:spPr>
          <a:xfrm>
            <a:off x="457200" y="2092570"/>
            <a:ext cx="8229600" cy="2725614"/>
          </a:xfrm>
        </p:spPr>
        <p:txBody>
          <a:bodyPr>
            <a:normAutofit fontScale="92500" lnSpcReduction="20000"/>
          </a:bodyPr>
          <a:lstStyle/>
          <a:p>
            <a:pPr marL="0" indent="0">
              <a:buNone/>
            </a:pPr>
            <a:r>
              <a:rPr lang="en-GB" dirty="0"/>
              <a:t>Check out the reading list / go onto the online library, download 1 x </a:t>
            </a:r>
            <a:r>
              <a:rPr lang="en-GB" dirty="0" err="1"/>
              <a:t>Ebook</a:t>
            </a:r>
            <a:r>
              <a:rPr lang="en-GB" dirty="0"/>
              <a:t>, 1 x recent journal article on sports events management / event theory or interest.</a:t>
            </a:r>
          </a:p>
          <a:p>
            <a:pPr marL="0" indent="0">
              <a:buNone/>
            </a:pPr>
            <a:endParaRPr lang="en-GB" dirty="0"/>
          </a:p>
          <a:p>
            <a:pPr marL="0" indent="0">
              <a:buNone/>
            </a:pPr>
            <a:r>
              <a:rPr lang="en-GB" dirty="0"/>
              <a:t>Can you navigate the library?</a:t>
            </a:r>
          </a:p>
        </p:txBody>
      </p:sp>
    </p:spTree>
    <p:extLst>
      <p:ext uri="{BB962C8B-B14F-4D97-AF65-F5344CB8AC3E}">
        <p14:creationId xmlns:p14="http://schemas.microsoft.com/office/powerpoint/2010/main" val="39964055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60792"/>
            <a:ext cx="8229600" cy="1143000"/>
          </a:xfrm>
        </p:spPr>
        <p:txBody>
          <a:bodyPr/>
          <a:lstStyle/>
          <a:p>
            <a:r>
              <a:rPr lang="en-GB" b="1"/>
              <a:t>Individual Task – 20 mins</a:t>
            </a:r>
          </a:p>
        </p:txBody>
      </p:sp>
      <p:sp>
        <p:nvSpPr>
          <p:cNvPr id="3" name="Content Placeholder 2"/>
          <p:cNvSpPr>
            <a:spLocks noGrp="1"/>
          </p:cNvSpPr>
          <p:nvPr>
            <p:ph idx="1"/>
          </p:nvPr>
        </p:nvSpPr>
        <p:spPr>
          <a:xfrm>
            <a:off x="457200" y="2092570"/>
            <a:ext cx="8229600" cy="2725614"/>
          </a:xfrm>
        </p:spPr>
        <p:txBody>
          <a:bodyPr/>
          <a:lstStyle/>
          <a:p>
            <a:pPr marL="0" indent="0">
              <a:buNone/>
            </a:pPr>
            <a:r>
              <a:rPr lang="en-GB" dirty="0"/>
              <a:t>With your downloaded 1 x </a:t>
            </a:r>
            <a:r>
              <a:rPr lang="en-GB" dirty="0" err="1"/>
              <a:t>Ebook</a:t>
            </a:r>
            <a:r>
              <a:rPr lang="en-GB" dirty="0"/>
              <a:t>, 1 x recent journal article on sports events management</a:t>
            </a:r>
          </a:p>
          <a:p>
            <a:pPr marL="0" indent="0">
              <a:buNone/>
            </a:pPr>
            <a:endParaRPr lang="en-GB" dirty="0"/>
          </a:p>
          <a:p>
            <a:pPr marL="0" indent="0">
              <a:buNone/>
            </a:pPr>
            <a:r>
              <a:rPr lang="en-GB" dirty="0"/>
              <a:t>Use the search function to highlight event management / an interest</a:t>
            </a:r>
          </a:p>
        </p:txBody>
      </p:sp>
    </p:spTree>
    <p:extLst>
      <p:ext uri="{BB962C8B-B14F-4D97-AF65-F5344CB8AC3E}">
        <p14:creationId xmlns:p14="http://schemas.microsoft.com/office/powerpoint/2010/main" val="3023706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4500"/>
              <a:t>What are global sports events?</a:t>
            </a:r>
          </a:p>
          <a:p>
            <a:pPr marL="0" indent="0" algn="ctr">
              <a:buNone/>
            </a:pPr>
            <a:endParaRPr lang="en-GB" sz="4500"/>
          </a:p>
          <a:p>
            <a:pPr marL="0" indent="0" algn="ctr">
              <a:buNone/>
            </a:pPr>
            <a:r>
              <a:rPr lang="en-GB" sz="4500"/>
              <a:t>Discuss in pairs for 5 minutes. </a:t>
            </a:r>
          </a:p>
        </p:txBody>
      </p:sp>
    </p:spTree>
    <p:extLst>
      <p:ext uri="{BB962C8B-B14F-4D97-AF65-F5344CB8AC3E}">
        <p14:creationId xmlns:p14="http://schemas.microsoft.com/office/powerpoint/2010/main" val="39693266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LANDUDNO - SEPTEMBER 08: (L-R) Wout Van Aert of Belgium and Team Jumbo - Visma sprints at finish line to win the stage ahead of Julian Alaphilippe of France and Team Deceuninck - Quick-Step during the 17th Tour of Britain 2021, Stage 4 a 210km stage from">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971" y="939468"/>
            <a:ext cx="8054057" cy="42773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97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a:t>Different Sports Event Typologies (classification or category)</a:t>
            </a:r>
          </a:p>
        </p:txBody>
      </p:sp>
      <p:sp>
        <p:nvSpPr>
          <p:cNvPr id="3" name="Content Placeholder 2"/>
          <p:cNvSpPr>
            <a:spLocks noGrp="1"/>
          </p:cNvSpPr>
          <p:nvPr>
            <p:ph idx="1"/>
          </p:nvPr>
        </p:nvSpPr>
        <p:spPr/>
        <p:txBody>
          <a:bodyPr vert="horz" lIns="91440" tIns="45720" rIns="91440" bIns="45720" rtlCol="0" anchor="t">
            <a:normAutofit/>
          </a:bodyPr>
          <a:lstStyle/>
          <a:p>
            <a:r>
              <a:rPr lang="en-US" err="1"/>
              <a:t>Goldblatt</a:t>
            </a:r>
            <a:r>
              <a:rPr lang="en-US"/>
              <a:t> (1997) and Hall (1992) describe Olympic Games as </a:t>
            </a:r>
            <a:r>
              <a:rPr lang="en-US" b="1"/>
              <a:t>“hallmark events.”</a:t>
            </a:r>
          </a:p>
          <a:p>
            <a:pPr marL="0" indent="0">
              <a:buNone/>
            </a:pPr>
            <a:endParaRPr lang="en-US" sz="1500"/>
          </a:p>
          <a:p>
            <a:r>
              <a:rPr lang="en-US"/>
              <a:t>Getz (1997) and Allen et al (2002) describe Olympic Games as </a:t>
            </a:r>
            <a:r>
              <a:rPr lang="en-US" b="1"/>
              <a:t>“mega events</a:t>
            </a:r>
            <a:r>
              <a:rPr lang="en-US"/>
              <a:t>” and refer to “</a:t>
            </a:r>
            <a:r>
              <a:rPr lang="en-US" b="1"/>
              <a:t>hallmark events</a:t>
            </a:r>
            <a:r>
              <a:rPr lang="en-US"/>
              <a:t>” as those that recur in a particular place e.g. Wimbledon.</a:t>
            </a:r>
          </a:p>
        </p:txBody>
      </p:sp>
    </p:spTree>
    <p:extLst>
      <p:ext uri="{BB962C8B-B14F-4D97-AF65-F5344CB8AC3E}">
        <p14:creationId xmlns:p14="http://schemas.microsoft.com/office/powerpoint/2010/main" val="2140891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4"/>
          <p:cNvSpPr txBox="1">
            <a:spLocks noChangeArrowheads="1"/>
          </p:cNvSpPr>
          <p:nvPr/>
        </p:nvSpPr>
        <p:spPr bwMode="auto">
          <a:xfrm>
            <a:off x="3851920" y="188640"/>
            <a:ext cx="1655763"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EVENTS</a:t>
            </a:r>
            <a:endParaRPr lang="en-US" altLang="en-US" sz="1800"/>
          </a:p>
        </p:txBody>
      </p:sp>
      <p:sp>
        <p:nvSpPr>
          <p:cNvPr id="5" name="Text Box 5"/>
          <p:cNvSpPr txBox="1">
            <a:spLocks noChangeArrowheads="1"/>
          </p:cNvSpPr>
          <p:nvPr/>
        </p:nvSpPr>
        <p:spPr bwMode="auto">
          <a:xfrm>
            <a:off x="1764358" y="1341165"/>
            <a:ext cx="1655762"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ORDINARY</a:t>
            </a:r>
          </a:p>
          <a:p>
            <a:pPr algn="ctr" eaLnBrk="1" hangingPunct="1">
              <a:spcBef>
                <a:spcPct val="50000"/>
              </a:spcBef>
              <a:buFontTx/>
              <a:buNone/>
            </a:pPr>
            <a:r>
              <a:rPr lang="en-GB" altLang="en-US" sz="1800"/>
              <a:t>unplanned</a:t>
            </a:r>
            <a:endParaRPr lang="en-US" altLang="en-US" sz="1800"/>
          </a:p>
        </p:txBody>
      </p:sp>
      <p:sp>
        <p:nvSpPr>
          <p:cNvPr id="6" name="Text Box 6"/>
          <p:cNvSpPr txBox="1">
            <a:spLocks noChangeArrowheads="1"/>
          </p:cNvSpPr>
          <p:nvPr/>
        </p:nvSpPr>
        <p:spPr bwMode="auto">
          <a:xfrm>
            <a:off x="6372870" y="1341165"/>
            <a:ext cx="1655763" cy="78898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SPECIAL</a:t>
            </a:r>
          </a:p>
          <a:p>
            <a:pPr algn="ctr" eaLnBrk="1" hangingPunct="1">
              <a:spcBef>
                <a:spcPct val="50000"/>
              </a:spcBef>
              <a:buFontTx/>
              <a:buNone/>
            </a:pPr>
            <a:r>
              <a:rPr lang="en-GB" altLang="en-US" sz="1800"/>
              <a:t>planned</a:t>
            </a:r>
            <a:endParaRPr lang="en-US" altLang="en-US" sz="1800"/>
          </a:p>
        </p:txBody>
      </p:sp>
      <p:sp>
        <p:nvSpPr>
          <p:cNvPr id="7" name="Text Box 7"/>
          <p:cNvSpPr txBox="1">
            <a:spLocks noChangeArrowheads="1"/>
          </p:cNvSpPr>
          <p:nvPr/>
        </p:nvSpPr>
        <p:spPr bwMode="auto">
          <a:xfrm>
            <a:off x="2124720" y="2565128"/>
            <a:ext cx="3313113"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MAJOR</a:t>
            </a:r>
          </a:p>
          <a:p>
            <a:pPr algn="ctr" eaLnBrk="1" hangingPunct="1">
              <a:spcBef>
                <a:spcPct val="50000"/>
              </a:spcBef>
              <a:buFontTx/>
              <a:buNone/>
            </a:pPr>
            <a:r>
              <a:rPr lang="en-GB" altLang="en-US" sz="1400"/>
              <a:t>Attracting large audiences, high status and prestige, wide media attention, possible tradition, incorporating other ancillary events, expensive to stage, possible legacies.</a:t>
            </a:r>
            <a:endParaRPr lang="en-US" altLang="en-US" sz="1400"/>
          </a:p>
        </p:txBody>
      </p:sp>
      <p:sp>
        <p:nvSpPr>
          <p:cNvPr id="8" name="Text Box 8"/>
          <p:cNvSpPr txBox="1">
            <a:spLocks noChangeArrowheads="1"/>
          </p:cNvSpPr>
          <p:nvPr/>
        </p:nvSpPr>
        <p:spPr bwMode="auto">
          <a:xfrm>
            <a:off x="5787613" y="2557528"/>
            <a:ext cx="2829261" cy="155427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MINOR</a:t>
            </a:r>
          </a:p>
          <a:p>
            <a:pPr algn="ctr" eaLnBrk="1" hangingPunct="1">
              <a:spcBef>
                <a:spcPct val="50000"/>
              </a:spcBef>
              <a:buFontTx/>
              <a:buNone/>
            </a:pPr>
            <a:r>
              <a:rPr lang="en-GB" altLang="en-US" sz="1400"/>
              <a:t>Attracting small or no audiences. Local interest, possible tradition.</a:t>
            </a:r>
          </a:p>
          <a:p>
            <a:pPr algn="ctr" eaLnBrk="1" hangingPunct="1">
              <a:spcBef>
                <a:spcPct val="50000"/>
              </a:spcBef>
              <a:buFontTx/>
              <a:buNone/>
            </a:pPr>
            <a:endParaRPr lang="en-US" altLang="en-US" sz="1400"/>
          </a:p>
          <a:p>
            <a:pPr algn="ctr" eaLnBrk="1" hangingPunct="1">
              <a:spcBef>
                <a:spcPct val="50000"/>
              </a:spcBef>
              <a:buFontTx/>
              <a:buNone/>
            </a:pPr>
            <a:endParaRPr lang="en-US" altLang="en-US" sz="1400"/>
          </a:p>
        </p:txBody>
      </p:sp>
      <p:sp>
        <p:nvSpPr>
          <p:cNvPr id="9" name="Text Box 9"/>
          <p:cNvSpPr txBox="1">
            <a:spLocks noChangeArrowheads="1"/>
          </p:cNvSpPr>
          <p:nvPr/>
        </p:nvSpPr>
        <p:spPr bwMode="auto">
          <a:xfrm>
            <a:off x="1548456" y="4689447"/>
            <a:ext cx="302577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HALLMARK</a:t>
            </a:r>
          </a:p>
          <a:p>
            <a:pPr algn="ctr" eaLnBrk="1" hangingPunct="1">
              <a:spcBef>
                <a:spcPct val="50000"/>
              </a:spcBef>
              <a:buFontTx/>
              <a:buNone/>
            </a:pPr>
            <a:r>
              <a:rPr lang="en-GB" altLang="en-US" sz="1400"/>
              <a:t>Infrequent, international profile, permanent location </a:t>
            </a:r>
            <a:endParaRPr lang="en-US" altLang="en-US" sz="1400"/>
          </a:p>
        </p:txBody>
      </p:sp>
      <p:sp>
        <p:nvSpPr>
          <p:cNvPr id="10" name="Text Box 10"/>
          <p:cNvSpPr txBox="1">
            <a:spLocks noChangeArrowheads="1"/>
          </p:cNvSpPr>
          <p:nvPr/>
        </p:nvSpPr>
        <p:spPr bwMode="auto">
          <a:xfrm>
            <a:off x="5678422" y="4655227"/>
            <a:ext cx="2879725" cy="90794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1800"/>
              <a:t>MEGA</a:t>
            </a:r>
          </a:p>
          <a:p>
            <a:pPr algn="ctr" eaLnBrk="1" hangingPunct="1">
              <a:spcBef>
                <a:spcPct val="50000"/>
              </a:spcBef>
              <a:buFontTx/>
              <a:buNone/>
            </a:pPr>
            <a:r>
              <a:rPr lang="en-GB" altLang="en-US" sz="1400"/>
              <a:t>Transient, international profile, changing location </a:t>
            </a:r>
            <a:endParaRPr lang="en-US" altLang="en-US" sz="1400"/>
          </a:p>
        </p:txBody>
      </p:sp>
      <p:sp>
        <p:nvSpPr>
          <p:cNvPr id="11" name="Line 11"/>
          <p:cNvSpPr>
            <a:spLocks noChangeShapeType="1"/>
          </p:cNvSpPr>
          <p:nvPr/>
        </p:nvSpPr>
        <p:spPr bwMode="auto">
          <a:xfrm>
            <a:off x="4717108" y="549003"/>
            <a:ext cx="0" cy="5762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 name="Line 12"/>
          <p:cNvSpPr>
            <a:spLocks noChangeShapeType="1"/>
          </p:cNvSpPr>
          <p:nvPr/>
        </p:nvSpPr>
        <p:spPr bwMode="auto">
          <a:xfrm>
            <a:off x="2485083" y="1125265"/>
            <a:ext cx="4679950"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 name="Line 13"/>
          <p:cNvSpPr>
            <a:spLocks noChangeShapeType="1"/>
          </p:cNvSpPr>
          <p:nvPr/>
        </p:nvSpPr>
        <p:spPr bwMode="auto">
          <a:xfrm>
            <a:off x="248508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4" name="Line 14"/>
          <p:cNvSpPr>
            <a:spLocks noChangeShapeType="1"/>
          </p:cNvSpPr>
          <p:nvPr/>
        </p:nvSpPr>
        <p:spPr bwMode="auto">
          <a:xfrm>
            <a:off x="3142625" y="4119399"/>
            <a:ext cx="0" cy="570047"/>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 name="Line 15"/>
          <p:cNvSpPr>
            <a:spLocks noChangeShapeType="1"/>
          </p:cNvSpPr>
          <p:nvPr/>
        </p:nvSpPr>
        <p:spPr bwMode="auto">
          <a:xfrm>
            <a:off x="7236470" y="2133328"/>
            <a:ext cx="0" cy="4318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 name="Line 16"/>
          <p:cNvSpPr>
            <a:spLocks noChangeShapeType="1"/>
          </p:cNvSpPr>
          <p:nvPr/>
        </p:nvSpPr>
        <p:spPr bwMode="auto">
          <a:xfrm>
            <a:off x="7165033" y="1125265"/>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 name="Line 17"/>
          <p:cNvSpPr>
            <a:spLocks noChangeShapeType="1"/>
          </p:cNvSpPr>
          <p:nvPr/>
        </p:nvSpPr>
        <p:spPr bwMode="auto">
          <a:xfrm>
            <a:off x="7317750" y="4510765"/>
            <a:ext cx="0" cy="144462"/>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8" name="Line 18"/>
          <p:cNvSpPr>
            <a:spLocks noChangeShapeType="1"/>
          </p:cNvSpPr>
          <p:nvPr/>
        </p:nvSpPr>
        <p:spPr bwMode="auto">
          <a:xfrm>
            <a:off x="3709045" y="2349228"/>
            <a:ext cx="35274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9" name="Line 19"/>
          <p:cNvSpPr>
            <a:spLocks noChangeShapeType="1"/>
          </p:cNvSpPr>
          <p:nvPr/>
        </p:nvSpPr>
        <p:spPr bwMode="auto">
          <a:xfrm>
            <a:off x="3142625" y="4510765"/>
            <a:ext cx="4175125" cy="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 name="Line 20"/>
          <p:cNvSpPr>
            <a:spLocks noChangeShapeType="1"/>
          </p:cNvSpPr>
          <p:nvPr/>
        </p:nvSpPr>
        <p:spPr bwMode="auto">
          <a:xfrm>
            <a:off x="3709045" y="2349228"/>
            <a:ext cx="0" cy="215900"/>
          </a:xfrm>
          <a:prstGeom prst="line">
            <a:avLst/>
          </a:prstGeom>
          <a:noFill/>
          <a:ln w="2540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2" name="TextBox 1"/>
          <p:cNvSpPr txBox="1">
            <a:spLocks noChangeArrowheads="1"/>
          </p:cNvSpPr>
          <p:nvPr/>
        </p:nvSpPr>
        <p:spPr bwMode="auto">
          <a:xfrm>
            <a:off x="287981" y="291610"/>
            <a:ext cx="2773363" cy="646331"/>
          </a:xfrm>
          <a:prstGeom prst="rect">
            <a:avLst/>
          </a:prstGeom>
          <a:noFill/>
          <a:ln>
            <a:noFill/>
          </a:ln>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800" b="1" i="1" err="1"/>
              <a:t>Jago</a:t>
            </a:r>
            <a:r>
              <a:rPr lang="en-GB" altLang="en-US" sz="1800" b="1" i="1"/>
              <a:t> and Shaw (1998) in </a:t>
            </a:r>
            <a:r>
              <a:rPr lang="en-GB" altLang="en-US" sz="1800" b="1" i="1" err="1"/>
              <a:t>Masterman</a:t>
            </a:r>
            <a:r>
              <a:rPr lang="en-GB" altLang="en-US" sz="1800" b="1" i="1"/>
              <a:t> (2009)</a:t>
            </a:r>
          </a:p>
        </p:txBody>
      </p:sp>
    </p:spTree>
    <p:extLst>
      <p:ext uri="{BB962C8B-B14F-4D97-AF65-F5344CB8AC3E}">
        <p14:creationId xmlns:p14="http://schemas.microsoft.com/office/powerpoint/2010/main" val="428536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134"/>
            <a:ext cx="8229600" cy="905576"/>
          </a:xfrm>
        </p:spPr>
        <p:txBody>
          <a:bodyPr/>
          <a:lstStyle/>
          <a:p>
            <a:r>
              <a:rPr lang="en-GB" b="1" u="sng" dirty="0"/>
              <a:t>Alternative Typology</a:t>
            </a:r>
          </a:p>
        </p:txBody>
      </p:sp>
      <p:sp>
        <p:nvSpPr>
          <p:cNvPr id="4" name="Content Placeholder 2"/>
          <p:cNvSpPr>
            <a:spLocks noGrp="1"/>
          </p:cNvSpPr>
          <p:nvPr>
            <p:ph idx="1"/>
          </p:nvPr>
        </p:nvSpPr>
        <p:spPr>
          <a:xfrm>
            <a:off x="569310" y="703248"/>
            <a:ext cx="8229600" cy="5451503"/>
          </a:xfrm>
        </p:spPr>
        <p:txBody>
          <a:bodyPr>
            <a:normAutofit/>
          </a:bodyPr>
          <a:lstStyle/>
          <a:p>
            <a:pPr>
              <a:defRPr/>
            </a:pPr>
            <a:r>
              <a:rPr lang="en-GB" sz="2000" dirty="0"/>
              <a:t>Type A – </a:t>
            </a:r>
            <a:r>
              <a:rPr lang="en-GB" sz="2000" b="1" u="sng" dirty="0"/>
              <a:t>Irregular, one off</a:t>
            </a:r>
            <a:r>
              <a:rPr lang="en-GB" sz="2000" dirty="0"/>
              <a:t>, major international spectator events generating significant economic activity e.g. Olympic Games.</a:t>
            </a:r>
          </a:p>
          <a:p>
            <a:pPr>
              <a:defRPr/>
            </a:pPr>
            <a:r>
              <a:rPr lang="en-GB" sz="2000" dirty="0"/>
              <a:t>Type B – </a:t>
            </a:r>
            <a:r>
              <a:rPr lang="en-GB" sz="2000" b="1" u="sng" dirty="0"/>
              <a:t>Major spectator events </a:t>
            </a:r>
            <a:r>
              <a:rPr lang="en-GB" sz="2000" dirty="0"/>
              <a:t>generating significant economic activity, media interest and </a:t>
            </a:r>
            <a:r>
              <a:rPr lang="en-GB" sz="2000" b="1" u="sng" dirty="0"/>
              <a:t>part of an annual cycle of sport events</a:t>
            </a:r>
            <a:r>
              <a:rPr lang="en-GB" sz="2000" dirty="0"/>
              <a:t>  e.g. Tour de France.</a:t>
            </a:r>
          </a:p>
          <a:p>
            <a:pPr>
              <a:defRPr/>
            </a:pPr>
            <a:r>
              <a:rPr lang="en-GB" sz="2000" dirty="0"/>
              <a:t>Type C – </a:t>
            </a:r>
            <a:r>
              <a:rPr lang="en-GB" sz="2000" b="1" u="sng" dirty="0"/>
              <a:t>Irregular, one off</a:t>
            </a:r>
            <a:r>
              <a:rPr lang="en-GB" sz="2000" dirty="0"/>
              <a:t>, major international spectator /competitor events generating limited economic activity.</a:t>
            </a:r>
          </a:p>
          <a:p>
            <a:pPr>
              <a:defRPr/>
            </a:pPr>
            <a:r>
              <a:rPr lang="en-GB" sz="2000" dirty="0"/>
              <a:t>Type D – </a:t>
            </a:r>
            <a:r>
              <a:rPr lang="en-GB" sz="2000" u="sng" dirty="0"/>
              <a:t>Major competitive events generating limited economic activity </a:t>
            </a:r>
            <a:r>
              <a:rPr lang="en-GB" sz="2000" dirty="0"/>
              <a:t>and part of an annual cycle of sport events e.g. AAAs champs. </a:t>
            </a:r>
          </a:p>
          <a:p>
            <a:pPr>
              <a:defRPr/>
            </a:pPr>
            <a:r>
              <a:rPr lang="en-GB" sz="2000" dirty="0"/>
              <a:t>Type E – </a:t>
            </a:r>
            <a:r>
              <a:rPr lang="en-GB" sz="2000" u="sng" dirty="0"/>
              <a:t>Minor competitor/spectator events generating very limited economic activity</a:t>
            </a:r>
            <a:r>
              <a:rPr lang="en-GB" sz="2000" dirty="0"/>
              <a:t>, no media interest and part of an annual domestic cycle of sport events e.g. Swansea 10k. </a:t>
            </a:r>
          </a:p>
          <a:p>
            <a:pPr>
              <a:defRPr/>
            </a:pPr>
            <a:endParaRPr lang="en-GB" sz="2000" dirty="0"/>
          </a:p>
          <a:p>
            <a:pPr marL="0" indent="0">
              <a:buFontTx/>
              <a:buNone/>
              <a:defRPr/>
            </a:pPr>
            <a:r>
              <a:rPr lang="en-GB" sz="2000" dirty="0"/>
              <a:t>Adapted from Wilson (2006) and Gratton (2010)</a:t>
            </a:r>
          </a:p>
        </p:txBody>
      </p:sp>
    </p:spTree>
    <p:extLst>
      <p:ext uri="{BB962C8B-B14F-4D97-AF65-F5344CB8AC3E}">
        <p14:creationId xmlns:p14="http://schemas.microsoft.com/office/powerpoint/2010/main" val="1069286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2336" y="5295541"/>
            <a:ext cx="2212676" cy="57581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GB" sz="1350"/>
          </a:p>
        </p:txBody>
      </p:sp>
      <p:pic>
        <p:nvPicPr>
          <p:cNvPr id="4" name="Picture 3"/>
          <p:cNvPicPr>
            <a:picLocks noChangeAspect="1"/>
          </p:cNvPicPr>
          <p:nvPr/>
        </p:nvPicPr>
        <p:blipFill>
          <a:blip r:embed="rId2"/>
          <a:stretch>
            <a:fillRect/>
          </a:stretch>
        </p:blipFill>
        <p:spPr>
          <a:xfrm>
            <a:off x="142336" y="152400"/>
            <a:ext cx="8884433" cy="6412523"/>
          </a:xfrm>
          <a:prstGeom prst="rect">
            <a:avLst/>
          </a:prstGeom>
        </p:spPr>
      </p:pic>
    </p:spTree>
    <p:extLst>
      <p:ext uri="{BB962C8B-B14F-4D97-AF65-F5344CB8AC3E}">
        <p14:creationId xmlns:p14="http://schemas.microsoft.com/office/powerpoint/2010/main" val="28576899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3224" y="620688"/>
            <a:ext cx="8229600" cy="1143000"/>
          </a:xfrm>
        </p:spPr>
        <p:txBody>
          <a:bodyPr>
            <a:normAutofit fontScale="90000"/>
          </a:bodyPr>
          <a:lstStyle/>
          <a:p>
            <a:br>
              <a:rPr lang="en-GB" b="1" u="sng"/>
            </a:br>
            <a:r>
              <a:rPr lang="en-GB" b="1" u="sng"/>
              <a:t>TASK</a:t>
            </a:r>
          </a:p>
        </p:txBody>
      </p:sp>
      <p:sp>
        <p:nvSpPr>
          <p:cNvPr id="3" name="Content Placeholder 2"/>
          <p:cNvSpPr>
            <a:spLocks noGrp="1"/>
          </p:cNvSpPr>
          <p:nvPr>
            <p:ph idx="1"/>
          </p:nvPr>
        </p:nvSpPr>
        <p:spPr>
          <a:xfrm>
            <a:off x="498241" y="2492896"/>
            <a:ext cx="8229600" cy="2044823"/>
          </a:xfrm>
        </p:spPr>
        <p:txBody>
          <a:bodyPr/>
          <a:lstStyle/>
          <a:p>
            <a:pPr marL="0" indent="0">
              <a:buNone/>
            </a:pPr>
            <a:endParaRPr lang="en-GB" b="1"/>
          </a:p>
          <a:p>
            <a:pPr marL="0" indent="0" algn="ctr">
              <a:buNone/>
            </a:pPr>
            <a:r>
              <a:rPr lang="en-GB" b="1"/>
              <a:t>How many sports events can you name in the following clips?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0232" y="700184"/>
            <a:ext cx="1486859" cy="2294012"/>
          </a:xfrm>
          <a:prstGeom prst="rect">
            <a:avLst/>
          </a:prstGeom>
        </p:spPr>
      </p:pic>
      <p:sp>
        <p:nvSpPr>
          <p:cNvPr id="5" name="Rectangle 4"/>
          <p:cNvSpPr/>
          <p:nvPr/>
        </p:nvSpPr>
        <p:spPr>
          <a:xfrm>
            <a:off x="3107009" y="4620596"/>
            <a:ext cx="4445018" cy="646331"/>
          </a:xfrm>
          <a:prstGeom prst="rect">
            <a:avLst/>
          </a:prstGeom>
        </p:spPr>
        <p:txBody>
          <a:bodyPr wrap="square">
            <a:spAutoFit/>
          </a:bodyPr>
          <a:lstStyle/>
          <a:p>
            <a:r>
              <a:rPr lang="en-GB">
                <a:hlinkClick r:id="rId3"/>
              </a:rPr>
              <a:t>https://youtu.be/l5_hIozyEA0</a:t>
            </a:r>
            <a:endParaRPr lang="en-GB"/>
          </a:p>
          <a:p>
            <a:endParaRPr lang="en-GB"/>
          </a:p>
        </p:txBody>
      </p:sp>
    </p:spTree>
    <p:extLst>
      <p:ext uri="{BB962C8B-B14F-4D97-AF65-F5344CB8AC3E}">
        <p14:creationId xmlns:p14="http://schemas.microsoft.com/office/powerpoint/2010/main" val="26714972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7" y="524042"/>
            <a:ext cx="8229600" cy="890088"/>
          </a:xfrm>
        </p:spPr>
        <p:txBody>
          <a:bodyPr>
            <a:normAutofit/>
          </a:bodyPr>
          <a:lstStyle/>
          <a:p>
            <a:r>
              <a:rPr lang="en-GB" sz="3000" b="1" u="sng"/>
              <a:t>Coffee Break Teasers – 20 </a:t>
            </a:r>
            <a:r>
              <a:rPr lang="en-GB" sz="3000" b="1" u="sng" err="1"/>
              <a:t>mins</a:t>
            </a:r>
            <a:r>
              <a:rPr lang="en-GB" sz="3000" b="1" u="sng"/>
              <a:t> </a:t>
            </a:r>
          </a:p>
        </p:txBody>
      </p:sp>
      <p:sp>
        <p:nvSpPr>
          <p:cNvPr id="3" name="Content Placeholder 2"/>
          <p:cNvSpPr>
            <a:spLocks noGrp="1"/>
          </p:cNvSpPr>
          <p:nvPr>
            <p:ph idx="1"/>
          </p:nvPr>
        </p:nvSpPr>
        <p:spPr>
          <a:xfrm>
            <a:off x="531628" y="1143002"/>
            <a:ext cx="8229600" cy="1972815"/>
          </a:xfrm>
        </p:spPr>
        <p:txBody>
          <a:bodyPr>
            <a:noAutofit/>
          </a:bodyPr>
          <a:lstStyle/>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Q1. 	Who is responsible for organising major 	sports events in Wales?  </a:t>
            </a:r>
          </a:p>
          <a:p>
            <a:pPr marL="0" indent="0">
              <a:buNone/>
            </a:pPr>
            <a:endParaRPr lang="en-GB" sz="14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Q2. 	How does Wales benefit from hosting major 	sports events?    </a:t>
            </a:r>
          </a:p>
          <a:p>
            <a:pPr marL="0" indent="0">
              <a:buNone/>
            </a:pPr>
            <a:r>
              <a:rPr lang="en-GB" sz="2700">
                <a:latin typeface="Arial" panose="020B0604020202020204" pitchFamily="34" charset="0"/>
                <a:cs typeface="Arial" panose="020B0604020202020204" pitchFamily="34" charset="0"/>
              </a:rPr>
              <a:t>	- List as many benefits as you can.   </a:t>
            </a:r>
          </a:p>
          <a:p>
            <a:pPr marL="0" indent="0">
              <a:buNone/>
            </a:pPr>
            <a:r>
              <a:rPr lang="en-GB" sz="2700">
                <a:latin typeface="Arial" panose="020B0604020202020204" pitchFamily="34" charset="0"/>
                <a:cs typeface="Arial" panose="020B0604020202020204" pitchFamily="34" charset="0"/>
              </a:rPr>
              <a:t>	- How can these benefits be measured? </a:t>
            </a:r>
          </a:p>
          <a:p>
            <a:pPr marL="0" indent="0">
              <a:buNone/>
            </a:pPr>
            <a:endParaRPr lang="en-GB" sz="2700">
              <a:latin typeface="Arial" panose="020B0604020202020204" pitchFamily="34" charset="0"/>
              <a:cs typeface="Arial" panose="020B0604020202020204" pitchFamily="34" charset="0"/>
            </a:endParaRPr>
          </a:p>
          <a:p>
            <a:pPr marL="0" indent="0">
              <a:buNone/>
            </a:pPr>
            <a:r>
              <a:rPr lang="en-GB" sz="2700">
                <a:latin typeface="Arial" panose="020B0604020202020204" pitchFamily="34" charset="0"/>
                <a:cs typeface="Arial" panose="020B0604020202020204" pitchFamily="34" charset="0"/>
              </a:rPr>
              <a:t>Make notes so you can feedback to the group. </a:t>
            </a:r>
          </a:p>
        </p:txBody>
      </p:sp>
    </p:spTree>
    <p:extLst>
      <p:ext uri="{BB962C8B-B14F-4D97-AF65-F5344CB8AC3E}">
        <p14:creationId xmlns:p14="http://schemas.microsoft.com/office/powerpoint/2010/main" val="28708903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Grp="1" noChangeArrowheads="1"/>
          </p:cNvSpPr>
          <p:nvPr>
            <p:ph type="ctrTitle"/>
          </p:nvPr>
        </p:nvSpPr>
        <p:spPr bwMode="auto">
          <a:xfrm>
            <a:off x="766170" y="2326779"/>
            <a:ext cx="7611659"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algn="ctr" eaLnBrk="1" hangingPunct="1">
              <a:lnSpc>
                <a:spcPct val="90000"/>
              </a:lnSpc>
              <a:buFontTx/>
              <a:buNone/>
            </a:pPr>
            <a:r>
              <a:rPr lang="en-GB" altLang="en-US" sz="2800" b="1">
                <a:solidFill>
                  <a:srgbClr val="FFFF00"/>
                </a:solidFill>
              </a:rPr>
              <a:t>The 2020 Vision</a:t>
            </a:r>
          </a:p>
          <a:p>
            <a:pPr algn="ctr" eaLnBrk="1" hangingPunct="1">
              <a:lnSpc>
                <a:spcPct val="90000"/>
              </a:lnSpc>
              <a:buFontTx/>
              <a:buNone/>
            </a:pPr>
            <a:r>
              <a:rPr lang="en-GB" altLang="en-US" sz="2800" i="1">
                <a:solidFill>
                  <a:srgbClr val="FFFF00"/>
                </a:solidFill>
              </a:rPr>
              <a:t>Wales recognised as a consistently outstanding destination for major events</a:t>
            </a:r>
            <a:br>
              <a:rPr lang="en-GB" altLang="en-US" sz="2800" i="1">
                <a:solidFill>
                  <a:srgbClr val="FFFF00"/>
                </a:solidFill>
              </a:rPr>
            </a:br>
            <a:br>
              <a:rPr lang="en-GB" altLang="en-US" sz="2800" i="1">
                <a:solidFill>
                  <a:srgbClr val="FFFF00"/>
                </a:solidFill>
              </a:rPr>
            </a:br>
            <a:r>
              <a:rPr lang="en-GB" altLang="en-US" sz="2800" b="1">
                <a:solidFill>
                  <a:schemeClr val="bg1"/>
                </a:solidFill>
              </a:rPr>
              <a:t>Mission Statement</a:t>
            </a:r>
          </a:p>
          <a:p>
            <a:pPr algn="ctr" eaLnBrk="1" hangingPunct="1">
              <a:lnSpc>
                <a:spcPct val="90000"/>
              </a:lnSpc>
              <a:buFontTx/>
              <a:buNone/>
            </a:pPr>
            <a:r>
              <a:rPr lang="en-GB" altLang="en-US" sz="2800" i="1">
                <a:solidFill>
                  <a:schemeClr val="bg1"/>
                </a:solidFill>
              </a:rPr>
              <a:t>Developing a balanced and sustainable</a:t>
            </a:r>
          </a:p>
          <a:p>
            <a:pPr algn="ctr" eaLnBrk="1" hangingPunct="1">
              <a:lnSpc>
                <a:spcPct val="90000"/>
              </a:lnSpc>
              <a:buFontTx/>
              <a:buNone/>
            </a:pPr>
            <a:r>
              <a:rPr lang="en-GB" altLang="en-US" sz="2800" i="1">
                <a:solidFill>
                  <a:schemeClr val="bg1"/>
                </a:solidFill>
              </a:rPr>
              <a:t>portfolio of major events which enhances Wales’ international reputation and the wellbeing of its people and communities</a:t>
            </a:r>
          </a:p>
          <a:p>
            <a:pPr algn="ctr" eaLnBrk="1" hangingPunct="1">
              <a:lnSpc>
                <a:spcPct val="90000"/>
              </a:lnSpc>
              <a:buFontTx/>
              <a:buNone/>
            </a:pPr>
            <a:r>
              <a:rPr lang="en-GB" altLang="en-US" sz="2800" i="1">
                <a:solidFill>
                  <a:schemeClr val="bg1"/>
                </a:solidFill>
              </a:rPr>
              <a:t>  </a:t>
            </a:r>
          </a:p>
          <a:p>
            <a:pPr algn="ctr" eaLnBrk="1" hangingPunct="1">
              <a:lnSpc>
                <a:spcPct val="90000"/>
              </a:lnSpc>
              <a:buFontTx/>
              <a:buNone/>
            </a:pPr>
            <a:endParaRPr lang="en-GB" altLang="en-US" sz="2800">
              <a:solidFill>
                <a:schemeClr val="bg1"/>
              </a:solidFill>
            </a:endParaRPr>
          </a:p>
          <a:p>
            <a:pPr algn="ctr" eaLnBrk="1" hangingPunct="1">
              <a:lnSpc>
                <a:spcPct val="90000"/>
              </a:lnSpc>
              <a:buFontTx/>
              <a:buNone/>
            </a:pPr>
            <a:endParaRPr lang="en-GB" altLang="en-US" sz="2800">
              <a:solidFill>
                <a:schemeClr val="bg1"/>
              </a:solidFill>
            </a:endParaRPr>
          </a:p>
          <a:p>
            <a:pPr algn="ctr" eaLnBrk="1" hangingPunct="1">
              <a:lnSpc>
                <a:spcPct val="90000"/>
              </a:lnSpc>
            </a:pPr>
            <a:endParaRPr lang="en-GB" altLang="en-US" sz="2800">
              <a:solidFill>
                <a:schemeClr val="bg1"/>
              </a:solidFill>
            </a:endParaRPr>
          </a:p>
          <a:p>
            <a:pPr algn="ctr" eaLnBrk="1" hangingPunct="1">
              <a:lnSpc>
                <a:spcPct val="90000"/>
              </a:lnSpc>
            </a:pPr>
            <a:endParaRPr lang="en-GB" altLang="en-US" sz="2800">
              <a:solidFill>
                <a:schemeClr val="bg1"/>
              </a:solidFill>
            </a:endParaRPr>
          </a:p>
        </p:txBody>
      </p:sp>
      <p:sp>
        <p:nvSpPr>
          <p:cNvPr id="4" name="Rectangle 2"/>
          <p:cNvSpPr txBox="1">
            <a:spLocks noChangeArrowheads="1"/>
          </p:cNvSpPr>
          <p:nvPr/>
        </p:nvSpPr>
        <p:spPr bwMode="auto">
          <a:xfrm>
            <a:off x="457199" y="703015"/>
            <a:ext cx="8229600" cy="132443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Event Wales – a Major Events Strategy for Wales</a:t>
            </a:r>
          </a:p>
        </p:txBody>
      </p:sp>
    </p:spTree>
    <p:extLst>
      <p:ext uri="{BB962C8B-B14F-4D97-AF65-F5344CB8AC3E}">
        <p14:creationId xmlns:p14="http://schemas.microsoft.com/office/powerpoint/2010/main" val="40354659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descr="Well-being of Future Generations lo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6078" y="2180505"/>
            <a:ext cx="3727115" cy="3505047"/>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461476" y="376237"/>
            <a:ext cx="8408203" cy="1143000"/>
          </a:xfrm>
        </p:spPr>
        <p:txBody>
          <a:bodyPr>
            <a:normAutofit fontScale="90000"/>
          </a:bodyPr>
          <a:lstStyle/>
          <a:p>
            <a:r>
              <a:rPr lang="en-GB" b="1" u="sng"/>
              <a:t>Welsh Government Well-Being of Future Generations (Wales) Act 2015</a:t>
            </a:r>
          </a:p>
        </p:txBody>
      </p:sp>
      <p:sp>
        <p:nvSpPr>
          <p:cNvPr id="7" name="Rectangle 6"/>
          <p:cNvSpPr/>
          <p:nvPr/>
        </p:nvSpPr>
        <p:spPr>
          <a:xfrm>
            <a:off x="6683672" y="1805629"/>
            <a:ext cx="2204720" cy="3970318"/>
          </a:xfrm>
          <a:prstGeom prst="rect">
            <a:avLst/>
          </a:prstGeom>
        </p:spPr>
        <p:txBody>
          <a:bodyPr wrap="square">
            <a:spAutoFit/>
          </a:bodyPr>
          <a:lstStyle/>
          <a:p>
            <a:r>
              <a:rPr lang="en-GB"/>
              <a:t>The Well-being of Future Generations Act is about improving the social, economic, environmental and cultural well-being of Wales.</a:t>
            </a:r>
          </a:p>
          <a:p>
            <a:endParaRPr lang="en-GB"/>
          </a:p>
          <a:p>
            <a:r>
              <a:rPr lang="en-GB"/>
              <a:t>All public bodies must adhere to it and will be audited against it.</a:t>
            </a:r>
          </a:p>
          <a:p>
            <a:endParaRPr lang="en-GB"/>
          </a:p>
        </p:txBody>
      </p:sp>
      <p:sp>
        <p:nvSpPr>
          <p:cNvPr id="8" name="Rectangle 7"/>
          <p:cNvSpPr/>
          <p:nvPr/>
        </p:nvSpPr>
        <p:spPr>
          <a:xfrm>
            <a:off x="217636" y="1615439"/>
            <a:ext cx="3927644" cy="923330"/>
          </a:xfrm>
          <a:prstGeom prst="rect">
            <a:avLst/>
          </a:prstGeom>
        </p:spPr>
        <p:txBody>
          <a:bodyPr wrap="square">
            <a:spAutoFit/>
          </a:bodyPr>
          <a:lstStyle/>
          <a:p>
            <a:r>
              <a:rPr lang="en-GB"/>
              <a:t>To make sure we are all working towards the same vision, the Act puts in place seven well-being goals.</a:t>
            </a:r>
            <a:endParaRPr lang="en-GB">
              <a:effectLst/>
            </a:endParaRPr>
          </a:p>
        </p:txBody>
      </p:sp>
    </p:spTree>
    <p:extLst>
      <p:ext uri="{BB962C8B-B14F-4D97-AF65-F5344CB8AC3E}">
        <p14:creationId xmlns:p14="http://schemas.microsoft.com/office/powerpoint/2010/main" val="4273918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339702"/>
            <a:ext cx="9144000" cy="5518298"/>
          </a:xfrm>
          <a:solidFill>
            <a:schemeClr val="bg1"/>
          </a:solidFill>
        </p:spPr>
        <p:txBody>
          <a:bodyPr>
            <a:normAutofit/>
          </a:bodyPr>
          <a:lstStyle/>
          <a:p>
            <a:pPr marL="0" indent="0" algn="ctr">
              <a:buNone/>
            </a:pPr>
            <a:r>
              <a:rPr lang="en-GB" sz="4200"/>
              <a:t>“We want to strengthen Wales’ position as an events destination”. </a:t>
            </a:r>
          </a:p>
          <a:p>
            <a:pPr marL="0" indent="0">
              <a:buNone/>
            </a:pPr>
            <a:endParaRPr lang="en-GB"/>
          </a:p>
          <a:p>
            <a:pPr marL="0" indent="0">
              <a:buNone/>
            </a:pPr>
            <a:r>
              <a:rPr lang="en-GB"/>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63347" y="2713073"/>
            <a:ext cx="6068001" cy="3889744"/>
          </a:xfrm>
          <a:prstGeom prst="rect">
            <a:avLst/>
          </a:prstGeom>
          <a:effectLst>
            <a:softEdge rad="127000"/>
          </a:effectLst>
        </p:spPr>
      </p:pic>
    </p:spTree>
    <p:extLst>
      <p:ext uri="{BB962C8B-B14F-4D97-AF65-F5344CB8AC3E}">
        <p14:creationId xmlns:p14="http://schemas.microsoft.com/office/powerpoint/2010/main" val="14957524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40713"/>
            <a:ext cx="9144000" cy="5417287"/>
          </a:xfrm>
          <a:solidFill>
            <a:schemeClr val="bg1"/>
          </a:solidFill>
        </p:spPr>
        <p:txBody>
          <a:bodyPr>
            <a:noAutofit/>
          </a:bodyPr>
          <a:lstStyle/>
          <a:p>
            <a:pPr marL="457200" lvl="1" indent="0">
              <a:buNone/>
            </a:pPr>
            <a:r>
              <a:rPr lang="en-GB" sz="1600" b="1"/>
              <a:t>Our focus is to:</a:t>
            </a:r>
          </a:p>
          <a:p>
            <a:pPr marL="1346200" lvl="3" indent="-698500">
              <a:buFont typeface="Wingdings" panose="05000000000000000000" pitchFamily="2" charset="2"/>
              <a:buChar char="§"/>
            </a:pPr>
            <a:r>
              <a:rPr lang="en-GB"/>
              <a:t>Attract </a:t>
            </a:r>
            <a:r>
              <a:rPr lang="en-GB" b="1">
                <a:solidFill>
                  <a:srgbClr val="FF0000"/>
                </a:solidFill>
              </a:rPr>
              <a:t>major international events</a:t>
            </a:r>
            <a:r>
              <a:rPr lang="en-GB" b="1"/>
              <a:t> </a:t>
            </a:r>
            <a:r>
              <a:rPr lang="en-GB"/>
              <a:t>which deliver a significant </a:t>
            </a:r>
            <a:r>
              <a:rPr lang="en-GB" b="1">
                <a:solidFill>
                  <a:srgbClr val="FF0000"/>
                </a:solidFill>
              </a:rPr>
              <a:t>economic return on investment </a:t>
            </a:r>
            <a:r>
              <a:rPr lang="en-GB"/>
              <a:t>and enhance the </a:t>
            </a:r>
            <a:r>
              <a:rPr lang="en-GB" b="1">
                <a:solidFill>
                  <a:srgbClr val="FF0000"/>
                </a:solidFill>
              </a:rPr>
              <a:t>Wales brand;</a:t>
            </a:r>
          </a:p>
          <a:p>
            <a:pPr marL="1346200" lvl="3" indent="-698500">
              <a:buFont typeface="Wingdings" panose="05000000000000000000" pitchFamily="2" charset="2"/>
              <a:buChar char="§"/>
            </a:pPr>
            <a:r>
              <a:rPr lang="en-GB"/>
              <a:t>Work with the owners and organisers of Wales’ </a:t>
            </a:r>
            <a:r>
              <a:rPr lang="en-GB" b="1">
                <a:solidFill>
                  <a:srgbClr val="FF0000"/>
                </a:solidFill>
              </a:rPr>
              <a:t>signature events</a:t>
            </a:r>
            <a:r>
              <a:rPr lang="en-GB"/>
              <a:t> to identify new and innovative ways of extending their reach to </a:t>
            </a:r>
            <a:r>
              <a:rPr lang="en-GB" b="1">
                <a:solidFill>
                  <a:srgbClr val="FF0000"/>
                </a:solidFill>
              </a:rPr>
              <a:t>new audiences both inside and outside Wales</a:t>
            </a:r>
            <a:r>
              <a:rPr lang="en-GB"/>
              <a:t>;</a:t>
            </a:r>
          </a:p>
          <a:p>
            <a:pPr marL="1346200" lvl="3" indent="-698500">
              <a:buFont typeface="Wingdings" panose="05000000000000000000" pitchFamily="2" charset="2"/>
              <a:buChar char="§"/>
            </a:pPr>
            <a:r>
              <a:rPr lang="en-GB"/>
              <a:t>Work with </a:t>
            </a:r>
            <a:r>
              <a:rPr lang="en-GB" b="1">
                <a:solidFill>
                  <a:srgbClr val="FF0000"/>
                </a:solidFill>
              </a:rPr>
              <a:t>local and regional partners </a:t>
            </a:r>
            <a:r>
              <a:rPr lang="en-GB"/>
              <a:t>to identify potential </a:t>
            </a:r>
            <a:r>
              <a:rPr lang="en-GB" b="1">
                <a:solidFill>
                  <a:srgbClr val="FF0000"/>
                </a:solidFill>
              </a:rPr>
              <a:t>'growth events', </a:t>
            </a:r>
            <a:r>
              <a:rPr lang="en-GB"/>
              <a:t>explore opportunities for creating new events</a:t>
            </a:r>
          </a:p>
          <a:p>
            <a:pPr marL="1346200" lvl="3" indent="-698500">
              <a:buFont typeface="Wingdings" panose="05000000000000000000" pitchFamily="2" charset="2"/>
              <a:buChar char="§"/>
            </a:pPr>
            <a:r>
              <a:rPr lang="en-GB"/>
              <a:t>Maximise investment in major events. This includes exploitation of associated commercial benefits such as branding, broadcasting rights and leveraging business networks</a:t>
            </a:r>
          </a:p>
          <a:p>
            <a:pPr marL="1346200" lvl="3" indent="-698500">
              <a:buFont typeface="Wingdings" panose="05000000000000000000" pitchFamily="2" charset="2"/>
              <a:buChar char="§"/>
            </a:pPr>
            <a:r>
              <a:rPr lang="en-GB"/>
              <a:t>Build a</a:t>
            </a:r>
            <a:r>
              <a:rPr lang="en-GB" b="1">
                <a:solidFill>
                  <a:srgbClr val="FF0000"/>
                </a:solidFill>
              </a:rPr>
              <a:t> strong Welsh skills base </a:t>
            </a:r>
            <a:r>
              <a:rPr lang="en-GB"/>
              <a:t>of knowledge and experience. This is critical in the development of a </a:t>
            </a:r>
            <a:r>
              <a:rPr lang="en-GB" b="1">
                <a:solidFill>
                  <a:srgbClr val="FF0000"/>
                </a:solidFill>
              </a:rPr>
              <a:t>sustainable events industry </a:t>
            </a:r>
            <a:r>
              <a:rPr lang="en-GB"/>
              <a:t>delivering a compelling events portfolio.</a:t>
            </a:r>
          </a:p>
          <a:p>
            <a:pPr marL="0" indent="0">
              <a:buNone/>
            </a:pPr>
            <a:endParaRPr lang="en-GB" sz="1400"/>
          </a:p>
          <a:p>
            <a:pPr marL="0" indent="0">
              <a:buNone/>
            </a:pPr>
            <a:r>
              <a:rPr lang="en-GB" sz="1400"/>
              <a:t>Source: Welsh Government (no date) [Online] available at: </a:t>
            </a:r>
            <a:r>
              <a:rPr lang="en-GB" sz="1400">
                <a:hlinkClick r:id="rId3"/>
              </a:rPr>
              <a:t>https://gov.wales/topics/culture-tourism-sport/major-events/?lang=en</a:t>
            </a:r>
            <a:r>
              <a:rPr lang="en-GB" sz="1400"/>
              <a:t>   [Accessed 03.10.2018]</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83367" y="-164914"/>
            <a:ext cx="2627963" cy="1765115"/>
          </a:xfrm>
          <a:prstGeom prst="rect">
            <a:avLst/>
          </a:prstGeom>
        </p:spPr>
      </p:pic>
    </p:spTree>
    <p:extLst>
      <p:ext uri="{BB962C8B-B14F-4D97-AF65-F5344CB8AC3E}">
        <p14:creationId xmlns:p14="http://schemas.microsoft.com/office/powerpoint/2010/main" val="85155927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966975"/>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The need for Event Wales</a:t>
            </a:r>
          </a:p>
        </p:txBody>
      </p:sp>
      <p:sp>
        <p:nvSpPr>
          <p:cNvPr id="5" name="TextBox 4"/>
          <p:cNvSpPr txBox="1"/>
          <p:nvPr/>
        </p:nvSpPr>
        <p:spPr>
          <a:xfrm>
            <a:off x="1388125" y="2093204"/>
            <a:ext cx="6698256" cy="3477875"/>
          </a:xfrm>
          <a:prstGeom prst="rect">
            <a:avLst/>
          </a:prstGeom>
          <a:noFill/>
        </p:spPr>
        <p:txBody>
          <a:bodyPr wrap="square" rtlCol="0">
            <a:spAutoFit/>
          </a:bodyPr>
          <a:lstStyle/>
          <a:p>
            <a:pPr>
              <a:lnSpc>
                <a:spcPct val="80000"/>
              </a:lnSpc>
            </a:pPr>
            <a:r>
              <a:rPr lang="en-GB" altLang="en-US" sz="2500">
                <a:solidFill>
                  <a:schemeClr val="bg1"/>
                </a:solidFill>
              </a:rPr>
              <a:t>Fiercely competitive global market</a:t>
            </a:r>
          </a:p>
          <a:p>
            <a:pPr>
              <a:lnSpc>
                <a:spcPct val="80000"/>
              </a:lnSpc>
            </a:pPr>
            <a:endParaRPr lang="en-GB" altLang="en-US" sz="2500">
              <a:solidFill>
                <a:schemeClr val="bg1"/>
              </a:solidFill>
            </a:endParaRPr>
          </a:p>
          <a:p>
            <a:pPr>
              <a:lnSpc>
                <a:spcPct val="80000"/>
              </a:lnSpc>
            </a:pPr>
            <a:r>
              <a:rPr lang="en-GB" altLang="en-US" sz="2500">
                <a:solidFill>
                  <a:schemeClr val="bg1"/>
                </a:solidFill>
              </a:rPr>
              <a:t>A co-ordinated and coherent approach</a:t>
            </a:r>
          </a:p>
          <a:p>
            <a:pPr>
              <a:lnSpc>
                <a:spcPct val="80000"/>
              </a:lnSpc>
            </a:pPr>
            <a:endParaRPr lang="en-GB" altLang="en-US" sz="2500">
              <a:solidFill>
                <a:schemeClr val="bg1"/>
              </a:solidFill>
            </a:endParaRPr>
          </a:p>
          <a:p>
            <a:pPr>
              <a:lnSpc>
                <a:spcPct val="80000"/>
              </a:lnSpc>
            </a:pPr>
            <a:r>
              <a:rPr lang="en-GB" altLang="en-US" sz="2500">
                <a:solidFill>
                  <a:schemeClr val="bg1"/>
                </a:solidFill>
              </a:rPr>
              <a:t>Proactive rather than reactive</a:t>
            </a:r>
          </a:p>
          <a:p>
            <a:pPr>
              <a:lnSpc>
                <a:spcPct val="80000"/>
              </a:lnSpc>
            </a:pPr>
            <a:endParaRPr lang="en-GB" altLang="en-US" sz="2500">
              <a:solidFill>
                <a:schemeClr val="bg1"/>
              </a:solidFill>
            </a:endParaRPr>
          </a:p>
          <a:p>
            <a:pPr>
              <a:lnSpc>
                <a:spcPct val="80000"/>
              </a:lnSpc>
            </a:pPr>
            <a:r>
              <a:rPr lang="en-GB" altLang="en-US" sz="2500">
                <a:solidFill>
                  <a:schemeClr val="bg1"/>
                </a:solidFill>
              </a:rPr>
              <a:t>Need to work smarter in targeting investments and maximising wider benefits</a:t>
            </a:r>
          </a:p>
          <a:p>
            <a:pPr>
              <a:lnSpc>
                <a:spcPct val="80000"/>
              </a:lnSpc>
            </a:pPr>
            <a:endParaRPr lang="en-GB" altLang="en-US" sz="2500">
              <a:solidFill>
                <a:schemeClr val="bg1"/>
              </a:solidFill>
            </a:endParaRPr>
          </a:p>
          <a:p>
            <a:pPr>
              <a:lnSpc>
                <a:spcPct val="80000"/>
              </a:lnSpc>
            </a:pPr>
            <a:r>
              <a:rPr lang="en-GB" altLang="en-US" sz="2500">
                <a:solidFill>
                  <a:schemeClr val="bg1"/>
                </a:solidFill>
              </a:rPr>
              <a:t>Framework to assess and prioritise investments in a fair and equitable way</a:t>
            </a:r>
            <a:endParaRPr lang="en-GB" sz="2500"/>
          </a:p>
        </p:txBody>
      </p:sp>
    </p:spTree>
    <p:extLst>
      <p:ext uri="{BB962C8B-B14F-4D97-AF65-F5344CB8AC3E}">
        <p14:creationId xmlns:p14="http://schemas.microsoft.com/office/powerpoint/2010/main" val="2055800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457200" y="1063228"/>
            <a:ext cx="8229600" cy="857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i="1">
                <a:solidFill>
                  <a:schemeClr val="bg1"/>
                </a:solidFill>
              </a:rPr>
              <a:t>Assessment Framework</a:t>
            </a:r>
          </a:p>
        </p:txBody>
      </p:sp>
      <p:sp>
        <p:nvSpPr>
          <p:cNvPr id="4" name="Rectangle 3"/>
          <p:cNvSpPr>
            <a:spLocks noGrp="1" noChangeArrowheads="1"/>
          </p:cNvSpPr>
          <p:nvPr>
            <p:ph type="ctrTitle"/>
          </p:nvPr>
        </p:nvSpPr>
        <p:spPr bwMode="auto">
          <a:xfrm>
            <a:off x="1078992" y="1946055"/>
            <a:ext cx="6986016" cy="4531221"/>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normAutofit fontScale="92500"/>
          </a:bodyPr>
          <a:lstStyle/>
          <a:p>
            <a:pPr eaLnBrk="1" hangingPunct="1"/>
            <a:r>
              <a:rPr lang="en-GB" altLang="en-US">
                <a:solidFill>
                  <a:schemeClr val="bg1"/>
                </a:solidFill>
              </a:rPr>
              <a:t>All events assessed against criteria aligned to Welsh Government’s wider policy agenda</a:t>
            </a:r>
          </a:p>
          <a:p>
            <a:pPr eaLnBrk="1" hangingPunct="1"/>
            <a:endParaRPr lang="en-GB" altLang="en-US">
              <a:solidFill>
                <a:schemeClr val="bg1"/>
              </a:solidFill>
            </a:endParaRPr>
          </a:p>
          <a:p>
            <a:pPr eaLnBrk="1" hangingPunct="1"/>
            <a:r>
              <a:rPr lang="en-GB" altLang="en-US">
                <a:solidFill>
                  <a:schemeClr val="bg1"/>
                </a:solidFill>
              </a:rPr>
              <a:t>Determine the strategic case for MEU investment</a:t>
            </a:r>
          </a:p>
          <a:p>
            <a:pPr eaLnBrk="1" hangingPunct="1"/>
            <a:endParaRPr lang="en-GB" altLang="en-US">
              <a:solidFill>
                <a:schemeClr val="bg1"/>
              </a:solidFill>
            </a:endParaRPr>
          </a:p>
          <a:p>
            <a:pPr eaLnBrk="1" hangingPunct="1"/>
            <a:r>
              <a:rPr lang="en-GB" altLang="en-US">
                <a:solidFill>
                  <a:schemeClr val="bg1"/>
                </a:solidFill>
              </a:rPr>
              <a:t>Ensures that impact and legacy are at the heart of planning and decision making process</a:t>
            </a:r>
          </a:p>
          <a:p>
            <a:pPr eaLnBrk="1" hangingPunct="1"/>
            <a:endParaRPr lang="en-GB" altLang="en-US">
              <a:solidFill>
                <a:schemeClr val="bg1"/>
              </a:solidFill>
            </a:endParaRPr>
          </a:p>
          <a:p>
            <a:pPr eaLnBrk="1" hangingPunct="1"/>
            <a:r>
              <a:rPr lang="en-GB" altLang="en-US">
                <a:solidFill>
                  <a:schemeClr val="bg1"/>
                </a:solidFill>
              </a:rPr>
              <a:t>Balanced approach – applying different sets of criteria to different types of events</a:t>
            </a:r>
          </a:p>
          <a:p>
            <a:pPr eaLnBrk="1" hangingPunct="1"/>
            <a:endParaRPr lang="en-GB" altLang="en-US">
              <a:solidFill>
                <a:schemeClr val="bg1"/>
              </a:solidFill>
            </a:endParaRPr>
          </a:p>
        </p:txBody>
      </p:sp>
    </p:spTree>
    <p:extLst>
      <p:ext uri="{BB962C8B-B14F-4D97-AF65-F5344CB8AC3E}">
        <p14:creationId xmlns:p14="http://schemas.microsoft.com/office/powerpoint/2010/main" val="4068579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82219" y="360321"/>
            <a:ext cx="6009658" cy="3600986"/>
          </a:xfrm>
          <a:prstGeom prst="rect">
            <a:avLst/>
          </a:prstGeom>
          <a:noFill/>
        </p:spPr>
        <p:txBody>
          <a:bodyPr wrap="square">
            <a:spAutoFit/>
          </a:bodyPr>
          <a:lstStyle/>
          <a:p>
            <a:pPr algn="ctr">
              <a:defRPr/>
            </a:pPr>
            <a:r>
              <a:rPr lang="en-GB" sz="4400" b="1">
                <a:solidFill>
                  <a:schemeClr val="bg1"/>
                </a:solidFill>
                <a:ea typeface="ＭＳ Ｐゴシック" charset="-128"/>
              </a:rPr>
              <a:t>2015 Outputs</a:t>
            </a:r>
          </a:p>
          <a:p>
            <a:pPr>
              <a:defRPr/>
            </a:pPr>
            <a:endParaRPr lang="en-GB"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r>
              <a:rPr lang="en-GB" sz="1600" b="1">
                <a:solidFill>
                  <a:schemeClr val="bg1"/>
                </a:solidFill>
                <a:ea typeface="ＭＳ Ｐゴシック" charset="-128"/>
              </a:rPr>
              <a:t> </a:t>
            </a:r>
          </a:p>
          <a:p>
            <a:pPr>
              <a:defRPr/>
            </a:pPr>
            <a:endParaRPr lang="en-GB" sz="1600" b="1">
              <a:solidFill>
                <a:schemeClr val="bg1"/>
              </a:solidFill>
              <a:ea typeface="ＭＳ Ｐゴシック" charset="-128"/>
            </a:endParaRPr>
          </a:p>
          <a:p>
            <a:pPr>
              <a:defRPr/>
            </a:pPr>
            <a:endParaRPr lang="en-GB" sz="1600" b="1">
              <a:solidFill>
                <a:schemeClr val="bg1"/>
              </a:solidFill>
              <a:ea typeface="ＭＳ Ｐゴシック" charset="-128"/>
            </a:endParaRPr>
          </a:p>
          <a:p>
            <a:pPr>
              <a:defRPr/>
            </a:pPr>
            <a:endParaRPr lang="en-GB" b="1">
              <a:ea typeface="ＭＳ Ｐゴシック" charset="-128"/>
            </a:endParaRPr>
          </a:p>
          <a:p>
            <a:pPr marL="285750" indent="-285750">
              <a:buFontTx/>
              <a:buChar char="-"/>
              <a:defRPr/>
            </a:pPr>
            <a:endParaRPr lang="en-GB" sz="1600" b="1">
              <a:ea typeface="ＭＳ Ｐゴシック" charset="-128"/>
            </a:endParaRPr>
          </a:p>
          <a:p>
            <a:pPr>
              <a:defRPr/>
            </a:pPr>
            <a:r>
              <a:rPr lang="en-GB" b="1">
                <a:ea typeface="ＭＳ Ｐゴシック" charset="-128"/>
              </a:rPr>
              <a:t> </a:t>
            </a:r>
          </a:p>
          <a:p>
            <a:pPr>
              <a:defRPr/>
            </a:pPr>
            <a:endParaRPr lang="en-GB" b="1">
              <a:ea typeface="ＭＳ Ｐゴシック" charset="-128"/>
            </a:endParaRPr>
          </a:p>
        </p:txBody>
      </p:sp>
      <p:graphicFrame>
        <p:nvGraphicFramePr>
          <p:cNvPr id="4" name="Chart 3"/>
          <p:cNvGraphicFramePr>
            <a:graphicFrameLocks/>
          </p:cNvGraphicFramePr>
          <p:nvPr/>
        </p:nvGraphicFramePr>
        <p:xfrm>
          <a:off x="254388" y="1684035"/>
          <a:ext cx="2007963" cy="151216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a:graphicFrameLocks/>
          </p:cNvGraphicFramePr>
          <p:nvPr/>
        </p:nvGraphicFramePr>
        <p:xfrm>
          <a:off x="3389962" y="1716356"/>
          <a:ext cx="2009810" cy="1512168"/>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6" name="Chart 5"/>
          <p:cNvGraphicFramePr>
            <a:graphicFrameLocks/>
          </p:cNvGraphicFramePr>
          <p:nvPr/>
        </p:nvGraphicFramePr>
        <p:xfrm>
          <a:off x="6595579" y="1684035"/>
          <a:ext cx="1983893" cy="1512168"/>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 name="Chart 6"/>
          <p:cNvGraphicFramePr>
            <a:graphicFrameLocks/>
          </p:cNvGraphicFramePr>
          <p:nvPr/>
        </p:nvGraphicFramePr>
        <p:xfrm>
          <a:off x="1511263" y="3961307"/>
          <a:ext cx="2010952" cy="1512168"/>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8" name="Chart 7"/>
          <p:cNvGraphicFramePr>
            <a:graphicFrameLocks/>
          </p:cNvGraphicFramePr>
          <p:nvPr/>
        </p:nvGraphicFramePr>
        <p:xfrm>
          <a:off x="5226167" y="3927999"/>
          <a:ext cx="2028027" cy="1512168"/>
        </p:xfrm>
        <a:graphic>
          <a:graphicData uri="http://schemas.openxmlformats.org/drawingml/2006/chart">
            <c:chart xmlns:c="http://schemas.openxmlformats.org/drawingml/2006/chart" xmlns:r="http://schemas.openxmlformats.org/officeDocument/2006/relationships" r:id="rId7"/>
          </a:graphicData>
        </a:graphic>
      </p:graphicFrame>
      <p:sp>
        <p:nvSpPr>
          <p:cNvPr id="9" name="TextBox 8"/>
          <p:cNvSpPr txBox="1"/>
          <p:nvPr/>
        </p:nvSpPr>
        <p:spPr>
          <a:xfrm>
            <a:off x="1" y="3373892"/>
            <a:ext cx="2516739" cy="646331"/>
          </a:xfrm>
          <a:prstGeom prst="rect">
            <a:avLst/>
          </a:prstGeom>
          <a:noFill/>
        </p:spPr>
        <p:txBody>
          <a:bodyPr wrap="square" rtlCol="0">
            <a:spAutoFit/>
          </a:bodyPr>
          <a:lstStyle/>
          <a:p>
            <a:pPr algn="ctr"/>
            <a:r>
              <a:rPr lang="en-GB" b="1">
                <a:solidFill>
                  <a:schemeClr val="bg1"/>
                </a:solidFill>
              </a:rPr>
              <a:t>Jobs Created / Supported 3,000+</a:t>
            </a:r>
          </a:p>
        </p:txBody>
      </p:sp>
      <p:sp>
        <p:nvSpPr>
          <p:cNvPr id="10" name="TextBox 9"/>
          <p:cNvSpPr txBox="1"/>
          <p:nvPr/>
        </p:nvSpPr>
        <p:spPr>
          <a:xfrm>
            <a:off x="3389962" y="3373892"/>
            <a:ext cx="1944216" cy="1200329"/>
          </a:xfrm>
          <a:prstGeom prst="rect">
            <a:avLst/>
          </a:prstGeom>
          <a:noFill/>
        </p:spPr>
        <p:txBody>
          <a:bodyPr wrap="square" rtlCol="0">
            <a:spAutoFit/>
          </a:bodyPr>
          <a:lstStyle/>
          <a:p>
            <a:pPr algn="ctr"/>
            <a:r>
              <a:rPr lang="en-GB" b="1">
                <a:solidFill>
                  <a:schemeClr val="bg1"/>
                </a:solidFill>
              </a:rPr>
              <a:t>£132 million economic impact (£80m RWC)</a:t>
            </a:r>
          </a:p>
          <a:p>
            <a:pPr algn="ctr"/>
            <a:r>
              <a:rPr lang="en-GB" b="1"/>
              <a:t>£m</a:t>
            </a:r>
          </a:p>
        </p:txBody>
      </p:sp>
      <p:sp>
        <p:nvSpPr>
          <p:cNvPr id="11" name="TextBox 10"/>
          <p:cNvSpPr txBox="1"/>
          <p:nvPr/>
        </p:nvSpPr>
        <p:spPr>
          <a:xfrm>
            <a:off x="6824615" y="3338202"/>
            <a:ext cx="1872208" cy="646331"/>
          </a:xfrm>
          <a:prstGeom prst="rect">
            <a:avLst/>
          </a:prstGeom>
          <a:noFill/>
        </p:spPr>
        <p:txBody>
          <a:bodyPr wrap="square" rtlCol="0">
            <a:spAutoFit/>
          </a:bodyPr>
          <a:lstStyle/>
          <a:p>
            <a:pPr algn="ctr"/>
            <a:r>
              <a:rPr lang="en-GB" b="1">
                <a:solidFill>
                  <a:schemeClr val="bg1"/>
                </a:solidFill>
              </a:rPr>
              <a:t>Non Wales Visitors 900,000</a:t>
            </a:r>
          </a:p>
        </p:txBody>
      </p:sp>
      <p:sp>
        <p:nvSpPr>
          <p:cNvPr id="12" name="TextBox 11"/>
          <p:cNvSpPr txBox="1"/>
          <p:nvPr/>
        </p:nvSpPr>
        <p:spPr>
          <a:xfrm>
            <a:off x="1876228" y="5507393"/>
            <a:ext cx="1728192" cy="646331"/>
          </a:xfrm>
          <a:prstGeom prst="rect">
            <a:avLst/>
          </a:prstGeom>
          <a:noFill/>
        </p:spPr>
        <p:txBody>
          <a:bodyPr wrap="square" rtlCol="0">
            <a:spAutoFit/>
          </a:bodyPr>
          <a:lstStyle/>
          <a:p>
            <a:pPr algn="ctr"/>
            <a:r>
              <a:rPr lang="en-GB" b="1">
                <a:solidFill>
                  <a:schemeClr val="bg1"/>
                </a:solidFill>
              </a:rPr>
              <a:t>Placements 300</a:t>
            </a:r>
          </a:p>
        </p:txBody>
      </p:sp>
      <p:sp>
        <p:nvSpPr>
          <p:cNvPr id="13" name="TextBox 12"/>
          <p:cNvSpPr txBox="1"/>
          <p:nvPr/>
        </p:nvSpPr>
        <p:spPr>
          <a:xfrm>
            <a:off x="5429012" y="5521261"/>
            <a:ext cx="1800200" cy="646331"/>
          </a:xfrm>
          <a:prstGeom prst="rect">
            <a:avLst/>
          </a:prstGeom>
          <a:noFill/>
        </p:spPr>
        <p:txBody>
          <a:bodyPr wrap="square" rtlCol="0">
            <a:spAutoFit/>
          </a:bodyPr>
          <a:lstStyle/>
          <a:p>
            <a:pPr algn="ctr"/>
            <a:r>
              <a:rPr lang="en-GB" b="1">
                <a:solidFill>
                  <a:schemeClr val="bg1"/>
                </a:solidFill>
              </a:rPr>
              <a:t>Volunteers 4,500+</a:t>
            </a:r>
          </a:p>
        </p:txBody>
      </p:sp>
    </p:spTree>
    <p:extLst>
      <p:ext uri="{BB962C8B-B14F-4D97-AF65-F5344CB8AC3E}">
        <p14:creationId xmlns:p14="http://schemas.microsoft.com/office/powerpoint/2010/main" val="1289372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457200" y="972753"/>
            <a:ext cx="8229600" cy="11430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pPr algn="ctr"/>
            <a:r>
              <a:rPr lang="en-GB" altLang="en-US" sz="4000" b="1">
                <a:solidFill>
                  <a:schemeClr val="bg1"/>
                </a:solidFill>
                <a:ea typeface="ＭＳ Ｐゴシック" pitchFamily="34" charset="-128"/>
              </a:rPr>
              <a:t>Challenges  </a:t>
            </a:r>
          </a:p>
        </p:txBody>
      </p:sp>
      <p:pic>
        <p:nvPicPr>
          <p:cNvPr id="9218" name="Picture 2" descr="http://legacyportfolio.co.uk/blog/wp-content/uploads/iStock_000018608330Small-e13391541146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1" y="1927575"/>
            <a:ext cx="7002379" cy="396560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p:cNvSpPr txBox="1">
            <a:spLocks noChangeArrowheads="1"/>
          </p:cNvSpPr>
          <p:nvPr/>
        </p:nvSpPr>
        <p:spPr>
          <a:xfrm>
            <a:off x="741146" y="2240883"/>
            <a:ext cx="3455469" cy="35445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rtlCol="0">
            <a:normAutofit fontScale="775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Font typeface="Wingdings" panose="05000000000000000000" pitchFamily="2" charset="2"/>
              <a:buChar char="§"/>
              <a:defRPr/>
            </a:pPr>
            <a:r>
              <a:rPr lang="en-GB" altLang="en-US" b="1"/>
              <a:t>Economic climate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Infrastructure</a:t>
            </a:r>
          </a:p>
          <a:p>
            <a:pPr marL="0" indent="0">
              <a:buNone/>
              <a:defRPr/>
            </a:pPr>
            <a:endParaRPr lang="en-GB" altLang="en-US" b="1"/>
          </a:p>
          <a:p>
            <a:pPr>
              <a:buFont typeface="Wingdings" panose="05000000000000000000" pitchFamily="2" charset="2"/>
              <a:buChar char="§"/>
              <a:defRPr/>
            </a:pPr>
            <a:r>
              <a:rPr lang="en-GB" altLang="en-US" b="1"/>
              <a:t>Finance</a:t>
            </a:r>
          </a:p>
          <a:p>
            <a:pPr>
              <a:buFont typeface="Wingdings" panose="05000000000000000000" pitchFamily="2" charset="2"/>
              <a:buChar char="§"/>
              <a:defRPr/>
            </a:pPr>
            <a:endParaRPr lang="en-GB" altLang="en-US" b="1"/>
          </a:p>
          <a:p>
            <a:pPr>
              <a:buFont typeface="Wingdings" panose="05000000000000000000" pitchFamily="2" charset="2"/>
              <a:buChar char="§"/>
              <a:defRPr/>
            </a:pPr>
            <a:r>
              <a:rPr lang="en-GB" altLang="en-US" b="1"/>
              <a:t>Confidence, Competence and Perceptions</a:t>
            </a:r>
          </a:p>
          <a:p>
            <a:pPr>
              <a:defRPr/>
            </a:pPr>
            <a:endParaRPr lang="en-GB" altLang="en-US"/>
          </a:p>
        </p:txBody>
      </p:sp>
    </p:spTree>
    <p:extLst>
      <p:ext uri="{BB962C8B-B14F-4D97-AF65-F5344CB8AC3E}">
        <p14:creationId xmlns:p14="http://schemas.microsoft.com/office/powerpoint/2010/main" val="25331443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0209" y="756470"/>
            <a:ext cx="6619875" cy="4833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735574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4773F-C136-E928-BC21-D4AEE5EDD1DF}"/>
              </a:ext>
            </a:extLst>
          </p:cNvPr>
          <p:cNvSpPr>
            <a:spLocks noGrp="1"/>
          </p:cNvSpPr>
          <p:nvPr>
            <p:ph type="ctrTitle"/>
          </p:nvPr>
        </p:nvSpPr>
        <p:spPr/>
        <p:txBody>
          <a:bodyPr/>
          <a:lstStyle/>
          <a:p>
            <a:r>
              <a:rPr lang="en-US" dirty="0">
                <a:latin typeface="Wales Sans Headline Medium"/>
              </a:rPr>
              <a:t>Event Wales- Task </a:t>
            </a:r>
            <a:br>
              <a:rPr lang="en-US" dirty="0"/>
            </a:br>
            <a:br>
              <a:rPr lang="en-US" dirty="0"/>
            </a:br>
            <a:r>
              <a:rPr lang="en-US" dirty="0">
                <a:latin typeface="Wales Sans Headline Medium"/>
              </a:rPr>
              <a:t>Find the event Wales Strategy 2022-2030- In 5 groups make 2 PowerPoint slides max to review each point of the strategy and feedback: </a:t>
            </a:r>
            <a:br>
              <a:rPr lang="en-US" dirty="0"/>
            </a:br>
            <a:br>
              <a:rPr lang="en-US" dirty="0"/>
            </a:br>
            <a:r>
              <a:rPr lang="en-US" dirty="0">
                <a:latin typeface="Wales Sans Headline Medium"/>
              </a:rPr>
              <a:t>1- Mission statement /strategic approach </a:t>
            </a:r>
            <a:br>
              <a:rPr lang="en-US" dirty="0"/>
            </a:br>
            <a:r>
              <a:rPr lang="en-US" dirty="0">
                <a:latin typeface="Wales Sans Headline Medium"/>
              </a:rPr>
              <a:t>2- Authenticity / All of Wales</a:t>
            </a:r>
            <a:br>
              <a:rPr lang="en-US" dirty="0"/>
            </a:br>
            <a:r>
              <a:rPr lang="en-US" dirty="0">
                <a:latin typeface="Wales Sans Headline Medium"/>
              </a:rPr>
              <a:t>3- Strong foundations- people, place, planet</a:t>
            </a:r>
            <a:br>
              <a:rPr lang="en-US" dirty="0"/>
            </a:br>
            <a:r>
              <a:rPr lang="en-US" dirty="0">
                <a:latin typeface="Wales Sans Headline Medium"/>
              </a:rPr>
              <a:t>4-Role of private sector, local government and Welsh government</a:t>
            </a:r>
            <a:br>
              <a:rPr lang="en-US" dirty="0"/>
            </a:br>
            <a:r>
              <a:rPr lang="en-US">
                <a:latin typeface="Wales Sans Headline Medium"/>
              </a:rPr>
              <a:t>5-Review – what does success look like</a:t>
            </a:r>
            <a:br>
              <a:rPr lang="en-US" dirty="0">
                <a:latin typeface="Wales Sans Headline Medium"/>
              </a:rPr>
            </a:br>
            <a:br>
              <a:rPr lang="en-US" dirty="0"/>
            </a:br>
            <a:r>
              <a:rPr lang="en-US">
                <a:latin typeface="Wales Sans Headline Medium"/>
              </a:rPr>
              <a:t>mark.napieralla@uwtsd.ac.uk</a:t>
            </a:r>
            <a:endParaRPr lang="en-US" dirty="0">
              <a:latin typeface="Wales Sans Headline Medium"/>
            </a:endParaRPr>
          </a:p>
        </p:txBody>
      </p:sp>
    </p:spTree>
    <p:extLst>
      <p:ext uri="{BB962C8B-B14F-4D97-AF65-F5344CB8AC3E}">
        <p14:creationId xmlns:p14="http://schemas.microsoft.com/office/powerpoint/2010/main" val="357535584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UK Government Perspective</a:t>
            </a:r>
          </a:p>
        </p:txBody>
      </p:sp>
      <p:sp>
        <p:nvSpPr>
          <p:cNvPr id="3" name="Content Placeholder 2"/>
          <p:cNvSpPr>
            <a:spLocks noGrp="1"/>
          </p:cNvSpPr>
          <p:nvPr>
            <p:ph idx="1"/>
          </p:nvPr>
        </p:nvSpPr>
        <p:spPr/>
        <p:txBody>
          <a:bodyPr/>
          <a:lstStyle/>
          <a:p>
            <a:pPr marL="0" indent="0">
              <a:buNone/>
            </a:pPr>
            <a:r>
              <a:rPr lang="en-GB" b="1" i="1"/>
              <a:t>“Hosting major events plays a vital role in preparing our athletes for international success, enhancing the </a:t>
            </a:r>
            <a:r>
              <a:rPr lang="en-GB" b="1" i="1">
                <a:solidFill>
                  <a:srgbClr val="FF0000"/>
                </a:solidFill>
              </a:rPr>
              <a:t>economic impact of sport </a:t>
            </a:r>
            <a:r>
              <a:rPr lang="en-GB" b="1" i="1"/>
              <a:t>and providing a platform for inspiring those that experience them”.</a:t>
            </a:r>
          </a:p>
          <a:p>
            <a:pPr marL="0" indent="0">
              <a:buNone/>
            </a:pPr>
            <a:endParaRPr lang="en-GB" sz="2200"/>
          </a:p>
          <a:p>
            <a:pPr marL="0" indent="0">
              <a:buNone/>
            </a:pPr>
            <a:r>
              <a:rPr lang="en-GB" sz="2200"/>
              <a:t>HM Government (2015) Sporting Future: A New Strategy for an Active Nation (p. 48). </a:t>
            </a:r>
          </a:p>
        </p:txBody>
      </p:sp>
    </p:spTree>
    <p:extLst>
      <p:ext uri="{BB962C8B-B14F-4D97-AF65-F5344CB8AC3E}">
        <p14:creationId xmlns:p14="http://schemas.microsoft.com/office/powerpoint/2010/main" val="27097117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4260" y="574817"/>
            <a:ext cx="4985643" cy="3917032"/>
          </a:xfrm>
        </p:spPr>
        <p:txBody>
          <a:bodyPr>
            <a:normAutofit fontScale="25000" lnSpcReduction="20000"/>
          </a:bodyPr>
          <a:lstStyle/>
          <a:p>
            <a:pPr marL="0" indent="0">
              <a:buNone/>
            </a:pPr>
            <a:r>
              <a:rPr lang="en-GB" sz="14000" i="1">
                <a:solidFill>
                  <a:srgbClr val="FF0000"/>
                </a:solidFill>
              </a:rPr>
              <a:t>“</a:t>
            </a:r>
            <a:r>
              <a:rPr lang="en-GB" sz="14000" b="1" i="1">
                <a:solidFill>
                  <a:srgbClr val="FF0000"/>
                </a:solidFill>
              </a:rPr>
              <a:t>Sport is big business</a:t>
            </a:r>
            <a:r>
              <a:rPr lang="en-GB" sz="14000" i="1">
                <a:solidFill>
                  <a:srgbClr val="FF0000"/>
                </a:solidFill>
              </a:rPr>
              <a:t>, contributing tens of billions of pounds…to the British economy every year…. We want to help this industry stay on the top step of the podium for many years to come”</a:t>
            </a:r>
          </a:p>
          <a:p>
            <a:pPr marL="0" indent="0">
              <a:buNone/>
            </a:pPr>
            <a:r>
              <a:rPr lang="en-GB" sz="8000" err="1"/>
              <a:t>Rt</a:t>
            </a:r>
            <a:r>
              <a:rPr lang="en-GB" sz="8000"/>
              <a:t> Hon SAJID JAVID MP Secretary of State Department for Business, Innovation and Skills</a:t>
            </a:r>
            <a:endParaRPr lang="en-GB" sz="8000" i="1"/>
          </a:p>
          <a:p>
            <a:pPr marL="0" indent="0">
              <a:buNone/>
            </a:pPr>
            <a:endParaRPr lang="en-GB" sz="60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94018" y="723325"/>
            <a:ext cx="3026846" cy="3768524"/>
          </a:xfrm>
          <a:prstGeom prst="rect">
            <a:avLst/>
          </a:prstGeom>
        </p:spPr>
      </p:pic>
      <p:sp>
        <p:nvSpPr>
          <p:cNvPr id="10" name="TextBox 9"/>
          <p:cNvSpPr txBox="1"/>
          <p:nvPr/>
        </p:nvSpPr>
        <p:spPr>
          <a:xfrm>
            <a:off x="98855" y="5325762"/>
            <a:ext cx="9144000" cy="307777"/>
          </a:xfrm>
          <a:prstGeom prst="rect">
            <a:avLst/>
          </a:prstGeom>
          <a:noFill/>
        </p:spPr>
        <p:txBody>
          <a:bodyPr wrap="square" rtlCol="0">
            <a:spAutoFit/>
          </a:bodyPr>
          <a:lstStyle/>
          <a:p>
            <a:r>
              <a:rPr lang="en-GB" sz="1400"/>
              <a:t>Source: Sporting Future: HM Government (2015, page 57), Sporting Future: A New Strategy for an Active Nation.</a:t>
            </a:r>
          </a:p>
        </p:txBody>
      </p:sp>
    </p:spTree>
    <p:extLst>
      <p:ext uri="{BB962C8B-B14F-4D97-AF65-F5344CB8AC3E}">
        <p14:creationId xmlns:p14="http://schemas.microsoft.com/office/powerpoint/2010/main" val="21932947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F4545-0EBA-ED45-615A-F99200633A7C}"/>
              </a:ext>
            </a:extLst>
          </p:cNvPr>
          <p:cNvSpPr>
            <a:spLocks noGrp="1"/>
          </p:cNvSpPr>
          <p:nvPr>
            <p:ph type="title"/>
          </p:nvPr>
        </p:nvSpPr>
        <p:spPr>
          <a:xfrm>
            <a:off x="457200" y="-190499"/>
            <a:ext cx="8229600" cy="1143000"/>
          </a:xfrm>
        </p:spPr>
        <p:txBody>
          <a:bodyPr/>
          <a:lstStyle/>
          <a:p>
            <a:r>
              <a:rPr lang="en-GB" dirty="0"/>
              <a:t>Warren Gatland, 2024</a:t>
            </a:r>
          </a:p>
        </p:txBody>
      </p:sp>
      <p:sp>
        <p:nvSpPr>
          <p:cNvPr id="3" name="Content Placeholder 2">
            <a:extLst>
              <a:ext uri="{FF2B5EF4-FFF2-40B4-BE49-F238E27FC236}">
                <a16:creationId xmlns:a16="http://schemas.microsoft.com/office/drawing/2014/main" id="{BD59E46F-03FC-5D45-E1CE-93D972E289D0}"/>
              </a:ext>
            </a:extLst>
          </p:cNvPr>
          <p:cNvSpPr>
            <a:spLocks noGrp="1"/>
          </p:cNvSpPr>
          <p:nvPr>
            <p:ph idx="1"/>
          </p:nvPr>
        </p:nvSpPr>
        <p:spPr>
          <a:xfrm>
            <a:off x="457199" y="681063"/>
            <a:ext cx="8229600" cy="3917032"/>
          </a:xfrm>
        </p:spPr>
        <p:txBody>
          <a:bodyPr/>
          <a:lstStyle/>
          <a:p>
            <a:pPr marL="0" indent="0" algn="ctr">
              <a:buNone/>
            </a:pPr>
            <a:r>
              <a:rPr lang="en-GB" dirty="0"/>
              <a:t>“The six nations is no longer a rugby match, it is a series of mega sports events”</a:t>
            </a:r>
          </a:p>
        </p:txBody>
      </p:sp>
      <p:pic>
        <p:nvPicPr>
          <p:cNvPr id="5" name="Picture 4">
            <a:extLst>
              <a:ext uri="{FF2B5EF4-FFF2-40B4-BE49-F238E27FC236}">
                <a16:creationId xmlns:a16="http://schemas.microsoft.com/office/drawing/2014/main" id="{35F39DA1-9FAD-2223-43DE-2A3652C3389B}"/>
              </a:ext>
            </a:extLst>
          </p:cNvPr>
          <p:cNvPicPr>
            <a:picLocks noChangeAspect="1"/>
          </p:cNvPicPr>
          <p:nvPr/>
        </p:nvPicPr>
        <p:blipFill>
          <a:blip r:embed="rId2"/>
          <a:stretch>
            <a:fillRect/>
          </a:stretch>
        </p:blipFill>
        <p:spPr>
          <a:xfrm>
            <a:off x="90019" y="4347611"/>
            <a:ext cx="6173384" cy="1371863"/>
          </a:xfrm>
          <a:prstGeom prst="rect">
            <a:avLst/>
          </a:prstGeom>
        </p:spPr>
      </p:pic>
      <p:pic>
        <p:nvPicPr>
          <p:cNvPr id="2050" name="Picture 2" descr="Welsh Rugby Union | Wales &amp; Regions | Six Nations tickets go on public sale">
            <a:extLst>
              <a:ext uri="{FF2B5EF4-FFF2-40B4-BE49-F238E27FC236}">
                <a16:creationId xmlns:a16="http://schemas.microsoft.com/office/drawing/2014/main" id="{5DF8AB6A-4F57-1886-209C-8EA3BC9B49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0838" y="1708117"/>
            <a:ext cx="4722227" cy="314815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raveline Cymru">
            <a:extLst>
              <a:ext uri="{FF2B5EF4-FFF2-40B4-BE49-F238E27FC236}">
                <a16:creationId xmlns:a16="http://schemas.microsoft.com/office/drawing/2014/main" id="{D8B601ED-83C3-EE12-44EB-5D1E8EDA46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65411"/>
            <a:ext cx="3846859" cy="2057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274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a:bodyPr>
          <a:lstStyle/>
          <a:p>
            <a:pPr marL="0" indent="0">
              <a:buNone/>
            </a:pPr>
            <a:r>
              <a:rPr lang="en-GB"/>
              <a:t>Top 5 Countries 2015</a:t>
            </a:r>
          </a:p>
          <a:p>
            <a:pPr marL="0" indent="0">
              <a:buNone/>
            </a:pPr>
            <a:r>
              <a:rPr lang="en-GB"/>
              <a:t>1</a:t>
            </a:r>
            <a:r>
              <a:rPr lang="en-GB" baseline="30000"/>
              <a:t>st</a:t>
            </a:r>
            <a:r>
              <a:rPr lang="en-GB"/>
              <a:t> Russia</a:t>
            </a:r>
          </a:p>
          <a:p>
            <a:pPr marL="0" indent="0">
              <a:buNone/>
            </a:pPr>
            <a:r>
              <a:rPr lang="en-GB"/>
              <a:t>2</a:t>
            </a:r>
            <a:r>
              <a:rPr lang="en-GB" baseline="30000"/>
              <a:t>nd</a:t>
            </a:r>
            <a:r>
              <a:rPr lang="en-GB"/>
              <a:t> Canada</a:t>
            </a:r>
          </a:p>
          <a:p>
            <a:pPr marL="0" indent="0">
              <a:buNone/>
            </a:pPr>
            <a:r>
              <a:rPr lang="en-GB"/>
              <a:t>3</a:t>
            </a:r>
            <a:r>
              <a:rPr lang="en-GB" baseline="30000"/>
              <a:t>rd</a:t>
            </a:r>
            <a:r>
              <a:rPr lang="en-GB"/>
              <a:t> UK</a:t>
            </a:r>
          </a:p>
          <a:p>
            <a:pPr marL="0" indent="0">
              <a:buNone/>
            </a:pPr>
            <a:r>
              <a:rPr lang="en-GB"/>
              <a:t>4</a:t>
            </a:r>
            <a:r>
              <a:rPr lang="en-GB" baseline="30000"/>
              <a:t>th</a:t>
            </a:r>
            <a:r>
              <a:rPr lang="en-GB"/>
              <a:t> China</a:t>
            </a:r>
          </a:p>
          <a:p>
            <a:pPr marL="0" indent="0">
              <a:buNone/>
            </a:pPr>
            <a:r>
              <a:rPr lang="en-GB"/>
              <a:t>5</a:t>
            </a:r>
            <a:r>
              <a:rPr lang="en-GB" baseline="30000"/>
              <a:t>th</a:t>
            </a:r>
            <a:r>
              <a:rPr lang="en-GB"/>
              <a:t> USA</a:t>
            </a:r>
          </a:p>
        </p:txBody>
      </p:sp>
      <p:sp>
        <p:nvSpPr>
          <p:cNvPr id="7" name="Content Placeholder 2"/>
          <p:cNvSpPr txBox="1">
            <a:spLocks/>
          </p:cNvSpPr>
          <p:nvPr/>
        </p:nvSpPr>
        <p:spPr>
          <a:xfrm>
            <a:off x="4608741" y="1627109"/>
            <a:ext cx="3890217" cy="3357879"/>
          </a:xfrm>
          <a:prstGeom prst="rect">
            <a:avLst/>
          </a:prstGeom>
        </p:spPr>
        <p:txBody>
          <a:bodyPr vert="horz" lIns="91440" tIns="45720" rIns="91440" bIns="45720" rtlCol="0" anchor="t">
            <a:normAutofit fontScale="925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Countries 2017</a:t>
            </a:r>
          </a:p>
          <a:p>
            <a:pPr marL="0" indent="0">
              <a:buFont typeface="Arial" pitchFamily="34" charset="0"/>
              <a:buNone/>
            </a:pPr>
            <a:r>
              <a:rPr lang="en-GB"/>
              <a:t>1</a:t>
            </a:r>
            <a:r>
              <a:rPr lang="en-GB" baseline="30000"/>
              <a:t>st</a:t>
            </a:r>
            <a:r>
              <a:rPr lang="en-GB"/>
              <a:t> USA</a:t>
            </a:r>
          </a:p>
          <a:p>
            <a:pPr marL="0" indent="0">
              <a:buFont typeface="Arial" pitchFamily="34" charset="0"/>
              <a:buNone/>
            </a:pPr>
            <a:r>
              <a:rPr lang="en-GB"/>
              <a:t>2</a:t>
            </a:r>
            <a:r>
              <a:rPr lang="en-GB" baseline="30000"/>
              <a:t>nd</a:t>
            </a:r>
            <a:r>
              <a:rPr lang="en-GB"/>
              <a:t> UK</a:t>
            </a:r>
          </a:p>
          <a:p>
            <a:pPr marL="0" indent="0">
              <a:buFont typeface="Arial" pitchFamily="34" charset="0"/>
              <a:buNone/>
            </a:pPr>
            <a:r>
              <a:rPr lang="en-GB"/>
              <a:t>3</a:t>
            </a:r>
            <a:r>
              <a:rPr lang="en-GB" baseline="30000"/>
              <a:t>rd</a:t>
            </a:r>
            <a:r>
              <a:rPr lang="en-GB"/>
              <a:t> Russia</a:t>
            </a:r>
          </a:p>
          <a:p>
            <a:pPr marL="0" indent="0">
              <a:buFont typeface="Arial" pitchFamily="34" charset="0"/>
              <a:buNone/>
            </a:pPr>
            <a:r>
              <a:rPr lang="en-GB"/>
              <a:t>4</a:t>
            </a:r>
            <a:r>
              <a:rPr lang="en-GB" baseline="30000"/>
              <a:t>th</a:t>
            </a:r>
            <a:r>
              <a:rPr lang="en-GB"/>
              <a:t> China</a:t>
            </a:r>
          </a:p>
          <a:p>
            <a:pPr marL="0" indent="0">
              <a:buFont typeface="Arial" pitchFamily="34" charset="0"/>
              <a:buNone/>
            </a:pPr>
            <a:r>
              <a:rPr lang="en-GB"/>
              <a:t>5</a:t>
            </a:r>
            <a:r>
              <a:rPr lang="en-GB" baseline="30000"/>
              <a:t>th</a:t>
            </a:r>
            <a:r>
              <a:rPr lang="en-GB"/>
              <a:t> Canada</a:t>
            </a:r>
          </a:p>
        </p:txBody>
      </p:sp>
    </p:spTree>
    <p:extLst>
      <p:ext uri="{BB962C8B-B14F-4D97-AF65-F5344CB8AC3E}">
        <p14:creationId xmlns:p14="http://schemas.microsoft.com/office/powerpoint/2010/main" val="11076679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22208" y="236859"/>
            <a:ext cx="4316741" cy="5199963"/>
          </a:xfrm>
          <a:prstGeom prst="rect">
            <a:avLst/>
          </a:prstGeom>
        </p:spPr>
      </p:pic>
      <p:pic>
        <p:nvPicPr>
          <p:cNvPr id="5" name="Picture 4"/>
          <p:cNvPicPr>
            <a:picLocks noChangeAspect="1"/>
          </p:cNvPicPr>
          <p:nvPr/>
        </p:nvPicPr>
        <p:blipFill>
          <a:blip r:embed="rId3"/>
          <a:stretch>
            <a:fillRect/>
          </a:stretch>
        </p:blipFill>
        <p:spPr>
          <a:xfrm>
            <a:off x="4647614" y="236859"/>
            <a:ext cx="4375200" cy="5392760"/>
          </a:xfrm>
          <a:prstGeom prst="rect">
            <a:avLst/>
          </a:prstGeom>
        </p:spPr>
      </p:pic>
    </p:spTree>
    <p:extLst>
      <p:ext uri="{BB962C8B-B14F-4D97-AF65-F5344CB8AC3E}">
        <p14:creationId xmlns:p14="http://schemas.microsoft.com/office/powerpoint/2010/main" val="42453226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sportcal.com/images/News/Web/2019/Apr/GSI%20Nations%20Index%202019%20Top%2020%20Graphic%20(finalised3).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9914" y="138967"/>
            <a:ext cx="5108086" cy="5484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496265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080" y="254318"/>
            <a:ext cx="8229600" cy="1143000"/>
          </a:xfrm>
        </p:spPr>
        <p:txBody>
          <a:bodyPr>
            <a:normAutofit fontScale="90000"/>
          </a:bodyPr>
          <a:lstStyle/>
          <a:p>
            <a:r>
              <a:rPr lang="en-GB" b="1" u="sng"/>
              <a:t>League Table of Global Sport Impact	</a:t>
            </a:r>
          </a:p>
        </p:txBody>
      </p:sp>
      <p:sp>
        <p:nvSpPr>
          <p:cNvPr id="3" name="Content Placeholder 2"/>
          <p:cNvSpPr>
            <a:spLocks noGrp="1"/>
          </p:cNvSpPr>
          <p:nvPr>
            <p:ph idx="1"/>
          </p:nvPr>
        </p:nvSpPr>
        <p:spPr>
          <a:xfrm>
            <a:off x="543559" y="1635919"/>
            <a:ext cx="3890217" cy="3357879"/>
          </a:xfrm>
        </p:spPr>
        <p:txBody>
          <a:bodyPr vert="horz" lIns="91440" tIns="45720" rIns="91440" bIns="45720" rtlCol="0" anchor="t">
            <a:normAutofit fontScale="92500" lnSpcReduction="20000"/>
          </a:bodyPr>
          <a:lstStyle/>
          <a:p>
            <a:pPr marL="0" indent="0">
              <a:buNone/>
            </a:pPr>
            <a:r>
              <a:rPr lang="en-GB"/>
              <a:t>Top 5 Cities 2015</a:t>
            </a:r>
          </a:p>
          <a:p>
            <a:pPr marL="0" indent="0">
              <a:buNone/>
            </a:pPr>
            <a:r>
              <a:rPr lang="en-GB"/>
              <a:t>1</a:t>
            </a:r>
            <a:r>
              <a:rPr lang="en-GB" baseline="30000"/>
              <a:t>st</a:t>
            </a:r>
            <a:r>
              <a:rPr lang="en-GB"/>
              <a:t> London</a:t>
            </a:r>
          </a:p>
          <a:p>
            <a:pPr marL="0" indent="0">
              <a:buNone/>
            </a:pPr>
            <a:r>
              <a:rPr lang="en-GB"/>
              <a:t>2</a:t>
            </a:r>
            <a:r>
              <a:rPr lang="en-GB" baseline="30000"/>
              <a:t>nd</a:t>
            </a:r>
            <a:r>
              <a:rPr lang="en-GB"/>
              <a:t> Rio</a:t>
            </a:r>
          </a:p>
          <a:p>
            <a:pPr marL="0" indent="0">
              <a:buNone/>
            </a:pPr>
            <a:r>
              <a:rPr lang="en-GB"/>
              <a:t>3</a:t>
            </a:r>
            <a:r>
              <a:rPr lang="en-GB" baseline="30000"/>
              <a:t>rd</a:t>
            </a:r>
            <a:r>
              <a:rPr lang="en-GB"/>
              <a:t> Moscow</a:t>
            </a:r>
          </a:p>
          <a:p>
            <a:pPr marL="0" indent="0">
              <a:buNone/>
            </a:pPr>
            <a:r>
              <a:rPr lang="en-GB"/>
              <a:t>4</a:t>
            </a:r>
            <a:r>
              <a:rPr lang="en-GB" baseline="30000"/>
              <a:t>th</a:t>
            </a:r>
            <a:r>
              <a:rPr lang="en-GB"/>
              <a:t> Tokyo</a:t>
            </a:r>
          </a:p>
          <a:p>
            <a:pPr marL="0" indent="0">
              <a:buNone/>
            </a:pPr>
            <a:r>
              <a:rPr lang="en-GB"/>
              <a:t>5</a:t>
            </a:r>
            <a:r>
              <a:rPr lang="en-GB" baseline="30000"/>
              <a:t>th</a:t>
            </a:r>
            <a:r>
              <a:rPr lang="en-GB"/>
              <a:t> Paris</a:t>
            </a:r>
          </a:p>
          <a:p>
            <a:pPr marL="0" indent="0">
              <a:buNone/>
            </a:pPr>
            <a:r>
              <a:rPr lang="en-GB"/>
              <a:t>74</a:t>
            </a:r>
            <a:r>
              <a:rPr lang="en-GB" baseline="30000"/>
              <a:t>th</a:t>
            </a:r>
            <a:r>
              <a:rPr lang="en-GB"/>
              <a:t> Cardiff</a:t>
            </a:r>
          </a:p>
        </p:txBody>
      </p:sp>
      <p:sp>
        <p:nvSpPr>
          <p:cNvPr id="5" name="Content Placeholder 2"/>
          <p:cNvSpPr txBox="1">
            <a:spLocks/>
          </p:cNvSpPr>
          <p:nvPr/>
        </p:nvSpPr>
        <p:spPr>
          <a:xfrm>
            <a:off x="4826000" y="1539240"/>
            <a:ext cx="3688080" cy="3815080"/>
          </a:xfrm>
          <a:prstGeom prst="rect">
            <a:avLst/>
          </a:prstGeom>
        </p:spPr>
        <p:txBody>
          <a:bodyPr vert="horz" lIns="91440" tIns="45720" rIns="91440" bIns="45720" rtlCol="0" anchor="t">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t>Top 5 Cities 2017</a:t>
            </a:r>
          </a:p>
          <a:p>
            <a:pPr marL="0" indent="0">
              <a:buFont typeface="Arial" pitchFamily="34" charset="0"/>
              <a:buNone/>
            </a:pPr>
            <a:r>
              <a:rPr lang="en-GB"/>
              <a:t>1</a:t>
            </a:r>
            <a:r>
              <a:rPr lang="en-GB" baseline="30000"/>
              <a:t>st</a:t>
            </a:r>
            <a:r>
              <a:rPr lang="en-GB"/>
              <a:t> London</a:t>
            </a:r>
          </a:p>
          <a:p>
            <a:pPr marL="0" indent="0">
              <a:buFont typeface="Arial" pitchFamily="34" charset="0"/>
              <a:buNone/>
            </a:pPr>
            <a:r>
              <a:rPr lang="en-GB"/>
              <a:t>2</a:t>
            </a:r>
            <a:r>
              <a:rPr lang="en-GB" baseline="30000"/>
              <a:t>nd</a:t>
            </a:r>
            <a:r>
              <a:rPr lang="en-GB"/>
              <a:t> Rio</a:t>
            </a:r>
          </a:p>
          <a:p>
            <a:pPr marL="0" indent="0">
              <a:buFont typeface="Arial" pitchFamily="34" charset="0"/>
              <a:buNone/>
            </a:pPr>
            <a:r>
              <a:rPr lang="en-GB"/>
              <a:t>3</a:t>
            </a:r>
            <a:r>
              <a:rPr lang="en-GB" baseline="30000"/>
              <a:t>rd</a:t>
            </a:r>
            <a:r>
              <a:rPr lang="en-GB"/>
              <a:t> Tokyo</a:t>
            </a:r>
          </a:p>
          <a:p>
            <a:pPr marL="0" indent="0">
              <a:buFont typeface="Arial" pitchFamily="34" charset="0"/>
              <a:buNone/>
            </a:pPr>
            <a:r>
              <a:rPr lang="en-GB"/>
              <a:t>4</a:t>
            </a:r>
            <a:r>
              <a:rPr lang="en-GB" baseline="30000"/>
              <a:t>th</a:t>
            </a:r>
            <a:r>
              <a:rPr lang="en-GB"/>
              <a:t> Moscow</a:t>
            </a:r>
          </a:p>
          <a:p>
            <a:pPr marL="0" indent="0">
              <a:buFont typeface="Arial" pitchFamily="34" charset="0"/>
              <a:buNone/>
            </a:pPr>
            <a:r>
              <a:rPr lang="en-GB"/>
              <a:t>5</a:t>
            </a:r>
            <a:r>
              <a:rPr lang="en-GB" baseline="30000"/>
              <a:t>th</a:t>
            </a:r>
            <a:r>
              <a:rPr lang="en-GB"/>
              <a:t> Doha</a:t>
            </a:r>
          </a:p>
          <a:p>
            <a:pPr marL="0" indent="0">
              <a:buFont typeface="Arial" pitchFamily="34" charset="0"/>
              <a:buNone/>
            </a:pPr>
            <a:r>
              <a:rPr lang="en-GB"/>
              <a:t>78</a:t>
            </a:r>
            <a:r>
              <a:rPr lang="en-GB" baseline="30000"/>
              <a:t>th</a:t>
            </a:r>
            <a:r>
              <a:rPr lang="en-GB"/>
              <a:t> Cardiff</a:t>
            </a:r>
          </a:p>
          <a:p>
            <a:pPr marL="0" indent="0">
              <a:buFont typeface="Arial" pitchFamily="34" charset="0"/>
              <a:buNone/>
            </a:pPr>
            <a:endParaRPr lang="en-GB"/>
          </a:p>
          <a:p>
            <a:pPr marL="0" indent="0">
              <a:buFont typeface="Arial" pitchFamily="34" charset="0"/>
              <a:buNone/>
            </a:pPr>
            <a:endParaRPr lang="en-GB"/>
          </a:p>
        </p:txBody>
      </p:sp>
      <p:sp>
        <p:nvSpPr>
          <p:cNvPr id="6" name="TextBox 5"/>
          <p:cNvSpPr txBox="1"/>
          <p:nvPr/>
        </p:nvSpPr>
        <p:spPr>
          <a:xfrm>
            <a:off x="272430" y="5223589"/>
            <a:ext cx="5161280" cy="369332"/>
          </a:xfrm>
          <a:prstGeom prst="rect">
            <a:avLst/>
          </a:prstGeom>
          <a:noFill/>
        </p:spPr>
        <p:txBody>
          <a:bodyPr wrap="square" rtlCol="0">
            <a:spAutoFit/>
          </a:bodyPr>
          <a:lstStyle/>
          <a:p>
            <a:r>
              <a:rPr lang="en-GB"/>
              <a:t>http://www.sportcal.co.uk/Impact/NationsIndex</a:t>
            </a:r>
          </a:p>
        </p:txBody>
      </p:sp>
    </p:spTree>
    <p:extLst>
      <p:ext uri="{BB962C8B-B14F-4D97-AF65-F5344CB8AC3E}">
        <p14:creationId xmlns:p14="http://schemas.microsoft.com/office/powerpoint/2010/main" val="390571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0032907-379C-CB38-B362-19764D7CD41A}"/>
              </a:ext>
            </a:extLst>
          </p:cNvPr>
          <p:cNvPicPr>
            <a:picLocks noChangeAspect="1"/>
          </p:cNvPicPr>
          <p:nvPr/>
        </p:nvPicPr>
        <p:blipFill>
          <a:blip r:embed="rId2"/>
          <a:stretch>
            <a:fillRect/>
          </a:stretch>
        </p:blipFill>
        <p:spPr>
          <a:xfrm>
            <a:off x="0" y="231407"/>
            <a:ext cx="9144000" cy="2523253"/>
          </a:xfrm>
          <a:prstGeom prst="rect">
            <a:avLst/>
          </a:prstGeom>
        </p:spPr>
      </p:pic>
      <p:sp>
        <p:nvSpPr>
          <p:cNvPr id="6" name="Rectangle 5">
            <a:extLst>
              <a:ext uri="{FF2B5EF4-FFF2-40B4-BE49-F238E27FC236}">
                <a16:creationId xmlns:a16="http://schemas.microsoft.com/office/drawing/2014/main" id="{B520E425-345A-F2F2-CD63-AAEDB4B5E23E}"/>
              </a:ext>
            </a:extLst>
          </p:cNvPr>
          <p:cNvSpPr/>
          <p:nvPr/>
        </p:nvSpPr>
        <p:spPr>
          <a:xfrm>
            <a:off x="665101" y="2967335"/>
            <a:ext cx="7813807" cy="1754326"/>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What sporting events</a:t>
            </a:r>
          </a:p>
          <a:p>
            <a:pPr algn="ctr"/>
            <a:r>
              <a:rPr lang="en-US" sz="5400" dirty="0">
                <a:ln w="0"/>
                <a:effectLst>
                  <a:outerShdw blurRad="38100" dist="19050" dir="2700000" algn="tl" rotWithShape="0">
                    <a:schemeClr val="dk1">
                      <a:alpha val="40000"/>
                    </a:schemeClr>
                  </a:outerShdw>
                </a:effectLst>
              </a:rPr>
              <a:t>has France held recently?</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6001547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op 10 countries leading the global sports market in 2020 | Sporting Goods  Intelligence">
            <a:extLst>
              <a:ext uri="{FF2B5EF4-FFF2-40B4-BE49-F238E27FC236}">
                <a16:creationId xmlns:a16="http://schemas.microsoft.com/office/drawing/2014/main" id="{46AE8198-A885-728C-5971-EB9F8BAA7F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66105"/>
            <a:ext cx="9144000" cy="553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64244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a:t>Three main areas of benefit:</a:t>
            </a:r>
          </a:p>
        </p:txBody>
      </p:sp>
      <p:sp>
        <p:nvSpPr>
          <p:cNvPr id="3" name="Content Placeholder 2"/>
          <p:cNvSpPr>
            <a:spLocks noGrp="1"/>
          </p:cNvSpPr>
          <p:nvPr>
            <p:ph idx="1"/>
          </p:nvPr>
        </p:nvSpPr>
        <p:spPr>
          <a:xfrm>
            <a:off x="467274" y="1628800"/>
            <a:ext cx="8229600" cy="4490646"/>
          </a:xfrm>
        </p:spPr>
        <p:txBody>
          <a:bodyPr vert="horz" lIns="91440" tIns="45720" rIns="91440" bIns="45720" rtlCol="0" anchor="t">
            <a:normAutofit/>
          </a:bodyPr>
          <a:lstStyle/>
          <a:p>
            <a:pPr marL="514350" indent="-514350">
              <a:buFont typeface="+mj-lt"/>
              <a:buAutoNum type="arabicPeriod"/>
            </a:pPr>
            <a:r>
              <a:rPr lang="en-GB" sz="4500"/>
              <a:t>Sporting benefits e.g. medals.</a:t>
            </a:r>
          </a:p>
          <a:p>
            <a:pPr marL="514350" indent="-514350">
              <a:buFont typeface="+mj-lt"/>
              <a:buAutoNum type="arabicPeriod"/>
            </a:pPr>
            <a:r>
              <a:rPr lang="en-GB" sz="4500"/>
              <a:t>Economic benefits e.g. job creation.</a:t>
            </a:r>
          </a:p>
          <a:p>
            <a:pPr marL="514350" indent="-514350">
              <a:buFont typeface="+mj-lt"/>
              <a:buAutoNum type="arabicPeriod"/>
            </a:pPr>
            <a:r>
              <a:rPr lang="en-GB" sz="4500"/>
              <a:t>Increased participation/social inclusion.  </a:t>
            </a:r>
            <a:r>
              <a:rPr lang="en-GB" sz="4500" err="1"/>
              <a:t>n.b.</a:t>
            </a:r>
            <a:r>
              <a:rPr lang="en-GB" sz="4500"/>
              <a:t>  </a:t>
            </a:r>
            <a:r>
              <a:rPr lang="en-GB" sz="4500" b="1" u="sng"/>
              <a:t>LEGACY.</a:t>
            </a:r>
          </a:p>
        </p:txBody>
      </p:sp>
    </p:spTree>
    <p:extLst>
      <p:ext uri="{BB962C8B-B14F-4D97-AF65-F5344CB8AC3E}">
        <p14:creationId xmlns:p14="http://schemas.microsoft.com/office/powerpoint/2010/main" val="36849010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916" y="-145348"/>
            <a:ext cx="8229600" cy="1143000"/>
          </a:xfrm>
        </p:spPr>
        <p:txBody>
          <a:bodyPr>
            <a:normAutofit/>
          </a:bodyPr>
          <a:lstStyle/>
          <a:p>
            <a:r>
              <a:rPr lang="en-GB" b="1" u="sng"/>
              <a:t>London 2012 Legacy</a:t>
            </a:r>
            <a:endParaRPr lang="en-US" b="1" u="sng"/>
          </a:p>
        </p:txBody>
      </p:sp>
      <p:sp>
        <p:nvSpPr>
          <p:cNvPr id="3" name="Content Placeholder 2"/>
          <p:cNvSpPr>
            <a:spLocks noGrp="1"/>
          </p:cNvSpPr>
          <p:nvPr>
            <p:ph idx="1"/>
          </p:nvPr>
        </p:nvSpPr>
        <p:spPr>
          <a:xfrm>
            <a:off x="574158" y="981752"/>
            <a:ext cx="8229600" cy="4254832"/>
          </a:xfrm>
        </p:spPr>
        <p:txBody>
          <a:bodyPr vert="horz" lIns="91440" tIns="45720" rIns="91440" bIns="45720" rtlCol="0" anchor="t">
            <a:noAutofit/>
          </a:bodyPr>
          <a:lstStyle/>
          <a:p>
            <a:pPr>
              <a:buFont typeface="Wingdings" panose="05000000000000000000" pitchFamily="2" charset="2"/>
              <a:buChar char="ü"/>
            </a:pPr>
            <a:r>
              <a:rPr lang="en-GB" sz="3000"/>
              <a:t>1.65m more playing sport in 2015 than in 2005 – the year of the successful bid.</a:t>
            </a:r>
            <a:endParaRPr lang="en-US" sz="3000"/>
          </a:p>
          <a:p>
            <a:pPr>
              <a:buFont typeface="Wingdings" panose="05000000000000000000" pitchFamily="2" charset="2"/>
              <a:buChar char="ü"/>
            </a:pPr>
            <a:r>
              <a:rPr lang="en-GB" sz="3000"/>
              <a:t>Over £14b trade and investment benefits.</a:t>
            </a:r>
          </a:p>
          <a:p>
            <a:pPr>
              <a:buFont typeface="Wingdings" panose="05000000000000000000" pitchFamily="2" charset="2"/>
              <a:buChar char="ü"/>
            </a:pPr>
            <a:r>
              <a:rPr lang="en-GB" sz="3000"/>
              <a:t>All 8 permanent Olympic events have secure futures.</a:t>
            </a:r>
          </a:p>
          <a:p>
            <a:pPr>
              <a:buFont typeface="Wingdings" panose="05000000000000000000" pitchFamily="2" charset="2"/>
              <a:buChar char="ü"/>
            </a:pPr>
            <a:r>
              <a:rPr lang="en-GB" sz="3000"/>
              <a:t>Over 8 million visitors the Olympic Park since it opened. </a:t>
            </a:r>
          </a:p>
          <a:p>
            <a:pPr marL="0" indent="0">
              <a:buNone/>
            </a:pPr>
            <a:r>
              <a:rPr lang="en-GB" sz="3000"/>
              <a:t> Source: Sporting Future (2015)</a:t>
            </a:r>
          </a:p>
        </p:txBody>
      </p:sp>
    </p:spTree>
    <p:extLst>
      <p:ext uri="{BB962C8B-B14F-4D97-AF65-F5344CB8AC3E}">
        <p14:creationId xmlns:p14="http://schemas.microsoft.com/office/powerpoint/2010/main" val="25217611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6" name="Title 1"/>
          <p:cNvSpPr txBox="1">
            <a:spLocks/>
          </p:cNvSpPr>
          <p:nvPr/>
        </p:nvSpPr>
        <p:spPr>
          <a:xfrm>
            <a:off x="611560" y="544522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solidFill>
                  <a:schemeClr val="bg1"/>
                </a:solidFill>
              </a:rPr>
              <a:t>London Olympic Stadium</a:t>
            </a:r>
          </a:p>
        </p:txBody>
      </p:sp>
    </p:spTree>
    <p:extLst>
      <p:ext uri="{BB962C8B-B14F-4D97-AF65-F5344CB8AC3E}">
        <p14:creationId xmlns:p14="http://schemas.microsoft.com/office/powerpoint/2010/main" val="27960405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69"/>
            <a:ext cx="9216008" cy="5747009"/>
          </a:xfrm>
          <a:prstGeom prst="rect">
            <a:avLst/>
          </a:prstGeom>
        </p:spPr>
      </p:pic>
      <p:sp>
        <p:nvSpPr>
          <p:cNvPr id="6" name="TextBox 5"/>
          <p:cNvSpPr txBox="1"/>
          <p:nvPr/>
        </p:nvSpPr>
        <p:spPr>
          <a:xfrm>
            <a:off x="5232400" y="2996952"/>
            <a:ext cx="3810000" cy="1015663"/>
          </a:xfrm>
          <a:prstGeom prst="rect">
            <a:avLst/>
          </a:prstGeom>
          <a:solidFill>
            <a:schemeClr val="bg1"/>
          </a:solidFill>
        </p:spPr>
        <p:txBody>
          <a:bodyPr wrap="square" rtlCol="0">
            <a:spAutoFit/>
          </a:bodyPr>
          <a:lstStyle/>
          <a:p>
            <a:r>
              <a:rPr lang="en-GB" sz="6000"/>
              <a:t>XXXXXXX</a:t>
            </a:r>
          </a:p>
        </p:txBody>
      </p:sp>
    </p:spTree>
    <p:extLst>
      <p:ext uri="{BB962C8B-B14F-4D97-AF65-F5344CB8AC3E}">
        <p14:creationId xmlns:p14="http://schemas.microsoft.com/office/powerpoint/2010/main" val="22710458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 y="0"/>
            <a:ext cx="9144001" cy="5706936"/>
          </a:xfrm>
          <a:prstGeom prst="rect">
            <a:avLst/>
          </a:prstGeom>
        </p:spPr>
      </p:pic>
    </p:spTree>
    <p:extLst>
      <p:ext uri="{BB962C8B-B14F-4D97-AF65-F5344CB8AC3E}">
        <p14:creationId xmlns:p14="http://schemas.microsoft.com/office/powerpoint/2010/main" val="296315473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 result for London Anniversary Games"/>
          <p:cNvPicPr>
            <a:picLocks noChangeAspect="1"/>
          </p:cNvPicPr>
          <p:nvPr/>
        </p:nvPicPr>
        <p:blipFill>
          <a:blip r:embed="rId2"/>
          <a:stretch>
            <a:fillRect/>
          </a:stretch>
        </p:blipFill>
        <p:spPr>
          <a:xfrm>
            <a:off x="0" y="1"/>
            <a:ext cx="9144000" cy="6857998"/>
          </a:xfrm>
          <a:prstGeom prst="rect">
            <a:avLst/>
          </a:prstGeom>
        </p:spPr>
      </p:pic>
      <p:sp>
        <p:nvSpPr>
          <p:cNvPr id="2" name="Title 1"/>
          <p:cNvSpPr>
            <a:spLocks noGrp="1"/>
          </p:cNvSpPr>
          <p:nvPr>
            <p:ph type="title"/>
          </p:nvPr>
        </p:nvSpPr>
        <p:spPr>
          <a:xfrm>
            <a:off x="457200" y="5578763"/>
            <a:ext cx="8229600" cy="965199"/>
          </a:xfrm>
          <a:solidFill>
            <a:schemeClr val="bg1"/>
          </a:solidFill>
        </p:spPr>
        <p:txBody>
          <a:bodyPr>
            <a:normAutofit fontScale="90000"/>
          </a:bodyPr>
          <a:lstStyle/>
          <a:p>
            <a:r>
              <a:rPr lang="en-GB"/>
              <a:t>Anniversary Games &amp; 2017 World Athletics Championships </a:t>
            </a:r>
          </a:p>
        </p:txBody>
      </p:sp>
    </p:spTree>
    <p:extLst>
      <p:ext uri="{BB962C8B-B14F-4D97-AF65-F5344CB8AC3E}">
        <p14:creationId xmlns:p14="http://schemas.microsoft.com/office/powerpoint/2010/main" val="40084016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3117" y="1021651"/>
            <a:ext cx="8563232" cy="3917032"/>
          </a:xfrm>
        </p:spPr>
        <p:txBody>
          <a:bodyPr>
            <a:noAutofit/>
          </a:bodyPr>
          <a:lstStyle/>
          <a:p>
            <a:pPr marL="0" indent="0" algn="ctr">
              <a:buNone/>
            </a:pPr>
            <a:r>
              <a:rPr lang="en-GB" sz="4000" b="1" dirty="0">
                <a:solidFill>
                  <a:srgbClr val="00B050"/>
                </a:solidFill>
              </a:rPr>
              <a:t>Q. What other major events have delivered a successful legacy?</a:t>
            </a:r>
          </a:p>
          <a:p>
            <a:pPr marL="0" indent="0" algn="ctr">
              <a:buNone/>
            </a:pPr>
            <a:endParaRPr lang="en-GB" sz="4000" b="1" dirty="0">
              <a:solidFill>
                <a:srgbClr val="00B050"/>
              </a:solidFill>
            </a:endParaRPr>
          </a:p>
          <a:p>
            <a:pPr marL="0" indent="0" algn="ctr">
              <a:buNone/>
            </a:pPr>
            <a:r>
              <a:rPr lang="en-GB" sz="4000" b="1" dirty="0">
                <a:solidFill>
                  <a:srgbClr val="00B050"/>
                </a:solidFill>
              </a:rPr>
              <a:t>Q. Have all Olympic &amp; Paralympic Games achieved a good legacy?</a:t>
            </a:r>
          </a:p>
        </p:txBody>
      </p:sp>
    </p:spTree>
    <p:extLst>
      <p:ext uri="{BB962C8B-B14F-4D97-AF65-F5344CB8AC3E}">
        <p14:creationId xmlns:p14="http://schemas.microsoft.com/office/powerpoint/2010/main" val="7673383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47612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Etihad Campus </a:t>
            </a:r>
          </a:p>
        </p:txBody>
      </p:sp>
    </p:spTree>
    <p:extLst>
      <p:ext uri="{BB962C8B-B14F-4D97-AF65-F5344CB8AC3E}">
        <p14:creationId xmlns:p14="http://schemas.microsoft.com/office/powerpoint/2010/main" val="302398880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0066" y="216243"/>
            <a:ext cx="8563232" cy="5211542"/>
          </a:xfrm>
        </p:spPr>
      </p:pic>
    </p:spTree>
    <p:extLst>
      <p:ext uri="{BB962C8B-B14F-4D97-AF65-F5344CB8AC3E}">
        <p14:creationId xmlns:p14="http://schemas.microsoft.com/office/powerpoint/2010/main" val="30760703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2640" y="274638"/>
            <a:ext cx="7918719" cy="5307227"/>
          </a:xfrm>
        </p:spPr>
      </p:pic>
    </p:spTree>
    <p:extLst>
      <p:ext uri="{BB962C8B-B14F-4D97-AF65-F5344CB8AC3E}">
        <p14:creationId xmlns:p14="http://schemas.microsoft.com/office/powerpoint/2010/main" val="26378934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301" name="Content Placeholder 300"/>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0"/>
            <a:ext cx="9144000" cy="6858000"/>
          </a:xfrm>
        </p:spPr>
      </p:pic>
      <p:sp>
        <p:nvSpPr>
          <p:cNvPr id="2" name="Title 1"/>
          <p:cNvSpPr>
            <a:spLocks noGrp="1"/>
          </p:cNvSpPr>
          <p:nvPr>
            <p:ph type="title"/>
          </p:nvPr>
        </p:nvSpPr>
        <p:spPr>
          <a:xfrm>
            <a:off x="611560" y="5445224"/>
            <a:ext cx="8229600" cy="1143000"/>
          </a:xfrm>
        </p:spPr>
        <p:txBody>
          <a:bodyPr>
            <a:normAutofit/>
          </a:bodyPr>
          <a:lstStyle/>
          <a:p>
            <a:r>
              <a:rPr lang="en-GB" sz="2500">
                <a:solidFill>
                  <a:schemeClr val="bg1"/>
                </a:solidFill>
              </a:rPr>
              <a:t>2008 Beijing Olympics Softball Stadium</a:t>
            </a:r>
          </a:p>
        </p:txBody>
      </p:sp>
    </p:spTree>
    <p:extLst>
      <p:ext uri="{BB962C8B-B14F-4D97-AF65-F5344CB8AC3E}">
        <p14:creationId xmlns:p14="http://schemas.microsoft.com/office/powerpoint/2010/main" val="11011057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88" y="0"/>
            <a:ext cx="9144000" cy="6901521"/>
          </a:xfrm>
          <a:prstGeom prst="rect">
            <a:avLst/>
          </a:prstGeom>
        </p:spPr>
      </p:pic>
      <p:sp>
        <p:nvSpPr>
          <p:cNvPr id="2" name="Title 1"/>
          <p:cNvSpPr>
            <a:spLocks noGrp="1"/>
          </p:cNvSpPr>
          <p:nvPr>
            <p:ph type="title"/>
          </p:nvPr>
        </p:nvSpPr>
        <p:spPr>
          <a:xfrm>
            <a:off x="457200" y="5734270"/>
            <a:ext cx="8229600" cy="1143000"/>
          </a:xfrm>
        </p:spPr>
        <p:txBody>
          <a:bodyPr>
            <a:normAutofit/>
          </a:bodyPr>
          <a:lstStyle/>
          <a:p>
            <a:r>
              <a:rPr lang="en-GB" sz="2500">
                <a:solidFill>
                  <a:schemeClr val="bg1"/>
                </a:solidFill>
              </a:rPr>
              <a:t>1984 </a:t>
            </a:r>
            <a:r>
              <a:rPr lang="en-GB" sz="2500" err="1">
                <a:solidFill>
                  <a:schemeClr val="bg1"/>
                </a:solidFill>
              </a:rPr>
              <a:t>Sarejevo</a:t>
            </a:r>
            <a:r>
              <a:rPr lang="en-GB" sz="2500">
                <a:solidFill>
                  <a:schemeClr val="bg1"/>
                </a:solidFill>
              </a:rPr>
              <a:t> Olympics Ski Jumps </a:t>
            </a:r>
            <a:endParaRPr lang="en-GB" sz="2500"/>
          </a:p>
        </p:txBody>
      </p:sp>
    </p:spTree>
    <p:extLst>
      <p:ext uri="{BB962C8B-B14F-4D97-AF65-F5344CB8AC3E}">
        <p14:creationId xmlns:p14="http://schemas.microsoft.com/office/powerpoint/2010/main" val="367780538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3999" cy="6858000"/>
          </a:xfrm>
          <a:prstGeom prst="rect">
            <a:avLst/>
          </a:prstGeom>
        </p:spPr>
      </p:pic>
      <p:sp>
        <p:nvSpPr>
          <p:cNvPr id="2" name="Title 1"/>
          <p:cNvSpPr>
            <a:spLocks noGrp="1"/>
          </p:cNvSpPr>
          <p:nvPr>
            <p:ph type="title"/>
          </p:nvPr>
        </p:nvSpPr>
        <p:spPr>
          <a:xfrm>
            <a:off x="611560" y="5373216"/>
            <a:ext cx="8229600" cy="1143000"/>
          </a:xfrm>
        </p:spPr>
        <p:txBody>
          <a:bodyPr>
            <a:normAutofit/>
          </a:bodyPr>
          <a:lstStyle/>
          <a:p>
            <a:r>
              <a:rPr lang="en-GB" sz="2500"/>
              <a:t>2004 Athens Olympics Beach Volleyball Stadium</a:t>
            </a:r>
          </a:p>
        </p:txBody>
      </p:sp>
    </p:spTree>
    <p:extLst>
      <p:ext uri="{BB962C8B-B14F-4D97-AF65-F5344CB8AC3E}">
        <p14:creationId xmlns:p14="http://schemas.microsoft.com/office/powerpoint/2010/main" val="423885942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3455"/>
            <a:ext cx="9144000" cy="6844545"/>
          </a:xfrm>
          <a:prstGeom prst="rect">
            <a:avLst/>
          </a:prstGeom>
        </p:spPr>
      </p:pic>
      <p:sp>
        <p:nvSpPr>
          <p:cNvPr id="5" name="Title 1"/>
          <p:cNvSpPr txBox="1">
            <a:spLocks/>
          </p:cNvSpPr>
          <p:nvPr/>
        </p:nvSpPr>
        <p:spPr>
          <a:xfrm>
            <a:off x="457200" y="571067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500"/>
              <a:t>2004 Athens Olympics Canoe Slalom Stadium</a:t>
            </a:r>
          </a:p>
        </p:txBody>
      </p:sp>
    </p:spTree>
    <p:extLst>
      <p:ext uri="{BB962C8B-B14F-4D97-AF65-F5344CB8AC3E}">
        <p14:creationId xmlns:p14="http://schemas.microsoft.com/office/powerpoint/2010/main" val="376380612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3" name="TextBox 2"/>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3524590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5709684"/>
          </a:xfrm>
        </p:spPr>
      </p:pic>
      <p:sp>
        <p:nvSpPr>
          <p:cNvPr id="5" name="TextBox 4"/>
          <p:cNvSpPr txBox="1"/>
          <p:nvPr/>
        </p:nvSpPr>
        <p:spPr>
          <a:xfrm>
            <a:off x="2928550" y="3422821"/>
            <a:ext cx="4497860" cy="477054"/>
          </a:xfrm>
          <a:prstGeom prst="rect">
            <a:avLst/>
          </a:prstGeom>
          <a:noFill/>
        </p:spPr>
        <p:txBody>
          <a:bodyPr wrap="square" rtlCol="0">
            <a:spAutoFit/>
          </a:bodyPr>
          <a:lstStyle/>
          <a:p>
            <a:r>
              <a:rPr lang="en-GB" sz="2500">
                <a:solidFill>
                  <a:schemeClr val="bg1"/>
                </a:solidFill>
              </a:rPr>
              <a:t>Rio 2016 Olympic Venue</a:t>
            </a:r>
          </a:p>
        </p:txBody>
      </p:sp>
    </p:spTree>
    <p:extLst>
      <p:ext uri="{BB962C8B-B14F-4D97-AF65-F5344CB8AC3E}">
        <p14:creationId xmlns:p14="http://schemas.microsoft.com/office/powerpoint/2010/main" val="175106390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32807" cy="5709684"/>
          </a:xfrm>
        </p:spPr>
      </p:pic>
    </p:spTree>
    <p:extLst>
      <p:ext uri="{BB962C8B-B14F-4D97-AF65-F5344CB8AC3E}">
        <p14:creationId xmlns:p14="http://schemas.microsoft.com/office/powerpoint/2010/main" val="9377253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0"/>
            <a:ext cx="9144000" cy="6858000"/>
          </a:xfrm>
          <a:prstGeom prst="rect">
            <a:avLst/>
          </a:prstGeom>
        </p:spPr>
      </p:pic>
      <p:sp>
        <p:nvSpPr>
          <p:cNvPr id="5" name="Title 1"/>
          <p:cNvSpPr txBox="1">
            <a:spLocks/>
          </p:cNvSpPr>
          <p:nvPr/>
        </p:nvSpPr>
        <p:spPr>
          <a:xfrm>
            <a:off x="457200" y="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000" b="1">
                <a:solidFill>
                  <a:srgbClr val="002060"/>
                </a:solidFill>
              </a:rPr>
              <a:t>Melbourne Sports Precinct (1956- )</a:t>
            </a:r>
          </a:p>
        </p:txBody>
      </p:sp>
    </p:spTree>
    <p:extLst>
      <p:ext uri="{BB962C8B-B14F-4D97-AF65-F5344CB8AC3E}">
        <p14:creationId xmlns:p14="http://schemas.microsoft.com/office/powerpoint/2010/main" val="333847254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a:t>Individual Task: 15 </a:t>
            </a:r>
            <a:r>
              <a:rPr lang="en-GB" b="1" u="sng" err="1"/>
              <a:t>mins</a:t>
            </a:r>
            <a:endParaRPr lang="en-GB" b="1" u="sng"/>
          </a:p>
        </p:txBody>
      </p:sp>
      <p:sp>
        <p:nvSpPr>
          <p:cNvPr id="3" name="Content Placeholder 2"/>
          <p:cNvSpPr>
            <a:spLocks noGrp="1"/>
          </p:cNvSpPr>
          <p:nvPr>
            <p:ph idx="1"/>
          </p:nvPr>
        </p:nvSpPr>
        <p:spPr/>
        <p:txBody>
          <a:bodyPr>
            <a:normAutofit fontScale="85000" lnSpcReduction="20000"/>
          </a:bodyPr>
          <a:lstStyle/>
          <a:p>
            <a:pPr marL="0" indent="0">
              <a:buNone/>
            </a:pPr>
            <a:r>
              <a:rPr lang="en-GB" altLang="en-US" dirty="0"/>
              <a:t>Find a relevant journal paper or broadsheet newspaper article that is reviewing the merits of staging a major sporting event e.g. Commonwealth Games, Rugby World Cup, Ryder Cup, Champions League Final, Olympics Games etc. </a:t>
            </a:r>
          </a:p>
          <a:p>
            <a:pPr marL="0" indent="0">
              <a:buNone/>
            </a:pPr>
            <a:endParaRPr lang="en-GB" altLang="en-US" dirty="0"/>
          </a:p>
          <a:p>
            <a:pPr marL="0" indent="0">
              <a:buNone/>
            </a:pPr>
            <a:r>
              <a:rPr lang="en-GB" altLang="en-US" dirty="0"/>
              <a:t>What are the main reasons given in favour of bidding for / hosting your chosen event? </a:t>
            </a:r>
          </a:p>
          <a:p>
            <a:pPr marL="0" indent="0">
              <a:buNone/>
            </a:pPr>
            <a:endParaRPr lang="en-GB" altLang="en-US" dirty="0"/>
          </a:p>
          <a:p>
            <a:pPr marL="0" indent="0">
              <a:buNone/>
            </a:pPr>
            <a:r>
              <a:rPr lang="en-GB" altLang="en-US" dirty="0"/>
              <a:t>Make a note so you can feedback to the class. </a:t>
            </a:r>
          </a:p>
          <a:p>
            <a:pPr marL="0" indent="0">
              <a:buNone/>
            </a:pPr>
            <a:endParaRPr lang="en-GB" altLang="en-US" dirty="0"/>
          </a:p>
        </p:txBody>
      </p:sp>
    </p:spTree>
    <p:extLst>
      <p:ext uri="{BB962C8B-B14F-4D97-AF65-F5344CB8AC3E}">
        <p14:creationId xmlns:p14="http://schemas.microsoft.com/office/powerpoint/2010/main" val="15638446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3616" y="203201"/>
            <a:ext cx="8229600" cy="1143000"/>
          </a:xfrm>
        </p:spPr>
        <p:txBody>
          <a:bodyPr/>
          <a:lstStyle/>
          <a:p>
            <a:r>
              <a:rPr lang="en-GB" b="1" u="sng"/>
              <a:t>TASK</a:t>
            </a:r>
          </a:p>
        </p:txBody>
      </p:sp>
      <p:sp>
        <p:nvSpPr>
          <p:cNvPr id="3" name="Content Placeholder 2"/>
          <p:cNvSpPr>
            <a:spLocks noGrp="1"/>
          </p:cNvSpPr>
          <p:nvPr>
            <p:ph idx="1"/>
          </p:nvPr>
        </p:nvSpPr>
        <p:spPr>
          <a:xfrm>
            <a:off x="457200" y="1346201"/>
            <a:ext cx="8229600" cy="4597399"/>
          </a:xfrm>
        </p:spPr>
        <p:txBody>
          <a:bodyPr>
            <a:noAutofit/>
          </a:bodyPr>
          <a:lstStyle/>
          <a:p>
            <a:pPr marL="0" indent="0">
              <a:buNone/>
            </a:pPr>
            <a:r>
              <a:rPr lang="en-GB" sz="3000" b="1"/>
              <a:t>In pairs.  Time: 15 mins. </a:t>
            </a:r>
          </a:p>
          <a:p>
            <a:pPr marL="0" indent="0">
              <a:buNone/>
            </a:pPr>
            <a:endParaRPr lang="en-GB" sz="1500" b="1" i="1"/>
          </a:p>
          <a:p>
            <a:pPr marL="0" indent="0">
              <a:buNone/>
            </a:pPr>
            <a:r>
              <a:rPr lang="en-GB" sz="3000" b="1" i="1"/>
              <a:t>Consider the following list of Major Events and select your top 5 in terms of  </a:t>
            </a:r>
          </a:p>
          <a:p>
            <a:pPr marL="514350" indent="-514350">
              <a:buAutoNum type="alphaLcParenBoth"/>
            </a:pPr>
            <a:r>
              <a:rPr lang="en-GB" sz="3000" b="1" i="1"/>
              <a:t>economic impact and </a:t>
            </a:r>
          </a:p>
          <a:p>
            <a:pPr marL="514350" indent="-514350">
              <a:buAutoNum type="alphaLcParenBoth"/>
            </a:pPr>
            <a:r>
              <a:rPr lang="en-GB" sz="3000" b="1" i="1"/>
              <a:t>increased sports participation or ‘legacy’ and give your reasons why. </a:t>
            </a:r>
            <a:endParaRPr lang="en-GB" sz="3000" b="1"/>
          </a:p>
        </p:txBody>
      </p:sp>
    </p:spTree>
    <p:extLst>
      <p:ext uri="{BB962C8B-B14F-4D97-AF65-F5344CB8AC3E}">
        <p14:creationId xmlns:p14="http://schemas.microsoft.com/office/powerpoint/2010/main" val="347203216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02" y="309615"/>
            <a:ext cx="9166302" cy="864220"/>
          </a:xfrm>
        </p:spPr>
        <p:txBody>
          <a:bodyPr>
            <a:normAutofit fontScale="90000"/>
          </a:bodyPr>
          <a:lstStyle/>
          <a:p>
            <a:r>
              <a:rPr lang="en-GB" sz="3500" b="1" u="sng" dirty="0"/>
              <a:t>Recent &amp; forthcoming </a:t>
            </a:r>
            <a:br>
              <a:rPr lang="en-GB" sz="3500" b="1" u="sng" dirty="0"/>
            </a:br>
            <a:r>
              <a:rPr lang="en-GB" sz="3500" b="1" u="sng" dirty="0"/>
              <a:t>Major Sport Events in UK</a:t>
            </a:r>
          </a:p>
        </p:txBody>
      </p:sp>
      <p:sp>
        <p:nvSpPr>
          <p:cNvPr id="3" name="TextBox 2">
            <a:extLst>
              <a:ext uri="{FF2B5EF4-FFF2-40B4-BE49-F238E27FC236}">
                <a16:creationId xmlns:a16="http://schemas.microsoft.com/office/drawing/2014/main" id="{CFB1CF01-6C80-C93B-90ED-79FBBBDE3807}"/>
              </a:ext>
            </a:extLst>
          </p:cNvPr>
          <p:cNvSpPr txBox="1"/>
          <p:nvPr/>
        </p:nvSpPr>
        <p:spPr>
          <a:xfrm>
            <a:off x="833857" y="2018313"/>
            <a:ext cx="7613683" cy="923330"/>
          </a:xfrm>
          <a:prstGeom prst="rect">
            <a:avLst/>
          </a:prstGeom>
          <a:noFill/>
        </p:spPr>
        <p:txBody>
          <a:bodyPr wrap="square" rtlCol="0">
            <a:spAutoFit/>
          </a:bodyPr>
          <a:lstStyle/>
          <a:p>
            <a:r>
              <a:rPr lang="en-GB" dirty="0"/>
              <a:t>Go to Visitbritain.com</a:t>
            </a:r>
          </a:p>
          <a:p>
            <a:endParaRPr lang="en-GB" dirty="0"/>
          </a:p>
          <a:p>
            <a:r>
              <a:rPr lang="en-GB" dirty="0"/>
              <a:t>What are the major sporting events planned for 2024/25? </a:t>
            </a:r>
          </a:p>
        </p:txBody>
      </p:sp>
      <p:sp>
        <p:nvSpPr>
          <p:cNvPr id="5" name="Rectangle 4">
            <a:extLst>
              <a:ext uri="{FF2B5EF4-FFF2-40B4-BE49-F238E27FC236}">
                <a16:creationId xmlns:a16="http://schemas.microsoft.com/office/drawing/2014/main" id="{39C7B7D8-BC8F-61B4-55C9-8A8BD30B06BF}"/>
              </a:ext>
            </a:extLst>
          </p:cNvPr>
          <p:cNvSpPr/>
          <p:nvPr/>
        </p:nvSpPr>
        <p:spPr>
          <a:xfrm>
            <a:off x="1742283" y="2941643"/>
            <a:ext cx="5659434" cy="2585323"/>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Why are these </a:t>
            </a:r>
          </a:p>
          <a:p>
            <a:pPr algn="ctr"/>
            <a:r>
              <a:rPr lang="en-US" sz="5400" b="0" cap="none" spc="0" dirty="0">
                <a:ln w="0"/>
                <a:solidFill>
                  <a:schemeClr val="tx1"/>
                </a:solidFill>
                <a:effectLst>
                  <a:outerShdw blurRad="38100" dist="19050" dir="2700000" algn="tl" rotWithShape="0">
                    <a:schemeClr val="dk1">
                      <a:alpha val="40000"/>
                    </a:schemeClr>
                  </a:outerShdw>
                </a:effectLst>
              </a:rPr>
              <a:t>events planned- </a:t>
            </a:r>
          </a:p>
          <a:p>
            <a:pPr algn="ctr"/>
            <a:r>
              <a:rPr lang="en-US" sz="5400" b="0" cap="none" spc="0" dirty="0">
                <a:ln w="0"/>
                <a:solidFill>
                  <a:schemeClr val="tx1"/>
                </a:solidFill>
                <a:effectLst>
                  <a:outerShdw blurRad="38100" dist="19050" dir="2700000" algn="tl" rotWithShape="0">
                    <a:schemeClr val="dk1">
                      <a:alpha val="40000"/>
                    </a:schemeClr>
                  </a:outerShdw>
                </a:effectLst>
              </a:rPr>
              <a:t>group </a:t>
            </a:r>
            <a:r>
              <a:rPr lang="en-US" sz="5400" dirty="0">
                <a:ln w="0"/>
                <a:effectLst>
                  <a:outerShdw blurRad="38100" dist="19050" dir="2700000" algn="tl" rotWithShape="0">
                    <a:schemeClr val="dk1">
                      <a:alpha val="40000"/>
                    </a:schemeClr>
                  </a:outerShdw>
                </a:effectLst>
              </a:rPr>
              <a:t>discussion</a:t>
            </a:r>
            <a:r>
              <a:rPr lang="en-US" sz="5400" b="0" cap="none" spc="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2516659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F303C-9F8B-A1BB-6189-1FAC2025203C}"/>
              </a:ext>
            </a:extLst>
          </p:cNvPr>
          <p:cNvSpPr>
            <a:spLocks noGrp="1"/>
          </p:cNvSpPr>
          <p:nvPr>
            <p:ph type="title"/>
          </p:nvPr>
        </p:nvSpPr>
        <p:spPr>
          <a:xfrm>
            <a:off x="457200" y="274638"/>
            <a:ext cx="8229600" cy="1143000"/>
          </a:xfrm>
        </p:spPr>
        <p:txBody>
          <a:bodyPr anchor="ctr">
            <a:normAutofit/>
          </a:bodyPr>
          <a:lstStyle/>
          <a:p>
            <a:r>
              <a:rPr lang="en-GB" dirty="0"/>
              <a:t>Wales Sport Events </a:t>
            </a:r>
          </a:p>
        </p:txBody>
      </p:sp>
      <p:pic>
        <p:nvPicPr>
          <p:cNvPr id="4098" name="Picture 2" descr="Wales Flag Silk Texture Stock Photo ...">
            <a:extLst>
              <a:ext uri="{FF2B5EF4-FFF2-40B4-BE49-F238E27FC236}">
                <a16:creationId xmlns:a16="http://schemas.microsoft.com/office/drawing/2014/main" id="{798DD3B8-F889-6707-95A3-A47C9F3AF7F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60034" y="1600201"/>
            <a:ext cx="6423932"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38074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95"/>
            <a:ext cx="9144000" cy="56880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242277" y="2887628"/>
            <a:ext cx="6696744" cy="3231654"/>
          </a:xfrm>
          <a:prstGeom prst="rect">
            <a:avLst/>
          </a:prstGeom>
          <a:noFill/>
        </p:spPr>
        <p:txBody>
          <a:bodyPr wrap="square" rtlCol="0">
            <a:spAutoFit/>
          </a:bodyPr>
          <a:lstStyle/>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endParaRPr lang="en-GB" altLang="en-US" sz="2800" b="1">
              <a:solidFill>
                <a:schemeClr val="bg1"/>
              </a:solidFill>
            </a:endParaRPr>
          </a:p>
          <a:p>
            <a:pPr marL="457200" indent="-457200">
              <a:buFont typeface="Wingdings" panose="05000000000000000000" pitchFamily="2" charset="2"/>
              <a:buChar char="§"/>
            </a:pPr>
            <a:r>
              <a:rPr lang="en-GB" altLang="en-US" sz="2800" b="1">
                <a:solidFill>
                  <a:schemeClr val="bg1"/>
                </a:solidFill>
              </a:rPr>
              <a:t>110,000 visitors pan Wales</a:t>
            </a:r>
          </a:p>
          <a:p>
            <a:pPr marL="457200" indent="-457200">
              <a:buFont typeface="Wingdings" panose="05000000000000000000" pitchFamily="2" charset="2"/>
              <a:buChar char="§"/>
            </a:pPr>
            <a:r>
              <a:rPr lang="en-GB" altLang="en-US" sz="2800" b="1">
                <a:solidFill>
                  <a:schemeClr val="bg1"/>
                </a:solidFill>
              </a:rPr>
              <a:t>Economic Impact £3.2 million</a:t>
            </a:r>
          </a:p>
          <a:p>
            <a:pPr marL="457200" indent="-457200">
              <a:buFont typeface="Wingdings" panose="05000000000000000000" pitchFamily="2" charset="2"/>
              <a:buChar char="§"/>
            </a:pPr>
            <a:r>
              <a:rPr lang="en-GB" altLang="en-US" sz="2800" b="1">
                <a:solidFill>
                  <a:schemeClr val="bg1"/>
                </a:solidFill>
              </a:rPr>
              <a:t>Live broadcast on ITV</a:t>
            </a:r>
          </a:p>
          <a:p>
            <a:pPr marL="457200" indent="-457200">
              <a:buFont typeface="Wingdings" panose="05000000000000000000" pitchFamily="2" charset="2"/>
              <a:buChar char="§"/>
            </a:pPr>
            <a:r>
              <a:rPr lang="en-GB" altLang="en-US" sz="2800" b="1">
                <a:solidFill>
                  <a:schemeClr val="bg1"/>
                </a:solidFill>
              </a:rPr>
              <a:t>20 teams, 10 different nations</a:t>
            </a:r>
            <a:endParaRPr lang="en-GB" altLang="en-US" sz="2800" b="1"/>
          </a:p>
          <a:p>
            <a:endParaRPr lang="en-GB" altLang="en-US"/>
          </a:p>
          <a:p>
            <a:endParaRPr lang="en-GB" altLang="en-US"/>
          </a:p>
        </p:txBody>
      </p:sp>
      <p:sp>
        <p:nvSpPr>
          <p:cNvPr id="2" name="TextBox 1"/>
          <p:cNvSpPr txBox="1"/>
          <p:nvPr/>
        </p:nvSpPr>
        <p:spPr>
          <a:xfrm>
            <a:off x="2040556" y="1030505"/>
            <a:ext cx="3031958" cy="523220"/>
          </a:xfrm>
          <a:prstGeom prst="rect">
            <a:avLst/>
          </a:prstGeom>
          <a:noFill/>
        </p:spPr>
        <p:txBody>
          <a:bodyPr wrap="square" rtlCol="0">
            <a:spAutoFit/>
          </a:bodyPr>
          <a:lstStyle/>
          <a:p>
            <a:r>
              <a:rPr lang="en-GB" sz="2800" b="1">
                <a:solidFill>
                  <a:schemeClr val="bg1"/>
                </a:solidFill>
              </a:rPr>
              <a:t>TOUR OF BRITAIN</a:t>
            </a:r>
          </a:p>
        </p:txBody>
      </p:sp>
    </p:spTree>
    <p:extLst>
      <p:ext uri="{BB962C8B-B14F-4D97-AF65-F5344CB8AC3E}">
        <p14:creationId xmlns:p14="http://schemas.microsoft.com/office/powerpoint/2010/main" val="95106095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35496" y="890718"/>
            <a:ext cx="7920880" cy="1077218"/>
          </a:xfrm>
          <a:prstGeom prst="rect">
            <a:avLst/>
          </a:prstGeom>
          <a:noFill/>
        </p:spPr>
        <p:txBody>
          <a:bodyPr wrap="square" rtlCol="0">
            <a:spAutoFit/>
          </a:bodyPr>
          <a:lstStyle/>
          <a:p>
            <a:pPr marL="457200" indent="-457200">
              <a:buFont typeface="Wingdings" panose="05000000000000000000" pitchFamily="2" charset="2"/>
              <a:buChar char="§"/>
              <a:defRPr/>
            </a:pPr>
            <a:endParaRPr lang="en-GB" altLang="en-US" sz="2800" b="1"/>
          </a:p>
          <a:p>
            <a:pPr marL="285750" indent="-285750">
              <a:buFont typeface="Arial" panose="020B0604020202020204" pitchFamily="34" charset="0"/>
              <a:buChar char="•"/>
              <a:defRPr/>
            </a:pPr>
            <a:endParaRPr lang="en-GB" altLang="en-US"/>
          </a:p>
          <a:p>
            <a:pPr marL="285750" indent="-285750">
              <a:buFont typeface="Arial" panose="020B0604020202020204" pitchFamily="34" charset="0"/>
              <a:buChar char="•"/>
              <a:defRPr/>
            </a:pPr>
            <a:endParaRPr lang="en-GB" altLang="en-US"/>
          </a:p>
        </p:txBody>
      </p:sp>
      <p:sp>
        <p:nvSpPr>
          <p:cNvPr id="6" name="Rectangle 5"/>
          <p:cNvSpPr/>
          <p:nvPr/>
        </p:nvSpPr>
        <p:spPr>
          <a:xfrm>
            <a:off x="3792180" y="784697"/>
            <a:ext cx="4572000" cy="5262979"/>
          </a:xfrm>
          <a:prstGeom prst="rect">
            <a:avLst/>
          </a:prstGeom>
        </p:spPr>
        <p:txBody>
          <a:bodyPr>
            <a:spAutoFit/>
          </a:bodyPr>
          <a:lstStyle/>
          <a:p>
            <a:pPr marL="457200" indent="-457200">
              <a:buFont typeface="Wingdings" panose="05000000000000000000" pitchFamily="2" charset="2"/>
              <a:buChar char="§"/>
              <a:defRPr/>
            </a:pPr>
            <a:r>
              <a:rPr lang="en-GB" altLang="en-US" sz="2800" b="1"/>
              <a:t>2,150 athletes  - 200+ from Ireland, Germany &amp; USA</a:t>
            </a:r>
          </a:p>
          <a:p>
            <a:pPr marL="457200" indent="-457200">
              <a:buFont typeface="Wingdings" panose="05000000000000000000" pitchFamily="2" charset="2"/>
              <a:buChar char="§"/>
              <a:defRPr/>
            </a:pPr>
            <a:r>
              <a:rPr lang="en-GB" altLang="en-US" sz="2800" b="1"/>
              <a:t>Economic impact £3.5m</a:t>
            </a:r>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marL="457200" indent="-457200">
              <a:buFont typeface="Wingdings" panose="05000000000000000000" pitchFamily="2" charset="2"/>
              <a:buChar char="§"/>
              <a:defRPr/>
            </a:pPr>
            <a:endParaRPr lang="en-GB" altLang="en-US" sz="2800" b="1"/>
          </a:p>
          <a:p>
            <a:pPr lvl="0">
              <a:defRPr/>
            </a:pPr>
            <a:endParaRPr lang="en-GB" altLang="en-US" sz="2800" b="1"/>
          </a:p>
          <a:p>
            <a:pPr marL="457200" indent="-457200">
              <a:buFont typeface="Wingdings" panose="05000000000000000000" pitchFamily="2" charset="2"/>
              <a:buChar char="§"/>
              <a:defRPr/>
            </a:pPr>
            <a:r>
              <a:rPr lang="en-GB" altLang="en-US" sz="2800" b="1"/>
              <a:t>IRONMAN Wales ranked 2nd globally - WTC</a:t>
            </a:r>
          </a:p>
        </p:txBody>
      </p:sp>
      <p:sp>
        <p:nvSpPr>
          <p:cNvPr id="2" name="TextBox 1"/>
          <p:cNvSpPr txBox="1"/>
          <p:nvPr/>
        </p:nvSpPr>
        <p:spPr>
          <a:xfrm>
            <a:off x="202131" y="994318"/>
            <a:ext cx="1947136" cy="584775"/>
          </a:xfrm>
          <a:prstGeom prst="rect">
            <a:avLst/>
          </a:prstGeom>
          <a:noFill/>
        </p:spPr>
        <p:txBody>
          <a:bodyPr wrap="none" rtlCol="0">
            <a:spAutoFit/>
          </a:bodyPr>
          <a:lstStyle/>
          <a:p>
            <a:r>
              <a:rPr lang="en-GB" sz="3200" b="1"/>
              <a:t>IRONMAN</a:t>
            </a:r>
          </a:p>
        </p:txBody>
      </p:sp>
    </p:spTree>
    <p:extLst>
      <p:ext uri="{BB962C8B-B14F-4D97-AF65-F5344CB8AC3E}">
        <p14:creationId xmlns:p14="http://schemas.microsoft.com/office/powerpoint/2010/main" val="356012432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ales Rally GB"/>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022307" y="-672624"/>
            <a:ext cx="4248472" cy="3662541"/>
          </a:xfrm>
          <a:prstGeom prst="rect">
            <a:avLst/>
          </a:prstGeom>
          <a:noFill/>
        </p:spPr>
        <p:txBody>
          <a:bodyPr wrap="square" rtlCol="0">
            <a:spAutoFit/>
          </a:bodyPr>
          <a:lstStyle/>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endParaRPr lang="en-GB" sz="2400" b="1">
              <a:solidFill>
                <a:schemeClr val="bg1"/>
              </a:solidFill>
            </a:endParaRPr>
          </a:p>
          <a:p>
            <a:r>
              <a:rPr lang="en-GB" sz="2400" b="1">
                <a:solidFill>
                  <a:schemeClr val="bg1"/>
                </a:solidFill>
              </a:rPr>
              <a:t>WALES RALLY GB</a:t>
            </a:r>
          </a:p>
          <a:p>
            <a:pPr marL="285750" indent="-285750">
              <a:buFont typeface="Wingdings" panose="05000000000000000000" pitchFamily="2" charset="2"/>
              <a:buChar char="§"/>
            </a:pPr>
            <a:endParaRPr lang="en-GB" sz="2400" b="1">
              <a:solidFill>
                <a:schemeClr val="bg1"/>
              </a:solidFill>
            </a:endParaRPr>
          </a:p>
          <a:p>
            <a:pPr marL="285750" indent="-285750">
              <a:buFont typeface="Wingdings" panose="05000000000000000000" pitchFamily="2" charset="2"/>
              <a:buChar char="§"/>
            </a:pPr>
            <a:r>
              <a:rPr lang="en-GB" sz="2800" b="1"/>
              <a:t>80,000 visitors</a:t>
            </a:r>
          </a:p>
          <a:p>
            <a:pPr marL="342900" indent="-342900">
              <a:buFont typeface="Wingdings" panose="05000000000000000000" pitchFamily="2" charset="2"/>
              <a:buChar char="§"/>
            </a:pPr>
            <a:r>
              <a:rPr lang="en-GB" sz="2800" b="1"/>
              <a:t>Economic impact £10 million</a:t>
            </a:r>
          </a:p>
          <a:p>
            <a:pPr marL="342900" indent="-342900">
              <a:buFont typeface="Wingdings" panose="05000000000000000000" pitchFamily="2" charset="2"/>
              <a:buChar char="§"/>
            </a:pPr>
            <a:r>
              <a:rPr lang="en-GB" sz="2800" b="1"/>
              <a:t>Live TV</a:t>
            </a:r>
          </a:p>
          <a:p>
            <a:pPr marL="342900" indent="-342900">
              <a:buFont typeface="Arial" panose="020B0604020202020204" pitchFamily="34" charset="0"/>
              <a:buChar char="•"/>
            </a:pPr>
            <a:endParaRPr lang="en-GB" sz="2400" b="1">
              <a:solidFill>
                <a:schemeClr val="bg1"/>
              </a:solidFill>
            </a:endParaRPr>
          </a:p>
        </p:txBody>
      </p:sp>
    </p:spTree>
    <p:extLst>
      <p:ext uri="{BB962C8B-B14F-4D97-AF65-F5344CB8AC3E}">
        <p14:creationId xmlns:p14="http://schemas.microsoft.com/office/powerpoint/2010/main" val="119902533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208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107504" y="998731"/>
            <a:ext cx="7488832" cy="2246769"/>
          </a:xfrm>
          <a:prstGeom prst="rect">
            <a:avLst/>
          </a:prstGeom>
          <a:noFill/>
        </p:spPr>
        <p:txBody>
          <a:bodyPr wrap="square" rtlCol="0">
            <a:spAutoFit/>
          </a:bodyPr>
          <a:lstStyle/>
          <a:p>
            <a:pPr defTabSz="685800"/>
            <a:r>
              <a:rPr lang="en-GB" sz="4400" b="1" err="1">
                <a:solidFill>
                  <a:prstClr val="white"/>
                </a:solidFill>
                <a:latin typeface="Calibri"/>
              </a:rPr>
              <a:t>RedBull</a:t>
            </a:r>
            <a:r>
              <a:rPr lang="en-GB" sz="4400" b="1">
                <a:solidFill>
                  <a:prstClr val="white"/>
                </a:solidFill>
                <a:latin typeface="Calibri"/>
              </a:rPr>
              <a:t> </a:t>
            </a:r>
            <a:r>
              <a:rPr lang="en-GB" sz="4400" b="1" err="1">
                <a:solidFill>
                  <a:prstClr val="white"/>
                </a:solidFill>
                <a:latin typeface="Calibri"/>
              </a:rPr>
              <a:t>Cliffdiving</a:t>
            </a:r>
            <a:endParaRPr lang="en-GB" sz="4400" b="1">
              <a:solidFill>
                <a:prstClr val="white"/>
              </a:solidFill>
              <a:latin typeface="Calibri"/>
            </a:endParaRPr>
          </a:p>
          <a:p>
            <a:pPr defTabSz="685800"/>
            <a:endParaRPr lang="en-GB" sz="3200" b="1">
              <a:solidFill>
                <a:prstClr val="white"/>
              </a:solidFill>
              <a:latin typeface="Calibri"/>
            </a:endParaRPr>
          </a:p>
          <a:p>
            <a:pPr defTabSz="685800"/>
            <a:r>
              <a:rPr lang="en-GB" sz="3200" b="1">
                <a:solidFill>
                  <a:prstClr val="white"/>
                </a:solidFill>
                <a:latin typeface="Calibri"/>
              </a:rPr>
              <a:t>Our stunning landscape as </a:t>
            </a:r>
          </a:p>
          <a:p>
            <a:pPr defTabSz="685800"/>
            <a:r>
              <a:rPr lang="en-GB" sz="3200" b="1">
                <a:solidFill>
                  <a:prstClr val="white"/>
                </a:solidFill>
                <a:latin typeface="Calibri"/>
              </a:rPr>
              <a:t>a sporting arena</a:t>
            </a:r>
            <a:endParaRPr lang="en-GB" sz="3200">
              <a:solidFill>
                <a:prstClr val="white"/>
              </a:solidFill>
              <a:latin typeface="Calibri"/>
            </a:endParaRPr>
          </a:p>
        </p:txBody>
      </p:sp>
      <p:sp>
        <p:nvSpPr>
          <p:cNvPr id="8" name="TextBox 7"/>
          <p:cNvSpPr txBox="1"/>
          <p:nvPr/>
        </p:nvSpPr>
        <p:spPr>
          <a:xfrm>
            <a:off x="7007371" y="2780928"/>
            <a:ext cx="2195736" cy="523220"/>
          </a:xfrm>
          <a:prstGeom prst="rect">
            <a:avLst/>
          </a:prstGeom>
          <a:noFill/>
        </p:spPr>
        <p:txBody>
          <a:bodyPr wrap="square" rtlCol="0">
            <a:spAutoFit/>
          </a:bodyPr>
          <a:lstStyle/>
          <a:p>
            <a:pPr algn="ctr" defTabSz="685800"/>
            <a:r>
              <a:rPr lang="en-GB" sz="2800" b="1">
                <a:solidFill>
                  <a:srgbClr val="FF0000"/>
                </a:solidFill>
                <a:latin typeface="Calibri"/>
              </a:rPr>
              <a:t> </a:t>
            </a:r>
          </a:p>
        </p:txBody>
      </p:sp>
    </p:spTree>
    <p:extLst>
      <p:ext uri="{BB962C8B-B14F-4D97-AF65-F5344CB8AC3E}">
        <p14:creationId xmlns:p14="http://schemas.microsoft.com/office/powerpoint/2010/main" val="4256908069"/>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2750"/>
            <a:ext cx="9144000" cy="5614665"/>
          </a:xfrm>
          <a:prstGeom prst="rect">
            <a:avLst/>
          </a:prstGeom>
          <a:solidFill>
            <a:schemeClr val="tx1"/>
          </a:solidFill>
          <a:ln>
            <a:noFill/>
          </a:ln>
          <a:effectLst/>
        </p:spPr>
      </p:pic>
    </p:spTree>
    <p:extLst>
      <p:ext uri="{BB962C8B-B14F-4D97-AF65-F5344CB8AC3E}">
        <p14:creationId xmlns:p14="http://schemas.microsoft.com/office/powerpoint/2010/main" val="37325902"/>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43714" y="3148063"/>
            <a:ext cx="2611164" cy="369332"/>
          </a:xfrm>
          <a:prstGeom prst="rect">
            <a:avLst/>
          </a:prstGeom>
          <a:noFill/>
        </p:spPr>
        <p:txBody>
          <a:bodyPr wrap="none" rtlCol="0">
            <a:spAutoFit/>
          </a:bodyPr>
          <a:lstStyle/>
          <a:p>
            <a:r>
              <a:rPr lang="en-GB"/>
              <a:t>IPC , Speedway and Ashes</a:t>
            </a:r>
          </a:p>
        </p:txBody>
      </p:sp>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02177" y="2434095"/>
            <a:ext cx="7546105" cy="400110"/>
          </a:xfrm>
          <a:prstGeom prst="rect">
            <a:avLst/>
          </a:prstGeom>
          <a:noFill/>
        </p:spPr>
        <p:txBody>
          <a:bodyPr wrap="none" rtlCol="0">
            <a:spAutoFit/>
          </a:bodyPr>
          <a:lstStyle/>
          <a:p>
            <a:r>
              <a:rPr lang="en-GB" sz="2000" b="1">
                <a:solidFill>
                  <a:schemeClr val="bg1"/>
                </a:solidFill>
              </a:rPr>
              <a:t>Crowds mobbed Cardiff for the 'biggest speedway event in the world'</a:t>
            </a:r>
          </a:p>
        </p:txBody>
      </p:sp>
    </p:spTree>
    <p:extLst>
      <p:ext uri="{BB962C8B-B14F-4D97-AF65-F5344CB8AC3E}">
        <p14:creationId xmlns:p14="http://schemas.microsoft.com/office/powerpoint/2010/main" val="334787749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World Half Marathon 2016\Photos\Opening Ceremony and Start Line\CDF_260316_CF_Half_Marathon_044.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 y="1912330"/>
            <a:ext cx="9143999" cy="495644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p:cNvSpPr txBox="1">
            <a:spLocks/>
          </p:cNvSpPr>
          <p:nvPr/>
        </p:nvSpPr>
        <p:spPr>
          <a:xfrm>
            <a:off x="166037" y="456904"/>
            <a:ext cx="3027145" cy="716762"/>
          </a:xfrm>
          <a:prstGeom prst="rect">
            <a:avLst/>
          </a:prstGeom>
        </p:spPr>
        <p:txBody>
          <a:bodyPr vert="horz" lIns="0" tIns="0" rIns="0" bIns="0" rtlCol="0" anchor="t" anchorCtr="0">
            <a:normAutofit fontScale="85000" lnSpcReduction="20000"/>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World Half Marathon 2016</a:t>
            </a:r>
          </a:p>
        </p:txBody>
      </p:sp>
      <p:sp>
        <p:nvSpPr>
          <p:cNvPr id="6" name="Rectangle 5"/>
          <p:cNvSpPr/>
          <p:nvPr/>
        </p:nvSpPr>
        <p:spPr>
          <a:xfrm>
            <a:off x="3689873" y="158004"/>
            <a:ext cx="5454127" cy="1754326"/>
          </a:xfrm>
          <a:prstGeom prst="rect">
            <a:avLst/>
          </a:prstGeom>
        </p:spPr>
        <p:txBody>
          <a:bodyPr wrap="square">
            <a:spAutoFit/>
          </a:bodyPr>
          <a:lstStyle/>
          <a:p>
            <a:pPr marL="285750" indent="-285750">
              <a:buFont typeface="Arial" panose="020B0604020202020204" pitchFamily="34" charset="0"/>
              <a:buChar char="•"/>
            </a:pPr>
            <a:r>
              <a:rPr lang="en-GB">
                <a:solidFill>
                  <a:schemeClr val="bg1"/>
                </a:solidFill>
              </a:rPr>
              <a:t>Largest athletics event ever held in Wales</a:t>
            </a:r>
          </a:p>
          <a:p>
            <a:pPr marL="285750" indent="-285750">
              <a:buFont typeface="Arial" panose="020B0604020202020204" pitchFamily="34" charset="0"/>
              <a:buChar char="•"/>
            </a:pPr>
            <a:r>
              <a:rPr lang="en-GB">
                <a:solidFill>
                  <a:schemeClr val="bg1"/>
                </a:solidFill>
              </a:rPr>
              <a:t>200 elite athletes, 15,000+ runners (40% outside Wales)</a:t>
            </a:r>
          </a:p>
          <a:p>
            <a:pPr marL="285750" indent="-285750">
              <a:buFont typeface="Arial" panose="020B0604020202020204" pitchFamily="34" charset="0"/>
              <a:buChar char="•"/>
            </a:pPr>
            <a:r>
              <a:rPr lang="en-GB">
                <a:solidFill>
                  <a:schemeClr val="bg1"/>
                </a:solidFill>
              </a:rPr>
              <a:t>2hrs live BBC1 coverage + highlights, worldwide broadcast</a:t>
            </a:r>
          </a:p>
          <a:p>
            <a:pPr marL="285750" indent="-285750">
              <a:buFont typeface="Arial" panose="020B0604020202020204" pitchFamily="34" charset="0"/>
              <a:buChar char="•"/>
            </a:pPr>
            <a:r>
              <a:rPr lang="en-GB">
                <a:solidFill>
                  <a:schemeClr val="bg1"/>
                </a:solidFill>
              </a:rPr>
              <a:t>1,200 volunteers, £1.9m raised for charity, £4m+ EI</a:t>
            </a:r>
          </a:p>
        </p:txBody>
      </p:sp>
    </p:spTree>
    <p:extLst>
      <p:ext uri="{BB962C8B-B14F-4D97-AF65-F5344CB8AC3E}">
        <p14:creationId xmlns:p14="http://schemas.microsoft.com/office/powerpoint/2010/main" val="3039057590"/>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60797"/>
            <a:ext cx="5293896" cy="33399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288759" y="503148"/>
            <a:ext cx="4716378" cy="2031325"/>
          </a:xfrm>
          <a:prstGeom prst="rect">
            <a:avLst/>
          </a:prstGeom>
          <a:noFill/>
        </p:spPr>
        <p:txBody>
          <a:bodyPr wrap="square" rtlCol="0">
            <a:spAutoFit/>
          </a:bodyPr>
          <a:lstStyle/>
          <a:p>
            <a:pPr algn="ctr"/>
            <a:r>
              <a:rPr lang="en-GB" sz="2400" b="1">
                <a:solidFill>
                  <a:schemeClr val="bg1"/>
                </a:solidFill>
              </a:rPr>
              <a:t>SOCIAL RUNNING IMPACTS </a:t>
            </a:r>
          </a:p>
          <a:p>
            <a:pPr algn="ctr"/>
            <a:endParaRPr lang="en-GB" sz="2400" b="1">
              <a:solidFill>
                <a:schemeClr val="bg1"/>
              </a:solidFill>
            </a:endParaRPr>
          </a:p>
          <a:p>
            <a:pPr marL="285750" indent="-285750">
              <a:buFont typeface="Arial" panose="020B0604020202020204" pitchFamily="34" charset="0"/>
              <a:buChar char="•"/>
            </a:pPr>
            <a:r>
              <a:rPr lang="en-GB" sz="2000">
                <a:solidFill>
                  <a:schemeClr val="bg1"/>
                </a:solidFill>
              </a:rPr>
              <a:t>Cardiff 100 Club</a:t>
            </a:r>
          </a:p>
          <a:p>
            <a:pPr marL="285750" indent="-285750">
              <a:buFont typeface="Arial" panose="020B0604020202020204" pitchFamily="34" charset="0"/>
              <a:buChar char="•"/>
            </a:pPr>
            <a:r>
              <a:rPr lang="en-GB" sz="2000">
                <a:solidFill>
                  <a:schemeClr val="bg1"/>
                </a:solidFill>
              </a:rPr>
              <a:t>Alfie’s Angels’</a:t>
            </a:r>
          </a:p>
          <a:p>
            <a:pPr marL="285750" indent="-285750">
              <a:buFont typeface="Arial" panose="020B0604020202020204" pitchFamily="34" charset="0"/>
              <a:buChar char="•"/>
            </a:pPr>
            <a:r>
              <a:rPr lang="en-GB" sz="2000">
                <a:solidFill>
                  <a:schemeClr val="bg1"/>
                </a:solidFill>
              </a:rPr>
              <a:t>Athletics for a Better World</a:t>
            </a:r>
          </a:p>
          <a:p>
            <a:pPr marL="285750" indent="-285750">
              <a:buFont typeface="Arial" panose="020B0604020202020204" pitchFamily="34" charset="0"/>
              <a:buChar char="•"/>
            </a:pPr>
            <a:endParaRPr lang="en-GB">
              <a:solidFill>
                <a:schemeClr val="bg1"/>
              </a:solidFill>
            </a:endParaRPr>
          </a:p>
        </p:txBody>
      </p:sp>
      <p:pic>
        <p:nvPicPr>
          <p:cNvPr id="5" name="Picture 4" descr="S:\World Half Marathon 2016\Photos\RUN4WALES-182.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5293896" y="711682"/>
            <a:ext cx="3646960" cy="14925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19024" y="2349807"/>
            <a:ext cx="4070473" cy="369332"/>
          </a:xfrm>
          <a:prstGeom prst="rect">
            <a:avLst/>
          </a:prstGeom>
          <a:noFill/>
        </p:spPr>
        <p:txBody>
          <a:bodyPr wrap="none" rtlCol="0">
            <a:spAutoFit/>
          </a:bodyPr>
          <a:lstStyle/>
          <a:p>
            <a:r>
              <a:rPr lang="en-GB">
                <a:solidFill>
                  <a:schemeClr val="bg1"/>
                </a:solidFill>
              </a:rPr>
              <a:t>Audience with Mo Farah + Paula Radcliffe</a:t>
            </a:r>
          </a:p>
        </p:txBody>
      </p:sp>
      <p:pic>
        <p:nvPicPr>
          <p:cNvPr id="7" name="Picture 6" descr="S:\World Half Marathon 2016\Photos\Mass Runners\CDF_260316_HF_Half_Marathon_002.jp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419023" y="2660797"/>
            <a:ext cx="3646960" cy="24700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5419024" y="5276436"/>
            <a:ext cx="1875835" cy="369332"/>
          </a:xfrm>
          <a:prstGeom prst="rect">
            <a:avLst/>
          </a:prstGeom>
          <a:noFill/>
        </p:spPr>
        <p:txBody>
          <a:bodyPr wrap="none" rtlCol="0">
            <a:spAutoFit/>
          </a:bodyPr>
          <a:lstStyle/>
          <a:p>
            <a:r>
              <a:rPr lang="en-GB">
                <a:solidFill>
                  <a:schemeClr val="bg1"/>
                </a:solidFill>
              </a:rPr>
              <a:t>1,200 Extra Milers</a:t>
            </a:r>
          </a:p>
        </p:txBody>
      </p:sp>
    </p:spTree>
    <p:extLst>
      <p:ext uri="{BB962C8B-B14F-4D97-AF65-F5344CB8AC3E}">
        <p14:creationId xmlns:p14="http://schemas.microsoft.com/office/powerpoint/2010/main" val="1323729062"/>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128212" y="744901"/>
            <a:ext cx="6015789" cy="1018462"/>
          </a:xfrm>
          <a:prstGeom prst="rect">
            <a:avLst/>
          </a:prstGeom>
        </p:spPr>
        <p:txBody>
          <a:bodyPr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sz="1600">
              <a:solidFill>
                <a:schemeClr val="bg1"/>
              </a:solidFill>
            </a:endParaRPr>
          </a:p>
          <a:p>
            <a:pPr>
              <a:defRPr/>
            </a:pPr>
            <a:r>
              <a:rPr lang="en-GB" sz="1600">
                <a:solidFill>
                  <a:schemeClr val="bg1"/>
                </a:solidFill>
              </a:rPr>
              <a:t>One of the largest mass participation road events in world</a:t>
            </a:r>
          </a:p>
          <a:p>
            <a:pPr>
              <a:defRPr/>
            </a:pPr>
            <a:r>
              <a:rPr lang="en-GB" sz="1600">
                <a:solidFill>
                  <a:schemeClr val="bg1"/>
                </a:solidFill>
              </a:rPr>
              <a:t>20 pro teams, 14,000 weekend cyclists, &gt;55% from outside Wales, C4/Sky/S4C coverage, 500 ‘</a:t>
            </a:r>
            <a:r>
              <a:rPr lang="en-GB" sz="1600" err="1">
                <a:solidFill>
                  <a:schemeClr val="bg1"/>
                </a:solidFill>
              </a:rPr>
              <a:t>Velonteers</a:t>
            </a:r>
            <a:r>
              <a:rPr lang="en-GB" sz="1600">
                <a:solidFill>
                  <a:schemeClr val="bg1"/>
                </a:solidFill>
              </a:rPr>
              <a:t>’, £500k charity, +£1m EI</a:t>
            </a:r>
          </a:p>
        </p:txBody>
      </p:sp>
      <p:sp>
        <p:nvSpPr>
          <p:cNvPr id="8" name="Title 1"/>
          <p:cNvSpPr txBox="1">
            <a:spLocks/>
          </p:cNvSpPr>
          <p:nvPr/>
        </p:nvSpPr>
        <p:spPr>
          <a:xfrm>
            <a:off x="166036" y="895751"/>
            <a:ext cx="2788920" cy="716762"/>
          </a:xfrm>
          <a:prstGeom prst="rect">
            <a:avLst/>
          </a:prstGeom>
        </p:spPr>
        <p:txBody>
          <a:bodyPr vert="horz" lIns="0" tIns="0" rIns="0" bIns="0" rtlCol="0" anchor="t" anchorCtr="0">
            <a:normAutofit/>
          </a:bodyPr>
          <a:lstStyle>
            <a:lvl1pPr algn="l" defTabSz="914400" rtl="0" eaLnBrk="1" latinLnBrk="0" hangingPunct="1">
              <a:spcBef>
                <a:spcPct val="0"/>
              </a:spcBef>
              <a:buNone/>
              <a:defRPr sz="2400" b="0" i="0" kern="1200" baseline="0">
                <a:solidFill>
                  <a:schemeClr val="tx1">
                    <a:lumMod val="40000"/>
                    <a:lumOff val="60000"/>
                  </a:schemeClr>
                </a:solidFill>
                <a:latin typeface="Wales Sans Headline Medium" charset="0"/>
                <a:ea typeface="Wales Sans Headline Medium" charset="0"/>
                <a:cs typeface="Wales Sans Headline Medium" charset="0"/>
              </a:defRPr>
            </a:lvl1pPr>
          </a:lstStyle>
          <a:p>
            <a:r>
              <a:rPr lang="en-GB" altLang="en-US" sz="3200" err="1">
                <a:solidFill>
                  <a:schemeClr val="bg1"/>
                </a:solidFill>
                <a:latin typeface="Calibri" panose="020F0502020204030204" pitchFamily="34" charset="0"/>
                <a:ea typeface="ＭＳ Ｐゴシック" pitchFamily="34" charset="-128"/>
                <a:cs typeface="Calibri" panose="020F0502020204030204" pitchFamily="34" charset="0"/>
              </a:rPr>
              <a:t>Velothon</a:t>
            </a:r>
            <a:r>
              <a:rPr lang="en-GB" altLang="en-US" sz="3200">
                <a:solidFill>
                  <a:schemeClr val="bg1"/>
                </a:solidFill>
                <a:latin typeface="Calibri" panose="020F0502020204030204" pitchFamily="34" charset="0"/>
                <a:ea typeface="ＭＳ Ｐゴシック" pitchFamily="34" charset="-128"/>
                <a:cs typeface="Calibri" panose="020F0502020204030204" pitchFamily="34" charset="0"/>
              </a:rPr>
              <a:t> Wales</a:t>
            </a:r>
          </a:p>
        </p:txBody>
      </p:sp>
      <p:pic>
        <p:nvPicPr>
          <p:cNvPr id="1027" name="Picture 3" descr="C:\Users\evansd11\AppData\Local\Microsoft\Windows\Temporary Internet Files\Content.Outlook\MR17TCZQ\velothon 6.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4272" y="2026399"/>
            <a:ext cx="3576208" cy="23755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evansd11\AppData\Local\Microsoft\Windows\Temporary Internet Files\Content.Outlook\MR17TCZQ\velothon 2.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547" y="2026399"/>
            <a:ext cx="3836731" cy="2425567"/>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evansd11\AppData\Local\Microsoft\Windows\Temporary Internet Files\Content.Outlook\MR17TCZQ\velothon 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314875" y="3492247"/>
            <a:ext cx="3661460" cy="2148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7042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http://www.crowdfunder.co.uk/uploads/projects/648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7325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427984" y="1376772"/>
            <a:ext cx="4464496" cy="1569660"/>
          </a:xfrm>
          <a:prstGeom prst="rect">
            <a:avLst/>
          </a:prstGeom>
          <a:noFill/>
        </p:spPr>
        <p:txBody>
          <a:bodyPr wrap="square" rtlCol="0">
            <a:spAutoFit/>
          </a:bodyPr>
          <a:lstStyle/>
          <a:p>
            <a:pPr marL="342900" indent="-342900">
              <a:buFont typeface="Wingdings" panose="05000000000000000000" pitchFamily="2" charset="2"/>
              <a:buChar char="§"/>
            </a:pPr>
            <a:endParaRPr lang="en-GB" sz="2400" b="1">
              <a:solidFill>
                <a:schemeClr val="bg1"/>
              </a:solidFill>
            </a:endParaRPr>
          </a:p>
          <a:p>
            <a:pPr marL="342900" indent="-342900">
              <a:buFont typeface="Wingdings" panose="05000000000000000000" pitchFamily="2" charset="2"/>
              <a:buChar char="§"/>
            </a:pPr>
            <a:r>
              <a:rPr lang="en-GB" sz="2400" b="1">
                <a:solidFill>
                  <a:schemeClr val="bg1"/>
                </a:solidFill>
              </a:rPr>
              <a:t>3,600 visitors</a:t>
            </a:r>
          </a:p>
          <a:p>
            <a:pPr marL="342900" indent="-342900">
              <a:buFont typeface="Wingdings" panose="05000000000000000000" pitchFamily="2" charset="2"/>
              <a:buChar char="§"/>
            </a:pPr>
            <a:r>
              <a:rPr lang="en-GB" sz="2400" b="1">
                <a:solidFill>
                  <a:schemeClr val="bg1"/>
                </a:solidFill>
              </a:rPr>
              <a:t>Economic impact £1.5 million</a:t>
            </a:r>
          </a:p>
          <a:p>
            <a:pPr marL="342900" indent="-342900">
              <a:buFont typeface="Wingdings" panose="05000000000000000000" pitchFamily="2" charset="2"/>
              <a:buChar char="§"/>
            </a:pPr>
            <a:endParaRPr lang="en-GB" sz="2400" b="1">
              <a:solidFill>
                <a:schemeClr val="bg1"/>
              </a:solidFill>
            </a:endParaRPr>
          </a:p>
        </p:txBody>
      </p:sp>
      <p:sp>
        <p:nvSpPr>
          <p:cNvPr id="3" name="TextBox 2"/>
          <p:cNvSpPr txBox="1"/>
          <p:nvPr/>
        </p:nvSpPr>
        <p:spPr>
          <a:xfrm>
            <a:off x="91564" y="220380"/>
            <a:ext cx="2605585" cy="584775"/>
          </a:xfrm>
          <a:prstGeom prst="rect">
            <a:avLst/>
          </a:prstGeom>
          <a:noFill/>
        </p:spPr>
        <p:txBody>
          <a:bodyPr wrap="none" rtlCol="0">
            <a:spAutoFit/>
          </a:bodyPr>
          <a:lstStyle/>
          <a:p>
            <a:r>
              <a:rPr lang="en-GB" sz="3200"/>
              <a:t>CONWY FEAST</a:t>
            </a:r>
          </a:p>
        </p:txBody>
      </p:sp>
    </p:spTree>
    <p:extLst>
      <p:ext uri="{BB962C8B-B14F-4D97-AF65-F5344CB8AC3E}">
        <p14:creationId xmlns:p14="http://schemas.microsoft.com/office/powerpoint/2010/main" val="64955371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PT PASS - The British National Cross Country Mountain... | Facebook">
            <a:extLst>
              <a:ext uri="{FF2B5EF4-FFF2-40B4-BE49-F238E27FC236}">
                <a16:creationId xmlns:a16="http://schemas.microsoft.com/office/drawing/2014/main" id="{A87C20B8-DE12-0FC7-640D-934CC49E6A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681" y="461691"/>
            <a:ext cx="3153641" cy="430340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XCC Race Report: British XC Round 2 Margam Park - Pinkbike">
            <a:extLst>
              <a:ext uri="{FF2B5EF4-FFF2-40B4-BE49-F238E27FC236}">
                <a16:creationId xmlns:a16="http://schemas.microsoft.com/office/drawing/2014/main" id="{9C4C419F-89FB-FBFC-FAFF-CCA832453A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9328" y="1269003"/>
            <a:ext cx="4810991" cy="319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6444150"/>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134" y="319701"/>
            <a:ext cx="8229600" cy="1143000"/>
          </a:xfrm>
        </p:spPr>
        <p:txBody>
          <a:bodyPr/>
          <a:lstStyle/>
          <a:p>
            <a:r>
              <a:rPr lang="en-GB" b="1" u="sng"/>
              <a:t>Tasks for next week</a:t>
            </a:r>
          </a:p>
        </p:txBody>
      </p:sp>
      <p:sp>
        <p:nvSpPr>
          <p:cNvPr id="3" name="Content Placeholder 2"/>
          <p:cNvSpPr>
            <a:spLocks noGrp="1"/>
          </p:cNvSpPr>
          <p:nvPr>
            <p:ph idx="1"/>
          </p:nvPr>
        </p:nvSpPr>
        <p:spPr>
          <a:xfrm>
            <a:off x="562820" y="1615101"/>
            <a:ext cx="8229600" cy="3917032"/>
          </a:xfrm>
        </p:spPr>
        <p:txBody>
          <a:bodyPr>
            <a:normAutofit/>
          </a:bodyPr>
          <a:lstStyle/>
          <a:p>
            <a:pPr marL="514350" indent="-514350">
              <a:buFont typeface="+mj-lt"/>
              <a:buAutoNum type="arabicPeriod"/>
            </a:pPr>
            <a:r>
              <a:rPr lang="en-GB" dirty="0"/>
              <a:t>Consider which Welsh town or city your sport event will be held in.</a:t>
            </a:r>
          </a:p>
          <a:p>
            <a:pPr marL="514350" indent="-514350">
              <a:buFont typeface="+mj-lt"/>
              <a:buAutoNum type="arabicPeriod"/>
            </a:pPr>
            <a:r>
              <a:rPr lang="en-GB" dirty="0"/>
              <a:t>Try and find a copy / create a sports event calendar for your location. </a:t>
            </a:r>
          </a:p>
          <a:p>
            <a:pPr marL="514350" indent="-514350">
              <a:buFont typeface="+mj-lt"/>
              <a:buAutoNum type="arabicPeriod"/>
            </a:pPr>
            <a:r>
              <a:rPr lang="en-GB" dirty="0"/>
              <a:t>Draw up a short list of event options and potential venues/locations</a:t>
            </a:r>
            <a:r>
              <a:rPr lang="en-GB"/>
              <a:t>. </a:t>
            </a:r>
            <a:endParaRPr lang="en-GB" dirty="0"/>
          </a:p>
        </p:txBody>
      </p:sp>
    </p:spTree>
    <p:extLst>
      <p:ext uri="{BB962C8B-B14F-4D97-AF65-F5344CB8AC3E}">
        <p14:creationId xmlns:p14="http://schemas.microsoft.com/office/powerpoint/2010/main" val="38279301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ctrTitle"/>
          </p:nvPr>
        </p:nvSpPr>
        <p:spPr>
          <a:xfrm>
            <a:off x="684213" y="1970487"/>
            <a:ext cx="7772400" cy="702469"/>
          </a:xfrm>
        </p:spPr>
        <p:txBody>
          <a:bodyPr>
            <a:normAutofit fontScale="90000"/>
          </a:bodyPr>
          <a:lstStyle/>
          <a:p>
            <a:r>
              <a:rPr lang="en-GB" altLang="en-US">
                <a:ea typeface="ＭＳ Ｐゴシック" pitchFamily="34" charset="-128"/>
              </a:rPr>
              <a:t>Thanks for listening</a:t>
            </a:r>
          </a:p>
        </p:txBody>
      </p:sp>
      <p:sp>
        <p:nvSpPr>
          <p:cNvPr id="3" name="Subtitle 2"/>
          <p:cNvSpPr>
            <a:spLocks noGrp="1"/>
          </p:cNvSpPr>
          <p:nvPr>
            <p:ph type="subTitle" idx="1"/>
          </p:nvPr>
        </p:nvSpPr>
        <p:spPr>
          <a:xfrm>
            <a:off x="1476375" y="2726531"/>
            <a:ext cx="6400800" cy="1314450"/>
          </a:xfrm>
        </p:spPr>
        <p:txBody>
          <a:bodyPr rtlCol="0">
            <a:normAutofit/>
          </a:bodyPr>
          <a:lstStyle/>
          <a:p>
            <a:pPr>
              <a:defRPr/>
            </a:pPr>
            <a:r>
              <a:rPr lang="en-GB" sz="4400"/>
              <a:t>Any questions?</a:t>
            </a:r>
          </a:p>
          <a:p>
            <a:pPr>
              <a:defRPr/>
            </a:pPr>
            <a:endParaRPr lang="en-GB" sz="4400"/>
          </a:p>
          <a:p>
            <a:pPr>
              <a:defRPr/>
            </a:pPr>
            <a:endParaRPr lang="en-GB" sz="4400"/>
          </a:p>
        </p:txBody>
      </p:sp>
      <p:sp>
        <p:nvSpPr>
          <p:cNvPr id="12293" name="TextBox 3"/>
          <p:cNvSpPr txBox="1">
            <a:spLocks noChangeArrowheads="1"/>
          </p:cNvSpPr>
          <p:nvPr/>
        </p:nvSpPr>
        <p:spPr bwMode="auto">
          <a:xfrm>
            <a:off x="179388" y="5660231"/>
            <a:ext cx="2781300"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defTabSz="457200" fontAlgn="base">
              <a:spcBef>
                <a:spcPct val="20000"/>
              </a:spcBef>
              <a:spcAft>
                <a:spcPct val="0"/>
              </a:spcAft>
              <a:buFont typeface="Arial" charset="0"/>
              <a:buChar char="»"/>
              <a:defRPr sz="2000">
                <a:solidFill>
                  <a:schemeClr val="tx1"/>
                </a:solidFill>
                <a:latin typeface="Calibri" pitchFamily="34" charset="0"/>
              </a:defRPr>
            </a:lvl6pPr>
            <a:lvl7pPr marL="2971800" indent="-228600" defTabSz="457200" fontAlgn="base">
              <a:spcBef>
                <a:spcPct val="20000"/>
              </a:spcBef>
              <a:spcAft>
                <a:spcPct val="0"/>
              </a:spcAft>
              <a:buFont typeface="Arial" charset="0"/>
              <a:buChar char="»"/>
              <a:defRPr sz="2000">
                <a:solidFill>
                  <a:schemeClr val="tx1"/>
                </a:solidFill>
                <a:latin typeface="Calibri" pitchFamily="34" charset="0"/>
              </a:defRPr>
            </a:lvl7pPr>
            <a:lvl8pPr marL="3429000" indent="-228600" defTabSz="457200" fontAlgn="base">
              <a:spcBef>
                <a:spcPct val="20000"/>
              </a:spcBef>
              <a:spcAft>
                <a:spcPct val="0"/>
              </a:spcAft>
              <a:buFont typeface="Arial" charset="0"/>
              <a:buChar char="»"/>
              <a:defRPr sz="2000">
                <a:solidFill>
                  <a:schemeClr val="tx1"/>
                </a:solidFill>
                <a:latin typeface="Calibri" pitchFamily="34" charset="0"/>
              </a:defRPr>
            </a:lvl8pPr>
            <a:lvl9pPr marL="3886200" indent="-228600" defTabSz="457200" fontAlgn="base">
              <a:spcBef>
                <a:spcPct val="20000"/>
              </a:spcBef>
              <a:spcAft>
                <a:spcPct val="0"/>
              </a:spcAft>
              <a:buFont typeface="Arial" charset="0"/>
              <a:buChar char="»"/>
              <a:defRPr sz="2000">
                <a:solidFill>
                  <a:schemeClr val="tx1"/>
                </a:solidFill>
                <a:latin typeface="Calibri" pitchFamily="34" charset="0"/>
              </a:defRPr>
            </a:lvl9pPr>
          </a:lstStyle>
          <a:p>
            <a:pPr defTabSz="457200" fontAlgn="base">
              <a:spcBef>
                <a:spcPct val="0"/>
              </a:spcBef>
              <a:spcAft>
                <a:spcPct val="0"/>
              </a:spcAft>
              <a:buNone/>
            </a:pPr>
            <a:endParaRPr lang="en-GB" altLang="en-US" sz="1200" b="1">
              <a:solidFill>
                <a:srgbClr val="FFFFFF"/>
              </a:solidFill>
              <a:ea typeface="ＭＳ Ｐゴシック" pitchFamily="34" charset="-128"/>
              <a:cs typeface="Times New Roman" pitchFamily="18" charset="0"/>
            </a:endParaRPr>
          </a:p>
          <a:p>
            <a:pPr defTabSz="457200" fontAlgn="base">
              <a:spcBef>
                <a:spcPct val="0"/>
              </a:spcBef>
              <a:spcAft>
                <a:spcPct val="0"/>
              </a:spcAft>
              <a:buNone/>
            </a:pPr>
            <a:r>
              <a:rPr lang="en-GB" altLang="en-US" sz="1200" b="1">
                <a:solidFill>
                  <a:srgbClr val="FFFFFF"/>
                </a:solidFill>
                <a:ea typeface="ＭＳ Ｐゴシック" pitchFamily="34" charset="-128"/>
                <a:cs typeface="Times New Roman" pitchFamily="18" charset="0"/>
              </a:rPr>
              <a:t>© Crown copyright (2016) Visit Wales</a:t>
            </a:r>
            <a:endParaRPr lang="en-GB" altLang="en-US" sz="1200">
              <a:solidFill>
                <a:srgbClr val="FFFFFF"/>
              </a:solidFill>
              <a:ea typeface="ＭＳ Ｐゴシック" pitchFamily="34" charset="-128"/>
              <a:cs typeface="Times New Roman" pitchFamily="18" charset="0"/>
            </a:endParaRPr>
          </a:p>
          <a:p>
            <a:pPr defTabSz="457200" fontAlgn="base">
              <a:spcBef>
                <a:spcPct val="0"/>
              </a:spcBef>
              <a:spcAft>
                <a:spcPct val="0"/>
              </a:spcAft>
              <a:buNone/>
            </a:pPr>
            <a:endParaRPr lang="en-GB" altLang="en-US" sz="1800">
              <a:solidFill>
                <a:prstClr val="black"/>
              </a:solidFill>
              <a:latin typeface="Arial" charset="0"/>
              <a:ea typeface="ＭＳ Ｐゴシック" pitchFamily="34" charset="-128"/>
              <a:cs typeface="Times New Roman" pitchFamily="18" charset="0"/>
            </a:endParaRPr>
          </a:p>
        </p:txBody>
      </p:sp>
      <p:sp>
        <p:nvSpPr>
          <p:cNvPr id="7" name="Title 1"/>
          <p:cNvSpPr txBox="1">
            <a:spLocks/>
          </p:cNvSpPr>
          <p:nvPr/>
        </p:nvSpPr>
        <p:spPr>
          <a:xfrm>
            <a:off x="455613" y="89894"/>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t>Any Questions?</a:t>
            </a:r>
          </a:p>
        </p:txBody>
      </p:sp>
    </p:spTree>
    <p:extLst>
      <p:ext uri="{BB962C8B-B14F-4D97-AF65-F5344CB8AC3E}">
        <p14:creationId xmlns:p14="http://schemas.microsoft.com/office/powerpoint/2010/main" val="2900712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6154" y="457201"/>
            <a:ext cx="8229600" cy="1143000"/>
          </a:xfrm>
        </p:spPr>
        <p:txBody>
          <a:bodyPr/>
          <a:lstStyle/>
          <a:p>
            <a:pPr algn="l"/>
            <a:r>
              <a:rPr lang="en-GB"/>
              <a:t>References</a:t>
            </a:r>
          </a:p>
        </p:txBody>
      </p:sp>
      <p:sp>
        <p:nvSpPr>
          <p:cNvPr id="3" name="Content Placeholder 2"/>
          <p:cNvSpPr>
            <a:spLocks noGrp="1"/>
          </p:cNvSpPr>
          <p:nvPr>
            <p:ph idx="1"/>
          </p:nvPr>
        </p:nvSpPr>
        <p:spPr>
          <a:xfrm>
            <a:off x="457200" y="1600201"/>
            <a:ext cx="8358554" cy="3917032"/>
          </a:xfrm>
        </p:spPr>
        <p:txBody>
          <a:bodyPr>
            <a:normAutofit fontScale="47500" lnSpcReduction="20000"/>
          </a:bodyPr>
          <a:lstStyle/>
          <a:p>
            <a:pPr marL="0" indent="0" fontAlgn="base">
              <a:buNone/>
            </a:pPr>
            <a:r>
              <a:rPr lang="en-GB"/>
              <a:t>Allen, J., O’Toole, W., McDonnell, I., and Harris, R. (2002). </a:t>
            </a:r>
            <a:r>
              <a:rPr lang="en-GB" i="1"/>
              <a:t>Festival and Special Even Management, 2nd Edition. </a:t>
            </a:r>
            <a:r>
              <a:rPr lang="en-GB"/>
              <a:t>Milton, Queensland: John Wiley. </a:t>
            </a:r>
            <a:r>
              <a:rPr lang="en-US"/>
              <a:t>​</a:t>
            </a:r>
          </a:p>
          <a:p>
            <a:pPr marL="0" indent="0" fontAlgn="base">
              <a:buNone/>
            </a:pPr>
            <a:r>
              <a:rPr lang="en-GB"/>
              <a:t>DCMS (2015). </a:t>
            </a:r>
            <a:r>
              <a:rPr lang="en-GB" i="1"/>
              <a:t>Sporting Future – A New Strategy for an Active Nation</a:t>
            </a:r>
            <a:r>
              <a:rPr lang="en-GB"/>
              <a:t>. London: HM Government, Crown Copyright.​</a:t>
            </a:r>
          </a:p>
          <a:p>
            <a:pPr marL="0" indent="0" fontAlgn="base">
              <a:buNone/>
            </a:pPr>
            <a:r>
              <a:rPr lang="en-GB"/>
              <a:t>Getz, D. (1997). </a:t>
            </a:r>
            <a:r>
              <a:rPr lang="en-GB" i="1"/>
              <a:t>Event Management and Event Tourism. </a:t>
            </a:r>
            <a:r>
              <a:rPr lang="en-GB"/>
              <a:t>New York: Cognizant Communication.    </a:t>
            </a:r>
            <a:r>
              <a:rPr lang="en-US"/>
              <a:t>​</a:t>
            </a:r>
          </a:p>
          <a:p>
            <a:pPr marL="0" indent="0" fontAlgn="base">
              <a:buNone/>
            </a:pPr>
            <a:r>
              <a:rPr lang="en-GB" err="1"/>
              <a:t>Goldblatt</a:t>
            </a:r>
            <a:r>
              <a:rPr lang="en-GB"/>
              <a:t>, J. (1997). </a:t>
            </a:r>
            <a:r>
              <a:rPr lang="en-GB" i="1"/>
              <a:t>Special Events: Best practices in Modern Event Management. </a:t>
            </a:r>
            <a:r>
              <a:rPr lang="en-GB"/>
              <a:t> New York: John Wiley. </a:t>
            </a:r>
            <a:r>
              <a:rPr lang="en-US"/>
              <a:t>​</a:t>
            </a:r>
          </a:p>
          <a:p>
            <a:pPr marL="0" indent="0" fontAlgn="base">
              <a:buNone/>
            </a:pPr>
            <a:r>
              <a:rPr lang="en-GB" altLang="en-US" err="1">
                <a:solidFill>
                  <a:srgbClr val="002060"/>
                </a:solidFill>
              </a:rPr>
              <a:t>Gratton</a:t>
            </a:r>
            <a:r>
              <a:rPr lang="en-GB" altLang="en-US">
                <a:solidFill>
                  <a:srgbClr val="002060"/>
                </a:solidFill>
              </a:rPr>
              <a:t>, C., Dobson, N., and </a:t>
            </a:r>
            <a:r>
              <a:rPr lang="en-GB" altLang="en-US" err="1">
                <a:solidFill>
                  <a:srgbClr val="002060"/>
                </a:solidFill>
              </a:rPr>
              <a:t>Shibli</a:t>
            </a:r>
            <a:r>
              <a:rPr lang="en-GB" altLang="en-US">
                <a:solidFill>
                  <a:srgbClr val="002060"/>
                </a:solidFill>
              </a:rPr>
              <a:t>, S. (2000). The economic importance of major sports events: a case study of six events.  </a:t>
            </a:r>
            <a:r>
              <a:rPr lang="en-GB" altLang="en-US" i="1">
                <a:solidFill>
                  <a:srgbClr val="002060"/>
                </a:solidFill>
              </a:rPr>
              <a:t>Managing Leisure</a:t>
            </a:r>
            <a:r>
              <a:rPr lang="en-GB" altLang="en-US">
                <a:solidFill>
                  <a:srgbClr val="002060"/>
                </a:solidFill>
              </a:rPr>
              <a:t>, (5), pp. 17-28.</a:t>
            </a:r>
          </a:p>
          <a:p>
            <a:pPr marL="0" indent="0" fontAlgn="base">
              <a:buNone/>
            </a:pPr>
            <a:r>
              <a:rPr lang="en-GB"/>
              <a:t>Hall, C.M. (1992). </a:t>
            </a:r>
            <a:r>
              <a:rPr lang="en-GB" i="1"/>
              <a:t>Hallmark Tourist Events: Impacts, Management and Planning</a:t>
            </a:r>
            <a:r>
              <a:rPr lang="en-GB"/>
              <a:t>.  London: Belhaven Press. </a:t>
            </a:r>
            <a:r>
              <a:rPr lang="en-US"/>
              <a:t>​</a:t>
            </a:r>
          </a:p>
          <a:p>
            <a:pPr marL="0" indent="0" fontAlgn="base">
              <a:buNone/>
            </a:pPr>
            <a:r>
              <a:rPr lang="en-GB" err="1"/>
              <a:t>Jago</a:t>
            </a:r>
            <a:r>
              <a:rPr lang="en-GB"/>
              <a:t>, L. and Shaw, R. (1998). Special Events: a conceptual and differential framework.  </a:t>
            </a:r>
            <a:r>
              <a:rPr lang="en-GB" i="1"/>
              <a:t>Festival Management and Event Tourism </a:t>
            </a:r>
            <a:r>
              <a:rPr lang="en-GB"/>
              <a:t>5 (1/2): 21-32.</a:t>
            </a:r>
            <a:r>
              <a:rPr lang="en-US"/>
              <a:t>​</a:t>
            </a:r>
          </a:p>
          <a:p>
            <a:pPr marL="0" indent="0" fontAlgn="base">
              <a:buNone/>
            </a:pPr>
            <a:r>
              <a:rPr lang="en-GB" err="1"/>
              <a:t>Masterman</a:t>
            </a:r>
            <a:r>
              <a:rPr lang="en-GB"/>
              <a:t>, G. (2014). </a:t>
            </a:r>
            <a:r>
              <a:rPr lang="en-GB" i="1"/>
              <a:t>Strategic Sports Event Management, Third Edition</a:t>
            </a:r>
            <a:r>
              <a:rPr lang="en-GB"/>
              <a:t>.  London: Routledge. </a:t>
            </a:r>
            <a:r>
              <a:rPr lang="en-US"/>
              <a:t>​</a:t>
            </a:r>
          </a:p>
          <a:p>
            <a:pPr marL="0" indent="0" fontAlgn="base">
              <a:buNone/>
            </a:pPr>
            <a:r>
              <a:rPr lang="en-GB"/>
              <a:t>Welsh Government (no date). [Online] available at: </a:t>
            </a:r>
            <a:r>
              <a:rPr lang="en-GB" u="sng">
                <a:hlinkClick r:id="rId2"/>
              </a:rPr>
              <a:t>https://gov.wales/topics/culture-tourism-sport/major-events/?lang=en</a:t>
            </a:r>
            <a:r>
              <a:rPr lang="en-GB"/>
              <a:t>   [Accessed 03.10.2018]</a:t>
            </a:r>
            <a:r>
              <a:rPr lang="en-US"/>
              <a:t>​</a:t>
            </a:r>
          </a:p>
          <a:p>
            <a:pPr marL="0" indent="0">
              <a:buNone/>
            </a:pPr>
            <a:r>
              <a:rPr lang="en-US"/>
              <a:t>Wilson, R. (2006). The Economic Impact of Local Sports Events – significant, limited or otherwise? A case study of four swimming events.  </a:t>
            </a:r>
            <a:r>
              <a:rPr lang="en-US" i="1"/>
              <a:t>Managing Leisure </a:t>
            </a:r>
            <a:r>
              <a:rPr lang="en-US"/>
              <a:t>(11) pp. 57-70.</a:t>
            </a:r>
          </a:p>
          <a:p>
            <a:pPr marL="0" indent="0">
              <a:buNone/>
            </a:pPr>
            <a:endParaRPr lang="en-GB"/>
          </a:p>
        </p:txBody>
      </p:sp>
    </p:spTree>
    <p:extLst>
      <p:ext uri="{BB962C8B-B14F-4D97-AF65-F5344CB8AC3E}">
        <p14:creationId xmlns:p14="http://schemas.microsoft.com/office/powerpoint/2010/main" val="27680075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3720</Words>
  <Application>Microsoft Office PowerPoint</Application>
  <PresentationFormat>On-screen Show (4:3)</PresentationFormat>
  <Paragraphs>483</Paragraphs>
  <Slides>86</Slides>
  <Notes>32</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86</vt:i4>
      </vt:variant>
    </vt:vector>
  </HeadingPairs>
  <TitlesOfParts>
    <vt:vector size="102" baseType="lpstr">
      <vt:lpstr>.HelveticaNeueDeskInterface-Regular</vt:lpstr>
      <vt:lpstr>LucidaGrande</vt:lpstr>
      <vt:lpstr>ＭＳ Ｐゴシック</vt:lpstr>
      <vt:lpstr>Myriad Pro</vt:lpstr>
      <vt:lpstr>Wales Sans Body</vt:lpstr>
      <vt:lpstr>Wales Sans Body Light</vt:lpstr>
      <vt:lpstr>Wales Sans Body Medium</vt:lpstr>
      <vt:lpstr>Wales Sans Headline Light</vt:lpstr>
      <vt:lpstr>Wales Sans Headline Medium</vt:lpstr>
      <vt:lpstr>Arial</vt:lpstr>
      <vt:lpstr>Calibri</vt:lpstr>
      <vt:lpstr>Sakkal Majalla</vt:lpstr>
      <vt:lpstr>Times New Roman</vt:lpstr>
      <vt:lpstr>Wingdings</vt:lpstr>
      <vt:lpstr>20140311PresentationUWTSDTemplate</vt:lpstr>
      <vt:lpstr>Office Theme</vt:lpstr>
      <vt:lpstr> Strategic Sports Events Management BMSM6006</vt:lpstr>
      <vt:lpstr>Session Overview</vt:lpstr>
      <vt:lpstr>Module Leader</vt:lpstr>
      <vt:lpstr>Learning Culture</vt:lpstr>
      <vt:lpstr>PowerPoint Presentation</vt:lpstr>
      <vt:lpstr>Get to know the group:</vt:lpstr>
      <vt:lpstr>PowerPoint Presentation</vt:lpstr>
      <vt:lpstr>Strategic Sports Events Management</vt:lpstr>
      <vt:lpstr>Module Overview</vt:lpstr>
      <vt:lpstr>Knowledge &amp; Skills Development </vt:lpstr>
      <vt:lpstr>PowerPoint Presentation</vt:lpstr>
      <vt:lpstr>Module Overview</vt:lpstr>
      <vt:lpstr>Module Overview</vt:lpstr>
      <vt:lpstr>READING</vt:lpstr>
      <vt:lpstr>Assignment 1 (50% contribution)</vt:lpstr>
      <vt:lpstr>PowerPoint Presentation</vt:lpstr>
      <vt:lpstr>PowerPoint Presentation</vt:lpstr>
      <vt:lpstr>PowerPoint Presentation</vt:lpstr>
      <vt:lpstr>PowerPoint Presentation</vt:lpstr>
      <vt:lpstr>And Journals too</vt:lpstr>
      <vt:lpstr>Epictetus (050-135 AD)  </vt:lpstr>
      <vt:lpstr>Individual Task – 20 mins</vt:lpstr>
      <vt:lpstr>Individual Task – 20 mins</vt:lpstr>
      <vt:lpstr>PowerPoint Presentation</vt:lpstr>
      <vt:lpstr>PowerPoint Presentation</vt:lpstr>
      <vt:lpstr>Different Sports Event Typologies (classification or category)</vt:lpstr>
      <vt:lpstr>PowerPoint Presentation</vt:lpstr>
      <vt:lpstr>Alternative Typology</vt:lpstr>
      <vt:lpstr>PowerPoint Presentation</vt:lpstr>
      <vt:lpstr> TASK</vt:lpstr>
      <vt:lpstr>Coffee Break Teasers – 20 mins </vt:lpstr>
      <vt:lpstr>The 2020 Vision Wales recognised as a consistently outstanding destination for major events  Mission Statement Developing a balanced and sustainable portfolio of major events which enhances Wales’ international reputation and the wellbeing of its people and communities       </vt:lpstr>
      <vt:lpstr>Welsh Government Well-Being of Future Generations (Wales) Act 2015</vt:lpstr>
      <vt:lpstr>PowerPoint Presentation</vt:lpstr>
      <vt:lpstr>PowerPoint Presentation</vt:lpstr>
      <vt:lpstr>PowerPoint Presentation</vt:lpstr>
      <vt:lpstr>All events assessed against criteria aligned to Welsh Government’s wider policy agenda  Determine the strategic case for MEU investment  Ensures that impact and legacy are at the heart of planning and decision making process  Balanced approach – applying different sets of criteria to different types of events </vt:lpstr>
      <vt:lpstr>PowerPoint Presentation</vt:lpstr>
      <vt:lpstr>PowerPoint Presentation</vt:lpstr>
      <vt:lpstr>PowerPoint Presentation</vt:lpstr>
      <vt:lpstr>Event Wales- Task   Find the event Wales Strategy 2022-2030- In 5 groups make 2 PowerPoint slides max to review each point of the strategy and feedback:   1- Mission statement /strategic approach  2- Authenticity / All of Wales 3- Strong foundations- people, place, planet 4-Role of private sector, local government and Welsh government 5-Review – what does success look like  mark.napieralla@uwtsd.ac.uk</vt:lpstr>
      <vt:lpstr>UK Government Perspective</vt:lpstr>
      <vt:lpstr>PowerPoint Presentation</vt:lpstr>
      <vt:lpstr>Warren Gatland, 2024</vt:lpstr>
      <vt:lpstr>League Table of Global Sport Impact </vt:lpstr>
      <vt:lpstr>PowerPoint Presentation</vt:lpstr>
      <vt:lpstr>PowerPoint Presentation</vt:lpstr>
      <vt:lpstr>League Table of Global Sport Impact </vt:lpstr>
      <vt:lpstr>PowerPoint Presentation</vt:lpstr>
      <vt:lpstr>PowerPoint Presentation</vt:lpstr>
      <vt:lpstr>Three main areas of benefit:</vt:lpstr>
      <vt:lpstr>London 2012 Legacy</vt:lpstr>
      <vt:lpstr>PowerPoint Presentation</vt:lpstr>
      <vt:lpstr>PowerPoint Presentation</vt:lpstr>
      <vt:lpstr>PowerPoint Presentation</vt:lpstr>
      <vt:lpstr>Anniversary Games &amp; 2017 World Athletics Championships </vt:lpstr>
      <vt:lpstr>PowerPoint Presentation</vt:lpstr>
      <vt:lpstr>PowerPoint Presentation</vt:lpstr>
      <vt:lpstr>PowerPoint Presentation</vt:lpstr>
      <vt:lpstr>PowerPoint Presentation</vt:lpstr>
      <vt:lpstr>2008 Beijing Olympics Softball Stadium</vt:lpstr>
      <vt:lpstr>1984 Sarejevo Olympics Ski Jumps </vt:lpstr>
      <vt:lpstr>2004 Athens Olympics Beach Volleyball Stadium</vt:lpstr>
      <vt:lpstr>PowerPoint Presentation</vt:lpstr>
      <vt:lpstr>PowerPoint Presentation</vt:lpstr>
      <vt:lpstr>PowerPoint Presentation</vt:lpstr>
      <vt:lpstr>PowerPoint Presentation</vt:lpstr>
      <vt:lpstr>PowerPoint Presentation</vt:lpstr>
      <vt:lpstr>Individual Task: 15 mins</vt:lpstr>
      <vt:lpstr>TASK</vt:lpstr>
      <vt:lpstr>Recent &amp; forthcoming  Major Sport Events in UK</vt:lpstr>
      <vt:lpstr>Wales Sport Events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Tasks for next week</vt:lpstr>
      <vt:lpstr>Thanks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Partneriaeth Dysgu Proffesiynol  Professional Learning Partnership</dc:title>
  <dc:creator>Matthew James</dc:creator>
  <cp:lastModifiedBy>Mark Napieralla</cp:lastModifiedBy>
  <cp:revision>6</cp:revision>
  <cp:lastPrinted>2020-10-01T10:16:31Z</cp:lastPrinted>
  <dcterms:modified xsi:type="dcterms:W3CDTF">2024-09-27T10:00:46Z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