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1"/>
  </p:notesMasterIdLst>
  <p:sldIdLst>
    <p:sldId id="1300" r:id="rId2"/>
    <p:sldId id="1391" r:id="rId3"/>
    <p:sldId id="1405" r:id="rId4"/>
    <p:sldId id="1479" r:id="rId5"/>
    <p:sldId id="1481" r:id="rId6"/>
    <p:sldId id="419" r:id="rId7"/>
    <p:sldId id="1485" r:id="rId8"/>
    <p:sldId id="1486" r:id="rId9"/>
    <p:sldId id="148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A3B87"/>
    <a:srgbClr val="ED7D3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687"/>
    <p:restoredTop sz="88455"/>
  </p:normalViewPr>
  <p:slideViewPr>
    <p:cSldViewPr snapToGrid="0" snapToObjects="1">
      <p:cViewPr varScale="1">
        <p:scale>
          <a:sx n="78" d="100"/>
          <a:sy n="78" d="100"/>
        </p:scale>
        <p:origin x="54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FBA4C1-2200-224E-BC59-EFB7DFBD6484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AA936B-7447-174D-8F7F-D47501C9B92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690138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6206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413677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err="1"/>
              <a:t>Dyma</a:t>
            </a:r>
            <a:r>
              <a:rPr lang="en-US" dirty="0"/>
              <a:t> </a:t>
            </a:r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r>
              <a:rPr lang="en-US" dirty="0"/>
              <a:t>.</a:t>
            </a:r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sgiliau</a:t>
            </a:r>
            <a:r>
              <a:rPr lang="en-US" dirty="0"/>
              <a:t> </a:t>
            </a:r>
            <a:r>
              <a:rPr lang="en-US" dirty="0" err="1"/>
              <a:t>ieithyddol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golofn</a:t>
            </a:r>
            <a:r>
              <a:rPr lang="en-US" dirty="0"/>
              <a:t> </a:t>
            </a:r>
            <a:r>
              <a:rPr lang="en-US" dirty="0" err="1"/>
              <a:t>gyntaf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y </a:t>
            </a:r>
            <a:r>
              <a:rPr lang="en-US" dirty="0" err="1"/>
              <a:t>chwith</a:t>
            </a:r>
            <a:r>
              <a:rPr lang="en-US" dirty="0"/>
              <a:t>.</a:t>
            </a:r>
          </a:p>
          <a:p>
            <a:r>
              <a:rPr lang="en-US" dirty="0" err="1"/>
              <a:t>Mae’r</a:t>
            </a:r>
            <a:r>
              <a:rPr lang="en-US" dirty="0"/>
              <a:t>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ieithyddol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draws ben </a:t>
            </a:r>
            <a:r>
              <a:rPr lang="en-US" dirty="0" err="1"/>
              <a:t>uchaf</a:t>
            </a:r>
            <a:r>
              <a:rPr lang="en-US" dirty="0"/>
              <a:t> y </a:t>
            </a:r>
            <a:r>
              <a:rPr lang="en-US" dirty="0" err="1"/>
              <a:t>tabl</a:t>
            </a:r>
            <a:r>
              <a:rPr lang="en-US" dirty="0"/>
              <a:t> – </a:t>
            </a:r>
            <a:r>
              <a:rPr lang="en-US" dirty="0" err="1"/>
              <a:t>maen</a:t>
            </a:r>
            <a:r>
              <a:rPr lang="en-US" dirty="0"/>
              <a:t> </a:t>
            </a:r>
            <a:r>
              <a:rPr lang="en-US" dirty="0" err="1"/>
              <a:t>nhw’n</a:t>
            </a:r>
            <a:r>
              <a:rPr lang="en-US" dirty="0"/>
              <a:t> </a:t>
            </a:r>
            <a:r>
              <a:rPr lang="en-US" dirty="0" err="1"/>
              <a:t>lefelau</a:t>
            </a:r>
            <a:r>
              <a:rPr lang="en-US" dirty="0"/>
              <a:t> </a:t>
            </a:r>
            <a:r>
              <a:rPr lang="en-US" dirty="0" err="1"/>
              <a:t>sy</a:t>
            </a:r>
            <a:r>
              <a:rPr lang="en-US" dirty="0"/>
              <a:t>’’n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cydnabod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maes</a:t>
            </a:r>
            <a:r>
              <a:rPr lang="en-US" dirty="0"/>
              <a:t> ‘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Cymraeg</a:t>
            </a:r>
            <a:r>
              <a:rPr lang="en-US" dirty="0"/>
              <a:t>’.</a:t>
            </a:r>
          </a:p>
          <a:p>
            <a:r>
              <a:rPr lang="en-US" dirty="0"/>
              <a:t>Mae </a:t>
            </a:r>
            <a:r>
              <a:rPr lang="en-US" dirty="0" err="1"/>
              <a:t>disgrifiad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cydfynd</a:t>
            </a:r>
            <a:r>
              <a:rPr lang="en-US" dirty="0"/>
              <a:t> </a:t>
            </a:r>
            <a:r>
              <a:rPr lang="en-US" dirty="0" err="1"/>
              <a:t>â</a:t>
            </a:r>
            <a:r>
              <a:rPr lang="en-US" dirty="0"/>
              <a:t> </a:t>
            </a:r>
            <a:r>
              <a:rPr lang="en-US" dirty="0" err="1"/>
              <a:t>phob</a:t>
            </a:r>
            <a:r>
              <a:rPr lang="en-US" dirty="0"/>
              <a:t> </a:t>
            </a:r>
            <a:r>
              <a:rPr lang="en-US" dirty="0" err="1"/>
              <a:t>sgil</a:t>
            </a:r>
            <a:r>
              <a:rPr lang="en-US" dirty="0"/>
              <a:t> a </a:t>
            </a:r>
            <a:r>
              <a:rPr lang="en-US" dirty="0" err="1"/>
              <a:t>phob</a:t>
            </a:r>
            <a:r>
              <a:rPr lang="en-US" dirty="0"/>
              <a:t> </a:t>
            </a:r>
            <a:r>
              <a:rPr lang="en-US" dirty="0" err="1"/>
              <a:t>lefel</a:t>
            </a:r>
            <a:r>
              <a:rPr lang="en-US" dirty="0"/>
              <a:t>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879B01D-8EA0-5E4C-AC29-729A7D87D32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6892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AA936B-7447-174D-8F7F-D47501C9B92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43887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5C5F1-4D7B-B740-999E-7DE750F4B4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F46361D-DC7A-D440-ADDD-45E08F57DB2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5D675D-72E8-0C4F-97D6-AD51183CD9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5A4072-B79B-4548-A815-B6DB25840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893730-2184-C643-BE60-B333A34E63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1855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1CDB0-31D2-EC46-B544-B8B87F2B0D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90ABA-25C9-8644-808C-E35CB18645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E08751-7C60-3749-9C90-38334B6FAB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C841E9-2516-3E46-850A-BA00158E25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6537F3-2D06-6B4B-BDB2-9FEA18DCB5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6047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7539F2-0B2C-574F-9BF9-AEB0686EEA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0803DD4-F26F-474E-85AA-7D609F469E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770DB-2995-9E4C-B196-B9AEB53351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92C75F-D97E-5D49-A0AE-8F29A4EB73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315AA0-E677-2745-9D19-2F18DBB4CD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085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80433C-ACE4-0945-9B47-CD129BF0DA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F7221C-D5B2-2142-930D-490DDC57408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A563AE7-33E9-A14A-B55D-7E4A0CF423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415C901-861F-8348-BF97-02E16F0CA4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839048-DDD6-2642-B77E-92F7E568D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D844DC-03B6-A84F-B7E3-B07B7CF9A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64209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BC9353-2337-8B46-8947-980761106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8AA9B-1005-9F47-A7F0-6E97B6DD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2FA4E3-DA2F-754D-8B03-0EA9FFE563D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D22276B-65D8-0F48-A82C-257358A8AD5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9605C11-D6ED-1342-B02E-20657B1C7B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A8C0AB-9EB5-C641-86A7-521B19F4DE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8A815BF-E7C5-7747-9673-EBC61EF3E7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1394DAA-29AF-F04A-B128-BF773BB3E5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77042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6FFF9-A4CF-224A-BE92-876A4ECDAE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4E1A303-4B47-4841-8AF9-04F4751091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5D9127-5C6A-694E-8020-C703FDA7F8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4CAFDE8-87DA-9341-B4E8-1726EC4DDA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94410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B76107-12AE-3047-A20E-3D2C24054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16C14E-0323-344F-BA07-AEA30644A6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74C8EDE-C754-9145-81B8-0364D7486D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16664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77F1D-1792-9D42-84C3-D873F0DF9D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D1DD2-8B65-3F48-BE51-DE701F6F495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B241D7C-F29D-B14D-99FA-0ABA03388F5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15913D-92E9-7549-BEA4-976FD84D2C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2DFEC39-CB15-D746-97D7-A1A2008784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8427309-C1F8-2B42-A5ED-002D6666B6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8935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21510C-7756-4542-AEC4-A39CFA2063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C3AFD18-C2E8-D442-96E6-7C7446739FC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678A011-BFC4-B341-A120-97730CB448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2335549-A8DD-D542-8DBE-33ACBF7B13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9BDBB-6E71-C747-9C24-D67EEDA8EF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E495D36-E5D0-AA4E-97DA-E022E149F5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0436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9D1D6-28C5-D84E-A52E-13605E11E1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A20B10-4A60-9A42-83E2-FF9F5C0469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2FCCD5-65AB-8E4C-9457-183890165D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3BB5E0-4AC5-7E4F-9591-6165D93B59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0AAEA-3223-E048-A080-5B145E995C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18796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C601EE7-32CB-A544-B062-193ABC11413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B8A1A1-7EAE-4749-9327-30D61096EC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8F745F-3B52-054F-9B52-6A273C26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647762-27B1-C64C-AD9F-037E1DFCE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ED6116-DD23-4A42-B7F4-514C5C75F8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82449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67745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22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906B50-6B0F-0F41-A4B0-FEEDDB1469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ACEB09-6174-5949-B341-3DB4C63078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D6F055-C667-E74D-8B4D-4E1D79ABFF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626783-4C3A-EA43-994E-39BC7EFDF09F}" type="datetimeFigureOut">
              <a:rPr lang="en-US" smtClean="0"/>
              <a:t>10/4/2023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F61919-23FB-3141-8E87-FBBC718C82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291EB5-84DB-2F44-8C6B-780CA025148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700D3A-6BD2-9E40-8D0C-D574A2783A2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667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estyn.llyw.cymru/system/files/2021-08/Preparing%20for%20the%20Curriculum%20for%20Wales%20cy.pdf" TargetMode="External"/><Relationship Id="rId3" Type="http://schemas.openxmlformats.org/officeDocument/2006/relationships/hyperlink" Target="https://cwricwlwmigymru.llyw.cymru/" TargetMode="External"/><Relationship Id="rId7" Type="http://schemas.openxmlformats.org/officeDocument/2006/relationships/hyperlink" Target="http://www.estyn.llyw.cymru/system/files/2020-07/Curriculum%2520innovation%2520in%2520primary%2520schools%2520-%2520cy.pdf" TargetMode="External"/><Relationship Id="rId2" Type="http://schemas.openxmlformats.org/officeDocument/2006/relationships/hyperlink" Target="https://hwb.gov.wales/api/storage/9da091a5-db8b-4202-b79e-af1f336e4c25/cwricwlwm-i-gymru-y-daith-i-2022.pdf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llyw.cymru/sites/default/files/publications/2018-03/adroddiad-ar-ymatebion-i%E2%80%99r-sgwrs-fawr.pdf" TargetMode="External"/><Relationship Id="rId5" Type="http://schemas.openxmlformats.org/officeDocument/2006/relationships/hyperlink" Target="https://llyw.cymru/deddf-cwricwlwm-ac-asesu-cymru" TargetMode="External"/><Relationship Id="rId10" Type="http://schemas.openxmlformats.org/officeDocument/2006/relationships/image" Target="../media/image3.png"/><Relationship Id="rId4" Type="http://schemas.openxmlformats.org/officeDocument/2006/relationships/hyperlink" Target="https://llyw.cymru/paratoi-ar-gyfer-y-cwricwlwm-newydd" TargetMode="External"/><Relationship Id="rId9" Type="http://schemas.openxmlformats.org/officeDocument/2006/relationships/hyperlink" Target="https://open.spotify.com/episode/4YHwG4pjO4QTRiEm76ddZA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4343400" y="121240"/>
            <a:ext cx="3505200" cy="149974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r>
              <a:rPr lang="en-GB" sz="2400" b="1" dirty="0">
                <a:solidFill>
                  <a:srgbClr val="002060"/>
                </a:solidFill>
                <a:latin typeface="+mn-lt"/>
              </a:rPr>
              <a:t>CYMRAEG I BAWB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400" b="1" dirty="0">
                <a:solidFill>
                  <a:srgbClr val="002060"/>
                </a:solidFill>
                <a:latin typeface="+mn-lt"/>
              </a:rPr>
              <a:t>TAR 2023-24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873" y="6040582"/>
            <a:ext cx="2062554" cy="817418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3283527" y="5104388"/>
            <a:ext cx="5095010" cy="1454729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4050" b="1" dirty="0">
                <a:solidFill>
                  <a:srgbClr val="FF0000"/>
                </a:solidFill>
              </a:rPr>
            </a:br>
            <a:endParaRPr lang="en-GB" sz="4050" b="1" dirty="0">
              <a:solidFill>
                <a:srgbClr val="FF0000"/>
              </a:solidFill>
            </a:endParaRPr>
          </a:p>
          <a:p>
            <a:pPr algn="ctr"/>
            <a:endParaRPr lang="en-GB" sz="2400" b="1" dirty="0">
              <a:solidFill>
                <a:srgbClr val="002060"/>
              </a:solidFill>
            </a:endParaRPr>
          </a:p>
          <a:p>
            <a:pPr algn="ctr"/>
            <a:r>
              <a:rPr lang="en-GB" sz="24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2400" b="1" dirty="0">
                <a:solidFill>
                  <a:srgbClr val="002060"/>
                </a:solidFill>
                <a:latin typeface="+mn-lt"/>
              </a:rPr>
              <a:t> 3: 5.10.23</a:t>
            </a:r>
          </a:p>
          <a:p>
            <a:pPr algn="ctr"/>
            <a:endParaRPr lang="en-GB" sz="24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Portffolio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– 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Llafar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 (+</a:t>
            </a:r>
            <a:r>
              <a:rPr lang="en-GB" sz="2000" b="1" dirty="0" err="1">
                <a:solidFill>
                  <a:srgbClr val="002060"/>
                </a:solidFill>
                <a:latin typeface="+mn-lt"/>
              </a:rPr>
              <a:t>Darllen</a:t>
            </a:r>
            <a:r>
              <a:rPr lang="en-GB" sz="2000" b="1" dirty="0">
                <a:solidFill>
                  <a:srgbClr val="002060"/>
                </a:solidFill>
                <a:latin typeface="+mn-lt"/>
              </a:rPr>
              <a:t>)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8950569" y="6189785"/>
            <a:ext cx="3007636" cy="36933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>
                <a:solidFill>
                  <a:srgbClr val="002060"/>
                </a:solidFill>
              </a:rPr>
              <a:t>n.</a:t>
            </a:r>
            <a:r>
              <a:rPr lang="en-US" b="1" dirty="0" err="1">
                <a:solidFill>
                  <a:srgbClr val="002060"/>
                </a:solidFill>
              </a:rPr>
              <a:t>evans@pcydds.ac.uk</a:t>
            </a:r>
            <a:endParaRPr lang="en-US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6972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D28636E6-1B34-5040-B90B-F881F2EA5B7D}"/>
              </a:ext>
            </a:extLst>
          </p:cNvPr>
          <p:cNvSpPr txBox="1"/>
          <p:nvPr/>
        </p:nvSpPr>
        <p:spPr>
          <a:xfrm>
            <a:off x="6281530" y="417443"/>
            <a:ext cx="5609793" cy="5262979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/>
              <a:t>While you are at University or when in schools on your Professional Teaching Practice you are encouraged to keep evidence of how you develop each of the following language skills:</a:t>
            </a:r>
          </a:p>
          <a:p>
            <a:r>
              <a:rPr lang="en-US" sz="2400" b="1" dirty="0"/>
              <a:t>		1. Speaking</a:t>
            </a:r>
          </a:p>
          <a:p>
            <a:r>
              <a:rPr lang="en-US" sz="2400" b="1" dirty="0"/>
              <a:t>		2. Listening</a:t>
            </a:r>
          </a:p>
          <a:p>
            <a:r>
              <a:rPr lang="en-US" sz="2400" b="1" dirty="0"/>
              <a:t>		3. Reading</a:t>
            </a:r>
          </a:p>
          <a:p>
            <a:r>
              <a:rPr lang="en-US" sz="2400" b="1" dirty="0"/>
              <a:t>		4. Writing</a:t>
            </a:r>
          </a:p>
          <a:p>
            <a:r>
              <a:rPr lang="en-US" sz="2400" b="1" dirty="0"/>
              <a:t>In addition, you will need to think about how to evidence your ability as a language teacher (e.g. by recording a lesson)</a:t>
            </a:r>
          </a:p>
          <a:p>
            <a:r>
              <a:rPr lang="en-US" sz="2400" b="1" dirty="0"/>
              <a:t>The Welsh Portfolio is your evidence to be assessed.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321F39BC-E9D4-7B41-95C3-CE7FD5C28B2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07FD85A-FF0F-1042-BB06-6A84F5349531}"/>
              </a:ext>
            </a:extLst>
          </p:cNvPr>
          <p:cNvSpPr txBox="1"/>
          <p:nvPr/>
        </p:nvSpPr>
        <p:spPr>
          <a:xfrm>
            <a:off x="258417" y="417443"/>
            <a:ext cx="5526157" cy="5262979"/>
          </a:xfrm>
          <a:prstGeom prst="rect">
            <a:avLst/>
          </a:prstGeom>
          <a:noFill/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US" sz="2400" b="1" dirty="0" err="1"/>
              <a:t>Tra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bod chi </a:t>
            </a:r>
            <a:r>
              <a:rPr lang="en-US" sz="2400" b="1" dirty="0" err="1"/>
              <a:t>yn</a:t>
            </a:r>
            <a:r>
              <a:rPr lang="en-US" sz="2400" b="1" dirty="0"/>
              <a:t> y </a:t>
            </a:r>
            <a:r>
              <a:rPr lang="en-US" sz="2400" b="1" dirty="0" err="1"/>
              <a:t>Brifysgol</a:t>
            </a:r>
            <a:r>
              <a:rPr lang="en-US" sz="2400" b="1" dirty="0"/>
              <a:t> </a:t>
            </a:r>
            <a:r>
              <a:rPr lang="en-US" sz="2400" b="1" dirty="0" err="1"/>
              <a:t>neu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yr</a:t>
            </a:r>
            <a:r>
              <a:rPr lang="en-US" sz="2400" b="1" dirty="0"/>
              <a:t> </a:t>
            </a:r>
            <a:r>
              <a:rPr lang="en-US" sz="2400" b="1" dirty="0" err="1"/>
              <a:t>ysgolion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Profiad</a:t>
            </a:r>
            <a:r>
              <a:rPr lang="en-US" sz="2400" b="1" dirty="0"/>
              <a:t> </a:t>
            </a:r>
            <a:r>
              <a:rPr lang="en-US" sz="2400" b="1" dirty="0" err="1"/>
              <a:t>Addysgu</a:t>
            </a:r>
            <a:r>
              <a:rPr lang="en-US" sz="2400" b="1" dirty="0"/>
              <a:t> </a:t>
            </a:r>
            <a:r>
              <a:rPr lang="en-US" sz="2400" b="1" dirty="0" err="1"/>
              <a:t>Proffesiynol</a:t>
            </a:r>
            <a:r>
              <a:rPr lang="en-US" sz="2400" b="1" dirty="0"/>
              <a:t> </a:t>
            </a:r>
            <a:r>
              <a:rPr lang="en-US" sz="2400" b="1" dirty="0" err="1"/>
              <a:t>rydych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cael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annog</a:t>
            </a:r>
            <a:r>
              <a:rPr lang="en-US" sz="2400" b="1" dirty="0"/>
              <a:t> </a:t>
            </a:r>
            <a:r>
              <a:rPr lang="en-US" sz="2400" b="1" dirty="0" err="1"/>
              <a:t>i</a:t>
            </a:r>
            <a:r>
              <a:rPr lang="en-US" sz="2400" b="1" dirty="0"/>
              <a:t> </a:t>
            </a:r>
            <a:r>
              <a:rPr lang="en-US" sz="2400" b="1" dirty="0" err="1"/>
              <a:t>gadw</a:t>
            </a:r>
            <a:r>
              <a:rPr lang="en-US" sz="2400" b="1" dirty="0"/>
              <a:t> </a:t>
            </a:r>
            <a:r>
              <a:rPr lang="en-US" sz="2400" b="1" dirty="0" err="1"/>
              <a:t>tystiolaeth</a:t>
            </a:r>
            <a:r>
              <a:rPr lang="en-US" sz="2400" b="1" dirty="0"/>
              <a:t> o </a:t>
            </a:r>
            <a:r>
              <a:rPr lang="en-US" sz="2400" b="1" dirty="0" err="1"/>
              <a:t>sut</a:t>
            </a:r>
            <a:r>
              <a:rPr lang="en-US" sz="2400" b="1" dirty="0"/>
              <a:t> </a:t>
            </a:r>
            <a:r>
              <a:rPr lang="en-US" sz="2400" b="1" dirty="0" err="1"/>
              <a:t>rydych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datblygu</a:t>
            </a:r>
            <a:r>
              <a:rPr lang="en-US" sz="2400" b="1" dirty="0"/>
              <a:t> </a:t>
            </a:r>
            <a:r>
              <a:rPr lang="en-US" sz="2400" b="1" dirty="0" err="1"/>
              <a:t>pob</a:t>
            </a:r>
            <a:r>
              <a:rPr lang="en-US" sz="2400" b="1" dirty="0"/>
              <a:t> un </a:t>
            </a:r>
            <a:r>
              <a:rPr lang="en-US" sz="2400" b="1" dirty="0" err="1"/>
              <a:t>o’r</a:t>
            </a:r>
            <a:r>
              <a:rPr lang="en-US" sz="2400" b="1" dirty="0"/>
              <a:t> </a:t>
            </a:r>
            <a:r>
              <a:rPr lang="en-US" sz="2400" b="1" dirty="0" err="1"/>
              <a:t>sgiliau</a:t>
            </a:r>
            <a:r>
              <a:rPr lang="en-US" sz="2400" b="1" dirty="0"/>
              <a:t> </a:t>
            </a:r>
            <a:r>
              <a:rPr lang="en-US" sz="2400" b="1" dirty="0" err="1"/>
              <a:t>iaith</a:t>
            </a:r>
            <a:r>
              <a:rPr lang="en-US" sz="2400" b="1" dirty="0"/>
              <a:t> </a:t>
            </a:r>
            <a:r>
              <a:rPr lang="en-US" sz="2400" b="1" dirty="0" err="1"/>
              <a:t>canlynol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Llafar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Gwrando</a:t>
            </a: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Darllen</a:t>
            </a:r>
            <a:r>
              <a:rPr lang="en-US" sz="2400" b="1" dirty="0"/>
              <a:t>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 err="1"/>
              <a:t>Ysgrifennu</a:t>
            </a:r>
            <a:endParaRPr lang="en-US" sz="2400" b="1" dirty="0"/>
          </a:p>
          <a:p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ychwanegol</a:t>
            </a:r>
            <a:r>
              <a:rPr lang="en-US" sz="2400" b="1" dirty="0"/>
              <a:t> at </a:t>
            </a:r>
            <a:r>
              <a:rPr lang="en-US" sz="2400" b="1" dirty="0" err="1"/>
              <a:t>hyn</a:t>
            </a:r>
            <a:r>
              <a:rPr lang="en-US" sz="2400" b="1" dirty="0"/>
              <a:t> </a:t>
            </a:r>
            <a:r>
              <a:rPr lang="en-US" sz="2400" b="1" dirty="0" err="1"/>
              <a:t>mae</a:t>
            </a:r>
            <a:r>
              <a:rPr lang="en-US" sz="2400" b="1" dirty="0"/>
              <a:t> </a:t>
            </a:r>
            <a:r>
              <a:rPr lang="en-US" sz="2400" b="1" dirty="0" err="1"/>
              <a:t>angen</a:t>
            </a:r>
            <a:r>
              <a:rPr lang="en-US" sz="2400" b="1" dirty="0"/>
              <a:t> </a:t>
            </a:r>
            <a:r>
              <a:rPr lang="en-US" sz="2400" b="1" dirty="0" err="1"/>
              <a:t>tystiolaeth</a:t>
            </a:r>
            <a:r>
              <a:rPr lang="en-US" sz="2400" b="1" dirty="0"/>
              <a:t> </a:t>
            </a:r>
            <a:r>
              <a:rPr lang="en-US" sz="2400" b="1" dirty="0" err="1"/>
              <a:t>o’u</a:t>
            </a:r>
            <a:r>
              <a:rPr lang="en-US" sz="2400" b="1" dirty="0"/>
              <a:t> </a:t>
            </a:r>
            <a:r>
              <a:rPr lang="en-US" sz="2400" b="1" dirty="0" err="1"/>
              <a:t>sgiliau</a:t>
            </a:r>
            <a:r>
              <a:rPr lang="en-US" sz="2400" b="1" dirty="0"/>
              <a:t> </a:t>
            </a:r>
            <a:r>
              <a:rPr lang="en-US" sz="2400" b="1" dirty="0" err="1"/>
              <a:t>Addysgu</a:t>
            </a:r>
            <a:r>
              <a:rPr lang="en-US" sz="2400" b="1" dirty="0"/>
              <a:t> a </a:t>
            </a:r>
            <a:r>
              <a:rPr lang="en-US" sz="2400" b="1" dirty="0" err="1"/>
              <a:t>Dysgu</a:t>
            </a:r>
            <a:r>
              <a:rPr lang="en-US" sz="2400" b="1" dirty="0"/>
              <a:t> (</a:t>
            </a:r>
            <a:r>
              <a:rPr lang="en-US" sz="2400" b="1" dirty="0" err="1"/>
              <a:t>e.e.drwy</a:t>
            </a:r>
            <a:r>
              <a:rPr lang="en-US" sz="2400" b="1" dirty="0"/>
              <a:t> </a:t>
            </a:r>
            <a:r>
              <a:rPr lang="en-US" sz="2400" b="1" dirty="0" err="1"/>
              <a:t>recordio</a:t>
            </a:r>
            <a:r>
              <a:rPr lang="en-US" sz="2400" b="1" dirty="0"/>
              <a:t> </a:t>
            </a:r>
            <a:r>
              <a:rPr lang="en-US" sz="2400" b="1" dirty="0" err="1"/>
              <a:t>gwers</a:t>
            </a:r>
            <a:r>
              <a:rPr lang="en-US" sz="2400" b="1" dirty="0"/>
              <a:t>).</a:t>
            </a:r>
          </a:p>
          <a:p>
            <a:r>
              <a:rPr lang="en-US" sz="2400" b="1" dirty="0"/>
              <a:t>Y </a:t>
            </a:r>
            <a:r>
              <a:rPr lang="en-US" sz="2400" b="1" dirty="0" err="1"/>
              <a:t>Portffolio</a:t>
            </a:r>
            <a:r>
              <a:rPr lang="en-US" sz="2400" b="1" dirty="0"/>
              <a:t> </a:t>
            </a:r>
            <a:r>
              <a:rPr lang="en-US" sz="2400" b="1" dirty="0" err="1"/>
              <a:t>Cymraeg</a:t>
            </a:r>
            <a:r>
              <a:rPr lang="en-US" sz="2400" b="1" dirty="0"/>
              <a:t> </a:t>
            </a:r>
            <a:r>
              <a:rPr lang="en-US" sz="2400" b="1" dirty="0" err="1"/>
              <a:t>yw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tystiolaeth</a:t>
            </a:r>
            <a:r>
              <a:rPr lang="en-US" sz="2400" b="1" dirty="0"/>
              <a:t> </a:t>
            </a:r>
            <a:r>
              <a:rPr lang="en-US" sz="2400" b="1" dirty="0" err="1"/>
              <a:t>fydd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cael</a:t>
            </a:r>
            <a:r>
              <a:rPr lang="en-US" sz="2400" b="1" dirty="0"/>
              <a:t> </a:t>
            </a:r>
            <a:r>
              <a:rPr lang="en-US" sz="2400" b="1" dirty="0" err="1"/>
              <a:t>ei</a:t>
            </a:r>
            <a:r>
              <a:rPr lang="en-US" sz="2400" b="1" dirty="0"/>
              <a:t> </a:t>
            </a:r>
            <a:r>
              <a:rPr lang="en-US" sz="2400" b="1" dirty="0" err="1"/>
              <a:t>asesu</a:t>
            </a:r>
            <a:r>
              <a:rPr lang="en-US" sz="24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9918447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533376-2B69-C840-BF79-1904041A1B94}"/>
              </a:ext>
            </a:extLst>
          </p:cNvPr>
          <p:cNvSpPr txBox="1">
            <a:spLocks/>
          </p:cNvSpPr>
          <p:nvPr/>
        </p:nvSpPr>
        <p:spPr>
          <a:xfrm>
            <a:off x="271017" y="1470992"/>
            <a:ext cx="5824983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dirty="0">
                <a:solidFill>
                  <a:schemeClr val="tx1"/>
                </a:solidFill>
              </a:rPr>
              <a:t>Does dim </a:t>
            </a:r>
            <a:r>
              <a:rPr lang="en-US" sz="2400" dirty="0" err="1">
                <a:solidFill>
                  <a:schemeClr val="tx1"/>
                </a:solidFill>
              </a:rPr>
              <a:t>modd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pasio</a:t>
            </a:r>
            <a:r>
              <a:rPr lang="en-US" sz="2400" dirty="0">
                <a:solidFill>
                  <a:schemeClr val="tx1"/>
                </a:solidFill>
              </a:rPr>
              <a:t> / </a:t>
            </a:r>
            <a:r>
              <a:rPr lang="en-US" sz="2400" dirty="0" err="1">
                <a:solidFill>
                  <a:schemeClr val="tx1"/>
                </a:solidFill>
              </a:rPr>
              <a:t>methu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Nid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arholiad</a:t>
            </a:r>
            <a:r>
              <a:rPr lang="en-US" sz="2400" dirty="0">
                <a:solidFill>
                  <a:schemeClr val="tx1"/>
                </a:solidFill>
              </a:rPr>
              <a:t>, </a:t>
            </a:r>
            <a:r>
              <a:rPr lang="en-US" sz="2400" dirty="0" err="1">
                <a:solidFill>
                  <a:schemeClr val="tx1"/>
                </a:solidFill>
              </a:rPr>
              <a:t>aseiniad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phrawf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yw’r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portffolio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</a:p>
          <a:p>
            <a:r>
              <a:rPr lang="en-US" sz="2400" dirty="0" err="1">
                <a:solidFill>
                  <a:schemeClr val="tx1"/>
                </a:solidFill>
              </a:rPr>
              <a:t>Disgwylir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i</a:t>
            </a:r>
            <a:r>
              <a:rPr lang="en-US" sz="2400" dirty="0">
                <a:solidFill>
                  <a:schemeClr val="tx1"/>
                </a:solidFill>
              </a:rPr>
              <a:t> bob </a:t>
            </a:r>
            <a:r>
              <a:rPr lang="en-US" sz="2400" dirty="0" err="1">
                <a:solidFill>
                  <a:schemeClr val="tx1"/>
                </a:solidFill>
              </a:rPr>
              <a:t>myfyriwr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graddio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gyda</a:t>
            </a:r>
            <a:r>
              <a:rPr lang="en-US" sz="2400" dirty="0">
                <a:solidFill>
                  <a:schemeClr val="tx1"/>
                </a:solidFill>
              </a:rPr>
              <a:t> SAC </a:t>
            </a:r>
            <a:r>
              <a:rPr lang="en-US" sz="2400" dirty="0" err="1">
                <a:solidFill>
                  <a:schemeClr val="tx1"/>
                </a:solidFill>
              </a:rPr>
              <a:t>gael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lefelau’r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Fframwaith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PDP </a:t>
            </a:r>
            <a:r>
              <a:rPr lang="en-US" sz="2400" dirty="0" err="1">
                <a:solidFill>
                  <a:schemeClr val="tx1"/>
                </a:solidFill>
              </a:rPr>
              <a:t>ar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ddechrau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eu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gyrfa</a:t>
            </a:r>
            <a:r>
              <a:rPr lang="en-US" sz="2400" dirty="0">
                <a:solidFill>
                  <a:schemeClr val="tx1"/>
                </a:solidFill>
              </a:rPr>
              <a:t>. </a:t>
            </a:r>
          </a:p>
          <a:p>
            <a:r>
              <a:rPr lang="en-US" sz="2400" dirty="0">
                <a:solidFill>
                  <a:schemeClr val="tx1"/>
                </a:solidFill>
              </a:rPr>
              <a:t>Ni </a:t>
            </a:r>
            <a:r>
              <a:rPr lang="en-US" sz="2400" dirty="0" err="1">
                <a:solidFill>
                  <a:schemeClr val="tx1"/>
                </a:solidFill>
              </a:rPr>
              <a:t>ddylai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casglu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tystiolaeth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llawer</a:t>
            </a:r>
            <a:r>
              <a:rPr lang="en-US" sz="2400" dirty="0">
                <a:solidFill>
                  <a:schemeClr val="tx1"/>
                </a:solidFill>
              </a:rPr>
              <a:t> o </a:t>
            </a:r>
            <a:r>
              <a:rPr lang="en-US" sz="2400" dirty="0" err="1">
                <a:solidFill>
                  <a:schemeClr val="tx1"/>
                </a:solidFill>
              </a:rPr>
              <a:t>waith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ychwanegol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  <a:r>
              <a:rPr lang="en-US" sz="2400" dirty="0" err="1">
                <a:solidFill>
                  <a:schemeClr val="tx1"/>
                </a:solidFill>
              </a:rPr>
              <a:t>Dylai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fod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rhywbeth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sy’n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digwydd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naturiol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yn</a:t>
            </a:r>
            <a:r>
              <a:rPr lang="en-US" sz="2400" dirty="0">
                <a:solidFill>
                  <a:schemeClr val="tx1"/>
                </a:solidFill>
              </a:rPr>
              <a:t> </a:t>
            </a:r>
            <a:r>
              <a:rPr lang="en-US" sz="2400" dirty="0" err="1">
                <a:solidFill>
                  <a:schemeClr val="tx1"/>
                </a:solidFill>
              </a:rPr>
              <a:t>ystod</a:t>
            </a:r>
            <a:r>
              <a:rPr lang="en-US" sz="2400" dirty="0">
                <a:solidFill>
                  <a:schemeClr val="tx1"/>
                </a:solidFill>
              </a:rPr>
              <a:t> y </a:t>
            </a:r>
            <a:r>
              <a:rPr lang="en-US" sz="2400" dirty="0" err="1">
                <a:solidFill>
                  <a:schemeClr val="tx1"/>
                </a:solidFill>
              </a:rPr>
              <a:t>flwyddyn</a:t>
            </a:r>
            <a:r>
              <a:rPr lang="en-US" sz="2400" dirty="0">
                <a:solidFill>
                  <a:schemeClr val="tx1"/>
                </a:solidFill>
              </a:rPr>
              <a:t>.  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sz="18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D1D0A1-C295-9E4A-B96D-48EE27444D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313"/>
          <a:stretch/>
        </p:blipFill>
        <p:spPr>
          <a:xfrm>
            <a:off x="0" y="5927834"/>
            <a:ext cx="12192000" cy="930166"/>
          </a:xfrm>
          <a:prstGeom prst="rect">
            <a:avLst/>
          </a:prstGeom>
        </p:spPr>
      </p:pic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A7B7A46F-94BC-6B4B-8B76-A98878D6A66D}"/>
              </a:ext>
            </a:extLst>
          </p:cNvPr>
          <p:cNvSpPr txBox="1">
            <a:spLocks/>
          </p:cNvSpPr>
          <p:nvPr/>
        </p:nvSpPr>
        <p:spPr>
          <a:xfrm>
            <a:off x="6307382" y="1451114"/>
            <a:ext cx="5725592" cy="4281054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57150">
            <a:solidFill>
              <a:schemeClr val="accent1"/>
            </a:solidFill>
          </a:ln>
        </p:spPr>
        <p:txBody>
          <a:bodyPr/>
          <a:lstStyle>
            <a:lvl1pPr marL="228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Gill Sans MT" panose="020B0502020104020203" pitchFamily="34" charset="0"/>
              <a:buChar char="–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10000"/>
              </a:lnSpc>
              <a:spcBef>
                <a:spcPts val="700"/>
              </a:spcBef>
              <a:buClr>
                <a:schemeClr val="tx2"/>
              </a:buClr>
              <a:buFont typeface="Arial" panose="020B0604020202020204" pitchFamily="34" charset="0"/>
              <a:buChar char="•"/>
              <a:defRPr sz="1400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200" dirty="0">
                <a:solidFill>
                  <a:schemeClr val="tx1"/>
                </a:solidFill>
              </a:rPr>
              <a:t>You cannot fail / pass the Framework / Portfolio.  This is not an exam, a test or an assignment.</a:t>
            </a:r>
          </a:p>
          <a:p>
            <a:r>
              <a:rPr lang="en-US" sz="2200" dirty="0">
                <a:solidFill>
                  <a:schemeClr val="tx1"/>
                </a:solidFill>
              </a:rPr>
              <a:t>Every student who graduates with a QTS is expected to have the Framework levels on their PLP at the beginning of their teaching career.</a:t>
            </a:r>
          </a:p>
          <a:p>
            <a:r>
              <a:rPr lang="en-US" sz="2200" dirty="0">
                <a:solidFill>
                  <a:schemeClr val="tx1"/>
                </a:solidFill>
              </a:rPr>
              <a:t>Collecting evidence should not be a lot of extra work.  This is something that should happen on a regular basis as part of your professional development.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27C628B-B3C5-1949-B7CA-3FE2F27FA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6839" y="203232"/>
            <a:ext cx="10178322" cy="906088"/>
          </a:xfrm>
          <a:solidFill>
            <a:schemeClr val="accent1">
              <a:lumMod val="50000"/>
            </a:schemeClr>
          </a:solidFill>
        </p:spPr>
        <p:txBody>
          <a:bodyPr>
            <a:normAutofit/>
          </a:bodyPr>
          <a:lstStyle/>
          <a:p>
            <a:pPr algn="ctr"/>
            <a:r>
              <a:rPr lang="en-US" sz="4800" b="1" dirty="0" err="1">
                <a:solidFill>
                  <a:schemeClr val="bg1"/>
                </a:solidFill>
              </a:rPr>
              <a:t>Pwysig</a:t>
            </a:r>
            <a:r>
              <a:rPr lang="en-US" sz="4800" b="1" dirty="0">
                <a:solidFill>
                  <a:schemeClr val="bg1"/>
                </a:solidFill>
              </a:rPr>
              <a:t>!   </a:t>
            </a:r>
            <a:r>
              <a:rPr lang="en-US" sz="4800" b="1" i="1" dirty="0">
                <a:solidFill>
                  <a:schemeClr val="bg1"/>
                </a:solidFill>
              </a:rPr>
              <a:t>Important!</a:t>
            </a:r>
          </a:p>
        </p:txBody>
      </p:sp>
    </p:spTree>
    <p:extLst>
      <p:ext uri="{BB962C8B-B14F-4D97-AF65-F5344CB8AC3E}">
        <p14:creationId xmlns:p14="http://schemas.microsoft.com/office/powerpoint/2010/main" val="3932306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7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2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5A54E1D7-3891-5F4F-9D68-2068C7A2ED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14888" y="0"/>
            <a:ext cx="9721392" cy="68580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37F1186-1589-D041-B350-D998386C9F16}"/>
              </a:ext>
            </a:extLst>
          </p:cNvPr>
          <p:cNvSpPr txBox="1"/>
          <p:nvPr/>
        </p:nvSpPr>
        <p:spPr>
          <a:xfrm>
            <a:off x="427257" y="294861"/>
            <a:ext cx="1413163" cy="92333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dirty="0" err="1"/>
              <a:t>Fersiwn</a:t>
            </a:r>
            <a:r>
              <a:rPr lang="en-US" dirty="0"/>
              <a:t> </a:t>
            </a:r>
            <a:r>
              <a:rPr lang="en-US" dirty="0" err="1"/>
              <a:t>Llywodraeth</a:t>
            </a:r>
            <a:r>
              <a:rPr lang="en-US" dirty="0"/>
              <a:t> </a:t>
            </a:r>
            <a:r>
              <a:rPr lang="en-US" dirty="0" err="1"/>
              <a:t>Cymru</a:t>
            </a:r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1637DDE7-9389-B24D-A60D-57D61B08D5B4}"/>
              </a:ext>
            </a:extLst>
          </p:cNvPr>
          <p:cNvSpPr/>
          <p:nvPr/>
        </p:nvSpPr>
        <p:spPr>
          <a:xfrm>
            <a:off x="2493184" y="234064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F87E873-3632-474B-9F87-BEEE129C5EE8}"/>
              </a:ext>
            </a:extLst>
          </p:cNvPr>
          <p:cNvSpPr/>
          <p:nvPr/>
        </p:nvSpPr>
        <p:spPr>
          <a:xfrm>
            <a:off x="2493184" y="3096490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10BB3144-98B4-414F-B504-8A47E6CDD032}"/>
              </a:ext>
            </a:extLst>
          </p:cNvPr>
          <p:cNvSpPr/>
          <p:nvPr/>
        </p:nvSpPr>
        <p:spPr>
          <a:xfrm>
            <a:off x="2493184" y="4312226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18FEBD50-A081-AB41-946F-13CB8F41AC78}"/>
              </a:ext>
            </a:extLst>
          </p:cNvPr>
          <p:cNvSpPr/>
          <p:nvPr/>
        </p:nvSpPr>
        <p:spPr>
          <a:xfrm>
            <a:off x="2493183" y="5346311"/>
            <a:ext cx="736553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F2CD42A-6A1B-8A4D-A4B0-854AFE5BD685}"/>
              </a:ext>
            </a:extLst>
          </p:cNvPr>
          <p:cNvSpPr/>
          <p:nvPr/>
        </p:nvSpPr>
        <p:spPr>
          <a:xfrm>
            <a:off x="4977966" y="1505759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ADAD4570-767C-BC41-9A38-DD8952A0D2AF}"/>
              </a:ext>
            </a:extLst>
          </p:cNvPr>
          <p:cNvSpPr/>
          <p:nvPr/>
        </p:nvSpPr>
        <p:spPr>
          <a:xfrm>
            <a:off x="6263427" y="1505758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498E82D1-A993-2345-978C-84119E369CBD}"/>
              </a:ext>
            </a:extLst>
          </p:cNvPr>
          <p:cNvSpPr/>
          <p:nvPr/>
        </p:nvSpPr>
        <p:spPr>
          <a:xfrm>
            <a:off x="7548888" y="1505757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EAB7840D-7953-E342-8F98-5A1D7C802913}"/>
              </a:ext>
            </a:extLst>
          </p:cNvPr>
          <p:cNvSpPr/>
          <p:nvPr/>
        </p:nvSpPr>
        <p:spPr>
          <a:xfrm>
            <a:off x="8834349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Oval 14">
            <a:extLst>
              <a:ext uri="{FF2B5EF4-FFF2-40B4-BE49-F238E27FC236}">
                <a16:creationId xmlns:a16="http://schemas.microsoft.com/office/drawing/2014/main" id="{05E17259-2903-F74D-8E7B-9A7C340653B7}"/>
              </a:ext>
            </a:extLst>
          </p:cNvPr>
          <p:cNvSpPr/>
          <p:nvPr/>
        </p:nvSpPr>
        <p:spPr>
          <a:xfrm>
            <a:off x="10119810" y="1505756"/>
            <a:ext cx="1124660" cy="665019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6DDE5EB-2098-E54D-B839-369A130E28C9}"/>
              </a:ext>
            </a:extLst>
          </p:cNvPr>
          <p:cNvSpPr/>
          <p:nvPr/>
        </p:nvSpPr>
        <p:spPr>
          <a:xfrm>
            <a:off x="8673548" y="3096489"/>
            <a:ext cx="1702904" cy="171405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0468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745EA86-C94F-F541-A181-CADCFE6814A5}"/>
              </a:ext>
            </a:extLst>
          </p:cNvPr>
          <p:cNvSpPr txBox="1"/>
          <p:nvPr/>
        </p:nvSpPr>
        <p:spPr>
          <a:xfrm>
            <a:off x="227214" y="0"/>
            <a:ext cx="11737571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Casglu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tystiolaeth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lafar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–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ar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gyfer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y </a:t>
            </a:r>
          </a:p>
          <a:p>
            <a:pPr algn="ctr"/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Portffolio</a:t>
            </a:r>
            <a:r>
              <a:rPr lang="en-US" sz="4800" b="1" dirty="0"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US" sz="4800" b="1" dirty="0" err="1">
                <a:latin typeface="Noteworthy Light" panose="02000400000000000000" pitchFamily="2" charset="77"/>
                <a:ea typeface="Noteworthy Light" panose="02000400000000000000" pitchFamily="2" charset="77"/>
              </a:rPr>
              <a:t>Cymraeg</a:t>
            </a:r>
            <a:endParaRPr lang="en-US" sz="4800" b="1" dirty="0"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7" name="Picture 6" descr="Table&#10;&#10;Description automatically generated">
            <a:extLst>
              <a:ext uri="{FF2B5EF4-FFF2-40B4-BE49-F238E27FC236}">
                <a16:creationId xmlns:a16="http://schemas.microsoft.com/office/drawing/2014/main" id="{B3636D01-2A9C-FE4D-BBD2-C3450C881C7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b="41833"/>
          <a:stretch/>
        </p:blipFill>
        <p:spPr>
          <a:xfrm>
            <a:off x="1047722" y="1653761"/>
            <a:ext cx="10096554" cy="4265875"/>
          </a:xfrm>
          <a:prstGeom prst="rect">
            <a:avLst/>
          </a:prstGeom>
          <a:ln w="38100">
            <a:solidFill>
              <a:schemeClr val="tx1"/>
            </a:solidFill>
          </a:ln>
        </p:spPr>
      </p:pic>
      <p:sp>
        <p:nvSpPr>
          <p:cNvPr id="2" name="Oval 1">
            <a:extLst>
              <a:ext uri="{FF2B5EF4-FFF2-40B4-BE49-F238E27FC236}">
                <a16:creationId xmlns:a16="http://schemas.microsoft.com/office/drawing/2014/main" id="{FB5A62C2-530D-DF4A-AB46-3ED9632BC100}"/>
              </a:ext>
            </a:extLst>
          </p:cNvPr>
          <p:cNvSpPr/>
          <p:nvPr/>
        </p:nvSpPr>
        <p:spPr>
          <a:xfrm>
            <a:off x="7830589" y="2543695"/>
            <a:ext cx="3313687" cy="1845425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9384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B5509-3485-4F4F-96C2-0EF94B5ACC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88" y="488022"/>
            <a:ext cx="10168128" cy="1376738"/>
          </a:xfrm>
          <a:solidFill>
            <a:schemeClr val="accent6">
              <a:lumMod val="20000"/>
              <a:lumOff val="80000"/>
            </a:schemeClr>
          </a:solidFill>
          <a:ln w="57150"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y-GB" sz="3200" dirty="0"/>
              <a:t>Testun Trafod: </a:t>
            </a:r>
            <a:br>
              <a:rPr lang="cy-GB" sz="3200" dirty="0"/>
            </a:br>
            <a:r>
              <a:rPr lang="cy-GB" sz="3200" b="1" dirty="0"/>
              <a:t>Cwricwlwm Newydd i Gymru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ECB544-7FA2-BC49-993C-002A70CD5D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03851" y="2631412"/>
            <a:ext cx="6534607" cy="2682218"/>
          </a:xfrm>
          <a:solidFill>
            <a:srgbClr val="E0EAF1"/>
          </a:solidFill>
          <a:ln w="38100">
            <a:solidFill>
              <a:srgbClr val="002060"/>
            </a:solidFill>
          </a:ln>
        </p:spPr>
        <p:txBody>
          <a:bodyPr>
            <a:normAutofit lnSpcReduction="10000"/>
          </a:bodyPr>
          <a:lstStyle/>
          <a:p>
            <a:r>
              <a:rPr lang="cy-GB" dirty="0"/>
              <a:t>Cyflwyniad a chefndir i’r newidiadau</a:t>
            </a:r>
          </a:p>
          <a:p>
            <a:r>
              <a:rPr lang="cy-GB" dirty="0"/>
              <a:t>Cyfleoedd newydd</a:t>
            </a:r>
          </a:p>
          <a:p>
            <a:r>
              <a:rPr lang="cy-GB" dirty="0"/>
              <a:t>Heriau </a:t>
            </a:r>
          </a:p>
          <a:p>
            <a:r>
              <a:rPr lang="cy-GB" dirty="0"/>
              <a:t>Gwaith cynllunio a pharatoi sydd ar waith yn yr ysgolion</a:t>
            </a:r>
          </a:p>
          <a:p>
            <a:r>
              <a:rPr lang="cy-GB" dirty="0"/>
              <a:t>Eich profiadau personol </a:t>
            </a:r>
          </a:p>
          <a:p>
            <a:endParaRPr lang="cy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61E9C88-0FFC-DE40-B098-626EE8CF9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50803" y="0"/>
            <a:ext cx="2487656" cy="235278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16E10EDE-FD86-D04E-BD4F-0F215ADA51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  <p:sp>
        <p:nvSpPr>
          <p:cNvPr id="4" name="Oval Callout 3">
            <a:extLst>
              <a:ext uri="{FF2B5EF4-FFF2-40B4-BE49-F238E27FC236}">
                <a16:creationId xmlns:a16="http://schemas.microsoft.com/office/drawing/2014/main" id="{6A7D80AA-3655-1E40-95A7-5BA0B23ED755}"/>
              </a:ext>
            </a:extLst>
          </p:cNvPr>
          <p:cNvSpPr/>
          <p:nvPr/>
        </p:nvSpPr>
        <p:spPr>
          <a:xfrm>
            <a:off x="153534" y="2122174"/>
            <a:ext cx="4335339" cy="1851309"/>
          </a:xfrm>
          <a:prstGeom prst="wedgeEllipseCallout">
            <a:avLst>
              <a:gd name="adj1" fmla="val 69646"/>
              <a:gd name="adj2" fmla="val 214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Beth am </a:t>
            </a:r>
            <a:r>
              <a:rPr lang="en-US" sz="3200" b="1" dirty="0" err="1">
                <a:solidFill>
                  <a:schemeClr val="bg1"/>
                </a:solidFill>
              </a:rPr>
              <a:t>drafod</a:t>
            </a:r>
            <a:r>
              <a:rPr lang="en-US" sz="3200" b="1" dirty="0">
                <a:solidFill>
                  <a:schemeClr val="bg1"/>
                </a:solidFill>
              </a:rPr>
              <a:t> ….?</a:t>
            </a:r>
          </a:p>
        </p:txBody>
      </p:sp>
    </p:spTree>
    <p:extLst>
      <p:ext uri="{BB962C8B-B14F-4D97-AF65-F5344CB8AC3E}">
        <p14:creationId xmlns:p14="http://schemas.microsoft.com/office/powerpoint/2010/main" val="17628291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45BAC2-63AC-8446-AD51-532112064D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2538" y="365126"/>
            <a:ext cx="8508830" cy="1064664"/>
          </a:xfrm>
          <a:solidFill>
            <a:schemeClr val="accent6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>
            <a:normAutofit/>
          </a:bodyPr>
          <a:lstStyle/>
          <a:p>
            <a:r>
              <a:rPr lang="cy-GB" sz="3200" b="1" dirty="0"/>
              <a:t>Cofiwch gyfeirio at eich ffynonellau wrth drafod.</a:t>
            </a:r>
            <a:r>
              <a:rPr lang="cy-GB" b="1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C85E8-95FF-D447-8048-A647AA29D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2537" y="1690688"/>
            <a:ext cx="11187667" cy="4276003"/>
          </a:xfrm>
          <a:solidFill>
            <a:schemeClr val="accent5">
              <a:lumMod val="20000"/>
              <a:lumOff val="80000"/>
            </a:schemeClr>
          </a:solidFill>
          <a:ln>
            <a:solidFill>
              <a:srgbClr val="002060"/>
            </a:solidFill>
          </a:ln>
        </p:spPr>
        <p:txBody>
          <a:bodyPr>
            <a:normAutofit fontScale="25000" lnSpcReduction="20000"/>
          </a:bodyPr>
          <a:lstStyle/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Ystyrir cyfeirio at erthyglau a deunyddiau o ddarlithoedd eraill yn ogystal a’ch gwaith ymchwil eich hun yn arfer dda.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Cofiwch taw cyfeiro at </a:t>
            </a:r>
            <a:r>
              <a:rPr lang="cy-GB" sz="7400" b="1" dirty="0"/>
              <a:t>destunau cyfrwng Cymraeg </a:t>
            </a:r>
            <a:r>
              <a:rPr lang="cy-GB" sz="7400" dirty="0"/>
              <a:t>sydd angen i chi wneud ar gyfer eich portffolio gan taw eich gallu i ymateb i destunau cyfrwng Cymraeg sy’n cael ei asesu. </a:t>
            </a:r>
          </a:p>
          <a:p>
            <a:pPr>
              <a:lnSpc>
                <a:spcPct val="220000"/>
              </a:lnSpc>
              <a:buFont typeface="Wingdings" pitchFamily="2" charset="2"/>
              <a:buChar char="Ø"/>
            </a:pPr>
            <a:r>
              <a:rPr lang="cy-GB" sz="7400" dirty="0"/>
              <a:t>Ni fydd angen cynnwys tystiolaeth Saesneg yn eich portffolio ond gall ddarllen cefndirol ehangu eich dealltwriaeth a’ch gwybodaeth i fedru trafod y testun yn hyderus, wrth gwrs.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0C9533-18DB-414B-8D3D-DE731B6C17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40537" y="-1"/>
            <a:ext cx="1898926" cy="1852231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3282EF2A-38F4-484C-838B-E0CCCA7364D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736494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82BD93-67BC-4146-B7F2-4648B83C3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131" y="382095"/>
            <a:ext cx="11671069" cy="5621643"/>
          </a:xfrm>
          <a:solidFill>
            <a:schemeClr val="accent5">
              <a:lumMod val="20000"/>
              <a:lumOff val="80000"/>
            </a:schemeClr>
          </a:solidFill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b="1" u="sng" dirty="0" err="1"/>
              <a:t>Deunydd</a:t>
            </a:r>
            <a:r>
              <a:rPr lang="en-GB" sz="1800" b="1" u="sng" dirty="0"/>
              <a:t> </a:t>
            </a:r>
            <a:r>
              <a:rPr lang="en-GB" sz="1800" b="1" u="sng" dirty="0" err="1"/>
              <a:t>darllen</a:t>
            </a:r>
            <a:r>
              <a:rPr lang="en-GB" sz="1800" b="1" u="sng" dirty="0"/>
              <a:t> </a:t>
            </a:r>
          </a:p>
          <a:p>
            <a:pPr marL="0" indent="0">
              <a:buNone/>
            </a:pPr>
            <a:r>
              <a:rPr lang="en-GB" sz="1800" dirty="0" err="1"/>
              <a:t>Unrhyw</a:t>
            </a:r>
            <a:r>
              <a:rPr lang="en-GB" sz="1800" dirty="0"/>
              <a:t> </a:t>
            </a:r>
            <a:r>
              <a:rPr lang="en-GB" sz="1800" dirty="0" err="1"/>
              <a:t>ddogfennau</a:t>
            </a:r>
            <a:r>
              <a:rPr lang="en-GB" sz="1800" dirty="0"/>
              <a:t> ac </a:t>
            </a:r>
            <a:r>
              <a:rPr lang="en-GB" sz="1800" dirty="0" err="1"/>
              <a:t>adroddiadau</a:t>
            </a:r>
            <a:r>
              <a:rPr lang="en-GB" sz="1800" dirty="0"/>
              <a:t> </a:t>
            </a:r>
            <a:r>
              <a:rPr lang="en-GB" sz="1800" dirty="0" err="1"/>
              <a:t>sydd</a:t>
            </a:r>
            <a:r>
              <a:rPr lang="en-GB" sz="1800" dirty="0"/>
              <a:t> </a:t>
            </a:r>
            <a:r>
              <a:rPr lang="en-GB" sz="1800" dirty="0" err="1"/>
              <a:t>wedi</a:t>
            </a:r>
            <a:r>
              <a:rPr lang="en-GB" sz="1800" dirty="0"/>
              <a:t> </a:t>
            </a:r>
            <a:r>
              <a:rPr lang="en-GB" sz="1800" dirty="0" err="1"/>
              <a:t>cael</a:t>
            </a:r>
            <a:r>
              <a:rPr lang="en-GB" sz="1800" dirty="0"/>
              <a:t> </a:t>
            </a:r>
            <a:r>
              <a:rPr lang="en-GB" sz="1800" dirty="0" err="1"/>
              <a:t>eu</a:t>
            </a:r>
            <a:r>
              <a:rPr lang="en-GB" sz="1800" dirty="0"/>
              <a:t> </a:t>
            </a:r>
            <a:r>
              <a:rPr lang="en-GB" sz="1800" dirty="0" err="1"/>
              <a:t>cyhoeddi</a:t>
            </a:r>
            <a:r>
              <a:rPr lang="en-GB" sz="1800" dirty="0"/>
              <a:t> </a:t>
            </a:r>
            <a:r>
              <a:rPr lang="en-GB" sz="1800" dirty="0" err="1"/>
              <a:t>gan</a:t>
            </a:r>
            <a:r>
              <a:rPr lang="en-GB" sz="1800" dirty="0"/>
              <a:t> </a:t>
            </a:r>
            <a:r>
              <a:rPr lang="en-GB" sz="1800" dirty="0" err="1"/>
              <a:t>Lywodraeth</a:t>
            </a:r>
            <a:r>
              <a:rPr lang="en-GB" sz="1800" dirty="0"/>
              <a:t> Cymru  ac  Estyn </a:t>
            </a:r>
          </a:p>
          <a:p>
            <a:r>
              <a:rPr lang="en-GB" sz="1800" u="sng" dirty="0" err="1"/>
              <a:t>Cwricwlwm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</a:t>
            </a:r>
            <a:r>
              <a:rPr lang="en-GB" sz="1800" u="sng" dirty="0" err="1"/>
              <a:t>Gymru</a:t>
            </a:r>
            <a:r>
              <a:rPr lang="en-GB" sz="1800" u="sng" dirty="0"/>
              <a:t> Y </a:t>
            </a:r>
            <a:r>
              <a:rPr lang="en-GB" sz="1800" u="sng" dirty="0" err="1"/>
              <a:t>daith</a:t>
            </a:r>
            <a:r>
              <a:rPr lang="en-GB" sz="1800" u="sng" dirty="0"/>
              <a:t> </a:t>
            </a:r>
            <a:r>
              <a:rPr lang="en-GB" sz="1800" u="sng" dirty="0" err="1"/>
              <a:t>i</a:t>
            </a:r>
            <a:r>
              <a:rPr lang="en-GB" sz="1800" u="sng" dirty="0"/>
              <a:t> 2022</a:t>
            </a:r>
            <a:endParaRPr lang="cy-GB" sz="1800" u="sng" dirty="0">
              <a:hlinkClick r:id="rId2"/>
            </a:endParaRPr>
          </a:p>
          <a:p>
            <a:pPr marL="0" indent="0">
              <a:buNone/>
            </a:pPr>
            <a:r>
              <a:rPr lang="cy-GB" sz="1800" dirty="0">
                <a:hlinkClick r:id="rId2"/>
              </a:rPr>
              <a:t>https://hwb.gov.wales/api/storage/9da091a5-db8b-4202-b79e-af1f336e4c25/cwricwlwm-i-gymru-y-daith-i-2022.pdf</a:t>
            </a:r>
            <a:endParaRPr lang="cy-GB" sz="1800" dirty="0"/>
          </a:p>
          <a:p>
            <a:r>
              <a:rPr lang="cy-GB" sz="1800" u="sng" dirty="0"/>
              <a:t>Blog Cwricwlwm i Gymru </a:t>
            </a:r>
          </a:p>
          <a:p>
            <a:pPr marL="0" indent="0">
              <a:buNone/>
            </a:pPr>
            <a:r>
              <a:rPr lang="cy-GB" sz="1800" dirty="0">
                <a:hlinkClick r:id="rId3"/>
              </a:rPr>
              <a:t>https://cwricwlwmigymru.llyw.cymru/</a:t>
            </a:r>
            <a:endParaRPr lang="cy-GB" sz="1800" dirty="0"/>
          </a:p>
          <a:p>
            <a:r>
              <a:rPr lang="cy-GB" sz="1800" u="sng" dirty="0"/>
              <a:t>Dogfennau’r Llywodraeth </a:t>
            </a:r>
          </a:p>
          <a:p>
            <a:pPr marL="0" indent="0">
              <a:buNone/>
            </a:pPr>
            <a:r>
              <a:rPr lang="cy-GB" sz="1800" dirty="0">
                <a:hlinkClick r:id="rId4"/>
              </a:rPr>
              <a:t>https://llyw.cymru/paratoi-ar-gyfer-y-cwricwlwm-newydd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5"/>
              </a:rPr>
              <a:t>https://llyw.cymru/deddf-cwricwlwm-ac-asesu-cymru</a:t>
            </a:r>
            <a:endParaRPr lang="cy-GB" sz="1800" dirty="0"/>
          </a:p>
          <a:p>
            <a:pPr marL="0" indent="0">
              <a:buNone/>
            </a:pPr>
            <a:r>
              <a:rPr lang="cy-GB" sz="1800" dirty="0">
                <a:hlinkClick r:id="rId6"/>
              </a:rPr>
              <a:t>https://llyw.cymru/sites/default/files/publications/2018-03/adroddiad-ar-ymatebion-i%E2%80%99r-sgwrs-fawr.pdf</a:t>
            </a:r>
            <a:endParaRPr lang="cy-GB" sz="1800" dirty="0"/>
          </a:p>
          <a:p>
            <a:r>
              <a:rPr lang="cy-GB" sz="1800" u="sng" dirty="0"/>
              <a:t>Adroddiadau Thematig Estyn </a:t>
            </a:r>
          </a:p>
          <a:p>
            <a:pPr marL="0" indent="0">
              <a:buNone/>
            </a:pPr>
            <a:r>
              <a:rPr lang="en-GB" sz="1800" dirty="0" err="1"/>
              <a:t>Arloesi’r</a:t>
            </a:r>
            <a:r>
              <a:rPr lang="en-GB" sz="1800" dirty="0"/>
              <a:t>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mewn</a:t>
            </a:r>
            <a:r>
              <a:rPr lang="en-GB" sz="1800" dirty="0"/>
              <a:t> </a:t>
            </a:r>
            <a:r>
              <a:rPr lang="en-GB" sz="1800" dirty="0" err="1"/>
              <a:t>ysgolion</a:t>
            </a:r>
            <a:r>
              <a:rPr lang="en-GB" sz="1800" dirty="0"/>
              <a:t> </a:t>
            </a:r>
            <a:r>
              <a:rPr lang="en-GB" sz="1800" dirty="0" err="1"/>
              <a:t>cynradd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7"/>
              </a:rPr>
              <a:t>www.estyn.llyw.cymru/system/files/2020-07/Curriculum%2520innovation%2520in%2520primary%2520schools%2520-%2520cy.pdf</a:t>
            </a:r>
            <a:endParaRPr lang="en-GB" sz="1800" dirty="0"/>
          </a:p>
          <a:p>
            <a:pPr marL="0" indent="0">
              <a:buNone/>
            </a:pPr>
            <a:r>
              <a:rPr lang="en-GB" sz="1800" dirty="0" err="1"/>
              <a:t>Paratoi</a:t>
            </a:r>
            <a:r>
              <a:rPr lang="en-GB" sz="1800" dirty="0"/>
              <a:t> </a:t>
            </a:r>
            <a:r>
              <a:rPr lang="en-GB" sz="1800" dirty="0" err="1"/>
              <a:t>ar</a:t>
            </a:r>
            <a:r>
              <a:rPr lang="en-GB" sz="1800" dirty="0"/>
              <a:t> </a:t>
            </a:r>
            <a:r>
              <a:rPr lang="en-GB" sz="1800" dirty="0" err="1"/>
              <a:t>gyfer</a:t>
            </a:r>
            <a:r>
              <a:rPr lang="en-GB" sz="1800" dirty="0"/>
              <a:t> y </a:t>
            </a:r>
            <a:r>
              <a:rPr lang="en-GB" sz="1800" dirty="0" err="1"/>
              <a:t>Cwricwlwm</a:t>
            </a:r>
            <a:r>
              <a:rPr lang="en-GB" sz="1800" dirty="0"/>
              <a:t> </a:t>
            </a:r>
            <a:r>
              <a:rPr lang="en-GB" sz="1800" dirty="0" err="1"/>
              <a:t>i</a:t>
            </a:r>
            <a:r>
              <a:rPr lang="en-GB" sz="1800" dirty="0"/>
              <a:t> </a:t>
            </a:r>
            <a:r>
              <a:rPr lang="en-GB" sz="1800" dirty="0" err="1"/>
              <a:t>Gymru</a:t>
            </a:r>
            <a:endParaRPr lang="en-GB" sz="1800" dirty="0"/>
          </a:p>
          <a:p>
            <a:pPr marL="0" indent="0">
              <a:buNone/>
            </a:pPr>
            <a:r>
              <a:rPr lang="en-GB" sz="1800" dirty="0">
                <a:hlinkClick r:id="rId8"/>
              </a:rPr>
              <a:t>https://www.estyn.llyw.cymru/system/files/2021-08/Preparing%20for%20the%20Curriculum%20for%20Wales%20cy.pdf</a:t>
            </a:r>
            <a:endParaRPr lang="en-GB" sz="1800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r>
              <a:rPr lang="cy-GB" sz="1800" b="1" u="sng" dirty="0"/>
              <a:t>Deunydd Gwrando </a:t>
            </a:r>
          </a:p>
          <a:p>
            <a:pPr marL="0" indent="0">
              <a:buNone/>
            </a:pPr>
            <a:r>
              <a:rPr lang="cy-GB" sz="1800" dirty="0"/>
              <a:t>Podlediad (Dystiolaeth o sgiliau gwrando) : </a:t>
            </a:r>
            <a:r>
              <a:rPr lang="cy-GB" sz="1800" u="sng" dirty="0"/>
              <a:t>Ymateb i Bodlediad Y Gweinidog </a:t>
            </a:r>
            <a:r>
              <a:rPr lang="cy-GB" sz="1800" u="sng" dirty="0">
                <a:hlinkClick r:id="rId9"/>
              </a:rPr>
              <a:t>https://open.spotify.com/episode/4YHwG4pjO4QTRiEm76ddZA</a:t>
            </a:r>
            <a:endParaRPr lang="cy-GB" sz="1800" u="sng" dirty="0"/>
          </a:p>
          <a:p>
            <a:pPr marL="0" indent="0">
              <a:buNone/>
            </a:pPr>
            <a:endParaRPr lang="cy-GB" sz="1800" u="sng" dirty="0"/>
          </a:p>
          <a:p>
            <a:pPr marL="0" indent="0">
              <a:buNone/>
            </a:pPr>
            <a:endParaRPr lang="cy-GB" dirty="0"/>
          </a:p>
          <a:p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D5A551C-96BE-E14D-A3AB-FBB00D411906}"/>
              </a:ext>
            </a:extLst>
          </p:cNvPr>
          <p:cNvPicPr>
            <a:picLocks noChangeAspect="1"/>
          </p:cNvPicPr>
          <p:nvPr/>
        </p:nvPicPr>
        <p:blipFill rotWithShape="1">
          <a:blip r:embed="rId10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0335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6C7F33-CCF5-454A-A194-0E82CA974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629" y="249382"/>
            <a:ext cx="4472247" cy="5918661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3000" b="1" dirty="0">
              <a:latin typeface="Abadi MT Condensed Light" panose="020B0306030101010103" pitchFamily="34" charset="77"/>
            </a:endParaRPr>
          </a:p>
          <a:p>
            <a:r>
              <a:rPr lang="cy-GB" sz="3000" b="1" dirty="0">
                <a:latin typeface="Abadi MT Condensed Light" panose="020B0306030101010103" pitchFamily="34" charset="77"/>
              </a:rPr>
              <a:t>Byddwch yn gweithio mewn grwpiau o 3</a:t>
            </a:r>
          </a:p>
          <a:p>
            <a:endParaRPr lang="cy-GB" sz="3000" b="1" dirty="0">
              <a:latin typeface="Abadi MT Condensed Light" panose="020B0306030101010103" pitchFamily="34" charset="77"/>
            </a:endParaRPr>
          </a:p>
          <a:p>
            <a:r>
              <a:rPr lang="cy-GB" sz="3000" b="1" dirty="0">
                <a:latin typeface="Abadi MT Condensed Light" panose="020B0306030101010103" pitchFamily="34" charset="77"/>
              </a:rPr>
              <a:t>Gallwch chi recordio ar </a:t>
            </a:r>
            <a:r>
              <a:rPr lang="cy-GB" sz="3000" b="1" dirty="0" err="1">
                <a:latin typeface="Abadi MT Condensed Light" panose="020B0306030101010103" pitchFamily="34" charset="77"/>
              </a:rPr>
              <a:t>Teams</a:t>
            </a:r>
            <a:r>
              <a:rPr lang="cy-GB" sz="3000" b="1" dirty="0">
                <a:latin typeface="Abadi MT Condensed Light" panose="020B0306030101010103" pitchFamily="34" charset="77"/>
              </a:rPr>
              <a:t> neu </a:t>
            </a:r>
            <a:r>
              <a:rPr lang="cy-GB" sz="3000" b="1" dirty="0"/>
              <a:t>ar ffôn</a:t>
            </a:r>
          </a:p>
          <a:p>
            <a:pPr marL="0" indent="0">
              <a:buNone/>
            </a:pPr>
            <a:endParaRPr lang="cy-GB" sz="3000" b="1" dirty="0">
              <a:latin typeface="Abadi MT Condensed Light" panose="020B0306030101010103" pitchFamily="34" charset="77"/>
            </a:endParaRPr>
          </a:p>
          <a:p>
            <a:r>
              <a:rPr lang="cy-GB" sz="3000" b="1" dirty="0">
                <a:latin typeface="Abadi MT Condensed Light" panose="020B0306030101010103" pitchFamily="34" charset="77"/>
              </a:rPr>
              <a:t>Bydd eisiau paratoi o flaen llaw!</a:t>
            </a:r>
          </a:p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3000" dirty="0"/>
          </a:p>
          <a:p>
            <a:pPr marL="0" indent="0">
              <a:buNone/>
            </a:pPr>
            <a:endParaRPr lang="cy-GB" sz="2200" dirty="0"/>
          </a:p>
          <a:p>
            <a:pPr marL="0" indent="0">
              <a:buNone/>
            </a:pPr>
            <a:endParaRPr lang="cy-GB" sz="22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A51FDA1-DF98-8745-994F-A9A51D6E73F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4102" y="109763"/>
            <a:ext cx="7009397" cy="5660772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AFBCF36-B21A-4F48-8E69-3FBF3C46ACF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6497" b="12147"/>
          <a:stretch/>
        </p:blipFill>
        <p:spPr>
          <a:xfrm>
            <a:off x="0" y="6003738"/>
            <a:ext cx="12192000" cy="8542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126043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243</TotalTime>
  <Words>729</Words>
  <Application>Microsoft Office PowerPoint</Application>
  <PresentationFormat>Sgrin Lydan</PresentationFormat>
  <Paragraphs>80</Paragraphs>
  <Slides>9</Slides>
  <Notes>4</Notes>
  <HiddenSlides>0</HiddenSlides>
  <MMClips>0</MMClips>
  <ScaleCrop>false</ScaleCrop>
  <HeadingPairs>
    <vt:vector size="6" baseType="variant">
      <vt:variant>
        <vt:lpstr>Ffontiau a Ddefnyddiwyd</vt:lpstr>
      </vt:variant>
      <vt:variant>
        <vt:i4>6</vt:i4>
      </vt:variant>
      <vt:variant>
        <vt:lpstr>Thema</vt:lpstr>
      </vt:variant>
      <vt:variant>
        <vt:i4>1</vt:i4>
      </vt:variant>
      <vt:variant>
        <vt:lpstr>Teitlau Sleidiau</vt:lpstr>
      </vt:variant>
      <vt:variant>
        <vt:i4>9</vt:i4>
      </vt:variant>
    </vt:vector>
  </HeadingPairs>
  <TitlesOfParts>
    <vt:vector size="16" baseType="lpstr">
      <vt:lpstr>Abadi MT Condensed Light</vt:lpstr>
      <vt:lpstr>Noteworthy Light</vt:lpstr>
      <vt:lpstr>Arial</vt:lpstr>
      <vt:lpstr>Calibri</vt:lpstr>
      <vt:lpstr>Calibri Light</vt:lpstr>
      <vt:lpstr>Wingdings</vt:lpstr>
      <vt:lpstr>Office Theme</vt:lpstr>
      <vt:lpstr>Cyflwyniad PowerPoint</vt:lpstr>
      <vt:lpstr>Cyflwyniad PowerPoint</vt:lpstr>
      <vt:lpstr>Pwysig!   Important!</vt:lpstr>
      <vt:lpstr>Cyflwyniad PowerPoint</vt:lpstr>
      <vt:lpstr>Cyflwyniad PowerPoint</vt:lpstr>
      <vt:lpstr>Testun Trafod:  Cwricwlwm Newydd i Gymru</vt:lpstr>
      <vt:lpstr>Cofiwch gyfeirio at eich ffynonellau wrth drafod. </vt:lpstr>
      <vt:lpstr>Cyflwyniad PowerPoint</vt:lpstr>
      <vt:lpstr>Cyflwyniad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TAR 2020 -2021</dc:title>
  <dc:creator>Eleri Powell</dc:creator>
  <cp:lastModifiedBy>Aled P Williams</cp:lastModifiedBy>
  <cp:revision>20</cp:revision>
  <dcterms:created xsi:type="dcterms:W3CDTF">2020-12-09T20:56:11Z</dcterms:created>
  <dcterms:modified xsi:type="dcterms:W3CDTF">2023-10-04T21:28:36Z</dcterms:modified>
</cp:coreProperties>
</file>