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4" r:id="rId8"/>
    <p:sldId id="263" r:id="rId9"/>
    <p:sldId id="265" r:id="rId10"/>
    <p:sldId id="267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75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7" autoAdjust="0"/>
    <p:restoredTop sz="95256" autoAdjust="0"/>
  </p:normalViewPr>
  <p:slideViewPr>
    <p:cSldViewPr snapToGrid="0">
      <p:cViewPr varScale="1">
        <p:scale>
          <a:sx n="78" d="100"/>
          <a:sy n="78" d="100"/>
        </p:scale>
        <p:origin x="115" y="3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9325A5-E512-4495-93D6-893347E9EE80}" type="doc">
      <dgm:prSet loTypeId="urn:microsoft.com/office/officeart/2005/8/layout/hProcess9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E591CDB-2F65-4C89-A38F-5F80506A66BC}">
      <dgm:prSet phldrT="[Text]" custT="1"/>
      <dgm:spPr>
        <a:solidFill>
          <a:srgbClr val="C00000"/>
        </a:solidFill>
      </dgm:spPr>
      <dgm:t>
        <a:bodyPr/>
        <a:lstStyle/>
        <a:p>
          <a:r>
            <a:rPr lang="da-DK" sz="2000" b="1" dirty="0">
              <a:latin typeface="Arial Black" panose="020B0A04020102020204" pitchFamily="34" charset="0"/>
            </a:rPr>
            <a:t>Børnehave</a:t>
          </a:r>
          <a:br>
            <a:rPr lang="da-DK" sz="2000" b="1" dirty="0">
              <a:latin typeface="Arial Black" panose="020B0A04020102020204" pitchFamily="34" charset="0"/>
            </a:rPr>
          </a:br>
          <a:r>
            <a:rPr lang="da-DK" sz="2000" b="1" dirty="0">
              <a:latin typeface="Arial Black" panose="020B0A04020102020204" pitchFamily="34" charset="0"/>
            </a:rPr>
            <a:t>(Nursery)</a:t>
          </a:r>
          <a:br>
            <a:rPr lang="da-DK" sz="2000" b="1" dirty="0">
              <a:latin typeface="Arial Black" panose="020B0A04020102020204" pitchFamily="34" charset="0"/>
            </a:rPr>
          </a:br>
          <a:r>
            <a:rPr lang="da-DK" sz="2000" b="1" dirty="0">
              <a:latin typeface="Arial Black" panose="020B0A04020102020204" pitchFamily="34" charset="0"/>
            </a:rPr>
            <a:t>Optional</a:t>
          </a:r>
          <a:br>
            <a:rPr lang="da-DK" sz="2000" b="1" dirty="0">
              <a:latin typeface="Arial Black" panose="020B0A04020102020204" pitchFamily="34" charset="0"/>
            </a:rPr>
          </a:br>
          <a:r>
            <a:rPr lang="da-DK" sz="2000" b="1" dirty="0">
              <a:latin typeface="Arial Black" panose="020B0A04020102020204" pitchFamily="34" charset="0"/>
            </a:rPr>
            <a:t> 0 - 6</a:t>
          </a:r>
          <a:endParaRPr lang="en-GB" sz="2000" b="1" dirty="0">
            <a:latin typeface="Arial Black" panose="020B0A04020102020204" pitchFamily="34" charset="0"/>
          </a:endParaRPr>
        </a:p>
      </dgm:t>
    </dgm:pt>
    <dgm:pt modelId="{2C7ECA3A-A247-4B66-99C9-AE4C77FA851C}" type="parTrans" cxnId="{412A3BD0-5D4D-4F55-AD70-735941B81F33}">
      <dgm:prSet/>
      <dgm:spPr/>
      <dgm:t>
        <a:bodyPr/>
        <a:lstStyle/>
        <a:p>
          <a:endParaRPr lang="en-GB"/>
        </a:p>
      </dgm:t>
    </dgm:pt>
    <dgm:pt modelId="{F2D8B298-26CF-4F35-ADD8-2D5F6AE3C5DE}" type="sibTrans" cxnId="{412A3BD0-5D4D-4F55-AD70-735941B81F33}">
      <dgm:prSet/>
      <dgm:spPr/>
      <dgm:t>
        <a:bodyPr/>
        <a:lstStyle/>
        <a:p>
          <a:endParaRPr lang="en-GB"/>
        </a:p>
      </dgm:t>
    </dgm:pt>
    <dgm:pt modelId="{B6CFE9FF-3F5B-4ABE-8415-85CDF5AAE629}">
      <dgm:prSet phldrT="[Text]" custT="1"/>
      <dgm:spPr>
        <a:solidFill>
          <a:srgbClr val="C00000"/>
        </a:solidFill>
      </dgm:spPr>
      <dgm:t>
        <a:bodyPr/>
        <a:lstStyle/>
        <a:p>
          <a:r>
            <a:rPr lang="en-GB" sz="1800" b="1" i="0" dirty="0" err="1">
              <a:latin typeface="Arial Black" panose="020B0A04020102020204" pitchFamily="34" charset="0"/>
            </a:rPr>
            <a:t>Grundskole</a:t>
          </a:r>
          <a:br>
            <a:rPr lang="en-GB" sz="1800" b="1" i="0" dirty="0">
              <a:latin typeface="Arial Black" panose="020B0A04020102020204" pitchFamily="34" charset="0"/>
            </a:rPr>
          </a:br>
          <a:r>
            <a:rPr lang="en-GB" sz="1800" b="1" i="0" dirty="0">
              <a:latin typeface="Arial Black" panose="020B0A04020102020204" pitchFamily="34" charset="0"/>
            </a:rPr>
            <a:t>(Primary / Lower Secondary)</a:t>
          </a:r>
          <a:br>
            <a:rPr lang="en-GB" sz="1800" b="1" i="0" dirty="0">
              <a:latin typeface="Arial Black" panose="020B0A04020102020204" pitchFamily="34" charset="0"/>
            </a:rPr>
          </a:br>
          <a:r>
            <a:rPr lang="en-GB" sz="1800" b="1" i="0" dirty="0">
              <a:latin typeface="Arial Black" panose="020B0A04020102020204" pitchFamily="34" charset="0"/>
            </a:rPr>
            <a:t>Compulsory 7 - 16</a:t>
          </a:r>
          <a:endParaRPr lang="en-GB" sz="1800" b="1" dirty="0">
            <a:latin typeface="Arial Black" panose="020B0A04020102020204" pitchFamily="34" charset="0"/>
          </a:endParaRPr>
        </a:p>
      </dgm:t>
    </dgm:pt>
    <dgm:pt modelId="{A707F743-6AC7-4FC3-AC18-8575594C7CF7}" type="parTrans" cxnId="{812EDB88-C899-4B65-BF4A-E0F9E08CA64A}">
      <dgm:prSet/>
      <dgm:spPr/>
      <dgm:t>
        <a:bodyPr/>
        <a:lstStyle/>
        <a:p>
          <a:endParaRPr lang="en-GB"/>
        </a:p>
      </dgm:t>
    </dgm:pt>
    <dgm:pt modelId="{619C453A-1490-4F6A-83E4-791C4649862E}" type="sibTrans" cxnId="{812EDB88-C899-4B65-BF4A-E0F9E08CA64A}">
      <dgm:prSet/>
      <dgm:spPr/>
      <dgm:t>
        <a:bodyPr/>
        <a:lstStyle/>
        <a:p>
          <a:endParaRPr lang="en-GB"/>
        </a:p>
      </dgm:t>
    </dgm:pt>
    <dgm:pt modelId="{DCBE3D76-AA47-45AE-BEE6-3826001A021C}">
      <dgm:prSet phldrT="[Text]" custT="1"/>
      <dgm:spPr>
        <a:solidFill>
          <a:srgbClr val="C00000"/>
        </a:solidFill>
      </dgm:spPr>
      <dgm:t>
        <a:bodyPr/>
        <a:lstStyle/>
        <a:p>
          <a:r>
            <a:rPr lang="en-GB" sz="2000" b="1" i="0" dirty="0" err="1">
              <a:latin typeface="Arial Black" panose="020B0A04020102020204" pitchFamily="34" charset="0"/>
            </a:rPr>
            <a:t>Ungdomsuddannelser</a:t>
          </a:r>
          <a:br>
            <a:rPr lang="en-GB" sz="2000" b="1" i="0" dirty="0">
              <a:latin typeface="Arial Black" panose="020B0A04020102020204" pitchFamily="34" charset="0"/>
            </a:rPr>
          </a:br>
          <a:r>
            <a:rPr lang="en-GB" sz="2000" b="1" i="0" dirty="0">
              <a:latin typeface="Arial Black" panose="020B0A04020102020204" pitchFamily="34" charset="0"/>
            </a:rPr>
            <a:t>(Upper Secondary)</a:t>
          </a:r>
          <a:br>
            <a:rPr lang="en-GB" sz="2000" b="1" i="0" dirty="0">
              <a:latin typeface="Arial Black" panose="020B0A04020102020204" pitchFamily="34" charset="0"/>
            </a:rPr>
          </a:br>
          <a:r>
            <a:rPr lang="en-GB" sz="2000" b="1" i="0" dirty="0">
              <a:latin typeface="Arial Black" panose="020B0A04020102020204" pitchFamily="34" charset="0"/>
            </a:rPr>
            <a:t>Optional 17 – 19</a:t>
          </a:r>
          <a:endParaRPr lang="en-GB" sz="2000" b="1" dirty="0">
            <a:latin typeface="Arial Black" panose="020B0A04020102020204" pitchFamily="34" charset="0"/>
          </a:endParaRPr>
        </a:p>
      </dgm:t>
    </dgm:pt>
    <dgm:pt modelId="{566063D1-B34A-4DA6-9DE9-A2D35BEFB838}" type="parTrans" cxnId="{2F8B5CD7-FD82-4D3A-A26B-B6C32C4E83E9}">
      <dgm:prSet/>
      <dgm:spPr/>
      <dgm:t>
        <a:bodyPr/>
        <a:lstStyle/>
        <a:p>
          <a:endParaRPr lang="en-GB"/>
        </a:p>
      </dgm:t>
    </dgm:pt>
    <dgm:pt modelId="{EF1395FD-86A9-4516-B37B-B7EBBA4B3540}" type="sibTrans" cxnId="{2F8B5CD7-FD82-4D3A-A26B-B6C32C4E83E9}">
      <dgm:prSet/>
      <dgm:spPr/>
      <dgm:t>
        <a:bodyPr/>
        <a:lstStyle/>
        <a:p>
          <a:endParaRPr lang="en-GB"/>
        </a:p>
      </dgm:t>
    </dgm:pt>
    <dgm:pt modelId="{06D3780A-2D25-4728-8029-3A0001D0C191}">
      <dgm:prSet phldrT="[Text]" custT="1"/>
      <dgm:spPr>
        <a:solidFill>
          <a:srgbClr val="C00000"/>
        </a:solidFill>
      </dgm:spPr>
      <dgm:t>
        <a:bodyPr/>
        <a:lstStyle/>
        <a:p>
          <a:r>
            <a:rPr lang="en-GB" sz="2000" b="1" i="0" dirty="0" err="1">
              <a:latin typeface="Arial Black" panose="020B0A04020102020204" pitchFamily="34" charset="0"/>
            </a:rPr>
            <a:t>Videregående</a:t>
          </a:r>
          <a:r>
            <a:rPr lang="en-GB" sz="2000" b="1" i="0" dirty="0">
              <a:latin typeface="Arial Black" panose="020B0A04020102020204" pitchFamily="34" charset="0"/>
            </a:rPr>
            <a:t> </a:t>
          </a:r>
          <a:r>
            <a:rPr lang="en-GB" sz="2000" b="1" i="0" dirty="0" err="1">
              <a:latin typeface="Arial Black" panose="020B0A04020102020204" pitchFamily="34" charset="0"/>
            </a:rPr>
            <a:t>Uddannelser</a:t>
          </a:r>
          <a:br>
            <a:rPr lang="en-GB" sz="2000" b="1" i="0" dirty="0">
              <a:latin typeface="Arial Black" panose="020B0A04020102020204" pitchFamily="34" charset="0"/>
            </a:rPr>
          </a:br>
          <a:r>
            <a:rPr lang="en-GB" sz="2000" b="1" i="0" dirty="0">
              <a:latin typeface="Arial Black" panose="020B0A04020102020204" pitchFamily="34" charset="0"/>
            </a:rPr>
            <a:t>(Higher Education)</a:t>
          </a:r>
          <a:br>
            <a:rPr lang="en-GB" sz="2000" b="1" i="0" dirty="0">
              <a:latin typeface="Arial Black" panose="020B0A04020102020204" pitchFamily="34" charset="0"/>
            </a:rPr>
          </a:br>
          <a:r>
            <a:rPr lang="en-GB" sz="2000" b="1" i="0" dirty="0">
              <a:latin typeface="Arial Black" panose="020B0A04020102020204" pitchFamily="34" charset="0"/>
            </a:rPr>
            <a:t>Optional 19 +</a:t>
          </a:r>
          <a:endParaRPr lang="en-GB" sz="2000" b="1" dirty="0">
            <a:latin typeface="Arial Black" panose="020B0A04020102020204" pitchFamily="34" charset="0"/>
          </a:endParaRPr>
        </a:p>
      </dgm:t>
    </dgm:pt>
    <dgm:pt modelId="{0F3C9EA2-A1A0-430D-AAC9-DEC058D1BD45}" type="parTrans" cxnId="{8F5A7CDA-252A-489F-B76C-72A9FA7F68D9}">
      <dgm:prSet/>
      <dgm:spPr/>
      <dgm:t>
        <a:bodyPr/>
        <a:lstStyle/>
        <a:p>
          <a:endParaRPr lang="en-GB"/>
        </a:p>
      </dgm:t>
    </dgm:pt>
    <dgm:pt modelId="{01EE64D4-D506-4E83-9E69-65212CD972C0}" type="sibTrans" cxnId="{8F5A7CDA-252A-489F-B76C-72A9FA7F68D9}">
      <dgm:prSet/>
      <dgm:spPr/>
      <dgm:t>
        <a:bodyPr/>
        <a:lstStyle/>
        <a:p>
          <a:endParaRPr lang="en-GB"/>
        </a:p>
      </dgm:t>
    </dgm:pt>
    <dgm:pt modelId="{E13C605D-344D-4F21-B76D-F962DF9A5FC8}" type="pres">
      <dgm:prSet presAssocID="{4B9325A5-E512-4495-93D6-893347E9EE80}" presName="CompostProcess" presStyleCnt="0">
        <dgm:presLayoutVars>
          <dgm:dir/>
          <dgm:resizeHandles val="exact"/>
        </dgm:presLayoutVars>
      </dgm:prSet>
      <dgm:spPr/>
    </dgm:pt>
    <dgm:pt modelId="{865CFEFA-2309-4907-ADD6-71542F75045A}" type="pres">
      <dgm:prSet presAssocID="{4B9325A5-E512-4495-93D6-893347E9EE80}" presName="arrow" presStyleLbl="bgShp" presStyleIdx="0" presStyleCnt="1"/>
      <dgm:spPr>
        <a:solidFill>
          <a:schemeClr val="bg2">
            <a:lumMod val="50000"/>
          </a:schemeClr>
        </a:solidFill>
      </dgm:spPr>
    </dgm:pt>
    <dgm:pt modelId="{00F9BCE8-3286-47FC-B5FD-E3CBF6B4CA5F}" type="pres">
      <dgm:prSet presAssocID="{4B9325A5-E512-4495-93D6-893347E9EE80}" presName="linearProcess" presStyleCnt="0"/>
      <dgm:spPr/>
    </dgm:pt>
    <dgm:pt modelId="{5E9BFE52-B6FE-4C78-AB55-6DEA6D3AEC52}" type="pres">
      <dgm:prSet presAssocID="{3E591CDB-2F65-4C89-A38F-5F80506A66BC}" presName="textNode" presStyleLbl="node1" presStyleIdx="0" presStyleCnt="4" custScaleX="100664" custLinFactNeighborX="-5034" custLinFactNeighborY="-1751">
        <dgm:presLayoutVars>
          <dgm:bulletEnabled val="1"/>
        </dgm:presLayoutVars>
      </dgm:prSet>
      <dgm:spPr/>
    </dgm:pt>
    <dgm:pt modelId="{318BAB56-3FE6-4BA4-B85A-811F10680FC1}" type="pres">
      <dgm:prSet presAssocID="{F2D8B298-26CF-4F35-ADD8-2D5F6AE3C5DE}" presName="sibTrans" presStyleCnt="0"/>
      <dgm:spPr/>
    </dgm:pt>
    <dgm:pt modelId="{E89C0B58-A4E5-4502-B1C8-BA04FC6923C1}" type="pres">
      <dgm:prSet presAssocID="{B6CFE9FF-3F5B-4ABE-8415-85CDF5AAE629}" presName="textNode" presStyleLbl="node1" presStyleIdx="1" presStyleCnt="4" custScaleX="152873">
        <dgm:presLayoutVars>
          <dgm:bulletEnabled val="1"/>
        </dgm:presLayoutVars>
      </dgm:prSet>
      <dgm:spPr/>
    </dgm:pt>
    <dgm:pt modelId="{C8487093-CE5E-4E0D-919B-B094603F7DFD}" type="pres">
      <dgm:prSet presAssocID="{619C453A-1490-4F6A-83E4-791C4649862E}" presName="sibTrans" presStyleCnt="0"/>
      <dgm:spPr/>
    </dgm:pt>
    <dgm:pt modelId="{2206BBB4-0200-4CBD-906C-E7CFFFA8D5E5}" type="pres">
      <dgm:prSet presAssocID="{DCBE3D76-AA47-45AE-BEE6-3826001A021C}" presName="textNode" presStyleLbl="node1" presStyleIdx="2" presStyleCnt="4" custScaleX="197625">
        <dgm:presLayoutVars>
          <dgm:bulletEnabled val="1"/>
        </dgm:presLayoutVars>
      </dgm:prSet>
      <dgm:spPr/>
    </dgm:pt>
    <dgm:pt modelId="{D1B4ADD8-9794-42E0-873A-08877C96EA75}" type="pres">
      <dgm:prSet presAssocID="{EF1395FD-86A9-4516-B37B-B7EBBA4B3540}" presName="sibTrans" presStyleCnt="0"/>
      <dgm:spPr/>
    </dgm:pt>
    <dgm:pt modelId="{A891FA9A-92A6-4A89-9DFE-C9A58159DA3B}" type="pres">
      <dgm:prSet presAssocID="{06D3780A-2D25-4728-8029-3A0001D0C191}" presName="textNode" presStyleLbl="node1" presStyleIdx="3" presStyleCnt="4" custScaleX="129471">
        <dgm:presLayoutVars>
          <dgm:bulletEnabled val="1"/>
        </dgm:presLayoutVars>
      </dgm:prSet>
      <dgm:spPr/>
    </dgm:pt>
  </dgm:ptLst>
  <dgm:cxnLst>
    <dgm:cxn modelId="{4491EA14-E462-40F4-A8B2-7F0EA9AB8EDF}" type="presOf" srcId="{4B9325A5-E512-4495-93D6-893347E9EE80}" destId="{E13C605D-344D-4F21-B76D-F962DF9A5FC8}" srcOrd="0" destOrd="0" presId="urn:microsoft.com/office/officeart/2005/8/layout/hProcess9"/>
    <dgm:cxn modelId="{CBD9FE68-77F9-47D2-A9F0-FF4EF1F36E48}" type="presOf" srcId="{DCBE3D76-AA47-45AE-BEE6-3826001A021C}" destId="{2206BBB4-0200-4CBD-906C-E7CFFFA8D5E5}" srcOrd="0" destOrd="0" presId="urn:microsoft.com/office/officeart/2005/8/layout/hProcess9"/>
    <dgm:cxn modelId="{8A85074F-0C3F-4EEF-A638-9CB49DAA9400}" type="presOf" srcId="{3E591CDB-2F65-4C89-A38F-5F80506A66BC}" destId="{5E9BFE52-B6FE-4C78-AB55-6DEA6D3AEC52}" srcOrd="0" destOrd="0" presId="urn:microsoft.com/office/officeart/2005/8/layout/hProcess9"/>
    <dgm:cxn modelId="{812EDB88-C899-4B65-BF4A-E0F9E08CA64A}" srcId="{4B9325A5-E512-4495-93D6-893347E9EE80}" destId="{B6CFE9FF-3F5B-4ABE-8415-85CDF5AAE629}" srcOrd="1" destOrd="0" parTransId="{A707F743-6AC7-4FC3-AC18-8575594C7CF7}" sibTransId="{619C453A-1490-4F6A-83E4-791C4649862E}"/>
    <dgm:cxn modelId="{AC87939D-FABB-46C0-A8F6-54B57CC83AD7}" type="presOf" srcId="{06D3780A-2D25-4728-8029-3A0001D0C191}" destId="{A891FA9A-92A6-4A89-9DFE-C9A58159DA3B}" srcOrd="0" destOrd="0" presId="urn:microsoft.com/office/officeart/2005/8/layout/hProcess9"/>
    <dgm:cxn modelId="{B3B581A2-1692-4425-B7CE-AB2EE3321825}" type="presOf" srcId="{B6CFE9FF-3F5B-4ABE-8415-85CDF5AAE629}" destId="{E89C0B58-A4E5-4502-B1C8-BA04FC6923C1}" srcOrd="0" destOrd="0" presId="urn:microsoft.com/office/officeart/2005/8/layout/hProcess9"/>
    <dgm:cxn modelId="{412A3BD0-5D4D-4F55-AD70-735941B81F33}" srcId="{4B9325A5-E512-4495-93D6-893347E9EE80}" destId="{3E591CDB-2F65-4C89-A38F-5F80506A66BC}" srcOrd="0" destOrd="0" parTransId="{2C7ECA3A-A247-4B66-99C9-AE4C77FA851C}" sibTransId="{F2D8B298-26CF-4F35-ADD8-2D5F6AE3C5DE}"/>
    <dgm:cxn modelId="{2F8B5CD7-FD82-4D3A-A26B-B6C32C4E83E9}" srcId="{4B9325A5-E512-4495-93D6-893347E9EE80}" destId="{DCBE3D76-AA47-45AE-BEE6-3826001A021C}" srcOrd="2" destOrd="0" parTransId="{566063D1-B34A-4DA6-9DE9-A2D35BEFB838}" sibTransId="{EF1395FD-86A9-4516-B37B-B7EBBA4B3540}"/>
    <dgm:cxn modelId="{8F5A7CDA-252A-489F-B76C-72A9FA7F68D9}" srcId="{4B9325A5-E512-4495-93D6-893347E9EE80}" destId="{06D3780A-2D25-4728-8029-3A0001D0C191}" srcOrd="3" destOrd="0" parTransId="{0F3C9EA2-A1A0-430D-AAC9-DEC058D1BD45}" sibTransId="{01EE64D4-D506-4E83-9E69-65212CD972C0}"/>
    <dgm:cxn modelId="{8031BE61-76C8-4B69-840C-9CDBCB0791E3}" type="presParOf" srcId="{E13C605D-344D-4F21-B76D-F962DF9A5FC8}" destId="{865CFEFA-2309-4907-ADD6-71542F75045A}" srcOrd="0" destOrd="0" presId="urn:microsoft.com/office/officeart/2005/8/layout/hProcess9"/>
    <dgm:cxn modelId="{A96206B9-7FA2-4489-9469-089363C79602}" type="presParOf" srcId="{E13C605D-344D-4F21-B76D-F962DF9A5FC8}" destId="{00F9BCE8-3286-47FC-B5FD-E3CBF6B4CA5F}" srcOrd="1" destOrd="0" presId="urn:microsoft.com/office/officeart/2005/8/layout/hProcess9"/>
    <dgm:cxn modelId="{B71B6932-5538-4CC2-9BEE-EB87ACB3ACB1}" type="presParOf" srcId="{00F9BCE8-3286-47FC-B5FD-E3CBF6B4CA5F}" destId="{5E9BFE52-B6FE-4C78-AB55-6DEA6D3AEC52}" srcOrd="0" destOrd="0" presId="urn:microsoft.com/office/officeart/2005/8/layout/hProcess9"/>
    <dgm:cxn modelId="{630376F9-D227-4325-980B-67415EFE260C}" type="presParOf" srcId="{00F9BCE8-3286-47FC-B5FD-E3CBF6B4CA5F}" destId="{318BAB56-3FE6-4BA4-B85A-811F10680FC1}" srcOrd="1" destOrd="0" presId="urn:microsoft.com/office/officeart/2005/8/layout/hProcess9"/>
    <dgm:cxn modelId="{9FF39FBE-DA3A-4807-9760-170A93067060}" type="presParOf" srcId="{00F9BCE8-3286-47FC-B5FD-E3CBF6B4CA5F}" destId="{E89C0B58-A4E5-4502-B1C8-BA04FC6923C1}" srcOrd="2" destOrd="0" presId="urn:microsoft.com/office/officeart/2005/8/layout/hProcess9"/>
    <dgm:cxn modelId="{415B07D0-3E02-44E4-B7A5-B6E6241DA4E5}" type="presParOf" srcId="{00F9BCE8-3286-47FC-B5FD-E3CBF6B4CA5F}" destId="{C8487093-CE5E-4E0D-919B-B094603F7DFD}" srcOrd="3" destOrd="0" presId="urn:microsoft.com/office/officeart/2005/8/layout/hProcess9"/>
    <dgm:cxn modelId="{F6C44CEC-FEAC-419D-8BE6-2C4894EB4EA5}" type="presParOf" srcId="{00F9BCE8-3286-47FC-B5FD-E3CBF6B4CA5F}" destId="{2206BBB4-0200-4CBD-906C-E7CFFFA8D5E5}" srcOrd="4" destOrd="0" presId="urn:microsoft.com/office/officeart/2005/8/layout/hProcess9"/>
    <dgm:cxn modelId="{DB858999-FE6B-4023-9DD9-FDA9A76CDC7F}" type="presParOf" srcId="{00F9BCE8-3286-47FC-B5FD-E3CBF6B4CA5F}" destId="{D1B4ADD8-9794-42E0-873A-08877C96EA75}" srcOrd="5" destOrd="0" presId="urn:microsoft.com/office/officeart/2005/8/layout/hProcess9"/>
    <dgm:cxn modelId="{662A0262-0696-4392-8635-484A7F13E6A4}" type="presParOf" srcId="{00F9BCE8-3286-47FC-B5FD-E3CBF6B4CA5F}" destId="{A891FA9A-92A6-4A89-9DFE-C9A58159DA3B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5CFEFA-2309-4907-ADD6-71542F75045A}">
      <dsp:nvSpPr>
        <dsp:cNvPr id="0" name=""/>
        <dsp:cNvSpPr/>
      </dsp:nvSpPr>
      <dsp:spPr>
        <a:xfrm>
          <a:off x="881252" y="0"/>
          <a:ext cx="9987534" cy="6249034"/>
        </a:xfrm>
        <a:prstGeom prst="rightArrow">
          <a:avLst/>
        </a:prstGeom>
        <a:solidFill>
          <a:schemeClr val="bg2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E9BFE52-B6FE-4C78-AB55-6DEA6D3AEC52}">
      <dsp:nvSpPr>
        <dsp:cNvPr id="0" name=""/>
        <dsp:cNvSpPr/>
      </dsp:nvSpPr>
      <dsp:spPr>
        <a:xfrm>
          <a:off x="0" y="1830942"/>
          <a:ext cx="1874701" cy="2499613"/>
        </a:xfrm>
        <a:prstGeom prst="roundRect">
          <a:avLst/>
        </a:prstGeom>
        <a:solidFill>
          <a:srgbClr val="C0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a-DK" sz="2000" b="1" kern="1200" dirty="0">
              <a:latin typeface="Arial Black" panose="020B0A04020102020204" pitchFamily="34" charset="0"/>
            </a:rPr>
            <a:t>Børnehave</a:t>
          </a:r>
          <a:br>
            <a:rPr lang="da-DK" sz="2000" b="1" kern="1200" dirty="0">
              <a:latin typeface="Arial Black" panose="020B0A04020102020204" pitchFamily="34" charset="0"/>
            </a:rPr>
          </a:br>
          <a:r>
            <a:rPr lang="da-DK" sz="2000" b="1" kern="1200" dirty="0">
              <a:latin typeface="Arial Black" panose="020B0A04020102020204" pitchFamily="34" charset="0"/>
            </a:rPr>
            <a:t>(Nursery)</a:t>
          </a:r>
          <a:br>
            <a:rPr lang="da-DK" sz="2000" b="1" kern="1200" dirty="0">
              <a:latin typeface="Arial Black" panose="020B0A04020102020204" pitchFamily="34" charset="0"/>
            </a:rPr>
          </a:br>
          <a:r>
            <a:rPr lang="da-DK" sz="2000" b="1" kern="1200" dirty="0">
              <a:latin typeface="Arial Black" panose="020B0A04020102020204" pitchFamily="34" charset="0"/>
            </a:rPr>
            <a:t>Optional</a:t>
          </a:r>
          <a:br>
            <a:rPr lang="da-DK" sz="2000" b="1" kern="1200" dirty="0">
              <a:latin typeface="Arial Black" panose="020B0A04020102020204" pitchFamily="34" charset="0"/>
            </a:rPr>
          </a:br>
          <a:r>
            <a:rPr lang="da-DK" sz="2000" b="1" kern="1200" dirty="0">
              <a:latin typeface="Arial Black" panose="020B0A04020102020204" pitchFamily="34" charset="0"/>
            </a:rPr>
            <a:t> 0 - 6</a:t>
          </a:r>
          <a:endParaRPr lang="en-GB" sz="2000" b="1" kern="1200" dirty="0">
            <a:latin typeface="Arial Black" panose="020B0A04020102020204" pitchFamily="34" charset="0"/>
          </a:endParaRPr>
        </a:p>
      </dsp:txBody>
      <dsp:txXfrm>
        <a:off x="91515" y="1922457"/>
        <a:ext cx="1691671" cy="2316583"/>
      </dsp:txXfrm>
    </dsp:sp>
    <dsp:sp modelId="{E89C0B58-A4E5-4502-B1C8-BA04FC6923C1}">
      <dsp:nvSpPr>
        <dsp:cNvPr id="0" name=""/>
        <dsp:cNvSpPr/>
      </dsp:nvSpPr>
      <dsp:spPr>
        <a:xfrm>
          <a:off x="2187859" y="1874710"/>
          <a:ext cx="2847008" cy="2499613"/>
        </a:xfrm>
        <a:prstGeom prst="roundRect">
          <a:avLst/>
        </a:prstGeom>
        <a:solidFill>
          <a:srgbClr val="C0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 err="1">
              <a:latin typeface="Arial Black" panose="020B0A04020102020204" pitchFamily="34" charset="0"/>
            </a:rPr>
            <a:t>Grundskole</a:t>
          </a:r>
          <a:br>
            <a:rPr lang="en-GB" sz="1800" b="1" i="0" kern="1200" dirty="0">
              <a:latin typeface="Arial Black" panose="020B0A04020102020204" pitchFamily="34" charset="0"/>
            </a:rPr>
          </a:br>
          <a:r>
            <a:rPr lang="en-GB" sz="1800" b="1" i="0" kern="1200" dirty="0">
              <a:latin typeface="Arial Black" panose="020B0A04020102020204" pitchFamily="34" charset="0"/>
            </a:rPr>
            <a:t>(Primary / Lower Secondary)</a:t>
          </a:r>
          <a:br>
            <a:rPr lang="en-GB" sz="1800" b="1" i="0" kern="1200" dirty="0">
              <a:latin typeface="Arial Black" panose="020B0A04020102020204" pitchFamily="34" charset="0"/>
            </a:rPr>
          </a:br>
          <a:r>
            <a:rPr lang="en-GB" sz="1800" b="1" i="0" kern="1200" dirty="0">
              <a:latin typeface="Arial Black" panose="020B0A04020102020204" pitchFamily="34" charset="0"/>
            </a:rPr>
            <a:t>Compulsory 7 - 16</a:t>
          </a:r>
          <a:endParaRPr lang="en-GB" sz="1800" b="1" kern="1200" dirty="0">
            <a:latin typeface="Arial Black" panose="020B0A04020102020204" pitchFamily="34" charset="0"/>
          </a:endParaRPr>
        </a:p>
      </dsp:txBody>
      <dsp:txXfrm>
        <a:off x="2309880" y="1996731"/>
        <a:ext cx="2602966" cy="2255571"/>
      </dsp:txXfrm>
    </dsp:sp>
    <dsp:sp modelId="{2206BBB4-0200-4CBD-906C-E7CFFFA8D5E5}">
      <dsp:nvSpPr>
        <dsp:cNvPr id="0" name=""/>
        <dsp:cNvSpPr/>
      </dsp:nvSpPr>
      <dsp:spPr>
        <a:xfrm>
          <a:off x="5345256" y="1874710"/>
          <a:ext cx="3680440" cy="2499613"/>
        </a:xfrm>
        <a:prstGeom prst="roundRect">
          <a:avLst/>
        </a:prstGeom>
        <a:solidFill>
          <a:srgbClr val="C0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 err="1">
              <a:latin typeface="Arial Black" panose="020B0A04020102020204" pitchFamily="34" charset="0"/>
            </a:rPr>
            <a:t>Ungdomsuddannelser</a:t>
          </a:r>
          <a:br>
            <a:rPr lang="en-GB" sz="2000" b="1" i="0" kern="1200" dirty="0">
              <a:latin typeface="Arial Black" panose="020B0A04020102020204" pitchFamily="34" charset="0"/>
            </a:rPr>
          </a:br>
          <a:r>
            <a:rPr lang="en-GB" sz="2000" b="1" i="0" kern="1200" dirty="0">
              <a:latin typeface="Arial Black" panose="020B0A04020102020204" pitchFamily="34" charset="0"/>
            </a:rPr>
            <a:t>(Upper Secondary)</a:t>
          </a:r>
          <a:br>
            <a:rPr lang="en-GB" sz="2000" b="1" i="0" kern="1200" dirty="0">
              <a:latin typeface="Arial Black" panose="020B0A04020102020204" pitchFamily="34" charset="0"/>
            </a:rPr>
          </a:br>
          <a:r>
            <a:rPr lang="en-GB" sz="2000" b="1" i="0" kern="1200" dirty="0">
              <a:latin typeface="Arial Black" panose="020B0A04020102020204" pitchFamily="34" charset="0"/>
            </a:rPr>
            <a:t>Optional 17 – 19</a:t>
          </a:r>
          <a:endParaRPr lang="en-GB" sz="2000" b="1" kern="1200" dirty="0">
            <a:latin typeface="Arial Black" panose="020B0A04020102020204" pitchFamily="34" charset="0"/>
          </a:endParaRPr>
        </a:p>
      </dsp:txBody>
      <dsp:txXfrm>
        <a:off x="5467277" y="1996731"/>
        <a:ext cx="3436398" cy="2255571"/>
      </dsp:txXfrm>
    </dsp:sp>
    <dsp:sp modelId="{A891FA9A-92A6-4A89-9DFE-C9A58159DA3B}">
      <dsp:nvSpPr>
        <dsp:cNvPr id="0" name=""/>
        <dsp:cNvSpPr/>
      </dsp:nvSpPr>
      <dsp:spPr>
        <a:xfrm>
          <a:off x="9336086" y="1874710"/>
          <a:ext cx="2411184" cy="2499613"/>
        </a:xfrm>
        <a:prstGeom prst="roundRect">
          <a:avLst/>
        </a:prstGeom>
        <a:solidFill>
          <a:srgbClr val="C0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 err="1">
              <a:latin typeface="Arial Black" panose="020B0A04020102020204" pitchFamily="34" charset="0"/>
            </a:rPr>
            <a:t>Videregående</a:t>
          </a:r>
          <a:r>
            <a:rPr lang="en-GB" sz="2000" b="1" i="0" kern="1200" dirty="0">
              <a:latin typeface="Arial Black" panose="020B0A04020102020204" pitchFamily="34" charset="0"/>
            </a:rPr>
            <a:t> </a:t>
          </a:r>
          <a:r>
            <a:rPr lang="en-GB" sz="2000" b="1" i="0" kern="1200" dirty="0" err="1">
              <a:latin typeface="Arial Black" panose="020B0A04020102020204" pitchFamily="34" charset="0"/>
            </a:rPr>
            <a:t>Uddannelser</a:t>
          </a:r>
          <a:br>
            <a:rPr lang="en-GB" sz="2000" b="1" i="0" kern="1200" dirty="0">
              <a:latin typeface="Arial Black" panose="020B0A04020102020204" pitchFamily="34" charset="0"/>
            </a:rPr>
          </a:br>
          <a:r>
            <a:rPr lang="en-GB" sz="2000" b="1" i="0" kern="1200" dirty="0">
              <a:latin typeface="Arial Black" panose="020B0A04020102020204" pitchFamily="34" charset="0"/>
            </a:rPr>
            <a:t>(Higher Education)</a:t>
          </a:r>
          <a:br>
            <a:rPr lang="en-GB" sz="2000" b="1" i="0" kern="1200" dirty="0">
              <a:latin typeface="Arial Black" panose="020B0A04020102020204" pitchFamily="34" charset="0"/>
            </a:rPr>
          </a:br>
          <a:r>
            <a:rPr lang="en-GB" sz="2000" b="1" i="0" kern="1200" dirty="0">
              <a:latin typeface="Arial Black" panose="020B0A04020102020204" pitchFamily="34" charset="0"/>
            </a:rPr>
            <a:t>Optional 19 +</a:t>
          </a:r>
          <a:endParaRPr lang="en-GB" sz="2000" b="1" kern="1200" dirty="0">
            <a:latin typeface="Arial Black" panose="020B0A04020102020204" pitchFamily="34" charset="0"/>
          </a:endParaRPr>
        </a:p>
      </dsp:txBody>
      <dsp:txXfrm>
        <a:off x="9453790" y="1992414"/>
        <a:ext cx="2175776" cy="22642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7C210-A027-48D3-AF4B-0492EA4DA0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CAFC74-F987-4394-9412-1389AE80E5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7EB20-CE83-4A46-B9EF-57355FB2D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48D78-C1BE-426C-8560-4D4B3E7F0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8567E-9DFF-4C16-90E5-8ADE51A3D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960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553D-352C-4B29-9E67-701BF8D83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901D2-4E07-4247-9C70-95FA1B3BE4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58E6C-DD7B-4D3E-A51D-5F2C872F9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00FDE-323B-4A5E-BE81-149E6F9C0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425C1-18DB-4564-A616-65BC9720F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789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8CD08-D2F4-47D9-A2A7-0DD6CDB79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491D7F-9EB3-4CE2-9D57-9E184D9450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A1010-764F-4EFA-92C9-ED51ACC10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EE102-512A-4463-ABD9-3F03BED97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E9944-64DE-4B5B-8C65-6735B5F9A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30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79CEA-E7E6-4822-8BBD-E8F3F53F7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C1BCD-25AA-4D7F-B8D7-47223AFA6A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641E5C-423A-46A8-8199-510BC07CA1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EDF185-74E2-498A-8789-64558281C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276A7-3514-4433-9E0E-6BA9F97C1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75D85E-A08D-46A7-B7E9-A48613150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885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509D-0251-4639-937F-33D175238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16C273-1496-4518-A7A8-C53AB12315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B3B6EB-79CB-4B35-9010-C91E1E9C1C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F3782F-B09F-4351-9D7C-20E512336B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0AAEC5-22A0-4090-B82F-B2460BAD6C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297210-7196-4163-B0A3-1E546DDDC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13D406-9480-43E9-838A-5337B0D9D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0FEF13-D88C-42A4-AEE0-F0356D7DC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959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9DB44-7413-4423-BC46-091EC9684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A05545-2FEE-49FC-85AB-60ACF9569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CCBA0-A361-48E4-B44A-30F5D6CBD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FAFEFF-C1B7-4B0D-B0AA-7195FE389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568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D9DA11-B59E-4CC6-872B-A49C00EF1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0B310D-6B55-4630-87A2-A8ACB4E45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9CC25B-98C5-4970-87CF-984836457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153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D31CF-0FFC-42A6-BF43-7E9C1553D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150F3-A773-489E-82AA-52BDD1F5A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927F9F-C1FC-4DD3-9406-43E13A32B1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A745-1C06-4E99-8C7F-FE8B71E0C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368B31-7E58-4104-A188-54F0F79A1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C7B0A1-4099-4338-9B24-BC1EF4ACA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28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EB184-8347-4E70-A7E4-3737F5FA9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00D188-D63A-48F8-BB83-E409A7B56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4FCA7F-34D3-4B6B-8A1C-CF1F1642AF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22C536-7B49-4D7E-B554-0EB0ADC5D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6845A-3D29-487F-91BC-B39FB2F88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809CEE-B41D-475E-845C-2905F611F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381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272FE-E210-48FF-958F-FB964078E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FA041-11D7-4DD7-9D6A-43D16678EE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A7E7E-4342-4DBE-8861-C0A81C8F9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7D149-A1DF-434D-9D5E-B08B8FB9D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289D2-4C8E-42F4-908D-5022C0F23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538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ADE9B2-3450-4D1A-B437-DA45727E63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71C97B-E986-47EA-98D0-0479FCA37C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44713-0FEB-4BBE-B59B-FB07A0BAE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6BC0D7-2F4F-4FCE-9804-915F015D8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A0BBE-9524-423B-B5D4-A703249A2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25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C9CBA8-2EED-44F9-9BC6-45FD2B001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25DB79-373A-4B5C-AEFF-F6FC99A0DE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18EA6-AB8C-4345-9B28-6D29065D3E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FA147-1E3B-4079-9986-C1815847E90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6F691-73D2-4586-BAE0-7E779B0F7A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9F0A4-A60E-4CDC-865B-DD5A6672B8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3A3F5-C058-4119-A736-C36ECCA7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3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3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72B45-A0C8-47DF-A839-F10C3C3201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Danish Education System</a:t>
            </a:r>
            <a:br>
              <a:rPr lang="en-GB" dirty="0">
                <a:latin typeface="Arial Black" panose="020B0A040201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Primary Focus : Early Years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A30CB-42F6-4423-A115-A2939190C0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Dylan T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Churm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1501807</a:t>
            </a:r>
          </a:p>
          <a:p>
            <a:r>
              <a:rPr lang="fr-FR" i="1" dirty="0">
                <a:latin typeface="Arial" panose="020B0604020202020204" pitchFamily="34" charset="0"/>
                <a:cs typeface="Arial" panose="020B0604020202020204" pitchFamily="34" charset="0"/>
              </a:rPr>
              <a:t>Curriculum </a:t>
            </a:r>
            <a:r>
              <a:rPr lang="fr-FR" i="1" dirty="0" err="1"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r>
              <a:rPr lang="fr-FR" i="1" dirty="0">
                <a:latin typeface="Arial" panose="020B0604020202020204" pitchFamily="34" charset="0"/>
                <a:cs typeface="Arial" panose="020B0604020202020204" pitchFamily="34" charset="0"/>
              </a:rPr>
              <a:t>: Principles &amp; Innovation (M6X01528)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193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E3A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070AB-B33A-44BD-BE79-0F7D2096A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714744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b="1" dirty="0">
                <a:solidFill>
                  <a:srgbClr val="FFFFFF"/>
                </a:solidFill>
                <a:latin typeface="Arial Black" panose="020B0A04020102020204" pitchFamily="34" charset="0"/>
              </a:rPr>
              <a:t>Introduction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C32EC6F-F5DB-42DD-A157-56A46D0AC4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7750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64447-A64C-4DE2-BF11-91A574BFC4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9319" y="917725"/>
            <a:ext cx="3638425" cy="485236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of this presentation is to:</a:t>
            </a:r>
          </a:p>
          <a:p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Danish education system</a:t>
            </a:r>
          </a:p>
          <a:p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to Welsh education system</a:t>
            </a:r>
          </a:p>
          <a:p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any benefits and/or drawbacks.</a:t>
            </a:r>
          </a:p>
        </p:txBody>
      </p:sp>
    </p:spTree>
    <p:extLst>
      <p:ext uri="{BB962C8B-B14F-4D97-AF65-F5344CB8AC3E}">
        <p14:creationId xmlns:p14="http://schemas.microsoft.com/office/powerpoint/2010/main" val="1957441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5744B-8F21-4A65-A127-9808AA148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1619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latin typeface="Arial Black" panose="020B0A04020102020204" pitchFamily="34" charset="0"/>
              </a:rPr>
              <a:t>Denmark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9F6272-ECF1-4479-B22E-34C458A19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480" y="1356359"/>
            <a:ext cx="6004560" cy="533971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One of the most economically &amp; socially developed countries in the world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Highly ranked in national performance (education, health care, prosperity &amp; human development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Worlds highest ranking social mobility &amp; income equality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Lowest perceived corruption level in the world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One of the top 5 developed countries in the world</a:t>
            </a:r>
          </a:p>
        </p:txBody>
      </p:sp>
      <p:sp>
        <p:nvSpPr>
          <p:cNvPr id="1028" name="Freeform: Shape 77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E681A9-613D-4992-A83D-FDAEC79D59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54" b="3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D5B7EE-827E-47E7-A11A-A891C642B43C}"/>
              </a:ext>
            </a:extLst>
          </p:cNvPr>
          <p:cNvSpPr/>
          <p:nvPr/>
        </p:nvSpPr>
        <p:spPr>
          <a:xfrm>
            <a:off x="4821192" y="6216134"/>
            <a:ext cx="2911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(Nordic cooperation, 2018)</a:t>
            </a:r>
            <a:endParaRPr lang="en-GB" dirty="0"/>
          </a:p>
        </p:txBody>
      </p:sp>
      <p:pic>
        <p:nvPicPr>
          <p:cNvPr id="1026" name="Picture 2" descr="17px-WMA_button2b">
            <a:extLst>
              <a:ext uri="{FF2B5EF4-FFF2-40B4-BE49-F238E27FC236}">
                <a16:creationId xmlns:a16="http://schemas.microsoft.com/office/drawing/2014/main" id="{905782C8-9A62-4A87-B3CD-02F373EDD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61925" cy="16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262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0FE532E-62F8-48D5-80A1-7040AB69015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45727849"/>
              </p:ext>
            </p:extLst>
          </p:nvPr>
        </p:nvGraphicFramePr>
        <p:xfrm>
          <a:off x="243840" y="365124"/>
          <a:ext cx="11750040" cy="6249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887BF74B-C4BE-4F6C-A9A1-865B047B6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Education System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1E734C-1C10-487B-A4EE-800F93B08E66}"/>
              </a:ext>
            </a:extLst>
          </p:cNvPr>
          <p:cNvSpPr/>
          <p:nvPr/>
        </p:nvSpPr>
        <p:spPr>
          <a:xfrm>
            <a:off x="3125405" y="5863709"/>
            <a:ext cx="2816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(international.kk.dk,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070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C450CF87-957A-46CC-A63F-73B2503322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55320" y="365125"/>
            <a:ext cx="5120114" cy="1692794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 fontAlgn="base">
              <a:spcAft>
                <a:spcPct val="0"/>
              </a:spcAft>
            </a:pP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rgbClr val="C00000"/>
                </a:solidFill>
                <a:effectLst/>
                <a:latin typeface="Arial Black" panose="020B0A04020102020204" pitchFamily="34" charset="0"/>
              </a:rPr>
              <a:t>Børnehave</a:t>
            </a:r>
            <a:b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</a:br>
            <a:r>
              <a:rPr lang="en-US" sz="3600" b="1" dirty="0">
                <a:solidFill>
                  <a:srgbClr val="C00000"/>
                </a:solidFill>
              </a:rPr>
              <a:t>Early Childhood Education and Care (ECEC) </a:t>
            </a:r>
            <a:br>
              <a:rPr lang="en-US" sz="2800" b="1" dirty="0"/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3EF77-4AC4-42D0-BAB3-3752BFD7A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5321" y="2575033"/>
            <a:ext cx="5120113" cy="40543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98% of all 0 to 6 year </a:t>
            </a:r>
            <a:r>
              <a:rPr lang="en-US" sz="2400" b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olds</a:t>
            </a: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attend. </a:t>
            </a:r>
          </a:p>
          <a:p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Nursey  0 - 3 </a:t>
            </a:r>
          </a:p>
          <a:p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Kindergarten  3 - 6</a:t>
            </a:r>
          </a:p>
          <a:p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 0 - 6 </a:t>
            </a:r>
          </a:p>
          <a:p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centers open Mon –Fri (6.30am – 5.00pm)</a:t>
            </a:r>
          </a:p>
          <a:p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8hours on average a day spent in preschool Mon – Fri</a:t>
            </a:r>
          </a:p>
          <a:p>
            <a:endParaRPr lang="en-US" sz="18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04ED55C-7D20-4F86-9510-6F177DC565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76" r="19276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02C34A4-7663-400E-882F-FB076786EF24}"/>
              </a:ext>
            </a:extLst>
          </p:cNvPr>
          <p:cNvSpPr/>
          <p:nvPr/>
        </p:nvSpPr>
        <p:spPr>
          <a:xfrm>
            <a:off x="982280" y="6444722"/>
            <a:ext cx="2816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(international.kk.dk,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107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5739FE-B988-4239-8B5C-AA0BEA83A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0574" y="552847"/>
            <a:ext cx="4977976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b="1" dirty="0" err="1">
                <a:solidFill>
                  <a:srgbClr val="000000"/>
                </a:solidFill>
                <a:latin typeface="Arial Black" panose="020B0A04020102020204" pitchFamily="34" charset="0"/>
              </a:rPr>
              <a:t>Børnehave</a:t>
            </a:r>
            <a:br>
              <a:rPr lang="en-US" altLang="en-US" sz="3100" b="1" dirty="0">
                <a:solidFill>
                  <a:srgbClr val="000000"/>
                </a:solidFill>
                <a:latin typeface="Arial Black" panose="020B0A04020102020204" pitchFamily="34" charset="0"/>
              </a:rPr>
            </a:br>
            <a:r>
              <a:rPr lang="en-US" sz="3100" b="1" dirty="0">
                <a:solidFill>
                  <a:srgbClr val="000000"/>
                </a:solidFill>
                <a:latin typeface="Arial Black" panose="020B0A04020102020204" pitchFamily="34" charset="0"/>
              </a:rPr>
              <a:t>Early Childhood Education and Care (ECEC) </a:t>
            </a:r>
          </a:p>
        </p:txBody>
      </p:sp>
      <p:sp>
        <p:nvSpPr>
          <p:cNvPr id="15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7FB8F11-A6F2-4711-ABC9-E37F4C1B92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25" r="2" b="2877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D4027-FECB-4611-8C8E-364D0F3AC5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0574" y="2421682"/>
            <a:ext cx="4977578" cy="44363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rgbClr val="C00000"/>
                </a:solidFill>
                <a:latin typeface="Arial Black" panose="020B0A04020102020204" pitchFamily="34" charset="0"/>
              </a:rPr>
              <a:t>Class size is on average 20 children</a:t>
            </a:r>
          </a:p>
          <a:p>
            <a:r>
              <a:rPr lang="en-US" sz="2400" dirty="0">
                <a:solidFill>
                  <a:srgbClr val="C00000"/>
                </a:solidFill>
                <a:latin typeface="Arial Black" panose="020B0A04020102020204" pitchFamily="34" charset="0"/>
              </a:rPr>
              <a:t>Staffing ratios are 1:6 </a:t>
            </a:r>
          </a:p>
          <a:p>
            <a:r>
              <a:rPr lang="en-US" sz="2400" dirty="0">
                <a:solidFill>
                  <a:srgbClr val="C00000"/>
                </a:solidFill>
                <a:latin typeface="Arial Black" panose="020B0A04020102020204" pitchFamily="34" charset="0"/>
              </a:rPr>
              <a:t>Two qualified practitioners in each class</a:t>
            </a:r>
          </a:p>
          <a:p>
            <a:r>
              <a:rPr lang="en-US" sz="2400" b="1" dirty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30 minutes adult led activity per day</a:t>
            </a:r>
          </a:p>
          <a:p>
            <a:r>
              <a:rPr lang="en-US" sz="2400" b="1" dirty="0">
                <a:solidFill>
                  <a:srgbClr val="C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3-4 hours spent outside </a:t>
            </a:r>
            <a:endParaRPr lang="en-US" sz="1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endParaRPr lang="en-US" sz="2400" b="1" dirty="0">
              <a:solidFill>
                <a:srgbClr val="C0000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6E9E04-F392-4AAE-BCB5-E0CBCF926FA4}"/>
              </a:ext>
            </a:extLst>
          </p:cNvPr>
          <p:cNvSpPr/>
          <p:nvPr/>
        </p:nvSpPr>
        <p:spPr>
          <a:xfrm>
            <a:off x="6668705" y="5970969"/>
            <a:ext cx="2816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(international.kk.dk, 2018)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A618D1-2D07-4368-8EB2-621CC2D9BE88}"/>
              </a:ext>
            </a:extLst>
          </p:cNvPr>
          <p:cNvSpPr/>
          <p:nvPr/>
        </p:nvSpPr>
        <p:spPr>
          <a:xfrm>
            <a:off x="6668705" y="6414484"/>
            <a:ext cx="3296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Winther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-Lindqvist et al.,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059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295F84A-77D8-413D-8FAF-114C3B9C45B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5" b="102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DF52A-7F18-42A8-85B1-D56E195FC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dirty="0" err="1">
                <a:latin typeface="Arial Black" panose="020B0A04020102020204" pitchFamily="34" charset="0"/>
              </a:rPr>
              <a:t>Lov</a:t>
            </a:r>
            <a:r>
              <a:rPr lang="en-GB" dirty="0">
                <a:latin typeface="Arial Black" panose="020B0A04020102020204" pitchFamily="34" charset="0"/>
              </a:rPr>
              <a:t> om </a:t>
            </a:r>
            <a:r>
              <a:rPr lang="en-GB" dirty="0" err="1">
                <a:latin typeface="Arial Black" panose="020B0A04020102020204" pitchFamily="34" charset="0"/>
              </a:rPr>
              <a:t>Pædagogiske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r>
              <a:rPr lang="en-GB" dirty="0" err="1">
                <a:latin typeface="Arial Black" panose="020B0A04020102020204" pitchFamily="34" charset="0"/>
              </a:rPr>
              <a:t>Læreplaner</a:t>
            </a:r>
            <a:r>
              <a:rPr lang="en-GB" dirty="0">
                <a:latin typeface="Arial Black" panose="020B0A04020102020204" pitchFamily="34" charset="0"/>
              </a:rPr>
              <a:t> </a:t>
            </a:r>
            <a:br>
              <a:rPr lang="en-GB" dirty="0">
                <a:latin typeface="Arial Black" panose="020B0A04020102020204" pitchFamily="34" charset="0"/>
              </a:rPr>
            </a:br>
            <a:r>
              <a:rPr lang="en-GB" dirty="0">
                <a:latin typeface="Arial Black" panose="020B0A04020102020204" pitchFamily="34" charset="0"/>
              </a:rPr>
              <a:t>(Act on Educational Curricula) 2004</a:t>
            </a:r>
            <a:endParaRPr lang="en-US" b="1" dirty="0">
              <a:latin typeface="Arial Black" panose="020B0A040201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2E2D9-58E5-45B1-ABF2-35FD89C9F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numCol="1" rtlCol="0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required each individual preschool to implement six themes: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			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1CB16F-A620-4029-B467-73641B491A95}"/>
              </a:ext>
            </a:extLst>
          </p:cNvPr>
          <p:cNvSpPr txBox="1"/>
          <p:nvPr/>
        </p:nvSpPr>
        <p:spPr>
          <a:xfrm>
            <a:off x="6096000" y="2967335"/>
            <a:ext cx="582168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4 – Body and Movement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5 – Nature &amp; Natural Phenomena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6 – Cultural Forms of Expression &amp; Values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63441B-8A1A-4401-8EBD-58C7CC9C21E5}"/>
              </a:ext>
            </a:extLst>
          </p:cNvPr>
          <p:cNvSpPr/>
          <p:nvPr/>
        </p:nvSpPr>
        <p:spPr>
          <a:xfrm>
            <a:off x="838200" y="2967335"/>
            <a:ext cx="4678680" cy="2204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1 – Personal Competences 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2 – Social Competences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rgbClr val="FFFFFF"/>
                </a:solidFill>
                <a:latin typeface="Arial Black" panose="020B0A04020102020204" pitchFamily="34" charset="0"/>
              </a:rPr>
              <a:t>3 – Language	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8F3247-BAA9-4724-8F0B-DA829D14EB9D}"/>
              </a:ext>
            </a:extLst>
          </p:cNvPr>
          <p:cNvSpPr/>
          <p:nvPr/>
        </p:nvSpPr>
        <p:spPr>
          <a:xfrm>
            <a:off x="9782324" y="6176963"/>
            <a:ext cx="1866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effectLst/>
                <a:latin typeface="Open Sans"/>
              </a:rPr>
              <a:t>(</a:t>
            </a:r>
            <a:r>
              <a:rPr lang="en-GB" b="0" i="0" dirty="0" err="1">
                <a:effectLst/>
                <a:latin typeface="Open Sans"/>
              </a:rPr>
              <a:t>Broström</a:t>
            </a:r>
            <a:r>
              <a:rPr lang="en-GB" b="0" i="0" dirty="0">
                <a:effectLst/>
                <a:latin typeface="Open Sans"/>
              </a:rPr>
              <a:t>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189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8BCE443-8190-42E1-9B73-4A4E76B5EB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93" b="5052"/>
          <a:stretch/>
        </p:blipFill>
        <p:spPr>
          <a:xfrm>
            <a:off x="-78828" y="-11422"/>
            <a:ext cx="12192000" cy="685799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D22769-03A6-43F7-B712-EC470E08F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rgbClr val="C00000"/>
                </a:solidFill>
                <a:latin typeface="Arial Black" panose="020B0A04020102020204" pitchFamily="34" charset="0"/>
              </a:rPr>
              <a:t>Pedagogy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F3CA-7330-45FA-BD16-EAB53A3475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Social &amp; Educational</a:t>
            </a:r>
          </a:p>
          <a:p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Child-</a:t>
            </a:r>
            <a:r>
              <a:rPr lang="en-US" sz="15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centred</a:t>
            </a:r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 care</a:t>
            </a:r>
          </a:p>
          <a:p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Different to formal education</a:t>
            </a:r>
          </a:p>
          <a:p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Holistic</a:t>
            </a:r>
          </a:p>
          <a:p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Self Directed</a:t>
            </a:r>
          </a:p>
          <a:p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Activity Based</a:t>
            </a:r>
          </a:p>
          <a:p>
            <a:r>
              <a:rPr lang="en-US" sz="1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Influenced by : Rousseau, Frobel, Vygotsky and Pestalozzi.</a:t>
            </a:r>
          </a:p>
          <a:p>
            <a:endParaRPr lang="en-US" sz="15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23D61D-7799-4D27-A5E9-93318E1630A0}"/>
              </a:ext>
            </a:extLst>
          </p:cNvPr>
          <p:cNvSpPr/>
          <p:nvPr/>
        </p:nvSpPr>
        <p:spPr>
          <a:xfrm>
            <a:off x="1266974" y="6198281"/>
            <a:ext cx="1866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Broström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2006)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B7A4ECE-6E4D-4434-9D66-E5C300846285}"/>
              </a:ext>
            </a:extLst>
          </p:cNvPr>
          <p:cNvSpPr/>
          <p:nvPr/>
        </p:nvSpPr>
        <p:spPr>
          <a:xfrm>
            <a:off x="1266974" y="6488668"/>
            <a:ext cx="302877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</a:rPr>
              <a:t>Einarsdottir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 and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</a:rPr>
              <a:t>Wagne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, 2006)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16386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375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7A294A-ECA2-4B6C-BDCC-449669E4AC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553403"/>
            <a:ext cx="5157787" cy="112776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Denmark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351DB6-055E-4A87-8069-A790875049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844040"/>
            <a:ext cx="5157787" cy="43456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Early Childhood Education &amp; Care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Attendance : Optional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Age : 0 - 6 Years Old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Staff Ratios : 1:6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Curriculum: 6 Themes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Funded by : Local Authority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Formal Assessment : None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0DDAED4-B765-4FF2-BD32-B3ACB5FDEA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9025" y="553403"/>
            <a:ext cx="5183188" cy="1127760"/>
          </a:xfr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Wales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0DD0EA-732D-49E5-BC68-E732B5AB44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44040"/>
            <a:ext cx="5577840" cy="43456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Attendance : Mandatory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Age : 3 - 7 Years Old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Staff Ratios : 1:8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Curriculum: 7 Themes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Funded by : Local Authority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Formal Assessment : Observational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5FE75C-8A4E-4E95-A1F6-22C96FBF74AD}"/>
              </a:ext>
            </a:extLst>
          </p:cNvPr>
          <p:cNvSpPr/>
          <p:nvPr/>
        </p:nvSpPr>
        <p:spPr>
          <a:xfrm>
            <a:off x="839787" y="5820331"/>
            <a:ext cx="14327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(Rock, 2018)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C2B369-7643-47DF-BBCE-2BF439832759}"/>
              </a:ext>
            </a:extLst>
          </p:cNvPr>
          <p:cNvSpPr/>
          <p:nvPr/>
        </p:nvSpPr>
        <p:spPr>
          <a:xfrm>
            <a:off x="6169025" y="5776437"/>
            <a:ext cx="28720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(Welsh Government,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739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08634-EB10-4581-9BCC-49CA65B7D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C00000"/>
                </a:solidFill>
                <a:latin typeface="Arial Black" panose="020B0A04020102020204" pitchFamily="34" charset="0"/>
              </a:rPr>
              <a:t>The Forest School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435D1-B10D-404E-B541-6CF5FD25E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 Black" panose="020B0A04020102020204" pitchFamily="34" charset="0"/>
              </a:rPr>
              <a:t>Wales has adopted some Danish (Scandinavian) ideas. The most well known concept is Forest Schools. </a:t>
            </a:r>
          </a:p>
          <a:p>
            <a:pPr marL="0" indent="0">
              <a:buNone/>
            </a:pPr>
            <a:endParaRPr lang="en-GB" sz="24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 Black" panose="020B0A04020102020204" pitchFamily="34" charset="0"/>
              </a:rPr>
              <a:t>Forest School is an inspirational process that offers children, young people and adults, regular opportunities to achieve, and develop self-confidence through hands on learning experiences in a local woodland environment.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172555-8446-4D49-958C-BDE7A5DAFA42}"/>
              </a:ext>
            </a:extLst>
          </p:cNvPr>
          <p:cNvSpPr/>
          <p:nvPr/>
        </p:nvSpPr>
        <p:spPr>
          <a:xfrm>
            <a:off x="4976031" y="5662043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(O’Brien &amp; Murray,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366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A8B907F-F1C4-415A-84AA-3DAAD0FBF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  <a:latin typeface="Arial Black" panose="020B0A04020102020204" pitchFamily="34" charset="0"/>
              </a:rPr>
              <a:t>What do the scores say?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C709771-F068-4007-82F8-F304183B9F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300"/>
          <a:stretch/>
        </p:blipFill>
        <p:spPr>
          <a:xfrm>
            <a:off x="2191016" y="1537413"/>
            <a:ext cx="7295883" cy="4887398"/>
          </a:xfr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7E3F9D0-A28D-41EB-9DCD-028B7C0175B6}"/>
              </a:ext>
            </a:extLst>
          </p:cNvPr>
          <p:cNvSpPr/>
          <p:nvPr/>
        </p:nvSpPr>
        <p:spPr>
          <a:xfrm>
            <a:off x="511629" y="4996543"/>
            <a:ext cx="8719457" cy="9797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5B04BE-1441-4711-A048-45B1E946E790}"/>
              </a:ext>
            </a:extLst>
          </p:cNvPr>
          <p:cNvSpPr/>
          <p:nvPr/>
        </p:nvSpPr>
        <p:spPr>
          <a:xfrm>
            <a:off x="511629" y="5772150"/>
            <a:ext cx="8719457" cy="97971"/>
          </a:xfrm>
          <a:prstGeom prst="rect">
            <a:avLst/>
          </a:prstGeom>
          <a:solidFill>
            <a:srgbClr val="C00000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38D651-CBCF-4852-A115-4F8E4032B8CA}"/>
              </a:ext>
            </a:extLst>
          </p:cNvPr>
          <p:cNvSpPr txBox="1"/>
          <p:nvPr/>
        </p:nvSpPr>
        <p:spPr>
          <a:xfrm>
            <a:off x="511629" y="4505325"/>
            <a:ext cx="1545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97C63F-DC34-4B42-A05D-3ED32FC4D238}"/>
              </a:ext>
            </a:extLst>
          </p:cNvPr>
          <p:cNvSpPr txBox="1"/>
          <p:nvPr/>
        </p:nvSpPr>
        <p:spPr>
          <a:xfrm>
            <a:off x="511629" y="5365875"/>
            <a:ext cx="1545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Denmark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6C8DBD0-FD98-4AB1-A475-BDC239100EF9}"/>
              </a:ext>
            </a:extLst>
          </p:cNvPr>
          <p:cNvSpPr/>
          <p:nvPr/>
        </p:nvSpPr>
        <p:spPr>
          <a:xfrm>
            <a:off x="7613523" y="6424811"/>
            <a:ext cx="18712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(Oecd.org,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955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5744B-8F21-4A65-A127-9808AA148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6" y="13657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Denmark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9F6272-ECF1-4479-B22E-34C458A19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3876" y="1257300"/>
            <a:ext cx="6058904" cy="53721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One of the most economically &amp; socially developed countries in the world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Highly ranked in national performance (education, health care, prosperity &amp; human development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Worlds highest ranking social mobility &amp; income equality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Lowest perceived corruption level in the world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One of the top 5 developed countries in the world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E681A9-613D-4992-A83D-FDAEC79D59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54" b="3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8B0049-61AC-41F6-8E6C-BC60F11AA6EE}"/>
              </a:ext>
            </a:extLst>
          </p:cNvPr>
          <p:cNvSpPr/>
          <p:nvPr/>
        </p:nvSpPr>
        <p:spPr>
          <a:xfrm>
            <a:off x="4821192" y="6216134"/>
            <a:ext cx="2911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(Nordic cooperation,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947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9F6272-ECF1-4479-B22E-34C458A19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1952" y="326000"/>
            <a:ext cx="11428095" cy="643889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 err="1"/>
              <a:t>Bjerg</a:t>
            </a:r>
            <a:r>
              <a:rPr lang="en-GB" sz="1800" dirty="0"/>
              <a:t>, J., 1995. Danish education, pedagogical theory in Denmark and in Europe, and modernity. </a:t>
            </a:r>
            <a:r>
              <a:rPr lang="en-GB" sz="1800" i="1" dirty="0"/>
              <a:t>Comparative Education</a:t>
            </a:r>
            <a:r>
              <a:rPr lang="en-GB" sz="1800" dirty="0"/>
              <a:t>, </a:t>
            </a:r>
            <a:r>
              <a:rPr lang="en-GB" sz="1800" i="1" dirty="0"/>
              <a:t>31</a:t>
            </a:r>
            <a:r>
              <a:rPr lang="en-GB" sz="1800" dirty="0"/>
              <a:t>(1), pp.31-48.</a:t>
            </a:r>
          </a:p>
          <a:p>
            <a:pPr marL="0" indent="0">
              <a:buNone/>
            </a:pPr>
            <a:r>
              <a:rPr lang="en-GB" sz="1800" dirty="0" err="1"/>
              <a:t>Broström</a:t>
            </a:r>
            <a:r>
              <a:rPr lang="en-GB" sz="1800" dirty="0"/>
              <a:t>, S. (2006). Curriculum in preschool. International Journal of Early Childhood, 38(1).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222222"/>
                </a:solidFill>
                <a:latin typeface="Arial" panose="020B0604020202020204" pitchFamily="34" charset="0"/>
              </a:rPr>
              <a:t>Einarsdottir</a:t>
            </a:r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, J. and Wagner, J.A. eds., 2006. </a:t>
            </a:r>
            <a:r>
              <a:rPr lang="en-GB" sz="1800" i="1" dirty="0">
                <a:solidFill>
                  <a:srgbClr val="222222"/>
                </a:solidFill>
                <a:latin typeface="Arial" panose="020B0604020202020204" pitchFamily="34" charset="0"/>
              </a:rPr>
              <a:t>Nordic childhoods and early education: Philosophy, research, policy and practice in Denmark, Finland, Iceland, Norway, and Sweden</a:t>
            </a:r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. IAP.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international.kk.dk. (2018). Children. [online] Available at: https://international.kk.dk/artikel/children [Accessed 18 Nov. 2018].</a:t>
            </a:r>
          </a:p>
          <a:p>
            <a:pPr marL="0" indent="0">
              <a:buNone/>
            </a:pPr>
            <a:r>
              <a:rPr lang="en-GB" sz="1800" dirty="0"/>
              <a:t>international.kk.dk. (2018). How is the Danish school system structured?. [online] Available at: https://international.kk.dk/artikel/how-danish-school-system-structured [Accessed 22 Nov. 2018].</a:t>
            </a:r>
          </a:p>
          <a:p>
            <a:pPr marL="0" indent="0">
              <a:buNone/>
            </a:pPr>
            <a:r>
              <a:rPr lang="en-GB" sz="1800" dirty="0"/>
              <a:t>Nordic cooperation. (2018). Facts about Denmark. [online] Available at: https://www.norden.org/en/information/facts-about-denmark [Accessed 24 Nov. 2018].</a:t>
            </a:r>
          </a:p>
          <a:p>
            <a:pPr marL="0" indent="0">
              <a:buNone/>
            </a:pPr>
            <a:r>
              <a:rPr lang="en-GB" sz="1800" dirty="0"/>
              <a:t>O’Brien, L. and Murray, R., 2007. Forest School and its impacts on young children: Case studies in Britain. </a:t>
            </a:r>
            <a:r>
              <a:rPr lang="en-GB" sz="1800" i="1" dirty="0"/>
              <a:t>Urban Forestry &amp; Urban Greening</a:t>
            </a:r>
            <a:r>
              <a:rPr lang="en-GB" sz="1800" dirty="0"/>
              <a:t>, </a:t>
            </a:r>
            <a:r>
              <a:rPr lang="en-GB" sz="1800" i="1" dirty="0"/>
              <a:t>6</a:t>
            </a:r>
            <a:r>
              <a:rPr lang="en-GB" sz="1800" dirty="0"/>
              <a:t>(4), pp.249-265.</a:t>
            </a:r>
          </a:p>
          <a:p>
            <a:pPr marL="0" indent="0">
              <a:buNone/>
            </a:pPr>
            <a:r>
              <a:rPr lang="en-US" sz="1800" dirty="0">
                <a:cs typeface="Arial" panose="020B0604020202020204" pitchFamily="34" charset="0"/>
              </a:rPr>
              <a:t>Oecd.org. (2018). PISA 2015 Results (Volume IV) - Students' Financial Literacy - </a:t>
            </a:r>
            <a:r>
              <a:rPr lang="en-US" sz="1800" dirty="0" err="1">
                <a:cs typeface="Arial" panose="020B0604020202020204" pitchFamily="34" charset="0"/>
              </a:rPr>
              <a:t>en</a:t>
            </a:r>
            <a:r>
              <a:rPr lang="en-US" sz="1800" dirty="0">
                <a:cs typeface="Arial" panose="020B0604020202020204" pitchFamily="34" charset="0"/>
              </a:rPr>
              <a:t> - OECD. [online] Available at: http://www.oecd.org/education/pisa-2015-results-volume-iv-9789264270282-en.htm [Accessed 20 Nov. 2018].</a:t>
            </a:r>
          </a:p>
          <a:p>
            <a:pPr marL="0" indent="0">
              <a:buNone/>
            </a:pPr>
            <a:r>
              <a:rPr lang="en-GB" sz="1800" dirty="0" err="1"/>
              <a:t>Oftedal</a:t>
            </a:r>
            <a:r>
              <a:rPr lang="en-GB" sz="1800" dirty="0"/>
              <a:t> </a:t>
            </a:r>
            <a:r>
              <a:rPr lang="en-GB" sz="1800" dirty="0" err="1"/>
              <a:t>Telhaug</a:t>
            </a:r>
            <a:r>
              <a:rPr lang="en-GB" sz="1800" dirty="0"/>
              <a:t>, A., </a:t>
            </a:r>
            <a:r>
              <a:rPr lang="en-GB" sz="1800" dirty="0" err="1"/>
              <a:t>Asbjørn</a:t>
            </a:r>
            <a:r>
              <a:rPr lang="en-GB" sz="1800" dirty="0"/>
              <a:t> </a:t>
            </a:r>
            <a:r>
              <a:rPr lang="en-GB" sz="1800" dirty="0" err="1"/>
              <a:t>Mediås</a:t>
            </a:r>
            <a:r>
              <a:rPr lang="en-GB" sz="1800" dirty="0"/>
              <a:t>, O. and Aasen, P., 2006. The Nordic model in education: Education as part of the political system in the last 50 years. </a:t>
            </a:r>
            <a:r>
              <a:rPr lang="en-GB" sz="1800" i="1" dirty="0"/>
              <a:t>Scandinavian journal of educational research</a:t>
            </a:r>
            <a:r>
              <a:rPr lang="en-GB" sz="1800" dirty="0"/>
              <a:t>, </a:t>
            </a:r>
            <a:r>
              <a:rPr lang="en-GB" sz="1800" i="1" dirty="0"/>
              <a:t>50</a:t>
            </a:r>
            <a:r>
              <a:rPr lang="en-GB" sz="1800" dirty="0"/>
              <a:t>(3), pp.245-283.</a:t>
            </a:r>
          </a:p>
          <a:p>
            <a:pPr marL="0" indent="0">
              <a:buNone/>
            </a:pPr>
            <a:r>
              <a:rPr lang="en-GB" sz="1800" dirty="0"/>
              <a:t>Rock, L. (2018). What Britain could learn from Denmark's childcare model. [online] the Guardian. Available at: https://www.theguardian.com/society/2012/feb/18/britain-learn-denmark-childcare-model [Accessed 22 Nov. 2018].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222222"/>
                </a:solidFill>
              </a:rPr>
              <a:t>Taguchi, H.L., 2009. </a:t>
            </a:r>
            <a:r>
              <a:rPr lang="en-GB" sz="1800" i="1" dirty="0">
                <a:solidFill>
                  <a:srgbClr val="222222"/>
                </a:solidFill>
              </a:rPr>
              <a:t>Going beyond the theory/practice divide in early childhood education: Introducing an intra-active pedagogy</a:t>
            </a:r>
            <a:r>
              <a:rPr lang="en-GB" sz="1800" dirty="0">
                <a:solidFill>
                  <a:srgbClr val="222222"/>
                </a:solidFill>
              </a:rPr>
              <a:t>. Routledge.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latin typeface="Open Sans"/>
              </a:rPr>
              <a:t>Winther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-Lindqvist, D., </a:t>
            </a:r>
            <a:r>
              <a:rPr lang="en-GB" sz="1800" dirty="0" err="1">
                <a:solidFill>
                  <a:srgbClr val="000000"/>
                </a:solidFill>
                <a:latin typeface="Open Sans"/>
              </a:rPr>
              <a:t>Svinth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, L., </a:t>
            </a:r>
            <a:r>
              <a:rPr lang="en-GB" sz="1800" dirty="0" err="1">
                <a:solidFill>
                  <a:srgbClr val="000000"/>
                </a:solidFill>
                <a:latin typeface="Open Sans"/>
              </a:rPr>
              <a:t>Winther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-Lindqvist, D. and </a:t>
            </a:r>
            <a:r>
              <a:rPr lang="en-GB" sz="1800" dirty="0" err="1">
                <a:solidFill>
                  <a:srgbClr val="000000"/>
                </a:solidFill>
                <a:latin typeface="Open Sans"/>
              </a:rPr>
              <a:t>Svinth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, L. (2013). Early Childhood Education and Care (ECEC) in Denmark. </a:t>
            </a:r>
            <a:r>
              <a:rPr lang="en-GB" sz="1800" i="1" dirty="0">
                <a:solidFill>
                  <a:srgbClr val="000000"/>
                </a:solidFill>
                <a:latin typeface="Open Sans"/>
              </a:rPr>
              <a:t>Oxford Bibliographies Online Datasets</a:t>
            </a:r>
            <a:r>
              <a:rPr lang="en-GB" sz="1800" dirty="0">
                <a:solidFill>
                  <a:srgbClr val="000000"/>
                </a:solidFill>
                <a:latin typeface="Open Sans"/>
              </a:rPr>
              <a:t>.</a:t>
            </a: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623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534</Words>
  <Application>Microsoft Office PowerPoint</Application>
  <PresentationFormat>Widescreen</PresentationFormat>
  <Paragraphs>110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Open Sans</vt:lpstr>
      <vt:lpstr>Office Theme</vt:lpstr>
      <vt:lpstr>Danish Education System Primary Focus : Early Years</vt:lpstr>
      <vt:lpstr>Introduction</vt:lpstr>
      <vt:lpstr>Denmark</vt:lpstr>
      <vt:lpstr>Education System</vt:lpstr>
      <vt:lpstr>Børnehave Early Childhood Education and Care (ECEC)   </vt:lpstr>
      <vt:lpstr>Børnehave Early Childhood Education and Care (ECEC) </vt:lpstr>
      <vt:lpstr>Lov om Pædagogiske Læreplaner  (Act on Educational Curricula) 2004</vt:lpstr>
      <vt:lpstr>Pedagogy</vt:lpstr>
      <vt:lpstr>PowerPoint Presentation</vt:lpstr>
      <vt:lpstr>The Forest School </vt:lpstr>
      <vt:lpstr>What do the scores say?</vt:lpstr>
      <vt:lpstr>Denmark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DYLAN CHURM</dc:creator>
  <cp:lastModifiedBy>DYLAN CHURM</cp:lastModifiedBy>
  <cp:revision>24</cp:revision>
  <dcterms:created xsi:type="dcterms:W3CDTF">2018-11-27T01:06:50Z</dcterms:created>
  <dcterms:modified xsi:type="dcterms:W3CDTF">2018-11-28T01:35:18Z</dcterms:modified>
</cp:coreProperties>
</file>