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4" r:id="rId3"/>
    <p:sldId id="265" r:id="rId4"/>
    <p:sldId id="266" r:id="rId5"/>
    <p:sldId id="267" r:id="rId6"/>
    <p:sldId id="257" r:id="rId7"/>
    <p:sldId id="258" r:id="rId8"/>
    <p:sldId id="259" r:id="rId9"/>
    <p:sldId id="260" r:id="rId10"/>
    <p:sldId id="261"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85" d="100"/>
          <a:sy n="85"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9BFA-0EBF-4F23-ACE7-F67F5F556B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3A48FF-868D-4AC2-AEC0-3E909AF9B9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290E01-A957-488B-82E9-A83AA49CB9DA}"/>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5" name="Footer Placeholder 4">
            <a:extLst>
              <a:ext uri="{FF2B5EF4-FFF2-40B4-BE49-F238E27FC236}">
                <a16:creationId xmlns:a16="http://schemas.microsoft.com/office/drawing/2014/main" id="{8DFBF312-F32C-48A6-8174-8FF4C6F14F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B923F-A683-4E5C-88B1-3D3B638F8E43}"/>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2513558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3FDD-818A-4594-8F0A-A9FDF5F101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E5E502-AFB5-47BD-B6E3-D70B0244D7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FB5D6C-1C88-45B3-AFF7-D816E80610DC}"/>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5" name="Footer Placeholder 4">
            <a:extLst>
              <a:ext uri="{FF2B5EF4-FFF2-40B4-BE49-F238E27FC236}">
                <a16:creationId xmlns:a16="http://schemas.microsoft.com/office/drawing/2014/main" id="{58BFBD3C-2D0C-45E4-97D2-D3929D12F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3B540-A0E4-4CF3-889F-7B33FE0C170D}"/>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528317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19714-5F50-43B5-B6A7-D453826A0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953AE8-6B8C-456D-A22A-C46A0A5C3A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7C6939-9B2E-4ED5-AC77-0C7247613762}"/>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5" name="Footer Placeholder 4">
            <a:extLst>
              <a:ext uri="{FF2B5EF4-FFF2-40B4-BE49-F238E27FC236}">
                <a16:creationId xmlns:a16="http://schemas.microsoft.com/office/drawing/2014/main" id="{CA7D7DCE-00BA-4001-9CD4-A58A024F2E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26B03-206B-440F-8217-9ADCAA8803F0}"/>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2984594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60500-E039-4787-A9C0-89DE6ADC54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D7443F-895B-4462-BAD6-050274CB0B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26EE2C-D16F-49E5-948F-E65B85A500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753E5D-057B-4772-8C2A-349D4E1F1829}"/>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6" name="Footer Placeholder 5">
            <a:extLst>
              <a:ext uri="{FF2B5EF4-FFF2-40B4-BE49-F238E27FC236}">
                <a16:creationId xmlns:a16="http://schemas.microsoft.com/office/drawing/2014/main" id="{310E562F-CE20-4848-B6BE-EA7524A46D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3071C-F0A1-4A45-A4A2-F688974F87BA}"/>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3716647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BB0E4-4CB7-484A-BADF-28C515B9D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7FF379-A6E9-43D6-A836-1063BF7835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C6F1D1-A76E-41B8-9D4D-0628B2E943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9C6885-8D7F-4E6C-9C9B-9DE61A3114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AE94F7-B8CC-435B-87C7-2D4AD7A611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70F207-4991-4CDC-951F-802093A6E7C6}"/>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8" name="Footer Placeholder 7">
            <a:extLst>
              <a:ext uri="{FF2B5EF4-FFF2-40B4-BE49-F238E27FC236}">
                <a16:creationId xmlns:a16="http://schemas.microsoft.com/office/drawing/2014/main" id="{A0E963BE-12AA-4890-BEEA-C8E1E30277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0B7FD9-2CD6-47CB-9089-0D14C4AC5EAD}"/>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2927244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CB54-2332-42B2-A087-54FA789925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A5953F-8D08-4699-BA71-1094595DC642}"/>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4" name="Footer Placeholder 3">
            <a:extLst>
              <a:ext uri="{FF2B5EF4-FFF2-40B4-BE49-F238E27FC236}">
                <a16:creationId xmlns:a16="http://schemas.microsoft.com/office/drawing/2014/main" id="{52E74692-B53B-419A-955D-705647D159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F043AB-71DA-4CC8-B395-021D3F24DE50}"/>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3713517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FFD977-823F-49E1-ACA5-9A363D55AA18}"/>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3" name="Footer Placeholder 2">
            <a:extLst>
              <a:ext uri="{FF2B5EF4-FFF2-40B4-BE49-F238E27FC236}">
                <a16:creationId xmlns:a16="http://schemas.microsoft.com/office/drawing/2014/main" id="{26990B24-0695-429E-9592-2F78AED77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F1EA96-B75A-4CD4-9AA3-6E2764FF6A8A}"/>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679849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0B73F-0D26-4266-8C7F-45276B4FAB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18EB83-5311-44E3-BD5D-AA7683E562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1F8C51-5EF7-47EB-9203-3AA27D7E49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273C38-58CA-48E7-BA8A-526BDC187384}"/>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6" name="Footer Placeholder 5">
            <a:extLst>
              <a:ext uri="{FF2B5EF4-FFF2-40B4-BE49-F238E27FC236}">
                <a16:creationId xmlns:a16="http://schemas.microsoft.com/office/drawing/2014/main" id="{38162EC0-D21B-4537-8C53-45A703DA08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89232C-C612-4B8B-B875-93E75F9E97AC}"/>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1275803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DEB1B-AC7E-4CC7-9CAE-83EB534A40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9B3E3-D869-41A9-BE48-2BB4591924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1238D8-9790-40C9-B78D-0C3152DD03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AFAF1B-CFA0-45AE-8929-951388423792}"/>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6" name="Footer Placeholder 5">
            <a:extLst>
              <a:ext uri="{FF2B5EF4-FFF2-40B4-BE49-F238E27FC236}">
                <a16:creationId xmlns:a16="http://schemas.microsoft.com/office/drawing/2014/main" id="{7540CD53-3B65-411A-8A9A-598BE19DA5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03D6B-0A8F-4761-83AD-F37D3A840BEB}"/>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1939261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C50AC-A19E-498D-8781-61D85AC5EA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816E13-661E-4FB2-A1AE-82ADF6C536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56A79C-82D2-494B-9887-6DF0F65A8461}"/>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5" name="Footer Placeholder 4">
            <a:extLst>
              <a:ext uri="{FF2B5EF4-FFF2-40B4-BE49-F238E27FC236}">
                <a16:creationId xmlns:a16="http://schemas.microsoft.com/office/drawing/2014/main" id="{366090A9-EFAB-4266-B9AB-C25AF9686F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B0490-55CF-4981-9210-DDDD0BCEA4F6}"/>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1153969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64D20-43B4-40D7-B0D5-70E0F08BF8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4C760-63DE-4FC2-A04D-D9602D6BD6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987739-B46A-4E8F-97A2-AB228FF403BF}"/>
              </a:ext>
            </a:extLst>
          </p:cNvPr>
          <p:cNvSpPr>
            <a:spLocks noGrp="1"/>
          </p:cNvSpPr>
          <p:nvPr>
            <p:ph type="dt" sz="half" idx="10"/>
          </p:nvPr>
        </p:nvSpPr>
        <p:spPr/>
        <p:txBody>
          <a:bodyPr/>
          <a:lstStyle/>
          <a:p>
            <a:fld id="{922230BB-5D47-4D75-9FE2-34C14EB638C4}" type="datetimeFigureOut">
              <a:rPr lang="en-GB" smtClean="0"/>
              <a:t>12/01/2021</a:t>
            </a:fld>
            <a:endParaRPr lang="en-GB"/>
          </a:p>
        </p:txBody>
      </p:sp>
      <p:sp>
        <p:nvSpPr>
          <p:cNvPr id="5" name="Footer Placeholder 4">
            <a:extLst>
              <a:ext uri="{FF2B5EF4-FFF2-40B4-BE49-F238E27FC236}">
                <a16:creationId xmlns:a16="http://schemas.microsoft.com/office/drawing/2014/main" id="{4F81AA5D-8F47-49C6-A295-56EA87899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A9AE65-D448-442D-9DAA-AEA24D876C63}"/>
              </a:ext>
            </a:extLst>
          </p:cNvPr>
          <p:cNvSpPr>
            <a:spLocks noGrp="1"/>
          </p:cNvSpPr>
          <p:nvPr>
            <p:ph type="sldNum" sz="quarter" idx="12"/>
          </p:nvPr>
        </p:nvSpPr>
        <p:spPr/>
        <p:txBody>
          <a:bodyPr/>
          <a:lstStyle/>
          <a:p>
            <a:fld id="{D9CC7285-C4AD-4842-933B-6565DDF334BD}" type="slidenum">
              <a:rPr lang="en-GB" smtClean="0"/>
              <a:t>‹#›</a:t>
            </a:fld>
            <a:endParaRPr lang="en-GB"/>
          </a:p>
        </p:txBody>
      </p:sp>
    </p:spTree>
    <p:extLst>
      <p:ext uri="{BB962C8B-B14F-4D97-AF65-F5344CB8AC3E}">
        <p14:creationId xmlns:p14="http://schemas.microsoft.com/office/powerpoint/2010/main" val="465143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DDF228-9356-4A25-9DB6-D3E92DCE50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967884-C333-41D0-B6BC-D790553C67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A7B798-BA16-4F7E-9455-59C2918540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2230BB-5D47-4D75-9FE2-34C14EB638C4}" type="datetimeFigureOut">
              <a:rPr lang="en-GB" smtClean="0"/>
              <a:t>12/01/2021</a:t>
            </a:fld>
            <a:endParaRPr lang="en-GB"/>
          </a:p>
        </p:txBody>
      </p:sp>
      <p:sp>
        <p:nvSpPr>
          <p:cNvPr id="5" name="Footer Placeholder 4">
            <a:extLst>
              <a:ext uri="{FF2B5EF4-FFF2-40B4-BE49-F238E27FC236}">
                <a16:creationId xmlns:a16="http://schemas.microsoft.com/office/drawing/2014/main" id="{E674DF83-C00D-402B-B6F0-9F8CC0FB78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2B5F4E-497C-4868-8A1B-CA8AE35DC3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CC7285-C4AD-4842-933B-6565DDF334BD}" type="slidenum">
              <a:rPr lang="en-GB" smtClean="0"/>
              <a:t>‹#›</a:t>
            </a:fld>
            <a:endParaRPr lang="en-GB"/>
          </a:p>
        </p:txBody>
      </p:sp>
    </p:spTree>
    <p:extLst>
      <p:ext uri="{BB962C8B-B14F-4D97-AF65-F5344CB8AC3E}">
        <p14:creationId xmlns:p14="http://schemas.microsoft.com/office/powerpoint/2010/main" val="884983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271B-46F0-4707-93BB-EE79A327345F}"/>
              </a:ext>
            </a:extLst>
          </p:cNvPr>
          <p:cNvSpPr>
            <a:spLocks noGrp="1"/>
          </p:cNvSpPr>
          <p:nvPr>
            <p:ph type="title"/>
          </p:nvPr>
        </p:nvSpPr>
        <p:spPr/>
        <p:txBody>
          <a:bodyPr/>
          <a:lstStyle/>
          <a:p>
            <a:r>
              <a:rPr lang="en-GB" dirty="0"/>
              <a:t>Introduction to Managing Change</a:t>
            </a:r>
          </a:p>
        </p:txBody>
      </p:sp>
      <p:sp>
        <p:nvSpPr>
          <p:cNvPr id="3" name="Content Placeholder 2">
            <a:extLst>
              <a:ext uri="{FF2B5EF4-FFF2-40B4-BE49-F238E27FC236}">
                <a16:creationId xmlns:a16="http://schemas.microsoft.com/office/drawing/2014/main" id="{CDD24EB5-D898-42AE-BD67-7E6D4E3A4BB0}"/>
              </a:ext>
            </a:extLst>
          </p:cNvPr>
          <p:cNvSpPr>
            <a:spLocks noGrp="1"/>
          </p:cNvSpPr>
          <p:nvPr>
            <p:ph idx="1"/>
          </p:nvPr>
        </p:nvSpPr>
        <p:spPr/>
        <p:txBody>
          <a:bodyPr/>
          <a:lstStyle/>
          <a:p>
            <a:r>
              <a:rPr lang="en-GB" dirty="0"/>
              <a:t>Module Title: Welcome to Leading and Implementing in the Workplace</a:t>
            </a:r>
          </a:p>
          <a:p>
            <a:r>
              <a:rPr lang="en-GB" dirty="0"/>
              <a:t> The purpose of this module is to engage the student in a range of change management situations through the use of lectures, case studies and  workshops.</a:t>
            </a:r>
          </a:p>
          <a:p>
            <a:r>
              <a:rPr lang="en-GB" dirty="0"/>
              <a:t> At the conclusion of the module students will be assessed on their knowledge and understanding of the change process within an organisation. </a:t>
            </a:r>
          </a:p>
          <a:p>
            <a:r>
              <a:rPr lang="en-GB" dirty="0"/>
              <a:t>Module Lead: Maria Heffernan e-mail maria.heffernan@uwtsd.ac.uk</a:t>
            </a:r>
          </a:p>
        </p:txBody>
      </p:sp>
    </p:spTree>
    <p:extLst>
      <p:ext uri="{BB962C8B-B14F-4D97-AF65-F5344CB8AC3E}">
        <p14:creationId xmlns:p14="http://schemas.microsoft.com/office/powerpoint/2010/main" val="2556866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D2B2A-97CC-423A-AF38-B9822DFEB93C}"/>
              </a:ext>
            </a:extLst>
          </p:cNvPr>
          <p:cNvSpPr>
            <a:spLocks noGrp="1"/>
          </p:cNvSpPr>
          <p:nvPr>
            <p:ph type="title"/>
          </p:nvPr>
        </p:nvSpPr>
        <p:spPr/>
        <p:txBody>
          <a:bodyPr/>
          <a:lstStyle/>
          <a:p>
            <a:r>
              <a:rPr lang="en-GB" dirty="0"/>
              <a:t>Aim and Module Outcomes</a:t>
            </a:r>
          </a:p>
        </p:txBody>
      </p:sp>
      <p:sp>
        <p:nvSpPr>
          <p:cNvPr id="3" name="Content Placeholder 2">
            <a:extLst>
              <a:ext uri="{FF2B5EF4-FFF2-40B4-BE49-F238E27FC236}">
                <a16:creationId xmlns:a16="http://schemas.microsoft.com/office/drawing/2014/main" id="{FC9D9A5C-6DB7-41BB-BB26-8D531643D724}"/>
              </a:ext>
            </a:extLst>
          </p:cNvPr>
          <p:cNvSpPr>
            <a:spLocks noGrp="1"/>
          </p:cNvSpPr>
          <p:nvPr>
            <p:ph idx="1"/>
          </p:nvPr>
        </p:nvSpPr>
        <p:spPr/>
        <p:txBody>
          <a:bodyPr>
            <a:normAutofit lnSpcReduction="10000"/>
          </a:bodyPr>
          <a:lstStyle/>
          <a:p>
            <a:r>
              <a:rPr lang="en-GB" dirty="0"/>
              <a:t>Module Aim: To develop a holistic understanding of the leadership and management of change.</a:t>
            </a:r>
          </a:p>
          <a:p>
            <a:r>
              <a:rPr lang="en-GB" dirty="0"/>
              <a:t> Module Learning Outcomes: </a:t>
            </a:r>
            <a:r>
              <a:rPr lang="en-GB" dirty="0" err="1"/>
              <a:t>Criticially</a:t>
            </a:r>
            <a:r>
              <a:rPr lang="en-GB" dirty="0"/>
              <a:t> analyse the relationship between environmental change and organisational capability. </a:t>
            </a:r>
          </a:p>
          <a:p>
            <a:r>
              <a:rPr lang="en-GB" dirty="0"/>
              <a:t>Critically analyse the nature of change and evaluate complex concepts relating to leadership in relation to change management. </a:t>
            </a:r>
          </a:p>
          <a:p>
            <a:r>
              <a:rPr lang="en-GB" dirty="0"/>
              <a:t>Explore contemporary issues and their impact on business management. </a:t>
            </a:r>
          </a:p>
          <a:p>
            <a:r>
              <a:rPr lang="en-GB" dirty="0"/>
              <a:t>Analyse and evaluate the relationship between organisational culture and change.</a:t>
            </a:r>
          </a:p>
        </p:txBody>
      </p:sp>
    </p:spTree>
    <p:extLst>
      <p:ext uri="{BB962C8B-B14F-4D97-AF65-F5344CB8AC3E}">
        <p14:creationId xmlns:p14="http://schemas.microsoft.com/office/powerpoint/2010/main" val="1645196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46A8B-9A4A-4EB9-A83F-F1980824F3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34A887-29C6-44AA-935C-31B4F45458C1}"/>
              </a:ext>
            </a:extLst>
          </p:cNvPr>
          <p:cNvSpPr>
            <a:spLocks noGrp="1"/>
          </p:cNvSpPr>
          <p:nvPr>
            <p:ph idx="1"/>
          </p:nvPr>
        </p:nvSpPr>
        <p:spPr/>
        <p:txBody>
          <a:bodyPr>
            <a:normAutofit fontScale="92500" lnSpcReduction="20000"/>
          </a:bodyPr>
          <a:lstStyle/>
          <a:p>
            <a:r>
              <a:rPr lang="en-GB" dirty="0"/>
              <a:t>Indicative Content:</a:t>
            </a:r>
          </a:p>
          <a:p>
            <a:r>
              <a:rPr lang="en-GB" dirty="0"/>
              <a:t> Environmental change and organisational response. </a:t>
            </a:r>
          </a:p>
          <a:p>
            <a:r>
              <a:rPr lang="en-GB" dirty="0"/>
              <a:t>Nature of the change process </a:t>
            </a:r>
          </a:p>
          <a:p>
            <a:r>
              <a:rPr lang="en-GB" dirty="0"/>
              <a:t>Planned and unplanned change </a:t>
            </a:r>
          </a:p>
          <a:p>
            <a:r>
              <a:rPr lang="en-GB" dirty="0"/>
              <a:t>Politics of change and conflict resolution</a:t>
            </a:r>
          </a:p>
          <a:p>
            <a:r>
              <a:rPr lang="en-GB" dirty="0"/>
              <a:t> Organisational change and culture </a:t>
            </a:r>
          </a:p>
          <a:p>
            <a:r>
              <a:rPr lang="en-GB" dirty="0"/>
              <a:t>Organisational change and structure</a:t>
            </a:r>
          </a:p>
          <a:p>
            <a:r>
              <a:rPr lang="en-GB" dirty="0"/>
              <a:t> Role of managers as change agents </a:t>
            </a:r>
          </a:p>
          <a:p>
            <a:r>
              <a:rPr lang="en-GB" dirty="0"/>
              <a:t>Hard and soft models of change </a:t>
            </a:r>
          </a:p>
          <a:p>
            <a:r>
              <a:rPr lang="en-GB" dirty="0"/>
              <a:t>Evaluating change</a:t>
            </a:r>
          </a:p>
        </p:txBody>
      </p:sp>
    </p:spTree>
    <p:extLst>
      <p:ext uri="{BB962C8B-B14F-4D97-AF65-F5344CB8AC3E}">
        <p14:creationId xmlns:p14="http://schemas.microsoft.com/office/powerpoint/2010/main" val="3051826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D7D9-80E3-4B48-809C-F890AC71DE16}"/>
              </a:ext>
            </a:extLst>
          </p:cNvPr>
          <p:cNvSpPr>
            <a:spLocks noGrp="1"/>
          </p:cNvSpPr>
          <p:nvPr>
            <p:ph type="title"/>
          </p:nvPr>
        </p:nvSpPr>
        <p:spPr/>
        <p:txBody>
          <a:bodyPr/>
          <a:lstStyle/>
          <a:p>
            <a:r>
              <a:rPr lang="en-GB" dirty="0"/>
              <a:t>Scheme of Work-Cohort 3</a:t>
            </a:r>
          </a:p>
        </p:txBody>
      </p:sp>
      <p:sp>
        <p:nvSpPr>
          <p:cNvPr id="3" name="Content Placeholder 2">
            <a:extLst>
              <a:ext uri="{FF2B5EF4-FFF2-40B4-BE49-F238E27FC236}">
                <a16:creationId xmlns:a16="http://schemas.microsoft.com/office/drawing/2014/main" id="{DFE08DE6-15F6-48C1-96B3-6EB3687ABC43}"/>
              </a:ext>
            </a:extLst>
          </p:cNvPr>
          <p:cNvSpPr>
            <a:spLocks noGrp="1"/>
          </p:cNvSpPr>
          <p:nvPr>
            <p:ph idx="1"/>
          </p:nvPr>
        </p:nvSpPr>
        <p:spPr/>
        <p:txBody>
          <a:bodyPr>
            <a:normAutofit lnSpcReduction="10000"/>
          </a:bodyPr>
          <a:lstStyle/>
          <a:p>
            <a:r>
              <a:rPr lang="en-GB" dirty="0"/>
              <a:t>Week 1-13/1/21			Week 3-27/1/21	</a:t>
            </a:r>
          </a:p>
          <a:p>
            <a:r>
              <a:rPr lang="en-GB" dirty="0"/>
              <a:t>Intro. to module			HRD/Culture</a:t>
            </a:r>
          </a:p>
          <a:p>
            <a:r>
              <a:rPr lang="en-GB" dirty="0"/>
              <a:t>Aim/outcomes			Week 4- 3/2/21			</a:t>
            </a:r>
          </a:p>
          <a:p>
            <a:r>
              <a:rPr lang="en-GB" dirty="0"/>
              <a:t>Indicative content		Professional Discussion</a:t>
            </a:r>
          </a:p>
          <a:p>
            <a:r>
              <a:rPr lang="en-GB" dirty="0"/>
              <a:t>Assignment			Week 5-10/2/21</a:t>
            </a:r>
          </a:p>
          <a:p>
            <a:r>
              <a:rPr lang="en-GB" dirty="0"/>
              <a:t>Intro. to Managing Change	Change and Decision Making</a:t>
            </a:r>
          </a:p>
          <a:p>
            <a:r>
              <a:rPr lang="en-GB" dirty="0"/>
              <a:t>Week 2- 20/1/21			Week 6- 17/2/21</a:t>
            </a:r>
          </a:p>
          <a:p>
            <a:r>
              <a:rPr lang="en-GB" dirty="0"/>
              <a:t>Resistance to Change		Reading Week-Assignment Guidance</a:t>
            </a:r>
          </a:p>
          <a:p>
            <a:pPr lvl="8"/>
            <a:r>
              <a:rPr lang="en-GB" dirty="0"/>
              <a:t>		</a:t>
            </a:r>
          </a:p>
        </p:txBody>
      </p:sp>
    </p:spTree>
    <p:extLst>
      <p:ext uri="{BB962C8B-B14F-4D97-AF65-F5344CB8AC3E}">
        <p14:creationId xmlns:p14="http://schemas.microsoft.com/office/powerpoint/2010/main" val="2341105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82089-FE55-43E4-85ED-1F4ADAFACD1C}"/>
              </a:ext>
            </a:extLst>
          </p:cNvPr>
          <p:cNvSpPr>
            <a:spLocks noGrp="1"/>
          </p:cNvSpPr>
          <p:nvPr>
            <p:ph type="title"/>
          </p:nvPr>
        </p:nvSpPr>
        <p:spPr/>
        <p:txBody>
          <a:bodyPr/>
          <a:lstStyle/>
          <a:p>
            <a:r>
              <a:rPr lang="en-GB" dirty="0"/>
              <a:t>SOW- Cont.</a:t>
            </a:r>
          </a:p>
        </p:txBody>
      </p:sp>
      <p:sp>
        <p:nvSpPr>
          <p:cNvPr id="3" name="Content Placeholder 2">
            <a:extLst>
              <a:ext uri="{FF2B5EF4-FFF2-40B4-BE49-F238E27FC236}">
                <a16:creationId xmlns:a16="http://schemas.microsoft.com/office/drawing/2014/main" id="{C202FA65-D15B-4844-86D1-3B29535AB171}"/>
              </a:ext>
            </a:extLst>
          </p:cNvPr>
          <p:cNvSpPr>
            <a:spLocks noGrp="1"/>
          </p:cNvSpPr>
          <p:nvPr>
            <p:ph idx="1"/>
          </p:nvPr>
        </p:nvSpPr>
        <p:spPr/>
        <p:txBody>
          <a:bodyPr/>
          <a:lstStyle/>
          <a:p>
            <a:r>
              <a:rPr lang="en-GB" dirty="0"/>
              <a:t>Week 7  24/2/21	</a:t>
            </a:r>
          </a:p>
          <a:p>
            <a:r>
              <a:rPr lang="en-GB" dirty="0"/>
              <a:t>Leadership and Change Agents		Week 10 17/3/21</a:t>
            </a:r>
          </a:p>
          <a:p>
            <a:pPr lvl="8"/>
            <a:r>
              <a:rPr lang="en-GB" dirty="0"/>
              <a:t>                                             </a:t>
            </a:r>
            <a:r>
              <a:rPr lang="en-GB" sz="2800" dirty="0"/>
              <a:t>Assignment Tutorials</a:t>
            </a:r>
          </a:p>
          <a:p>
            <a:r>
              <a:rPr lang="en-GB" dirty="0"/>
              <a:t>Week 8  3/3/21</a:t>
            </a:r>
          </a:p>
          <a:p>
            <a:r>
              <a:rPr lang="en-GB" dirty="0"/>
              <a:t>Implementing Change				Week 11- Submission </a:t>
            </a:r>
          </a:p>
          <a:p>
            <a:endParaRPr lang="en-GB" dirty="0"/>
          </a:p>
          <a:p>
            <a:r>
              <a:rPr lang="en-GB" dirty="0"/>
              <a:t>Week 9  10/3/21</a:t>
            </a:r>
          </a:p>
          <a:p>
            <a:r>
              <a:rPr lang="en-GB" dirty="0"/>
              <a:t>Assignment Tutorials</a:t>
            </a:r>
          </a:p>
          <a:p>
            <a:endParaRPr lang="en-GB" dirty="0"/>
          </a:p>
          <a:p>
            <a:endParaRPr lang="en-GB" dirty="0"/>
          </a:p>
          <a:p>
            <a:endParaRPr lang="en-GB" dirty="0"/>
          </a:p>
        </p:txBody>
      </p:sp>
    </p:spTree>
    <p:extLst>
      <p:ext uri="{BB962C8B-B14F-4D97-AF65-F5344CB8AC3E}">
        <p14:creationId xmlns:p14="http://schemas.microsoft.com/office/powerpoint/2010/main" val="3567907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A43CF-52D7-4FDA-B47F-710D3F0B2B54}"/>
              </a:ext>
            </a:extLst>
          </p:cNvPr>
          <p:cNvSpPr>
            <a:spLocks noGrp="1"/>
          </p:cNvSpPr>
          <p:nvPr>
            <p:ph type="title"/>
          </p:nvPr>
        </p:nvSpPr>
        <p:spPr/>
        <p:txBody>
          <a:bodyPr>
            <a:normAutofit fontScale="90000"/>
          </a:bodyPr>
          <a:lstStyle/>
          <a:p>
            <a:r>
              <a:rPr lang="en-GB" sz="3600" dirty="0"/>
              <a:t>Managing Change- Cohort 3 Assignment</a:t>
            </a:r>
            <a:br>
              <a:rPr lang="en-GB" sz="3600" dirty="0"/>
            </a:br>
            <a:r>
              <a:rPr lang="en-GB" sz="3600" dirty="0"/>
              <a:t>Submission Date- 26</a:t>
            </a:r>
            <a:r>
              <a:rPr lang="en-GB" sz="3600" baseline="30000" dirty="0"/>
              <a:t>th</a:t>
            </a:r>
            <a:r>
              <a:rPr lang="en-GB" sz="3600" dirty="0"/>
              <a:t> March 2021</a:t>
            </a:r>
            <a:br>
              <a:rPr lang="en-GB" sz="3600" dirty="0"/>
            </a:br>
            <a:r>
              <a:rPr lang="en-GB" sz="3600" dirty="0"/>
              <a:t>Word Count 4500 plus 10Mins Professional Discussion</a:t>
            </a:r>
          </a:p>
        </p:txBody>
      </p:sp>
      <p:sp>
        <p:nvSpPr>
          <p:cNvPr id="3" name="Content Placeholder 2">
            <a:extLst>
              <a:ext uri="{FF2B5EF4-FFF2-40B4-BE49-F238E27FC236}">
                <a16:creationId xmlns:a16="http://schemas.microsoft.com/office/drawing/2014/main" id="{6811F278-9E8B-4D67-B277-C72548FCE68A}"/>
              </a:ext>
            </a:extLst>
          </p:cNvPr>
          <p:cNvSpPr>
            <a:spLocks noGrp="1"/>
          </p:cNvSpPr>
          <p:nvPr>
            <p:ph idx="1"/>
          </p:nvPr>
        </p:nvSpPr>
        <p:spPr/>
        <p:txBody>
          <a:bodyPr>
            <a:normAutofit fontScale="92500" lnSpcReduction="20000"/>
          </a:bodyPr>
          <a:lstStyle/>
          <a:p>
            <a:r>
              <a:rPr lang="en-GB" dirty="0"/>
              <a:t>Task 1</a:t>
            </a:r>
          </a:p>
          <a:p>
            <a:r>
              <a:rPr lang="en-GB" dirty="0"/>
              <a:t> </a:t>
            </a:r>
          </a:p>
          <a:p>
            <a:r>
              <a:rPr lang="en-GB" dirty="0"/>
              <a:t>Choose an organisation that has undertaken a major change within the last two years. This organisation can be from the public, private or 3</a:t>
            </a:r>
            <a:r>
              <a:rPr lang="en-GB" baseline="30000" dirty="0"/>
              <a:t>rd</a:t>
            </a:r>
            <a:r>
              <a:rPr lang="en-GB" dirty="0"/>
              <a:t> sector.  Having chosen the organisation provide information on the following:</a:t>
            </a:r>
          </a:p>
          <a:p>
            <a:r>
              <a:rPr lang="en-GB" dirty="0"/>
              <a:t>	</a:t>
            </a:r>
          </a:p>
          <a:p>
            <a:r>
              <a:rPr lang="en-GB" dirty="0"/>
              <a:t>	</a:t>
            </a:r>
          </a:p>
          <a:p>
            <a:pPr lvl="0"/>
            <a:r>
              <a:rPr lang="en-GB" dirty="0"/>
              <a:t>A </a:t>
            </a:r>
            <a:r>
              <a:rPr lang="en-GB" b="1" dirty="0"/>
              <a:t>brief</a:t>
            </a:r>
            <a:r>
              <a:rPr lang="en-GB" dirty="0"/>
              <a:t> background to the organisation to demonstrate its development.</a:t>
            </a:r>
          </a:p>
          <a:p>
            <a:pPr lvl="0"/>
            <a:r>
              <a:rPr lang="en-GB" dirty="0"/>
              <a:t>An overview of the products/services it </a:t>
            </a:r>
            <a:r>
              <a:rPr lang="en-GB" b="1" dirty="0"/>
              <a:t>currently</a:t>
            </a:r>
            <a:r>
              <a:rPr lang="en-GB" dirty="0"/>
              <a:t> offers.</a:t>
            </a:r>
          </a:p>
          <a:p>
            <a:pPr lvl="0"/>
            <a:r>
              <a:rPr lang="en-GB" dirty="0"/>
              <a:t>The </a:t>
            </a:r>
            <a:r>
              <a:rPr lang="en-GB" b="1" dirty="0"/>
              <a:t>current </a:t>
            </a:r>
            <a:r>
              <a:rPr lang="en-GB" dirty="0"/>
              <a:t>market position </a:t>
            </a:r>
            <a:r>
              <a:rPr lang="en-GB" dirty="0" err="1"/>
              <a:t>i.e</a:t>
            </a:r>
            <a:r>
              <a:rPr lang="en-GB" dirty="0"/>
              <a:t> profit/loss, surplus/deficit, market share.</a:t>
            </a:r>
          </a:p>
          <a:p>
            <a:r>
              <a:rPr lang="en-GB" dirty="0"/>
              <a:t>A description of the change that was planned /implemented</a:t>
            </a:r>
          </a:p>
        </p:txBody>
      </p:sp>
    </p:spTree>
    <p:extLst>
      <p:ext uri="{BB962C8B-B14F-4D97-AF65-F5344CB8AC3E}">
        <p14:creationId xmlns:p14="http://schemas.microsoft.com/office/powerpoint/2010/main" val="189820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3BCC2-A7FD-456D-974F-07C21B89ED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C0403C-34A9-4B61-B594-5CA663DD3D6B}"/>
              </a:ext>
            </a:extLst>
          </p:cNvPr>
          <p:cNvSpPr>
            <a:spLocks noGrp="1"/>
          </p:cNvSpPr>
          <p:nvPr>
            <p:ph idx="1"/>
          </p:nvPr>
        </p:nvSpPr>
        <p:spPr/>
        <p:txBody>
          <a:bodyPr>
            <a:normAutofit fontScale="55000" lnSpcReduction="20000"/>
          </a:bodyPr>
          <a:lstStyle/>
          <a:p>
            <a:r>
              <a:rPr lang="en-GB" dirty="0"/>
              <a:t>Task 2</a:t>
            </a:r>
          </a:p>
          <a:p>
            <a:r>
              <a:rPr lang="en-GB" dirty="0"/>
              <a:t> </a:t>
            </a:r>
          </a:p>
          <a:p>
            <a:r>
              <a:rPr lang="en-GB" dirty="0"/>
              <a:t>Critically analyse and discuss the nature of the change being examined.  This should include the influences of the micro/macro environmental on the need for change. You are required to produce a SWOT and PESTLE to aid your analysis which should be placed in the appendices of the report. </a:t>
            </a:r>
          </a:p>
          <a:p>
            <a:r>
              <a:rPr lang="en-GB" b="1" dirty="0"/>
              <a:t>NB</a:t>
            </a:r>
            <a:r>
              <a:rPr lang="en-GB" dirty="0"/>
              <a:t> remember this change has already been implemented so your SWOT and PESTLE analysis will need to be based on </a:t>
            </a:r>
            <a:r>
              <a:rPr lang="en-GB" b="1" dirty="0"/>
              <a:t>past</a:t>
            </a:r>
            <a:r>
              <a:rPr lang="en-GB" dirty="0"/>
              <a:t> factors </a:t>
            </a:r>
            <a:r>
              <a:rPr lang="en-GB" b="1" dirty="0"/>
              <a:t>not </a:t>
            </a:r>
            <a:r>
              <a:rPr lang="en-GB" dirty="0"/>
              <a:t>present.</a:t>
            </a:r>
          </a:p>
          <a:p>
            <a:r>
              <a:rPr lang="en-GB" dirty="0"/>
              <a:t> </a:t>
            </a:r>
          </a:p>
          <a:p>
            <a:r>
              <a:rPr lang="en-GB" dirty="0"/>
              <a:t>Task 3- Feasibility Discussion – To take place in week 4.</a:t>
            </a:r>
          </a:p>
          <a:p>
            <a:r>
              <a:rPr lang="en-GB" dirty="0"/>
              <a:t> </a:t>
            </a:r>
          </a:p>
          <a:p>
            <a:r>
              <a:rPr lang="en-GB" dirty="0"/>
              <a:t>This task will be completed by undertaking the following:</a:t>
            </a:r>
          </a:p>
          <a:p>
            <a:r>
              <a:rPr lang="en-GB" dirty="0"/>
              <a:t>	</a:t>
            </a:r>
          </a:p>
          <a:p>
            <a:pPr lvl="0"/>
            <a:r>
              <a:rPr lang="en-GB" dirty="0"/>
              <a:t>A discussion with your lecturer which will be based on the information compiled in tasks 1 and 2 to establish the feasibility of the choice of organisation change.  Based on the information already collected and analysed you should prepare to defend why this change was ‘feasible’.</a:t>
            </a:r>
          </a:p>
          <a:p>
            <a:r>
              <a:rPr lang="en-GB" dirty="0"/>
              <a:t> </a:t>
            </a:r>
          </a:p>
          <a:p>
            <a:endParaRPr lang="en-GB" dirty="0"/>
          </a:p>
        </p:txBody>
      </p:sp>
    </p:spTree>
    <p:extLst>
      <p:ext uri="{BB962C8B-B14F-4D97-AF65-F5344CB8AC3E}">
        <p14:creationId xmlns:p14="http://schemas.microsoft.com/office/powerpoint/2010/main" val="1629788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EA661-9F9B-44D6-ABF7-014C8672A7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7EFEBA-B16A-4299-88A8-2A85409371C6}"/>
              </a:ext>
            </a:extLst>
          </p:cNvPr>
          <p:cNvSpPr>
            <a:spLocks noGrp="1"/>
          </p:cNvSpPr>
          <p:nvPr>
            <p:ph idx="1"/>
          </p:nvPr>
        </p:nvSpPr>
        <p:spPr/>
        <p:txBody>
          <a:bodyPr>
            <a:normAutofit fontScale="85000" lnSpcReduction="20000"/>
          </a:bodyPr>
          <a:lstStyle/>
          <a:p>
            <a:r>
              <a:rPr lang="en-GB" dirty="0"/>
              <a:t>Task 4</a:t>
            </a:r>
          </a:p>
          <a:p>
            <a:r>
              <a:rPr lang="en-GB" dirty="0"/>
              <a:t>Discuss how ‘cultural’ influences of the organisation impacted on the change process.</a:t>
            </a:r>
          </a:p>
          <a:p>
            <a:r>
              <a:rPr lang="en-GB" dirty="0"/>
              <a:t> Task 5</a:t>
            </a:r>
          </a:p>
          <a:p>
            <a:r>
              <a:rPr lang="en-GB" dirty="0"/>
              <a:t> Analyse an area of ‘complex’ change the organisation faced and discuss the role of:</a:t>
            </a:r>
          </a:p>
          <a:p>
            <a:r>
              <a:rPr lang="en-GB" dirty="0"/>
              <a:t> Leaders </a:t>
            </a:r>
          </a:p>
          <a:p>
            <a:pPr lvl="0"/>
            <a:r>
              <a:rPr lang="en-GB" dirty="0"/>
              <a:t>Change Agents</a:t>
            </a:r>
          </a:p>
          <a:p>
            <a:r>
              <a:rPr lang="en-GB" dirty="0"/>
              <a:t>in helping to support/hinder the change process.</a:t>
            </a:r>
          </a:p>
          <a:p>
            <a:r>
              <a:rPr lang="en-GB" dirty="0"/>
              <a:t> Task 6</a:t>
            </a:r>
          </a:p>
          <a:p>
            <a:r>
              <a:rPr lang="en-GB" dirty="0"/>
              <a:t>Within the report demonstrate critical knowledge and understanding of a variety of ‘change’ theories/models. </a:t>
            </a:r>
          </a:p>
          <a:p>
            <a:endParaRPr lang="en-GB" dirty="0"/>
          </a:p>
        </p:txBody>
      </p:sp>
    </p:spTree>
    <p:extLst>
      <p:ext uri="{BB962C8B-B14F-4D97-AF65-F5344CB8AC3E}">
        <p14:creationId xmlns:p14="http://schemas.microsoft.com/office/powerpoint/2010/main" val="2706271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0BCF-D439-41DB-B66C-49745CBB97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7EE350-E39F-4D6B-8CE7-7E7656F4F2AC}"/>
              </a:ext>
            </a:extLst>
          </p:cNvPr>
          <p:cNvSpPr>
            <a:spLocks noGrp="1"/>
          </p:cNvSpPr>
          <p:nvPr>
            <p:ph idx="1"/>
          </p:nvPr>
        </p:nvSpPr>
        <p:spPr/>
        <p:txBody>
          <a:bodyPr/>
          <a:lstStyle/>
          <a:p>
            <a:r>
              <a:rPr lang="en-GB" dirty="0"/>
              <a:t>Task 7</a:t>
            </a:r>
          </a:p>
          <a:p>
            <a:r>
              <a:rPr lang="en-GB" dirty="0"/>
              <a:t>Provide a conclusion to the report and, based on this compile an improvement plan based on the aim of improving the planning / implementation of change at the organisation.  The format of the improvement plan for the organisation may take the form of a PDP plan.</a:t>
            </a:r>
          </a:p>
          <a:p>
            <a:endParaRPr lang="en-GB" dirty="0"/>
          </a:p>
        </p:txBody>
      </p:sp>
    </p:spTree>
    <p:extLst>
      <p:ext uri="{BB962C8B-B14F-4D97-AF65-F5344CB8AC3E}">
        <p14:creationId xmlns:p14="http://schemas.microsoft.com/office/powerpoint/2010/main" val="2785124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9819B-CA0D-476B-88A6-688ECF1FBB9A}"/>
              </a:ext>
            </a:extLst>
          </p:cNvPr>
          <p:cNvSpPr>
            <a:spLocks noGrp="1"/>
          </p:cNvSpPr>
          <p:nvPr>
            <p:ph type="title"/>
          </p:nvPr>
        </p:nvSpPr>
        <p:spPr/>
        <p:txBody>
          <a:bodyPr/>
          <a:lstStyle/>
          <a:p>
            <a:r>
              <a:rPr lang="en-GB" dirty="0"/>
              <a:t>Criteria Specific to assignment</a:t>
            </a:r>
          </a:p>
        </p:txBody>
      </p:sp>
      <p:sp>
        <p:nvSpPr>
          <p:cNvPr id="3" name="Content Placeholder 2">
            <a:extLst>
              <a:ext uri="{FF2B5EF4-FFF2-40B4-BE49-F238E27FC236}">
                <a16:creationId xmlns:a16="http://schemas.microsoft.com/office/drawing/2014/main" id="{CC502042-E25B-4761-B428-EB1808FD4E91}"/>
              </a:ext>
            </a:extLst>
          </p:cNvPr>
          <p:cNvSpPr>
            <a:spLocks noGrp="1"/>
          </p:cNvSpPr>
          <p:nvPr>
            <p:ph idx="1"/>
          </p:nvPr>
        </p:nvSpPr>
        <p:spPr/>
        <p:txBody>
          <a:bodyPr>
            <a:normAutofit lnSpcReduction="10000"/>
          </a:bodyPr>
          <a:lstStyle/>
          <a:p>
            <a:r>
              <a:rPr lang="en-GB" i="1" dirty="0"/>
              <a:t>The work should contain at least 30 academic references in support of your work from a variety of valid and reliable sources. A reference list should be provided using Harvard referencing conventions. 20 Marks</a:t>
            </a:r>
          </a:p>
          <a:p>
            <a:r>
              <a:rPr lang="en-GB" i="1" dirty="0"/>
              <a:t>You should demonstrate knowledge and understanding of the theories/models associated with culture, planned and unplanned change, Leadership and conflict management, Evaluation of change management.. 20 Marks</a:t>
            </a:r>
            <a:endParaRPr lang="en-GB" dirty="0"/>
          </a:p>
          <a:p>
            <a:r>
              <a:rPr lang="en-GB" i="1" dirty="0"/>
              <a:t>You should critically evaluate your sources, synthesis of information from your research and academic theories/ models and draw appropriate conclusions and recommendations in the form of an ‘improvement’ plan.. 30 Marks</a:t>
            </a:r>
            <a:endParaRPr lang="en-GB" dirty="0"/>
          </a:p>
          <a:p>
            <a:endParaRPr lang="en-GB" dirty="0"/>
          </a:p>
          <a:p>
            <a:endParaRPr lang="en-GB" dirty="0"/>
          </a:p>
        </p:txBody>
      </p:sp>
    </p:spTree>
    <p:extLst>
      <p:ext uri="{BB962C8B-B14F-4D97-AF65-F5344CB8AC3E}">
        <p14:creationId xmlns:p14="http://schemas.microsoft.com/office/powerpoint/2010/main" val="479358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C2882-12E3-42B4-AAEE-6E6B469BF1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F0BB47-15F8-41E2-92B6-88D834727AC2}"/>
              </a:ext>
            </a:extLst>
          </p:cNvPr>
          <p:cNvSpPr>
            <a:spLocks noGrp="1"/>
          </p:cNvSpPr>
          <p:nvPr>
            <p:ph idx="1"/>
          </p:nvPr>
        </p:nvSpPr>
        <p:spPr/>
        <p:txBody>
          <a:bodyPr>
            <a:normAutofit lnSpcReduction="10000"/>
          </a:bodyPr>
          <a:lstStyle/>
          <a:p>
            <a:r>
              <a:rPr lang="en-GB" dirty="0"/>
              <a:t>The report should include critical evaluation of the success or failure within the organisation of the change process. This should be undertaken by the application of several models of change applied to the organisation. 20 Marks</a:t>
            </a:r>
          </a:p>
          <a:p>
            <a:r>
              <a:rPr lang="en-GB" i="1" dirty="0"/>
              <a:t>The ‘feasibility’ discussion should be professionally prepared for and appropriate business language used within the discussion.  The report should be presented using a formal business report as demonstrated within the assignment guidance notes. The content should be of a professional standard with correct spelling, grammar and a logical flow to your discussion.  </a:t>
            </a:r>
            <a:r>
              <a:rPr lang="en-GB" i="1"/>
              <a:t>The work needs to be supported with citations which should be referenced using the Harvard method 10 Marks</a:t>
            </a:r>
            <a:endParaRPr lang="en-GB" dirty="0"/>
          </a:p>
          <a:p>
            <a:endParaRPr lang="en-GB" dirty="0"/>
          </a:p>
        </p:txBody>
      </p:sp>
    </p:spTree>
    <p:extLst>
      <p:ext uri="{BB962C8B-B14F-4D97-AF65-F5344CB8AC3E}">
        <p14:creationId xmlns:p14="http://schemas.microsoft.com/office/powerpoint/2010/main" val="1650207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519</Words>
  <Application>Microsoft Office PowerPoint</Application>
  <PresentationFormat>Widescreen</PresentationFormat>
  <Paragraphs>79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Introduction to Managing Change</vt:lpstr>
      <vt:lpstr>Aim and Module Outcomes</vt:lpstr>
      <vt:lpstr>PowerPoint Presentation</vt:lpstr>
      <vt:lpstr>Scheme of Work-Cohort 3</vt:lpstr>
      <vt:lpstr>SOW- Cont.</vt:lpstr>
      <vt:lpstr>Managing Change- Cohort 3 Assignment Submission Date- 26th March 2021 Word Count 4500 plus 10Mins Professional Discussion</vt:lpstr>
      <vt:lpstr>PowerPoint Presentation</vt:lpstr>
      <vt:lpstr>PowerPoint Presentation</vt:lpstr>
      <vt:lpstr>PowerPoint Presentation</vt:lpstr>
      <vt:lpstr>Criteria Specific to assignment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Heffernan</dc:creator>
  <cp:lastModifiedBy>Maria Heffernan</cp:lastModifiedBy>
  <cp:revision>9</cp:revision>
  <dcterms:created xsi:type="dcterms:W3CDTF">2021-01-10T18:17:40Z</dcterms:created>
  <dcterms:modified xsi:type="dcterms:W3CDTF">2021-01-12T17:36:26Z</dcterms:modified>
</cp:coreProperties>
</file>