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 autoCompressPictures="0">
  <p:sldMasterIdLst>
    <p:sldMasterId id="2147483731" r:id="rId1"/>
  </p:sldMasterIdLst>
  <p:notesMasterIdLst>
    <p:notesMasterId r:id="rId30"/>
  </p:notesMasterIdLst>
  <p:handoutMasterIdLst>
    <p:handoutMasterId r:id="rId31"/>
  </p:handoutMasterIdLst>
  <p:sldIdLst>
    <p:sldId id="256" r:id="rId2"/>
    <p:sldId id="282" r:id="rId3"/>
    <p:sldId id="278" r:id="rId4"/>
    <p:sldId id="295" r:id="rId5"/>
    <p:sldId id="280" r:id="rId6"/>
    <p:sldId id="294" r:id="rId7"/>
    <p:sldId id="269" r:id="rId8"/>
    <p:sldId id="285" r:id="rId9"/>
    <p:sldId id="286" r:id="rId10"/>
    <p:sldId id="259" r:id="rId11"/>
    <p:sldId id="287" r:id="rId12"/>
    <p:sldId id="277" r:id="rId13"/>
    <p:sldId id="289" r:id="rId14"/>
    <p:sldId id="291" r:id="rId15"/>
    <p:sldId id="293" r:id="rId16"/>
    <p:sldId id="262" r:id="rId17"/>
    <p:sldId id="296" r:id="rId18"/>
    <p:sldId id="273" r:id="rId19"/>
    <p:sldId id="297" r:id="rId20"/>
    <p:sldId id="298" r:id="rId21"/>
    <p:sldId id="299" r:id="rId22"/>
    <p:sldId id="300" r:id="rId23"/>
    <p:sldId id="301" r:id="rId24"/>
    <p:sldId id="276" r:id="rId25"/>
    <p:sldId id="302" r:id="rId26"/>
    <p:sldId id="303" r:id="rId27"/>
    <p:sldId id="304" r:id="rId28"/>
    <p:sldId id="268" r:id="rId29"/>
  </p:sldIdLst>
  <p:sldSz cx="9144000" cy="6858000" type="screen4x3"/>
  <p:notesSz cx="6858000" cy="97234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798" autoAdjust="0"/>
    <p:restoredTop sz="94640"/>
  </p:normalViewPr>
  <p:slideViewPr>
    <p:cSldViewPr>
      <p:cViewPr varScale="1">
        <p:scale>
          <a:sx n="107" d="100"/>
          <a:sy n="107" d="100"/>
        </p:scale>
        <p:origin x="1288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E4F327E-8E06-9583-1142-63A2E5912DC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790E84D5-4725-58A1-170E-15B06088FE1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8" name="Rectangle 4">
            <a:extLst>
              <a:ext uri="{FF2B5EF4-FFF2-40B4-BE49-F238E27FC236}">
                <a16:creationId xmlns:a16="http://schemas.microsoft.com/office/drawing/2014/main" id="{FA52117A-8BCE-550C-D1BB-A0D92B30B9DF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9" name="Rectangle 5">
            <a:extLst>
              <a:ext uri="{FF2B5EF4-FFF2-40B4-BE49-F238E27FC236}">
                <a16:creationId xmlns:a16="http://schemas.microsoft.com/office/drawing/2014/main" id="{AB03B04D-8B43-004F-03D0-EEDF67BFD7ED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6392299E-4374-674F-8CA5-41793903EB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F479A88-7866-75F0-581F-ACA2941EA92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07E870C9-1DCA-A0BB-319E-2FDFDF829EB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932F3BEB-5C10-A0EC-BE30-C0A7665F559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8538" y="728663"/>
            <a:ext cx="4862512" cy="36464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2B42E9BC-4960-E7BC-14C3-AB4C2B59244F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673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C72A0598-7952-2258-8DEA-585E7964781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DC7DAB05-3C2F-A303-09D1-5F6213A1D5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0624E1-002B-034B-9500-3C84321553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>
            <a:extLst>
              <a:ext uri="{FF2B5EF4-FFF2-40B4-BE49-F238E27FC236}">
                <a16:creationId xmlns:a16="http://schemas.microsoft.com/office/drawing/2014/main" id="{95768B19-3887-6789-E2FD-902B8053BF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5D37670-BB31-4F4B-ABBA-0EDEBCC59AFE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AA405DA0-25A9-EED5-063A-E8A1273793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C3930FD1-3836-2ABE-78DF-12B222C6BD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>
            <a:extLst>
              <a:ext uri="{FF2B5EF4-FFF2-40B4-BE49-F238E27FC236}">
                <a16:creationId xmlns:a16="http://schemas.microsoft.com/office/drawing/2014/main" id="{9A455731-F52C-C438-6C60-3F014FF3DB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3FEB9537-ED76-3445-A510-2FE378EDB7E2}" type="slidenum">
              <a:rPr lang="en-GB" altLang="en-US" smtClean="0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98928F03-CB09-AA02-60AF-BBF068D801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CC918BC6-E5A0-9825-97E8-7CD52B601E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>
            <a:extLst>
              <a:ext uri="{FF2B5EF4-FFF2-40B4-BE49-F238E27FC236}">
                <a16:creationId xmlns:a16="http://schemas.microsoft.com/office/drawing/2014/main" id="{F13199E8-B301-3A6C-FF4B-BC93798F7D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AF98BC4-7E9C-7049-A5B9-4BF1670C776F}" type="slidenum">
              <a:rPr lang="en-GB" altLang="en-US" smtClean="0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96F0B2D5-76CF-804F-922C-241E097A87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E7AB86EE-CF21-AE60-9877-BE4BF11729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>
            <a:extLst>
              <a:ext uri="{FF2B5EF4-FFF2-40B4-BE49-F238E27FC236}">
                <a16:creationId xmlns:a16="http://schemas.microsoft.com/office/drawing/2014/main" id="{BE3B9850-6D34-47B9-8A82-67CB0B45EC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F99E3CB-63AE-3D4F-B965-C9665F84B2AE}" type="slidenum">
              <a:rPr lang="en-GB" altLang="en-US" smtClean="0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77D0219E-D880-752B-4DC1-EB8A881658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373B86FB-B4AB-4299-2CBD-B69220E81C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>
            <a:extLst>
              <a:ext uri="{FF2B5EF4-FFF2-40B4-BE49-F238E27FC236}">
                <a16:creationId xmlns:a16="http://schemas.microsoft.com/office/drawing/2014/main" id="{013CAE93-8714-823B-E96C-03F0DFACE8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526C091-5773-9245-BFDE-60725A080CAD}" type="slidenum">
              <a:rPr lang="en-GB" altLang="en-US" smtClean="0"/>
              <a:pPr>
                <a:spcBef>
                  <a:spcPct val="0"/>
                </a:spcBef>
              </a:pPr>
              <a:t>28</a:t>
            </a:fld>
            <a:endParaRPr lang="en-GB" alt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F4C25E47-FE18-D2CD-5821-0A2482FEFF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BCCE8020-815F-20EC-684A-061510825F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89FFEF-484D-9D16-00F0-53A6F3E3235E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15EDEA2A-3DBB-B907-51FA-7AFF2C06B1D6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10DB49-AEC8-3FA7-CACD-B767D47FFF81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5A0144B-95BF-855C-613B-34071EC1A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810D13-E8A8-E0B2-2692-4E9A331D5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59E7D94-B37E-175A-819E-C8894FAAD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5E493-7427-BE4E-9882-2EC71F2A1A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2875627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7EC6D4-3E84-CFB5-EEC0-824D91C16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7AF85-6C14-5D4A-9E19-199D3395F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F15A05-ADBA-7F9D-6AEA-2F91DD77A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5C4E2-055E-9A45-A1AF-B08C80DF49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1731773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B414E2-6056-AC71-4870-3A8BEF724346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881F19E2-6B79-44F8-D038-8170C646B6F7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D76452A-449B-BE49-9948-6827EAD9F94F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816A095-E56B-821C-8FE8-F70C6386C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461938E-43F7-C7D7-039B-37E5407A6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D4C286E-2FE4-0623-5475-203C5D0FD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1A86F-8980-7A48-B0D7-78F9A8406E5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851883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BDC5027-858B-800D-7D81-56ACCA273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120262F-27C2-FADB-2A1A-425E9731D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5B3C55B-8F75-7D84-A5AD-90A813482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827F3-4F90-4349-A548-E61F4A126B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2681666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BE090BD-D70B-7394-4241-6DABEC0CB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B388C84-8560-7A35-040E-3AF949082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F1E4CEB-2372-1B14-EDA7-D512573B4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706B5-86F9-E445-B02C-1CD1219614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32353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6DE22BF-E771-B098-CACD-BA09DD4F0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22D01B3-CFB3-5EF0-9543-7F30D1117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400E575-E003-3B08-B4A7-F08AF72BD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33018-45FA-FA42-BC05-073CAE3635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1612384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53B2B3-BE59-FF44-17A4-5CDB28F19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0D638F-9128-5414-5ADF-B31AE3692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F1C0BB-3FFA-D8DE-F73C-809DB96B7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9771A-77FC-A347-9C1E-F23D614AF1E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939335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8A8D932-BEBE-CBD3-13EA-6C5269DDF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18ED1-3C48-1235-23A9-8F6DB9FB9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58B72-4175-A949-5E27-D2C1B1D26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836A4-F148-AC4D-9026-773E9F17DF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6189045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60C33F-3308-38FA-692D-17AA2E402D11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2E48F20-C918-8A34-0815-42346989B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33EE032-B8D3-3BA2-4702-E3FE6A79D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35417A07-EC7D-8656-A904-7535D4043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F4BC2-06EF-FA48-9E4F-03944547BB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7318444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AA310-A3DB-732E-29A9-AB7B82E7E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51A93-FBEC-DBDF-B4F1-DF34A8B26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5DE823-3F71-45C8-682B-7D7371043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41934-F5CF-CC43-B7CF-94EE97A55F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1315686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403975D-FC66-DE72-FB55-793978009605}"/>
              </a:ext>
            </a:extLst>
          </p:cNvPr>
          <p:cNvCxnSpPr/>
          <p:nvPr/>
        </p:nvCxnSpPr>
        <p:spPr>
          <a:xfrm rot="5400000" flipV="1">
            <a:off x="7543800" y="173038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92B3863-DAFA-9A7F-BA3B-48C448520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88CDFA8-F431-8F2F-DB85-68D215D18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D89A784-D830-473A-57F7-E153DD421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F83294-159D-8F4C-B72B-ABDBF6D075F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537283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63BCAF-23F5-5C94-C942-D77A2A3F3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49EDC7-2663-E907-A201-F39C3C572D9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68350" y="2286000"/>
            <a:ext cx="72898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EFEF7-FCD5-366F-910E-43FB5E362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350" y="6470650"/>
            <a:ext cx="1616075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8DD0B-067D-226F-D56A-1738DE75CB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32200" y="6470650"/>
            <a:ext cx="442595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B3664-059D-5EBA-1059-2B43DB0C91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28000" y="6470650"/>
            <a:ext cx="730250" cy="2746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solidFill>
                  <a:srgbClr val="0D0D0D"/>
                </a:solidFill>
                <a:latin typeface="Tw Cen MT Condensed" panose="020B0606020104020203" pitchFamily="34" charset="77"/>
              </a:defRPr>
            </a:lvl1pPr>
          </a:lstStyle>
          <a:p>
            <a:pPr>
              <a:defRPr/>
            </a:pPr>
            <a:fld id="{CE47D70B-6426-E54B-A26D-DBF81302AD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30CDC9-EB1C-9446-B52B-73036B52F356}"/>
              </a:ext>
            </a:extLst>
          </p:cNvPr>
          <p:cNvCxnSpPr/>
          <p:nvPr/>
        </p:nvCxnSpPr>
        <p:spPr>
          <a:xfrm flipV="1">
            <a:off x="571500" y="827088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4" r:id="rId1"/>
    <p:sldLayoutId id="2147483908" r:id="rId2"/>
    <p:sldLayoutId id="2147483915" r:id="rId3"/>
    <p:sldLayoutId id="2147483909" r:id="rId4"/>
    <p:sldLayoutId id="2147483910" r:id="rId5"/>
    <p:sldLayoutId id="2147483911" r:id="rId6"/>
    <p:sldLayoutId id="2147483916" r:id="rId7"/>
    <p:sldLayoutId id="2147483912" r:id="rId8"/>
    <p:sldLayoutId id="2147483917" r:id="rId9"/>
    <p:sldLayoutId id="2147483913" r:id="rId10"/>
    <p:sldLayoutId id="2147483918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 kern="1200" cap="all" spc="100">
          <a:solidFill>
            <a:srgbClr val="0D0D0D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2pPr>
      <a:lvl3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3pPr>
      <a:lvl4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4pPr>
      <a:lvl5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9pPr>
    </p:titleStyle>
    <p:bodyStyle>
      <a:lvl1pPr marL="90488" indent="-90488" algn="l" rtl="0" eaLnBrk="0" fontAlgn="base" hangingPunct="0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77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13" indent="-136525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7675" indent="-136525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3725" indent="-136525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6288" indent="-136525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6257E889-6E3F-DE73-3CAA-F30FAC59573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-180975" y="4959350"/>
            <a:ext cx="6337300" cy="146367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YSGRIFENNU </a:t>
            </a:r>
            <a:r>
              <a:rPr lang="en-GB" sz="3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eich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CYNNIG TRAETHAWD HIR</a:t>
            </a:r>
            <a:b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b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Writing Your Dissertation Proposal</a:t>
            </a: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DF519BB4-98C0-2B68-A9A7-26AD4488E65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457950" y="4959350"/>
            <a:ext cx="2400300" cy="1463675"/>
          </a:xfrm>
        </p:spPr>
        <p:txBody>
          <a:bodyPr rtlCol="0"/>
          <a:lstStyle/>
          <a:p>
            <a:pPr eaLnBrk="1" fontAlgn="auto" hangingPunct="1">
              <a:buFont typeface="Wingdings" pitchFamily="2" charset="2"/>
              <a:buNone/>
              <a:defRPr/>
            </a:pPr>
            <a:r>
              <a:rPr lang="en-GB" dirty="0"/>
              <a:t>Alison Connaughton</a:t>
            </a:r>
          </a:p>
          <a:p>
            <a:pPr eaLnBrk="1" fontAlgn="auto" hangingPunct="1">
              <a:buFont typeface="Wingdings" pitchFamily="2" charset="2"/>
              <a:buNone/>
              <a:defRPr/>
            </a:pPr>
            <a:r>
              <a:rPr lang="en-GB" dirty="0"/>
              <a:t>2023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BCA1C-F7A3-3CE3-FA10-0FFB0F09D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100" y="171450"/>
            <a:ext cx="7289800" cy="61118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HEDDIW:                              Today:</a:t>
            </a:r>
          </a:p>
        </p:txBody>
      </p:sp>
      <p:sp>
        <p:nvSpPr>
          <p:cNvPr id="16386" name="Content Placeholder 2">
            <a:extLst>
              <a:ext uri="{FF2B5EF4-FFF2-40B4-BE49-F238E27FC236}">
                <a16:creationId xmlns:a16="http://schemas.microsoft.com/office/drawing/2014/main" id="{C8DBCCF1-1C51-97AC-B925-AE2146567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3800" y="887413"/>
            <a:ext cx="3917950" cy="5327650"/>
          </a:xfrm>
        </p:spPr>
        <p:txBody>
          <a:bodyPr/>
          <a:lstStyle/>
          <a:p>
            <a:pPr marL="457200" indent="-4572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Lecture content – writing your proposal</a:t>
            </a:r>
          </a:p>
          <a:p>
            <a:pPr marL="457200" indent="-4572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Tasks for you to complete individually or with others </a:t>
            </a:r>
          </a:p>
          <a:p>
            <a:pPr marL="457200" indent="-4572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Use the remainder of the lecture time (with others) plus an additional hour (or more) to work through all the questions from this powerpoint.</a:t>
            </a:r>
          </a:p>
          <a:p>
            <a:pPr marL="460375" lvl="1" indent="-285750" eaLnBrk="1" hangingPunct="1"/>
            <a:r>
              <a:rPr lang="en-GB" altLang="en-US" sz="2000"/>
              <a:t>These slides are on Moodle and Teams. 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294A2A9-337C-9199-ACB5-5249D4C7CFDC}"/>
              </a:ext>
            </a:extLst>
          </p:cNvPr>
          <p:cNvSpPr txBox="1">
            <a:spLocks/>
          </p:cNvSpPr>
          <p:nvPr/>
        </p:nvSpPr>
        <p:spPr bwMode="auto">
          <a:xfrm>
            <a:off x="611188" y="887413"/>
            <a:ext cx="3960812" cy="534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457200" indent="-4572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460375" indent="-28575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defTabSz="9144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Cynnwys y ddarlith – ysgrifennu eich cynnig </a:t>
            </a:r>
          </a:p>
          <a:p>
            <a:pPr defTabSz="9144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Tasgau i chi eu cwblhau yn unigol neu gydag eraill </a:t>
            </a:r>
          </a:p>
          <a:p>
            <a:pPr defTabSz="9144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Defnyddiwch weddill y ddarlith (gydag eraill) ac awr ychwanegol (neu fwy) i ateb yr holl gwestiynau a geir yn y pwerbwynt yma. </a:t>
            </a:r>
          </a:p>
          <a:p>
            <a:pPr lvl="1" defTabSz="914400" eaLnBrk="1" hangingPunct="1"/>
            <a:r>
              <a:rPr lang="en-GB" altLang="en-US" sz="2000"/>
              <a:t>Mae’r sleidiau hyn ar Moodle a Teams.</a:t>
            </a:r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876FB-30A3-BAF3-4C21-266E82C6D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15888"/>
            <a:ext cx="7289800" cy="15001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TASG ASESU: 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YSGRIFENNWCH GYNNIG FFURFIOL AR GYFER Y CWESTIWN YMCHWIL RYDYCH WEDI’I GYNHYRCHU AR GYFER EICH ASTUDIAETH ANNIBYNNOL.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3B7A7-93F4-A6FE-CF78-1483BC54E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538" y="1052513"/>
            <a:ext cx="8229600" cy="5073650"/>
          </a:xfrm>
        </p:spPr>
        <p:txBody>
          <a:bodyPr rtlCol="0">
            <a:normAutofit fontScale="92500" lnSpcReduction="1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b="1" dirty="0"/>
              <a:t>Pwysiad:</a:t>
            </a:r>
            <a:r>
              <a:rPr lang="cy-GB" dirty="0"/>
              <a:t> Mae’r cynnig ymchwil werth 10% marc y modwl. </a:t>
            </a:r>
            <a:r>
              <a:rPr lang="en-GB" dirty="0">
                <a:highlight>
                  <a:srgbClr val="FFFF00"/>
                </a:highlight>
              </a:rPr>
              <a:t>(HNL / SES / OAE / PE).  Compulsory but not formally assessed for SET</a:t>
            </a:r>
            <a:endParaRPr lang="cy-GB" dirty="0">
              <a:highlight>
                <a:srgbClr val="FFFF00"/>
              </a:highlight>
            </a:endParaRP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b="1" dirty="0"/>
              <a:t>Hyd Cynnig yr Ymchwil: </a:t>
            </a:r>
            <a:r>
              <a:rPr lang="cy-GB" dirty="0"/>
              <a:t>uchafswm o 1500 o eiriau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b="1" dirty="0"/>
              <a:t>Mae’r meini prawf asesu wedi’u seilio ar werthusiad o’ch gallu i:</a:t>
            </a:r>
            <a:endParaRPr lang="cy-GB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O’r llenyddiaeth, adnabod a chyfiawnhau cwestiwn ymchwil priodol sy’n haeddu ei astudio.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Cyflwyno cyflwyniad i lenyddiaeth ymchwil cyfredol yn y maes.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Adnabod rhesymwaith cryf yn glir ar gyfer eich cwestiwn ymchwil, a datgan nod neu nodau’r astudiaeth yn gryno.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Amlinellu’r methodoleg arfaethedig ar gyfer yr astudiaeth (e.e., cyfranogion, offer, gweithdrefnau casglu data) a darparu rhesymwaith ar gyfer y dewisiadau a wneir. Fel arall – y math o adolygiad o lenyddiaeth a’r rhesymwaith ar ei gyfer.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Adnabod sut y caiff y data a gesglir ei ddadansoddi (neu ei drin a’i drafod os yw’n adolygiad) a chyfiawnhau pam mai’r weithdrefn dadansoddi data hon yw’r mwyaf priodol ar gyfer eich cwestiwn ymchwil.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Cyflwyno amserlen ddrafft a ystyriwyd yn ofalus ac sy’n realistig ar gyfer cwblhau’r traethawd hir.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cy-GB" dirty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FEF3E-7436-AB82-1BE0-99BCF43FD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15888"/>
            <a:ext cx="7289800" cy="15001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Assessment TASK: 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Write a formal proposal for the research question that you have generated for your independent study.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34EB4-2C06-4723-D27B-EDD4A61B8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538" y="1052513"/>
            <a:ext cx="8229600" cy="5073650"/>
          </a:xfrm>
        </p:spPr>
        <p:txBody>
          <a:bodyPr rtlCol="0">
            <a:normAutofit lnSpcReduction="1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b="1" dirty="0"/>
              <a:t>Weighting:</a:t>
            </a:r>
            <a:r>
              <a:rPr lang="en-GB" dirty="0"/>
              <a:t> The research proposal is worth 10% of the module mark (HNL / SES / OAE / PE).  Compulsory but not formally assessed for SET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b="1" dirty="0"/>
              <a:t>Research Proposal Length: </a:t>
            </a:r>
            <a:r>
              <a:rPr lang="en-GB" dirty="0"/>
              <a:t>1500 words maximum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b="1" dirty="0"/>
              <a:t>The assessment criteria are based upon an evaluation of your ability to:</a:t>
            </a:r>
            <a:endParaRPr lang="en-GB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Identify and justify from the literature an appropriate research question worthy of study.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Present an introduction to current research literature in this area.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Clearly identify a strong rationale for your research question, and concisely state the aim or aims of the study.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Outline the proposed methodology for the study (e.g., participants, equipment, data collection procedures) and provide a rationale for the choices made. Alternatively – type of literature review and rationale for this.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Identify how the collected data will be analysed (or handled if a review) and justify why this data analysis procedure is the most appropriate for your research question.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Present a well thought out and realistic draft timetable for completion of the dissertation.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E9787-D0F5-D7C0-019C-4BE3B684D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88913"/>
            <a:ext cx="7289800" cy="1498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MAE ANGEN CYNNWYS YR ADRANNAU A GANLYN YN EICH CYNNIG: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4D471-F9C2-E1FF-C725-DAB6C81D9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1052513"/>
            <a:ext cx="8229600" cy="5905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endParaRPr lang="cy-GB" dirty="0"/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Datganiad o gwestiwn ymchwil. </a:t>
            </a:r>
            <a:endParaRPr lang="cy-GB" dirty="0"/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Cyflwyniad.</a:t>
            </a:r>
            <a:r>
              <a:rPr lang="cy-GB" dirty="0"/>
              <a:t> Dylid cyflwyno cyflwyniad a rhesymwaith ar gyfer yr astudiaeth (gan ddefnyddio llenyddiaeth berthnasol a phriodol).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Nodau.</a:t>
            </a:r>
            <a:r>
              <a:rPr lang="cy-GB" dirty="0"/>
              <a:t> Nodwch yn glir unrhyw ddamcaniaethau a/neu nodau ac amcanion yr astudiaeth.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Dull.</a:t>
            </a:r>
            <a:r>
              <a:rPr lang="cy-GB" dirty="0"/>
              <a:t> Amlinellwch y fethodoleg arfaethedig ar gyfer yr astudiaeth, gan ddarparu rhesymwaith gref ar gyfer y dewisiadau a wnaed.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Dadansoddi Data.</a:t>
            </a:r>
            <a:r>
              <a:rPr lang="cy-GB" dirty="0"/>
              <a:t> Adnabod a chyfiawnhau’r dulliau dadansoddi data arfaethedig.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Amserlen Ymchwil.</a:t>
            </a:r>
            <a:r>
              <a:rPr lang="cy-GB" dirty="0"/>
              <a:t> Amserlen ddrafft ar gyfer cwblhau gwahanol adrannau’r traethawd hir.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endParaRPr lang="cy-GB" dirty="0"/>
          </a:p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r>
              <a:rPr lang="cy-GB" dirty="0"/>
              <a:t>Defnyddiwch y rhain fel is-benawdau wrth i chi lunio’ch adroddiad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cy-GB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B6C25-94EF-087C-5638-79031762C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88913"/>
            <a:ext cx="7289800" cy="1498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</a:t>
            </a:r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 following sections need to be included within your proposal: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89912-3AD4-1C27-25E6-600B80398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1052513"/>
            <a:ext cx="8229600" cy="5905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Statement of research question. </a:t>
            </a:r>
            <a:endParaRPr lang="en-GB" dirty="0"/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Introduction.</a:t>
            </a:r>
            <a:r>
              <a:rPr lang="en-GB" dirty="0"/>
              <a:t> An introduction and rationale for the study should be presented (utilising relevant and appropriate literature).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Aims.</a:t>
            </a:r>
            <a:r>
              <a:rPr lang="en-GB" dirty="0"/>
              <a:t> Clearly identify any hypotheses and/or the aims and objectives of the study.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Method.</a:t>
            </a:r>
            <a:r>
              <a:rPr lang="en-GB" dirty="0"/>
              <a:t> Outline the proposed methodology for the study, providing a strong rationale for the choices made.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Data Analysis.</a:t>
            </a:r>
            <a:r>
              <a:rPr lang="en-GB" dirty="0"/>
              <a:t> Identify and justify the proposed methods of data analysis.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Research Timetable.</a:t>
            </a:r>
            <a:r>
              <a:rPr lang="en-GB" dirty="0"/>
              <a:t> Draft timetable for the completion of the sections of the dissertation.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endParaRPr lang="en-GB" dirty="0"/>
          </a:p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r>
              <a:rPr lang="en-GB" dirty="0"/>
              <a:t>Use these as sub-headings when you put your report together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5413F20E-BDFB-4CC2-318B-4C130BB25F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8950" y="-38100"/>
            <a:ext cx="8229600" cy="11398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MEINI PRAWF MARCIO’R CYNNIG 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Proposal Marking Criteria:</a:t>
            </a:r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5C257D6A-3047-8CBF-71C2-7EC8235547CA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611188" y="6126163"/>
            <a:ext cx="8229600" cy="544512"/>
          </a:xfrm>
        </p:spPr>
        <p:txBody>
          <a:bodyPr/>
          <a:lstStyle/>
          <a:p>
            <a:pPr eaLnBrk="1" hangingPunct="1"/>
            <a:endParaRPr lang="en-GB" altLang="en-US" sz="2800">
              <a:solidFill>
                <a:srgbClr val="FFFF66"/>
              </a:solidFill>
            </a:endParaRPr>
          </a:p>
        </p:txBody>
      </p:sp>
      <p:pic>
        <p:nvPicPr>
          <p:cNvPr id="21507" name="Picture 1">
            <a:extLst>
              <a:ext uri="{FF2B5EF4-FFF2-40B4-BE49-F238E27FC236}">
                <a16:creationId xmlns:a16="http://schemas.microsoft.com/office/drawing/2014/main" id="{C685E9DD-F5EC-9B79-4DEE-8804E940FE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908050"/>
            <a:ext cx="8750300" cy="563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Content Placeholder 2">
            <a:extLst>
              <a:ext uri="{FF2B5EF4-FFF2-40B4-BE49-F238E27FC236}">
                <a16:creationId xmlns:a16="http://schemas.microsoft.com/office/drawing/2014/main" id="{BF5B9C46-5E0D-3635-C49E-7AB983ACA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8263" y="2122488"/>
            <a:ext cx="3702050" cy="4022725"/>
          </a:xfrm>
        </p:spPr>
        <p:txBody>
          <a:bodyPr/>
          <a:lstStyle/>
          <a:p>
            <a:pPr eaLnBrk="1" hangingPunct="1"/>
            <a:r>
              <a:rPr lang="en-GB" altLang="en-US" sz="2400"/>
              <a:t>What are you looking at?</a:t>
            </a:r>
          </a:p>
          <a:p>
            <a:pPr lvl="1" eaLnBrk="1" hangingPunct="1"/>
            <a:r>
              <a:rPr lang="en-GB" altLang="en-US" sz="2400"/>
              <a:t>Title – overview of study </a:t>
            </a:r>
          </a:p>
          <a:p>
            <a:pPr lvl="1"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E.g. Narrative literature review vitamin D supplementation / qualitative interview study – motivation to / quantitative study of competitive state anxiety  </a:t>
            </a:r>
          </a:p>
          <a:p>
            <a:endParaRPr lang="en-US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7BCD2E5-8A2A-1753-A0A6-FB16495FD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836613"/>
            <a:ext cx="9072563" cy="1498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1. Datganiad cwestiwn ymchwil / STATEMENT OF RESEARCH QUESTION  </a:t>
            </a:r>
            <a:endParaRPr lang="cy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2DCC087-1E28-9078-15DB-AA0A67010709}"/>
              </a:ext>
            </a:extLst>
          </p:cNvPr>
          <p:cNvSpPr txBox="1">
            <a:spLocks/>
          </p:cNvSpPr>
          <p:nvPr/>
        </p:nvSpPr>
        <p:spPr bwMode="auto">
          <a:xfrm>
            <a:off x="361950" y="2205038"/>
            <a:ext cx="4033838" cy="3816350"/>
          </a:xfrm>
          <a:prstGeom prst="rect">
            <a:avLst/>
          </a:prstGeom>
          <a:noFill/>
          <a:ln>
            <a:noFill/>
          </a:ln>
        </p:spPr>
        <p:txBody>
          <a:bodyPr lIns="45720" rIns="45720"/>
          <a:lstStyle>
            <a:lvl1pPr marL="90488" indent="-90488" algn="l" rtl="0" eaLnBrk="0" fontAlgn="base" hangingPunct="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13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767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372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6288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1" hangingPunct="1">
              <a:defRPr/>
            </a:pPr>
            <a:r>
              <a:rPr lang="cy-GB" altLang="en-US" sz="2400" dirty="0"/>
              <a:t>Ar beth ydych chi’n edrych?  </a:t>
            </a:r>
          </a:p>
          <a:p>
            <a:pPr lvl="1" defTabSz="914400" eaLnBrk="1" hangingPunct="1">
              <a:defRPr/>
            </a:pPr>
            <a:r>
              <a:rPr lang="cy-GB" altLang="en-US" sz="2400" dirty="0"/>
              <a:t>Teitl – trosolwg o’r astudiaeth </a:t>
            </a:r>
          </a:p>
          <a:p>
            <a:pPr lvl="1" defTabSz="914400" eaLnBrk="1" hangingPunct="1">
              <a:defRPr/>
            </a:pPr>
            <a:endParaRPr lang="cy-GB" altLang="en-US" sz="2400" dirty="0"/>
          </a:p>
          <a:p>
            <a:pPr defTabSz="914400" eaLnBrk="1" hangingPunct="1">
              <a:defRPr/>
            </a:pPr>
            <a:r>
              <a:rPr lang="cy-GB" altLang="en-US" sz="2400" dirty="0"/>
              <a:t>E.e. adolygiad llenyddiaeth naratif ychwanegiad fitamin D / astudiaeth cyfweliad ansoddol (</a:t>
            </a:r>
            <a:r>
              <a:rPr lang="cy-GB" altLang="en-US" sz="2400" dirty="0" err="1"/>
              <a:t>qualitative</a:t>
            </a:r>
            <a:r>
              <a:rPr lang="cy-GB" altLang="en-US" sz="2400" dirty="0"/>
              <a:t>)  – cymhelliad i / astudiaeth meintiol (</a:t>
            </a:r>
            <a:r>
              <a:rPr lang="cy-GB" altLang="en-US" sz="2400" dirty="0" err="1"/>
              <a:t>quantitative</a:t>
            </a:r>
            <a:r>
              <a:rPr lang="cy-GB" altLang="en-US" sz="2400" dirty="0"/>
              <a:t>) o </a:t>
            </a:r>
            <a:r>
              <a:rPr lang="cy-GB" altLang="en-US" sz="2400" dirty="0" err="1"/>
              <a:t>orbryder</a:t>
            </a:r>
            <a:r>
              <a:rPr lang="cy-GB" altLang="en-US" sz="2400" dirty="0"/>
              <a:t> cyflwr cystadleuol </a:t>
            </a:r>
          </a:p>
          <a:p>
            <a:pPr marL="0" indent="0" defTabSz="914400">
              <a:buFont typeface="Tw Cen MT" panose="020B0602020104020603" pitchFamily="34" charset="77"/>
              <a:buNone/>
              <a:defRPr/>
            </a:pPr>
            <a:endParaRPr lang="cy-GB" dirty="0"/>
          </a:p>
        </p:txBody>
      </p:sp>
      <p:sp>
        <p:nvSpPr>
          <p:cNvPr id="22532" name="TextBox 5">
            <a:extLst>
              <a:ext uri="{FF2B5EF4-FFF2-40B4-BE49-F238E27FC236}">
                <a16:creationId xmlns:a16="http://schemas.microsoft.com/office/drawing/2014/main" id="{43A30FA5-0DED-2530-73B6-C4EAB55ECE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92875" y="261938"/>
            <a:ext cx="2357438" cy="646112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r>
              <a:rPr lang="en-US" altLang="en-US"/>
              <a:t>Ansoddol = qualitative </a:t>
            </a:r>
          </a:p>
          <a:p>
            <a:r>
              <a:rPr lang="en-US" altLang="en-US"/>
              <a:t>Meintiol = quantitative </a:t>
            </a:r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Content Placeholder 2">
            <a:extLst>
              <a:ext uri="{FF2B5EF4-FFF2-40B4-BE49-F238E27FC236}">
                <a16:creationId xmlns:a16="http://schemas.microsoft.com/office/drawing/2014/main" id="{FB0D432C-4170-30A8-ACE7-D060FC427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" y="2349500"/>
            <a:ext cx="4019550" cy="4022725"/>
          </a:xfrm>
        </p:spPr>
        <p:txBody>
          <a:bodyPr/>
          <a:lstStyle/>
          <a:p>
            <a:r>
              <a:rPr lang="en-US" altLang="en-US"/>
              <a:t>(gan defnyddio llenyddiaeth berthnasol ac addas)</a:t>
            </a:r>
          </a:p>
          <a:p>
            <a:r>
              <a:rPr lang="en-US" altLang="en-US"/>
              <a:t>Pa adnoddau dylech chi fod yn eu defnyddio?</a:t>
            </a:r>
          </a:p>
          <a:p>
            <a:r>
              <a:rPr lang="en-US" altLang="en-US"/>
              <a:t>O ble ydych chi wedi cael eich cwestiwn ymchwil?</a:t>
            </a:r>
          </a:p>
          <a:p>
            <a:r>
              <a:rPr lang="en-US" altLang="en-US"/>
              <a:t>Mae RHAID bod hwn wedi dod o’r ymchwil – NID y ffordd arall o gwmpas!  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70A6ECD-4BB2-5FA8-9F25-D33DC7B835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2.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Cyflwyniad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RhesymWAITH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 GYFER YR ASTUDIAETH ARFAETHEDIG/ Introduction and rationale for proposed study 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55028EE-727C-36E6-4D8F-859F0CB38A1B}"/>
              </a:ext>
            </a:extLst>
          </p:cNvPr>
          <p:cNvSpPr txBox="1">
            <a:spLocks/>
          </p:cNvSpPr>
          <p:nvPr/>
        </p:nvSpPr>
        <p:spPr bwMode="auto">
          <a:xfrm>
            <a:off x="5508625" y="1916113"/>
            <a:ext cx="320675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90488" indent="-90488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265113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defTabSz="914400" eaLnBrk="1" hangingPunct="1">
              <a:buFont typeface="Wingdings" pitchFamily="2" charset="2"/>
              <a:buNone/>
            </a:pPr>
            <a:endParaRPr lang="en-GB" altLang="en-US"/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(utilising relevant and appropriate literature)</a:t>
            </a:r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What resources should you be using?</a:t>
            </a:r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Where have you got your research question from?</a:t>
            </a:r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This </a:t>
            </a:r>
            <a:r>
              <a:rPr lang="en-GB" altLang="en-US">
                <a:solidFill>
                  <a:srgbClr val="0070C0"/>
                </a:solidFill>
              </a:rPr>
              <a:t>MUST </a:t>
            </a:r>
            <a:r>
              <a:rPr lang="en-GB" altLang="en-US"/>
              <a:t>have come from the research – </a:t>
            </a:r>
            <a:r>
              <a:rPr lang="en-GB" altLang="en-US">
                <a:solidFill>
                  <a:srgbClr val="0070C0"/>
                </a:solidFill>
              </a:rPr>
              <a:t>NOT</a:t>
            </a:r>
            <a:r>
              <a:rPr lang="en-GB" altLang="en-US"/>
              <a:t> the other way around!</a:t>
            </a:r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ED62F7E-2D73-451A-56F0-97FC7599EE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476250"/>
            <a:ext cx="7289800" cy="15001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Rationale – tasks to consider before writing this section…</a:t>
            </a:r>
            <a:endParaRPr lang="en-US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578" name="Rectangle 3">
            <a:extLst>
              <a:ext uri="{FF2B5EF4-FFF2-40B4-BE49-F238E27FC236}">
                <a16:creationId xmlns:a16="http://schemas.microsoft.com/office/drawing/2014/main" id="{44BDF6AC-5E11-DD98-9689-8179E6882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916113"/>
            <a:ext cx="8229600" cy="504031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GB" altLang="en-US"/>
              <a:t>Is it clear why your project needs to be carried out?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/>
              <a:t>Is it evident why it is important / will add to current research?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/>
              <a:t>Who will the results of your study / review be useful for?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/>
              <a:t>Can you think of anyone else who has not been considered that the results may be useful for? Make a note of these people.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>
              <a:buFont typeface="Wingdings" pitchFamily="2" charset="2"/>
              <a:buChar char="Ø"/>
            </a:pPr>
            <a:endParaRPr lang="en-GB" altLang="en-US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Content Placeholder 2">
            <a:extLst>
              <a:ext uri="{FF2B5EF4-FFF2-40B4-BE49-F238E27FC236}">
                <a16:creationId xmlns:a16="http://schemas.microsoft.com/office/drawing/2014/main" id="{E17D308E-0646-587F-3F0A-5895C42CE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2247900"/>
            <a:ext cx="3887787" cy="40227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altLang="en-US"/>
              <a:t>A yw’n glir pam bod angen cynnal y prosiect yma? </a:t>
            </a:r>
          </a:p>
          <a:p>
            <a:pPr>
              <a:buFont typeface="Wingdings" pitchFamily="2" charset="2"/>
              <a:buChar char="Ø"/>
            </a:pPr>
            <a:r>
              <a:rPr lang="en-US" altLang="en-US"/>
              <a:t>A yw’n amlwg pam ei fod yn bwysig / y bydd yn ychwanegu at ymchwil presennol?</a:t>
            </a:r>
          </a:p>
          <a:p>
            <a:pPr>
              <a:buFont typeface="Wingdings" pitchFamily="2" charset="2"/>
              <a:buChar char="Ø"/>
            </a:pPr>
            <a:r>
              <a:rPr lang="en-US" altLang="en-US"/>
              <a:t>I bwy y bydd canlyniadau eich astudiaeth / adolygiad yn ddefnyddiol?</a:t>
            </a:r>
          </a:p>
          <a:p>
            <a:pPr>
              <a:buFont typeface="Wingdings" pitchFamily="2" charset="2"/>
              <a:buChar char="Ø"/>
            </a:pPr>
            <a:r>
              <a:rPr lang="en-US" altLang="en-US"/>
              <a:t>Ydych chi’n gallu meddwl am unrhywun arall sydd heb eu hystyried y gallai’r canlyniadau eu helpu? Gwnewch nodyn o’r bobl yma. 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6A5605D-7677-6E8E-145F-DE6FBD84C2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RhesymWAITH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–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tasgaU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I’W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Hystyried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cyn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ysgrifennu’R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ADRAN HON…/ Rationale – tasks to consider before writing this section…</a:t>
            </a:r>
            <a:endParaRPr lang="en-US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67ACF0F1-9BDA-59C2-2306-DA5BB8D28BA1}"/>
              </a:ext>
            </a:extLst>
          </p:cNvPr>
          <p:cNvSpPr txBox="1">
            <a:spLocks/>
          </p:cNvSpPr>
          <p:nvPr/>
        </p:nvSpPr>
        <p:spPr bwMode="auto">
          <a:xfrm>
            <a:off x="4932363" y="2266950"/>
            <a:ext cx="4052887" cy="382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90488" indent="-90488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265113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defTabSz="914400" eaLnBrk="1" hangingPunct="1">
              <a:buFont typeface="Wingdings" pitchFamily="2" charset="2"/>
              <a:buChar char="Ø"/>
            </a:pPr>
            <a:r>
              <a:rPr lang="en-GB" altLang="en-US"/>
              <a:t>Is it clear why your project needs to be carried out? </a:t>
            </a:r>
          </a:p>
          <a:p>
            <a:pPr defTabSz="914400" eaLnBrk="1" hangingPunct="1">
              <a:buFont typeface="Wingdings" pitchFamily="2" charset="2"/>
              <a:buChar char="Ø"/>
            </a:pPr>
            <a:r>
              <a:rPr lang="en-GB" altLang="en-US"/>
              <a:t>Is it evident why it is important / will add to current research?</a:t>
            </a:r>
          </a:p>
          <a:p>
            <a:pPr defTabSz="914400" eaLnBrk="1" hangingPunct="1">
              <a:buFont typeface="Wingdings" pitchFamily="2" charset="2"/>
              <a:buChar char="Ø"/>
            </a:pPr>
            <a:r>
              <a:rPr lang="en-GB" altLang="en-US"/>
              <a:t>Who will the results of your study / review be useful for?</a:t>
            </a:r>
          </a:p>
          <a:p>
            <a:pPr defTabSz="914400" eaLnBrk="1" hangingPunct="1">
              <a:buFont typeface="Wingdings" pitchFamily="2" charset="2"/>
              <a:buChar char="Ø"/>
            </a:pPr>
            <a:r>
              <a:rPr lang="en-GB" altLang="en-US"/>
              <a:t>Can you think of anyone else who has not been considered that the results may be useful for? Make a note of these people.</a:t>
            </a:r>
          </a:p>
          <a:p>
            <a:pPr defTabSz="914400" eaLnBrk="1" hangingPunct="1">
              <a:buFont typeface="Wingdings" pitchFamily="2" charset="2"/>
              <a:buNone/>
            </a:pPr>
            <a:endParaRPr lang="en-GB" altLang="en-US"/>
          </a:p>
          <a:p>
            <a:pPr defTabSz="914400" eaLnBrk="1" hangingPunct="1">
              <a:buFont typeface="Wingdings" pitchFamily="2" charset="2"/>
              <a:buChar char="Ø"/>
            </a:pPr>
            <a:endParaRPr lang="en-GB" altLang="en-US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>
            <a:extLst>
              <a:ext uri="{FF2B5EF4-FFF2-40B4-BE49-F238E27FC236}">
                <a16:creationId xmlns:a16="http://schemas.microsoft.com/office/drawing/2014/main" id="{3B169195-9BD4-67AE-5B93-6FAE83311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413" y="1341438"/>
            <a:ext cx="3981450" cy="4967287"/>
          </a:xfrm>
        </p:spPr>
        <p:txBody>
          <a:bodyPr/>
          <a:lstStyle/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/>
              <a:t>Mae </a:t>
            </a:r>
            <a:r>
              <a:rPr lang="en-GB" altLang="en-US" dirty="0" err="1"/>
              <a:t>gweithio</a:t>
            </a:r>
            <a:r>
              <a:rPr lang="en-GB" altLang="en-US" dirty="0"/>
              <a:t> </a:t>
            </a:r>
            <a:r>
              <a:rPr lang="en-GB" altLang="en-US" dirty="0" err="1"/>
              <a:t>gydag</a:t>
            </a:r>
            <a:r>
              <a:rPr lang="en-GB" altLang="en-US" dirty="0"/>
              <a:t> </a:t>
            </a:r>
            <a:r>
              <a:rPr lang="en-GB" altLang="en-US" dirty="0" err="1"/>
              <a:t>eraill</a:t>
            </a:r>
            <a:r>
              <a:rPr lang="en-GB" altLang="en-US" dirty="0"/>
              <a:t> o </a:t>
            </a:r>
            <a:r>
              <a:rPr lang="en-GB" altLang="en-US" dirty="0" err="1"/>
              <a:t>gymorth</a:t>
            </a:r>
            <a:r>
              <a:rPr lang="en-GB" altLang="en-US" dirty="0"/>
              <a:t> </a:t>
            </a:r>
            <a:r>
              <a:rPr lang="en-GB" altLang="en-US" dirty="0" err="1"/>
              <a:t>mawr</a:t>
            </a:r>
            <a:r>
              <a:rPr lang="en-GB" altLang="en-US" dirty="0"/>
              <a:t>…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endParaRPr lang="en-GB" altLang="en-US" dirty="0"/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 err="1"/>
              <a:t>Mewn</a:t>
            </a:r>
            <a:r>
              <a:rPr lang="en-GB" altLang="en-US" dirty="0"/>
              <a:t> </a:t>
            </a:r>
            <a:r>
              <a:rPr lang="en-GB" altLang="en-US" dirty="0" err="1"/>
              <a:t>grwpiau</a:t>
            </a:r>
            <a:r>
              <a:rPr lang="en-GB" altLang="en-US" dirty="0"/>
              <a:t> </a:t>
            </a:r>
            <a:r>
              <a:rPr lang="en-GB" altLang="en-US" dirty="0" err="1"/>
              <a:t>rhaglen</a:t>
            </a:r>
            <a:r>
              <a:rPr lang="en-GB" altLang="en-US" dirty="0"/>
              <a:t> </a:t>
            </a:r>
            <a:r>
              <a:rPr lang="en-GB" altLang="en-US" dirty="0" err="1"/>
              <a:t>bach</a:t>
            </a:r>
            <a:r>
              <a:rPr lang="en-GB" altLang="en-US" dirty="0"/>
              <a:t> / </a:t>
            </a:r>
            <a:r>
              <a:rPr lang="en-GB" altLang="en-US" dirty="0" err="1"/>
              <a:t>parau</a:t>
            </a:r>
            <a:r>
              <a:rPr lang="en-GB" altLang="en-US" dirty="0"/>
              <a:t>: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gryno</a:t>
            </a:r>
            <a:r>
              <a:rPr lang="en-GB" altLang="en-US" dirty="0"/>
              <a:t>, </a:t>
            </a:r>
            <a:r>
              <a:rPr lang="en-GB" altLang="en-US" dirty="0" err="1"/>
              <a:t>cyflwynwch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</a:t>
            </a:r>
            <a:r>
              <a:rPr lang="en-GB" altLang="en-US" dirty="0" err="1"/>
              <a:t>cwestiwn</a:t>
            </a:r>
            <a:r>
              <a:rPr lang="en-GB" altLang="en-US" dirty="0"/>
              <a:t> </a:t>
            </a:r>
            <a:r>
              <a:rPr lang="en-GB" altLang="en-US" dirty="0" err="1"/>
              <a:t>ymchwil</a:t>
            </a:r>
            <a:r>
              <a:rPr lang="en-GB" altLang="en-US" dirty="0"/>
              <a:t> i </a:t>
            </a:r>
            <a:r>
              <a:rPr lang="en-GB" altLang="en-US" dirty="0" err="1"/>
              <a:t>rywun</a:t>
            </a:r>
            <a:r>
              <a:rPr lang="en-GB" altLang="en-US" dirty="0"/>
              <a:t> </a:t>
            </a:r>
            <a:r>
              <a:rPr lang="en-GB" altLang="en-US" dirty="0" err="1"/>
              <a:t>arall</a:t>
            </a:r>
            <a:r>
              <a:rPr lang="en-GB" altLang="en-US" dirty="0"/>
              <a:t>…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endParaRPr lang="en-GB" altLang="en-US" dirty="0"/>
          </a:p>
          <a:p>
            <a:pPr marL="457200" indent="-457200" eaLnBrk="1" hangingPunct="1">
              <a:buFont typeface="Tw Cen MT" panose="020B0602020104020603" pitchFamily="34" charset="77"/>
              <a:buAutoNum type="arabicPeriod"/>
              <a:defRPr/>
            </a:pPr>
            <a:r>
              <a:rPr lang="en-GB" altLang="en-US" b="1" dirty="0" err="1">
                <a:solidFill>
                  <a:srgbClr val="0070C0"/>
                </a:solidFill>
              </a:rPr>
              <a:t>Trafodwch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eich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rhesymwaith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ar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gyfer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eich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astudiaeth</a:t>
            </a:r>
            <a:r>
              <a:rPr lang="en-GB" altLang="en-US" b="1" dirty="0">
                <a:solidFill>
                  <a:srgbClr val="0070C0"/>
                </a:solidFill>
              </a:rPr>
              <a:t> …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/>
              <a:t>Pam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fod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haeddu</a:t>
            </a:r>
            <a:r>
              <a:rPr lang="en-GB" altLang="en-US" dirty="0"/>
              <a:t> </a:t>
            </a:r>
            <a:r>
              <a:rPr lang="en-GB" altLang="en-US" dirty="0" err="1"/>
              <a:t>cael</a:t>
            </a:r>
            <a:r>
              <a:rPr lang="en-GB" altLang="en-US" dirty="0"/>
              <a:t>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astudio</a:t>
            </a:r>
            <a:r>
              <a:rPr lang="en-GB" altLang="en-US" dirty="0"/>
              <a:t>? …  </a:t>
            </a:r>
            <a:r>
              <a:rPr lang="en-GB" altLang="en-US" dirty="0" err="1"/>
              <a:t>tystiolaeth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gyfer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r>
              <a:rPr lang="en-GB" altLang="en-US" dirty="0"/>
              <a:t>?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 err="1"/>
              <a:t>Gwnewch</a:t>
            </a:r>
            <a:r>
              <a:rPr lang="en-GB" altLang="en-US" dirty="0"/>
              <a:t> </a:t>
            </a:r>
            <a:r>
              <a:rPr lang="en-GB" altLang="en-US" dirty="0" err="1"/>
              <a:t>nodiadau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brif</a:t>
            </a:r>
            <a:r>
              <a:rPr lang="en-GB" altLang="en-US" dirty="0"/>
              <a:t> </a:t>
            </a:r>
            <a:r>
              <a:rPr lang="en-GB" altLang="en-US" dirty="0" err="1"/>
              <a:t>resymau</a:t>
            </a:r>
            <a:r>
              <a:rPr lang="en-GB" altLang="en-US" dirty="0"/>
              <a:t> </a:t>
            </a:r>
            <a:r>
              <a:rPr lang="en-GB" altLang="en-US" dirty="0" err="1"/>
              <a:t>pwysigrwydd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r>
              <a:rPr lang="en-GB" altLang="en-US" dirty="0"/>
              <a:t>.</a:t>
            </a:r>
            <a:endParaRPr lang="en-GB" altLang="en-US" dirty="0">
              <a:highlight>
                <a:srgbClr val="FFFF00"/>
              </a:highligh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07EAE-CEC2-05AE-4B8E-3D8A998916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3800" y="1341438"/>
            <a:ext cx="3981450" cy="4525962"/>
          </a:xfrm>
          <a:prstGeom prst="rect">
            <a:avLst/>
          </a:prstGeom>
          <a:noFill/>
          <a:ln>
            <a:noFill/>
          </a:ln>
        </p:spPr>
        <p:txBody>
          <a:bodyPr lIns="45720" rIns="45720"/>
          <a:lstStyle>
            <a:lvl1pPr marL="90488" indent="-90488" algn="l" rtl="0" eaLnBrk="0" fontAlgn="base" hangingPunct="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13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767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372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6288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It is very helpful to work with others…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endParaRPr lang="en-GB" altLang="en-US" dirty="0"/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In small programme groups / pairs: 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Briefly introduce your research question to another person…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endParaRPr lang="en-GB" altLang="en-US" dirty="0"/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1</a:t>
            </a:r>
            <a:r>
              <a:rPr lang="en-GB" altLang="en-US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en-GB" altLang="en-US" b="1" dirty="0">
                <a:solidFill>
                  <a:schemeClr val="accent2">
                    <a:lumMod val="75000"/>
                  </a:schemeClr>
                </a:solidFill>
              </a:rPr>
              <a:t>Discuss your rationale for your study…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Why is this worthy of study?…evidence for this?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Make notes of the key reasons why this is important.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7A2794B-43EF-2AC0-8654-CCBE525389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74700" y="234950"/>
            <a:ext cx="7289800" cy="7556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Tasg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:                            Task:</a:t>
            </a: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EFCD851-C332-78DA-C2B7-B4FF30412C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1125538"/>
            <a:ext cx="8229600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3.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Adnabod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nodau’r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astudiaeth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glir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/ CLEAR IDENTIFICATION OF THE AIMS OF THE STUDY</a:t>
            </a:r>
            <a:b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8F97ECB-C5A1-CD2E-A2E7-97AB248FAA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76825" y="2060575"/>
            <a:ext cx="3908425" cy="4281488"/>
          </a:xfrm>
        </p:spPr>
        <p:txBody>
          <a:bodyPr rtlCol="0">
            <a:normAutofit/>
          </a:bodyPr>
          <a:lstStyle/>
          <a:p>
            <a:pPr marL="91440" indent="-91440" eaLnBrk="1" fontAlgn="auto" hangingPunct="1">
              <a:buFont typeface="Wingdings" charset="0"/>
              <a:buChar char="Ø"/>
              <a:defRPr/>
            </a:pPr>
            <a:r>
              <a:rPr lang="en-GB" dirty="0"/>
              <a:t>What is your exact question?</a:t>
            </a:r>
          </a:p>
          <a:p>
            <a:pPr marL="0" indent="0" eaLnBrk="1" fontAlgn="auto" hangingPunct="1">
              <a:buFont typeface="Tw Cen MT" panose="020B0602020104020603" pitchFamily="34" charset="0"/>
              <a:buNone/>
              <a:defRPr/>
            </a:pPr>
            <a:endParaRPr lang="en-GB" dirty="0"/>
          </a:p>
          <a:p>
            <a:pPr marL="91440" indent="-91440" eaLnBrk="1" fontAlgn="auto" hangingPunct="1">
              <a:buFont typeface="Wingdings" charset="0"/>
              <a:buChar char="Ø"/>
              <a:defRPr/>
            </a:pPr>
            <a:r>
              <a:rPr lang="en-GB" dirty="0"/>
              <a:t>Clearly identify any hypotheses and/or the aims and objectives of the study. </a:t>
            </a:r>
          </a:p>
          <a:p>
            <a:pPr marL="265176" lvl="1" indent="-137160" eaLnBrk="1" fontAlgn="auto" hangingPunct="1">
              <a:buFont typeface="Wingdings" charset="0"/>
              <a:buChar char="l"/>
              <a:defRPr/>
            </a:pPr>
            <a:r>
              <a:rPr lang="en-GB" dirty="0"/>
              <a:t>Do you have very specific aims?</a:t>
            </a:r>
          </a:p>
          <a:p>
            <a:pPr marL="265176" lvl="1" indent="-137160" eaLnBrk="1" fontAlgn="auto" hangingPunct="1">
              <a:buFont typeface="Wingdings" charset="0"/>
              <a:buChar char="l"/>
              <a:defRPr/>
            </a:pPr>
            <a:r>
              <a:rPr lang="en-GB" dirty="0"/>
              <a:t>The clearer your aims are, the easier the research will be.</a:t>
            </a:r>
          </a:p>
          <a:p>
            <a:pPr marL="128016" lvl="1" indent="0" eaLnBrk="1" fontAlgn="auto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marL="91440" indent="-91440" eaLnBrk="1" fontAlgn="auto" hangingPunct="1">
              <a:buFont typeface="Wingdings" charset="0"/>
              <a:buChar char="Ø"/>
              <a:defRPr/>
            </a:pPr>
            <a:r>
              <a:rPr lang="en-GB" dirty="0"/>
              <a:t>What do you hope to find out?</a:t>
            </a:r>
          </a:p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0684288-F23A-0FB0-A64B-E36E72069A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2060575"/>
            <a:ext cx="3908425" cy="4281488"/>
          </a:xfrm>
          <a:prstGeom prst="rect">
            <a:avLst/>
          </a:prstGeom>
          <a:noFill/>
          <a:ln>
            <a:noFill/>
          </a:ln>
        </p:spPr>
        <p:txBody>
          <a:bodyPr lIns="45720" rIns="45720">
            <a:normAutofit/>
          </a:bodyPr>
          <a:lstStyle>
            <a:lvl1pPr marL="90488" indent="-90488" algn="l" rtl="0" eaLnBrk="0" fontAlgn="base" hangingPunct="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13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767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372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6288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indent="-91440" defTabSz="914400" eaLnBrk="1" fontAlgn="auto" hangingPunct="1">
              <a:buFont typeface="Wingdings" charset="0"/>
              <a:buChar char="Ø"/>
              <a:defRPr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union </a:t>
            </a:r>
            <a:r>
              <a:rPr lang="en-GB" dirty="0" err="1"/>
              <a:t>gwestiwn</a:t>
            </a:r>
            <a:r>
              <a:rPr lang="en-GB" dirty="0"/>
              <a:t>? </a:t>
            </a:r>
          </a:p>
          <a:p>
            <a:pPr marL="0" indent="0" defTabSz="914400" eaLnBrk="1" fontAlgn="auto" hangingPunct="1">
              <a:buFont typeface="Tw Cen MT" panose="020B0602020104020603" pitchFamily="34" charset="0"/>
              <a:buNone/>
              <a:defRPr/>
            </a:pPr>
            <a:endParaRPr lang="en-GB" dirty="0"/>
          </a:p>
          <a:p>
            <a:pPr marL="91440" indent="-91440" defTabSz="914400" eaLnBrk="1" fontAlgn="auto" hangingPunct="1">
              <a:buFont typeface="Wingdings" charset="0"/>
              <a:buChar char="Ø"/>
              <a:defRPr/>
            </a:pPr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ddamcaniaeth</a:t>
            </a:r>
            <a:r>
              <a:rPr lang="en-GB" dirty="0"/>
              <a:t> a / neu </a:t>
            </a:r>
            <a:r>
              <a:rPr lang="en-GB" dirty="0" err="1"/>
              <a:t>nodau</a:t>
            </a:r>
            <a:r>
              <a:rPr lang="en-GB" dirty="0"/>
              <a:t> ac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. </a:t>
            </a:r>
          </a:p>
          <a:p>
            <a:pPr marL="265176" lvl="1" indent="-137160" defTabSz="914400" eaLnBrk="1" fontAlgn="auto" hangingPunct="1">
              <a:buFont typeface="Wingdings" charset="0"/>
              <a:buChar char="l"/>
              <a:defRPr/>
            </a:pP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? </a:t>
            </a:r>
          </a:p>
          <a:p>
            <a:pPr marL="265176" lvl="1" indent="-137160" defTabSz="914400" eaLnBrk="1" fontAlgn="auto" hangingPunct="1">
              <a:buFont typeface="Wingdings" charset="0"/>
              <a:buChar char="l"/>
              <a:defRPr/>
            </a:pPr>
            <a:r>
              <a:rPr lang="en-GB" dirty="0"/>
              <a:t>Y </a:t>
            </a:r>
            <a:r>
              <a:rPr lang="en-GB" dirty="0" err="1"/>
              <a:t>cliriaf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hawsaf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  <a:p>
            <a:pPr marL="128016" lvl="1" indent="0" defTabSz="914400" eaLnBrk="1" fontAlgn="auto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marL="91440" indent="-91440" defTabSz="914400" eaLnBrk="1" fontAlgn="auto" hangingPunct="1">
              <a:buFont typeface="Wingdings" charset="0"/>
              <a:buChar char="Ø"/>
              <a:defRPr/>
            </a:pPr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gobeithio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?</a:t>
            </a:r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7B17B375-2006-388B-AB40-6D13680183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96975"/>
            <a:ext cx="9324975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4.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Amlinelliad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o’r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FETHODOLEG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gyfer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ASTUDIAETH -  DARPARU RHESYMWAITH GADARN AR GYFER EICH DEWISIADAU / </a:t>
            </a:r>
            <a:b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OUTLINE of proposed methodology for the study - providing a strong rationale for the choices made</a:t>
            </a:r>
          </a:p>
        </p:txBody>
      </p:sp>
      <p:sp>
        <p:nvSpPr>
          <p:cNvPr id="29698" name="Rectangle 3">
            <a:extLst>
              <a:ext uri="{FF2B5EF4-FFF2-40B4-BE49-F238E27FC236}">
                <a16:creationId xmlns:a16="http://schemas.microsoft.com/office/drawing/2014/main" id="{D53E39AA-D7A6-FA0E-ABA6-BE4EAE27F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25" y="2997200"/>
            <a:ext cx="3328988" cy="3303588"/>
          </a:xfrm>
        </p:spPr>
        <p:txBody>
          <a:bodyPr/>
          <a:lstStyle/>
          <a:p>
            <a:pPr eaLnBrk="1" hangingPunct="1"/>
            <a:endParaRPr lang="en-GB" altLang="en-US"/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If gathering data / provided with data…</a:t>
            </a:r>
          </a:p>
          <a:p>
            <a:pPr lvl="1" eaLnBrk="1" hangingPunct="1"/>
            <a:endParaRPr lang="en-GB" altLang="en-US" sz="2800"/>
          </a:p>
          <a:p>
            <a:pPr lvl="1" eaLnBrk="1" hangingPunct="1"/>
            <a:r>
              <a:rPr lang="en-GB" altLang="en-US" sz="2800"/>
              <a:t>Participants – who?</a:t>
            </a:r>
          </a:p>
          <a:p>
            <a:pPr lvl="1" eaLnBrk="1" hangingPunct="1"/>
            <a:r>
              <a:rPr lang="en-GB" altLang="en-US" sz="2800"/>
              <a:t>Procedures – how?</a:t>
            </a:r>
          </a:p>
          <a:p>
            <a:pPr lvl="1" eaLnBrk="1" hangingPunct="1"/>
            <a:r>
              <a:rPr lang="en-GB" altLang="en-US" sz="2800"/>
              <a:t>Design – what?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040B03DB-07F4-E5D1-B4B7-8D0C2FBEAA33}"/>
              </a:ext>
            </a:extLst>
          </p:cNvPr>
          <p:cNvSpPr txBox="1">
            <a:spLocks/>
          </p:cNvSpPr>
          <p:nvPr/>
        </p:nvSpPr>
        <p:spPr bwMode="auto">
          <a:xfrm>
            <a:off x="395288" y="2852738"/>
            <a:ext cx="4103687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90488" indent="-90488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265113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defTabSz="914400" eaLnBrk="1" hangingPunct="1"/>
            <a:endParaRPr lang="en-GB" altLang="en-US"/>
          </a:p>
          <a:p>
            <a:pPr defTabSz="914400" eaLnBrk="1" hangingPunct="1">
              <a:buFont typeface="Wingdings" pitchFamily="2" charset="2"/>
              <a:buNone/>
            </a:pPr>
            <a:endParaRPr lang="en-GB" altLang="en-US"/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Os byddwch yn casglu / derbyn data…</a:t>
            </a:r>
          </a:p>
          <a:p>
            <a:pPr defTabSz="914400" eaLnBrk="1" hangingPunct="1">
              <a:buFont typeface="Wingdings" pitchFamily="2" charset="2"/>
              <a:buNone/>
            </a:pPr>
            <a:endParaRPr lang="en-GB" altLang="en-US" sz="2800"/>
          </a:p>
          <a:p>
            <a:pPr lvl="1" defTabSz="914400" eaLnBrk="1" hangingPunct="1"/>
            <a:r>
              <a:rPr lang="en-GB" altLang="en-US" sz="2800"/>
              <a:t>Cyfranogion - pwy?</a:t>
            </a:r>
          </a:p>
          <a:p>
            <a:pPr lvl="1" defTabSz="914400" eaLnBrk="1" hangingPunct="1"/>
            <a:r>
              <a:rPr lang="en-GB" altLang="en-US" sz="2800"/>
              <a:t>Gweithdrefnau - sut?</a:t>
            </a:r>
          </a:p>
          <a:p>
            <a:pPr lvl="1" defTabSz="914400" eaLnBrk="1" hangingPunct="1"/>
            <a:r>
              <a:rPr lang="en-GB" altLang="en-US" sz="2800"/>
              <a:t>Cynllun – beth?</a:t>
            </a:r>
          </a:p>
        </p:txBody>
      </p: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F36FE1B-AFE6-5D50-634A-85E1000EF7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5338" y="549275"/>
            <a:ext cx="7289800" cy="1498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Cyfranogion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/  Participants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D065C3B-57E0-0C70-7FC4-0349A1C329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48263" y="1916113"/>
            <a:ext cx="3862387" cy="4105275"/>
          </a:xfrm>
        </p:spPr>
        <p:txBody>
          <a:bodyPr rtlCol="0">
            <a:normAutofit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dirty="0"/>
              <a:t>Examine the proposed participant sample for your project.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dirty="0"/>
              <a:t>For your project, consider the following…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dirty="0"/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dirty="0"/>
              <a:t>Is it realistic?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dirty="0"/>
              <a:t>Is the number appropriate?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dirty="0"/>
              <a:t>Is it appropriate for the proposed study? 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dirty="0"/>
              <a:t>Are there any potential problems with the sample that you need to be aware of?</a:t>
            </a:r>
          </a:p>
          <a:p>
            <a:pPr marL="457200" lvl="1" indent="0" eaLnBrk="1" fontAlgn="auto" hangingPunct="1">
              <a:buFont typeface="Wingdings" panose="05000000000000000000" pitchFamily="2" charset="2"/>
              <a:buNone/>
              <a:defRPr/>
            </a:pPr>
            <a:r>
              <a:rPr lang="en-GB" dirty="0"/>
              <a:t>If in doubt, ask!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86D1F18A-BA8B-7510-046A-10EC9173A4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363" y="1916113"/>
            <a:ext cx="4067175" cy="4105275"/>
          </a:xfrm>
          <a:prstGeom prst="rect">
            <a:avLst/>
          </a:prstGeom>
          <a:noFill/>
          <a:ln>
            <a:noFill/>
          </a:ln>
        </p:spPr>
        <p:txBody>
          <a:bodyPr lIns="45720" rIns="45720"/>
          <a:lstStyle>
            <a:lvl1pPr marL="90488" indent="-90488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265113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pPr defTabSz="914400" eaLnBrk="1" hangingPunct="1">
              <a:defRPr/>
            </a:pPr>
            <a:r>
              <a:rPr lang="cy-GB" altLang="en-US" dirty="0"/>
              <a:t>Archwiliwch y sampl cyfranogion arfaethedig ar gyfer eich prosiect. </a:t>
            </a:r>
          </a:p>
          <a:p>
            <a:pPr defTabSz="914400" eaLnBrk="1" hangingPunct="1">
              <a:defRPr/>
            </a:pPr>
            <a:r>
              <a:rPr lang="cy-GB" altLang="en-US" dirty="0"/>
              <a:t>Ystyriwch y canlynol ar gyfer eich prosiect … </a:t>
            </a:r>
          </a:p>
          <a:p>
            <a:pPr defTabSz="914400" eaLnBrk="1" hangingPunct="1">
              <a:defRPr/>
            </a:pPr>
            <a:endParaRPr lang="cy-GB" altLang="en-US" dirty="0"/>
          </a:p>
          <a:p>
            <a:pPr lvl="1" defTabSz="914400" eaLnBrk="1" hangingPunct="1">
              <a:defRPr/>
            </a:pPr>
            <a:r>
              <a:rPr lang="cy-GB" altLang="en-US" dirty="0"/>
              <a:t>Ydy </a:t>
            </a:r>
            <a:r>
              <a:rPr lang="cy-GB" altLang="en-US" dirty="0" err="1"/>
              <a:t>e’n</a:t>
            </a:r>
            <a:r>
              <a:rPr lang="cy-GB" altLang="en-US" dirty="0"/>
              <a:t> realistig?</a:t>
            </a:r>
          </a:p>
          <a:p>
            <a:pPr lvl="1" defTabSz="914400" eaLnBrk="1" hangingPunct="1">
              <a:defRPr/>
            </a:pPr>
            <a:r>
              <a:rPr lang="cy-GB" altLang="en-US" dirty="0"/>
              <a:t>Ydy’r nifer yn addas?</a:t>
            </a:r>
          </a:p>
          <a:p>
            <a:pPr lvl="1" defTabSz="914400" eaLnBrk="1" hangingPunct="1">
              <a:defRPr/>
            </a:pPr>
            <a:r>
              <a:rPr lang="cy-GB" altLang="en-US" dirty="0"/>
              <a:t>Ydy </a:t>
            </a:r>
            <a:r>
              <a:rPr lang="cy-GB" altLang="en-US" dirty="0" err="1"/>
              <a:t>e’n</a:t>
            </a:r>
            <a:r>
              <a:rPr lang="cy-GB" altLang="en-US" dirty="0"/>
              <a:t> addas ar gyfer yr astudiaeth arfaethedig? </a:t>
            </a:r>
          </a:p>
          <a:p>
            <a:pPr lvl="1" defTabSz="914400" eaLnBrk="1" hangingPunct="1">
              <a:defRPr/>
            </a:pPr>
            <a:r>
              <a:rPr lang="cy-GB" altLang="en-US" dirty="0"/>
              <a:t>Oes yna unrhyw broblemau posibl gyda’r sampl y dylech chi fod yn ymwybodol ohonynt? </a:t>
            </a:r>
          </a:p>
          <a:p>
            <a:pPr lvl="1" defTabSz="914400" eaLnBrk="1" hangingPunct="1">
              <a:defRPr/>
            </a:pPr>
            <a:r>
              <a:rPr lang="cy-GB" altLang="en-US" dirty="0"/>
              <a:t>Os nad ydych yn si</a:t>
            </a:r>
            <a:r>
              <a:rPr lang="cy-GB" altLang="en-US" sz="1400" dirty="0">
                <a:latin typeface="+mj-lt"/>
                <a:cs typeface="Arial" panose="020B0604020202020204" pitchFamily="34" charset="0"/>
              </a:rPr>
              <a:t>ŵ</a:t>
            </a:r>
            <a:r>
              <a:rPr lang="cy-GB" altLang="en-US" dirty="0">
                <a:latin typeface="+mj-lt"/>
                <a:cs typeface="Arial" panose="020B0604020202020204" pitchFamily="34" charset="0"/>
              </a:rPr>
              <a:t>r</a:t>
            </a:r>
            <a:r>
              <a:rPr lang="cy-GB" altLang="en-US" dirty="0"/>
              <a:t>, gofynnwch! </a:t>
            </a:r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D87AA9A3-DA9A-BB5B-7315-E21592D24F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GWEITHDREFNAU A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chynllun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039B4D4D-4E10-8DAC-3034-FB96642866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1050" y="1989138"/>
            <a:ext cx="7289800" cy="4022725"/>
          </a:xfrm>
        </p:spPr>
        <p:txBody>
          <a:bodyPr rtlCol="0">
            <a:normAutofit fontScale="92500" lnSpcReduction="1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2400" dirty="0"/>
              <a:t>Edrychwch ar ddull eich prosiect arfaethedig.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400" dirty="0"/>
              <a:t>Cyfweliad (math) / arolwg / data labordy/ holiaduron / adolygiad systematig/ adolygiad llenyddiaeth naratif 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400" dirty="0"/>
              <a:t>Ydy hyn yn briodol ar gyfer ateb y cwestiwn?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400" dirty="0"/>
              <a:t>Pam naratif yn hytrach nag Adolygiad Systematig</a:t>
            </a:r>
            <a:endParaRPr lang="cy-GB" sz="2400" dirty="0">
              <a:highlight>
                <a:srgbClr val="FF00FF"/>
              </a:highlight>
            </a:endParaRP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2400" dirty="0"/>
              <a:t>A fyddai unrhyw ddulliau gwahanol yn well er mwyn ateb y cwestiwn?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000" dirty="0"/>
              <a:t>Cymhelliant i ymarfer – nifer o fesurau ar gael + dulliau ansoddol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2400" dirty="0"/>
              <a:t>A yw’n bosibl / realistig ychwanegu unrhyw ddulliau pellach i gasglu gwybodaeth.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000" dirty="0"/>
              <a:t>Dulliau cymysg – holiadur a chyfweliad dilynol </a:t>
            </a:r>
          </a:p>
        </p:txBody>
      </p: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F053C884-F0E6-076D-C349-BB90DDD894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Procedures and Design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3387C1A-7C49-3A90-445C-51DCD646EE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1050" y="1989138"/>
            <a:ext cx="7289800" cy="4022725"/>
          </a:xfrm>
        </p:spPr>
        <p:txBody>
          <a:bodyPr rtlCol="0">
            <a:normAutofit fontScale="925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400" dirty="0"/>
              <a:t>Look at the method for your proposed project.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sz="2400" dirty="0"/>
              <a:t>Interview (type) / survey / lab data / questionnaires / systematic review / narrative literature review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400" dirty="0"/>
              <a:t>Is this appropriate to answer the question?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sz="2400" dirty="0"/>
              <a:t>Why narrative rather than SR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400" dirty="0"/>
              <a:t>Would any different methods be better to answer the question?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sz="2000" dirty="0"/>
              <a:t>Motivation to exercise – several measures available + </a:t>
            </a:r>
            <a:r>
              <a:rPr lang="en-GB" sz="2000" dirty="0" err="1"/>
              <a:t>qual</a:t>
            </a:r>
            <a:r>
              <a:rPr lang="en-GB" sz="2000" dirty="0"/>
              <a:t> methods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400" dirty="0"/>
              <a:t>Is it possible / realistic to add any further methods to gather information.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sz="2000" dirty="0"/>
              <a:t>Mixed methods – questionnaire and follow up interview </a:t>
            </a:r>
          </a:p>
        </p:txBody>
      </p:sp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1F3700A-560F-A17A-7D1F-DF1A26C8BE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7400" y="765175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5. NODI DULLIAU DADANSODDI DATA I’W DEFNYDDIO. </a:t>
            </a:r>
            <a:b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E74E6B86-BB94-F028-25E9-36498548C1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cy-GB" sz="2800" dirty="0"/>
              <a:t>Adolygiad llenyddiaeth – Sut caiff hyn ei reoli? Rhestr wirio meini prawf i’w cynnwys / cronfeydd data i’w cynnwys / cyfradd amser / ieithoedd / dyddiadau cyhoeddi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cy-GB" sz="2800" dirty="0"/>
              <a:t>Dadansoddiad ystadegol? 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cy-GB" sz="2400" dirty="0"/>
              <a:t>Holiaduron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cy-GB" sz="2800" dirty="0"/>
              <a:t>Parametrig / </a:t>
            </a:r>
            <a:r>
              <a:rPr lang="cy-GB" sz="2800" dirty="0" err="1"/>
              <a:t>amharametrig</a:t>
            </a:r>
            <a:r>
              <a:rPr lang="cy-GB" sz="2800" dirty="0"/>
              <a:t> (atebion graddfa / amlder atebion ie neu na)?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cy-GB" sz="2400" dirty="0"/>
              <a:t>Os nad ydych yn gwybod pa ddull dadansoddi data y bydd arnoch ei angen, siaradwch gydag aelod o staff o’ch maes astudio yn ei gylch...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cy-GB" sz="2800" dirty="0"/>
              <a:t>Dadansoddi data ansoddol?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cy-GB" sz="2400" dirty="0"/>
              <a:t>Cyfweliadau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cy-GB" sz="2400" dirty="0"/>
              <a:t>Holiaduron pen-agored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endParaRPr lang="cy-GB" sz="2400" dirty="0"/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endParaRPr lang="cy-GB" sz="2800" dirty="0"/>
          </a:p>
        </p:txBody>
      </p:sp>
      <p:sp>
        <p:nvSpPr>
          <p:cNvPr id="36867" name="Rectangle 4">
            <a:extLst>
              <a:ext uri="{FF2B5EF4-FFF2-40B4-BE49-F238E27FC236}">
                <a16:creationId xmlns:a16="http://schemas.microsoft.com/office/drawing/2014/main" id="{48AA01AF-B312-0092-65BB-3E249A9688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" y="29718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eaLnBrk="1" hangingPunct="1"/>
            <a:endParaRPr lang="en-GB" altLang="en-US">
              <a:solidFill>
                <a:schemeClr val="tx2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1F6B353C-4E8D-34A0-EECC-5A3092C7F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7400" y="765175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5. Identification of data analysis methods to be used. </a:t>
            </a:r>
            <a:b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5D14945A-E4CB-76FA-3C19-226A078198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en-GB" sz="2800" dirty="0"/>
              <a:t>Literature review – How will this be managed? Checklist of criteria for inclusion / databases to include / timescale / languages / dates of publication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en-GB" sz="2800" dirty="0"/>
              <a:t>Statistical analysis? 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en-GB" sz="2400" dirty="0"/>
              <a:t>Questionnaires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en-GB" sz="2800" dirty="0"/>
              <a:t>Parametric / non parametric (scale answers / frequency of yes or no answers)?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en-GB" sz="2400" dirty="0"/>
              <a:t>If you do not know what data analysis you will need, speak to a member of staff from your area of study abut this...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en-GB" sz="2800" dirty="0"/>
              <a:t>Analysis of qualitative data?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en-GB" sz="2400" dirty="0"/>
              <a:t>Interviews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en-GB" sz="2400" dirty="0"/>
              <a:t>Open ended questionnaires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endParaRPr lang="en-GB" sz="2400" dirty="0"/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endParaRPr lang="en-GB" sz="2800" dirty="0"/>
          </a:p>
        </p:txBody>
      </p:sp>
      <p:sp>
        <p:nvSpPr>
          <p:cNvPr id="37891" name="Rectangle 4">
            <a:extLst>
              <a:ext uri="{FF2B5EF4-FFF2-40B4-BE49-F238E27FC236}">
                <a16:creationId xmlns:a16="http://schemas.microsoft.com/office/drawing/2014/main" id="{83CAD8AA-995B-B717-4C67-B68997DC9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" y="29718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eaLnBrk="1" hangingPunct="1"/>
            <a:endParaRPr lang="en-GB" altLang="en-US">
              <a:solidFill>
                <a:schemeClr val="tx2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7B568-2ECC-E90A-DFE8-FA3470017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475538" cy="1498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Dadansoddi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data: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tasg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Ôl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y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ddarlith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Data Analysis: Task following lecture</a:t>
            </a:r>
            <a:endParaRPr lang="cy-GB" dirty="0"/>
          </a:p>
        </p:txBody>
      </p:sp>
      <p:sp>
        <p:nvSpPr>
          <p:cNvPr id="38914" name="Content Placeholder 2">
            <a:extLst>
              <a:ext uri="{FF2B5EF4-FFF2-40B4-BE49-F238E27FC236}">
                <a16:creationId xmlns:a16="http://schemas.microsoft.com/office/drawing/2014/main" id="{331305D4-A47C-F30D-52E5-3F1FDFA80F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4313" y="2286000"/>
            <a:ext cx="3865562" cy="4022725"/>
          </a:xfrm>
        </p:spPr>
        <p:txBody>
          <a:bodyPr/>
          <a:lstStyle/>
          <a:p>
            <a:r>
              <a:rPr lang="cy-GB" altLang="en-US" b="1"/>
              <a:t>Yn eich grwpiau /parau blaenorol</a:t>
            </a:r>
          </a:p>
          <a:p>
            <a:r>
              <a:rPr lang="cy-GB" altLang="en-US"/>
              <a:t>1. Edrychwch ar bob un o’ch syniadau prosiect yn ei dro a gweithio allan pa fath o ddata y bydd gennych.</a:t>
            </a:r>
          </a:p>
          <a:p>
            <a:r>
              <a:rPr lang="cy-GB" altLang="en-US"/>
              <a:t>2. Meddyliwch am syniadau ynghylch sut y gellid dadansoddi a chyflwyno’r data.</a:t>
            </a:r>
          </a:p>
          <a:p>
            <a:endParaRPr lang="cy-GB" altLang="en-US"/>
          </a:p>
          <a:p>
            <a:r>
              <a:rPr lang="cy-GB" altLang="en-US"/>
              <a:t>Oes yna unrhyw broblemau posibl o ran dadansoddi’r data y gallwch eu gweld?</a:t>
            </a:r>
          </a:p>
        </p:txBody>
      </p:sp>
      <p:sp>
        <p:nvSpPr>
          <p:cNvPr id="38915" name="Content Placeholder 3">
            <a:extLst>
              <a:ext uri="{FF2B5EF4-FFF2-40B4-BE49-F238E27FC236}">
                <a16:creationId xmlns:a16="http://schemas.microsoft.com/office/drawing/2014/main" id="{109ADFE9-A8A9-127D-5EF1-D07CCC4E34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64163" y="2286000"/>
            <a:ext cx="3565525" cy="4022725"/>
          </a:xfrm>
        </p:spPr>
        <p:txBody>
          <a:bodyPr/>
          <a:lstStyle/>
          <a:p>
            <a:pPr eaLnBrk="1" hangingPunct="1"/>
            <a:r>
              <a:rPr lang="en-GB" altLang="en-US" b="1"/>
              <a:t>In your previous groups / pairs: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1. Look at each of your project ideas in turn and work out what type of data you will have.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2. Come up with ideas as to how the data could be analysed and presented.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/>
            <a:r>
              <a:rPr lang="en-GB" altLang="en-US"/>
              <a:t>Are there any potential data analysis problems that you can see?</a:t>
            </a:r>
          </a:p>
          <a:p>
            <a:endParaRPr lang="cy-GB" altLang="en-US"/>
          </a:p>
        </p:txBody>
      </p:sp>
    </p:spTree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6A733-9525-959F-847F-2541080D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8" y="765175"/>
            <a:ext cx="9001125" cy="1498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6. AMLINELLIAD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o’R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AMSERLEN ARFAETHEDIG AR GYFER CWBLHAU ADRANNAU’R TRAETHAWD HIR 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Outline of proposed timetable for the completion of the sections of the dissertation. 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1B962-3C18-8CDC-A4F7-0E3496237A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9750" y="2835275"/>
            <a:ext cx="3565525" cy="4022725"/>
          </a:xfrm>
        </p:spPr>
        <p:txBody>
          <a:bodyPr/>
          <a:lstStyle/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/>
              <a:t>Eich dewis chi’n llwyr!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/>
              <a:t>Byddwch yn onest...pryd mae gennych ymrwymiadau eraill i’w hystyried.</a:t>
            </a:r>
          </a:p>
          <a:p>
            <a:pPr marL="0" indent="0">
              <a:buFont typeface="Tw Cen MT" panose="020B0602020104020603" pitchFamily="34" charset="77"/>
              <a:buNone/>
              <a:defRPr/>
            </a:pPr>
            <a:endParaRPr lang="cy-GB" dirty="0"/>
          </a:p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/>
              <a:t>Trafodwch ba mor hir rydych yn rhagweld y bydd pob adran yn cymryd i’w gwblhau gyda gweddill eich gr</a:t>
            </a:r>
            <a:r>
              <a:rPr lang="cy-GB" sz="1800" dirty="0">
                <a:latin typeface="+mj-lt"/>
                <a:cs typeface="Arial" panose="020B0604020202020204" pitchFamily="34" charset="0"/>
              </a:rPr>
              <a:t>ŵ</a:t>
            </a:r>
            <a:r>
              <a:rPr lang="cy-GB" dirty="0">
                <a:cs typeface="Arial" panose="020B0604020202020204" pitchFamily="34" charset="0"/>
              </a:rPr>
              <a:t>p.</a:t>
            </a:r>
            <a:endParaRPr lang="cy-GB" dirty="0">
              <a:latin typeface="+mj-lt"/>
            </a:endParaRPr>
          </a:p>
        </p:txBody>
      </p:sp>
      <p:sp>
        <p:nvSpPr>
          <p:cNvPr id="33796" name="Content Placeholder 3">
            <a:extLst>
              <a:ext uri="{FF2B5EF4-FFF2-40B4-BE49-F238E27FC236}">
                <a16:creationId xmlns:a16="http://schemas.microsoft.com/office/drawing/2014/main" id="{310AE94E-EA2B-2153-096E-3FB370F7AE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725" y="2838450"/>
            <a:ext cx="3565525" cy="40227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Completely up to you!</a:t>
            </a:r>
          </a:p>
          <a:p>
            <a:pPr eaLnBrk="1" hangingPunct="1">
              <a:defRPr/>
            </a:pPr>
            <a:r>
              <a:rPr lang="en-GB" altLang="en-US" dirty="0"/>
              <a:t>Be honest…when do you have other commitments to consider.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endParaRPr lang="en-GB" altLang="en-US" dirty="0"/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Discuss with the rest of your group how long you foresee each section taking to complete.</a:t>
            </a:r>
          </a:p>
          <a:p>
            <a:pPr>
              <a:defRPr/>
            </a:pPr>
            <a:endParaRPr lang="cy-GB" altLang="en-US" dirty="0"/>
          </a:p>
        </p:txBody>
      </p:sp>
    </p:spTree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CA2C-EA77-39D2-B4C4-882861D71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</p:spPr>
        <p:txBody>
          <a:bodyPr/>
          <a:lstStyle/>
          <a:p>
            <a:pPr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Ystyraethau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eraill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… 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Other Considerations…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8DFB3-2662-0CDC-BD1C-8ED820132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350" y="2286000"/>
            <a:ext cx="3565525" cy="4022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Tw Cen MT" panose="020B0602020104020603" pitchFamily="34" charset="0"/>
              <a:buChar char=" "/>
              <a:defRPr/>
            </a:pPr>
            <a:r>
              <a:rPr lang="cy-GB" altLang="en-US" dirty="0">
                <a:solidFill>
                  <a:schemeClr val="hlink"/>
                </a:solidFill>
              </a:rPr>
              <a:t>Materion moesegol…</a:t>
            </a:r>
          </a:p>
          <a:p>
            <a:pPr eaLnBrk="1" hangingPunct="1">
              <a:lnSpc>
                <a:spcPct val="80000"/>
              </a:lnSpc>
              <a:buFont typeface="Tw Cen MT" panose="020B0602020104020603" pitchFamily="34" charset="0"/>
              <a:buChar char=" "/>
              <a:defRPr/>
            </a:pPr>
            <a:r>
              <a:rPr lang="cy-GB" altLang="en-US" dirty="0"/>
              <a:t>Bydd rhaid i chi lenwi ffurflen foeseg.</a:t>
            </a:r>
          </a:p>
          <a:p>
            <a:pPr eaLnBrk="1" hangingPunct="1">
              <a:lnSpc>
                <a:spcPct val="80000"/>
              </a:lnSpc>
              <a:buFont typeface="Tw Cen MT" panose="020B0602020104020603" pitchFamily="34" charset="0"/>
              <a:buChar char=" "/>
              <a:defRPr/>
            </a:pPr>
            <a:endParaRPr lang="cy-GB" altLang="en-US" dirty="0"/>
          </a:p>
          <a:p>
            <a:pPr eaLnBrk="1" hangingPunct="1">
              <a:lnSpc>
                <a:spcPct val="80000"/>
              </a:lnSpc>
              <a:buFont typeface="Tw Cen MT" panose="020B0602020104020603" pitchFamily="34" charset="0"/>
              <a:buChar char=" "/>
              <a:defRPr/>
            </a:pPr>
            <a:r>
              <a:rPr lang="cy-GB" altLang="en-US" dirty="0"/>
              <a:t>Allwch chi ragweld unrhyw beth a allai fod yn broblem?</a:t>
            </a:r>
          </a:p>
          <a:p>
            <a:pPr marL="0" indent="0" eaLnBrk="1" hangingPunct="1">
              <a:lnSpc>
                <a:spcPct val="80000"/>
              </a:lnSpc>
              <a:buFont typeface="Tw Cen MT" panose="020B0602020104020603" pitchFamily="34" charset="0"/>
              <a:buNone/>
              <a:defRPr/>
            </a:pPr>
            <a:r>
              <a:rPr lang="cy-GB" altLang="en-US" i="1" dirty="0"/>
              <a:t>Cofiwch os nad oes gennych gymeradwyaeth foesegol na fyddwch yn cael parhau gyda’ch ymchwil oni bai ei fod yn adolygiad llenyddiaeth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endParaRPr lang="cy-GB" dirty="0"/>
          </a:p>
        </p:txBody>
      </p:sp>
      <p:sp>
        <p:nvSpPr>
          <p:cNvPr id="40963" name="Content Placeholder 3">
            <a:extLst>
              <a:ext uri="{FF2B5EF4-FFF2-40B4-BE49-F238E27FC236}">
                <a16:creationId xmlns:a16="http://schemas.microsoft.com/office/drawing/2014/main" id="{2A9B7970-DA4D-5B3C-8A55-F095AF070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9700" y="2286000"/>
            <a:ext cx="3565525" cy="40227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>
                <a:solidFill>
                  <a:schemeClr val="hlink"/>
                </a:solidFill>
              </a:rPr>
              <a:t>Ethical issues…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You will be asked to complete an ethics form.</a:t>
            </a:r>
          </a:p>
          <a:p>
            <a:pPr eaLnBrk="1" hangingPunct="1">
              <a:lnSpc>
                <a:spcPct val="80000"/>
              </a:lnSpc>
            </a:pPr>
            <a:endParaRPr lang="en-GB" altLang="en-US"/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Is there anything that you can foresee being a problem at this point?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i="1"/>
              <a:t>Remember that if you don</a:t>
            </a:r>
            <a:r>
              <a:rPr lang="ja-JP" altLang="en-GB" i="1">
                <a:cs typeface="メイリオ" panose="020B0604030504040204" pitchFamily="34" charset="-128"/>
              </a:rPr>
              <a:t>’</a:t>
            </a:r>
            <a:r>
              <a:rPr lang="en-GB" altLang="ja-JP" i="1">
                <a:cs typeface="メイリオ" panose="020B0604030504040204" pitchFamily="34" charset="-128"/>
              </a:rPr>
              <a:t>t have ethical approval you will not be allowed to continue with your research unless it is a literature review.</a:t>
            </a:r>
          </a:p>
          <a:p>
            <a:endParaRPr lang="cy-GB" altLang="en-US"/>
          </a:p>
        </p:txBody>
      </p:sp>
    </p:spTree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C99AB-8355-1B40-74F4-BF287F456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ADFYFYRDOD 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Reflection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815D9-D736-0C5F-A455-077C8867FA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350" y="2286000"/>
            <a:ext cx="3565525" cy="4022725"/>
          </a:xfrm>
        </p:spPr>
        <p:txBody>
          <a:bodyPr/>
          <a:lstStyle/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/>
              <a:t>Ar </a:t>
            </a: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ôl hynny i gyd...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endParaRPr lang="cy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Edrychwch dros eich syniadau prosiect eto...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endParaRPr lang="cy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w Cen MT" panose="020B0602020104020603" pitchFamily="34" charset="0"/>
              <a:buNone/>
              <a:defRPr/>
            </a:pPr>
            <a:r>
              <a:rPr lang="cy-GB" dirty="0">
                <a:cs typeface="Calibri" panose="020F0502020204030204" pitchFamily="34" charset="0"/>
              </a:rPr>
              <a:t>A hoffech chi wneud unrhyw newidiadau’n seiliedig ar: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cy-GB" dirty="0">
                <a:cs typeface="Calibri" panose="020F0502020204030204" pitchFamily="34" charset="0"/>
              </a:rPr>
              <a:t>Y cwestiynau rydych wedi’u gofyn?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cy-GB" dirty="0">
                <a:cs typeface="Calibri" panose="020F0502020204030204" pitchFamily="34" charset="0"/>
              </a:rPr>
              <a:t>Y cyngor a gawsoch gan eraill ar ôl cwblhau’r dasg</a:t>
            </a:r>
          </a:p>
        </p:txBody>
      </p:sp>
      <p:sp>
        <p:nvSpPr>
          <p:cNvPr id="41987" name="Content Placeholder 3">
            <a:extLst>
              <a:ext uri="{FF2B5EF4-FFF2-40B4-BE49-F238E27FC236}">
                <a16:creationId xmlns:a16="http://schemas.microsoft.com/office/drawing/2014/main" id="{4A1EF249-66C2-7013-9837-CF4BFBB39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48263" y="2243138"/>
            <a:ext cx="3565525" cy="4022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/>
              <a:t>After all that…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/>
            <a:r>
              <a:rPr lang="en-GB" altLang="en-US"/>
              <a:t>Have another look over your project ideas…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Are there any changes that you would want to make based on:</a:t>
            </a:r>
          </a:p>
          <a:p>
            <a:pPr lvl="1" eaLnBrk="1" hangingPunct="1"/>
            <a:r>
              <a:rPr lang="en-GB" altLang="en-US" sz="2000"/>
              <a:t>The questions that you have asked yourself?</a:t>
            </a:r>
          </a:p>
          <a:p>
            <a:pPr lvl="1" eaLnBrk="1" hangingPunct="1"/>
            <a:r>
              <a:rPr lang="en-GB" altLang="en-US" sz="2000"/>
              <a:t>The advice that you have received from others following the completion of the tasks?</a:t>
            </a:r>
          </a:p>
          <a:p>
            <a:endParaRPr lang="cy-GB" altLang="en-US"/>
          </a:p>
        </p:txBody>
      </p:sp>
    </p:spTree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D11AD4A-6537-3795-93BD-DB071E9E14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44450"/>
            <a:ext cx="8229600" cy="609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TASG: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FF69A500-626E-E6AF-38C8-DEA3A26958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650875"/>
            <a:ext cx="8229600" cy="2824163"/>
          </a:xfrm>
        </p:spPr>
        <p:txBody>
          <a:bodyPr rtlCol="0">
            <a:normAutofit fontScale="85000" lnSpcReduction="2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A wnewch chi </a:t>
            </a:r>
            <a:r>
              <a:rPr lang="cy-GB" sz="1800" dirty="0" err="1"/>
              <a:t>lanlwytho</a:t>
            </a:r>
            <a:r>
              <a:rPr lang="cy-GB" sz="1800" dirty="0"/>
              <a:t> eich syniadau prosiect cychwynnol i’r ffeil </a:t>
            </a:r>
            <a:r>
              <a:rPr lang="cy-GB" sz="1800" b="1" dirty="0"/>
              <a:t>‘</a:t>
            </a:r>
            <a:r>
              <a:rPr lang="cy-GB" sz="1800" b="1" dirty="0" err="1"/>
              <a:t>lanlwytho</a:t>
            </a:r>
            <a:r>
              <a:rPr lang="cy-GB" sz="1800" b="1" dirty="0"/>
              <a:t> syniadau prosiect cyntaf’ </a:t>
            </a:r>
            <a:r>
              <a:rPr lang="cy-GB" sz="1800" dirty="0"/>
              <a:t>ar </a:t>
            </a:r>
            <a:r>
              <a:rPr lang="cy-GB" sz="1800" dirty="0" err="1"/>
              <a:t>Moodle</a:t>
            </a:r>
            <a:r>
              <a:rPr lang="cy-GB" sz="1800" dirty="0"/>
              <a:t> </a:t>
            </a:r>
            <a:r>
              <a:rPr lang="cy-GB" sz="1800" b="1" dirty="0"/>
              <a:t>cyn gynted ag y bo modd </a:t>
            </a:r>
            <a:r>
              <a:rPr lang="cy-GB" sz="1800" dirty="0"/>
              <a:t>os nad ydych wedi gwneud hynny’n barod. Rydym yn bwriadu clustnodi goruchwylwyr yr wythnos hon ac mae angen y wybodaeth arnom er mwyn i ni allu gwneud hynny.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cy-GB" sz="1800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Nodwch y canlynol: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Ym mha ddisgyblaeth yr hoffech gynnal eich traethawd hir (e.e. AddGorff, IMFf, </a:t>
            </a:r>
            <a:r>
              <a:rPr lang="cy-GB" sz="1800" dirty="0">
                <a:highlight>
                  <a:srgbClr val="FF00FF"/>
                </a:highlight>
              </a:rPr>
              <a:t>OAE</a:t>
            </a:r>
            <a:r>
              <a:rPr lang="cy-GB" sz="1800" dirty="0"/>
              <a:t>, </a:t>
            </a:r>
            <a:r>
              <a:rPr lang="cy-GB" sz="1800" dirty="0">
                <a:highlight>
                  <a:srgbClr val="FF00FF"/>
                </a:highlight>
              </a:rPr>
              <a:t>SES, SET</a:t>
            </a:r>
            <a:r>
              <a:rPr lang="cy-GB" sz="1800" dirty="0"/>
              <a:t>)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Eich syniad prosiect / teitl / maes diddordeb (os nad ydych wedi cadarnhau teitl)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Unrhyw aelodau o staff rydych wedi cysylltu </a:t>
            </a:r>
            <a:r>
              <a:rPr lang="cy-GB" sz="1800" dirty="0">
                <a:cs typeface="Calibri" panose="020F0502020204030204" pitchFamily="34" charset="0"/>
              </a:rPr>
              <a:t>â nhw / rydych yn gweithio gyda nhw / byddai’n well gennych eu cael yn oruchwylydd.</a:t>
            </a:r>
            <a:endParaRPr lang="cy-GB" sz="1800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cy-GB" sz="2400" dirty="0"/>
          </a:p>
        </p:txBody>
      </p:sp>
      <p:pic>
        <p:nvPicPr>
          <p:cNvPr id="43011" name="Picture 1">
            <a:extLst>
              <a:ext uri="{FF2B5EF4-FFF2-40B4-BE49-F238E27FC236}">
                <a16:creationId xmlns:a16="http://schemas.microsoft.com/office/drawing/2014/main" id="{DED1CA93-D5B7-A2CB-6AC1-7B2489B44B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644900"/>
            <a:ext cx="7056437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E68DBBD-7619-E5F2-D477-7F806F9115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44450"/>
            <a:ext cx="8229600" cy="609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Task: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DED367CF-93C4-6101-B0AF-E35F29D48F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650875"/>
            <a:ext cx="8229600" cy="2824163"/>
          </a:xfrm>
        </p:spPr>
        <p:txBody>
          <a:bodyPr rtlCol="0">
            <a:normAutofit fontScale="92500" lnSpcReduction="2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Please could you upload your initial project ideas to the </a:t>
            </a:r>
            <a:r>
              <a:rPr lang="en-GB" sz="1800" b="1" dirty="0"/>
              <a:t>'first project ideas upload'</a:t>
            </a:r>
            <a:r>
              <a:rPr lang="en-GB" sz="1800" dirty="0"/>
              <a:t> on Moodle </a:t>
            </a:r>
            <a:r>
              <a:rPr lang="en-GB" sz="1800" b="1" dirty="0"/>
              <a:t>as soon as possible </a:t>
            </a:r>
            <a:r>
              <a:rPr lang="en-GB" sz="1800" dirty="0"/>
              <a:t>if you have not already done so. We are looking to allocate supervisors this week and the information is required for us to be able to do that.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sz="1800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Please identify the following: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The discipline that you would like to carry out your dissertation in (e.g. PE, HNL, OAE, SES, SET)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Your project idea / title / area of interest (if you have not confirmed a title)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Any members of staff that you have contacted / are working with / would prefer as a supervisor.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sz="2400" dirty="0"/>
          </a:p>
        </p:txBody>
      </p:sp>
      <p:pic>
        <p:nvPicPr>
          <p:cNvPr id="44035" name="Picture 1">
            <a:extLst>
              <a:ext uri="{FF2B5EF4-FFF2-40B4-BE49-F238E27FC236}">
                <a16:creationId xmlns:a16="http://schemas.microsoft.com/office/drawing/2014/main" id="{AF08A55A-26B0-98A0-8170-FF27BD119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644900"/>
            <a:ext cx="7056437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53811-4184-29EE-2DB2-F4B7E82BB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</p:spPr>
        <p:txBody>
          <a:bodyPr/>
          <a:lstStyle/>
          <a:p>
            <a:pPr>
              <a:defRPr/>
            </a:pPr>
            <a:r>
              <a:rPr lang="cy-GB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EC06A-7D2D-6048-9756-9CE71A7503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4825" y="1916113"/>
            <a:ext cx="8132763" cy="3663950"/>
          </a:xfrm>
        </p:spPr>
        <p:txBody>
          <a:bodyPr/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Start a dissertation folder (if you don</a:t>
            </a:r>
            <a:r>
              <a:rPr lang="en-GB" altLang="en-GB" sz="2600" dirty="0"/>
              <a:t>’</a:t>
            </a:r>
            <a:r>
              <a:rPr lang="en-GB" altLang="ja-JP" sz="2600" dirty="0"/>
              <a:t>t already have one) for articles.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Complete the tasks within this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powerpoint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ideally in groups or pairs. </a:t>
            </a:r>
            <a:endParaRPr lang="en-GB" sz="2600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If you have now decided upon a definite idea then start to gather resources on that topic to make sure it is a worthwhile area of study (rationale).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The idea needs to come FROM the research – justify.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You are now ready to start writing your formal project proposal.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endParaRPr lang="cy-GB" dirty="0"/>
          </a:p>
        </p:txBody>
      </p:sp>
    </p:spTree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23D3-CDFA-4DCE-08D6-BC784954A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</p:spPr>
        <p:txBody>
          <a:bodyPr/>
          <a:lstStyle/>
          <a:p>
            <a:pPr>
              <a:defRPr/>
            </a:pPr>
            <a:r>
              <a:rPr lang="en-US" dirty="0"/>
              <a:t>CRYNODEB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79BFFA1-65AC-BC88-0080-1AC7B1BEF689}"/>
              </a:ext>
            </a:extLst>
          </p:cNvPr>
          <p:cNvSpPr txBox="1">
            <a:spLocks/>
          </p:cNvSpPr>
          <p:nvPr/>
        </p:nvSpPr>
        <p:spPr bwMode="auto">
          <a:xfrm>
            <a:off x="503238" y="2106613"/>
            <a:ext cx="8137525" cy="3743325"/>
          </a:xfrm>
          <a:prstGeom prst="rect">
            <a:avLst/>
          </a:prstGeom>
          <a:noFill/>
          <a:ln>
            <a:noFill/>
          </a:ln>
        </p:spPr>
        <p:txBody>
          <a:bodyPr lIns="45720" rIns="45720"/>
          <a:lstStyle>
            <a:lvl1pPr marL="90488" indent="-90488" algn="l" rtl="0" eaLnBrk="0" fontAlgn="base" hangingPunct="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13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767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372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6288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 typeface="Tw Cen MT" panose="020B0602020104020603" pitchFamily="34" charset="0"/>
              <a:buChar char=" "/>
              <a:defRPr/>
            </a:pPr>
            <a:r>
              <a:rPr lang="cy-GB" sz="2600" dirty="0"/>
              <a:t>Dechreuwch ffolder traethawd hir (os nad oes gennych un yn barod) ar gyfer erthyglau.</a:t>
            </a:r>
          </a:p>
          <a:p>
            <a:pPr marL="91440" indent="-91440" defTabSz="91440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ddelfrydol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cwblhewch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tasgau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powerpoint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hwn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mewn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grwpiau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neu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barau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en-GB" sz="2600" dirty="0"/>
          </a:p>
          <a:p>
            <a:pPr marL="91440" indent="-91440" defTabSz="91440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 err="1"/>
              <a:t>Os</a:t>
            </a:r>
            <a:r>
              <a:rPr lang="en-GB" sz="2600" dirty="0"/>
              <a:t> </a:t>
            </a:r>
            <a:r>
              <a:rPr lang="en-GB" sz="2600" dirty="0" err="1"/>
              <a:t>ydych</a:t>
            </a:r>
            <a:r>
              <a:rPr lang="en-GB" sz="2600" dirty="0"/>
              <a:t> </a:t>
            </a:r>
            <a:r>
              <a:rPr lang="en-GB" sz="2600" dirty="0" err="1"/>
              <a:t>bellach</a:t>
            </a:r>
            <a:r>
              <a:rPr lang="en-GB" sz="2600" dirty="0"/>
              <a:t> </a:t>
            </a:r>
            <a:r>
              <a:rPr lang="en-GB" sz="2600" dirty="0" err="1"/>
              <a:t>wedi</a:t>
            </a:r>
            <a:r>
              <a:rPr lang="en-GB" sz="2600" dirty="0"/>
              <a:t> </a:t>
            </a:r>
            <a:r>
              <a:rPr lang="en-GB" sz="2600" dirty="0" err="1"/>
              <a:t>penderfynu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syniad</a:t>
            </a:r>
            <a:r>
              <a:rPr lang="en-GB" sz="2600" dirty="0"/>
              <a:t> pendant, </a:t>
            </a:r>
            <a:r>
              <a:rPr lang="en-GB" sz="2600" dirty="0" err="1"/>
              <a:t>dechreuwch</a:t>
            </a:r>
            <a:r>
              <a:rPr lang="en-GB" sz="2600" dirty="0"/>
              <a:t> </a:t>
            </a:r>
            <a:r>
              <a:rPr lang="en-GB" sz="2600" dirty="0" err="1"/>
              <a:t>gasglu</a:t>
            </a:r>
            <a:r>
              <a:rPr lang="en-GB" sz="2600" dirty="0"/>
              <a:t> </a:t>
            </a:r>
            <a:r>
              <a:rPr lang="en-GB" sz="2600" dirty="0" err="1"/>
              <a:t>adnoddau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pwnc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wneud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sicr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fod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werth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astudio</a:t>
            </a:r>
            <a:r>
              <a:rPr lang="en-GB" sz="2600" dirty="0"/>
              <a:t> (</a:t>
            </a:r>
            <a:r>
              <a:rPr lang="en-GB" sz="2600" dirty="0" err="1"/>
              <a:t>rhesymwaith</a:t>
            </a:r>
            <a:r>
              <a:rPr lang="en-GB" sz="2600" dirty="0"/>
              <a:t>).</a:t>
            </a:r>
          </a:p>
          <a:p>
            <a:pPr marL="91440" indent="-91440" defTabSz="91440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Mae </a:t>
            </a:r>
            <a:r>
              <a:rPr lang="en-GB" sz="2600" dirty="0" err="1"/>
              <a:t>angen</a:t>
            </a:r>
            <a:r>
              <a:rPr lang="en-GB" sz="2600" dirty="0"/>
              <a:t> </a:t>
            </a:r>
            <a:r>
              <a:rPr lang="en-GB" sz="2600" dirty="0" err="1"/>
              <a:t>i’r</a:t>
            </a:r>
            <a:r>
              <a:rPr lang="en-GB" sz="2600" dirty="0"/>
              <a:t> </a:t>
            </a:r>
            <a:r>
              <a:rPr lang="en-GB" sz="2600" dirty="0" err="1"/>
              <a:t>syniad</a:t>
            </a:r>
            <a:r>
              <a:rPr lang="en-GB" sz="2600" dirty="0"/>
              <a:t> </a:t>
            </a:r>
            <a:r>
              <a:rPr lang="en-GB" sz="2600" dirty="0" err="1"/>
              <a:t>ddod</a:t>
            </a:r>
            <a:r>
              <a:rPr lang="en-GB" sz="2600" dirty="0"/>
              <a:t> O’R </a:t>
            </a:r>
            <a:r>
              <a:rPr lang="en-GB" sz="2600" dirty="0" err="1"/>
              <a:t>ymchwil</a:t>
            </a:r>
            <a:r>
              <a:rPr lang="en-GB" sz="2600" dirty="0"/>
              <a:t> – </a:t>
            </a:r>
            <a:r>
              <a:rPr lang="en-GB" sz="2600" dirty="0" err="1"/>
              <a:t>cyfiawnhau</a:t>
            </a:r>
            <a:r>
              <a:rPr lang="en-GB" sz="2600" dirty="0"/>
              <a:t>.</a:t>
            </a:r>
          </a:p>
          <a:p>
            <a:pPr marL="91440" indent="-91440" defTabSz="91440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2600" dirty="0"/>
              <a:t>Nawr, rydych yn barod i ddechrau ysgrifennu eich cynnig prosiect ffurfiol.</a:t>
            </a:r>
          </a:p>
        </p:txBody>
      </p:sp>
    </p:spTree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536930B1-6EB1-AD6A-AA09-A7878FB9DC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7106" name="Rectangle 3">
            <a:extLst>
              <a:ext uri="{FF2B5EF4-FFF2-40B4-BE49-F238E27FC236}">
                <a16:creationId xmlns:a16="http://schemas.microsoft.com/office/drawing/2014/main" id="{455BA865-B016-B2CE-3486-440FA7C97C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z="6000"/>
              <a:t>Unrhyw gwestiynau?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z="6000"/>
              <a:t>Any Questions?</a:t>
            </a:r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2753</TotalTime>
  <Words>2810</Words>
  <Application>Microsoft Macintosh PowerPoint</Application>
  <PresentationFormat>On-screen Show (4:3)</PresentationFormat>
  <Paragraphs>269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Tw Cen MT</vt:lpstr>
      <vt:lpstr>Arial</vt:lpstr>
      <vt:lpstr>Tw Cen MT Condensed</vt:lpstr>
      <vt:lpstr>Wingdings 3</vt:lpstr>
      <vt:lpstr>ＭＳ Ｐゴシック</vt:lpstr>
      <vt:lpstr>Calibri</vt:lpstr>
      <vt:lpstr>Wingdings</vt:lpstr>
      <vt:lpstr>メイリオ</vt:lpstr>
      <vt:lpstr>Integral</vt:lpstr>
      <vt:lpstr>   YSGRIFENNU eich CYNNIG TRAETHAWD HIR   Writing Your Dissertation Proposal  </vt:lpstr>
      <vt:lpstr>HEDDIW:                              Today:</vt:lpstr>
      <vt:lpstr>TASG ASESU:  YSGRIFENNWCH GYNNIG FFURFIOL AR GYFER Y CWESTIWN YMCHWIL RYDYCH WEDI’I GYNHYRCHU AR GYFER EICH ASTUDIAETH ANNIBYNNOL.  </vt:lpstr>
      <vt:lpstr>Assessment TASK:  Write a formal proposal for the research question that you have generated for your independent study.  </vt:lpstr>
      <vt:lpstr>MAE ANGEN CYNNWYS YR ADRANNAU A GANLYN YN EICH CYNNIG: </vt:lpstr>
      <vt:lpstr>The following sections need to be included within your proposal: </vt:lpstr>
      <vt:lpstr>MEINI PRAWF MARCIO’R CYNNIG /  Proposal Marking Criteria:</vt:lpstr>
      <vt:lpstr>1. Datganiad cwestiwn ymchwil / STATEMENT OF RESEARCH QUESTION  </vt:lpstr>
      <vt:lpstr>2. Cyflwyniad a RhesymWAITH AR GYFER YR ASTUDIAETH ARFAETHEDIG/ Introduction and rationale for proposed study </vt:lpstr>
      <vt:lpstr>Rationale – tasks to consider before writing this section…</vt:lpstr>
      <vt:lpstr>RhesymWAITH  – tasgaU I’W Hystyried cyn ysgrifennu’R ADRAN HON…/ Rationale – tasks to consider before writing this section…</vt:lpstr>
      <vt:lpstr>Tasg :                            Task:</vt:lpstr>
      <vt:lpstr>3. Adnabod nodau’r astudiaeth yn glir / CLEAR IDENTIFICATION OF THE AIMS OF THE STUDY </vt:lpstr>
      <vt:lpstr>4. Amlinelliad o’r FETHODOLEG ar gyfer yr ASTUDIAETH -  DARPARU RHESYMWAITH GADARN AR GYFER EICH DEWISIADAU /   OUTLINE of proposed methodology for the study - providing a strong rationale for the choices made</vt:lpstr>
      <vt:lpstr>Cyfranogion  /  Participants</vt:lpstr>
      <vt:lpstr>GWEITHDREFNAU A chynllun</vt:lpstr>
      <vt:lpstr>Procedures and Design</vt:lpstr>
      <vt:lpstr>5. NODI DULLIAU DADANSODDI DATA I’W DEFNYDDIO.  </vt:lpstr>
      <vt:lpstr>5. Identification of data analysis methods to be used.  </vt:lpstr>
      <vt:lpstr>Dadansoddi data: tasg ar Ôl y ddarlith/  Data Analysis: Task following lecture</vt:lpstr>
      <vt:lpstr>6. AMLINELLIAD o’R AMSERLEN ARFAETHEDIG AR GYFER CWBLHAU ADRANNAU’R TRAETHAWD HIR /  Outline of proposed timetable for the completion of the sections of the dissertation. </vt:lpstr>
      <vt:lpstr>Ystyraethau eraill… /  Other Considerations…</vt:lpstr>
      <vt:lpstr>ADFYFYRDOD /  Reflection</vt:lpstr>
      <vt:lpstr>TASG:</vt:lpstr>
      <vt:lpstr>Task:</vt:lpstr>
      <vt:lpstr>summary</vt:lpstr>
      <vt:lpstr>CRYNODEB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Dissertation Proposal</dc:title>
  <dc:creator>IT</dc:creator>
  <cp:lastModifiedBy>Alison Connaughton</cp:lastModifiedBy>
  <cp:revision>74</cp:revision>
  <dcterms:created xsi:type="dcterms:W3CDTF">2008-10-01T09:10:52Z</dcterms:created>
  <dcterms:modified xsi:type="dcterms:W3CDTF">2023-09-27T18:01:58Z</dcterms:modified>
</cp:coreProperties>
</file>