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6" r:id="rId1"/>
  </p:sldMasterIdLst>
  <p:notesMasterIdLst>
    <p:notesMasterId r:id="rId14"/>
  </p:notesMasterIdLst>
  <p:sldIdLst>
    <p:sldId id="256" r:id="rId2"/>
    <p:sldId id="257" r:id="rId3"/>
    <p:sldId id="265" r:id="rId4"/>
    <p:sldId id="258" r:id="rId5"/>
    <p:sldId id="259" r:id="rId6"/>
    <p:sldId id="260" r:id="rId7"/>
    <p:sldId id="266" r:id="rId8"/>
    <p:sldId id="261" r:id="rId9"/>
    <p:sldId id="262" r:id="rId10"/>
    <p:sldId id="267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114200-DBAB-41A6-B2EF-E295BD660E4A}" v="36" dt="2025-06-12T18:20:26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160"/>
        <p:guide pos="288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9E2203-7469-4D6F-8C11-E4E216CD64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B138CA8-DE12-47D5-8472-A8CE8CBDA994}">
      <dgm:prSet/>
      <dgm:spPr/>
      <dgm:t>
        <a:bodyPr/>
        <a:lstStyle/>
        <a:p>
          <a:r>
            <a:rPr lang="en-US"/>
            <a:t>Time management is a critical skill for success in higher education.</a:t>
          </a:r>
        </a:p>
      </dgm:t>
    </dgm:pt>
    <dgm:pt modelId="{C5915CC5-ED99-40E1-BA3F-B60D84A3BC26}" type="parTrans" cxnId="{A96F653A-08F0-455D-AAAA-AC735FD410FE}">
      <dgm:prSet/>
      <dgm:spPr/>
      <dgm:t>
        <a:bodyPr/>
        <a:lstStyle/>
        <a:p>
          <a:endParaRPr lang="en-US"/>
        </a:p>
      </dgm:t>
    </dgm:pt>
    <dgm:pt modelId="{9ABBC993-9248-4003-8C1B-1F4E3894434A}" type="sibTrans" cxnId="{A96F653A-08F0-455D-AAAA-AC735FD410FE}">
      <dgm:prSet/>
      <dgm:spPr/>
      <dgm:t>
        <a:bodyPr/>
        <a:lstStyle/>
        <a:p>
          <a:endParaRPr lang="en-US"/>
        </a:p>
      </dgm:t>
    </dgm:pt>
    <dgm:pt modelId="{5F78E458-31B6-4027-BDD6-E9E2F838ADF5}">
      <dgm:prSet/>
      <dgm:spPr/>
      <dgm:t>
        <a:bodyPr/>
        <a:lstStyle/>
        <a:p>
          <a:r>
            <a:rPr lang="en-US"/>
            <a:t>Students must balance academic demands, self-study, and personal responsibilities.</a:t>
          </a:r>
        </a:p>
      </dgm:t>
    </dgm:pt>
    <dgm:pt modelId="{BD416254-4617-4024-8E12-3C0A27EE4113}" type="parTrans" cxnId="{114CEB8C-AD94-4518-A31F-23B82E1A5489}">
      <dgm:prSet/>
      <dgm:spPr/>
      <dgm:t>
        <a:bodyPr/>
        <a:lstStyle/>
        <a:p>
          <a:endParaRPr lang="en-US"/>
        </a:p>
      </dgm:t>
    </dgm:pt>
    <dgm:pt modelId="{1F57260F-5AAB-4ADC-A31E-26C99681C6C8}" type="sibTrans" cxnId="{114CEB8C-AD94-4518-A31F-23B82E1A5489}">
      <dgm:prSet/>
      <dgm:spPr/>
      <dgm:t>
        <a:bodyPr/>
        <a:lstStyle/>
        <a:p>
          <a:endParaRPr lang="en-US"/>
        </a:p>
      </dgm:t>
    </dgm:pt>
    <dgm:pt modelId="{5EBCED38-E689-4A99-B3D3-0D2B0C5FAC76}">
      <dgm:prSet/>
      <dgm:spPr/>
      <dgm:t>
        <a:bodyPr/>
        <a:lstStyle/>
        <a:p>
          <a:r>
            <a:rPr lang="en-US"/>
            <a:t>The shift from structured school to self-directed university learning increases the need for planning.</a:t>
          </a:r>
        </a:p>
      </dgm:t>
    </dgm:pt>
    <dgm:pt modelId="{13AAC30B-F821-448A-ABD8-C421B1B99C33}" type="parTrans" cxnId="{C405CF2A-3611-4977-8451-DF5550A261BF}">
      <dgm:prSet/>
      <dgm:spPr/>
      <dgm:t>
        <a:bodyPr/>
        <a:lstStyle/>
        <a:p>
          <a:endParaRPr lang="en-US"/>
        </a:p>
      </dgm:t>
    </dgm:pt>
    <dgm:pt modelId="{9A537A0B-FD7E-4308-B394-C40AEDD18207}" type="sibTrans" cxnId="{C405CF2A-3611-4977-8451-DF5550A261BF}">
      <dgm:prSet/>
      <dgm:spPr/>
      <dgm:t>
        <a:bodyPr/>
        <a:lstStyle/>
        <a:p>
          <a:endParaRPr lang="en-US"/>
        </a:p>
      </dgm:t>
    </dgm:pt>
    <dgm:pt modelId="{3DFA88BC-587F-4BEC-AF28-CEDD935F8D44}">
      <dgm:prSet/>
      <dgm:spPr/>
      <dgm:t>
        <a:bodyPr/>
        <a:lstStyle/>
        <a:p>
          <a:r>
            <a:rPr lang="en-US"/>
            <a:t>Effective time-management is directly linked to academic success and student well-being.</a:t>
          </a:r>
        </a:p>
      </dgm:t>
    </dgm:pt>
    <dgm:pt modelId="{9D0087E4-A866-444B-AF45-B71E1CF5D2B0}" type="parTrans" cxnId="{906BADF9-06BD-409D-AABB-3E8D26495AB0}">
      <dgm:prSet/>
      <dgm:spPr/>
      <dgm:t>
        <a:bodyPr/>
        <a:lstStyle/>
        <a:p>
          <a:endParaRPr lang="en-US"/>
        </a:p>
      </dgm:t>
    </dgm:pt>
    <dgm:pt modelId="{92F91EE8-4CFA-48C0-9763-238E7E4213BD}" type="sibTrans" cxnId="{906BADF9-06BD-409D-AABB-3E8D26495AB0}">
      <dgm:prSet/>
      <dgm:spPr/>
      <dgm:t>
        <a:bodyPr/>
        <a:lstStyle/>
        <a:p>
          <a:endParaRPr lang="en-US"/>
        </a:p>
      </dgm:t>
    </dgm:pt>
    <dgm:pt modelId="{2D568B40-5D53-436E-B8F6-5545E6D9DC1A}" type="pres">
      <dgm:prSet presAssocID="{6B9E2203-7469-4D6F-8C11-E4E216CD649C}" presName="root" presStyleCnt="0">
        <dgm:presLayoutVars>
          <dgm:dir/>
          <dgm:resizeHandles val="exact"/>
        </dgm:presLayoutVars>
      </dgm:prSet>
      <dgm:spPr/>
    </dgm:pt>
    <dgm:pt modelId="{E9E2BA91-EE63-4DA7-840E-E2187D8122A9}" type="pres">
      <dgm:prSet presAssocID="{BB138CA8-DE12-47D5-8472-A8CE8CBDA994}" presName="compNode" presStyleCnt="0"/>
      <dgm:spPr/>
    </dgm:pt>
    <dgm:pt modelId="{C3A0CBC7-5388-4CDF-AD65-D47E20614445}" type="pres">
      <dgm:prSet presAssocID="{BB138CA8-DE12-47D5-8472-A8CE8CBDA994}" presName="bgRect" presStyleLbl="bgShp" presStyleIdx="0" presStyleCnt="4"/>
      <dgm:spPr/>
    </dgm:pt>
    <dgm:pt modelId="{6A3416E7-9A9D-4EB7-9AE1-260C1C687A7D}" type="pres">
      <dgm:prSet presAssocID="{BB138CA8-DE12-47D5-8472-A8CE8CBDA99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4D0DAD2-7489-4E10-A6A4-28A217ACFB85}" type="pres">
      <dgm:prSet presAssocID="{BB138CA8-DE12-47D5-8472-A8CE8CBDA994}" presName="spaceRect" presStyleCnt="0"/>
      <dgm:spPr/>
    </dgm:pt>
    <dgm:pt modelId="{AFDBB23F-79B0-4A72-9B2D-22AAB35BE37A}" type="pres">
      <dgm:prSet presAssocID="{BB138CA8-DE12-47D5-8472-A8CE8CBDA994}" presName="parTx" presStyleLbl="revTx" presStyleIdx="0" presStyleCnt="4">
        <dgm:presLayoutVars>
          <dgm:chMax val="0"/>
          <dgm:chPref val="0"/>
        </dgm:presLayoutVars>
      </dgm:prSet>
      <dgm:spPr/>
    </dgm:pt>
    <dgm:pt modelId="{C6FB2451-64CF-4979-AB58-A400C30A54BD}" type="pres">
      <dgm:prSet presAssocID="{9ABBC993-9248-4003-8C1B-1F4E3894434A}" presName="sibTrans" presStyleCnt="0"/>
      <dgm:spPr/>
    </dgm:pt>
    <dgm:pt modelId="{EFB89A88-52AF-4C1C-86E3-19B0BACCD817}" type="pres">
      <dgm:prSet presAssocID="{5F78E458-31B6-4027-BDD6-E9E2F838ADF5}" presName="compNode" presStyleCnt="0"/>
      <dgm:spPr/>
    </dgm:pt>
    <dgm:pt modelId="{C771AC17-670B-4CC3-B582-308BD8E54FE2}" type="pres">
      <dgm:prSet presAssocID="{5F78E458-31B6-4027-BDD6-E9E2F838ADF5}" presName="bgRect" presStyleLbl="bgShp" presStyleIdx="1" presStyleCnt="4"/>
      <dgm:spPr/>
    </dgm:pt>
    <dgm:pt modelId="{D295BAA1-6962-4DC3-81ED-B1E41E23A230}" type="pres">
      <dgm:prSet presAssocID="{5F78E458-31B6-4027-BDD6-E9E2F838AD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DEE238B0-1A6F-45E8-825D-DFFF6DAFFE7F}" type="pres">
      <dgm:prSet presAssocID="{5F78E458-31B6-4027-BDD6-E9E2F838ADF5}" presName="spaceRect" presStyleCnt="0"/>
      <dgm:spPr/>
    </dgm:pt>
    <dgm:pt modelId="{D451F13A-D632-4F02-A23D-9159F087357B}" type="pres">
      <dgm:prSet presAssocID="{5F78E458-31B6-4027-BDD6-E9E2F838ADF5}" presName="parTx" presStyleLbl="revTx" presStyleIdx="1" presStyleCnt="4">
        <dgm:presLayoutVars>
          <dgm:chMax val="0"/>
          <dgm:chPref val="0"/>
        </dgm:presLayoutVars>
      </dgm:prSet>
      <dgm:spPr/>
    </dgm:pt>
    <dgm:pt modelId="{7ECE9A6B-8CB7-48C8-B852-33EFC34386A0}" type="pres">
      <dgm:prSet presAssocID="{1F57260F-5AAB-4ADC-A31E-26C99681C6C8}" presName="sibTrans" presStyleCnt="0"/>
      <dgm:spPr/>
    </dgm:pt>
    <dgm:pt modelId="{722F5642-F3F0-4424-ACC1-3739620EB752}" type="pres">
      <dgm:prSet presAssocID="{5EBCED38-E689-4A99-B3D3-0D2B0C5FAC76}" presName="compNode" presStyleCnt="0"/>
      <dgm:spPr/>
    </dgm:pt>
    <dgm:pt modelId="{53FA4A7C-D744-4C84-BEAF-BEB6387C6FB3}" type="pres">
      <dgm:prSet presAssocID="{5EBCED38-E689-4A99-B3D3-0D2B0C5FAC76}" presName="bgRect" presStyleLbl="bgShp" presStyleIdx="2" presStyleCnt="4"/>
      <dgm:spPr/>
    </dgm:pt>
    <dgm:pt modelId="{72023C21-4B4A-4F4E-BFE3-9A87C4913BB6}" type="pres">
      <dgm:prSet presAssocID="{5EBCED38-E689-4A99-B3D3-0D2B0C5FAC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B51314B-C010-492E-A211-802DD56895B6}" type="pres">
      <dgm:prSet presAssocID="{5EBCED38-E689-4A99-B3D3-0D2B0C5FAC76}" presName="spaceRect" presStyleCnt="0"/>
      <dgm:spPr/>
    </dgm:pt>
    <dgm:pt modelId="{81087E15-D481-48EE-8300-2595D46FC4D6}" type="pres">
      <dgm:prSet presAssocID="{5EBCED38-E689-4A99-B3D3-0D2B0C5FAC76}" presName="parTx" presStyleLbl="revTx" presStyleIdx="2" presStyleCnt="4">
        <dgm:presLayoutVars>
          <dgm:chMax val="0"/>
          <dgm:chPref val="0"/>
        </dgm:presLayoutVars>
      </dgm:prSet>
      <dgm:spPr/>
    </dgm:pt>
    <dgm:pt modelId="{BF74F839-10EA-4341-8410-F57D3C7AEDA5}" type="pres">
      <dgm:prSet presAssocID="{9A537A0B-FD7E-4308-B394-C40AEDD18207}" presName="sibTrans" presStyleCnt="0"/>
      <dgm:spPr/>
    </dgm:pt>
    <dgm:pt modelId="{B49E8228-FADB-4299-BF3C-CC66833F9761}" type="pres">
      <dgm:prSet presAssocID="{3DFA88BC-587F-4BEC-AF28-CEDD935F8D44}" presName="compNode" presStyleCnt="0"/>
      <dgm:spPr/>
    </dgm:pt>
    <dgm:pt modelId="{2F64A78E-3B23-4259-A5F3-854C7FB79E55}" type="pres">
      <dgm:prSet presAssocID="{3DFA88BC-587F-4BEC-AF28-CEDD935F8D44}" presName="bgRect" presStyleLbl="bgShp" presStyleIdx="3" presStyleCnt="4"/>
      <dgm:spPr/>
    </dgm:pt>
    <dgm:pt modelId="{A955305D-5A66-40BD-8B22-2E2A6094DAD1}" type="pres">
      <dgm:prSet presAssocID="{3DFA88BC-587F-4BEC-AF28-CEDD935F8D4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CF1CCA6-96E2-40E6-ABF1-0FA214973AF3}" type="pres">
      <dgm:prSet presAssocID="{3DFA88BC-587F-4BEC-AF28-CEDD935F8D44}" presName="spaceRect" presStyleCnt="0"/>
      <dgm:spPr/>
    </dgm:pt>
    <dgm:pt modelId="{CC30C570-BCAA-4F68-BE10-BE44D4A5A57A}" type="pres">
      <dgm:prSet presAssocID="{3DFA88BC-587F-4BEC-AF28-CEDD935F8D4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405CF2A-3611-4977-8451-DF5550A261BF}" srcId="{6B9E2203-7469-4D6F-8C11-E4E216CD649C}" destId="{5EBCED38-E689-4A99-B3D3-0D2B0C5FAC76}" srcOrd="2" destOrd="0" parTransId="{13AAC30B-F821-448A-ABD8-C421B1B99C33}" sibTransId="{9A537A0B-FD7E-4308-B394-C40AEDD18207}"/>
    <dgm:cxn modelId="{A96F653A-08F0-455D-AAAA-AC735FD410FE}" srcId="{6B9E2203-7469-4D6F-8C11-E4E216CD649C}" destId="{BB138CA8-DE12-47D5-8472-A8CE8CBDA994}" srcOrd="0" destOrd="0" parTransId="{C5915CC5-ED99-40E1-BA3F-B60D84A3BC26}" sibTransId="{9ABBC993-9248-4003-8C1B-1F4E3894434A}"/>
    <dgm:cxn modelId="{BD320772-270E-4A2E-A319-A2DE0E96B5F5}" type="presOf" srcId="{6B9E2203-7469-4D6F-8C11-E4E216CD649C}" destId="{2D568B40-5D53-436E-B8F6-5545E6D9DC1A}" srcOrd="0" destOrd="0" presId="urn:microsoft.com/office/officeart/2018/2/layout/IconVerticalSolidList"/>
    <dgm:cxn modelId="{114CEB8C-AD94-4518-A31F-23B82E1A5489}" srcId="{6B9E2203-7469-4D6F-8C11-E4E216CD649C}" destId="{5F78E458-31B6-4027-BDD6-E9E2F838ADF5}" srcOrd="1" destOrd="0" parTransId="{BD416254-4617-4024-8E12-3C0A27EE4113}" sibTransId="{1F57260F-5AAB-4ADC-A31E-26C99681C6C8}"/>
    <dgm:cxn modelId="{FC72F99C-BBE9-4D08-8DE6-23799931E4FF}" type="presOf" srcId="{5F78E458-31B6-4027-BDD6-E9E2F838ADF5}" destId="{D451F13A-D632-4F02-A23D-9159F087357B}" srcOrd="0" destOrd="0" presId="urn:microsoft.com/office/officeart/2018/2/layout/IconVerticalSolidList"/>
    <dgm:cxn modelId="{A09802A0-F2DE-4AC4-BCCB-611789B43A29}" type="presOf" srcId="{3DFA88BC-587F-4BEC-AF28-CEDD935F8D44}" destId="{CC30C570-BCAA-4F68-BE10-BE44D4A5A57A}" srcOrd="0" destOrd="0" presId="urn:microsoft.com/office/officeart/2018/2/layout/IconVerticalSolidList"/>
    <dgm:cxn modelId="{906BADF9-06BD-409D-AABB-3E8D26495AB0}" srcId="{6B9E2203-7469-4D6F-8C11-E4E216CD649C}" destId="{3DFA88BC-587F-4BEC-AF28-CEDD935F8D44}" srcOrd="3" destOrd="0" parTransId="{9D0087E4-A866-444B-AF45-B71E1CF5D2B0}" sibTransId="{92F91EE8-4CFA-48C0-9763-238E7E4213BD}"/>
    <dgm:cxn modelId="{6006D5F9-74D8-415C-A043-42C27C53614F}" type="presOf" srcId="{BB138CA8-DE12-47D5-8472-A8CE8CBDA994}" destId="{AFDBB23F-79B0-4A72-9B2D-22AAB35BE37A}" srcOrd="0" destOrd="0" presId="urn:microsoft.com/office/officeart/2018/2/layout/IconVerticalSolidList"/>
    <dgm:cxn modelId="{1FC8E0FE-746D-4299-B779-96B4E2F26AEC}" type="presOf" srcId="{5EBCED38-E689-4A99-B3D3-0D2B0C5FAC76}" destId="{81087E15-D481-48EE-8300-2595D46FC4D6}" srcOrd="0" destOrd="0" presId="urn:microsoft.com/office/officeart/2018/2/layout/IconVerticalSolidList"/>
    <dgm:cxn modelId="{9603194D-0E67-4B68-83C6-606A80CB9810}" type="presParOf" srcId="{2D568B40-5D53-436E-B8F6-5545E6D9DC1A}" destId="{E9E2BA91-EE63-4DA7-840E-E2187D8122A9}" srcOrd="0" destOrd="0" presId="urn:microsoft.com/office/officeart/2018/2/layout/IconVerticalSolidList"/>
    <dgm:cxn modelId="{1B0479D5-A364-43FE-A09B-4AF9B9280EC5}" type="presParOf" srcId="{E9E2BA91-EE63-4DA7-840E-E2187D8122A9}" destId="{C3A0CBC7-5388-4CDF-AD65-D47E20614445}" srcOrd="0" destOrd="0" presId="urn:microsoft.com/office/officeart/2018/2/layout/IconVerticalSolidList"/>
    <dgm:cxn modelId="{6A99B655-41C1-49C5-BFBA-ECE4C47DE295}" type="presParOf" srcId="{E9E2BA91-EE63-4DA7-840E-E2187D8122A9}" destId="{6A3416E7-9A9D-4EB7-9AE1-260C1C687A7D}" srcOrd="1" destOrd="0" presId="urn:microsoft.com/office/officeart/2018/2/layout/IconVerticalSolidList"/>
    <dgm:cxn modelId="{D09C985A-A726-4490-BB44-941B3220C863}" type="presParOf" srcId="{E9E2BA91-EE63-4DA7-840E-E2187D8122A9}" destId="{94D0DAD2-7489-4E10-A6A4-28A217ACFB85}" srcOrd="2" destOrd="0" presId="urn:microsoft.com/office/officeart/2018/2/layout/IconVerticalSolidList"/>
    <dgm:cxn modelId="{CB00F247-C7D5-4476-A65B-96D4645556F0}" type="presParOf" srcId="{E9E2BA91-EE63-4DA7-840E-E2187D8122A9}" destId="{AFDBB23F-79B0-4A72-9B2D-22AAB35BE37A}" srcOrd="3" destOrd="0" presId="urn:microsoft.com/office/officeart/2018/2/layout/IconVerticalSolidList"/>
    <dgm:cxn modelId="{67D18159-1952-4BD8-8268-9138087A327B}" type="presParOf" srcId="{2D568B40-5D53-436E-B8F6-5545E6D9DC1A}" destId="{C6FB2451-64CF-4979-AB58-A400C30A54BD}" srcOrd="1" destOrd="0" presId="urn:microsoft.com/office/officeart/2018/2/layout/IconVerticalSolidList"/>
    <dgm:cxn modelId="{8238D3E5-6957-43CE-A066-56C23B642E2A}" type="presParOf" srcId="{2D568B40-5D53-436E-B8F6-5545E6D9DC1A}" destId="{EFB89A88-52AF-4C1C-86E3-19B0BACCD817}" srcOrd="2" destOrd="0" presId="urn:microsoft.com/office/officeart/2018/2/layout/IconVerticalSolidList"/>
    <dgm:cxn modelId="{C57FD4B8-D93C-4B21-BE37-6D6CDDA2D5F2}" type="presParOf" srcId="{EFB89A88-52AF-4C1C-86E3-19B0BACCD817}" destId="{C771AC17-670B-4CC3-B582-308BD8E54FE2}" srcOrd="0" destOrd="0" presId="urn:microsoft.com/office/officeart/2018/2/layout/IconVerticalSolidList"/>
    <dgm:cxn modelId="{0B7FAEA1-E4DF-432A-B608-C7FA20D4A213}" type="presParOf" srcId="{EFB89A88-52AF-4C1C-86E3-19B0BACCD817}" destId="{D295BAA1-6962-4DC3-81ED-B1E41E23A230}" srcOrd="1" destOrd="0" presId="urn:microsoft.com/office/officeart/2018/2/layout/IconVerticalSolidList"/>
    <dgm:cxn modelId="{A90F214F-E5CA-4B49-A906-D53A319FA469}" type="presParOf" srcId="{EFB89A88-52AF-4C1C-86E3-19B0BACCD817}" destId="{DEE238B0-1A6F-45E8-825D-DFFF6DAFFE7F}" srcOrd="2" destOrd="0" presId="urn:microsoft.com/office/officeart/2018/2/layout/IconVerticalSolidList"/>
    <dgm:cxn modelId="{7B6D1DEC-9544-44A8-9313-D03326E1AEEE}" type="presParOf" srcId="{EFB89A88-52AF-4C1C-86E3-19B0BACCD817}" destId="{D451F13A-D632-4F02-A23D-9159F087357B}" srcOrd="3" destOrd="0" presId="urn:microsoft.com/office/officeart/2018/2/layout/IconVerticalSolidList"/>
    <dgm:cxn modelId="{DE24D538-3E78-4932-9D9B-7245DCC75773}" type="presParOf" srcId="{2D568B40-5D53-436E-B8F6-5545E6D9DC1A}" destId="{7ECE9A6B-8CB7-48C8-B852-33EFC34386A0}" srcOrd="3" destOrd="0" presId="urn:microsoft.com/office/officeart/2018/2/layout/IconVerticalSolidList"/>
    <dgm:cxn modelId="{3E023D31-5676-4BB3-8866-A4D0BA556D50}" type="presParOf" srcId="{2D568B40-5D53-436E-B8F6-5545E6D9DC1A}" destId="{722F5642-F3F0-4424-ACC1-3739620EB752}" srcOrd="4" destOrd="0" presId="urn:microsoft.com/office/officeart/2018/2/layout/IconVerticalSolidList"/>
    <dgm:cxn modelId="{02A23B1C-B4CA-4E2A-915A-C5CAA1CE8475}" type="presParOf" srcId="{722F5642-F3F0-4424-ACC1-3739620EB752}" destId="{53FA4A7C-D744-4C84-BEAF-BEB6387C6FB3}" srcOrd="0" destOrd="0" presId="urn:microsoft.com/office/officeart/2018/2/layout/IconVerticalSolidList"/>
    <dgm:cxn modelId="{F791FD75-62E1-4675-8BE3-11C5FB47080D}" type="presParOf" srcId="{722F5642-F3F0-4424-ACC1-3739620EB752}" destId="{72023C21-4B4A-4F4E-BFE3-9A87C4913BB6}" srcOrd="1" destOrd="0" presId="urn:microsoft.com/office/officeart/2018/2/layout/IconVerticalSolidList"/>
    <dgm:cxn modelId="{60384E5B-0AF4-4105-8CAA-56BA7F036BDD}" type="presParOf" srcId="{722F5642-F3F0-4424-ACC1-3739620EB752}" destId="{5B51314B-C010-492E-A211-802DD56895B6}" srcOrd="2" destOrd="0" presId="urn:microsoft.com/office/officeart/2018/2/layout/IconVerticalSolidList"/>
    <dgm:cxn modelId="{D0505768-CE97-4266-8C02-AEB01F8B1942}" type="presParOf" srcId="{722F5642-F3F0-4424-ACC1-3739620EB752}" destId="{81087E15-D481-48EE-8300-2595D46FC4D6}" srcOrd="3" destOrd="0" presId="urn:microsoft.com/office/officeart/2018/2/layout/IconVerticalSolidList"/>
    <dgm:cxn modelId="{71F7582B-8D75-4CC9-B9F5-1AAF13EE31CE}" type="presParOf" srcId="{2D568B40-5D53-436E-B8F6-5545E6D9DC1A}" destId="{BF74F839-10EA-4341-8410-F57D3C7AEDA5}" srcOrd="5" destOrd="0" presId="urn:microsoft.com/office/officeart/2018/2/layout/IconVerticalSolidList"/>
    <dgm:cxn modelId="{1645A92D-86E8-4633-A791-96B45F26538F}" type="presParOf" srcId="{2D568B40-5D53-436E-B8F6-5545E6D9DC1A}" destId="{B49E8228-FADB-4299-BF3C-CC66833F9761}" srcOrd="6" destOrd="0" presId="urn:microsoft.com/office/officeart/2018/2/layout/IconVerticalSolidList"/>
    <dgm:cxn modelId="{F0A58E02-C983-45F2-A058-DD9286FD33EC}" type="presParOf" srcId="{B49E8228-FADB-4299-BF3C-CC66833F9761}" destId="{2F64A78E-3B23-4259-A5F3-854C7FB79E55}" srcOrd="0" destOrd="0" presId="urn:microsoft.com/office/officeart/2018/2/layout/IconVerticalSolidList"/>
    <dgm:cxn modelId="{87F142FD-4B12-4A4A-9D2A-28A03B7D69DB}" type="presParOf" srcId="{B49E8228-FADB-4299-BF3C-CC66833F9761}" destId="{A955305D-5A66-40BD-8B22-2E2A6094DAD1}" srcOrd="1" destOrd="0" presId="urn:microsoft.com/office/officeart/2018/2/layout/IconVerticalSolidList"/>
    <dgm:cxn modelId="{8A1A7F0F-C80E-4018-B19A-4803146730E3}" type="presParOf" srcId="{B49E8228-FADB-4299-BF3C-CC66833F9761}" destId="{6CF1CCA6-96E2-40E6-ABF1-0FA214973AF3}" srcOrd="2" destOrd="0" presId="urn:microsoft.com/office/officeart/2018/2/layout/IconVerticalSolidList"/>
    <dgm:cxn modelId="{DE5C997E-ACAC-4755-BE63-13570A68C52F}" type="presParOf" srcId="{B49E8228-FADB-4299-BF3C-CC66833F9761}" destId="{CC30C570-BCAA-4F68-BE10-BE44D4A5A5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F3C12B-1550-4AE0-93E3-8ACC403FC8AC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25EA0A-6B4A-407E-8002-08F91BA8E7E6}">
      <dgm:prSet/>
      <dgm:spPr/>
      <dgm:t>
        <a:bodyPr/>
        <a:lstStyle/>
        <a:p>
          <a:r>
            <a:rPr lang="en-US"/>
            <a:t>Time-management is essential for academic success and mental well-being.</a:t>
          </a:r>
        </a:p>
      </dgm:t>
    </dgm:pt>
    <dgm:pt modelId="{A07D1279-B73E-4876-A2BB-C12B199021DD}" type="parTrans" cxnId="{4D10AA15-C9B4-47C4-8F82-51A430571D4C}">
      <dgm:prSet/>
      <dgm:spPr/>
      <dgm:t>
        <a:bodyPr/>
        <a:lstStyle/>
        <a:p>
          <a:endParaRPr lang="en-US"/>
        </a:p>
      </dgm:t>
    </dgm:pt>
    <dgm:pt modelId="{5870AA0A-2E25-44FD-A943-F70E2BBD7BBF}" type="sibTrans" cxnId="{4D10AA15-C9B4-47C4-8F82-51A430571D4C}">
      <dgm:prSet/>
      <dgm:spPr/>
      <dgm:t>
        <a:bodyPr/>
        <a:lstStyle/>
        <a:p>
          <a:endParaRPr lang="en-US"/>
        </a:p>
      </dgm:t>
    </dgm:pt>
    <dgm:pt modelId="{74705CC6-8C42-423F-894B-FF7799B4D1B3}">
      <dgm:prSet/>
      <dgm:spPr/>
      <dgm:t>
        <a:bodyPr/>
        <a:lstStyle/>
        <a:p>
          <a:r>
            <a:rPr lang="en-US"/>
            <a:t>Students with clear goals and balanced schedules perform better and feel more positive.</a:t>
          </a:r>
        </a:p>
      </dgm:t>
    </dgm:pt>
    <dgm:pt modelId="{0EE6B195-4F45-4A7F-B84A-ED58EDD1A56A}" type="parTrans" cxnId="{BC1DF2BA-8264-4F29-9C66-93EB50C6CC03}">
      <dgm:prSet/>
      <dgm:spPr/>
      <dgm:t>
        <a:bodyPr/>
        <a:lstStyle/>
        <a:p>
          <a:endParaRPr lang="en-US"/>
        </a:p>
      </dgm:t>
    </dgm:pt>
    <dgm:pt modelId="{287AE0D7-15B7-421D-BA2F-D479CC0B3D71}" type="sibTrans" cxnId="{BC1DF2BA-8264-4F29-9C66-93EB50C6CC03}">
      <dgm:prSet/>
      <dgm:spPr/>
      <dgm:t>
        <a:bodyPr/>
        <a:lstStyle/>
        <a:p>
          <a:endParaRPr lang="en-US"/>
        </a:p>
      </dgm:t>
    </dgm:pt>
    <dgm:pt modelId="{1811459B-84EE-4725-8D53-47220C9D23AA}">
      <dgm:prSet/>
      <dgm:spPr/>
      <dgm:t>
        <a:bodyPr/>
        <a:lstStyle/>
        <a:p>
          <a:r>
            <a:rPr lang="en-US"/>
            <a:t>Universities should provide structured support to help students manage their time effectively.</a:t>
          </a:r>
        </a:p>
      </dgm:t>
    </dgm:pt>
    <dgm:pt modelId="{219DCB47-C1E8-43ED-9039-D0D5FDE5CBA0}" type="parTrans" cxnId="{8320CAD8-5ED1-46B9-A2CA-8B8DAE99C2AE}">
      <dgm:prSet/>
      <dgm:spPr/>
      <dgm:t>
        <a:bodyPr/>
        <a:lstStyle/>
        <a:p>
          <a:endParaRPr lang="en-US"/>
        </a:p>
      </dgm:t>
    </dgm:pt>
    <dgm:pt modelId="{812A8B52-B46C-4850-8985-0FE9E2D98957}" type="sibTrans" cxnId="{8320CAD8-5ED1-46B9-A2CA-8B8DAE99C2AE}">
      <dgm:prSet/>
      <dgm:spPr/>
      <dgm:t>
        <a:bodyPr/>
        <a:lstStyle/>
        <a:p>
          <a:endParaRPr lang="en-US"/>
        </a:p>
      </dgm:t>
    </dgm:pt>
    <dgm:pt modelId="{4957B946-58BC-43F8-85C8-3C44D1CAD1D7}" type="pres">
      <dgm:prSet presAssocID="{4BF3C12B-1550-4AE0-93E3-8ACC403FC8AC}" presName="linear" presStyleCnt="0">
        <dgm:presLayoutVars>
          <dgm:animLvl val="lvl"/>
          <dgm:resizeHandles val="exact"/>
        </dgm:presLayoutVars>
      </dgm:prSet>
      <dgm:spPr/>
    </dgm:pt>
    <dgm:pt modelId="{EAAA8804-6F08-4E3C-A4F2-DF50049AECA8}" type="pres">
      <dgm:prSet presAssocID="{C025EA0A-6B4A-407E-8002-08F91BA8E7E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AEC50A8-CAAC-49DB-85C6-E85EBA398C91}" type="pres">
      <dgm:prSet presAssocID="{5870AA0A-2E25-44FD-A943-F70E2BBD7BBF}" presName="spacer" presStyleCnt="0"/>
      <dgm:spPr/>
    </dgm:pt>
    <dgm:pt modelId="{3941A46A-B889-40EB-86D7-DFAA7EBC3420}" type="pres">
      <dgm:prSet presAssocID="{74705CC6-8C42-423F-894B-FF7799B4D1B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70134E5-9C7C-4348-9063-50642A2AF90F}" type="pres">
      <dgm:prSet presAssocID="{287AE0D7-15B7-421D-BA2F-D479CC0B3D71}" presName="spacer" presStyleCnt="0"/>
      <dgm:spPr/>
    </dgm:pt>
    <dgm:pt modelId="{360154F2-4E24-4029-867A-C4F7462EBF8C}" type="pres">
      <dgm:prSet presAssocID="{1811459B-84EE-4725-8D53-47220C9D23A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10AA15-C9B4-47C4-8F82-51A430571D4C}" srcId="{4BF3C12B-1550-4AE0-93E3-8ACC403FC8AC}" destId="{C025EA0A-6B4A-407E-8002-08F91BA8E7E6}" srcOrd="0" destOrd="0" parTransId="{A07D1279-B73E-4876-A2BB-C12B199021DD}" sibTransId="{5870AA0A-2E25-44FD-A943-F70E2BBD7BBF}"/>
    <dgm:cxn modelId="{29B51943-1EE7-4C18-A183-A419A26ABA1D}" type="presOf" srcId="{1811459B-84EE-4725-8D53-47220C9D23AA}" destId="{360154F2-4E24-4029-867A-C4F7462EBF8C}" srcOrd="0" destOrd="0" presId="urn:microsoft.com/office/officeart/2005/8/layout/vList2"/>
    <dgm:cxn modelId="{BC1DF2BA-8264-4F29-9C66-93EB50C6CC03}" srcId="{4BF3C12B-1550-4AE0-93E3-8ACC403FC8AC}" destId="{74705CC6-8C42-423F-894B-FF7799B4D1B3}" srcOrd="1" destOrd="0" parTransId="{0EE6B195-4F45-4A7F-B84A-ED58EDD1A56A}" sibTransId="{287AE0D7-15B7-421D-BA2F-D479CC0B3D71}"/>
    <dgm:cxn modelId="{3A413FD3-FE96-44F3-86B7-7D02FD3B5AC5}" type="presOf" srcId="{4BF3C12B-1550-4AE0-93E3-8ACC403FC8AC}" destId="{4957B946-58BC-43F8-85C8-3C44D1CAD1D7}" srcOrd="0" destOrd="0" presId="urn:microsoft.com/office/officeart/2005/8/layout/vList2"/>
    <dgm:cxn modelId="{8320CAD8-5ED1-46B9-A2CA-8B8DAE99C2AE}" srcId="{4BF3C12B-1550-4AE0-93E3-8ACC403FC8AC}" destId="{1811459B-84EE-4725-8D53-47220C9D23AA}" srcOrd="2" destOrd="0" parTransId="{219DCB47-C1E8-43ED-9039-D0D5FDE5CBA0}" sibTransId="{812A8B52-B46C-4850-8985-0FE9E2D98957}"/>
    <dgm:cxn modelId="{64BB47DB-116C-441E-93DE-A666193C13D1}" type="presOf" srcId="{C025EA0A-6B4A-407E-8002-08F91BA8E7E6}" destId="{EAAA8804-6F08-4E3C-A4F2-DF50049AECA8}" srcOrd="0" destOrd="0" presId="urn:microsoft.com/office/officeart/2005/8/layout/vList2"/>
    <dgm:cxn modelId="{6A6979F3-27FD-4DA4-8C38-B3886C6F2575}" type="presOf" srcId="{74705CC6-8C42-423F-894B-FF7799B4D1B3}" destId="{3941A46A-B889-40EB-86D7-DFAA7EBC3420}" srcOrd="0" destOrd="0" presId="urn:microsoft.com/office/officeart/2005/8/layout/vList2"/>
    <dgm:cxn modelId="{B801C931-0492-4CFA-AB49-F06EA5B4324D}" type="presParOf" srcId="{4957B946-58BC-43F8-85C8-3C44D1CAD1D7}" destId="{EAAA8804-6F08-4E3C-A4F2-DF50049AECA8}" srcOrd="0" destOrd="0" presId="urn:microsoft.com/office/officeart/2005/8/layout/vList2"/>
    <dgm:cxn modelId="{3B1980D7-4849-4DA9-A1D6-F48D01A8B538}" type="presParOf" srcId="{4957B946-58BC-43F8-85C8-3C44D1CAD1D7}" destId="{CAEC50A8-CAAC-49DB-85C6-E85EBA398C91}" srcOrd="1" destOrd="0" presId="urn:microsoft.com/office/officeart/2005/8/layout/vList2"/>
    <dgm:cxn modelId="{5DD6F92B-BC3E-44CE-B2A0-F18C8BD20525}" type="presParOf" srcId="{4957B946-58BC-43F8-85C8-3C44D1CAD1D7}" destId="{3941A46A-B889-40EB-86D7-DFAA7EBC3420}" srcOrd="2" destOrd="0" presId="urn:microsoft.com/office/officeart/2005/8/layout/vList2"/>
    <dgm:cxn modelId="{1BEDDE44-092E-4206-8D2B-8DD4BEEF0C6B}" type="presParOf" srcId="{4957B946-58BC-43F8-85C8-3C44D1CAD1D7}" destId="{870134E5-9C7C-4348-9063-50642A2AF90F}" srcOrd="3" destOrd="0" presId="urn:microsoft.com/office/officeart/2005/8/layout/vList2"/>
    <dgm:cxn modelId="{221E4FF2-E722-46CA-8CE3-9D890E518A3E}" type="presParOf" srcId="{4957B946-58BC-43F8-85C8-3C44D1CAD1D7}" destId="{360154F2-4E24-4029-867A-C4F7462EBF8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A0CBC7-5388-4CDF-AD65-D47E20614445}">
      <dsp:nvSpPr>
        <dsp:cNvPr id="0" name=""/>
        <dsp:cNvSpPr/>
      </dsp:nvSpPr>
      <dsp:spPr>
        <a:xfrm>
          <a:off x="0" y="1487"/>
          <a:ext cx="7429499" cy="7540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416E7-9A9D-4EB7-9AE1-260C1C687A7D}">
      <dsp:nvSpPr>
        <dsp:cNvPr id="0" name=""/>
        <dsp:cNvSpPr/>
      </dsp:nvSpPr>
      <dsp:spPr>
        <a:xfrm>
          <a:off x="228108" y="171155"/>
          <a:ext cx="414743" cy="414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BB23F-79B0-4A72-9B2D-22AAB35BE37A}">
      <dsp:nvSpPr>
        <dsp:cNvPr id="0" name=""/>
        <dsp:cNvSpPr/>
      </dsp:nvSpPr>
      <dsp:spPr>
        <a:xfrm>
          <a:off x="870961" y="1487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Time management is a critical skill for success in higher education.</a:t>
          </a:r>
        </a:p>
      </dsp:txBody>
      <dsp:txXfrm>
        <a:off x="870961" y="1487"/>
        <a:ext cx="6558537" cy="754078"/>
      </dsp:txXfrm>
    </dsp:sp>
    <dsp:sp modelId="{C771AC17-670B-4CC3-B582-308BD8E54FE2}">
      <dsp:nvSpPr>
        <dsp:cNvPr id="0" name=""/>
        <dsp:cNvSpPr/>
      </dsp:nvSpPr>
      <dsp:spPr>
        <a:xfrm>
          <a:off x="0" y="944086"/>
          <a:ext cx="7429499" cy="7540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5BAA1-6962-4DC3-81ED-B1E41E23A230}">
      <dsp:nvSpPr>
        <dsp:cNvPr id="0" name=""/>
        <dsp:cNvSpPr/>
      </dsp:nvSpPr>
      <dsp:spPr>
        <a:xfrm>
          <a:off x="228108" y="1113754"/>
          <a:ext cx="414743" cy="414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1F13A-D632-4F02-A23D-9159F087357B}">
      <dsp:nvSpPr>
        <dsp:cNvPr id="0" name=""/>
        <dsp:cNvSpPr/>
      </dsp:nvSpPr>
      <dsp:spPr>
        <a:xfrm>
          <a:off x="870961" y="944086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Students must balance academic demands, self-study, and personal responsibilities.</a:t>
          </a:r>
        </a:p>
      </dsp:txBody>
      <dsp:txXfrm>
        <a:off x="870961" y="944086"/>
        <a:ext cx="6558537" cy="754078"/>
      </dsp:txXfrm>
    </dsp:sp>
    <dsp:sp modelId="{53FA4A7C-D744-4C84-BEAF-BEB6387C6FB3}">
      <dsp:nvSpPr>
        <dsp:cNvPr id="0" name=""/>
        <dsp:cNvSpPr/>
      </dsp:nvSpPr>
      <dsp:spPr>
        <a:xfrm>
          <a:off x="0" y="1886684"/>
          <a:ext cx="7429499" cy="7540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023C21-4B4A-4F4E-BFE3-9A87C4913BB6}">
      <dsp:nvSpPr>
        <dsp:cNvPr id="0" name=""/>
        <dsp:cNvSpPr/>
      </dsp:nvSpPr>
      <dsp:spPr>
        <a:xfrm>
          <a:off x="228108" y="2056352"/>
          <a:ext cx="414743" cy="414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87E15-D481-48EE-8300-2595D46FC4D6}">
      <dsp:nvSpPr>
        <dsp:cNvPr id="0" name=""/>
        <dsp:cNvSpPr/>
      </dsp:nvSpPr>
      <dsp:spPr>
        <a:xfrm>
          <a:off x="870961" y="1886684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shift from structured school to self-directed university learning increases the need for planning.</a:t>
          </a:r>
        </a:p>
      </dsp:txBody>
      <dsp:txXfrm>
        <a:off x="870961" y="1886684"/>
        <a:ext cx="6558537" cy="754078"/>
      </dsp:txXfrm>
    </dsp:sp>
    <dsp:sp modelId="{2F64A78E-3B23-4259-A5F3-854C7FB79E55}">
      <dsp:nvSpPr>
        <dsp:cNvPr id="0" name=""/>
        <dsp:cNvSpPr/>
      </dsp:nvSpPr>
      <dsp:spPr>
        <a:xfrm>
          <a:off x="0" y="2829283"/>
          <a:ext cx="7429499" cy="7540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55305D-5A66-40BD-8B22-2E2A6094DAD1}">
      <dsp:nvSpPr>
        <dsp:cNvPr id="0" name=""/>
        <dsp:cNvSpPr/>
      </dsp:nvSpPr>
      <dsp:spPr>
        <a:xfrm>
          <a:off x="228108" y="2998951"/>
          <a:ext cx="414743" cy="4147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0C570-BCAA-4F68-BE10-BE44D4A5A57A}">
      <dsp:nvSpPr>
        <dsp:cNvPr id="0" name=""/>
        <dsp:cNvSpPr/>
      </dsp:nvSpPr>
      <dsp:spPr>
        <a:xfrm>
          <a:off x="870961" y="2829283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Effective time-management is directly linked to academic success and student well-being.</a:t>
          </a:r>
        </a:p>
      </dsp:txBody>
      <dsp:txXfrm>
        <a:off x="870961" y="2829283"/>
        <a:ext cx="6558537" cy="754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A8804-6F08-4E3C-A4F2-DF50049AECA8}">
      <dsp:nvSpPr>
        <dsp:cNvPr id="0" name=""/>
        <dsp:cNvSpPr/>
      </dsp:nvSpPr>
      <dsp:spPr>
        <a:xfrm>
          <a:off x="0" y="90701"/>
          <a:ext cx="3344465" cy="12247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Time-management is essential for academic success and mental well-being.</a:t>
          </a:r>
        </a:p>
      </dsp:txBody>
      <dsp:txXfrm>
        <a:off x="59787" y="150488"/>
        <a:ext cx="3224891" cy="1105160"/>
      </dsp:txXfrm>
    </dsp:sp>
    <dsp:sp modelId="{3941A46A-B889-40EB-86D7-DFAA7EBC3420}">
      <dsp:nvSpPr>
        <dsp:cNvPr id="0" name=""/>
        <dsp:cNvSpPr/>
      </dsp:nvSpPr>
      <dsp:spPr>
        <a:xfrm>
          <a:off x="0" y="1370155"/>
          <a:ext cx="3344465" cy="1224734"/>
        </a:xfrm>
        <a:prstGeom prst="roundRect">
          <a:avLst/>
        </a:prstGeom>
        <a:solidFill>
          <a:schemeClr val="accent2">
            <a:hueOff val="-734515"/>
            <a:satOff val="-16247"/>
            <a:lumOff val="-3235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Students with clear goals and balanced schedules perform better and feel more positive.</a:t>
          </a:r>
        </a:p>
      </dsp:txBody>
      <dsp:txXfrm>
        <a:off x="59787" y="1429942"/>
        <a:ext cx="3224891" cy="1105160"/>
      </dsp:txXfrm>
    </dsp:sp>
    <dsp:sp modelId="{360154F2-4E24-4029-867A-C4F7462EBF8C}">
      <dsp:nvSpPr>
        <dsp:cNvPr id="0" name=""/>
        <dsp:cNvSpPr/>
      </dsp:nvSpPr>
      <dsp:spPr>
        <a:xfrm>
          <a:off x="0" y="2649610"/>
          <a:ext cx="3344465" cy="1224734"/>
        </a:xfrm>
        <a:prstGeom prst="roundRect">
          <a:avLst/>
        </a:prstGeom>
        <a:solidFill>
          <a:schemeClr val="accent2">
            <a:hueOff val="-1469031"/>
            <a:satOff val="-32495"/>
            <a:lumOff val="-647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Universities should provide structured support to help students manage their time effectively.</a:t>
          </a:r>
        </a:p>
      </dsp:txBody>
      <dsp:txXfrm>
        <a:off x="59787" y="2709397"/>
        <a:ext cx="3224891" cy="1105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46FE26-D0F5-4F69-A8AC-9F3DFDED7840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CDCBC-A6E4-419A-BD45-5984DE1AD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45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4CDCBC-A6E4-419A-BD45-5984DE1ADB8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124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10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834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0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20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916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642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30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029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201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402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518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8659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751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098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8415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786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14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891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  <p:sldLayoutId id="2147483729" r:id="rId13"/>
    <p:sldLayoutId id="2147483730" r:id="rId14"/>
    <p:sldLayoutId id="2147483731" r:id="rId15"/>
    <p:sldLayoutId id="2147483732" r:id="rId16"/>
    <p:sldLayoutId id="214748373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rtshumanitieshub.eu/hubs/university-of-wales/" TargetMode="Externa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theoneplanetlife.com/university-of-wales-trinity-saint-david-launches-one-planet-governance-post-graduate-certificate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theoneplanetlife.com/university-of-wales-trinity-saint-david-launches-one-planet-governance-post-graduate-certificat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londonanthropologyday.co.uk/universities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neplanetlife.com/university-of-wales-trinity-saint-david-launches-one-planet-governance-post-graduate-certificate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ondonanthropologyday.co.uk/universities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uwtsd.ac.uk/programme-courses/undergraduate/business-and-management/social-enterprise-management-campus-ful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rtshumanitieshub.eu/hubs/university-of-wal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rtshumanitieshub.eu/hubs/university-of-wale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hyperlink" Target="https://www.artshumanitieshub.eu/hubs/university-of-wales/" TargetMode="External"/><Relationship Id="rId10" Type="http://schemas.microsoft.com/office/2007/relationships/diagramDrawing" Target="../diagrams/drawing2.xml"/><Relationship Id="rId4" Type="http://schemas.openxmlformats.org/officeDocument/2006/relationships/image" Target="../media/image4.jpeg"/><Relationship Id="rId9" Type="http://schemas.openxmlformats.org/officeDocument/2006/relationships/diagramColors" Target="../diagrams/colors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.png"/><Relationship Id="rId7" Type="http://schemas.openxmlformats.org/officeDocument/2006/relationships/hyperlink" Target="https://1000logos.net/thank-you-emoji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hyperlink" Target="https://theoneplanetlife.com/university-of-wales-trinity-saint-david-launches-one-planet-governance-post-graduate-certificate/" TargetMode="External"/><Relationship Id="rId4" Type="http://schemas.openxmlformats.org/officeDocument/2006/relationships/image" Target="../media/image13.jpeg"/><Relationship Id="rId9" Type="http://schemas.openxmlformats.org/officeDocument/2006/relationships/hyperlink" Target="https://gauntletgroup.com/thank-yo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lang="en-US" sz="3300">
                <a:solidFill>
                  <a:schemeClr val="bg1"/>
                </a:solidFill>
              </a:rPr>
              <a:t>Time-Management: An Essential Skill for Student Success in Higher Education</a:t>
            </a:r>
          </a:p>
        </p:txBody>
      </p:sp>
      <p:pic>
        <p:nvPicPr>
          <p:cNvPr id="2050" name="Picture 2" descr="Time Management Tips for Researchers ...">
            <a:extLst>
              <a:ext uri="{FF2B5EF4-FFF2-40B4-BE49-F238E27FC236}">
                <a16:creationId xmlns:a16="http://schemas.microsoft.com/office/drawing/2014/main" id="{08002D6D-CA14-6985-C03A-E53524D5A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33" r="21621" b="-1"/>
          <a:stretch>
            <a:fillRect/>
          </a:stretch>
        </p:blipFill>
        <p:spPr bwMode="auto">
          <a:xfrm>
            <a:off x="1195664" y="2769749"/>
            <a:ext cx="2580269" cy="2249113"/>
          </a:xfrm>
          <a:prstGeom prst="round2DiagRect">
            <a:avLst>
              <a:gd name="adj1" fmla="val 5608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5934" y="2249487"/>
            <a:ext cx="4509624" cy="3541714"/>
          </a:xfrm>
        </p:spPr>
        <p:txBody>
          <a:bodyPr>
            <a:normAutofit/>
          </a:bodyPr>
          <a:lstStyle/>
          <a:p>
            <a:endParaRPr/>
          </a:p>
          <a:p>
            <a:pPr marL="0" indent="0">
              <a:buNone/>
            </a:pPr>
            <a:endParaRPr/>
          </a:p>
          <a:p>
            <a:pPr marL="0" indent="0">
              <a:buNone/>
            </a:pPr>
            <a:endParaRPr/>
          </a:p>
        </p:txBody>
      </p:sp>
      <p:pic>
        <p:nvPicPr>
          <p:cNvPr id="7" name="Picture 6" descr="A logo with text on it&#10;&#10;AI-generated content may be incorrect.">
            <a:extLst>
              <a:ext uri="{FF2B5EF4-FFF2-40B4-BE49-F238E27FC236}">
                <a16:creationId xmlns:a16="http://schemas.microsoft.com/office/drawing/2014/main" id="{4E813363-E0CE-F7B1-2234-A2130A8B8C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58911" y="5098011"/>
            <a:ext cx="2772760" cy="138638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</a:t>
            </a:r>
          </a:p>
        </p:txBody>
      </p:sp>
      <p:graphicFrame>
        <p:nvGraphicFramePr>
          <p:cNvPr id="86" name="Content Placeholder 2">
            <a:extLst>
              <a:ext uri="{FF2B5EF4-FFF2-40B4-BE49-F238E27FC236}">
                <a16:creationId xmlns:a16="http://schemas.microsoft.com/office/drawing/2014/main" id="{0156B3EE-358D-52DC-BF08-3726312E8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6726948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2676AFCB-CC96-F5ED-C4C6-2A87E78DC1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117934" y="255344"/>
            <a:ext cx="2755666" cy="87977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ime Management at work: How efficient ...">
            <a:extLst>
              <a:ext uri="{FF2B5EF4-FFF2-40B4-BE49-F238E27FC236}">
                <a16:creationId xmlns:a16="http://schemas.microsoft.com/office/drawing/2014/main" id="{205F5AF6-433F-44E7-ACE1-47DC7934D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810" y="1506683"/>
            <a:ext cx="6119033" cy="407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B1825527-636D-6926-E10A-B3AD503CC2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84074" y="5815104"/>
            <a:ext cx="3519288" cy="104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600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>
                <a:solidFill>
                  <a:schemeClr val="bg1"/>
                </a:solidFill>
              </a:rPr>
              <a:t>Enhancing Academic Performance (Part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0" y="2249486"/>
            <a:ext cx="7429499" cy="4435967"/>
          </a:xfrm>
        </p:spPr>
        <p:txBody>
          <a:bodyPr/>
          <a:lstStyle/>
          <a:p>
            <a:endParaRPr/>
          </a:p>
          <a:p>
            <a:pPr lvl="1"/>
            <a:r>
              <a:rPr lang="en-US">
                <a:solidFill>
                  <a:schemeClr val="bg1"/>
                </a:solidFill>
              </a:rPr>
              <a:t>Planning and prioritizing lectures, assignments, and exams reduces stress.</a:t>
            </a:r>
          </a:p>
          <a:p>
            <a:pPr lvl="1"/>
            <a:r>
              <a:rPr>
                <a:solidFill>
                  <a:schemeClr val="bg1"/>
                </a:solidFill>
              </a:rPr>
              <a:t>Regular study habits improve memory retention and test </a:t>
            </a:r>
            <a:r>
              <a:rPr err="1">
                <a:solidFill>
                  <a:schemeClr val="bg1"/>
                </a:solidFill>
              </a:rPr>
              <a:t>performanc</a:t>
            </a:r>
            <a:r>
              <a:rPr lang="en-GB">
                <a:solidFill>
                  <a:schemeClr val="bg1"/>
                </a:solidFill>
              </a:rPr>
              <a:t>e</a:t>
            </a:r>
            <a:endParaRPr lang="en-US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Breaking large tasks into smaller ones with deadlines helps avoid cramming</a:t>
            </a:r>
            <a:endParaRPr sz="1800">
              <a:solidFill>
                <a:schemeClr val="bg1"/>
              </a:solidFill>
            </a:endParaRPr>
          </a:p>
        </p:txBody>
      </p:sp>
      <p:pic>
        <p:nvPicPr>
          <p:cNvPr id="7" name="Picture 6" descr="A white sign with black text&#10;&#10;AI-generated content may be incorrect.">
            <a:extLst>
              <a:ext uri="{FF2B5EF4-FFF2-40B4-BE49-F238E27FC236}">
                <a16:creationId xmlns:a16="http://schemas.microsoft.com/office/drawing/2014/main" id="{25ED2687-8107-A3DA-8279-7DC3AE8E2C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01711" y="172546"/>
            <a:ext cx="3041864" cy="119674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>
                <a:solidFill>
                  <a:schemeClr val="bg1"/>
                </a:solidFill>
              </a:rPr>
              <a:t>Enhancing Academic Performance (Part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Strong planning skills are linked to better academic results, as shown by recent models.</a:t>
            </a:r>
            <a:endParaRPr>
              <a:solidFill>
                <a:schemeClr val="bg1"/>
              </a:solidFill>
            </a:endParaRPr>
          </a:p>
          <a:p>
            <a:r>
              <a:rPr>
                <a:solidFill>
                  <a:schemeClr val="bg1"/>
                </a:solidFill>
              </a:rPr>
              <a:t>Self-regulated learning relies heavily on time-management.</a:t>
            </a:r>
          </a:p>
          <a:p>
            <a:r>
              <a:rPr>
                <a:solidFill>
                  <a:schemeClr val="bg1"/>
                </a:solidFill>
              </a:rPr>
              <a:t>Adjusting schedules and tracking progress promotes better grades and work habits.</a:t>
            </a:r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08FB7E16-B620-A60D-DF66-55493410B2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59366" y="313995"/>
            <a:ext cx="3011214" cy="15056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>
                <a:solidFill>
                  <a:schemeClr val="bg1"/>
                </a:solidFill>
              </a:rPr>
              <a:t>Promoting a Healthy Work-Life Balance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rPr>
                <a:solidFill>
                  <a:schemeClr val="bg1"/>
                </a:solidFill>
              </a:rPr>
              <a:t>Good time-management allows students to balance academics with rest and social life.</a:t>
            </a:r>
          </a:p>
          <a:p>
            <a:r>
              <a:rPr>
                <a:solidFill>
                  <a:schemeClr val="bg1"/>
                </a:solidFill>
              </a:rPr>
              <a:t>A balanced schedule prevents burnout and supports long-term study habits.</a:t>
            </a:r>
          </a:p>
          <a:p>
            <a:r>
              <a:rPr>
                <a:solidFill>
                  <a:schemeClr val="bg1"/>
                </a:solidFill>
              </a:rPr>
              <a:t>Time-management education helps students become independent and financially aware.</a:t>
            </a:r>
          </a:p>
        </p:txBody>
      </p:sp>
      <p:pic>
        <p:nvPicPr>
          <p:cNvPr id="5" name="Picture 4" descr="A white sign with black text&#10;&#10;AI-generated content may be incorrect.">
            <a:extLst>
              <a:ext uri="{FF2B5EF4-FFF2-40B4-BE49-F238E27FC236}">
                <a16:creationId xmlns:a16="http://schemas.microsoft.com/office/drawing/2014/main" id="{69F76EEB-ECDB-A69A-469F-999F3582E9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5682" y="5688725"/>
            <a:ext cx="3838318" cy="102475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ork Life Balance Vector Art, Icons, and Graphics for Free Download">
            <a:extLst>
              <a:ext uri="{FF2B5EF4-FFF2-40B4-BE49-F238E27FC236}">
                <a16:creationId xmlns:a16="http://schemas.microsoft.com/office/drawing/2014/main" id="{99B8DEB9-5CCF-9D6E-70E9-521BE10E8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22" y="635144"/>
            <a:ext cx="8052955" cy="56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blue and white sign with a shield and leaf&#10;&#10;AI-generated content may be incorrect.">
            <a:extLst>
              <a:ext uri="{FF2B5EF4-FFF2-40B4-BE49-F238E27FC236}">
                <a16:creationId xmlns:a16="http://schemas.microsoft.com/office/drawing/2014/main" id="{7571A544-507D-4E58-800F-21120B53ED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85010" y="1"/>
            <a:ext cx="3658990" cy="111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554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>
                <a:solidFill>
                  <a:schemeClr val="bg1"/>
                </a:solidFill>
              </a:rPr>
              <a:t>Mental Health and Academic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rPr>
                <a:solidFill>
                  <a:schemeClr val="bg1"/>
                </a:solidFill>
              </a:rPr>
              <a:t>Students with good time-management experience less anxiety and more satisfaction.</a:t>
            </a:r>
          </a:p>
          <a:p>
            <a:r>
              <a:rPr>
                <a:solidFill>
                  <a:schemeClr val="bg1"/>
                </a:solidFill>
              </a:rPr>
              <a:t>Institutions should include time-management in the curriculum.</a:t>
            </a:r>
          </a:p>
          <a:p>
            <a:r>
              <a:rPr>
                <a:solidFill>
                  <a:schemeClr val="bg1"/>
                </a:solidFill>
              </a:rPr>
              <a:t>These skills reduce procrastination and increase attention and achievement.</a:t>
            </a:r>
          </a:p>
        </p:txBody>
      </p:sp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15E63DDC-0F80-378B-7A71-A075DF230E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05751" y="5535338"/>
            <a:ext cx="2222938" cy="111146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>
                <a:solidFill>
                  <a:schemeClr val="bg1"/>
                </a:solidFill>
              </a:rPr>
              <a:t>Institutional Role and Transition Support</a:t>
            </a:r>
          </a:p>
        </p:txBody>
      </p:sp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241F0112-E6A4-0A87-9F02-4B75FEDE21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6058" y="3369075"/>
            <a:ext cx="2620948" cy="1310474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775934" y="2249487"/>
            <a:ext cx="4509624" cy="35417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sz="2000"/>
          </a:p>
          <a:p>
            <a:pPr>
              <a:lnSpc>
                <a:spcPct val="110000"/>
              </a:lnSpc>
            </a:pPr>
            <a:r>
              <a:rPr sz="2000">
                <a:solidFill>
                  <a:schemeClr val="bg1"/>
                </a:solidFill>
              </a:rPr>
              <a:t>Transition to higher education is challenging and requires support.</a:t>
            </a:r>
          </a:p>
          <a:p>
            <a:pPr>
              <a:lnSpc>
                <a:spcPct val="110000"/>
              </a:lnSpc>
            </a:pPr>
            <a:r>
              <a:rPr sz="2000">
                <a:solidFill>
                  <a:schemeClr val="bg1"/>
                </a:solidFill>
              </a:rPr>
              <a:t>Early adoption of time-management techniques eases academic adjustment.</a:t>
            </a:r>
          </a:p>
          <a:p>
            <a:pPr>
              <a:lnSpc>
                <a:spcPct val="110000"/>
              </a:lnSpc>
            </a:pPr>
            <a:r>
              <a:rPr sz="2000">
                <a:solidFill>
                  <a:schemeClr val="bg1"/>
                </a:solidFill>
              </a:rPr>
              <a:t>Institutions can offer workshops, digital planners, peer mentoring, and learning analytics tools.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13 Time Management Techniques to Boost Your Productivity | Motion">
            <a:extLst>
              <a:ext uri="{FF2B5EF4-FFF2-40B4-BE49-F238E27FC236}">
                <a16:creationId xmlns:a16="http://schemas.microsoft.com/office/drawing/2014/main" id="{D2BFAE80-77D9-6BB4-2DFC-5E52C496C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04" y="881856"/>
            <a:ext cx="8073199" cy="513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logo with text on it&#10;&#10;AI-generated content may be incorrect.">
            <a:extLst>
              <a:ext uri="{FF2B5EF4-FFF2-40B4-BE49-F238E27FC236}">
                <a16:creationId xmlns:a16="http://schemas.microsoft.com/office/drawing/2014/main" id="{89AFE565-34D3-A742-9D52-AFCA085732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13130" y="5542565"/>
            <a:ext cx="2630870" cy="1315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686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3344465" cy="1478570"/>
          </a:xfrm>
        </p:spPr>
        <p:txBody>
          <a:bodyPr>
            <a:normAutofit/>
          </a:bodyPr>
          <a:lstStyle/>
          <a:p>
            <a:r>
              <a:rPr lang="en-GB" sz="2800"/>
              <a:t>Conclusion</a:t>
            </a:r>
          </a:p>
        </p:txBody>
      </p:sp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5FA50BD2-2D09-CCE2-BFD3-80F91C623C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72000" y="2393473"/>
            <a:ext cx="4092209" cy="2046104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8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1529AC1-FFD1-DB67-C4EC-DF893BCDA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016787"/>
              </p:ext>
            </p:extLst>
          </p:nvPr>
        </p:nvGraphicFramePr>
        <p:xfrm>
          <a:off x="856059" y="2249487"/>
          <a:ext cx="3344465" cy="3965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8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79" name="Group 1278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5" y="0"/>
            <a:ext cx="9040414" cy="6858001"/>
            <a:chOff x="-14288" y="0"/>
            <a:chExt cx="12053888" cy="6858001"/>
          </a:xfrm>
        </p:grpSpPr>
        <p:grpSp>
          <p:nvGrpSpPr>
            <p:cNvPr id="1120" name="Group 1119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32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3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4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5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6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7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8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9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0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1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2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3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4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5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6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7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8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9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0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1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2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3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4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5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6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7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8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21" name="Group 1120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22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3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4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5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6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9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0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1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280" name="Rectangle 1279">
            <a:extLst>
              <a:ext uri="{FF2B5EF4-FFF2-40B4-BE49-F238E27FC236}">
                <a16:creationId xmlns:a16="http://schemas.microsoft.com/office/drawing/2014/main" id="{046B922C-5BA7-4973-B12F-71A509E4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81" name="Group 1280">
            <a:extLst>
              <a:ext uri="{FF2B5EF4-FFF2-40B4-BE49-F238E27FC236}">
                <a16:creationId xmlns:a16="http://schemas.microsoft.com/office/drawing/2014/main" id="{96D34D8D-9EE9-4659-8C22-7551A95F9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926715" cy="6858001"/>
            <a:chOff x="0" y="0"/>
            <a:chExt cx="11902285" cy="6858001"/>
          </a:xfrm>
        </p:grpSpPr>
        <p:grpSp>
          <p:nvGrpSpPr>
            <p:cNvPr id="1163" name="Group 1162">
              <a:extLst>
                <a:ext uri="{FF2B5EF4-FFF2-40B4-BE49-F238E27FC236}">
                  <a16:creationId xmlns:a16="http://schemas.microsoft.com/office/drawing/2014/main" id="{3CA93C16-1147-4EB3-B4E7-3C4310249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75" name="Rectangle 5">
                <a:extLst>
                  <a:ext uri="{FF2B5EF4-FFF2-40B4-BE49-F238E27FC236}">
                    <a16:creationId xmlns:a16="http://schemas.microsoft.com/office/drawing/2014/main" id="{C4779968-92AF-4B85-8C27-EBBFE1D699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6" name="Freeform 6">
                <a:extLst>
                  <a:ext uri="{FF2B5EF4-FFF2-40B4-BE49-F238E27FC236}">
                    <a16:creationId xmlns:a16="http://schemas.microsoft.com/office/drawing/2014/main" id="{2C43E18D-7024-4F17-A664-E23BFBC12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7" name="Freeform 7">
                <a:extLst>
                  <a:ext uri="{FF2B5EF4-FFF2-40B4-BE49-F238E27FC236}">
                    <a16:creationId xmlns:a16="http://schemas.microsoft.com/office/drawing/2014/main" id="{CA2ACEBA-081B-4B0B-AFB1-C596B834F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8" name="Freeform 8">
                <a:extLst>
                  <a:ext uri="{FF2B5EF4-FFF2-40B4-BE49-F238E27FC236}">
                    <a16:creationId xmlns:a16="http://schemas.microsoft.com/office/drawing/2014/main" id="{2AFBB163-514B-493A-983F-8BE96848F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9" name="Freeform 9">
                <a:extLst>
                  <a:ext uri="{FF2B5EF4-FFF2-40B4-BE49-F238E27FC236}">
                    <a16:creationId xmlns:a16="http://schemas.microsoft.com/office/drawing/2014/main" id="{7720326C-7DB1-4745-9015-3FA6990855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0" name="Freeform 10">
                <a:extLst>
                  <a:ext uri="{FF2B5EF4-FFF2-40B4-BE49-F238E27FC236}">
                    <a16:creationId xmlns:a16="http://schemas.microsoft.com/office/drawing/2014/main" id="{01D5FBDC-A284-440B-8D5F-84287B0A25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1" name="Freeform 11">
                <a:extLst>
                  <a:ext uri="{FF2B5EF4-FFF2-40B4-BE49-F238E27FC236}">
                    <a16:creationId xmlns:a16="http://schemas.microsoft.com/office/drawing/2014/main" id="{517CE611-1CB0-442B-8998-98487209B0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2" name="Freeform 12">
                <a:extLst>
                  <a:ext uri="{FF2B5EF4-FFF2-40B4-BE49-F238E27FC236}">
                    <a16:creationId xmlns:a16="http://schemas.microsoft.com/office/drawing/2014/main" id="{EF0F0E46-9222-4FCF-A79E-9B4953C6F0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3" name="Freeform 13">
                <a:extLst>
                  <a:ext uri="{FF2B5EF4-FFF2-40B4-BE49-F238E27FC236}">
                    <a16:creationId xmlns:a16="http://schemas.microsoft.com/office/drawing/2014/main" id="{371A87C3-0804-4AB9-8EAD-FBFF597ED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4" name="Freeform 14">
                <a:extLst>
                  <a:ext uri="{FF2B5EF4-FFF2-40B4-BE49-F238E27FC236}">
                    <a16:creationId xmlns:a16="http://schemas.microsoft.com/office/drawing/2014/main" id="{89F39433-8BC3-48D6-B705-F951DBDAAB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5" name="Freeform 15">
                <a:extLst>
                  <a:ext uri="{FF2B5EF4-FFF2-40B4-BE49-F238E27FC236}">
                    <a16:creationId xmlns:a16="http://schemas.microsoft.com/office/drawing/2014/main" id="{AE671C9D-E91C-4143-A422-273B2F53F6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6" name="Line 16">
                <a:extLst>
                  <a:ext uri="{FF2B5EF4-FFF2-40B4-BE49-F238E27FC236}">
                    <a16:creationId xmlns:a16="http://schemas.microsoft.com/office/drawing/2014/main" id="{83A72EA3-8833-41C6-9333-6A04C1C08D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7" name="Freeform 17">
                <a:extLst>
                  <a:ext uri="{FF2B5EF4-FFF2-40B4-BE49-F238E27FC236}">
                    <a16:creationId xmlns:a16="http://schemas.microsoft.com/office/drawing/2014/main" id="{2C0D7AAB-DC9C-4B37-A50E-A7185DE92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8" name="Freeform 18">
                <a:extLst>
                  <a:ext uri="{FF2B5EF4-FFF2-40B4-BE49-F238E27FC236}">
                    <a16:creationId xmlns:a16="http://schemas.microsoft.com/office/drawing/2014/main" id="{6E7D9D6B-3455-4363-934B-FA2D682931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9" name="Freeform 19">
                <a:extLst>
                  <a:ext uri="{FF2B5EF4-FFF2-40B4-BE49-F238E27FC236}">
                    <a16:creationId xmlns:a16="http://schemas.microsoft.com/office/drawing/2014/main" id="{FFFFCA54-2217-4DAE-B791-4A6CA7DE0B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0" name="Freeform 20">
                <a:extLst>
                  <a:ext uri="{FF2B5EF4-FFF2-40B4-BE49-F238E27FC236}">
                    <a16:creationId xmlns:a16="http://schemas.microsoft.com/office/drawing/2014/main" id="{BAE43BA5-C104-4FBB-B1C6-C210D3CC53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1" name="Rectangle 21">
                <a:extLst>
                  <a:ext uri="{FF2B5EF4-FFF2-40B4-BE49-F238E27FC236}">
                    <a16:creationId xmlns:a16="http://schemas.microsoft.com/office/drawing/2014/main" id="{3BDB2330-DF01-460D-83FB-00C37965CD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2" name="Freeform 22">
                <a:extLst>
                  <a:ext uri="{FF2B5EF4-FFF2-40B4-BE49-F238E27FC236}">
                    <a16:creationId xmlns:a16="http://schemas.microsoft.com/office/drawing/2014/main" id="{51261093-9B7F-4406-B2F8-0F5BE7676A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3" name="Freeform 23">
                <a:extLst>
                  <a:ext uri="{FF2B5EF4-FFF2-40B4-BE49-F238E27FC236}">
                    <a16:creationId xmlns:a16="http://schemas.microsoft.com/office/drawing/2014/main" id="{9971E195-2AB6-4CB6-9BD7-A8407B5C80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4" name="Freeform 24">
                <a:extLst>
                  <a:ext uri="{FF2B5EF4-FFF2-40B4-BE49-F238E27FC236}">
                    <a16:creationId xmlns:a16="http://schemas.microsoft.com/office/drawing/2014/main" id="{A3D843E7-8A86-4676-9C98-DECE0DFF67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5" name="Freeform 25">
                <a:extLst>
                  <a:ext uri="{FF2B5EF4-FFF2-40B4-BE49-F238E27FC236}">
                    <a16:creationId xmlns:a16="http://schemas.microsoft.com/office/drawing/2014/main" id="{FAF42817-AB3E-40FA-997F-EAC1411F4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6" name="Freeform 26">
                <a:extLst>
                  <a:ext uri="{FF2B5EF4-FFF2-40B4-BE49-F238E27FC236}">
                    <a16:creationId xmlns:a16="http://schemas.microsoft.com/office/drawing/2014/main" id="{50ED3298-A6DC-4825-93B1-68DB8CB629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7" name="Freeform 27">
                <a:extLst>
                  <a:ext uri="{FF2B5EF4-FFF2-40B4-BE49-F238E27FC236}">
                    <a16:creationId xmlns:a16="http://schemas.microsoft.com/office/drawing/2014/main" id="{2B951778-3B6B-4BB9-9D89-2ED650C82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8" name="Freeform 28">
                <a:extLst>
                  <a:ext uri="{FF2B5EF4-FFF2-40B4-BE49-F238E27FC236}">
                    <a16:creationId xmlns:a16="http://schemas.microsoft.com/office/drawing/2014/main" id="{8F3ED9A8-A83F-463A-8C2E-E83977D9A9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9" name="Freeform 29">
                <a:extLst>
                  <a:ext uri="{FF2B5EF4-FFF2-40B4-BE49-F238E27FC236}">
                    <a16:creationId xmlns:a16="http://schemas.microsoft.com/office/drawing/2014/main" id="{9A0C113E-781D-4083-86C0-EC936092D2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00" name="Freeform 30">
                <a:extLst>
                  <a:ext uri="{FF2B5EF4-FFF2-40B4-BE49-F238E27FC236}">
                    <a16:creationId xmlns:a16="http://schemas.microsoft.com/office/drawing/2014/main" id="{B63D60EF-1E99-4D4C-BF11-AAF8ABEB86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01" name="Freeform 31">
                <a:extLst>
                  <a:ext uri="{FF2B5EF4-FFF2-40B4-BE49-F238E27FC236}">
                    <a16:creationId xmlns:a16="http://schemas.microsoft.com/office/drawing/2014/main" id="{50403E41-7079-49EA-8D0B-4F678552D9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64" name="Group 1163">
              <a:extLst>
                <a:ext uri="{FF2B5EF4-FFF2-40B4-BE49-F238E27FC236}">
                  <a16:creationId xmlns:a16="http://schemas.microsoft.com/office/drawing/2014/main" id="{E3B2C458-4D37-49A0-A94E-D516E05C3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65" name="Freeform 32">
                <a:extLst>
                  <a:ext uri="{FF2B5EF4-FFF2-40B4-BE49-F238E27FC236}">
                    <a16:creationId xmlns:a16="http://schemas.microsoft.com/office/drawing/2014/main" id="{C1B10016-E0C4-4526-A466-9911541D26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66" name="Freeform 33">
                <a:extLst>
                  <a:ext uri="{FF2B5EF4-FFF2-40B4-BE49-F238E27FC236}">
                    <a16:creationId xmlns:a16="http://schemas.microsoft.com/office/drawing/2014/main" id="{D574C3F0-FC2B-43A3-94B2-75D305FBF7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67" name="Freeform 34">
                <a:extLst>
                  <a:ext uri="{FF2B5EF4-FFF2-40B4-BE49-F238E27FC236}">
                    <a16:creationId xmlns:a16="http://schemas.microsoft.com/office/drawing/2014/main" id="{D92A5F66-F404-433B-BDBE-5E0DFF40D6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68" name="Freeform 35">
                <a:extLst>
                  <a:ext uri="{FF2B5EF4-FFF2-40B4-BE49-F238E27FC236}">
                    <a16:creationId xmlns:a16="http://schemas.microsoft.com/office/drawing/2014/main" id="{0A0BDF81-64CC-431D-81B1-A21938C05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69" name="Freeform 36">
                <a:extLst>
                  <a:ext uri="{FF2B5EF4-FFF2-40B4-BE49-F238E27FC236}">
                    <a16:creationId xmlns:a16="http://schemas.microsoft.com/office/drawing/2014/main" id="{42871530-50EC-42C2-879A-AE8154DADC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0" name="Freeform 37">
                <a:extLst>
                  <a:ext uri="{FF2B5EF4-FFF2-40B4-BE49-F238E27FC236}">
                    <a16:creationId xmlns:a16="http://schemas.microsoft.com/office/drawing/2014/main" id="{53AF2F2A-B148-4906-B90D-6E2223978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1" name="Freeform 38">
                <a:extLst>
                  <a:ext uri="{FF2B5EF4-FFF2-40B4-BE49-F238E27FC236}">
                    <a16:creationId xmlns:a16="http://schemas.microsoft.com/office/drawing/2014/main" id="{9A79EAA4-6F5D-4A2C-B688-CD29C2217C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2" name="Freeform 39">
                <a:extLst>
                  <a:ext uri="{FF2B5EF4-FFF2-40B4-BE49-F238E27FC236}">
                    <a16:creationId xmlns:a16="http://schemas.microsoft.com/office/drawing/2014/main" id="{B9CE5833-22CF-4408-9338-4B7749FEA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3" name="Freeform 40">
                <a:extLst>
                  <a:ext uri="{FF2B5EF4-FFF2-40B4-BE49-F238E27FC236}">
                    <a16:creationId xmlns:a16="http://schemas.microsoft.com/office/drawing/2014/main" id="{316A985A-7ADD-4BEE-A7B6-E5B49E1839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4" name="Rectangle 41">
                <a:extLst>
                  <a:ext uri="{FF2B5EF4-FFF2-40B4-BE49-F238E27FC236}">
                    <a16:creationId xmlns:a16="http://schemas.microsoft.com/office/drawing/2014/main" id="{352CFA3F-5CFE-412E-9196-C966F3457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1282" name="Picture 2">
            <a:extLst>
              <a:ext uri="{FF2B5EF4-FFF2-40B4-BE49-F238E27FC236}">
                <a16:creationId xmlns:a16="http://schemas.microsoft.com/office/drawing/2014/main" id="{2FB01CCF-839B-4126-9BF9-132C64D8A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283" name="Round Diagonal Corner Rectangle 6">
            <a:extLst>
              <a:ext uri="{FF2B5EF4-FFF2-40B4-BE49-F238E27FC236}">
                <a16:creationId xmlns:a16="http://schemas.microsoft.com/office/drawing/2014/main" id="{F2B1468C-8227-4785-8776-7BDBDDF08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934" y="808057"/>
            <a:ext cx="2866072" cy="5234394"/>
          </a:xfrm>
          <a:prstGeom prst="round2DiagRect">
            <a:avLst>
              <a:gd name="adj1" fmla="val 11323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0761E44E-C8D4-D9C8-4111-1BE4FCF15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4962" y="2830275"/>
            <a:ext cx="2383979" cy="1191989"/>
          </a:xfrm>
          <a:prstGeom prst="rect">
            <a:avLst/>
          </a:prstGeom>
        </p:spPr>
      </p:pic>
      <p:sp>
        <p:nvSpPr>
          <p:cNvPr id="1284" name="TextBox 1283">
            <a:extLst>
              <a:ext uri="{FF2B5EF4-FFF2-40B4-BE49-F238E27FC236}">
                <a16:creationId xmlns:a16="http://schemas.microsoft.com/office/drawing/2014/main" id="{E5A056DE-A53D-AA3A-D909-3F57C9A184E5}"/>
              </a:ext>
            </a:extLst>
          </p:cNvPr>
          <p:cNvSpPr txBox="1"/>
          <p:nvPr/>
        </p:nvSpPr>
        <p:spPr>
          <a:xfrm>
            <a:off x="3846482" y="2249487"/>
            <a:ext cx="4641301" cy="3541714"/>
          </a:xfrm>
          <a:prstGeom prst="rect">
            <a:avLst/>
          </a:prstGeom>
        </p:spPr>
        <p:txBody>
          <a:bodyPr vert="horz" lIns="91440" tIns="45720" rIns="91440" bIns="45720" numCol="3" rtlCol="0" anchorCtr="0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>
                <a:highlight>
                  <a:srgbClr val="C0C0C0"/>
                </a:highlight>
              </a:rPr>
              <a:t>References</a:t>
            </a:r>
            <a:br>
              <a:rPr lang="en-US" sz="1000" b="0" i="0">
                <a:effectLst/>
              </a:rPr>
            </a:br>
            <a:r>
              <a:rPr lang="en-US" sz="1000" b="0" i="0">
                <a:effectLst/>
              </a:rPr>
              <a:t>Ahmady, S., </a:t>
            </a:r>
            <a:r>
              <a:rPr lang="en-US" sz="1000" b="0" i="0" err="1">
                <a:effectLst/>
              </a:rPr>
              <a:t>Khajeali</a:t>
            </a:r>
            <a:r>
              <a:rPr lang="en-US" sz="1000" b="0" i="0">
                <a:effectLst/>
              </a:rPr>
              <a:t>, N., </a:t>
            </a:r>
            <a:r>
              <a:rPr lang="en-US" sz="1000" b="0" i="0" err="1">
                <a:effectLst/>
              </a:rPr>
              <a:t>Kalantarion</a:t>
            </a:r>
            <a:r>
              <a:rPr lang="en-US" sz="1000" b="0" i="0">
                <a:effectLst/>
              </a:rPr>
              <a:t>, M., Sharifi, F., &amp; </a:t>
            </a:r>
            <a:r>
              <a:rPr lang="en-US" sz="1000" b="0" i="0" err="1">
                <a:effectLst/>
              </a:rPr>
              <a:t>Yaseri</a:t>
            </a:r>
            <a:r>
              <a:rPr lang="en-US" sz="1000" b="0" i="0">
                <a:effectLst/>
              </a:rPr>
              <a:t>, M. (2021). Relation between stress, time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management, and academic achievement in preclinical medical education: A systematic review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and meta-analysis. Journal of Education and Health Promotion, 10(1).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Romero-Pérez, C., &amp; Sánchez-Lissen, E. (2022). Scientific narratives in the study of student time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management: A critical review. International and Multidisciplinary Journal of Social Sciences,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11(2), 60–86.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 err="1">
                <a:effectLst/>
              </a:rPr>
              <a:t>Tabuenca</a:t>
            </a:r>
            <a:r>
              <a:rPr lang="en-US" sz="1000" b="0" i="0">
                <a:effectLst/>
              </a:rPr>
              <a:t>, B., Greller, W., &amp; </a:t>
            </a:r>
            <a:r>
              <a:rPr lang="en-US" sz="1000" b="0" i="0" err="1">
                <a:effectLst/>
              </a:rPr>
              <a:t>Verpoorten</a:t>
            </a:r>
            <a:r>
              <a:rPr lang="en-US" sz="1000" b="0" i="0">
                <a:effectLst/>
              </a:rPr>
              <a:t>, D. (2022). Mind the gap: Smoothing the transition to higher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education fostering time management skills. Universal Access in the Information Society, 21(2),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367–379.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 err="1">
                <a:effectLst/>
              </a:rPr>
              <a:t>Tsitsia</a:t>
            </a:r>
            <a:r>
              <a:rPr lang="en-US" sz="1000" b="0" i="0">
                <a:effectLst/>
              </a:rPr>
              <a:t>, B., </a:t>
            </a:r>
            <a:r>
              <a:rPr lang="en-US" sz="1000" b="0" i="0" err="1">
                <a:effectLst/>
              </a:rPr>
              <a:t>Afenu</a:t>
            </a:r>
            <a:r>
              <a:rPr lang="en-US" sz="1000" b="0" i="0">
                <a:effectLst/>
              </a:rPr>
              <a:t>, D., Kabbah, S., </a:t>
            </a:r>
            <a:r>
              <a:rPr lang="en-US" sz="1000" b="0" i="0" err="1">
                <a:effectLst/>
              </a:rPr>
              <a:t>Attigah</a:t>
            </a:r>
            <a:r>
              <a:rPr lang="en-US" sz="1000" b="0" i="0">
                <a:effectLst/>
              </a:rPr>
              <a:t>, A., &amp; </a:t>
            </a:r>
            <a:r>
              <a:rPr lang="en-US" sz="1000" b="0" i="0" err="1">
                <a:effectLst/>
              </a:rPr>
              <a:t>Bimpeh</a:t>
            </a:r>
            <a:r>
              <a:rPr lang="en-US" sz="1000" b="0" i="0">
                <a:effectLst/>
              </a:rPr>
              <a:t>, G. (2021). Effective time management practices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among colleges of education students. Journal of Human Resource and Leadership, 6(1), 1–10.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Wilson, R., Joiner, K., &amp; Abbasi, A. (2021). Improving students’ performance with time management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skills. Journal of University Teaching and Learning Practice, 18(4).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Wolters, C. A., &amp; Brady, A. C. (2021). College students’ time management: A self-regulated learning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000" b="0" i="0">
                <a:effectLst/>
              </a:rPr>
              <a:t>perspective. Educational Psychology Review, 33(4), 1319–1351</a:t>
            </a:r>
            <a:r>
              <a:rPr lang="en-US" sz="1000" b="0" i="0">
                <a:solidFill>
                  <a:srgbClr val="FFFFFF"/>
                </a:solidFill>
                <a:effectLst/>
              </a:rPr>
              <a:t>.</a:t>
            </a:r>
          </a:p>
        </p:txBody>
      </p:sp>
      <p:pic>
        <p:nvPicPr>
          <p:cNvPr id="9" name="Picture 8" descr="A yellow emoji holding a sign&#10;&#10;AI-generated content may be incorrect.">
            <a:extLst>
              <a:ext uri="{FF2B5EF4-FFF2-40B4-BE49-F238E27FC236}">
                <a16:creationId xmlns:a16="http://schemas.microsoft.com/office/drawing/2014/main" id="{22366AE0-3536-3228-5B29-B019D3BC11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807771" y="188297"/>
            <a:ext cx="3664338" cy="2061190"/>
          </a:xfrm>
          <a:prstGeom prst="rect">
            <a:avLst/>
          </a:prstGeom>
        </p:spPr>
      </p:pic>
      <p:pic>
        <p:nvPicPr>
          <p:cNvPr id="11" name="Picture 10" descr="A white speech bubble with words&#10;&#10;AI-generated content may be incorrect.">
            <a:extLst>
              <a:ext uri="{FF2B5EF4-FFF2-40B4-BE49-F238E27FC236}">
                <a16:creationId xmlns:a16="http://schemas.microsoft.com/office/drawing/2014/main" id="{73578593-144C-D50C-57BE-343CA035619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477006" y="5724450"/>
            <a:ext cx="5552693" cy="1049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143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548</Words>
  <Application>Microsoft Office PowerPoint</Application>
  <PresentationFormat>On-screen Show (4:3)</PresentationFormat>
  <Paragraphs>51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Tw Cen MT</vt:lpstr>
      <vt:lpstr>Circuit</vt:lpstr>
      <vt:lpstr>Time-Management: An Essential Skill for Student Success in Higher Education</vt:lpstr>
      <vt:lpstr>Introduction</vt:lpstr>
      <vt:lpstr>PowerPoint Presentation</vt:lpstr>
      <vt:lpstr>Enhancing Academic Performance (Part 1)</vt:lpstr>
      <vt:lpstr>Enhancing Academic Performance (Part 2)</vt:lpstr>
      <vt:lpstr>Promoting a Healthy Work-Life Balance</vt:lpstr>
      <vt:lpstr>PowerPoint Presentation</vt:lpstr>
      <vt:lpstr>Mental Health and Academic Success</vt:lpstr>
      <vt:lpstr>Institutional Role and Transition Support</vt:lpstr>
      <vt:lpstr>PowerPoint Presentation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>andreea giosan piticari</cp:lastModifiedBy>
  <cp:revision>1</cp:revision>
  <dcterms:created xsi:type="dcterms:W3CDTF">2013-01-27T09:14:16Z</dcterms:created>
  <dcterms:modified xsi:type="dcterms:W3CDTF">2025-06-13T15:58:28Z</dcterms:modified>
  <cp:category/>
</cp:coreProperties>
</file>