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s/slide50.xml" ContentType="application/vnd.openxmlformats-officedocument.presentationml.slide+xml"/>
  <Override PartName="/ppt/slides/slide70.xml" ContentType="application/vnd.openxmlformats-officedocument.presentationml.slide+xml"/>
  <Override PartName="/ppt/slides/slide90.xml" ContentType="application/vnd.openxmlformats-officedocument.presentationml.slide+xml"/>
  <Override PartName="/ppt/slides/slide60.xml" ContentType="application/vnd.openxmlformats-officedocument.presentationml.slide+xml"/>
  <Override PartName="/ppt/slides/slide80.xml" ContentType="application/vnd.openxmlformats-officedocument.presentationml.slide+xml"/>
  <Override PartName="/ppt/slides/slide100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8"/>
  </p:notesMasterIdLst>
  <p:handoutMasterIdLst>
    <p:handoutMasterId r:id="rId19"/>
  </p:handoutMasterIdLst>
  <p:sldIdLst>
    <p:sldId id="268" r:id="rId2"/>
    <p:sldId id="2584" r:id="rId3"/>
    <p:sldId id="2585" r:id="rId4"/>
    <p:sldId id="2598" r:id="rId5"/>
    <p:sldId id="2599" r:id="rId6"/>
    <p:sldId id="2608" r:id="rId7"/>
    <p:sldId id="2606" r:id="rId8"/>
    <p:sldId id="2607" r:id="rId9"/>
    <p:sldId id="2605" r:id="rId10"/>
    <p:sldId id="2604" r:id="rId11"/>
    <p:sldId id="2603" r:id="rId12"/>
    <p:sldId id="2600" r:id="rId13"/>
    <p:sldId id="2601" r:id="rId14"/>
    <p:sldId id="2602" r:id="rId15"/>
    <p:sldId id="267" r:id="rId16"/>
    <p:sldId id="2597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First Page" id="{0B359168-DE13-42AB-872F-7BBEF5FFDD15}">
          <p14:sldIdLst>
            <p14:sldId id="268"/>
            <p14:sldId id="2584"/>
          </p14:sldIdLst>
        </p14:section>
        <p14:section name="1. Partnership context and objectives" id="{302BA65F-DC40-4D3E-9D57-F8812537ACF6}">
          <p14:sldIdLst>
            <p14:sldId id="2585"/>
          </p14:sldIdLst>
        </p14:section>
        <p14:section name="2. Meaning and elements of culture" id="{8BEB1224-A965-487C-B38A-8AB753A5BA8B}">
          <p14:sldIdLst>
            <p14:sldId id="2598"/>
          </p14:sldIdLst>
        </p14:section>
        <p14:section name="3. Theoretical frameworks" id="{482E083B-8521-4E2C-9555-7BE3869C92CD}">
          <p14:sldIdLst>
            <p14:sldId id="2599"/>
            <p14:sldId id="2608"/>
          </p14:sldIdLst>
        </p14:section>
        <p14:section name="4. Key UK - Chinese cultural differences" id="{43CF9E18-70CF-443D-9347-C9FBD1C4C373}">
          <p14:sldIdLst>
            <p14:sldId id="2606"/>
          </p14:sldIdLst>
        </p14:section>
        <p14:section name="5. Cultural challenges to overcome" id="{DF8FDC7E-D3D8-4BBF-BA1E-23BF4833F6ED}">
          <p14:sldIdLst>
            <p14:sldId id="2607"/>
          </p14:sldIdLst>
        </p14:section>
        <p14:section name="6. Negotiation strategy" id="{A00E93DE-9FC3-41ED-8EA7-7F33D425670E}">
          <p14:sldIdLst>
            <p14:sldId id="2605"/>
            <p14:sldId id="2604"/>
          </p14:sldIdLst>
        </p14:section>
        <p14:section name="7. Governance and implementation" id="{77F2AA59-ACE9-4AAF-A6EA-734A2058AD11}">
          <p14:sldIdLst>
            <p14:sldId id="2603"/>
          </p14:sldIdLst>
        </p14:section>
        <p14:section name="8. Board recommendations and conclusion" id="{34021E08-4FD4-4A4E-AE85-0ADB4BF26CFE}">
          <p14:sldIdLst>
            <p14:sldId id="2600"/>
            <p14:sldId id="2601"/>
          </p14:sldIdLst>
        </p14:section>
        <p14:section name="References" id="{E60B56A0-81DA-4D45-A1B1-CEB645DD8291}">
          <p14:sldIdLst>
            <p14:sldId id="2602"/>
            <p14:sldId id="267"/>
            <p14:sldId id="2597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D30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3" autoAdjust="0"/>
    <p:restoredTop sz="94688" autoAdjust="0"/>
  </p:normalViewPr>
  <p:slideViewPr>
    <p:cSldViewPr snapToGrid="0" snapToObjects="1">
      <p:cViewPr varScale="1">
        <p:scale>
          <a:sx n="150" d="100"/>
          <a:sy n="150" d="100"/>
        </p:scale>
        <p:origin x="654" y="1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napToObjects="1">
      <p:cViewPr varScale="1">
        <p:scale>
          <a:sx n="121" d="100"/>
          <a:sy n="121" d="100"/>
        </p:scale>
        <p:origin x="5022" y="9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857945-A143-4F52-B48F-BE9F8A7BFC20}" type="doc">
      <dgm:prSet loTypeId="urn:microsoft.com/office/officeart/2005/8/layout/radial6" loCatId="cycle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GB"/>
        </a:p>
      </dgm:t>
    </dgm:pt>
    <dgm:pt modelId="{F016C700-A5FC-4E7A-B5B7-DF797ECDDCE7}">
      <dgm:prSet phldrT="[Text]"/>
      <dgm:spPr/>
      <dgm:t>
        <a:bodyPr/>
        <a:lstStyle/>
        <a:p>
          <a:r>
            <a:rPr lang="en-GB" b="1" dirty="0">
              <a:effectLst/>
              <a:ea typeface="Aptos" panose="020B0004020202020204" pitchFamily="34" charset="0"/>
              <a:cs typeface="Times New Roman" panose="02020603050405020304" pitchFamily="18" charset="0"/>
            </a:rPr>
            <a:t>Hofstede’s Dimensions</a:t>
          </a:r>
        </a:p>
        <a:p>
          <a:r>
            <a:rPr lang="en-GB" dirty="0"/>
            <a:t>Of </a:t>
          </a:r>
          <a:r>
            <a:rPr lang="en-GB" b="1" dirty="0">
              <a:effectLst/>
              <a:ea typeface="Aptos" panose="020B0004020202020204" pitchFamily="34" charset="0"/>
              <a:cs typeface="Times New Roman" panose="02020603050405020304" pitchFamily="18" charset="0"/>
            </a:rPr>
            <a:t>Culture</a:t>
          </a:r>
          <a:endParaRPr lang="en-GB" dirty="0"/>
        </a:p>
      </dgm:t>
    </dgm:pt>
    <dgm:pt modelId="{672B6261-885C-44D4-937D-D6D0BC6A595A}" type="parTrans" cxnId="{3F3E5973-94C9-4D7C-8491-FD365F7DEAC6}">
      <dgm:prSet/>
      <dgm:spPr/>
      <dgm:t>
        <a:bodyPr/>
        <a:lstStyle/>
        <a:p>
          <a:endParaRPr lang="en-GB"/>
        </a:p>
      </dgm:t>
    </dgm:pt>
    <dgm:pt modelId="{CFC9F0DD-1A0B-4455-B498-F024CE12DB14}" type="sibTrans" cxnId="{3F3E5973-94C9-4D7C-8491-FD365F7DEAC6}">
      <dgm:prSet/>
      <dgm:spPr/>
      <dgm:t>
        <a:bodyPr/>
        <a:lstStyle/>
        <a:p>
          <a:endParaRPr lang="en-GB"/>
        </a:p>
      </dgm:t>
    </dgm:pt>
    <dgm:pt modelId="{112B616A-50D7-4412-8310-055C7D8A5F44}">
      <dgm:prSet phldrT="[Text]"/>
      <dgm:spPr/>
      <dgm:t>
        <a:bodyPr/>
        <a:lstStyle/>
        <a:p>
          <a:pPr>
            <a:buNone/>
          </a:pPr>
          <a:r>
            <a:rPr lang="en-GB" b="1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rPr>
            <a:t>Individualism and collectivism</a:t>
          </a:r>
          <a:endParaRPr lang="en-GB" dirty="0"/>
        </a:p>
      </dgm:t>
    </dgm:pt>
    <dgm:pt modelId="{D8CCAE04-83A1-492D-88E4-1DC5A5C760D4}" type="parTrans" cxnId="{558860C8-4118-41E6-B256-53FA455E4EF8}">
      <dgm:prSet/>
      <dgm:spPr/>
      <dgm:t>
        <a:bodyPr/>
        <a:lstStyle/>
        <a:p>
          <a:endParaRPr lang="en-GB"/>
        </a:p>
      </dgm:t>
    </dgm:pt>
    <dgm:pt modelId="{AB985E18-5C09-4EC7-8048-116B7432CB81}" type="sibTrans" cxnId="{558860C8-4118-41E6-B256-53FA455E4EF8}">
      <dgm:prSet/>
      <dgm:spPr/>
      <dgm:t>
        <a:bodyPr/>
        <a:lstStyle/>
        <a:p>
          <a:endParaRPr lang="en-GB"/>
        </a:p>
      </dgm:t>
    </dgm:pt>
    <dgm:pt modelId="{ECFD1069-9CDE-4D47-AA8B-3BCB4B29F17B}">
      <dgm:prSet phldrT="[Text]"/>
      <dgm:spPr/>
      <dgm:t>
        <a:bodyPr/>
        <a:lstStyle/>
        <a:p>
          <a:pPr>
            <a:buNone/>
          </a:pPr>
          <a:r>
            <a:rPr lang="en-GB" b="1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rPr>
            <a:t>Long-term orientation</a:t>
          </a:r>
          <a:endParaRPr lang="en-GB" dirty="0"/>
        </a:p>
      </dgm:t>
    </dgm:pt>
    <dgm:pt modelId="{8717906D-8A5D-46F4-BAD4-2CD62E9DF8C8}" type="parTrans" cxnId="{481C8B3D-69DC-4BBC-96B3-9DDA7CFAF9CD}">
      <dgm:prSet/>
      <dgm:spPr/>
      <dgm:t>
        <a:bodyPr/>
        <a:lstStyle/>
        <a:p>
          <a:endParaRPr lang="en-GB"/>
        </a:p>
      </dgm:t>
    </dgm:pt>
    <dgm:pt modelId="{ECB8CE71-AB1F-4D96-AD84-3AA37C169520}" type="sibTrans" cxnId="{481C8B3D-69DC-4BBC-96B3-9DDA7CFAF9CD}">
      <dgm:prSet/>
      <dgm:spPr/>
      <dgm:t>
        <a:bodyPr/>
        <a:lstStyle/>
        <a:p>
          <a:endParaRPr lang="en-GB"/>
        </a:p>
      </dgm:t>
    </dgm:pt>
    <dgm:pt modelId="{209C0FF7-39D5-4F89-A8E6-021D94C08067}">
      <dgm:prSet phldrT="[Text]"/>
      <dgm:spPr/>
      <dgm:t>
        <a:bodyPr/>
        <a:lstStyle/>
        <a:p>
          <a:pPr>
            <a:buNone/>
          </a:pPr>
          <a:r>
            <a:rPr lang="en-GB" b="1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rPr>
            <a:t>Indulgence and restraint</a:t>
          </a:r>
          <a:endParaRPr lang="en-GB" dirty="0"/>
        </a:p>
      </dgm:t>
    </dgm:pt>
    <dgm:pt modelId="{527E07A9-FAE0-476A-89A5-7C89545F2785}" type="parTrans" cxnId="{E4FB8387-1461-4C15-9366-39C29680D587}">
      <dgm:prSet/>
      <dgm:spPr/>
      <dgm:t>
        <a:bodyPr/>
        <a:lstStyle/>
        <a:p>
          <a:endParaRPr lang="en-GB"/>
        </a:p>
      </dgm:t>
    </dgm:pt>
    <dgm:pt modelId="{69688B56-8585-4109-8825-39E715A77FEC}" type="sibTrans" cxnId="{E4FB8387-1461-4C15-9366-39C29680D587}">
      <dgm:prSet/>
      <dgm:spPr/>
      <dgm:t>
        <a:bodyPr/>
        <a:lstStyle/>
        <a:p>
          <a:endParaRPr lang="en-GB"/>
        </a:p>
      </dgm:t>
    </dgm:pt>
    <dgm:pt modelId="{3379588B-52D3-4208-986B-00369B30A3F7}">
      <dgm:prSet phldrT="[Text]"/>
      <dgm:spPr/>
      <dgm:t>
        <a:bodyPr/>
        <a:lstStyle/>
        <a:p>
          <a:pPr>
            <a:buNone/>
          </a:pPr>
          <a:r>
            <a:rPr lang="en-GB" b="1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rPr>
            <a:t>Power distance</a:t>
          </a:r>
          <a:endParaRPr lang="en-GB" dirty="0"/>
        </a:p>
      </dgm:t>
    </dgm:pt>
    <dgm:pt modelId="{16795688-0A74-4540-BA4E-506B8CFE26BA}" type="parTrans" cxnId="{C92C0753-66D1-45BD-A9BC-7FC816DCF1CC}">
      <dgm:prSet/>
      <dgm:spPr/>
      <dgm:t>
        <a:bodyPr/>
        <a:lstStyle/>
        <a:p>
          <a:endParaRPr lang="en-GB"/>
        </a:p>
      </dgm:t>
    </dgm:pt>
    <dgm:pt modelId="{2214ACD3-21B9-4EDC-A861-F8A72AE6BC34}" type="sibTrans" cxnId="{C92C0753-66D1-45BD-A9BC-7FC816DCF1CC}">
      <dgm:prSet/>
      <dgm:spPr/>
      <dgm:t>
        <a:bodyPr/>
        <a:lstStyle/>
        <a:p>
          <a:endParaRPr lang="en-GB"/>
        </a:p>
      </dgm:t>
    </dgm:pt>
    <dgm:pt modelId="{4BEE1D8B-B297-436F-973B-1775AA2D37BD}" type="pres">
      <dgm:prSet presAssocID="{D5857945-A143-4F52-B48F-BE9F8A7BFC20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4E36F5D5-3B31-4BC6-B3E1-8946857B6CAB}" type="pres">
      <dgm:prSet presAssocID="{F016C700-A5FC-4E7A-B5B7-DF797ECDDCE7}" presName="centerShape" presStyleLbl="node0" presStyleIdx="0" presStyleCnt="1"/>
      <dgm:spPr/>
    </dgm:pt>
    <dgm:pt modelId="{410B0EE6-1557-42F3-9971-02D0B997CFDB}" type="pres">
      <dgm:prSet presAssocID="{112B616A-50D7-4412-8310-055C7D8A5F44}" presName="node" presStyleLbl="node1" presStyleIdx="0" presStyleCnt="4">
        <dgm:presLayoutVars>
          <dgm:bulletEnabled val="1"/>
        </dgm:presLayoutVars>
      </dgm:prSet>
      <dgm:spPr/>
    </dgm:pt>
    <dgm:pt modelId="{E898C51E-A7BE-42D4-8EF1-2A6AB99F145F}" type="pres">
      <dgm:prSet presAssocID="{112B616A-50D7-4412-8310-055C7D8A5F44}" presName="dummy" presStyleCnt="0"/>
      <dgm:spPr/>
    </dgm:pt>
    <dgm:pt modelId="{6D8A1C5A-2584-4870-B21D-9227E1ED558E}" type="pres">
      <dgm:prSet presAssocID="{AB985E18-5C09-4EC7-8048-116B7432CB81}" presName="sibTrans" presStyleLbl="sibTrans2D1" presStyleIdx="0" presStyleCnt="4"/>
      <dgm:spPr/>
    </dgm:pt>
    <dgm:pt modelId="{1E977787-D95E-43DA-9CB1-47D585D35004}" type="pres">
      <dgm:prSet presAssocID="{ECFD1069-9CDE-4D47-AA8B-3BCB4B29F17B}" presName="node" presStyleLbl="node1" presStyleIdx="1" presStyleCnt="4">
        <dgm:presLayoutVars>
          <dgm:bulletEnabled val="1"/>
        </dgm:presLayoutVars>
      </dgm:prSet>
      <dgm:spPr/>
    </dgm:pt>
    <dgm:pt modelId="{4A694BAC-F1A4-440C-9002-9ACC89DF5A9E}" type="pres">
      <dgm:prSet presAssocID="{ECFD1069-9CDE-4D47-AA8B-3BCB4B29F17B}" presName="dummy" presStyleCnt="0"/>
      <dgm:spPr/>
    </dgm:pt>
    <dgm:pt modelId="{1C21F733-3BC5-43DC-A6E4-8794A389DC17}" type="pres">
      <dgm:prSet presAssocID="{ECB8CE71-AB1F-4D96-AD84-3AA37C169520}" presName="sibTrans" presStyleLbl="sibTrans2D1" presStyleIdx="1" presStyleCnt="4"/>
      <dgm:spPr/>
    </dgm:pt>
    <dgm:pt modelId="{DA53FDAB-6A90-4C41-B928-1A5E36A9F1F6}" type="pres">
      <dgm:prSet presAssocID="{209C0FF7-39D5-4F89-A8E6-021D94C08067}" presName="node" presStyleLbl="node1" presStyleIdx="2" presStyleCnt="4">
        <dgm:presLayoutVars>
          <dgm:bulletEnabled val="1"/>
        </dgm:presLayoutVars>
      </dgm:prSet>
      <dgm:spPr/>
    </dgm:pt>
    <dgm:pt modelId="{58D7451A-6D9F-41AA-A6B3-5D1B8FB82387}" type="pres">
      <dgm:prSet presAssocID="{209C0FF7-39D5-4F89-A8E6-021D94C08067}" presName="dummy" presStyleCnt="0"/>
      <dgm:spPr/>
    </dgm:pt>
    <dgm:pt modelId="{66468A15-E6B8-4DC0-AA84-CBB533AA7320}" type="pres">
      <dgm:prSet presAssocID="{69688B56-8585-4109-8825-39E715A77FEC}" presName="sibTrans" presStyleLbl="sibTrans2D1" presStyleIdx="2" presStyleCnt="4"/>
      <dgm:spPr/>
    </dgm:pt>
    <dgm:pt modelId="{14A1AFF8-3901-40E8-8D61-7D2770D2D2CB}" type="pres">
      <dgm:prSet presAssocID="{3379588B-52D3-4208-986B-00369B30A3F7}" presName="node" presStyleLbl="node1" presStyleIdx="3" presStyleCnt="4">
        <dgm:presLayoutVars>
          <dgm:bulletEnabled val="1"/>
        </dgm:presLayoutVars>
      </dgm:prSet>
      <dgm:spPr/>
    </dgm:pt>
    <dgm:pt modelId="{28936EB1-4E29-4B39-A113-23B730000584}" type="pres">
      <dgm:prSet presAssocID="{3379588B-52D3-4208-986B-00369B30A3F7}" presName="dummy" presStyleCnt="0"/>
      <dgm:spPr/>
    </dgm:pt>
    <dgm:pt modelId="{EB340939-9007-4619-A8F0-CE6438BBF283}" type="pres">
      <dgm:prSet presAssocID="{2214ACD3-21B9-4EDC-A861-F8A72AE6BC34}" presName="sibTrans" presStyleLbl="sibTrans2D1" presStyleIdx="3" presStyleCnt="4"/>
      <dgm:spPr/>
    </dgm:pt>
  </dgm:ptLst>
  <dgm:cxnLst>
    <dgm:cxn modelId="{E072F20E-BF6A-4992-B74A-CA7BE47771C1}" type="presOf" srcId="{69688B56-8585-4109-8825-39E715A77FEC}" destId="{66468A15-E6B8-4DC0-AA84-CBB533AA7320}" srcOrd="0" destOrd="0" presId="urn:microsoft.com/office/officeart/2005/8/layout/radial6"/>
    <dgm:cxn modelId="{4DD89E1F-403A-4302-8A47-BF67B32FFB67}" type="presOf" srcId="{ECFD1069-9CDE-4D47-AA8B-3BCB4B29F17B}" destId="{1E977787-D95E-43DA-9CB1-47D585D35004}" srcOrd="0" destOrd="0" presId="urn:microsoft.com/office/officeart/2005/8/layout/radial6"/>
    <dgm:cxn modelId="{D0F0F022-72A0-49EB-B6B5-D5D5169EA9D6}" type="presOf" srcId="{D5857945-A143-4F52-B48F-BE9F8A7BFC20}" destId="{4BEE1D8B-B297-436F-973B-1775AA2D37BD}" srcOrd="0" destOrd="0" presId="urn:microsoft.com/office/officeart/2005/8/layout/radial6"/>
    <dgm:cxn modelId="{481C8B3D-69DC-4BBC-96B3-9DDA7CFAF9CD}" srcId="{F016C700-A5FC-4E7A-B5B7-DF797ECDDCE7}" destId="{ECFD1069-9CDE-4D47-AA8B-3BCB4B29F17B}" srcOrd="1" destOrd="0" parTransId="{8717906D-8A5D-46F4-BAD4-2CD62E9DF8C8}" sibTransId="{ECB8CE71-AB1F-4D96-AD84-3AA37C169520}"/>
    <dgm:cxn modelId="{7BF3655E-16D5-4484-A829-BF8715780DDB}" type="presOf" srcId="{209C0FF7-39D5-4F89-A8E6-021D94C08067}" destId="{DA53FDAB-6A90-4C41-B928-1A5E36A9F1F6}" srcOrd="0" destOrd="0" presId="urn:microsoft.com/office/officeart/2005/8/layout/radial6"/>
    <dgm:cxn modelId="{4AF92272-8571-42CC-9DF2-A20E373B7F41}" type="presOf" srcId="{ECB8CE71-AB1F-4D96-AD84-3AA37C169520}" destId="{1C21F733-3BC5-43DC-A6E4-8794A389DC17}" srcOrd="0" destOrd="0" presId="urn:microsoft.com/office/officeart/2005/8/layout/radial6"/>
    <dgm:cxn modelId="{C92C0753-66D1-45BD-A9BC-7FC816DCF1CC}" srcId="{F016C700-A5FC-4E7A-B5B7-DF797ECDDCE7}" destId="{3379588B-52D3-4208-986B-00369B30A3F7}" srcOrd="3" destOrd="0" parTransId="{16795688-0A74-4540-BA4E-506B8CFE26BA}" sibTransId="{2214ACD3-21B9-4EDC-A861-F8A72AE6BC34}"/>
    <dgm:cxn modelId="{3F3E5973-94C9-4D7C-8491-FD365F7DEAC6}" srcId="{D5857945-A143-4F52-B48F-BE9F8A7BFC20}" destId="{F016C700-A5FC-4E7A-B5B7-DF797ECDDCE7}" srcOrd="0" destOrd="0" parTransId="{672B6261-885C-44D4-937D-D6D0BC6A595A}" sibTransId="{CFC9F0DD-1A0B-4455-B498-F024CE12DB14}"/>
    <dgm:cxn modelId="{7BA66456-3BCD-4A67-AD49-3B3A7FF9F01B}" type="presOf" srcId="{2214ACD3-21B9-4EDC-A861-F8A72AE6BC34}" destId="{EB340939-9007-4619-A8F0-CE6438BBF283}" srcOrd="0" destOrd="0" presId="urn:microsoft.com/office/officeart/2005/8/layout/radial6"/>
    <dgm:cxn modelId="{E4FB8387-1461-4C15-9366-39C29680D587}" srcId="{F016C700-A5FC-4E7A-B5B7-DF797ECDDCE7}" destId="{209C0FF7-39D5-4F89-A8E6-021D94C08067}" srcOrd="2" destOrd="0" parTransId="{527E07A9-FAE0-476A-89A5-7C89545F2785}" sibTransId="{69688B56-8585-4109-8825-39E715A77FEC}"/>
    <dgm:cxn modelId="{3377738D-3026-4ABE-9B74-BD22CB65A028}" type="presOf" srcId="{AB985E18-5C09-4EC7-8048-116B7432CB81}" destId="{6D8A1C5A-2584-4870-B21D-9227E1ED558E}" srcOrd="0" destOrd="0" presId="urn:microsoft.com/office/officeart/2005/8/layout/radial6"/>
    <dgm:cxn modelId="{B2DB018E-5ADC-4A62-8118-C462ABFC10AF}" type="presOf" srcId="{3379588B-52D3-4208-986B-00369B30A3F7}" destId="{14A1AFF8-3901-40E8-8D61-7D2770D2D2CB}" srcOrd="0" destOrd="0" presId="urn:microsoft.com/office/officeart/2005/8/layout/radial6"/>
    <dgm:cxn modelId="{558860C8-4118-41E6-B256-53FA455E4EF8}" srcId="{F016C700-A5FC-4E7A-B5B7-DF797ECDDCE7}" destId="{112B616A-50D7-4412-8310-055C7D8A5F44}" srcOrd="0" destOrd="0" parTransId="{D8CCAE04-83A1-492D-88E4-1DC5A5C760D4}" sibTransId="{AB985E18-5C09-4EC7-8048-116B7432CB81}"/>
    <dgm:cxn modelId="{1B4E7EC9-5327-4240-B19E-72617EC30B94}" type="presOf" srcId="{112B616A-50D7-4412-8310-055C7D8A5F44}" destId="{410B0EE6-1557-42F3-9971-02D0B997CFDB}" srcOrd="0" destOrd="0" presId="urn:microsoft.com/office/officeart/2005/8/layout/radial6"/>
    <dgm:cxn modelId="{CFA972E8-B95A-48BC-9A2B-9E06D92AA2F6}" type="presOf" srcId="{F016C700-A5FC-4E7A-B5B7-DF797ECDDCE7}" destId="{4E36F5D5-3B31-4BC6-B3E1-8946857B6CAB}" srcOrd="0" destOrd="0" presId="urn:microsoft.com/office/officeart/2005/8/layout/radial6"/>
    <dgm:cxn modelId="{FB334A6A-F93A-4B73-8894-93DA27D3CB90}" type="presParOf" srcId="{4BEE1D8B-B297-436F-973B-1775AA2D37BD}" destId="{4E36F5D5-3B31-4BC6-B3E1-8946857B6CAB}" srcOrd="0" destOrd="0" presId="urn:microsoft.com/office/officeart/2005/8/layout/radial6"/>
    <dgm:cxn modelId="{7D5C2ECC-7006-44F4-B52D-D149E4CCEFF5}" type="presParOf" srcId="{4BEE1D8B-B297-436F-973B-1775AA2D37BD}" destId="{410B0EE6-1557-42F3-9971-02D0B997CFDB}" srcOrd="1" destOrd="0" presId="urn:microsoft.com/office/officeart/2005/8/layout/radial6"/>
    <dgm:cxn modelId="{F79DB11B-D193-4C56-A695-6DBBF25EAAFC}" type="presParOf" srcId="{4BEE1D8B-B297-436F-973B-1775AA2D37BD}" destId="{E898C51E-A7BE-42D4-8EF1-2A6AB99F145F}" srcOrd="2" destOrd="0" presId="urn:microsoft.com/office/officeart/2005/8/layout/radial6"/>
    <dgm:cxn modelId="{58FF9616-D7D2-475F-A73E-5909CD207850}" type="presParOf" srcId="{4BEE1D8B-B297-436F-973B-1775AA2D37BD}" destId="{6D8A1C5A-2584-4870-B21D-9227E1ED558E}" srcOrd="3" destOrd="0" presId="urn:microsoft.com/office/officeart/2005/8/layout/radial6"/>
    <dgm:cxn modelId="{1013C2F7-4050-42C3-964D-CE4A91FE6773}" type="presParOf" srcId="{4BEE1D8B-B297-436F-973B-1775AA2D37BD}" destId="{1E977787-D95E-43DA-9CB1-47D585D35004}" srcOrd="4" destOrd="0" presId="urn:microsoft.com/office/officeart/2005/8/layout/radial6"/>
    <dgm:cxn modelId="{88B15026-9977-47F8-B8EE-FAFDC6D57200}" type="presParOf" srcId="{4BEE1D8B-B297-436F-973B-1775AA2D37BD}" destId="{4A694BAC-F1A4-440C-9002-9ACC89DF5A9E}" srcOrd="5" destOrd="0" presId="urn:microsoft.com/office/officeart/2005/8/layout/radial6"/>
    <dgm:cxn modelId="{5BB0F02B-2C62-4A43-A07B-75B613D7DDEE}" type="presParOf" srcId="{4BEE1D8B-B297-436F-973B-1775AA2D37BD}" destId="{1C21F733-3BC5-43DC-A6E4-8794A389DC17}" srcOrd="6" destOrd="0" presId="urn:microsoft.com/office/officeart/2005/8/layout/radial6"/>
    <dgm:cxn modelId="{C883B471-C40C-4ABB-B3B2-FF8386B1874E}" type="presParOf" srcId="{4BEE1D8B-B297-436F-973B-1775AA2D37BD}" destId="{DA53FDAB-6A90-4C41-B928-1A5E36A9F1F6}" srcOrd="7" destOrd="0" presId="urn:microsoft.com/office/officeart/2005/8/layout/radial6"/>
    <dgm:cxn modelId="{E54CE6EB-2351-4562-A717-CF1710AED41D}" type="presParOf" srcId="{4BEE1D8B-B297-436F-973B-1775AA2D37BD}" destId="{58D7451A-6D9F-41AA-A6B3-5D1B8FB82387}" srcOrd="8" destOrd="0" presId="urn:microsoft.com/office/officeart/2005/8/layout/radial6"/>
    <dgm:cxn modelId="{4BA5E396-FCF1-49E5-9E98-E92D0F6E3D4D}" type="presParOf" srcId="{4BEE1D8B-B297-436F-973B-1775AA2D37BD}" destId="{66468A15-E6B8-4DC0-AA84-CBB533AA7320}" srcOrd="9" destOrd="0" presId="urn:microsoft.com/office/officeart/2005/8/layout/radial6"/>
    <dgm:cxn modelId="{D4FD1F19-7478-4756-BE91-ACAFB2B569BC}" type="presParOf" srcId="{4BEE1D8B-B297-436F-973B-1775AA2D37BD}" destId="{14A1AFF8-3901-40E8-8D61-7D2770D2D2CB}" srcOrd="10" destOrd="0" presId="urn:microsoft.com/office/officeart/2005/8/layout/radial6"/>
    <dgm:cxn modelId="{8A773806-8228-4DFB-A2E5-D113AC2C0613}" type="presParOf" srcId="{4BEE1D8B-B297-436F-973B-1775AA2D37BD}" destId="{28936EB1-4E29-4B39-A113-23B730000584}" srcOrd="11" destOrd="0" presId="urn:microsoft.com/office/officeart/2005/8/layout/radial6"/>
    <dgm:cxn modelId="{E6777083-562B-4D2C-AA1C-F12D611ED5CF}" type="presParOf" srcId="{4BEE1D8B-B297-436F-973B-1775AA2D37BD}" destId="{EB340939-9007-4619-A8F0-CE6438BBF283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16CF2B0-E64D-4C8A-AEE0-3F00595501EB}" type="doc">
      <dgm:prSet loTypeId="urn:microsoft.com/office/officeart/2005/8/layout/process1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D360F51B-7EB5-474D-829A-0582CC42ABAA}">
      <dgm:prSet phldrT="[Text]" phldr="0" custT="1"/>
      <dgm:spPr/>
      <dgm:t>
        <a:bodyPr/>
        <a:lstStyle/>
        <a:p>
          <a:r>
            <a:rPr lang="en-GB" sz="3200" dirty="0"/>
            <a:t>B</a:t>
          </a:r>
          <a:endParaRPr lang="en-GB" sz="2000" dirty="0"/>
        </a:p>
        <a:p>
          <a:r>
            <a:rPr lang="en-GB" sz="1200" dirty="0"/>
            <a:t>Best</a:t>
          </a:r>
          <a:endParaRPr lang="en-GB" sz="1400" dirty="0"/>
        </a:p>
      </dgm:t>
    </dgm:pt>
    <dgm:pt modelId="{A1C3D38C-6C1E-4041-8D55-419F6ECFF545}" type="parTrans" cxnId="{F565E6DE-F5B9-48F0-803E-94287DA1EF5B}">
      <dgm:prSet/>
      <dgm:spPr/>
      <dgm:t>
        <a:bodyPr/>
        <a:lstStyle/>
        <a:p>
          <a:endParaRPr lang="en-GB"/>
        </a:p>
      </dgm:t>
    </dgm:pt>
    <dgm:pt modelId="{F7CE06BF-2C0F-4F10-A2F5-F4553FE3F34F}" type="sibTrans" cxnId="{F565E6DE-F5B9-48F0-803E-94287DA1EF5B}">
      <dgm:prSet/>
      <dgm:spPr/>
      <dgm:t>
        <a:bodyPr/>
        <a:lstStyle/>
        <a:p>
          <a:endParaRPr lang="en-GB"/>
        </a:p>
      </dgm:t>
    </dgm:pt>
    <dgm:pt modelId="{289C8D66-ADBD-4B4D-B0DD-A53D63103928}">
      <dgm:prSet phldrT="[Text]" phldr="0" custT="1"/>
      <dgm:spPr/>
      <dgm:t>
        <a:bodyPr/>
        <a:lstStyle/>
        <a:p>
          <a:r>
            <a:rPr lang="en-GB" sz="3200" dirty="0"/>
            <a:t>A</a:t>
          </a:r>
        </a:p>
        <a:p>
          <a:r>
            <a:rPr lang="en-GB" sz="1200" dirty="0"/>
            <a:t>Alternative</a:t>
          </a:r>
          <a:endParaRPr lang="en-GB" sz="1400" dirty="0"/>
        </a:p>
      </dgm:t>
    </dgm:pt>
    <dgm:pt modelId="{7E5E0423-9E9E-4FE1-B739-AAED771C9160}" type="parTrans" cxnId="{5896B9E0-3FF8-4228-A476-9D8754DFDF66}">
      <dgm:prSet/>
      <dgm:spPr/>
      <dgm:t>
        <a:bodyPr/>
        <a:lstStyle/>
        <a:p>
          <a:endParaRPr lang="en-GB"/>
        </a:p>
      </dgm:t>
    </dgm:pt>
    <dgm:pt modelId="{F26C279A-5E27-49DB-80A7-DFCDCB432526}" type="sibTrans" cxnId="{5896B9E0-3FF8-4228-A476-9D8754DFDF66}">
      <dgm:prSet/>
      <dgm:spPr/>
      <dgm:t>
        <a:bodyPr/>
        <a:lstStyle/>
        <a:p>
          <a:endParaRPr lang="en-GB"/>
        </a:p>
      </dgm:t>
    </dgm:pt>
    <dgm:pt modelId="{6A3038BF-CDD9-4304-A13B-CD683247FCF3}">
      <dgm:prSet phldrT="[Text]" phldr="0" custT="1"/>
      <dgm:spPr/>
      <dgm:t>
        <a:bodyPr/>
        <a:lstStyle/>
        <a:p>
          <a:r>
            <a:rPr lang="en-GB" sz="3200" dirty="0"/>
            <a:t>T</a:t>
          </a:r>
          <a:endParaRPr lang="en-GB" sz="2000" dirty="0"/>
        </a:p>
        <a:p>
          <a:r>
            <a:rPr lang="en-GB" sz="1200" dirty="0"/>
            <a:t>To</a:t>
          </a:r>
          <a:r>
            <a:rPr lang="en-GB" sz="1400" dirty="0"/>
            <a:t> </a:t>
          </a:r>
          <a:r>
            <a:rPr lang="en-GB" sz="1200" dirty="0"/>
            <a:t>A</a:t>
          </a:r>
          <a:endParaRPr lang="en-GB" sz="1400" dirty="0"/>
        </a:p>
      </dgm:t>
    </dgm:pt>
    <dgm:pt modelId="{E9C9FCAD-E6EF-4FD7-905D-7EA626B00818}" type="parTrans" cxnId="{6372465C-CDE4-496B-9A44-0B832FEA5A28}">
      <dgm:prSet/>
      <dgm:spPr/>
      <dgm:t>
        <a:bodyPr/>
        <a:lstStyle/>
        <a:p>
          <a:endParaRPr lang="en-GB"/>
        </a:p>
      </dgm:t>
    </dgm:pt>
    <dgm:pt modelId="{4C266593-348B-418E-8555-F0BBCA264618}" type="sibTrans" cxnId="{6372465C-CDE4-496B-9A44-0B832FEA5A28}">
      <dgm:prSet/>
      <dgm:spPr/>
      <dgm:t>
        <a:bodyPr/>
        <a:lstStyle/>
        <a:p>
          <a:endParaRPr lang="en-GB"/>
        </a:p>
      </dgm:t>
    </dgm:pt>
    <dgm:pt modelId="{8BAE4EF1-E573-40D0-89ED-044E247AE0F3}">
      <dgm:prSet phldrT="[Text]" phldr="0" custT="1"/>
      <dgm:spPr/>
      <dgm:t>
        <a:bodyPr/>
        <a:lstStyle/>
        <a:p>
          <a:r>
            <a:rPr lang="en-GB" sz="3200" dirty="0"/>
            <a:t>N</a:t>
          </a:r>
        </a:p>
        <a:p>
          <a:r>
            <a:rPr lang="en-GB" sz="1200" dirty="0"/>
            <a:t>Negotiated</a:t>
          </a:r>
          <a:endParaRPr lang="en-GB" sz="1400" dirty="0"/>
        </a:p>
      </dgm:t>
    </dgm:pt>
    <dgm:pt modelId="{AF541F7A-BA49-4D7C-8BC3-DC3CF1505112}" type="parTrans" cxnId="{71D3F844-730F-4D8A-9B77-C7627986C968}">
      <dgm:prSet/>
      <dgm:spPr/>
      <dgm:t>
        <a:bodyPr/>
        <a:lstStyle/>
        <a:p>
          <a:endParaRPr lang="en-GB"/>
        </a:p>
      </dgm:t>
    </dgm:pt>
    <dgm:pt modelId="{85676004-F29D-45D9-8551-329D41379D03}" type="sibTrans" cxnId="{71D3F844-730F-4D8A-9B77-C7627986C968}">
      <dgm:prSet/>
      <dgm:spPr/>
      <dgm:t>
        <a:bodyPr/>
        <a:lstStyle/>
        <a:p>
          <a:endParaRPr lang="en-GB"/>
        </a:p>
      </dgm:t>
    </dgm:pt>
    <dgm:pt modelId="{CA789E0F-34BA-424F-B585-1139C871A28C}">
      <dgm:prSet phldrT="[Text]" phldr="0" custT="1"/>
      <dgm:spPr/>
      <dgm:t>
        <a:bodyPr/>
        <a:lstStyle/>
        <a:p>
          <a:r>
            <a:rPr lang="en-GB" sz="3200" dirty="0"/>
            <a:t>A</a:t>
          </a:r>
          <a:endParaRPr lang="en-GB" sz="2000" dirty="0"/>
        </a:p>
        <a:p>
          <a:r>
            <a:rPr lang="en-GB" sz="1200" dirty="0"/>
            <a:t>Agreement</a:t>
          </a:r>
          <a:endParaRPr lang="en-GB" sz="1400" dirty="0"/>
        </a:p>
      </dgm:t>
    </dgm:pt>
    <dgm:pt modelId="{2856B652-EB81-4016-A621-3FCD9C900B4B}" type="parTrans" cxnId="{7CB65754-38B2-46DA-86F8-2BB89D876D27}">
      <dgm:prSet/>
      <dgm:spPr/>
      <dgm:t>
        <a:bodyPr/>
        <a:lstStyle/>
        <a:p>
          <a:endParaRPr lang="en-GB"/>
        </a:p>
      </dgm:t>
    </dgm:pt>
    <dgm:pt modelId="{69D53C20-96F4-4A15-8B12-C65642FD81A2}" type="sibTrans" cxnId="{7CB65754-38B2-46DA-86F8-2BB89D876D27}">
      <dgm:prSet/>
      <dgm:spPr/>
      <dgm:t>
        <a:bodyPr/>
        <a:lstStyle/>
        <a:p>
          <a:endParaRPr lang="en-GB"/>
        </a:p>
      </dgm:t>
    </dgm:pt>
    <dgm:pt modelId="{462FCE2F-D2B1-4F9C-B1E1-29BDC3420D38}" type="pres">
      <dgm:prSet presAssocID="{816CF2B0-E64D-4C8A-AEE0-3F00595501EB}" presName="Name0" presStyleCnt="0">
        <dgm:presLayoutVars>
          <dgm:dir/>
          <dgm:resizeHandles val="exact"/>
        </dgm:presLayoutVars>
      </dgm:prSet>
      <dgm:spPr/>
    </dgm:pt>
    <dgm:pt modelId="{0F938A42-0C2B-4309-A207-9C6CE66EC723}" type="pres">
      <dgm:prSet presAssocID="{D360F51B-7EB5-474D-829A-0582CC42ABAA}" presName="node" presStyleLbl="node1" presStyleIdx="0" presStyleCnt="5">
        <dgm:presLayoutVars>
          <dgm:bulletEnabled val="1"/>
        </dgm:presLayoutVars>
      </dgm:prSet>
      <dgm:spPr/>
    </dgm:pt>
    <dgm:pt modelId="{A411AA39-145A-4426-BE3D-85CD63588259}" type="pres">
      <dgm:prSet presAssocID="{F7CE06BF-2C0F-4F10-A2F5-F4553FE3F34F}" presName="sibTrans" presStyleLbl="sibTrans2D1" presStyleIdx="0" presStyleCnt="4"/>
      <dgm:spPr/>
    </dgm:pt>
    <dgm:pt modelId="{7F084637-6739-47FC-B87C-55A43B79F26F}" type="pres">
      <dgm:prSet presAssocID="{F7CE06BF-2C0F-4F10-A2F5-F4553FE3F34F}" presName="connectorText" presStyleLbl="sibTrans2D1" presStyleIdx="0" presStyleCnt="4"/>
      <dgm:spPr/>
    </dgm:pt>
    <dgm:pt modelId="{44FA82F1-34A4-44EA-ABF1-0544761307C9}" type="pres">
      <dgm:prSet presAssocID="{289C8D66-ADBD-4B4D-B0DD-A53D63103928}" presName="node" presStyleLbl="node1" presStyleIdx="1" presStyleCnt="5">
        <dgm:presLayoutVars>
          <dgm:bulletEnabled val="1"/>
        </dgm:presLayoutVars>
      </dgm:prSet>
      <dgm:spPr/>
    </dgm:pt>
    <dgm:pt modelId="{6812050B-0790-45E3-92B5-59B0775347CD}" type="pres">
      <dgm:prSet presAssocID="{F26C279A-5E27-49DB-80A7-DFCDCB432526}" presName="sibTrans" presStyleLbl="sibTrans2D1" presStyleIdx="1" presStyleCnt="4"/>
      <dgm:spPr/>
    </dgm:pt>
    <dgm:pt modelId="{A26EADEB-AFC8-46DF-A50F-26D66D98F27C}" type="pres">
      <dgm:prSet presAssocID="{F26C279A-5E27-49DB-80A7-DFCDCB432526}" presName="connectorText" presStyleLbl="sibTrans2D1" presStyleIdx="1" presStyleCnt="4"/>
      <dgm:spPr/>
    </dgm:pt>
    <dgm:pt modelId="{F7184328-952E-4DE8-B905-2786A31D7882}" type="pres">
      <dgm:prSet presAssocID="{6A3038BF-CDD9-4304-A13B-CD683247FCF3}" presName="node" presStyleLbl="node1" presStyleIdx="2" presStyleCnt="5">
        <dgm:presLayoutVars>
          <dgm:bulletEnabled val="1"/>
        </dgm:presLayoutVars>
      </dgm:prSet>
      <dgm:spPr/>
    </dgm:pt>
    <dgm:pt modelId="{73329772-4FA1-4EEB-8B89-095A01E3F3ED}" type="pres">
      <dgm:prSet presAssocID="{4C266593-348B-418E-8555-F0BBCA264618}" presName="sibTrans" presStyleLbl="sibTrans2D1" presStyleIdx="2" presStyleCnt="4"/>
      <dgm:spPr/>
    </dgm:pt>
    <dgm:pt modelId="{01607C64-7ECA-487F-B42F-E979967A94A4}" type="pres">
      <dgm:prSet presAssocID="{4C266593-348B-418E-8555-F0BBCA264618}" presName="connectorText" presStyleLbl="sibTrans2D1" presStyleIdx="2" presStyleCnt="4"/>
      <dgm:spPr/>
    </dgm:pt>
    <dgm:pt modelId="{D789C7AA-4F02-48C0-86E8-825D9505230B}" type="pres">
      <dgm:prSet presAssocID="{8BAE4EF1-E573-40D0-89ED-044E247AE0F3}" presName="node" presStyleLbl="node1" presStyleIdx="3" presStyleCnt="5">
        <dgm:presLayoutVars>
          <dgm:bulletEnabled val="1"/>
        </dgm:presLayoutVars>
      </dgm:prSet>
      <dgm:spPr/>
    </dgm:pt>
    <dgm:pt modelId="{4636E859-3A3C-4E1F-85A9-FCDAAADD2BC2}" type="pres">
      <dgm:prSet presAssocID="{85676004-F29D-45D9-8551-329D41379D03}" presName="sibTrans" presStyleLbl="sibTrans2D1" presStyleIdx="3" presStyleCnt="4"/>
      <dgm:spPr/>
    </dgm:pt>
    <dgm:pt modelId="{4035F206-6128-4C0F-81A7-A65ACF5E1F98}" type="pres">
      <dgm:prSet presAssocID="{85676004-F29D-45D9-8551-329D41379D03}" presName="connectorText" presStyleLbl="sibTrans2D1" presStyleIdx="3" presStyleCnt="4"/>
      <dgm:spPr/>
    </dgm:pt>
    <dgm:pt modelId="{51A7B4F8-B69E-4DEF-BDF6-2A8D18B1BF1E}" type="pres">
      <dgm:prSet presAssocID="{CA789E0F-34BA-424F-B585-1139C871A28C}" presName="node" presStyleLbl="node1" presStyleIdx="4" presStyleCnt="5">
        <dgm:presLayoutVars>
          <dgm:bulletEnabled val="1"/>
        </dgm:presLayoutVars>
      </dgm:prSet>
      <dgm:spPr/>
    </dgm:pt>
  </dgm:ptLst>
  <dgm:cxnLst>
    <dgm:cxn modelId="{306A2B07-DB9C-42DD-BCAB-5AE5A66FA1B8}" type="presOf" srcId="{CA789E0F-34BA-424F-B585-1139C871A28C}" destId="{51A7B4F8-B69E-4DEF-BDF6-2A8D18B1BF1E}" srcOrd="0" destOrd="0" presId="urn:microsoft.com/office/officeart/2005/8/layout/process1"/>
    <dgm:cxn modelId="{8118F90D-C2A9-42CD-908B-C4735C7DFF4A}" type="presOf" srcId="{289C8D66-ADBD-4B4D-B0DD-A53D63103928}" destId="{44FA82F1-34A4-44EA-ABF1-0544761307C9}" srcOrd="0" destOrd="0" presId="urn:microsoft.com/office/officeart/2005/8/layout/process1"/>
    <dgm:cxn modelId="{5544FF0E-5FB2-49C6-A769-84A122A13A7B}" type="presOf" srcId="{F26C279A-5E27-49DB-80A7-DFCDCB432526}" destId="{6812050B-0790-45E3-92B5-59B0775347CD}" srcOrd="0" destOrd="0" presId="urn:microsoft.com/office/officeart/2005/8/layout/process1"/>
    <dgm:cxn modelId="{6372465C-CDE4-496B-9A44-0B832FEA5A28}" srcId="{816CF2B0-E64D-4C8A-AEE0-3F00595501EB}" destId="{6A3038BF-CDD9-4304-A13B-CD683247FCF3}" srcOrd="2" destOrd="0" parTransId="{E9C9FCAD-E6EF-4FD7-905D-7EA626B00818}" sibTransId="{4C266593-348B-418E-8555-F0BBCA264618}"/>
    <dgm:cxn modelId="{71D3F844-730F-4D8A-9B77-C7627986C968}" srcId="{816CF2B0-E64D-4C8A-AEE0-3F00595501EB}" destId="{8BAE4EF1-E573-40D0-89ED-044E247AE0F3}" srcOrd="3" destOrd="0" parTransId="{AF541F7A-BA49-4D7C-8BC3-DC3CF1505112}" sibTransId="{85676004-F29D-45D9-8551-329D41379D03}"/>
    <dgm:cxn modelId="{C4037746-34FD-4B07-B495-49712DE85895}" type="presOf" srcId="{6A3038BF-CDD9-4304-A13B-CD683247FCF3}" destId="{F7184328-952E-4DE8-B905-2786A31D7882}" srcOrd="0" destOrd="0" presId="urn:microsoft.com/office/officeart/2005/8/layout/process1"/>
    <dgm:cxn modelId="{699A0969-6D3B-4ED5-B37D-3B80F2A536AD}" type="presOf" srcId="{F26C279A-5E27-49DB-80A7-DFCDCB432526}" destId="{A26EADEB-AFC8-46DF-A50F-26D66D98F27C}" srcOrd="1" destOrd="0" presId="urn:microsoft.com/office/officeart/2005/8/layout/process1"/>
    <dgm:cxn modelId="{7734416C-0C1C-4EAB-89C3-045B5E93C2C0}" type="presOf" srcId="{F7CE06BF-2C0F-4F10-A2F5-F4553FE3F34F}" destId="{A411AA39-145A-4426-BE3D-85CD63588259}" srcOrd="0" destOrd="0" presId="urn:microsoft.com/office/officeart/2005/8/layout/process1"/>
    <dgm:cxn modelId="{7CB65754-38B2-46DA-86F8-2BB89D876D27}" srcId="{816CF2B0-E64D-4C8A-AEE0-3F00595501EB}" destId="{CA789E0F-34BA-424F-B585-1139C871A28C}" srcOrd="4" destOrd="0" parTransId="{2856B652-EB81-4016-A621-3FCD9C900B4B}" sibTransId="{69D53C20-96F4-4A15-8B12-C65642FD81A2}"/>
    <dgm:cxn modelId="{FE669975-1761-4C69-9857-2D6520194118}" type="presOf" srcId="{4C266593-348B-418E-8555-F0BBCA264618}" destId="{01607C64-7ECA-487F-B42F-E979967A94A4}" srcOrd="1" destOrd="0" presId="urn:microsoft.com/office/officeart/2005/8/layout/process1"/>
    <dgm:cxn modelId="{CECF6377-61D2-4536-B26A-5AFA1A2DCBC5}" type="presOf" srcId="{816CF2B0-E64D-4C8A-AEE0-3F00595501EB}" destId="{462FCE2F-D2B1-4F9C-B1E1-29BDC3420D38}" srcOrd="0" destOrd="0" presId="urn:microsoft.com/office/officeart/2005/8/layout/process1"/>
    <dgm:cxn modelId="{3983268B-3E96-42FE-89D8-92DDA2B88356}" type="presOf" srcId="{85676004-F29D-45D9-8551-329D41379D03}" destId="{4636E859-3A3C-4E1F-85A9-FCDAAADD2BC2}" srcOrd="0" destOrd="0" presId="urn:microsoft.com/office/officeart/2005/8/layout/process1"/>
    <dgm:cxn modelId="{92EE0E90-5961-4906-B758-85948D30A294}" type="presOf" srcId="{D360F51B-7EB5-474D-829A-0582CC42ABAA}" destId="{0F938A42-0C2B-4309-A207-9C6CE66EC723}" srcOrd="0" destOrd="0" presId="urn:microsoft.com/office/officeart/2005/8/layout/process1"/>
    <dgm:cxn modelId="{853E6DAF-F5B9-4BAF-BA01-E0AD4301B1D1}" type="presOf" srcId="{4C266593-348B-418E-8555-F0BBCA264618}" destId="{73329772-4FA1-4EEB-8B89-095A01E3F3ED}" srcOrd="0" destOrd="0" presId="urn:microsoft.com/office/officeart/2005/8/layout/process1"/>
    <dgm:cxn modelId="{47D802C6-4F6F-4268-B331-59C0DBE93E26}" type="presOf" srcId="{8BAE4EF1-E573-40D0-89ED-044E247AE0F3}" destId="{D789C7AA-4F02-48C0-86E8-825D9505230B}" srcOrd="0" destOrd="0" presId="urn:microsoft.com/office/officeart/2005/8/layout/process1"/>
    <dgm:cxn modelId="{90DEBCD3-8154-41C9-9947-448A963B736A}" type="presOf" srcId="{F7CE06BF-2C0F-4F10-A2F5-F4553FE3F34F}" destId="{7F084637-6739-47FC-B87C-55A43B79F26F}" srcOrd="1" destOrd="0" presId="urn:microsoft.com/office/officeart/2005/8/layout/process1"/>
    <dgm:cxn modelId="{F565E6DE-F5B9-48F0-803E-94287DA1EF5B}" srcId="{816CF2B0-E64D-4C8A-AEE0-3F00595501EB}" destId="{D360F51B-7EB5-474D-829A-0582CC42ABAA}" srcOrd="0" destOrd="0" parTransId="{A1C3D38C-6C1E-4041-8D55-419F6ECFF545}" sibTransId="{F7CE06BF-2C0F-4F10-A2F5-F4553FE3F34F}"/>
    <dgm:cxn modelId="{5896B9E0-3FF8-4228-A476-9D8754DFDF66}" srcId="{816CF2B0-E64D-4C8A-AEE0-3F00595501EB}" destId="{289C8D66-ADBD-4B4D-B0DD-A53D63103928}" srcOrd="1" destOrd="0" parTransId="{7E5E0423-9E9E-4FE1-B739-AAED771C9160}" sibTransId="{F26C279A-5E27-49DB-80A7-DFCDCB432526}"/>
    <dgm:cxn modelId="{63DA32F7-DB86-4B38-84FB-C7BBE9DA8AD5}" type="presOf" srcId="{85676004-F29D-45D9-8551-329D41379D03}" destId="{4035F206-6128-4C0F-81A7-A65ACF5E1F98}" srcOrd="1" destOrd="0" presId="urn:microsoft.com/office/officeart/2005/8/layout/process1"/>
    <dgm:cxn modelId="{0B735E7E-B2B0-4F3E-A6C0-0DE1D99C7ACF}" type="presParOf" srcId="{462FCE2F-D2B1-4F9C-B1E1-29BDC3420D38}" destId="{0F938A42-0C2B-4309-A207-9C6CE66EC723}" srcOrd="0" destOrd="0" presId="urn:microsoft.com/office/officeart/2005/8/layout/process1"/>
    <dgm:cxn modelId="{17AF27A9-93DB-4B22-B288-5E86AE4A62BF}" type="presParOf" srcId="{462FCE2F-D2B1-4F9C-B1E1-29BDC3420D38}" destId="{A411AA39-145A-4426-BE3D-85CD63588259}" srcOrd="1" destOrd="0" presId="urn:microsoft.com/office/officeart/2005/8/layout/process1"/>
    <dgm:cxn modelId="{E0243E53-ACDA-4873-94B8-21CE0DF8B26B}" type="presParOf" srcId="{A411AA39-145A-4426-BE3D-85CD63588259}" destId="{7F084637-6739-47FC-B87C-55A43B79F26F}" srcOrd="0" destOrd="0" presId="urn:microsoft.com/office/officeart/2005/8/layout/process1"/>
    <dgm:cxn modelId="{08E75639-7A0E-40AE-89D2-35680613A341}" type="presParOf" srcId="{462FCE2F-D2B1-4F9C-B1E1-29BDC3420D38}" destId="{44FA82F1-34A4-44EA-ABF1-0544761307C9}" srcOrd="2" destOrd="0" presId="urn:microsoft.com/office/officeart/2005/8/layout/process1"/>
    <dgm:cxn modelId="{BDA4BFBC-473F-4220-8141-7AB41692235E}" type="presParOf" srcId="{462FCE2F-D2B1-4F9C-B1E1-29BDC3420D38}" destId="{6812050B-0790-45E3-92B5-59B0775347CD}" srcOrd="3" destOrd="0" presId="urn:microsoft.com/office/officeart/2005/8/layout/process1"/>
    <dgm:cxn modelId="{969D6DFD-2992-4F7A-A754-E4966D74827A}" type="presParOf" srcId="{6812050B-0790-45E3-92B5-59B0775347CD}" destId="{A26EADEB-AFC8-46DF-A50F-26D66D98F27C}" srcOrd="0" destOrd="0" presId="urn:microsoft.com/office/officeart/2005/8/layout/process1"/>
    <dgm:cxn modelId="{3710D095-923E-45BB-B045-3864DEE368DC}" type="presParOf" srcId="{462FCE2F-D2B1-4F9C-B1E1-29BDC3420D38}" destId="{F7184328-952E-4DE8-B905-2786A31D7882}" srcOrd="4" destOrd="0" presId="urn:microsoft.com/office/officeart/2005/8/layout/process1"/>
    <dgm:cxn modelId="{11FCDC44-782B-4D9F-9404-0A340C6195B8}" type="presParOf" srcId="{462FCE2F-D2B1-4F9C-B1E1-29BDC3420D38}" destId="{73329772-4FA1-4EEB-8B89-095A01E3F3ED}" srcOrd="5" destOrd="0" presId="urn:microsoft.com/office/officeart/2005/8/layout/process1"/>
    <dgm:cxn modelId="{D20723B5-4112-47B8-92C3-2394EC5944BB}" type="presParOf" srcId="{73329772-4FA1-4EEB-8B89-095A01E3F3ED}" destId="{01607C64-7ECA-487F-B42F-E979967A94A4}" srcOrd="0" destOrd="0" presId="urn:microsoft.com/office/officeart/2005/8/layout/process1"/>
    <dgm:cxn modelId="{53FFD11B-C118-4ACD-ABC5-D9FF1C650B78}" type="presParOf" srcId="{462FCE2F-D2B1-4F9C-B1E1-29BDC3420D38}" destId="{D789C7AA-4F02-48C0-86E8-825D9505230B}" srcOrd="6" destOrd="0" presId="urn:microsoft.com/office/officeart/2005/8/layout/process1"/>
    <dgm:cxn modelId="{7DF98153-5460-42AA-9A8E-30EC0C5331ED}" type="presParOf" srcId="{462FCE2F-D2B1-4F9C-B1E1-29BDC3420D38}" destId="{4636E859-3A3C-4E1F-85A9-FCDAAADD2BC2}" srcOrd="7" destOrd="0" presId="urn:microsoft.com/office/officeart/2005/8/layout/process1"/>
    <dgm:cxn modelId="{BAA92D1F-572B-498C-BF48-00521D44E426}" type="presParOf" srcId="{4636E859-3A3C-4E1F-85A9-FCDAAADD2BC2}" destId="{4035F206-6128-4C0F-81A7-A65ACF5E1F98}" srcOrd="0" destOrd="0" presId="urn:microsoft.com/office/officeart/2005/8/layout/process1"/>
    <dgm:cxn modelId="{114D7E93-B12A-46A0-8AFD-20B8687D9B2C}" type="presParOf" srcId="{462FCE2F-D2B1-4F9C-B1E1-29BDC3420D38}" destId="{51A7B4F8-B69E-4DEF-BDF6-2A8D18B1BF1E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340939-9007-4619-A8F0-CE6438BBF283}">
      <dsp:nvSpPr>
        <dsp:cNvPr id="0" name=""/>
        <dsp:cNvSpPr/>
      </dsp:nvSpPr>
      <dsp:spPr>
        <a:xfrm>
          <a:off x="897625" y="373816"/>
          <a:ext cx="2501622" cy="2501622"/>
        </a:xfrm>
        <a:prstGeom prst="blockArc">
          <a:avLst>
            <a:gd name="adj1" fmla="val 10800000"/>
            <a:gd name="adj2" fmla="val 16200000"/>
            <a:gd name="adj3" fmla="val 4633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468A15-E6B8-4DC0-AA84-CBB533AA7320}">
      <dsp:nvSpPr>
        <dsp:cNvPr id="0" name=""/>
        <dsp:cNvSpPr/>
      </dsp:nvSpPr>
      <dsp:spPr>
        <a:xfrm>
          <a:off x="897625" y="373816"/>
          <a:ext cx="2501622" cy="2501622"/>
        </a:xfrm>
        <a:prstGeom prst="blockArc">
          <a:avLst>
            <a:gd name="adj1" fmla="val 5400000"/>
            <a:gd name="adj2" fmla="val 10800000"/>
            <a:gd name="adj3" fmla="val 4633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21F733-3BC5-43DC-A6E4-8794A389DC17}">
      <dsp:nvSpPr>
        <dsp:cNvPr id="0" name=""/>
        <dsp:cNvSpPr/>
      </dsp:nvSpPr>
      <dsp:spPr>
        <a:xfrm>
          <a:off x="897625" y="373816"/>
          <a:ext cx="2501622" cy="2501622"/>
        </a:xfrm>
        <a:prstGeom prst="blockArc">
          <a:avLst>
            <a:gd name="adj1" fmla="val 0"/>
            <a:gd name="adj2" fmla="val 5400000"/>
            <a:gd name="adj3" fmla="val 4633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8A1C5A-2584-4870-B21D-9227E1ED558E}">
      <dsp:nvSpPr>
        <dsp:cNvPr id="0" name=""/>
        <dsp:cNvSpPr/>
      </dsp:nvSpPr>
      <dsp:spPr>
        <a:xfrm>
          <a:off x="897625" y="373816"/>
          <a:ext cx="2501622" cy="2501622"/>
        </a:xfrm>
        <a:prstGeom prst="blockArc">
          <a:avLst>
            <a:gd name="adj1" fmla="val 16200000"/>
            <a:gd name="adj2" fmla="val 0"/>
            <a:gd name="adj3" fmla="val 4633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36F5D5-3B31-4BC6-B3E1-8946857B6CAB}">
      <dsp:nvSpPr>
        <dsp:cNvPr id="0" name=""/>
        <dsp:cNvSpPr/>
      </dsp:nvSpPr>
      <dsp:spPr>
        <a:xfrm>
          <a:off x="1573561" y="1049753"/>
          <a:ext cx="1149749" cy="114974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effectLst/>
              <a:ea typeface="Aptos" panose="020B0004020202020204" pitchFamily="34" charset="0"/>
              <a:cs typeface="Times New Roman" panose="02020603050405020304" pitchFamily="18" charset="0"/>
            </a:rPr>
            <a:t>Hofstede’s Dimensions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Of </a:t>
          </a:r>
          <a:r>
            <a:rPr lang="en-GB" sz="1000" b="1" kern="1200" dirty="0">
              <a:effectLst/>
              <a:ea typeface="Aptos" panose="020B0004020202020204" pitchFamily="34" charset="0"/>
              <a:cs typeface="Times New Roman" panose="02020603050405020304" pitchFamily="18" charset="0"/>
            </a:rPr>
            <a:t>Culture</a:t>
          </a:r>
          <a:endParaRPr lang="en-GB" sz="1000" kern="1200" dirty="0"/>
        </a:p>
      </dsp:txBody>
      <dsp:txXfrm>
        <a:off x="1741938" y="1218130"/>
        <a:ext cx="812995" cy="812995"/>
      </dsp:txXfrm>
    </dsp:sp>
    <dsp:sp modelId="{410B0EE6-1557-42F3-9971-02D0B997CFDB}">
      <dsp:nvSpPr>
        <dsp:cNvPr id="0" name=""/>
        <dsp:cNvSpPr/>
      </dsp:nvSpPr>
      <dsp:spPr>
        <a:xfrm>
          <a:off x="1746024" y="378"/>
          <a:ext cx="804824" cy="80482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1" kern="12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rPr>
            <a:t>Individualism and collectivism</a:t>
          </a:r>
          <a:endParaRPr lang="en-GB" sz="600" kern="1200" dirty="0"/>
        </a:p>
      </dsp:txBody>
      <dsp:txXfrm>
        <a:off x="1863888" y="118242"/>
        <a:ext cx="569096" cy="569096"/>
      </dsp:txXfrm>
    </dsp:sp>
    <dsp:sp modelId="{1E977787-D95E-43DA-9CB1-47D585D35004}">
      <dsp:nvSpPr>
        <dsp:cNvPr id="0" name=""/>
        <dsp:cNvSpPr/>
      </dsp:nvSpPr>
      <dsp:spPr>
        <a:xfrm>
          <a:off x="2967861" y="1222215"/>
          <a:ext cx="804824" cy="80482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1" kern="12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rPr>
            <a:t>Long-term orientation</a:t>
          </a:r>
          <a:endParaRPr lang="en-GB" sz="600" kern="1200" dirty="0"/>
        </a:p>
      </dsp:txBody>
      <dsp:txXfrm>
        <a:off x="3085725" y="1340079"/>
        <a:ext cx="569096" cy="569096"/>
      </dsp:txXfrm>
    </dsp:sp>
    <dsp:sp modelId="{DA53FDAB-6A90-4C41-B928-1A5E36A9F1F6}">
      <dsp:nvSpPr>
        <dsp:cNvPr id="0" name=""/>
        <dsp:cNvSpPr/>
      </dsp:nvSpPr>
      <dsp:spPr>
        <a:xfrm>
          <a:off x="1746024" y="2444053"/>
          <a:ext cx="804824" cy="80482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1" kern="12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rPr>
            <a:t>Indulgence and restraint</a:t>
          </a:r>
          <a:endParaRPr lang="en-GB" sz="600" kern="1200" dirty="0"/>
        </a:p>
      </dsp:txBody>
      <dsp:txXfrm>
        <a:off x="1863888" y="2561917"/>
        <a:ext cx="569096" cy="569096"/>
      </dsp:txXfrm>
    </dsp:sp>
    <dsp:sp modelId="{14A1AFF8-3901-40E8-8D61-7D2770D2D2CB}">
      <dsp:nvSpPr>
        <dsp:cNvPr id="0" name=""/>
        <dsp:cNvSpPr/>
      </dsp:nvSpPr>
      <dsp:spPr>
        <a:xfrm>
          <a:off x="524186" y="1222215"/>
          <a:ext cx="804824" cy="80482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1" kern="12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rPr>
            <a:t>Power distance</a:t>
          </a:r>
          <a:endParaRPr lang="en-GB" sz="600" kern="1200" dirty="0"/>
        </a:p>
      </dsp:txBody>
      <dsp:txXfrm>
        <a:off x="642050" y="1340079"/>
        <a:ext cx="569096" cy="5690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938A42-0C2B-4309-A207-9C6CE66EC723}">
      <dsp:nvSpPr>
        <dsp:cNvPr id="0" name=""/>
        <dsp:cNvSpPr/>
      </dsp:nvSpPr>
      <dsp:spPr>
        <a:xfrm>
          <a:off x="3446" y="204257"/>
          <a:ext cx="1068480" cy="107870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B</a:t>
          </a:r>
          <a:endParaRPr lang="en-GB" sz="2000" kern="1200" dirty="0"/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Best</a:t>
          </a:r>
          <a:endParaRPr lang="en-GB" sz="1400" kern="1200" dirty="0"/>
        </a:p>
      </dsp:txBody>
      <dsp:txXfrm>
        <a:off x="34741" y="235552"/>
        <a:ext cx="1005890" cy="1016115"/>
      </dsp:txXfrm>
    </dsp:sp>
    <dsp:sp modelId="{A411AA39-145A-4426-BE3D-85CD63588259}">
      <dsp:nvSpPr>
        <dsp:cNvPr id="0" name=""/>
        <dsp:cNvSpPr/>
      </dsp:nvSpPr>
      <dsp:spPr>
        <a:xfrm>
          <a:off x="1178774" y="611118"/>
          <a:ext cx="226517" cy="264983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1178774" y="664115"/>
        <a:ext cx="158562" cy="158989"/>
      </dsp:txXfrm>
    </dsp:sp>
    <dsp:sp modelId="{44FA82F1-34A4-44EA-ABF1-0544761307C9}">
      <dsp:nvSpPr>
        <dsp:cNvPr id="0" name=""/>
        <dsp:cNvSpPr/>
      </dsp:nvSpPr>
      <dsp:spPr>
        <a:xfrm>
          <a:off x="1499318" y="204257"/>
          <a:ext cx="1068480" cy="107870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A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Alternative</a:t>
          </a:r>
          <a:endParaRPr lang="en-GB" sz="1400" kern="1200" dirty="0"/>
        </a:p>
      </dsp:txBody>
      <dsp:txXfrm>
        <a:off x="1530613" y="235552"/>
        <a:ext cx="1005890" cy="1016115"/>
      </dsp:txXfrm>
    </dsp:sp>
    <dsp:sp modelId="{6812050B-0790-45E3-92B5-59B0775347CD}">
      <dsp:nvSpPr>
        <dsp:cNvPr id="0" name=""/>
        <dsp:cNvSpPr/>
      </dsp:nvSpPr>
      <dsp:spPr>
        <a:xfrm>
          <a:off x="2674646" y="611118"/>
          <a:ext cx="226517" cy="26498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2674646" y="664115"/>
        <a:ext cx="158562" cy="158989"/>
      </dsp:txXfrm>
    </dsp:sp>
    <dsp:sp modelId="{F7184328-952E-4DE8-B905-2786A31D7882}">
      <dsp:nvSpPr>
        <dsp:cNvPr id="0" name=""/>
        <dsp:cNvSpPr/>
      </dsp:nvSpPr>
      <dsp:spPr>
        <a:xfrm>
          <a:off x="2995190" y="204257"/>
          <a:ext cx="1068480" cy="107870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T</a:t>
          </a:r>
          <a:endParaRPr lang="en-GB" sz="2000" kern="1200" dirty="0"/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To</a:t>
          </a:r>
          <a:r>
            <a:rPr lang="en-GB" sz="1400" kern="1200" dirty="0"/>
            <a:t> </a:t>
          </a:r>
          <a:r>
            <a:rPr lang="en-GB" sz="1200" kern="1200" dirty="0"/>
            <a:t>A</a:t>
          </a:r>
          <a:endParaRPr lang="en-GB" sz="1400" kern="1200" dirty="0"/>
        </a:p>
      </dsp:txBody>
      <dsp:txXfrm>
        <a:off x="3026485" y="235552"/>
        <a:ext cx="1005890" cy="1016115"/>
      </dsp:txXfrm>
    </dsp:sp>
    <dsp:sp modelId="{73329772-4FA1-4EEB-8B89-095A01E3F3ED}">
      <dsp:nvSpPr>
        <dsp:cNvPr id="0" name=""/>
        <dsp:cNvSpPr/>
      </dsp:nvSpPr>
      <dsp:spPr>
        <a:xfrm>
          <a:off x="4170519" y="611118"/>
          <a:ext cx="226517" cy="264983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4170519" y="664115"/>
        <a:ext cx="158562" cy="158989"/>
      </dsp:txXfrm>
    </dsp:sp>
    <dsp:sp modelId="{D789C7AA-4F02-48C0-86E8-825D9505230B}">
      <dsp:nvSpPr>
        <dsp:cNvPr id="0" name=""/>
        <dsp:cNvSpPr/>
      </dsp:nvSpPr>
      <dsp:spPr>
        <a:xfrm>
          <a:off x="4491063" y="204257"/>
          <a:ext cx="1068480" cy="107870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N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Negotiated</a:t>
          </a:r>
          <a:endParaRPr lang="en-GB" sz="1400" kern="1200" dirty="0"/>
        </a:p>
      </dsp:txBody>
      <dsp:txXfrm>
        <a:off x="4522358" y="235552"/>
        <a:ext cx="1005890" cy="1016115"/>
      </dsp:txXfrm>
    </dsp:sp>
    <dsp:sp modelId="{4636E859-3A3C-4E1F-85A9-FCDAAADD2BC2}">
      <dsp:nvSpPr>
        <dsp:cNvPr id="0" name=""/>
        <dsp:cNvSpPr/>
      </dsp:nvSpPr>
      <dsp:spPr>
        <a:xfrm>
          <a:off x="5666391" y="611118"/>
          <a:ext cx="226517" cy="264983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5666391" y="664115"/>
        <a:ext cx="158562" cy="158989"/>
      </dsp:txXfrm>
    </dsp:sp>
    <dsp:sp modelId="{51A7B4F8-B69E-4DEF-BDF6-2A8D18B1BF1E}">
      <dsp:nvSpPr>
        <dsp:cNvPr id="0" name=""/>
        <dsp:cNvSpPr/>
      </dsp:nvSpPr>
      <dsp:spPr>
        <a:xfrm>
          <a:off x="5986935" y="204257"/>
          <a:ext cx="1068480" cy="107870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A</a:t>
          </a:r>
          <a:endParaRPr lang="en-GB" sz="2000" kern="1200" dirty="0"/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Agreement</a:t>
          </a:r>
          <a:endParaRPr lang="en-GB" sz="1400" kern="1200" dirty="0"/>
        </a:p>
      </dsp:txBody>
      <dsp:txXfrm>
        <a:off x="6018230" y="235552"/>
        <a:ext cx="1005890" cy="10161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727E2F5-2E0E-5978-6BDD-FDEA2F43A08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48BDE3-1D77-9677-91D9-A5767EAB24D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423837-5E05-4EF2-AAD3-46F512C9C9AB}" type="datetime1">
              <a:rPr lang="en-GB" smtClean="0"/>
              <a:t>24/07/2026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48D894-EB20-C011-684E-F72C3224670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GB"/>
              <a:t>Constantin's Photography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78337B-A038-BA93-17E6-9C8270698B9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EA973F-816D-44AC-9701-D0279E3CE0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1620592"/>
      </p:ext>
    </p:extLst>
  </p:cSld>
  <p:clrMap bg1="lt1" tx1="dk1" bg2="lt2" tx2="dk2" accent1="accent1" accent2="accent2" accent3="accent3" accent4="accent4" accent5="accent5" accent6="accent6" hlink="hlink" folHlink="folHlink"/>
  <p:hf hd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149772" y="8685212"/>
            <a:ext cx="1228124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9223E5-373E-452B-BCC6-7597947CDD14}" type="datetime1">
              <a:rPr lang="en-GB" smtClean="0"/>
              <a:t>24/07/2026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2333297" y="8699392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GB"/>
              <a:t>Constantin's Photography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140669" y="8685213"/>
            <a:ext cx="715743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C057BD-3AD9-4558-B72F-9DC1AB6F51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236259"/>
      </p:ext>
    </p:extLst>
  </p:cSld>
  <p:clrMap bg1="lt1" tx1="dk1" bg2="lt2" tx2="dk2" accent1="accent1" accent2="accent2" accent3="accent3" accent4="accent4" accent5="accent5" accent6="accent6" hlink="hlink" folHlink="folHlink"/>
  <p:hf hd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6EC77-2FE1-4464-8AC6-F5341479225F}" type="datetime1">
              <a:rPr lang="en-GB" smtClean="0"/>
              <a:t>24/07/2026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699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79F82-E27A-4C22-AE3D-CAB2A072E923}" type="datetime1">
              <a:rPr lang="en-GB" smtClean="0"/>
              <a:t>24/07/2026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37959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8ACB6-C26A-C513-08DF-9E04532F22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BABB66-7979-85D2-6393-CEAE7D393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5041-6946-4975-A794-7C50012D962E}" type="datetime1">
              <a:rPr lang="en-GB" smtClean="0"/>
              <a:t>24/07/2026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4405DE-105D-6C1A-BB0E-95E2795958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4DB2F8-9701-49E2-286A-BA6814FE92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94657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731F9D-5843-3037-A76A-20F2B0DAEE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AA81999-2988-318B-61B3-657ABF9F6E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5041-6946-4975-A794-7C50012D962E}" type="datetime1">
              <a:rPr lang="en-GB" smtClean="0"/>
              <a:t>24/07/2026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429CDF-DC7B-FFF9-E209-2C2D8C263B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34EEEE-D3DF-4F3C-2546-854BF811E8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35528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0552D-B787-3D2A-AAB1-F0D2D67B0F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564C0F-7092-57AE-9B22-2FF460782C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5041-6946-4975-A794-7C50012D962E}" type="datetime1">
              <a:rPr lang="en-GB" smtClean="0"/>
              <a:t>24/07/2026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304136-FC71-63F5-9BBA-B6C95C0A2D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D59CFB-BB77-0BA3-1A40-EBF74ABB73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29772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E2A33-2821-4FFD-592B-3A702AFA66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9825D8A-1AA9-7D03-D127-21AF8A34F1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5041-6946-4975-A794-7C50012D962E}" type="datetime1">
              <a:rPr lang="en-GB" smtClean="0"/>
              <a:t>24/07/2026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8F1C2C-A18B-A99D-1472-A995A38771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2657BD-C37F-7863-E3BA-06F3C78384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41843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0BB5041-6946-4975-A794-7C50012D962E}" type="datetime1">
              <a:rPr lang="en-GB" smtClean="0"/>
              <a:t>24/07/2026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98E237B-86D6-9E2B-8478-4E2426C3E29E}"/>
              </a:ext>
            </a:extLst>
          </p:cNvPr>
          <p:cNvSpPr/>
          <p:nvPr userDrawn="1"/>
        </p:nvSpPr>
        <p:spPr>
          <a:xfrm flipV="1">
            <a:off x="0" y="6812280"/>
            <a:ext cx="12192000" cy="45719"/>
          </a:xfrm>
          <a:prstGeom prst="rect">
            <a:avLst/>
          </a:prstGeom>
          <a:gradFill flip="none" rotWithShape="1">
            <a:gsLst>
              <a:gs pos="0">
                <a:srgbClr val="FED307">
                  <a:shade val="30000"/>
                  <a:satMod val="115000"/>
                </a:srgbClr>
              </a:gs>
              <a:gs pos="50000">
                <a:srgbClr val="FED307">
                  <a:shade val="67500"/>
                  <a:satMod val="115000"/>
                </a:srgbClr>
              </a:gs>
              <a:gs pos="100000">
                <a:srgbClr val="FED307">
                  <a:shade val="100000"/>
                  <a:satMod val="115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19313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</p:sldLayoutIdLst>
  <p:hf hdr="0"/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100.png"/><Relationship Id="rId18" Type="http://schemas.openxmlformats.org/officeDocument/2006/relationships/slide" Target="slide9.xml"/><Relationship Id="rId26" Type="http://schemas.openxmlformats.org/officeDocument/2006/relationships/image" Target="../media/image11.png"/><Relationship Id="rId3" Type="http://schemas.openxmlformats.org/officeDocument/2006/relationships/slide" Target="slide3.xml"/><Relationship Id="rId21" Type="http://schemas.openxmlformats.org/officeDocument/2006/relationships/slide" Target="slide11.xml"/><Relationship Id="rId7" Type="http://schemas.openxmlformats.org/officeDocument/2006/relationships/image" Target="../media/image80.png"/><Relationship Id="rId12" Type="http://schemas.openxmlformats.org/officeDocument/2006/relationships/slide" Target="slide90.xml"/><Relationship Id="rId17" Type="http://schemas.openxmlformats.org/officeDocument/2006/relationships/image" Target="../media/image8.png"/><Relationship Id="rId25" Type="http://schemas.openxmlformats.org/officeDocument/2006/relationships/image" Target="../media/image101.png"/><Relationship Id="rId2" Type="http://schemas.openxmlformats.org/officeDocument/2006/relationships/image" Target="../media/image3.png"/><Relationship Id="rId16" Type="http://schemas.openxmlformats.org/officeDocument/2006/relationships/image" Target="../media/image70.png"/><Relationship Id="rId20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slide" Target="slide50.xml"/><Relationship Id="rId11" Type="http://schemas.openxmlformats.org/officeDocument/2006/relationships/image" Target="../media/image6.png"/><Relationship Id="rId24" Type="http://schemas.openxmlformats.org/officeDocument/2006/relationships/slide" Target="slide12.xml"/><Relationship Id="rId5" Type="http://schemas.openxmlformats.org/officeDocument/2006/relationships/image" Target="../media/image4.png"/><Relationship Id="rId15" Type="http://schemas.openxmlformats.org/officeDocument/2006/relationships/slide" Target="slide8.xml"/><Relationship Id="rId23" Type="http://schemas.openxmlformats.org/officeDocument/2006/relationships/image" Target="../media/image10.png"/><Relationship Id="rId28" Type="http://schemas.openxmlformats.org/officeDocument/2006/relationships/image" Target="../media/image110.png"/><Relationship Id="rId10" Type="http://schemas.openxmlformats.org/officeDocument/2006/relationships/image" Target="../media/image90.png"/><Relationship Id="rId19" Type="http://schemas.openxmlformats.org/officeDocument/2006/relationships/image" Target="../media/image81.png"/><Relationship Id="rId4" Type="http://schemas.openxmlformats.org/officeDocument/2006/relationships/image" Target="../media/image30.png"/><Relationship Id="rId9" Type="http://schemas.openxmlformats.org/officeDocument/2006/relationships/slide" Target="slide70.xml"/><Relationship Id="rId14" Type="http://schemas.openxmlformats.org/officeDocument/2006/relationships/image" Target="../media/image7.png"/><Relationship Id="rId22" Type="http://schemas.openxmlformats.org/officeDocument/2006/relationships/image" Target="../media/image91.png"/><Relationship Id="rId27" Type="http://schemas.openxmlformats.org/officeDocument/2006/relationships/slide" Target="slide1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" Target="slide60.xm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0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g"/><Relationship Id="rId5" Type="http://schemas.openxmlformats.org/officeDocument/2006/relationships/image" Target="../media/image28.jpg"/><Relationship Id="rId4" Type="http://schemas.openxmlformats.org/officeDocument/2006/relationships/image" Target="../media/image27.jp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slide" Target="slide80.xml"/><Relationship Id="rId2" Type="http://schemas.openxmlformats.org/officeDocument/2006/relationships/image" Target="../media/image30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0.pn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slide" Target="slide100.xml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0.png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62A7114D-093A-2EEC-918B-66047320D9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2917" y="286036"/>
            <a:ext cx="3755233" cy="1537493"/>
          </a:xfrm>
        </p:spPr>
        <p:txBody>
          <a:bodyPr>
            <a:noAutofit/>
          </a:bodyPr>
          <a:lstStyle/>
          <a:p>
            <a:br>
              <a:rPr lang="en-GB" altLang="en-US" sz="1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1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</a:t>
            </a:r>
            <a:b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br>
              <a:rPr lang="en-GB" altLang="en-US" sz="1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Entrepreneurship</a:t>
            </a:r>
            <a:b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LCBB5013_LON</a:t>
            </a: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</a:t>
            </a:r>
            <a:b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1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1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 (Hons) Business Management</a:t>
            </a:r>
            <a:b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/>
              <a:t>International Business Communications LCBB6023</a:t>
            </a:r>
            <a:br>
              <a:rPr lang="en-GB" altLang="en-US" sz="1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D90A054A-8B26-095C-7D09-AAD104C02C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2917" y="4727575"/>
            <a:ext cx="3545683" cy="1644650"/>
          </a:xfrm>
        </p:spPr>
        <p:txBody>
          <a:bodyPr>
            <a:normAutofit/>
          </a:bodyPr>
          <a:lstStyle/>
          <a:p>
            <a:pPr algn="l"/>
            <a:r>
              <a:rPr lang="en-GB" sz="1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Student: 	Constantin Iftimie            	</a:t>
            </a:r>
          </a:p>
          <a:p>
            <a:pPr algn="l"/>
            <a:r>
              <a:rPr lang="en-GB" sz="1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ID: 	     	2242919</a:t>
            </a:r>
          </a:p>
          <a:p>
            <a:pPr algn="l"/>
            <a:r>
              <a:rPr lang="en-GB" altLang="en-US" sz="1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	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Afzal Munna</a:t>
            </a:r>
            <a:endParaRPr lang="en-GB" sz="1400" b="1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Session:	July 2026	Term 1</a:t>
            </a:r>
          </a:p>
          <a:p>
            <a:pPr algn="l"/>
            <a:r>
              <a:rPr lang="en-GB" sz="1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London</a:t>
            </a:r>
          </a:p>
        </p:txBody>
      </p:sp>
      <p:sp>
        <p:nvSpPr>
          <p:cNvPr id="22" name="Date Placeholder 21">
            <a:extLst>
              <a:ext uri="{FF2B5EF4-FFF2-40B4-BE49-F238E27FC236}">
                <a16:creationId xmlns:a16="http://schemas.microsoft.com/office/drawing/2014/main" id="{49C5C9B9-AE05-8326-08D8-EFBC7591C4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29200" y="6403975"/>
            <a:ext cx="2133600" cy="365125"/>
          </a:xfrm>
        </p:spPr>
        <p:txBody>
          <a:bodyPr/>
          <a:lstStyle/>
          <a:p>
            <a:pPr algn="ctr"/>
            <a:fld id="{837C6C23-5EAD-4B01-B54A-0DC46ECEC81E}" type="datetime1">
              <a:rPr lang="en-GB" sz="1600" smtClean="0"/>
              <a:pPr algn="ctr"/>
              <a:t>24/07/2026</a:t>
            </a:fld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C6AAF8D-91C0-9880-78B4-DA1A3453D4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64500" y="286036"/>
            <a:ext cx="3634583" cy="10991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4C07D65-FE0C-0978-81AE-B0D01CC6B01E}"/>
              </a:ext>
            </a:extLst>
          </p:cNvPr>
          <p:cNvSpPr txBox="1"/>
          <p:nvPr/>
        </p:nvSpPr>
        <p:spPr>
          <a:xfrm>
            <a:off x="3048000" y="2220404"/>
            <a:ext cx="65468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Negotiating a Successful UK-China Strategic Partnership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 Cross-Cultural Negotiation Strategy for Rolls-Royce and Air China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754ACE3-C874-3A38-529A-0D8E8B78C20C}"/>
              </a:ext>
            </a:extLst>
          </p:cNvPr>
          <p:cNvSpPr txBox="1"/>
          <p:nvPr/>
        </p:nvSpPr>
        <p:spPr>
          <a:xfrm>
            <a:off x="492917" y="3877642"/>
            <a:ext cx="741918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Board presentation by the Director of Strategic Partnerships, Rolls-Royce Civil Aerospace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9071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C4D1A-9AC8-BB8F-B971-0E4E48332A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79F82-E27A-4C22-AE3D-CAB2A072E923}" type="datetime1">
              <a:rPr lang="en-GB" smtClean="0"/>
              <a:t>24/07/2026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0A33C9-E473-123B-30C1-12E8483EC1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563502-3AA0-D622-F809-A43041975C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2</a:t>
            </a:fld>
            <a:endParaRPr lang="en-US"/>
          </a:p>
        </p:txBody>
      </p:sp>
      <mc:AlternateContent xmlns:mc="http://schemas.openxmlformats.org/markup-compatibility/2006" xmlns:psez="http://schemas.microsoft.com/office/powerpoint/2016/sectionzoom">
        <mc:Choice Requires="psez">
          <p:graphicFrame>
            <p:nvGraphicFramePr>
              <p:cNvPr id="39" name="Section Zoom 38">
                <a:extLst>
                  <a:ext uri="{FF2B5EF4-FFF2-40B4-BE49-F238E27FC236}">
                    <a16:creationId xmlns:a16="http://schemas.microsoft.com/office/drawing/2014/main" id="{970DEB3A-B60F-CB57-4ED7-91002EB0A452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99484198"/>
                  </p:ext>
                </p:extLst>
              </p:nvPr>
            </p:nvGraphicFramePr>
            <p:xfrm>
              <a:off x="585649" y="1096156"/>
              <a:ext cx="2241931" cy="1261086"/>
            </p:xfrm>
            <a:graphic>
              <a:graphicData uri="http://schemas.microsoft.com/office/powerpoint/2016/sectionzoom">
                <psez:sectionZm>
                  <psez:sectionZmObj sectionId="{302BA65F-DC40-4D3E-9D57-F8812537ACF6}">
                    <psez:zmPr id="{B8FE5959-1D7C-47E4-BC6A-FA28A77F7ABC}" transitionDur="1000">
                      <p166:blipFill xmlns:p166="http://schemas.microsoft.com/office/powerpoint/2016/6/main">
                        <a:blip r:embed="rId2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241931" cy="1261086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ez:zmPr>
                  </psez:sectionZmObj>
                </psez:sectionZm>
              </a:graphicData>
            </a:graphic>
          </p:graphicFrame>
        </mc:Choice>
        <mc:Fallback xmlns="">
          <p:pic>
            <p:nvPicPr>
              <p:cNvPr id="39" name="Section Zoom 38">
                <a:hlinkClick r:id="rId3" action="ppaction://hlinksldjump"/>
                <a:extLst>
                  <a:ext uri="{FF2B5EF4-FFF2-40B4-BE49-F238E27FC236}">
                    <a16:creationId xmlns:a16="http://schemas.microsoft.com/office/drawing/2014/main" id="{970DEB3A-B60F-CB57-4ED7-91002EB0A452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85649" y="1096156"/>
                <a:ext cx="2241931" cy="1261086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ez="http://schemas.microsoft.com/office/powerpoint/2016/sectionzoom">
        <mc:Choice Requires="psez">
          <p:graphicFrame>
            <p:nvGraphicFramePr>
              <p:cNvPr id="41" name="Section Zoom 40">
                <a:extLst>
                  <a:ext uri="{FF2B5EF4-FFF2-40B4-BE49-F238E27FC236}">
                    <a16:creationId xmlns:a16="http://schemas.microsoft.com/office/drawing/2014/main" id="{658921D5-EE30-00A9-09DB-356E5B41875E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806100094"/>
                  </p:ext>
                </p:extLst>
              </p:nvPr>
            </p:nvGraphicFramePr>
            <p:xfrm>
              <a:off x="3472435" y="1096157"/>
              <a:ext cx="2241931" cy="1261086"/>
            </p:xfrm>
            <a:graphic>
              <a:graphicData uri="http://schemas.microsoft.com/office/powerpoint/2016/sectionzoom">
                <psez:sectionZm>
                  <psez:sectionZmObj sectionId="{8BEB1224-A965-487C-B38A-8AB753A5BA8B}">
                    <psez:zmPr id="{8F593022-4CF5-468F-8F1C-224064BD46C5}" transitionDur="1000">
                      <p166:blipFill xmlns:p166="http://schemas.microsoft.com/office/powerpoint/2016/6/main">
                        <a:blip r:embed="rId5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241931" cy="1261086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ez:zmPr>
                  </psez:sectionZmObj>
                </psez:sectionZm>
              </a:graphicData>
            </a:graphic>
          </p:graphicFrame>
        </mc:Choice>
        <mc:Fallback xmlns="">
          <p:pic>
            <p:nvPicPr>
              <p:cNvPr id="41" name="Section Zoom 40">
                <a:hlinkClick r:id="rId6" action="ppaction://hlinksldjump"/>
                <a:extLst>
                  <a:ext uri="{FF2B5EF4-FFF2-40B4-BE49-F238E27FC236}">
                    <a16:creationId xmlns:a16="http://schemas.microsoft.com/office/drawing/2014/main" id="{658921D5-EE30-00A9-09DB-356E5B41875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3472435" y="1096157"/>
                <a:ext cx="2241931" cy="1261086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ez="http://schemas.microsoft.com/office/powerpoint/2016/sectionzoom">
        <mc:Choice Requires="psez">
          <p:graphicFrame>
            <p:nvGraphicFramePr>
              <p:cNvPr id="43" name="Section Zoom 42">
                <a:extLst>
                  <a:ext uri="{FF2B5EF4-FFF2-40B4-BE49-F238E27FC236}">
                    <a16:creationId xmlns:a16="http://schemas.microsoft.com/office/drawing/2014/main" id="{AF4C9A8C-255C-403B-BBF4-7FA4A0E30A6A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61097341"/>
                  </p:ext>
                </p:extLst>
              </p:nvPr>
            </p:nvGraphicFramePr>
            <p:xfrm>
              <a:off x="6359221" y="1096157"/>
              <a:ext cx="2241931" cy="1261086"/>
            </p:xfrm>
            <a:graphic>
              <a:graphicData uri="http://schemas.microsoft.com/office/powerpoint/2016/sectionzoom">
                <psez:sectionZm>
                  <psez:sectionZmObj sectionId="{482E083B-8521-4E2C-9555-7BE3869C92CD}">
                    <psez:zmPr id="{860BCC45-03F6-4F83-8B86-58A85963BF78}" transitionDur="1000">
                      <p166:blipFill xmlns:p166="http://schemas.microsoft.com/office/powerpoint/2016/6/main">
                        <a:blip r:embed="rId8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241931" cy="1261086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ez:zmPr>
                  </psez:sectionZmObj>
                </psez:sectionZm>
              </a:graphicData>
            </a:graphic>
          </p:graphicFrame>
        </mc:Choice>
        <mc:Fallback xmlns="">
          <p:pic>
            <p:nvPicPr>
              <p:cNvPr id="43" name="Section Zoom 42">
                <a:hlinkClick r:id="rId9" action="ppaction://hlinksldjump"/>
                <a:extLst>
                  <a:ext uri="{FF2B5EF4-FFF2-40B4-BE49-F238E27FC236}">
                    <a16:creationId xmlns:a16="http://schemas.microsoft.com/office/drawing/2014/main" id="{AF4C9A8C-255C-403B-BBF4-7FA4A0E30A6A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6359221" y="1096157"/>
                <a:ext cx="2241931" cy="1261086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ez="http://schemas.microsoft.com/office/powerpoint/2016/sectionzoom">
        <mc:Choice Requires="psez">
          <p:graphicFrame>
            <p:nvGraphicFramePr>
              <p:cNvPr id="45" name="Section Zoom 44">
                <a:extLst>
                  <a:ext uri="{FF2B5EF4-FFF2-40B4-BE49-F238E27FC236}">
                    <a16:creationId xmlns:a16="http://schemas.microsoft.com/office/drawing/2014/main" id="{946D7B6E-9A3F-3166-B664-3B90A47AEB92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428417782"/>
                  </p:ext>
                </p:extLst>
              </p:nvPr>
            </p:nvGraphicFramePr>
            <p:xfrm>
              <a:off x="9246007" y="1096156"/>
              <a:ext cx="2241931" cy="1261086"/>
            </p:xfrm>
            <a:graphic>
              <a:graphicData uri="http://schemas.microsoft.com/office/powerpoint/2016/sectionzoom">
                <psez:sectionZm>
                  <psez:sectionZmObj sectionId="{43CF9E18-70CF-443D-9347-C9FBD1C4C373}">
                    <psez:zmPr id="{742060AC-CB24-4D43-9DFD-6D082E1DC6CD}" transitionDur="1000">
                      <p166:blipFill xmlns:p166="http://schemas.microsoft.com/office/powerpoint/2016/6/main">
                        <a:blip r:embed="rId11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241931" cy="1261086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ez:zmPr>
                  </psez:sectionZmObj>
                </psez:sectionZm>
              </a:graphicData>
            </a:graphic>
          </p:graphicFrame>
        </mc:Choice>
        <mc:Fallback xmlns="">
          <p:pic>
            <p:nvPicPr>
              <p:cNvPr id="45" name="Section Zoom 44">
                <a:hlinkClick r:id="rId12" action="ppaction://hlinksldjump"/>
                <a:extLst>
                  <a:ext uri="{FF2B5EF4-FFF2-40B4-BE49-F238E27FC236}">
                    <a16:creationId xmlns:a16="http://schemas.microsoft.com/office/drawing/2014/main" id="{946D7B6E-9A3F-3166-B664-3B90A47AEB92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9246007" y="1096156"/>
                <a:ext cx="2241931" cy="1261086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ez="http://schemas.microsoft.com/office/powerpoint/2016/sectionzoom">
        <mc:Choice Requires="psez">
          <p:graphicFrame>
            <p:nvGraphicFramePr>
              <p:cNvPr id="47" name="Section Zoom 46">
                <a:extLst>
                  <a:ext uri="{FF2B5EF4-FFF2-40B4-BE49-F238E27FC236}">
                    <a16:creationId xmlns:a16="http://schemas.microsoft.com/office/drawing/2014/main" id="{B610CEAA-3E6D-E38B-6134-D8D8E857B261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396702089"/>
                  </p:ext>
                </p:extLst>
              </p:nvPr>
            </p:nvGraphicFramePr>
            <p:xfrm>
              <a:off x="598151" y="2719000"/>
              <a:ext cx="2241931" cy="1261086"/>
            </p:xfrm>
            <a:graphic>
              <a:graphicData uri="http://schemas.microsoft.com/office/powerpoint/2016/sectionzoom">
                <psez:sectionZm>
                  <psez:sectionZmObj sectionId="{DF8FDC7E-D3D8-4BBF-BA1E-23BF4833F6ED}">
                    <psez:zmPr id="{4597D965-457E-4420-A1C9-FB106C08EFE8}" transitionDur="1000">
                      <p166:blipFill xmlns:p166="http://schemas.microsoft.com/office/powerpoint/2016/6/main">
                        <a:blip r:embed="rId1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241931" cy="1261086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ez:zmPr>
                  </psez:sectionZmObj>
                </psez:sectionZm>
              </a:graphicData>
            </a:graphic>
          </p:graphicFrame>
        </mc:Choice>
        <mc:Fallback xmlns="">
          <p:pic>
            <p:nvPicPr>
              <p:cNvPr id="47" name="Section Zoom 46">
                <a:hlinkClick r:id="rId15" action="ppaction://hlinksldjump"/>
                <a:extLst>
                  <a:ext uri="{FF2B5EF4-FFF2-40B4-BE49-F238E27FC236}">
                    <a16:creationId xmlns:a16="http://schemas.microsoft.com/office/drawing/2014/main" id="{B610CEAA-3E6D-E38B-6134-D8D8E857B261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598151" y="2719000"/>
                <a:ext cx="2241931" cy="1261086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ez="http://schemas.microsoft.com/office/powerpoint/2016/sectionzoom">
        <mc:Choice Requires="psez">
          <p:graphicFrame>
            <p:nvGraphicFramePr>
              <p:cNvPr id="49" name="Section Zoom 48">
                <a:extLst>
                  <a:ext uri="{FF2B5EF4-FFF2-40B4-BE49-F238E27FC236}">
                    <a16:creationId xmlns:a16="http://schemas.microsoft.com/office/drawing/2014/main" id="{5179E14A-7BE6-E597-75D7-AFBB09C014BE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940305562"/>
                  </p:ext>
                </p:extLst>
              </p:nvPr>
            </p:nvGraphicFramePr>
            <p:xfrm>
              <a:off x="3484937" y="2719000"/>
              <a:ext cx="2241931" cy="1261086"/>
            </p:xfrm>
            <a:graphic>
              <a:graphicData uri="http://schemas.microsoft.com/office/powerpoint/2016/sectionzoom">
                <psez:sectionZm>
                  <psez:sectionZmObj sectionId="{A00E93DE-9FC3-41ED-8EA7-7F33D425670E}">
                    <psez:zmPr id="{00B16684-4898-4993-A0B6-069E452DDBFC}" transitionDur="1000">
                      <p166:blipFill xmlns:p166="http://schemas.microsoft.com/office/powerpoint/2016/6/main">
                        <a:blip r:embed="rId17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241931" cy="1261086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ez:zmPr>
                  </psez:sectionZmObj>
                </psez:sectionZm>
              </a:graphicData>
            </a:graphic>
          </p:graphicFrame>
        </mc:Choice>
        <mc:Fallback xmlns="">
          <p:pic>
            <p:nvPicPr>
              <p:cNvPr id="49" name="Section Zoom 48">
                <a:hlinkClick r:id="rId18" action="ppaction://hlinksldjump"/>
                <a:extLst>
                  <a:ext uri="{FF2B5EF4-FFF2-40B4-BE49-F238E27FC236}">
                    <a16:creationId xmlns:a16="http://schemas.microsoft.com/office/drawing/2014/main" id="{5179E14A-7BE6-E597-75D7-AFBB09C014B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3484937" y="2719000"/>
                <a:ext cx="2241931" cy="1261086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ez="http://schemas.microsoft.com/office/powerpoint/2016/sectionzoom">
        <mc:Choice Requires="psez">
          <p:graphicFrame>
            <p:nvGraphicFramePr>
              <p:cNvPr id="51" name="Section Zoom 50">
                <a:extLst>
                  <a:ext uri="{FF2B5EF4-FFF2-40B4-BE49-F238E27FC236}">
                    <a16:creationId xmlns:a16="http://schemas.microsoft.com/office/drawing/2014/main" id="{90DF8FF6-C3ED-FE21-9BCF-815CF7BBCD5E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380394822"/>
                  </p:ext>
                </p:extLst>
              </p:nvPr>
            </p:nvGraphicFramePr>
            <p:xfrm>
              <a:off x="6371723" y="2719000"/>
              <a:ext cx="2241931" cy="1261086"/>
            </p:xfrm>
            <a:graphic>
              <a:graphicData uri="http://schemas.microsoft.com/office/powerpoint/2016/sectionzoom">
                <psez:sectionZm>
                  <psez:sectionZmObj sectionId="{77F2AA59-ACE9-4AAF-A6EA-734A2058AD11}">
                    <psez:zmPr id="{2E7B0FAA-2EE7-4BCA-81F5-149D387E868F}" transitionDur="1000">
                      <p166:blipFill xmlns:p166="http://schemas.microsoft.com/office/powerpoint/2016/6/main">
                        <a:blip r:embed="rId20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241931" cy="1261086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ez:zmPr>
                  </psez:sectionZmObj>
                </psez:sectionZm>
              </a:graphicData>
            </a:graphic>
          </p:graphicFrame>
        </mc:Choice>
        <mc:Fallback xmlns="">
          <p:pic>
            <p:nvPicPr>
              <p:cNvPr id="51" name="Section Zoom 50">
                <a:hlinkClick r:id="rId21" action="ppaction://hlinksldjump"/>
                <a:extLst>
                  <a:ext uri="{FF2B5EF4-FFF2-40B4-BE49-F238E27FC236}">
                    <a16:creationId xmlns:a16="http://schemas.microsoft.com/office/drawing/2014/main" id="{90DF8FF6-C3ED-FE21-9BCF-815CF7BBCD5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6371723" y="2719000"/>
                <a:ext cx="2241931" cy="1261086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ez="http://schemas.microsoft.com/office/powerpoint/2016/sectionzoom">
        <mc:Choice Requires="psez">
          <p:graphicFrame>
            <p:nvGraphicFramePr>
              <p:cNvPr id="53" name="Section Zoom 52">
                <a:extLst>
                  <a:ext uri="{FF2B5EF4-FFF2-40B4-BE49-F238E27FC236}">
                    <a16:creationId xmlns:a16="http://schemas.microsoft.com/office/drawing/2014/main" id="{B86B427D-50CC-BDFF-3B82-C94F3F3815BB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927081757"/>
                  </p:ext>
                </p:extLst>
              </p:nvPr>
            </p:nvGraphicFramePr>
            <p:xfrm>
              <a:off x="9258509" y="2733433"/>
              <a:ext cx="2241931" cy="1261086"/>
            </p:xfrm>
            <a:graphic>
              <a:graphicData uri="http://schemas.microsoft.com/office/powerpoint/2016/sectionzoom">
                <psez:sectionZm>
                  <psez:sectionZmObj sectionId="{34021E08-4FD4-4A4E-AE85-0ADB4BF26CFE}">
                    <psez:zmPr id="{53F105C0-2428-4401-B0A5-FF941BDBB62D}" transitionDur="1000">
                      <p166:blipFill xmlns:p166="http://schemas.microsoft.com/office/powerpoint/2016/6/main">
                        <a:blip r:embed="rId2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241931" cy="1261086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ez:zmPr>
                  </psez:sectionZmObj>
                </psez:sectionZm>
              </a:graphicData>
            </a:graphic>
          </p:graphicFrame>
        </mc:Choice>
        <mc:Fallback xmlns="">
          <p:pic>
            <p:nvPicPr>
              <p:cNvPr id="53" name="Section Zoom 52">
                <a:hlinkClick r:id="rId24" action="ppaction://hlinksldjump"/>
                <a:extLst>
                  <a:ext uri="{FF2B5EF4-FFF2-40B4-BE49-F238E27FC236}">
                    <a16:creationId xmlns:a16="http://schemas.microsoft.com/office/drawing/2014/main" id="{B86B427D-50CC-BDFF-3B82-C94F3F3815B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9258509" y="2733433"/>
                <a:ext cx="2241931" cy="1261086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sp>
        <p:nvSpPr>
          <p:cNvPr id="62" name="TextBox 61">
            <a:extLst>
              <a:ext uri="{FF2B5EF4-FFF2-40B4-BE49-F238E27FC236}">
                <a16:creationId xmlns:a16="http://schemas.microsoft.com/office/drawing/2014/main" id="{4B3DA09C-332B-E5F1-2775-7782E05C5C1C}"/>
              </a:ext>
            </a:extLst>
          </p:cNvPr>
          <p:cNvSpPr txBox="1"/>
          <p:nvPr/>
        </p:nvSpPr>
        <p:spPr>
          <a:xfrm>
            <a:off x="2170223" y="368472"/>
            <a:ext cx="70882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</a:p>
        </p:txBody>
      </p:sp>
      <mc:AlternateContent xmlns:mc="http://schemas.openxmlformats.org/markup-compatibility/2006" xmlns:psez="http://schemas.microsoft.com/office/powerpoint/2016/sectionzoom">
        <mc:Choice Requires="psez">
          <p:graphicFrame>
            <p:nvGraphicFramePr>
              <p:cNvPr id="9" name="Section Zoom 8">
                <a:extLst>
                  <a:ext uri="{FF2B5EF4-FFF2-40B4-BE49-F238E27FC236}">
                    <a16:creationId xmlns:a16="http://schemas.microsoft.com/office/drawing/2014/main" id="{1D350DDF-9C84-E490-8871-E8716B5CDBF6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83204668"/>
                  </p:ext>
                </p:extLst>
              </p:nvPr>
            </p:nvGraphicFramePr>
            <p:xfrm>
              <a:off x="4975035" y="4338439"/>
              <a:ext cx="2241930" cy="1261086"/>
            </p:xfrm>
            <a:graphic>
              <a:graphicData uri="http://schemas.microsoft.com/office/powerpoint/2016/sectionzoom">
                <psez:sectionZm>
                  <psez:sectionZmObj sectionId="{E60B56A0-81DA-4D45-A1B1-CEB645DD8291}">
                    <psez:zmPr id="{A586DB1B-6B59-4F26-8046-35907BC89C37}" transitionDur="1000">
                      <p166:blipFill xmlns:p166="http://schemas.microsoft.com/office/powerpoint/2016/6/main">
                        <a:blip r:embed="rId26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241930" cy="1261086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ez:zmPr>
                  </psez:sectionZmObj>
                </psez:sectionZm>
              </a:graphicData>
            </a:graphic>
          </p:graphicFrame>
        </mc:Choice>
        <mc:Fallback xmlns="">
          <p:pic>
            <p:nvPicPr>
              <p:cNvPr id="9" name="Section Zoom 8">
                <a:hlinkClick r:id="rId27" action="ppaction://hlinksldjump"/>
                <a:extLst>
                  <a:ext uri="{FF2B5EF4-FFF2-40B4-BE49-F238E27FC236}">
                    <a16:creationId xmlns:a16="http://schemas.microsoft.com/office/drawing/2014/main" id="{1D350DDF-9C84-E490-8871-E8716B5CDBF6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4975035" y="4338439"/>
                <a:ext cx="2241930" cy="1261086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8876577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1FCAC-94E1-4D70-B588-C62DB32130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effectLst/>
              </a:rPr>
              <a:t>The Proposed Rolls-Royce - Air China Joint Venture</a:t>
            </a:r>
            <a:endParaRPr lang="en-GB" sz="32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302DA2D-F865-775E-167F-5ADDFECEF3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787" y="2623047"/>
            <a:ext cx="3799341" cy="2221983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Rolls-Royce contributes</a:t>
            </a:r>
            <a:endParaRPr lang="en-GB" sz="1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Trent-engine technical expertise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Global maintenance experience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Engineering and quality systems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Specialist training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Engine-health and maintenance technology</a:t>
            </a:r>
          </a:p>
          <a:p>
            <a:endParaRPr lang="en-GB" sz="500" dirty="0">
              <a:latin typeface="+mj-lt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CDA29A-CD38-070A-A623-EE074C524D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6EC77-2FE1-4464-8AC6-F5341479225F}" type="datetime1">
              <a:rPr lang="en-GB" smtClean="0"/>
              <a:t>24/07/2026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EA1469-C530-1AEB-F276-6FBF5318EE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3</a:t>
            </a:fld>
            <a:endParaRPr lang="en-US"/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8868CCDF-47A8-A19E-07F5-E45807D6F62E}"/>
              </a:ext>
            </a:extLst>
          </p:cNvPr>
          <p:cNvSpPr txBox="1">
            <a:spLocks/>
          </p:cNvSpPr>
          <p:nvPr/>
        </p:nvSpPr>
        <p:spPr>
          <a:xfrm>
            <a:off x="4350429" y="3529558"/>
            <a:ext cx="3740149" cy="206186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Shared value</a:t>
            </a:r>
            <a:endParaRPr lang="en-GB" sz="1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Increased maintenance capacity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Reduced overseas engine transportation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Faster customer support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Chinese workforce development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Long-term commercial growth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Greater operational resilience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1E925294-8478-7CB0-4A5A-BBFD4CF16F24}"/>
              </a:ext>
            </a:extLst>
          </p:cNvPr>
          <p:cNvSpPr txBox="1">
            <a:spLocks/>
          </p:cNvSpPr>
          <p:nvPr/>
        </p:nvSpPr>
        <p:spPr>
          <a:xfrm>
            <a:off x="8034792" y="2629028"/>
            <a:ext cx="3943955" cy="217169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Air China contributes</a:t>
            </a:r>
            <a:endParaRPr lang="en-GB" sz="1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Chinese aviation-market knowledge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Local operational experience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Existing engine-maintenance demand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Workforce and infrastructure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Regulatory and institutional knowledge</a:t>
            </a:r>
          </a:p>
        </p:txBody>
      </p:sp>
      <p:sp>
        <p:nvSpPr>
          <p:cNvPr id="11" name="Content Placeholder 6">
            <a:extLst>
              <a:ext uri="{FF2B5EF4-FFF2-40B4-BE49-F238E27FC236}">
                <a16:creationId xmlns:a16="http://schemas.microsoft.com/office/drawing/2014/main" id="{55DA085B-D084-13BD-DBDC-711108133825}"/>
              </a:ext>
            </a:extLst>
          </p:cNvPr>
          <p:cNvSpPr txBox="1">
            <a:spLocks/>
          </p:cNvSpPr>
          <p:nvPr/>
        </p:nvSpPr>
        <p:spPr>
          <a:xfrm>
            <a:off x="551089" y="4919312"/>
            <a:ext cx="3799340" cy="862075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Key question</a:t>
            </a:r>
            <a:endParaRPr lang="en-GB" sz="1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How can the parties share control and create value while managing cultural, technical and commercial risk?</a:t>
            </a:r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0464BF1-FF6F-4A68-FC34-D56611AE24C4}"/>
              </a:ext>
            </a:extLst>
          </p:cNvPr>
          <p:cNvSpPr txBox="1"/>
          <p:nvPr/>
        </p:nvSpPr>
        <p:spPr>
          <a:xfrm>
            <a:off x="515787" y="2182606"/>
            <a:ext cx="6589669" cy="2831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Objective: Establish a 50:50 maintenance, repair and overhaul joint venture in Beijing.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C80B371-B3D3-0D89-6019-462F33F7787D}"/>
              </a:ext>
            </a:extLst>
          </p:cNvPr>
          <p:cNvSpPr txBox="1"/>
          <p:nvPr/>
        </p:nvSpPr>
        <p:spPr>
          <a:xfrm>
            <a:off x="515787" y="5855670"/>
            <a:ext cx="1447800" cy="2450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(Deresky, 2017</a:t>
            </a:r>
            <a:r>
              <a:rPr lang="en-GB" sz="1000" kern="1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)</a:t>
            </a:r>
            <a:endParaRPr lang="en-GB" sz="10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ACDD221-87AE-153C-3427-9E10DE394F3B}"/>
              </a:ext>
            </a:extLst>
          </p:cNvPr>
          <p:cNvSpPr/>
          <p:nvPr/>
        </p:nvSpPr>
        <p:spPr>
          <a:xfrm>
            <a:off x="456595" y="2466730"/>
            <a:ext cx="3529163" cy="226021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2B78133D-D7A5-BC3D-1CAD-757FB3E2604D}"/>
              </a:ext>
            </a:extLst>
          </p:cNvPr>
          <p:cNvSpPr txBox="1">
            <a:spLocks/>
          </p:cNvSpPr>
          <p:nvPr/>
        </p:nvSpPr>
        <p:spPr>
          <a:xfrm>
            <a:off x="2683375" y="1583738"/>
            <a:ext cx="7207810" cy="583366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fontAlgn="t">
              <a:lnSpc>
                <a:spcPts val="1500"/>
              </a:lnSpc>
              <a:buNone/>
            </a:pPr>
            <a:r>
              <a:rPr lang="en-GB" sz="1200" b="1" dirty="0">
                <a:effectLst/>
                <a:latin typeface="+mj-lt"/>
              </a:rPr>
              <a:t>Scenario:</a:t>
            </a:r>
            <a:r>
              <a:rPr lang="en-GB" sz="1200" dirty="0">
                <a:effectLst/>
                <a:latin typeface="+mj-lt"/>
              </a:rPr>
              <a:t> This presentation adopts the perspective of a Rolls-Royce Director preparing for the negotiation that led to the joint venture agreement announced in 2022.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6EBEBCA-3B58-A5D4-0908-FA051F81F53C}"/>
              </a:ext>
            </a:extLst>
          </p:cNvPr>
          <p:cNvSpPr txBox="1"/>
          <p:nvPr/>
        </p:nvSpPr>
        <p:spPr>
          <a:xfrm>
            <a:off x="6470650" y="2221727"/>
            <a:ext cx="1636351" cy="2450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(Rolls-Royce, 2022)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BE63AC56-5724-4C42-A8BC-65BCA801F529}"/>
              </a:ext>
            </a:extLst>
          </p:cNvPr>
          <p:cNvSpPr/>
          <p:nvPr/>
        </p:nvSpPr>
        <p:spPr>
          <a:xfrm>
            <a:off x="7890179" y="2362200"/>
            <a:ext cx="3529163" cy="2328697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68C34304-EAA3-A2D4-7172-6DED5D61EC6A}"/>
              </a:ext>
            </a:extLst>
          </p:cNvPr>
          <p:cNvSpPr/>
          <p:nvPr/>
        </p:nvSpPr>
        <p:spPr>
          <a:xfrm>
            <a:off x="4220601" y="3526548"/>
            <a:ext cx="3529163" cy="213625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9" name="Picture 18" descr="TOPFLAGS British Flag Union Jack Flags 4x6 Ft Heavy Duty Outdoor UK United Kingdom Banner Sewn Stripes with 2 Brass Grommets for Outside : ...">
            <a:extLst>
              <a:ext uri="{FF2B5EF4-FFF2-40B4-BE49-F238E27FC236}">
                <a16:creationId xmlns:a16="http://schemas.microsoft.com/office/drawing/2014/main" id="{A10C60C5-6F83-4B56-90E2-5C5F310935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6868" y="2615262"/>
            <a:ext cx="644277" cy="520352"/>
          </a:xfrm>
          <a:prstGeom prst="rect">
            <a:avLst/>
          </a:prstGeom>
        </p:spPr>
      </p:pic>
      <p:pic>
        <p:nvPicPr>
          <p:cNvPr id="20" name="Picture 19" descr="China Flag 8Ft X 5Ft">
            <a:extLst>
              <a:ext uri="{FF2B5EF4-FFF2-40B4-BE49-F238E27FC236}">
                <a16:creationId xmlns:a16="http://schemas.microsoft.com/office/drawing/2014/main" id="{7442FB89-F83F-CC8A-8B7B-AD5D30CAFF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91893" y="2459410"/>
            <a:ext cx="620021" cy="499690"/>
          </a:xfrm>
          <a:prstGeom prst="rect">
            <a:avLst/>
          </a:prstGeom>
        </p:spPr>
      </p:pic>
      <p:pic>
        <p:nvPicPr>
          <p:cNvPr id="25" name="Picture 24" descr="China Still Borrows From the West For Highest Tech">
            <a:extLst>
              <a:ext uri="{FF2B5EF4-FFF2-40B4-BE49-F238E27FC236}">
                <a16:creationId xmlns:a16="http://schemas.microsoft.com/office/drawing/2014/main" id="{D063B12D-69AE-E104-6419-8EC397C925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8038" y="2520384"/>
            <a:ext cx="3027504" cy="934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9270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C2054DC-0218-2F04-F10C-C9B63F7454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850900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Culture: More Than Etiquette</a:t>
            </a:r>
            <a:endParaRPr lang="en-GB" sz="32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39BDFD9-E67F-A7CD-FC79-3341A8EB45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5745" y="2254249"/>
            <a:ext cx="3639155" cy="2597151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Visible cultural elements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Language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Greetings and titles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Business-card etiquette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Dress and protocol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Meeting behaviour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Social events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F44150-CC91-1749-FC3A-C2874773A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6EC77-2FE1-4464-8AC6-F5341479225F}" type="datetime1">
              <a:rPr lang="en-GB" smtClean="0"/>
              <a:t>24/07/2026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91C552-CF63-E189-231F-50150AE736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E7367B-E77C-7A24-A4B8-E1843A2E98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4</a:t>
            </a:fld>
            <a:endParaRPr lang="en-US"/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B8001F63-32DA-BB1C-27CB-39715A925083}"/>
              </a:ext>
            </a:extLst>
          </p:cNvPr>
          <p:cNvSpPr txBox="1">
            <a:spLocks/>
          </p:cNvSpPr>
          <p:nvPr/>
        </p:nvSpPr>
        <p:spPr>
          <a:xfrm>
            <a:off x="6623655" y="1892299"/>
            <a:ext cx="4654550" cy="2873852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 fontScale="62500" lnSpcReduction="20000"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Less-visible elements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Values and beliefs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Attitudes to hierarchy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Trust formation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Communication assumptions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Perceptions of time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Conflict management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Decision-making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Meaning of agreements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3CC4146-C812-EB52-2519-E59CC778E9E5}"/>
              </a:ext>
            </a:extLst>
          </p:cNvPr>
          <p:cNvSpPr txBox="1"/>
          <p:nvPr/>
        </p:nvSpPr>
        <p:spPr>
          <a:xfrm>
            <a:off x="913795" y="1506112"/>
            <a:ext cx="10823057" cy="4449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>
              <a:lnSpc>
                <a:spcPts val="1500"/>
              </a:lnSpc>
              <a:buNone/>
            </a:pPr>
            <a:r>
              <a:rPr lang="en-GB" sz="1400" dirty="0">
                <a:latin typeface="+mj-lt"/>
              </a:rPr>
              <a:t>Culture represents shared patterns of values and assumptions that distinguish one social group from another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50" dirty="0">
                <a:latin typeface="+mj-lt"/>
              </a:rPr>
              <a:t>(Hofstede, Hofstede and Minkov, 2010)</a:t>
            </a:r>
            <a:endParaRPr lang="en-GB" sz="105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434E24F-8B3C-40DC-9BC7-997CBEC16841}"/>
              </a:ext>
            </a:extLst>
          </p:cNvPr>
          <p:cNvSpPr txBox="1"/>
          <p:nvPr/>
        </p:nvSpPr>
        <p:spPr>
          <a:xfrm>
            <a:off x="800100" y="5063956"/>
            <a:ext cx="10877550" cy="578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The greatest negotiation risks usually arise from invisible assumptions, not visible etiquette.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(Hall, 1976; Hofstede, Hofstede and Minkov, 2010; Meyer, 2014)</a:t>
            </a:r>
          </a:p>
        </p:txBody>
      </p:sp>
    </p:spTree>
    <p:extLst>
      <p:ext uri="{BB962C8B-B14F-4D97-AF65-F5344CB8AC3E}">
        <p14:creationId xmlns:p14="http://schemas.microsoft.com/office/powerpoint/2010/main" val="27777770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2B0535A-1C89-D3CA-EE66-CE28C8BBD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4" y="438700"/>
            <a:ext cx="10353762" cy="970450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Hofstede’s Cultural Dimensions</a:t>
            </a:r>
            <a:endParaRPr lang="en-GB" sz="32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CD791ED-7F67-47A3-825D-9029BC26B4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4" y="1418899"/>
            <a:ext cx="3988405" cy="1504950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Power distance</a:t>
            </a:r>
            <a:endParaRPr lang="en-GB" sz="1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China:</a:t>
            </a: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Greater acceptance of hierarchy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UK:</a:t>
            </a: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Comparatively flatter workplace relationships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Impact:</a:t>
            </a: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Rank, seniority and delegation status may affect credibility</a:t>
            </a:r>
          </a:p>
          <a:p>
            <a:endParaRPr lang="en-GB" sz="1200" dirty="0">
              <a:latin typeface="+mj-lt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02BE7F-793E-19E7-22D3-7EDB23C2B2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6EC77-2FE1-4464-8AC6-F5341479225F}" type="datetime1">
              <a:rPr lang="en-GB" smtClean="0"/>
              <a:t>24/07/2026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781428-C0A6-0197-8C4F-7D2DDB1675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5B362A-8517-4100-4182-E1F4196668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5</a:t>
            </a:fld>
            <a:endParaRPr lang="en-US"/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859682BB-F585-1E06-CDF2-93FBED1911FD}"/>
              </a:ext>
            </a:extLst>
          </p:cNvPr>
          <p:cNvSpPr txBox="1">
            <a:spLocks/>
          </p:cNvSpPr>
          <p:nvPr/>
        </p:nvSpPr>
        <p:spPr>
          <a:xfrm>
            <a:off x="7586660" y="1308010"/>
            <a:ext cx="4060362" cy="159348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Individualism and collectivism</a:t>
            </a:r>
            <a:endParaRPr lang="en-GB" sz="1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China:</a:t>
            </a: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Greater orientation towards groups and relationships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UK:</a:t>
            </a: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Greater emphasis on individual responsibility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Impact:</a:t>
            </a: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UK representatives may expect individual authority, while the Chinese side may require wider consultation</a:t>
            </a:r>
          </a:p>
        </p:txBody>
      </p:sp>
      <p:sp>
        <p:nvSpPr>
          <p:cNvPr id="11" name="Content Placeholder 7">
            <a:extLst>
              <a:ext uri="{FF2B5EF4-FFF2-40B4-BE49-F238E27FC236}">
                <a16:creationId xmlns:a16="http://schemas.microsoft.com/office/drawing/2014/main" id="{1DC2ADD5-197C-CFB4-E33C-3BC090D18660}"/>
              </a:ext>
            </a:extLst>
          </p:cNvPr>
          <p:cNvSpPr txBox="1">
            <a:spLocks/>
          </p:cNvSpPr>
          <p:nvPr/>
        </p:nvSpPr>
        <p:spPr>
          <a:xfrm>
            <a:off x="809018" y="3078627"/>
            <a:ext cx="4197956" cy="172122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Long-term orientation</a:t>
            </a:r>
            <a:endParaRPr lang="en-GB" sz="1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China:</a:t>
            </a: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Greater emphasis on long-term, pragmatic development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UK:</a:t>
            </a: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Comparatively less long-term-oriented than China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Impact:</a:t>
            </a: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Trust and future cooperation may take priority over immediate closure</a:t>
            </a:r>
          </a:p>
        </p:txBody>
      </p:sp>
      <p:sp>
        <p:nvSpPr>
          <p:cNvPr id="13" name="Content Placeholder 7">
            <a:extLst>
              <a:ext uri="{FF2B5EF4-FFF2-40B4-BE49-F238E27FC236}">
                <a16:creationId xmlns:a16="http://schemas.microsoft.com/office/drawing/2014/main" id="{EA0DD2BD-2416-4EF0-236C-478DA2F5D508}"/>
              </a:ext>
            </a:extLst>
          </p:cNvPr>
          <p:cNvSpPr txBox="1">
            <a:spLocks/>
          </p:cNvSpPr>
          <p:nvPr/>
        </p:nvSpPr>
        <p:spPr>
          <a:xfrm>
            <a:off x="7750638" y="3375064"/>
            <a:ext cx="3660312" cy="1538662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Indulgence and restraint</a:t>
            </a:r>
            <a:endParaRPr lang="en-GB" sz="1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China:</a:t>
            </a: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Comparatively restrained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UK:</a:t>
            </a: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Comparatively more indulgent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Impact:</a:t>
            </a: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Different expectations concerning informality and emotional expression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26C05CF-53D2-DE86-5842-F28CE5778956}"/>
              </a:ext>
            </a:extLst>
          </p:cNvPr>
          <p:cNvSpPr txBox="1"/>
          <p:nvPr/>
        </p:nvSpPr>
        <p:spPr>
          <a:xfrm>
            <a:off x="821719" y="5562600"/>
            <a:ext cx="6764941" cy="2450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(Hofstede, Hofstede and Minkov, 2010; Hofstede, 2011)</a:t>
            </a:r>
            <a:endParaRPr lang="en-GB" sz="10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4D2A3B4-F8FF-8C11-3984-5E7D8395FAB0}"/>
              </a:ext>
            </a:extLst>
          </p:cNvPr>
          <p:cNvSpPr txBox="1"/>
          <p:nvPr/>
        </p:nvSpPr>
        <p:spPr>
          <a:xfrm>
            <a:off x="749300" y="4889763"/>
            <a:ext cx="9499222" cy="6694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>
              <a:lnSpc>
                <a:spcPts val="1500"/>
              </a:lnSpc>
              <a:buNone/>
            </a:pPr>
            <a:r>
              <a:rPr lang="en-GB" sz="1200" dirty="0">
                <a:latin typeface="+mj-lt"/>
              </a:rPr>
              <a:t>Critical limitation: </a:t>
            </a:r>
          </a:p>
          <a:p>
            <a:pPr marL="228600" indent="-228600" fontAlgn="t">
              <a:lnSpc>
                <a:spcPts val="1500"/>
              </a:lnSpc>
              <a:buFont typeface="+mj-lt"/>
              <a:buAutoNum type="arabicPeriod"/>
            </a:pPr>
            <a:r>
              <a:rPr lang="en-GB" sz="1200" dirty="0">
                <a:latin typeface="+mj-lt"/>
              </a:rPr>
              <a:t>These dimensions are national-level tendencies, not fixed descriptions of individuals.</a:t>
            </a:r>
          </a:p>
          <a:p>
            <a:pPr marL="228600" indent="-228600" fontAlgn="t">
              <a:lnSpc>
                <a:spcPts val="1500"/>
              </a:lnSpc>
              <a:buFont typeface="+mj-lt"/>
              <a:buAutoNum type="arabicPeriod"/>
            </a:pPr>
            <a:r>
              <a:rPr lang="en-GB" sz="1200" dirty="0">
                <a:latin typeface="+mj-lt"/>
              </a:rPr>
              <a:t>Organisational culture, professional role and international experience may produce different behaviour.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8208892E-9507-2FC0-5949-9BFE4E7DC15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8593047"/>
              </p:ext>
            </p:extLst>
          </p:nvPr>
        </p:nvGraphicFramePr>
        <p:xfrm>
          <a:off x="4095993" y="1464119"/>
          <a:ext cx="4296873" cy="3249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295883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5CA67C-066E-F5B9-011C-43F4717CCF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C20FA57A-919D-04EC-ECBF-BD45BE7EB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313350"/>
            <a:ext cx="10353762" cy="970450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Theoretical Framework: Hall</a:t>
            </a:r>
            <a:br>
              <a:rPr lang="en-GB" sz="32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32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High- and Low-Context Communication</a:t>
            </a:r>
            <a:endParaRPr lang="en-GB" sz="32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108341F-EF8A-8436-5888-5A5A5A9ED3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0794" y="1410245"/>
            <a:ext cx="3988405" cy="2082800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Comparatively lower-context UK communication</a:t>
            </a:r>
            <a:endParaRPr lang="en-GB" sz="1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More explicit and task-focused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Greater reliance on written information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Direct questions are more common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Responsibilities are stated clearly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A direct “no” may be acceptable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1FC750-23F0-F8DF-703D-4AD6AAB3AB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6EC77-2FE1-4464-8AC6-F5341479225F}" type="datetime1">
              <a:rPr lang="en-GB" smtClean="0"/>
              <a:t>24/07/2026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1B52E2-1C79-6D94-BDDB-4C2E7EE26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E4E4B5-F55D-D4AC-C61B-D530FF7AEF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6</a:t>
            </a:fld>
            <a:endParaRPr lang="en-US"/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365DDB3D-0E38-0B86-77B5-3A36F1528E7D}"/>
              </a:ext>
            </a:extLst>
          </p:cNvPr>
          <p:cNvSpPr txBox="1">
            <a:spLocks/>
          </p:cNvSpPr>
          <p:nvPr/>
        </p:nvSpPr>
        <p:spPr>
          <a:xfrm>
            <a:off x="6557822" y="1415495"/>
            <a:ext cx="4257814" cy="20828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Comparatively higher-context Chinese communication</a:t>
            </a:r>
            <a:endParaRPr lang="en-GB" sz="1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Meaning may depend on relationship and situation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Non-verbal signals can be significant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Disagreement may be communicated indirectly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Silence may indicate reflection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Public harmony may be prioritised</a:t>
            </a:r>
          </a:p>
        </p:txBody>
      </p:sp>
      <p:sp>
        <p:nvSpPr>
          <p:cNvPr id="11" name="Content Placeholder 7">
            <a:extLst>
              <a:ext uri="{FF2B5EF4-FFF2-40B4-BE49-F238E27FC236}">
                <a16:creationId xmlns:a16="http://schemas.microsoft.com/office/drawing/2014/main" id="{310EF61E-30FB-36DC-9D83-FF20C8B028CE}"/>
              </a:ext>
            </a:extLst>
          </p:cNvPr>
          <p:cNvSpPr txBox="1">
            <a:spLocks/>
          </p:cNvSpPr>
          <p:nvPr/>
        </p:nvSpPr>
        <p:spPr>
          <a:xfrm>
            <a:off x="913794" y="3429000"/>
            <a:ext cx="5580506" cy="18986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Potential misunderstandings</a:t>
            </a:r>
            <a:endParaRPr lang="en-GB" sz="1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“We will consider it” interpreted as acceptance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Silence may be misinterpreted as agreement, uncertainty or weakness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British directness interpreted as disrespect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Chinese indirectness interpreted as avoidance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A polite response mistaken for final approval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7959BC7-328B-C55F-FF59-6470038D7E71}"/>
              </a:ext>
            </a:extLst>
          </p:cNvPr>
          <p:cNvSpPr txBox="1"/>
          <p:nvPr/>
        </p:nvSpPr>
        <p:spPr>
          <a:xfrm>
            <a:off x="913794" y="5416180"/>
            <a:ext cx="6764941" cy="2450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i="1" kern="100" dirty="0">
                <a:ea typeface="Aptos" panose="020B0004020202020204" pitchFamily="34" charset="0"/>
                <a:cs typeface="Times New Roman" panose="02020603050405020304" pitchFamily="18" charset="0"/>
              </a:rPr>
              <a:t>(Hall, 1976; Graham and Lam, 2003; Meyer, 2014)</a:t>
            </a:r>
            <a:endParaRPr lang="en-GB" sz="1000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Picture 2" descr="The Culture Map: Architects' Culture Compass | Grounded Architecture:  Redefining IT Architecture Practice">
            <a:extLst>
              <a:ext uri="{FF2B5EF4-FFF2-40B4-BE49-F238E27FC236}">
                <a16:creationId xmlns:a16="http://schemas.microsoft.com/office/drawing/2014/main" id="{202F6A9B-C977-5BBD-5F34-413B1AEEAC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336" y="3501840"/>
            <a:ext cx="4826000" cy="2270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94689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DA6C6BD2-D9F1-E673-D966-F663E205ED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effectLst/>
              </a:rPr>
              <a:t>Four Critical Cultural Challenges</a:t>
            </a:r>
            <a:endParaRPr lang="en-GB" sz="3200" dirty="0">
              <a:effectLst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49B3323-DF25-43C4-B5F0-C78E0BAA05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9437" y="1580049"/>
            <a:ext cx="4236413" cy="1744514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1. Guanxi - relationships and networks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Trust develops through continuing relationships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Personal credibility may precede commercial commitment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Reciprocity creates long-term expectations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6C88A1-5077-3F2A-46E8-E14315F60D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6EC77-2FE1-4464-8AC6-F5341479225F}" type="datetime1">
              <a:rPr lang="en-GB" smtClean="0"/>
              <a:t>24/07/2026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177DAF-58D5-01EA-B12B-6A765CD159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6C9F24-1FD5-B72D-A0C6-BF3FBC64E6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7</a:t>
            </a:fld>
            <a:endParaRPr lang="en-US"/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FAF1A202-574C-0EED-6D31-B2D74E21AE94}"/>
              </a:ext>
            </a:extLst>
          </p:cNvPr>
          <p:cNvSpPr txBox="1">
            <a:spLocks/>
          </p:cNvSpPr>
          <p:nvPr/>
        </p:nvSpPr>
        <p:spPr>
          <a:xfrm>
            <a:off x="7678736" y="1528700"/>
            <a:ext cx="4071577" cy="1744514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2. </a:t>
            </a:r>
            <a:r>
              <a:rPr lang="en-GB" sz="1200" b="1" kern="100" dirty="0" err="1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Mianzi</a:t>
            </a: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- face and reputation</a:t>
            </a:r>
            <a:endParaRPr lang="en-GB" sz="1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Public criticism can reduce cooperation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Status and dignity should be protected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Sensitive disagreement should be handled privately</a:t>
            </a:r>
          </a:p>
        </p:txBody>
      </p:sp>
      <p:sp>
        <p:nvSpPr>
          <p:cNvPr id="13" name="Content Placeholder 7">
            <a:extLst>
              <a:ext uri="{FF2B5EF4-FFF2-40B4-BE49-F238E27FC236}">
                <a16:creationId xmlns:a16="http://schemas.microsoft.com/office/drawing/2014/main" id="{7A685C78-E163-2D61-9256-7D5979417F2F}"/>
              </a:ext>
            </a:extLst>
          </p:cNvPr>
          <p:cNvSpPr txBox="1">
            <a:spLocks/>
          </p:cNvSpPr>
          <p:nvPr/>
        </p:nvSpPr>
        <p:spPr>
          <a:xfrm>
            <a:off x="659437" y="3533437"/>
            <a:ext cx="4695102" cy="147319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3. Hierarchy and authority</a:t>
            </a:r>
            <a:endParaRPr lang="en-GB" sz="1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Rank can influence speaking and decision authority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Junior employees may hesitate to contradict senior leaders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Improper delegation can signal insufficient commitment</a:t>
            </a:r>
          </a:p>
        </p:txBody>
      </p:sp>
      <p:sp>
        <p:nvSpPr>
          <p:cNvPr id="15" name="Content Placeholder 7">
            <a:extLst>
              <a:ext uri="{FF2B5EF4-FFF2-40B4-BE49-F238E27FC236}">
                <a16:creationId xmlns:a16="http://schemas.microsoft.com/office/drawing/2014/main" id="{E1866044-9832-E281-DEBF-642349FB6B88}"/>
              </a:ext>
            </a:extLst>
          </p:cNvPr>
          <p:cNvSpPr txBox="1">
            <a:spLocks/>
          </p:cNvSpPr>
          <p:nvPr/>
        </p:nvSpPr>
        <p:spPr>
          <a:xfrm>
            <a:off x="7586660" y="3529694"/>
            <a:ext cx="4071577" cy="159969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4. Time and consensus</a:t>
            </a:r>
            <a:endParaRPr lang="en-GB" sz="1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Relationship-building may precede detailed bargaining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Wider consultation can delay visible decisions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Excessive pressure may damage trust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36A37BA-1CDB-1739-27C1-09184CAF604A}"/>
              </a:ext>
            </a:extLst>
          </p:cNvPr>
          <p:cNvSpPr txBox="1"/>
          <p:nvPr/>
        </p:nvSpPr>
        <p:spPr>
          <a:xfrm>
            <a:off x="6405561" y="5562600"/>
            <a:ext cx="5289550" cy="2513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(Chen, Chen and Huang, 2013; Faure, 1998; Fang, 2006; Graham and Lam, 2003)</a:t>
            </a:r>
            <a:endParaRPr lang="en-GB" sz="10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9E5676B-C2A0-E0BF-A568-15D539C56E62}"/>
              </a:ext>
            </a:extLst>
          </p:cNvPr>
          <p:cNvSpPr txBox="1"/>
          <p:nvPr/>
        </p:nvSpPr>
        <p:spPr>
          <a:xfrm>
            <a:off x="908471" y="5030935"/>
            <a:ext cx="5182205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>
              <a:lnSpc>
                <a:spcPts val="1500"/>
              </a:lnSpc>
              <a:buNone/>
            </a:pPr>
            <a:r>
              <a:rPr lang="en-GB" sz="1050" dirty="0">
                <a:latin typeface="Segoe UI" panose="020B0502040204020203" pitchFamily="34" charset="0"/>
              </a:rPr>
              <a:t>These are potential cultural tendencies and should be tested through observation and dialogue rather than assumed.</a:t>
            </a:r>
          </a:p>
        </p:txBody>
      </p:sp>
      <p:pic>
        <p:nvPicPr>
          <p:cNvPr id="3" name="Picture 2" descr="Mianzi and Guanxi for Travelers in China">
            <a:extLst>
              <a:ext uri="{FF2B5EF4-FFF2-40B4-BE49-F238E27FC236}">
                <a16:creationId xmlns:a16="http://schemas.microsoft.com/office/drawing/2014/main" id="{50245F20-0BA2-3720-60EA-776CC4305D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6900" y="1604349"/>
            <a:ext cx="2985526" cy="1990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63106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3AEF1C-45EA-CEBA-3642-4A3BD17DD8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7760329-1501-4B4E-DA17-C71D42408E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From Cultural Difference to Business Risk</a:t>
            </a:r>
            <a:endParaRPr lang="en-GB" sz="32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5376BFC-BFC7-5011-D685-6028C68416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732449"/>
            <a:ext cx="2915255" cy="1347301"/>
          </a:xfrm>
        </p:spPr>
        <p:txBody>
          <a:bodyPr>
            <a:normAutofit fontScale="925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Communication difference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Risk:</a:t>
            </a: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Different interpretations of technical or commercial commitments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Response:</a:t>
            </a: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Bilingual documents and confirmation of understanding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2334BF-0197-8A6D-8231-8E02E26724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6EC77-2FE1-4464-8AC6-F5341479225F}" type="datetime1">
              <a:rPr lang="en-GB" smtClean="0"/>
              <a:t>24/07/2026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C77613-EBF5-5DB0-24E3-65F06F86E3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A50795-4225-FBBB-D693-BA512DA659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8</a:t>
            </a:fld>
            <a:endParaRPr lang="en-US"/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AEBB06D3-5894-847D-A301-09F2E1AA2568}"/>
              </a:ext>
            </a:extLst>
          </p:cNvPr>
          <p:cNvSpPr txBox="1">
            <a:spLocks/>
          </p:cNvSpPr>
          <p:nvPr/>
        </p:nvSpPr>
        <p:spPr>
          <a:xfrm>
            <a:off x="3931373" y="1732449"/>
            <a:ext cx="2863127" cy="1347302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 lnSpcReduction="10000"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Hierarchical difference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Risk:</a:t>
            </a: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Decisions discussed with people who lack final authority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Response:</a:t>
            </a: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Map formal and informal decision-makers</a:t>
            </a:r>
          </a:p>
        </p:txBody>
      </p:sp>
      <p:sp>
        <p:nvSpPr>
          <p:cNvPr id="13" name="Content Placeholder 7">
            <a:extLst>
              <a:ext uri="{FF2B5EF4-FFF2-40B4-BE49-F238E27FC236}">
                <a16:creationId xmlns:a16="http://schemas.microsoft.com/office/drawing/2014/main" id="{EAEEBD63-725B-44AC-6426-3DB79B9445E4}"/>
              </a:ext>
            </a:extLst>
          </p:cNvPr>
          <p:cNvSpPr txBox="1">
            <a:spLocks/>
          </p:cNvSpPr>
          <p:nvPr/>
        </p:nvSpPr>
        <p:spPr>
          <a:xfrm>
            <a:off x="7455623" y="1732449"/>
            <a:ext cx="2863127" cy="1347302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Face concerns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Risk:</a:t>
            </a: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Problems are not raised early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Response:</a:t>
            </a: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Private, evidence-based escalation with no personal blame</a:t>
            </a:r>
          </a:p>
        </p:txBody>
      </p:sp>
      <p:sp>
        <p:nvSpPr>
          <p:cNvPr id="15" name="Content Placeholder 7">
            <a:extLst>
              <a:ext uri="{FF2B5EF4-FFF2-40B4-BE49-F238E27FC236}">
                <a16:creationId xmlns:a16="http://schemas.microsoft.com/office/drawing/2014/main" id="{1ADB9500-B1EC-0DAC-17B0-3BCC932852A2}"/>
              </a:ext>
            </a:extLst>
          </p:cNvPr>
          <p:cNvSpPr txBox="1">
            <a:spLocks/>
          </p:cNvSpPr>
          <p:nvPr/>
        </p:nvSpPr>
        <p:spPr>
          <a:xfrm>
            <a:off x="913795" y="3429000"/>
            <a:ext cx="2863127" cy="1347302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 lnSpcReduction="10000"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Relationship expectations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Risk:</a:t>
            </a: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The British side appears transactional or short-term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Response:</a:t>
            </a: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Maintain consistent senior engagement</a:t>
            </a:r>
          </a:p>
        </p:txBody>
      </p:sp>
      <p:sp>
        <p:nvSpPr>
          <p:cNvPr id="17" name="Content Placeholder 7">
            <a:extLst>
              <a:ext uri="{FF2B5EF4-FFF2-40B4-BE49-F238E27FC236}">
                <a16:creationId xmlns:a16="http://schemas.microsoft.com/office/drawing/2014/main" id="{860EA042-8D79-0EA6-E80E-8A8C37209B2E}"/>
              </a:ext>
            </a:extLst>
          </p:cNvPr>
          <p:cNvSpPr txBox="1">
            <a:spLocks/>
          </p:cNvSpPr>
          <p:nvPr/>
        </p:nvSpPr>
        <p:spPr>
          <a:xfrm>
            <a:off x="3929322" y="3429000"/>
            <a:ext cx="2863127" cy="1347302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 lnSpcReduction="10000"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Decision-making speed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Risk:</a:t>
            </a: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UK pressure produces superficial agreement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Response:</a:t>
            </a: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Use staged milestones and allow internal consultation</a:t>
            </a:r>
          </a:p>
        </p:txBody>
      </p:sp>
      <p:sp>
        <p:nvSpPr>
          <p:cNvPr id="19" name="Content Placeholder 7">
            <a:extLst>
              <a:ext uri="{FF2B5EF4-FFF2-40B4-BE49-F238E27FC236}">
                <a16:creationId xmlns:a16="http://schemas.microsoft.com/office/drawing/2014/main" id="{D8443502-94D1-A307-9F43-D5C7EAD03368}"/>
              </a:ext>
            </a:extLst>
          </p:cNvPr>
          <p:cNvSpPr txBox="1">
            <a:spLocks/>
          </p:cNvSpPr>
          <p:nvPr/>
        </p:nvSpPr>
        <p:spPr>
          <a:xfrm>
            <a:off x="7455623" y="3441700"/>
            <a:ext cx="3136177" cy="15367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Contract expectations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fontAlgn="t">
              <a:lnSpc>
                <a:spcPts val="1500"/>
              </a:lnSpc>
              <a:buNone/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Risk:</a:t>
            </a: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>
                <a:effectLst/>
                <a:latin typeface="+mj-lt"/>
              </a:rPr>
              <a:t>Different expectations concerning the relative importance of contracts and continuing relationships.</a:t>
            </a:r>
            <a:endParaRPr lang="en-GB" sz="1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Response:</a:t>
            </a: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Combine contractual clarity with relationship governance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D83C1D0-1956-45EB-D075-70329248FC39}"/>
              </a:ext>
            </a:extLst>
          </p:cNvPr>
          <p:cNvSpPr txBox="1"/>
          <p:nvPr/>
        </p:nvSpPr>
        <p:spPr>
          <a:xfrm>
            <a:off x="1117600" y="5245100"/>
            <a:ext cx="5289550" cy="2450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(Brett, 2014; Deresky, 2017; Faure and Fang, 2008)</a:t>
            </a:r>
            <a:endParaRPr lang="en-GB" sz="10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44272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B2093-19DC-755C-5D29-B9CE5CD9F4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Stage 1: Prepare People, Interests and Boundaries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D9189-F1D3-555F-107D-EE6C62A8F5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841" y="3190482"/>
            <a:ext cx="3391505" cy="2242651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Cultural preparation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fontAlgn="t">
              <a:lnSpc>
                <a:spcPts val="1500"/>
              </a:lnSpc>
              <a:buFont typeface="Wingdings" panose="05000000000000000000" pitchFamily="2" charset="2"/>
              <a:buChar char="§"/>
            </a:pPr>
            <a:r>
              <a:rPr lang="en-GB" sz="1200" dirty="0">
                <a:effectLst/>
                <a:latin typeface="+mj-lt"/>
              </a:rPr>
              <a:t>Train and brief the delegation </a:t>
            </a:r>
          </a:p>
          <a:p>
            <a:pPr fontAlgn="t">
              <a:lnSpc>
                <a:spcPts val="1500"/>
              </a:lnSpc>
              <a:buFont typeface="Wingdings" panose="05000000000000000000" pitchFamily="2" charset="2"/>
              <a:buChar char="§"/>
            </a:pPr>
            <a:r>
              <a:rPr lang="en-GB" sz="1200" dirty="0">
                <a:effectLst/>
                <a:latin typeface="+mj-lt"/>
              </a:rPr>
              <a:t>Map status and decision authority </a:t>
            </a:r>
          </a:p>
          <a:p>
            <a:pPr fontAlgn="t">
              <a:lnSpc>
                <a:spcPts val="1500"/>
              </a:lnSpc>
              <a:buFont typeface="Wingdings" panose="05000000000000000000" pitchFamily="2" charset="2"/>
              <a:buChar char="§"/>
            </a:pPr>
            <a:r>
              <a:rPr lang="en-GB" sz="1200" dirty="0">
                <a:effectLst/>
                <a:latin typeface="+mj-lt"/>
              </a:rPr>
              <a:t>Use senior, consistent representatives </a:t>
            </a:r>
          </a:p>
          <a:p>
            <a:pPr fontAlgn="t">
              <a:lnSpc>
                <a:spcPts val="1500"/>
              </a:lnSpc>
              <a:buFont typeface="Wingdings" panose="05000000000000000000" pitchFamily="2" charset="2"/>
              <a:buChar char="§"/>
            </a:pPr>
            <a:r>
              <a:rPr lang="en-GB" sz="1200" dirty="0">
                <a:effectLst/>
                <a:latin typeface="+mj-lt"/>
              </a:rPr>
              <a:t>Prepare bilingual communication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A97BBF-EB0A-6D0F-5B1A-27BD194778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79F82-E27A-4C22-AE3D-CAB2A072E923}" type="datetime1">
              <a:rPr lang="en-GB" smtClean="0"/>
              <a:t>24/07/2026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6EDF7C-C705-2A6C-6F74-80113954B4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76BB92-E0F4-5DD0-D04C-54066EA1CC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9</a:t>
            </a:fld>
            <a:endParaRPr 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5B8F1A0-1F7D-04B8-4054-D6F8870887BC}"/>
              </a:ext>
            </a:extLst>
          </p:cNvPr>
          <p:cNvSpPr txBox="1">
            <a:spLocks/>
          </p:cNvSpPr>
          <p:nvPr/>
        </p:nvSpPr>
        <p:spPr>
          <a:xfrm>
            <a:off x="4394923" y="3190481"/>
            <a:ext cx="3391505" cy="22426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Commercial preparation</a:t>
            </a:r>
            <a:endParaRPr lang="en-GB" sz="1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fontAlgn="t">
              <a:lnSpc>
                <a:spcPts val="1500"/>
              </a:lnSpc>
              <a:buFont typeface="Wingdings" panose="05000000000000000000" pitchFamily="2" charset="2"/>
              <a:buChar char="§"/>
            </a:pPr>
            <a:r>
              <a:rPr lang="en-GB" sz="1200" dirty="0">
                <a:effectLst/>
                <a:latin typeface="+mj-lt"/>
              </a:rPr>
              <a:t>Define interests, BATNA and reservation point </a:t>
            </a:r>
          </a:p>
          <a:p>
            <a:pPr fontAlgn="t">
              <a:lnSpc>
                <a:spcPts val="1500"/>
              </a:lnSpc>
              <a:buFont typeface="Wingdings" panose="05000000000000000000" pitchFamily="2" charset="2"/>
              <a:buChar char="§"/>
            </a:pPr>
            <a:r>
              <a:rPr lang="en-GB" sz="1200" dirty="0">
                <a:effectLst/>
                <a:latin typeface="+mj-lt"/>
              </a:rPr>
              <a:t>Identify negotiable and non-negotiable issues </a:t>
            </a:r>
          </a:p>
          <a:p>
            <a:pPr fontAlgn="t">
              <a:lnSpc>
                <a:spcPts val="1500"/>
              </a:lnSpc>
              <a:buFont typeface="Wingdings" panose="05000000000000000000" pitchFamily="2" charset="2"/>
              <a:buChar char="§"/>
            </a:pPr>
            <a:r>
              <a:rPr lang="en-GB" sz="1200" dirty="0">
                <a:effectLst/>
                <a:latin typeface="+mj-lt"/>
              </a:rPr>
              <a:t>Anticipate Air China’s interests </a:t>
            </a:r>
          </a:p>
          <a:p>
            <a:pPr fontAlgn="t">
              <a:lnSpc>
                <a:spcPts val="1500"/>
              </a:lnSpc>
              <a:buFont typeface="Wingdings" panose="05000000000000000000" pitchFamily="2" charset="2"/>
              <a:buChar char="§"/>
            </a:pPr>
            <a:r>
              <a:rPr lang="en-GB" sz="1200" dirty="0">
                <a:effectLst/>
                <a:latin typeface="+mj-lt"/>
              </a:rPr>
              <a:t>Develop multiple value packages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A949F1EA-6F21-402B-F299-EA7276272991}"/>
              </a:ext>
            </a:extLst>
          </p:cNvPr>
          <p:cNvSpPr txBox="1">
            <a:spLocks/>
          </p:cNvSpPr>
          <p:nvPr/>
        </p:nvSpPr>
        <p:spPr>
          <a:xfrm>
            <a:off x="8068656" y="3190482"/>
            <a:ext cx="3391505" cy="22426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Risk preparation</a:t>
            </a:r>
            <a:endParaRPr lang="en-GB" sz="1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fontAlgn="t">
              <a:lnSpc>
                <a:spcPts val="1500"/>
              </a:lnSpc>
              <a:buFont typeface="Wingdings" panose="05000000000000000000" pitchFamily="2" charset="2"/>
              <a:buChar char="§"/>
            </a:pPr>
            <a:r>
              <a:rPr lang="en-GB" sz="1200" dirty="0">
                <a:effectLst/>
                <a:latin typeface="+mj-lt"/>
              </a:rPr>
              <a:t>Complete due diligence </a:t>
            </a:r>
          </a:p>
          <a:p>
            <a:pPr fontAlgn="t">
              <a:lnSpc>
                <a:spcPts val="1500"/>
              </a:lnSpc>
              <a:buFont typeface="Wingdings" panose="05000000000000000000" pitchFamily="2" charset="2"/>
              <a:buChar char="§"/>
            </a:pPr>
            <a:r>
              <a:rPr lang="en-GB" sz="1200" dirty="0">
                <a:effectLst/>
                <a:latin typeface="+mj-lt"/>
              </a:rPr>
              <a:t>Protect intellectual property and technical data </a:t>
            </a:r>
          </a:p>
          <a:p>
            <a:pPr fontAlgn="t">
              <a:lnSpc>
                <a:spcPts val="1500"/>
              </a:lnSpc>
              <a:buFont typeface="Wingdings" panose="05000000000000000000" pitchFamily="2" charset="2"/>
              <a:buChar char="§"/>
            </a:pPr>
            <a:r>
              <a:rPr lang="en-GB" sz="1200" dirty="0">
                <a:effectLst/>
                <a:latin typeface="+mj-lt"/>
              </a:rPr>
              <a:t>Establish approval limits </a:t>
            </a:r>
          </a:p>
          <a:p>
            <a:pPr fontAlgn="t">
              <a:lnSpc>
                <a:spcPts val="1500"/>
              </a:lnSpc>
              <a:buFont typeface="Wingdings" panose="05000000000000000000" pitchFamily="2" charset="2"/>
              <a:buChar char="§"/>
            </a:pPr>
            <a:r>
              <a:rPr lang="en-GB" sz="1200" dirty="0">
                <a:effectLst/>
                <a:latin typeface="+mj-lt"/>
              </a:rPr>
              <a:t>Apply compliance and anti-bribery controls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DF8EE4E-C2BB-20A7-5630-BA7E19A3BC60}"/>
              </a:ext>
            </a:extLst>
          </p:cNvPr>
          <p:cNvSpPr txBox="1"/>
          <p:nvPr/>
        </p:nvSpPr>
        <p:spPr>
          <a:xfrm>
            <a:off x="908471" y="5441685"/>
            <a:ext cx="5182205" cy="2450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(Brett, 2014; Earley and Ang, 2003; Fisher, Ury and Patton, 2011)</a:t>
            </a:r>
            <a:endParaRPr lang="en-GB" sz="10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46A659E8-EC6F-9B04-9C7A-EAEB4548C989}"/>
              </a:ext>
            </a:extLst>
          </p:cNvPr>
          <p:cNvSpPr txBox="1">
            <a:spLocks/>
          </p:cNvSpPr>
          <p:nvPr/>
        </p:nvSpPr>
        <p:spPr>
          <a:xfrm>
            <a:off x="727566" y="1507665"/>
            <a:ext cx="8987571" cy="365125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fontAlgn="t">
              <a:lnSpc>
                <a:spcPts val="1500"/>
              </a:lnSpc>
              <a:buNone/>
            </a:pPr>
            <a:r>
              <a:rPr lang="en-GB" sz="1600" dirty="0">
                <a:effectLst/>
                <a:latin typeface="+mj-lt"/>
              </a:rPr>
              <a:t>Establish the Best Alternative To a Negotiated Agreement</a:t>
            </a:r>
            <a:r>
              <a:rPr lang="en-GB" sz="1600" b="1" dirty="0">
                <a:effectLst/>
                <a:latin typeface="+mj-lt"/>
              </a:rPr>
              <a:t> (BATNA)</a:t>
            </a:r>
            <a:endParaRPr lang="en-GB" sz="1600" dirty="0">
              <a:effectLst/>
              <a:latin typeface="+mj-lt"/>
            </a:endParaRP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EAF636BC-3689-198C-D3CE-E388D44DEA0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27270149"/>
              </p:ext>
            </p:extLst>
          </p:nvPr>
        </p:nvGraphicFramePr>
        <p:xfrm>
          <a:off x="2275192" y="1706615"/>
          <a:ext cx="7058862" cy="14872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36063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E83C8A32-CC75-CC15-3FF8-B62A51F959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443" y="437048"/>
            <a:ext cx="10353762" cy="970450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Stage 2: Build Trust and Negotiate Mutual Value</a:t>
            </a:r>
            <a:endParaRPr lang="en-GB" sz="3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D2C12B1-5D8F-1511-B8F0-6CFE31DAF7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4443" y="1541266"/>
            <a:ext cx="3169255" cy="2229951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Opening</a:t>
            </a:r>
            <a:endParaRPr lang="en-GB" sz="11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Use a senior executive sponsor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Recognise Air China’s expertise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Present the long-term vision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Demonstrate commitment to the Chinese market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Do not begin immediately with price pressure</a:t>
            </a:r>
          </a:p>
          <a:p>
            <a:endParaRPr lang="en-GB" sz="1100" dirty="0">
              <a:latin typeface="+mj-lt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7FAD68-6C5E-9D8B-ED1C-B0CE56BE56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6EC77-2FE1-4464-8AC6-F5341479225F}" type="datetime1">
              <a:rPr lang="en-GB" smtClean="0"/>
              <a:t>24/07/2026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355EDF-2A9C-2A0E-D6E2-D78D7DC5B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30E678-C711-B2BF-064F-8A29B221D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10</a:t>
            </a:fld>
            <a:endParaRPr lang="en-US"/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A39EB4B6-8383-F0C9-4FB9-030381E7BE17}"/>
              </a:ext>
            </a:extLst>
          </p:cNvPr>
          <p:cNvSpPr txBox="1">
            <a:spLocks/>
          </p:cNvSpPr>
          <p:nvPr/>
        </p:nvSpPr>
        <p:spPr>
          <a:xfrm>
            <a:off x="4718471" y="1621324"/>
            <a:ext cx="3169255" cy="22299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Exploration</a:t>
            </a:r>
            <a:endParaRPr lang="en-GB" sz="11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Ask about interests and concerns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Identify internal approval requirements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Listen for indirect disagreement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Avoid assumptions based on silence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Allow private consultation</a:t>
            </a:r>
          </a:p>
        </p:txBody>
      </p:sp>
      <p:sp>
        <p:nvSpPr>
          <p:cNvPr id="11" name="Content Placeholder 7">
            <a:extLst>
              <a:ext uri="{FF2B5EF4-FFF2-40B4-BE49-F238E27FC236}">
                <a16:creationId xmlns:a16="http://schemas.microsoft.com/office/drawing/2014/main" id="{B79CB4AD-5C9C-87A2-BF43-574DF8A79580}"/>
              </a:ext>
            </a:extLst>
          </p:cNvPr>
          <p:cNvSpPr txBox="1">
            <a:spLocks/>
          </p:cNvSpPr>
          <p:nvPr/>
        </p:nvSpPr>
        <p:spPr>
          <a:xfrm>
            <a:off x="8410688" y="1590548"/>
            <a:ext cx="3169255" cy="22299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 fontScale="55000" lnSpcReduction="20000"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Bargaining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Focus on interests, not fixed positions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Negotiate packages rather than isolated issues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Make gradual, conditional concessions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Protect face during disagreements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Avoid aggressive deadlines</a:t>
            </a:r>
          </a:p>
        </p:txBody>
      </p:sp>
      <p:sp>
        <p:nvSpPr>
          <p:cNvPr id="13" name="Content Placeholder 7">
            <a:extLst>
              <a:ext uri="{FF2B5EF4-FFF2-40B4-BE49-F238E27FC236}">
                <a16:creationId xmlns:a16="http://schemas.microsoft.com/office/drawing/2014/main" id="{1AE70252-5BD7-9DC4-7E39-F0B099FABB08}"/>
              </a:ext>
            </a:extLst>
          </p:cNvPr>
          <p:cNvSpPr txBox="1">
            <a:spLocks/>
          </p:cNvSpPr>
          <p:nvPr/>
        </p:nvSpPr>
        <p:spPr>
          <a:xfrm>
            <a:off x="2509070" y="3851275"/>
            <a:ext cx="3393699" cy="177689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5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Closing</a:t>
            </a:r>
            <a:endParaRPr lang="en-GB" sz="105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05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Summarise areas of agreement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05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Identify unresolved matters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05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Confirm decision authority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05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Produce a bilingual meeting record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05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Agree the next milestone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8BDEF20-1451-8E49-33C2-720B392F3D67}"/>
              </a:ext>
            </a:extLst>
          </p:cNvPr>
          <p:cNvSpPr txBox="1"/>
          <p:nvPr/>
        </p:nvSpPr>
        <p:spPr>
          <a:xfrm>
            <a:off x="5889107" y="5395607"/>
            <a:ext cx="5378450" cy="2450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(Adler, Brahm and Graham, 1992; Brett, 2014; Fisher, Ury and Patton, 2011; </a:t>
            </a:r>
            <a:r>
              <a:rPr lang="en-GB" sz="1000" i="1" kern="100" dirty="0" err="1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Salacuse</a:t>
            </a:r>
            <a:r>
              <a:rPr lang="en-GB" sz="10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, 1998)</a:t>
            </a:r>
            <a:endParaRPr lang="en-GB" sz="10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16850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82F8B23-3550-0796-2CF8-946947471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546100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Stage 3: The Deal Is a Relationship, Not an Event</a:t>
            </a:r>
            <a:endParaRPr lang="en-GB" sz="32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1F40E17-2CCF-660B-8B22-7B9D483C2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0445" y="1619250"/>
            <a:ext cx="3651855" cy="3390900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Contractual clarity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Scope and deliverables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Capital and investment obligations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Intellectual-property ownership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Technical-data access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Safety and quality requirements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Confidentiality and cybersecurity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Dispute-resolution process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Exit and termination provisions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8DCFC1-8AD7-D22D-84E5-6FC6158594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6EC77-2FE1-4464-8AC6-F5341479225F}" type="datetime1">
              <a:rPr lang="en-GB" smtClean="0"/>
              <a:t>24/07/2026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29A96E-19F8-7470-7C43-64F4D8FBCC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9348C0-6C02-97D7-77F2-A399F1949C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11</a:t>
            </a:fld>
            <a:endParaRPr lang="en-US"/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679C49E7-D7FD-DFE2-A079-89BE55A48939}"/>
              </a:ext>
            </a:extLst>
          </p:cNvPr>
          <p:cNvSpPr txBox="1">
            <a:spLocks/>
          </p:cNvSpPr>
          <p:nvPr/>
        </p:nvSpPr>
        <p:spPr>
          <a:xfrm>
            <a:off x="4584701" y="1619250"/>
            <a:ext cx="3403600" cy="34925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Joint governance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Balanced board representation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Named executive sponsors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Joint steering committee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Bilingual project leadership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Responsibility matrix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Formal change-control process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Escalation pathway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Deadlock-resolution mechanism</a:t>
            </a:r>
          </a:p>
        </p:txBody>
      </p:sp>
      <p:sp>
        <p:nvSpPr>
          <p:cNvPr id="13" name="Content Placeholder 7">
            <a:extLst>
              <a:ext uri="{FF2B5EF4-FFF2-40B4-BE49-F238E27FC236}">
                <a16:creationId xmlns:a16="http://schemas.microsoft.com/office/drawing/2014/main" id="{07F4141F-E8AE-9E8E-1DCE-CE8027C150F7}"/>
              </a:ext>
            </a:extLst>
          </p:cNvPr>
          <p:cNvSpPr txBox="1">
            <a:spLocks/>
          </p:cNvSpPr>
          <p:nvPr/>
        </p:nvSpPr>
        <p:spPr>
          <a:xfrm>
            <a:off x="8140096" y="1628775"/>
            <a:ext cx="3271460" cy="3432175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Performance management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Safety and quality performance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Engine turnaround time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Capacity development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Workforce training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Cost performance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Customer satisfaction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Compliance results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5EEAD94-4D26-EF5F-FFF9-415B297C2E83}"/>
              </a:ext>
            </a:extLst>
          </p:cNvPr>
          <p:cNvSpPr txBox="1"/>
          <p:nvPr/>
        </p:nvSpPr>
        <p:spPr>
          <a:xfrm>
            <a:off x="838200" y="5295530"/>
            <a:ext cx="5111750" cy="2450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(Deresky, 2017; Faure and Fang, 2008; Luo, 2007)</a:t>
            </a:r>
            <a:endParaRPr lang="en-GB" sz="10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70272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C77BA3-D676-FCDE-499C-672890F635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Board Recommendations and Risks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78C1E4-FFA4-852C-36CB-0793425919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067226"/>
            <a:ext cx="5264755" cy="2236301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I recommend that the Board authorises:</a:t>
            </a:r>
            <a:endParaRPr lang="en-GB" sz="1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fontAlgn="t">
              <a:lnSpc>
                <a:spcPts val="1500"/>
              </a:lnSpc>
              <a:buFont typeface="+mj-lt"/>
              <a:buAutoNum type="arabicPeriod"/>
            </a:pPr>
            <a:r>
              <a:rPr lang="en-GB" sz="1200" dirty="0">
                <a:effectLst/>
                <a:latin typeface="+mj-lt"/>
              </a:rPr>
              <a:t>Authorise a senior, culturally prepared delegation.</a:t>
            </a:r>
          </a:p>
          <a:p>
            <a:pPr fontAlgn="t">
              <a:lnSpc>
                <a:spcPts val="1500"/>
              </a:lnSpc>
              <a:buFont typeface="+mj-lt"/>
              <a:buAutoNum type="arabicPeriod"/>
            </a:pPr>
            <a:r>
              <a:rPr lang="en-GB" sz="1200" dirty="0">
                <a:effectLst/>
                <a:latin typeface="+mj-lt"/>
              </a:rPr>
              <a:t>Approve a staged timetable and bilingual communication. </a:t>
            </a:r>
          </a:p>
          <a:p>
            <a:pPr fontAlgn="t">
              <a:lnSpc>
                <a:spcPts val="1500"/>
              </a:lnSpc>
              <a:buFont typeface="+mj-lt"/>
              <a:buAutoNum type="arabicPeriod"/>
            </a:pPr>
            <a:r>
              <a:rPr lang="en-GB" sz="1200" dirty="0">
                <a:effectLst/>
                <a:latin typeface="+mj-lt"/>
              </a:rPr>
              <a:t>Require legal, financial, technical and compliance due diligence. </a:t>
            </a:r>
          </a:p>
          <a:p>
            <a:pPr fontAlgn="t">
              <a:lnSpc>
                <a:spcPts val="1500"/>
              </a:lnSpc>
              <a:buFont typeface="+mj-lt"/>
              <a:buAutoNum type="arabicPeriod"/>
            </a:pPr>
            <a:r>
              <a:rPr lang="en-GB" sz="1200" dirty="0">
                <a:effectLst/>
                <a:latin typeface="+mj-lt"/>
              </a:rPr>
              <a:t>Protect safety, quality, data and intellectual property as non-negotiables.</a:t>
            </a:r>
          </a:p>
          <a:p>
            <a:pPr fontAlgn="t">
              <a:lnSpc>
                <a:spcPts val="1500"/>
              </a:lnSpc>
              <a:buFont typeface="+mj-lt"/>
              <a:buAutoNum type="arabicPeriod"/>
            </a:pPr>
            <a:r>
              <a:rPr lang="en-GB" sz="1200" dirty="0">
                <a:effectLst/>
                <a:latin typeface="+mj-lt"/>
              </a:rPr>
              <a:t>Establish balanced governance, escalation and deadlock procedures.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83622-A16B-3D18-2E71-E2BB4EBEB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79F82-E27A-4C22-AE3D-CAB2A072E923}" type="datetime1">
              <a:rPr lang="en-GB" smtClean="0"/>
              <a:t>24/07/2026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DC723E-1436-DA44-3E6B-8F9E00293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CEFE18-1678-CA35-5D01-926EEAB582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12</a:t>
            </a:fld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6F86773-DBD5-BA92-48A8-9C97F5C66DAF}"/>
              </a:ext>
            </a:extLst>
          </p:cNvPr>
          <p:cNvSpPr txBox="1"/>
          <p:nvPr/>
        </p:nvSpPr>
        <p:spPr>
          <a:xfrm>
            <a:off x="913795" y="5437450"/>
            <a:ext cx="6308120" cy="2513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(Brett, 2014; Deresky, 2017; Earley and Ang, 2003)</a:t>
            </a:r>
            <a:endParaRPr lang="en-GB" sz="10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0740FE6F-C49E-3368-0C65-80F1F7F8689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4189585"/>
              </p:ext>
            </p:extLst>
          </p:nvPr>
        </p:nvGraphicFramePr>
        <p:xfrm>
          <a:off x="6351585" y="2153628"/>
          <a:ext cx="5397501" cy="2063498"/>
        </p:xfrm>
        <a:graphic>
          <a:graphicData uri="http://schemas.openxmlformats.org/drawingml/2006/table">
            <a:tbl>
              <a:tblPr firstRow="1" firstCol="1" bandRow="1"/>
              <a:tblGrid>
                <a:gridCol w="1612900">
                  <a:extLst>
                    <a:ext uri="{9D8B030D-6E8A-4147-A177-3AD203B41FA5}">
                      <a16:colId xmlns:a16="http://schemas.microsoft.com/office/drawing/2014/main" val="3591288015"/>
                    </a:ext>
                  </a:extLst>
                </a:gridCol>
                <a:gridCol w="1985434">
                  <a:extLst>
                    <a:ext uri="{9D8B030D-6E8A-4147-A177-3AD203B41FA5}">
                      <a16:colId xmlns:a16="http://schemas.microsoft.com/office/drawing/2014/main" val="3353676591"/>
                    </a:ext>
                  </a:extLst>
                </a:gridCol>
                <a:gridCol w="1799167">
                  <a:extLst>
                    <a:ext uri="{9D8B030D-6E8A-4147-A177-3AD203B41FA5}">
                      <a16:colId xmlns:a16="http://schemas.microsoft.com/office/drawing/2014/main" val="179240786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b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Risk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b="1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Potential consequence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b="1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Management response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005343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Cultural stereotyping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Incorrect assumptions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Treat frameworks as hypotheses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460516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Loss of face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Reduced cooperation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Give sensitive feedback privately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8097134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Unclear authority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Delayed or invalid decisions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Map decision-makers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4348898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Indirect language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Different interpretations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Bilingual written summaries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283384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Over-reliance on relationships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Compliance exposure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Formal controls and records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9772567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Technology transfer risk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Loss of intellectual property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Controlled access and audit rights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894119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0769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9F1BC5-0ED7-9A49-14B3-6BC1CA50FB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C2E63-A1BF-A213-ACA0-DF3EBE609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336386"/>
            <a:ext cx="10353762" cy="970450"/>
          </a:xfrm>
        </p:spPr>
        <p:txBody>
          <a:bodyPr>
            <a:normAutofit/>
          </a:bodyPr>
          <a:lstStyle/>
          <a:p>
            <a:r>
              <a:rPr lang="en-GB" sz="3200" b="1" dirty="0">
                <a:effectLst/>
              </a:rPr>
              <a:t>Conclusion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D4C302-2ADA-5D5E-3C47-14D870C147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0295" y="1441316"/>
            <a:ext cx="3372455" cy="2236586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Cultural awareness</a:t>
            </a:r>
            <a:endParaRPr lang="en-GB" sz="1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5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Understand potential differences in: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05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Guanxi and trust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05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Face and reputation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05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Hierarchy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05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Communication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05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Decision-making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05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Time orientation</a:t>
            </a:r>
            <a:endParaRPr lang="en-GB" sz="1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BE2C79-D1AC-63ED-6CA9-D369AA24B5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79F82-E27A-4C22-AE3D-CAB2A072E923}" type="datetime1">
              <a:rPr lang="en-GB" smtClean="0"/>
              <a:t>24/07/2026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66A42C-8107-AA5A-3CF3-655F80197A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AA76FA-5A3A-6BB9-D0B2-2B3C397F3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13</a:t>
            </a:fld>
            <a:endParaRPr 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80C58B1-CF26-3360-96C0-FF94E6A4C8EC}"/>
              </a:ext>
            </a:extLst>
          </p:cNvPr>
          <p:cNvSpPr txBox="1">
            <a:spLocks/>
          </p:cNvSpPr>
          <p:nvPr/>
        </p:nvSpPr>
        <p:spPr>
          <a:xfrm>
            <a:off x="4787295" y="1445466"/>
            <a:ext cx="3042255" cy="2232436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Behavioural adaptability</a:t>
            </a:r>
            <a:endParaRPr lang="en-GB" sz="1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Modify: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Delegation seniority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Communication style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Negotiation pace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Feedback method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Relationship-building approach</a:t>
            </a:r>
            <a:endParaRPr lang="en-GB" sz="1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D0BC6D5C-CDD3-7D8D-BB55-BFB6930F4B2E}"/>
              </a:ext>
            </a:extLst>
          </p:cNvPr>
          <p:cNvSpPr txBox="1">
            <a:spLocks/>
          </p:cNvSpPr>
          <p:nvPr/>
        </p:nvSpPr>
        <p:spPr>
          <a:xfrm>
            <a:off x="8394095" y="1441316"/>
            <a:ext cx="3042255" cy="2231336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Commercial discipline</a:t>
            </a:r>
            <a:endParaRPr lang="en-GB" sz="1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Maintain: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Safety and quality standards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BATNA and negotiation boundaries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Due diligence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Ethics and compliance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Intellectual-property protection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Contractual and governance clarity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90519D19-190E-5A35-F0AA-C04BB06C5D8B}"/>
              </a:ext>
            </a:extLst>
          </p:cNvPr>
          <p:cNvSpPr txBox="1">
            <a:spLocks/>
          </p:cNvSpPr>
          <p:nvPr/>
        </p:nvSpPr>
        <p:spPr>
          <a:xfrm>
            <a:off x="764266" y="4217102"/>
            <a:ext cx="9821183" cy="108584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Final recommendation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dirty="0">
                <a:latin typeface="+mj-lt"/>
                <a:cs typeface="Arial" panose="020B0604020202020204" pitchFamily="34" charset="0"/>
              </a:rPr>
              <a:t>Cultural awareness must be converted into practical negotiation and management decisions.</a:t>
            </a:r>
          </a:p>
          <a:p>
            <a:pPr fontAlgn="t">
              <a:lnSpc>
                <a:spcPts val="1500"/>
              </a:lnSpc>
              <a:buNone/>
            </a:pPr>
            <a:r>
              <a:rPr lang="en-GB" sz="1200" dirty="0">
                <a:effectLst/>
                <a:latin typeface="+mj-lt"/>
              </a:rPr>
              <a:t>A successful agreement is not one that is merely signed; it is one that is understood, trusted and successfully implemented by both parties.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en-GB" sz="1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32749AE6-FA88-DF21-0550-E8425C90EAEC}"/>
              </a:ext>
            </a:extLst>
          </p:cNvPr>
          <p:cNvSpPr txBox="1">
            <a:spLocks/>
          </p:cNvSpPr>
          <p:nvPr/>
        </p:nvSpPr>
        <p:spPr>
          <a:xfrm>
            <a:off x="764267" y="5413999"/>
            <a:ext cx="8046056" cy="458975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(Brett, 2014; Earley and Ang, 2003; Thomas et al., 2008)</a:t>
            </a:r>
            <a:endParaRPr lang="en-GB" sz="10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5987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BF0993-F401-5DA6-3481-FD79ACCE9B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FBDAE2-007D-3BFB-3E97-3C56D0AEAE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224387"/>
            <a:ext cx="10353762" cy="425389"/>
          </a:xfrm>
        </p:spPr>
        <p:txBody>
          <a:bodyPr>
            <a:noAutofit/>
          </a:bodyPr>
          <a:lstStyle/>
          <a:p>
            <a:pPr>
              <a:defRPr sz="2800">
                <a:solidFill>
                  <a:srgbClr val="244062"/>
                </a:solidFill>
              </a:defRPr>
            </a:pPr>
            <a:r>
              <a:rPr sz="3200" dirty="0">
                <a:solidFill>
                  <a:schemeClr val="tx1"/>
                </a:solidFill>
              </a:rPr>
              <a:t>References</a:t>
            </a:r>
            <a:r>
              <a:rPr lang="en-GB" sz="3200" dirty="0">
                <a:solidFill>
                  <a:schemeClr val="tx1"/>
                </a:solidFill>
              </a:rPr>
              <a:t> 1/2</a:t>
            </a:r>
            <a:endParaRPr sz="3200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C88581-9CEE-313C-50DB-894C5F32D8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750" y="1034437"/>
            <a:ext cx="11747500" cy="4868376"/>
          </a:xfrm>
        </p:spPr>
        <p:txBody>
          <a:bodyPr>
            <a:noAutofit/>
          </a:bodyPr>
          <a:lstStyle/>
          <a:p>
            <a:pPr fontAlgn="t">
              <a:lnSpc>
                <a:spcPts val="1500"/>
              </a:lnSpc>
              <a:buNone/>
            </a:pPr>
            <a:r>
              <a:rPr lang="en-GB" sz="1200" dirty="0">
                <a:effectLst/>
                <a:latin typeface="+mj-lt"/>
              </a:rPr>
              <a:t>Adler, N.J., Brahm, R. and Graham, J.L. (1992) ‘Strategy implementation: A comparison of face-to-face negotiations in the People’s Republic of China and the United States’, </a:t>
            </a:r>
            <a:r>
              <a:rPr lang="en-GB" sz="1200" i="1" dirty="0">
                <a:effectLst/>
                <a:latin typeface="+mj-lt"/>
              </a:rPr>
              <a:t>Strategic Management Journal</a:t>
            </a:r>
            <a:r>
              <a:rPr lang="en-GB" sz="1200" dirty="0">
                <a:effectLst/>
                <a:latin typeface="+mj-lt"/>
              </a:rPr>
              <a:t>, 13(6), pp. 449–466. </a:t>
            </a:r>
            <a:r>
              <a:rPr lang="en-GB" sz="1200" dirty="0" err="1">
                <a:effectLst/>
                <a:latin typeface="+mj-lt"/>
              </a:rPr>
              <a:t>doi</a:t>
            </a:r>
            <a:r>
              <a:rPr lang="en-GB" sz="1200" dirty="0">
                <a:effectLst/>
                <a:latin typeface="+mj-lt"/>
              </a:rPr>
              <a:t>: 10.1002/smj.4250130605.</a:t>
            </a:r>
          </a:p>
          <a:p>
            <a:pPr fontAlgn="t">
              <a:lnSpc>
                <a:spcPts val="1500"/>
              </a:lnSpc>
              <a:buNone/>
            </a:pPr>
            <a:r>
              <a:rPr lang="en-GB" sz="1200" dirty="0">
                <a:effectLst/>
                <a:latin typeface="+mj-lt"/>
              </a:rPr>
              <a:t>Brett, J.M. (2014) </a:t>
            </a:r>
            <a:r>
              <a:rPr lang="en-GB" sz="1200" i="1" dirty="0">
                <a:effectLst/>
                <a:latin typeface="+mj-lt"/>
              </a:rPr>
              <a:t>Negotiating globally: How to negotiate deals, resolve disputes, and make decisions across cultural boundaries</a:t>
            </a:r>
            <a:r>
              <a:rPr lang="en-GB" sz="1200" dirty="0">
                <a:effectLst/>
                <a:latin typeface="+mj-lt"/>
              </a:rPr>
              <a:t>. 3rd </a:t>
            </a:r>
            <a:r>
              <a:rPr lang="en-GB" sz="1200" dirty="0" err="1">
                <a:effectLst/>
                <a:latin typeface="+mj-lt"/>
              </a:rPr>
              <a:t>edn</a:t>
            </a:r>
            <a:r>
              <a:rPr lang="en-GB" sz="1200" dirty="0">
                <a:effectLst/>
                <a:latin typeface="+mj-lt"/>
              </a:rPr>
              <a:t>. San Francisco: Jossey-Bass.</a:t>
            </a:r>
          </a:p>
          <a:p>
            <a:pPr fontAlgn="t">
              <a:lnSpc>
                <a:spcPts val="1500"/>
              </a:lnSpc>
              <a:buNone/>
            </a:pPr>
            <a:r>
              <a:rPr lang="en-GB" sz="1200" dirty="0">
                <a:effectLst/>
                <a:latin typeface="+mj-lt"/>
              </a:rPr>
              <a:t>Chen, C.C., Chen, X.P. and Huang, S. (2013) ‘Chinese guanxi: An integrative review and new directions for future research’, </a:t>
            </a:r>
            <a:r>
              <a:rPr lang="en-GB" sz="1200" i="1" dirty="0">
                <a:effectLst/>
                <a:latin typeface="+mj-lt"/>
              </a:rPr>
              <a:t>Management and Organization Review</a:t>
            </a:r>
            <a:r>
              <a:rPr lang="en-GB" sz="1200" dirty="0">
                <a:effectLst/>
                <a:latin typeface="+mj-lt"/>
              </a:rPr>
              <a:t>, 9(1), pp. 167–207. </a:t>
            </a:r>
            <a:r>
              <a:rPr lang="en-GB" sz="1200" dirty="0" err="1">
                <a:effectLst/>
                <a:latin typeface="+mj-lt"/>
              </a:rPr>
              <a:t>doi</a:t>
            </a:r>
            <a:r>
              <a:rPr lang="en-GB" sz="1200" dirty="0">
                <a:effectLst/>
                <a:latin typeface="+mj-lt"/>
              </a:rPr>
              <a:t>: 10.1111/more.12010.</a:t>
            </a:r>
          </a:p>
          <a:p>
            <a:pPr fontAlgn="t">
              <a:lnSpc>
                <a:spcPts val="1500"/>
              </a:lnSpc>
              <a:buNone/>
            </a:pPr>
            <a:r>
              <a:rPr lang="en-GB" sz="1200" dirty="0">
                <a:effectLst/>
                <a:latin typeface="+mj-lt"/>
              </a:rPr>
              <a:t>Deresky, H. (2017) </a:t>
            </a:r>
            <a:r>
              <a:rPr lang="en-GB" sz="1200" i="1" dirty="0">
                <a:effectLst/>
                <a:latin typeface="+mj-lt"/>
              </a:rPr>
              <a:t>International management: Managing across borders and cultures: Text and cases</a:t>
            </a:r>
            <a:r>
              <a:rPr lang="en-GB" sz="1200" dirty="0">
                <a:effectLst/>
                <a:latin typeface="+mj-lt"/>
              </a:rPr>
              <a:t>. 9th global </a:t>
            </a:r>
            <a:r>
              <a:rPr lang="en-GB" sz="1200" dirty="0" err="1">
                <a:effectLst/>
                <a:latin typeface="+mj-lt"/>
              </a:rPr>
              <a:t>edn</a:t>
            </a:r>
            <a:r>
              <a:rPr lang="en-GB" sz="1200" dirty="0">
                <a:effectLst/>
                <a:latin typeface="+mj-lt"/>
              </a:rPr>
              <a:t>. Harlow: Pearson.</a:t>
            </a:r>
          </a:p>
          <a:p>
            <a:pPr fontAlgn="t">
              <a:lnSpc>
                <a:spcPts val="1500"/>
              </a:lnSpc>
              <a:buNone/>
            </a:pPr>
            <a:r>
              <a:rPr lang="en-GB" sz="1200" dirty="0">
                <a:effectLst/>
                <a:latin typeface="+mj-lt"/>
              </a:rPr>
              <a:t>Earley, P.C. and Ang, S. (2003) </a:t>
            </a:r>
            <a:r>
              <a:rPr lang="en-GB" sz="1200" i="1" dirty="0">
                <a:effectLst/>
                <a:latin typeface="+mj-lt"/>
              </a:rPr>
              <a:t>Cultural intelligence: Individual interactions across cultures</a:t>
            </a:r>
            <a:r>
              <a:rPr lang="en-GB" sz="1200" dirty="0">
                <a:effectLst/>
                <a:latin typeface="+mj-lt"/>
              </a:rPr>
              <a:t>. Stanford, CA: Stanford University Press.</a:t>
            </a:r>
          </a:p>
          <a:p>
            <a:pPr fontAlgn="t">
              <a:lnSpc>
                <a:spcPts val="1500"/>
              </a:lnSpc>
              <a:buNone/>
            </a:pPr>
            <a:r>
              <a:rPr lang="en-GB" sz="1200" dirty="0">
                <a:effectLst/>
                <a:latin typeface="+mj-lt"/>
              </a:rPr>
              <a:t>Fang, T. (2006) ‘Negotiation: The Chinese style’, </a:t>
            </a:r>
            <a:r>
              <a:rPr lang="en-GB" sz="1200" i="1" dirty="0">
                <a:effectLst/>
                <a:latin typeface="+mj-lt"/>
              </a:rPr>
              <a:t>Journal of Business &amp; Industrial Marketing</a:t>
            </a:r>
            <a:r>
              <a:rPr lang="en-GB" sz="1200" dirty="0">
                <a:effectLst/>
                <a:latin typeface="+mj-lt"/>
              </a:rPr>
              <a:t>, 21(1), pp. 50–60. </a:t>
            </a:r>
            <a:r>
              <a:rPr lang="en-GB" sz="1200" dirty="0" err="1">
                <a:effectLst/>
                <a:latin typeface="+mj-lt"/>
              </a:rPr>
              <a:t>doi</a:t>
            </a:r>
            <a:r>
              <a:rPr lang="en-GB" sz="1200" dirty="0">
                <a:effectLst/>
                <a:latin typeface="+mj-lt"/>
              </a:rPr>
              <a:t>: 10.1108/08858620610643175.</a:t>
            </a:r>
          </a:p>
          <a:p>
            <a:pPr fontAlgn="t">
              <a:lnSpc>
                <a:spcPts val="1500"/>
              </a:lnSpc>
              <a:buNone/>
            </a:pPr>
            <a:r>
              <a:rPr lang="en-GB" sz="1200" dirty="0">
                <a:effectLst/>
                <a:latin typeface="+mj-lt"/>
              </a:rPr>
              <a:t>Faure, G.O. (1998) ‘Negotiation: The Chinese concept’, </a:t>
            </a:r>
            <a:r>
              <a:rPr lang="en-GB" sz="1200" i="1" dirty="0">
                <a:effectLst/>
                <a:latin typeface="+mj-lt"/>
              </a:rPr>
              <a:t>Negotiation Journal</a:t>
            </a:r>
            <a:r>
              <a:rPr lang="en-GB" sz="1200" dirty="0">
                <a:effectLst/>
                <a:latin typeface="+mj-lt"/>
              </a:rPr>
              <a:t>, 14(2), pp. 137–148. </a:t>
            </a:r>
            <a:r>
              <a:rPr lang="en-GB" sz="1200" dirty="0" err="1">
                <a:effectLst/>
                <a:latin typeface="+mj-lt"/>
              </a:rPr>
              <a:t>doi</a:t>
            </a:r>
            <a:r>
              <a:rPr lang="en-GB" sz="1200" dirty="0">
                <a:effectLst/>
                <a:latin typeface="+mj-lt"/>
              </a:rPr>
              <a:t>: 10.1111/j.1571-9979.1998.tb00154.x. </a:t>
            </a:r>
            <a:endParaRPr lang="en-GB" sz="1200" dirty="0">
              <a:solidFill>
                <a:srgbClr val="464FEB"/>
              </a:solidFill>
              <a:effectLst/>
              <a:latin typeface="+mj-lt"/>
            </a:endParaRPr>
          </a:p>
          <a:p>
            <a:pPr fontAlgn="t">
              <a:lnSpc>
                <a:spcPts val="1500"/>
              </a:lnSpc>
              <a:buNone/>
            </a:pPr>
            <a:r>
              <a:rPr lang="en-GB" sz="1200" dirty="0">
                <a:effectLst/>
                <a:latin typeface="+mj-lt"/>
              </a:rPr>
              <a:t>Faure, G.O. and Fang, T. (2008) ‘Changing Chinese values: Keeping up with paradoxes’, </a:t>
            </a:r>
            <a:r>
              <a:rPr lang="en-GB" sz="1200" i="1" dirty="0">
                <a:effectLst/>
                <a:latin typeface="+mj-lt"/>
              </a:rPr>
              <a:t>International Business Review</a:t>
            </a:r>
            <a:r>
              <a:rPr lang="en-GB" sz="1200" dirty="0">
                <a:effectLst/>
                <a:latin typeface="+mj-lt"/>
              </a:rPr>
              <a:t>, 17(2), pp. 194–207. </a:t>
            </a:r>
            <a:r>
              <a:rPr lang="en-GB" sz="1200" dirty="0" err="1">
                <a:effectLst/>
                <a:latin typeface="+mj-lt"/>
              </a:rPr>
              <a:t>doi</a:t>
            </a:r>
            <a:r>
              <a:rPr lang="en-GB" sz="1200" dirty="0">
                <a:effectLst/>
                <a:latin typeface="+mj-lt"/>
              </a:rPr>
              <a:t>: 10.1016/j.ibusrev.2008.02.011.</a:t>
            </a:r>
          </a:p>
          <a:p>
            <a:pPr fontAlgn="t">
              <a:lnSpc>
                <a:spcPts val="1500"/>
              </a:lnSpc>
              <a:buNone/>
            </a:pPr>
            <a:r>
              <a:rPr lang="en-GB" sz="1200" dirty="0">
                <a:effectLst/>
                <a:latin typeface="+mj-lt"/>
              </a:rPr>
              <a:t>Fisher, R., Ury, W. and Patton, B. (2011) </a:t>
            </a:r>
            <a:r>
              <a:rPr lang="en-GB" sz="1200" i="1" dirty="0">
                <a:effectLst/>
                <a:latin typeface="+mj-lt"/>
              </a:rPr>
              <a:t>Getting to yes: Negotiating agreement without giving in</a:t>
            </a:r>
            <a:r>
              <a:rPr lang="en-GB" sz="1200" dirty="0">
                <a:effectLst/>
                <a:latin typeface="+mj-lt"/>
              </a:rPr>
              <a:t>. 3rd </a:t>
            </a:r>
            <a:r>
              <a:rPr lang="en-GB" sz="1200" dirty="0" err="1">
                <a:effectLst/>
                <a:latin typeface="+mj-lt"/>
              </a:rPr>
              <a:t>edn</a:t>
            </a:r>
            <a:r>
              <a:rPr lang="en-GB" sz="1200" dirty="0">
                <a:effectLst/>
                <a:latin typeface="+mj-lt"/>
              </a:rPr>
              <a:t>. New York: Penguin Books.</a:t>
            </a:r>
          </a:p>
          <a:p>
            <a:pPr fontAlgn="t">
              <a:lnSpc>
                <a:spcPts val="1500"/>
              </a:lnSpc>
              <a:buNone/>
            </a:pPr>
            <a:r>
              <a:rPr lang="en-GB" sz="1200" dirty="0">
                <a:effectLst/>
                <a:latin typeface="+mj-lt"/>
              </a:rPr>
              <a:t>Graham, J.L. and Lam, N.M. (2003) ‘The Chinese negotiation’, </a:t>
            </a:r>
            <a:r>
              <a:rPr lang="en-GB" sz="1200" i="1" dirty="0">
                <a:effectLst/>
                <a:latin typeface="+mj-lt"/>
              </a:rPr>
              <a:t>Harvard Business Review</a:t>
            </a:r>
            <a:r>
              <a:rPr lang="en-GB" sz="1200" dirty="0">
                <a:effectLst/>
                <a:latin typeface="+mj-lt"/>
              </a:rPr>
              <a:t>, 81(10), pp. 82–91.</a:t>
            </a:r>
          </a:p>
          <a:p>
            <a:pPr fontAlgn="t">
              <a:lnSpc>
                <a:spcPts val="1500"/>
              </a:lnSpc>
              <a:buNone/>
            </a:pPr>
            <a:r>
              <a:rPr lang="en-GB" sz="1200" dirty="0">
                <a:effectLst/>
                <a:latin typeface="+mj-lt"/>
              </a:rPr>
              <a:t>Hall, E.T. (1976) </a:t>
            </a:r>
            <a:r>
              <a:rPr lang="en-GB" sz="1200" i="1" dirty="0">
                <a:effectLst/>
                <a:latin typeface="+mj-lt"/>
              </a:rPr>
              <a:t>Beyond culture</a:t>
            </a:r>
            <a:r>
              <a:rPr lang="en-GB" sz="1200" dirty="0">
                <a:effectLst/>
                <a:latin typeface="+mj-lt"/>
              </a:rPr>
              <a:t>. Garden City, NY: Anchor Press.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1C2EBF80-215D-4144-0394-F3DB8B3DDC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129AB-4C8A-4524-9F26-93B145D09D69}" type="datetime1">
              <a:rPr lang="en-GB" smtClean="0"/>
              <a:t>24/07/2026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DC35B41-7C64-8A8F-041E-9451AAFEA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59833" y="6065837"/>
            <a:ext cx="667286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8309CBE-6642-4CC6-DF06-2FC0D94EA3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34131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224387"/>
            <a:ext cx="10353762" cy="425389"/>
          </a:xfrm>
        </p:spPr>
        <p:txBody>
          <a:bodyPr>
            <a:noAutofit/>
          </a:bodyPr>
          <a:lstStyle/>
          <a:p>
            <a:pPr>
              <a:defRPr sz="2800">
                <a:solidFill>
                  <a:srgbClr val="244062"/>
                </a:solidFill>
              </a:defRPr>
            </a:pPr>
            <a:r>
              <a:rPr sz="3200" dirty="0">
                <a:solidFill>
                  <a:schemeClr val="tx1"/>
                </a:solidFill>
              </a:rPr>
              <a:t>References</a:t>
            </a:r>
            <a:r>
              <a:rPr lang="en-GB" sz="3200" dirty="0">
                <a:solidFill>
                  <a:schemeClr val="tx1"/>
                </a:solidFill>
              </a:rPr>
              <a:t> 2/2</a:t>
            </a:r>
            <a:endParaRPr sz="320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6926" y="1028087"/>
            <a:ext cx="11747500" cy="4868376"/>
          </a:xfrm>
        </p:spPr>
        <p:txBody>
          <a:bodyPr>
            <a:noAutofit/>
          </a:bodyPr>
          <a:lstStyle/>
          <a:p>
            <a:pPr fontAlgn="t">
              <a:lnSpc>
                <a:spcPts val="1500"/>
              </a:lnSpc>
              <a:buNone/>
            </a:pPr>
            <a:r>
              <a:rPr lang="en-GB" sz="1200" dirty="0">
                <a:effectLst/>
                <a:latin typeface="+mj-lt"/>
              </a:rPr>
              <a:t>Hofstede, G. (2011) ‘</a:t>
            </a:r>
            <a:r>
              <a:rPr lang="en-GB" sz="1200" dirty="0" err="1">
                <a:effectLst/>
                <a:latin typeface="+mj-lt"/>
              </a:rPr>
              <a:t>Dimensionalising</a:t>
            </a:r>
            <a:r>
              <a:rPr lang="en-GB" sz="1200" dirty="0">
                <a:effectLst/>
                <a:latin typeface="+mj-lt"/>
              </a:rPr>
              <a:t> cultures: The Hofstede model in context’, </a:t>
            </a:r>
            <a:r>
              <a:rPr lang="en-GB" sz="1200" i="1" dirty="0">
                <a:effectLst/>
                <a:latin typeface="+mj-lt"/>
              </a:rPr>
              <a:t>Online Readings in Psychology and Culture</a:t>
            </a:r>
            <a:r>
              <a:rPr lang="en-GB" sz="1200" dirty="0">
                <a:effectLst/>
                <a:latin typeface="+mj-lt"/>
              </a:rPr>
              <a:t>, 2(1). </a:t>
            </a:r>
            <a:r>
              <a:rPr lang="en-GB" sz="1200" dirty="0" err="1">
                <a:effectLst/>
                <a:latin typeface="+mj-lt"/>
              </a:rPr>
              <a:t>doi</a:t>
            </a:r>
            <a:r>
              <a:rPr lang="en-GB" sz="1200" dirty="0">
                <a:effectLst/>
                <a:latin typeface="+mj-lt"/>
              </a:rPr>
              <a:t>: 10.9707/2307-0919.1014.</a:t>
            </a:r>
          </a:p>
          <a:p>
            <a:pPr fontAlgn="t">
              <a:lnSpc>
                <a:spcPts val="1500"/>
              </a:lnSpc>
              <a:buNone/>
            </a:pPr>
            <a:r>
              <a:rPr lang="en-GB" sz="1200" dirty="0">
                <a:effectLst/>
                <a:latin typeface="+mj-lt"/>
              </a:rPr>
              <a:t>Hofstede, G., Hofstede, G.J. and Minkov, M. (2010) </a:t>
            </a:r>
            <a:r>
              <a:rPr lang="en-GB" sz="1200" i="1" dirty="0">
                <a:effectLst/>
                <a:latin typeface="+mj-lt"/>
              </a:rPr>
              <a:t>Cultures and organisations: Software of the mind</a:t>
            </a:r>
            <a:r>
              <a:rPr lang="en-GB" sz="1200" dirty="0">
                <a:effectLst/>
                <a:latin typeface="+mj-lt"/>
              </a:rPr>
              <a:t>. 3rd </a:t>
            </a:r>
            <a:r>
              <a:rPr lang="en-GB" sz="1200" dirty="0" err="1">
                <a:effectLst/>
                <a:latin typeface="+mj-lt"/>
              </a:rPr>
              <a:t>edn</a:t>
            </a:r>
            <a:r>
              <a:rPr lang="en-GB" sz="1200" dirty="0">
                <a:effectLst/>
                <a:latin typeface="+mj-lt"/>
              </a:rPr>
              <a:t>. New York: McGraw-Hill.</a:t>
            </a:r>
          </a:p>
          <a:p>
            <a:pPr fontAlgn="t">
              <a:lnSpc>
                <a:spcPts val="1500"/>
              </a:lnSpc>
              <a:buNone/>
            </a:pPr>
            <a:r>
              <a:rPr lang="en-GB" sz="1200" dirty="0">
                <a:effectLst/>
                <a:latin typeface="+mj-lt"/>
              </a:rPr>
              <a:t>Luo, Y. (2007) </a:t>
            </a:r>
            <a:r>
              <a:rPr lang="en-GB" sz="1200" i="1" dirty="0">
                <a:effectLst/>
                <a:latin typeface="+mj-lt"/>
              </a:rPr>
              <a:t>Guanxi and business</a:t>
            </a:r>
            <a:r>
              <a:rPr lang="en-GB" sz="1200" dirty="0">
                <a:effectLst/>
                <a:latin typeface="+mj-lt"/>
              </a:rPr>
              <a:t>. 2nd </a:t>
            </a:r>
            <a:r>
              <a:rPr lang="en-GB" sz="1200" dirty="0" err="1">
                <a:effectLst/>
                <a:latin typeface="+mj-lt"/>
              </a:rPr>
              <a:t>edn</a:t>
            </a:r>
            <a:r>
              <a:rPr lang="en-GB" sz="1200" dirty="0">
                <a:effectLst/>
                <a:latin typeface="+mj-lt"/>
              </a:rPr>
              <a:t>. Singapore: World Scientific.</a:t>
            </a:r>
          </a:p>
          <a:p>
            <a:pPr fontAlgn="t">
              <a:lnSpc>
                <a:spcPts val="1500"/>
              </a:lnSpc>
              <a:buNone/>
            </a:pPr>
            <a:r>
              <a:rPr lang="en-GB" sz="1200" dirty="0">
                <a:effectLst/>
                <a:latin typeface="+mj-lt"/>
              </a:rPr>
              <a:t>Meyer, E. (2014) </a:t>
            </a:r>
            <a:r>
              <a:rPr lang="en-GB" sz="1200" i="1" dirty="0">
                <a:effectLst/>
                <a:latin typeface="+mj-lt"/>
              </a:rPr>
              <a:t>The culture map: Breaking through the invisible boundaries of global business</a:t>
            </a:r>
            <a:r>
              <a:rPr lang="en-GB" sz="1200" dirty="0">
                <a:effectLst/>
                <a:latin typeface="+mj-lt"/>
              </a:rPr>
              <a:t>. New York: PublicAffairs.</a:t>
            </a:r>
          </a:p>
          <a:p>
            <a:pPr fontAlgn="t">
              <a:lnSpc>
                <a:spcPts val="1500"/>
              </a:lnSpc>
              <a:buNone/>
            </a:pPr>
            <a:r>
              <a:rPr lang="en-GB" sz="1200" dirty="0">
                <a:effectLst/>
                <a:latin typeface="+mj-lt"/>
              </a:rPr>
              <a:t>Rolls-Royce (2022) ‘Rolls-Royce and Air China announce joint venture for new maintenance, repair and overhaul facility in Beijing’, </a:t>
            </a:r>
            <a:r>
              <a:rPr lang="en-GB" sz="1200" i="1" dirty="0">
                <a:effectLst/>
                <a:latin typeface="+mj-lt"/>
              </a:rPr>
              <a:t>Rolls-Royce</a:t>
            </a:r>
            <a:r>
              <a:rPr lang="en-GB" sz="1200" dirty="0">
                <a:effectLst/>
                <a:latin typeface="+mj-lt"/>
              </a:rPr>
              <a:t>, 1 September. Available at: https://www.rolls-royce.com/media/press-releases/2022/01-09-2022-rr-and-air-china-announce-joint-venture-for-new-maintenance-repair-and-overhaul-facility.aspx (Accessed: 23 July 2026).</a:t>
            </a:r>
          </a:p>
          <a:p>
            <a:pPr fontAlgn="t">
              <a:lnSpc>
                <a:spcPts val="1500"/>
              </a:lnSpc>
              <a:buNone/>
            </a:pPr>
            <a:r>
              <a:rPr lang="en-GB" sz="1200" dirty="0" err="1">
                <a:effectLst/>
                <a:latin typeface="+mj-lt"/>
              </a:rPr>
              <a:t>Salacuse</a:t>
            </a:r>
            <a:r>
              <a:rPr lang="en-GB" sz="1200" dirty="0">
                <a:effectLst/>
                <a:latin typeface="+mj-lt"/>
              </a:rPr>
              <a:t>, J.W. (1998) ‘Ten ways that culture affects negotiating style: Some survey results’, </a:t>
            </a:r>
            <a:r>
              <a:rPr lang="en-GB" sz="1200" i="1" dirty="0">
                <a:effectLst/>
                <a:latin typeface="+mj-lt"/>
              </a:rPr>
              <a:t>Negotiation Journal</a:t>
            </a:r>
            <a:r>
              <a:rPr lang="en-GB" sz="1200" dirty="0">
                <a:effectLst/>
                <a:latin typeface="+mj-lt"/>
              </a:rPr>
              <a:t>, 14(3), pp. 221–240. </a:t>
            </a:r>
            <a:r>
              <a:rPr lang="en-GB" sz="1200" dirty="0" err="1">
                <a:effectLst/>
                <a:latin typeface="+mj-lt"/>
              </a:rPr>
              <a:t>doi</a:t>
            </a:r>
            <a:r>
              <a:rPr lang="en-GB" sz="1200" dirty="0">
                <a:effectLst/>
                <a:latin typeface="+mj-lt"/>
              </a:rPr>
              <a:t>: 10.1111/j.1571-9979.1998.tb00162.x.</a:t>
            </a:r>
          </a:p>
          <a:p>
            <a:pPr fontAlgn="t">
              <a:lnSpc>
                <a:spcPts val="1500"/>
              </a:lnSpc>
              <a:buNone/>
            </a:pPr>
            <a:r>
              <a:rPr lang="en-GB" sz="1200" dirty="0">
                <a:effectLst/>
                <a:latin typeface="+mj-lt"/>
              </a:rPr>
              <a:t>Thomas, D.C., Elron, E., Stahl, G., Ekelund, B.Z., Ravlin, E.C., </a:t>
            </a:r>
            <a:r>
              <a:rPr lang="en-GB" sz="1200" dirty="0" err="1">
                <a:effectLst/>
                <a:latin typeface="+mj-lt"/>
              </a:rPr>
              <a:t>Cerdin</a:t>
            </a:r>
            <a:r>
              <a:rPr lang="en-GB" sz="1200" dirty="0">
                <a:effectLst/>
                <a:latin typeface="+mj-lt"/>
              </a:rPr>
              <a:t>, J.L., Poelmans, S., Brislin, R., </a:t>
            </a:r>
            <a:r>
              <a:rPr lang="en-GB" sz="1200" dirty="0" err="1">
                <a:effectLst/>
                <a:latin typeface="+mj-lt"/>
              </a:rPr>
              <a:t>Pekerti</a:t>
            </a:r>
            <a:r>
              <a:rPr lang="en-GB" sz="1200" dirty="0">
                <a:effectLst/>
                <a:latin typeface="+mj-lt"/>
              </a:rPr>
              <a:t>, A., Aycan, Z., </a:t>
            </a:r>
            <a:r>
              <a:rPr lang="en-GB" sz="1200" dirty="0" err="1">
                <a:effectLst/>
                <a:latin typeface="+mj-lt"/>
              </a:rPr>
              <a:t>Maznevski</a:t>
            </a:r>
            <a:r>
              <a:rPr lang="en-GB" sz="1200" dirty="0">
                <a:effectLst/>
                <a:latin typeface="+mj-lt"/>
              </a:rPr>
              <a:t>, M., Au, K. and </a:t>
            </a:r>
            <a:r>
              <a:rPr lang="en-GB" sz="1200" dirty="0" err="1">
                <a:effectLst/>
                <a:latin typeface="+mj-lt"/>
              </a:rPr>
              <a:t>Lazarova</a:t>
            </a:r>
            <a:r>
              <a:rPr lang="en-GB" sz="1200" dirty="0">
                <a:effectLst/>
                <a:latin typeface="+mj-lt"/>
              </a:rPr>
              <a:t>, M.B. (2008) ‘Cultural intelligence: Domain and assessment’, </a:t>
            </a:r>
            <a:r>
              <a:rPr lang="en-GB" sz="1200" i="1" dirty="0">
                <a:effectLst/>
                <a:latin typeface="+mj-lt"/>
              </a:rPr>
              <a:t>International Journal of Cross Cultural Management</a:t>
            </a:r>
            <a:r>
              <a:rPr lang="en-GB" sz="1200" dirty="0">
                <a:effectLst/>
                <a:latin typeface="+mj-lt"/>
              </a:rPr>
              <a:t>, 8(2), pp. 123–143.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5CADE87F-923A-3051-1FBB-6FD9D4CD9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129AB-4C8A-4524-9F26-93B145D09D69}" type="datetime1">
              <a:rPr lang="en-GB" smtClean="0"/>
              <a:t>24/07/2026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9DAD3275-9AB4-195A-0199-03B04C96B4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59833" y="6065837"/>
            <a:ext cx="667286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4C0B866D-4FBA-1E9C-674A-6B64A480FA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15</a:t>
            </a:fld>
            <a:endParaRPr 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EE515-291C-C288-6424-95B8B9F02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2283375"/>
            <a:ext cx="10353762" cy="970450"/>
          </a:xfrm>
        </p:spPr>
        <p:txBody>
          <a:bodyPr>
            <a:noAutofit/>
          </a:bodyPr>
          <a:lstStyle/>
          <a:p>
            <a:r>
              <a:rPr lang="en-GB" sz="6000" dirty="0"/>
              <a:t>Thank you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6E3370-B1F9-D02A-47E8-66D250DB2E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79F82-E27A-4C22-AE3D-CAB2A072E923}" type="datetime1">
              <a:rPr lang="en-GB" smtClean="0"/>
              <a:t>24/07/2026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B8FC8B-2C6A-7C79-476C-3D1D53615C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540DE2-64E8-74C5-6295-B23BBEF838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56872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0FC639-BB52-D966-A9F1-C4B7E0FE43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A8CC5-8BB1-A4F7-5B5A-1A7FFDCA0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682" y="1370778"/>
            <a:ext cx="11522635" cy="1143000"/>
          </a:xfrm>
        </p:spPr>
        <p:txBody>
          <a:bodyPr/>
          <a:lstStyle/>
          <a:p>
            <a:r>
              <a:rPr lang="en-GB" dirty="0"/>
              <a:t>Our Vision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E1BDAC-5AA0-3BC0-7B81-B21E7A6ECF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79F82-E27A-4C22-AE3D-CAB2A072E923}" type="datetime1">
              <a:rPr lang="en-GB" smtClean="0"/>
              <a:t>23/07/2026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236A39-B454-AE53-F7B4-523D1EE34C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36BE72-78A6-5102-25E0-D07EBF68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5</a:t>
            </a:fld>
            <a:endParaRPr lang="en-US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7" name="Slide Zoom 6">
                <a:extLst>
                  <a:ext uri="{FF2B5EF4-FFF2-40B4-BE49-F238E27FC236}">
                    <a16:creationId xmlns:a16="http://schemas.microsoft.com/office/drawing/2014/main" id="{24B2C472-6490-62D4-D7AF-1819D940ADA4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4294374438"/>
                  </p:ext>
                </p:extLst>
              </p:nvPr>
            </p:nvGraphicFramePr>
            <p:xfrm>
              <a:off x="913796" y="2513779"/>
              <a:ext cx="5182204" cy="2914990"/>
            </p:xfrm>
            <a:graphic>
              <a:graphicData uri="http://schemas.microsoft.com/office/powerpoint/2016/slidezoom">
                <pslz:sldZm>
                  <pslz:sldZmObj sldId="2583" cId="381835858">
                    <pslz:zmPr id="{4C3512E8-1E4C-4D51-9A84-2F4A74C6B577}" returnToParent="0" transitionDur="1000">
                      <p166:blipFill xmlns:p166="http://schemas.microsoft.com/office/powerpoint/2016/6/main">
                        <a:blip r:embed="rId2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5182204" cy="291499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7" name="Slide Zoom 6">
                <a:hlinkClick r:id="rId3" action="ppaction://hlinksldjump"/>
                <a:extLst>
                  <a:ext uri="{FF2B5EF4-FFF2-40B4-BE49-F238E27FC236}">
                    <a16:creationId xmlns:a16="http://schemas.microsoft.com/office/drawing/2014/main" id="{24B2C472-6490-62D4-D7AF-1819D940ADA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913796" y="2513779"/>
                <a:ext cx="5182204" cy="291499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323700376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6869FD-3996-7446-A471-DBF295D0FC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B3492ADD-0001-808D-5806-FF830DB22F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7745" y="822555"/>
            <a:ext cx="5038852" cy="1197864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2400" b="1" dirty="0"/>
              <a:t>Our Vision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33CE7C58-76BF-FD74-F8BE-6EA8B0C229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E50A3-4002-4E26-ABF6-A4643C87B610}" type="datetime1">
              <a:rPr lang="en-GB" smtClean="0"/>
              <a:t>23/07/2026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C91004A8-3A9C-E74D-7FCB-880161469E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Constantin’s Photography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F7D45BE-DAFD-C3DD-1438-787E96D0B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6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71CEF22-BD78-CAAE-811F-1FA85000CB7C}"/>
              </a:ext>
            </a:extLst>
          </p:cNvPr>
          <p:cNvSpPr txBox="1"/>
          <p:nvPr/>
        </p:nvSpPr>
        <p:spPr>
          <a:xfrm>
            <a:off x="974252" y="2942699"/>
            <a:ext cx="4396901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000"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Capture and preserve meaningful moments with handcrafted albums &amp; museum‑grade wall art to create lasting legacies.</a:t>
            </a:r>
          </a:p>
          <a:p>
            <a:pPr>
              <a:defRPr sz="2000"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Offer immersive nature &amp; wildlife workshops inspired by a passion for the outdoors.</a:t>
            </a:r>
          </a:p>
          <a:p>
            <a:pPr>
              <a:defRPr sz="2000"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Increase awareness of environmental beauty and threats to endangered species; inspire conservation.</a:t>
            </a:r>
          </a:p>
          <a:p>
            <a:pPr>
              <a:defRPr sz="2000"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Foster a deeper human connection with nature through ethical, story‑driven imagery.</a:t>
            </a:r>
          </a:p>
        </p:txBody>
      </p:sp>
      <p:pic>
        <p:nvPicPr>
          <p:cNvPr id="6" name="Picture 5" descr="A person in a suit and glasses">
            <a:extLst>
              <a:ext uri="{FF2B5EF4-FFF2-40B4-BE49-F238E27FC236}">
                <a16:creationId xmlns:a16="http://schemas.microsoft.com/office/drawing/2014/main" id="{A9AD4C9C-F9BD-1E2E-804A-BAE1ADCC807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14890" y="737038"/>
            <a:ext cx="1742440" cy="21780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11" descr="A green field with trees and mountains in the background&#10;&#10;AI-generated content may be incorrect.">
            <a:extLst>
              <a:ext uri="{FF2B5EF4-FFF2-40B4-BE49-F238E27FC236}">
                <a16:creationId xmlns:a16="http://schemas.microsoft.com/office/drawing/2014/main" id="{E3A62F0A-733B-B8C9-D7CF-1B31DDE5D1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6940" y="3041211"/>
            <a:ext cx="3903720" cy="2597588"/>
          </a:xfrm>
          <a:prstGeom prst="rect">
            <a:avLst/>
          </a:prstGeom>
        </p:spPr>
      </p:pic>
      <p:pic>
        <p:nvPicPr>
          <p:cNvPr id="14" name="Picture 13" descr="A waterfall in a forest&#10;&#10;AI-generated content may be incorrect.">
            <a:extLst>
              <a:ext uri="{FF2B5EF4-FFF2-40B4-BE49-F238E27FC236}">
                <a16:creationId xmlns:a16="http://schemas.microsoft.com/office/drawing/2014/main" id="{A49DD2EF-E852-96EF-94F1-8F894D7DD9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42830" y="3041211"/>
            <a:ext cx="1728470" cy="2597588"/>
          </a:xfrm>
          <a:prstGeom prst="rect">
            <a:avLst/>
          </a:prstGeom>
        </p:spPr>
      </p:pic>
      <p:pic>
        <p:nvPicPr>
          <p:cNvPr id="18" name="Picture 17" descr="A group of yellow flowers&#10;&#10;AI-generated content may be incorrect.">
            <a:extLst>
              <a:ext uri="{FF2B5EF4-FFF2-40B4-BE49-F238E27FC236}">
                <a16:creationId xmlns:a16="http://schemas.microsoft.com/office/drawing/2014/main" id="{8C958FD6-7E34-5447-D73C-B6529675046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96786" y="1665963"/>
            <a:ext cx="2908258" cy="1197863"/>
          </a:xfrm>
          <a:prstGeom prst="rect">
            <a:avLst/>
          </a:prstGeom>
        </p:spPr>
      </p:pic>
      <p:pic>
        <p:nvPicPr>
          <p:cNvPr id="20" name="Picture 19" descr="A squirrel climbing a tree&#10;&#10;AI-generated content may be incorrect.">
            <a:extLst>
              <a:ext uri="{FF2B5EF4-FFF2-40B4-BE49-F238E27FC236}">
                <a16:creationId xmlns:a16="http://schemas.microsoft.com/office/drawing/2014/main" id="{F9503D87-5850-C6A2-4BC9-24B84EB3A2D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08301" y="740021"/>
            <a:ext cx="2722359" cy="2178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35858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B67062-2EF6-0B20-08AB-145EEF4BEF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53FCFF-B28F-22DD-C3F6-733193D2BE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682" y="1482610"/>
            <a:ext cx="11522635" cy="1143000"/>
          </a:xfrm>
        </p:spPr>
        <p:txBody>
          <a:bodyPr/>
          <a:lstStyle/>
          <a:p>
            <a:r>
              <a:rPr lang="en-GB" dirty="0"/>
              <a:t>Services &amp; Deliverables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9BCD32-387C-DC3D-E78E-1F2BCDC0FC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79F82-E27A-4C22-AE3D-CAB2A072E923}" type="datetime1">
              <a:rPr lang="en-GB" smtClean="0"/>
              <a:t>23/07/2026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B1C6B3-0420-F8FB-BD73-07924E6D0C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B4CD05-6CDE-68AB-60F5-E13CBF1076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7</a:t>
            </a:fld>
            <a:endParaRPr lang="en-US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7" name="Slide Zoom 6">
                <a:extLst>
                  <a:ext uri="{FF2B5EF4-FFF2-40B4-BE49-F238E27FC236}">
                    <a16:creationId xmlns:a16="http://schemas.microsoft.com/office/drawing/2014/main" id="{224B5E32-F7E0-220F-5017-748B1F66AE57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871090800"/>
                  </p:ext>
                </p:extLst>
              </p:nvPr>
            </p:nvGraphicFramePr>
            <p:xfrm>
              <a:off x="916590" y="2625609"/>
              <a:ext cx="5179409" cy="2913417"/>
            </p:xfrm>
            <a:graphic>
              <a:graphicData uri="http://schemas.microsoft.com/office/powerpoint/2016/slidezoom">
                <pslz:sldZm>
                  <pslz:sldZmObj sldId="258" cId="0">
                    <pslz:zmPr id="{273A8686-61F6-41D0-AF3B-4ECC8EF42AC6}" returnToParent="0" transitionDur="1000">
                      <p166:blipFill xmlns:p166="http://schemas.microsoft.com/office/powerpoint/2016/6/main">
                        <a:blip r:embed="rId2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5179409" cy="2913417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7" name="Slide Zoom 6">
                <a:hlinkClick r:id="rId3" action="ppaction://hlinksldjump"/>
                <a:extLst>
                  <a:ext uri="{FF2B5EF4-FFF2-40B4-BE49-F238E27FC236}">
                    <a16:creationId xmlns:a16="http://schemas.microsoft.com/office/drawing/2014/main" id="{224B5E32-F7E0-220F-5017-748B1F66AE57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916590" y="2625609"/>
                <a:ext cx="5179409" cy="2913417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550302900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71A39957-0FCD-2DA9-3C0D-F07C165A8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790" y="667281"/>
            <a:ext cx="4617720" cy="1197864"/>
          </a:xfrm>
        </p:spPr>
        <p:txBody>
          <a:bodyPr anchor="t">
            <a:noAutofit/>
          </a:bodyPr>
          <a:lstStyle/>
          <a:p>
            <a:r>
              <a:rPr lang="en-US" sz="2400" dirty="0"/>
              <a:t>Core Services and Tangible Outputs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6E07AA0C-E837-4B71-D0EE-F7940C6F8A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A5308-1053-4FDF-9AA8-3856740812A3}" type="datetime1">
              <a:rPr lang="en-GB" smtClean="0"/>
              <a:t>23/07/2026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9AC6BF1-9574-834D-1FAD-7C7463B89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AC724ECD-F67F-2DA0-4F10-1EB14BF1AA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8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A979F0-E4F7-E939-D53E-078560D46030}"/>
              </a:ext>
            </a:extLst>
          </p:cNvPr>
          <p:cNvSpPr txBox="1"/>
          <p:nvPr/>
        </p:nvSpPr>
        <p:spPr>
          <a:xfrm>
            <a:off x="457200" y="6126480"/>
            <a:ext cx="2697726" cy="27699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244062"/>
                </a:solidFill>
              </a:defRPr>
            </a:pPr>
            <a:r>
              <a:rPr dirty="0">
                <a:solidFill>
                  <a:schemeClr val="tx1">
                    <a:lumMod val="95000"/>
                    <a:lumOff val="5000"/>
                  </a:schemeClr>
                </a:solidFill>
              </a:rPr>
              <a:t>Citations: Sood, 2017; Kotler et al., 2020</a:t>
            </a:r>
          </a:p>
        </p:txBody>
      </p: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5B4119B4-66A7-DFAA-7866-F343E2FDC04C}"/>
              </a:ext>
            </a:extLst>
          </p:cNvPr>
          <p:cNvSpPr txBox="1">
            <a:spLocks/>
          </p:cNvSpPr>
          <p:nvPr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843016" y="950976"/>
            <a:ext cx="5586984" cy="5330952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Diverse Photography Services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On-location portraits, dog photography, and documentary event coverage offer premium, ethical photography experiences.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Tangible Artistic Outputs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Handcrafted photo albums and museum-grade wall art ensure clients receive lasting, quality products.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Nature and Wildlife Workshops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Workshops in Norfolk promote photography skills, environmental awareness, and ethical fieldcraft.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Business Growth and Brand Strength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Combining services and workshops creates revenue streams and enhances brand as artistic and educational.</a:t>
            </a:r>
          </a:p>
        </p:txBody>
      </p:sp>
      <p:pic>
        <p:nvPicPr>
          <p:cNvPr id="15" name="Picture 14" descr="A collage of a photo album&#10;&#10;AI-generated content may be incorrect.">
            <a:extLst>
              <a:ext uri="{FF2B5EF4-FFF2-40B4-BE49-F238E27FC236}">
                <a16:creationId xmlns:a16="http://schemas.microsoft.com/office/drawing/2014/main" id="{6640775A-9938-9739-2653-685FB16607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268" y="1889505"/>
            <a:ext cx="4737100" cy="1361929"/>
          </a:xfrm>
          <a:prstGeom prst="rect">
            <a:avLst/>
          </a:prstGeom>
        </p:spPr>
      </p:pic>
      <p:pic>
        <p:nvPicPr>
          <p:cNvPr id="16" name="Picture 15" descr="A group of small notebooks with a photo of a baby&#10;&#10;AI-generated content may be incorrect.">
            <a:extLst>
              <a:ext uri="{FF2B5EF4-FFF2-40B4-BE49-F238E27FC236}">
                <a16:creationId xmlns:a16="http://schemas.microsoft.com/office/drawing/2014/main" id="{56CFF49A-E3F7-15E7-53F3-B334EE7BC2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268" y="3636454"/>
            <a:ext cx="4737100" cy="2049979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52A0AF5-E6DA-A93E-AB83-BB60FAF24FC3}"/>
              </a:ext>
            </a:extLst>
          </p:cNvPr>
          <p:cNvSpPr txBox="1"/>
          <p:nvPr/>
        </p:nvSpPr>
        <p:spPr>
          <a:xfrm>
            <a:off x="546100" y="5710793"/>
            <a:ext cx="28956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Fig. 1,2: </a:t>
            </a:r>
            <a:r>
              <a:rPr lang="en-GB" sz="1200" dirty="0" err="1"/>
              <a:t>nPhoto</a:t>
            </a:r>
            <a:r>
              <a:rPr lang="en-GB" sz="1200" dirty="0"/>
              <a:t>, (no date)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2D6E85-56AB-77B3-79B2-33043FEE05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B1B7A-2DC0-4861-4AC0-E60A65D004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682" y="1278680"/>
            <a:ext cx="11522635" cy="1143000"/>
          </a:xfrm>
        </p:spPr>
        <p:txBody>
          <a:bodyPr/>
          <a:lstStyle/>
          <a:p>
            <a:r>
              <a:rPr lang="en-GB" dirty="0"/>
              <a:t>Strategic Goals and Milestones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87B62E-1439-2ADC-346D-321B19C4D5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79F82-E27A-4C22-AE3D-CAB2A072E923}" type="datetime1">
              <a:rPr lang="en-GB" smtClean="0"/>
              <a:t>23/07/2026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F7E059-B40F-51E8-D726-FDAEB8AC7F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EBF6DC-10B2-98CF-2166-82D41951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9</a:t>
            </a:fld>
            <a:endParaRPr lang="en-US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7" name="Slide Zoom 6">
                <a:extLst>
                  <a:ext uri="{FF2B5EF4-FFF2-40B4-BE49-F238E27FC236}">
                    <a16:creationId xmlns:a16="http://schemas.microsoft.com/office/drawing/2014/main" id="{39817E81-A5A4-0F38-EDC8-C87F63759B50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029724641"/>
                  </p:ext>
                </p:extLst>
              </p:nvPr>
            </p:nvGraphicFramePr>
            <p:xfrm>
              <a:off x="916592" y="2421680"/>
              <a:ext cx="5179407" cy="2913416"/>
            </p:xfrm>
            <a:graphic>
              <a:graphicData uri="http://schemas.microsoft.com/office/powerpoint/2016/slidezoom">
                <pslz:sldZm>
                  <pslz:sldZmObj sldId="259" cId="0">
                    <pslz:zmPr id="{7F72A1EF-7849-430D-B517-87F1923A336B}" returnToParent="0" transitionDur="1000">
                      <p166:blipFill xmlns:p166="http://schemas.microsoft.com/office/powerpoint/2016/6/main">
                        <a:blip r:embed="rId2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5179407" cy="2913416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7" name="Slide Zoom 6">
                <a:hlinkClick r:id="rId3" action="ppaction://hlinksldjump"/>
                <a:extLst>
                  <a:ext uri="{FF2B5EF4-FFF2-40B4-BE49-F238E27FC236}">
                    <a16:creationId xmlns:a16="http://schemas.microsoft.com/office/drawing/2014/main" id="{39817E81-A5A4-0F38-EDC8-C87F63759B50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916592" y="2421680"/>
                <a:ext cx="5179407" cy="2913416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12858090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A19ED354-AB15-F662-23A5-99BE6ADB8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819477"/>
            <a:ext cx="4617720" cy="1197864"/>
          </a:xfrm>
        </p:spPr>
        <p:txBody>
          <a:bodyPr anchor="t">
            <a:normAutofit fontScale="90000"/>
          </a:bodyPr>
          <a:lstStyle/>
          <a:p>
            <a:r>
              <a:rPr lang="en-US" dirty="0"/>
              <a:t>Strategic Goals and Milestones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448B892-3D0B-EE62-A07F-F123A5A915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001F6-CE08-4F9D-BB5B-B03587246B1E}" type="datetime1">
              <a:rPr lang="en-GB" smtClean="0"/>
              <a:t>23/07/2026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E9EE62C-295B-8ABB-3BF7-C3A908992A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Constantin’s Photography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6ADB984-1A24-C60F-BA0C-1C967548F8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10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2A10BF-750C-F819-0A6D-E79A6BAC1670}"/>
              </a:ext>
            </a:extLst>
          </p:cNvPr>
          <p:cNvSpPr txBox="1"/>
          <p:nvPr/>
        </p:nvSpPr>
        <p:spPr>
          <a:xfrm>
            <a:off x="457200" y="6126480"/>
            <a:ext cx="4737002" cy="27699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244062"/>
                </a:solidFill>
              </a:defRPr>
            </a:pPr>
            <a:r>
              <a:rPr dirty="0">
                <a:solidFill>
                  <a:schemeClr val="tx1">
                    <a:lumMod val="95000"/>
                    <a:lumOff val="5000"/>
                  </a:schemeClr>
                </a:solidFill>
              </a:rPr>
              <a:t>Citations: Turban, Pollard &amp; Wood, 2017; Blackwell, 2011; Williams, 2022</a:t>
            </a:r>
          </a:p>
        </p:txBody>
      </p: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189DE246-3DC3-0AB4-4A87-7062933F4A26}"/>
              </a:ext>
            </a:extLst>
          </p:cNvPr>
          <p:cNvSpPr txBox="1">
            <a:spLocks/>
          </p:cNvSpPr>
          <p:nvPr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843016" y="950976"/>
            <a:ext cx="5586984" cy="5330952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Website and CRM Integration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Launch a conversion-ready website with CRM, e-signature, and client gallery features to optimize customer experience.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Strategic Partnerships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Develop partnerships with three local referral sources like wedding venues and pet boutiques to boost lead generation.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Case Studies and Authority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Publish ten detailed case studies to provide social proof and strengthen market authority in the premium segment.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Financial and Commercial Targets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Achieve 20–30 paying clients and two pilot workshops; reach breakeven by month six with strategic pricing and cost control.</a:t>
            </a:r>
          </a:p>
        </p:txBody>
      </p:sp>
      <p:pic>
        <p:nvPicPr>
          <p:cNvPr id="16" name="Picture 15" descr="A group of people doing yoga outside&#10;&#10;AI-generated content may be incorrect.">
            <a:extLst>
              <a:ext uri="{FF2B5EF4-FFF2-40B4-BE49-F238E27FC236}">
                <a16:creationId xmlns:a16="http://schemas.microsoft.com/office/drawing/2014/main" id="{FC0F30DA-168C-C473-C08B-A12312F29B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815" y="2368550"/>
            <a:ext cx="5406393" cy="328753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TM04033929[[fn=Slate]]</Template>
  <TotalTime>1686</TotalTime>
  <Words>2196</Words>
  <Application>Microsoft Office PowerPoint</Application>
  <PresentationFormat>Widescreen</PresentationFormat>
  <Paragraphs>334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Aptos</vt:lpstr>
      <vt:lpstr>Arial</vt:lpstr>
      <vt:lpstr>Segoe UI</vt:lpstr>
      <vt:lpstr>Symbol</vt:lpstr>
      <vt:lpstr>Wingdings</vt:lpstr>
      <vt:lpstr>Wingdings 2</vt:lpstr>
      <vt:lpstr>Slate</vt:lpstr>
      <vt:lpstr>                                                                                      Entrepreneurship LCBB5013_LON                          BA (Hons) Business Management International Business Communications LCBB6023 </vt:lpstr>
      <vt:lpstr>PowerPoint Presentation</vt:lpstr>
      <vt:lpstr>The Proposed Rolls-Royce - Air China Joint Venture</vt:lpstr>
      <vt:lpstr>Culture: More Than Etiquette</vt:lpstr>
      <vt:lpstr>Hofstede’s Cultural Dimensions</vt:lpstr>
      <vt:lpstr>Theoretical Framework: Hall High- and Low-Context Communication</vt:lpstr>
      <vt:lpstr>Four Critical Cultural Challenges</vt:lpstr>
      <vt:lpstr>From Cultural Difference to Business Risk</vt:lpstr>
      <vt:lpstr>Stage 1: Prepare People, Interests and Boundaries</vt:lpstr>
      <vt:lpstr>Stage 2: Build Trust and Negotiate Mutual Value</vt:lpstr>
      <vt:lpstr>Stage 3: The Deal Is a Relationship, Not an Event</vt:lpstr>
      <vt:lpstr>Board Recommendations and Risks</vt:lpstr>
      <vt:lpstr>Conclusion</vt:lpstr>
      <vt:lpstr>References 1/2</vt:lpstr>
      <vt:lpstr>References 2/2</vt:lpstr>
      <vt:lpstr>Thank you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Constantin Iftimie</dc:creator>
  <cp:keywords/>
  <dc:description>generated using python-pptx</dc:description>
  <cp:lastModifiedBy>Constantin Iftimie</cp:lastModifiedBy>
  <cp:revision>90</cp:revision>
  <dcterms:created xsi:type="dcterms:W3CDTF">2013-01-27T09:14:16Z</dcterms:created>
  <dcterms:modified xsi:type="dcterms:W3CDTF">2026-07-24T12:46:24Z</dcterms:modified>
  <cp:category/>
</cp:coreProperties>
</file>