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71" r:id="rId3"/>
    <p:sldId id="257" r:id="rId4"/>
    <p:sldId id="258" r:id="rId5"/>
    <p:sldId id="259" r:id="rId6"/>
    <p:sldId id="268" r:id="rId7"/>
    <p:sldId id="262" r:id="rId8"/>
    <p:sldId id="263" r:id="rId9"/>
    <p:sldId id="265" r:id="rId10"/>
    <p:sldId id="266" r:id="rId11"/>
    <p:sldId id="269" r:id="rId12"/>
  </p:sldIdLst>
  <p:sldSz cx="12192000" cy="6858000"/>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574" autoAdjust="0"/>
    <p:restoredTop sz="94660"/>
  </p:normalViewPr>
  <p:slideViewPr>
    <p:cSldViewPr snapToGrid="0">
      <p:cViewPr varScale="1">
        <p:scale>
          <a:sx n="73" d="100"/>
          <a:sy n="73" d="100"/>
        </p:scale>
        <p:origin x="720" y="72"/>
      </p:cViewPr>
      <p:guideLst/>
    </p:cSldViewPr>
  </p:slideViewPr>
  <p:notesTextViewPr>
    <p:cViewPr>
      <p:scale>
        <a:sx n="1" d="1"/>
        <a:sy n="1" d="1"/>
      </p:scale>
      <p:origin x="0" y="0"/>
    </p:cViewPr>
  </p:notesTextViewPr>
  <p:notesViewPr>
    <p:cSldViewPr snapToGrid="0">
      <p:cViewPr varScale="1">
        <p:scale>
          <a:sx n="56" d="100"/>
          <a:sy n="56" d="100"/>
        </p:scale>
        <p:origin x="2856" y="7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850443" y="0"/>
            <a:ext cx="2945659" cy="498135"/>
          </a:xfrm>
          <a:prstGeom prst="rect">
            <a:avLst/>
          </a:prstGeom>
        </p:spPr>
        <p:txBody>
          <a:bodyPr vert="horz" lIns="93177" tIns="46589" rIns="93177" bIns="46589" rtlCol="0"/>
          <a:lstStyle>
            <a:lvl1pPr algn="r">
              <a:defRPr sz="1200"/>
            </a:lvl1pPr>
          </a:lstStyle>
          <a:p>
            <a:fld id="{A720C3F7-D614-46C2-98DE-3AE2D6075F7A}" type="datetimeFigureOut">
              <a:rPr lang="en-US" smtClean="0"/>
              <a:t>3/11/2024</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3177" tIns="46589" rIns="93177" bIns="46589"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30092"/>
            <a:ext cx="2945659" cy="498134"/>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30092"/>
            <a:ext cx="2945659" cy="498134"/>
          </a:xfrm>
          <a:prstGeom prst="rect">
            <a:avLst/>
          </a:prstGeom>
        </p:spPr>
        <p:txBody>
          <a:bodyPr vert="horz" lIns="93177" tIns="46589" rIns="93177" bIns="46589" rtlCol="0" anchor="b"/>
          <a:lstStyle>
            <a:lvl1pPr algn="r">
              <a:defRPr sz="1200"/>
            </a:lvl1pPr>
          </a:lstStyle>
          <a:p>
            <a:fld id="{6447899F-5C78-4D87-B61F-E034B21BDC05}" type="slidenum">
              <a:rPr lang="en-US" smtClean="0"/>
              <a:t>‹#›</a:t>
            </a:fld>
            <a:endParaRPr lang="en-US"/>
          </a:p>
        </p:txBody>
      </p:sp>
    </p:spTree>
    <p:extLst>
      <p:ext uri="{BB962C8B-B14F-4D97-AF65-F5344CB8AC3E}">
        <p14:creationId xmlns:p14="http://schemas.microsoft.com/office/powerpoint/2010/main" val="3153753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romaninscriptionsofbritain.org/inscriptions/TabVindol164"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447899F-5C78-4D87-B61F-E034B21BDC05}" type="slidenum">
              <a:rPr lang="en-US" smtClean="0"/>
              <a:t>1</a:t>
            </a:fld>
            <a:endParaRPr lang="en-US"/>
          </a:p>
        </p:txBody>
      </p:sp>
    </p:spTree>
    <p:extLst>
      <p:ext uri="{BB962C8B-B14F-4D97-AF65-F5344CB8AC3E}">
        <p14:creationId xmlns:p14="http://schemas.microsoft.com/office/powerpoint/2010/main" val="3979946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1. In this presentation I will consider evidence from two areas at the Frontiers of the Roman Empire, the fort of </a:t>
            </a:r>
            <a:r>
              <a:rPr lang="en-US" dirty="0" err="1" smtClean="0"/>
              <a:t>Vindolanda</a:t>
            </a:r>
            <a:r>
              <a:rPr lang="en-US" dirty="0" smtClean="0"/>
              <a:t> in Northern Britain and the </a:t>
            </a:r>
            <a:r>
              <a:rPr lang="en-US" dirty="0" err="1" smtClean="0"/>
              <a:t>praesidium</a:t>
            </a:r>
            <a:r>
              <a:rPr lang="en-US" dirty="0" smtClean="0"/>
              <a:t> of </a:t>
            </a:r>
            <a:r>
              <a:rPr lang="en-US" dirty="0" err="1" smtClean="0"/>
              <a:t>Krokodilô</a:t>
            </a:r>
            <a:r>
              <a:rPr lang="en-US" dirty="0" smtClean="0"/>
              <a:t> in the Eastern Desert of Egypt</a:t>
            </a:r>
          </a:p>
          <a:p>
            <a:r>
              <a:rPr lang="en-US" dirty="0" smtClean="0"/>
              <a:t>2. I will look first at a) why frontier zones are important b) what we know about Roman auxiliary forces at these two frontiers, and c) whether the auxiliaries might have considered themselves ‘Roman’</a:t>
            </a:r>
          </a:p>
          <a:p>
            <a:r>
              <a:rPr lang="en-US" dirty="0" smtClean="0"/>
              <a:t>3. I will then look at writing tablet 164, and </a:t>
            </a:r>
            <a:r>
              <a:rPr lang="en-US" dirty="0" err="1" smtClean="0"/>
              <a:t>ostrakon</a:t>
            </a:r>
            <a:r>
              <a:rPr lang="en-US" dirty="0" smtClean="0"/>
              <a:t> O </a:t>
            </a:r>
            <a:r>
              <a:rPr lang="en-US" dirty="0" err="1" smtClean="0"/>
              <a:t>Krok</a:t>
            </a:r>
            <a:r>
              <a:rPr lang="en-US" dirty="0" smtClean="0"/>
              <a:t> 1.49, and their interpretation, as just two examples among many (particularly from Egypt) which illustrate auxiliary attitudes to the local populations at these frontiers</a:t>
            </a:r>
          </a:p>
          <a:p>
            <a:r>
              <a:rPr lang="en-US" dirty="0" smtClean="0"/>
              <a:t>4. I will conclude by looking at the work of Mattingly and James in understanding how the processes of creating </a:t>
            </a:r>
            <a:r>
              <a:rPr lang="en-US" i="1" dirty="0" smtClean="0"/>
              <a:t>imagined communities </a:t>
            </a:r>
            <a:r>
              <a:rPr lang="en-US" dirty="0" smtClean="0"/>
              <a:t>and </a:t>
            </a:r>
            <a:r>
              <a:rPr lang="en-US" i="1" dirty="0" smtClean="0"/>
              <a:t>othering</a:t>
            </a:r>
            <a:r>
              <a:rPr lang="en-US" dirty="0" smtClean="0"/>
              <a:t> explain, and can be seen at work in, these two texts.</a:t>
            </a:r>
          </a:p>
          <a:p>
            <a:endParaRPr lang="en-US" dirty="0"/>
          </a:p>
        </p:txBody>
      </p:sp>
      <p:sp>
        <p:nvSpPr>
          <p:cNvPr id="4" name="Slide Number Placeholder 3"/>
          <p:cNvSpPr>
            <a:spLocks noGrp="1"/>
          </p:cNvSpPr>
          <p:nvPr>
            <p:ph type="sldNum" sz="quarter" idx="10"/>
          </p:nvPr>
        </p:nvSpPr>
        <p:spPr/>
        <p:txBody>
          <a:bodyPr/>
          <a:lstStyle/>
          <a:p>
            <a:fld id="{6447899F-5C78-4D87-B61F-E034B21BDC05}" type="slidenum">
              <a:rPr lang="en-US" smtClean="0"/>
              <a:t>2</a:t>
            </a:fld>
            <a:endParaRPr lang="en-US"/>
          </a:p>
        </p:txBody>
      </p:sp>
    </p:spTree>
    <p:extLst>
      <p:ext uri="{BB962C8B-B14F-4D97-AF65-F5344CB8AC3E}">
        <p14:creationId xmlns:p14="http://schemas.microsoft.com/office/powerpoint/2010/main" val="15358613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684213"/>
            <a:ext cx="5956300" cy="3351212"/>
          </a:xfrm>
        </p:spPr>
      </p:sp>
      <p:sp>
        <p:nvSpPr>
          <p:cNvPr id="3" name="Notes Placeholder 2"/>
          <p:cNvSpPr>
            <a:spLocks noGrp="1"/>
          </p:cNvSpPr>
          <p:nvPr>
            <p:ph type="body" idx="1"/>
          </p:nvPr>
        </p:nvSpPr>
        <p:spPr/>
        <p:txBody>
          <a:bodyPr/>
          <a:lstStyle/>
          <a:p>
            <a:r>
              <a:rPr lang="en-US" dirty="0" smtClean="0"/>
              <a:t>These two frontier zones are </a:t>
            </a:r>
            <a:r>
              <a:rPr lang="en-US" b="1" dirty="0" smtClean="0"/>
              <a:t>unique in the amount of textual evidence </a:t>
            </a:r>
            <a:r>
              <a:rPr lang="en-US" dirty="0" smtClean="0"/>
              <a:t>preserved, in the form of </a:t>
            </a:r>
            <a:r>
              <a:rPr lang="en-US" dirty="0" err="1" smtClean="0"/>
              <a:t>ostraka</a:t>
            </a:r>
            <a:r>
              <a:rPr lang="en-US" dirty="0" smtClean="0"/>
              <a:t> discovered at the </a:t>
            </a:r>
            <a:r>
              <a:rPr lang="en-US" dirty="0" err="1" smtClean="0"/>
              <a:t>Praesidia</a:t>
            </a:r>
            <a:r>
              <a:rPr lang="en-US" dirty="0" smtClean="0"/>
              <a:t> and the wooden writing tablets at </a:t>
            </a:r>
            <a:r>
              <a:rPr lang="en-US" dirty="0" err="1" smtClean="0"/>
              <a:t>Vindolanda</a:t>
            </a:r>
            <a:r>
              <a:rPr lang="en-US" dirty="0" smtClean="0"/>
              <a:t>. The sheer quantity of the information makes them central, not peripheral, to our understanding of the Roman Empire. </a:t>
            </a:r>
          </a:p>
          <a:p>
            <a:r>
              <a:rPr lang="en-US" dirty="0" smtClean="0"/>
              <a:t>Frontier zones are also fascinating as zones where </a:t>
            </a:r>
            <a:r>
              <a:rPr lang="en-US" b="1" dirty="0" smtClean="0"/>
              <a:t>the idea of the Roman Empire and identity was not just theorized, as by elite authors, but lived out day to day</a:t>
            </a:r>
            <a:r>
              <a:rPr lang="en-US" dirty="0" smtClean="0"/>
              <a:t> by the soldiers in the pay of the Roman Empire, in contrast with the local populations. </a:t>
            </a:r>
          </a:p>
          <a:p>
            <a:r>
              <a:rPr lang="en-US" dirty="0" smtClean="0"/>
              <a:t>For example, Boozer (2013) has written about how Frontier Zones are constructed by creating that which is beyond the frontier as ‘other’ – for example in Egypt by sending criminals into the desert areas. </a:t>
            </a:r>
          </a:p>
          <a:p>
            <a:r>
              <a:rPr lang="en-US" dirty="0" smtClean="0"/>
              <a:t>It is clear from the evidence that people from a wide range of backgrounds were serving on the frontiers; and that and that </a:t>
            </a:r>
            <a:r>
              <a:rPr lang="en-US" b="1" dirty="0" smtClean="0"/>
              <a:t>frontier zones did not function to keep the ‘barbarians out’ </a:t>
            </a:r>
            <a:r>
              <a:rPr lang="en-US" dirty="0" smtClean="0"/>
              <a:t>of the Empire, but to control zones of territory and movement and trade through it – leading to frequent and complex relationships with local populations. </a:t>
            </a:r>
          </a:p>
          <a:p>
            <a:endParaRPr lang="en-US" dirty="0"/>
          </a:p>
        </p:txBody>
      </p:sp>
      <p:sp>
        <p:nvSpPr>
          <p:cNvPr id="4" name="Slide Number Placeholder 3"/>
          <p:cNvSpPr>
            <a:spLocks noGrp="1"/>
          </p:cNvSpPr>
          <p:nvPr>
            <p:ph type="sldNum" sz="quarter" idx="10"/>
          </p:nvPr>
        </p:nvSpPr>
        <p:spPr/>
        <p:txBody>
          <a:bodyPr/>
          <a:lstStyle/>
          <a:p>
            <a:fld id="{6447899F-5C78-4D87-B61F-E034B21BDC05}" type="slidenum">
              <a:rPr lang="en-US" smtClean="0"/>
              <a:t>3</a:t>
            </a:fld>
            <a:endParaRPr lang="en-US"/>
          </a:p>
        </p:txBody>
      </p:sp>
    </p:spTree>
    <p:extLst>
      <p:ext uri="{BB962C8B-B14F-4D97-AF65-F5344CB8AC3E}">
        <p14:creationId xmlns:p14="http://schemas.microsoft.com/office/powerpoint/2010/main" val="445851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Roman auxiliary armies were often </a:t>
            </a:r>
            <a:r>
              <a:rPr lang="en-US" b="1" dirty="0" smtClean="0"/>
              <a:t>conscripted from newly conquered areas</a:t>
            </a:r>
            <a:r>
              <a:rPr lang="en-US" dirty="0" smtClean="0"/>
              <a:t>, and sent to other parts of Empire. Hence we find the First Cohort of </a:t>
            </a:r>
            <a:r>
              <a:rPr lang="en-US" dirty="0" err="1" smtClean="0"/>
              <a:t>Tungrians</a:t>
            </a:r>
            <a:r>
              <a:rPr lang="en-US" dirty="0" smtClean="0"/>
              <a:t> and the Ninth Cohort of Batavians serving at </a:t>
            </a:r>
            <a:r>
              <a:rPr lang="en-US" dirty="0" err="1" smtClean="0"/>
              <a:t>Vindolanda</a:t>
            </a:r>
            <a:r>
              <a:rPr lang="en-US" dirty="0" smtClean="0"/>
              <a:t> and (from the </a:t>
            </a:r>
            <a:r>
              <a:rPr lang="en-US" dirty="0" err="1" smtClean="0"/>
              <a:t>Koptos</a:t>
            </a:r>
            <a:r>
              <a:rPr lang="en-US" dirty="0" smtClean="0"/>
              <a:t> inscription) auxiliaries predominantly from Asia Minor and Galatia, serving at the forts in the Eastern Desert in Egypt (Alston, 1995, p.30) although they also recruited in local populations over time. </a:t>
            </a:r>
          </a:p>
          <a:p>
            <a:r>
              <a:rPr lang="en-US" dirty="0" smtClean="0"/>
              <a:t>Goldsworthy and Haynes (1999, p.11) have also pointed out “Alston’s analysis of Egyptian papyri (1995) … argues that the formation of friendship regularly crossed military-civilian lines. However, the extent might have varied according to a range of factors: linguistic differences, endemic ethnic tensions, localized guerilla warfare, or a history of recent conquest, might all have diminished the potential for military-civilian friendships, and under such circumstances ‘</a:t>
            </a:r>
            <a:r>
              <a:rPr lang="en-US" dirty="0" err="1" smtClean="0"/>
              <a:t>mateship</a:t>
            </a:r>
            <a:r>
              <a:rPr lang="en-US" dirty="0" smtClean="0"/>
              <a:t>’ within military units would have been of primary importance, reinforcing a strong sense of community</a:t>
            </a:r>
            <a:r>
              <a:rPr lang="en-US" b="1" dirty="0" smtClean="0"/>
              <a:t>.”</a:t>
            </a:r>
          </a:p>
          <a:p>
            <a:r>
              <a:rPr lang="en-US" i="1" dirty="0" smtClean="0"/>
              <a:t>A key question therefore is: How would this experience have shaped both their perceptions of their own identity, and (therefore also) their attitudes towards the local peoples they were interacting with?</a:t>
            </a:r>
          </a:p>
          <a:p>
            <a:endParaRPr lang="en-US" dirty="0"/>
          </a:p>
        </p:txBody>
      </p:sp>
      <p:sp>
        <p:nvSpPr>
          <p:cNvPr id="4" name="Slide Number Placeholder 3"/>
          <p:cNvSpPr>
            <a:spLocks noGrp="1"/>
          </p:cNvSpPr>
          <p:nvPr>
            <p:ph type="sldNum" sz="quarter" idx="10"/>
          </p:nvPr>
        </p:nvSpPr>
        <p:spPr/>
        <p:txBody>
          <a:bodyPr/>
          <a:lstStyle/>
          <a:p>
            <a:fld id="{6447899F-5C78-4D87-B61F-E034B21BDC05}" type="slidenum">
              <a:rPr lang="en-US" smtClean="0"/>
              <a:t>4</a:t>
            </a:fld>
            <a:endParaRPr lang="en-US"/>
          </a:p>
        </p:txBody>
      </p:sp>
    </p:spTree>
    <p:extLst>
      <p:ext uri="{BB962C8B-B14F-4D97-AF65-F5344CB8AC3E}">
        <p14:creationId xmlns:p14="http://schemas.microsoft.com/office/powerpoint/2010/main" val="296953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88111" y="4909086"/>
            <a:ext cx="6344497" cy="4813082"/>
          </a:xfrm>
        </p:spPr>
        <p:txBody>
          <a:bodyPr/>
          <a:lstStyle/>
          <a:p>
            <a:r>
              <a:rPr lang="en-US" dirty="0" smtClean="0"/>
              <a:t>There is debate in the literature as to whether the auxiliary soldiers, lacking Roman citizenship (until 212AD) and coming from all over the edges of Empire, would have considered themselves, Roman. Greene and </a:t>
            </a:r>
            <a:r>
              <a:rPr lang="en-US" dirty="0" err="1" smtClean="0"/>
              <a:t>Birley</a:t>
            </a:r>
            <a:r>
              <a:rPr lang="en-US" dirty="0" smtClean="0"/>
              <a:t> (2024) have questioned whether auxiliary soldiers would have seen themselves as Roman. “What most of the community (of auxiliary </a:t>
            </a:r>
            <a:r>
              <a:rPr lang="en-US" dirty="0" err="1" smtClean="0"/>
              <a:t>soliders</a:t>
            </a:r>
            <a:r>
              <a:rPr lang="en-US" dirty="0" smtClean="0"/>
              <a:t>) shared at this point was probably their lack of Roman citizenship, their provincial origins, and their attachment in various ways to the Roman army … </a:t>
            </a:r>
            <a:r>
              <a:rPr lang="en-US" b="1" dirty="0" smtClean="0"/>
              <a:t>their home was in or dominated by the military fort that was the very symbol and physical presence of Rome’s subjugation of the region in which they now lived, and may have been a scene deeply reminiscent of where they originated</a:t>
            </a:r>
            <a:r>
              <a:rPr lang="en-US" dirty="0" smtClean="0"/>
              <a:t>” (p. 97) and “The First Cohort of </a:t>
            </a:r>
            <a:r>
              <a:rPr lang="en-US" dirty="0" err="1" smtClean="0"/>
              <a:t>Tungrians</a:t>
            </a:r>
            <a:r>
              <a:rPr lang="en-US" dirty="0" smtClean="0"/>
              <a:t> … are likely to have identified still as </a:t>
            </a:r>
            <a:r>
              <a:rPr lang="en-US" dirty="0" err="1" smtClean="0"/>
              <a:t>Tungrian</a:t>
            </a:r>
            <a:r>
              <a:rPr lang="en-US" dirty="0" smtClean="0"/>
              <a:t> … their origins as soldiers recruited from the subjugated provinces of empire surely mark them out as subaltern; at the same time their incorporation into the Roman army centers them directly as primary agents of further conquest and violence” (p.103) However most authors argue that there is very strong textual and other evidence that auxiliary soldiers, regardless of citizenship, identified strongly as Roman soldiers – for example Haynes (1999), in contrast (and prior) to the view of Greene and </a:t>
            </a:r>
            <a:r>
              <a:rPr lang="en-US" dirty="0" err="1" smtClean="0"/>
              <a:t>Birley</a:t>
            </a:r>
            <a:r>
              <a:rPr lang="en-US" dirty="0" smtClean="0"/>
              <a:t> argues that “Established auxiliary regiments invariably drew replacement recruits, whether conscripts or volunteers, from the most convenient source. </a:t>
            </a:r>
            <a:r>
              <a:rPr lang="en-US" b="1" dirty="0" smtClean="0"/>
              <a:t>Within a generation of a regiment moving out of the area in which it was recruited, its ethnic/tribal title becomes meaningless … in the cosmopolitan mix of the army, Roman cultural values were sometimes the only common point of reference … (their) authority and status (as Roman soldiers) acting as the binding that held together the diverse community that was the Roman Army</a:t>
            </a:r>
            <a:r>
              <a:rPr lang="en-US" dirty="0" smtClean="0"/>
              <a:t>.” Turning now to </a:t>
            </a:r>
            <a:r>
              <a:rPr lang="en-US" dirty="0" err="1" smtClean="0"/>
              <a:t>Vindolanda</a:t>
            </a:r>
            <a:r>
              <a:rPr lang="en-US" dirty="0" smtClean="0"/>
              <a:t> and </a:t>
            </a:r>
            <a:r>
              <a:rPr lang="en-US" dirty="0" err="1" smtClean="0"/>
              <a:t>Krokodilo</a:t>
            </a:r>
            <a:r>
              <a:rPr lang="en-US" dirty="0"/>
              <a:t>:</a:t>
            </a:r>
            <a:endParaRPr lang="en-US" b="1" dirty="0" smtClean="0"/>
          </a:p>
          <a:p>
            <a:endParaRPr lang="en-US" dirty="0"/>
          </a:p>
        </p:txBody>
      </p:sp>
      <p:sp>
        <p:nvSpPr>
          <p:cNvPr id="4" name="Slide Number Placeholder 3"/>
          <p:cNvSpPr>
            <a:spLocks noGrp="1"/>
          </p:cNvSpPr>
          <p:nvPr>
            <p:ph type="sldNum" sz="quarter" idx="10"/>
          </p:nvPr>
        </p:nvSpPr>
        <p:spPr/>
        <p:txBody>
          <a:bodyPr/>
          <a:lstStyle/>
          <a:p>
            <a:endParaRPr lang="en-US" dirty="0" smtClean="0"/>
          </a:p>
          <a:p>
            <a:r>
              <a:rPr lang="en-US" dirty="0"/>
              <a:t>T</a:t>
            </a:r>
            <a:fld id="{6447899F-5C78-4D87-B61F-E034B21BDC05}" type="slidenum">
              <a:rPr lang="en-US" smtClean="0"/>
              <a:t>5</a:t>
            </a:fld>
            <a:endParaRPr lang="en-US" dirty="0"/>
          </a:p>
        </p:txBody>
      </p:sp>
    </p:spTree>
    <p:extLst>
      <p:ext uri="{BB962C8B-B14F-4D97-AF65-F5344CB8AC3E}">
        <p14:creationId xmlns:p14="http://schemas.microsoft.com/office/powerpoint/2010/main" val="541064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Tablet 164 Interpreted:</a:t>
            </a:r>
          </a:p>
          <a:p>
            <a:endParaRPr lang="en-US" dirty="0"/>
          </a:p>
          <a:p>
            <a:r>
              <a:rPr lang="en-US" dirty="0" smtClean="0"/>
              <a:t>Different authors and sources have different interpretations of the meaning and context of the term ‘</a:t>
            </a:r>
            <a:r>
              <a:rPr lang="en-US" dirty="0" err="1" smtClean="0"/>
              <a:t>Britanculli</a:t>
            </a:r>
            <a:r>
              <a:rPr lang="en-US" dirty="0" smtClean="0"/>
              <a:t>’ in tablet 164</a:t>
            </a:r>
          </a:p>
          <a:p>
            <a:r>
              <a:rPr lang="en-US" dirty="0" smtClean="0"/>
              <a:t>Bowman comments “ … a fascinating but enigmatic piece. It’s brief message shows a clear interest in the fighting characteristics of the natives” (Bowman, 1998, p.28)</a:t>
            </a:r>
            <a:endParaRPr lang="en-US" b="1" dirty="0" smtClean="0"/>
          </a:p>
          <a:p>
            <a:r>
              <a:rPr lang="en-US" dirty="0" smtClean="0"/>
              <a:t>On the website </a:t>
            </a:r>
            <a:r>
              <a:rPr lang="en-US" i="1" dirty="0" smtClean="0"/>
              <a:t>Roman Inscriptions of Britain </a:t>
            </a:r>
            <a:r>
              <a:rPr lang="en-US" dirty="0" smtClean="0">
                <a:hlinkClick r:id="rId3"/>
              </a:rPr>
              <a:t>https://romaninscriptionsofbritain.org/inscriptions/TabVindol164</a:t>
            </a:r>
            <a:r>
              <a:rPr lang="en-US" dirty="0" smtClean="0"/>
              <a:t> an unnamed curator is quoted as interpreting tablet 164 as recording “… perhaps it is a memorandum for a newly appointed prefect”</a:t>
            </a:r>
          </a:p>
          <a:p>
            <a:r>
              <a:rPr lang="en-US" dirty="0" smtClean="0"/>
              <a:t>Anthony </a:t>
            </a:r>
            <a:r>
              <a:rPr lang="en-US" dirty="0" err="1" smtClean="0"/>
              <a:t>Birley</a:t>
            </a:r>
            <a:r>
              <a:rPr lang="en-US" dirty="0" smtClean="0"/>
              <a:t> (2002) however, points out that “</a:t>
            </a:r>
            <a:r>
              <a:rPr lang="en-US" b="1" dirty="0" err="1" smtClean="0"/>
              <a:t>Britanculli</a:t>
            </a:r>
            <a:r>
              <a:rPr lang="en-US" b="1" dirty="0" smtClean="0"/>
              <a:t>, a word not previously recorded, is a – literally – belittling name. One can compare the anti-immigrant comment by a contemporary poet, Juvenal raged at the </a:t>
            </a:r>
            <a:r>
              <a:rPr lang="en-US" b="1" i="1" dirty="0" err="1" smtClean="0"/>
              <a:t>Graeculus</a:t>
            </a:r>
            <a:r>
              <a:rPr lang="en-US" b="1" i="1" dirty="0" smtClean="0"/>
              <a:t> </a:t>
            </a:r>
            <a:r>
              <a:rPr lang="en-US" b="1" i="1" dirty="0" err="1" smtClean="0"/>
              <a:t>esuriens</a:t>
            </a:r>
            <a:r>
              <a:rPr lang="en-US" b="1" dirty="0" smtClean="0"/>
              <a:t>, ‘the little Greeks on the make’ (Satires 3.78) … </a:t>
            </a:r>
            <a:r>
              <a:rPr lang="en-US" b="1" dirty="0" err="1" smtClean="0"/>
              <a:t>Britunculli</a:t>
            </a:r>
            <a:r>
              <a:rPr lang="en-US" b="1" dirty="0" smtClean="0"/>
              <a:t> may be rendered ‘little Brits’ – but with and undertone suggesting that ‘nasty’ or ‘pathetic little Brits’ was how the writer regarded them. Rather than a description of how an enemy force had performed in recent battle, it is more likely that it is about how a group of British conscripts were shaping up</a:t>
            </a:r>
            <a:r>
              <a:rPr lang="en-US" dirty="0" smtClean="0"/>
              <a:t>.” (p.94)</a:t>
            </a:r>
          </a:p>
          <a:p>
            <a:endParaRPr lang="en-US" dirty="0"/>
          </a:p>
        </p:txBody>
      </p:sp>
      <p:sp>
        <p:nvSpPr>
          <p:cNvPr id="4" name="Slide Number Placeholder 3"/>
          <p:cNvSpPr>
            <a:spLocks noGrp="1"/>
          </p:cNvSpPr>
          <p:nvPr>
            <p:ph type="sldNum" sz="quarter" idx="10"/>
          </p:nvPr>
        </p:nvSpPr>
        <p:spPr/>
        <p:txBody>
          <a:bodyPr/>
          <a:lstStyle/>
          <a:p>
            <a:fld id="{6447899F-5C78-4D87-B61F-E034B21BDC05}" type="slidenum">
              <a:rPr lang="en-US" smtClean="0"/>
              <a:t>6</a:t>
            </a:fld>
            <a:endParaRPr lang="en-US"/>
          </a:p>
        </p:txBody>
      </p:sp>
    </p:spTree>
    <p:extLst>
      <p:ext uri="{BB962C8B-B14F-4D97-AF65-F5344CB8AC3E}">
        <p14:creationId xmlns:p14="http://schemas.microsoft.com/office/powerpoint/2010/main" val="3139153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36809" y="4777958"/>
            <a:ext cx="6481304" cy="5150267"/>
          </a:xfrm>
        </p:spPr>
        <p:txBody>
          <a:bodyPr/>
          <a:lstStyle/>
          <a:p>
            <a:r>
              <a:rPr lang="en-US" dirty="0" smtClean="0"/>
              <a:t>Interpreting O </a:t>
            </a:r>
            <a:r>
              <a:rPr lang="en-US" dirty="0" err="1" smtClean="0"/>
              <a:t>Krok</a:t>
            </a:r>
            <a:r>
              <a:rPr lang="en-US" dirty="0" smtClean="0"/>
              <a:t> I.49 </a:t>
            </a:r>
            <a:r>
              <a:rPr lang="en-US" dirty="0" smtClean="0"/>
              <a:t>The evidence of a wide range of names for, and attitudes towards, the local populations is far more extensive in the </a:t>
            </a:r>
            <a:r>
              <a:rPr lang="en-US" dirty="0" err="1" smtClean="0"/>
              <a:t>osktraka</a:t>
            </a:r>
            <a:r>
              <a:rPr lang="en-US" dirty="0" smtClean="0"/>
              <a:t> from the </a:t>
            </a:r>
            <a:r>
              <a:rPr lang="en-US" dirty="0" err="1" smtClean="0"/>
              <a:t>praesidia</a:t>
            </a:r>
            <a:r>
              <a:rPr lang="en-US" dirty="0" smtClean="0"/>
              <a:t> </a:t>
            </a:r>
            <a:r>
              <a:rPr lang="en-US" dirty="0" smtClean="0"/>
              <a:t>than at </a:t>
            </a:r>
            <a:r>
              <a:rPr lang="en-US" dirty="0" err="1" smtClean="0"/>
              <a:t>Vindolanda</a:t>
            </a:r>
            <a:r>
              <a:rPr lang="en-US" dirty="0" smtClean="0"/>
              <a:t> – so look </a:t>
            </a:r>
            <a:r>
              <a:rPr lang="en-US" dirty="0" err="1" smtClean="0"/>
              <a:t>look</a:t>
            </a:r>
            <a:r>
              <a:rPr lang="en-US" dirty="0" smtClean="0"/>
              <a:t> at </a:t>
            </a:r>
            <a:r>
              <a:rPr lang="en-US" dirty="0" err="1" smtClean="0"/>
              <a:t>Krok</a:t>
            </a:r>
            <a:r>
              <a:rPr lang="en-US" dirty="0" smtClean="0"/>
              <a:t> 1.49</a:t>
            </a:r>
            <a:r>
              <a:rPr lang="en-US" i="1" dirty="0" smtClean="0"/>
              <a:t> is just to take one example</a:t>
            </a:r>
            <a:r>
              <a:rPr lang="en-US" dirty="0" smtClean="0"/>
              <a:t>. </a:t>
            </a:r>
          </a:p>
          <a:p>
            <a:r>
              <a:rPr lang="en-US" dirty="0" err="1" smtClean="0"/>
              <a:t>Cuvigny</a:t>
            </a:r>
            <a:r>
              <a:rPr lang="en-US" dirty="0" smtClean="0"/>
              <a:t> (2021b) proposes the translation of the fragmentary </a:t>
            </a:r>
            <a:r>
              <a:rPr lang="en-US" dirty="0" err="1" smtClean="0"/>
              <a:t>ostrakon</a:t>
            </a:r>
            <a:r>
              <a:rPr lang="en-US" dirty="0" smtClean="0"/>
              <a:t> </a:t>
            </a:r>
            <a:r>
              <a:rPr lang="en-US" dirty="0" err="1" smtClean="0"/>
              <a:t>Krok</a:t>
            </a:r>
            <a:r>
              <a:rPr lang="en-US" dirty="0" smtClean="0"/>
              <a:t> I.49 (above) noting that a local person/trader carrying fish is referred to as an </a:t>
            </a:r>
            <a:r>
              <a:rPr lang="en-US" i="1" dirty="0" err="1" smtClean="0"/>
              <a:t>Alabites</a:t>
            </a:r>
            <a:r>
              <a:rPr lang="en-US" i="1" dirty="0" smtClean="0"/>
              <a:t>?</a:t>
            </a:r>
            <a:r>
              <a:rPr lang="en-US" dirty="0" smtClean="0"/>
              <a:t>, and that they are (she proposes) reporting on an attack by local robbers (</a:t>
            </a:r>
            <a:r>
              <a:rPr lang="en-US" i="1" dirty="0" err="1" smtClean="0"/>
              <a:t>Barbaroi</a:t>
            </a:r>
            <a:r>
              <a:rPr lang="en-US" i="1" dirty="0" smtClean="0"/>
              <a:t>?</a:t>
            </a:r>
            <a:r>
              <a:rPr lang="en-US" dirty="0" smtClean="0"/>
              <a:t>) </a:t>
            </a:r>
            <a:r>
              <a:rPr lang="en-US" b="1" dirty="0" smtClean="0"/>
              <a:t>“If this interpretation is correct, two sorts of desert dwellers would be mentioned in the text: a harmless fishmonger defined as an </a:t>
            </a:r>
            <a:r>
              <a:rPr lang="en-US" b="1" i="1" dirty="0" err="1" smtClean="0"/>
              <a:t>Alabites</a:t>
            </a:r>
            <a:r>
              <a:rPr lang="en-US" b="1" i="1" dirty="0" smtClean="0"/>
              <a:t>(?)</a:t>
            </a:r>
            <a:r>
              <a:rPr lang="en-US" b="1" dirty="0" smtClean="0"/>
              <a:t> who have </a:t>
            </a:r>
            <a:r>
              <a:rPr lang="en-US" b="1" dirty="0" err="1" smtClean="0"/>
              <a:t>have</a:t>
            </a:r>
            <a:r>
              <a:rPr lang="en-US" b="1" dirty="0" smtClean="0"/>
              <a:t> reported about robbers (</a:t>
            </a:r>
            <a:r>
              <a:rPr lang="en-US" b="1" i="1" dirty="0" err="1" smtClean="0"/>
              <a:t>Barbaroi</a:t>
            </a:r>
            <a:r>
              <a:rPr lang="en-US" b="1" i="1" dirty="0" smtClean="0"/>
              <a:t>?</a:t>
            </a:r>
            <a:r>
              <a:rPr lang="en-US" b="1" dirty="0" smtClean="0"/>
              <a:t>)”</a:t>
            </a:r>
            <a:r>
              <a:rPr lang="en-US" dirty="0" smtClean="0"/>
              <a:t> (</a:t>
            </a:r>
            <a:r>
              <a:rPr lang="en-US" dirty="0" err="1" smtClean="0"/>
              <a:t>Cuvygny</a:t>
            </a:r>
            <a:r>
              <a:rPr lang="en-US" dirty="0" smtClean="0"/>
              <a:t> 2021b, p.421) </a:t>
            </a:r>
          </a:p>
          <a:p>
            <a:r>
              <a:rPr lang="en-US" dirty="0" smtClean="0"/>
              <a:t>May show a pattern in which local populations are referred to in the </a:t>
            </a:r>
            <a:r>
              <a:rPr lang="en-US" dirty="0" err="1" smtClean="0"/>
              <a:t>ostraka</a:t>
            </a:r>
            <a:r>
              <a:rPr lang="en-US" dirty="0" smtClean="0"/>
              <a:t> from </a:t>
            </a:r>
            <a:r>
              <a:rPr lang="en-US" dirty="0" err="1" smtClean="0"/>
              <a:t>Krokodilô</a:t>
            </a:r>
            <a:r>
              <a:rPr lang="en-US" dirty="0" smtClean="0"/>
              <a:t> (all dating from c. 98-138AD) by a non derogatory or tribal name </a:t>
            </a:r>
            <a:r>
              <a:rPr lang="en-US" i="1" dirty="0" smtClean="0"/>
              <a:t>when engaged in trade or business</a:t>
            </a:r>
            <a:r>
              <a:rPr lang="en-US" dirty="0" smtClean="0"/>
              <a:t> deals with the Roman authorities; with the derogatory term </a:t>
            </a:r>
            <a:r>
              <a:rPr lang="en-US" i="1" dirty="0" err="1" smtClean="0"/>
              <a:t>Barbaroi</a:t>
            </a:r>
            <a:r>
              <a:rPr lang="en-US" dirty="0" smtClean="0"/>
              <a:t> and other less common derogatory terms (</a:t>
            </a:r>
            <a:r>
              <a:rPr lang="en-US" dirty="0" err="1" smtClean="0"/>
              <a:t>eg</a:t>
            </a:r>
            <a:r>
              <a:rPr lang="en-US" dirty="0" smtClean="0"/>
              <a:t> </a:t>
            </a:r>
            <a:r>
              <a:rPr lang="en-US" i="1" dirty="0" err="1" smtClean="0"/>
              <a:t>Latrones</a:t>
            </a:r>
            <a:r>
              <a:rPr lang="en-US" i="1" dirty="0" smtClean="0"/>
              <a:t> </a:t>
            </a:r>
            <a:r>
              <a:rPr lang="en-US" dirty="0" smtClean="0"/>
              <a:t>(Brigands)) used predominantly when there is fear of attack or current hostilities being reported. See for example the frequent use of the terms </a:t>
            </a:r>
            <a:r>
              <a:rPr lang="en-US" i="1" dirty="0" err="1" smtClean="0"/>
              <a:t>Barbaroi</a:t>
            </a:r>
            <a:r>
              <a:rPr lang="en-US" dirty="0" smtClean="0"/>
              <a:t> and </a:t>
            </a:r>
            <a:r>
              <a:rPr lang="en-US" i="1" dirty="0" err="1" smtClean="0"/>
              <a:t>Latrones</a:t>
            </a:r>
            <a:r>
              <a:rPr lang="en-US" dirty="0" smtClean="0"/>
              <a:t> in </a:t>
            </a:r>
            <a:r>
              <a:rPr lang="en-US" dirty="0" err="1" smtClean="0"/>
              <a:t>Ostraka</a:t>
            </a:r>
            <a:r>
              <a:rPr lang="en-US" dirty="0" smtClean="0"/>
              <a:t> from </a:t>
            </a:r>
            <a:r>
              <a:rPr lang="en-US" dirty="0" err="1" smtClean="0"/>
              <a:t>Krokodilo</a:t>
            </a:r>
            <a:r>
              <a:rPr lang="en-US" dirty="0" smtClean="0"/>
              <a:t> O. </a:t>
            </a:r>
            <a:r>
              <a:rPr lang="en-US" dirty="0" err="1" smtClean="0"/>
              <a:t>Krok</a:t>
            </a:r>
            <a:r>
              <a:rPr lang="en-US" dirty="0" smtClean="0"/>
              <a:t> I.6, I.51, I.26, I.60, I.87 (all cited in </a:t>
            </a:r>
            <a:r>
              <a:rPr lang="en-US" dirty="0" err="1" smtClean="0"/>
              <a:t>Cuvigny</a:t>
            </a:r>
            <a:r>
              <a:rPr lang="en-US" dirty="0" smtClean="0"/>
              <a:t>, 2021b,  p. 419-421) </a:t>
            </a:r>
          </a:p>
          <a:p>
            <a:r>
              <a:rPr lang="en-US" dirty="0" err="1" smtClean="0"/>
              <a:t>Cuvigny</a:t>
            </a:r>
            <a:r>
              <a:rPr lang="en-US" dirty="0" smtClean="0"/>
              <a:t> also points out that that in </a:t>
            </a:r>
            <a:r>
              <a:rPr lang="en-US" dirty="0" err="1" smtClean="0"/>
              <a:t>ostraka</a:t>
            </a:r>
            <a:r>
              <a:rPr lang="en-US" dirty="0" smtClean="0"/>
              <a:t> found at Mons </a:t>
            </a:r>
            <a:r>
              <a:rPr lang="en-US" dirty="0" err="1" smtClean="0"/>
              <a:t>Claudianus</a:t>
            </a:r>
            <a:r>
              <a:rPr lang="en-US" dirty="0" smtClean="0"/>
              <a:t>, traders bringing fresh fish are </a:t>
            </a:r>
            <a:r>
              <a:rPr lang="en-US" dirty="0" err="1" smtClean="0"/>
              <a:t>refered</a:t>
            </a:r>
            <a:r>
              <a:rPr lang="en-US" dirty="0" smtClean="0"/>
              <a:t> to as ‘</a:t>
            </a:r>
            <a:r>
              <a:rPr lang="en-US" i="1" dirty="0" err="1" smtClean="0"/>
              <a:t>Arabes</a:t>
            </a:r>
            <a:r>
              <a:rPr lang="en-US" dirty="0" smtClean="0"/>
              <a:t>’ (</a:t>
            </a:r>
            <a:r>
              <a:rPr lang="en-US" dirty="0" err="1" smtClean="0"/>
              <a:t>O.Claud</a:t>
            </a:r>
            <a:r>
              <a:rPr lang="en-US" dirty="0" smtClean="0"/>
              <a:t> </a:t>
            </a:r>
            <a:r>
              <a:rPr lang="en-US" dirty="0" err="1" smtClean="0"/>
              <a:t>inv</a:t>
            </a:r>
            <a:r>
              <a:rPr lang="en-US" dirty="0" smtClean="0"/>
              <a:t> 529, cited in </a:t>
            </a:r>
            <a:r>
              <a:rPr lang="en-US" dirty="0" err="1" smtClean="0"/>
              <a:t>Cuvigny</a:t>
            </a:r>
            <a:r>
              <a:rPr lang="en-US" dirty="0" smtClean="0"/>
              <a:t> 2021b, p.417), where she suggests the author is “consciously avoiding the derogatory term </a:t>
            </a:r>
            <a:r>
              <a:rPr lang="en-US" i="1" dirty="0" err="1" smtClean="0"/>
              <a:t>Barbaros</a:t>
            </a:r>
            <a:r>
              <a:rPr lang="en-US" dirty="0" smtClean="0"/>
              <a:t>.” and she cites another example where the ethnic designation </a:t>
            </a:r>
            <a:r>
              <a:rPr lang="en-US" i="1" dirty="0" err="1" smtClean="0"/>
              <a:t>Trogodytes</a:t>
            </a:r>
            <a:r>
              <a:rPr lang="en-US" dirty="0" smtClean="0"/>
              <a:t> is used at </a:t>
            </a:r>
            <a:r>
              <a:rPr lang="en-US" dirty="0" err="1" smtClean="0"/>
              <a:t>Myos</a:t>
            </a:r>
            <a:r>
              <a:rPr lang="en-US" dirty="0" smtClean="0"/>
              <a:t> </a:t>
            </a:r>
            <a:r>
              <a:rPr lang="en-US" dirty="0" err="1" smtClean="0"/>
              <a:t>Hermos</a:t>
            </a:r>
            <a:r>
              <a:rPr lang="en-US" dirty="0" smtClean="0"/>
              <a:t> (O. </a:t>
            </a:r>
            <a:r>
              <a:rPr lang="en-US" dirty="0" err="1" smtClean="0"/>
              <a:t>MyHo</a:t>
            </a:r>
            <a:r>
              <a:rPr lang="en-US" dirty="0" smtClean="0"/>
              <a:t>. </a:t>
            </a:r>
            <a:r>
              <a:rPr lang="en-US" dirty="0" err="1" smtClean="0"/>
              <a:t>Inv</a:t>
            </a:r>
            <a:r>
              <a:rPr lang="en-US" dirty="0" smtClean="0"/>
              <a:t> 543, </a:t>
            </a:r>
            <a:r>
              <a:rPr lang="en-US" dirty="0" err="1" smtClean="0"/>
              <a:t>Cuvigny</a:t>
            </a:r>
            <a:r>
              <a:rPr lang="en-US" dirty="0" smtClean="0"/>
              <a:t> 2021b, p.418) </a:t>
            </a:r>
          </a:p>
          <a:p>
            <a:r>
              <a:rPr lang="en-US" dirty="0" smtClean="0"/>
              <a:t>However, she points out that the frequent use of the term </a:t>
            </a:r>
            <a:r>
              <a:rPr lang="en-US" i="1" dirty="0" err="1" smtClean="0"/>
              <a:t>Barbaroi</a:t>
            </a:r>
            <a:r>
              <a:rPr lang="en-US" dirty="0" smtClean="0"/>
              <a:t> in the </a:t>
            </a:r>
            <a:r>
              <a:rPr lang="en-US" dirty="0" err="1" smtClean="0"/>
              <a:t>ostraka</a:t>
            </a:r>
            <a:r>
              <a:rPr lang="en-US" dirty="0" smtClean="0"/>
              <a:t> from </a:t>
            </a:r>
            <a:r>
              <a:rPr lang="en-US" dirty="0" err="1" smtClean="0"/>
              <a:t>Krokodilô</a:t>
            </a:r>
            <a:r>
              <a:rPr lang="en-US" dirty="0" smtClean="0"/>
              <a:t> tallies with the predominant use of the term </a:t>
            </a:r>
            <a:r>
              <a:rPr lang="en-US" i="1" dirty="0" err="1" smtClean="0"/>
              <a:t>Barbaroi</a:t>
            </a:r>
            <a:r>
              <a:rPr lang="en-US" i="1" dirty="0" smtClean="0"/>
              <a:t> </a:t>
            </a:r>
            <a:r>
              <a:rPr lang="en-US" dirty="0" smtClean="0"/>
              <a:t>in </a:t>
            </a:r>
            <a:r>
              <a:rPr lang="en-US" dirty="0" err="1" smtClean="0"/>
              <a:t>ostraka</a:t>
            </a:r>
            <a:r>
              <a:rPr lang="en-US" dirty="0" smtClean="0"/>
              <a:t> at three other </a:t>
            </a:r>
            <a:r>
              <a:rPr lang="en-US" dirty="0" err="1" smtClean="0"/>
              <a:t>praesidia</a:t>
            </a:r>
            <a:r>
              <a:rPr lang="en-US" dirty="0" smtClean="0"/>
              <a:t> on the </a:t>
            </a:r>
            <a:r>
              <a:rPr lang="en-US" dirty="0" err="1" smtClean="0"/>
              <a:t>Myos</a:t>
            </a:r>
            <a:r>
              <a:rPr lang="en-US" dirty="0" smtClean="0"/>
              <a:t> </a:t>
            </a:r>
            <a:r>
              <a:rPr lang="en-US" dirty="0" err="1" smtClean="0"/>
              <a:t>Hormos</a:t>
            </a:r>
            <a:r>
              <a:rPr lang="en-US" dirty="0" smtClean="0"/>
              <a:t> road, at </a:t>
            </a:r>
            <a:r>
              <a:rPr lang="en-US" dirty="0" err="1" smtClean="0"/>
              <a:t>Didymoi</a:t>
            </a:r>
            <a:r>
              <a:rPr lang="en-US" dirty="0" smtClean="0"/>
              <a:t>, Dios and </a:t>
            </a:r>
            <a:r>
              <a:rPr lang="en-US" dirty="0" err="1" smtClean="0"/>
              <a:t>Xeron</a:t>
            </a:r>
            <a:r>
              <a:rPr lang="en-US" dirty="0" smtClean="0"/>
              <a:t>, including also a well know slightly later </a:t>
            </a:r>
            <a:r>
              <a:rPr lang="en-US" dirty="0" err="1" smtClean="0"/>
              <a:t>ostrakon</a:t>
            </a:r>
            <a:r>
              <a:rPr lang="en-US" dirty="0" smtClean="0"/>
              <a:t> (from c.145 AD) demonstrating the fear inspired by attacks and raids on the </a:t>
            </a:r>
            <a:r>
              <a:rPr lang="en-US" dirty="0" err="1" smtClean="0"/>
              <a:t>praesidia</a:t>
            </a:r>
            <a:r>
              <a:rPr lang="en-US" dirty="0" smtClean="0"/>
              <a:t>, that reads “I want you to know that I have not eaten for two days for fear of the </a:t>
            </a:r>
            <a:r>
              <a:rPr lang="en-US" dirty="0" err="1" smtClean="0"/>
              <a:t>Barbaroi</a:t>
            </a:r>
            <a:r>
              <a:rPr lang="en-US" dirty="0" smtClean="0"/>
              <a:t>” (</a:t>
            </a:r>
            <a:r>
              <a:rPr lang="en-US" dirty="0" err="1" smtClean="0"/>
              <a:t>O.Claud</a:t>
            </a:r>
            <a:r>
              <a:rPr lang="en-US" dirty="0" smtClean="0"/>
              <a:t>. Inv.4888, cited in </a:t>
            </a:r>
            <a:r>
              <a:rPr lang="en-US" dirty="0" err="1" smtClean="0"/>
              <a:t>Cuvigny</a:t>
            </a:r>
            <a:r>
              <a:rPr lang="en-US" dirty="0" smtClean="0"/>
              <a:t> 2021b, p.424). </a:t>
            </a:r>
          </a:p>
          <a:p>
            <a:endParaRPr lang="en-US" dirty="0"/>
          </a:p>
        </p:txBody>
      </p:sp>
      <p:sp>
        <p:nvSpPr>
          <p:cNvPr id="4" name="Slide Number Placeholder 3"/>
          <p:cNvSpPr>
            <a:spLocks noGrp="1"/>
          </p:cNvSpPr>
          <p:nvPr>
            <p:ph type="sldNum" sz="quarter" idx="10"/>
          </p:nvPr>
        </p:nvSpPr>
        <p:spPr/>
        <p:txBody>
          <a:bodyPr/>
          <a:lstStyle/>
          <a:p>
            <a:fld id="{6447899F-5C78-4D87-B61F-E034B21BDC05}" type="slidenum">
              <a:rPr lang="en-US" smtClean="0"/>
              <a:t>7</a:t>
            </a:fld>
            <a:endParaRPr lang="en-US"/>
          </a:p>
        </p:txBody>
      </p:sp>
    </p:spTree>
    <p:extLst>
      <p:ext uri="{BB962C8B-B14F-4D97-AF65-F5344CB8AC3E}">
        <p14:creationId xmlns:p14="http://schemas.microsoft.com/office/powerpoint/2010/main" val="41157698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36809" y="4777958"/>
            <a:ext cx="6659293" cy="4906744"/>
          </a:xfrm>
        </p:spPr>
        <p:txBody>
          <a:bodyPr/>
          <a:lstStyle/>
          <a:p>
            <a:r>
              <a:rPr lang="en-US" b="1" dirty="0" smtClean="0"/>
              <a:t>James</a:t>
            </a:r>
            <a:r>
              <a:rPr lang="en-US" dirty="0" smtClean="0"/>
              <a:t> “In such material evidence of meat eating practices and evolving personal appearance we see no simple acculturation in either direction, but elements of the active creation of a new Roman identity by the multi-ethnic soldiery themselves, through selective adoption of some Italian ways (especially acceptance of the institutional ideology of Rome and the emperor) and the redeployment and re-labelling as ‘Roman’ (military) of many aspects of their own and each others, provincial or barbarian culture (diet, dress). These are examples of </a:t>
            </a:r>
            <a:r>
              <a:rPr lang="en-US" dirty="0" err="1" smtClean="0"/>
              <a:t>Terranato’s</a:t>
            </a:r>
            <a:r>
              <a:rPr lang="en-US" dirty="0" smtClean="0"/>
              <a:t> process of ‘cultural bricolage’ (</a:t>
            </a:r>
            <a:r>
              <a:rPr lang="en-US" dirty="0" err="1" smtClean="0"/>
              <a:t>Terranato</a:t>
            </a:r>
            <a:r>
              <a:rPr lang="en-US" dirty="0" smtClean="0"/>
              <a:t> 1998)” to create a identity which “overtly saw itself as Roman.” (James, S, in James and Millett, 2001, p. 86)</a:t>
            </a:r>
          </a:p>
          <a:p>
            <a:r>
              <a:rPr lang="en-US" dirty="0" smtClean="0"/>
              <a:t>Also </a:t>
            </a:r>
            <a:r>
              <a:rPr lang="en-US" b="1" dirty="0" smtClean="0"/>
              <a:t>Bowman</a:t>
            </a:r>
            <a:r>
              <a:rPr lang="en-US" dirty="0" smtClean="0"/>
              <a:t> in his article </a:t>
            </a:r>
            <a:r>
              <a:rPr lang="en-US" i="1" dirty="0" smtClean="0"/>
              <a:t>Outposts of Empire: </a:t>
            </a:r>
            <a:r>
              <a:rPr lang="en-US" i="1" dirty="0" err="1" smtClean="0"/>
              <a:t>Vindolanda</a:t>
            </a:r>
            <a:r>
              <a:rPr lang="en-US" i="1" dirty="0" smtClean="0"/>
              <a:t>, Egypt, and the empire of Rome </a:t>
            </a:r>
            <a:r>
              <a:rPr lang="en-US" dirty="0" smtClean="0"/>
              <a:t>(2006) draws out many similarities including in relation to the quasi judicial role of the army, medical texts, and levels and styles of literacy, and concludes “The evidence of written documents from Egypt and Britain, many ephemeral, shows dominant patterns in the military organization, administration, law, social life, cultural religious institutions which belong, </a:t>
            </a:r>
            <a:r>
              <a:rPr lang="en-US" dirty="0" err="1" smtClean="0"/>
              <a:t>recognsably</a:t>
            </a:r>
            <a:r>
              <a:rPr lang="en-US" dirty="0" smtClean="0"/>
              <a:t>, to the same world of Rome … the central importance of the evidence which these fringes provide for our discipline has become steadily marked in the last few decades.”</a:t>
            </a:r>
          </a:p>
          <a:p>
            <a:r>
              <a:rPr lang="en-US" b="1" dirty="0" smtClean="0"/>
              <a:t>Mattingly</a:t>
            </a:r>
            <a:r>
              <a:rPr lang="en-US" dirty="0" smtClean="0"/>
              <a:t> </a:t>
            </a:r>
            <a:r>
              <a:rPr lang="en-US" dirty="0" smtClean="0"/>
              <a:t>“How much easier it must have been to deal with these enemies at the point of a sword if they were first relegated to sub-human status?” (2011c, p. 35)</a:t>
            </a:r>
          </a:p>
          <a:p>
            <a:r>
              <a:rPr lang="en-US" dirty="0" smtClean="0"/>
              <a:t>He also argues: “The Roman construction of ethnic identities served a purpose in facilitating colonial violence, while native constructions were instrumental in </a:t>
            </a:r>
            <a:r>
              <a:rPr lang="en-US" dirty="0" err="1" smtClean="0"/>
              <a:t>organising</a:t>
            </a:r>
            <a:r>
              <a:rPr lang="en-US" dirty="0" smtClean="0"/>
              <a:t> resistance to it during the conquest phase” (2011.c, p.215) and</a:t>
            </a:r>
          </a:p>
          <a:p>
            <a:r>
              <a:rPr lang="en-US" dirty="0" smtClean="0"/>
              <a:t>“Much of what we learn from Roman ethnography about </a:t>
            </a:r>
            <a:r>
              <a:rPr lang="en-US" dirty="0" err="1" smtClean="0"/>
              <a:t>neighbouring</a:t>
            </a:r>
            <a:r>
              <a:rPr lang="en-US" dirty="0" smtClean="0"/>
              <a:t> peoples is thus of highly dubious value since its prime purpose was to </a:t>
            </a:r>
            <a:r>
              <a:rPr lang="en-US" dirty="0" err="1" smtClean="0"/>
              <a:t>dehumanise</a:t>
            </a:r>
            <a:r>
              <a:rPr lang="en-US" dirty="0" smtClean="0"/>
              <a:t> the enemies of Rome and make their slaughter and enslavement more straightforward.” (2011c, p215) </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6447899F-5C78-4D87-B61F-E034B21BDC05}" type="slidenum">
              <a:rPr lang="en-US" smtClean="0"/>
              <a:t>8</a:t>
            </a:fld>
            <a:endParaRPr lang="en-US"/>
          </a:p>
        </p:txBody>
      </p:sp>
    </p:spTree>
    <p:extLst>
      <p:ext uri="{BB962C8B-B14F-4D97-AF65-F5344CB8AC3E}">
        <p14:creationId xmlns:p14="http://schemas.microsoft.com/office/powerpoint/2010/main" val="217117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36809" y="4777958"/>
            <a:ext cx="6659293" cy="4888011"/>
          </a:xfrm>
        </p:spPr>
        <p:txBody>
          <a:bodyPr/>
          <a:lstStyle/>
          <a:p>
            <a:r>
              <a:rPr lang="en-US" dirty="0" smtClean="0"/>
              <a:t>The men serving as auxiliaries in the Roman army at the frontiers of Empire themselves hailed from recently conquered provinces. This, one might think, could lead them to identify and </a:t>
            </a:r>
            <a:r>
              <a:rPr lang="en-US" dirty="0" err="1" smtClean="0"/>
              <a:t>empathise</a:t>
            </a:r>
            <a:r>
              <a:rPr lang="en-US" dirty="0" smtClean="0"/>
              <a:t> with the local populations, in both Britain and Egypt – as Greene and </a:t>
            </a:r>
            <a:r>
              <a:rPr lang="en-US" dirty="0" err="1" smtClean="0"/>
              <a:t>Birley</a:t>
            </a:r>
            <a:r>
              <a:rPr lang="en-US" dirty="0" smtClean="0"/>
              <a:t> (2024) have suggested. </a:t>
            </a:r>
          </a:p>
          <a:p>
            <a:r>
              <a:rPr lang="en-US" dirty="0" smtClean="0"/>
              <a:t>However there is plenty of evidence from the </a:t>
            </a:r>
            <a:r>
              <a:rPr lang="en-US" dirty="0" err="1" smtClean="0"/>
              <a:t>osktraka</a:t>
            </a:r>
            <a:r>
              <a:rPr lang="en-US" dirty="0" smtClean="0"/>
              <a:t> at </a:t>
            </a:r>
            <a:r>
              <a:rPr lang="en-US" dirty="0" err="1" smtClean="0"/>
              <a:t>Krokodilô</a:t>
            </a:r>
            <a:r>
              <a:rPr lang="en-US" dirty="0" smtClean="0"/>
              <a:t> and writing tablet at </a:t>
            </a:r>
            <a:r>
              <a:rPr lang="en-US" dirty="0" err="1" smtClean="0"/>
              <a:t>Vindolanda</a:t>
            </a:r>
            <a:r>
              <a:rPr lang="en-US" dirty="0" smtClean="0"/>
              <a:t>, that auxiliaries readily adopted the identity and lingua franca of the army in which they served, including language designed (and even potentially created at </a:t>
            </a:r>
            <a:r>
              <a:rPr lang="en-US" dirty="0" err="1" smtClean="0"/>
              <a:t>Vindolanda</a:t>
            </a:r>
            <a:r>
              <a:rPr lang="en-US" dirty="0" smtClean="0"/>
              <a:t>) to ‘other’ and belittle the local populations. We see examples of this in the two examples explored here: in writing tablet 146 and </a:t>
            </a:r>
            <a:r>
              <a:rPr lang="en-US" dirty="0" err="1" smtClean="0"/>
              <a:t>ostrakon</a:t>
            </a:r>
            <a:r>
              <a:rPr lang="en-US" dirty="0" smtClean="0"/>
              <a:t> </a:t>
            </a:r>
            <a:r>
              <a:rPr lang="en-US" dirty="0" err="1" smtClean="0"/>
              <a:t>Krok</a:t>
            </a:r>
            <a:r>
              <a:rPr lang="en-US" dirty="0" smtClean="0"/>
              <a:t> I.49 . </a:t>
            </a:r>
          </a:p>
          <a:p>
            <a:r>
              <a:rPr lang="en-US" dirty="0" smtClean="0"/>
              <a:t>At the same time there is plenty of evidence that auxiliaries didn’t simply or only regard the local populations as a threat/other – the wide range of language used to refer to local populations, depending on the nature of the interaction, particularly from </a:t>
            </a:r>
            <a:r>
              <a:rPr lang="en-US" dirty="0" err="1" smtClean="0"/>
              <a:t>praesidia</a:t>
            </a:r>
            <a:r>
              <a:rPr lang="en-US" dirty="0" smtClean="0"/>
              <a:t> across the Eastern Desert, reflects the reality, attested in both the written and other artefacts, of complex and multilayered identities among the auxiliary soldiers, and in their relationships with local and civilian populations. </a:t>
            </a:r>
          </a:p>
          <a:p>
            <a:r>
              <a:rPr lang="en-US" dirty="0" smtClean="0"/>
              <a:t>The ‘othering’ seen in the written texts is best understood through the lens of theoretical frameworks brought into Ancient History from other disciplines, including by Mattingly and James, among others. Edward Said’s insight into the role of ‘othering’ in British imperialism, a process which as Mattingly argues, equally served to allow Roman auxiliaries to </a:t>
            </a:r>
            <a:r>
              <a:rPr lang="en-US" dirty="0" err="1" smtClean="0"/>
              <a:t>dehumanise</a:t>
            </a:r>
            <a:r>
              <a:rPr lang="en-US" dirty="0" smtClean="0"/>
              <a:t> and thus oppress local peoples; and Benedict Anderson’s understanding of nationalism as based in an ‘imagined community’ which, as James has argued, illuminates how newly conquered people from across the Empire came to identify not with the local populations around them, but with the identity, culture, status and values of the Roman army. </a:t>
            </a:r>
          </a:p>
          <a:p>
            <a:r>
              <a:rPr lang="en-US" dirty="0" smtClean="0"/>
              <a:t>It is these processes that we see at work in, and evidenced by, writing tablet 146 and </a:t>
            </a:r>
            <a:r>
              <a:rPr lang="en-US" dirty="0" err="1" smtClean="0"/>
              <a:t>ostrakon</a:t>
            </a:r>
            <a:r>
              <a:rPr lang="en-US" dirty="0" smtClean="0"/>
              <a:t> </a:t>
            </a:r>
            <a:r>
              <a:rPr lang="en-US" dirty="0" err="1" smtClean="0"/>
              <a:t>Krok</a:t>
            </a:r>
            <a:r>
              <a:rPr lang="en-US" dirty="0" smtClean="0"/>
              <a:t> I.49 </a:t>
            </a:r>
          </a:p>
          <a:p>
            <a:endParaRPr lang="en-US" dirty="0"/>
          </a:p>
        </p:txBody>
      </p:sp>
      <p:sp>
        <p:nvSpPr>
          <p:cNvPr id="4" name="Slide Number Placeholder 3"/>
          <p:cNvSpPr>
            <a:spLocks noGrp="1"/>
          </p:cNvSpPr>
          <p:nvPr>
            <p:ph type="sldNum" sz="quarter" idx="10"/>
          </p:nvPr>
        </p:nvSpPr>
        <p:spPr/>
        <p:txBody>
          <a:bodyPr/>
          <a:lstStyle/>
          <a:p>
            <a:fld id="{6447899F-5C78-4D87-B61F-E034B21BDC05}" type="slidenum">
              <a:rPr lang="en-US" smtClean="0"/>
              <a:t>9</a:t>
            </a:fld>
            <a:endParaRPr lang="en-US"/>
          </a:p>
        </p:txBody>
      </p:sp>
    </p:spTree>
    <p:extLst>
      <p:ext uri="{BB962C8B-B14F-4D97-AF65-F5344CB8AC3E}">
        <p14:creationId xmlns:p14="http://schemas.microsoft.com/office/powerpoint/2010/main" val="41589499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447899F-5C78-4D87-B61F-E034B21BDC05}" type="slidenum">
              <a:rPr lang="en-US" smtClean="0"/>
              <a:t>10</a:t>
            </a:fld>
            <a:endParaRPr lang="en-US"/>
          </a:p>
        </p:txBody>
      </p:sp>
    </p:spTree>
    <p:extLst>
      <p:ext uri="{BB962C8B-B14F-4D97-AF65-F5344CB8AC3E}">
        <p14:creationId xmlns:p14="http://schemas.microsoft.com/office/powerpoint/2010/main" val="5790963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447899F-5C78-4D87-B61F-E034B21BDC05}" type="slidenum">
              <a:rPr lang="en-US" smtClean="0"/>
              <a:t>11</a:t>
            </a:fld>
            <a:endParaRPr lang="en-US"/>
          </a:p>
        </p:txBody>
      </p:sp>
    </p:spTree>
    <p:extLst>
      <p:ext uri="{BB962C8B-B14F-4D97-AF65-F5344CB8AC3E}">
        <p14:creationId xmlns:p14="http://schemas.microsoft.com/office/powerpoint/2010/main" val="1373002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2/28/2024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2/28/2024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2/28/2024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2/28/2024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ritishmuseum.org/collection/object/H_1986-1001-34"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2.jpg"/></Relationships>
</file>

<file path=ppt/slides/_rels/slide10.xml.rels><?xml version="1.0" encoding="UTF-8" standalone="yes"?>
<Relationships xmlns="http://schemas.openxmlformats.org/package/2006/relationships"><Relationship Id="rId3" Type="http://schemas.openxmlformats.org/officeDocument/2006/relationships/hyperlink" Target="http://eprints.bbk.ac.uk/261"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6995/TRAC1998_14_25"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‘Othering’ the locals at the Frontiers of Empire</a:t>
            </a:r>
            <a:endParaRPr lang="en-US" dirty="0"/>
          </a:p>
        </p:txBody>
      </p:sp>
      <p:sp>
        <p:nvSpPr>
          <p:cNvPr id="3" name="Subtitle 2"/>
          <p:cNvSpPr>
            <a:spLocks noGrp="1"/>
          </p:cNvSpPr>
          <p:nvPr>
            <p:ph type="subTitle" idx="1"/>
          </p:nvPr>
        </p:nvSpPr>
        <p:spPr/>
        <p:txBody>
          <a:bodyPr/>
          <a:lstStyle/>
          <a:p>
            <a:r>
              <a:rPr lang="en-US" dirty="0" smtClean="0"/>
              <a:t>Evidence </a:t>
            </a:r>
            <a:r>
              <a:rPr lang="en-US" dirty="0" smtClean="0"/>
              <a:t>for </a:t>
            </a:r>
            <a:r>
              <a:rPr lang="en-US" dirty="0" smtClean="0"/>
              <a:t>the attitudes of Auxiliary Soldiers </a:t>
            </a:r>
            <a:r>
              <a:rPr lang="en-US" dirty="0" smtClean="0"/>
              <a:t>to local populations </a:t>
            </a:r>
            <a:r>
              <a:rPr lang="en-US" dirty="0" smtClean="0"/>
              <a:t>at the start of the second Century AD, from</a:t>
            </a:r>
            <a:r>
              <a:rPr lang="en-US" dirty="0" smtClean="0"/>
              <a:t> writing tablets at </a:t>
            </a:r>
            <a:r>
              <a:rPr lang="en-US" dirty="0" err="1" smtClean="0"/>
              <a:t>Vindolanda</a:t>
            </a:r>
            <a:r>
              <a:rPr lang="en-US" dirty="0" smtClean="0"/>
              <a:t> (90-125AD) and </a:t>
            </a:r>
            <a:r>
              <a:rPr lang="en-US" dirty="0" err="1" smtClean="0"/>
              <a:t>ostraka</a:t>
            </a:r>
            <a:r>
              <a:rPr lang="en-US" dirty="0" smtClean="0"/>
              <a:t> from </a:t>
            </a:r>
            <a:r>
              <a:rPr lang="en-US" dirty="0" err="1" smtClean="0"/>
              <a:t>Krokodilô</a:t>
            </a:r>
            <a:r>
              <a:rPr lang="en-US" dirty="0" smtClean="0"/>
              <a:t> in </a:t>
            </a:r>
            <a:r>
              <a:rPr lang="en-US" dirty="0" smtClean="0"/>
              <a:t>the Eastern Desert of </a:t>
            </a:r>
            <a:r>
              <a:rPr lang="en-US" dirty="0" smtClean="0"/>
              <a:t>Egypt (98-138AD)</a:t>
            </a:r>
            <a:endParaRPr lang="en-US" dirty="0"/>
          </a:p>
        </p:txBody>
      </p:sp>
    </p:spTree>
    <p:extLst>
      <p:ext uri="{BB962C8B-B14F-4D97-AF65-F5344CB8AC3E}">
        <p14:creationId xmlns:p14="http://schemas.microsoft.com/office/powerpoint/2010/main" val="34967971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Overview</a:t>
            </a:r>
            <a:endParaRPr lang="en-US" dirty="0"/>
          </a:p>
        </p:txBody>
      </p:sp>
      <p:sp>
        <p:nvSpPr>
          <p:cNvPr id="3" name="Content Placeholder 2"/>
          <p:cNvSpPr>
            <a:spLocks noGrp="1"/>
          </p:cNvSpPr>
          <p:nvPr>
            <p:ph idx="1"/>
          </p:nvPr>
        </p:nvSpPr>
        <p:spPr>
          <a:xfrm>
            <a:off x="838200" y="1867988"/>
            <a:ext cx="10515600" cy="3969339"/>
          </a:xfrm>
        </p:spPr>
        <p:txBody>
          <a:bodyPr>
            <a:normAutofit/>
          </a:bodyPr>
          <a:lstStyle/>
          <a:p>
            <a:pPr marL="742950" indent="-742950">
              <a:buAutoNum type="arabicPeriod"/>
            </a:pPr>
            <a:r>
              <a:rPr lang="en-US" sz="3600" dirty="0"/>
              <a:t>E</a:t>
            </a:r>
            <a:r>
              <a:rPr lang="en-US" sz="3600" dirty="0" smtClean="0"/>
              <a:t>vidence from </a:t>
            </a:r>
            <a:r>
              <a:rPr lang="en-US" sz="3600" dirty="0" err="1" smtClean="0"/>
              <a:t>Vindolanda</a:t>
            </a:r>
            <a:r>
              <a:rPr lang="en-US" sz="3600" dirty="0" smtClean="0"/>
              <a:t> </a:t>
            </a:r>
            <a:r>
              <a:rPr lang="en-US" sz="3600" dirty="0"/>
              <a:t>in Northern Britain and </a:t>
            </a:r>
            <a:r>
              <a:rPr lang="en-US" sz="3600" dirty="0" err="1" smtClean="0"/>
              <a:t>Krokodilô</a:t>
            </a:r>
            <a:r>
              <a:rPr lang="en-US" sz="3600" dirty="0" smtClean="0"/>
              <a:t> </a:t>
            </a:r>
            <a:r>
              <a:rPr lang="en-US" sz="3600" dirty="0"/>
              <a:t>in the Eastern Desert of </a:t>
            </a:r>
            <a:r>
              <a:rPr lang="en-US" sz="3600" dirty="0" smtClean="0"/>
              <a:t>Egypt</a:t>
            </a:r>
          </a:p>
          <a:p>
            <a:pPr marL="742950" indent="-742950">
              <a:buAutoNum type="arabicPeriod"/>
            </a:pPr>
            <a:r>
              <a:rPr lang="en-US" sz="3600" dirty="0" smtClean="0"/>
              <a:t>Three key questions to understand the evidence</a:t>
            </a:r>
          </a:p>
          <a:p>
            <a:pPr marL="742950" indent="-742950">
              <a:buAutoNum type="arabicPeriod"/>
            </a:pPr>
            <a:r>
              <a:rPr lang="en-US" sz="3600" dirty="0" smtClean="0"/>
              <a:t>Writing tablet 164, and </a:t>
            </a:r>
            <a:r>
              <a:rPr lang="en-US" sz="3600" dirty="0" err="1" smtClean="0"/>
              <a:t>ostrakon</a:t>
            </a:r>
            <a:r>
              <a:rPr lang="en-US" sz="3600" dirty="0" smtClean="0"/>
              <a:t> O </a:t>
            </a:r>
            <a:r>
              <a:rPr lang="en-US" sz="3600" dirty="0" err="1" smtClean="0"/>
              <a:t>Krok</a:t>
            </a:r>
            <a:r>
              <a:rPr lang="en-US" sz="3600" dirty="0" smtClean="0"/>
              <a:t> I.49</a:t>
            </a:r>
          </a:p>
          <a:p>
            <a:pPr marL="742950" indent="-742950">
              <a:buAutoNum type="arabicPeriod"/>
            </a:pPr>
            <a:r>
              <a:rPr lang="en-US" sz="3600" dirty="0" smtClean="0"/>
              <a:t>Interpretative lenses: Mattingly and James’s work </a:t>
            </a:r>
          </a:p>
          <a:p>
            <a:pPr marL="742950" indent="-742950">
              <a:buAutoNum type="arabicPeriod"/>
            </a:pPr>
            <a:r>
              <a:rPr lang="en-US" sz="3600" dirty="0" smtClean="0"/>
              <a:t>Conclusion </a:t>
            </a:r>
            <a:endParaRPr lang="en-US" sz="3600" dirty="0"/>
          </a:p>
        </p:txBody>
      </p:sp>
    </p:spTree>
    <p:extLst>
      <p:ext uri="{BB962C8B-B14F-4D97-AF65-F5344CB8AC3E}">
        <p14:creationId xmlns:p14="http://schemas.microsoft.com/office/powerpoint/2010/main" val="4124524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 Why turn to the f</a:t>
            </a:r>
            <a:r>
              <a:rPr lang="en-US" dirty="0" smtClean="0"/>
              <a:t>rontiers </a:t>
            </a:r>
            <a:r>
              <a:rPr lang="en-US" dirty="0" smtClean="0"/>
              <a:t>of </a:t>
            </a:r>
            <a:r>
              <a:rPr lang="en-US" dirty="0" smtClean="0"/>
              <a:t>Empire?</a:t>
            </a:r>
            <a:endParaRPr lang="en-US" dirty="0"/>
          </a:p>
        </p:txBody>
      </p:sp>
      <p:sp>
        <p:nvSpPr>
          <p:cNvPr id="3" name="Content Placeholder 2"/>
          <p:cNvSpPr>
            <a:spLocks noGrp="1"/>
          </p:cNvSpPr>
          <p:nvPr>
            <p:ph idx="1"/>
          </p:nvPr>
        </p:nvSpPr>
        <p:spPr>
          <a:xfrm>
            <a:off x="838200" y="1690688"/>
            <a:ext cx="10515600" cy="4486275"/>
          </a:xfrm>
        </p:spPr>
        <p:txBody>
          <a:bodyPr>
            <a:normAutofit/>
          </a:bodyPr>
          <a:lstStyle/>
          <a:p>
            <a:r>
              <a:rPr lang="en-US" dirty="0" smtClean="0"/>
              <a:t>These </a:t>
            </a:r>
            <a:r>
              <a:rPr lang="en-US" dirty="0" smtClean="0"/>
              <a:t>two frontier zones are </a:t>
            </a:r>
            <a:r>
              <a:rPr lang="en-US" b="1" dirty="0" smtClean="0"/>
              <a:t>unique in the amount of textual evidence </a:t>
            </a:r>
            <a:r>
              <a:rPr lang="en-US" dirty="0" smtClean="0"/>
              <a:t>preserved</a:t>
            </a:r>
          </a:p>
          <a:p>
            <a:r>
              <a:rPr lang="en-US" dirty="0" smtClean="0"/>
              <a:t>Frontier </a:t>
            </a:r>
            <a:r>
              <a:rPr lang="en-US" dirty="0" smtClean="0"/>
              <a:t>zones </a:t>
            </a:r>
            <a:r>
              <a:rPr lang="en-US" dirty="0" smtClean="0"/>
              <a:t>where </a:t>
            </a:r>
            <a:r>
              <a:rPr lang="en-US" b="1" dirty="0" smtClean="0"/>
              <a:t>the idea of the Roman Empire and identity was not just theorized, as </a:t>
            </a:r>
            <a:r>
              <a:rPr lang="en-US" b="1" dirty="0" smtClean="0"/>
              <a:t>it was by political and literary elites, </a:t>
            </a:r>
            <a:r>
              <a:rPr lang="en-US" b="1" dirty="0" smtClean="0"/>
              <a:t>but lived out day to day</a:t>
            </a:r>
            <a:r>
              <a:rPr lang="en-US" dirty="0" smtClean="0"/>
              <a:t> </a:t>
            </a:r>
            <a:endParaRPr lang="en-US" dirty="0" smtClean="0"/>
          </a:p>
          <a:p>
            <a:r>
              <a:rPr lang="en-US" dirty="0" smtClean="0"/>
              <a:t>See for example also Boozer (2013) on the construction of the frontier </a:t>
            </a:r>
            <a:r>
              <a:rPr lang="en-US" dirty="0" smtClean="0"/>
              <a:t>in the Roman imagination of space</a:t>
            </a:r>
          </a:p>
          <a:p>
            <a:r>
              <a:rPr lang="en-US" dirty="0" smtClean="0"/>
              <a:t>Role of frontier zones not simply to keep people in or out, but operating as zones of control – leading to complex relationships</a:t>
            </a:r>
            <a:endParaRPr lang="en-US" dirty="0" smtClean="0"/>
          </a:p>
        </p:txBody>
      </p:sp>
    </p:spTree>
    <p:extLst>
      <p:ext uri="{BB962C8B-B14F-4D97-AF65-F5344CB8AC3E}">
        <p14:creationId xmlns:p14="http://schemas.microsoft.com/office/powerpoint/2010/main" val="42903331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 Who were the auxiliaries?</a:t>
            </a:r>
            <a:endParaRPr lang="en-US" dirty="0"/>
          </a:p>
        </p:txBody>
      </p:sp>
      <p:sp>
        <p:nvSpPr>
          <p:cNvPr id="3" name="Content Placeholder 2"/>
          <p:cNvSpPr>
            <a:spLocks noGrp="1"/>
          </p:cNvSpPr>
          <p:nvPr>
            <p:ph idx="1"/>
          </p:nvPr>
        </p:nvSpPr>
        <p:spPr/>
        <p:txBody>
          <a:bodyPr>
            <a:normAutofit/>
          </a:bodyPr>
          <a:lstStyle/>
          <a:p>
            <a:r>
              <a:rPr lang="en-US" dirty="0" smtClean="0"/>
              <a:t>Roman </a:t>
            </a:r>
            <a:r>
              <a:rPr lang="en-US" dirty="0"/>
              <a:t>auxiliary </a:t>
            </a:r>
            <a:r>
              <a:rPr lang="en-US" dirty="0" smtClean="0"/>
              <a:t>forces were </a:t>
            </a:r>
            <a:r>
              <a:rPr lang="en-US" dirty="0"/>
              <a:t>often conscripted from newly conquered areas, and sent to other parts of Empire. </a:t>
            </a:r>
            <a:endParaRPr lang="en-US" dirty="0" smtClean="0"/>
          </a:p>
          <a:p>
            <a:r>
              <a:rPr lang="en-US" dirty="0" smtClean="0"/>
              <a:t>At </a:t>
            </a:r>
            <a:r>
              <a:rPr lang="en-US" dirty="0" err="1" smtClean="0"/>
              <a:t>Vindolanda</a:t>
            </a:r>
            <a:r>
              <a:rPr lang="en-US" dirty="0" smtClean="0"/>
              <a:t> we see the First </a:t>
            </a:r>
            <a:r>
              <a:rPr lang="en-US" dirty="0"/>
              <a:t>Cohort of </a:t>
            </a:r>
            <a:r>
              <a:rPr lang="en-US" dirty="0" err="1"/>
              <a:t>Tungrians</a:t>
            </a:r>
            <a:r>
              <a:rPr lang="en-US" dirty="0"/>
              <a:t> and the Ninth Cohort of Batavians </a:t>
            </a:r>
            <a:r>
              <a:rPr lang="en-US" dirty="0" smtClean="0"/>
              <a:t>and </a:t>
            </a:r>
            <a:r>
              <a:rPr lang="en-US" dirty="0"/>
              <a:t>(from the </a:t>
            </a:r>
            <a:r>
              <a:rPr lang="en-US" dirty="0" err="1"/>
              <a:t>Koptos</a:t>
            </a:r>
            <a:r>
              <a:rPr lang="en-US" dirty="0"/>
              <a:t> inscription) auxiliaries </a:t>
            </a:r>
            <a:r>
              <a:rPr lang="en-US" dirty="0" smtClean="0"/>
              <a:t>mainly from </a:t>
            </a:r>
            <a:r>
              <a:rPr lang="en-US" dirty="0"/>
              <a:t>Asia Minor and </a:t>
            </a:r>
            <a:r>
              <a:rPr lang="en-US" dirty="0" smtClean="0"/>
              <a:t>Galatia serving in </a:t>
            </a:r>
            <a:r>
              <a:rPr lang="en-US" dirty="0"/>
              <a:t>the Eastern Desert </a:t>
            </a:r>
            <a:endParaRPr lang="en-US" dirty="0" smtClean="0"/>
          </a:p>
          <a:p>
            <a:r>
              <a:rPr lang="en-US" dirty="0" smtClean="0"/>
              <a:t>How did their origin and role impact their relationships with local populations? See for example Goldsworthy and Haynes</a:t>
            </a:r>
            <a:r>
              <a:rPr lang="en-US" dirty="0" smtClean="0"/>
              <a:t> (1999) citing the work of Alston, on the complexity of military/civilian relationships and the range of factors that would impact them.</a:t>
            </a:r>
            <a:endParaRPr lang="en-US" b="1" dirty="0" smtClean="0"/>
          </a:p>
        </p:txBody>
      </p:sp>
    </p:spTree>
    <p:extLst>
      <p:ext uri="{BB962C8B-B14F-4D97-AF65-F5344CB8AC3E}">
        <p14:creationId xmlns:p14="http://schemas.microsoft.com/office/powerpoint/2010/main" val="31818108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3. Did the auxiliary soldiers see themselves as  </a:t>
            </a:r>
            <a:r>
              <a:rPr lang="en-US" dirty="0" smtClean="0"/>
              <a:t>‘Roman’?</a:t>
            </a:r>
            <a:endParaRPr lang="en-US" dirty="0"/>
          </a:p>
        </p:txBody>
      </p:sp>
      <p:sp>
        <p:nvSpPr>
          <p:cNvPr id="3" name="Content Placeholder 2"/>
          <p:cNvSpPr>
            <a:spLocks noGrp="1"/>
          </p:cNvSpPr>
          <p:nvPr>
            <p:ph idx="1"/>
          </p:nvPr>
        </p:nvSpPr>
        <p:spPr>
          <a:xfrm>
            <a:off x="838200" y="1972491"/>
            <a:ext cx="10515600" cy="4650378"/>
          </a:xfrm>
        </p:spPr>
        <p:txBody>
          <a:bodyPr>
            <a:noAutofit/>
          </a:bodyPr>
          <a:lstStyle/>
          <a:p>
            <a:r>
              <a:rPr lang="en-US" sz="2400" dirty="0" smtClean="0"/>
              <a:t>Greene </a:t>
            </a:r>
            <a:r>
              <a:rPr lang="en-US" sz="2400" dirty="0" smtClean="0"/>
              <a:t>and </a:t>
            </a:r>
            <a:r>
              <a:rPr lang="en-US" sz="2400" dirty="0" err="1" smtClean="0"/>
              <a:t>Birley</a:t>
            </a:r>
            <a:r>
              <a:rPr lang="en-US" sz="2400" dirty="0" smtClean="0"/>
              <a:t> (2024) have questioned whether auxiliary soldiers would have seen themselves as </a:t>
            </a:r>
            <a:r>
              <a:rPr lang="en-US" sz="2400" dirty="0" smtClean="0"/>
              <a:t>Roman</a:t>
            </a:r>
            <a:r>
              <a:rPr lang="en-US" sz="2400" dirty="0" smtClean="0"/>
              <a:t>, given their origins in recently conquered territories</a:t>
            </a:r>
            <a:endParaRPr lang="en-US" sz="2400" dirty="0" smtClean="0"/>
          </a:p>
          <a:p>
            <a:r>
              <a:rPr lang="en-US" sz="2400" dirty="0" smtClean="0"/>
              <a:t>However </a:t>
            </a:r>
            <a:r>
              <a:rPr lang="en-US" sz="2400" dirty="0" smtClean="0"/>
              <a:t>there </a:t>
            </a:r>
            <a:r>
              <a:rPr lang="en-US" sz="2400" dirty="0" smtClean="0"/>
              <a:t>is very strong textual and other evidence that auxiliary soldiers, </a:t>
            </a:r>
            <a:r>
              <a:rPr lang="en-US" sz="2400" dirty="0" smtClean="0"/>
              <a:t>identified </a:t>
            </a:r>
            <a:r>
              <a:rPr lang="en-US" sz="2400" dirty="0" smtClean="0"/>
              <a:t>strongly as Roman soldiers – </a:t>
            </a:r>
            <a:r>
              <a:rPr lang="en-US" sz="2400" dirty="0" smtClean="0"/>
              <a:t>see for </a:t>
            </a:r>
            <a:r>
              <a:rPr lang="en-US" sz="2400" dirty="0" smtClean="0"/>
              <a:t>example </a:t>
            </a:r>
            <a:r>
              <a:rPr lang="en-US" sz="2400" dirty="0" smtClean="0"/>
              <a:t>Haynes (1999) </a:t>
            </a:r>
          </a:p>
          <a:p>
            <a:pPr marL="0" indent="0" algn="ctr">
              <a:buNone/>
            </a:pPr>
            <a:r>
              <a:rPr lang="en-US" sz="2400" b="1" dirty="0" smtClean="0"/>
              <a:t>“Within </a:t>
            </a:r>
            <a:r>
              <a:rPr lang="en-US" sz="2400" b="1" dirty="0" smtClean="0"/>
              <a:t>a generation of a regiment moving out of the area in which it was recruited, its ethnic/tribal title becomes meaningless … in the cosmopolitan mix of the army, Roman cultural values were sometimes the only common point of reference … (their) authority and status (as Roman soldiers) acting as the binding that held together the diverse community that was the Roman Army</a:t>
            </a:r>
            <a:r>
              <a:rPr lang="en-US" sz="2400" dirty="0" smtClean="0"/>
              <a:t>.” </a:t>
            </a:r>
            <a:endParaRPr lang="en-US" sz="2400" b="1" dirty="0"/>
          </a:p>
        </p:txBody>
      </p:sp>
    </p:spTree>
    <p:extLst>
      <p:ext uri="{BB962C8B-B14F-4D97-AF65-F5344CB8AC3E}">
        <p14:creationId xmlns:p14="http://schemas.microsoft.com/office/powerpoint/2010/main" val="414671849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smtClean="0"/>
              <a:t>Evidence from </a:t>
            </a:r>
            <a:r>
              <a:rPr lang="en-US" dirty="0" err="1" smtClean="0"/>
              <a:t>Vindolanda</a:t>
            </a:r>
            <a:r>
              <a:rPr lang="en-US" dirty="0" smtClean="0"/>
              <a:t> – Tablet 164 </a:t>
            </a:r>
            <a:br>
              <a:rPr lang="en-US" dirty="0" smtClean="0"/>
            </a:br>
            <a:r>
              <a:rPr lang="en-US" sz="1600" dirty="0" smtClean="0"/>
              <a:t>image </a:t>
            </a:r>
            <a:r>
              <a:rPr lang="en-US" sz="1600" dirty="0"/>
              <a:t>sourced from </a:t>
            </a:r>
            <a:r>
              <a:rPr lang="en-US" sz="1600" dirty="0">
                <a:hlinkClick r:id="rId3"/>
              </a:rPr>
              <a:t>https://</a:t>
            </a:r>
            <a:r>
              <a:rPr lang="en-US" sz="1600" dirty="0" smtClean="0">
                <a:hlinkClick r:id="rId3"/>
              </a:rPr>
              <a:t>www.britishmuseum.org/collection/object/H_1986-1001-34</a:t>
            </a:r>
            <a:r>
              <a:rPr lang="en-US" sz="1600" dirty="0" smtClean="0"/>
              <a:t>. </a:t>
            </a:r>
            <a:r>
              <a:rPr lang="en-US" sz="1600" dirty="0"/>
              <a:t>164.The text reads: ‘ … the </a:t>
            </a:r>
            <a:r>
              <a:rPr lang="en-US" sz="1600" dirty="0" err="1"/>
              <a:t>Brittones</a:t>
            </a:r>
            <a:r>
              <a:rPr lang="en-US" sz="1600" dirty="0"/>
              <a:t>, rather many of them cavalrymen, are naked [perhaps meaning without body </a:t>
            </a:r>
            <a:r>
              <a:rPr lang="en-US" sz="1600" dirty="0" err="1"/>
              <a:t>armour</a:t>
            </a:r>
            <a:r>
              <a:rPr lang="en-US" sz="1600" dirty="0"/>
              <a:t>]. The cavalrymen do not use swords, nor do the </a:t>
            </a:r>
            <a:r>
              <a:rPr lang="en-US" sz="1600" dirty="0" err="1"/>
              <a:t>Britanculli</a:t>
            </a:r>
            <a:r>
              <a:rPr lang="en-US" sz="1600" dirty="0"/>
              <a:t> mount to throw javelins.”(trans. </a:t>
            </a:r>
            <a:r>
              <a:rPr lang="en-US" sz="1600" dirty="0" err="1"/>
              <a:t>Birley</a:t>
            </a:r>
            <a:r>
              <a:rPr lang="en-US" sz="1600" dirty="0"/>
              <a:t>, 2002)</a:t>
            </a:r>
            <a:br>
              <a:rPr lang="en-US" sz="1600" dirty="0"/>
            </a:br>
            <a:endParaRPr lang="en-US" sz="1600" dirty="0"/>
          </a:p>
        </p:txBody>
      </p:sp>
      <p:pic>
        <p:nvPicPr>
          <p:cNvPr id="7" name="Picture 6"/>
          <p:cNvPicPr>
            <a:picLocks noChangeAspect="1"/>
          </p:cNvPicPr>
          <p:nvPr/>
        </p:nvPicPr>
        <p:blipFill>
          <a:blip r:embed="rId4"/>
          <a:stretch>
            <a:fillRect/>
          </a:stretch>
        </p:blipFill>
        <p:spPr>
          <a:xfrm>
            <a:off x="1752599" y="1690688"/>
            <a:ext cx="8410304" cy="5105054"/>
          </a:xfrm>
          <a:prstGeom prst="rect">
            <a:avLst/>
          </a:prstGeom>
        </p:spPr>
      </p:pic>
    </p:spTree>
    <p:extLst>
      <p:ext uri="{BB962C8B-B14F-4D97-AF65-F5344CB8AC3E}">
        <p14:creationId xmlns:p14="http://schemas.microsoft.com/office/powerpoint/2010/main" val="42479439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smtClean="0"/>
              <a:t>Evidence from </a:t>
            </a:r>
            <a:r>
              <a:rPr lang="en-US" dirty="0" err="1" smtClean="0"/>
              <a:t>Krokodilô</a:t>
            </a:r>
            <a:r>
              <a:rPr lang="en-US" dirty="0" smtClean="0"/>
              <a:t> – O </a:t>
            </a:r>
            <a:r>
              <a:rPr lang="en-US" dirty="0" err="1" smtClean="0"/>
              <a:t>Krok</a:t>
            </a:r>
            <a:r>
              <a:rPr lang="en-US" dirty="0" smtClean="0"/>
              <a:t>. </a:t>
            </a:r>
            <a:r>
              <a:rPr lang="en-US" dirty="0" smtClean="0"/>
              <a:t>I 49</a:t>
            </a:r>
            <a:r>
              <a:rPr lang="en-US" dirty="0" smtClean="0"/>
              <a:t/>
            </a:r>
            <a:br>
              <a:rPr lang="en-US" dirty="0" smtClean="0"/>
            </a:br>
            <a:r>
              <a:rPr lang="en-US" sz="1100" dirty="0" err="1" smtClean="0"/>
              <a:t>Ostrakon</a:t>
            </a:r>
            <a:r>
              <a:rPr lang="en-US" sz="1100" dirty="0" smtClean="0"/>
              <a:t> </a:t>
            </a:r>
            <a:r>
              <a:rPr lang="en-US" sz="1100" dirty="0" err="1" smtClean="0"/>
              <a:t>Krok.I</a:t>
            </a:r>
            <a:r>
              <a:rPr lang="en-US" sz="1100" dirty="0" smtClean="0"/>
              <a:t> 49 image copied from </a:t>
            </a:r>
            <a:r>
              <a:rPr lang="en-US" sz="1200" dirty="0"/>
              <a:t>CUVIGNY, H. and BAGNALL, R.S., 2021b. Rome in Egypt's Eastern Desert. Volume </a:t>
            </a:r>
            <a:r>
              <a:rPr lang="en-US" sz="1200" dirty="0" smtClean="0"/>
              <a:t>2 p. 420 Fig.85. The text reads: “An Arab[?] carrying fish who was an </a:t>
            </a:r>
            <a:r>
              <a:rPr lang="en-US" sz="1200" dirty="0" err="1" smtClean="0"/>
              <a:t>Alabites</a:t>
            </a:r>
            <a:r>
              <a:rPr lang="en-US" sz="1200" dirty="0" smtClean="0"/>
              <a:t> …came saying: it makes three days today that … (searching?) what will they [</a:t>
            </a:r>
            <a:r>
              <a:rPr lang="en-US" sz="1200" i="1" dirty="0" err="1" smtClean="0"/>
              <a:t>Barbaroi</a:t>
            </a:r>
            <a:r>
              <a:rPr lang="en-US" sz="1200" i="1" dirty="0" smtClean="0"/>
              <a:t>?] </a:t>
            </a:r>
            <a:r>
              <a:rPr lang="en-US" sz="1200" dirty="0" smtClean="0"/>
              <a:t>rob … their dwellings and their footprints … I wrote to you that they keep intent … For appeared to us on the road …run to his Excellency [the Prefect </a:t>
            </a:r>
            <a:r>
              <a:rPr lang="en-US" sz="1200" dirty="0" err="1" smtClean="0"/>
              <a:t>Artorius</a:t>
            </a:r>
            <a:r>
              <a:rPr lang="en-US" sz="1200" dirty="0" smtClean="0"/>
              <a:t> </a:t>
            </a:r>
            <a:r>
              <a:rPr lang="en-US" sz="1200" dirty="0" err="1" smtClean="0"/>
              <a:t>Pricillus</a:t>
            </a:r>
            <a:r>
              <a:rPr lang="en-US" sz="1200" dirty="0" smtClean="0"/>
              <a:t>]” trans. proposed by </a:t>
            </a:r>
            <a:r>
              <a:rPr lang="en-US" sz="1200" dirty="0" err="1" smtClean="0"/>
              <a:t>Cuvigny</a:t>
            </a:r>
            <a:r>
              <a:rPr lang="en-US" sz="1200" dirty="0" smtClean="0"/>
              <a:t>.</a:t>
            </a:r>
            <a:endParaRPr lang="en-US" sz="1200"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27000" y="1690688"/>
            <a:ext cx="6338000" cy="4971369"/>
          </a:xfrm>
        </p:spPr>
      </p:pic>
    </p:spTree>
    <p:extLst>
      <p:ext uri="{BB962C8B-B14F-4D97-AF65-F5344CB8AC3E}">
        <p14:creationId xmlns:p14="http://schemas.microsoft.com/office/powerpoint/2010/main" val="379619232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60500"/>
          </a:xfrm>
        </p:spPr>
        <p:txBody>
          <a:bodyPr>
            <a:normAutofit/>
          </a:bodyPr>
          <a:lstStyle/>
          <a:p>
            <a:r>
              <a:rPr lang="en-US" dirty="0" smtClean="0"/>
              <a:t>Two interpretative lenses</a:t>
            </a: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US" sz="2000" b="1" dirty="0" smtClean="0"/>
              <a:t>Simon James </a:t>
            </a:r>
            <a:r>
              <a:rPr lang="en-US" sz="2000" dirty="0" smtClean="0"/>
              <a:t>(1999) has argued that despite their very diverse ethnic origins, the very experience of life as a Roman auxiliary soldier </a:t>
            </a:r>
            <a:r>
              <a:rPr lang="en-US" sz="2000" dirty="0" smtClean="0"/>
              <a:t>itsel</a:t>
            </a:r>
            <a:r>
              <a:rPr lang="en-US" sz="2000" dirty="0" smtClean="0"/>
              <a:t>f </a:t>
            </a:r>
            <a:r>
              <a:rPr lang="en-US" sz="2000" dirty="0" smtClean="0"/>
              <a:t>created </a:t>
            </a:r>
            <a:r>
              <a:rPr lang="en-US" sz="2000" dirty="0" smtClean="0"/>
              <a:t>a strong sense of shared belonging to the ‘imagined community’ (following Benedict Anderson’s </a:t>
            </a:r>
            <a:r>
              <a:rPr lang="en-US" sz="2000" i="1" dirty="0" smtClean="0"/>
              <a:t>Imagined Communities</a:t>
            </a:r>
            <a:r>
              <a:rPr lang="en-US" sz="2000" dirty="0" smtClean="0"/>
              <a:t>, 1983) </a:t>
            </a:r>
            <a:r>
              <a:rPr lang="en-US" sz="2000" dirty="0" smtClean="0"/>
              <a:t>of the Roman </a:t>
            </a:r>
            <a:r>
              <a:rPr lang="en-US" sz="2000" dirty="0" err="1" smtClean="0"/>
              <a:t>Milites</a:t>
            </a:r>
            <a:r>
              <a:rPr lang="en-US" sz="2000" dirty="0" smtClean="0"/>
              <a:t>.</a:t>
            </a:r>
          </a:p>
          <a:p>
            <a:r>
              <a:rPr lang="en-US" sz="2000" b="1" dirty="0" smtClean="0"/>
              <a:t>David Mattingly </a:t>
            </a:r>
            <a:r>
              <a:rPr lang="en-US" sz="2000" dirty="0"/>
              <a:t>in his </a:t>
            </a:r>
            <a:r>
              <a:rPr lang="en-US" sz="2000" i="1" dirty="0"/>
              <a:t>Imperialism, Power and Identity: Experiencing the Roman Empire</a:t>
            </a:r>
            <a:r>
              <a:rPr lang="en-US" sz="2000" dirty="0"/>
              <a:t> (2011c) and other works, has written extensively from a post-colonial perspective, influenced by Edward Said’s </a:t>
            </a:r>
            <a:r>
              <a:rPr lang="en-US" sz="2000" i="1" dirty="0" smtClean="0"/>
              <a:t>Orientalism</a:t>
            </a:r>
            <a:r>
              <a:rPr lang="en-US" sz="2000" dirty="0" smtClean="0"/>
              <a:t> (1978) on </a:t>
            </a:r>
            <a:r>
              <a:rPr lang="en-US" sz="2000" dirty="0"/>
              <a:t>the role of ‘othering’ in British Imperialism, on the creation and reifying of Roman identities precisely through the process of othering local </a:t>
            </a:r>
            <a:r>
              <a:rPr lang="en-US" sz="2000" dirty="0" smtClean="0"/>
              <a:t>populations</a:t>
            </a:r>
          </a:p>
          <a:p>
            <a:endParaRPr lang="en-US" sz="2000" dirty="0"/>
          </a:p>
          <a:p>
            <a:pPr marL="0" indent="0" algn="ctr">
              <a:buNone/>
            </a:pPr>
            <a:r>
              <a:rPr lang="en-US" sz="2000" b="1" dirty="0" smtClean="0"/>
              <a:t> “</a:t>
            </a:r>
            <a:r>
              <a:rPr lang="en-US" sz="2000" b="1" dirty="0"/>
              <a:t>The Roman construction of ethnic identities served a purpose in facilitating colonial </a:t>
            </a:r>
            <a:r>
              <a:rPr lang="en-US" sz="2000" b="1" dirty="0" smtClean="0"/>
              <a:t>violence (p.215) … How </a:t>
            </a:r>
            <a:r>
              <a:rPr lang="en-US" sz="2000" b="1" dirty="0"/>
              <a:t>much easier it must have been to deal with these enemies at the point of a sword if they were first relegated to sub-human status?” (2011c, p. </a:t>
            </a:r>
            <a:r>
              <a:rPr lang="en-US" sz="2000" b="1" dirty="0" smtClean="0"/>
              <a:t>35)</a:t>
            </a:r>
            <a:endParaRPr lang="en-US" sz="2000" b="1" dirty="0" smtClean="0"/>
          </a:p>
        </p:txBody>
      </p:sp>
    </p:spTree>
    <p:extLst>
      <p:ext uri="{BB962C8B-B14F-4D97-AF65-F5344CB8AC3E}">
        <p14:creationId xmlns:p14="http://schemas.microsoft.com/office/powerpoint/2010/main" val="1677527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1411" y="365125"/>
            <a:ext cx="10515600" cy="679904"/>
          </a:xfrm>
        </p:spPr>
        <p:txBody>
          <a:bodyPr>
            <a:normAutofit fontScale="90000"/>
          </a:bodyPr>
          <a:lstStyle/>
          <a:p>
            <a:r>
              <a:rPr lang="en-US" dirty="0" smtClean="0"/>
              <a:t>Conclusion </a:t>
            </a:r>
            <a:endParaRPr lang="en-US" dirty="0"/>
          </a:p>
        </p:txBody>
      </p:sp>
      <p:pic>
        <p:nvPicPr>
          <p:cNvPr id="8" name="Content Placeholder 7"/>
          <p:cNvPicPr>
            <a:picLocks noGrp="1" noChangeAspect="1"/>
          </p:cNvPicPr>
          <p:nvPr>
            <p:ph sz="half" idx="2"/>
          </p:nvPr>
        </p:nvPicPr>
        <p:blipFill>
          <a:blip r:embed="rId3"/>
          <a:stretch>
            <a:fillRect/>
          </a:stretch>
        </p:blipFill>
        <p:spPr>
          <a:xfrm>
            <a:off x="539342" y="2306366"/>
            <a:ext cx="5953369" cy="3613694"/>
          </a:xfrm>
          <a:prstGeom prst="rect">
            <a:avLst/>
          </a:prstGeom>
        </p:spPr>
      </p:pic>
      <p:pic>
        <p:nvPicPr>
          <p:cNvPr id="9" name="Content Placeholder 3"/>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7050808" y="2544173"/>
            <a:ext cx="4000738" cy="3138079"/>
          </a:xfrm>
        </p:spPr>
      </p:pic>
      <p:sp>
        <p:nvSpPr>
          <p:cNvPr id="12" name="TextBox 11"/>
          <p:cNvSpPr txBox="1"/>
          <p:nvPr/>
        </p:nvSpPr>
        <p:spPr>
          <a:xfrm>
            <a:off x="761411" y="1045029"/>
            <a:ext cx="10290135" cy="1200329"/>
          </a:xfrm>
          <a:prstGeom prst="rect">
            <a:avLst/>
          </a:prstGeom>
          <a:noFill/>
        </p:spPr>
        <p:txBody>
          <a:bodyPr wrap="square" rtlCol="0">
            <a:spAutoFit/>
          </a:bodyPr>
          <a:lstStyle/>
          <a:p>
            <a:r>
              <a:rPr lang="en-US" dirty="0" smtClean="0"/>
              <a:t>Writing tablet 164 and </a:t>
            </a:r>
            <a:r>
              <a:rPr lang="en-US" dirty="0" err="1" smtClean="0"/>
              <a:t>Ostraka</a:t>
            </a:r>
            <a:r>
              <a:rPr lang="en-US" dirty="0" smtClean="0"/>
              <a:t> O. </a:t>
            </a:r>
            <a:r>
              <a:rPr lang="en-US" dirty="0" err="1" smtClean="0"/>
              <a:t>Krok</a:t>
            </a:r>
            <a:r>
              <a:rPr lang="en-US" dirty="0" smtClean="0"/>
              <a:t> I.49 evidence the </a:t>
            </a:r>
            <a:r>
              <a:rPr lang="en-US" i="1" dirty="0" smtClean="0"/>
              <a:t>adoption of Roman identities </a:t>
            </a:r>
            <a:r>
              <a:rPr lang="en-US" dirty="0" smtClean="0"/>
              <a:t>and attitudes by auxiliaries from newly conquered territories, including the </a:t>
            </a:r>
            <a:r>
              <a:rPr lang="en-US" i="1" dirty="0" smtClean="0"/>
              <a:t>adoption/creation of belittling language </a:t>
            </a:r>
            <a:r>
              <a:rPr lang="en-US" dirty="0" smtClean="0"/>
              <a:t>for the locals. They illustrate the theoretical processes of the creation of </a:t>
            </a:r>
            <a:r>
              <a:rPr lang="en-US" i="1" dirty="0" smtClean="0"/>
              <a:t>imagined communities </a:t>
            </a:r>
            <a:r>
              <a:rPr lang="en-US" dirty="0" smtClean="0"/>
              <a:t>and </a:t>
            </a:r>
            <a:r>
              <a:rPr lang="en-US" i="1" dirty="0" smtClean="0"/>
              <a:t>othering</a:t>
            </a:r>
            <a:r>
              <a:rPr lang="en-US" dirty="0" smtClean="0"/>
              <a:t> in the formation of Roman identities and </a:t>
            </a:r>
            <a:r>
              <a:rPr lang="en-US" dirty="0" err="1" smtClean="0"/>
              <a:t>excercise</a:t>
            </a:r>
            <a:r>
              <a:rPr lang="en-US" dirty="0" smtClean="0"/>
              <a:t> of power, at work in daily life at the frontiers of Empire. </a:t>
            </a:r>
            <a:endParaRPr lang="en-US" dirty="0"/>
          </a:p>
        </p:txBody>
      </p:sp>
    </p:spTree>
    <p:extLst>
      <p:ext uri="{BB962C8B-B14F-4D97-AF65-F5344CB8AC3E}">
        <p14:creationId xmlns:p14="http://schemas.microsoft.com/office/powerpoint/2010/main" val="2773730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30630"/>
            <a:ext cx="10515600" cy="731520"/>
          </a:xfrm>
        </p:spPr>
        <p:txBody>
          <a:bodyPr>
            <a:normAutofit/>
          </a:bodyPr>
          <a:lstStyle/>
          <a:p>
            <a:r>
              <a:rPr lang="en-US" sz="2400" b="1" dirty="0" smtClean="0"/>
              <a:t>Bibliography</a:t>
            </a:r>
            <a:endParaRPr lang="en-US" sz="2400" b="1" dirty="0"/>
          </a:p>
        </p:txBody>
      </p:sp>
      <p:sp>
        <p:nvSpPr>
          <p:cNvPr id="3" name="Content Placeholder 2"/>
          <p:cNvSpPr>
            <a:spLocks noGrp="1"/>
          </p:cNvSpPr>
          <p:nvPr>
            <p:ph idx="1"/>
          </p:nvPr>
        </p:nvSpPr>
        <p:spPr>
          <a:xfrm>
            <a:off x="838200" y="744583"/>
            <a:ext cx="10515600" cy="6113417"/>
          </a:xfrm>
        </p:spPr>
        <p:txBody>
          <a:bodyPr>
            <a:normAutofit fontScale="25000" lnSpcReduction="20000"/>
          </a:bodyPr>
          <a:lstStyle/>
          <a:p>
            <a:r>
              <a:rPr lang="en-US" sz="4400" dirty="0"/>
              <a:t>ALSTON, R., 1995. Soldier and society in Roman Egypt : a social history, Routledge.</a:t>
            </a:r>
            <a:br>
              <a:rPr lang="en-US" sz="4400" dirty="0"/>
            </a:br>
            <a:r>
              <a:rPr lang="en-US" sz="4400" dirty="0"/>
              <a:t/>
            </a:r>
            <a:br>
              <a:rPr lang="en-US" sz="4400" dirty="0"/>
            </a:br>
            <a:endParaRPr lang="en-US" sz="4400" dirty="0"/>
          </a:p>
          <a:p>
            <a:r>
              <a:rPr lang="en-US" sz="4400" dirty="0" smtClean="0"/>
              <a:t>BOOZER, A., 2013. Frontiers and </a:t>
            </a:r>
            <a:r>
              <a:rPr lang="en-US" sz="4400" dirty="0"/>
              <a:t>Borderlands in Imperial Perspectives: Exploring Rome's Egyptian Frontier. American Journal of Archaeology, 117(2), pp. 275-292.</a:t>
            </a:r>
            <a:br>
              <a:rPr lang="en-US" sz="4400" dirty="0"/>
            </a:br>
            <a:r>
              <a:rPr lang="en-US" sz="4400" dirty="0"/>
              <a:t/>
            </a:r>
            <a:br>
              <a:rPr lang="en-US" sz="4400" dirty="0"/>
            </a:br>
            <a:endParaRPr lang="en-US" sz="4400" dirty="0"/>
          </a:p>
          <a:p>
            <a:r>
              <a:rPr lang="en-US" sz="4400" dirty="0"/>
              <a:t>BARNARD, H., 2005. Eastern Desert Ware from </a:t>
            </a:r>
            <a:r>
              <a:rPr lang="en-US" sz="4400" dirty="0" err="1"/>
              <a:t>Marsa</a:t>
            </a:r>
            <a:r>
              <a:rPr lang="en-US" sz="4400" dirty="0"/>
              <a:t> </a:t>
            </a:r>
            <a:r>
              <a:rPr lang="en-US" sz="4400" dirty="0" err="1"/>
              <a:t>Nakari</a:t>
            </a:r>
            <a:r>
              <a:rPr lang="en-US" sz="4400" dirty="0"/>
              <a:t> and </a:t>
            </a:r>
            <a:r>
              <a:rPr lang="en-US" sz="4400" dirty="0" err="1"/>
              <a:t>Wadi</a:t>
            </a:r>
            <a:r>
              <a:rPr lang="en-US" sz="4400" dirty="0"/>
              <a:t> </a:t>
            </a:r>
            <a:r>
              <a:rPr lang="en-US" sz="4400" dirty="0" err="1"/>
              <a:t>Sikait</a:t>
            </a:r>
            <a:r>
              <a:rPr lang="en-US" sz="4400" dirty="0"/>
              <a:t>. Journal of the American Research Center in Egypt, 42, pp. 131-146.</a:t>
            </a:r>
            <a:br>
              <a:rPr lang="en-US" sz="4400" dirty="0"/>
            </a:br>
            <a:r>
              <a:rPr lang="en-US" sz="4400" dirty="0"/>
              <a:t/>
            </a:r>
            <a:br>
              <a:rPr lang="en-US" sz="4400" dirty="0"/>
            </a:br>
            <a:endParaRPr lang="en-US" sz="4400" dirty="0"/>
          </a:p>
          <a:p>
            <a:r>
              <a:rPr lang="en-US" sz="4400" dirty="0" err="1"/>
              <a:t>Birley</a:t>
            </a:r>
            <a:r>
              <a:rPr lang="en-US" sz="4400" dirty="0"/>
              <a:t>, </a:t>
            </a:r>
            <a:r>
              <a:rPr lang="en-US" sz="4400" dirty="0" smtClean="0"/>
              <a:t>A.R., 2002. </a:t>
            </a:r>
            <a:r>
              <a:rPr lang="en-US" sz="4400" dirty="0"/>
              <a:t>Garrison Life at </a:t>
            </a:r>
            <a:r>
              <a:rPr lang="en-US" sz="4400" dirty="0" err="1"/>
              <a:t>Vindolanda</a:t>
            </a:r>
            <a:r>
              <a:rPr lang="en-US" sz="4400" dirty="0"/>
              <a:t>: A Band of </a:t>
            </a:r>
            <a:r>
              <a:rPr lang="en-US" sz="4400" dirty="0" smtClean="0"/>
              <a:t>Brothers. Stroud: Tempus.</a:t>
            </a:r>
          </a:p>
          <a:p>
            <a:endParaRPr lang="en-US" sz="4400" dirty="0"/>
          </a:p>
          <a:p>
            <a:r>
              <a:rPr lang="en-US" sz="4400" dirty="0" smtClean="0"/>
              <a:t>BOWMAN</a:t>
            </a:r>
            <a:r>
              <a:rPr lang="en-US" sz="4400" dirty="0"/>
              <a:t>, A.K., 2006. Outposts of empire: </a:t>
            </a:r>
            <a:r>
              <a:rPr lang="en-US" sz="4400" dirty="0" err="1"/>
              <a:t>Vindolanda</a:t>
            </a:r>
            <a:r>
              <a:rPr lang="en-US" sz="4400" dirty="0"/>
              <a:t>, Egypt, and the empire of Rome. Journal of Roman archaeology, 19, pp. 75-93.</a:t>
            </a:r>
            <a:br>
              <a:rPr lang="en-US" sz="4400" dirty="0"/>
            </a:br>
            <a:r>
              <a:rPr lang="en-US" sz="4400" dirty="0"/>
              <a:t/>
            </a:r>
            <a:br>
              <a:rPr lang="en-US" sz="4400" dirty="0"/>
            </a:br>
            <a:endParaRPr lang="en-US" sz="4400" dirty="0"/>
          </a:p>
          <a:p>
            <a:r>
              <a:rPr lang="en-US" sz="4400" dirty="0"/>
              <a:t>BOWMAN, A.K.1., 1998. Life and letters on the Roman frontier : </a:t>
            </a:r>
            <a:r>
              <a:rPr lang="en-US" sz="4400" dirty="0" err="1"/>
              <a:t>Vindolanda</a:t>
            </a:r>
            <a:r>
              <a:rPr lang="en-US" sz="4400" dirty="0"/>
              <a:t> and its people. London: British Museum.</a:t>
            </a:r>
            <a:br>
              <a:rPr lang="en-US" sz="4400" dirty="0"/>
            </a:br>
            <a:r>
              <a:rPr lang="en-US" sz="4400" dirty="0"/>
              <a:t/>
            </a:r>
            <a:br>
              <a:rPr lang="en-US" sz="4400" dirty="0"/>
            </a:br>
            <a:endParaRPr lang="en-US" sz="4400" dirty="0"/>
          </a:p>
          <a:p>
            <a:r>
              <a:rPr lang="en-US" sz="4400" dirty="0"/>
              <a:t>CUVIGNY, H. and BAGNALL, R.S., 2021a. Rome in Egypt's Eastern Desert. Volume 1. New York: New York University Press.</a:t>
            </a:r>
            <a:br>
              <a:rPr lang="en-US" sz="4400" dirty="0"/>
            </a:br>
            <a:r>
              <a:rPr lang="en-US" sz="4400" dirty="0"/>
              <a:t/>
            </a:r>
            <a:br>
              <a:rPr lang="en-US" sz="4400" dirty="0"/>
            </a:br>
            <a:endParaRPr lang="en-US" sz="4400" dirty="0"/>
          </a:p>
          <a:p>
            <a:r>
              <a:rPr lang="en-US" sz="4400" dirty="0"/>
              <a:t>CUVIGNY, H. and BAGNALL, R.S., 2021b. Rome in Egypt's Eastern Desert. Volume 2. New York: New York University Press.</a:t>
            </a:r>
            <a:br>
              <a:rPr lang="en-US" sz="4400" dirty="0"/>
            </a:br>
            <a:r>
              <a:rPr lang="en-US" sz="4400" dirty="0"/>
              <a:t/>
            </a:r>
            <a:br>
              <a:rPr lang="en-US" sz="4400" dirty="0"/>
            </a:br>
            <a:endParaRPr lang="en-US" sz="4400" dirty="0"/>
          </a:p>
          <a:p>
            <a:r>
              <a:rPr lang="en-US" sz="4400" dirty="0"/>
              <a:t>DIJKSTRA, J.H.F., 2012. </a:t>
            </a:r>
            <a:r>
              <a:rPr lang="en-US" sz="4400" dirty="0" err="1"/>
              <a:t>Blemmyes</a:t>
            </a:r>
            <a:r>
              <a:rPr lang="en-US" sz="4400" dirty="0"/>
              <a:t>, </a:t>
            </a:r>
            <a:r>
              <a:rPr lang="en-US" sz="4400" dirty="0" err="1"/>
              <a:t>Noubades</a:t>
            </a:r>
            <a:r>
              <a:rPr lang="en-US" sz="4400" dirty="0"/>
              <a:t> and the Eastern Desert in Late Antiquity:; Reassessing the Written Sources. In: H. BARNARD and K. DUISTERMAAT, </a:t>
            </a:r>
            <a:r>
              <a:rPr lang="en-US" sz="4400" dirty="0" err="1"/>
              <a:t>eds</a:t>
            </a:r>
            <a:r>
              <a:rPr lang="en-US" sz="4400" dirty="0"/>
              <a:t>, The History of the Peoples of the Eastern Desert. </a:t>
            </a:r>
            <a:r>
              <a:rPr lang="en-US" sz="4400" dirty="0" err="1"/>
              <a:t>Cotsen</a:t>
            </a:r>
            <a:r>
              <a:rPr lang="en-US" sz="4400" dirty="0"/>
              <a:t> Institute of Archaeology Press at UCLA, pp. 238-247.</a:t>
            </a:r>
            <a:br>
              <a:rPr lang="en-US" sz="4400" dirty="0"/>
            </a:br>
            <a:r>
              <a:rPr lang="en-US" sz="4400" dirty="0"/>
              <a:t/>
            </a:r>
            <a:br>
              <a:rPr lang="en-US" sz="4400" dirty="0"/>
            </a:br>
            <a:endParaRPr lang="en-US" sz="4400" dirty="0"/>
          </a:p>
          <a:p>
            <a:r>
              <a:rPr lang="en-US" sz="4400" dirty="0"/>
              <a:t>GOLDSWORTHY, A. and HAYNES, I. (</a:t>
            </a:r>
            <a:r>
              <a:rPr lang="en-US" sz="4400" dirty="0" err="1"/>
              <a:t>eds</a:t>
            </a:r>
            <a:r>
              <a:rPr lang="en-US" sz="4400" dirty="0"/>
              <a:t>) </a:t>
            </a:r>
            <a:r>
              <a:rPr lang="en-US" sz="4400" dirty="0" smtClean="0"/>
              <a:t>1999. The </a:t>
            </a:r>
            <a:r>
              <a:rPr lang="en-US" sz="4400" dirty="0"/>
              <a:t>Roman Army as a Community, </a:t>
            </a:r>
            <a:r>
              <a:rPr lang="en-US" sz="4400" dirty="0"/>
              <a:t>Journal of Roman Archaeology supplementary series 34. Portsmouth, RI, USA: Journal of Roman Archaeology,  ISBN 1063-4304</a:t>
            </a:r>
            <a:r>
              <a:rPr lang="en-US" sz="4400" dirty="0"/>
              <a:t> </a:t>
            </a:r>
            <a:br>
              <a:rPr lang="en-US" sz="4400" dirty="0"/>
            </a:br>
            <a:r>
              <a:rPr lang="en-US" sz="4400" dirty="0"/>
              <a:t/>
            </a:r>
            <a:br>
              <a:rPr lang="en-US" sz="4400" dirty="0"/>
            </a:br>
            <a:endParaRPr lang="en-US" sz="4400" dirty="0"/>
          </a:p>
          <a:p>
            <a:r>
              <a:rPr lang="en-US" sz="4400" dirty="0"/>
              <a:t>GREENE, E.M. and BIRLEY, A., 2024. The Extramural Settlement at </a:t>
            </a:r>
            <a:r>
              <a:rPr lang="en-US" sz="4400" dirty="0" err="1"/>
              <a:t>Vindolanda</a:t>
            </a:r>
            <a:r>
              <a:rPr lang="en-US" sz="4400" dirty="0"/>
              <a:t> in the Early Second Century CE: Defining a </a:t>
            </a:r>
            <a:r>
              <a:rPr lang="en-US" sz="4400" dirty="0" err="1"/>
              <a:t>Glocalized</a:t>
            </a:r>
            <a:r>
              <a:rPr lang="en-US" sz="4400" dirty="0"/>
              <a:t> Environment on the Romano-British Frontier. American Journal of Archaeology, 128(1), pp. 89-116.</a:t>
            </a:r>
            <a:br>
              <a:rPr lang="en-US" sz="4400" dirty="0"/>
            </a:br>
            <a:endParaRPr lang="en-US" sz="4400" dirty="0"/>
          </a:p>
          <a:p>
            <a:r>
              <a:rPr lang="en-US" sz="4400" dirty="0" smtClean="0"/>
              <a:t>HAYNES, I (1999</a:t>
            </a:r>
            <a:r>
              <a:rPr lang="en-US" sz="4400" dirty="0"/>
              <a:t>) Military service and cultural identity in the aux-ilia. In: Goldsworthy, Adrian and Haynes, Ian (eds.) The Roman army as a community. Journal of Roman Archaeology supplementary series 34. Portsmouth, RI, USA: Journal of Roman Archaeology, pp.165-174. ISBN 1063-4304. Downloaded from: </a:t>
            </a:r>
            <a:r>
              <a:rPr lang="en-US" sz="4400" u="sng" dirty="0">
                <a:hlinkClick r:id="rId3"/>
              </a:rPr>
              <a:t>http://eprints.bbk.ac.uk/261</a:t>
            </a:r>
            <a:r>
              <a:rPr lang="en-US" sz="4400" dirty="0" smtClean="0"/>
              <a:t>/</a:t>
            </a:r>
            <a:r>
              <a:rPr lang="en-US" sz="4400" dirty="0"/>
              <a:t/>
            </a:r>
            <a:br>
              <a:rPr lang="en-US" sz="4400" dirty="0"/>
            </a:br>
            <a:endParaRPr lang="en-US" sz="4400" dirty="0"/>
          </a:p>
          <a:p>
            <a:pPr marL="0" indent="0">
              <a:buNone/>
            </a:pPr>
            <a:r>
              <a:rPr lang="en-US" sz="4400" dirty="0"/>
              <a:t/>
            </a:r>
            <a:br>
              <a:rPr lang="en-US" sz="4400" dirty="0"/>
            </a:br>
            <a:endParaRPr lang="en-US" sz="4400" dirty="0"/>
          </a:p>
        </p:txBody>
      </p:sp>
    </p:spTree>
    <p:extLst>
      <p:ext uri="{BB962C8B-B14F-4D97-AF65-F5344CB8AC3E}">
        <p14:creationId xmlns:p14="http://schemas.microsoft.com/office/powerpoint/2010/main" val="1168401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691696"/>
            <a:ext cx="10498183" cy="340270"/>
          </a:xfrm>
        </p:spPr>
        <p:txBody>
          <a:bodyPr>
            <a:noAutofit/>
          </a:bodyPr>
          <a:lstStyle/>
          <a:p>
            <a:r>
              <a:rPr lang="en-US" sz="2800" dirty="0" smtClean="0"/>
              <a:t>[Bibliography continued]</a:t>
            </a:r>
            <a:endParaRPr lang="en-US" sz="2800" dirty="0"/>
          </a:p>
        </p:txBody>
      </p:sp>
      <p:sp>
        <p:nvSpPr>
          <p:cNvPr id="3" name="Content Placeholder 2"/>
          <p:cNvSpPr>
            <a:spLocks noGrp="1"/>
          </p:cNvSpPr>
          <p:nvPr>
            <p:ph idx="1"/>
          </p:nvPr>
        </p:nvSpPr>
        <p:spPr>
          <a:xfrm>
            <a:off x="838200" y="1201783"/>
            <a:ext cx="10515600" cy="5303520"/>
          </a:xfrm>
        </p:spPr>
        <p:txBody>
          <a:bodyPr>
            <a:normAutofit fontScale="25000" lnSpcReduction="20000"/>
          </a:bodyPr>
          <a:lstStyle/>
          <a:p>
            <a:r>
              <a:rPr lang="en-US" sz="4400" dirty="0"/>
              <a:t>JAMES, S (1999)  James, S., (1999) “The Community of Soldiers: A Major Identity and Centre of Power in the Roman Empire”, </a:t>
            </a:r>
            <a:r>
              <a:rPr lang="en-US" sz="4400" i="1" dirty="0"/>
              <a:t>Theoretical Roman Archaeology Journal</a:t>
            </a:r>
            <a:r>
              <a:rPr lang="en-US" sz="4400" dirty="0"/>
              <a:t> 1998, 14-25. </a:t>
            </a:r>
            <a:r>
              <a:rPr lang="en-US" sz="4400" dirty="0" err="1"/>
              <a:t>doi</a:t>
            </a:r>
            <a:r>
              <a:rPr lang="en-US" sz="4400" dirty="0"/>
              <a:t>: </a:t>
            </a:r>
            <a:r>
              <a:rPr lang="en-US" sz="4400" dirty="0">
                <a:hlinkClick r:id="rId3"/>
              </a:rPr>
              <a:t>https://doi.org/10.16995/TRAC1998_14_25 </a:t>
            </a:r>
            <a:endParaRPr lang="en-US" sz="4400" dirty="0" smtClean="0"/>
          </a:p>
          <a:p>
            <a:pPr marL="0" indent="0">
              <a:buNone/>
            </a:pPr>
            <a:endParaRPr lang="en-US" sz="4400" dirty="0" smtClean="0"/>
          </a:p>
          <a:p>
            <a:r>
              <a:rPr lang="en-US" sz="4400" dirty="0" smtClean="0"/>
              <a:t>JAMES S  (2001) Soldiers and Civilians: identity and interaction in Roman Britain In: Britons and Romans: advancing an archaeological agenda JAMES S. and MILLET M (</a:t>
            </a:r>
            <a:r>
              <a:rPr lang="en-US" sz="4400" dirty="0" err="1" smtClean="0"/>
              <a:t>eds</a:t>
            </a:r>
            <a:r>
              <a:rPr lang="en-US" sz="4400" dirty="0" smtClean="0"/>
              <a:t>) 2001. CBA Research Report 125 Council for British Archaeology, York.</a:t>
            </a:r>
          </a:p>
          <a:p>
            <a:pPr marL="0" indent="0">
              <a:buNone/>
            </a:pPr>
            <a:endParaRPr lang="en-US" sz="4400" dirty="0" smtClean="0"/>
          </a:p>
          <a:p>
            <a:r>
              <a:rPr lang="en-US" sz="4400" dirty="0" smtClean="0"/>
              <a:t>JONES</a:t>
            </a:r>
            <a:r>
              <a:rPr lang="en-US" sz="4400" dirty="0"/>
              <a:t>, M., 2012. Nomadism and the Monastic Life in the Eastern Desert of Egypt. In: H. BARNARD and K. DUISTERMAAT, </a:t>
            </a:r>
            <a:r>
              <a:rPr lang="en-US" sz="4400" dirty="0" err="1"/>
              <a:t>eds</a:t>
            </a:r>
            <a:r>
              <a:rPr lang="en-US" sz="4400" dirty="0"/>
              <a:t>, The History of the Peoples of the Eastern Desert. </a:t>
            </a:r>
            <a:r>
              <a:rPr lang="en-US" sz="4400" dirty="0" err="1"/>
              <a:t>Cotsen</a:t>
            </a:r>
            <a:r>
              <a:rPr lang="en-US" sz="4400" dirty="0"/>
              <a:t> Institute of Archaeology Press at UCLA, pp. 332-343.</a:t>
            </a:r>
            <a:br>
              <a:rPr lang="en-US" sz="4400" dirty="0"/>
            </a:br>
            <a:endParaRPr lang="en-US" sz="4400" dirty="0"/>
          </a:p>
          <a:p>
            <a:r>
              <a:rPr lang="en-US" sz="4400" dirty="0" smtClean="0"/>
              <a:t>MATTINGLY</a:t>
            </a:r>
            <a:r>
              <a:rPr lang="en-US" sz="4400" dirty="0"/>
              <a:t>, D., 2004. Being Roman: expressing identity in a provincial setting. Journal of Roman archaeology, 17, pp. 5-25.</a:t>
            </a:r>
            <a:br>
              <a:rPr lang="en-US" sz="4400" dirty="0"/>
            </a:br>
            <a:r>
              <a:rPr lang="en-US" sz="4400" dirty="0"/>
              <a:t/>
            </a:r>
            <a:br>
              <a:rPr lang="en-US" sz="4400" dirty="0"/>
            </a:br>
            <a:endParaRPr lang="en-US" sz="4400" dirty="0"/>
          </a:p>
          <a:p>
            <a:r>
              <a:rPr lang="en-US" sz="4400" dirty="0"/>
              <a:t>MATTINGLY, D.J., 2011a. From Imperium to Imperialism: WRITING THE ROMAN EMPIRE. Imperialism, Power, and Identity. REV - Revised </a:t>
            </a:r>
            <a:r>
              <a:rPr lang="en-US" sz="4400" dirty="0" err="1"/>
              <a:t>edn</a:t>
            </a:r>
            <a:r>
              <a:rPr lang="en-US" sz="4400" dirty="0"/>
              <a:t>. Princeton University Press, pp. 3-42.</a:t>
            </a:r>
            <a:br>
              <a:rPr lang="en-US" sz="4400" dirty="0"/>
            </a:br>
            <a:endParaRPr lang="en-US" sz="4400" dirty="0"/>
          </a:p>
          <a:p>
            <a:r>
              <a:rPr lang="en-US" sz="4400" dirty="0"/>
              <a:t>MATTINGLY, D.J., 2011b. Identity and Discrepancy. Imperialism, Power, and Identity. REV - Revised </a:t>
            </a:r>
            <a:r>
              <a:rPr lang="en-US" sz="4400" dirty="0" err="1"/>
              <a:t>edn</a:t>
            </a:r>
            <a:r>
              <a:rPr lang="en-US" sz="4400" dirty="0"/>
              <a:t>. Princeton University Press, pp. 203-245.</a:t>
            </a:r>
            <a:br>
              <a:rPr lang="en-US" sz="4400" dirty="0"/>
            </a:br>
            <a:r>
              <a:rPr lang="en-US" sz="4400" dirty="0"/>
              <a:t/>
            </a:r>
            <a:br>
              <a:rPr lang="en-US" sz="4400" dirty="0"/>
            </a:br>
            <a:endParaRPr lang="en-US" sz="4400" dirty="0"/>
          </a:p>
          <a:p>
            <a:r>
              <a:rPr lang="en-US" sz="4400" dirty="0"/>
              <a:t>MATTINGLY, D.J., 2011c. Imperialism, Power, and Identity: Experiencing the Roman Empire. REV - Revised </a:t>
            </a:r>
            <a:r>
              <a:rPr lang="en-US" sz="4400" dirty="0" err="1"/>
              <a:t>edn</a:t>
            </a:r>
            <a:r>
              <a:rPr lang="en-US" sz="4400" dirty="0"/>
              <a:t>. Princeton University Press.</a:t>
            </a:r>
            <a:br>
              <a:rPr lang="en-US" sz="4400" dirty="0"/>
            </a:br>
            <a:r>
              <a:rPr lang="en-US" sz="4400" dirty="0"/>
              <a:t/>
            </a:r>
            <a:br>
              <a:rPr lang="en-US" sz="4400" dirty="0"/>
            </a:br>
            <a:endParaRPr lang="en-US" sz="4400" dirty="0"/>
          </a:p>
          <a:p>
            <a:r>
              <a:rPr lang="en-US" sz="4400" dirty="0"/>
              <a:t>POWER, T., 2012. “You Shall Not See the Tribes of the </a:t>
            </a:r>
            <a:r>
              <a:rPr lang="en-US" sz="4400" dirty="0" err="1"/>
              <a:t>Blemmyes</a:t>
            </a:r>
            <a:r>
              <a:rPr lang="en-US" sz="4400" dirty="0"/>
              <a:t> or of the Saracens”:; On the Other ‘Barbarians’ of the Late Roman Eastern Desert of Egypt. In: H. BARNARD and K. DUISTERMAAT, </a:t>
            </a:r>
            <a:r>
              <a:rPr lang="en-US" sz="4400" dirty="0" err="1"/>
              <a:t>eds</a:t>
            </a:r>
            <a:r>
              <a:rPr lang="en-US" sz="4400" dirty="0"/>
              <a:t>, The History of the Peoples of the Eastern Desert. </a:t>
            </a:r>
            <a:r>
              <a:rPr lang="en-US" sz="4400" dirty="0" err="1"/>
              <a:t>Cotsen</a:t>
            </a:r>
            <a:r>
              <a:rPr lang="en-US" sz="4400" dirty="0"/>
              <a:t> Institute of Archaeology Press at UCLA, pp. 282-297.</a:t>
            </a:r>
            <a:br>
              <a:rPr lang="en-US" sz="4400" dirty="0"/>
            </a:br>
            <a:endParaRPr lang="en-US" sz="4400" dirty="0"/>
          </a:p>
          <a:p>
            <a:r>
              <a:rPr lang="en-US" sz="4400" dirty="0"/>
              <a:t>SIDEBOTHAM, S.E., NOUWENS, H.M. and HENSE, M., 2008. The red land : the illustrated archaeology of Egypt's Eastern Desert. Cairo, Egypt ;: American University in Cairo Press.</a:t>
            </a:r>
            <a:br>
              <a:rPr lang="en-US" sz="4400" dirty="0"/>
            </a:br>
            <a:r>
              <a:rPr lang="en-US" sz="4400" dirty="0"/>
              <a:t/>
            </a:r>
            <a:br>
              <a:rPr lang="en-US" sz="4400" dirty="0"/>
            </a:br>
            <a:endParaRPr lang="en-US" sz="4400" dirty="0"/>
          </a:p>
          <a:p>
            <a:r>
              <a:rPr lang="en-US" sz="4400" dirty="0"/>
              <a:t>STEWART, P.C.N., 1995. Inventing Britain: the Roman Creation and Adaptation of an Image. Britannia (Society for the Promotion of Roman Studies), 26, pp. 1-10.</a:t>
            </a:r>
            <a:br>
              <a:rPr lang="en-US" sz="4400" dirty="0"/>
            </a:br>
            <a:r>
              <a:rPr lang="en-US" sz="4400" dirty="0"/>
              <a:t/>
            </a:r>
            <a:br>
              <a:rPr lang="en-US" sz="4400" dirty="0"/>
            </a:br>
            <a:endParaRPr lang="en-US" sz="4400" dirty="0"/>
          </a:p>
          <a:p>
            <a:r>
              <a:rPr lang="en-US" sz="4400" dirty="0"/>
              <a:t>WOOLF, G., 2011. Provincial revolts in the early Roman empire. 154, pp. 27-44.</a:t>
            </a:r>
            <a:br>
              <a:rPr lang="en-US" sz="4400" dirty="0"/>
            </a:br>
            <a:r>
              <a:rPr lang="en-US" sz="4400" dirty="0"/>
              <a:t/>
            </a:r>
            <a:br>
              <a:rPr lang="en-US" sz="4400" dirty="0"/>
            </a:br>
            <a:endParaRPr lang="en-US" sz="4400" dirty="0"/>
          </a:p>
          <a:p>
            <a:endParaRPr lang="en-US" dirty="0"/>
          </a:p>
        </p:txBody>
      </p:sp>
    </p:spTree>
    <p:extLst>
      <p:ext uri="{BB962C8B-B14F-4D97-AF65-F5344CB8AC3E}">
        <p14:creationId xmlns:p14="http://schemas.microsoft.com/office/powerpoint/2010/main" val="2066892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21460</TotalTime>
  <Words>3018</Words>
  <Application>Microsoft Office PowerPoint</Application>
  <PresentationFormat>Widescreen</PresentationFormat>
  <Paragraphs>104</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‘Othering’ the locals at the Frontiers of Empire</vt:lpstr>
      <vt:lpstr>Overview</vt:lpstr>
      <vt:lpstr>1. Why turn to the frontiers of Empire?</vt:lpstr>
      <vt:lpstr>2. Who were the auxiliaries?</vt:lpstr>
      <vt:lpstr>3. Did the auxiliary soldiers see themselves as  ‘Roman’?</vt:lpstr>
      <vt:lpstr>Evidence from Vindolanda – Tablet 164  image sourced from https://www.britishmuseum.org/collection/object/H_1986-1001-34. 164.The text reads: ‘ … the Brittones, rather many of them cavalrymen, are naked [perhaps meaning without body armour]. The cavalrymen do not use swords, nor do the Britanculli mount to throw javelins.”(trans. Birley, 2002) </vt:lpstr>
      <vt:lpstr>Evidence from Krokodilô – O Krok. I 49 Ostrakon Krok.I 49 image copied from CUVIGNY, H. and BAGNALL, R.S., 2021b. Rome in Egypt's Eastern Desert. Volume 2 p. 420 Fig.85. The text reads: “An Arab[?] carrying fish who was an Alabites …came saying: it makes three days today that … (searching?) what will they [Barbaroi?] rob … their dwellings and their footprints … I wrote to you that they keep intent … For appeared to us on the road …run to his Excellency [the Prefect Artorius Pricillus]” trans. proposed by Cuvigny.</vt:lpstr>
      <vt:lpstr>Two interpretative lenses</vt:lpstr>
      <vt:lpstr>Conclusion </vt:lpstr>
      <vt:lpstr>Bibliography</vt:lpstr>
      <vt:lpstr>[Bibliography continued]</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‘Othering’ the locals at the Frontiers of Empire</dc:title>
  <dc:creator>lnelson</dc:creator>
  <cp:lastModifiedBy>lnelson</cp:lastModifiedBy>
  <cp:revision>51</cp:revision>
  <cp:lastPrinted>2024-03-11T21:53:39Z</cp:lastPrinted>
  <dcterms:created xsi:type="dcterms:W3CDTF">2024-02-26T14:34:09Z</dcterms:created>
  <dcterms:modified xsi:type="dcterms:W3CDTF">2024-03-12T12:19:03Z</dcterms:modified>
</cp:coreProperties>
</file>