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A303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633CCBF-8A9B-1933-0E1F-E7794FD38E57}" v="312" dt="2026-07-18T19:40:25.73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1358062-56D4-4CD3-844A-B81FD5C1099C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B302C79-0DB4-4BAF-A925-1D03455E59ED}">
      <dgm:prSet/>
      <dgm:spPr/>
      <dgm:t>
        <a:bodyPr/>
        <a:lstStyle/>
        <a:p>
          <a:r>
            <a:rPr lang="en-US" b="1"/>
            <a:t>Shows how Basil's Bakery can understand its sales stagnation by using structured problem-solving and decision-making techniques.</a:t>
          </a:r>
          <a:r>
            <a:rPr lang="en-US"/>
            <a:t> </a:t>
          </a:r>
        </a:p>
      </dgm:t>
    </dgm:pt>
    <dgm:pt modelId="{799BFFBF-2A54-4EA4-BC88-57BD957EB148}" type="parTrans" cxnId="{2DC629F6-1BFB-4C88-9F95-81A4914EB684}">
      <dgm:prSet/>
      <dgm:spPr/>
      <dgm:t>
        <a:bodyPr/>
        <a:lstStyle/>
        <a:p>
          <a:endParaRPr lang="en-US"/>
        </a:p>
      </dgm:t>
    </dgm:pt>
    <dgm:pt modelId="{02295901-0E5B-47B2-B0B8-DF204986B577}" type="sibTrans" cxnId="{2DC629F6-1BFB-4C88-9F95-81A4914EB684}">
      <dgm:prSet/>
      <dgm:spPr/>
      <dgm:t>
        <a:bodyPr/>
        <a:lstStyle/>
        <a:p>
          <a:endParaRPr lang="en-US"/>
        </a:p>
      </dgm:t>
    </dgm:pt>
    <dgm:pt modelId="{AB53BD01-ACC9-43EB-A5A3-E42B75C4ADA2}">
      <dgm:prSet/>
      <dgm:spPr/>
      <dgm:t>
        <a:bodyPr/>
        <a:lstStyle/>
        <a:p>
          <a:r>
            <a:rPr lang="en-US" b="1"/>
            <a:t>Describes problem solving as the process of finding business problems and choosing practical solutions to improve the business.</a:t>
          </a:r>
          <a:r>
            <a:rPr lang="en-US"/>
            <a:t> </a:t>
          </a:r>
        </a:p>
      </dgm:t>
    </dgm:pt>
    <dgm:pt modelId="{B3E8E288-9F0E-4124-82EB-1F5FB3E061EB}" type="parTrans" cxnId="{8C24748A-6D19-40D1-BF1E-D9FE905364A4}">
      <dgm:prSet/>
      <dgm:spPr/>
      <dgm:t>
        <a:bodyPr/>
        <a:lstStyle/>
        <a:p>
          <a:endParaRPr lang="en-US"/>
        </a:p>
      </dgm:t>
    </dgm:pt>
    <dgm:pt modelId="{52DCB59D-B4B8-4CD3-A37F-711CF368B7ED}" type="sibTrans" cxnId="{8C24748A-6D19-40D1-BF1E-D9FE905364A4}">
      <dgm:prSet/>
      <dgm:spPr/>
      <dgm:t>
        <a:bodyPr/>
        <a:lstStyle/>
        <a:p>
          <a:endParaRPr lang="en-US"/>
        </a:p>
      </dgm:t>
    </dgm:pt>
    <dgm:pt modelId="{B5F65E42-6DFD-4FBD-B3D3-ECA7690E6B2D}">
      <dgm:prSet/>
      <dgm:spPr/>
      <dgm:t>
        <a:bodyPr/>
        <a:lstStyle/>
        <a:p>
          <a:r>
            <a:rPr lang="en-US" b="1"/>
            <a:t>Explains how PESTEL Analysis helps a business understand external factors that can affect its performance and future success.</a:t>
          </a:r>
          <a:r>
            <a:rPr lang="en-US"/>
            <a:t> </a:t>
          </a:r>
        </a:p>
      </dgm:t>
    </dgm:pt>
    <dgm:pt modelId="{1EF3678C-D321-47D0-B5E5-3A7BF1A8CC57}" type="parTrans" cxnId="{308579EF-FEEC-4FA4-8A1E-27030F0202BC}">
      <dgm:prSet/>
      <dgm:spPr/>
      <dgm:t>
        <a:bodyPr/>
        <a:lstStyle/>
        <a:p>
          <a:endParaRPr lang="en-US"/>
        </a:p>
      </dgm:t>
    </dgm:pt>
    <dgm:pt modelId="{0FD69C3D-22A7-4428-913C-17A1A91EF5F9}" type="sibTrans" cxnId="{308579EF-FEEC-4FA4-8A1E-27030F0202BC}">
      <dgm:prSet/>
      <dgm:spPr/>
      <dgm:t>
        <a:bodyPr/>
        <a:lstStyle/>
        <a:p>
          <a:endParaRPr lang="en-US"/>
        </a:p>
      </dgm:t>
    </dgm:pt>
    <dgm:pt modelId="{026836A4-FA80-49E0-BEAA-7C0CCE7FBBC5}">
      <dgm:prSet/>
      <dgm:spPr/>
      <dgm:t>
        <a:bodyPr/>
        <a:lstStyle/>
        <a:p>
          <a:r>
            <a:rPr lang="en-US" b="1"/>
            <a:t>Uses a Fishbone Diagram to identify the main root causes of problems, helping managers make better business decisions.</a:t>
          </a:r>
          <a:endParaRPr lang="en-US"/>
        </a:p>
      </dgm:t>
    </dgm:pt>
    <dgm:pt modelId="{BD633B19-7D61-4A24-A89D-4992AF9844F3}" type="parTrans" cxnId="{411B8D83-6C32-41BE-875F-3D24430BC28E}">
      <dgm:prSet/>
      <dgm:spPr/>
      <dgm:t>
        <a:bodyPr/>
        <a:lstStyle/>
        <a:p>
          <a:endParaRPr lang="en-US"/>
        </a:p>
      </dgm:t>
    </dgm:pt>
    <dgm:pt modelId="{391D5C92-13BD-423F-ABC4-04822F30C419}" type="sibTrans" cxnId="{411B8D83-6C32-41BE-875F-3D24430BC28E}">
      <dgm:prSet/>
      <dgm:spPr/>
      <dgm:t>
        <a:bodyPr/>
        <a:lstStyle/>
        <a:p>
          <a:endParaRPr lang="en-US"/>
        </a:p>
      </dgm:t>
    </dgm:pt>
    <dgm:pt modelId="{8BC255BE-4455-4E8E-8B3C-CD16FD012800}" type="pres">
      <dgm:prSet presAssocID="{61358062-56D4-4CD3-844A-B81FD5C1099C}" presName="vert0" presStyleCnt="0">
        <dgm:presLayoutVars>
          <dgm:dir/>
          <dgm:animOne val="branch"/>
          <dgm:animLvl val="lvl"/>
        </dgm:presLayoutVars>
      </dgm:prSet>
      <dgm:spPr/>
    </dgm:pt>
    <dgm:pt modelId="{90799100-65D2-43A5-ABD8-319DF329985E}" type="pres">
      <dgm:prSet presAssocID="{DB302C79-0DB4-4BAF-A925-1D03455E59ED}" presName="thickLine" presStyleLbl="alignNode1" presStyleIdx="0" presStyleCnt="4"/>
      <dgm:spPr/>
    </dgm:pt>
    <dgm:pt modelId="{38F29048-0C15-4FAD-BBB1-022D3A8B74CA}" type="pres">
      <dgm:prSet presAssocID="{DB302C79-0DB4-4BAF-A925-1D03455E59ED}" presName="horz1" presStyleCnt="0"/>
      <dgm:spPr/>
    </dgm:pt>
    <dgm:pt modelId="{FB604C11-3FB1-4BBE-A676-083275A0E3A0}" type="pres">
      <dgm:prSet presAssocID="{DB302C79-0DB4-4BAF-A925-1D03455E59ED}" presName="tx1" presStyleLbl="revTx" presStyleIdx="0" presStyleCnt="4"/>
      <dgm:spPr/>
    </dgm:pt>
    <dgm:pt modelId="{7E2E5070-02D6-49A2-81B8-896AA82FB829}" type="pres">
      <dgm:prSet presAssocID="{DB302C79-0DB4-4BAF-A925-1D03455E59ED}" presName="vert1" presStyleCnt="0"/>
      <dgm:spPr/>
    </dgm:pt>
    <dgm:pt modelId="{970D5C8B-F532-42DA-A662-204B1228F0F4}" type="pres">
      <dgm:prSet presAssocID="{AB53BD01-ACC9-43EB-A5A3-E42B75C4ADA2}" presName="thickLine" presStyleLbl="alignNode1" presStyleIdx="1" presStyleCnt="4"/>
      <dgm:spPr/>
    </dgm:pt>
    <dgm:pt modelId="{288A9768-294C-4AC5-B565-C783DF856A70}" type="pres">
      <dgm:prSet presAssocID="{AB53BD01-ACC9-43EB-A5A3-E42B75C4ADA2}" presName="horz1" presStyleCnt="0"/>
      <dgm:spPr/>
    </dgm:pt>
    <dgm:pt modelId="{A222C48C-D65B-4C8D-AB5D-B816B0F28E57}" type="pres">
      <dgm:prSet presAssocID="{AB53BD01-ACC9-43EB-A5A3-E42B75C4ADA2}" presName="tx1" presStyleLbl="revTx" presStyleIdx="1" presStyleCnt="4"/>
      <dgm:spPr/>
    </dgm:pt>
    <dgm:pt modelId="{75292B57-CBED-48F8-866A-43FA15471519}" type="pres">
      <dgm:prSet presAssocID="{AB53BD01-ACC9-43EB-A5A3-E42B75C4ADA2}" presName="vert1" presStyleCnt="0"/>
      <dgm:spPr/>
    </dgm:pt>
    <dgm:pt modelId="{1159450D-6E8E-4CFB-8E7D-1F321C616ABE}" type="pres">
      <dgm:prSet presAssocID="{B5F65E42-6DFD-4FBD-B3D3-ECA7690E6B2D}" presName="thickLine" presStyleLbl="alignNode1" presStyleIdx="2" presStyleCnt="4"/>
      <dgm:spPr/>
    </dgm:pt>
    <dgm:pt modelId="{46B16AF2-FC93-42E5-90AE-2ED287049284}" type="pres">
      <dgm:prSet presAssocID="{B5F65E42-6DFD-4FBD-B3D3-ECA7690E6B2D}" presName="horz1" presStyleCnt="0"/>
      <dgm:spPr/>
    </dgm:pt>
    <dgm:pt modelId="{6485A961-C2F5-4393-8E9E-BA6F43BD8123}" type="pres">
      <dgm:prSet presAssocID="{B5F65E42-6DFD-4FBD-B3D3-ECA7690E6B2D}" presName="tx1" presStyleLbl="revTx" presStyleIdx="2" presStyleCnt="4"/>
      <dgm:spPr/>
    </dgm:pt>
    <dgm:pt modelId="{0EC29B24-A5BC-46A5-B5E4-AD1AF1751F69}" type="pres">
      <dgm:prSet presAssocID="{B5F65E42-6DFD-4FBD-B3D3-ECA7690E6B2D}" presName="vert1" presStyleCnt="0"/>
      <dgm:spPr/>
    </dgm:pt>
    <dgm:pt modelId="{6140AC07-88A3-4AC8-8BB8-5DE5ECE1D3AC}" type="pres">
      <dgm:prSet presAssocID="{026836A4-FA80-49E0-BEAA-7C0CCE7FBBC5}" presName="thickLine" presStyleLbl="alignNode1" presStyleIdx="3" presStyleCnt="4"/>
      <dgm:spPr/>
    </dgm:pt>
    <dgm:pt modelId="{2ED47F4F-CD10-4907-B538-1B2D22B720D9}" type="pres">
      <dgm:prSet presAssocID="{026836A4-FA80-49E0-BEAA-7C0CCE7FBBC5}" presName="horz1" presStyleCnt="0"/>
      <dgm:spPr/>
    </dgm:pt>
    <dgm:pt modelId="{9AA6CAD5-8D0D-4354-8953-1298E716DE68}" type="pres">
      <dgm:prSet presAssocID="{026836A4-FA80-49E0-BEAA-7C0CCE7FBBC5}" presName="tx1" presStyleLbl="revTx" presStyleIdx="3" presStyleCnt="4"/>
      <dgm:spPr/>
    </dgm:pt>
    <dgm:pt modelId="{EB60D472-0833-419D-961A-CDA13799BF99}" type="pres">
      <dgm:prSet presAssocID="{026836A4-FA80-49E0-BEAA-7C0CCE7FBBC5}" presName="vert1" presStyleCnt="0"/>
      <dgm:spPr/>
    </dgm:pt>
  </dgm:ptLst>
  <dgm:cxnLst>
    <dgm:cxn modelId="{BE290131-9613-44C1-806E-2038075AA846}" type="presOf" srcId="{026836A4-FA80-49E0-BEAA-7C0CCE7FBBC5}" destId="{9AA6CAD5-8D0D-4354-8953-1298E716DE68}" srcOrd="0" destOrd="0" presId="urn:microsoft.com/office/officeart/2008/layout/LinedList"/>
    <dgm:cxn modelId="{0C5C3465-A524-4F24-A506-F296FE6E6535}" type="presOf" srcId="{61358062-56D4-4CD3-844A-B81FD5C1099C}" destId="{8BC255BE-4455-4E8E-8B3C-CD16FD012800}" srcOrd="0" destOrd="0" presId="urn:microsoft.com/office/officeart/2008/layout/LinedList"/>
    <dgm:cxn modelId="{411B8D83-6C32-41BE-875F-3D24430BC28E}" srcId="{61358062-56D4-4CD3-844A-B81FD5C1099C}" destId="{026836A4-FA80-49E0-BEAA-7C0CCE7FBBC5}" srcOrd="3" destOrd="0" parTransId="{BD633B19-7D61-4A24-A89D-4992AF9844F3}" sibTransId="{391D5C92-13BD-423F-ABC4-04822F30C419}"/>
    <dgm:cxn modelId="{8C24748A-6D19-40D1-BF1E-D9FE905364A4}" srcId="{61358062-56D4-4CD3-844A-B81FD5C1099C}" destId="{AB53BD01-ACC9-43EB-A5A3-E42B75C4ADA2}" srcOrd="1" destOrd="0" parTransId="{B3E8E288-9F0E-4124-82EB-1F5FB3E061EB}" sibTransId="{52DCB59D-B4B8-4CD3-A37F-711CF368B7ED}"/>
    <dgm:cxn modelId="{15321C9D-78E1-470C-8301-97AB08C58B17}" type="presOf" srcId="{DB302C79-0DB4-4BAF-A925-1D03455E59ED}" destId="{FB604C11-3FB1-4BBE-A676-083275A0E3A0}" srcOrd="0" destOrd="0" presId="urn:microsoft.com/office/officeart/2008/layout/LinedList"/>
    <dgm:cxn modelId="{9D89B9DC-F8E4-4E48-9A3B-FBF13AC2EB4E}" type="presOf" srcId="{AB53BD01-ACC9-43EB-A5A3-E42B75C4ADA2}" destId="{A222C48C-D65B-4C8D-AB5D-B816B0F28E57}" srcOrd="0" destOrd="0" presId="urn:microsoft.com/office/officeart/2008/layout/LinedList"/>
    <dgm:cxn modelId="{765834DD-06EB-4FFE-B58B-F8AE439FBCBA}" type="presOf" srcId="{B5F65E42-6DFD-4FBD-B3D3-ECA7690E6B2D}" destId="{6485A961-C2F5-4393-8E9E-BA6F43BD8123}" srcOrd="0" destOrd="0" presId="urn:microsoft.com/office/officeart/2008/layout/LinedList"/>
    <dgm:cxn modelId="{308579EF-FEEC-4FA4-8A1E-27030F0202BC}" srcId="{61358062-56D4-4CD3-844A-B81FD5C1099C}" destId="{B5F65E42-6DFD-4FBD-B3D3-ECA7690E6B2D}" srcOrd="2" destOrd="0" parTransId="{1EF3678C-D321-47D0-B5E5-3A7BF1A8CC57}" sibTransId="{0FD69C3D-22A7-4428-913C-17A1A91EF5F9}"/>
    <dgm:cxn modelId="{2DC629F6-1BFB-4C88-9F95-81A4914EB684}" srcId="{61358062-56D4-4CD3-844A-B81FD5C1099C}" destId="{DB302C79-0DB4-4BAF-A925-1D03455E59ED}" srcOrd="0" destOrd="0" parTransId="{799BFFBF-2A54-4EA4-BC88-57BD957EB148}" sibTransId="{02295901-0E5B-47B2-B0B8-DF204986B577}"/>
    <dgm:cxn modelId="{2E52C749-D03C-40CE-85A7-BF90FD1DAA3F}" type="presParOf" srcId="{8BC255BE-4455-4E8E-8B3C-CD16FD012800}" destId="{90799100-65D2-43A5-ABD8-319DF329985E}" srcOrd="0" destOrd="0" presId="urn:microsoft.com/office/officeart/2008/layout/LinedList"/>
    <dgm:cxn modelId="{9458C7E2-8630-4782-8158-8962A0334EE2}" type="presParOf" srcId="{8BC255BE-4455-4E8E-8B3C-CD16FD012800}" destId="{38F29048-0C15-4FAD-BBB1-022D3A8B74CA}" srcOrd="1" destOrd="0" presId="urn:microsoft.com/office/officeart/2008/layout/LinedList"/>
    <dgm:cxn modelId="{29D1B3C2-05FE-4000-85B3-EA98E3ACDC96}" type="presParOf" srcId="{38F29048-0C15-4FAD-BBB1-022D3A8B74CA}" destId="{FB604C11-3FB1-4BBE-A676-083275A0E3A0}" srcOrd="0" destOrd="0" presId="urn:microsoft.com/office/officeart/2008/layout/LinedList"/>
    <dgm:cxn modelId="{C206F7F9-12A4-403B-8D01-AF0A6FF2B9DE}" type="presParOf" srcId="{38F29048-0C15-4FAD-BBB1-022D3A8B74CA}" destId="{7E2E5070-02D6-49A2-81B8-896AA82FB829}" srcOrd="1" destOrd="0" presId="urn:microsoft.com/office/officeart/2008/layout/LinedList"/>
    <dgm:cxn modelId="{E6D21443-EB36-42E5-B9B4-BF3892F22EBE}" type="presParOf" srcId="{8BC255BE-4455-4E8E-8B3C-CD16FD012800}" destId="{970D5C8B-F532-42DA-A662-204B1228F0F4}" srcOrd="2" destOrd="0" presId="urn:microsoft.com/office/officeart/2008/layout/LinedList"/>
    <dgm:cxn modelId="{380BCDF1-0266-47FF-884C-235C31E9AD62}" type="presParOf" srcId="{8BC255BE-4455-4E8E-8B3C-CD16FD012800}" destId="{288A9768-294C-4AC5-B565-C783DF856A70}" srcOrd="3" destOrd="0" presId="urn:microsoft.com/office/officeart/2008/layout/LinedList"/>
    <dgm:cxn modelId="{759F7D9B-8823-4F3D-B4A7-84BEC086CE6F}" type="presParOf" srcId="{288A9768-294C-4AC5-B565-C783DF856A70}" destId="{A222C48C-D65B-4C8D-AB5D-B816B0F28E57}" srcOrd="0" destOrd="0" presId="urn:microsoft.com/office/officeart/2008/layout/LinedList"/>
    <dgm:cxn modelId="{FCD1CF4B-5D5C-4F37-A68B-1BA693A10538}" type="presParOf" srcId="{288A9768-294C-4AC5-B565-C783DF856A70}" destId="{75292B57-CBED-48F8-866A-43FA15471519}" srcOrd="1" destOrd="0" presId="urn:microsoft.com/office/officeart/2008/layout/LinedList"/>
    <dgm:cxn modelId="{E29C8019-CA27-4297-9040-DE8D6D4D5EF0}" type="presParOf" srcId="{8BC255BE-4455-4E8E-8B3C-CD16FD012800}" destId="{1159450D-6E8E-4CFB-8E7D-1F321C616ABE}" srcOrd="4" destOrd="0" presId="urn:microsoft.com/office/officeart/2008/layout/LinedList"/>
    <dgm:cxn modelId="{33142A41-BB61-4AFA-AE27-B85FA8244B2E}" type="presParOf" srcId="{8BC255BE-4455-4E8E-8B3C-CD16FD012800}" destId="{46B16AF2-FC93-42E5-90AE-2ED287049284}" srcOrd="5" destOrd="0" presId="urn:microsoft.com/office/officeart/2008/layout/LinedList"/>
    <dgm:cxn modelId="{720B19B6-5112-42A0-AB41-FDDF7FE56CD6}" type="presParOf" srcId="{46B16AF2-FC93-42E5-90AE-2ED287049284}" destId="{6485A961-C2F5-4393-8E9E-BA6F43BD8123}" srcOrd="0" destOrd="0" presId="urn:microsoft.com/office/officeart/2008/layout/LinedList"/>
    <dgm:cxn modelId="{FBBD95B5-7BE9-4263-8387-2A8A882570B0}" type="presParOf" srcId="{46B16AF2-FC93-42E5-90AE-2ED287049284}" destId="{0EC29B24-A5BC-46A5-B5E4-AD1AF1751F69}" srcOrd="1" destOrd="0" presId="urn:microsoft.com/office/officeart/2008/layout/LinedList"/>
    <dgm:cxn modelId="{571298D2-D8A1-4B0C-8334-C0EEB08040E2}" type="presParOf" srcId="{8BC255BE-4455-4E8E-8B3C-CD16FD012800}" destId="{6140AC07-88A3-4AC8-8BB8-5DE5ECE1D3AC}" srcOrd="6" destOrd="0" presId="urn:microsoft.com/office/officeart/2008/layout/LinedList"/>
    <dgm:cxn modelId="{315F767F-B09A-4B09-A198-E45DA86BEE88}" type="presParOf" srcId="{8BC255BE-4455-4E8E-8B3C-CD16FD012800}" destId="{2ED47F4F-CD10-4907-B538-1B2D22B720D9}" srcOrd="7" destOrd="0" presId="urn:microsoft.com/office/officeart/2008/layout/LinedList"/>
    <dgm:cxn modelId="{0342D6DB-05ED-44E4-840E-A2F05E08383E}" type="presParOf" srcId="{2ED47F4F-CD10-4907-B538-1B2D22B720D9}" destId="{9AA6CAD5-8D0D-4354-8953-1298E716DE68}" srcOrd="0" destOrd="0" presId="urn:microsoft.com/office/officeart/2008/layout/LinedList"/>
    <dgm:cxn modelId="{35FD675C-4354-4DDC-B377-B38AEFDE4E35}" type="presParOf" srcId="{2ED47F4F-CD10-4907-B538-1B2D22B720D9}" destId="{EB60D472-0833-419D-961A-CDA13799BF9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B845105-8814-49A3-94EB-BDA7DF8D60F5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5_2" csCatId="accent5"/>
      <dgm:spPr/>
      <dgm:t>
        <a:bodyPr/>
        <a:lstStyle/>
        <a:p>
          <a:endParaRPr lang="en-US"/>
        </a:p>
      </dgm:t>
    </dgm:pt>
    <dgm:pt modelId="{D0AACFAF-6AC1-48E6-8437-183D7E3E2DC5}">
      <dgm:prSet/>
      <dgm:spPr/>
      <dgm:t>
        <a:bodyPr/>
        <a:lstStyle/>
        <a:p>
          <a:r>
            <a:rPr lang="en-US" b="1"/>
            <a:t>Food safety regulations create extra costs and increase the responsibilities of the business to maintain high standards (Muir et al., 2023).</a:t>
          </a:r>
          <a:r>
            <a:rPr lang="en-US"/>
            <a:t> </a:t>
          </a:r>
        </a:p>
      </dgm:t>
    </dgm:pt>
    <dgm:pt modelId="{4392E65D-4513-4BA5-9D56-0FE8741A9266}" type="parTrans" cxnId="{BB1AF1F0-4EB6-4FF0-802A-81ED7864DF77}">
      <dgm:prSet/>
      <dgm:spPr/>
      <dgm:t>
        <a:bodyPr/>
        <a:lstStyle/>
        <a:p>
          <a:endParaRPr lang="en-US"/>
        </a:p>
      </dgm:t>
    </dgm:pt>
    <dgm:pt modelId="{48AC4278-91A3-499B-BC29-120C1D24CE3B}" type="sibTrans" cxnId="{BB1AF1F0-4EB6-4FF0-802A-81ED7864DF77}">
      <dgm:prSet/>
      <dgm:spPr/>
      <dgm:t>
        <a:bodyPr/>
        <a:lstStyle/>
        <a:p>
          <a:endParaRPr lang="en-US"/>
        </a:p>
      </dgm:t>
    </dgm:pt>
    <dgm:pt modelId="{2C750E8D-406B-42D2-BAC4-6FDEB53894FF}">
      <dgm:prSet/>
      <dgm:spPr/>
      <dgm:t>
        <a:bodyPr/>
        <a:lstStyle/>
        <a:p>
          <a:r>
            <a:rPr lang="en-US" b="1"/>
            <a:t>Business taxes can reduce profits and limit the money available for future growth and investment.</a:t>
          </a:r>
          <a:r>
            <a:rPr lang="en-US"/>
            <a:t> </a:t>
          </a:r>
        </a:p>
      </dgm:t>
    </dgm:pt>
    <dgm:pt modelId="{38526427-9923-416F-BED1-3D48FD04AF8B}" type="parTrans" cxnId="{EE24EF3D-7C6B-4688-8DB9-751CAA69F7A4}">
      <dgm:prSet/>
      <dgm:spPr/>
      <dgm:t>
        <a:bodyPr/>
        <a:lstStyle/>
        <a:p>
          <a:endParaRPr lang="en-US"/>
        </a:p>
      </dgm:t>
    </dgm:pt>
    <dgm:pt modelId="{BE0189B3-798A-4599-837B-9E138B54E04E}" type="sibTrans" cxnId="{EE24EF3D-7C6B-4688-8DB9-751CAA69F7A4}">
      <dgm:prSet/>
      <dgm:spPr/>
      <dgm:t>
        <a:bodyPr/>
        <a:lstStyle/>
        <a:p>
          <a:endParaRPr lang="en-US"/>
        </a:p>
      </dgm:t>
    </dgm:pt>
    <dgm:pt modelId="{4F866DFE-7B0D-470B-9298-950B3E3747AD}">
      <dgm:prSet/>
      <dgm:spPr/>
      <dgm:t>
        <a:bodyPr/>
        <a:lstStyle/>
        <a:p>
          <a:r>
            <a:rPr lang="en-US" b="1"/>
            <a:t>Rising inflation has increased the cost of organic ingredients and energy, creating financial pressure for the bakery (Saine, 2025).</a:t>
          </a:r>
          <a:r>
            <a:rPr lang="en-US"/>
            <a:t> </a:t>
          </a:r>
        </a:p>
      </dgm:t>
    </dgm:pt>
    <dgm:pt modelId="{C4D4062E-751F-4C98-B0AF-90FF6AE93879}" type="parTrans" cxnId="{1230B279-FB18-493A-85E0-6247AADCA6E2}">
      <dgm:prSet/>
      <dgm:spPr/>
      <dgm:t>
        <a:bodyPr/>
        <a:lstStyle/>
        <a:p>
          <a:endParaRPr lang="en-US"/>
        </a:p>
      </dgm:t>
    </dgm:pt>
    <dgm:pt modelId="{21FBB3CA-E238-40E3-AB31-5C629B09988D}" type="sibTrans" cxnId="{1230B279-FB18-493A-85E0-6247AADCA6E2}">
      <dgm:prSet/>
      <dgm:spPr/>
      <dgm:t>
        <a:bodyPr/>
        <a:lstStyle/>
        <a:p>
          <a:endParaRPr lang="en-US"/>
        </a:p>
      </dgm:t>
    </dgm:pt>
    <dgm:pt modelId="{F8C9C67E-50A0-4C6C-8348-5F8D215B01E9}">
      <dgm:prSet/>
      <dgm:spPr/>
      <dgm:t>
        <a:bodyPr/>
        <a:lstStyle/>
        <a:p>
          <a:r>
            <a:rPr lang="en-US" b="1"/>
            <a:t>Changes in customer spending habits have reduced demand for more expensive premium bakery products.</a:t>
          </a:r>
          <a:r>
            <a:rPr lang="en-US"/>
            <a:t> </a:t>
          </a:r>
        </a:p>
      </dgm:t>
    </dgm:pt>
    <dgm:pt modelId="{84538B89-E66C-408D-A40F-3D210E3B32D2}" type="parTrans" cxnId="{47EC6643-D1B5-4173-A63E-668EE499951A}">
      <dgm:prSet/>
      <dgm:spPr/>
      <dgm:t>
        <a:bodyPr/>
        <a:lstStyle/>
        <a:p>
          <a:endParaRPr lang="en-US"/>
        </a:p>
      </dgm:t>
    </dgm:pt>
    <dgm:pt modelId="{F1E91AE0-7663-4EEA-99F5-CC6EA2106C8F}" type="sibTrans" cxnId="{47EC6643-D1B5-4173-A63E-668EE499951A}">
      <dgm:prSet/>
      <dgm:spPr/>
      <dgm:t>
        <a:bodyPr/>
        <a:lstStyle/>
        <a:p>
          <a:endParaRPr lang="en-US"/>
        </a:p>
      </dgm:t>
    </dgm:pt>
    <dgm:pt modelId="{AA2FFCC4-3640-4836-A84C-49DEF1FF4576}">
      <dgm:prSet/>
      <dgm:spPr/>
      <dgm:t>
        <a:bodyPr/>
        <a:lstStyle/>
        <a:p>
          <a:r>
            <a:rPr lang="en-US" b="1"/>
            <a:t>The growth of hybrid working has affected sales because fewer office workers are buying bakery lunches during working days (Patel, 2023).</a:t>
          </a:r>
          <a:r>
            <a:rPr lang="en-US"/>
            <a:t> </a:t>
          </a:r>
        </a:p>
      </dgm:t>
    </dgm:pt>
    <dgm:pt modelId="{B7742953-DF52-43C0-ADE7-CE9E8C05FFD0}" type="parTrans" cxnId="{D6C12FDF-0F97-49B0-8384-907539317510}">
      <dgm:prSet/>
      <dgm:spPr/>
      <dgm:t>
        <a:bodyPr/>
        <a:lstStyle/>
        <a:p>
          <a:endParaRPr lang="en-US"/>
        </a:p>
      </dgm:t>
    </dgm:pt>
    <dgm:pt modelId="{DD4A962B-D911-46DE-9E8F-68ACEB6A85D7}" type="sibTrans" cxnId="{D6C12FDF-0F97-49B0-8384-907539317510}">
      <dgm:prSet/>
      <dgm:spPr/>
      <dgm:t>
        <a:bodyPr/>
        <a:lstStyle/>
        <a:p>
          <a:endParaRPr lang="en-US"/>
        </a:p>
      </dgm:t>
    </dgm:pt>
    <dgm:pt modelId="{42E16CF9-18AB-41A9-BB28-F29D627C451C}">
      <dgm:prSet/>
      <dgm:spPr/>
      <dgm:t>
        <a:bodyPr/>
        <a:lstStyle/>
        <a:p>
          <a:r>
            <a:rPr lang="en-US" b="1"/>
            <a:t>A lack of online services makes it harder for customers to access products, which can reduce convenience and customer satisfaction.</a:t>
          </a:r>
          <a:endParaRPr lang="en-US"/>
        </a:p>
      </dgm:t>
    </dgm:pt>
    <dgm:pt modelId="{B52A93AE-42B9-43BB-99B4-F3D885B62D0E}" type="parTrans" cxnId="{A66E3499-DDB9-4629-96F0-835FFA5FEA14}">
      <dgm:prSet/>
      <dgm:spPr/>
      <dgm:t>
        <a:bodyPr/>
        <a:lstStyle/>
        <a:p>
          <a:endParaRPr lang="en-US"/>
        </a:p>
      </dgm:t>
    </dgm:pt>
    <dgm:pt modelId="{10B3DBC3-4A54-424A-A0EB-36125BB0B162}" type="sibTrans" cxnId="{A66E3499-DDB9-4629-96F0-835FFA5FEA14}">
      <dgm:prSet/>
      <dgm:spPr/>
      <dgm:t>
        <a:bodyPr/>
        <a:lstStyle/>
        <a:p>
          <a:endParaRPr lang="en-US"/>
        </a:p>
      </dgm:t>
    </dgm:pt>
    <dgm:pt modelId="{3478B1BD-5DA8-4BE3-85A6-884CB464E8EF}" type="pres">
      <dgm:prSet presAssocID="{BB845105-8814-49A3-94EB-BDA7DF8D60F5}" presName="Name0" presStyleCnt="0">
        <dgm:presLayoutVars>
          <dgm:dir/>
          <dgm:resizeHandles val="exact"/>
        </dgm:presLayoutVars>
      </dgm:prSet>
      <dgm:spPr/>
    </dgm:pt>
    <dgm:pt modelId="{F6D2C3FD-3CE4-46E8-80F4-E74909B0A509}" type="pres">
      <dgm:prSet presAssocID="{D0AACFAF-6AC1-48E6-8437-183D7E3E2DC5}" presName="node" presStyleLbl="node1" presStyleIdx="0" presStyleCnt="6">
        <dgm:presLayoutVars>
          <dgm:bulletEnabled val="1"/>
        </dgm:presLayoutVars>
      </dgm:prSet>
      <dgm:spPr/>
    </dgm:pt>
    <dgm:pt modelId="{B7A1FF1D-AD74-4C3A-A360-92752A2FAEF2}" type="pres">
      <dgm:prSet presAssocID="{48AC4278-91A3-499B-BC29-120C1D24CE3B}" presName="sibTrans" presStyleLbl="sibTrans1D1" presStyleIdx="0" presStyleCnt="5"/>
      <dgm:spPr/>
    </dgm:pt>
    <dgm:pt modelId="{FAAE153C-09B4-4C71-A175-6665D0377BF2}" type="pres">
      <dgm:prSet presAssocID="{48AC4278-91A3-499B-BC29-120C1D24CE3B}" presName="connectorText" presStyleLbl="sibTrans1D1" presStyleIdx="0" presStyleCnt="5"/>
      <dgm:spPr/>
    </dgm:pt>
    <dgm:pt modelId="{9F30C68D-5865-471F-B9A1-3971838B68A8}" type="pres">
      <dgm:prSet presAssocID="{2C750E8D-406B-42D2-BAC4-6FDEB53894FF}" presName="node" presStyleLbl="node1" presStyleIdx="1" presStyleCnt="6">
        <dgm:presLayoutVars>
          <dgm:bulletEnabled val="1"/>
        </dgm:presLayoutVars>
      </dgm:prSet>
      <dgm:spPr/>
    </dgm:pt>
    <dgm:pt modelId="{5E8CB0F6-A782-40C8-BC89-DBC990D46AD0}" type="pres">
      <dgm:prSet presAssocID="{BE0189B3-798A-4599-837B-9E138B54E04E}" presName="sibTrans" presStyleLbl="sibTrans1D1" presStyleIdx="1" presStyleCnt="5"/>
      <dgm:spPr/>
    </dgm:pt>
    <dgm:pt modelId="{0861C69F-EB73-4059-91CE-AEF2AFD8820D}" type="pres">
      <dgm:prSet presAssocID="{BE0189B3-798A-4599-837B-9E138B54E04E}" presName="connectorText" presStyleLbl="sibTrans1D1" presStyleIdx="1" presStyleCnt="5"/>
      <dgm:spPr/>
    </dgm:pt>
    <dgm:pt modelId="{E38DC8C0-41E1-4286-AEDD-0B2B721451B3}" type="pres">
      <dgm:prSet presAssocID="{4F866DFE-7B0D-470B-9298-950B3E3747AD}" presName="node" presStyleLbl="node1" presStyleIdx="2" presStyleCnt="6">
        <dgm:presLayoutVars>
          <dgm:bulletEnabled val="1"/>
        </dgm:presLayoutVars>
      </dgm:prSet>
      <dgm:spPr/>
    </dgm:pt>
    <dgm:pt modelId="{C5592FD5-1AD6-4ACE-8344-B511BF4F4D74}" type="pres">
      <dgm:prSet presAssocID="{21FBB3CA-E238-40E3-AB31-5C629B09988D}" presName="sibTrans" presStyleLbl="sibTrans1D1" presStyleIdx="2" presStyleCnt="5"/>
      <dgm:spPr/>
    </dgm:pt>
    <dgm:pt modelId="{0AB4F018-BA69-43A9-A20D-C7C192BFF07D}" type="pres">
      <dgm:prSet presAssocID="{21FBB3CA-E238-40E3-AB31-5C629B09988D}" presName="connectorText" presStyleLbl="sibTrans1D1" presStyleIdx="2" presStyleCnt="5"/>
      <dgm:spPr/>
    </dgm:pt>
    <dgm:pt modelId="{465DABBF-D110-4B7E-A0F0-07F33E0A8207}" type="pres">
      <dgm:prSet presAssocID="{F8C9C67E-50A0-4C6C-8348-5F8D215B01E9}" presName="node" presStyleLbl="node1" presStyleIdx="3" presStyleCnt="6">
        <dgm:presLayoutVars>
          <dgm:bulletEnabled val="1"/>
        </dgm:presLayoutVars>
      </dgm:prSet>
      <dgm:spPr/>
    </dgm:pt>
    <dgm:pt modelId="{ED4ED53E-74DB-46A9-9595-C4A9373A3CFD}" type="pres">
      <dgm:prSet presAssocID="{F1E91AE0-7663-4EEA-99F5-CC6EA2106C8F}" presName="sibTrans" presStyleLbl="sibTrans1D1" presStyleIdx="3" presStyleCnt="5"/>
      <dgm:spPr/>
    </dgm:pt>
    <dgm:pt modelId="{BE284115-F51B-4D4E-93BF-72EE093C552E}" type="pres">
      <dgm:prSet presAssocID="{F1E91AE0-7663-4EEA-99F5-CC6EA2106C8F}" presName="connectorText" presStyleLbl="sibTrans1D1" presStyleIdx="3" presStyleCnt="5"/>
      <dgm:spPr/>
    </dgm:pt>
    <dgm:pt modelId="{CE9EAB91-E923-4F5D-B040-5B05E5988B65}" type="pres">
      <dgm:prSet presAssocID="{AA2FFCC4-3640-4836-A84C-49DEF1FF4576}" presName="node" presStyleLbl="node1" presStyleIdx="4" presStyleCnt="6">
        <dgm:presLayoutVars>
          <dgm:bulletEnabled val="1"/>
        </dgm:presLayoutVars>
      </dgm:prSet>
      <dgm:spPr/>
    </dgm:pt>
    <dgm:pt modelId="{3C583491-89C6-4192-9AA6-A36E9B9EBEE9}" type="pres">
      <dgm:prSet presAssocID="{DD4A962B-D911-46DE-9E8F-68ACEB6A85D7}" presName="sibTrans" presStyleLbl="sibTrans1D1" presStyleIdx="4" presStyleCnt="5"/>
      <dgm:spPr/>
    </dgm:pt>
    <dgm:pt modelId="{41BD673F-45E9-4DE2-AE50-B8BADCC0DA39}" type="pres">
      <dgm:prSet presAssocID="{DD4A962B-D911-46DE-9E8F-68ACEB6A85D7}" presName="connectorText" presStyleLbl="sibTrans1D1" presStyleIdx="4" presStyleCnt="5"/>
      <dgm:spPr/>
    </dgm:pt>
    <dgm:pt modelId="{3208EC0D-42F0-4CC8-92C1-DDE012B6A841}" type="pres">
      <dgm:prSet presAssocID="{42E16CF9-18AB-41A9-BB28-F29D627C451C}" presName="node" presStyleLbl="node1" presStyleIdx="5" presStyleCnt="6">
        <dgm:presLayoutVars>
          <dgm:bulletEnabled val="1"/>
        </dgm:presLayoutVars>
      </dgm:prSet>
      <dgm:spPr/>
    </dgm:pt>
  </dgm:ptLst>
  <dgm:cxnLst>
    <dgm:cxn modelId="{3862770F-759C-4260-BD23-88506BD1EEC9}" type="presOf" srcId="{21FBB3CA-E238-40E3-AB31-5C629B09988D}" destId="{0AB4F018-BA69-43A9-A20D-C7C192BFF07D}" srcOrd="1" destOrd="0" presId="urn:microsoft.com/office/officeart/2016/7/layout/RepeatingBendingProcessNew"/>
    <dgm:cxn modelId="{79DF9A1E-0A29-4E4F-A37E-EA54E05AF48F}" type="presOf" srcId="{DD4A962B-D911-46DE-9E8F-68ACEB6A85D7}" destId="{41BD673F-45E9-4DE2-AE50-B8BADCC0DA39}" srcOrd="1" destOrd="0" presId="urn:microsoft.com/office/officeart/2016/7/layout/RepeatingBendingProcessNew"/>
    <dgm:cxn modelId="{38F5E322-6FD0-49F1-9B04-1AC1E830CAEF}" type="presOf" srcId="{2C750E8D-406B-42D2-BAC4-6FDEB53894FF}" destId="{9F30C68D-5865-471F-B9A1-3971838B68A8}" srcOrd="0" destOrd="0" presId="urn:microsoft.com/office/officeart/2016/7/layout/RepeatingBendingProcessNew"/>
    <dgm:cxn modelId="{3CF44D3B-ABCA-46B6-8F18-64EA2F9184C7}" type="presOf" srcId="{F1E91AE0-7663-4EEA-99F5-CC6EA2106C8F}" destId="{BE284115-F51B-4D4E-93BF-72EE093C552E}" srcOrd="1" destOrd="0" presId="urn:microsoft.com/office/officeart/2016/7/layout/RepeatingBendingProcessNew"/>
    <dgm:cxn modelId="{EE24EF3D-7C6B-4688-8DB9-751CAA69F7A4}" srcId="{BB845105-8814-49A3-94EB-BDA7DF8D60F5}" destId="{2C750E8D-406B-42D2-BAC4-6FDEB53894FF}" srcOrd="1" destOrd="0" parTransId="{38526427-9923-416F-BED1-3D48FD04AF8B}" sibTransId="{BE0189B3-798A-4599-837B-9E138B54E04E}"/>
    <dgm:cxn modelId="{47EC6643-D1B5-4173-A63E-668EE499951A}" srcId="{BB845105-8814-49A3-94EB-BDA7DF8D60F5}" destId="{F8C9C67E-50A0-4C6C-8348-5F8D215B01E9}" srcOrd="3" destOrd="0" parTransId="{84538B89-E66C-408D-A40F-3D210E3B32D2}" sibTransId="{F1E91AE0-7663-4EEA-99F5-CC6EA2106C8F}"/>
    <dgm:cxn modelId="{760CC869-36D2-40B1-904C-C21C0E73B969}" type="presOf" srcId="{4F866DFE-7B0D-470B-9298-950B3E3747AD}" destId="{E38DC8C0-41E1-4286-AEDD-0B2B721451B3}" srcOrd="0" destOrd="0" presId="urn:microsoft.com/office/officeart/2016/7/layout/RepeatingBendingProcessNew"/>
    <dgm:cxn modelId="{8F3C666D-F08C-4B98-8F46-3680E61B8582}" type="presOf" srcId="{F1E91AE0-7663-4EEA-99F5-CC6EA2106C8F}" destId="{ED4ED53E-74DB-46A9-9595-C4A9373A3CFD}" srcOrd="0" destOrd="0" presId="urn:microsoft.com/office/officeart/2016/7/layout/RepeatingBendingProcessNew"/>
    <dgm:cxn modelId="{48D7B14F-AE01-4AFA-828B-2E4AD79F131C}" type="presOf" srcId="{D0AACFAF-6AC1-48E6-8437-183D7E3E2DC5}" destId="{F6D2C3FD-3CE4-46E8-80F4-E74909B0A509}" srcOrd="0" destOrd="0" presId="urn:microsoft.com/office/officeart/2016/7/layout/RepeatingBendingProcessNew"/>
    <dgm:cxn modelId="{ECBD5974-67A4-4809-B510-933CC61F5341}" type="presOf" srcId="{AA2FFCC4-3640-4836-A84C-49DEF1FF4576}" destId="{CE9EAB91-E923-4F5D-B040-5B05E5988B65}" srcOrd="0" destOrd="0" presId="urn:microsoft.com/office/officeart/2016/7/layout/RepeatingBendingProcessNew"/>
    <dgm:cxn modelId="{1230B279-FB18-493A-85E0-6247AADCA6E2}" srcId="{BB845105-8814-49A3-94EB-BDA7DF8D60F5}" destId="{4F866DFE-7B0D-470B-9298-950B3E3747AD}" srcOrd="2" destOrd="0" parTransId="{C4D4062E-751F-4C98-B0AF-90FF6AE93879}" sibTransId="{21FBB3CA-E238-40E3-AB31-5C629B09988D}"/>
    <dgm:cxn modelId="{35AE387D-D00E-44E9-9EDB-A907101BCA5A}" type="presOf" srcId="{BB845105-8814-49A3-94EB-BDA7DF8D60F5}" destId="{3478B1BD-5DA8-4BE3-85A6-884CB464E8EF}" srcOrd="0" destOrd="0" presId="urn:microsoft.com/office/officeart/2016/7/layout/RepeatingBendingProcessNew"/>
    <dgm:cxn modelId="{BD34D98C-A823-43B2-966E-23EF51F79CD9}" type="presOf" srcId="{F8C9C67E-50A0-4C6C-8348-5F8D215B01E9}" destId="{465DABBF-D110-4B7E-A0F0-07F33E0A8207}" srcOrd="0" destOrd="0" presId="urn:microsoft.com/office/officeart/2016/7/layout/RepeatingBendingProcessNew"/>
    <dgm:cxn modelId="{A66E3499-DDB9-4629-96F0-835FFA5FEA14}" srcId="{BB845105-8814-49A3-94EB-BDA7DF8D60F5}" destId="{42E16CF9-18AB-41A9-BB28-F29D627C451C}" srcOrd="5" destOrd="0" parTransId="{B52A93AE-42B9-43BB-99B4-F3D885B62D0E}" sibTransId="{10B3DBC3-4A54-424A-A0EB-36125BB0B162}"/>
    <dgm:cxn modelId="{955BE3B1-7511-4135-A75C-06DC9A476DE1}" type="presOf" srcId="{BE0189B3-798A-4599-837B-9E138B54E04E}" destId="{0861C69F-EB73-4059-91CE-AEF2AFD8820D}" srcOrd="1" destOrd="0" presId="urn:microsoft.com/office/officeart/2016/7/layout/RepeatingBendingProcessNew"/>
    <dgm:cxn modelId="{4A9617B4-617E-4A03-8669-E17D44447C1E}" type="presOf" srcId="{21FBB3CA-E238-40E3-AB31-5C629B09988D}" destId="{C5592FD5-1AD6-4ACE-8344-B511BF4F4D74}" srcOrd="0" destOrd="0" presId="urn:microsoft.com/office/officeart/2016/7/layout/RepeatingBendingProcessNew"/>
    <dgm:cxn modelId="{11E340B5-B4E1-4F33-865D-F2AAD50FE534}" type="presOf" srcId="{BE0189B3-798A-4599-837B-9E138B54E04E}" destId="{5E8CB0F6-A782-40C8-BC89-DBC990D46AD0}" srcOrd="0" destOrd="0" presId="urn:microsoft.com/office/officeart/2016/7/layout/RepeatingBendingProcessNew"/>
    <dgm:cxn modelId="{43E7E1C0-F46A-4F95-9F6A-FB74A9656390}" type="presOf" srcId="{48AC4278-91A3-499B-BC29-120C1D24CE3B}" destId="{B7A1FF1D-AD74-4C3A-A360-92752A2FAEF2}" srcOrd="0" destOrd="0" presId="urn:microsoft.com/office/officeart/2016/7/layout/RepeatingBendingProcessNew"/>
    <dgm:cxn modelId="{3FDEECC2-C0CD-47AF-AAE4-9BAA75507DAF}" type="presOf" srcId="{42E16CF9-18AB-41A9-BB28-F29D627C451C}" destId="{3208EC0D-42F0-4CC8-92C1-DDE012B6A841}" srcOrd="0" destOrd="0" presId="urn:microsoft.com/office/officeart/2016/7/layout/RepeatingBendingProcessNew"/>
    <dgm:cxn modelId="{2ECF84C7-A95B-4F65-BA4C-1721527283A1}" type="presOf" srcId="{DD4A962B-D911-46DE-9E8F-68ACEB6A85D7}" destId="{3C583491-89C6-4192-9AA6-A36E9B9EBEE9}" srcOrd="0" destOrd="0" presId="urn:microsoft.com/office/officeart/2016/7/layout/RepeatingBendingProcessNew"/>
    <dgm:cxn modelId="{D6C12FDF-0F97-49B0-8384-907539317510}" srcId="{BB845105-8814-49A3-94EB-BDA7DF8D60F5}" destId="{AA2FFCC4-3640-4836-A84C-49DEF1FF4576}" srcOrd="4" destOrd="0" parTransId="{B7742953-DF52-43C0-ADE7-CE9E8C05FFD0}" sibTransId="{DD4A962B-D911-46DE-9E8F-68ACEB6A85D7}"/>
    <dgm:cxn modelId="{BB1AF1F0-4EB6-4FF0-802A-81ED7864DF77}" srcId="{BB845105-8814-49A3-94EB-BDA7DF8D60F5}" destId="{D0AACFAF-6AC1-48E6-8437-183D7E3E2DC5}" srcOrd="0" destOrd="0" parTransId="{4392E65D-4513-4BA5-9D56-0FE8741A9266}" sibTransId="{48AC4278-91A3-499B-BC29-120C1D24CE3B}"/>
    <dgm:cxn modelId="{7762D7F9-56C9-422A-9DD5-10B9E5826EAB}" type="presOf" srcId="{48AC4278-91A3-499B-BC29-120C1D24CE3B}" destId="{FAAE153C-09B4-4C71-A175-6665D0377BF2}" srcOrd="1" destOrd="0" presId="urn:microsoft.com/office/officeart/2016/7/layout/RepeatingBendingProcessNew"/>
    <dgm:cxn modelId="{7EC2CE48-17AF-47CA-84F4-25489F4330D5}" type="presParOf" srcId="{3478B1BD-5DA8-4BE3-85A6-884CB464E8EF}" destId="{F6D2C3FD-3CE4-46E8-80F4-E74909B0A509}" srcOrd="0" destOrd="0" presId="urn:microsoft.com/office/officeart/2016/7/layout/RepeatingBendingProcessNew"/>
    <dgm:cxn modelId="{42DFFFDE-6D41-47C2-86EB-428442FB9314}" type="presParOf" srcId="{3478B1BD-5DA8-4BE3-85A6-884CB464E8EF}" destId="{B7A1FF1D-AD74-4C3A-A360-92752A2FAEF2}" srcOrd="1" destOrd="0" presId="urn:microsoft.com/office/officeart/2016/7/layout/RepeatingBendingProcessNew"/>
    <dgm:cxn modelId="{8842EFFF-5044-48A4-A0EB-BC4A20822F3C}" type="presParOf" srcId="{B7A1FF1D-AD74-4C3A-A360-92752A2FAEF2}" destId="{FAAE153C-09B4-4C71-A175-6665D0377BF2}" srcOrd="0" destOrd="0" presId="urn:microsoft.com/office/officeart/2016/7/layout/RepeatingBendingProcessNew"/>
    <dgm:cxn modelId="{82912272-163B-47F4-8A32-E348A96415E0}" type="presParOf" srcId="{3478B1BD-5DA8-4BE3-85A6-884CB464E8EF}" destId="{9F30C68D-5865-471F-B9A1-3971838B68A8}" srcOrd="2" destOrd="0" presId="urn:microsoft.com/office/officeart/2016/7/layout/RepeatingBendingProcessNew"/>
    <dgm:cxn modelId="{9588CDE0-19D8-482B-9258-2D5BDDAE2C08}" type="presParOf" srcId="{3478B1BD-5DA8-4BE3-85A6-884CB464E8EF}" destId="{5E8CB0F6-A782-40C8-BC89-DBC990D46AD0}" srcOrd="3" destOrd="0" presId="urn:microsoft.com/office/officeart/2016/7/layout/RepeatingBendingProcessNew"/>
    <dgm:cxn modelId="{6FDE5AB0-B101-402D-9DCA-9986228F6933}" type="presParOf" srcId="{5E8CB0F6-A782-40C8-BC89-DBC990D46AD0}" destId="{0861C69F-EB73-4059-91CE-AEF2AFD8820D}" srcOrd="0" destOrd="0" presId="urn:microsoft.com/office/officeart/2016/7/layout/RepeatingBendingProcessNew"/>
    <dgm:cxn modelId="{CB44A72D-6612-43BF-B6A2-815D8EF1BB89}" type="presParOf" srcId="{3478B1BD-5DA8-4BE3-85A6-884CB464E8EF}" destId="{E38DC8C0-41E1-4286-AEDD-0B2B721451B3}" srcOrd="4" destOrd="0" presId="urn:microsoft.com/office/officeart/2016/7/layout/RepeatingBendingProcessNew"/>
    <dgm:cxn modelId="{1D2466CA-94B1-4A3F-AA5B-49B98408DD69}" type="presParOf" srcId="{3478B1BD-5DA8-4BE3-85A6-884CB464E8EF}" destId="{C5592FD5-1AD6-4ACE-8344-B511BF4F4D74}" srcOrd="5" destOrd="0" presId="urn:microsoft.com/office/officeart/2016/7/layout/RepeatingBendingProcessNew"/>
    <dgm:cxn modelId="{1AEF5F31-EC74-467C-9E86-5EFF62DC6B12}" type="presParOf" srcId="{C5592FD5-1AD6-4ACE-8344-B511BF4F4D74}" destId="{0AB4F018-BA69-43A9-A20D-C7C192BFF07D}" srcOrd="0" destOrd="0" presId="urn:microsoft.com/office/officeart/2016/7/layout/RepeatingBendingProcessNew"/>
    <dgm:cxn modelId="{CCDF48E9-CBDF-478E-9DE0-C666690C3621}" type="presParOf" srcId="{3478B1BD-5DA8-4BE3-85A6-884CB464E8EF}" destId="{465DABBF-D110-4B7E-A0F0-07F33E0A8207}" srcOrd="6" destOrd="0" presId="urn:microsoft.com/office/officeart/2016/7/layout/RepeatingBendingProcessNew"/>
    <dgm:cxn modelId="{E17C0668-2494-4D53-A4DE-558183AE2108}" type="presParOf" srcId="{3478B1BD-5DA8-4BE3-85A6-884CB464E8EF}" destId="{ED4ED53E-74DB-46A9-9595-C4A9373A3CFD}" srcOrd="7" destOrd="0" presId="urn:microsoft.com/office/officeart/2016/7/layout/RepeatingBendingProcessNew"/>
    <dgm:cxn modelId="{64991346-8C5A-4DB4-A61A-3ACCDBECCE45}" type="presParOf" srcId="{ED4ED53E-74DB-46A9-9595-C4A9373A3CFD}" destId="{BE284115-F51B-4D4E-93BF-72EE093C552E}" srcOrd="0" destOrd="0" presId="urn:microsoft.com/office/officeart/2016/7/layout/RepeatingBendingProcessNew"/>
    <dgm:cxn modelId="{61DA3B26-6C8C-4911-9CDE-5440C9589ECF}" type="presParOf" srcId="{3478B1BD-5DA8-4BE3-85A6-884CB464E8EF}" destId="{CE9EAB91-E923-4F5D-B040-5B05E5988B65}" srcOrd="8" destOrd="0" presId="urn:microsoft.com/office/officeart/2016/7/layout/RepeatingBendingProcessNew"/>
    <dgm:cxn modelId="{4021E96F-0AC5-4D07-8DD4-C96565E98E7C}" type="presParOf" srcId="{3478B1BD-5DA8-4BE3-85A6-884CB464E8EF}" destId="{3C583491-89C6-4192-9AA6-A36E9B9EBEE9}" srcOrd="9" destOrd="0" presId="urn:microsoft.com/office/officeart/2016/7/layout/RepeatingBendingProcessNew"/>
    <dgm:cxn modelId="{B58FE7B7-90B0-4297-B3F8-F4C4BDD7FCB6}" type="presParOf" srcId="{3C583491-89C6-4192-9AA6-A36E9B9EBEE9}" destId="{41BD673F-45E9-4DE2-AE50-B8BADCC0DA39}" srcOrd="0" destOrd="0" presId="urn:microsoft.com/office/officeart/2016/7/layout/RepeatingBendingProcessNew"/>
    <dgm:cxn modelId="{D6699837-D998-480E-AB58-1715F8EF106D}" type="presParOf" srcId="{3478B1BD-5DA8-4BE3-85A6-884CB464E8EF}" destId="{3208EC0D-42F0-4CC8-92C1-DDE012B6A841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BEFEB99-07DE-4C0F-A290-F5976744642E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AEDA790-D54A-49C2-A5FF-AEEDEA3E932E}">
      <dgm:prSet/>
      <dgm:spPr/>
      <dgm:t>
        <a:bodyPr/>
        <a:lstStyle/>
        <a:p>
          <a:r>
            <a:rPr lang="en-US"/>
            <a:t>Królak, M., Górska-Warsewicz, H., Mądra-Sawicka, M., Rejman, K., Żakowska-Biemans, S., Szlachciuk, J., Czeczotko, M., Kwiatkowski, B., Zaremba, R. and Wojtaszek, M. (2022) 'Towards sustainable innovation in the bakery sector—An example of fibre-enriched bread', </a:t>
          </a:r>
          <a:r>
            <a:rPr lang="en-US" i="1"/>
            <a:t>Sustainability</a:t>
          </a:r>
          <a:r>
            <a:rPr lang="en-US"/>
            <a:t>, 14(5), p. 2743. </a:t>
          </a:r>
        </a:p>
      </dgm:t>
    </dgm:pt>
    <dgm:pt modelId="{26546562-996C-4CBD-A25A-87A39D33CDD9}" type="parTrans" cxnId="{05626BC7-1A55-4249-8984-B502D222E02F}">
      <dgm:prSet/>
      <dgm:spPr/>
      <dgm:t>
        <a:bodyPr/>
        <a:lstStyle/>
        <a:p>
          <a:endParaRPr lang="en-US"/>
        </a:p>
      </dgm:t>
    </dgm:pt>
    <dgm:pt modelId="{64EDB6B3-C5CE-4CEC-8FF8-CD1478090550}" type="sibTrans" cxnId="{05626BC7-1A55-4249-8984-B502D222E02F}">
      <dgm:prSet/>
      <dgm:spPr/>
      <dgm:t>
        <a:bodyPr/>
        <a:lstStyle/>
        <a:p>
          <a:endParaRPr lang="en-US"/>
        </a:p>
      </dgm:t>
    </dgm:pt>
    <dgm:pt modelId="{CAAC4857-B13E-485E-A945-B1DD2F71B020}">
      <dgm:prSet/>
      <dgm:spPr/>
      <dgm:t>
        <a:bodyPr/>
        <a:lstStyle/>
        <a:p>
          <a:r>
            <a:rPr lang="en-US"/>
            <a:t>Melesse, T.Y. and Orrù, P.F. (2025) 'The digital revolution in the bakery sector: Innovations, challenges, and opportunities from Industry 4.0', </a:t>
          </a:r>
          <a:r>
            <a:rPr lang="en-US" i="1"/>
            <a:t>Foods</a:t>
          </a:r>
          <a:r>
            <a:rPr lang="en-US"/>
            <a:t>, 14(3), p. 526.</a:t>
          </a:r>
        </a:p>
      </dgm:t>
    </dgm:pt>
    <dgm:pt modelId="{9D2C9F08-EBDA-48EF-AC30-BC0E09F857A6}" type="parTrans" cxnId="{BCCBC5E9-C30D-4189-BA86-965B0DEBEEA5}">
      <dgm:prSet/>
      <dgm:spPr/>
      <dgm:t>
        <a:bodyPr/>
        <a:lstStyle/>
        <a:p>
          <a:endParaRPr lang="en-US"/>
        </a:p>
      </dgm:t>
    </dgm:pt>
    <dgm:pt modelId="{1DA42C54-DF1A-49AC-9BB3-A1A55ACB2174}" type="sibTrans" cxnId="{BCCBC5E9-C30D-4189-BA86-965B0DEBEEA5}">
      <dgm:prSet/>
      <dgm:spPr/>
      <dgm:t>
        <a:bodyPr/>
        <a:lstStyle/>
        <a:p>
          <a:endParaRPr lang="en-US"/>
        </a:p>
      </dgm:t>
    </dgm:pt>
    <dgm:pt modelId="{0EC34CE3-601F-415A-958F-34C2D059E908}">
      <dgm:prSet/>
      <dgm:spPr/>
      <dgm:t>
        <a:bodyPr/>
        <a:lstStyle/>
        <a:p>
          <a:r>
            <a:rPr lang="en-US"/>
            <a:t>Mickiewicz, B. and Britchenko, I. (2022) 'Main trends and development forecast of bread and bakery products market', </a:t>
          </a:r>
          <a:r>
            <a:rPr lang="en-US" i="1"/>
            <a:t>Progress in Economic Sciences</a:t>
          </a:r>
          <a:r>
            <a:rPr lang="en-US"/>
            <a:t>, (9), pp. 215–226.</a:t>
          </a:r>
        </a:p>
      </dgm:t>
    </dgm:pt>
    <dgm:pt modelId="{81627ECC-059A-4FBB-AC21-053EEF26308E}" type="parTrans" cxnId="{3541D0DB-D49B-42CD-BD6C-A5C1FFE95EF9}">
      <dgm:prSet/>
      <dgm:spPr/>
      <dgm:t>
        <a:bodyPr/>
        <a:lstStyle/>
        <a:p>
          <a:endParaRPr lang="en-US"/>
        </a:p>
      </dgm:t>
    </dgm:pt>
    <dgm:pt modelId="{B290C866-3C50-4B2F-BDA5-06A4877E90A0}" type="sibTrans" cxnId="{3541D0DB-D49B-42CD-BD6C-A5C1FFE95EF9}">
      <dgm:prSet/>
      <dgm:spPr/>
      <dgm:t>
        <a:bodyPr/>
        <a:lstStyle/>
        <a:p>
          <a:endParaRPr lang="en-US"/>
        </a:p>
      </dgm:t>
    </dgm:pt>
    <dgm:pt modelId="{A94E1F66-8202-42A2-89B1-43F3D21063D1}">
      <dgm:prSet/>
      <dgm:spPr/>
      <dgm:t>
        <a:bodyPr/>
        <a:lstStyle/>
        <a:p>
          <a:r>
            <a:rPr lang="en-US"/>
            <a:t>Muir, S., Dhuria, P., Roe, E., Lawrence, W., Baird, J. and Vogel, C. (2023) 'UK government’s new placement legislation is a ‘good first step’: a rapid qualitative analysis of consumer, business, enforcement and health stakeholder perspectives', </a:t>
          </a:r>
          <a:r>
            <a:rPr lang="en-US" i="1"/>
            <a:t>BMC Medicine</a:t>
          </a:r>
          <a:r>
            <a:rPr lang="en-US"/>
            <a:t>, 21(1), p. 33.</a:t>
          </a:r>
        </a:p>
      </dgm:t>
    </dgm:pt>
    <dgm:pt modelId="{152C2EA4-AA5E-44BD-A1C6-488FC38845AD}" type="parTrans" cxnId="{70D8E274-1CB5-4A80-A5DC-A419B80C4990}">
      <dgm:prSet/>
      <dgm:spPr/>
      <dgm:t>
        <a:bodyPr/>
        <a:lstStyle/>
        <a:p>
          <a:endParaRPr lang="en-US"/>
        </a:p>
      </dgm:t>
    </dgm:pt>
    <dgm:pt modelId="{C1732709-6AC0-42FE-BCBD-E322B7E7690C}" type="sibTrans" cxnId="{70D8E274-1CB5-4A80-A5DC-A419B80C4990}">
      <dgm:prSet/>
      <dgm:spPr/>
      <dgm:t>
        <a:bodyPr/>
        <a:lstStyle/>
        <a:p>
          <a:endParaRPr lang="en-US"/>
        </a:p>
      </dgm:t>
    </dgm:pt>
    <dgm:pt modelId="{D1BF4763-44F0-479F-B602-7C92B9FB41CB}">
      <dgm:prSet/>
      <dgm:spPr/>
      <dgm:t>
        <a:bodyPr/>
        <a:lstStyle/>
        <a:p>
          <a:r>
            <a:rPr lang="en-US"/>
            <a:t>Owusu-Apenten, R. and Vieira, E. (2022) 'Bakery Products', in </a:t>
          </a:r>
          <a:r>
            <a:rPr lang="en-US" i="1"/>
            <a:t>Elementary Food Science</a:t>
          </a:r>
          <a:r>
            <a:rPr lang="en-US"/>
            <a:t>, Cham: Springer International Publishing, pp. 499–512.</a:t>
          </a:r>
        </a:p>
      </dgm:t>
    </dgm:pt>
    <dgm:pt modelId="{E0A50190-C1B3-46F5-853E-52E66B872C6A}" type="parTrans" cxnId="{39229B6D-9B44-4BC4-91B3-1D7F9769A414}">
      <dgm:prSet/>
      <dgm:spPr/>
      <dgm:t>
        <a:bodyPr/>
        <a:lstStyle/>
        <a:p>
          <a:endParaRPr lang="en-US"/>
        </a:p>
      </dgm:t>
    </dgm:pt>
    <dgm:pt modelId="{D04E3BE2-59C6-4B87-BF07-103A96A8F8A4}" type="sibTrans" cxnId="{39229B6D-9B44-4BC4-91B3-1D7F9769A414}">
      <dgm:prSet/>
      <dgm:spPr/>
      <dgm:t>
        <a:bodyPr/>
        <a:lstStyle/>
        <a:p>
          <a:endParaRPr lang="en-US"/>
        </a:p>
      </dgm:t>
    </dgm:pt>
    <dgm:pt modelId="{13A514B4-8A8C-407A-93CC-79B5F5765672}">
      <dgm:prSet/>
      <dgm:spPr/>
      <dgm:t>
        <a:bodyPr/>
        <a:lstStyle/>
        <a:p>
          <a:r>
            <a:rPr lang="en-US"/>
            <a:t>Patel, H. (2023) 'Impact of consumer behavior towards bakery products', </a:t>
          </a:r>
          <a:r>
            <a:rPr lang="en-US" i="1"/>
            <a:t>International Journal of Food Science and Nutrition</a:t>
          </a:r>
          <a:r>
            <a:rPr lang="en-US"/>
            <a:t>, 8(1), pp. 45–51.</a:t>
          </a:r>
        </a:p>
      </dgm:t>
    </dgm:pt>
    <dgm:pt modelId="{E6E9B240-A93E-4547-9E3F-B2D095724D99}" type="parTrans" cxnId="{5A1C2926-4DDD-418A-B400-C3F518EE2624}">
      <dgm:prSet/>
      <dgm:spPr/>
      <dgm:t>
        <a:bodyPr/>
        <a:lstStyle/>
        <a:p>
          <a:endParaRPr lang="en-US"/>
        </a:p>
      </dgm:t>
    </dgm:pt>
    <dgm:pt modelId="{C27CCF20-A9B9-4DE6-9E70-FBBE04E7BF74}" type="sibTrans" cxnId="{5A1C2926-4DDD-418A-B400-C3F518EE2624}">
      <dgm:prSet/>
      <dgm:spPr/>
      <dgm:t>
        <a:bodyPr/>
        <a:lstStyle/>
        <a:p>
          <a:endParaRPr lang="en-US"/>
        </a:p>
      </dgm:t>
    </dgm:pt>
    <dgm:pt modelId="{0D041866-43B8-428F-B5FC-EDD492DB2357}">
      <dgm:prSet/>
      <dgm:spPr/>
      <dgm:t>
        <a:bodyPr/>
        <a:lstStyle/>
        <a:p>
          <a:r>
            <a:rPr lang="en-US"/>
            <a:t>Saine, A. (2025) </a:t>
          </a:r>
          <a:r>
            <a:rPr lang="en-US" i="1"/>
            <a:t>Strategies for SMEs in the restaurant industry to cope with inflation</a:t>
          </a:r>
          <a:r>
            <a:rPr lang="en-US"/>
            <a:t>, Doctoral dissertation, Walden University.</a:t>
          </a:r>
        </a:p>
      </dgm:t>
    </dgm:pt>
    <dgm:pt modelId="{E7DA8EEA-29F2-46D7-876D-C7866A950460}" type="parTrans" cxnId="{0EA6966E-7DE9-49A1-AA1B-3303FDF130C0}">
      <dgm:prSet/>
      <dgm:spPr/>
      <dgm:t>
        <a:bodyPr/>
        <a:lstStyle/>
        <a:p>
          <a:endParaRPr lang="en-US"/>
        </a:p>
      </dgm:t>
    </dgm:pt>
    <dgm:pt modelId="{CD927D10-9235-4A1B-869B-4A4B3BB0CC7E}" type="sibTrans" cxnId="{0EA6966E-7DE9-49A1-AA1B-3303FDF130C0}">
      <dgm:prSet/>
      <dgm:spPr/>
      <dgm:t>
        <a:bodyPr/>
        <a:lstStyle/>
        <a:p>
          <a:endParaRPr lang="en-US"/>
        </a:p>
      </dgm:t>
    </dgm:pt>
    <dgm:pt modelId="{06A27C5A-6F33-4477-AFEE-97CD78B64761}">
      <dgm:prSet/>
      <dgm:spPr/>
      <dgm:t>
        <a:bodyPr/>
        <a:lstStyle/>
        <a:p>
          <a:r>
            <a:rPr lang="en-US"/>
            <a:t>Semenova, E.I. and Semenov, A.V. (2023) 'Impact of bakery innovation on business resilience growth', in </a:t>
          </a:r>
          <a:r>
            <a:rPr lang="en-US" i="1"/>
            <a:t>Baking business sustainability through life cycle management</a:t>
          </a:r>
          <a:r>
            <a:rPr lang="en-US"/>
            <a:t>, Cham: Springer International Publishing, pp. 241–259.</a:t>
          </a:r>
        </a:p>
      </dgm:t>
    </dgm:pt>
    <dgm:pt modelId="{6C3F669F-C5F4-4AE6-BEDD-6600E5280C8B}" type="parTrans" cxnId="{674B6B5A-5DC5-485C-9926-F1E1DF94008C}">
      <dgm:prSet/>
      <dgm:spPr/>
      <dgm:t>
        <a:bodyPr/>
        <a:lstStyle/>
        <a:p>
          <a:endParaRPr lang="en-US"/>
        </a:p>
      </dgm:t>
    </dgm:pt>
    <dgm:pt modelId="{C451A0A8-1ECA-4D21-A03F-83835BED771D}" type="sibTrans" cxnId="{674B6B5A-5DC5-485C-9926-F1E1DF94008C}">
      <dgm:prSet/>
      <dgm:spPr/>
      <dgm:t>
        <a:bodyPr/>
        <a:lstStyle/>
        <a:p>
          <a:endParaRPr lang="en-US"/>
        </a:p>
      </dgm:t>
    </dgm:pt>
    <dgm:pt modelId="{C89796A6-959D-481C-B73A-85BC9E8E8907}" type="pres">
      <dgm:prSet presAssocID="{CBEFEB99-07DE-4C0F-A290-F5976744642E}" presName="vert0" presStyleCnt="0">
        <dgm:presLayoutVars>
          <dgm:dir/>
          <dgm:animOne val="branch"/>
          <dgm:animLvl val="lvl"/>
        </dgm:presLayoutVars>
      </dgm:prSet>
      <dgm:spPr/>
    </dgm:pt>
    <dgm:pt modelId="{6F269C08-1479-420A-87D4-B06D93BC3F96}" type="pres">
      <dgm:prSet presAssocID="{0AEDA790-D54A-49C2-A5FF-AEEDEA3E932E}" presName="thickLine" presStyleLbl="alignNode1" presStyleIdx="0" presStyleCnt="8"/>
      <dgm:spPr/>
    </dgm:pt>
    <dgm:pt modelId="{34157B50-74F1-45FB-9B38-069C7A2516F4}" type="pres">
      <dgm:prSet presAssocID="{0AEDA790-D54A-49C2-A5FF-AEEDEA3E932E}" presName="horz1" presStyleCnt="0"/>
      <dgm:spPr/>
    </dgm:pt>
    <dgm:pt modelId="{29AF9531-94F8-427C-8E32-FF1D9AF9A2FC}" type="pres">
      <dgm:prSet presAssocID="{0AEDA790-D54A-49C2-A5FF-AEEDEA3E932E}" presName="tx1" presStyleLbl="revTx" presStyleIdx="0" presStyleCnt="8"/>
      <dgm:spPr/>
    </dgm:pt>
    <dgm:pt modelId="{E8781405-C5C5-4B05-9F9C-9C28754ED91D}" type="pres">
      <dgm:prSet presAssocID="{0AEDA790-D54A-49C2-A5FF-AEEDEA3E932E}" presName="vert1" presStyleCnt="0"/>
      <dgm:spPr/>
    </dgm:pt>
    <dgm:pt modelId="{D5654897-2425-4600-933A-E52408683801}" type="pres">
      <dgm:prSet presAssocID="{CAAC4857-B13E-485E-A945-B1DD2F71B020}" presName="thickLine" presStyleLbl="alignNode1" presStyleIdx="1" presStyleCnt="8"/>
      <dgm:spPr/>
    </dgm:pt>
    <dgm:pt modelId="{3E158D0C-8894-4D5D-AFE2-BD12F173C60A}" type="pres">
      <dgm:prSet presAssocID="{CAAC4857-B13E-485E-A945-B1DD2F71B020}" presName="horz1" presStyleCnt="0"/>
      <dgm:spPr/>
    </dgm:pt>
    <dgm:pt modelId="{196625DA-A750-4672-A8E7-766A064A97D9}" type="pres">
      <dgm:prSet presAssocID="{CAAC4857-B13E-485E-A945-B1DD2F71B020}" presName="tx1" presStyleLbl="revTx" presStyleIdx="1" presStyleCnt="8"/>
      <dgm:spPr/>
    </dgm:pt>
    <dgm:pt modelId="{86004E09-CB3F-4D86-98AB-6DC79D0CE265}" type="pres">
      <dgm:prSet presAssocID="{CAAC4857-B13E-485E-A945-B1DD2F71B020}" presName="vert1" presStyleCnt="0"/>
      <dgm:spPr/>
    </dgm:pt>
    <dgm:pt modelId="{C7A3AB2D-5C73-4E0A-88D4-AE99832A284B}" type="pres">
      <dgm:prSet presAssocID="{0EC34CE3-601F-415A-958F-34C2D059E908}" presName="thickLine" presStyleLbl="alignNode1" presStyleIdx="2" presStyleCnt="8"/>
      <dgm:spPr/>
    </dgm:pt>
    <dgm:pt modelId="{FB89E824-AAC5-4E90-ACA9-F7B2749D06E1}" type="pres">
      <dgm:prSet presAssocID="{0EC34CE3-601F-415A-958F-34C2D059E908}" presName="horz1" presStyleCnt="0"/>
      <dgm:spPr/>
    </dgm:pt>
    <dgm:pt modelId="{F5D5A32E-7207-40F7-AD34-44E340C513B4}" type="pres">
      <dgm:prSet presAssocID="{0EC34CE3-601F-415A-958F-34C2D059E908}" presName="tx1" presStyleLbl="revTx" presStyleIdx="2" presStyleCnt="8"/>
      <dgm:spPr/>
    </dgm:pt>
    <dgm:pt modelId="{7FDA1844-36EC-4756-B5E4-892C2757BCF2}" type="pres">
      <dgm:prSet presAssocID="{0EC34CE3-601F-415A-958F-34C2D059E908}" presName="vert1" presStyleCnt="0"/>
      <dgm:spPr/>
    </dgm:pt>
    <dgm:pt modelId="{2E46F7F1-0324-411A-B04A-3183A5F40C4E}" type="pres">
      <dgm:prSet presAssocID="{A94E1F66-8202-42A2-89B1-43F3D21063D1}" presName="thickLine" presStyleLbl="alignNode1" presStyleIdx="3" presStyleCnt="8"/>
      <dgm:spPr/>
    </dgm:pt>
    <dgm:pt modelId="{A622F259-7E73-4D9F-87D4-47ECEE87BFD2}" type="pres">
      <dgm:prSet presAssocID="{A94E1F66-8202-42A2-89B1-43F3D21063D1}" presName="horz1" presStyleCnt="0"/>
      <dgm:spPr/>
    </dgm:pt>
    <dgm:pt modelId="{48291D76-1C23-4E5A-BABD-EE4F08F20CA4}" type="pres">
      <dgm:prSet presAssocID="{A94E1F66-8202-42A2-89B1-43F3D21063D1}" presName="tx1" presStyleLbl="revTx" presStyleIdx="3" presStyleCnt="8"/>
      <dgm:spPr/>
    </dgm:pt>
    <dgm:pt modelId="{9D1C8B63-1AC5-4FD3-90FB-52382AFD8F59}" type="pres">
      <dgm:prSet presAssocID="{A94E1F66-8202-42A2-89B1-43F3D21063D1}" presName="vert1" presStyleCnt="0"/>
      <dgm:spPr/>
    </dgm:pt>
    <dgm:pt modelId="{3661B0C2-8CA0-4827-8AAA-08BE8DE9FC15}" type="pres">
      <dgm:prSet presAssocID="{D1BF4763-44F0-479F-B602-7C92B9FB41CB}" presName="thickLine" presStyleLbl="alignNode1" presStyleIdx="4" presStyleCnt="8"/>
      <dgm:spPr/>
    </dgm:pt>
    <dgm:pt modelId="{F1FE3509-F8BC-46FD-9FD5-579A896D7D2C}" type="pres">
      <dgm:prSet presAssocID="{D1BF4763-44F0-479F-B602-7C92B9FB41CB}" presName="horz1" presStyleCnt="0"/>
      <dgm:spPr/>
    </dgm:pt>
    <dgm:pt modelId="{8CC664C5-014E-42D2-A6DD-208C1E99F18F}" type="pres">
      <dgm:prSet presAssocID="{D1BF4763-44F0-479F-B602-7C92B9FB41CB}" presName="tx1" presStyleLbl="revTx" presStyleIdx="4" presStyleCnt="8"/>
      <dgm:spPr/>
    </dgm:pt>
    <dgm:pt modelId="{BD98BC4F-891F-4F8F-91A8-12D82DBDECA9}" type="pres">
      <dgm:prSet presAssocID="{D1BF4763-44F0-479F-B602-7C92B9FB41CB}" presName="vert1" presStyleCnt="0"/>
      <dgm:spPr/>
    </dgm:pt>
    <dgm:pt modelId="{2207B886-E24A-4A9C-B52B-3DB5D8CD297C}" type="pres">
      <dgm:prSet presAssocID="{13A514B4-8A8C-407A-93CC-79B5F5765672}" presName="thickLine" presStyleLbl="alignNode1" presStyleIdx="5" presStyleCnt="8"/>
      <dgm:spPr/>
    </dgm:pt>
    <dgm:pt modelId="{E5CFA331-835B-4CEA-A977-9C43B306729D}" type="pres">
      <dgm:prSet presAssocID="{13A514B4-8A8C-407A-93CC-79B5F5765672}" presName="horz1" presStyleCnt="0"/>
      <dgm:spPr/>
    </dgm:pt>
    <dgm:pt modelId="{E32D55FC-902C-422E-9FF0-6B86ED9C60EA}" type="pres">
      <dgm:prSet presAssocID="{13A514B4-8A8C-407A-93CC-79B5F5765672}" presName="tx1" presStyleLbl="revTx" presStyleIdx="5" presStyleCnt="8"/>
      <dgm:spPr/>
    </dgm:pt>
    <dgm:pt modelId="{3D4AF77C-91BA-418F-B70A-016180D800BB}" type="pres">
      <dgm:prSet presAssocID="{13A514B4-8A8C-407A-93CC-79B5F5765672}" presName="vert1" presStyleCnt="0"/>
      <dgm:spPr/>
    </dgm:pt>
    <dgm:pt modelId="{A45EC8CF-66E5-4A3E-8F44-93322F8F231B}" type="pres">
      <dgm:prSet presAssocID="{0D041866-43B8-428F-B5FC-EDD492DB2357}" presName="thickLine" presStyleLbl="alignNode1" presStyleIdx="6" presStyleCnt="8"/>
      <dgm:spPr/>
    </dgm:pt>
    <dgm:pt modelId="{D2C52AC9-BC35-40F6-8B0E-736013BC577B}" type="pres">
      <dgm:prSet presAssocID="{0D041866-43B8-428F-B5FC-EDD492DB2357}" presName="horz1" presStyleCnt="0"/>
      <dgm:spPr/>
    </dgm:pt>
    <dgm:pt modelId="{9A2E4A3A-5519-4CB9-A12F-6102F2D99577}" type="pres">
      <dgm:prSet presAssocID="{0D041866-43B8-428F-B5FC-EDD492DB2357}" presName="tx1" presStyleLbl="revTx" presStyleIdx="6" presStyleCnt="8"/>
      <dgm:spPr/>
    </dgm:pt>
    <dgm:pt modelId="{BB4A0707-08BA-4CF9-8B5E-F0BB1E2DE8D7}" type="pres">
      <dgm:prSet presAssocID="{0D041866-43B8-428F-B5FC-EDD492DB2357}" presName="vert1" presStyleCnt="0"/>
      <dgm:spPr/>
    </dgm:pt>
    <dgm:pt modelId="{C95FC84B-A06A-4500-9FA4-02FD837F421D}" type="pres">
      <dgm:prSet presAssocID="{06A27C5A-6F33-4477-AFEE-97CD78B64761}" presName="thickLine" presStyleLbl="alignNode1" presStyleIdx="7" presStyleCnt="8"/>
      <dgm:spPr/>
    </dgm:pt>
    <dgm:pt modelId="{8429EE4D-F2B9-4E7E-B8AC-0084A4A703EC}" type="pres">
      <dgm:prSet presAssocID="{06A27C5A-6F33-4477-AFEE-97CD78B64761}" presName="horz1" presStyleCnt="0"/>
      <dgm:spPr/>
    </dgm:pt>
    <dgm:pt modelId="{AF7DBB43-F7AD-44A2-880E-A2F79446B0AD}" type="pres">
      <dgm:prSet presAssocID="{06A27C5A-6F33-4477-AFEE-97CD78B64761}" presName="tx1" presStyleLbl="revTx" presStyleIdx="7" presStyleCnt="8"/>
      <dgm:spPr/>
    </dgm:pt>
    <dgm:pt modelId="{4D48F078-2BEF-49D1-B19E-D6ED9C300883}" type="pres">
      <dgm:prSet presAssocID="{06A27C5A-6F33-4477-AFEE-97CD78B64761}" presName="vert1" presStyleCnt="0"/>
      <dgm:spPr/>
    </dgm:pt>
  </dgm:ptLst>
  <dgm:cxnLst>
    <dgm:cxn modelId="{5D519803-2C26-4F8C-914E-0E6495DC3442}" type="presOf" srcId="{D1BF4763-44F0-479F-B602-7C92B9FB41CB}" destId="{8CC664C5-014E-42D2-A6DD-208C1E99F18F}" srcOrd="0" destOrd="0" presId="urn:microsoft.com/office/officeart/2008/layout/LinedList"/>
    <dgm:cxn modelId="{5A1C2926-4DDD-418A-B400-C3F518EE2624}" srcId="{CBEFEB99-07DE-4C0F-A290-F5976744642E}" destId="{13A514B4-8A8C-407A-93CC-79B5F5765672}" srcOrd="5" destOrd="0" parTransId="{E6E9B240-A93E-4547-9E3F-B2D095724D99}" sibTransId="{C27CCF20-A9B9-4DE6-9E70-FBBE04E7BF74}"/>
    <dgm:cxn modelId="{39229B6D-9B44-4BC4-91B3-1D7F9769A414}" srcId="{CBEFEB99-07DE-4C0F-A290-F5976744642E}" destId="{D1BF4763-44F0-479F-B602-7C92B9FB41CB}" srcOrd="4" destOrd="0" parTransId="{E0A50190-C1B3-46F5-853E-52E66B872C6A}" sibTransId="{D04E3BE2-59C6-4B87-BF07-103A96A8F8A4}"/>
    <dgm:cxn modelId="{0EA6966E-7DE9-49A1-AA1B-3303FDF130C0}" srcId="{CBEFEB99-07DE-4C0F-A290-F5976744642E}" destId="{0D041866-43B8-428F-B5FC-EDD492DB2357}" srcOrd="6" destOrd="0" parTransId="{E7DA8EEA-29F2-46D7-876D-C7866A950460}" sibTransId="{CD927D10-9235-4A1B-869B-4A4B3BB0CC7E}"/>
    <dgm:cxn modelId="{70D8E274-1CB5-4A80-A5DC-A419B80C4990}" srcId="{CBEFEB99-07DE-4C0F-A290-F5976744642E}" destId="{A94E1F66-8202-42A2-89B1-43F3D21063D1}" srcOrd="3" destOrd="0" parTransId="{152C2EA4-AA5E-44BD-A1C6-488FC38845AD}" sibTransId="{C1732709-6AC0-42FE-BCBD-E322B7E7690C}"/>
    <dgm:cxn modelId="{674B6B5A-5DC5-485C-9926-F1E1DF94008C}" srcId="{CBEFEB99-07DE-4C0F-A290-F5976744642E}" destId="{06A27C5A-6F33-4477-AFEE-97CD78B64761}" srcOrd="7" destOrd="0" parTransId="{6C3F669F-C5F4-4AE6-BEDD-6600E5280C8B}" sibTransId="{C451A0A8-1ECA-4D21-A03F-83835BED771D}"/>
    <dgm:cxn modelId="{B9D28E96-2161-4BA8-BD75-BBCFFC5EFA9C}" type="presOf" srcId="{CBEFEB99-07DE-4C0F-A290-F5976744642E}" destId="{C89796A6-959D-481C-B73A-85BC9E8E8907}" srcOrd="0" destOrd="0" presId="urn:microsoft.com/office/officeart/2008/layout/LinedList"/>
    <dgm:cxn modelId="{C612C1A6-8C10-43EB-B543-35588187022A}" type="presOf" srcId="{0AEDA790-D54A-49C2-A5FF-AEEDEA3E932E}" destId="{29AF9531-94F8-427C-8E32-FF1D9AF9A2FC}" srcOrd="0" destOrd="0" presId="urn:microsoft.com/office/officeart/2008/layout/LinedList"/>
    <dgm:cxn modelId="{05626BC7-1A55-4249-8984-B502D222E02F}" srcId="{CBEFEB99-07DE-4C0F-A290-F5976744642E}" destId="{0AEDA790-D54A-49C2-A5FF-AEEDEA3E932E}" srcOrd="0" destOrd="0" parTransId="{26546562-996C-4CBD-A25A-87A39D33CDD9}" sibTransId="{64EDB6B3-C5CE-4CEC-8FF8-CD1478090550}"/>
    <dgm:cxn modelId="{5E2699C7-EC04-44D1-AC18-7AF75BEDF316}" type="presOf" srcId="{0D041866-43B8-428F-B5FC-EDD492DB2357}" destId="{9A2E4A3A-5519-4CB9-A12F-6102F2D99577}" srcOrd="0" destOrd="0" presId="urn:microsoft.com/office/officeart/2008/layout/LinedList"/>
    <dgm:cxn modelId="{B8446BD0-1B39-4B99-91CF-B004E55B7CD3}" type="presOf" srcId="{0EC34CE3-601F-415A-958F-34C2D059E908}" destId="{F5D5A32E-7207-40F7-AD34-44E340C513B4}" srcOrd="0" destOrd="0" presId="urn:microsoft.com/office/officeart/2008/layout/LinedList"/>
    <dgm:cxn modelId="{C1EBB0D1-D97D-43E4-95EF-AA43F5B98B8C}" type="presOf" srcId="{CAAC4857-B13E-485E-A945-B1DD2F71B020}" destId="{196625DA-A750-4672-A8E7-766A064A97D9}" srcOrd="0" destOrd="0" presId="urn:microsoft.com/office/officeart/2008/layout/LinedList"/>
    <dgm:cxn modelId="{C5D4EDDA-EB12-48E2-85F1-9A04AE4068F5}" type="presOf" srcId="{A94E1F66-8202-42A2-89B1-43F3D21063D1}" destId="{48291D76-1C23-4E5A-BABD-EE4F08F20CA4}" srcOrd="0" destOrd="0" presId="urn:microsoft.com/office/officeart/2008/layout/LinedList"/>
    <dgm:cxn modelId="{3541D0DB-D49B-42CD-BD6C-A5C1FFE95EF9}" srcId="{CBEFEB99-07DE-4C0F-A290-F5976744642E}" destId="{0EC34CE3-601F-415A-958F-34C2D059E908}" srcOrd="2" destOrd="0" parTransId="{81627ECC-059A-4FBB-AC21-053EEF26308E}" sibTransId="{B290C866-3C50-4B2F-BDA5-06A4877E90A0}"/>
    <dgm:cxn modelId="{BCCBC5E9-C30D-4189-BA86-965B0DEBEEA5}" srcId="{CBEFEB99-07DE-4C0F-A290-F5976744642E}" destId="{CAAC4857-B13E-485E-A945-B1DD2F71B020}" srcOrd="1" destOrd="0" parTransId="{9D2C9F08-EBDA-48EF-AC30-BC0E09F857A6}" sibTransId="{1DA42C54-DF1A-49AC-9BB3-A1A55ACB2174}"/>
    <dgm:cxn modelId="{FCAA51F5-267F-4ECF-BEF3-D3FDDA4CB529}" type="presOf" srcId="{13A514B4-8A8C-407A-93CC-79B5F5765672}" destId="{E32D55FC-902C-422E-9FF0-6B86ED9C60EA}" srcOrd="0" destOrd="0" presId="urn:microsoft.com/office/officeart/2008/layout/LinedList"/>
    <dgm:cxn modelId="{EB6A46F7-2507-43AA-A977-2D2EE7906CE1}" type="presOf" srcId="{06A27C5A-6F33-4477-AFEE-97CD78B64761}" destId="{AF7DBB43-F7AD-44A2-880E-A2F79446B0AD}" srcOrd="0" destOrd="0" presId="urn:microsoft.com/office/officeart/2008/layout/LinedList"/>
    <dgm:cxn modelId="{B848075A-BAB3-47D7-A2AB-D0553D23E7D4}" type="presParOf" srcId="{C89796A6-959D-481C-B73A-85BC9E8E8907}" destId="{6F269C08-1479-420A-87D4-B06D93BC3F96}" srcOrd="0" destOrd="0" presId="urn:microsoft.com/office/officeart/2008/layout/LinedList"/>
    <dgm:cxn modelId="{FA33A398-4E90-4BC7-A07A-7FEAC0D4AAEC}" type="presParOf" srcId="{C89796A6-959D-481C-B73A-85BC9E8E8907}" destId="{34157B50-74F1-45FB-9B38-069C7A2516F4}" srcOrd="1" destOrd="0" presId="urn:microsoft.com/office/officeart/2008/layout/LinedList"/>
    <dgm:cxn modelId="{8352A241-FC67-4C5E-9525-60853143D662}" type="presParOf" srcId="{34157B50-74F1-45FB-9B38-069C7A2516F4}" destId="{29AF9531-94F8-427C-8E32-FF1D9AF9A2FC}" srcOrd="0" destOrd="0" presId="urn:microsoft.com/office/officeart/2008/layout/LinedList"/>
    <dgm:cxn modelId="{7D911478-BE29-469D-B937-2708AD4F86FA}" type="presParOf" srcId="{34157B50-74F1-45FB-9B38-069C7A2516F4}" destId="{E8781405-C5C5-4B05-9F9C-9C28754ED91D}" srcOrd="1" destOrd="0" presId="urn:microsoft.com/office/officeart/2008/layout/LinedList"/>
    <dgm:cxn modelId="{9FF955C3-AC9C-43B0-8F7E-BF33EFD91163}" type="presParOf" srcId="{C89796A6-959D-481C-B73A-85BC9E8E8907}" destId="{D5654897-2425-4600-933A-E52408683801}" srcOrd="2" destOrd="0" presId="urn:microsoft.com/office/officeart/2008/layout/LinedList"/>
    <dgm:cxn modelId="{4E5A16DF-492B-4D93-9C4A-8BDB68D81F3F}" type="presParOf" srcId="{C89796A6-959D-481C-B73A-85BC9E8E8907}" destId="{3E158D0C-8894-4D5D-AFE2-BD12F173C60A}" srcOrd="3" destOrd="0" presId="urn:microsoft.com/office/officeart/2008/layout/LinedList"/>
    <dgm:cxn modelId="{51B97100-84BD-4F61-B38E-57999284A667}" type="presParOf" srcId="{3E158D0C-8894-4D5D-AFE2-BD12F173C60A}" destId="{196625DA-A750-4672-A8E7-766A064A97D9}" srcOrd="0" destOrd="0" presId="urn:microsoft.com/office/officeart/2008/layout/LinedList"/>
    <dgm:cxn modelId="{E62DC893-64C0-4F35-A19C-FCA72DDB9E76}" type="presParOf" srcId="{3E158D0C-8894-4D5D-AFE2-BD12F173C60A}" destId="{86004E09-CB3F-4D86-98AB-6DC79D0CE265}" srcOrd="1" destOrd="0" presId="urn:microsoft.com/office/officeart/2008/layout/LinedList"/>
    <dgm:cxn modelId="{564F41D2-3C97-4D55-902A-5213EE704FA7}" type="presParOf" srcId="{C89796A6-959D-481C-B73A-85BC9E8E8907}" destId="{C7A3AB2D-5C73-4E0A-88D4-AE99832A284B}" srcOrd="4" destOrd="0" presId="urn:microsoft.com/office/officeart/2008/layout/LinedList"/>
    <dgm:cxn modelId="{4C8618F5-E1BA-4FA7-AB56-3FEAC8F7D65A}" type="presParOf" srcId="{C89796A6-959D-481C-B73A-85BC9E8E8907}" destId="{FB89E824-AAC5-4E90-ACA9-F7B2749D06E1}" srcOrd="5" destOrd="0" presId="urn:microsoft.com/office/officeart/2008/layout/LinedList"/>
    <dgm:cxn modelId="{61834EE8-2C73-416D-BC3A-9D1E5A347C2C}" type="presParOf" srcId="{FB89E824-AAC5-4E90-ACA9-F7B2749D06E1}" destId="{F5D5A32E-7207-40F7-AD34-44E340C513B4}" srcOrd="0" destOrd="0" presId="urn:microsoft.com/office/officeart/2008/layout/LinedList"/>
    <dgm:cxn modelId="{388391E3-26A0-40F2-BB47-304E01532BB3}" type="presParOf" srcId="{FB89E824-AAC5-4E90-ACA9-F7B2749D06E1}" destId="{7FDA1844-36EC-4756-B5E4-892C2757BCF2}" srcOrd="1" destOrd="0" presId="urn:microsoft.com/office/officeart/2008/layout/LinedList"/>
    <dgm:cxn modelId="{B424C500-0EB4-4E41-B016-2588B82F4230}" type="presParOf" srcId="{C89796A6-959D-481C-B73A-85BC9E8E8907}" destId="{2E46F7F1-0324-411A-B04A-3183A5F40C4E}" srcOrd="6" destOrd="0" presId="urn:microsoft.com/office/officeart/2008/layout/LinedList"/>
    <dgm:cxn modelId="{597C6341-3346-4921-9C32-878C58671B0B}" type="presParOf" srcId="{C89796A6-959D-481C-B73A-85BC9E8E8907}" destId="{A622F259-7E73-4D9F-87D4-47ECEE87BFD2}" srcOrd="7" destOrd="0" presId="urn:microsoft.com/office/officeart/2008/layout/LinedList"/>
    <dgm:cxn modelId="{8848F761-A600-40A4-9EAF-0692F4F51FEF}" type="presParOf" srcId="{A622F259-7E73-4D9F-87D4-47ECEE87BFD2}" destId="{48291D76-1C23-4E5A-BABD-EE4F08F20CA4}" srcOrd="0" destOrd="0" presId="urn:microsoft.com/office/officeart/2008/layout/LinedList"/>
    <dgm:cxn modelId="{89B19F0C-5134-4690-9EF3-0DD912A68C04}" type="presParOf" srcId="{A622F259-7E73-4D9F-87D4-47ECEE87BFD2}" destId="{9D1C8B63-1AC5-4FD3-90FB-52382AFD8F59}" srcOrd="1" destOrd="0" presId="urn:microsoft.com/office/officeart/2008/layout/LinedList"/>
    <dgm:cxn modelId="{C3CB76C9-8172-48A1-A920-D282EBE82979}" type="presParOf" srcId="{C89796A6-959D-481C-B73A-85BC9E8E8907}" destId="{3661B0C2-8CA0-4827-8AAA-08BE8DE9FC15}" srcOrd="8" destOrd="0" presId="urn:microsoft.com/office/officeart/2008/layout/LinedList"/>
    <dgm:cxn modelId="{6E55BECE-E3F8-40E3-A19C-BF5FB44AAA44}" type="presParOf" srcId="{C89796A6-959D-481C-B73A-85BC9E8E8907}" destId="{F1FE3509-F8BC-46FD-9FD5-579A896D7D2C}" srcOrd="9" destOrd="0" presId="urn:microsoft.com/office/officeart/2008/layout/LinedList"/>
    <dgm:cxn modelId="{C70ABC64-2D6B-4727-AD5C-A4893EC71AD0}" type="presParOf" srcId="{F1FE3509-F8BC-46FD-9FD5-579A896D7D2C}" destId="{8CC664C5-014E-42D2-A6DD-208C1E99F18F}" srcOrd="0" destOrd="0" presId="urn:microsoft.com/office/officeart/2008/layout/LinedList"/>
    <dgm:cxn modelId="{56C3C4EB-9C1C-459B-A615-4F784D7BE77E}" type="presParOf" srcId="{F1FE3509-F8BC-46FD-9FD5-579A896D7D2C}" destId="{BD98BC4F-891F-4F8F-91A8-12D82DBDECA9}" srcOrd="1" destOrd="0" presId="urn:microsoft.com/office/officeart/2008/layout/LinedList"/>
    <dgm:cxn modelId="{371C5DED-BB6F-44D0-9574-6C3F90A859F2}" type="presParOf" srcId="{C89796A6-959D-481C-B73A-85BC9E8E8907}" destId="{2207B886-E24A-4A9C-B52B-3DB5D8CD297C}" srcOrd="10" destOrd="0" presId="urn:microsoft.com/office/officeart/2008/layout/LinedList"/>
    <dgm:cxn modelId="{83D47833-1E2F-4AFD-A484-78FA6BD8C746}" type="presParOf" srcId="{C89796A6-959D-481C-B73A-85BC9E8E8907}" destId="{E5CFA331-835B-4CEA-A977-9C43B306729D}" srcOrd="11" destOrd="0" presId="urn:microsoft.com/office/officeart/2008/layout/LinedList"/>
    <dgm:cxn modelId="{74A72171-B6CD-4683-832E-61455DFCA6C5}" type="presParOf" srcId="{E5CFA331-835B-4CEA-A977-9C43B306729D}" destId="{E32D55FC-902C-422E-9FF0-6B86ED9C60EA}" srcOrd="0" destOrd="0" presId="urn:microsoft.com/office/officeart/2008/layout/LinedList"/>
    <dgm:cxn modelId="{1355906D-FC38-486A-82AD-67EC3900A969}" type="presParOf" srcId="{E5CFA331-835B-4CEA-A977-9C43B306729D}" destId="{3D4AF77C-91BA-418F-B70A-016180D800BB}" srcOrd="1" destOrd="0" presId="urn:microsoft.com/office/officeart/2008/layout/LinedList"/>
    <dgm:cxn modelId="{633FED65-ABF5-4AA0-8223-5DFA219D3C21}" type="presParOf" srcId="{C89796A6-959D-481C-B73A-85BC9E8E8907}" destId="{A45EC8CF-66E5-4A3E-8F44-93322F8F231B}" srcOrd="12" destOrd="0" presId="urn:microsoft.com/office/officeart/2008/layout/LinedList"/>
    <dgm:cxn modelId="{CFF90A78-3909-4694-A67F-3A4C9BCD3AC7}" type="presParOf" srcId="{C89796A6-959D-481C-B73A-85BC9E8E8907}" destId="{D2C52AC9-BC35-40F6-8B0E-736013BC577B}" srcOrd="13" destOrd="0" presId="urn:microsoft.com/office/officeart/2008/layout/LinedList"/>
    <dgm:cxn modelId="{ED233682-340F-411D-A2DD-82ADA2C08A97}" type="presParOf" srcId="{D2C52AC9-BC35-40F6-8B0E-736013BC577B}" destId="{9A2E4A3A-5519-4CB9-A12F-6102F2D99577}" srcOrd="0" destOrd="0" presId="urn:microsoft.com/office/officeart/2008/layout/LinedList"/>
    <dgm:cxn modelId="{F5216B2A-D756-4A1D-A207-2865D5EA1F5E}" type="presParOf" srcId="{D2C52AC9-BC35-40F6-8B0E-736013BC577B}" destId="{BB4A0707-08BA-4CF9-8B5E-F0BB1E2DE8D7}" srcOrd="1" destOrd="0" presId="urn:microsoft.com/office/officeart/2008/layout/LinedList"/>
    <dgm:cxn modelId="{008EB9FF-12E1-4E11-803E-6FC0EF5E513B}" type="presParOf" srcId="{C89796A6-959D-481C-B73A-85BC9E8E8907}" destId="{C95FC84B-A06A-4500-9FA4-02FD837F421D}" srcOrd="14" destOrd="0" presId="urn:microsoft.com/office/officeart/2008/layout/LinedList"/>
    <dgm:cxn modelId="{632282A1-3CD3-40D9-883E-7D7BEE6716E8}" type="presParOf" srcId="{C89796A6-959D-481C-B73A-85BC9E8E8907}" destId="{8429EE4D-F2B9-4E7E-B8AC-0084A4A703EC}" srcOrd="15" destOrd="0" presId="urn:microsoft.com/office/officeart/2008/layout/LinedList"/>
    <dgm:cxn modelId="{C47D02E2-FE6E-4136-AA46-63884509492A}" type="presParOf" srcId="{8429EE4D-F2B9-4E7E-B8AC-0084A4A703EC}" destId="{AF7DBB43-F7AD-44A2-880E-A2F79446B0AD}" srcOrd="0" destOrd="0" presId="urn:microsoft.com/office/officeart/2008/layout/LinedList"/>
    <dgm:cxn modelId="{9A9E53C8-3C15-44DB-A305-6CC76079A955}" type="presParOf" srcId="{8429EE4D-F2B9-4E7E-B8AC-0084A4A703EC}" destId="{4D48F078-2BEF-49D1-B19E-D6ED9C30088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799100-65D2-43A5-ABD8-319DF329985E}">
      <dsp:nvSpPr>
        <dsp:cNvPr id="0" name=""/>
        <dsp:cNvSpPr/>
      </dsp:nvSpPr>
      <dsp:spPr>
        <a:xfrm>
          <a:off x="0" y="0"/>
          <a:ext cx="624526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604C11-3FB1-4BBE-A676-083275A0E3A0}">
      <dsp:nvSpPr>
        <dsp:cNvPr id="0" name=""/>
        <dsp:cNvSpPr/>
      </dsp:nvSpPr>
      <dsp:spPr>
        <a:xfrm>
          <a:off x="0" y="0"/>
          <a:ext cx="6245265" cy="13973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Shows how Basil's Bakery can understand its sales stagnation by using structured problem-solving and decision-making techniques.</a:t>
          </a:r>
          <a:r>
            <a:rPr lang="en-US" sz="2100" kern="1200"/>
            <a:t> </a:t>
          </a:r>
        </a:p>
      </dsp:txBody>
      <dsp:txXfrm>
        <a:off x="0" y="0"/>
        <a:ext cx="6245265" cy="1397336"/>
      </dsp:txXfrm>
    </dsp:sp>
    <dsp:sp modelId="{970D5C8B-F532-42DA-A662-204B1228F0F4}">
      <dsp:nvSpPr>
        <dsp:cNvPr id="0" name=""/>
        <dsp:cNvSpPr/>
      </dsp:nvSpPr>
      <dsp:spPr>
        <a:xfrm>
          <a:off x="0" y="1397336"/>
          <a:ext cx="6245265" cy="0"/>
        </a:xfrm>
        <a:prstGeom prst="line">
          <a:avLst/>
        </a:prstGeom>
        <a:solidFill>
          <a:schemeClr val="accent2">
            <a:hueOff val="2054433"/>
            <a:satOff val="0"/>
            <a:lumOff val="6209"/>
            <a:alphaOff val="0"/>
          </a:schemeClr>
        </a:solidFill>
        <a:ln w="12700" cap="flat" cmpd="sng" algn="ctr">
          <a:solidFill>
            <a:schemeClr val="accent2">
              <a:hueOff val="2054433"/>
              <a:satOff val="0"/>
              <a:lumOff val="62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22C48C-D65B-4C8D-AB5D-B816B0F28E57}">
      <dsp:nvSpPr>
        <dsp:cNvPr id="0" name=""/>
        <dsp:cNvSpPr/>
      </dsp:nvSpPr>
      <dsp:spPr>
        <a:xfrm>
          <a:off x="0" y="1397336"/>
          <a:ext cx="6245265" cy="13973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Describes problem solving as the process of finding business problems and choosing practical solutions to improve the business.</a:t>
          </a:r>
          <a:r>
            <a:rPr lang="en-US" sz="2100" kern="1200"/>
            <a:t> </a:t>
          </a:r>
        </a:p>
      </dsp:txBody>
      <dsp:txXfrm>
        <a:off x="0" y="1397336"/>
        <a:ext cx="6245265" cy="1397336"/>
      </dsp:txXfrm>
    </dsp:sp>
    <dsp:sp modelId="{1159450D-6E8E-4CFB-8E7D-1F321C616ABE}">
      <dsp:nvSpPr>
        <dsp:cNvPr id="0" name=""/>
        <dsp:cNvSpPr/>
      </dsp:nvSpPr>
      <dsp:spPr>
        <a:xfrm>
          <a:off x="0" y="2794673"/>
          <a:ext cx="6245265" cy="0"/>
        </a:xfrm>
        <a:prstGeom prst="line">
          <a:avLst/>
        </a:prstGeom>
        <a:solidFill>
          <a:schemeClr val="accent2">
            <a:hueOff val="4108866"/>
            <a:satOff val="0"/>
            <a:lumOff val="12419"/>
            <a:alphaOff val="0"/>
          </a:schemeClr>
        </a:solidFill>
        <a:ln w="12700" cap="flat" cmpd="sng" algn="ctr">
          <a:solidFill>
            <a:schemeClr val="accent2">
              <a:hueOff val="4108866"/>
              <a:satOff val="0"/>
              <a:lumOff val="1241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85A961-C2F5-4393-8E9E-BA6F43BD8123}">
      <dsp:nvSpPr>
        <dsp:cNvPr id="0" name=""/>
        <dsp:cNvSpPr/>
      </dsp:nvSpPr>
      <dsp:spPr>
        <a:xfrm>
          <a:off x="0" y="2794673"/>
          <a:ext cx="6245265" cy="13973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Explains how PESTEL Analysis helps a business understand external factors that can affect its performance and future success.</a:t>
          </a:r>
          <a:r>
            <a:rPr lang="en-US" sz="2100" kern="1200"/>
            <a:t> </a:t>
          </a:r>
        </a:p>
      </dsp:txBody>
      <dsp:txXfrm>
        <a:off x="0" y="2794673"/>
        <a:ext cx="6245265" cy="1397336"/>
      </dsp:txXfrm>
    </dsp:sp>
    <dsp:sp modelId="{6140AC07-88A3-4AC8-8BB8-5DE5ECE1D3AC}">
      <dsp:nvSpPr>
        <dsp:cNvPr id="0" name=""/>
        <dsp:cNvSpPr/>
      </dsp:nvSpPr>
      <dsp:spPr>
        <a:xfrm>
          <a:off x="0" y="4192010"/>
          <a:ext cx="6245265" cy="0"/>
        </a:xfrm>
        <a:prstGeom prst="line">
          <a:avLst/>
        </a:prstGeom>
        <a:solidFill>
          <a:schemeClr val="accent2">
            <a:hueOff val="6163298"/>
            <a:satOff val="0"/>
            <a:lumOff val="18628"/>
            <a:alphaOff val="0"/>
          </a:schemeClr>
        </a:solidFill>
        <a:ln w="12700" cap="flat" cmpd="sng" algn="ctr">
          <a:solidFill>
            <a:schemeClr val="accent2">
              <a:hueOff val="6163298"/>
              <a:satOff val="0"/>
              <a:lumOff val="1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A6CAD5-8D0D-4354-8953-1298E716DE68}">
      <dsp:nvSpPr>
        <dsp:cNvPr id="0" name=""/>
        <dsp:cNvSpPr/>
      </dsp:nvSpPr>
      <dsp:spPr>
        <a:xfrm>
          <a:off x="0" y="4192010"/>
          <a:ext cx="6245265" cy="13973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Uses a Fishbone Diagram to identify the main root causes of problems, helping managers make better business decisions.</a:t>
          </a:r>
          <a:endParaRPr lang="en-US" sz="2100" kern="1200"/>
        </a:p>
      </dsp:txBody>
      <dsp:txXfrm>
        <a:off x="0" y="4192010"/>
        <a:ext cx="6245265" cy="139733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A1FF1D-AD74-4C3A-A360-92752A2FAEF2}">
      <dsp:nvSpPr>
        <dsp:cNvPr id="0" name=""/>
        <dsp:cNvSpPr/>
      </dsp:nvSpPr>
      <dsp:spPr>
        <a:xfrm>
          <a:off x="3040792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912848"/>
        <a:ext cx="34897" cy="6979"/>
      </dsp:txXfrm>
    </dsp:sp>
    <dsp:sp modelId="{F6D2C3FD-3CE4-46E8-80F4-E74909B0A509}">
      <dsp:nvSpPr>
        <dsp:cNvPr id="0" name=""/>
        <dsp:cNvSpPr/>
      </dsp:nvSpPr>
      <dsp:spPr>
        <a:xfrm>
          <a:off x="8061" y="5979"/>
          <a:ext cx="3034531" cy="182071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Food safety regulations create extra costs and increase the responsibilities of the business to maintain high standards (Muir et al., 2023).</a:t>
          </a:r>
          <a:r>
            <a:rPr lang="en-US" sz="1600" kern="1200"/>
            <a:t> </a:t>
          </a:r>
        </a:p>
      </dsp:txBody>
      <dsp:txXfrm>
        <a:off x="8061" y="5979"/>
        <a:ext cx="3034531" cy="1820718"/>
      </dsp:txXfrm>
    </dsp:sp>
    <dsp:sp modelId="{5E8CB0F6-A782-40C8-BC89-DBC990D46AD0}">
      <dsp:nvSpPr>
        <dsp:cNvPr id="0" name=""/>
        <dsp:cNvSpPr/>
      </dsp:nvSpPr>
      <dsp:spPr>
        <a:xfrm>
          <a:off x="6773265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89488" y="912848"/>
        <a:ext cx="34897" cy="6979"/>
      </dsp:txXfrm>
    </dsp:sp>
    <dsp:sp modelId="{9F30C68D-5865-471F-B9A1-3971838B68A8}">
      <dsp:nvSpPr>
        <dsp:cNvPr id="0" name=""/>
        <dsp:cNvSpPr/>
      </dsp:nvSpPr>
      <dsp:spPr>
        <a:xfrm>
          <a:off x="3740534" y="5979"/>
          <a:ext cx="3034531" cy="182071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Business taxes can reduce profits and limit the money available for future growth and investment.</a:t>
          </a:r>
          <a:r>
            <a:rPr lang="en-US" sz="1600" kern="1200"/>
            <a:t> </a:t>
          </a:r>
        </a:p>
      </dsp:txBody>
      <dsp:txXfrm>
        <a:off x="3740534" y="5979"/>
        <a:ext cx="3034531" cy="1820718"/>
      </dsp:txXfrm>
    </dsp:sp>
    <dsp:sp modelId="{C5592FD5-1AD6-4ACE-8344-B511BF4F4D74}">
      <dsp:nvSpPr>
        <dsp:cNvPr id="0" name=""/>
        <dsp:cNvSpPr/>
      </dsp:nvSpPr>
      <dsp:spPr>
        <a:xfrm>
          <a:off x="1525326" y="1824897"/>
          <a:ext cx="7464946" cy="667342"/>
        </a:xfrm>
        <a:custGeom>
          <a:avLst/>
          <a:gdLst/>
          <a:ahLst/>
          <a:cxnLst/>
          <a:rect l="0" t="0" r="0" b="0"/>
          <a:pathLst>
            <a:path>
              <a:moveTo>
                <a:pt x="7464946" y="0"/>
              </a:moveTo>
              <a:lnTo>
                <a:pt x="7464946" y="350771"/>
              </a:lnTo>
              <a:lnTo>
                <a:pt x="0" y="350771"/>
              </a:lnTo>
              <a:lnTo>
                <a:pt x="0" y="667342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70362" y="2155079"/>
        <a:ext cx="374875" cy="6979"/>
      </dsp:txXfrm>
    </dsp:sp>
    <dsp:sp modelId="{E38DC8C0-41E1-4286-AEDD-0B2B721451B3}">
      <dsp:nvSpPr>
        <dsp:cNvPr id="0" name=""/>
        <dsp:cNvSpPr/>
      </dsp:nvSpPr>
      <dsp:spPr>
        <a:xfrm>
          <a:off x="7473007" y="5979"/>
          <a:ext cx="3034531" cy="182071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Rising inflation has increased the cost of organic ingredients and energy, creating financial pressure for the bakery (Saine, 2025).</a:t>
          </a:r>
          <a:r>
            <a:rPr lang="en-US" sz="1600" kern="1200"/>
            <a:t> </a:t>
          </a:r>
        </a:p>
      </dsp:txBody>
      <dsp:txXfrm>
        <a:off x="7473007" y="5979"/>
        <a:ext cx="3034531" cy="1820718"/>
      </dsp:txXfrm>
    </dsp:sp>
    <dsp:sp modelId="{ED4ED53E-74DB-46A9-9595-C4A9373A3CFD}">
      <dsp:nvSpPr>
        <dsp:cNvPr id="0" name=""/>
        <dsp:cNvSpPr/>
      </dsp:nvSpPr>
      <dsp:spPr>
        <a:xfrm>
          <a:off x="3040792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3431509"/>
        <a:ext cx="34897" cy="6979"/>
      </dsp:txXfrm>
    </dsp:sp>
    <dsp:sp modelId="{465DABBF-D110-4B7E-A0F0-07F33E0A8207}">
      <dsp:nvSpPr>
        <dsp:cNvPr id="0" name=""/>
        <dsp:cNvSpPr/>
      </dsp:nvSpPr>
      <dsp:spPr>
        <a:xfrm>
          <a:off x="8061" y="2524640"/>
          <a:ext cx="3034531" cy="182071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Changes in customer spending habits have reduced demand for more expensive premium bakery products.</a:t>
          </a:r>
          <a:r>
            <a:rPr lang="en-US" sz="1600" kern="1200"/>
            <a:t> </a:t>
          </a:r>
        </a:p>
      </dsp:txBody>
      <dsp:txXfrm>
        <a:off x="8061" y="2524640"/>
        <a:ext cx="3034531" cy="1820718"/>
      </dsp:txXfrm>
    </dsp:sp>
    <dsp:sp modelId="{3C583491-89C6-4192-9AA6-A36E9B9EBEE9}">
      <dsp:nvSpPr>
        <dsp:cNvPr id="0" name=""/>
        <dsp:cNvSpPr/>
      </dsp:nvSpPr>
      <dsp:spPr>
        <a:xfrm>
          <a:off x="6773265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89488" y="3431509"/>
        <a:ext cx="34897" cy="6979"/>
      </dsp:txXfrm>
    </dsp:sp>
    <dsp:sp modelId="{CE9EAB91-E923-4F5D-B040-5B05E5988B65}">
      <dsp:nvSpPr>
        <dsp:cNvPr id="0" name=""/>
        <dsp:cNvSpPr/>
      </dsp:nvSpPr>
      <dsp:spPr>
        <a:xfrm>
          <a:off x="3740534" y="2524640"/>
          <a:ext cx="3034531" cy="182071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The growth of hybrid working has affected sales because fewer office workers are buying bakery lunches during working days (Patel, 2023).</a:t>
          </a:r>
          <a:r>
            <a:rPr lang="en-US" sz="1600" kern="1200"/>
            <a:t> </a:t>
          </a:r>
        </a:p>
      </dsp:txBody>
      <dsp:txXfrm>
        <a:off x="3740534" y="2524640"/>
        <a:ext cx="3034531" cy="1820718"/>
      </dsp:txXfrm>
    </dsp:sp>
    <dsp:sp modelId="{3208EC0D-42F0-4CC8-92C1-DDE012B6A841}">
      <dsp:nvSpPr>
        <dsp:cNvPr id="0" name=""/>
        <dsp:cNvSpPr/>
      </dsp:nvSpPr>
      <dsp:spPr>
        <a:xfrm>
          <a:off x="7473007" y="2524640"/>
          <a:ext cx="3034531" cy="182071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A lack of online services makes it harder for customers to access products, which can reduce convenience and customer satisfaction.</a:t>
          </a:r>
          <a:endParaRPr lang="en-US" sz="1600" kern="1200"/>
        </a:p>
      </dsp:txBody>
      <dsp:txXfrm>
        <a:off x="7473007" y="2524640"/>
        <a:ext cx="3034531" cy="182071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269C08-1479-420A-87D4-B06D93BC3F96}">
      <dsp:nvSpPr>
        <dsp:cNvPr id="0" name=""/>
        <dsp:cNvSpPr/>
      </dsp:nvSpPr>
      <dsp:spPr>
        <a:xfrm>
          <a:off x="0" y="0"/>
          <a:ext cx="624526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AF9531-94F8-427C-8E32-FF1D9AF9A2FC}">
      <dsp:nvSpPr>
        <dsp:cNvPr id="0" name=""/>
        <dsp:cNvSpPr/>
      </dsp:nvSpPr>
      <dsp:spPr>
        <a:xfrm>
          <a:off x="0" y="0"/>
          <a:ext cx="6245265" cy="698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Królak, M., Górska-Warsewicz, H., Mądra-Sawicka, M., Rejman, K., Żakowska-Biemans, S., Szlachciuk, J., Czeczotko, M., Kwiatkowski, B., Zaremba, R. and Wojtaszek, M. (2022) 'Towards sustainable innovation in the bakery sector—An example of fibre-enriched bread', </a:t>
          </a:r>
          <a:r>
            <a:rPr lang="en-US" sz="1000" i="1" kern="1200"/>
            <a:t>Sustainability</a:t>
          </a:r>
          <a:r>
            <a:rPr lang="en-US" sz="1000" kern="1200"/>
            <a:t>, 14(5), p. 2743. </a:t>
          </a:r>
        </a:p>
      </dsp:txBody>
      <dsp:txXfrm>
        <a:off x="0" y="0"/>
        <a:ext cx="6245265" cy="698668"/>
      </dsp:txXfrm>
    </dsp:sp>
    <dsp:sp modelId="{D5654897-2425-4600-933A-E52408683801}">
      <dsp:nvSpPr>
        <dsp:cNvPr id="0" name=""/>
        <dsp:cNvSpPr/>
      </dsp:nvSpPr>
      <dsp:spPr>
        <a:xfrm>
          <a:off x="0" y="698668"/>
          <a:ext cx="624526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6625DA-A750-4672-A8E7-766A064A97D9}">
      <dsp:nvSpPr>
        <dsp:cNvPr id="0" name=""/>
        <dsp:cNvSpPr/>
      </dsp:nvSpPr>
      <dsp:spPr>
        <a:xfrm>
          <a:off x="0" y="698668"/>
          <a:ext cx="6245265" cy="698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Melesse, T.Y. and Orrù, P.F. (2025) 'The digital revolution in the bakery sector: Innovations, challenges, and opportunities from Industry 4.0', </a:t>
          </a:r>
          <a:r>
            <a:rPr lang="en-US" sz="1000" i="1" kern="1200"/>
            <a:t>Foods</a:t>
          </a:r>
          <a:r>
            <a:rPr lang="en-US" sz="1000" kern="1200"/>
            <a:t>, 14(3), p. 526.</a:t>
          </a:r>
        </a:p>
      </dsp:txBody>
      <dsp:txXfrm>
        <a:off x="0" y="698668"/>
        <a:ext cx="6245265" cy="698668"/>
      </dsp:txXfrm>
    </dsp:sp>
    <dsp:sp modelId="{C7A3AB2D-5C73-4E0A-88D4-AE99832A284B}">
      <dsp:nvSpPr>
        <dsp:cNvPr id="0" name=""/>
        <dsp:cNvSpPr/>
      </dsp:nvSpPr>
      <dsp:spPr>
        <a:xfrm>
          <a:off x="0" y="1397336"/>
          <a:ext cx="624526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D5A32E-7207-40F7-AD34-44E340C513B4}">
      <dsp:nvSpPr>
        <dsp:cNvPr id="0" name=""/>
        <dsp:cNvSpPr/>
      </dsp:nvSpPr>
      <dsp:spPr>
        <a:xfrm>
          <a:off x="0" y="1397336"/>
          <a:ext cx="6245265" cy="698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Mickiewicz, B. and Britchenko, I. (2022) 'Main trends and development forecast of bread and bakery products market', </a:t>
          </a:r>
          <a:r>
            <a:rPr lang="en-US" sz="1000" i="1" kern="1200"/>
            <a:t>Progress in Economic Sciences</a:t>
          </a:r>
          <a:r>
            <a:rPr lang="en-US" sz="1000" kern="1200"/>
            <a:t>, (9), pp. 215–226.</a:t>
          </a:r>
        </a:p>
      </dsp:txBody>
      <dsp:txXfrm>
        <a:off x="0" y="1397336"/>
        <a:ext cx="6245265" cy="698668"/>
      </dsp:txXfrm>
    </dsp:sp>
    <dsp:sp modelId="{2E46F7F1-0324-411A-B04A-3183A5F40C4E}">
      <dsp:nvSpPr>
        <dsp:cNvPr id="0" name=""/>
        <dsp:cNvSpPr/>
      </dsp:nvSpPr>
      <dsp:spPr>
        <a:xfrm>
          <a:off x="0" y="2096005"/>
          <a:ext cx="6245265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291D76-1C23-4E5A-BABD-EE4F08F20CA4}">
      <dsp:nvSpPr>
        <dsp:cNvPr id="0" name=""/>
        <dsp:cNvSpPr/>
      </dsp:nvSpPr>
      <dsp:spPr>
        <a:xfrm>
          <a:off x="0" y="2096005"/>
          <a:ext cx="6245265" cy="698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Muir, S., Dhuria, P., Roe, E., Lawrence, W., Baird, J. and Vogel, C. (2023) 'UK government’s new placement legislation is a ‘good first step’: a rapid qualitative analysis of consumer, business, enforcement and health stakeholder perspectives', </a:t>
          </a:r>
          <a:r>
            <a:rPr lang="en-US" sz="1000" i="1" kern="1200"/>
            <a:t>BMC Medicine</a:t>
          </a:r>
          <a:r>
            <a:rPr lang="en-US" sz="1000" kern="1200"/>
            <a:t>, 21(1), p. 33.</a:t>
          </a:r>
        </a:p>
      </dsp:txBody>
      <dsp:txXfrm>
        <a:off x="0" y="2096005"/>
        <a:ext cx="6245265" cy="698668"/>
      </dsp:txXfrm>
    </dsp:sp>
    <dsp:sp modelId="{3661B0C2-8CA0-4827-8AAA-08BE8DE9FC15}">
      <dsp:nvSpPr>
        <dsp:cNvPr id="0" name=""/>
        <dsp:cNvSpPr/>
      </dsp:nvSpPr>
      <dsp:spPr>
        <a:xfrm>
          <a:off x="0" y="2794673"/>
          <a:ext cx="624526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C664C5-014E-42D2-A6DD-208C1E99F18F}">
      <dsp:nvSpPr>
        <dsp:cNvPr id="0" name=""/>
        <dsp:cNvSpPr/>
      </dsp:nvSpPr>
      <dsp:spPr>
        <a:xfrm>
          <a:off x="0" y="2794673"/>
          <a:ext cx="6245265" cy="698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Owusu-Apenten, R. and Vieira, E. (2022) 'Bakery Products', in </a:t>
          </a:r>
          <a:r>
            <a:rPr lang="en-US" sz="1000" i="1" kern="1200"/>
            <a:t>Elementary Food Science</a:t>
          </a:r>
          <a:r>
            <a:rPr lang="en-US" sz="1000" kern="1200"/>
            <a:t>, Cham: Springer International Publishing, pp. 499–512.</a:t>
          </a:r>
        </a:p>
      </dsp:txBody>
      <dsp:txXfrm>
        <a:off x="0" y="2794673"/>
        <a:ext cx="6245265" cy="698668"/>
      </dsp:txXfrm>
    </dsp:sp>
    <dsp:sp modelId="{2207B886-E24A-4A9C-B52B-3DB5D8CD297C}">
      <dsp:nvSpPr>
        <dsp:cNvPr id="0" name=""/>
        <dsp:cNvSpPr/>
      </dsp:nvSpPr>
      <dsp:spPr>
        <a:xfrm>
          <a:off x="0" y="3493341"/>
          <a:ext cx="624526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2D55FC-902C-422E-9FF0-6B86ED9C60EA}">
      <dsp:nvSpPr>
        <dsp:cNvPr id="0" name=""/>
        <dsp:cNvSpPr/>
      </dsp:nvSpPr>
      <dsp:spPr>
        <a:xfrm>
          <a:off x="0" y="3493341"/>
          <a:ext cx="6245265" cy="698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Patel, H. (2023) 'Impact of consumer behavior towards bakery products', </a:t>
          </a:r>
          <a:r>
            <a:rPr lang="en-US" sz="1000" i="1" kern="1200"/>
            <a:t>International Journal of Food Science and Nutrition</a:t>
          </a:r>
          <a:r>
            <a:rPr lang="en-US" sz="1000" kern="1200"/>
            <a:t>, 8(1), pp. 45–51.</a:t>
          </a:r>
        </a:p>
      </dsp:txBody>
      <dsp:txXfrm>
        <a:off x="0" y="3493341"/>
        <a:ext cx="6245265" cy="698668"/>
      </dsp:txXfrm>
    </dsp:sp>
    <dsp:sp modelId="{A45EC8CF-66E5-4A3E-8F44-93322F8F231B}">
      <dsp:nvSpPr>
        <dsp:cNvPr id="0" name=""/>
        <dsp:cNvSpPr/>
      </dsp:nvSpPr>
      <dsp:spPr>
        <a:xfrm>
          <a:off x="0" y="4192010"/>
          <a:ext cx="624526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2E4A3A-5519-4CB9-A12F-6102F2D99577}">
      <dsp:nvSpPr>
        <dsp:cNvPr id="0" name=""/>
        <dsp:cNvSpPr/>
      </dsp:nvSpPr>
      <dsp:spPr>
        <a:xfrm>
          <a:off x="0" y="4192010"/>
          <a:ext cx="6245265" cy="698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Saine, A. (2025) </a:t>
          </a:r>
          <a:r>
            <a:rPr lang="en-US" sz="1000" i="1" kern="1200"/>
            <a:t>Strategies for SMEs in the restaurant industry to cope with inflation</a:t>
          </a:r>
          <a:r>
            <a:rPr lang="en-US" sz="1000" kern="1200"/>
            <a:t>, Doctoral dissertation, Walden University.</a:t>
          </a:r>
        </a:p>
      </dsp:txBody>
      <dsp:txXfrm>
        <a:off x="0" y="4192010"/>
        <a:ext cx="6245265" cy="698668"/>
      </dsp:txXfrm>
    </dsp:sp>
    <dsp:sp modelId="{C95FC84B-A06A-4500-9FA4-02FD837F421D}">
      <dsp:nvSpPr>
        <dsp:cNvPr id="0" name=""/>
        <dsp:cNvSpPr/>
      </dsp:nvSpPr>
      <dsp:spPr>
        <a:xfrm>
          <a:off x="0" y="4890678"/>
          <a:ext cx="624526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7DBB43-F7AD-44A2-880E-A2F79446B0AD}">
      <dsp:nvSpPr>
        <dsp:cNvPr id="0" name=""/>
        <dsp:cNvSpPr/>
      </dsp:nvSpPr>
      <dsp:spPr>
        <a:xfrm>
          <a:off x="0" y="4890678"/>
          <a:ext cx="6245265" cy="698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Semenova, E.I. and Semenov, A.V. (2023) 'Impact of bakery innovation on business resilience growth', in </a:t>
          </a:r>
          <a:r>
            <a:rPr lang="en-US" sz="1000" i="1" kern="1200"/>
            <a:t>Baking business sustainability through life cycle management</a:t>
          </a:r>
          <a:r>
            <a:rPr lang="en-US" sz="1000" kern="1200"/>
            <a:t>, Cham: Springer International Publishing, pp. 241–259.</a:t>
          </a:r>
        </a:p>
      </dsp:txBody>
      <dsp:txXfrm>
        <a:off x="0" y="4890678"/>
        <a:ext cx="6245265" cy="6986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l"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E66DA5-7751-4D3D-B753-58DF3B418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B787A8-0D67-4B7E-9B48-86BD906AB6B5}"/>
              </a:ext>
            </a:extLst>
          </p:cNvPr>
          <p:cNvCxnSpPr>
            <a:cxnSpLocks/>
          </p:cNvCxnSpPr>
          <p:nvPr/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966083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39843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FC2D1-D3FE-4B37-8740-57444421F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5AF550-086C-426E-A374-85DB395701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A58988-AD39-4AE9-8E6A-0907F0BE2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66319-82EE-408E-819F-8F8E6DBA7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21C8A6-777F-496D-8620-AE52BFC33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031F83B-57A8-4533-981C-D1FFAD2B6B6F}"/>
              </a:ext>
            </a:extLst>
          </p:cNvPr>
          <p:cNvCxnSpPr>
            <a:cxnSpLocks/>
          </p:cNvCxnSpPr>
          <p:nvPr/>
        </p:nvCxnSpPr>
        <p:spPr>
          <a:xfrm>
            <a:off x="715890" y="1701425"/>
            <a:ext cx="0" cy="5148262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868661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57166-6921-4546-BA2C-99E464681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B9122-6371-4049-B57A-33DED7DA2F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14555D-0753-4312-A26B-2338813F9B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D8FDCB-69DA-4A8F-8B91-5CFF77897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AC8C07-E0D3-4464-AE3C-25730D75C8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2596A6-734E-4AE0-BFB8-3089137BF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B7E8F4-3FB3-45AB-A381-9093CA95AAE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907017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6B3EF2-2C04-480F-A570-14E520DD0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F5783E-3073-4F4D-8B9C-C5B18DDA5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A75FE3-6719-4790-AA00-251BC2A6E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56344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7596AF9-469C-436D-B7D2-77952EF1825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98004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FF36D6-399B-43E3-84DD-9FC5119EC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234AB7-3B85-4028-A500-5A1BDBF45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F40F0-9909-442F-BBA4-409D061ED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53C1207-D1C8-49E3-8837-E2B89D366FA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287875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0F214-646F-4D81-AD12-65628EC98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71768-C3FA-49EF-99EF-06E6C3B28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DA6F24-ED6C-4D12-A9D6-EE37FBD686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E6AACE-FAFB-4934-8E3C-AB5B21635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533EA-D0F8-4C79-8721-F190DE2D2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59BAC9-F101-4394-BBA4-3D21A3497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F3A79C9-7EDC-44F6-AC48-5DD98A7695AD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635965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CB71F-B6C2-4866-BC97-304F78816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5ED73B-8413-478D-80D7-B78B69763B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BDF226-1B94-4D2D-98B3-7B932FB17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0C4E9A-CA29-4CCD-ACFA-B29F80FBA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5B7BE-3F1B-4FF3-B1D7-6E39B99D0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2F18F1-E27E-470E-AE13-4755DEE63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0F08750-B7F2-4119-B151-68DE774813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02724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AD429-654B-4F0E-94E9-6FEF8EC67E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8D60B2-06F5-4567-BE1F-BBA5270537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16F6F2-8269-4B80-8EE3-81FEE0F9D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BC86E4-3EDE-4EB4-B1A3-A1198AADD1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1752B0-ACEC-49EF-8131-FCF35BC5CD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A0462E3-375D-4E76-8886-69E06985D069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76228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23B094-F480-477B-901C-7181F88C076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052089-A920-4E52-98DC-8A5DC7B0AC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A074FE-F1B4-421F-A66E-FA351C8F9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D764BA-3AB2-45FD-ABCB-975B3FDDF2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FB3FEF-8252-49FD-82F2-3E5FABC65F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AEB5C65-83BB-4EBD-AD22-EDA8489D0F5D}"/>
              </a:ext>
            </a:extLst>
          </p:cNvPr>
          <p:cNvCxnSpPr>
            <a:cxnSpLocks/>
          </p:cNvCxnSpPr>
          <p:nvPr/>
        </p:nvCxnSpPr>
        <p:spPr>
          <a:xfrm flipV="1">
            <a:off x="8313" y="261865"/>
            <a:ext cx="11353802" cy="1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650759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BC8A0-34FC-4B6E-B42B-A721267D8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4B53A7-3209-46A6-9454-F38EAC8F11E7}" type="datetimeFigureOut">
              <a:rPr lang="en-US" smtClean="0"/>
              <a:pPr/>
              <a:t>7/18/2026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AC0B6-4CC4-4E41-8A4D-F62E17F285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31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2" r:id="rId1"/>
    <p:sldLayoutId id="2147483793" r:id="rId2"/>
    <p:sldLayoutId id="2147483794" r:id="rId3"/>
    <p:sldLayoutId id="2147483795" r:id="rId4"/>
    <p:sldLayoutId id="2147483796" r:id="rId5"/>
    <p:sldLayoutId id="2147483790" r:id="rId6"/>
    <p:sldLayoutId id="2147483786" r:id="rId7"/>
    <p:sldLayoutId id="2147483787" r:id="rId8"/>
    <p:sldLayoutId id="2147483788" r:id="rId9"/>
    <p:sldLayoutId id="2147483789" r:id="rId10"/>
    <p:sldLayoutId id="21474837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8" name="Straight Connector 67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69" name="Rectangle 68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11C4AC0-5857-F2E5-3B89-F9A3BC2BFF31}"/>
              </a:ext>
            </a:extLst>
          </p:cNvPr>
          <p:cNvSpPr txBox="1"/>
          <p:nvPr/>
        </p:nvSpPr>
        <p:spPr>
          <a:xfrm>
            <a:off x="1063171" y="4638390"/>
            <a:ext cx="6155988" cy="118292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STUDENT NAME: 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MISHA AKHVLEDIANI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400" b="1" kern="1200">
                <a:latin typeface="+mj-lt"/>
                <a:ea typeface="+mj-ea"/>
                <a:cs typeface="+mj-cs"/>
              </a:rPr>
              <a:t>STUDENT ID: </a:t>
            </a:r>
            <a:r>
              <a:rPr lang="en-US" sz="1400" b="1">
                <a:latin typeface="+mj-lt"/>
                <a:ea typeface="+mj-ea"/>
                <a:cs typeface="+mj-cs"/>
              </a:rPr>
              <a:t>2530047</a:t>
            </a:r>
            <a:endParaRPr lang="en-US" sz="1400" b="1" kern="1200">
              <a:latin typeface="+mj-lt"/>
              <a:ea typeface="+mj-ea"/>
              <a:cs typeface="+mj-cs"/>
            </a:endParaRPr>
          </a:p>
        </p:txBody>
      </p:sp>
      <p:cxnSp>
        <p:nvCxnSpPr>
          <p:cNvPr id="70" name="Straight Connector 69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08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1E8E479E-F866-DB97-3660-D4AAB453E933}"/>
              </a:ext>
            </a:extLst>
          </p:cNvPr>
          <p:cNvSpPr txBox="1"/>
          <p:nvPr/>
        </p:nvSpPr>
        <p:spPr>
          <a:xfrm>
            <a:off x="803776" y="2248758"/>
            <a:ext cx="6190412" cy="334445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MODULE CODE: LCLM4004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MODULE TITLE: PROBLEM SOLVING AND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DECISION MAKING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ASSIGNMENT TITLE: COMPONENT 1-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INDIVIDUAL PRESENTATION BASIL’S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BAKERY</a:t>
            </a:r>
          </a:p>
        </p:txBody>
      </p:sp>
      <p:pic>
        <p:nvPicPr>
          <p:cNvPr id="8" name="Picture 7" descr="A shelf with different types of bread&#10;&#10;AI-generated content may be incorrect.">
            <a:extLst>
              <a:ext uri="{FF2B5EF4-FFF2-40B4-BE49-F238E27FC236}">
                <a16:creationId xmlns:a16="http://schemas.microsoft.com/office/drawing/2014/main" id="{40894987-C7DD-5A4F-10FD-0838ED11C7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72653" y="2761534"/>
            <a:ext cx="3548404" cy="1987106"/>
          </a:xfrm>
          <a:prstGeom prst="rect">
            <a:avLst/>
          </a:prstGeom>
        </p:spPr>
      </p:pic>
      <p:sp>
        <p:nvSpPr>
          <p:cNvPr id="71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4552" y="1899284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2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6862" y="218992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88317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F7E801-B060-C914-08BB-02B4F4DA70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US" sz="5000"/>
              <a:t>Introduction</a:t>
            </a:r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2" name="Content Placeholder 2">
            <a:extLst>
              <a:ext uri="{FF2B5EF4-FFF2-40B4-BE49-F238E27FC236}">
                <a16:creationId xmlns:a16="http://schemas.microsoft.com/office/drawing/2014/main" id="{BD39E9A4-27E7-18C9-4110-AB1E098892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68564381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053981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05F05C-2016-5FB4-65F2-80BD7BF315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775" y="1106007"/>
            <a:ext cx="10550025" cy="1182927"/>
          </a:xfrm>
        </p:spPr>
        <p:txBody>
          <a:bodyPr anchor="b">
            <a:normAutofit/>
          </a:bodyPr>
          <a:lstStyle/>
          <a:p>
            <a:r>
              <a:rPr lang="en-US" sz="6100">
                <a:ea typeface="+mj-lt"/>
                <a:cs typeface="+mj-lt"/>
              </a:rPr>
              <a:t>COMPANY BACKGROUND</a:t>
            </a:r>
            <a:endParaRPr lang="en-US" sz="610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78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08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3764" y="2325422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9A5647E2-3BCD-5338-260A-0C6014C4AA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775" y="2598947"/>
            <a:ext cx="10550025" cy="367734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b="1">
                <a:ea typeface="+mn-lt"/>
                <a:cs typeface="+mn-lt"/>
              </a:rPr>
              <a:t>Basil's Bakery opened in 2015 as an independent artisan bakery located in a retail park in Coventry.</a:t>
            </a:r>
            <a:r>
              <a:rPr lang="en-US" sz="1800">
                <a:ea typeface="+mn-lt"/>
                <a:cs typeface="+mn-lt"/>
              </a:rPr>
              <a:t> </a:t>
            </a:r>
            <a:endParaRPr lang="en-US" sz="1800"/>
          </a:p>
          <a:p>
            <a:r>
              <a:rPr lang="en-US" sz="1800" b="1">
                <a:ea typeface="+mn-lt"/>
                <a:cs typeface="+mn-lt"/>
              </a:rPr>
              <a:t>The bakery provides fresh products made with organic ingredients for shoppers, office staff, retail employees, and warehouse workers.</a:t>
            </a:r>
            <a:r>
              <a:rPr lang="en-US" sz="1800">
                <a:ea typeface="+mn-lt"/>
                <a:cs typeface="+mn-lt"/>
              </a:rPr>
              <a:t> </a:t>
            </a:r>
            <a:endParaRPr lang="en-US" sz="1800"/>
          </a:p>
          <a:p>
            <a:r>
              <a:rPr lang="en-US" sz="1800" b="1">
                <a:ea typeface="+mn-lt"/>
                <a:cs typeface="+mn-lt"/>
              </a:rPr>
              <a:t>The business experienced steady sales growth until 2019, but sales dropped during the COVID-19 pandemic.</a:t>
            </a:r>
            <a:r>
              <a:rPr lang="en-US" sz="1800">
                <a:ea typeface="+mn-lt"/>
                <a:cs typeface="+mn-lt"/>
              </a:rPr>
              <a:t> </a:t>
            </a:r>
            <a:endParaRPr lang="en-US" sz="1800"/>
          </a:p>
          <a:p>
            <a:r>
              <a:rPr lang="en-US" sz="1800" b="1">
                <a:ea typeface="+mn-lt"/>
                <a:cs typeface="+mn-lt"/>
              </a:rPr>
              <a:t>Even today, sales are around 25% lower than in 2019, so the business needs strategic analysis and effective managerial decision-making to improve performance.</a:t>
            </a:r>
            <a:endParaRPr lang="en-US" sz="1800"/>
          </a:p>
          <a:p>
            <a:endParaRPr lang="en-US" sz="1800"/>
          </a:p>
        </p:txBody>
      </p:sp>
      <p:sp>
        <p:nvSpPr>
          <p:cNvPr id="14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62544" y="255471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8224" y="306986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60267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D333FF-36BB-9F9C-FF77-7C9C9404C1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000">
                <a:ea typeface="+mj-lt"/>
                <a:cs typeface="+mj-lt"/>
              </a:rPr>
              <a:t>PROBLEM-NATURE AND SCOPE (5W2H MODEL)</a:t>
            </a:r>
            <a:endParaRPr lang="en-US" sz="3000"/>
          </a:p>
        </p:txBody>
      </p:sp>
      <p:graphicFrame>
        <p:nvGraphicFramePr>
          <p:cNvPr id="86" name="Table 85">
            <a:extLst>
              <a:ext uri="{FF2B5EF4-FFF2-40B4-BE49-F238E27FC236}">
                <a16:creationId xmlns:a16="http://schemas.microsoft.com/office/drawing/2014/main" id="{930B8064-3CE5-4E40-63D1-71A47DDDA6D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1599277"/>
              </p:ext>
            </p:extLst>
          </p:nvPr>
        </p:nvGraphicFramePr>
        <p:xfrm>
          <a:off x="740228" y="1611085"/>
          <a:ext cx="10758693" cy="4825479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586231">
                  <a:extLst>
                    <a:ext uri="{9D8B030D-6E8A-4147-A177-3AD203B41FA5}">
                      <a16:colId xmlns:a16="http://schemas.microsoft.com/office/drawing/2014/main" val="3613710664"/>
                    </a:ext>
                  </a:extLst>
                </a:gridCol>
                <a:gridCol w="3586231">
                  <a:extLst>
                    <a:ext uri="{9D8B030D-6E8A-4147-A177-3AD203B41FA5}">
                      <a16:colId xmlns:a16="http://schemas.microsoft.com/office/drawing/2014/main" val="293767336"/>
                    </a:ext>
                  </a:extLst>
                </a:gridCol>
                <a:gridCol w="3586231">
                  <a:extLst>
                    <a:ext uri="{9D8B030D-6E8A-4147-A177-3AD203B41FA5}">
                      <a16:colId xmlns:a16="http://schemas.microsoft.com/office/drawing/2014/main" val="791591639"/>
                    </a:ext>
                  </a:extLst>
                </a:gridCol>
              </a:tblGrid>
              <a:tr h="640664">
                <a:tc>
                  <a:txBody>
                    <a:bodyPr/>
                    <a:lstStyle/>
                    <a:p>
                      <a:pPr>
                        <a:spcAft>
                          <a:spcPts val="2400"/>
                        </a:spcAft>
                        <a:buNone/>
                      </a:pPr>
                      <a:r>
                        <a:rPr lang="en-US">
                          <a:effectLst/>
                          <a:latin typeface="Google Sans Text"/>
                        </a:rPr>
                        <a:t>❓ </a:t>
                      </a:r>
                      <a:r>
                        <a:rPr lang="en-US" b="1">
                          <a:effectLst/>
                          <a:latin typeface="Google Sans Text"/>
                        </a:rPr>
                        <a:t>What</a:t>
                      </a:r>
                      <a:endParaRPr lang="en-US">
                        <a:effectLst/>
                        <a:latin typeface="Google Sans Text"/>
                      </a:endParaRPr>
                    </a:p>
                  </a:txBody>
                  <a:tcPr marL="114300" marR="114300" marT="76200" marB="76200" anchor="ctr">
                    <a:lnL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2400"/>
                        </a:spcAft>
                        <a:buNone/>
                      </a:pPr>
                      <a:r>
                        <a:rPr lang="en-US">
                          <a:effectLst/>
                          <a:latin typeface="Google Sans Text"/>
                        </a:rPr>
                        <a:t>Problem</a:t>
                      </a:r>
                    </a:p>
                  </a:txBody>
                  <a:tcPr marL="114300" marR="114300" marT="76200" marB="76200" anchor="ctr">
                    <a:lnL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2400"/>
                        </a:spcAft>
                        <a:buNone/>
                      </a:pPr>
                      <a:r>
                        <a:rPr lang="en-US">
                          <a:effectLst/>
                          <a:latin typeface="Google Sans Text"/>
                        </a:rPr>
                        <a:t>Sales are flat and still down by about 25% compared to 2019.</a:t>
                      </a:r>
                    </a:p>
                  </a:txBody>
                  <a:tcPr marL="114300" marR="114300" marT="76200" marB="76200" anchor="ctr">
                    <a:lnL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29797645"/>
                  </a:ext>
                </a:extLst>
              </a:tr>
              <a:tr h="640664">
                <a:tc>
                  <a:txBody>
                    <a:bodyPr/>
                    <a:lstStyle/>
                    <a:p>
                      <a:pPr>
                        <a:spcAft>
                          <a:spcPts val="2400"/>
                        </a:spcAft>
                        <a:buNone/>
                      </a:pPr>
                      <a:r>
                        <a:rPr lang="en-US">
                          <a:effectLst/>
                          <a:latin typeface="Google Sans Text"/>
                        </a:rPr>
                        <a:t>👥 </a:t>
                      </a:r>
                      <a:r>
                        <a:rPr lang="en-US" b="1">
                          <a:effectLst/>
                          <a:latin typeface="Google Sans Text"/>
                        </a:rPr>
                        <a:t>Who</a:t>
                      </a:r>
                      <a:endParaRPr lang="en-US">
                        <a:effectLst/>
                        <a:latin typeface="Google Sans Text"/>
                      </a:endParaRPr>
                    </a:p>
                  </a:txBody>
                  <a:tcPr marL="114300" marR="114300" marT="76200" marB="76200" anchor="ctr">
                    <a:lnL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2400"/>
                        </a:spcAft>
                        <a:buNone/>
                      </a:pPr>
                      <a:r>
                        <a:rPr lang="en-US">
                          <a:effectLst/>
                          <a:latin typeface="Google Sans Text"/>
                        </a:rPr>
                        <a:t>People affected</a:t>
                      </a:r>
                    </a:p>
                  </a:txBody>
                  <a:tcPr marL="114300" marR="114300" marT="76200" marB="76200" anchor="ctr">
                    <a:lnL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2400"/>
                        </a:spcAft>
                        <a:buNone/>
                      </a:pPr>
                      <a:r>
                        <a:rPr lang="en-US">
                          <a:effectLst/>
                          <a:latin typeface="Google Sans Text"/>
                        </a:rPr>
                        <a:t>Basil, the staff, the customers, and our suppliers.</a:t>
                      </a:r>
                    </a:p>
                  </a:txBody>
                  <a:tcPr marL="114300" marR="114300" marT="76200" marB="76200" anchor="ctr">
                    <a:lnL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36786236"/>
                  </a:ext>
                </a:extLst>
              </a:tr>
              <a:tr h="387770">
                <a:tc>
                  <a:txBody>
                    <a:bodyPr/>
                    <a:lstStyle/>
                    <a:p>
                      <a:pPr>
                        <a:spcAft>
                          <a:spcPts val="2400"/>
                        </a:spcAft>
                        <a:buNone/>
                      </a:pPr>
                      <a:r>
                        <a:rPr lang="en-US">
                          <a:effectLst/>
                          <a:latin typeface="Google Sans Text"/>
                        </a:rPr>
                        <a:t>📍 </a:t>
                      </a:r>
                      <a:r>
                        <a:rPr lang="en-US" b="1">
                          <a:effectLst/>
                          <a:latin typeface="Google Sans Text"/>
                        </a:rPr>
                        <a:t>Where</a:t>
                      </a:r>
                      <a:endParaRPr lang="en-US">
                        <a:effectLst/>
                        <a:latin typeface="Google Sans Text"/>
                      </a:endParaRPr>
                    </a:p>
                  </a:txBody>
                  <a:tcPr marL="114300" marR="114300" marT="76200" marB="76200" anchor="ctr">
                    <a:lnL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2400"/>
                        </a:spcAft>
                        <a:buNone/>
                      </a:pPr>
                      <a:r>
                        <a:rPr lang="en-US">
                          <a:effectLst/>
                          <a:latin typeface="Google Sans Text"/>
                        </a:rPr>
                        <a:t>Location</a:t>
                      </a:r>
                    </a:p>
                  </a:txBody>
                  <a:tcPr marL="114300" marR="114300" marT="76200" marB="76200" anchor="ctr">
                    <a:lnL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2400"/>
                        </a:spcAft>
                        <a:buNone/>
                      </a:pPr>
                      <a:r>
                        <a:rPr lang="en-US">
                          <a:effectLst/>
                          <a:latin typeface="Google Sans Text"/>
                        </a:rPr>
                        <a:t>A retail park in Coventry.</a:t>
                      </a:r>
                    </a:p>
                  </a:txBody>
                  <a:tcPr marL="114300" marR="114300" marT="76200" marB="76200" anchor="ctr">
                    <a:lnL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39459752"/>
                  </a:ext>
                </a:extLst>
              </a:tr>
              <a:tr h="387770">
                <a:tc>
                  <a:txBody>
                    <a:bodyPr/>
                    <a:lstStyle/>
                    <a:p>
                      <a:pPr>
                        <a:spcAft>
                          <a:spcPts val="2400"/>
                        </a:spcAft>
                        <a:buNone/>
                      </a:pPr>
                      <a:r>
                        <a:rPr lang="en-US">
                          <a:effectLst/>
                          <a:latin typeface="Google Sans Text"/>
                        </a:rPr>
                        <a:t>📅 </a:t>
                      </a:r>
                      <a:r>
                        <a:rPr lang="en-US" b="1">
                          <a:effectLst/>
                          <a:latin typeface="Google Sans Text"/>
                        </a:rPr>
                        <a:t>When</a:t>
                      </a:r>
                      <a:endParaRPr lang="en-US">
                        <a:effectLst/>
                        <a:latin typeface="Google Sans Text"/>
                      </a:endParaRPr>
                    </a:p>
                  </a:txBody>
                  <a:tcPr marL="114300" marR="114300" marT="76200" marB="76200" anchor="ctr">
                    <a:lnL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2400"/>
                        </a:spcAft>
                        <a:buNone/>
                      </a:pPr>
                      <a:r>
                        <a:rPr lang="en-US">
                          <a:effectLst/>
                          <a:latin typeface="Google Sans Text"/>
                        </a:rPr>
                        <a:t>Timeframe</a:t>
                      </a:r>
                    </a:p>
                  </a:txBody>
                  <a:tcPr marL="114300" marR="114300" marT="76200" marB="76200" anchor="ctr">
                    <a:lnL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2400"/>
                        </a:spcAft>
                        <a:buNone/>
                      </a:pPr>
                      <a:r>
                        <a:rPr lang="en-US">
                          <a:effectLst/>
                          <a:latin typeface="Google Sans Text"/>
                        </a:rPr>
                        <a:t>From 2020 until now.</a:t>
                      </a:r>
                    </a:p>
                  </a:txBody>
                  <a:tcPr marL="114300" marR="114300" marT="76200" marB="76200" anchor="ctr">
                    <a:lnL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87531089"/>
                  </a:ext>
                </a:extLst>
              </a:tr>
              <a:tr h="640664">
                <a:tc>
                  <a:txBody>
                    <a:bodyPr/>
                    <a:lstStyle/>
                    <a:p>
                      <a:pPr>
                        <a:spcAft>
                          <a:spcPts val="2400"/>
                        </a:spcAft>
                        <a:buNone/>
                      </a:pPr>
                      <a:r>
                        <a:rPr lang="en-US">
                          <a:effectLst/>
                          <a:latin typeface="Google Sans Text"/>
                        </a:rPr>
                        <a:t>❓ </a:t>
                      </a:r>
                      <a:r>
                        <a:rPr lang="en-US" b="1">
                          <a:effectLst/>
                          <a:latin typeface="Google Sans Text"/>
                        </a:rPr>
                        <a:t>Why</a:t>
                      </a:r>
                      <a:endParaRPr lang="en-US">
                        <a:effectLst/>
                        <a:latin typeface="Google Sans Text"/>
                      </a:endParaRPr>
                    </a:p>
                  </a:txBody>
                  <a:tcPr marL="114300" marR="114300" marT="76200" marB="76200" anchor="ctr">
                    <a:lnL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2400"/>
                        </a:spcAft>
                        <a:buNone/>
                      </a:pPr>
                      <a:r>
                        <a:rPr lang="en-US">
                          <a:effectLst/>
                          <a:latin typeface="Google Sans Text"/>
                        </a:rPr>
                        <a:t>Reason</a:t>
                      </a:r>
                    </a:p>
                  </a:txBody>
                  <a:tcPr marL="114300" marR="114300" marT="76200" marB="76200" anchor="ctr">
                    <a:lnL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2400"/>
                        </a:spcAft>
                        <a:buNone/>
                      </a:pPr>
                      <a:r>
                        <a:rPr lang="en-US">
                          <a:effectLst/>
                          <a:latin typeface="Google Sans Text"/>
                        </a:rPr>
                        <a:t>Customers are buying differently and running costs are going up.</a:t>
                      </a:r>
                    </a:p>
                  </a:txBody>
                  <a:tcPr marL="114300" marR="114300" marT="76200" marB="76200" anchor="ctr">
                    <a:lnL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9386176"/>
                  </a:ext>
                </a:extLst>
              </a:tr>
              <a:tr h="893559">
                <a:tc>
                  <a:txBody>
                    <a:bodyPr/>
                    <a:lstStyle/>
                    <a:p>
                      <a:pPr>
                        <a:spcAft>
                          <a:spcPts val="2400"/>
                        </a:spcAft>
                        <a:buNone/>
                      </a:pPr>
                      <a:r>
                        <a:rPr lang="en-US">
                          <a:effectLst/>
                          <a:latin typeface="Google Sans Text"/>
                        </a:rPr>
                        <a:t>⚙️ </a:t>
                      </a:r>
                      <a:r>
                        <a:rPr lang="en-US" b="1">
                          <a:effectLst/>
                          <a:latin typeface="Google Sans Text"/>
                        </a:rPr>
                        <a:t>How</a:t>
                      </a:r>
                      <a:endParaRPr lang="en-US">
                        <a:effectLst/>
                        <a:latin typeface="Google Sans Text"/>
                      </a:endParaRPr>
                    </a:p>
                  </a:txBody>
                  <a:tcPr marL="114300" marR="114300" marT="76200" marB="76200" anchor="ctr">
                    <a:lnL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2400"/>
                        </a:spcAft>
                        <a:buNone/>
                      </a:pPr>
                      <a:r>
                        <a:rPr lang="en-US">
                          <a:effectLst/>
                          <a:latin typeface="Google Sans Text"/>
                        </a:rPr>
                        <a:t>Impact / Process</a:t>
                      </a:r>
                    </a:p>
                  </a:txBody>
                  <a:tcPr marL="114300" marR="114300" marT="76200" marB="76200" anchor="ctr">
                    <a:lnL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2400"/>
                        </a:spcAft>
                        <a:buNone/>
                      </a:pPr>
                      <a:r>
                        <a:rPr lang="en-US">
                          <a:effectLst/>
                          <a:latin typeface="Google Sans Text"/>
                        </a:rPr>
                        <a:t>Profits are down, making the future of the bakery look uncertain.</a:t>
                      </a:r>
                    </a:p>
                  </a:txBody>
                  <a:tcPr marL="114300" marR="114300" marT="76200" marB="76200" anchor="ctr">
                    <a:lnL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26302512"/>
                  </a:ext>
                </a:extLst>
              </a:tr>
              <a:tr h="893559">
                <a:tc>
                  <a:txBody>
                    <a:bodyPr/>
                    <a:lstStyle/>
                    <a:p>
                      <a:pPr>
                        <a:spcAft>
                          <a:spcPts val="2400"/>
                        </a:spcAft>
                        <a:buNone/>
                      </a:pPr>
                      <a:r>
                        <a:rPr lang="en-US">
                          <a:effectLst/>
                          <a:latin typeface="Google Sans Text"/>
                        </a:rPr>
                        <a:t>📊 </a:t>
                      </a:r>
                      <a:r>
                        <a:rPr lang="en-US" b="1">
                          <a:effectLst/>
                          <a:latin typeface="Google Sans Text"/>
                        </a:rPr>
                        <a:t>How Much</a:t>
                      </a:r>
                      <a:endParaRPr lang="en-US">
                        <a:effectLst/>
                        <a:latin typeface="Google Sans Text"/>
                      </a:endParaRPr>
                    </a:p>
                  </a:txBody>
                  <a:tcPr marL="114300" marR="114300" marT="76200" marB="76200" anchor="ctr">
                    <a:lnL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2400"/>
                        </a:spcAft>
                        <a:buNone/>
                      </a:pPr>
                      <a:r>
                        <a:rPr lang="en-US">
                          <a:effectLst/>
                          <a:latin typeface="Google Sans Text"/>
                        </a:rPr>
                        <a:t>Extent</a:t>
                      </a:r>
                    </a:p>
                  </a:txBody>
                  <a:tcPr marL="114300" marR="114300" marT="76200" marB="76200" anchor="ctr">
                    <a:lnL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2400"/>
                        </a:spcAft>
                        <a:buNone/>
                      </a:pPr>
                      <a:r>
                        <a:rPr lang="en-US">
                          <a:effectLst/>
                          <a:latin typeface="Google Sans Text"/>
                        </a:rPr>
                        <a:t>Sales are still stuck at roughly 25% below what we made before COVID-19.</a:t>
                      </a:r>
                    </a:p>
                  </a:txBody>
                  <a:tcPr marL="114300" marR="114300" marT="76200" marB="76200" anchor="ctr">
                    <a:lnL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539972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893106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AC3602-3348-4F31-9E43-076B03514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4F10FD-F85C-0361-CB69-F2236E38BC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6755" y="365125"/>
            <a:ext cx="7161245" cy="1325563"/>
          </a:xfrm>
        </p:spPr>
        <p:txBody>
          <a:bodyPr>
            <a:normAutofit/>
          </a:bodyPr>
          <a:lstStyle/>
          <a:p>
            <a:r>
              <a:rPr lang="en-US" sz="3600"/>
              <a:t>PESTEL Analysis </a:t>
            </a:r>
            <a:r>
              <a:rPr lang="en-US" sz="3600">
                <a:ea typeface="+mj-lt"/>
                <a:cs typeface="+mj-lt"/>
              </a:rPr>
              <a:t>(Political, Economic, Social)</a:t>
            </a:r>
            <a:endParaRPr lang="en-US" sz="3600"/>
          </a:p>
        </p:txBody>
      </p:sp>
      <p:sp>
        <p:nvSpPr>
          <p:cNvPr id="11" name="Graphic 11">
            <a:extLst>
              <a:ext uri="{FF2B5EF4-FFF2-40B4-BE49-F238E27FC236}">
                <a16:creationId xmlns:a16="http://schemas.microsoft.com/office/drawing/2014/main" id="{394094B0-A6C9-44BE-9042-66EF0612F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Graphic 10">
            <a:extLst>
              <a:ext uri="{FF2B5EF4-FFF2-40B4-BE49-F238E27FC236}">
                <a16:creationId xmlns:a16="http://schemas.microsoft.com/office/drawing/2014/main" id="{64C2CA96-0B16-4AA7-B340-33044D238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94169334-264D-4176-8BDE-037249A61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440" y="1027906"/>
            <a:ext cx="3408787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Graphic 12">
            <a:extLst>
              <a:ext uri="{FF2B5EF4-FFF2-40B4-BE49-F238E27FC236}">
                <a16:creationId xmlns:a16="http://schemas.microsoft.com/office/drawing/2014/main" id="{1D50D7A8-F1D5-4306-8A9B-DD7A73EB8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48C5773-6F39-9DFD-6D99-27ABA64839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8997857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149598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F1331D-B211-DEAB-B9C4-52158FD427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chemeClr val="bg1"/>
                </a:solidFill>
                <a:ea typeface="+mj-lt"/>
                <a:cs typeface="+mj-lt"/>
              </a:rPr>
              <a:t>PESTEL Analysis (Technological, Legal,</a:t>
            </a:r>
            <a:endParaRPr lang="en-US" sz="4000">
              <a:solidFill>
                <a:schemeClr val="bg1"/>
              </a:solidFill>
            </a:endParaRPr>
          </a:p>
          <a:p>
            <a:r>
              <a:rPr lang="en-US" sz="4000">
                <a:solidFill>
                  <a:schemeClr val="bg1"/>
                </a:solidFill>
                <a:ea typeface="+mj-lt"/>
                <a:cs typeface="+mj-lt"/>
              </a:rPr>
              <a:t>Environmental)</a:t>
            </a:r>
            <a:endParaRPr lang="en-US" sz="4000">
              <a:solidFill>
                <a:schemeClr val="bg1"/>
              </a:solidFill>
            </a:endParaRP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0D7DC7-07C9-A390-E499-F3812E27F3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381935"/>
            <a:ext cx="4986955" cy="597441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>
                <a:ea typeface="+mn-lt"/>
                <a:cs typeface="+mn-lt"/>
              </a:rPr>
              <a:t>Because there is no online ordering, it is harder and less convenient for customers to buy from us (Królak et al., 2022).</a:t>
            </a:r>
            <a:endParaRPr lang="en-US" sz="1800"/>
          </a:p>
          <a:p>
            <a:r>
              <a:rPr lang="en-US" sz="1800">
                <a:ea typeface="+mn-lt"/>
                <a:cs typeface="+mn-lt"/>
              </a:rPr>
              <a:t>Not offering delivery makes it tough to compete with others and limits how many customers we can reach.</a:t>
            </a:r>
            <a:endParaRPr lang="en-US" sz="1800"/>
          </a:p>
          <a:p>
            <a:r>
              <a:rPr lang="en-US" sz="1800">
                <a:ea typeface="+mn-lt"/>
                <a:cs typeface="+mn-lt"/>
              </a:rPr>
              <a:t>Food safety rules mean we have more paperwork to do, which drives up our running costs (Owusu and Vieira, 2022).</a:t>
            </a:r>
            <a:endParaRPr lang="en-US" sz="1800"/>
          </a:p>
          <a:p>
            <a:r>
              <a:rPr lang="en-US" sz="1800">
                <a:ea typeface="+mn-lt"/>
                <a:cs typeface="+mn-lt"/>
              </a:rPr>
              <a:t>New labor laws mean we have to spend more money on staff and handling admin work.</a:t>
            </a:r>
            <a:endParaRPr lang="en-US" sz="1800"/>
          </a:p>
          <a:p>
            <a:r>
              <a:rPr lang="en-US" sz="1800">
                <a:ea typeface="+mn-lt"/>
                <a:cs typeface="+mn-lt"/>
              </a:rPr>
              <a:t>Climate change is making it harder to get a steady supply of organic ingredients (Melesse and Orrù, 2025).</a:t>
            </a:r>
            <a:endParaRPr lang="en-US" sz="1800"/>
          </a:p>
          <a:p>
            <a:r>
              <a:rPr lang="en-US" sz="1800">
                <a:ea typeface="+mn-lt"/>
                <a:cs typeface="+mn-lt"/>
              </a:rPr>
              <a:t>Buying from sustainable sources costs more, which makes it harder for us to plan our budget.</a:t>
            </a:r>
            <a:endParaRPr lang="en-US" sz="1800"/>
          </a:p>
          <a:p>
            <a:endParaRPr lang="en-US" sz="180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3712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D1B5CA-4EE2-C00B-D719-D80FDFA2F8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+mj-lt"/>
                <a:cs typeface="+mj-lt"/>
              </a:rPr>
              <a:t>Cause and Effect Analysis (Fishbone Diagram)</a:t>
            </a:r>
            <a:endParaRPr lang="en-US"/>
          </a:p>
        </p:txBody>
      </p:sp>
      <p:pic>
        <p:nvPicPr>
          <p:cNvPr id="4" name="Content Placeholder 3" descr="A diagram of a market&#10;&#10;AI-generated content may be incorrect.">
            <a:extLst>
              <a:ext uri="{FF2B5EF4-FFF2-40B4-BE49-F238E27FC236}">
                <a16:creationId xmlns:a16="http://schemas.microsoft.com/office/drawing/2014/main" id="{E0599A14-A114-FA69-81CC-070C95457A8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8057" y="1690695"/>
            <a:ext cx="12068629" cy="4853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13559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F70A22-AD93-3655-064E-7E5AB57ACA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2091" y="501651"/>
            <a:ext cx="4395340" cy="1716255"/>
          </a:xfrm>
        </p:spPr>
        <p:txBody>
          <a:bodyPr anchor="b">
            <a:normAutofit/>
          </a:bodyPr>
          <a:lstStyle/>
          <a:p>
            <a:r>
              <a:rPr lang="en-US" sz="5400">
                <a:ea typeface="+mj-lt"/>
                <a:cs typeface="+mj-lt"/>
              </a:rPr>
              <a:t>Conclusion</a:t>
            </a:r>
            <a:endParaRPr lang="en-US" sz="540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Kiosk">
            <a:extLst>
              <a:ext uri="{FF2B5EF4-FFF2-40B4-BE49-F238E27FC236}">
                <a16:creationId xmlns:a16="http://schemas.microsoft.com/office/drawing/2014/main" id="{38BD8FC8-D1A6-1BFB-AB04-D7E873AAF0A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79143" y="818188"/>
            <a:ext cx="5221625" cy="5221625"/>
          </a:xfrm>
          <a:prstGeom prst="rect">
            <a:avLst/>
          </a:prstGeom>
        </p:spPr>
      </p:pic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3FA59EDB-76B9-5C30-FD66-104534018B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2583" y="2645922"/>
            <a:ext cx="4434721" cy="371042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500">
                <a:ea typeface="+mn-lt"/>
                <a:cs typeface="+mn-lt"/>
              </a:rPr>
              <a:t>Because customers are buying things differently now, sales are still 25% lower than what they were back in 2019.</a:t>
            </a:r>
            <a:endParaRPr lang="en-US" sz="1500"/>
          </a:p>
          <a:p>
            <a:r>
              <a:rPr lang="en-US" sz="1500">
                <a:ea typeface="+mn-lt"/>
                <a:cs typeface="+mn-lt"/>
              </a:rPr>
              <a:t>Running costs keep going up, which is cutting into profits and making it hard for the business to survive long-term.</a:t>
            </a:r>
            <a:endParaRPr lang="en-US" sz="1500"/>
          </a:p>
          <a:p>
            <a:r>
              <a:rPr lang="en-US" sz="1500">
                <a:ea typeface="+mn-lt"/>
                <a:cs typeface="+mn-lt"/>
              </a:rPr>
              <a:t>The PESTEL analysis shows the main outside pressures that are hurting how well the business performs.</a:t>
            </a:r>
            <a:endParaRPr lang="en-US" sz="1500"/>
          </a:p>
          <a:p>
            <a:r>
              <a:rPr lang="en-US" sz="1500">
                <a:ea typeface="+mn-lt"/>
                <a:cs typeface="+mn-lt"/>
              </a:rPr>
              <a:t>The Fishbone diagram helps us see our internal weaknesses so we can make better, smarter business decisions.</a:t>
            </a:r>
            <a:endParaRPr lang="en-US" sz="1500"/>
          </a:p>
          <a:p>
            <a:endParaRPr lang="en-US" sz="150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82221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F656C1-DE23-78DD-4428-0257AA85A4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US" sz="4500"/>
              <a:t>REFERENCES</a:t>
            </a:r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F0F99337-8406-10B1-2B6A-14181500D3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09237246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87102081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VTI">
  <a:themeElements>
    <a:clrScheme name="AccentBoxVTI">
      <a:dk1>
        <a:srgbClr val="000000"/>
      </a:dk1>
      <a:lt1>
        <a:srgbClr val="FFFFFF"/>
      </a:lt1>
      <a:dk2>
        <a:srgbClr val="10013F"/>
      </a:dk2>
      <a:lt2>
        <a:srgbClr val="F2F0FF"/>
      </a:lt2>
      <a:accent1>
        <a:srgbClr val="814DFF"/>
      </a:accent1>
      <a:accent2>
        <a:srgbClr val="243FFF"/>
      </a:accent2>
      <a:accent3>
        <a:srgbClr val="FF83B6"/>
      </a:accent3>
      <a:accent4>
        <a:srgbClr val="FF9022"/>
      </a:accent4>
      <a:accent5>
        <a:srgbClr val="FF1F85"/>
      </a:accent5>
      <a:accent6>
        <a:srgbClr val="1A98FF"/>
      </a:accent6>
      <a:hlink>
        <a:srgbClr val="0563C1"/>
      </a:hlink>
      <a:folHlink>
        <a:srgbClr val="954F72"/>
      </a:folHlink>
    </a:clrScheme>
    <a:fontScheme name="Univers">
      <a:majorFont>
        <a:latin typeface="Univers"/>
        <a:ea typeface=""/>
        <a:cs typeface=""/>
      </a:majorFont>
      <a:minorFont>
        <a:latin typeface="Univer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VTI" id="{605F9078-86F9-4258-A3E1-F8EFF02AE8CC}" vid="{4848699B-BB01-41E3-9EC4-3D97DFE5292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GradientVTI</vt:lpstr>
      <vt:lpstr>PowerPoint Presentation</vt:lpstr>
      <vt:lpstr>Introduction</vt:lpstr>
      <vt:lpstr>COMPANY BACKGROUND</vt:lpstr>
      <vt:lpstr>PROBLEM-NATURE AND SCOPE (5W2H MODEL)</vt:lpstr>
      <vt:lpstr>PESTEL Analysis (Political, Economic, Social)</vt:lpstr>
      <vt:lpstr>PESTEL Analysis (Technological, Legal, Environmental)</vt:lpstr>
      <vt:lpstr>Cause and Effect Analysis (Fishbone Diagram)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190</cp:revision>
  <dcterms:created xsi:type="dcterms:W3CDTF">2026-07-14T10:15:32Z</dcterms:created>
  <dcterms:modified xsi:type="dcterms:W3CDTF">2026-07-18T19:40:58Z</dcterms:modified>
</cp:coreProperties>
</file>