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4"/>
  </p:notesMasterIdLst>
  <p:handoutMasterIdLst>
    <p:handoutMasterId r:id="rId15"/>
  </p:handoutMasterIdLst>
  <p:sldIdLst>
    <p:sldId id="257" r:id="rId5"/>
    <p:sldId id="300" r:id="rId6"/>
    <p:sldId id="301" r:id="rId7"/>
    <p:sldId id="302" r:id="rId8"/>
    <p:sldId id="303" r:id="rId9"/>
    <p:sldId id="307" r:id="rId10"/>
    <p:sldId id="304" r:id="rId11"/>
    <p:sldId id="305" r:id="rId12"/>
    <p:sldId id="30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810" autoAdjust="0"/>
  </p:normalViewPr>
  <p:slideViewPr>
    <p:cSldViewPr snapToGrid="0" showGuides="1">
      <p:cViewPr varScale="1">
        <p:scale>
          <a:sx n="68" d="100"/>
          <a:sy n="68" d="100"/>
        </p:scale>
        <p:origin x="816" y="78"/>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BA1BE1-DE59-4011-B4BA-9C598F7E4AA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0C01CB5-C5BA-4884-9E56-24C2205CB6F1}">
      <dgm:prSet/>
      <dgm:spPr/>
      <dgm:t>
        <a:bodyPr/>
        <a:lstStyle/>
        <a:p>
          <a:pPr algn="ctr"/>
          <a:r>
            <a:rPr lang="en-US" dirty="0">
              <a:latin typeface="Times New Roman" panose="02020603050405020304" pitchFamily="18" charset="0"/>
              <a:cs typeface="Times New Roman" panose="02020603050405020304" pitchFamily="18" charset="0"/>
            </a:rPr>
            <a:t>Healthcare Assistant, Penrose Health (Primary Care)</a:t>
          </a:r>
        </a:p>
      </dgm:t>
    </dgm:pt>
    <dgm:pt modelId="{A5DCF684-25FD-49EE-8850-2BE3A8755727}" type="parTrans" cxnId="{9145597A-09EC-43A8-841A-DB208DC8C4AA}">
      <dgm:prSet/>
      <dgm:spPr/>
      <dgm:t>
        <a:bodyPr/>
        <a:lstStyle/>
        <a:p>
          <a:endParaRPr lang="en-US"/>
        </a:p>
      </dgm:t>
    </dgm:pt>
    <dgm:pt modelId="{FB8203F4-1AC7-49A7-9547-DD39501DBFEF}" type="sibTrans" cxnId="{9145597A-09EC-43A8-841A-DB208DC8C4AA}">
      <dgm:prSet/>
      <dgm:spPr/>
      <dgm:t>
        <a:bodyPr/>
        <a:lstStyle/>
        <a:p>
          <a:endParaRPr lang="en-US"/>
        </a:p>
      </dgm:t>
    </dgm:pt>
    <dgm:pt modelId="{6D7514F5-D443-4AA3-AF4F-D3DFC82DCAFB}">
      <dgm:prSet/>
      <dgm:spPr/>
      <dgm:t>
        <a:bodyPr/>
        <a:lstStyle/>
        <a:p>
          <a:pPr algn="just"/>
          <a:r>
            <a:rPr lang="en-US" dirty="0">
              <a:latin typeface="Times New Roman" panose="02020603050405020304" pitchFamily="18" charset="0"/>
              <a:cs typeface="Times New Roman" panose="02020603050405020304" pitchFamily="18" charset="0"/>
            </a:rPr>
            <a:t>Healthcare Assistants support clinical teams through direct patient care and delegated clinical and health-promotion activities.</a:t>
          </a:r>
        </a:p>
      </dgm:t>
    </dgm:pt>
    <dgm:pt modelId="{567BDF5F-84EE-47E4-B40A-AE3BCFA18DDC}" type="parTrans" cxnId="{41857776-89AA-4371-959D-37D3639FAFCA}">
      <dgm:prSet/>
      <dgm:spPr/>
      <dgm:t>
        <a:bodyPr/>
        <a:lstStyle/>
        <a:p>
          <a:endParaRPr lang="en-US"/>
        </a:p>
      </dgm:t>
    </dgm:pt>
    <dgm:pt modelId="{74745B03-E08E-4597-8949-AC5F9F0BD43E}" type="sibTrans" cxnId="{41857776-89AA-4371-959D-37D3639FAFCA}">
      <dgm:prSet/>
      <dgm:spPr/>
      <dgm:t>
        <a:bodyPr/>
        <a:lstStyle/>
        <a:p>
          <a:endParaRPr lang="en-US"/>
        </a:p>
      </dgm:t>
    </dgm:pt>
    <dgm:pt modelId="{6BA658EF-7293-46E4-9E94-0F3E7ADAAAE2}">
      <dgm:prSet/>
      <dgm:spPr/>
      <dgm:t>
        <a:bodyPr/>
        <a:lstStyle/>
        <a:p>
          <a:pPr algn="just"/>
          <a:r>
            <a:rPr lang="en-US" dirty="0">
              <a:latin typeface="Times New Roman" panose="02020603050405020304" pitchFamily="18" charset="0"/>
              <a:cs typeface="Times New Roman" panose="02020603050405020304" pitchFamily="18" charset="0"/>
            </a:rPr>
            <a:t>The Penrose Health role is based in primary care and involves working with GPs, practice nurses and the wider clinical team (Penrose Health, 2026).</a:t>
          </a:r>
        </a:p>
      </dgm:t>
    </dgm:pt>
    <dgm:pt modelId="{D5E0CF27-FA5A-40CC-906A-868F6C25DE13}" type="parTrans" cxnId="{6F1793F0-2627-48DE-8904-275C3CA41583}">
      <dgm:prSet/>
      <dgm:spPr/>
      <dgm:t>
        <a:bodyPr/>
        <a:lstStyle/>
        <a:p>
          <a:endParaRPr lang="en-US"/>
        </a:p>
      </dgm:t>
    </dgm:pt>
    <dgm:pt modelId="{1A79DBD1-EDCB-4593-9858-8B68D80545B3}" type="sibTrans" cxnId="{6F1793F0-2627-48DE-8904-275C3CA41583}">
      <dgm:prSet/>
      <dgm:spPr/>
      <dgm:t>
        <a:bodyPr/>
        <a:lstStyle/>
        <a:p>
          <a:endParaRPr lang="en-US"/>
        </a:p>
      </dgm:t>
    </dgm:pt>
    <dgm:pt modelId="{90947C7C-A11F-4AAF-A8F0-A89353841D76}">
      <dgm:prSet/>
      <dgm:spPr/>
      <dgm:t>
        <a:bodyPr/>
        <a:lstStyle/>
        <a:p>
          <a:pPr algn="just"/>
          <a:r>
            <a:rPr lang="en-US" dirty="0">
              <a:latin typeface="Times New Roman" panose="02020603050405020304" pitchFamily="18" charset="0"/>
              <a:cs typeface="Times New Roman" panose="02020603050405020304" pitchFamily="18" charset="0"/>
            </a:rPr>
            <a:t>Key duties include blood pressure checks, ECGs, phlebotomy, wound care, NHS health checks, vaccinations and clinical record-keeping (Penrose Health, 2026).</a:t>
          </a:r>
        </a:p>
      </dgm:t>
    </dgm:pt>
    <dgm:pt modelId="{99DA02DF-8939-4E30-82D9-D050FF4B1BB1}" type="parTrans" cxnId="{25860B77-53D5-4682-9387-939129747FE7}">
      <dgm:prSet/>
      <dgm:spPr/>
      <dgm:t>
        <a:bodyPr/>
        <a:lstStyle/>
        <a:p>
          <a:endParaRPr lang="en-US"/>
        </a:p>
      </dgm:t>
    </dgm:pt>
    <dgm:pt modelId="{D1BA994F-E86F-436C-B253-A919CFB3846E}" type="sibTrans" cxnId="{25860B77-53D5-4682-9387-939129747FE7}">
      <dgm:prSet/>
      <dgm:spPr/>
      <dgm:t>
        <a:bodyPr/>
        <a:lstStyle/>
        <a:p>
          <a:endParaRPr lang="en-US"/>
        </a:p>
      </dgm:t>
    </dgm:pt>
    <dgm:pt modelId="{942F5726-721D-4EC9-A55A-1D45970E6EEF}">
      <dgm:prSet/>
      <dgm:spPr/>
      <dgm:t>
        <a:bodyPr/>
        <a:lstStyle/>
        <a:p>
          <a:pPr algn="just"/>
          <a:r>
            <a:rPr lang="en-US">
              <a:latin typeface="Times New Roman" panose="02020603050405020304" pitchFamily="18" charset="0"/>
              <a:cs typeface="Times New Roman" panose="02020603050405020304" pitchFamily="18" charset="0"/>
            </a:rPr>
            <a:t>The preferred profile includes HCA experience, an NVQ Level 2 or 3 in Health and Social Care or equivalent, and competence in core clinical duties (Penrose Health, 2026).</a:t>
          </a:r>
        </a:p>
      </dgm:t>
    </dgm:pt>
    <dgm:pt modelId="{E2022D9C-7827-468F-993A-496DADCF7671}" type="parTrans" cxnId="{46409239-2AAA-4E6E-8807-B83B8591383C}">
      <dgm:prSet/>
      <dgm:spPr/>
      <dgm:t>
        <a:bodyPr/>
        <a:lstStyle/>
        <a:p>
          <a:endParaRPr lang="en-US"/>
        </a:p>
      </dgm:t>
    </dgm:pt>
    <dgm:pt modelId="{C124F1A7-3A67-45A4-A970-4C870079442A}" type="sibTrans" cxnId="{46409239-2AAA-4E6E-8807-B83B8591383C}">
      <dgm:prSet/>
      <dgm:spPr/>
      <dgm:t>
        <a:bodyPr/>
        <a:lstStyle/>
        <a:p>
          <a:endParaRPr lang="en-US"/>
        </a:p>
      </dgm:t>
    </dgm:pt>
    <dgm:pt modelId="{F96F5948-F403-4B41-BEED-3295C279B651}">
      <dgm:prSet/>
      <dgm:spPr/>
      <dgm:t>
        <a:bodyPr/>
        <a:lstStyle/>
        <a:p>
          <a:pPr algn="just"/>
          <a:r>
            <a:rPr lang="en-US" dirty="0">
              <a:latin typeface="Times New Roman" panose="02020603050405020304" pitchFamily="18" charset="0"/>
              <a:cs typeface="Times New Roman" panose="02020603050405020304" pitchFamily="18" charset="0"/>
            </a:rPr>
            <a:t>The Care Certificate comprises 16 standards covering 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care, communication, safeguarding, health and safety, and infection prevention and control (Department of Health and Social Care, 2025).</a:t>
          </a:r>
        </a:p>
      </dgm:t>
    </dgm:pt>
    <dgm:pt modelId="{6557F304-529A-4D52-8B52-28D80AB09EDB}" type="parTrans" cxnId="{55A67C18-94D0-416F-B5DD-675276E0FD4B}">
      <dgm:prSet/>
      <dgm:spPr/>
      <dgm:t>
        <a:bodyPr/>
        <a:lstStyle/>
        <a:p>
          <a:endParaRPr lang="en-US"/>
        </a:p>
      </dgm:t>
    </dgm:pt>
    <dgm:pt modelId="{A5A4236C-02EF-489D-88B3-1B4DD6C36F1B}" type="sibTrans" cxnId="{55A67C18-94D0-416F-B5DD-675276E0FD4B}">
      <dgm:prSet/>
      <dgm:spPr/>
      <dgm:t>
        <a:bodyPr/>
        <a:lstStyle/>
        <a:p>
          <a:endParaRPr lang="en-US"/>
        </a:p>
      </dgm:t>
    </dgm:pt>
    <dgm:pt modelId="{A73FE418-6C79-4F49-B60F-48749DCD638B}">
      <dgm:prSet/>
      <dgm:spPr/>
      <dgm:t>
        <a:bodyPr/>
        <a:lstStyle/>
        <a:p>
          <a:pPr algn="just"/>
          <a:r>
            <a:rPr lang="en-US" dirty="0">
              <a:latin typeface="Times New Roman" panose="02020603050405020304" pitchFamily="18" charset="0"/>
              <a:cs typeface="Times New Roman" panose="02020603050405020304" pitchFamily="18" charset="0"/>
            </a:rPr>
            <a:t>A personal SWOT analysis evaluates my strengths and development needs against the role's requirements.</a:t>
          </a:r>
        </a:p>
      </dgm:t>
    </dgm:pt>
    <dgm:pt modelId="{8DCB00D8-2A55-4160-9F20-C92EE9ED4872}" type="parTrans" cxnId="{842198FB-6CE9-4AE7-9024-454889713B10}">
      <dgm:prSet/>
      <dgm:spPr/>
      <dgm:t>
        <a:bodyPr/>
        <a:lstStyle/>
        <a:p>
          <a:endParaRPr lang="en-US"/>
        </a:p>
      </dgm:t>
    </dgm:pt>
    <dgm:pt modelId="{17ACD124-92FE-426F-8230-1060195D948B}" type="sibTrans" cxnId="{842198FB-6CE9-4AE7-9024-454889713B10}">
      <dgm:prSet/>
      <dgm:spPr/>
      <dgm:t>
        <a:bodyPr/>
        <a:lstStyle/>
        <a:p>
          <a:endParaRPr lang="en-US"/>
        </a:p>
      </dgm:t>
    </dgm:pt>
    <dgm:pt modelId="{450F853D-E280-461F-9E2A-1E3849724E9F}" type="pres">
      <dgm:prSet presAssocID="{05BA1BE1-DE59-4011-B4BA-9C598F7E4AA8}" presName="linear" presStyleCnt="0">
        <dgm:presLayoutVars>
          <dgm:animLvl val="lvl"/>
          <dgm:resizeHandles val="exact"/>
        </dgm:presLayoutVars>
      </dgm:prSet>
      <dgm:spPr/>
    </dgm:pt>
    <dgm:pt modelId="{033583DA-5875-4E41-BA2F-DC85ACB79E65}" type="pres">
      <dgm:prSet presAssocID="{90C01CB5-C5BA-4884-9E56-24C2205CB6F1}" presName="parentText" presStyleLbl="node1" presStyleIdx="0" presStyleCnt="1">
        <dgm:presLayoutVars>
          <dgm:chMax val="0"/>
          <dgm:bulletEnabled val="1"/>
        </dgm:presLayoutVars>
      </dgm:prSet>
      <dgm:spPr/>
    </dgm:pt>
    <dgm:pt modelId="{F0B0FE8E-A44A-496A-A1FA-3C6B734D9418}" type="pres">
      <dgm:prSet presAssocID="{90C01CB5-C5BA-4884-9E56-24C2205CB6F1}" presName="childText" presStyleLbl="revTx" presStyleIdx="0" presStyleCnt="1">
        <dgm:presLayoutVars>
          <dgm:bulletEnabled val="1"/>
        </dgm:presLayoutVars>
      </dgm:prSet>
      <dgm:spPr/>
    </dgm:pt>
  </dgm:ptLst>
  <dgm:cxnLst>
    <dgm:cxn modelId="{55A67C18-94D0-416F-B5DD-675276E0FD4B}" srcId="{90C01CB5-C5BA-4884-9E56-24C2205CB6F1}" destId="{F96F5948-F403-4B41-BEED-3295C279B651}" srcOrd="4" destOrd="0" parTransId="{6557F304-529A-4D52-8B52-28D80AB09EDB}" sibTransId="{A5A4236C-02EF-489D-88B3-1B4DD6C36F1B}"/>
    <dgm:cxn modelId="{46409239-2AAA-4E6E-8807-B83B8591383C}" srcId="{90C01CB5-C5BA-4884-9E56-24C2205CB6F1}" destId="{942F5726-721D-4EC9-A55A-1D45970E6EEF}" srcOrd="3" destOrd="0" parTransId="{E2022D9C-7827-468F-993A-496DADCF7671}" sibTransId="{C124F1A7-3A67-45A4-A970-4C870079442A}"/>
    <dgm:cxn modelId="{791C7D5D-CC06-4E2F-A578-BB081EC7B401}" type="presOf" srcId="{05BA1BE1-DE59-4011-B4BA-9C598F7E4AA8}" destId="{450F853D-E280-461F-9E2A-1E3849724E9F}" srcOrd="0" destOrd="0" presId="urn:microsoft.com/office/officeart/2005/8/layout/vList2"/>
    <dgm:cxn modelId="{A1EBF751-ABD2-447C-AC3E-3D20F6E63E0E}" type="presOf" srcId="{90C01CB5-C5BA-4884-9E56-24C2205CB6F1}" destId="{033583DA-5875-4E41-BA2F-DC85ACB79E65}" srcOrd="0" destOrd="0" presId="urn:microsoft.com/office/officeart/2005/8/layout/vList2"/>
    <dgm:cxn modelId="{41857776-89AA-4371-959D-37D3639FAFCA}" srcId="{90C01CB5-C5BA-4884-9E56-24C2205CB6F1}" destId="{6D7514F5-D443-4AA3-AF4F-D3DFC82DCAFB}" srcOrd="0" destOrd="0" parTransId="{567BDF5F-84EE-47E4-B40A-AE3BCFA18DDC}" sibTransId="{74745B03-E08E-4597-8949-AC5F9F0BD43E}"/>
    <dgm:cxn modelId="{25860B77-53D5-4682-9387-939129747FE7}" srcId="{90C01CB5-C5BA-4884-9E56-24C2205CB6F1}" destId="{90947C7C-A11F-4AAF-A8F0-A89353841D76}" srcOrd="2" destOrd="0" parTransId="{99DA02DF-8939-4E30-82D9-D050FF4B1BB1}" sibTransId="{D1BA994F-E86F-436C-B253-A919CFB3846E}"/>
    <dgm:cxn modelId="{9145597A-09EC-43A8-841A-DB208DC8C4AA}" srcId="{05BA1BE1-DE59-4011-B4BA-9C598F7E4AA8}" destId="{90C01CB5-C5BA-4884-9E56-24C2205CB6F1}" srcOrd="0" destOrd="0" parTransId="{A5DCF684-25FD-49EE-8850-2BE3A8755727}" sibTransId="{FB8203F4-1AC7-49A7-9547-DD39501DBFEF}"/>
    <dgm:cxn modelId="{CB94D17E-2068-443D-838F-B38D684F734E}" type="presOf" srcId="{942F5726-721D-4EC9-A55A-1D45970E6EEF}" destId="{F0B0FE8E-A44A-496A-A1FA-3C6B734D9418}" srcOrd="0" destOrd="3" presId="urn:microsoft.com/office/officeart/2005/8/layout/vList2"/>
    <dgm:cxn modelId="{1B4EE0A2-8F4F-4F76-AFA5-51233BB66205}" type="presOf" srcId="{F96F5948-F403-4B41-BEED-3295C279B651}" destId="{F0B0FE8E-A44A-496A-A1FA-3C6B734D9418}" srcOrd="0" destOrd="4" presId="urn:microsoft.com/office/officeart/2005/8/layout/vList2"/>
    <dgm:cxn modelId="{C23BA9D3-5FF8-46AA-8A19-9969D1EED1FA}" type="presOf" srcId="{6D7514F5-D443-4AA3-AF4F-D3DFC82DCAFB}" destId="{F0B0FE8E-A44A-496A-A1FA-3C6B734D9418}" srcOrd="0" destOrd="0" presId="urn:microsoft.com/office/officeart/2005/8/layout/vList2"/>
    <dgm:cxn modelId="{A79A73E6-CEAE-4E3D-AC79-A5984E70C297}" type="presOf" srcId="{6BA658EF-7293-46E4-9E94-0F3E7ADAAAE2}" destId="{F0B0FE8E-A44A-496A-A1FA-3C6B734D9418}" srcOrd="0" destOrd="1" presId="urn:microsoft.com/office/officeart/2005/8/layout/vList2"/>
    <dgm:cxn modelId="{A1063CE7-82F1-4A40-B4DF-8FF005E71072}" type="presOf" srcId="{A73FE418-6C79-4F49-B60F-48749DCD638B}" destId="{F0B0FE8E-A44A-496A-A1FA-3C6B734D9418}" srcOrd="0" destOrd="5" presId="urn:microsoft.com/office/officeart/2005/8/layout/vList2"/>
    <dgm:cxn modelId="{6F1793F0-2627-48DE-8904-275C3CA41583}" srcId="{90C01CB5-C5BA-4884-9E56-24C2205CB6F1}" destId="{6BA658EF-7293-46E4-9E94-0F3E7ADAAAE2}" srcOrd="1" destOrd="0" parTransId="{D5E0CF27-FA5A-40CC-906A-868F6C25DE13}" sibTransId="{1A79DBD1-EDCB-4593-9858-8B68D80545B3}"/>
    <dgm:cxn modelId="{766DF3FA-B2F0-4563-8BE0-A8B6037BAC82}" type="presOf" srcId="{90947C7C-A11F-4AAF-A8F0-A89353841D76}" destId="{F0B0FE8E-A44A-496A-A1FA-3C6B734D9418}" srcOrd="0" destOrd="2" presId="urn:microsoft.com/office/officeart/2005/8/layout/vList2"/>
    <dgm:cxn modelId="{842198FB-6CE9-4AE7-9024-454889713B10}" srcId="{90C01CB5-C5BA-4884-9E56-24C2205CB6F1}" destId="{A73FE418-6C79-4F49-B60F-48749DCD638B}" srcOrd="5" destOrd="0" parTransId="{8DCB00D8-2A55-4160-9F20-C92EE9ED4872}" sibTransId="{17ACD124-92FE-426F-8230-1060195D948B}"/>
    <dgm:cxn modelId="{7C1D0A82-44EE-4676-8E5E-426CE60E27C8}" type="presParOf" srcId="{450F853D-E280-461F-9E2A-1E3849724E9F}" destId="{033583DA-5875-4E41-BA2F-DC85ACB79E65}" srcOrd="0" destOrd="0" presId="urn:microsoft.com/office/officeart/2005/8/layout/vList2"/>
    <dgm:cxn modelId="{63E71B44-5CB7-4056-A014-CDAC80DC19D3}" type="presParOf" srcId="{450F853D-E280-461F-9E2A-1E3849724E9F}" destId="{F0B0FE8E-A44A-496A-A1FA-3C6B734D941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4510CE-DFC8-4923-92BA-7D2731E10C5D}"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3200817D-4D28-4E15-B42B-C23125730EDC}">
      <dgm:prSet custT="1"/>
      <dgm:spPr/>
      <dgm:t>
        <a:bodyPr/>
        <a:lstStyle/>
        <a:p>
          <a:r>
            <a:rPr lang="en-US" sz="1600">
              <a:latin typeface="Times New Roman" panose="02020603050405020304" pitchFamily="18" charset="0"/>
              <a:cs typeface="Times New Roman" panose="02020603050405020304" pitchFamily="18" charset="0"/>
            </a:rPr>
            <a:t>Clear communication skills developed through customer-facing experience support effective patient interaction and teamwork in primary care (Penrose Health, 2026).</a:t>
          </a:r>
        </a:p>
      </dgm:t>
    </dgm:pt>
    <dgm:pt modelId="{D6F9F5F6-6B63-4E4B-907D-966D1DE5A0D9}" type="parTrans" cxnId="{CB371B1B-E1A4-428F-9E66-772F853A934C}">
      <dgm:prSet/>
      <dgm:spPr/>
      <dgm:t>
        <a:bodyPr/>
        <a:lstStyle/>
        <a:p>
          <a:endParaRPr lang="en-US"/>
        </a:p>
      </dgm:t>
    </dgm:pt>
    <dgm:pt modelId="{F020E689-46DC-4C3C-A053-61E7F566CA6D}" type="sibTrans" cxnId="{CB371B1B-E1A4-428F-9E66-772F853A934C}">
      <dgm:prSet/>
      <dgm:spPr/>
      <dgm:t>
        <a:bodyPr/>
        <a:lstStyle/>
        <a:p>
          <a:endParaRPr lang="en-US"/>
        </a:p>
      </dgm:t>
    </dgm:pt>
    <dgm:pt modelId="{5847BC02-E141-4CDC-B47B-2180997C8656}">
      <dgm:prSet custT="1"/>
      <dgm:spPr/>
      <dgm:t>
        <a:bodyPr/>
        <a:lstStyle/>
        <a:p>
          <a:r>
            <a:rPr lang="en-US" sz="1600">
              <a:latin typeface="Times New Roman" panose="02020603050405020304" pitchFamily="18" charset="0"/>
              <a:cs typeface="Times New Roman" panose="02020603050405020304" pitchFamily="18" charset="0"/>
            </a:rPr>
            <a:t>Consistent reliability and punctuality align with the employer’s requirement for a flexible and dependable team member (Penrose Health, 2026).</a:t>
          </a:r>
        </a:p>
      </dgm:t>
    </dgm:pt>
    <dgm:pt modelId="{6CF4BBD1-7C3B-40A0-A525-C89F7278D3F7}" type="parTrans" cxnId="{3561EDBA-EC0C-4DE6-8F20-A9475775C775}">
      <dgm:prSet/>
      <dgm:spPr/>
      <dgm:t>
        <a:bodyPr/>
        <a:lstStyle/>
        <a:p>
          <a:endParaRPr lang="en-US"/>
        </a:p>
      </dgm:t>
    </dgm:pt>
    <dgm:pt modelId="{A51C8E4A-9BCD-4F54-A0B4-A8DD6DB81188}" type="sibTrans" cxnId="{3561EDBA-EC0C-4DE6-8F20-A9475775C775}">
      <dgm:prSet/>
      <dgm:spPr/>
      <dgm:t>
        <a:bodyPr/>
        <a:lstStyle/>
        <a:p>
          <a:endParaRPr lang="en-US"/>
        </a:p>
      </dgm:t>
    </dgm:pt>
    <dgm:pt modelId="{F6092EFF-7DE4-4648-A6E8-380A04F57767}">
      <dgm:prSet custT="1"/>
      <dgm:spPr/>
      <dgm:t>
        <a:bodyPr/>
        <a:lstStyle/>
        <a:p>
          <a:r>
            <a:rPr lang="en-US" sz="1600">
              <a:latin typeface="Times New Roman" panose="02020603050405020304" pitchFamily="18" charset="0"/>
              <a:cs typeface="Times New Roman" panose="02020603050405020304" pitchFamily="18" charset="0"/>
            </a:rPr>
            <a:t>Patience and compassion support a kind, respectful and professional approach to patient care (Penrose Health, 2026).</a:t>
          </a:r>
        </a:p>
      </dgm:t>
    </dgm:pt>
    <dgm:pt modelId="{72D6A0CB-801A-466B-80BC-0E20554B1B91}" type="parTrans" cxnId="{26D90DEB-293B-464D-B0F3-47C46DBF140F}">
      <dgm:prSet/>
      <dgm:spPr/>
      <dgm:t>
        <a:bodyPr/>
        <a:lstStyle/>
        <a:p>
          <a:endParaRPr lang="en-US"/>
        </a:p>
      </dgm:t>
    </dgm:pt>
    <dgm:pt modelId="{0628B9EB-CD57-4C1B-BABD-9A775F329BA7}" type="sibTrans" cxnId="{26D90DEB-293B-464D-B0F3-47C46DBF140F}">
      <dgm:prSet/>
      <dgm:spPr/>
      <dgm:t>
        <a:bodyPr/>
        <a:lstStyle/>
        <a:p>
          <a:endParaRPr lang="en-US"/>
        </a:p>
      </dgm:t>
    </dgm:pt>
    <dgm:pt modelId="{1104DF7E-4CA2-4F44-AE3F-094053690C9A}">
      <dgm:prSet custT="1"/>
      <dgm:spPr/>
      <dgm:t>
        <a:bodyPr/>
        <a:lstStyle/>
        <a:p>
          <a:r>
            <a:rPr lang="en-US" sz="1600">
              <a:latin typeface="Times New Roman" panose="02020603050405020304" pitchFamily="18" charset="0"/>
              <a:cs typeface="Times New Roman" panose="02020603050405020304" pitchFamily="18" charset="0"/>
            </a:rPr>
            <a:t>Collaborative working skills align with the multidisciplinary primary-care environment involving HCAs, GPs, practice nurses and wider clinical staff (Penrose Health, 2026).</a:t>
          </a:r>
        </a:p>
      </dgm:t>
    </dgm:pt>
    <dgm:pt modelId="{202E4C07-FF2E-4943-ACA4-A8832B5DDC61}" type="parTrans" cxnId="{23D84E85-ADE1-430C-9A9D-CEFDF042190C}">
      <dgm:prSet/>
      <dgm:spPr/>
      <dgm:t>
        <a:bodyPr/>
        <a:lstStyle/>
        <a:p>
          <a:endParaRPr lang="en-US"/>
        </a:p>
      </dgm:t>
    </dgm:pt>
    <dgm:pt modelId="{C9798258-A2CE-4617-A20D-5D53DB6FA657}" type="sibTrans" cxnId="{23D84E85-ADE1-430C-9A9D-CEFDF042190C}">
      <dgm:prSet/>
      <dgm:spPr/>
      <dgm:t>
        <a:bodyPr/>
        <a:lstStyle/>
        <a:p>
          <a:endParaRPr lang="en-US"/>
        </a:p>
      </dgm:t>
    </dgm:pt>
    <dgm:pt modelId="{9B09BA0A-A005-41B7-9395-58902BF5A652}">
      <dgm:prSet custT="1"/>
      <dgm:spPr/>
      <dgm:t>
        <a:bodyPr/>
        <a:lstStyle/>
        <a:p>
          <a:r>
            <a:rPr lang="en-US" sz="1600">
              <a:latin typeface="Times New Roman" panose="02020603050405020304" pitchFamily="18" charset="0"/>
              <a:cs typeface="Times New Roman" panose="02020603050405020304" pitchFamily="18" charset="0"/>
            </a:rPr>
            <a:t>Strong organisational skills support accurate record-keeping, consultation-room preparation and vaccine storage (Penrose Health, 2026).</a:t>
          </a:r>
        </a:p>
      </dgm:t>
    </dgm:pt>
    <dgm:pt modelId="{6EF67474-7223-4852-9AEC-C6BF88FD9F21}" type="parTrans" cxnId="{8E089F59-30CB-40D5-A59B-FEB3A0AEDBB4}">
      <dgm:prSet/>
      <dgm:spPr/>
      <dgm:t>
        <a:bodyPr/>
        <a:lstStyle/>
        <a:p>
          <a:endParaRPr lang="en-US"/>
        </a:p>
      </dgm:t>
    </dgm:pt>
    <dgm:pt modelId="{114BC1DA-201C-42BB-92ED-2798FC2D0E40}" type="sibTrans" cxnId="{8E089F59-30CB-40D5-A59B-FEB3A0AEDBB4}">
      <dgm:prSet/>
      <dgm:spPr/>
      <dgm:t>
        <a:bodyPr/>
        <a:lstStyle/>
        <a:p>
          <a:endParaRPr lang="en-US"/>
        </a:p>
      </dgm:t>
    </dgm:pt>
    <dgm:pt modelId="{01B11983-2A25-4F66-938C-36409B190054}">
      <dgm:prSet custT="1"/>
      <dgm:spPr/>
      <dgm:t>
        <a:bodyPr/>
        <a:lstStyle/>
        <a:p>
          <a:r>
            <a:rPr lang="en-US" sz="1600">
              <a:latin typeface="Times New Roman" panose="02020603050405020304" pitchFamily="18" charset="0"/>
              <a:cs typeface="Times New Roman" panose="02020603050405020304" pitchFamily="18" charset="0"/>
            </a:rPr>
            <a:t>Personal SWOT analysis helps individuals recognise strengths clearly and apply them intentionally when matching themselves to a specific role (Antoniadou and Kanellopoulou, 2024).</a:t>
          </a:r>
        </a:p>
      </dgm:t>
    </dgm:pt>
    <dgm:pt modelId="{EE3A9EDC-51DB-4DBD-B997-1606975D984F}" type="parTrans" cxnId="{7CBD37C3-24F7-4814-8000-7788029AEB25}">
      <dgm:prSet/>
      <dgm:spPr/>
      <dgm:t>
        <a:bodyPr/>
        <a:lstStyle/>
        <a:p>
          <a:endParaRPr lang="en-US"/>
        </a:p>
      </dgm:t>
    </dgm:pt>
    <dgm:pt modelId="{BA124880-E01B-49FB-A970-BDF21EB9D9D5}" type="sibTrans" cxnId="{7CBD37C3-24F7-4814-8000-7788029AEB25}">
      <dgm:prSet/>
      <dgm:spPr/>
      <dgm:t>
        <a:bodyPr/>
        <a:lstStyle/>
        <a:p>
          <a:endParaRPr lang="en-US"/>
        </a:p>
      </dgm:t>
    </dgm:pt>
    <dgm:pt modelId="{99A68394-C0B8-4D28-A60F-107C68A4DBB1}" type="pres">
      <dgm:prSet presAssocID="{D74510CE-DFC8-4923-92BA-7D2731E10C5D}" presName="diagram" presStyleCnt="0">
        <dgm:presLayoutVars>
          <dgm:dir/>
          <dgm:resizeHandles val="exact"/>
        </dgm:presLayoutVars>
      </dgm:prSet>
      <dgm:spPr/>
    </dgm:pt>
    <dgm:pt modelId="{E065F205-1137-40D3-80D5-AE3F4B6F3D4B}" type="pres">
      <dgm:prSet presAssocID="{3200817D-4D28-4E15-B42B-C23125730EDC}" presName="node" presStyleLbl="node1" presStyleIdx="0" presStyleCnt="6">
        <dgm:presLayoutVars>
          <dgm:bulletEnabled val="1"/>
        </dgm:presLayoutVars>
      </dgm:prSet>
      <dgm:spPr/>
    </dgm:pt>
    <dgm:pt modelId="{0BBEE522-8D93-4498-B424-43459E9C7F80}" type="pres">
      <dgm:prSet presAssocID="{F020E689-46DC-4C3C-A053-61E7F566CA6D}" presName="sibTrans" presStyleCnt="0"/>
      <dgm:spPr/>
    </dgm:pt>
    <dgm:pt modelId="{AC85B095-909A-420F-AEA2-A2FDCA5624E8}" type="pres">
      <dgm:prSet presAssocID="{5847BC02-E141-4CDC-B47B-2180997C8656}" presName="node" presStyleLbl="node1" presStyleIdx="1" presStyleCnt="6">
        <dgm:presLayoutVars>
          <dgm:bulletEnabled val="1"/>
        </dgm:presLayoutVars>
      </dgm:prSet>
      <dgm:spPr/>
    </dgm:pt>
    <dgm:pt modelId="{79CE5ACB-5C12-441B-8DC4-4B25BA179E16}" type="pres">
      <dgm:prSet presAssocID="{A51C8E4A-9BCD-4F54-A0B4-A8DD6DB81188}" presName="sibTrans" presStyleCnt="0"/>
      <dgm:spPr/>
    </dgm:pt>
    <dgm:pt modelId="{A8480AF1-F5C2-4819-A8CB-C7AA396DD396}" type="pres">
      <dgm:prSet presAssocID="{F6092EFF-7DE4-4648-A6E8-380A04F57767}" presName="node" presStyleLbl="node1" presStyleIdx="2" presStyleCnt="6">
        <dgm:presLayoutVars>
          <dgm:bulletEnabled val="1"/>
        </dgm:presLayoutVars>
      </dgm:prSet>
      <dgm:spPr/>
    </dgm:pt>
    <dgm:pt modelId="{BEDA5370-F91E-41A6-AECF-BBE6A2B33347}" type="pres">
      <dgm:prSet presAssocID="{0628B9EB-CD57-4C1B-BABD-9A775F329BA7}" presName="sibTrans" presStyleCnt="0"/>
      <dgm:spPr/>
    </dgm:pt>
    <dgm:pt modelId="{17C292FC-BDF2-43BB-B936-0497C2656229}" type="pres">
      <dgm:prSet presAssocID="{1104DF7E-4CA2-4F44-AE3F-094053690C9A}" presName="node" presStyleLbl="node1" presStyleIdx="3" presStyleCnt="6">
        <dgm:presLayoutVars>
          <dgm:bulletEnabled val="1"/>
        </dgm:presLayoutVars>
      </dgm:prSet>
      <dgm:spPr/>
    </dgm:pt>
    <dgm:pt modelId="{C2F11672-9646-4FB0-92AC-292E9D6DAC6D}" type="pres">
      <dgm:prSet presAssocID="{C9798258-A2CE-4617-A20D-5D53DB6FA657}" presName="sibTrans" presStyleCnt="0"/>
      <dgm:spPr/>
    </dgm:pt>
    <dgm:pt modelId="{90A6FD7E-C4DA-4A13-9663-5FBB00BDC4EA}" type="pres">
      <dgm:prSet presAssocID="{9B09BA0A-A005-41B7-9395-58902BF5A652}" presName="node" presStyleLbl="node1" presStyleIdx="4" presStyleCnt="6">
        <dgm:presLayoutVars>
          <dgm:bulletEnabled val="1"/>
        </dgm:presLayoutVars>
      </dgm:prSet>
      <dgm:spPr/>
    </dgm:pt>
    <dgm:pt modelId="{EF654CED-0825-4F68-891C-6AAC42735C9C}" type="pres">
      <dgm:prSet presAssocID="{114BC1DA-201C-42BB-92ED-2798FC2D0E40}" presName="sibTrans" presStyleCnt="0"/>
      <dgm:spPr/>
    </dgm:pt>
    <dgm:pt modelId="{84A16D3C-C536-4237-8114-D84D521BB25D}" type="pres">
      <dgm:prSet presAssocID="{01B11983-2A25-4F66-938C-36409B190054}" presName="node" presStyleLbl="node1" presStyleIdx="5" presStyleCnt="6">
        <dgm:presLayoutVars>
          <dgm:bulletEnabled val="1"/>
        </dgm:presLayoutVars>
      </dgm:prSet>
      <dgm:spPr/>
    </dgm:pt>
  </dgm:ptLst>
  <dgm:cxnLst>
    <dgm:cxn modelId="{842CBF00-6884-4E38-9F70-12308A907C37}" type="presOf" srcId="{1104DF7E-4CA2-4F44-AE3F-094053690C9A}" destId="{17C292FC-BDF2-43BB-B936-0497C2656229}" srcOrd="0" destOrd="0" presId="urn:microsoft.com/office/officeart/2005/8/layout/default"/>
    <dgm:cxn modelId="{CB371B1B-E1A4-428F-9E66-772F853A934C}" srcId="{D74510CE-DFC8-4923-92BA-7D2731E10C5D}" destId="{3200817D-4D28-4E15-B42B-C23125730EDC}" srcOrd="0" destOrd="0" parTransId="{D6F9F5F6-6B63-4E4B-907D-966D1DE5A0D9}" sibTransId="{F020E689-46DC-4C3C-A053-61E7F566CA6D}"/>
    <dgm:cxn modelId="{1E56001F-A310-4548-BB40-796D5DB167D8}" type="presOf" srcId="{5847BC02-E141-4CDC-B47B-2180997C8656}" destId="{AC85B095-909A-420F-AEA2-A2FDCA5624E8}" srcOrd="0" destOrd="0" presId="urn:microsoft.com/office/officeart/2005/8/layout/default"/>
    <dgm:cxn modelId="{4FC33630-4341-4018-AD8E-FC6DC3165222}" type="presOf" srcId="{F6092EFF-7DE4-4648-A6E8-380A04F57767}" destId="{A8480AF1-F5C2-4819-A8CB-C7AA396DD396}" srcOrd="0" destOrd="0" presId="urn:microsoft.com/office/officeart/2005/8/layout/default"/>
    <dgm:cxn modelId="{EBC81434-2460-4F8D-B70C-0616335A054D}" type="presOf" srcId="{9B09BA0A-A005-41B7-9395-58902BF5A652}" destId="{90A6FD7E-C4DA-4A13-9663-5FBB00BDC4EA}" srcOrd="0" destOrd="0" presId="urn:microsoft.com/office/officeart/2005/8/layout/default"/>
    <dgm:cxn modelId="{8E089F59-30CB-40D5-A59B-FEB3A0AEDBB4}" srcId="{D74510CE-DFC8-4923-92BA-7D2731E10C5D}" destId="{9B09BA0A-A005-41B7-9395-58902BF5A652}" srcOrd="4" destOrd="0" parTransId="{6EF67474-7223-4852-9AEC-C6BF88FD9F21}" sibTransId="{114BC1DA-201C-42BB-92ED-2798FC2D0E40}"/>
    <dgm:cxn modelId="{23D84E85-ADE1-430C-9A9D-CEFDF042190C}" srcId="{D74510CE-DFC8-4923-92BA-7D2731E10C5D}" destId="{1104DF7E-4CA2-4F44-AE3F-094053690C9A}" srcOrd="3" destOrd="0" parTransId="{202E4C07-FF2E-4943-ACA4-A8832B5DDC61}" sibTransId="{C9798258-A2CE-4617-A20D-5D53DB6FA657}"/>
    <dgm:cxn modelId="{36566DB5-68D0-4F82-8430-0E4A2E062CD8}" type="presOf" srcId="{3200817D-4D28-4E15-B42B-C23125730EDC}" destId="{E065F205-1137-40D3-80D5-AE3F4B6F3D4B}" srcOrd="0" destOrd="0" presId="urn:microsoft.com/office/officeart/2005/8/layout/default"/>
    <dgm:cxn modelId="{3561EDBA-EC0C-4DE6-8F20-A9475775C775}" srcId="{D74510CE-DFC8-4923-92BA-7D2731E10C5D}" destId="{5847BC02-E141-4CDC-B47B-2180997C8656}" srcOrd="1" destOrd="0" parTransId="{6CF4BBD1-7C3B-40A0-A525-C89F7278D3F7}" sibTransId="{A51C8E4A-9BCD-4F54-A0B4-A8DD6DB81188}"/>
    <dgm:cxn modelId="{7CBD37C3-24F7-4814-8000-7788029AEB25}" srcId="{D74510CE-DFC8-4923-92BA-7D2731E10C5D}" destId="{01B11983-2A25-4F66-938C-36409B190054}" srcOrd="5" destOrd="0" parTransId="{EE3A9EDC-51DB-4DBD-B997-1606975D984F}" sibTransId="{BA124880-E01B-49FB-A970-BDF21EB9D9D5}"/>
    <dgm:cxn modelId="{5F29A7E1-FA28-4148-AA1D-97B4FB4C9595}" type="presOf" srcId="{01B11983-2A25-4F66-938C-36409B190054}" destId="{84A16D3C-C536-4237-8114-D84D521BB25D}" srcOrd="0" destOrd="0" presId="urn:microsoft.com/office/officeart/2005/8/layout/default"/>
    <dgm:cxn modelId="{26D90DEB-293B-464D-B0F3-47C46DBF140F}" srcId="{D74510CE-DFC8-4923-92BA-7D2731E10C5D}" destId="{F6092EFF-7DE4-4648-A6E8-380A04F57767}" srcOrd="2" destOrd="0" parTransId="{72D6A0CB-801A-466B-80BC-0E20554B1B91}" sibTransId="{0628B9EB-CD57-4C1B-BABD-9A775F329BA7}"/>
    <dgm:cxn modelId="{323BCDF6-ACC6-4C25-B47A-E0557A6F49A8}" type="presOf" srcId="{D74510CE-DFC8-4923-92BA-7D2731E10C5D}" destId="{99A68394-C0B8-4D28-A60F-107C68A4DBB1}" srcOrd="0" destOrd="0" presId="urn:microsoft.com/office/officeart/2005/8/layout/default"/>
    <dgm:cxn modelId="{33673FAA-971D-40B4-B3CE-F85755C5BB10}" type="presParOf" srcId="{99A68394-C0B8-4D28-A60F-107C68A4DBB1}" destId="{E065F205-1137-40D3-80D5-AE3F4B6F3D4B}" srcOrd="0" destOrd="0" presId="urn:microsoft.com/office/officeart/2005/8/layout/default"/>
    <dgm:cxn modelId="{FD6FB525-B5A0-4D4E-BB33-11B70AF765EB}" type="presParOf" srcId="{99A68394-C0B8-4D28-A60F-107C68A4DBB1}" destId="{0BBEE522-8D93-4498-B424-43459E9C7F80}" srcOrd="1" destOrd="0" presId="urn:microsoft.com/office/officeart/2005/8/layout/default"/>
    <dgm:cxn modelId="{20716AD6-E5B5-4390-B416-0507B7EC794E}" type="presParOf" srcId="{99A68394-C0B8-4D28-A60F-107C68A4DBB1}" destId="{AC85B095-909A-420F-AEA2-A2FDCA5624E8}" srcOrd="2" destOrd="0" presId="urn:microsoft.com/office/officeart/2005/8/layout/default"/>
    <dgm:cxn modelId="{AF62B0EC-469D-4477-A0A5-59AFB905602C}" type="presParOf" srcId="{99A68394-C0B8-4D28-A60F-107C68A4DBB1}" destId="{79CE5ACB-5C12-441B-8DC4-4B25BA179E16}" srcOrd="3" destOrd="0" presId="urn:microsoft.com/office/officeart/2005/8/layout/default"/>
    <dgm:cxn modelId="{4D75E21B-181C-43E4-B0E4-F244D32A29D7}" type="presParOf" srcId="{99A68394-C0B8-4D28-A60F-107C68A4DBB1}" destId="{A8480AF1-F5C2-4819-A8CB-C7AA396DD396}" srcOrd="4" destOrd="0" presId="urn:microsoft.com/office/officeart/2005/8/layout/default"/>
    <dgm:cxn modelId="{C4F6CEC3-57E0-4D92-A0EC-CBD0AF6A55F0}" type="presParOf" srcId="{99A68394-C0B8-4D28-A60F-107C68A4DBB1}" destId="{BEDA5370-F91E-41A6-AECF-BBE6A2B33347}" srcOrd="5" destOrd="0" presId="urn:microsoft.com/office/officeart/2005/8/layout/default"/>
    <dgm:cxn modelId="{3363E785-124C-4924-87A8-303A6B315630}" type="presParOf" srcId="{99A68394-C0B8-4D28-A60F-107C68A4DBB1}" destId="{17C292FC-BDF2-43BB-B936-0497C2656229}" srcOrd="6" destOrd="0" presId="urn:microsoft.com/office/officeart/2005/8/layout/default"/>
    <dgm:cxn modelId="{7AE6B2B6-06BA-470F-B3BF-BCA221E3EA64}" type="presParOf" srcId="{99A68394-C0B8-4D28-A60F-107C68A4DBB1}" destId="{C2F11672-9646-4FB0-92AC-292E9D6DAC6D}" srcOrd="7" destOrd="0" presId="urn:microsoft.com/office/officeart/2005/8/layout/default"/>
    <dgm:cxn modelId="{F5F1F2FB-1651-4A12-9808-48EFCBD09A69}" type="presParOf" srcId="{99A68394-C0B8-4D28-A60F-107C68A4DBB1}" destId="{90A6FD7E-C4DA-4A13-9663-5FBB00BDC4EA}" srcOrd="8" destOrd="0" presId="urn:microsoft.com/office/officeart/2005/8/layout/default"/>
    <dgm:cxn modelId="{4033DC01-160F-4C3D-8EC8-9B7331E2D0AF}" type="presParOf" srcId="{99A68394-C0B8-4D28-A60F-107C68A4DBB1}" destId="{EF654CED-0825-4F68-891C-6AAC42735C9C}" srcOrd="9" destOrd="0" presId="urn:microsoft.com/office/officeart/2005/8/layout/default"/>
    <dgm:cxn modelId="{2084BBBC-FE83-4F6F-AD61-09EB1145AA66}" type="presParOf" srcId="{99A68394-C0B8-4D28-A60F-107C68A4DBB1}" destId="{84A16D3C-C536-4237-8114-D84D521BB25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6A4883-8B2A-4CDD-B15E-365765A6ABEE}" type="doc">
      <dgm:prSet loTypeId="urn:microsoft.com/office/officeart/2005/8/layout/hProcess11" loCatId="process" qsTypeId="urn:microsoft.com/office/officeart/2005/8/quickstyle/simple1" qsCatId="simple" csTypeId="urn:microsoft.com/office/officeart/2005/8/colors/colorful1" csCatId="colorful"/>
      <dgm:spPr/>
      <dgm:t>
        <a:bodyPr/>
        <a:lstStyle/>
        <a:p>
          <a:endParaRPr lang="en-US"/>
        </a:p>
      </dgm:t>
    </dgm:pt>
    <dgm:pt modelId="{F205A911-1CD9-4264-A177-5A2C44F625A9}">
      <dgm:prSet custT="1"/>
      <dgm:spPr/>
      <dgm:t>
        <a:bodyPr/>
        <a:lstStyle/>
        <a:p>
          <a:r>
            <a:rPr lang="en-US" sz="1000">
              <a:latin typeface="Times New Roman" panose="02020603050405020304" pitchFamily="18" charset="0"/>
              <a:cs typeface="Times New Roman" panose="02020603050405020304" pitchFamily="18" charset="0"/>
            </a:rPr>
            <a:t>Limited hands-on clinical experience is a key development area, since the vacancy expects confidence in duties such as phlebotomy, ECGs and wound care (Penrose Health, 2026).</a:t>
          </a:r>
        </a:p>
      </dgm:t>
    </dgm:pt>
    <dgm:pt modelId="{1C9DC7D5-F6E7-48B5-A8AE-D0C17DDF99AA}" type="parTrans" cxnId="{D11F6246-DCF1-4DD4-A375-774A8131CC34}">
      <dgm:prSet/>
      <dgm:spPr/>
      <dgm:t>
        <a:bodyPr/>
        <a:lstStyle/>
        <a:p>
          <a:endParaRPr lang="en-US"/>
        </a:p>
      </dgm:t>
    </dgm:pt>
    <dgm:pt modelId="{E7137E27-2497-479B-9A99-BFFDBA389128}" type="sibTrans" cxnId="{D11F6246-DCF1-4DD4-A375-774A8131CC34}">
      <dgm:prSet/>
      <dgm:spPr/>
      <dgm:t>
        <a:bodyPr/>
        <a:lstStyle/>
        <a:p>
          <a:endParaRPr lang="en-US"/>
        </a:p>
      </dgm:t>
    </dgm:pt>
    <dgm:pt modelId="{82C24BF8-A43E-4A4D-9B4A-7CA1699DF519}">
      <dgm:prSet custT="1"/>
      <dgm:spPr/>
      <dgm:t>
        <a:bodyPr/>
        <a:lstStyle/>
        <a:p>
          <a:r>
            <a:rPr lang="en-US" sz="1000">
              <a:latin typeface="Times New Roman" panose="02020603050405020304" pitchFamily="18" charset="0"/>
              <a:cs typeface="Times New Roman" panose="02020603050405020304" pitchFamily="18" charset="0"/>
            </a:rPr>
            <a:t>Previous HCA or primary care experience, ideally 12 months or more, forms part of the employer's preferred profile and is currently a gap in my background (Penrose Health, 2026).</a:t>
          </a:r>
        </a:p>
      </dgm:t>
    </dgm:pt>
    <dgm:pt modelId="{F601A334-FEF6-4041-848D-DEED894126E0}" type="parTrans" cxnId="{A149FB1C-7749-4FE3-BAC4-61E9CBE72949}">
      <dgm:prSet/>
      <dgm:spPr/>
      <dgm:t>
        <a:bodyPr/>
        <a:lstStyle/>
        <a:p>
          <a:endParaRPr lang="en-US"/>
        </a:p>
      </dgm:t>
    </dgm:pt>
    <dgm:pt modelId="{6E4C845D-E425-4B24-8FD4-526A714CD0E5}" type="sibTrans" cxnId="{A149FB1C-7749-4FE3-BAC4-61E9CBE72949}">
      <dgm:prSet/>
      <dgm:spPr/>
      <dgm:t>
        <a:bodyPr/>
        <a:lstStyle/>
        <a:p>
          <a:endParaRPr lang="en-US"/>
        </a:p>
      </dgm:t>
    </dgm:pt>
    <dgm:pt modelId="{687EEF88-A905-45E5-B594-80811D115909}">
      <dgm:prSet custT="1"/>
      <dgm:spPr/>
      <dgm:t>
        <a:bodyPr/>
        <a:lstStyle/>
        <a:p>
          <a:r>
            <a:rPr lang="en-US" sz="1000">
              <a:latin typeface="Times New Roman" panose="02020603050405020304" pitchFamily="18" charset="0"/>
              <a:cs typeface="Times New Roman" panose="02020603050405020304" pitchFamily="18" charset="0"/>
            </a:rPr>
            <a:t>An NVQ Level 2 or 3 in Health and Social Care, or an equivalent qualification, is requested by the employer and would need to be completed or evidenced (Penrose Health, 2026).</a:t>
          </a:r>
        </a:p>
      </dgm:t>
    </dgm:pt>
    <dgm:pt modelId="{017307F9-D7C6-410B-9681-D7D1C3C5CBAA}" type="parTrans" cxnId="{1C531D9F-8E59-4CA7-8E97-9E3C63608E09}">
      <dgm:prSet/>
      <dgm:spPr/>
      <dgm:t>
        <a:bodyPr/>
        <a:lstStyle/>
        <a:p>
          <a:endParaRPr lang="en-US"/>
        </a:p>
      </dgm:t>
    </dgm:pt>
    <dgm:pt modelId="{047B575A-AF33-40F5-AADF-3A47B334B0EE}" type="sibTrans" cxnId="{1C531D9F-8E59-4CA7-8E97-9E3C63608E09}">
      <dgm:prSet/>
      <dgm:spPr/>
      <dgm:t>
        <a:bodyPr/>
        <a:lstStyle/>
        <a:p>
          <a:endParaRPr lang="en-US"/>
        </a:p>
      </dgm:t>
    </dgm:pt>
    <dgm:pt modelId="{29E03B24-4EF1-4AD1-8489-F88A919EF400}">
      <dgm:prSet custT="1"/>
      <dgm:spPr/>
      <dgm:t>
        <a:bodyPr/>
        <a:lstStyle/>
        <a:p>
          <a:r>
            <a:rPr lang="en-US" sz="1000">
              <a:latin typeface="Times New Roman" panose="02020603050405020304" pitchFamily="18" charset="0"/>
              <a:cs typeface="Times New Roman" panose="02020603050405020304" pitchFamily="18" charset="0"/>
            </a:rPr>
            <a:t>Familiarity with EMIS clinical software is preferred by the employer but is not yet part of my current skill set (Penrose Health, 2026).</a:t>
          </a:r>
        </a:p>
      </dgm:t>
    </dgm:pt>
    <dgm:pt modelId="{EC56D7B7-3CED-4660-8FF5-C3798FDFB9FC}" type="parTrans" cxnId="{0CC1A04D-1798-4C3C-865E-90C0745195B7}">
      <dgm:prSet/>
      <dgm:spPr/>
      <dgm:t>
        <a:bodyPr/>
        <a:lstStyle/>
        <a:p>
          <a:endParaRPr lang="en-US"/>
        </a:p>
      </dgm:t>
    </dgm:pt>
    <dgm:pt modelId="{C5F11AA7-4E9D-4779-BD87-4D8575FE70B2}" type="sibTrans" cxnId="{0CC1A04D-1798-4C3C-865E-90C0745195B7}">
      <dgm:prSet/>
      <dgm:spPr/>
      <dgm:t>
        <a:bodyPr/>
        <a:lstStyle/>
        <a:p>
          <a:endParaRPr lang="en-US"/>
        </a:p>
      </dgm:t>
    </dgm:pt>
    <dgm:pt modelId="{271D2853-7AFF-49BB-80EB-52DD25DD7E77}">
      <dgm:prSet custT="1"/>
      <dgm:spPr/>
      <dgm:t>
        <a:bodyPr/>
        <a:lstStyle/>
        <a:p>
          <a:r>
            <a:rPr lang="en-US" sz="1000">
              <a:latin typeface="Times New Roman" panose="02020603050405020304" pitchFamily="18" charset="0"/>
              <a:cs typeface="Times New Roman" panose="02020603050405020304" pitchFamily="18" charset="0"/>
            </a:rPr>
            <a:t>Managing several competing tasks efficiently during a busy clinic session can still feel challenging without direct experience of this pace of work.</a:t>
          </a:r>
        </a:p>
      </dgm:t>
    </dgm:pt>
    <dgm:pt modelId="{1A89A97E-0DD7-4C59-A8AD-AA71A103879C}" type="parTrans" cxnId="{F0133E6F-E2DB-43FF-8988-A6925654D0FD}">
      <dgm:prSet/>
      <dgm:spPr/>
      <dgm:t>
        <a:bodyPr/>
        <a:lstStyle/>
        <a:p>
          <a:endParaRPr lang="en-US"/>
        </a:p>
      </dgm:t>
    </dgm:pt>
    <dgm:pt modelId="{1D513330-213C-4CD0-9806-380A4990AA86}" type="sibTrans" cxnId="{F0133E6F-E2DB-43FF-8988-A6925654D0FD}">
      <dgm:prSet/>
      <dgm:spPr/>
      <dgm:t>
        <a:bodyPr/>
        <a:lstStyle/>
        <a:p>
          <a:endParaRPr lang="en-US"/>
        </a:p>
      </dgm:t>
    </dgm:pt>
    <dgm:pt modelId="{67208835-7AC2-4497-A278-55590AFA97C6}">
      <dgm:prSet custT="1"/>
      <dgm:spPr/>
      <dgm:t>
        <a:bodyPr/>
        <a:lstStyle/>
        <a:p>
          <a:r>
            <a:rPr lang="en-US" sz="1000">
              <a:latin typeface="Times New Roman" panose="02020603050405020304" pitchFamily="18" charset="0"/>
              <a:cs typeface="Times New Roman" panose="02020603050405020304" pitchFamily="18" charset="0"/>
            </a:rPr>
            <a:t>Completing relevant Care Certificate standards during induction would help build foundational knowledge, practical competence and confidence in areas such as communication, safeguarding and infection prevention and control (Department of Health and Social Care, 2025).</a:t>
          </a:r>
        </a:p>
      </dgm:t>
    </dgm:pt>
    <dgm:pt modelId="{16395DF2-3137-4B6B-AAAB-0EC44AEF968C}" type="parTrans" cxnId="{103D3EF1-CA28-4CAE-B7D9-6F63C5CCBA48}">
      <dgm:prSet/>
      <dgm:spPr/>
      <dgm:t>
        <a:bodyPr/>
        <a:lstStyle/>
        <a:p>
          <a:endParaRPr lang="en-US"/>
        </a:p>
      </dgm:t>
    </dgm:pt>
    <dgm:pt modelId="{A73D5685-3DF4-46E4-8B38-1ABFAA9C4366}" type="sibTrans" cxnId="{103D3EF1-CA28-4CAE-B7D9-6F63C5CCBA48}">
      <dgm:prSet/>
      <dgm:spPr/>
      <dgm:t>
        <a:bodyPr/>
        <a:lstStyle/>
        <a:p>
          <a:endParaRPr lang="en-US"/>
        </a:p>
      </dgm:t>
    </dgm:pt>
    <dgm:pt modelId="{BEA5C848-CB66-4BF9-9DB8-52C069E352B7}" type="pres">
      <dgm:prSet presAssocID="{E66A4883-8B2A-4CDD-B15E-365765A6ABEE}" presName="Name0" presStyleCnt="0">
        <dgm:presLayoutVars>
          <dgm:dir/>
          <dgm:resizeHandles val="exact"/>
        </dgm:presLayoutVars>
      </dgm:prSet>
      <dgm:spPr/>
    </dgm:pt>
    <dgm:pt modelId="{C881A896-E8DA-4F04-96D6-C115AC06DB7C}" type="pres">
      <dgm:prSet presAssocID="{E66A4883-8B2A-4CDD-B15E-365765A6ABEE}" presName="arrow" presStyleLbl="bgShp" presStyleIdx="0" presStyleCnt="1"/>
      <dgm:spPr/>
    </dgm:pt>
    <dgm:pt modelId="{405DFCA0-4909-4D7E-A905-DBF113C3C7CB}" type="pres">
      <dgm:prSet presAssocID="{E66A4883-8B2A-4CDD-B15E-365765A6ABEE}" presName="points" presStyleCnt="0"/>
      <dgm:spPr/>
    </dgm:pt>
    <dgm:pt modelId="{447508E1-BCC9-412A-B27F-8A5AA21A42B0}" type="pres">
      <dgm:prSet presAssocID="{F205A911-1CD9-4264-A177-5A2C44F625A9}" presName="compositeA" presStyleCnt="0"/>
      <dgm:spPr/>
    </dgm:pt>
    <dgm:pt modelId="{63054A68-41FE-4CB8-9F1A-624939154B7F}" type="pres">
      <dgm:prSet presAssocID="{F205A911-1CD9-4264-A177-5A2C44F625A9}" presName="textA" presStyleLbl="revTx" presStyleIdx="0" presStyleCnt="6">
        <dgm:presLayoutVars>
          <dgm:bulletEnabled val="1"/>
        </dgm:presLayoutVars>
      </dgm:prSet>
      <dgm:spPr/>
    </dgm:pt>
    <dgm:pt modelId="{899CE266-6753-43C8-906F-17463A1DD2FB}" type="pres">
      <dgm:prSet presAssocID="{F205A911-1CD9-4264-A177-5A2C44F625A9}" presName="circleA" presStyleLbl="node1" presStyleIdx="0" presStyleCnt="6"/>
      <dgm:spPr/>
    </dgm:pt>
    <dgm:pt modelId="{E43AC3A7-D732-4745-A89D-2A52F6506508}" type="pres">
      <dgm:prSet presAssocID="{F205A911-1CD9-4264-A177-5A2C44F625A9}" presName="spaceA" presStyleCnt="0"/>
      <dgm:spPr/>
    </dgm:pt>
    <dgm:pt modelId="{BACE874B-B98E-460D-A88A-71BDE9E30214}" type="pres">
      <dgm:prSet presAssocID="{E7137E27-2497-479B-9A99-BFFDBA389128}" presName="space" presStyleCnt="0"/>
      <dgm:spPr/>
    </dgm:pt>
    <dgm:pt modelId="{91641B36-AC85-454B-AECA-39F1501D58F4}" type="pres">
      <dgm:prSet presAssocID="{82C24BF8-A43E-4A4D-9B4A-7CA1699DF519}" presName="compositeB" presStyleCnt="0"/>
      <dgm:spPr/>
    </dgm:pt>
    <dgm:pt modelId="{B4DE5AF7-7043-4AF7-84EE-E108223A85CA}" type="pres">
      <dgm:prSet presAssocID="{82C24BF8-A43E-4A4D-9B4A-7CA1699DF519}" presName="textB" presStyleLbl="revTx" presStyleIdx="1" presStyleCnt="6">
        <dgm:presLayoutVars>
          <dgm:bulletEnabled val="1"/>
        </dgm:presLayoutVars>
      </dgm:prSet>
      <dgm:spPr/>
    </dgm:pt>
    <dgm:pt modelId="{F9174867-7CC0-4A96-AA7E-BF4816294124}" type="pres">
      <dgm:prSet presAssocID="{82C24BF8-A43E-4A4D-9B4A-7CA1699DF519}" presName="circleB" presStyleLbl="node1" presStyleIdx="1" presStyleCnt="6"/>
      <dgm:spPr/>
    </dgm:pt>
    <dgm:pt modelId="{ED715AA6-25EB-4F8D-98EF-011C97D8036C}" type="pres">
      <dgm:prSet presAssocID="{82C24BF8-A43E-4A4D-9B4A-7CA1699DF519}" presName="spaceB" presStyleCnt="0"/>
      <dgm:spPr/>
    </dgm:pt>
    <dgm:pt modelId="{1E8A9087-EB59-4F7E-845C-936CF8E18F9F}" type="pres">
      <dgm:prSet presAssocID="{6E4C845D-E425-4B24-8FD4-526A714CD0E5}" presName="space" presStyleCnt="0"/>
      <dgm:spPr/>
    </dgm:pt>
    <dgm:pt modelId="{41BCA0F6-0049-409D-998E-D0A1E2B58986}" type="pres">
      <dgm:prSet presAssocID="{687EEF88-A905-45E5-B594-80811D115909}" presName="compositeA" presStyleCnt="0"/>
      <dgm:spPr/>
    </dgm:pt>
    <dgm:pt modelId="{6E51E85A-DD0B-4909-9349-8C2F33877B08}" type="pres">
      <dgm:prSet presAssocID="{687EEF88-A905-45E5-B594-80811D115909}" presName="textA" presStyleLbl="revTx" presStyleIdx="2" presStyleCnt="6">
        <dgm:presLayoutVars>
          <dgm:bulletEnabled val="1"/>
        </dgm:presLayoutVars>
      </dgm:prSet>
      <dgm:spPr/>
    </dgm:pt>
    <dgm:pt modelId="{4AB88590-8AB6-449A-B7A7-C442AE13EF19}" type="pres">
      <dgm:prSet presAssocID="{687EEF88-A905-45E5-B594-80811D115909}" presName="circleA" presStyleLbl="node1" presStyleIdx="2" presStyleCnt="6"/>
      <dgm:spPr/>
    </dgm:pt>
    <dgm:pt modelId="{EE77EF24-0460-4649-B461-0C724F732DD3}" type="pres">
      <dgm:prSet presAssocID="{687EEF88-A905-45E5-B594-80811D115909}" presName="spaceA" presStyleCnt="0"/>
      <dgm:spPr/>
    </dgm:pt>
    <dgm:pt modelId="{3A252B8E-9247-4885-91B8-528B7CEDB450}" type="pres">
      <dgm:prSet presAssocID="{047B575A-AF33-40F5-AADF-3A47B334B0EE}" presName="space" presStyleCnt="0"/>
      <dgm:spPr/>
    </dgm:pt>
    <dgm:pt modelId="{582520C7-2395-411B-BB79-164F3004D73F}" type="pres">
      <dgm:prSet presAssocID="{29E03B24-4EF1-4AD1-8489-F88A919EF400}" presName="compositeB" presStyleCnt="0"/>
      <dgm:spPr/>
    </dgm:pt>
    <dgm:pt modelId="{B10CE992-9CE4-4999-BDBB-E787E0BA990F}" type="pres">
      <dgm:prSet presAssocID="{29E03B24-4EF1-4AD1-8489-F88A919EF400}" presName="textB" presStyleLbl="revTx" presStyleIdx="3" presStyleCnt="6">
        <dgm:presLayoutVars>
          <dgm:bulletEnabled val="1"/>
        </dgm:presLayoutVars>
      </dgm:prSet>
      <dgm:spPr/>
    </dgm:pt>
    <dgm:pt modelId="{4CA26A84-F6D3-456A-8032-26FC6B509265}" type="pres">
      <dgm:prSet presAssocID="{29E03B24-4EF1-4AD1-8489-F88A919EF400}" presName="circleB" presStyleLbl="node1" presStyleIdx="3" presStyleCnt="6"/>
      <dgm:spPr/>
    </dgm:pt>
    <dgm:pt modelId="{77A911B6-8E87-4513-AA35-D4AB2E09C5F7}" type="pres">
      <dgm:prSet presAssocID="{29E03B24-4EF1-4AD1-8489-F88A919EF400}" presName="spaceB" presStyleCnt="0"/>
      <dgm:spPr/>
    </dgm:pt>
    <dgm:pt modelId="{F8847B75-6FA4-4759-A688-C74A15C71CFA}" type="pres">
      <dgm:prSet presAssocID="{C5F11AA7-4E9D-4779-BD87-4D8575FE70B2}" presName="space" presStyleCnt="0"/>
      <dgm:spPr/>
    </dgm:pt>
    <dgm:pt modelId="{97AD5EAF-67BD-4B31-85BA-1CD8BBCE4E31}" type="pres">
      <dgm:prSet presAssocID="{271D2853-7AFF-49BB-80EB-52DD25DD7E77}" presName="compositeA" presStyleCnt="0"/>
      <dgm:spPr/>
    </dgm:pt>
    <dgm:pt modelId="{F0F7C68F-28FB-45CC-A8DE-DD7969040EA6}" type="pres">
      <dgm:prSet presAssocID="{271D2853-7AFF-49BB-80EB-52DD25DD7E77}" presName="textA" presStyleLbl="revTx" presStyleIdx="4" presStyleCnt="6">
        <dgm:presLayoutVars>
          <dgm:bulletEnabled val="1"/>
        </dgm:presLayoutVars>
      </dgm:prSet>
      <dgm:spPr/>
    </dgm:pt>
    <dgm:pt modelId="{FFB9E0DA-8FC0-47EE-9445-A3B7F718456E}" type="pres">
      <dgm:prSet presAssocID="{271D2853-7AFF-49BB-80EB-52DD25DD7E77}" presName="circleA" presStyleLbl="node1" presStyleIdx="4" presStyleCnt="6"/>
      <dgm:spPr/>
    </dgm:pt>
    <dgm:pt modelId="{DD21DAB0-BD65-4CB2-A2E0-BCACB06C44AF}" type="pres">
      <dgm:prSet presAssocID="{271D2853-7AFF-49BB-80EB-52DD25DD7E77}" presName="spaceA" presStyleCnt="0"/>
      <dgm:spPr/>
    </dgm:pt>
    <dgm:pt modelId="{10FE8BC4-4FAD-41E7-970C-B67F44729148}" type="pres">
      <dgm:prSet presAssocID="{1D513330-213C-4CD0-9806-380A4990AA86}" presName="space" presStyleCnt="0"/>
      <dgm:spPr/>
    </dgm:pt>
    <dgm:pt modelId="{B01BEAD1-5B46-4692-8D07-0D6070F9B65A}" type="pres">
      <dgm:prSet presAssocID="{67208835-7AC2-4497-A278-55590AFA97C6}" presName="compositeB" presStyleCnt="0"/>
      <dgm:spPr/>
    </dgm:pt>
    <dgm:pt modelId="{F89F4DDE-C0C5-4E01-AC38-8E52FF277304}" type="pres">
      <dgm:prSet presAssocID="{67208835-7AC2-4497-A278-55590AFA97C6}" presName="textB" presStyleLbl="revTx" presStyleIdx="5" presStyleCnt="6">
        <dgm:presLayoutVars>
          <dgm:bulletEnabled val="1"/>
        </dgm:presLayoutVars>
      </dgm:prSet>
      <dgm:spPr/>
    </dgm:pt>
    <dgm:pt modelId="{4B6C3166-7B2A-4869-B2C7-4DF4F3F7B2AC}" type="pres">
      <dgm:prSet presAssocID="{67208835-7AC2-4497-A278-55590AFA97C6}" presName="circleB" presStyleLbl="node1" presStyleIdx="5" presStyleCnt="6"/>
      <dgm:spPr/>
    </dgm:pt>
    <dgm:pt modelId="{3A817A20-3BA0-41BC-ADFD-2E49CCB19BFE}" type="pres">
      <dgm:prSet presAssocID="{67208835-7AC2-4497-A278-55590AFA97C6}" presName="spaceB" presStyleCnt="0"/>
      <dgm:spPr/>
    </dgm:pt>
  </dgm:ptLst>
  <dgm:cxnLst>
    <dgm:cxn modelId="{A7CF5001-E0CF-4AB2-8D74-9C393B710E67}" type="presOf" srcId="{271D2853-7AFF-49BB-80EB-52DD25DD7E77}" destId="{F0F7C68F-28FB-45CC-A8DE-DD7969040EA6}" srcOrd="0" destOrd="0" presId="urn:microsoft.com/office/officeart/2005/8/layout/hProcess11"/>
    <dgm:cxn modelId="{60CC2008-1CDE-4514-AD03-E29C836EFC18}" type="presOf" srcId="{F205A911-1CD9-4264-A177-5A2C44F625A9}" destId="{63054A68-41FE-4CB8-9F1A-624939154B7F}" srcOrd="0" destOrd="0" presId="urn:microsoft.com/office/officeart/2005/8/layout/hProcess11"/>
    <dgm:cxn modelId="{CF9DAC0D-3C3D-417D-90B3-3EE1C57273C2}" type="presOf" srcId="{29E03B24-4EF1-4AD1-8489-F88A919EF400}" destId="{B10CE992-9CE4-4999-BDBB-E787E0BA990F}" srcOrd="0" destOrd="0" presId="urn:microsoft.com/office/officeart/2005/8/layout/hProcess11"/>
    <dgm:cxn modelId="{A149FB1C-7749-4FE3-BAC4-61E9CBE72949}" srcId="{E66A4883-8B2A-4CDD-B15E-365765A6ABEE}" destId="{82C24BF8-A43E-4A4D-9B4A-7CA1699DF519}" srcOrd="1" destOrd="0" parTransId="{F601A334-FEF6-4041-848D-DEED894126E0}" sibTransId="{6E4C845D-E425-4B24-8FD4-526A714CD0E5}"/>
    <dgm:cxn modelId="{3356FB2A-AF54-4CD6-B8ED-91DAA0ABE065}" type="presOf" srcId="{82C24BF8-A43E-4A4D-9B4A-7CA1699DF519}" destId="{B4DE5AF7-7043-4AF7-84EE-E108223A85CA}" srcOrd="0" destOrd="0" presId="urn:microsoft.com/office/officeart/2005/8/layout/hProcess11"/>
    <dgm:cxn modelId="{D11F6246-DCF1-4DD4-A375-774A8131CC34}" srcId="{E66A4883-8B2A-4CDD-B15E-365765A6ABEE}" destId="{F205A911-1CD9-4264-A177-5A2C44F625A9}" srcOrd="0" destOrd="0" parTransId="{1C9DC7D5-F6E7-48B5-A8AE-D0C17DDF99AA}" sibTransId="{E7137E27-2497-479B-9A99-BFFDBA389128}"/>
    <dgm:cxn modelId="{0CC1A04D-1798-4C3C-865E-90C0745195B7}" srcId="{E66A4883-8B2A-4CDD-B15E-365765A6ABEE}" destId="{29E03B24-4EF1-4AD1-8489-F88A919EF400}" srcOrd="3" destOrd="0" parTransId="{EC56D7B7-3CED-4660-8FF5-C3798FDFB9FC}" sibTransId="{C5F11AA7-4E9D-4779-BD87-4D8575FE70B2}"/>
    <dgm:cxn modelId="{F0133E6F-E2DB-43FF-8988-A6925654D0FD}" srcId="{E66A4883-8B2A-4CDD-B15E-365765A6ABEE}" destId="{271D2853-7AFF-49BB-80EB-52DD25DD7E77}" srcOrd="4" destOrd="0" parTransId="{1A89A97E-0DD7-4C59-A8AD-AA71A103879C}" sibTransId="{1D513330-213C-4CD0-9806-380A4990AA86}"/>
    <dgm:cxn modelId="{F0844698-B481-4558-A185-4C44F05F203C}" type="presOf" srcId="{687EEF88-A905-45E5-B594-80811D115909}" destId="{6E51E85A-DD0B-4909-9349-8C2F33877B08}" srcOrd="0" destOrd="0" presId="urn:microsoft.com/office/officeart/2005/8/layout/hProcess11"/>
    <dgm:cxn modelId="{0755609C-CB6E-483D-8F64-A0A41DCFCA2B}" type="presOf" srcId="{67208835-7AC2-4497-A278-55590AFA97C6}" destId="{F89F4DDE-C0C5-4E01-AC38-8E52FF277304}" srcOrd="0" destOrd="0" presId="urn:microsoft.com/office/officeart/2005/8/layout/hProcess11"/>
    <dgm:cxn modelId="{1C531D9F-8E59-4CA7-8E97-9E3C63608E09}" srcId="{E66A4883-8B2A-4CDD-B15E-365765A6ABEE}" destId="{687EEF88-A905-45E5-B594-80811D115909}" srcOrd="2" destOrd="0" parTransId="{017307F9-D7C6-410B-9681-D7D1C3C5CBAA}" sibTransId="{047B575A-AF33-40F5-AADF-3A47B334B0EE}"/>
    <dgm:cxn modelId="{F59F54AA-B4C5-48D5-A99A-6E1F2AB4DFAB}" type="presOf" srcId="{E66A4883-8B2A-4CDD-B15E-365765A6ABEE}" destId="{BEA5C848-CB66-4BF9-9DB8-52C069E352B7}" srcOrd="0" destOrd="0" presId="urn:microsoft.com/office/officeart/2005/8/layout/hProcess11"/>
    <dgm:cxn modelId="{103D3EF1-CA28-4CAE-B7D9-6F63C5CCBA48}" srcId="{E66A4883-8B2A-4CDD-B15E-365765A6ABEE}" destId="{67208835-7AC2-4497-A278-55590AFA97C6}" srcOrd="5" destOrd="0" parTransId="{16395DF2-3137-4B6B-AAAB-0EC44AEF968C}" sibTransId="{A73D5685-3DF4-46E4-8B38-1ABFAA9C4366}"/>
    <dgm:cxn modelId="{5C973B0B-C18A-4DE1-8B9E-C397DA182F3F}" type="presParOf" srcId="{BEA5C848-CB66-4BF9-9DB8-52C069E352B7}" destId="{C881A896-E8DA-4F04-96D6-C115AC06DB7C}" srcOrd="0" destOrd="0" presId="urn:microsoft.com/office/officeart/2005/8/layout/hProcess11"/>
    <dgm:cxn modelId="{D966DE39-ABFB-464A-969A-0B1C1E005C11}" type="presParOf" srcId="{BEA5C848-CB66-4BF9-9DB8-52C069E352B7}" destId="{405DFCA0-4909-4D7E-A905-DBF113C3C7CB}" srcOrd="1" destOrd="0" presId="urn:microsoft.com/office/officeart/2005/8/layout/hProcess11"/>
    <dgm:cxn modelId="{271ABAA4-DB36-4B7B-8CBF-3E301D794621}" type="presParOf" srcId="{405DFCA0-4909-4D7E-A905-DBF113C3C7CB}" destId="{447508E1-BCC9-412A-B27F-8A5AA21A42B0}" srcOrd="0" destOrd="0" presId="urn:microsoft.com/office/officeart/2005/8/layout/hProcess11"/>
    <dgm:cxn modelId="{5C7621C4-1703-4591-B27B-9CAA801DD7EA}" type="presParOf" srcId="{447508E1-BCC9-412A-B27F-8A5AA21A42B0}" destId="{63054A68-41FE-4CB8-9F1A-624939154B7F}" srcOrd="0" destOrd="0" presId="urn:microsoft.com/office/officeart/2005/8/layout/hProcess11"/>
    <dgm:cxn modelId="{073E0B47-8425-42C0-8997-053A1559E7D1}" type="presParOf" srcId="{447508E1-BCC9-412A-B27F-8A5AA21A42B0}" destId="{899CE266-6753-43C8-906F-17463A1DD2FB}" srcOrd="1" destOrd="0" presId="urn:microsoft.com/office/officeart/2005/8/layout/hProcess11"/>
    <dgm:cxn modelId="{725F6534-FD1F-4962-871C-001AFCFB8C57}" type="presParOf" srcId="{447508E1-BCC9-412A-B27F-8A5AA21A42B0}" destId="{E43AC3A7-D732-4745-A89D-2A52F6506508}" srcOrd="2" destOrd="0" presId="urn:microsoft.com/office/officeart/2005/8/layout/hProcess11"/>
    <dgm:cxn modelId="{14F98576-5704-4A0D-8770-6BE5448CFA82}" type="presParOf" srcId="{405DFCA0-4909-4D7E-A905-DBF113C3C7CB}" destId="{BACE874B-B98E-460D-A88A-71BDE9E30214}" srcOrd="1" destOrd="0" presId="urn:microsoft.com/office/officeart/2005/8/layout/hProcess11"/>
    <dgm:cxn modelId="{FB1A47AF-04F5-487C-898C-7B6836130107}" type="presParOf" srcId="{405DFCA0-4909-4D7E-A905-DBF113C3C7CB}" destId="{91641B36-AC85-454B-AECA-39F1501D58F4}" srcOrd="2" destOrd="0" presId="urn:microsoft.com/office/officeart/2005/8/layout/hProcess11"/>
    <dgm:cxn modelId="{3A424340-2946-4164-9D82-4FA8BCD6DC45}" type="presParOf" srcId="{91641B36-AC85-454B-AECA-39F1501D58F4}" destId="{B4DE5AF7-7043-4AF7-84EE-E108223A85CA}" srcOrd="0" destOrd="0" presId="urn:microsoft.com/office/officeart/2005/8/layout/hProcess11"/>
    <dgm:cxn modelId="{47F27451-DCFC-48AF-9ADC-160FD38D4FDD}" type="presParOf" srcId="{91641B36-AC85-454B-AECA-39F1501D58F4}" destId="{F9174867-7CC0-4A96-AA7E-BF4816294124}" srcOrd="1" destOrd="0" presId="urn:microsoft.com/office/officeart/2005/8/layout/hProcess11"/>
    <dgm:cxn modelId="{742AAD1E-F4BD-451E-85F0-8DE931F192FB}" type="presParOf" srcId="{91641B36-AC85-454B-AECA-39F1501D58F4}" destId="{ED715AA6-25EB-4F8D-98EF-011C97D8036C}" srcOrd="2" destOrd="0" presId="urn:microsoft.com/office/officeart/2005/8/layout/hProcess11"/>
    <dgm:cxn modelId="{A2AC2B3C-1A48-4A6E-AC12-53BFAEEB4716}" type="presParOf" srcId="{405DFCA0-4909-4D7E-A905-DBF113C3C7CB}" destId="{1E8A9087-EB59-4F7E-845C-936CF8E18F9F}" srcOrd="3" destOrd="0" presId="urn:microsoft.com/office/officeart/2005/8/layout/hProcess11"/>
    <dgm:cxn modelId="{4DFF34FB-A267-4DBF-8286-72D2765AADC1}" type="presParOf" srcId="{405DFCA0-4909-4D7E-A905-DBF113C3C7CB}" destId="{41BCA0F6-0049-409D-998E-D0A1E2B58986}" srcOrd="4" destOrd="0" presId="urn:microsoft.com/office/officeart/2005/8/layout/hProcess11"/>
    <dgm:cxn modelId="{870499E6-932B-4355-B974-A402AFAE87F6}" type="presParOf" srcId="{41BCA0F6-0049-409D-998E-D0A1E2B58986}" destId="{6E51E85A-DD0B-4909-9349-8C2F33877B08}" srcOrd="0" destOrd="0" presId="urn:microsoft.com/office/officeart/2005/8/layout/hProcess11"/>
    <dgm:cxn modelId="{93D87497-0BF8-4C62-82B9-4AF1429628DE}" type="presParOf" srcId="{41BCA0F6-0049-409D-998E-D0A1E2B58986}" destId="{4AB88590-8AB6-449A-B7A7-C442AE13EF19}" srcOrd="1" destOrd="0" presId="urn:microsoft.com/office/officeart/2005/8/layout/hProcess11"/>
    <dgm:cxn modelId="{27E0FDCA-C45F-48A7-A3CE-D9C5B900D591}" type="presParOf" srcId="{41BCA0F6-0049-409D-998E-D0A1E2B58986}" destId="{EE77EF24-0460-4649-B461-0C724F732DD3}" srcOrd="2" destOrd="0" presId="urn:microsoft.com/office/officeart/2005/8/layout/hProcess11"/>
    <dgm:cxn modelId="{534D38B1-C868-4E93-B87C-48A26CC28510}" type="presParOf" srcId="{405DFCA0-4909-4D7E-A905-DBF113C3C7CB}" destId="{3A252B8E-9247-4885-91B8-528B7CEDB450}" srcOrd="5" destOrd="0" presId="urn:microsoft.com/office/officeart/2005/8/layout/hProcess11"/>
    <dgm:cxn modelId="{0B811100-9750-4CAC-A7B6-D8DE1F131006}" type="presParOf" srcId="{405DFCA0-4909-4D7E-A905-DBF113C3C7CB}" destId="{582520C7-2395-411B-BB79-164F3004D73F}" srcOrd="6" destOrd="0" presId="urn:microsoft.com/office/officeart/2005/8/layout/hProcess11"/>
    <dgm:cxn modelId="{025920B2-B2B9-493A-86D6-E6EFD816EE8A}" type="presParOf" srcId="{582520C7-2395-411B-BB79-164F3004D73F}" destId="{B10CE992-9CE4-4999-BDBB-E787E0BA990F}" srcOrd="0" destOrd="0" presId="urn:microsoft.com/office/officeart/2005/8/layout/hProcess11"/>
    <dgm:cxn modelId="{92E8E2CC-E75E-47C3-B4F8-C1ED8BF5B01B}" type="presParOf" srcId="{582520C7-2395-411B-BB79-164F3004D73F}" destId="{4CA26A84-F6D3-456A-8032-26FC6B509265}" srcOrd="1" destOrd="0" presId="urn:microsoft.com/office/officeart/2005/8/layout/hProcess11"/>
    <dgm:cxn modelId="{46FA6C5E-E445-4575-9A76-FC8336BFA556}" type="presParOf" srcId="{582520C7-2395-411B-BB79-164F3004D73F}" destId="{77A911B6-8E87-4513-AA35-D4AB2E09C5F7}" srcOrd="2" destOrd="0" presId="urn:microsoft.com/office/officeart/2005/8/layout/hProcess11"/>
    <dgm:cxn modelId="{5D315038-00FD-476A-9324-A7D842488BBD}" type="presParOf" srcId="{405DFCA0-4909-4D7E-A905-DBF113C3C7CB}" destId="{F8847B75-6FA4-4759-A688-C74A15C71CFA}" srcOrd="7" destOrd="0" presId="urn:microsoft.com/office/officeart/2005/8/layout/hProcess11"/>
    <dgm:cxn modelId="{562EC98E-157C-4378-BED0-34E5C09EE714}" type="presParOf" srcId="{405DFCA0-4909-4D7E-A905-DBF113C3C7CB}" destId="{97AD5EAF-67BD-4B31-85BA-1CD8BBCE4E31}" srcOrd="8" destOrd="0" presId="urn:microsoft.com/office/officeart/2005/8/layout/hProcess11"/>
    <dgm:cxn modelId="{9FA8C836-A771-4695-AAC7-3CDED8D8FD55}" type="presParOf" srcId="{97AD5EAF-67BD-4B31-85BA-1CD8BBCE4E31}" destId="{F0F7C68F-28FB-45CC-A8DE-DD7969040EA6}" srcOrd="0" destOrd="0" presId="urn:microsoft.com/office/officeart/2005/8/layout/hProcess11"/>
    <dgm:cxn modelId="{FD95EB56-D85E-4A85-BDB9-FE52A0ED7D92}" type="presParOf" srcId="{97AD5EAF-67BD-4B31-85BA-1CD8BBCE4E31}" destId="{FFB9E0DA-8FC0-47EE-9445-A3B7F718456E}" srcOrd="1" destOrd="0" presId="urn:microsoft.com/office/officeart/2005/8/layout/hProcess11"/>
    <dgm:cxn modelId="{A2099D5D-4FD6-4B9C-A539-C29068F9BCB5}" type="presParOf" srcId="{97AD5EAF-67BD-4B31-85BA-1CD8BBCE4E31}" destId="{DD21DAB0-BD65-4CB2-A2E0-BCACB06C44AF}" srcOrd="2" destOrd="0" presId="urn:microsoft.com/office/officeart/2005/8/layout/hProcess11"/>
    <dgm:cxn modelId="{105C9A5D-E306-4D76-B0CF-4670FAEFC6E5}" type="presParOf" srcId="{405DFCA0-4909-4D7E-A905-DBF113C3C7CB}" destId="{10FE8BC4-4FAD-41E7-970C-B67F44729148}" srcOrd="9" destOrd="0" presId="urn:microsoft.com/office/officeart/2005/8/layout/hProcess11"/>
    <dgm:cxn modelId="{4E146B52-746A-4481-8998-DDFCEFCE2B2F}" type="presParOf" srcId="{405DFCA0-4909-4D7E-A905-DBF113C3C7CB}" destId="{B01BEAD1-5B46-4692-8D07-0D6070F9B65A}" srcOrd="10" destOrd="0" presId="urn:microsoft.com/office/officeart/2005/8/layout/hProcess11"/>
    <dgm:cxn modelId="{5F12D2B0-3169-4786-8E10-8EB8D334EC2D}" type="presParOf" srcId="{B01BEAD1-5B46-4692-8D07-0D6070F9B65A}" destId="{F89F4DDE-C0C5-4E01-AC38-8E52FF277304}" srcOrd="0" destOrd="0" presId="urn:microsoft.com/office/officeart/2005/8/layout/hProcess11"/>
    <dgm:cxn modelId="{1BECE9CA-37E7-4D4E-9A25-D65703D8B3D5}" type="presParOf" srcId="{B01BEAD1-5B46-4692-8D07-0D6070F9B65A}" destId="{4B6C3166-7B2A-4869-B2C7-4DF4F3F7B2AC}" srcOrd="1" destOrd="0" presId="urn:microsoft.com/office/officeart/2005/8/layout/hProcess11"/>
    <dgm:cxn modelId="{3F47D155-E736-4AC7-A24C-EADA7821DA97}" type="presParOf" srcId="{B01BEAD1-5B46-4692-8D07-0D6070F9B65A}" destId="{3A817A20-3BA0-41BC-ADFD-2E49CCB19BFE}"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2B9D5D-D748-42F4-BA9D-E4F05C66EE32}" type="doc">
      <dgm:prSet loTypeId="urn:microsoft.com/office/officeart/2009/3/layout/StepUpProcess" loCatId="process" qsTypeId="urn:microsoft.com/office/officeart/2005/8/quickstyle/simple1" qsCatId="simple" csTypeId="urn:microsoft.com/office/officeart/2005/8/colors/colorful1" csCatId="colorful"/>
      <dgm:spPr/>
      <dgm:t>
        <a:bodyPr/>
        <a:lstStyle/>
        <a:p>
          <a:endParaRPr lang="en-US"/>
        </a:p>
      </dgm:t>
    </dgm:pt>
    <dgm:pt modelId="{8F9C0447-E5BF-4586-969A-BD4D675E16EA}">
      <dgm:prSet custT="1"/>
      <dgm:spPr/>
      <dgm:t>
        <a:bodyPr/>
        <a:lstStyle/>
        <a:p>
          <a:pPr algn="ctr"/>
          <a:r>
            <a:rPr lang="en-US" sz="1200">
              <a:latin typeface="Times New Roman" panose="02020603050405020304" pitchFamily="18" charset="0"/>
              <a:cs typeface="Times New Roman" panose="02020603050405020304" pitchFamily="18" charset="0"/>
            </a:rPr>
            <a:t>Penrose Health offers funded training and ongoing professional development, giving new starters a structured route to build the clinical skills the role requires (Penrose Health, 2026).</a:t>
          </a:r>
        </a:p>
      </dgm:t>
    </dgm:pt>
    <dgm:pt modelId="{39585181-CD91-4A08-9C5F-97C88766FDF7}" type="parTrans" cxnId="{487BFF9D-B155-44F4-9D01-3BD2F42BDE4B}">
      <dgm:prSet/>
      <dgm:spPr/>
      <dgm:t>
        <a:bodyPr/>
        <a:lstStyle/>
        <a:p>
          <a:endParaRPr lang="en-US"/>
        </a:p>
      </dgm:t>
    </dgm:pt>
    <dgm:pt modelId="{4A0CAEBD-6644-4C89-A874-965BEA321292}" type="sibTrans" cxnId="{487BFF9D-B155-44F4-9D01-3BD2F42BDE4B}">
      <dgm:prSet/>
      <dgm:spPr/>
      <dgm:t>
        <a:bodyPr/>
        <a:lstStyle/>
        <a:p>
          <a:endParaRPr lang="en-US"/>
        </a:p>
      </dgm:t>
    </dgm:pt>
    <dgm:pt modelId="{8F68A0E8-8FAC-4F70-A56B-BBF67D825E2C}">
      <dgm:prSet custT="1"/>
      <dgm:spPr/>
      <dgm:t>
        <a:bodyPr/>
        <a:lstStyle/>
        <a:p>
          <a:pPr algn="ctr"/>
          <a:r>
            <a:rPr lang="en-US" sz="1200">
              <a:latin typeface="Times New Roman" panose="02020603050405020304" pitchFamily="18" charset="0"/>
              <a:cs typeface="Times New Roman" panose="02020603050405020304" pitchFamily="18" charset="0"/>
            </a:rPr>
            <a:t>The NHS Long Term Workforce Plan is expanding apprenticeship routes, offering healthcare assistants a pathway toward nursing associate and registered nurse roles (NHS England, 2023).</a:t>
          </a:r>
        </a:p>
      </dgm:t>
    </dgm:pt>
    <dgm:pt modelId="{C29B0561-F26C-49EA-8F22-DD078D4A026A}" type="parTrans" cxnId="{90246D6A-53A3-4A35-841F-97EC309E69C2}">
      <dgm:prSet/>
      <dgm:spPr/>
      <dgm:t>
        <a:bodyPr/>
        <a:lstStyle/>
        <a:p>
          <a:endParaRPr lang="en-US"/>
        </a:p>
      </dgm:t>
    </dgm:pt>
    <dgm:pt modelId="{876F840F-2DA9-4CCC-9D1C-96E93A9878D3}" type="sibTrans" cxnId="{90246D6A-53A3-4A35-841F-97EC309E69C2}">
      <dgm:prSet/>
      <dgm:spPr/>
      <dgm:t>
        <a:bodyPr/>
        <a:lstStyle/>
        <a:p>
          <a:endParaRPr lang="en-US"/>
        </a:p>
      </dgm:t>
    </dgm:pt>
    <dgm:pt modelId="{9F75872A-9BC5-446C-96B7-7E0FA07DD277}">
      <dgm:prSet custT="1"/>
      <dgm:spPr/>
      <dgm:t>
        <a:bodyPr/>
        <a:lstStyle/>
        <a:p>
          <a:pPr algn="ctr"/>
          <a:r>
            <a:rPr lang="en-US" sz="1200">
              <a:latin typeface="Times New Roman" panose="02020603050405020304" pitchFamily="18" charset="0"/>
              <a:cs typeface="Times New Roman" panose="02020603050405020304" pitchFamily="18" charset="0"/>
            </a:rPr>
            <a:t>Continued workforce demand in adult social care provides wider opportunities to gain relevant care experience and develop transferable skills (Skills for Care, 2025).</a:t>
          </a:r>
        </a:p>
      </dgm:t>
    </dgm:pt>
    <dgm:pt modelId="{20CED699-EE8C-44A9-8966-15E5F4511F3E}" type="parTrans" cxnId="{88B1B521-51CB-4FD6-BEE3-1DADA2033E00}">
      <dgm:prSet/>
      <dgm:spPr/>
      <dgm:t>
        <a:bodyPr/>
        <a:lstStyle/>
        <a:p>
          <a:endParaRPr lang="en-US"/>
        </a:p>
      </dgm:t>
    </dgm:pt>
    <dgm:pt modelId="{8133940B-BC9D-42EE-9802-311AA55D3F7C}" type="sibTrans" cxnId="{88B1B521-51CB-4FD6-BEE3-1DADA2033E00}">
      <dgm:prSet/>
      <dgm:spPr/>
      <dgm:t>
        <a:bodyPr/>
        <a:lstStyle/>
        <a:p>
          <a:endParaRPr lang="en-US"/>
        </a:p>
      </dgm:t>
    </dgm:pt>
    <dgm:pt modelId="{6129850C-AEF4-4F8A-A89E-4AFDAFFE2855}">
      <dgm:prSet custT="1"/>
      <dgm:spPr/>
      <dgm:t>
        <a:bodyPr/>
        <a:lstStyle/>
        <a:p>
          <a:pPr algn="ctr"/>
          <a:r>
            <a:rPr lang="en-US" sz="1200">
              <a:latin typeface="Times New Roman" panose="02020603050405020304" pitchFamily="18" charset="0"/>
              <a:cs typeface="Times New Roman" panose="02020603050405020304" pitchFamily="18" charset="0"/>
            </a:rPr>
            <a:t>Additional employee benefits, including wellbeing support and paid professional indemnity, create a supportive environment for building confidence early in the role (Penrose Health, 2026).</a:t>
          </a:r>
        </a:p>
      </dgm:t>
    </dgm:pt>
    <dgm:pt modelId="{8A4018BE-F081-43D3-B39C-EB6FDD23A2FA}" type="parTrans" cxnId="{41C1361F-CA3E-4D72-A7F3-F0BFAB2553E9}">
      <dgm:prSet/>
      <dgm:spPr/>
      <dgm:t>
        <a:bodyPr/>
        <a:lstStyle/>
        <a:p>
          <a:endParaRPr lang="en-US"/>
        </a:p>
      </dgm:t>
    </dgm:pt>
    <dgm:pt modelId="{2B7193D1-1C5B-4CAE-B615-A04812AC8962}" type="sibTrans" cxnId="{41C1361F-CA3E-4D72-A7F3-F0BFAB2553E9}">
      <dgm:prSet/>
      <dgm:spPr/>
      <dgm:t>
        <a:bodyPr/>
        <a:lstStyle/>
        <a:p>
          <a:endParaRPr lang="en-US"/>
        </a:p>
      </dgm:t>
    </dgm:pt>
    <dgm:pt modelId="{E4066B30-2787-492B-BDB4-A1C143A16852}">
      <dgm:prSet custT="1"/>
      <dgm:spPr/>
      <dgm:t>
        <a:bodyPr/>
        <a:lstStyle/>
        <a:p>
          <a:pPr algn="ctr"/>
          <a:r>
            <a:rPr lang="en-US" sz="1200">
              <a:latin typeface="Times New Roman" panose="02020603050405020304" pitchFamily="18" charset="0"/>
              <a:cs typeface="Times New Roman" panose="02020603050405020304" pitchFamily="18" charset="0"/>
            </a:rPr>
            <a:t>Strong performance and completion of relevant training could support progression toward more senior HCA, assistant practitioner or nursing associate positions.</a:t>
          </a:r>
        </a:p>
      </dgm:t>
    </dgm:pt>
    <dgm:pt modelId="{17A26F99-C9D0-49A9-9572-73ECA48EA4E2}" type="parTrans" cxnId="{9F835732-1859-409C-92F7-26FE1438BDEE}">
      <dgm:prSet/>
      <dgm:spPr/>
      <dgm:t>
        <a:bodyPr/>
        <a:lstStyle/>
        <a:p>
          <a:endParaRPr lang="en-US"/>
        </a:p>
      </dgm:t>
    </dgm:pt>
    <dgm:pt modelId="{6772829E-9A05-45C7-8551-9ED3E1D56833}" type="sibTrans" cxnId="{9F835732-1859-409C-92F7-26FE1438BDEE}">
      <dgm:prSet/>
      <dgm:spPr/>
      <dgm:t>
        <a:bodyPr/>
        <a:lstStyle/>
        <a:p>
          <a:endParaRPr lang="en-US"/>
        </a:p>
      </dgm:t>
    </dgm:pt>
    <dgm:pt modelId="{50788C01-737A-47C5-A458-01B731F8BDE1}" type="pres">
      <dgm:prSet presAssocID="{FC2B9D5D-D748-42F4-BA9D-E4F05C66EE32}" presName="rootnode" presStyleCnt="0">
        <dgm:presLayoutVars>
          <dgm:chMax/>
          <dgm:chPref/>
          <dgm:dir/>
          <dgm:animLvl val="lvl"/>
        </dgm:presLayoutVars>
      </dgm:prSet>
      <dgm:spPr/>
    </dgm:pt>
    <dgm:pt modelId="{42F4BF20-6FF6-4F53-B45D-2B0C27C136DB}" type="pres">
      <dgm:prSet presAssocID="{8F9C0447-E5BF-4586-969A-BD4D675E16EA}" presName="composite" presStyleCnt="0"/>
      <dgm:spPr/>
    </dgm:pt>
    <dgm:pt modelId="{E45A9F8E-5C64-4F8D-B076-D0AD2D45C867}" type="pres">
      <dgm:prSet presAssocID="{8F9C0447-E5BF-4586-969A-BD4D675E16EA}" presName="LShape" presStyleLbl="alignNode1" presStyleIdx="0" presStyleCnt="9"/>
      <dgm:spPr/>
    </dgm:pt>
    <dgm:pt modelId="{DF540E5D-E931-4972-82ED-2069F0A2887F}" type="pres">
      <dgm:prSet presAssocID="{8F9C0447-E5BF-4586-969A-BD4D675E16EA}" presName="ParentText" presStyleLbl="revTx" presStyleIdx="0" presStyleCnt="5">
        <dgm:presLayoutVars>
          <dgm:chMax val="0"/>
          <dgm:chPref val="0"/>
          <dgm:bulletEnabled val="1"/>
        </dgm:presLayoutVars>
      </dgm:prSet>
      <dgm:spPr/>
    </dgm:pt>
    <dgm:pt modelId="{6F1D8FCC-EFC0-4930-95A1-636F3F5B9036}" type="pres">
      <dgm:prSet presAssocID="{8F9C0447-E5BF-4586-969A-BD4D675E16EA}" presName="Triangle" presStyleLbl="alignNode1" presStyleIdx="1" presStyleCnt="9"/>
      <dgm:spPr/>
    </dgm:pt>
    <dgm:pt modelId="{385F5DD2-B78E-4B34-A455-073ECF926C55}" type="pres">
      <dgm:prSet presAssocID="{4A0CAEBD-6644-4C89-A874-965BEA321292}" presName="sibTrans" presStyleCnt="0"/>
      <dgm:spPr/>
    </dgm:pt>
    <dgm:pt modelId="{B9A86204-A20E-4897-9FE0-094EE55BE5FB}" type="pres">
      <dgm:prSet presAssocID="{4A0CAEBD-6644-4C89-A874-965BEA321292}" presName="space" presStyleCnt="0"/>
      <dgm:spPr/>
    </dgm:pt>
    <dgm:pt modelId="{315946E6-D871-48E1-8CD1-8BF8000897F7}" type="pres">
      <dgm:prSet presAssocID="{8F68A0E8-8FAC-4F70-A56B-BBF67D825E2C}" presName="composite" presStyleCnt="0"/>
      <dgm:spPr/>
    </dgm:pt>
    <dgm:pt modelId="{27F899CF-B476-448D-A496-A4E732FAC47A}" type="pres">
      <dgm:prSet presAssocID="{8F68A0E8-8FAC-4F70-A56B-BBF67D825E2C}" presName="LShape" presStyleLbl="alignNode1" presStyleIdx="2" presStyleCnt="9"/>
      <dgm:spPr/>
    </dgm:pt>
    <dgm:pt modelId="{2EA37230-54DE-4751-A3F1-974110DC2BD4}" type="pres">
      <dgm:prSet presAssocID="{8F68A0E8-8FAC-4F70-A56B-BBF67D825E2C}" presName="ParentText" presStyleLbl="revTx" presStyleIdx="1" presStyleCnt="5">
        <dgm:presLayoutVars>
          <dgm:chMax val="0"/>
          <dgm:chPref val="0"/>
          <dgm:bulletEnabled val="1"/>
        </dgm:presLayoutVars>
      </dgm:prSet>
      <dgm:spPr/>
    </dgm:pt>
    <dgm:pt modelId="{CF270E67-0599-4892-A11A-BCB262684931}" type="pres">
      <dgm:prSet presAssocID="{8F68A0E8-8FAC-4F70-A56B-BBF67D825E2C}" presName="Triangle" presStyleLbl="alignNode1" presStyleIdx="3" presStyleCnt="9"/>
      <dgm:spPr/>
    </dgm:pt>
    <dgm:pt modelId="{A21EF4D8-4852-4E7E-8DD7-EF9795BE8D58}" type="pres">
      <dgm:prSet presAssocID="{876F840F-2DA9-4CCC-9D1C-96E93A9878D3}" presName="sibTrans" presStyleCnt="0"/>
      <dgm:spPr/>
    </dgm:pt>
    <dgm:pt modelId="{3225337E-8A6F-4780-B905-74E95B4809C0}" type="pres">
      <dgm:prSet presAssocID="{876F840F-2DA9-4CCC-9D1C-96E93A9878D3}" presName="space" presStyleCnt="0"/>
      <dgm:spPr/>
    </dgm:pt>
    <dgm:pt modelId="{A83EA153-896A-43AF-8B25-97CC64BE767C}" type="pres">
      <dgm:prSet presAssocID="{9F75872A-9BC5-446C-96B7-7E0FA07DD277}" presName="composite" presStyleCnt="0"/>
      <dgm:spPr/>
    </dgm:pt>
    <dgm:pt modelId="{4214FD95-0880-4517-8897-1BF3C9A80566}" type="pres">
      <dgm:prSet presAssocID="{9F75872A-9BC5-446C-96B7-7E0FA07DD277}" presName="LShape" presStyleLbl="alignNode1" presStyleIdx="4" presStyleCnt="9"/>
      <dgm:spPr/>
    </dgm:pt>
    <dgm:pt modelId="{353546C1-172B-4D32-B344-ADFC847190C6}" type="pres">
      <dgm:prSet presAssocID="{9F75872A-9BC5-446C-96B7-7E0FA07DD277}" presName="ParentText" presStyleLbl="revTx" presStyleIdx="2" presStyleCnt="5">
        <dgm:presLayoutVars>
          <dgm:chMax val="0"/>
          <dgm:chPref val="0"/>
          <dgm:bulletEnabled val="1"/>
        </dgm:presLayoutVars>
      </dgm:prSet>
      <dgm:spPr/>
    </dgm:pt>
    <dgm:pt modelId="{188CE06F-6351-4490-9918-59829190CB35}" type="pres">
      <dgm:prSet presAssocID="{9F75872A-9BC5-446C-96B7-7E0FA07DD277}" presName="Triangle" presStyleLbl="alignNode1" presStyleIdx="5" presStyleCnt="9"/>
      <dgm:spPr/>
    </dgm:pt>
    <dgm:pt modelId="{77434C1F-98B6-4F0E-9F8E-FBBFAE02D991}" type="pres">
      <dgm:prSet presAssocID="{8133940B-BC9D-42EE-9802-311AA55D3F7C}" presName="sibTrans" presStyleCnt="0"/>
      <dgm:spPr/>
    </dgm:pt>
    <dgm:pt modelId="{3AE58245-D154-4BDE-A35A-444893CE5303}" type="pres">
      <dgm:prSet presAssocID="{8133940B-BC9D-42EE-9802-311AA55D3F7C}" presName="space" presStyleCnt="0"/>
      <dgm:spPr/>
    </dgm:pt>
    <dgm:pt modelId="{956D5FE5-0666-478D-98AA-625D47B5B856}" type="pres">
      <dgm:prSet presAssocID="{6129850C-AEF4-4F8A-A89E-4AFDAFFE2855}" presName="composite" presStyleCnt="0"/>
      <dgm:spPr/>
    </dgm:pt>
    <dgm:pt modelId="{D57A85C3-364D-4401-A86C-0B3EB9F59AB4}" type="pres">
      <dgm:prSet presAssocID="{6129850C-AEF4-4F8A-A89E-4AFDAFFE2855}" presName="LShape" presStyleLbl="alignNode1" presStyleIdx="6" presStyleCnt="9"/>
      <dgm:spPr/>
    </dgm:pt>
    <dgm:pt modelId="{2012A372-8634-4DBB-AB92-F334D00FFDA8}" type="pres">
      <dgm:prSet presAssocID="{6129850C-AEF4-4F8A-A89E-4AFDAFFE2855}" presName="ParentText" presStyleLbl="revTx" presStyleIdx="3" presStyleCnt="5">
        <dgm:presLayoutVars>
          <dgm:chMax val="0"/>
          <dgm:chPref val="0"/>
          <dgm:bulletEnabled val="1"/>
        </dgm:presLayoutVars>
      </dgm:prSet>
      <dgm:spPr/>
    </dgm:pt>
    <dgm:pt modelId="{B6565FC8-D8D5-4687-9985-B7734B6AAB0E}" type="pres">
      <dgm:prSet presAssocID="{6129850C-AEF4-4F8A-A89E-4AFDAFFE2855}" presName="Triangle" presStyleLbl="alignNode1" presStyleIdx="7" presStyleCnt="9"/>
      <dgm:spPr/>
    </dgm:pt>
    <dgm:pt modelId="{8D57ED1B-5DC1-4BE3-8DEE-045F24E3C12E}" type="pres">
      <dgm:prSet presAssocID="{2B7193D1-1C5B-4CAE-B615-A04812AC8962}" presName="sibTrans" presStyleCnt="0"/>
      <dgm:spPr/>
    </dgm:pt>
    <dgm:pt modelId="{472AA165-3052-47DF-9F8D-540B5F583656}" type="pres">
      <dgm:prSet presAssocID="{2B7193D1-1C5B-4CAE-B615-A04812AC8962}" presName="space" presStyleCnt="0"/>
      <dgm:spPr/>
    </dgm:pt>
    <dgm:pt modelId="{CB1F6849-2B15-436C-B538-70D9F382B287}" type="pres">
      <dgm:prSet presAssocID="{E4066B30-2787-492B-BDB4-A1C143A16852}" presName="composite" presStyleCnt="0"/>
      <dgm:spPr/>
    </dgm:pt>
    <dgm:pt modelId="{B44A3450-359F-401E-A957-636B6EAD1180}" type="pres">
      <dgm:prSet presAssocID="{E4066B30-2787-492B-BDB4-A1C143A16852}" presName="LShape" presStyleLbl="alignNode1" presStyleIdx="8" presStyleCnt="9"/>
      <dgm:spPr/>
    </dgm:pt>
    <dgm:pt modelId="{FD790D42-0751-4534-812E-CB4F6BA63224}" type="pres">
      <dgm:prSet presAssocID="{E4066B30-2787-492B-BDB4-A1C143A16852}" presName="ParentText" presStyleLbl="revTx" presStyleIdx="4" presStyleCnt="5">
        <dgm:presLayoutVars>
          <dgm:chMax val="0"/>
          <dgm:chPref val="0"/>
          <dgm:bulletEnabled val="1"/>
        </dgm:presLayoutVars>
      </dgm:prSet>
      <dgm:spPr/>
    </dgm:pt>
  </dgm:ptLst>
  <dgm:cxnLst>
    <dgm:cxn modelId="{A6527A07-9CEE-4540-AB00-A31578CD75DB}" type="presOf" srcId="{E4066B30-2787-492B-BDB4-A1C143A16852}" destId="{FD790D42-0751-4534-812E-CB4F6BA63224}" srcOrd="0" destOrd="0" presId="urn:microsoft.com/office/officeart/2009/3/layout/StepUpProcess"/>
    <dgm:cxn modelId="{99A46A1B-69AD-4CB9-8A53-98A26AF5731B}" type="presOf" srcId="{FC2B9D5D-D748-42F4-BA9D-E4F05C66EE32}" destId="{50788C01-737A-47C5-A458-01B731F8BDE1}" srcOrd="0" destOrd="0" presId="urn:microsoft.com/office/officeart/2009/3/layout/StepUpProcess"/>
    <dgm:cxn modelId="{41C1361F-CA3E-4D72-A7F3-F0BFAB2553E9}" srcId="{FC2B9D5D-D748-42F4-BA9D-E4F05C66EE32}" destId="{6129850C-AEF4-4F8A-A89E-4AFDAFFE2855}" srcOrd="3" destOrd="0" parTransId="{8A4018BE-F081-43D3-B39C-EB6FDD23A2FA}" sibTransId="{2B7193D1-1C5B-4CAE-B615-A04812AC8962}"/>
    <dgm:cxn modelId="{88B1B521-51CB-4FD6-BEE3-1DADA2033E00}" srcId="{FC2B9D5D-D748-42F4-BA9D-E4F05C66EE32}" destId="{9F75872A-9BC5-446C-96B7-7E0FA07DD277}" srcOrd="2" destOrd="0" parTransId="{20CED699-EE8C-44A9-8966-15E5F4511F3E}" sibTransId="{8133940B-BC9D-42EE-9802-311AA55D3F7C}"/>
    <dgm:cxn modelId="{9F835732-1859-409C-92F7-26FE1438BDEE}" srcId="{FC2B9D5D-D748-42F4-BA9D-E4F05C66EE32}" destId="{E4066B30-2787-492B-BDB4-A1C143A16852}" srcOrd="4" destOrd="0" parTransId="{17A26F99-C9D0-49A9-9572-73ECA48EA4E2}" sibTransId="{6772829E-9A05-45C7-8551-9ED3E1D56833}"/>
    <dgm:cxn modelId="{764DC339-5AC5-481F-9581-6165C4E3BA80}" type="presOf" srcId="{8F9C0447-E5BF-4586-969A-BD4D675E16EA}" destId="{DF540E5D-E931-4972-82ED-2069F0A2887F}" srcOrd="0" destOrd="0" presId="urn:microsoft.com/office/officeart/2009/3/layout/StepUpProcess"/>
    <dgm:cxn modelId="{3E27D641-3081-4213-88C3-61FB582DA115}" type="presOf" srcId="{9F75872A-9BC5-446C-96B7-7E0FA07DD277}" destId="{353546C1-172B-4D32-B344-ADFC847190C6}" srcOrd="0" destOrd="0" presId="urn:microsoft.com/office/officeart/2009/3/layout/StepUpProcess"/>
    <dgm:cxn modelId="{90246D6A-53A3-4A35-841F-97EC309E69C2}" srcId="{FC2B9D5D-D748-42F4-BA9D-E4F05C66EE32}" destId="{8F68A0E8-8FAC-4F70-A56B-BBF67D825E2C}" srcOrd="1" destOrd="0" parTransId="{C29B0561-F26C-49EA-8F22-DD078D4A026A}" sibTransId="{876F840F-2DA9-4CCC-9D1C-96E93A9878D3}"/>
    <dgm:cxn modelId="{3B95A68A-3CB7-48E8-AC27-4BDEF4FAAAD1}" type="presOf" srcId="{8F68A0E8-8FAC-4F70-A56B-BBF67D825E2C}" destId="{2EA37230-54DE-4751-A3F1-974110DC2BD4}" srcOrd="0" destOrd="0" presId="urn:microsoft.com/office/officeart/2009/3/layout/StepUpProcess"/>
    <dgm:cxn modelId="{487BFF9D-B155-44F4-9D01-3BD2F42BDE4B}" srcId="{FC2B9D5D-D748-42F4-BA9D-E4F05C66EE32}" destId="{8F9C0447-E5BF-4586-969A-BD4D675E16EA}" srcOrd="0" destOrd="0" parTransId="{39585181-CD91-4A08-9C5F-97C88766FDF7}" sibTransId="{4A0CAEBD-6644-4C89-A874-965BEA321292}"/>
    <dgm:cxn modelId="{302F3FE2-BF29-4B71-AA2C-AE9ADB221728}" type="presOf" srcId="{6129850C-AEF4-4F8A-A89E-4AFDAFFE2855}" destId="{2012A372-8634-4DBB-AB92-F334D00FFDA8}" srcOrd="0" destOrd="0" presId="urn:microsoft.com/office/officeart/2009/3/layout/StepUpProcess"/>
    <dgm:cxn modelId="{53FFBA0F-8A61-4C84-8FE5-60BFE55093E4}" type="presParOf" srcId="{50788C01-737A-47C5-A458-01B731F8BDE1}" destId="{42F4BF20-6FF6-4F53-B45D-2B0C27C136DB}" srcOrd="0" destOrd="0" presId="urn:microsoft.com/office/officeart/2009/3/layout/StepUpProcess"/>
    <dgm:cxn modelId="{32969310-5728-45A1-9E3B-1354682F8981}" type="presParOf" srcId="{42F4BF20-6FF6-4F53-B45D-2B0C27C136DB}" destId="{E45A9F8E-5C64-4F8D-B076-D0AD2D45C867}" srcOrd="0" destOrd="0" presId="urn:microsoft.com/office/officeart/2009/3/layout/StepUpProcess"/>
    <dgm:cxn modelId="{4C090477-28C6-4ACB-BCAE-1ED890A2C0C3}" type="presParOf" srcId="{42F4BF20-6FF6-4F53-B45D-2B0C27C136DB}" destId="{DF540E5D-E931-4972-82ED-2069F0A2887F}" srcOrd="1" destOrd="0" presId="urn:microsoft.com/office/officeart/2009/3/layout/StepUpProcess"/>
    <dgm:cxn modelId="{1B7F70A9-E349-4AEC-A042-DCC29BA390A4}" type="presParOf" srcId="{42F4BF20-6FF6-4F53-B45D-2B0C27C136DB}" destId="{6F1D8FCC-EFC0-4930-95A1-636F3F5B9036}" srcOrd="2" destOrd="0" presId="urn:microsoft.com/office/officeart/2009/3/layout/StepUpProcess"/>
    <dgm:cxn modelId="{CD6D3B88-5D14-4C0F-ABF8-81CBA3E77F03}" type="presParOf" srcId="{50788C01-737A-47C5-A458-01B731F8BDE1}" destId="{385F5DD2-B78E-4B34-A455-073ECF926C55}" srcOrd="1" destOrd="0" presId="urn:microsoft.com/office/officeart/2009/3/layout/StepUpProcess"/>
    <dgm:cxn modelId="{989AD14F-F809-4A95-A906-782411A6CB32}" type="presParOf" srcId="{385F5DD2-B78E-4B34-A455-073ECF926C55}" destId="{B9A86204-A20E-4897-9FE0-094EE55BE5FB}" srcOrd="0" destOrd="0" presId="urn:microsoft.com/office/officeart/2009/3/layout/StepUpProcess"/>
    <dgm:cxn modelId="{F814CFC7-248A-47FC-B3CC-A34C0F7444DB}" type="presParOf" srcId="{50788C01-737A-47C5-A458-01B731F8BDE1}" destId="{315946E6-D871-48E1-8CD1-8BF8000897F7}" srcOrd="2" destOrd="0" presId="urn:microsoft.com/office/officeart/2009/3/layout/StepUpProcess"/>
    <dgm:cxn modelId="{2AB42B8D-0FA2-41B7-B3E0-C1D93E741648}" type="presParOf" srcId="{315946E6-D871-48E1-8CD1-8BF8000897F7}" destId="{27F899CF-B476-448D-A496-A4E732FAC47A}" srcOrd="0" destOrd="0" presId="urn:microsoft.com/office/officeart/2009/3/layout/StepUpProcess"/>
    <dgm:cxn modelId="{B35B0AF0-36F5-4603-8AF1-7E7810FB18BD}" type="presParOf" srcId="{315946E6-D871-48E1-8CD1-8BF8000897F7}" destId="{2EA37230-54DE-4751-A3F1-974110DC2BD4}" srcOrd="1" destOrd="0" presId="urn:microsoft.com/office/officeart/2009/3/layout/StepUpProcess"/>
    <dgm:cxn modelId="{3070107F-028E-49EE-BB4E-7E8C1360105D}" type="presParOf" srcId="{315946E6-D871-48E1-8CD1-8BF8000897F7}" destId="{CF270E67-0599-4892-A11A-BCB262684931}" srcOrd="2" destOrd="0" presId="urn:microsoft.com/office/officeart/2009/3/layout/StepUpProcess"/>
    <dgm:cxn modelId="{93F08F09-886D-4EB6-958A-31B3C1B7B6B0}" type="presParOf" srcId="{50788C01-737A-47C5-A458-01B731F8BDE1}" destId="{A21EF4D8-4852-4E7E-8DD7-EF9795BE8D58}" srcOrd="3" destOrd="0" presId="urn:microsoft.com/office/officeart/2009/3/layout/StepUpProcess"/>
    <dgm:cxn modelId="{612EEE2A-365F-46BA-9E2E-6BD537CFD4A0}" type="presParOf" srcId="{A21EF4D8-4852-4E7E-8DD7-EF9795BE8D58}" destId="{3225337E-8A6F-4780-B905-74E95B4809C0}" srcOrd="0" destOrd="0" presId="urn:microsoft.com/office/officeart/2009/3/layout/StepUpProcess"/>
    <dgm:cxn modelId="{F93CF225-5B48-40B1-991A-2075CD7241DC}" type="presParOf" srcId="{50788C01-737A-47C5-A458-01B731F8BDE1}" destId="{A83EA153-896A-43AF-8B25-97CC64BE767C}" srcOrd="4" destOrd="0" presId="urn:microsoft.com/office/officeart/2009/3/layout/StepUpProcess"/>
    <dgm:cxn modelId="{8B6EC63F-7DE0-4EE3-96CA-7D21712474BE}" type="presParOf" srcId="{A83EA153-896A-43AF-8B25-97CC64BE767C}" destId="{4214FD95-0880-4517-8897-1BF3C9A80566}" srcOrd="0" destOrd="0" presId="urn:microsoft.com/office/officeart/2009/3/layout/StepUpProcess"/>
    <dgm:cxn modelId="{A233300E-A03E-4274-9572-217EAB416C64}" type="presParOf" srcId="{A83EA153-896A-43AF-8B25-97CC64BE767C}" destId="{353546C1-172B-4D32-B344-ADFC847190C6}" srcOrd="1" destOrd="0" presId="urn:microsoft.com/office/officeart/2009/3/layout/StepUpProcess"/>
    <dgm:cxn modelId="{A8D4440B-0F10-4115-B828-3BC42DBF9728}" type="presParOf" srcId="{A83EA153-896A-43AF-8B25-97CC64BE767C}" destId="{188CE06F-6351-4490-9918-59829190CB35}" srcOrd="2" destOrd="0" presId="urn:microsoft.com/office/officeart/2009/3/layout/StepUpProcess"/>
    <dgm:cxn modelId="{6F0F0574-397C-4268-9995-1653303C6459}" type="presParOf" srcId="{50788C01-737A-47C5-A458-01B731F8BDE1}" destId="{77434C1F-98B6-4F0E-9F8E-FBBFAE02D991}" srcOrd="5" destOrd="0" presId="urn:microsoft.com/office/officeart/2009/3/layout/StepUpProcess"/>
    <dgm:cxn modelId="{0E968488-26B3-49C4-96A5-6549717F7927}" type="presParOf" srcId="{77434C1F-98B6-4F0E-9F8E-FBBFAE02D991}" destId="{3AE58245-D154-4BDE-A35A-444893CE5303}" srcOrd="0" destOrd="0" presId="urn:microsoft.com/office/officeart/2009/3/layout/StepUpProcess"/>
    <dgm:cxn modelId="{67E6A07A-1C8C-4FB8-846A-0F2DC7E95F00}" type="presParOf" srcId="{50788C01-737A-47C5-A458-01B731F8BDE1}" destId="{956D5FE5-0666-478D-98AA-625D47B5B856}" srcOrd="6" destOrd="0" presId="urn:microsoft.com/office/officeart/2009/3/layout/StepUpProcess"/>
    <dgm:cxn modelId="{E502A01D-4721-449D-B1FC-0847EC4E16AA}" type="presParOf" srcId="{956D5FE5-0666-478D-98AA-625D47B5B856}" destId="{D57A85C3-364D-4401-A86C-0B3EB9F59AB4}" srcOrd="0" destOrd="0" presId="urn:microsoft.com/office/officeart/2009/3/layout/StepUpProcess"/>
    <dgm:cxn modelId="{1138D792-8D39-40AE-950F-500FCC4FEBA6}" type="presParOf" srcId="{956D5FE5-0666-478D-98AA-625D47B5B856}" destId="{2012A372-8634-4DBB-AB92-F334D00FFDA8}" srcOrd="1" destOrd="0" presId="urn:microsoft.com/office/officeart/2009/3/layout/StepUpProcess"/>
    <dgm:cxn modelId="{46CFA3CD-049D-4119-AC9E-1FA6C715ED49}" type="presParOf" srcId="{956D5FE5-0666-478D-98AA-625D47B5B856}" destId="{B6565FC8-D8D5-4687-9985-B7734B6AAB0E}" srcOrd="2" destOrd="0" presId="urn:microsoft.com/office/officeart/2009/3/layout/StepUpProcess"/>
    <dgm:cxn modelId="{FAEEF387-6C12-42F2-AE9B-F7439D9F1199}" type="presParOf" srcId="{50788C01-737A-47C5-A458-01B731F8BDE1}" destId="{8D57ED1B-5DC1-4BE3-8DEE-045F24E3C12E}" srcOrd="7" destOrd="0" presId="urn:microsoft.com/office/officeart/2009/3/layout/StepUpProcess"/>
    <dgm:cxn modelId="{B4F97C11-6461-46FA-B58D-05523B40AC1D}" type="presParOf" srcId="{8D57ED1B-5DC1-4BE3-8DEE-045F24E3C12E}" destId="{472AA165-3052-47DF-9F8D-540B5F583656}" srcOrd="0" destOrd="0" presId="urn:microsoft.com/office/officeart/2009/3/layout/StepUpProcess"/>
    <dgm:cxn modelId="{9CD415DA-8D69-428B-85E0-22F6DDF9292E}" type="presParOf" srcId="{50788C01-737A-47C5-A458-01B731F8BDE1}" destId="{CB1F6849-2B15-436C-B538-70D9F382B287}" srcOrd="8" destOrd="0" presId="urn:microsoft.com/office/officeart/2009/3/layout/StepUpProcess"/>
    <dgm:cxn modelId="{EBDA2FD3-A748-409E-AAD5-4E43093DFFB3}" type="presParOf" srcId="{CB1F6849-2B15-436C-B538-70D9F382B287}" destId="{B44A3450-359F-401E-A957-636B6EAD1180}" srcOrd="0" destOrd="0" presId="urn:microsoft.com/office/officeart/2009/3/layout/StepUpProcess"/>
    <dgm:cxn modelId="{AA94882F-44A9-41C9-ABBB-BA42AC0E6B10}" type="presParOf" srcId="{CB1F6849-2B15-436C-B538-70D9F382B287}" destId="{FD790D42-0751-4534-812E-CB4F6BA63224}"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73E3A8-A73B-451C-A5C1-20DA9ED5427F}" type="doc">
      <dgm:prSet loTypeId="urn:microsoft.com/office/officeart/2005/8/layout/chevron2" loCatId="process" qsTypeId="urn:microsoft.com/office/officeart/2005/8/quickstyle/simple1" qsCatId="simple" csTypeId="urn:microsoft.com/office/officeart/2005/8/colors/accent2_2" csCatId="accent2" phldr="1"/>
      <dgm:spPr/>
      <dgm:t>
        <a:bodyPr/>
        <a:lstStyle/>
        <a:p>
          <a:endParaRPr lang="en-GB"/>
        </a:p>
      </dgm:t>
    </dgm:pt>
    <dgm:pt modelId="{853D50F4-3A9C-423C-8B4E-93C6BDEAC8BC}">
      <dgm:prSet phldrT="[Text]"/>
      <dgm:spPr/>
      <dgm:t>
        <a:bodyPr/>
        <a:lstStyle/>
        <a:p>
          <a:r>
            <a:rPr lang="en-US" b="1" dirty="0"/>
            <a:t>Strengths</a:t>
          </a:r>
          <a:endParaRPr lang="en-GB" b="1" dirty="0"/>
        </a:p>
      </dgm:t>
    </dgm:pt>
    <dgm:pt modelId="{5182EDF7-FBD0-46E9-A73C-2F5B27D6C0D8}" type="parTrans" cxnId="{1A697A7F-A79A-445F-B968-F54A1AAE7369}">
      <dgm:prSet/>
      <dgm:spPr/>
      <dgm:t>
        <a:bodyPr/>
        <a:lstStyle/>
        <a:p>
          <a:endParaRPr lang="en-GB"/>
        </a:p>
      </dgm:t>
    </dgm:pt>
    <dgm:pt modelId="{080ACA92-18A0-403B-A633-002A74A502BF}" type="sibTrans" cxnId="{1A697A7F-A79A-445F-B968-F54A1AAE7369}">
      <dgm:prSet/>
      <dgm:spPr/>
      <dgm:t>
        <a:bodyPr/>
        <a:lstStyle/>
        <a:p>
          <a:endParaRPr lang="en-GB"/>
        </a:p>
      </dgm:t>
    </dgm:pt>
    <dgm:pt modelId="{D99B6618-19D7-429F-B57A-C0BDB0099F7C}">
      <dgm:prSet phldrT="[Text]"/>
      <dgm:spPr/>
      <dgm:t>
        <a:bodyPr/>
        <a:lstStyle/>
        <a:p>
          <a:pPr>
            <a:buSzPts val="1000"/>
            <a:buFont typeface="Symbol" panose="05050102010706020507" pitchFamily="18" charset="2"/>
            <a:buChar char=""/>
          </a:pPr>
          <a:r>
            <a:rPr lang="en-GB" dirty="0"/>
            <a:t>Clear communication &amp; patient-facing skills</a:t>
          </a:r>
        </a:p>
      </dgm:t>
    </dgm:pt>
    <dgm:pt modelId="{AA7617A5-DAF3-447F-90E1-BE9891E2765C}" type="parTrans" cxnId="{8B01826E-FB55-4FF0-9833-6CFDE8F023E2}">
      <dgm:prSet/>
      <dgm:spPr/>
      <dgm:t>
        <a:bodyPr/>
        <a:lstStyle/>
        <a:p>
          <a:endParaRPr lang="en-GB"/>
        </a:p>
      </dgm:t>
    </dgm:pt>
    <dgm:pt modelId="{A85E2243-0FAC-49D7-8F99-C1CA9DE5E1AC}" type="sibTrans" cxnId="{8B01826E-FB55-4FF0-9833-6CFDE8F023E2}">
      <dgm:prSet/>
      <dgm:spPr/>
      <dgm:t>
        <a:bodyPr/>
        <a:lstStyle/>
        <a:p>
          <a:endParaRPr lang="en-GB"/>
        </a:p>
      </dgm:t>
    </dgm:pt>
    <dgm:pt modelId="{C0B839C9-96AE-4E6A-9102-27A258EED100}">
      <dgm:prSet phldrT="[Text]"/>
      <dgm:spPr/>
      <dgm:t>
        <a:bodyPr/>
        <a:lstStyle/>
        <a:p>
          <a:r>
            <a:rPr lang="en-US" b="1" dirty="0"/>
            <a:t>Weaknesses</a:t>
          </a:r>
          <a:endParaRPr lang="en-GB" b="1" dirty="0"/>
        </a:p>
      </dgm:t>
    </dgm:pt>
    <dgm:pt modelId="{50F09CB8-9B77-4CB0-8760-88019642F26C}" type="parTrans" cxnId="{7C9C75BF-F8FF-47A5-9ABA-38CC483ADD54}">
      <dgm:prSet/>
      <dgm:spPr/>
      <dgm:t>
        <a:bodyPr/>
        <a:lstStyle/>
        <a:p>
          <a:endParaRPr lang="en-GB"/>
        </a:p>
      </dgm:t>
    </dgm:pt>
    <dgm:pt modelId="{4BFFB861-7CE5-4271-9701-7CC85674DCB7}" type="sibTrans" cxnId="{7C9C75BF-F8FF-47A5-9ABA-38CC483ADD54}">
      <dgm:prSet/>
      <dgm:spPr/>
      <dgm:t>
        <a:bodyPr/>
        <a:lstStyle/>
        <a:p>
          <a:endParaRPr lang="en-GB"/>
        </a:p>
      </dgm:t>
    </dgm:pt>
    <dgm:pt modelId="{86948428-D6E5-483C-8B92-A835A0D28E1B}">
      <dgm:prSet phldrT="[Text]"/>
      <dgm:spPr/>
      <dgm:t>
        <a:bodyPr/>
        <a:lstStyle/>
        <a:p>
          <a:pPr>
            <a:buSzPts val="1000"/>
            <a:buFont typeface="Symbol" panose="05050102010706020507" pitchFamily="18" charset="2"/>
            <a:buChar char=""/>
          </a:pPr>
          <a:r>
            <a:rPr lang="en-GB" dirty="0"/>
            <a:t>Limited hands-on clinical experience (phlebotomy, ECGs, wound care)</a:t>
          </a:r>
        </a:p>
      </dgm:t>
    </dgm:pt>
    <dgm:pt modelId="{110BF601-BCCA-404A-966E-76E35F987D50}" type="parTrans" cxnId="{82826813-1BFA-4F95-98AF-DF444AA6317C}">
      <dgm:prSet/>
      <dgm:spPr/>
      <dgm:t>
        <a:bodyPr/>
        <a:lstStyle/>
        <a:p>
          <a:endParaRPr lang="en-GB"/>
        </a:p>
      </dgm:t>
    </dgm:pt>
    <dgm:pt modelId="{9374C717-D155-4EED-AAFA-50D1FA7A17C1}" type="sibTrans" cxnId="{82826813-1BFA-4F95-98AF-DF444AA6317C}">
      <dgm:prSet/>
      <dgm:spPr/>
      <dgm:t>
        <a:bodyPr/>
        <a:lstStyle/>
        <a:p>
          <a:endParaRPr lang="en-GB"/>
        </a:p>
      </dgm:t>
    </dgm:pt>
    <dgm:pt modelId="{49662382-92D3-4468-8918-753065214E7E}">
      <dgm:prSet phldrT="[Text]"/>
      <dgm:spPr/>
      <dgm:t>
        <a:bodyPr/>
        <a:lstStyle/>
        <a:p>
          <a:r>
            <a:rPr lang="en-US" b="1" dirty="0"/>
            <a:t>Opportunities</a:t>
          </a:r>
          <a:endParaRPr lang="en-GB" b="1" dirty="0"/>
        </a:p>
      </dgm:t>
    </dgm:pt>
    <dgm:pt modelId="{8862A38E-6AEE-48F3-B566-3966FA39AEAB}" type="parTrans" cxnId="{A5D163E5-CF4B-411C-B805-8806E7A87A6C}">
      <dgm:prSet/>
      <dgm:spPr/>
      <dgm:t>
        <a:bodyPr/>
        <a:lstStyle/>
        <a:p>
          <a:endParaRPr lang="en-GB"/>
        </a:p>
      </dgm:t>
    </dgm:pt>
    <dgm:pt modelId="{787100E8-416D-456F-AD16-1C2C577DAE4D}" type="sibTrans" cxnId="{A5D163E5-CF4B-411C-B805-8806E7A87A6C}">
      <dgm:prSet/>
      <dgm:spPr/>
      <dgm:t>
        <a:bodyPr/>
        <a:lstStyle/>
        <a:p>
          <a:endParaRPr lang="en-GB"/>
        </a:p>
      </dgm:t>
    </dgm:pt>
    <dgm:pt modelId="{8AA7A1E8-751A-4F2E-9F9A-6A4DBA68B325}">
      <dgm:prSet phldrT="[Text]"/>
      <dgm:spPr/>
      <dgm:t>
        <a:bodyPr/>
        <a:lstStyle/>
        <a:p>
          <a:pPr>
            <a:buSzPts val="1000"/>
            <a:buFont typeface="Symbol" panose="05050102010706020507" pitchFamily="18" charset="2"/>
            <a:buChar char=""/>
          </a:pPr>
          <a:r>
            <a:rPr lang="en-GB" dirty="0"/>
            <a:t>Funded training &amp; professional development offered by Penrose Health</a:t>
          </a:r>
        </a:p>
      </dgm:t>
    </dgm:pt>
    <dgm:pt modelId="{208C124B-C139-42BB-BBAB-0CEC53924103}" type="parTrans" cxnId="{DA2E7AC0-2CB3-4FF5-8E40-73EB9F832F68}">
      <dgm:prSet/>
      <dgm:spPr/>
      <dgm:t>
        <a:bodyPr/>
        <a:lstStyle/>
        <a:p>
          <a:endParaRPr lang="en-GB"/>
        </a:p>
      </dgm:t>
    </dgm:pt>
    <dgm:pt modelId="{10BF9BD8-2203-49CB-8A63-ABF80A2469BA}" type="sibTrans" cxnId="{DA2E7AC0-2CB3-4FF5-8E40-73EB9F832F68}">
      <dgm:prSet/>
      <dgm:spPr/>
      <dgm:t>
        <a:bodyPr/>
        <a:lstStyle/>
        <a:p>
          <a:endParaRPr lang="en-GB"/>
        </a:p>
      </dgm:t>
    </dgm:pt>
    <dgm:pt modelId="{21813C68-133A-44BD-8A3B-38D442FE52B9}">
      <dgm:prSet/>
      <dgm:spPr/>
      <dgm:t>
        <a:bodyPr/>
        <a:lstStyle/>
        <a:p>
          <a:pPr>
            <a:buSzPts val="1000"/>
            <a:buFont typeface="Symbol" panose="05050102010706020507" pitchFamily="18" charset="2"/>
            <a:buChar char=""/>
          </a:pPr>
          <a:r>
            <a:rPr lang="en-GB" dirty="0"/>
            <a:t>Reliability, punctuality &amp; organisational ability</a:t>
          </a:r>
        </a:p>
      </dgm:t>
    </dgm:pt>
    <dgm:pt modelId="{7FC2085B-AA2B-4634-9CD4-E1A701062A5B}" type="parTrans" cxnId="{E550F7CC-3C82-495A-B31F-26D988A34D06}">
      <dgm:prSet/>
      <dgm:spPr/>
      <dgm:t>
        <a:bodyPr/>
        <a:lstStyle/>
        <a:p>
          <a:endParaRPr lang="en-GB"/>
        </a:p>
      </dgm:t>
    </dgm:pt>
    <dgm:pt modelId="{5613D84F-3079-46C6-9269-074A1C7F24E1}" type="sibTrans" cxnId="{E550F7CC-3C82-495A-B31F-26D988A34D06}">
      <dgm:prSet/>
      <dgm:spPr/>
      <dgm:t>
        <a:bodyPr/>
        <a:lstStyle/>
        <a:p>
          <a:endParaRPr lang="en-GB"/>
        </a:p>
      </dgm:t>
    </dgm:pt>
    <dgm:pt modelId="{C32FFCE2-D18D-432A-83F4-5CF6018A1A4B}">
      <dgm:prSet/>
      <dgm:spPr/>
      <dgm:t>
        <a:bodyPr/>
        <a:lstStyle/>
        <a:p>
          <a:pPr>
            <a:buSzPts val="1000"/>
            <a:buFont typeface="Symbol" panose="05050102010706020507" pitchFamily="18" charset="2"/>
            <a:buChar char=""/>
          </a:pPr>
          <a:r>
            <a:rPr lang="en-GB" dirty="0"/>
            <a:t>Patience, compassion &amp; collaborative teamwork</a:t>
          </a:r>
        </a:p>
      </dgm:t>
    </dgm:pt>
    <dgm:pt modelId="{2A07F4F6-94CF-4474-99FC-D0195275F2CB}" type="parTrans" cxnId="{49D7B379-65F6-4204-8090-E1D78991D23C}">
      <dgm:prSet/>
      <dgm:spPr/>
      <dgm:t>
        <a:bodyPr/>
        <a:lstStyle/>
        <a:p>
          <a:endParaRPr lang="en-GB"/>
        </a:p>
      </dgm:t>
    </dgm:pt>
    <dgm:pt modelId="{D887DA75-94F8-4FAE-9EEC-4FB3CFA4F7B1}" type="sibTrans" cxnId="{49D7B379-65F6-4204-8090-E1D78991D23C}">
      <dgm:prSet/>
      <dgm:spPr/>
      <dgm:t>
        <a:bodyPr/>
        <a:lstStyle/>
        <a:p>
          <a:endParaRPr lang="en-GB"/>
        </a:p>
      </dgm:t>
    </dgm:pt>
    <dgm:pt modelId="{07039D6F-4D90-486F-93E0-7B403047612C}">
      <dgm:prSet/>
      <dgm:spPr/>
      <dgm:t>
        <a:bodyPr/>
        <a:lstStyle/>
        <a:p>
          <a:pPr>
            <a:buSzPts val="1000"/>
            <a:buFont typeface="Symbol" panose="05050102010706020507" pitchFamily="18" charset="2"/>
            <a:buChar char=""/>
          </a:pPr>
          <a:r>
            <a:rPr lang="en-GB" dirty="0"/>
            <a:t>No previous HCA/primary-care experience or NVQ Level 2/3</a:t>
          </a:r>
        </a:p>
      </dgm:t>
    </dgm:pt>
    <dgm:pt modelId="{16C2B42B-AF1A-4E2F-ABC6-07DD7B3A0CD8}" type="parTrans" cxnId="{78A9918D-323C-4F7F-BF69-9FF798A902C0}">
      <dgm:prSet/>
      <dgm:spPr/>
      <dgm:t>
        <a:bodyPr/>
        <a:lstStyle/>
        <a:p>
          <a:endParaRPr lang="en-GB"/>
        </a:p>
      </dgm:t>
    </dgm:pt>
    <dgm:pt modelId="{F864A106-46DB-4D1B-82CB-203E39AEB8EE}" type="sibTrans" cxnId="{78A9918D-323C-4F7F-BF69-9FF798A902C0}">
      <dgm:prSet/>
      <dgm:spPr/>
      <dgm:t>
        <a:bodyPr/>
        <a:lstStyle/>
        <a:p>
          <a:endParaRPr lang="en-GB"/>
        </a:p>
      </dgm:t>
    </dgm:pt>
    <dgm:pt modelId="{B52B5E25-7802-4259-BE24-D9A4E29270B2}">
      <dgm:prSet/>
      <dgm:spPr/>
      <dgm:t>
        <a:bodyPr/>
        <a:lstStyle/>
        <a:p>
          <a:pPr>
            <a:buSzPts val="1000"/>
            <a:buFont typeface="Symbol" panose="05050102010706020507" pitchFamily="18" charset="2"/>
            <a:buChar char=""/>
          </a:pPr>
          <a:r>
            <a:rPr lang="en-GB" dirty="0"/>
            <a:t>No familiarity with EMIS clinical software</a:t>
          </a:r>
        </a:p>
      </dgm:t>
    </dgm:pt>
    <dgm:pt modelId="{0D941687-3F08-4737-9EE4-148D26C84A46}" type="parTrans" cxnId="{676CA92F-0157-499D-9E98-63C94390A8A1}">
      <dgm:prSet/>
      <dgm:spPr/>
      <dgm:t>
        <a:bodyPr/>
        <a:lstStyle/>
        <a:p>
          <a:endParaRPr lang="en-GB"/>
        </a:p>
      </dgm:t>
    </dgm:pt>
    <dgm:pt modelId="{3DDBE729-076A-4D29-B7B8-EC217F787BF5}" type="sibTrans" cxnId="{676CA92F-0157-499D-9E98-63C94390A8A1}">
      <dgm:prSet/>
      <dgm:spPr/>
      <dgm:t>
        <a:bodyPr/>
        <a:lstStyle/>
        <a:p>
          <a:endParaRPr lang="en-GB"/>
        </a:p>
      </dgm:t>
    </dgm:pt>
    <dgm:pt modelId="{4D8E5E57-16BB-45BC-9254-F0B81B41C2E3}">
      <dgm:prSet/>
      <dgm:spPr/>
      <dgm:t>
        <a:bodyPr/>
        <a:lstStyle/>
        <a:p>
          <a:pPr>
            <a:buSzPts val="1000"/>
            <a:buFont typeface="Symbol" panose="05050102010706020507" pitchFamily="18" charset="2"/>
            <a:buChar char=""/>
          </a:pPr>
          <a:r>
            <a:rPr lang="en-GB" dirty="0"/>
            <a:t>NHS apprenticeship pathways to Nursing Associate / Registered Nurse</a:t>
          </a:r>
        </a:p>
      </dgm:t>
    </dgm:pt>
    <dgm:pt modelId="{B893AB3E-F879-4CDD-8EEF-7FB37A0FFC00}" type="parTrans" cxnId="{ED56485C-0294-4203-9A68-8C100F8468C8}">
      <dgm:prSet/>
      <dgm:spPr/>
      <dgm:t>
        <a:bodyPr/>
        <a:lstStyle/>
        <a:p>
          <a:endParaRPr lang="en-GB"/>
        </a:p>
      </dgm:t>
    </dgm:pt>
    <dgm:pt modelId="{A185337E-7CF4-44EE-A100-659DE1C7256A}" type="sibTrans" cxnId="{ED56485C-0294-4203-9A68-8C100F8468C8}">
      <dgm:prSet/>
      <dgm:spPr/>
      <dgm:t>
        <a:bodyPr/>
        <a:lstStyle/>
        <a:p>
          <a:endParaRPr lang="en-GB"/>
        </a:p>
      </dgm:t>
    </dgm:pt>
    <dgm:pt modelId="{F42AFA81-0CF5-4006-89F0-B19358746C6C}">
      <dgm:prSet/>
      <dgm:spPr/>
      <dgm:t>
        <a:bodyPr/>
        <a:lstStyle/>
        <a:p>
          <a:pPr>
            <a:buSzPts val="1000"/>
            <a:buFont typeface="Symbol" panose="05050102010706020507" pitchFamily="18" charset="2"/>
            <a:buChar char=""/>
          </a:pPr>
          <a:r>
            <a:rPr lang="en-GB" dirty="0"/>
            <a:t>Ongoing demand for care experience &amp; Care Certificate completion</a:t>
          </a:r>
        </a:p>
      </dgm:t>
    </dgm:pt>
    <dgm:pt modelId="{E9F5EAD1-DA85-43AD-BE5B-A73AC3558BF2}" type="parTrans" cxnId="{CA38AFFB-5E4D-46EC-9399-09C0C21C69B1}">
      <dgm:prSet/>
      <dgm:spPr/>
      <dgm:t>
        <a:bodyPr/>
        <a:lstStyle/>
        <a:p>
          <a:endParaRPr lang="en-GB"/>
        </a:p>
      </dgm:t>
    </dgm:pt>
    <dgm:pt modelId="{7E088882-A401-4AB2-92CF-C42CD04C5297}" type="sibTrans" cxnId="{CA38AFFB-5E4D-46EC-9399-09C0C21C69B1}">
      <dgm:prSet/>
      <dgm:spPr/>
      <dgm:t>
        <a:bodyPr/>
        <a:lstStyle/>
        <a:p>
          <a:endParaRPr lang="en-GB"/>
        </a:p>
      </dgm:t>
    </dgm:pt>
    <dgm:pt modelId="{9ADB2AF5-D28F-466E-8CF1-5609582B6E6B}">
      <dgm:prSet/>
      <dgm:spPr/>
      <dgm:t>
        <a:bodyPr/>
        <a:lstStyle/>
        <a:p>
          <a:r>
            <a:rPr lang="en-GB" b="1"/>
            <a:t>Threats</a:t>
          </a:r>
        </a:p>
      </dgm:t>
    </dgm:pt>
    <dgm:pt modelId="{6FD521A3-C204-4827-9F74-E16714441742}" type="parTrans" cxnId="{E757A56E-BB7A-4E4C-807C-59A93D80EF3E}">
      <dgm:prSet/>
      <dgm:spPr/>
      <dgm:t>
        <a:bodyPr/>
        <a:lstStyle/>
        <a:p>
          <a:endParaRPr lang="en-GB"/>
        </a:p>
      </dgm:t>
    </dgm:pt>
    <dgm:pt modelId="{9DFD20B2-8B49-4590-9868-F8739FDAF151}" type="sibTrans" cxnId="{E757A56E-BB7A-4E4C-807C-59A93D80EF3E}">
      <dgm:prSet/>
      <dgm:spPr/>
      <dgm:t>
        <a:bodyPr/>
        <a:lstStyle/>
        <a:p>
          <a:endParaRPr lang="en-GB"/>
        </a:p>
      </dgm:t>
    </dgm:pt>
    <dgm:pt modelId="{4AE3681C-05C2-4009-8E83-AAB186C59BCC}">
      <dgm:prSet/>
      <dgm:spPr/>
      <dgm:t>
        <a:bodyPr/>
        <a:lstStyle/>
        <a:p>
          <a:pPr>
            <a:buSzPts val="1000"/>
            <a:buFont typeface="Symbol" panose="05050102010706020507" pitchFamily="18" charset="2"/>
            <a:buChar char=""/>
          </a:pPr>
          <a:r>
            <a:rPr lang="en-GB"/>
            <a:t>Competition from applicants with HCA experience &amp; qualifications</a:t>
          </a:r>
        </a:p>
      </dgm:t>
    </dgm:pt>
    <dgm:pt modelId="{7D2DAD11-78A6-42F6-AA66-16749CDA5712}" type="parTrans" cxnId="{139F77E7-8651-4CC5-BDE9-F68B9B1F0C02}">
      <dgm:prSet/>
      <dgm:spPr/>
      <dgm:t>
        <a:bodyPr/>
        <a:lstStyle/>
        <a:p>
          <a:endParaRPr lang="en-GB"/>
        </a:p>
      </dgm:t>
    </dgm:pt>
    <dgm:pt modelId="{9CED2E47-3F95-4A76-923A-B6C2843AB882}" type="sibTrans" cxnId="{139F77E7-8651-4CC5-BDE9-F68B9B1F0C02}">
      <dgm:prSet/>
      <dgm:spPr/>
      <dgm:t>
        <a:bodyPr/>
        <a:lstStyle/>
        <a:p>
          <a:endParaRPr lang="en-GB"/>
        </a:p>
      </dgm:t>
    </dgm:pt>
    <dgm:pt modelId="{1C44B37C-8A2C-46CF-BFA1-B9E5ECD4F075}">
      <dgm:prSet/>
      <dgm:spPr/>
      <dgm:t>
        <a:bodyPr/>
        <a:lstStyle/>
        <a:p>
          <a:pPr>
            <a:buSzPts val="1000"/>
            <a:buFont typeface="Symbol" panose="05050102010706020507" pitchFamily="18" charset="2"/>
            <a:buChar char=""/>
          </a:pPr>
          <a:r>
            <a:rPr lang="en-GB"/>
            <a:t>High sector turnover and demanding clinical workload</a:t>
          </a:r>
        </a:p>
      </dgm:t>
    </dgm:pt>
    <dgm:pt modelId="{AA4D3C26-AFEC-4E5B-81F6-7D9436C10F5C}" type="parTrans" cxnId="{5505C073-C2B4-414B-819B-CBAF5C47CA2D}">
      <dgm:prSet/>
      <dgm:spPr/>
      <dgm:t>
        <a:bodyPr/>
        <a:lstStyle/>
        <a:p>
          <a:endParaRPr lang="en-GB"/>
        </a:p>
      </dgm:t>
    </dgm:pt>
    <dgm:pt modelId="{962A64C7-8375-4514-8D36-8C6D98C146D8}" type="sibTrans" cxnId="{5505C073-C2B4-414B-819B-CBAF5C47CA2D}">
      <dgm:prSet/>
      <dgm:spPr/>
      <dgm:t>
        <a:bodyPr/>
        <a:lstStyle/>
        <a:p>
          <a:endParaRPr lang="en-GB"/>
        </a:p>
      </dgm:t>
    </dgm:pt>
    <dgm:pt modelId="{CC1D2E8F-2BE0-4656-B314-CDD344C40D11}">
      <dgm:prSet/>
      <dgm:spPr/>
      <dgm:t>
        <a:bodyPr/>
        <a:lstStyle/>
        <a:p>
          <a:r>
            <a:rPr lang="en-GB"/>
            <a:t>Part-time hours may limit income and require careful balancing</a:t>
          </a:r>
        </a:p>
      </dgm:t>
    </dgm:pt>
    <dgm:pt modelId="{3A712135-2317-45FD-B6C0-6320D1CD0D76}" type="parTrans" cxnId="{48F53BE6-E2D9-4D01-8D58-A918285FED3F}">
      <dgm:prSet/>
      <dgm:spPr/>
      <dgm:t>
        <a:bodyPr/>
        <a:lstStyle/>
        <a:p>
          <a:endParaRPr lang="en-GB"/>
        </a:p>
      </dgm:t>
    </dgm:pt>
    <dgm:pt modelId="{B49DC0B4-3638-4638-AA70-D682743DE286}" type="sibTrans" cxnId="{48F53BE6-E2D9-4D01-8D58-A918285FED3F}">
      <dgm:prSet/>
      <dgm:spPr/>
      <dgm:t>
        <a:bodyPr/>
        <a:lstStyle/>
        <a:p>
          <a:endParaRPr lang="en-GB"/>
        </a:p>
      </dgm:t>
    </dgm:pt>
    <dgm:pt modelId="{D1E97710-B5B5-4497-B8C8-817938831B30}" type="pres">
      <dgm:prSet presAssocID="{D673E3A8-A73B-451C-A5C1-20DA9ED5427F}" presName="linearFlow" presStyleCnt="0">
        <dgm:presLayoutVars>
          <dgm:dir/>
          <dgm:animLvl val="lvl"/>
          <dgm:resizeHandles val="exact"/>
        </dgm:presLayoutVars>
      </dgm:prSet>
      <dgm:spPr/>
    </dgm:pt>
    <dgm:pt modelId="{0D469961-934E-4810-977C-49E57CD8323F}" type="pres">
      <dgm:prSet presAssocID="{853D50F4-3A9C-423C-8B4E-93C6BDEAC8BC}" presName="composite" presStyleCnt="0"/>
      <dgm:spPr/>
    </dgm:pt>
    <dgm:pt modelId="{C36D6008-7B83-41A1-9969-1EC6BE132C6B}" type="pres">
      <dgm:prSet presAssocID="{853D50F4-3A9C-423C-8B4E-93C6BDEAC8BC}" presName="parentText" presStyleLbl="alignNode1" presStyleIdx="0" presStyleCnt="4">
        <dgm:presLayoutVars>
          <dgm:chMax val="1"/>
          <dgm:bulletEnabled val="1"/>
        </dgm:presLayoutVars>
      </dgm:prSet>
      <dgm:spPr/>
    </dgm:pt>
    <dgm:pt modelId="{D0EE635C-20AD-4304-9E6B-255B31060509}" type="pres">
      <dgm:prSet presAssocID="{853D50F4-3A9C-423C-8B4E-93C6BDEAC8BC}" presName="descendantText" presStyleLbl="alignAcc1" presStyleIdx="0" presStyleCnt="4">
        <dgm:presLayoutVars>
          <dgm:bulletEnabled val="1"/>
        </dgm:presLayoutVars>
      </dgm:prSet>
      <dgm:spPr/>
    </dgm:pt>
    <dgm:pt modelId="{6B605E8F-5581-4250-8E22-A8EE8B5EB2A9}" type="pres">
      <dgm:prSet presAssocID="{080ACA92-18A0-403B-A633-002A74A502BF}" presName="sp" presStyleCnt="0"/>
      <dgm:spPr/>
    </dgm:pt>
    <dgm:pt modelId="{E8BD3D13-BF4F-4144-A714-21698AFA6200}" type="pres">
      <dgm:prSet presAssocID="{C0B839C9-96AE-4E6A-9102-27A258EED100}" presName="composite" presStyleCnt="0"/>
      <dgm:spPr/>
    </dgm:pt>
    <dgm:pt modelId="{0B0A23F9-3116-4F16-A568-DE4EFE9147A9}" type="pres">
      <dgm:prSet presAssocID="{C0B839C9-96AE-4E6A-9102-27A258EED100}" presName="parentText" presStyleLbl="alignNode1" presStyleIdx="1" presStyleCnt="4">
        <dgm:presLayoutVars>
          <dgm:chMax val="1"/>
          <dgm:bulletEnabled val="1"/>
        </dgm:presLayoutVars>
      </dgm:prSet>
      <dgm:spPr/>
    </dgm:pt>
    <dgm:pt modelId="{76C041B8-01A4-455F-B5E4-8147264EFD9D}" type="pres">
      <dgm:prSet presAssocID="{C0B839C9-96AE-4E6A-9102-27A258EED100}" presName="descendantText" presStyleLbl="alignAcc1" presStyleIdx="1" presStyleCnt="4">
        <dgm:presLayoutVars>
          <dgm:bulletEnabled val="1"/>
        </dgm:presLayoutVars>
      </dgm:prSet>
      <dgm:spPr/>
    </dgm:pt>
    <dgm:pt modelId="{DF1ACA93-38B6-4F4B-8134-7F86CE3D0D04}" type="pres">
      <dgm:prSet presAssocID="{4BFFB861-7CE5-4271-9701-7CC85674DCB7}" presName="sp" presStyleCnt="0"/>
      <dgm:spPr/>
    </dgm:pt>
    <dgm:pt modelId="{4DD4EF2E-89BF-44E0-B317-177FF009A537}" type="pres">
      <dgm:prSet presAssocID="{49662382-92D3-4468-8918-753065214E7E}" presName="composite" presStyleCnt="0"/>
      <dgm:spPr/>
    </dgm:pt>
    <dgm:pt modelId="{5836140E-0564-40C1-89FB-66589F1B1280}" type="pres">
      <dgm:prSet presAssocID="{49662382-92D3-4468-8918-753065214E7E}" presName="parentText" presStyleLbl="alignNode1" presStyleIdx="2" presStyleCnt="4">
        <dgm:presLayoutVars>
          <dgm:chMax val="1"/>
          <dgm:bulletEnabled val="1"/>
        </dgm:presLayoutVars>
      </dgm:prSet>
      <dgm:spPr/>
    </dgm:pt>
    <dgm:pt modelId="{3D399334-EC84-40FA-8972-273EE2EF8BA4}" type="pres">
      <dgm:prSet presAssocID="{49662382-92D3-4468-8918-753065214E7E}" presName="descendantText" presStyleLbl="alignAcc1" presStyleIdx="2" presStyleCnt="4">
        <dgm:presLayoutVars>
          <dgm:bulletEnabled val="1"/>
        </dgm:presLayoutVars>
      </dgm:prSet>
      <dgm:spPr/>
    </dgm:pt>
    <dgm:pt modelId="{3BE5321C-0CD5-4EDD-83D4-19D91FB5EA90}" type="pres">
      <dgm:prSet presAssocID="{787100E8-416D-456F-AD16-1C2C577DAE4D}" presName="sp" presStyleCnt="0"/>
      <dgm:spPr/>
    </dgm:pt>
    <dgm:pt modelId="{00CF0623-8541-49F6-82F9-F5B34DB28C03}" type="pres">
      <dgm:prSet presAssocID="{9ADB2AF5-D28F-466E-8CF1-5609582B6E6B}" presName="composite" presStyleCnt="0"/>
      <dgm:spPr/>
    </dgm:pt>
    <dgm:pt modelId="{366DCF27-8824-47D9-87A9-7B2BBAB1426F}" type="pres">
      <dgm:prSet presAssocID="{9ADB2AF5-D28F-466E-8CF1-5609582B6E6B}" presName="parentText" presStyleLbl="alignNode1" presStyleIdx="3" presStyleCnt="4">
        <dgm:presLayoutVars>
          <dgm:chMax val="1"/>
          <dgm:bulletEnabled val="1"/>
        </dgm:presLayoutVars>
      </dgm:prSet>
      <dgm:spPr/>
    </dgm:pt>
    <dgm:pt modelId="{5F332888-763C-4B91-B635-176C2FF60F2C}" type="pres">
      <dgm:prSet presAssocID="{9ADB2AF5-D28F-466E-8CF1-5609582B6E6B}" presName="descendantText" presStyleLbl="alignAcc1" presStyleIdx="3" presStyleCnt="4">
        <dgm:presLayoutVars>
          <dgm:bulletEnabled val="1"/>
        </dgm:presLayoutVars>
      </dgm:prSet>
      <dgm:spPr/>
    </dgm:pt>
  </dgm:ptLst>
  <dgm:cxnLst>
    <dgm:cxn modelId="{37A72D04-9BB4-4AF0-9154-336C436B24A5}" type="presOf" srcId="{D99B6618-19D7-429F-B57A-C0BDB0099F7C}" destId="{D0EE635C-20AD-4304-9E6B-255B31060509}" srcOrd="0" destOrd="0" presId="urn:microsoft.com/office/officeart/2005/8/layout/chevron2"/>
    <dgm:cxn modelId="{0E460A0C-6DDC-4842-8AA0-A94293279EE6}" type="presOf" srcId="{8AA7A1E8-751A-4F2E-9F9A-6A4DBA68B325}" destId="{3D399334-EC84-40FA-8972-273EE2EF8BA4}" srcOrd="0" destOrd="0" presId="urn:microsoft.com/office/officeart/2005/8/layout/chevron2"/>
    <dgm:cxn modelId="{82826813-1BFA-4F95-98AF-DF444AA6317C}" srcId="{C0B839C9-96AE-4E6A-9102-27A258EED100}" destId="{86948428-D6E5-483C-8B92-A835A0D28E1B}" srcOrd="0" destOrd="0" parTransId="{110BF601-BCCA-404A-966E-76E35F987D50}" sibTransId="{9374C717-D155-4EED-AAFA-50D1FA7A17C1}"/>
    <dgm:cxn modelId="{D741E721-D093-4FE5-BC1A-DBC2EFDD2BC6}" type="presOf" srcId="{B52B5E25-7802-4259-BE24-D9A4E29270B2}" destId="{76C041B8-01A4-455F-B5E4-8147264EFD9D}" srcOrd="0" destOrd="2" presId="urn:microsoft.com/office/officeart/2005/8/layout/chevron2"/>
    <dgm:cxn modelId="{6CFF3122-E167-4AB8-953C-BCAEB84EE68A}" type="presOf" srcId="{49662382-92D3-4468-8918-753065214E7E}" destId="{5836140E-0564-40C1-89FB-66589F1B1280}" srcOrd="0" destOrd="0" presId="urn:microsoft.com/office/officeart/2005/8/layout/chevron2"/>
    <dgm:cxn modelId="{676CA92F-0157-499D-9E98-63C94390A8A1}" srcId="{C0B839C9-96AE-4E6A-9102-27A258EED100}" destId="{B52B5E25-7802-4259-BE24-D9A4E29270B2}" srcOrd="2" destOrd="0" parTransId="{0D941687-3F08-4737-9EE4-148D26C84A46}" sibTransId="{3DDBE729-076A-4D29-B7B8-EC217F787BF5}"/>
    <dgm:cxn modelId="{CFDB5131-31EA-4713-91D0-9A28900ED768}" type="presOf" srcId="{C32FFCE2-D18D-432A-83F4-5CF6018A1A4B}" destId="{D0EE635C-20AD-4304-9E6B-255B31060509}" srcOrd="0" destOrd="2" presId="urn:microsoft.com/office/officeart/2005/8/layout/chevron2"/>
    <dgm:cxn modelId="{682F8C37-9828-4C06-9745-2D6EA5E318D0}" type="presOf" srcId="{F42AFA81-0CF5-4006-89F0-B19358746C6C}" destId="{3D399334-EC84-40FA-8972-273EE2EF8BA4}" srcOrd="0" destOrd="2" presId="urn:microsoft.com/office/officeart/2005/8/layout/chevron2"/>
    <dgm:cxn modelId="{2EE5533B-0738-4C53-AE25-F3874E2DB9FF}" type="presOf" srcId="{D673E3A8-A73B-451C-A5C1-20DA9ED5427F}" destId="{D1E97710-B5B5-4497-B8C8-817938831B30}" srcOrd="0" destOrd="0" presId="urn:microsoft.com/office/officeart/2005/8/layout/chevron2"/>
    <dgm:cxn modelId="{ED56485C-0294-4203-9A68-8C100F8468C8}" srcId="{49662382-92D3-4468-8918-753065214E7E}" destId="{4D8E5E57-16BB-45BC-9254-F0B81B41C2E3}" srcOrd="1" destOrd="0" parTransId="{B893AB3E-F879-4CDD-8EEF-7FB37A0FFC00}" sibTransId="{A185337E-7CF4-44EE-A100-659DE1C7256A}"/>
    <dgm:cxn modelId="{8B01826E-FB55-4FF0-9833-6CFDE8F023E2}" srcId="{853D50F4-3A9C-423C-8B4E-93C6BDEAC8BC}" destId="{D99B6618-19D7-429F-B57A-C0BDB0099F7C}" srcOrd="0" destOrd="0" parTransId="{AA7617A5-DAF3-447F-90E1-BE9891E2765C}" sibTransId="{A85E2243-0FAC-49D7-8F99-C1CA9DE5E1AC}"/>
    <dgm:cxn modelId="{E757A56E-BB7A-4E4C-807C-59A93D80EF3E}" srcId="{D673E3A8-A73B-451C-A5C1-20DA9ED5427F}" destId="{9ADB2AF5-D28F-466E-8CF1-5609582B6E6B}" srcOrd="3" destOrd="0" parTransId="{6FD521A3-C204-4827-9F74-E16714441742}" sibTransId="{9DFD20B2-8B49-4590-9868-F8739FDAF151}"/>
    <dgm:cxn modelId="{5505C073-C2B4-414B-819B-CBAF5C47CA2D}" srcId="{9ADB2AF5-D28F-466E-8CF1-5609582B6E6B}" destId="{1C44B37C-8A2C-46CF-BFA1-B9E5ECD4F075}" srcOrd="1" destOrd="0" parTransId="{AA4D3C26-AFEC-4E5B-81F6-7D9436C10F5C}" sibTransId="{962A64C7-8375-4514-8D36-8C6D98C146D8}"/>
    <dgm:cxn modelId="{49D7B379-65F6-4204-8090-E1D78991D23C}" srcId="{853D50F4-3A9C-423C-8B4E-93C6BDEAC8BC}" destId="{C32FFCE2-D18D-432A-83F4-5CF6018A1A4B}" srcOrd="2" destOrd="0" parTransId="{2A07F4F6-94CF-4474-99FC-D0195275F2CB}" sibTransId="{D887DA75-94F8-4FAE-9EEC-4FB3CFA4F7B1}"/>
    <dgm:cxn modelId="{1A697A7F-A79A-445F-B968-F54A1AAE7369}" srcId="{D673E3A8-A73B-451C-A5C1-20DA9ED5427F}" destId="{853D50F4-3A9C-423C-8B4E-93C6BDEAC8BC}" srcOrd="0" destOrd="0" parTransId="{5182EDF7-FBD0-46E9-A73C-2F5B27D6C0D8}" sibTransId="{080ACA92-18A0-403B-A633-002A74A502BF}"/>
    <dgm:cxn modelId="{78A9918D-323C-4F7F-BF69-9FF798A902C0}" srcId="{C0B839C9-96AE-4E6A-9102-27A258EED100}" destId="{07039D6F-4D90-486F-93E0-7B403047612C}" srcOrd="1" destOrd="0" parTransId="{16C2B42B-AF1A-4E2F-ABC6-07DD7B3A0CD8}" sibTransId="{F864A106-46DB-4D1B-82CB-203E39AEB8EE}"/>
    <dgm:cxn modelId="{EF4A8D92-05E9-458C-BC75-5B8CE4F49F51}" type="presOf" srcId="{4AE3681C-05C2-4009-8E83-AAB186C59BCC}" destId="{5F332888-763C-4B91-B635-176C2FF60F2C}" srcOrd="0" destOrd="0" presId="urn:microsoft.com/office/officeart/2005/8/layout/chevron2"/>
    <dgm:cxn modelId="{AAAD4897-156A-4CF2-95A8-B1F1274C200D}" type="presOf" srcId="{9ADB2AF5-D28F-466E-8CF1-5609582B6E6B}" destId="{366DCF27-8824-47D9-87A9-7B2BBAB1426F}" srcOrd="0" destOrd="0" presId="urn:microsoft.com/office/officeart/2005/8/layout/chevron2"/>
    <dgm:cxn modelId="{F2461999-E655-4AEC-B610-21D04E7953EE}" type="presOf" srcId="{C0B839C9-96AE-4E6A-9102-27A258EED100}" destId="{0B0A23F9-3116-4F16-A568-DE4EFE9147A9}" srcOrd="0" destOrd="0" presId="urn:microsoft.com/office/officeart/2005/8/layout/chevron2"/>
    <dgm:cxn modelId="{1E10459C-4EC9-474A-BEDF-F16E9A97F9C7}" type="presOf" srcId="{21813C68-133A-44BD-8A3B-38D442FE52B9}" destId="{D0EE635C-20AD-4304-9E6B-255B31060509}" srcOrd="0" destOrd="1" presId="urn:microsoft.com/office/officeart/2005/8/layout/chevron2"/>
    <dgm:cxn modelId="{7C9C75BF-F8FF-47A5-9ABA-38CC483ADD54}" srcId="{D673E3A8-A73B-451C-A5C1-20DA9ED5427F}" destId="{C0B839C9-96AE-4E6A-9102-27A258EED100}" srcOrd="1" destOrd="0" parTransId="{50F09CB8-9B77-4CB0-8760-88019642F26C}" sibTransId="{4BFFB861-7CE5-4271-9701-7CC85674DCB7}"/>
    <dgm:cxn modelId="{DA2E7AC0-2CB3-4FF5-8E40-73EB9F832F68}" srcId="{49662382-92D3-4468-8918-753065214E7E}" destId="{8AA7A1E8-751A-4F2E-9F9A-6A4DBA68B325}" srcOrd="0" destOrd="0" parTransId="{208C124B-C139-42BB-BBAB-0CEC53924103}" sibTransId="{10BF9BD8-2203-49CB-8A63-ABF80A2469BA}"/>
    <dgm:cxn modelId="{2EC891CB-7C16-4B0A-BEC9-113F83D481BD}" type="presOf" srcId="{86948428-D6E5-483C-8B92-A835A0D28E1B}" destId="{76C041B8-01A4-455F-B5E4-8147264EFD9D}" srcOrd="0" destOrd="0" presId="urn:microsoft.com/office/officeart/2005/8/layout/chevron2"/>
    <dgm:cxn modelId="{E550F7CC-3C82-495A-B31F-26D988A34D06}" srcId="{853D50F4-3A9C-423C-8B4E-93C6BDEAC8BC}" destId="{21813C68-133A-44BD-8A3B-38D442FE52B9}" srcOrd="1" destOrd="0" parTransId="{7FC2085B-AA2B-4634-9CD4-E1A701062A5B}" sibTransId="{5613D84F-3079-46C6-9269-074A1C7F24E1}"/>
    <dgm:cxn modelId="{703E40D0-910F-449E-8ADB-6FE3D537D6DC}" type="presOf" srcId="{CC1D2E8F-2BE0-4656-B314-CDD344C40D11}" destId="{5F332888-763C-4B91-B635-176C2FF60F2C}" srcOrd="0" destOrd="2" presId="urn:microsoft.com/office/officeart/2005/8/layout/chevron2"/>
    <dgm:cxn modelId="{CBE0B6E1-8BD8-483D-B211-D5932583BC57}" type="presOf" srcId="{4D8E5E57-16BB-45BC-9254-F0B81B41C2E3}" destId="{3D399334-EC84-40FA-8972-273EE2EF8BA4}" srcOrd="0" destOrd="1" presId="urn:microsoft.com/office/officeart/2005/8/layout/chevron2"/>
    <dgm:cxn modelId="{A5D163E5-CF4B-411C-B805-8806E7A87A6C}" srcId="{D673E3A8-A73B-451C-A5C1-20DA9ED5427F}" destId="{49662382-92D3-4468-8918-753065214E7E}" srcOrd="2" destOrd="0" parTransId="{8862A38E-6AEE-48F3-B566-3966FA39AEAB}" sibTransId="{787100E8-416D-456F-AD16-1C2C577DAE4D}"/>
    <dgm:cxn modelId="{48F53BE6-E2D9-4D01-8D58-A918285FED3F}" srcId="{9ADB2AF5-D28F-466E-8CF1-5609582B6E6B}" destId="{CC1D2E8F-2BE0-4656-B314-CDD344C40D11}" srcOrd="2" destOrd="0" parTransId="{3A712135-2317-45FD-B6C0-6320D1CD0D76}" sibTransId="{B49DC0B4-3638-4638-AA70-D682743DE286}"/>
    <dgm:cxn modelId="{229D0AE7-A083-4A0B-9607-FC25C7760210}" type="presOf" srcId="{853D50F4-3A9C-423C-8B4E-93C6BDEAC8BC}" destId="{C36D6008-7B83-41A1-9969-1EC6BE132C6B}" srcOrd="0" destOrd="0" presId="urn:microsoft.com/office/officeart/2005/8/layout/chevron2"/>
    <dgm:cxn modelId="{139F77E7-8651-4CC5-BDE9-F68B9B1F0C02}" srcId="{9ADB2AF5-D28F-466E-8CF1-5609582B6E6B}" destId="{4AE3681C-05C2-4009-8E83-AAB186C59BCC}" srcOrd="0" destOrd="0" parTransId="{7D2DAD11-78A6-42F6-AA66-16749CDA5712}" sibTransId="{9CED2E47-3F95-4A76-923A-B6C2843AB882}"/>
    <dgm:cxn modelId="{9191DDEE-7CB4-492E-8188-BB7FFE307E5E}" type="presOf" srcId="{1C44B37C-8A2C-46CF-BFA1-B9E5ECD4F075}" destId="{5F332888-763C-4B91-B635-176C2FF60F2C}" srcOrd="0" destOrd="1" presId="urn:microsoft.com/office/officeart/2005/8/layout/chevron2"/>
    <dgm:cxn modelId="{54BD15F3-ED56-420A-BCC8-0F6F77EF2FF8}" type="presOf" srcId="{07039D6F-4D90-486F-93E0-7B403047612C}" destId="{76C041B8-01A4-455F-B5E4-8147264EFD9D}" srcOrd="0" destOrd="1" presId="urn:microsoft.com/office/officeart/2005/8/layout/chevron2"/>
    <dgm:cxn modelId="{CA38AFFB-5E4D-46EC-9399-09C0C21C69B1}" srcId="{49662382-92D3-4468-8918-753065214E7E}" destId="{F42AFA81-0CF5-4006-89F0-B19358746C6C}" srcOrd="2" destOrd="0" parTransId="{E9F5EAD1-DA85-43AD-BE5B-A73AC3558BF2}" sibTransId="{7E088882-A401-4AB2-92CF-C42CD04C5297}"/>
    <dgm:cxn modelId="{9E9FA071-B063-4450-B9D5-ABA8980A0843}" type="presParOf" srcId="{D1E97710-B5B5-4497-B8C8-817938831B30}" destId="{0D469961-934E-4810-977C-49E57CD8323F}" srcOrd="0" destOrd="0" presId="urn:microsoft.com/office/officeart/2005/8/layout/chevron2"/>
    <dgm:cxn modelId="{522B1777-6107-4CDD-BC21-67F28D852A33}" type="presParOf" srcId="{0D469961-934E-4810-977C-49E57CD8323F}" destId="{C36D6008-7B83-41A1-9969-1EC6BE132C6B}" srcOrd="0" destOrd="0" presId="urn:microsoft.com/office/officeart/2005/8/layout/chevron2"/>
    <dgm:cxn modelId="{0ECBEEED-8300-41ED-91A4-419CC44BA9A7}" type="presParOf" srcId="{0D469961-934E-4810-977C-49E57CD8323F}" destId="{D0EE635C-20AD-4304-9E6B-255B31060509}" srcOrd="1" destOrd="0" presId="urn:microsoft.com/office/officeart/2005/8/layout/chevron2"/>
    <dgm:cxn modelId="{2422E009-1EFF-4918-A23C-5A073F0F287E}" type="presParOf" srcId="{D1E97710-B5B5-4497-B8C8-817938831B30}" destId="{6B605E8F-5581-4250-8E22-A8EE8B5EB2A9}" srcOrd="1" destOrd="0" presId="urn:microsoft.com/office/officeart/2005/8/layout/chevron2"/>
    <dgm:cxn modelId="{FCACA6E6-462B-479C-9C27-2044A2AD6ABF}" type="presParOf" srcId="{D1E97710-B5B5-4497-B8C8-817938831B30}" destId="{E8BD3D13-BF4F-4144-A714-21698AFA6200}" srcOrd="2" destOrd="0" presId="urn:microsoft.com/office/officeart/2005/8/layout/chevron2"/>
    <dgm:cxn modelId="{8A36DF1F-0969-4D31-A70F-D6D3D16255FD}" type="presParOf" srcId="{E8BD3D13-BF4F-4144-A714-21698AFA6200}" destId="{0B0A23F9-3116-4F16-A568-DE4EFE9147A9}" srcOrd="0" destOrd="0" presId="urn:microsoft.com/office/officeart/2005/8/layout/chevron2"/>
    <dgm:cxn modelId="{D05F2BC9-6350-4E6D-8EBD-45571B71E9A3}" type="presParOf" srcId="{E8BD3D13-BF4F-4144-A714-21698AFA6200}" destId="{76C041B8-01A4-455F-B5E4-8147264EFD9D}" srcOrd="1" destOrd="0" presId="urn:microsoft.com/office/officeart/2005/8/layout/chevron2"/>
    <dgm:cxn modelId="{B1954D76-C50A-4989-B02E-4E11622BEBAF}" type="presParOf" srcId="{D1E97710-B5B5-4497-B8C8-817938831B30}" destId="{DF1ACA93-38B6-4F4B-8134-7F86CE3D0D04}" srcOrd="3" destOrd="0" presId="urn:microsoft.com/office/officeart/2005/8/layout/chevron2"/>
    <dgm:cxn modelId="{E527FC50-7BCC-4C90-B50D-5F21F48F403E}" type="presParOf" srcId="{D1E97710-B5B5-4497-B8C8-817938831B30}" destId="{4DD4EF2E-89BF-44E0-B317-177FF009A537}" srcOrd="4" destOrd="0" presId="urn:microsoft.com/office/officeart/2005/8/layout/chevron2"/>
    <dgm:cxn modelId="{14FCC109-2A77-47E0-A419-7653434B2D0A}" type="presParOf" srcId="{4DD4EF2E-89BF-44E0-B317-177FF009A537}" destId="{5836140E-0564-40C1-89FB-66589F1B1280}" srcOrd="0" destOrd="0" presId="urn:microsoft.com/office/officeart/2005/8/layout/chevron2"/>
    <dgm:cxn modelId="{9E027049-59F5-44BF-93F4-4628C909CB99}" type="presParOf" srcId="{4DD4EF2E-89BF-44E0-B317-177FF009A537}" destId="{3D399334-EC84-40FA-8972-273EE2EF8BA4}" srcOrd="1" destOrd="0" presId="urn:microsoft.com/office/officeart/2005/8/layout/chevron2"/>
    <dgm:cxn modelId="{2D5CDF1A-A3E1-4B53-BEC8-099827C8C552}" type="presParOf" srcId="{D1E97710-B5B5-4497-B8C8-817938831B30}" destId="{3BE5321C-0CD5-4EDD-83D4-19D91FB5EA90}" srcOrd="5" destOrd="0" presId="urn:microsoft.com/office/officeart/2005/8/layout/chevron2"/>
    <dgm:cxn modelId="{85B59B63-3F70-42BF-9ABE-B5FA2B482F23}" type="presParOf" srcId="{D1E97710-B5B5-4497-B8C8-817938831B30}" destId="{00CF0623-8541-49F6-82F9-F5B34DB28C03}" srcOrd="6" destOrd="0" presId="urn:microsoft.com/office/officeart/2005/8/layout/chevron2"/>
    <dgm:cxn modelId="{C3B76C51-6522-4A3B-948C-0AF667AE67EC}" type="presParOf" srcId="{00CF0623-8541-49F6-82F9-F5B34DB28C03}" destId="{366DCF27-8824-47D9-87A9-7B2BBAB1426F}" srcOrd="0" destOrd="0" presId="urn:microsoft.com/office/officeart/2005/8/layout/chevron2"/>
    <dgm:cxn modelId="{D344C149-1403-4B9E-9F45-8625A6FAD747}" type="presParOf" srcId="{00CF0623-8541-49F6-82F9-F5B34DB28C03}" destId="{5F332888-763C-4B91-B635-176C2FF60F2C}"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DF0A28-D085-4DDB-8609-85F402F98958}" type="doc">
      <dgm:prSet loTypeId="urn:microsoft.com/office/officeart/2005/8/layout/process4" loCatId="process" qsTypeId="urn:microsoft.com/office/officeart/2005/8/quickstyle/simple3" qsCatId="simple" csTypeId="urn:microsoft.com/office/officeart/2005/8/colors/colorful1" csCatId="colorful"/>
      <dgm:spPr/>
      <dgm:t>
        <a:bodyPr/>
        <a:lstStyle/>
        <a:p>
          <a:endParaRPr lang="en-US"/>
        </a:p>
      </dgm:t>
    </dgm:pt>
    <dgm:pt modelId="{798089F7-133D-4BED-B87B-6CE0C594F166}">
      <dgm:prSet/>
      <dgm:spPr/>
      <dgm:t>
        <a:bodyPr/>
        <a:lstStyle/>
        <a:p>
          <a:r>
            <a:rPr lang="en-US">
              <a:latin typeface="Times New Roman" panose="02020603050405020304" pitchFamily="18" charset="0"/>
              <a:cs typeface="Times New Roman" panose="02020603050405020304" pitchFamily="18" charset="0"/>
            </a:rPr>
            <a:t>Competition may be increased by the employer's preference for applicants with previous HCA or primary care experience and an NVQ Level 2 or 3 qualification (Penrose Health, 2026).</a:t>
          </a:r>
        </a:p>
      </dgm:t>
    </dgm:pt>
    <dgm:pt modelId="{BE5D285F-F123-440C-BFB4-979D7FC3171E}" type="parTrans" cxnId="{0B1F1A6B-7E10-4A7A-A294-DC789099EC9B}">
      <dgm:prSet/>
      <dgm:spPr/>
      <dgm:t>
        <a:bodyPr/>
        <a:lstStyle/>
        <a:p>
          <a:endParaRPr lang="en-US">
            <a:latin typeface="Times New Roman" panose="02020603050405020304" pitchFamily="18" charset="0"/>
            <a:cs typeface="Times New Roman" panose="02020603050405020304" pitchFamily="18" charset="0"/>
          </a:endParaRPr>
        </a:p>
      </dgm:t>
    </dgm:pt>
    <dgm:pt modelId="{04134169-B9CD-416A-926E-DB6462E46E14}" type="sibTrans" cxnId="{0B1F1A6B-7E10-4A7A-A294-DC789099EC9B}">
      <dgm:prSet/>
      <dgm:spPr/>
      <dgm:t>
        <a:bodyPr/>
        <a:lstStyle/>
        <a:p>
          <a:endParaRPr lang="en-US">
            <a:latin typeface="Times New Roman" panose="02020603050405020304" pitchFamily="18" charset="0"/>
            <a:cs typeface="Times New Roman" panose="02020603050405020304" pitchFamily="18" charset="0"/>
          </a:endParaRPr>
        </a:p>
      </dgm:t>
    </dgm:pt>
    <dgm:pt modelId="{9E55CE3B-25B6-4EE3-99F1-357F2C9BF0EF}">
      <dgm:prSet/>
      <dgm:spPr/>
      <dgm:t>
        <a:bodyPr/>
        <a:lstStyle/>
        <a:p>
          <a:r>
            <a:rPr lang="en-US">
              <a:latin typeface="Times New Roman" panose="02020603050405020304" pitchFamily="18" charset="0"/>
              <a:cs typeface="Times New Roman" panose="02020603050405020304" pitchFamily="18" charset="0"/>
            </a:rPr>
            <a:t>High turnover and vacancy rates across the wider care sector point to ongoing workforce instability nationally, which can affect staffing levels and workload (Skills for Care, 2025).</a:t>
          </a:r>
        </a:p>
      </dgm:t>
    </dgm:pt>
    <dgm:pt modelId="{A1177B2B-85C5-4E9B-AB23-71AA4EBCE52B}" type="parTrans" cxnId="{688EC633-9CC7-49BF-B67F-F705EEF96CF2}">
      <dgm:prSet/>
      <dgm:spPr/>
      <dgm:t>
        <a:bodyPr/>
        <a:lstStyle/>
        <a:p>
          <a:endParaRPr lang="en-US">
            <a:latin typeface="Times New Roman" panose="02020603050405020304" pitchFamily="18" charset="0"/>
            <a:cs typeface="Times New Roman" panose="02020603050405020304" pitchFamily="18" charset="0"/>
          </a:endParaRPr>
        </a:p>
      </dgm:t>
    </dgm:pt>
    <dgm:pt modelId="{C5F5A05E-F0F0-4F63-A2AD-2E0C0642DA56}" type="sibTrans" cxnId="{688EC633-9CC7-49BF-B67F-F705EEF96CF2}">
      <dgm:prSet/>
      <dgm:spPr/>
      <dgm:t>
        <a:bodyPr/>
        <a:lstStyle/>
        <a:p>
          <a:endParaRPr lang="en-US">
            <a:latin typeface="Times New Roman" panose="02020603050405020304" pitchFamily="18" charset="0"/>
            <a:cs typeface="Times New Roman" panose="02020603050405020304" pitchFamily="18" charset="0"/>
          </a:endParaRPr>
        </a:p>
      </dgm:t>
    </dgm:pt>
    <dgm:pt modelId="{E61C3F39-1C44-4D80-8231-D13B382C25E6}">
      <dgm:prSet/>
      <dgm:spPr/>
      <dgm:t>
        <a:bodyPr/>
        <a:lstStyle/>
        <a:p>
          <a:r>
            <a:rPr lang="en-US">
              <a:latin typeface="Times New Roman" panose="02020603050405020304" pitchFamily="18" charset="0"/>
              <a:cs typeface="Times New Roman" panose="02020603050405020304" pitchFamily="18" charset="0"/>
            </a:rPr>
            <a:t>Physically and emotionally demanding clinical tasks, such as phlebotomy and wound care, could affect confidence and wellbeing without adequate training and support.</a:t>
          </a:r>
        </a:p>
      </dgm:t>
    </dgm:pt>
    <dgm:pt modelId="{82A721E3-0704-49C4-B22B-0E258176BE79}" type="parTrans" cxnId="{BFA45261-2079-483F-B627-2DE5C936D9A5}">
      <dgm:prSet/>
      <dgm:spPr/>
      <dgm:t>
        <a:bodyPr/>
        <a:lstStyle/>
        <a:p>
          <a:endParaRPr lang="en-US">
            <a:latin typeface="Times New Roman" panose="02020603050405020304" pitchFamily="18" charset="0"/>
            <a:cs typeface="Times New Roman" panose="02020603050405020304" pitchFamily="18" charset="0"/>
          </a:endParaRPr>
        </a:p>
      </dgm:t>
    </dgm:pt>
    <dgm:pt modelId="{41855143-7031-4E75-B227-448C76E75399}" type="sibTrans" cxnId="{BFA45261-2079-483F-B627-2DE5C936D9A5}">
      <dgm:prSet/>
      <dgm:spPr/>
      <dgm:t>
        <a:bodyPr/>
        <a:lstStyle/>
        <a:p>
          <a:endParaRPr lang="en-US">
            <a:latin typeface="Times New Roman" panose="02020603050405020304" pitchFamily="18" charset="0"/>
            <a:cs typeface="Times New Roman" panose="02020603050405020304" pitchFamily="18" charset="0"/>
          </a:endParaRPr>
        </a:p>
      </dgm:t>
    </dgm:pt>
    <dgm:pt modelId="{0F571885-C159-4FAF-8C34-9F9AC7B4FB42}">
      <dgm:prSet/>
      <dgm:spPr/>
      <dgm:t>
        <a:bodyPr/>
        <a:lstStyle/>
        <a:p>
          <a:r>
            <a:rPr lang="en-US">
              <a:latin typeface="Times New Roman" panose="02020603050405020304" pitchFamily="18" charset="0"/>
              <a:cs typeface="Times New Roman" panose="02020603050405020304" pitchFamily="18" charset="0"/>
            </a:rPr>
            <a:t>Part-time hours may limit income and require balancing additional work or study commitments.</a:t>
          </a:r>
        </a:p>
      </dgm:t>
    </dgm:pt>
    <dgm:pt modelId="{5B7D2680-AB44-44DD-A573-288811BF532B}" type="parTrans" cxnId="{E4A58478-63FE-4A8D-8827-35DFBDAD1CC3}">
      <dgm:prSet/>
      <dgm:spPr/>
      <dgm:t>
        <a:bodyPr/>
        <a:lstStyle/>
        <a:p>
          <a:endParaRPr lang="en-US">
            <a:latin typeface="Times New Roman" panose="02020603050405020304" pitchFamily="18" charset="0"/>
            <a:cs typeface="Times New Roman" panose="02020603050405020304" pitchFamily="18" charset="0"/>
          </a:endParaRPr>
        </a:p>
      </dgm:t>
    </dgm:pt>
    <dgm:pt modelId="{DDB1489C-EF4A-4673-ADCE-CEA223C13695}" type="sibTrans" cxnId="{E4A58478-63FE-4A8D-8827-35DFBDAD1CC3}">
      <dgm:prSet/>
      <dgm:spPr/>
      <dgm:t>
        <a:bodyPr/>
        <a:lstStyle/>
        <a:p>
          <a:endParaRPr lang="en-US">
            <a:latin typeface="Times New Roman" panose="02020603050405020304" pitchFamily="18" charset="0"/>
            <a:cs typeface="Times New Roman" panose="02020603050405020304" pitchFamily="18" charset="0"/>
          </a:endParaRPr>
        </a:p>
      </dgm:t>
    </dgm:pt>
    <dgm:pt modelId="{70469A1A-2027-45CF-9911-78CB41E80FDA}">
      <dgm:prSet/>
      <dgm:spPr/>
      <dgm:t>
        <a:bodyPr/>
        <a:lstStyle/>
        <a:p>
          <a:r>
            <a:rPr lang="en-US">
              <a:latin typeface="Times New Roman" panose="02020603050405020304" pitchFamily="18" charset="0"/>
              <a:cs typeface="Times New Roman" panose="02020603050405020304" pitchFamily="18" charset="0"/>
            </a:rPr>
            <a:t>Changing patient needs and workload pressures in primary care may require HCAs to adapt quickly while maintaining safe and person-centred care.</a:t>
          </a:r>
        </a:p>
      </dgm:t>
    </dgm:pt>
    <dgm:pt modelId="{0AACCC84-E2B5-459B-B491-E4F85F6C2295}" type="parTrans" cxnId="{96753E8F-1C0C-4383-B4C2-F2FD36A35AD4}">
      <dgm:prSet/>
      <dgm:spPr/>
      <dgm:t>
        <a:bodyPr/>
        <a:lstStyle/>
        <a:p>
          <a:endParaRPr lang="en-US">
            <a:latin typeface="Times New Roman" panose="02020603050405020304" pitchFamily="18" charset="0"/>
            <a:cs typeface="Times New Roman" panose="02020603050405020304" pitchFamily="18" charset="0"/>
          </a:endParaRPr>
        </a:p>
      </dgm:t>
    </dgm:pt>
    <dgm:pt modelId="{93A5984A-C83B-4AA4-B300-CCED8039F407}" type="sibTrans" cxnId="{96753E8F-1C0C-4383-B4C2-F2FD36A35AD4}">
      <dgm:prSet/>
      <dgm:spPr/>
      <dgm:t>
        <a:bodyPr/>
        <a:lstStyle/>
        <a:p>
          <a:endParaRPr lang="en-US">
            <a:latin typeface="Times New Roman" panose="02020603050405020304" pitchFamily="18" charset="0"/>
            <a:cs typeface="Times New Roman" panose="02020603050405020304" pitchFamily="18" charset="0"/>
          </a:endParaRPr>
        </a:p>
      </dgm:t>
    </dgm:pt>
    <dgm:pt modelId="{62F28566-EB7B-4827-A109-1BCF7FF39C32}" type="pres">
      <dgm:prSet presAssocID="{86DF0A28-D085-4DDB-8609-85F402F98958}" presName="Name0" presStyleCnt="0">
        <dgm:presLayoutVars>
          <dgm:dir/>
          <dgm:animLvl val="lvl"/>
          <dgm:resizeHandles val="exact"/>
        </dgm:presLayoutVars>
      </dgm:prSet>
      <dgm:spPr/>
    </dgm:pt>
    <dgm:pt modelId="{C959CC8C-163F-462B-A555-52BC435EEC80}" type="pres">
      <dgm:prSet presAssocID="{70469A1A-2027-45CF-9911-78CB41E80FDA}" presName="boxAndChildren" presStyleCnt="0"/>
      <dgm:spPr/>
    </dgm:pt>
    <dgm:pt modelId="{5CC53AB4-44C7-4316-9C09-02C02AEDD497}" type="pres">
      <dgm:prSet presAssocID="{70469A1A-2027-45CF-9911-78CB41E80FDA}" presName="parentTextBox" presStyleLbl="node1" presStyleIdx="0" presStyleCnt="5"/>
      <dgm:spPr/>
    </dgm:pt>
    <dgm:pt modelId="{15A5FC36-9C3D-4AD1-9879-D91397793B24}" type="pres">
      <dgm:prSet presAssocID="{DDB1489C-EF4A-4673-ADCE-CEA223C13695}" presName="sp" presStyleCnt="0"/>
      <dgm:spPr/>
    </dgm:pt>
    <dgm:pt modelId="{60A8EB5F-6735-4F98-8406-33739C45ECCA}" type="pres">
      <dgm:prSet presAssocID="{0F571885-C159-4FAF-8C34-9F9AC7B4FB42}" presName="arrowAndChildren" presStyleCnt="0"/>
      <dgm:spPr/>
    </dgm:pt>
    <dgm:pt modelId="{A29111FF-9865-4698-8B5B-FE0E87DB4AD6}" type="pres">
      <dgm:prSet presAssocID="{0F571885-C159-4FAF-8C34-9F9AC7B4FB42}" presName="parentTextArrow" presStyleLbl="node1" presStyleIdx="1" presStyleCnt="5"/>
      <dgm:spPr/>
    </dgm:pt>
    <dgm:pt modelId="{94F7A519-EF0C-4A83-BF25-584311A2B8DC}" type="pres">
      <dgm:prSet presAssocID="{41855143-7031-4E75-B227-448C76E75399}" presName="sp" presStyleCnt="0"/>
      <dgm:spPr/>
    </dgm:pt>
    <dgm:pt modelId="{191A9954-88F5-4C78-BB01-F2A24580C7C2}" type="pres">
      <dgm:prSet presAssocID="{E61C3F39-1C44-4D80-8231-D13B382C25E6}" presName="arrowAndChildren" presStyleCnt="0"/>
      <dgm:spPr/>
    </dgm:pt>
    <dgm:pt modelId="{1060A58F-AA9B-422E-B4D6-9521D7AAA494}" type="pres">
      <dgm:prSet presAssocID="{E61C3F39-1C44-4D80-8231-D13B382C25E6}" presName="parentTextArrow" presStyleLbl="node1" presStyleIdx="2" presStyleCnt="5"/>
      <dgm:spPr/>
    </dgm:pt>
    <dgm:pt modelId="{1FD6BCC2-7A80-4260-A9EE-4F049DEC10BF}" type="pres">
      <dgm:prSet presAssocID="{C5F5A05E-F0F0-4F63-A2AD-2E0C0642DA56}" presName="sp" presStyleCnt="0"/>
      <dgm:spPr/>
    </dgm:pt>
    <dgm:pt modelId="{57A5636D-5FD4-4B45-92D3-A66F51850444}" type="pres">
      <dgm:prSet presAssocID="{9E55CE3B-25B6-4EE3-99F1-357F2C9BF0EF}" presName="arrowAndChildren" presStyleCnt="0"/>
      <dgm:spPr/>
    </dgm:pt>
    <dgm:pt modelId="{673E2A49-7CAB-47D8-831F-C93100EFDC15}" type="pres">
      <dgm:prSet presAssocID="{9E55CE3B-25B6-4EE3-99F1-357F2C9BF0EF}" presName="parentTextArrow" presStyleLbl="node1" presStyleIdx="3" presStyleCnt="5"/>
      <dgm:spPr/>
    </dgm:pt>
    <dgm:pt modelId="{6A4288AE-42C5-4479-B807-03A468058E2C}" type="pres">
      <dgm:prSet presAssocID="{04134169-B9CD-416A-926E-DB6462E46E14}" presName="sp" presStyleCnt="0"/>
      <dgm:spPr/>
    </dgm:pt>
    <dgm:pt modelId="{15B8159F-C96D-446C-99F3-11BD224E63E5}" type="pres">
      <dgm:prSet presAssocID="{798089F7-133D-4BED-B87B-6CE0C594F166}" presName="arrowAndChildren" presStyleCnt="0"/>
      <dgm:spPr/>
    </dgm:pt>
    <dgm:pt modelId="{E2D22D61-6532-4DCA-9767-CFA50FE48722}" type="pres">
      <dgm:prSet presAssocID="{798089F7-133D-4BED-B87B-6CE0C594F166}" presName="parentTextArrow" presStyleLbl="node1" presStyleIdx="4" presStyleCnt="5"/>
      <dgm:spPr/>
    </dgm:pt>
  </dgm:ptLst>
  <dgm:cxnLst>
    <dgm:cxn modelId="{688EC633-9CC7-49BF-B67F-F705EEF96CF2}" srcId="{86DF0A28-D085-4DDB-8609-85F402F98958}" destId="{9E55CE3B-25B6-4EE3-99F1-357F2C9BF0EF}" srcOrd="1" destOrd="0" parTransId="{A1177B2B-85C5-4E9B-AB23-71AA4EBCE52B}" sibTransId="{C5F5A05E-F0F0-4F63-A2AD-2E0C0642DA56}"/>
    <dgm:cxn modelId="{3EB77F5C-9ECD-4EF8-9FE5-A23B7A878F8B}" type="presOf" srcId="{70469A1A-2027-45CF-9911-78CB41E80FDA}" destId="{5CC53AB4-44C7-4316-9C09-02C02AEDD497}" srcOrd="0" destOrd="0" presId="urn:microsoft.com/office/officeart/2005/8/layout/process4"/>
    <dgm:cxn modelId="{BFA45261-2079-483F-B627-2DE5C936D9A5}" srcId="{86DF0A28-D085-4DDB-8609-85F402F98958}" destId="{E61C3F39-1C44-4D80-8231-D13B382C25E6}" srcOrd="2" destOrd="0" parTransId="{82A721E3-0704-49C4-B22B-0E258176BE79}" sibTransId="{41855143-7031-4E75-B227-448C76E75399}"/>
    <dgm:cxn modelId="{0B1F1A6B-7E10-4A7A-A294-DC789099EC9B}" srcId="{86DF0A28-D085-4DDB-8609-85F402F98958}" destId="{798089F7-133D-4BED-B87B-6CE0C594F166}" srcOrd="0" destOrd="0" parTransId="{BE5D285F-F123-440C-BFB4-979D7FC3171E}" sibTransId="{04134169-B9CD-416A-926E-DB6462E46E14}"/>
    <dgm:cxn modelId="{35E73C55-40C2-454D-9870-3EB39FDA34B9}" type="presOf" srcId="{E61C3F39-1C44-4D80-8231-D13B382C25E6}" destId="{1060A58F-AA9B-422E-B4D6-9521D7AAA494}" srcOrd="0" destOrd="0" presId="urn:microsoft.com/office/officeart/2005/8/layout/process4"/>
    <dgm:cxn modelId="{E4A58478-63FE-4A8D-8827-35DFBDAD1CC3}" srcId="{86DF0A28-D085-4DDB-8609-85F402F98958}" destId="{0F571885-C159-4FAF-8C34-9F9AC7B4FB42}" srcOrd="3" destOrd="0" parTransId="{5B7D2680-AB44-44DD-A573-288811BF532B}" sibTransId="{DDB1489C-EF4A-4673-ADCE-CEA223C13695}"/>
    <dgm:cxn modelId="{592B3E7A-3F20-4459-83A9-FB70EB44A197}" type="presOf" srcId="{798089F7-133D-4BED-B87B-6CE0C594F166}" destId="{E2D22D61-6532-4DCA-9767-CFA50FE48722}" srcOrd="0" destOrd="0" presId="urn:microsoft.com/office/officeart/2005/8/layout/process4"/>
    <dgm:cxn modelId="{96753E8F-1C0C-4383-B4C2-F2FD36A35AD4}" srcId="{86DF0A28-D085-4DDB-8609-85F402F98958}" destId="{70469A1A-2027-45CF-9911-78CB41E80FDA}" srcOrd="4" destOrd="0" parTransId="{0AACCC84-E2B5-459B-B491-E4F85F6C2295}" sibTransId="{93A5984A-C83B-4AA4-B300-CCED8039F407}"/>
    <dgm:cxn modelId="{B5D0A9CD-FDDE-4D6A-9967-260BB9545FBB}" type="presOf" srcId="{0F571885-C159-4FAF-8C34-9F9AC7B4FB42}" destId="{A29111FF-9865-4698-8B5B-FE0E87DB4AD6}" srcOrd="0" destOrd="0" presId="urn:microsoft.com/office/officeart/2005/8/layout/process4"/>
    <dgm:cxn modelId="{97325EE4-7805-436F-8AA0-CA9B649B486B}" type="presOf" srcId="{9E55CE3B-25B6-4EE3-99F1-357F2C9BF0EF}" destId="{673E2A49-7CAB-47D8-831F-C93100EFDC15}" srcOrd="0" destOrd="0" presId="urn:microsoft.com/office/officeart/2005/8/layout/process4"/>
    <dgm:cxn modelId="{681AFAE5-C8BC-4008-859D-8D9A0A719D47}" type="presOf" srcId="{86DF0A28-D085-4DDB-8609-85F402F98958}" destId="{62F28566-EB7B-4827-A109-1BCF7FF39C32}" srcOrd="0" destOrd="0" presId="urn:microsoft.com/office/officeart/2005/8/layout/process4"/>
    <dgm:cxn modelId="{ACC2DD4F-FB29-42C3-BB92-1165AF886DCE}" type="presParOf" srcId="{62F28566-EB7B-4827-A109-1BCF7FF39C32}" destId="{C959CC8C-163F-462B-A555-52BC435EEC80}" srcOrd="0" destOrd="0" presId="urn:microsoft.com/office/officeart/2005/8/layout/process4"/>
    <dgm:cxn modelId="{0CE8972E-F617-40B6-A4F7-FA3522013167}" type="presParOf" srcId="{C959CC8C-163F-462B-A555-52BC435EEC80}" destId="{5CC53AB4-44C7-4316-9C09-02C02AEDD497}" srcOrd="0" destOrd="0" presId="urn:microsoft.com/office/officeart/2005/8/layout/process4"/>
    <dgm:cxn modelId="{88514DA3-0BB2-4BB8-AC6A-7C9E21556F24}" type="presParOf" srcId="{62F28566-EB7B-4827-A109-1BCF7FF39C32}" destId="{15A5FC36-9C3D-4AD1-9879-D91397793B24}" srcOrd="1" destOrd="0" presId="urn:microsoft.com/office/officeart/2005/8/layout/process4"/>
    <dgm:cxn modelId="{3A3E00EC-E53A-4EC4-BD4D-2F45C308112D}" type="presParOf" srcId="{62F28566-EB7B-4827-A109-1BCF7FF39C32}" destId="{60A8EB5F-6735-4F98-8406-33739C45ECCA}" srcOrd="2" destOrd="0" presId="urn:microsoft.com/office/officeart/2005/8/layout/process4"/>
    <dgm:cxn modelId="{E627F314-A91A-40DC-965C-30464A5EF80B}" type="presParOf" srcId="{60A8EB5F-6735-4F98-8406-33739C45ECCA}" destId="{A29111FF-9865-4698-8B5B-FE0E87DB4AD6}" srcOrd="0" destOrd="0" presId="urn:microsoft.com/office/officeart/2005/8/layout/process4"/>
    <dgm:cxn modelId="{1D481498-344F-4FEC-8D5E-7A80472AA62D}" type="presParOf" srcId="{62F28566-EB7B-4827-A109-1BCF7FF39C32}" destId="{94F7A519-EF0C-4A83-BF25-584311A2B8DC}" srcOrd="3" destOrd="0" presId="urn:microsoft.com/office/officeart/2005/8/layout/process4"/>
    <dgm:cxn modelId="{0D38D18D-6B85-44C5-87D9-8B7D5CF63EBB}" type="presParOf" srcId="{62F28566-EB7B-4827-A109-1BCF7FF39C32}" destId="{191A9954-88F5-4C78-BB01-F2A24580C7C2}" srcOrd="4" destOrd="0" presId="urn:microsoft.com/office/officeart/2005/8/layout/process4"/>
    <dgm:cxn modelId="{0438063E-7DB9-4428-B31B-B919D3C91769}" type="presParOf" srcId="{191A9954-88F5-4C78-BB01-F2A24580C7C2}" destId="{1060A58F-AA9B-422E-B4D6-9521D7AAA494}" srcOrd="0" destOrd="0" presId="urn:microsoft.com/office/officeart/2005/8/layout/process4"/>
    <dgm:cxn modelId="{51F76FAC-C2FA-4D40-82EA-EC4F67DFD2BD}" type="presParOf" srcId="{62F28566-EB7B-4827-A109-1BCF7FF39C32}" destId="{1FD6BCC2-7A80-4260-A9EE-4F049DEC10BF}" srcOrd="5" destOrd="0" presId="urn:microsoft.com/office/officeart/2005/8/layout/process4"/>
    <dgm:cxn modelId="{7BBE83D2-067E-4EB6-8E9C-9BDAA014BEFD}" type="presParOf" srcId="{62F28566-EB7B-4827-A109-1BCF7FF39C32}" destId="{57A5636D-5FD4-4B45-92D3-A66F51850444}" srcOrd="6" destOrd="0" presId="urn:microsoft.com/office/officeart/2005/8/layout/process4"/>
    <dgm:cxn modelId="{432B6238-7DC7-4D97-9331-C529DC6500B7}" type="presParOf" srcId="{57A5636D-5FD4-4B45-92D3-A66F51850444}" destId="{673E2A49-7CAB-47D8-831F-C93100EFDC15}" srcOrd="0" destOrd="0" presId="urn:microsoft.com/office/officeart/2005/8/layout/process4"/>
    <dgm:cxn modelId="{1D2B1A50-B996-49E8-A1C2-219EAE9A9F05}" type="presParOf" srcId="{62F28566-EB7B-4827-A109-1BCF7FF39C32}" destId="{6A4288AE-42C5-4479-B807-03A468058E2C}" srcOrd="7" destOrd="0" presId="urn:microsoft.com/office/officeart/2005/8/layout/process4"/>
    <dgm:cxn modelId="{FC0067F9-C5D7-42B8-AAC6-B861B162C4FA}" type="presParOf" srcId="{62F28566-EB7B-4827-A109-1BCF7FF39C32}" destId="{15B8159F-C96D-446C-99F3-11BD224E63E5}" srcOrd="8" destOrd="0" presId="urn:microsoft.com/office/officeart/2005/8/layout/process4"/>
    <dgm:cxn modelId="{A0D7BBBF-D9D6-4AF2-AB4D-36B762918680}" type="presParOf" srcId="{15B8159F-C96D-446C-99F3-11BD224E63E5}" destId="{E2D22D61-6532-4DCA-9767-CFA50FE4872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901F5B-1CE3-469E-A555-29B438C901B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7F830A3-0C9B-44C4-8DD0-1250271EC87E}">
      <dgm:prSet/>
      <dgm:spPr/>
      <dgm:t>
        <a:bodyPr/>
        <a:lstStyle/>
        <a:p>
          <a:pPr algn="ctr"/>
          <a:r>
            <a:rPr lang="en-US" dirty="0">
              <a:latin typeface="Times New Roman" panose="02020603050405020304" pitchFamily="18" charset="0"/>
              <a:cs typeface="Times New Roman" panose="02020603050405020304" pitchFamily="18" charset="0"/>
            </a:rPr>
            <a:t>Career Development Action Plan</a:t>
          </a:r>
        </a:p>
      </dgm:t>
    </dgm:pt>
    <dgm:pt modelId="{935D094E-B1C6-47D6-B5DC-8084A0C8F251}" type="parTrans" cxnId="{F5BE0B0E-1159-4E09-832D-46876794465F}">
      <dgm:prSet/>
      <dgm:spPr/>
      <dgm:t>
        <a:bodyPr/>
        <a:lstStyle/>
        <a:p>
          <a:endParaRPr lang="en-US"/>
        </a:p>
      </dgm:t>
    </dgm:pt>
    <dgm:pt modelId="{41371602-35F9-4DBA-8065-6397E28795E8}" type="sibTrans" cxnId="{F5BE0B0E-1159-4E09-832D-46876794465F}">
      <dgm:prSet/>
      <dgm:spPr/>
      <dgm:t>
        <a:bodyPr/>
        <a:lstStyle/>
        <a:p>
          <a:endParaRPr lang="en-US"/>
        </a:p>
      </dgm:t>
    </dgm:pt>
    <dgm:pt modelId="{46F391A1-8085-4808-BB63-2FD161A94879}" type="pres">
      <dgm:prSet presAssocID="{D8901F5B-1CE3-469E-A555-29B438C901B3}" presName="linear" presStyleCnt="0">
        <dgm:presLayoutVars>
          <dgm:animLvl val="lvl"/>
          <dgm:resizeHandles val="exact"/>
        </dgm:presLayoutVars>
      </dgm:prSet>
      <dgm:spPr/>
    </dgm:pt>
    <dgm:pt modelId="{02EDB965-6E8E-42CE-981B-7DD84B2E0C61}" type="pres">
      <dgm:prSet presAssocID="{27F830A3-0C9B-44C4-8DD0-1250271EC87E}" presName="parentText" presStyleLbl="node1" presStyleIdx="0" presStyleCnt="1">
        <dgm:presLayoutVars>
          <dgm:chMax val="0"/>
          <dgm:bulletEnabled val="1"/>
        </dgm:presLayoutVars>
      </dgm:prSet>
      <dgm:spPr/>
    </dgm:pt>
  </dgm:ptLst>
  <dgm:cxnLst>
    <dgm:cxn modelId="{F5BE0B0E-1159-4E09-832D-46876794465F}" srcId="{D8901F5B-1CE3-469E-A555-29B438C901B3}" destId="{27F830A3-0C9B-44C4-8DD0-1250271EC87E}" srcOrd="0" destOrd="0" parTransId="{935D094E-B1C6-47D6-B5DC-8084A0C8F251}" sibTransId="{41371602-35F9-4DBA-8065-6397E28795E8}"/>
    <dgm:cxn modelId="{E246A6A1-E0C5-4837-BBEC-7055992FD579}" type="presOf" srcId="{D8901F5B-1CE3-469E-A555-29B438C901B3}" destId="{46F391A1-8085-4808-BB63-2FD161A94879}" srcOrd="0" destOrd="0" presId="urn:microsoft.com/office/officeart/2005/8/layout/vList2"/>
    <dgm:cxn modelId="{BA57B8A8-6408-41ED-8907-F87D458C4B64}" type="presOf" srcId="{27F830A3-0C9B-44C4-8DD0-1250271EC87E}" destId="{02EDB965-6E8E-42CE-981B-7DD84B2E0C61}" srcOrd="0" destOrd="0" presId="urn:microsoft.com/office/officeart/2005/8/layout/vList2"/>
    <dgm:cxn modelId="{07EC9E62-64BE-4A82-A274-E5BA9C79C7F4}" type="presParOf" srcId="{46F391A1-8085-4808-BB63-2FD161A94879}" destId="{02EDB965-6E8E-42CE-981B-7DD84B2E0C6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BC4A3D0-9982-45E3-ADC7-B9AEBE3BD58C}"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99457770-3465-4456-A4BD-E1EE21A0586C}">
      <dgm:prSet custT="1"/>
      <dgm:spPr/>
      <dgm:t>
        <a:bodyPr anchor="ctr"/>
        <a:lstStyle/>
        <a:p>
          <a:pPr algn="ctr"/>
          <a:r>
            <a:rPr lang="en-US" sz="1600" b="1" dirty="0">
              <a:latin typeface="Times New Roman" panose="02020603050405020304" pitchFamily="18" charset="0"/>
              <a:cs typeface="Times New Roman" panose="02020603050405020304" pitchFamily="18" charset="0"/>
            </a:rPr>
            <a:t>Personal Development</a:t>
          </a:r>
        </a:p>
      </dgm:t>
    </dgm:pt>
    <dgm:pt modelId="{2A8FB04C-0BDC-43F1-BC63-9CFAB824240A}" type="parTrans" cxnId="{39F1F993-2D22-4DF3-BB78-F6F55E792BBB}">
      <dgm:prSet/>
      <dgm:spPr/>
      <dgm:t>
        <a:bodyPr/>
        <a:lstStyle/>
        <a:p>
          <a:endParaRPr lang="en-US"/>
        </a:p>
      </dgm:t>
    </dgm:pt>
    <dgm:pt modelId="{F6AB8873-53FE-4E3F-A210-EC786E07D642}" type="sibTrans" cxnId="{39F1F993-2D22-4DF3-BB78-F6F55E792BBB}">
      <dgm:prSet/>
      <dgm:spPr/>
      <dgm:t>
        <a:bodyPr/>
        <a:lstStyle/>
        <a:p>
          <a:endParaRPr lang="en-US"/>
        </a:p>
      </dgm:t>
    </dgm:pt>
    <dgm:pt modelId="{6FB55E95-B716-4755-AC1E-B312A92FC092}">
      <dgm:prSet custT="1"/>
      <dgm:spPr/>
      <dgm:t>
        <a:bodyPr anchor="ctr"/>
        <a:lstStyle/>
        <a:p>
          <a:pPr algn="just"/>
          <a:r>
            <a:rPr lang="en-US" sz="1200" b="0" dirty="0">
              <a:latin typeface="Times New Roman" panose="02020603050405020304" pitchFamily="18" charset="0"/>
              <a:cs typeface="Times New Roman" panose="02020603050405020304" pitchFamily="18" charset="0"/>
            </a:rPr>
            <a:t>Communication, compassion and </a:t>
          </a:r>
          <a:r>
            <a:rPr lang="en-US" sz="1200" b="0" dirty="0" err="1">
              <a:latin typeface="Times New Roman" panose="02020603050405020304" pitchFamily="18" charset="0"/>
              <a:cs typeface="Times New Roman" panose="02020603050405020304" pitchFamily="18" charset="0"/>
            </a:rPr>
            <a:t>organisational</a:t>
          </a:r>
          <a:r>
            <a:rPr lang="en-US" sz="1200" b="0" dirty="0">
              <a:latin typeface="Times New Roman" panose="02020603050405020304" pitchFamily="18" charset="0"/>
              <a:cs typeface="Times New Roman" panose="02020603050405020304" pitchFamily="18" charset="0"/>
            </a:rPr>
            <a:t> skills will support patient care and multidisciplinary teamwork. </a:t>
          </a:r>
        </a:p>
      </dgm:t>
    </dgm:pt>
    <dgm:pt modelId="{1A3E1099-CE81-468F-B518-5D064C5426EF}" type="parTrans" cxnId="{1A13F617-E61A-4B5D-AF05-B424E4F83F3C}">
      <dgm:prSet/>
      <dgm:spPr/>
      <dgm:t>
        <a:bodyPr/>
        <a:lstStyle/>
        <a:p>
          <a:endParaRPr lang="en-US"/>
        </a:p>
      </dgm:t>
    </dgm:pt>
    <dgm:pt modelId="{B2314C0B-29EB-4636-A6AF-C7D691400B72}" type="sibTrans" cxnId="{1A13F617-E61A-4B5D-AF05-B424E4F83F3C}">
      <dgm:prSet/>
      <dgm:spPr/>
      <dgm:t>
        <a:bodyPr/>
        <a:lstStyle/>
        <a:p>
          <a:endParaRPr lang="en-US"/>
        </a:p>
      </dgm:t>
    </dgm:pt>
    <dgm:pt modelId="{24B27E68-B9F3-4C63-A2F6-5AB1EA194C86}">
      <dgm:prSet custT="1"/>
      <dgm:spPr/>
      <dgm:t>
        <a:bodyPr anchor="ctr"/>
        <a:lstStyle/>
        <a:p>
          <a:pPr algn="just"/>
          <a:r>
            <a:rPr lang="en-US" sz="1200" b="0" dirty="0">
              <a:latin typeface="Times New Roman" panose="02020603050405020304" pitchFamily="18" charset="0"/>
              <a:cs typeface="Times New Roman" panose="02020603050405020304" pitchFamily="18" charset="0"/>
            </a:rPr>
            <a:t>Identified weaknesses will be addressed through training, supervised practice and self-reflection (Antoniadou and </a:t>
          </a:r>
          <a:r>
            <a:rPr lang="en-US" sz="1200" b="0" dirty="0" err="1">
              <a:latin typeface="Times New Roman" panose="02020603050405020304" pitchFamily="18" charset="0"/>
              <a:cs typeface="Times New Roman" panose="02020603050405020304" pitchFamily="18" charset="0"/>
            </a:rPr>
            <a:t>Kanellopoulou</a:t>
          </a:r>
          <a:r>
            <a:rPr lang="en-US" sz="1200" b="0" dirty="0">
              <a:latin typeface="Times New Roman" panose="02020603050405020304" pitchFamily="18" charset="0"/>
              <a:cs typeface="Times New Roman" panose="02020603050405020304" pitchFamily="18" charset="0"/>
            </a:rPr>
            <a:t>, 2024). </a:t>
          </a:r>
        </a:p>
      </dgm:t>
    </dgm:pt>
    <dgm:pt modelId="{0AAB165F-A115-4251-858A-0A100729F319}" type="parTrans" cxnId="{C91E79BC-0905-4402-87E7-26A94D69387E}">
      <dgm:prSet/>
      <dgm:spPr/>
      <dgm:t>
        <a:bodyPr/>
        <a:lstStyle/>
        <a:p>
          <a:endParaRPr lang="en-US"/>
        </a:p>
      </dgm:t>
    </dgm:pt>
    <dgm:pt modelId="{AA3EF596-C82F-45A9-848C-A807F1972CCB}" type="sibTrans" cxnId="{C91E79BC-0905-4402-87E7-26A94D69387E}">
      <dgm:prSet/>
      <dgm:spPr/>
      <dgm:t>
        <a:bodyPr/>
        <a:lstStyle/>
        <a:p>
          <a:endParaRPr lang="en-US"/>
        </a:p>
      </dgm:t>
    </dgm:pt>
    <dgm:pt modelId="{2D418908-E241-4471-A3B6-986019E35E90}">
      <dgm:prSet custT="1"/>
      <dgm:spPr/>
      <dgm:t>
        <a:bodyPr anchor="ctr"/>
        <a:lstStyle/>
        <a:p>
          <a:pPr algn="just"/>
          <a:r>
            <a:rPr lang="en-US" sz="1200" b="0" dirty="0">
              <a:latin typeface="Times New Roman" panose="02020603050405020304" pitchFamily="18" charset="0"/>
              <a:cs typeface="Times New Roman" panose="02020603050405020304" pitchFamily="18" charset="0"/>
            </a:rPr>
            <a:t>The action plan provides a structured approach to addressing identified skills gaps and progressing towards the Healthcare Assistant role.</a:t>
          </a:r>
        </a:p>
      </dgm:t>
    </dgm:pt>
    <dgm:pt modelId="{6253AA47-78A7-4A2B-9B4E-D88A71F2BEF7}" type="parTrans" cxnId="{2266C8E1-1717-44B3-B5D8-2599831BBCC1}">
      <dgm:prSet/>
      <dgm:spPr/>
      <dgm:t>
        <a:bodyPr/>
        <a:lstStyle/>
        <a:p>
          <a:endParaRPr lang="en-US"/>
        </a:p>
      </dgm:t>
    </dgm:pt>
    <dgm:pt modelId="{4F98D746-B63B-4C55-BA48-19FCC32B9F4A}" type="sibTrans" cxnId="{2266C8E1-1717-44B3-B5D8-2599831BBCC1}">
      <dgm:prSet/>
      <dgm:spPr/>
      <dgm:t>
        <a:bodyPr/>
        <a:lstStyle/>
        <a:p>
          <a:endParaRPr lang="en-US"/>
        </a:p>
      </dgm:t>
    </dgm:pt>
    <dgm:pt modelId="{DCE1BC50-E289-4E18-886A-76EAE3F8EAE7}">
      <dgm:prSet custT="1"/>
      <dgm:spPr/>
      <dgm:t>
        <a:bodyPr anchor="ctr"/>
        <a:lstStyle/>
        <a:p>
          <a:pPr algn="just"/>
          <a:r>
            <a:rPr lang="en-US" sz="1200" b="0" dirty="0">
              <a:latin typeface="Times New Roman" panose="02020603050405020304" pitchFamily="18" charset="0"/>
              <a:cs typeface="Times New Roman" panose="02020603050405020304" pitchFamily="18" charset="0"/>
            </a:rPr>
            <a:t>My communication and </a:t>
          </a:r>
          <a:r>
            <a:rPr lang="en-US" sz="1200" b="0" dirty="0" err="1">
              <a:latin typeface="Times New Roman" panose="02020603050405020304" pitchFamily="18" charset="0"/>
              <a:cs typeface="Times New Roman" panose="02020603050405020304" pitchFamily="18" charset="0"/>
            </a:rPr>
            <a:t>organisational</a:t>
          </a:r>
          <a:r>
            <a:rPr lang="en-US" sz="1200" b="0" dirty="0">
              <a:latin typeface="Times New Roman" panose="02020603050405020304" pitchFamily="18" charset="0"/>
              <a:cs typeface="Times New Roman" panose="02020603050405020304" pitchFamily="18" charset="0"/>
            </a:rPr>
            <a:t> strengths will be used directly to offset my limited clinical experience by asking questions confidently and keeping accurate notes during supervised practice. 
Combining my reliability with Penrose Health's funded training opportunity gives a realistic route to closing the ECG competence gap within six months.</a:t>
          </a:r>
        </a:p>
      </dgm:t>
    </dgm:pt>
    <dgm:pt modelId="{981FD95F-C723-4A3A-A2CD-176D7E3EA8C4}" type="parTrans" cxnId="{68CF6097-5DB8-4467-97DB-76C149C8DF51}">
      <dgm:prSet/>
      <dgm:spPr/>
      <dgm:t>
        <a:bodyPr/>
        <a:lstStyle/>
        <a:p>
          <a:endParaRPr lang="en-US"/>
        </a:p>
      </dgm:t>
    </dgm:pt>
    <dgm:pt modelId="{28B70376-3D48-4FAD-951A-EE85B4EEFCC1}" type="sibTrans" cxnId="{68CF6097-5DB8-4467-97DB-76C149C8DF51}">
      <dgm:prSet/>
      <dgm:spPr/>
      <dgm:t>
        <a:bodyPr/>
        <a:lstStyle/>
        <a:p>
          <a:endParaRPr lang="en-US"/>
        </a:p>
      </dgm:t>
    </dgm:pt>
    <dgm:pt modelId="{47BC15F1-44E9-42A1-A153-E7B433628BEA}" type="pres">
      <dgm:prSet presAssocID="{FBC4A3D0-9982-45E3-ADC7-B9AEBE3BD58C}" presName="linear" presStyleCnt="0">
        <dgm:presLayoutVars>
          <dgm:animLvl val="lvl"/>
          <dgm:resizeHandles val="exact"/>
        </dgm:presLayoutVars>
      </dgm:prSet>
      <dgm:spPr/>
    </dgm:pt>
    <dgm:pt modelId="{230EADCB-EC72-4908-9200-9AB5E907F2D8}" type="pres">
      <dgm:prSet presAssocID="{99457770-3465-4456-A4BD-E1EE21A0586C}" presName="parentText" presStyleLbl="node1" presStyleIdx="0" presStyleCnt="1" custScaleY="115003">
        <dgm:presLayoutVars>
          <dgm:chMax val="0"/>
          <dgm:bulletEnabled val="1"/>
        </dgm:presLayoutVars>
      </dgm:prSet>
      <dgm:spPr/>
    </dgm:pt>
    <dgm:pt modelId="{1F6A3777-E5E5-4B30-B8A4-A557FD782DA4}" type="pres">
      <dgm:prSet presAssocID="{99457770-3465-4456-A4BD-E1EE21A0586C}" presName="childText" presStyleLbl="revTx" presStyleIdx="0" presStyleCnt="1" custScaleY="115003">
        <dgm:presLayoutVars>
          <dgm:bulletEnabled val="1"/>
        </dgm:presLayoutVars>
      </dgm:prSet>
      <dgm:spPr/>
    </dgm:pt>
  </dgm:ptLst>
  <dgm:cxnLst>
    <dgm:cxn modelId="{92C9F10F-464D-4610-9C24-86A05A866E21}" type="presOf" srcId="{FBC4A3D0-9982-45E3-ADC7-B9AEBE3BD58C}" destId="{47BC15F1-44E9-42A1-A153-E7B433628BEA}" srcOrd="0" destOrd="0" presId="urn:microsoft.com/office/officeart/2005/8/layout/vList2"/>
    <dgm:cxn modelId="{1A13F617-E61A-4B5D-AF05-B424E4F83F3C}" srcId="{99457770-3465-4456-A4BD-E1EE21A0586C}" destId="{6FB55E95-B716-4755-AC1E-B312A92FC092}" srcOrd="0" destOrd="0" parTransId="{1A3E1099-CE81-468F-B518-5D064C5426EF}" sibTransId="{B2314C0B-29EB-4636-A6AF-C7D691400B72}"/>
    <dgm:cxn modelId="{0BFB5730-748F-4266-B65B-115E228694AA}" type="presOf" srcId="{DCE1BC50-E289-4E18-886A-76EAE3F8EAE7}" destId="{1F6A3777-E5E5-4B30-B8A4-A557FD782DA4}" srcOrd="0" destOrd="3" presId="urn:microsoft.com/office/officeart/2005/8/layout/vList2"/>
    <dgm:cxn modelId="{2E99AB68-F734-43CE-AA0D-86E4F763FC36}" type="presOf" srcId="{2D418908-E241-4471-A3B6-986019E35E90}" destId="{1F6A3777-E5E5-4B30-B8A4-A557FD782DA4}" srcOrd="0" destOrd="2" presId="urn:microsoft.com/office/officeart/2005/8/layout/vList2"/>
    <dgm:cxn modelId="{39F1F993-2D22-4DF3-BB78-F6F55E792BBB}" srcId="{FBC4A3D0-9982-45E3-ADC7-B9AEBE3BD58C}" destId="{99457770-3465-4456-A4BD-E1EE21A0586C}" srcOrd="0" destOrd="0" parTransId="{2A8FB04C-0BDC-43F1-BC63-9CFAB824240A}" sibTransId="{F6AB8873-53FE-4E3F-A210-EC786E07D642}"/>
    <dgm:cxn modelId="{68CF6097-5DB8-4467-97DB-76C149C8DF51}" srcId="{99457770-3465-4456-A4BD-E1EE21A0586C}" destId="{DCE1BC50-E289-4E18-886A-76EAE3F8EAE7}" srcOrd="3" destOrd="0" parTransId="{981FD95F-C723-4A3A-A2CD-176D7E3EA8C4}" sibTransId="{28B70376-3D48-4FAD-951A-EE85B4EEFCC1}"/>
    <dgm:cxn modelId="{C91E79BC-0905-4402-87E7-26A94D69387E}" srcId="{99457770-3465-4456-A4BD-E1EE21A0586C}" destId="{24B27E68-B9F3-4C63-A2F6-5AB1EA194C86}" srcOrd="1" destOrd="0" parTransId="{0AAB165F-A115-4251-858A-0A100729F319}" sibTransId="{AA3EF596-C82F-45A9-848C-A807F1972CCB}"/>
    <dgm:cxn modelId="{C3CCE1BE-2886-40DD-AB19-1BF2CC54D568}" type="presOf" srcId="{6FB55E95-B716-4755-AC1E-B312A92FC092}" destId="{1F6A3777-E5E5-4B30-B8A4-A557FD782DA4}" srcOrd="0" destOrd="0" presId="urn:microsoft.com/office/officeart/2005/8/layout/vList2"/>
    <dgm:cxn modelId="{2266C8E1-1717-44B3-B5D8-2599831BBCC1}" srcId="{99457770-3465-4456-A4BD-E1EE21A0586C}" destId="{2D418908-E241-4471-A3B6-986019E35E90}" srcOrd="2" destOrd="0" parTransId="{6253AA47-78A7-4A2B-9B4E-D88A71F2BEF7}" sibTransId="{4F98D746-B63B-4C55-BA48-19FCC32B9F4A}"/>
    <dgm:cxn modelId="{F4D11AF2-9387-4E08-A964-484716DAA0AC}" type="presOf" srcId="{24B27E68-B9F3-4C63-A2F6-5AB1EA194C86}" destId="{1F6A3777-E5E5-4B30-B8A4-A557FD782DA4}" srcOrd="0" destOrd="1" presId="urn:microsoft.com/office/officeart/2005/8/layout/vList2"/>
    <dgm:cxn modelId="{63F563F9-2CB7-4ECA-8B42-3F8782F69AF1}" type="presOf" srcId="{99457770-3465-4456-A4BD-E1EE21A0586C}" destId="{230EADCB-EC72-4908-9200-9AB5E907F2D8}" srcOrd="0" destOrd="0" presId="urn:microsoft.com/office/officeart/2005/8/layout/vList2"/>
    <dgm:cxn modelId="{5B669387-485F-4921-AD0A-9CB0B5A1A093}" type="presParOf" srcId="{47BC15F1-44E9-42A1-A153-E7B433628BEA}" destId="{230EADCB-EC72-4908-9200-9AB5E907F2D8}" srcOrd="0" destOrd="0" presId="urn:microsoft.com/office/officeart/2005/8/layout/vList2"/>
    <dgm:cxn modelId="{E845834A-65B0-443D-A39E-F552C92F67F6}" type="presParOf" srcId="{47BC15F1-44E9-42A1-A153-E7B433628BEA}" destId="{1F6A3777-E5E5-4B30-B8A4-A557FD782DA4}" srcOrd="1"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583DA-5875-4E41-BA2F-DC85ACB79E65}">
      <dsp:nvSpPr>
        <dsp:cNvPr id="0" name=""/>
        <dsp:cNvSpPr/>
      </dsp:nvSpPr>
      <dsp:spPr>
        <a:xfrm>
          <a:off x="0" y="14952"/>
          <a:ext cx="7117237"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Healthcare Assistant, Penrose Health (Primary Care)</a:t>
          </a:r>
        </a:p>
      </dsp:txBody>
      <dsp:txXfrm>
        <a:off x="23988" y="38940"/>
        <a:ext cx="7069261" cy="443423"/>
      </dsp:txXfrm>
    </dsp:sp>
    <dsp:sp modelId="{F0B0FE8E-A44A-496A-A1FA-3C6B734D9418}">
      <dsp:nvSpPr>
        <dsp:cNvPr id="0" name=""/>
        <dsp:cNvSpPr/>
      </dsp:nvSpPr>
      <dsp:spPr>
        <a:xfrm>
          <a:off x="0" y="506352"/>
          <a:ext cx="7117237" cy="3303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5972" tIns="26670" rIns="149352" bIns="26670" numCol="1" spcCol="1270" anchor="t" anchorCtr="0">
          <a:noAutofit/>
        </a:bodyPr>
        <a:lstStyle/>
        <a:p>
          <a:pPr marL="171450" lvl="1" indent="-171450" algn="just" defTabSz="711200">
            <a:lnSpc>
              <a:spcPct val="90000"/>
            </a:lnSpc>
            <a:spcBef>
              <a:spcPct val="0"/>
            </a:spcBef>
            <a:spcAft>
              <a:spcPct val="20000"/>
            </a:spcAft>
            <a:buChar char="•"/>
          </a:pPr>
          <a:r>
            <a:rPr lang="en-US" sz="1600" kern="1200" dirty="0">
              <a:latin typeface="Times New Roman" panose="02020603050405020304" pitchFamily="18" charset="0"/>
              <a:cs typeface="Times New Roman" panose="02020603050405020304" pitchFamily="18" charset="0"/>
            </a:rPr>
            <a:t>Healthcare Assistants support clinical teams through direct patient care and delegated clinical and health-promotion activities.</a:t>
          </a:r>
        </a:p>
        <a:p>
          <a:pPr marL="171450" lvl="1" indent="-171450" algn="just" defTabSz="711200">
            <a:lnSpc>
              <a:spcPct val="90000"/>
            </a:lnSpc>
            <a:spcBef>
              <a:spcPct val="0"/>
            </a:spcBef>
            <a:spcAft>
              <a:spcPct val="20000"/>
            </a:spcAft>
            <a:buChar char="•"/>
          </a:pPr>
          <a:r>
            <a:rPr lang="en-US" sz="1600" kern="1200" dirty="0">
              <a:latin typeface="Times New Roman" panose="02020603050405020304" pitchFamily="18" charset="0"/>
              <a:cs typeface="Times New Roman" panose="02020603050405020304" pitchFamily="18" charset="0"/>
            </a:rPr>
            <a:t>The Penrose Health role is based in primary care and involves working with GPs, practice nurses and the wider clinical team (Penrose Health, 2026).</a:t>
          </a:r>
        </a:p>
        <a:p>
          <a:pPr marL="171450" lvl="1" indent="-171450" algn="just" defTabSz="711200">
            <a:lnSpc>
              <a:spcPct val="90000"/>
            </a:lnSpc>
            <a:spcBef>
              <a:spcPct val="0"/>
            </a:spcBef>
            <a:spcAft>
              <a:spcPct val="20000"/>
            </a:spcAft>
            <a:buChar char="•"/>
          </a:pPr>
          <a:r>
            <a:rPr lang="en-US" sz="1600" kern="1200" dirty="0">
              <a:latin typeface="Times New Roman" panose="02020603050405020304" pitchFamily="18" charset="0"/>
              <a:cs typeface="Times New Roman" panose="02020603050405020304" pitchFamily="18" charset="0"/>
            </a:rPr>
            <a:t>Key duties include blood pressure checks, ECGs, phlebotomy, wound care, NHS health checks, vaccinations and clinical record-keeping (Penrose Health, 2026).</a:t>
          </a:r>
        </a:p>
        <a:p>
          <a:pPr marL="171450" lvl="1" indent="-171450" algn="just" defTabSz="711200">
            <a:lnSpc>
              <a:spcPct val="90000"/>
            </a:lnSpc>
            <a:spcBef>
              <a:spcPct val="0"/>
            </a:spcBef>
            <a:spcAft>
              <a:spcPct val="20000"/>
            </a:spcAft>
            <a:buChar char="•"/>
          </a:pPr>
          <a:r>
            <a:rPr lang="en-US" sz="1600" kern="1200">
              <a:latin typeface="Times New Roman" panose="02020603050405020304" pitchFamily="18" charset="0"/>
              <a:cs typeface="Times New Roman" panose="02020603050405020304" pitchFamily="18" charset="0"/>
            </a:rPr>
            <a:t>The preferred profile includes HCA experience, an NVQ Level 2 or 3 in Health and Social Care or equivalent, and competence in core clinical duties (Penrose Health, 2026).</a:t>
          </a:r>
        </a:p>
        <a:p>
          <a:pPr marL="171450" lvl="1" indent="-171450" algn="just" defTabSz="711200">
            <a:lnSpc>
              <a:spcPct val="90000"/>
            </a:lnSpc>
            <a:spcBef>
              <a:spcPct val="0"/>
            </a:spcBef>
            <a:spcAft>
              <a:spcPct val="20000"/>
            </a:spcAft>
            <a:buChar char="•"/>
          </a:pPr>
          <a:r>
            <a:rPr lang="en-US" sz="1600" kern="1200" dirty="0">
              <a:latin typeface="Times New Roman" panose="02020603050405020304" pitchFamily="18" charset="0"/>
              <a:cs typeface="Times New Roman" panose="02020603050405020304" pitchFamily="18" charset="0"/>
            </a:rPr>
            <a:t>The Care Certificate comprises 16 standards covering person-</a:t>
          </a:r>
          <a:r>
            <a:rPr lang="en-US" sz="1600" kern="1200" dirty="0" err="1">
              <a:latin typeface="Times New Roman" panose="02020603050405020304" pitchFamily="18" charset="0"/>
              <a:cs typeface="Times New Roman" panose="02020603050405020304" pitchFamily="18" charset="0"/>
            </a:rPr>
            <a:t>centred</a:t>
          </a:r>
          <a:r>
            <a:rPr lang="en-US" sz="1600" kern="1200" dirty="0">
              <a:latin typeface="Times New Roman" panose="02020603050405020304" pitchFamily="18" charset="0"/>
              <a:cs typeface="Times New Roman" panose="02020603050405020304" pitchFamily="18" charset="0"/>
            </a:rPr>
            <a:t> care, communication, safeguarding, health and safety, and infection prevention and control (Department of Health and Social Care, 2025).</a:t>
          </a:r>
        </a:p>
        <a:p>
          <a:pPr marL="171450" lvl="1" indent="-171450" algn="just" defTabSz="711200">
            <a:lnSpc>
              <a:spcPct val="90000"/>
            </a:lnSpc>
            <a:spcBef>
              <a:spcPct val="0"/>
            </a:spcBef>
            <a:spcAft>
              <a:spcPct val="20000"/>
            </a:spcAft>
            <a:buChar char="•"/>
          </a:pPr>
          <a:r>
            <a:rPr lang="en-US" sz="1600" kern="1200" dirty="0">
              <a:latin typeface="Times New Roman" panose="02020603050405020304" pitchFamily="18" charset="0"/>
              <a:cs typeface="Times New Roman" panose="02020603050405020304" pitchFamily="18" charset="0"/>
            </a:rPr>
            <a:t>A personal SWOT analysis evaluates my strengths and development needs against the role's requirements.</a:t>
          </a:r>
        </a:p>
      </dsp:txBody>
      <dsp:txXfrm>
        <a:off x="0" y="506352"/>
        <a:ext cx="7117237" cy="33037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5F205-1137-40D3-80D5-AE3F4B6F3D4B}">
      <dsp:nvSpPr>
        <dsp:cNvPr id="0" name=""/>
        <dsp:cNvSpPr/>
      </dsp:nvSpPr>
      <dsp:spPr>
        <a:xfrm>
          <a:off x="0" y="161675"/>
          <a:ext cx="3215915" cy="1929548"/>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Clear communication skills developed through customer-facing experience support effective patient interaction and teamwork in primary care (Penrose Health, 2026).</a:t>
          </a:r>
        </a:p>
      </dsp:txBody>
      <dsp:txXfrm>
        <a:off x="0" y="161675"/>
        <a:ext cx="3215915" cy="1929548"/>
      </dsp:txXfrm>
    </dsp:sp>
    <dsp:sp modelId="{AC85B095-909A-420F-AEA2-A2FDCA5624E8}">
      <dsp:nvSpPr>
        <dsp:cNvPr id="0" name=""/>
        <dsp:cNvSpPr/>
      </dsp:nvSpPr>
      <dsp:spPr>
        <a:xfrm>
          <a:off x="3537506" y="161675"/>
          <a:ext cx="3215915" cy="192954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Consistent reliability and punctuality align with the employer’s requirement for a flexible and dependable team member (Penrose Health, 2026).</a:t>
          </a:r>
        </a:p>
      </dsp:txBody>
      <dsp:txXfrm>
        <a:off x="3537506" y="161675"/>
        <a:ext cx="3215915" cy="1929548"/>
      </dsp:txXfrm>
    </dsp:sp>
    <dsp:sp modelId="{A8480AF1-F5C2-4819-A8CB-C7AA396DD396}">
      <dsp:nvSpPr>
        <dsp:cNvPr id="0" name=""/>
        <dsp:cNvSpPr/>
      </dsp:nvSpPr>
      <dsp:spPr>
        <a:xfrm>
          <a:off x="7075013" y="161675"/>
          <a:ext cx="3215915" cy="1929548"/>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Patience and compassion support a kind, respectful and professional approach to patient care (Penrose Health, 2026).</a:t>
          </a:r>
        </a:p>
      </dsp:txBody>
      <dsp:txXfrm>
        <a:off x="7075013" y="161675"/>
        <a:ext cx="3215915" cy="1929548"/>
      </dsp:txXfrm>
    </dsp:sp>
    <dsp:sp modelId="{17C292FC-BDF2-43BB-B936-0497C2656229}">
      <dsp:nvSpPr>
        <dsp:cNvPr id="0" name=""/>
        <dsp:cNvSpPr/>
      </dsp:nvSpPr>
      <dsp:spPr>
        <a:xfrm>
          <a:off x="0" y="2412815"/>
          <a:ext cx="3215915" cy="1929548"/>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Collaborative working skills align with the multidisciplinary primary-care environment involving HCAs, GPs, practice nurses and wider clinical staff (Penrose Health, 2026).</a:t>
          </a:r>
        </a:p>
      </dsp:txBody>
      <dsp:txXfrm>
        <a:off x="0" y="2412815"/>
        <a:ext cx="3215915" cy="1929548"/>
      </dsp:txXfrm>
    </dsp:sp>
    <dsp:sp modelId="{90A6FD7E-C4DA-4A13-9663-5FBB00BDC4EA}">
      <dsp:nvSpPr>
        <dsp:cNvPr id="0" name=""/>
        <dsp:cNvSpPr/>
      </dsp:nvSpPr>
      <dsp:spPr>
        <a:xfrm>
          <a:off x="3537506" y="2412815"/>
          <a:ext cx="3215915" cy="1929548"/>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Strong organisational skills support accurate record-keeping, consultation-room preparation and vaccine storage (Penrose Health, 2026).</a:t>
          </a:r>
        </a:p>
      </dsp:txBody>
      <dsp:txXfrm>
        <a:off x="3537506" y="2412815"/>
        <a:ext cx="3215915" cy="1929548"/>
      </dsp:txXfrm>
    </dsp:sp>
    <dsp:sp modelId="{84A16D3C-C536-4237-8114-D84D521BB25D}">
      <dsp:nvSpPr>
        <dsp:cNvPr id="0" name=""/>
        <dsp:cNvSpPr/>
      </dsp:nvSpPr>
      <dsp:spPr>
        <a:xfrm>
          <a:off x="7075013" y="2412815"/>
          <a:ext cx="3215915" cy="1929548"/>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Personal SWOT analysis helps individuals recognise strengths clearly and apply them intentionally when matching themselves to a specific role (Antoniadou and Kanellopoulou, 2024).</a:t>
          </a:r>
        </a:p>
      </dsp:txBody>
      <dsp:txXfrm>
        <a:off x="7075013" y="2412815"/>
        <a:ext cx="3215915" cy="19295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1A896-E8DA-4F04-96D6-C115AC06DB7C}">
      <dsp:nvSpPr>
        <dsp:cNvPr id="0" name=""/>
        <dsp:cNvSpPr/>
      </dsp:nvSpPr>
      <dsp:spPr>
        <a:xfrm>
          <a:off x="0" y="1238221"/>
          <a:ext cx="10140099" cy="1650961"/>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054A68-41FE-4CB8-9F1A-624939154B7F}">
      <dsp:nvSpPr>
        <dsp:cNvPr id="0" name=""/>
        <dsp:cNvSpPr/>
      </dsp:nvSpPr>
      <dsp:spPr>
        <a:xfrm>
          <a:off x="2506" y="0"/>
          <a:ext cx="1459372" cy="1650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Limited hands-on clinical experience is a key development area, since the vacancy expects confidence in duties such as phlebotomy, ECGs and wound care (Penrose Health, 2026).</a:t>
          </a:r>
        </a:p>
      </dsp:txBody>
      <dsp:txXfrm>
        <a:off x="2506" y="0"/>
        <a:ext cx="1459372" cy="1650961"/>
      </dsp:txXfrm>
    </dsp:sp>
    <dsp:sp modelId="{899CE266-6753-43C8-906F-17463A1DD2FB}">
      <dsp:nvSpPr>
        <dsp:cNvPr id="0" name=""/>
        <dsp:cNvSpPr/>
      </dsp:nvSpPr>
      <dsp:spPr>
        <a:xfrm>
          <a:off x="525822" y="1857331"/>
          <a:ext cx="412740" cy="4127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E5AF7-7043-4AF7-84EE-E108223A85CA}">
      <dsp:nvSpPr>
        <dsp:cNvPr id="0" name=""/>
        <dsp:cNvSpPr/>
      </dsp:nvSpPr>
      <dsp:spPr>
        <a:xfrm>
          <a:off x="1534847" y="2476442"/>
          <a:ext cx="1459372" cy="1650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Previous HCA or primary care experience, ideally 12 months or more, forms part of the employer's preferred profile and is currently a gap in my background (Penrose Health, 2026).</a:t>
          </a:r>
        </a:p>
      </dsp:txBody>
      <dsp:txXfrm>
        <a:off x="1534847" y="2476442"/>
        <a:ext cx="1459372" cy="1650961"/>
      </dsp:txXfrm>
    </dsp:sp>
    <dsp:sp modelId="{F9174867-7CC0-4A96-AA7E-BF4816294124}">
      <dsp:nvSpPr>
        <dsp:cNvPr id="0" name=""/>
        <dsp:cNvSpPr/>
      </dsp:nvSpPr>
      <dsp:spPr>
        <a:xfrm>
          <a:off x="2058163" y="1857331"/>
          <a:ext cx="412740" cy="41274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51E85A-DD0B-4909-9349-8C2F33877B08}">
      <dsp:nvSpPr>
        <dsp:cNvPr id="0" name=""/>
        <dsp:cNvSpPr/>
      </dsp:nvSpPr>
      <dsp:spPr>
        <a:xfrm>
          <a:off x="3067188" y="0"/>
          <a:ext cx="1459372" cy="1650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An NVQ Level 2 or 3 in Health and Social Care, or an equivalent qualification, is requested by the employer and would need to be completed or evidenced (Penrose Health, 2026).</a:t>
          </a:r>
        </a:p>
      </dsp:txBody>
      <dsp:txXfrm>
        <a:off x="3067188" y="0"/>
        <a:ext cx="1459372" cy="1650961"/>
      </dsp:txXfrm>
    </dsp:sp>
    <dsp:sp modelId="{4AB88590-8AB6-449A-B7A7-C442AE13EF19}">
      <dsp:nvSpPr>
        <dsp:cNvPr id="0" name=""/>
        <dsp:cNvSpPr/>
      </dsp:nvSpPr>
      <dsp:spPr>
        <a:xfrm>
          <a:off x="3590504" y="1857331"/>
          <a:ext cx="412740" cy="41274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0CE992-9CE4-4999-BDBB-E787E0BA990F}">
      <dsp:nvSpPr>
        <dsp:cNvPr id="0" name=""/>
        <dsp:cNvSpPr/>
      </dsp:nvSpPr>
      <dsp:spPr>
        <a:xfrm>
          <a:off x="4599529" y="2476442"/>
          <a:ext cx="1459372" cy="1650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Familiarity with EMIS clinical software is preferred by the employer but is not yet part of my current skill set (Penrose Health, 2026).</a:t>
          </a:r>
        </a:p>
      </dsp:txBody>
      <dsp:txXfrm>
        <a:off x="4599529" y="2476442"/>
        <a:ext cx="1459372" cy="1650961"/>
      </dsp:txXfrm>
    </dsp:sp>
    <dsp:sp modelId="{4CA26A84-F6D3-456A-8032-26FC6B509265}">
      <dsp:nvSpPr>
        <dsp:cNvPr id="0" name=""/>
        <dsp:cNvSpPr/>
      </dsp:nvSpPr>
      <dsp:spPr>
        <a:xfrm>
          <a:off x="5122845" y="1857331"/>
          <a:ext cx="412740" cy="41274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F7C68F-28FB-45CC-A8DE-DD7969040EA6}">
      <dsp:nvSpPr>
        <dsp:cNvPr id="0" name=""/>
        <dsp:cNvSpPr/>
      </dsp:nvSpPr>
      <dsp:spPr>
        <a:xfrm>
          <a:off x="6131870" y="0"/>
          <a:ext cx="1459372" cy="1650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Managing several competing tasks efficiently during a busy clinic session can still feel challenging without direct experience of this pace of work.</a:t>
          </a:r>
        </a:p>
      </dsp:txBody>
      <dsp:txXfrm>
        <a:off x="6131870" y="0"/>
        <a:ext cx="1459372" cy="1650961"/>
      </dsp:txXfrm>
    </dsp:sp>
    <dsp:sp modelId="{FFB9E0DA-8FC0-47EE-9445-A3B7F718456E}">
      <dsp:nvSpPr>
        <dsp:cNvPr id="0" name=""/>
        <dsp:cNvSpPr/>
      </dsp:nvSpPr>
      <dsp:spPr>
        <a:xfrm>
          <a:off x="6655186" y="1857331"/>
          <a:ext cx="412740" cy="412740"/>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9F4DDE-C0C5-4E01-AC38-8E52FF277304}">
      <dsp:nvSpPr>
        <dsp:cNvPr id="0" name=""/>
        <dsp:cNvSpPr/>
      </dsp:nvSpPr>
      <dsp:spPr>
        <a:xfrm>
          <a:off x="7664211" y="2476442"/>
          <a:ext cx="1459372" cy="1650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lang="en-US" sz="1000" kern="1200">
              <a:latin typeface="Times New Roman" panose="02020603050405020304" pitchFamily="18" charset="0"/>
              <a:cs typeface="Times New Roman" panose="02020603050405020304" pitchFamily="18" charset="0"/>
            </a:rPr>
            <a:t>Completing relevant Care Certificate standards during induction would help build foundational knowledge, practical competence and confidence in areas such as communication, safeguarding and infection prevention and control (Department of Health and Social Care, 2025).</a:t>
          </a:r>
        </a:p>
      </dsp:txBody>
      <dsp:txXfrm>
        <a:off x="7664211" y="2476442"/>
        <a:ext cx="1459372" cy="1650961"/>
      </dsp:txXfrm>
    </dsp:sp>
    <dsp:sp modelId="{4B6C3166-7B2A-4869-B2C7-4DF4F3F7B2AC}">
      <dsp:nvSpPr>
        <dsp:cNvPr id="0" name=""/>
        <dsp:cNvSpPr/>
      </dsp:nvSpPr>
      <dsp:spPr>
        <a:xfrm>
          <a:off x="8187527" y="1857331"/>
          <a:ext cx="412740" cy="4127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A9F8E-5C64-4F8D-B076-D0AD2D45C867}">
      <dsp:nvSpPr>
        <dsp:cNvPr id="0" name=""/>
        <dsp:cNvSpPr/>
      </dsp:nvSpPr>
      <dsp:spPr>
        <a:xfrm rot="5400000">
          <a:off x="375715" y="1930232"/>
          <a:ext cx="1120856" cy="1865079"/>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40E5D-E931-4972-82ED-2069F0A2887F}">
      <dsp:nvSpPr>
        <dsp:cNvPr id="0" name=""/>
        <dsp:cNvSpPr/>
      </dsp:nvSpPr>
      <dsp:spPr>
        <a:xfrm>
          <a:off x="188616" y="2487489"/>
          <a:ext cx="1683804" cy="147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Penrose Health offers funded training and ongoing professional development, giving new starters a structured route to build the clinical skills the role requires (Penrose Health, 2026).</a:t>
          </a:r>
        </a:p>
      </dsp:txBody>
      <dsp:txXfrm>
        <a:off x="188616" y="2487489"/>
        <a:ext cx="1683804" cy="1475953"/>
      </dsp:txXfrm>
    </dsp:sp>
    <dsp:sp modelId="{6F1D8FCC-EFC0-4930-95A1-636F3F5B9036}">
      <dsp:nvSpPr>
        <dsp:cNvPr id="0" name=""/>
        <dsp:cNvSpPr/>
      </dsp:nvSpPr>
      <dsp:spPr>
        <a:xfrm>
          <a:off x="1554722" y="1792922"/>
          <a:ext cx="317698" cy="317698"/>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899CF-B476-448D-A496-A4E732FAC47A}">
      <dsp:nvSpPr>
        <dsp:cNvPr id="0" name=""/>
        <dsp:cNvSpPr/>
      </dsp:nvSpPr>
      <dsp:spPr>
        <a:xfrm rot="5400000">
          <a:off x="2437021" y="1420160"/>
          <a:ext cx="1120856" cy="1865079"/>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37230-54DE-4751-A3F1-974110DC2BD4}">
      <dsp:nvSpPr>
        <dsp:cNvPr id="0" name=""/>
        <dsp:cNvSpPr/>
      </dsp:nvSpPr>
      <dsp:spPr>
        <a:xfrm>
          <a:off x="2249922" y="1977417"/>
          <a:ext cx="1683804" cy="147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The NHS Long Term Workforce Plan is expanding apprenticeship routes, offering healthcare assistants a pathway toward nursing associate and registered nurse roles (NHS England, 2023).</a:t>
          </a:r>
        </a:p>
      </dsp:txBody>
      <dsp:txXfrm>
        <a:off x="2249922" y="1977417"/>
        <a:ext cx="1683804" cy="1475953"/>
      </dsp:txXfrm>
    </dsp:sp>
    <dsp:sp modelId="{CF270E67-0599-4892-A11A-BCB262684931}">
      <dsp:nvSpPr>
        <dsp:cNvPr id="0" name=""/>
        <dsp:cNvSpPr/>
      </dsp:nvSpPr>
      <dsp:spPr>
        <a:xfrm>
          <a:off x="3616027" y="1282850"/>
          <a:ext cx="317698" cy="317698"/>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4FD95-0880-4517-8897-1BF3C9A80566}">
      <dsp:nvSpPr>
        <dsp:cNvPr id="0" name=""/>
        <dsp:cNvSpPr/>
      </dsp:nvSpPr>
      <dsp:spPr>
        <a:xfrm rot="5400000">
          <a:off x="4498326" y="910088"/>
          <a:ext cx="1120856" cy="1865079"/>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3546C1-172B-4D32-B344-ADFC847190C6}">
      <dsp:nvSpPr>
        <dsp:cNvPr id="0" name=""/>
        <dsp:cNvSpPr/>
      </dsp:nvSpPr>
      <dsp:spPr>
        <a:xfrm>
          <a:off x="4311227" y="1467345"/>
          <a:ext cx="1683804" cy="147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Continued workforce demand in adult social care provides wider opportunities to gain relevant care experience and develop transferable skills (Skills for Care, 2025).</a:t>
          </a:r>
        </a:p>
      </dsp:txBody>
      <dsp:txXfrm>
        <a:off x="4311227" y="1467345"/>
        <a:ext cx="1683804" cy="1475953"/>
      </dsp:txXfrm>
    </dsp:sp>
    <dsp:sp modelId="{188CE06F-6351-4490-9918-59829190CB35}">
      <dsp:nvSpPr>
        <dsp:cNvPr id="0" name=""/>
        <dsp:cNvSpPr/>
      </dsp:nvSpPr>
      <dsp:spPr>
        <a:xfrm>
          <a:off x="5677333" y="772778"/>
          <a:ext cx="317698" cy="317698"/>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7A85C3-364D-4401-A86C-0B3EB9F59AB4}">
      <dsp:nvSpPr>
        <dsp:cNvPr id="0" name=""/>
        <dsp:cNvSpPr/>
      </dsp:nvSpPr>
      <dsp:spPr>
        <a:xfrm rot="5400000">
          <a:off x="6559632" y="400015"/>
          <a:ext cx="1120856" cy="1865079"/>
        </a:xfrm>
        <a:prstGeom prst="corner">
          <a:avLst>
            <a:gd name="adj1" fmla="val 16120"/>
            <a:gd name="adj2" fmla="val 161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2A372-8634-4DBB-AB92-F334D00FFDA8}">
      <dsp:nvSpPr>
        <dsp:cNvPr id="0" name=""/>
        <dsp:cNvSpPr/>
      </dsp:nvSpPr>
      <dsp:spPr>
        <a:xfrm>
          <a:off x="6372533" y="957272"/>
          <a:ext cx="1683804" cy="147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Additional employee benefits, including wellbeing support and paid professional indemnity, create a supportive environment for building confidence early in the role (Penrose Health, 2026).</a:t>
          </a:r>
        </a:p>
      </dsp:txBody>
      <dsp:txXfrm>
        <a:off x="6372533" y="957272"/>
        <a:ext cx="1683804" cy="1475953"/>
      </dsp:txXfrm>
    </dsp:sp>
    <dsp:sp modelId="{B6565FC8-D8D5-4687-9985-B7734B6AAB0E}">
      <dsp:nvSpPr>
        <dsp:cNvPr id="0" name=""/>
        <dsp:cNvSpPr/>
      </dsp:nvSpPr>
      <dsp:spPr>
        <a:xfrm>
          <a:off x="7738638" y="262706"/>
          <a:ext cx="317698" cy="317698"/>
        </a:xfrm>
        <a:prstGeom prst="triangle">
          <a:avLst>
            <a:gd name="adj" fmla="val 10000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4A3450-359F-401E-A957-636B6EAD1180}">
      <dsp:nvSpPr>
        <dsp:cNvPr id="0" name=""/>
        <dsp:cNvSpPr/>
      </dsp:nvSpPr>
      <dsp:spPr>
        <a:xfrm rot="5400000">
          <a:off x="8620937" y="-110056"/>
          <a:ext cx="1120856" cy="1865079"/>
        </a:xfrm>
        <a:prstGeom prst="corner">
          <a:avLst>
            <a:gd name="adj1" fmla="val 16120"/>
            <a:gd name="adj2" fmla="val 161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790D42-0751-4534-812E-CB4F6BA63224}">
      <dsp:nvSpPr>
        <dsp:cNvPr id="0" name=""/>
        <dsp:cNvSpPr/>
      </dsp:nvSpPr>
      <dsp:spPr>
        <a:xfrm>
          <a:off x="8433838" y="447200"/>
          <a:ext cx="1683804" cy="1475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ctr" defTabSz="533400">
            <a:lnSpc>
              <a:spcPct val="90000"/>
            </a:lnSpc>
            <a:spcBef>
              <a:spcPct val="0"/>
            </a:spcBef>
            <a:spcAft>
              <a:spcPct val="35000"/>
            </a:spcAft>
            <a:buNone/>
          </a:pPr>
          <a:r>
            <a:rPr lang="en-US" sz="1200" kern="1200">
              <a:latin typeface="Times New Roman" panose="02020603050405020304" pitchFamily="18" charset="0"/>
              <a:cs typeface="Times New Roman" panose="02020603050405020304" pitchFamily="18" charset="0"/>
            </a:rPr>
            <a:t>Strong performance and completion of relevant training could support progression toward more senior HCA, assistant practitioner or nursing associate positions.</a:t>
          </a:r>
        </a:p>
      </dsp:txBody>
      <dsp:txXfrm>
        <a:off x="8433838" y="447200"/>
        <a:ext cx="1683804" cy="14759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D6008-7B83-41A1-9969-1EC6BE132C6B}">
      <dsp:nvSpPr>
        <dsp:cNvPr id="0" name=""/>
        <dsp:cNvSpPr/>
      </dsp:nvSpPr>
      <dsp:spPr>
        <a:xfrm rot="5400000">
          <a:off x="-208835" y="210852"/>
          <a:ext cx="1392239" cy="974567"/>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dirty="0"/>
            <a:t>Strengths</a:t>
          </a:r>
          <a:endParaRPr lang="en-GB" sz="1300" b="1" kern="1200" dirty="0"/>
        </a:p>
      </dsp:txBody>
      <dsp:txXfrm rot="-5400000">
        <a:off x="2" y="489300"/>
        <a:ext cx="974567" cy="417672"/>
      </dsp:txXfrm>
    </dsp:sp>
    <dsp:sp modelId="{D0EE635C-20AD-4304-9E6B-255B31060509}">
      <dsp:nvSpPr>
        <dsp:cNvPr id="0" name=""/>
        <dsp:cNvSpPr/>
      </dsp:nvSpPr>
      <dsp:spPr>
        <a:xfrm rot="5400000">
          <a:off x="5416568" y="-4439984"/>
          <a:ext cx="904955" cy="978895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Clear communication &amp; patient-facing skills</a:t>
          </a:r>
        </a:p>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Reliability, punctuality &amp; organisational ability</a:t>
          </a:r>
        </a:p>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Patience, compassion &amp; collaborative teamwork</a:t>
          </a:r>
        </a:p>
      </dsp:txBody>
      <dsp:txXfrm rot="-5400000">
        <a:off x="974567" y="46193"/>
        <a:ext cx="9744782" cy="816603"/>
      </dsp:txXfrm>
    </dsp:sp>
    <dsp:sp modelId="{0B0A23F9-3116-4F16-A568-DE4EFE9147A9}">
      <dsp:nvSpPr>
        <dsp:cNvPr id="0" name=""/>
        <dsp:cNvSpPr/>
      </dsp:nvSpPr>
      <dsp:spPr>
        <a:xfrm rot="5400000">
          <a:off x="-208835" y="1457925"/>
          <a:ext cx="1392239" cy="974567"/>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dirty="0"/>
            <a:t>Weaknesses</a:t>
          </a:r>
          <a:endParaRPr lang="en-GB" sz="1300" b="1" kern="1200" dirty="0"/>
        </a:p>
      </dsp:txBody>
      <dsp:txXfrm rot="-5400000">
        <a:off x="2" y="1736373"/>
        <a:ext cx="974567" cy="417672"/>
      </dsp:txXfrm>
    </dsp:sp>
    <dsp:sp modelId="{76C041B8-01A4-455F-B5E4-8147264EFD9D}">
      <dsp:nvSpPr>
        <dsp:cNvPr id="0" name=""/>
        <dsp:cNvSpPr/>
      </dsp:nvSpPr>
      <dsp:spPr>
        <a:xfrm rot="5400000">
          <a:off x="5416568" y="-3192911"/>
          <a:ext cx="904955" cy="978895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Limited hands-on clinical experience (phlebotomy, ECGs, wound care)</a:t>
          </a:r>
        </a:p>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No previous HCA/primary-care experience or NVQ Level 2/3</a:t>
          </a:r>
        </a:p>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No familiarity with EMIS clinical software</a:t>
          </a:r>
        </a:p>
      </dsp:txBody>
      <dsp:txXfrm rot="-5400000">
        <a:off x="974567" y="1293266"/>
        <a:ext cx="9744782" cy="816603"/>
      </dsp:txXfrm>
    </dsp:sp>
    <dsp:sp modelId="{5836140E-0564-40C1-89FB-66589F1B1280}">
      <dsp:nvSpPr>
        <dsp:cNvPr id="0" name=""/>
        <dsp:cNvSpPr/>
      </dsp:nvSpPr>
      <dsp:spPr>
        <a:xfrm rot="5400000">
          <a:off x="-208835" y="2704997"/>
          <a:ext cx="1392239" cy="974567"/>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dirty="0"/>
            <a:t>Opportunities</a:t>
          </a:r>
          <a:endParaRPr lang="en-GB" sz="1300" b="1" kern="1200" dirty="0"/>
        </a:p>
      </dsp:txBody>
      <dsp:txXfrm rot="-5400000">
        <a:off x="2" y="2983445"/>
        <a:ext cx="974567" cy="417672"/>
      </dsp:txXfrm>
    </dsp:sp>
    <dsp:sp modelId="{3D399334-EC84-40FA-8972-273EE2EF8BA4}">
      <dsp:nvSpPr>
        <dsp:cNvPr id="0" name=""/>
        <dsp:cNvSpPr/>
      </dsp:nvSpPr>
      <dsp:spPr>
        <a:xfrm rot="5400000">
          <a:off x="5416568" y="-1945839"/>
          <a:ext cx="904955" cy="978895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Funded training &amp; professional development offered by Penrose Health</a:t>
          </a:r>
        </a:p>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NHS apprenticeship pathways to Nursing Associate / Registered Nurse</a:t>
          </a:r>
        </a:p>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dirty="0"/>
            <a:t>Ongoing demand for care experience &amp; Care Certificate completion</a:t>
          </a:r>
        </a:p>
      </dsp:txBody>
      <dsp:txXfrm rot="-5400000">
        <a:off x="974567" y="2540338"/>
        <a:ext cx="9744782" cy="816603"/>
      </dsp:txXfrm>
    </dsp:sp>
    <dsp:sp modelId="{366DCF27-8824-47D9-87A9-7B2BBAB1426F}">
      <dsp:nvSpPr>
        <dsp:cNvPr id="0" name=""/>
        <dsp:cNvSpPr/>
      </dsp:nvSpPr>
      <dsp:spPr>
        <a:xfrm rot="5400000">
          <a:off x="-208835" y="3952070"/>
          <a:ext cx="1392239" cy="974567"/>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1" kern="1200"/>
            <a:t>Threats</a:t>
          </a:r>
        </a:p>
      </dsp:txBody>
      <dsp:txXfrm rot="-5400000">
        <a:off x="2" y="4230518"/>
        <a:ext cx="974567" cy="417672"/>
      </dsp:txXfrm>
    </dsp:sp>
    <dsp:sp modelId="{5F332888-763C-4B91-B635-176C2FF60F2C}">
      <dsp:nvSpPr>
        <dsp:cNvPr id="0" name=""/>
        <dsp:cNvSpPr/>
      </dsp:nvSpPr>
      <dsp:spPr>
        <a:xfrm rot="5400000">
          <a:off x="5416568" y="-698766"/>
          <a:ext cx="904955" cy="978895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a:t>Competition from applicants with HCA experience &amp; qualifications</a:t>
          </a:r>
        </a:p>
        <a:p>
          <a:pPr marL="171450" lvl="1" indent="-171450" algn="l" defTabSz="755650">
            <a:lnSpc>
              <a:spcPct val="90000"/>
            </a:lnSpc>
            <a:spcBef>
              <a:spcPct val="0"/>
            </a:spcBef>
            <a:spcAft>
              <a:spcPct val="15000"/>
            </a:spcAft>
            <a:buSzPts val="1000"/>
            <a:buFont typeface="Symbol" panose="05050102010706020507" pitchFamily="18" charset="2"/>
            <a:buChar char=""/>
          </a:pPr>
          <a:r>
            <a:rPr lang="en-GB" sz="1700" kern="1200"/>
            <a:t>High sector turnover and demanding clinical workload</a:t>
          </a:r>
        </a:p>
        <a:p>
          <a:pPr marL="171450" lvl="1" indent="-171450" algn="l" defTabSz="755650">
            <a:lnSpc>
              <a:spcPct val="90000"/>
            </a:lnSpc>
            <a:spcBef>
              <a:spcPct val="0"/>
            </a:spcBef>
            <a:spcAft>
              <a:spcPct val="15000"/>
            </a:spcAft>
            <a:buChar char="•"/>
          </a:pPr>
          <a:r>
            <a:rPr lang="en-GB" sz="1700" kern="1200"/>
            <a:t>Part-time hours may limit income and require careful balancing</a:t>
          </a:r>
        </a:p>
      </dsp:txBody>
      <dsp:txXfrm rot="-5400000">
        <a:off x="974567" y="3787411"/>
        <a:ext cx="9744782" cy="8166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53AB4-44C7-4316-9C09-02C02AEDD497}">
      <dsp:nvSpPr>
        <dsp:cNvPr id="0" name=""/>
        <dsp:cNvSpPr/>
      </dsp:nvSpPr>
      <dsp:spPr>
        <a:xfrm>
          <a:off x="0" y="3662180"/>
          <a:ext cx="10893590" cy="60081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Changing patient needs and workload pressures in primary care may require HCAs to adapt quickly while maintaining safe and person-centred care.</a:t>
          </a:r>
        </a:p>
      </dsp:txBody>
      <dsp:txXfrm>
        <a:off x="0" y="3662180"/>
        <a:ext cx="10893590" cy="600811"/>
      </dsp:txXfrm>
    </dsp:sp>
    <dsp:sp modelId="{A29111FF-9865-4698-8B5B-FE0E87DB4AD6}">
      <dsp:nvSpPr>
        <dsp:cNvPr id="0" name=""/>
        <dsp:cNvSpPr/>
      </dsp:nvSpPr>
      <dsp:spPr>
        <a:xfrm rot="10800000">
          <a:off x="0" y="2747144"/>
          <a:ext cx="10893590" cy="924047"/>
        </a:xfrm>
        <a:prstGeom prst="upArrowCallou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Part-time hours may limit income and require balancing additional work or study commitments.</a:t>
          </a:r>
        </a:p>
      </dsp:txBody>
      <dsp:txXfrm rot="10800000">
        <a:off x="0" y="2747144"/>
        <a:ext cx="10893590" cy="600418"/>
      </dsp:txXfrm>
    </dsp:sp>
    <dsp:sp modelId="{1060A58F-AA9B-422E-B4D6-9521D7AAA494}">
      <dsp:nvSpPr>
        <dsp:cNvPr id="0" name=""/>
        <dsp:cNvSpPr/>
      </dsp:nvSpPr>
      <dsp:spPr>
        <a:xfrm rot="10800000">
          <a:off x="0" y="1832109"/>
          <a:ext cx="10893590" cy="924047"/>
        </a:xfrm>
        <a:prstGeom prst="upArrowCallou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Physically and emotionally demanding clinical tasks, such as phlebotomy and wound care, could affect confidence and wellbeing without adequate training and support.</a:t>
          </a:r>
        </a:p>
      </dsp:txBody>
      <dsp:txXfrm rot="10800000">
        <a:off x="0" y="1832109"/>
        <a:ext cx="10893590" cy="600418"/>
      </dsp:txXfrm>
    </dsp:sp>
    <dsp:sp modelId="{673E2A49-7CAB-47D8-831F-C93100EFDC15}">
      <dsp:nvSpPr>
        <dsp:cNvPr id="0" name=""/>
        <dsp:cNvSpPr/>
      </dsp:nvSpPr>
      <dsp:spPr>
        <a:xfrm rot="10800000">
          <a:off x="0" y="917074"/>
          <a:ext cx="10893590" cy="924047"/>
        </a:xfrm>
        <a:prstGeom prst="upArrowCallou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High turnover and vacancy rates across the wider care sector point to ongoing workforce instability nationally, which can affect staffing levels and workload (Skills for Care, 2025).</a:t>
          </a:r>
        </a:p>
      </dsp:txBody>
      <dsp:txXfrm rot="10800000">
        <a:off x="0" y="917074"/>
        <a:ext cx="10893590" cy="600418"/>
      </dsp:txXfrm>
    </dsp:sp>
    <dsp:sp modelId="{E2D22D61-6532-4DCA-9767-CFA50FE48722}">
      <dsp:nvSpPr>
        <dsp:cNvPr id="0" name=""/>
        <dsp:cNvSpPr/>
      </dsp:nvSpPr>
      <dsp:spPr>
        <a:xfrm rot="10800000">
          <a:off x="0" y="2038"/>
          <a:ext cx="10893590" cy="924047"/>
        </a:xfrm>
        <a:prstGeom prst="upArrowCallou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panose="02020603050405020304" pitchFamily="18" charset="0"/>
              <a:cs typeface="Times New Roman" panose="02020603050405020304" pitchFamily="18" charset="0"/>
            </a:rPr>
            <a:t>Competition may be increased by the employer's preference for applicants with previous HCA or primary care experience and an NVQ Level 2 or 3 qualification (Penrose Health, 2026).</a:t>
          </a:r>
        </a:p>
      </dsp:txBody>
      <dsp:txXfrm rot="10800000">
        <a:off x="0" y="2038"/>
        <a:ext cx="10893590" cy="6004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DB965-6E8E-42CE-981B-7DD84B2E0C61}">
      <dsp:nvSpPr>
        <dsp:cNvPr id="0" name=""/>
        <dsp:cNvSpPr/>
      </dsp:nvSpPr>
      <dsp:spPr>
        <a:xfrm>
          <a:off x="0" y="9166"/>
          <a:ext cx="6221721" cy="351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anose="02020603050405020304" pitchFamily="18" charset="0"/>
              <a:cs typeface="Times New Roman" panose="02020603050405020304" pitchFamily="18" charset="0"/>
            </a:rPr>
            <a:t>Career Development Action Plan</a:t>
          </a:r>
        </a:p>
      </dsp:txBody>
      <dsp:txXfrm>
        <a:off x="17134" y="26300"/>
        <a:ext cx="6187453" cy="3167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EADCB-EC72-4908-9200-9AB5E907F2D8}">
      <dsp:nvSpPr>
        <dsp:cNvPr id="0" name=""/>
        <dsp:cNvSpPr/>
      </dsp:nvSpPr>
      <dsp:spPr>
        <a:xfrm>
          <a:off x="0" y="981"/>
          <a:ext cx="3890030" cy="411012"/>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Personal Development</a:t>
          </a:r>
        </a:p>
      </dsp:txBody>
      <dsp:txXfrm>
        <a:off x="20064" y="21045"/>
        <a:ext cx="3849902" cy="370884"/>
      </dsp:txXfrm>
    </dsp:sp>
    <dsp:sp modelId="{1F6A3777-E5E5-4B30-B8A4-A557FD782DA4}">
      <dsp:nvSpPr>
        <dsp:cNvPr id="0" name=""/>
        <dsp:cNvSpPr/>
      </dsp:nvSpPr>
      <dsp:spPr>
        <a:xfrm>
          <a:off x="0" y="411993"/>
          <a:ext cx="3890030" cy="2862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08" tIns="15240" rIns="85344" bIns="15240" numCol="1" spcCol="1270" anchor="ctr" anchorCtr="0">
          <a:noAutofit/>
        </a:bodyPr>
        <a:lstStyle/>
        <a:p>
          <a:pPr marL="114300" lvl="1" indent="-114300" algn="just" defTabSz="533400">
            <a:lnSpc>
              <a:spcPct val="90000"/>
            </a:lnSpc>
            <a:spcBef>
              <a:spcPct val="0"/>
            </a:spcBef>
            <a:spcAft>
              <a:spcPct val="20000"/>
            </a:spcAft>
            <a:buChar char="•"/>
          </a:pPr>
          <a:r>
            <a:rPr lang="en-US" sz="1200" b="0" kern="1200" dirty="0">
              <a:latin typeface="Times New Roman" panose="02020603050405020304" pitchFamily="18" charset="0"/>
              <a:cs typeface="Times New Roman" panose="02020603050405020304" pitchFamily="18" charset="0"/>
            </a:rPr>
            <a:t>Communication, compassion and </a:t>
          </a:r>
          <a:r>
            <a:rPr lang="en-US" sz="1200" b="0" kern="1200" dirty="0" err="1">
              <a:latin typeface="Times New Roman" panose="02020603050405020304" pitchFamily="18" charset="0"/>
              <a:cs typeface="Times New Roman" panose="02020603050405020304" pitchFamily="18" charset="0"/>
            </a:rPr>
            <a:t>organisational</a:t>
          </a:r>
          <a:r>
            <a:rPr lang="en-US" sz="1200" b="0" kern="1200" dirty="0">
              <a:latin typeface="Times New Roman" panose="02020603050405020304" pitchFamily="18" charset="0"/>
              <a:cs typeface="Times New Roman" panose="02020603050405020304" pitchFamily="18" charset="0"/>
            </a:rPr>
            <a:t> skills will support patient care and multidisciplinary teamwork. </a:t>
          </a:r>
        </a:p>
        <a:p>
          <a:pPr marL="114300" lvl="1" indent="-114300" algn="just" defTabSz="533400">
            <a:lnSpc>
              <a:spcPct val="90000"/>
            </a:lnSpc>
            <a:spcBef>
              <a:spcPct val="0"/>
            </a:spcBef>
            <a:spcAft>
              <a:spcPct val="20000"/>
            </a:spcAft>
            <a:buChar char="•"/>
          </a:pPr>
          <a:r>
            <a:rPr lang="en-US" sz="1200" b="0" kern="1200" dirty="0">
              <a:latin typeface="Times New Roman" panose="02020603050405020304" pitchFamily="18" charset="0"/>
              <a:cs typeface="Times New Roman" panose="02020603050405020304" pitchFamily="18" charset="0"/>
            </a:rPr>
            <a:t>Identified weaknesses will be addressed through training, supervised practice and self-reflection (Antoniadou and </a:t>
          </a:r>
          <a:r>
            <a:rPr lang="en-US" sz="1200" b="0" kern="1200" dirty="0" err="1">
              <a:latin typeface="Times New Roman" panose="02020603050405020304" pitchFamily="18" charset="0"/>
              <a:cs typeface="Times New Roman" panose="02020603050405020304" pitchFamily="18" charset="0"/>
            </a:rPr>
            <a:t>Kanellopoulou</a:t>
          </a:r>
          <a:r>
            <a:rPr lang="en-US" sz="1200" b="0" kern="1200" dirty="0">
              <a:latin typeface="Times New Roman" panose="02020603050405020304" pitchFamily="18" charset="0"/>
              <a:cs typeface="Times New Roman" panose="02020603050405020304" pitchFamily="18" charset="0"/>
            </a:rPr>
            <a:t>, 2024). </a:t>
          </a:r>
        </a:p>
        <a:p>
          <a:pPr marL="114300" lvl="1" indent="-114300" algn="just" defTabSz="533400">
            <a:lnSpc>
              <a:spcPct val="90000"/>
            </a:lnSpc>
            <a:spcBef>
              <a:spcPct val="0"/>
            </a:spcBef>
            <a:spcAft>
              <a:spcPct val="20000"/>
            </a:spcAft>
            <a:buChar char="•"/>
          </a:pPr>
          <a:r>
            <a:rPr lang="en-US" sz="1200" b="0" kern="1200" dirty="0">
              <a:latin typeface="Times New Roman" panose="02020603050405020304" pitchFamily="18" charset="0"/>
              <a:cs typeface="Times New Roman" panose="02020603050405020304" pitchFamily="18" charset="0"/>
            </a:rPr>
            <a:t>The action plan provides a structured approach to addressing identified skills gaps and progressing towards the Healthcare Assistant role.</a:t>
          </a:r>
        </a:p>
        <a:p>
          <a:pPr marL="114300" lvl="1" indent="-114300" algn="just" defTabSz="533400">
            <a:lnSpc>
              <a:spcPct val="90000"/>
            </a:lnSpc>
            <a:spcBef>
              <a:spcPct val="0"/>
            </a:spcBef>
            <a:spcAft>
              <a:spcPct val="20000"/>
            </a:spcAft>
            <a:buChar char="•"/>
          </a:pPr>
          <a:r>
            <a:rPr lang="en-US" sz="1200" b="0" kern="1200" dirty="0">
              <a:latin typeface="Times New Roman" panose="02020603050405020304" pitchFamily="18" charset="0"/>
              <a:cs typeface="Times New Roman" panose="02020603050405020304" pitchFamily="18" charset="0"/>
            </a:rPr>
            <a:t>My communication and </a:t>
          </a:r>
          <a:r>
            <a:rPr lang="en-US" sz="1200" b="0" kern="1200" dirty="0" err="1">
              <a:latin typeface="Times New Roman" panose="02020603050405020304" pitchFamily="18" charset="0"/>
              <a:cs typeface="Times New Roman" panose="02020603050405020304" pitchFamily="18" charset="0"/>
            </a:rPr>
            <a:t>organisational</a:t>
          </a:r>
          <a:r>
            <a:rPr lang="en-US" sz="1200" b="0" kern="1200" dirty="0">
              <a:latin typeface="Times New Roman" panose="02020603050405020304" pitchFamily="18" charset="0"/>
              <a:cs typeface="Times New Roman" panose="02020603050405020304" pitchFamily="18" charset="0"/>
            </a:rPr>
            <a:t> strengths will be used directly to offset my limited clinical experience by asking questions confidently and keeping accurate notes during supervised practice. 
Combining my reliability with Penrose Health's funded training opportunity gives a realistic route to closing the ECG competence gap within six months.</a:t>
          </a:r>
        </a:p>
      </dsp:txBody>
      <dsp:txXfrm>
        <a:off x="0" y="411993"/>
        <a:ext cx="3890030" cy="28625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10/17/2026</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10/17/2026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4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46.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wp-content/uploads/2023/06/nhs-long-term-workforce-plan-v1.21.pdf" TargetMode="External"/><Relationship Id="rId2" Type="http://schemas.openxmlformats.org/officeDocument/2006/relationships/hyperlink" Target="https://www.skillsforhealth.org.uk/resources/the-care-certificate-standards" TargetMode="External"/><Relationship Id="rId1" Type="http://schemas.openxmlformats.org/officeDocument/2006/relationships/slideLayout" Target="../slideLayouts/slideLayout46.xml"/><Relationship Id="rId5" Type="http://schemas.openxmlformats.org/officeDocument/2006/relationships/hyperlink" Target="http://www.skillsforcare.org.uk/stateof" TargetMode="External"/><Relationship Id="rId4" Type="http://schemas.openxmlformats.org/officeDocument/2006/relationships/hyperlink" Target="https://uk.linkedin.com/jobs/view/healthcare-assistant-at-penrose-health-44656896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a:xfrm>
            <a:off x="6905625" y="1399767"/>
            <a:ext cx="4986338" cy="3262311"/>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Professional Development within Health and Social Care</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a:xfrm>
            <a:off x="6905625" y="5458233"/>
            <a:ext cx="4986338" cy="976311"/>
          </a:xfrm>
        </p:spPr>
        <p:txBody>
          <a:bodyPr>
            <a:normAutofit fontScale="70000" lnSpcReduction="20000"/>
          </a:bodyPr>
          <a:lstStyle/>
          <a:p>
            <a:r>
              <a:rPr lang="en-US" sz="1600" dirty="0">
                <a:latin typeface="Times New Roman" panose="02020603050405020304" pitchFamily="18" charset="0"/>
                <a:cs typeface="Times New Roman" panose="02020603050405020304" pitchFamily="18" charset="0"/>
              </a:rPr>
              <a:t>Module code: LCHS4009</a:t>
            </a:r>
          </a:p>
          <a:p>
            <a:r>
              <a:rPr lang="en-US" sz="1600" dirty="0">
                <a:latin typeface="Times New Roman" panose="02020603050405020304" pitchFamily="18" charset="0"/>
                <a:cs typeface="Times New Roman" panose="02020603050405020304" pitchFamily="18" charset="0"/>
              </a:rPr>
              <a:t>Assignment title: Self-Awareness Presentation</a:t>
            </a:r>
          </a:p>
          <a:p>
            <a:r>
              <a:rPr lang="en-US" sz="1600" dirty="0">
                <a:latin typeface="Times New Roman" panose="02020603050405020304" pitchFamily="18" charset="0"/>
                <a:cs typeface="Times New Roman" panose="02020603050405020304" pitchFamily="18" charset="0"/>
              </a:rPr>
              <a:t>Student Name: Joni B Robarobalevu</a:t>
            </a:r>
          </a:p>
          <a:p>
            <a:r>
              <a:rPr lang="en-US" sz="1600" dirty="0">
                <a:latin typeface="Times New Roman" panose="02020603050405020304" pitchFamily="18" charset="0"/>
                <a:cs typeface="Times New Roman" panose="02020603050405020304" pitchFamily="18" charset="0"/>
              </a:rPr>
              <a:t>Student ID</a:t>
            </a:r>
            <a:r>
              <a:rPr lang="en-US" sz="1600">
                <a:latin typeface="Times New Roman" panose="02020603050405020304" pitchFamily="18" charset="0"/>
                <a:cs typeface="Times New Roman" panose="02020603050405020304" pitchFamily="18" charset="0"/>
              </a:rPr>
              <a:t>: 2512324</a:t>
            </a:r>
            <a:endParaRPr lang="en-US" sz="1600" dirty="0">
              <a:latin typeface="Times New Roman" panose="02020603050405020304" pitchFamily="18" charset="0"/>
              <a:cs typeface="Times New Roman" panose="02020603050405020304" pitchFamily="18" charset="0"/>
            </a:endParaRPr>
          </a:p>
        </p:txBody>
      </p:sp>
      <p:pic>
        <p:nvPicPr>
          <p:cNvPr id="2050" name="Picture 2" descr="Health Care Assistant · Selection Partners">
            <a:extLst>
              <a:ext uri="{FF2B5EF4-FFF2-40B4-BE49-F238E27FC236}">
                <a16:creationId xmlns:a16="http://schemas.microsoft.com/office/drawing/2014/main" id="{4FD96402-E1FA-4A3C-85DA-F18D218A7ABE}"/>
              </a:ext>
            </a:extLst>
          </p:cNvP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16186" r="1618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30CB550-ADCF-4216-B6E2-4A041E374A14}"/>
              </a:ext>
            </a:extLst>
          </p:cNvPr>
          <p:cNvSpPr>
            <a:spLocks noGrp="1"/>
          </p:cNvSpPr>
          <p:nvPr>
            <p:ph type="title"/>
          </p:nvPr>
        </p:nvSpPr>
        <p:spPr>
          <a:xfrm>
            <a:off x="550583" y="854240"/>
            <a:ext cx="10968317" cy="758824"/>
          </a:xfrm>
        </p:spPr>
        <p:txBody>
          <a:bodyPr>
            <a:normAutofit/>
          </a:bodyPr>
          <a:lstStyle/>
          <a:p>
            <a:pPr algn="ctr"/>
            <a:r>
              <a:rPr lang="en-US" sz="4000" dirty="0">
                <a:latin typeface="Times New Roman" panose="02020603050405020304" pitchFamily="18" charset="0"/>
                <a:cs typeface="Times New Roman" panose="02020603050405020304" pitchFamily="18" charset="0"/>
              </a:rPr>
              <a:t>Introduction to Chosen Career</a:t>
            </a:r>
          </a:p>
        </p:txBody>
      </p:sp>
      <p:sp>
        <p:nvSpPr>
          <p:cNvPr id="3" name="Slide Number Placeholder 2">
            <a:extLst>
              <a:ext uri="{FF2B5EF4-FFF2-40B4-BE49-F238E27FC236}">
                <a16:creationId xmlns:a16="http://schemas.microsoft.com/office/drawing/2014/main" id="{581E71C2-3FC1-41C1-8255-33A1AC802247}"/>
              </a:ext>
            </a:extLst>
          </p:cNvPr>
          <p:cNvSpPr>
            <a:spLocks noGrp="1"/>
          </p:cNvSpPr>
          <p:nvPr>
            <p:ph type="sldNum" sz="quarter" idx="12"/>
          </p:nvPr>
        </p:nvSpPr>
        <p:spPr/>
        <p:txBody>
          <a:bodyPr/>
          <a:lstStyle/>
          <a:p>
            <a:fld id="{03DC2DEF-D2FE-4B45-ABA4-9F153FD1C98A}" type="slidenum">
              <a:rPr lang="en-US" smtClean="0"/>
              <a:t>2</a:t>
            </a:fld>
            <a:endParaRPr lang="en-US" dirty="0"/>
          </a:p>
        </p:txBody>
      </p:sp>
      <p:graphicFrame>
        <p:nvGraphicFramePr>
          <p:cNvPr id="13" name="Diagram 12">
            <a:extLst>
              <a:ext uri="{FF2B5EF4-FFF2-40B4-BE49-F238E27FC236}">
                <a16:creationId xmlns:a16="http://schemas.microsoft.com/office/drawing/2014/main" id="{55C9AB10-3507-4898-AA1C-5CEA54B03CC5}"/>
              </a:ext>
            </a:extLst>
          </p:cNvPr>
          <p:cNvGraphicFramePr/>
          <p:nvPr>
            <p:extLst>
              <p:ext uri="{D42A27DB-BD31-4B8C-83A1-F6EECF244321}">
                <p14:modId xmlns:p14="http://schemas.microsoft.com/office/powerpoint/2010/main" val="3555847125"/>
              </p:ext>
            </p:extLst>
          </p:nvPr>
        </p:nvGraphicFramePr>
        <p:xfrm>
          <a:off x="697584" y="2085582"/>
          <a:ext cx="7117237" cy="38250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Picture 13">
            <a:extLst>
              <a:ext uri="{FF2B5EF4-FFF2-40B4-BE49-F238E27FC236}">
                <a16:creationId xmlns:a16="http://schemas.microsoft.com/office/drawing/2014/main" id="{2AF04C50-3FBF-4B4A-94A4-8EA9D145B0EA}"/>
              </a:ext>
            </a:extLst>
          </p:cNvPr>
          <p:cNvPicPr>
            <a:picLocks noChangeAspect="1"/>
          </p:cNvPicPr>
          <p:nvPr/>
        </p:nvPicPr>
        <p:blipFill>
          <a:blip r:embed="rId7"/>
          <a:stretch>
            <a:fillRect/>
          </a:stretch>
        </p:blipFill>
        <p:spPr>
          <a:xfrm>
            <a:off x="8310725" y="2371800"/>
            <a:ext cx="3100488" cy="3152307"/>
          </a:xfrm>
          <a:prstGeom prst="rect">
            <a:avLst/>
          </a:prstGeom>
          <a:ln>
            <a:solidFill>
              <a:schemeClr val="accent1"/>
            </a:solidFill>
          </a:ln>
        </p:spPr>
      </p:pic>
    </p:spTree>
    <p:extLst>
      <p:ext uri="{BB962C8B-B14F-4D97-AF65-F5344CB8AC3E}">
        <p14:creationId xmlns:p14="http://schemas.microsoft.com/office/powerpoint/2010/main" val="2900026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D91B8-D175-4E68-A9A4-DC9C7704C7B4}"/>
              </a:ext>
            </a:extLst>
          </p:cNvPr>
          <p:cNvSpPr>
            <a:spLocks noGrp="1"/>
          </p:cNvSpPr>
          <p:nvPr>
            <p:ph type="title"/>
          </p:nvPr>
        </p:nvSpPr>
        <p:spPr>
          <a:xfrm>
            <a:off x="371475" y="852285"/>
            <a:ext cx="11520488" cy="758824"/>
          </a:xfrm>
        </p:spPr>
        <p:txBody>
          <a:bodyPr>
            <a:normAutofit/>
          </a:bodyPr>
          <a:lstStyle/>
          <a:p>
            <a:pPr algn="ctr"/>
            <a:r>
              <a:rPr lang="en-US" sz="4000" dirty="0">
                <a:latin typeface="Times New Roman" panose="02020603050405020304" pitchFamily="18" charset="0"/>
                <a:cs typeface="Times New Roman" panose="02020603050405020304" pitchFamily="18" charset="0"/>
              </a:rPr>
              <a:t>Strengths Matched to the Job Requirements</a:t>
            </a:r>
          </a:p>
        </p:txBody>
      </p:sp>
      <p:sp>
        <p:nvSpPr>
          <p:cNvPr id="3" name="Slide Number Placeholder 2">
            <a:extLst>
              <a:ext uri="{FF2B5EF4-FFF2-40B4-BE49-F238E27FC236}">
                <a16:creationId xmlns:a16="http://schemas.microsoft.com/office/drawing/2014/main" id="{41BB1031-00E7-4018-BABD-092F9482B698}"/>
              </a:ext>
            </a:extLst>
          </p:cNvPr>
          <p:cNvSpPr>
            <a:spLocks noGrp="1"/>
          </p:cNvSpPr>
          <p:nvPr>
            <p:ph type="sldNum" sz="quarter" idx="12"/>
          </p:nvPr>
        </p:nvSpPr>
        <p:spPr/>
        <p:txBody>
          <a:bodyPr/>
          <a:lstStyle/>
          <a:p>
            <a:fld id="{03DC2DEF-D2FE-4B45-ABA4-9F153FD1C98A}" type="slidenum">
              <a:rPr lang="en-US" smtClean="0"/>
              <a:t>3</a:t>
            </a:fld>
            <a:endParaRPr lang="en-US" dirty="0"/>
          </a:p>
        </p:txBody>
      </p:sp>
      <p:graphicFrame>
        <p:nvGraphicFramePr>
          <p:cNvPr id="6" name="Diagram 5">
            <a:extLst>
              <a:ext uri="{FF2B5EF4-FFF2-40B4-BE49-F238E27FC236}">
                <a16:creationId xmlns:a16="http://schemas.microsoft.com/office/drawing/2014/main" id="{4A38CDEA-9CA6-4FDB-8CEA-95C46572C3D1}"/>
              </a:ext>
            </a:extLst>
          </p:cNvPr>
          <p:cNvGraphicFramePr/>
          <p:nvPr>
            <p:extLst>
              <p:ext uri="{D42A27DB-BD31-4B8C-83A1-F6EECF244321}">
                <p14:modId xmlns:p14="http://schemas.microsoft.com/office/powerpoint/2010/main" val="663832634"/>
              </p:ext>
            </p:extLst>
          </p:nvPr>
        </p:nvGraphicFramePr>
        <p:xfrm>
          <a:off x="1021236" y="1783639"/>
          <a:ext cx="10290928" cy="450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768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ED4C-9517-4186-AD8A-EFCE6A5A24BC}"/>
              </a:ext>
            </a:extLst>
          </p:cNvPr>
          <p:cNvSpPr>
            <a:spLocks noGrp="1"/>
          </p:cNvSpPr>
          <p:nvPr>
            <p:ph type="title"/>
          </p:nvPr>
        </p:nvSpPr>
        <p:spPr>
          <a:xfrm>
            <a:off x="371474" y="778825"/>
            <a:ext cx="11520488" cy="758824"/>
          </a:xfrm>
        </p:spPr>
        <p:txBody>
          <a:bodyPr>
            <a:noAutofit/>
          </a:bodyPr>
          <a:lstStyle/>
          <a:p>
            <a:pPr algn="ctr"/>
            <a:r>
              <a:rPr lang="en-US" sz="4000" dirty="0">
                <a:latin typeface="Times New Roman" panose="02020603050405020304" pitchFamily="18" charset="0"/>
                <a:cs typeface="Times New Roman" panose="02020603050405020304" pitchFamily="18" charset="0"/>
              </a:rPr>
              <a:t>Weaknesses Against the Employer's Requirements</a:t>
            </a:r>
          </a:p>
        </p:txBody>
      </p:sp>
      <p:sp>
        <p:nvSpPr>
          <p:cNvPr id="3" name="Slide Number Placeholder 2">
            <a:extLst>
              <a:ext uri="{FF2B5EF4-FFF2-40B4-BE49-F238E27FC236}">
                <a16:creationId xmlns:a16="http://schemas.microsoft.com/office/drawing/2014/main" id="{F79E576E-FB5D-4845-BC5B-7B520CBCDCFD}"/>
              </a:ext>
            </a:extLst>
          </p:cNvPr>
          <p:cNvSpPr>
            <a:spLocks noGrp="1"/>
          </p:cNvSpPr>
          <p:nvPr>
            <p:ph type="sldNum" sz="quarter" idx="12"/>
          </p:nvPr>
        </p:nvSpPr>
        <p:spPr/>
        <p:txBody>
          <a:bodyPr/>
          <a:lstStyle/>
          <a:p>
            <a:fld id="{03DC2DEF-D2FE-4B45-ABA4-9F153FD1C98A}" type="slidenum">
              <a:rPr lang="en-US" smtClean="0"/>
              <a:t>4</a:t>
            </a:fld>
            <a:endParaRPr lang="en-US" dirty="0"/>
          </a:p>
        </p:txBody>
      </p:sp>
      <p:graphicFrame>
        <p:nvGraphicFramePr>
          <p:cNvPr id="6" name="Diagram 5">
            <a:extLst>
              <a:ext uri="{FF2B5EF4-FFF2-40B4-BE49-F238E27FC236}">
                <a16:creationId xmlns:a16="http://schemas.microsoft.com/office/drawing/2014/main" id="{FBAAFF0B-DEB3-49C5-9C17-0975D63DF2E7}"/>
              </a:ext>
            </a:extLst>
          </p:cNvPr>
          <p:cNvGraphicFramePr/>
          <p:nvPr>
            <p:extLst>
              <p:ext uri="{D42A27DB-BD31-4B8C-83A1-F6EECF244321}">
                <p14:modId xmlns:p14="http://schemas.microsoft.com/office/powerpoint/2010/main" val="456949904"/>
              </p:ext>
            </p:extLst>
          </p:nvPr>
        </p:nvGraphicFramePr>
        <p:xfrm>
          <a:off x="1172065" y="1868045"/>
          <a:ext cx="10140100" cy="41274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4560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38106-DC05-44AD-B798-B0EF9D9B2266}"/>
              </a:ext>
            </a:extLst>
          </p:cNvPr>
          <p:cNvSpPr>
            <a:spLocks noGrp="1"/>
          </p:cNvSpPr>
          <p:nvPr>
            <p:ph type="title"/>
          </p:nvPr>
        </p:nvSpPr>
        <p:spPr>
          <a:xfrm>
            <a:off x="371474" y="712838"/>
            <a:ext cx="11520488" cy="758824"/>
          </a:xfrm>
        </p:spPr>
        <p:txBody>
          <a:bodyPr>
            <a:normAutofit/>
          </a:bodyPr>
          <a:lstStyle/>
          <a:p>
            <a:pPr algn="ctr"/>
            <a:r>
              <a:rPr lang="en-US" sz="4000" dirty="0">
                <a:latin typeface="Times New Roman" panose="02020603050405020304" pitchFamily="18" charset="0"/>
                <a:cs typeface="Times New Roman" panose="02020603050405020304" pitchFamily="18" charset="0"/>
              </a:rPr>
              <a:t>Opportunities for Development and Progression</a:t>
            </a:r>
          </a:p>
        </p:txBody>
      </p:sp>
      <p:sp>
        <p:nvSpPr>
          <p:cNvPr id="3" name="Slide Number Placeholder 2">
            <a:extLst>
              <a:ext uri="{FF2B5EF4-FFF2-40B4-BE49-F238E27FC236}">
                <a16:creationId xmlns:a16="http://schemas.microsoft.com/office/drawing/2014/main" id="{B2C761F3-7887-4EC9-BFD6-3887F3A265D3}"/>
              </a:ext>
            </a:extLst>
          </p:cNvPr>
          <p:cNvSpPr>
            <a:spLocks noGrp="1"/>
          </p:cNvSpPr>
          <p:nvPr>
            <p:ph type="sldNum" sz="quarter" idx="12"/>
          </p:nvPr>
        </p:nvSpPr>
        <p:spPr/>
        <p:txBody>
          <a:bodyPr/>
          <a:lstStyle/>
          <a:p>
            <a:fld id="{03DC2DEF-D2FE-4B45-ABA4-9F153FD1C98A}" type="slidenum">
              <a:rPr lang="en-US" smtClean="0"/>
              <a:t>5</a:t>
            </a:fld>
            <a:endParaRPr lang="en-US" dirty="0"/>
          </a:p>
        </p:txBody>
      </p:sp>
      <p:graphicFrame>
        <p:nvGraphicFramePr>
          <p:cNvPr id="6" name="Diagram 5">
            <a:extLst>
              <a:ext uri="{FF2B5EF4-FFF2-40B4-BE49-F238E27FC236}">
                <a16:creationId xmlns:a16="http://schemas.microsoft.com/office/drawing/2014/main" id="{06F8C50A-AE67-4AC9-839A-2E9898CDBA58}"/>
              </a:ext>
            </a:extLst>
          </p:cNvPr>
          <p:cNvGraphicFramePr/>
          <p:nvPr>
            <p:extLst>
              <p:ext uri="{D42A27DB-BD31-4B8C-83A1-F6EECF244321}">
                <p14:modId xmlns:p14="http://schemas.microsoft.com/office/powerpoint/2010/main" val="149613796"/>
              </p:ext>
            </p:extLst>
          </p:nvPr>
        </p:nvGraphicFramePr>
        <p:xfrm>
          <a:off x="1035376" y="1751096"/>
          <a:ext cx="10121247" cy="42254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0448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E5F8-4C09-4530-8642-1D0B81DBF461}"/>
              </a:ext>
            </a:extLst>
          </p:cNvPr>
          <p:cNvSpPr>
            <a:spLocks noGrp="1"/>
          </p:cNvSpPr>
          <p:nvPr>
            <p:ph type="title"/>
          </p:nvPr>
        </p:nvSpPr>
        <p:spPr/>
        <p:txBody>
          <a:bodyPr>
            <a:normAutofit fontScale="90000"/>
          </a:bodyPr>
          <a:lstStyle/>
          <a:p>
            <a:r>
              <a:rPr lang="en-US" dirty="0"/>
              <a:t>Personal SWOT Analysis – Healthcare Assistant (Penrose Health)</a:t>
            </a:r>
            <a:endParaRPr lang="en-GB" dirty="0"/>
          </a:p>
        </p:txBody>
      </p:sp>
      <p:sp>
        <p:nvSpPr>
          <p:cNvPr id="3" name="Slide Number Placeholder 2">
            <a:extLst>
              <a:ext uri="{FF2B5EF4-FFF2-40B4-BE49-F238E27FC236}">
                <a16:creationId xmlns:a16="http://schemas.microsoft.com/office/drawing/2014/main" id="{777FCB14-6A1C-44A1-90EF-C6ABA806506B}"/>
              </a:ext>
            </a:extLst>
          </p:cNvPr>
          <p:cNvSpPr>
            <a:spLocks noGrp="1"/>
          </p:cNvSpPr>
          <p:nvPr>
            <p:ph type="sldNum" sz="quarter" idx="12"/>
          </p:nvPr>
        </p:nvSpPr>
        <p:spPr/>
        <p:txBody>
          <a:bodyPr/>
          <a:lstStyle/>
          <a:p>
            <a:fld id="{03DC2DEF-D2FE-4B45-ABA4-9F153FD1C98A}" type="slidenum">
              <a:rPr lang="en-US" smtClean="0"/>
              <a:t>6</a:t>
            </a:fld>
            <a:endParaRPr lang="en-US" dirty="0"/>
          </a:p>
        </p:txBody>
      </p:sp>
      <p:graphicFrame>
        <p:nvGraphicFramePr>
          <p:cNvPr id="7" name="Diagram 6">
            <a:extLst>
              <a:ext uri="{FF2B5EF4-FFF2-40B4-BE49-F238E27FC236}">
                <a16:creationId xmlns:a16="http://schemas.microsoft.com/office/drawing/2014/main" id="{B5D4BB24-F252-4361-ACE6-651A34EFB7FE}"/>
              </a:ext>
            </a:extLst>
          </p:cNvPr>
          <p:cNvGraphicFramePr/>
          <p:nvPr>
            <p:extLst>
              <p:ext uri="{D42A27DB-BD31-4B8C-83A1-F6EECF244321}">
                <p14:modId xmlns:p14="http://schemas.microsoft.com/office/powerpoint/2010/main" val="959998068"/>
              </p:ext>
            </p:extLst>
          </p:nvPr>
        </p:nvGraphicFramePr>
        <p:xfrm>
          <a:off x="755374" y="1444487"/>
          <a:ext cx="10763526" cy="51374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039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E67CB-8EE7-4AF6-ADF4-2E17D5D01CEE}"/>
              </a:ext>
            </a:extLst>
          </p:cNvPr>
          <p:cNvSpPr>
            <a:spLocks noGrp="1"/>
          </p:cNvSpPr>
          <p:nvPr>
            <p:ph type="title"/>
          </p:nvPr>
        </p:nvSpPr>
        <p:spPr>
          <a:xfrm>
            <a:off x="437463" y="852285"/>
            <a:ext cx="11520488" cy="758824"/>
          </a:xfrm>
        </p:spPr>
        <p:txBody>
          <a:bodyPr>
            <a:normAutofit/>
          </a:bodyPr>
          <a:lstStyle/>
          <a:p>
            <a:pPr algn="ctr"/>
            <a:r>
              <a:rPr lang="en-US" sz="4000" dirty="0">
                <a:latin typeface="Times New Roman" panose="02020603050405020304" pitchFamily="18" charset="0"/>
                <a:cs typeface="Times New Roman" panose="02020603050405020304" pitchFamily="18" charset="0"/>
              </a:rPr>
              <a:t>Threats and Challenges</a:t>
            </a:r>
          </a:p>
        </p:txBody>
      </p:sp>
      <p:sp>
        <p:nvSpPr>
          <p:cNvPr id="3" name="Slide Number Placeholder 2">
            <a:extLst>
              <a:ext uri="{FF2B5EF4-FFF2-40B4-BE49-F238E27FC236}">
                <a16:creationId xmlns:a16="http://schemas.microsoft.com/office/drawing/2014/main" id="{86815C88-9E57-4E5D-B5C1-58DBD8394475}"/>
              </a:ext>
            </a:extLst>
          </p:cNvPr>
          <p:cNvSpPr>
            <a:spLocks noGrp="1"/>
          </p:cNvSpPr>
          <p:nvPr>
            <p:ph type="sldNum" sz="quarter" idx="12"/>
          </p:nvPr>
        </p:nvSpPr>
        <p:spPr/>
        <p:txBody>
          <a:bodyPr/>
          <a:lstStyle/>
          <a:p>
            <a:fld id="{03DC2DEF-D2FE-4B45-ABA4-9F153FD1C98A}" type="slidenum">
              <a:rPr lang="en-US" smtClean="0"/>
              <a:t>7</a:t>
            </a:fld>
            <a:endParaRPr lang="en-US" dirty="0"/>
          </a:p>
        </p:txBody>
      </p:sp>
      <p:graphicFrame>
        <p:nvGraphicFramePr>
          <p:cNvPr id="6" name="Diagram 5">
            <a:extLst>
              <a:ext uri="{FF2B5EF4-FFF2-40B4-BE49-F238E27FC236}">
                <a16:creationId xmlns:a16="http://schemas.microsoft.com/office/drawing/2014/main" id="{E19FD83F-A250-42CE-AF1E-C37B060DB8FB}"/>
              </a:ext>
            </a:extLst>
          </p:cNvPr>
          <p:cNvGraphicFramePr/>
          <p:nvPr>
            <p:extLst>
              <p:ext uri="{D42A27DB-BD31-4B8C-83A1-F6EECF244321}">
                <p14:modId xmlns:p14="http://schemas.microsoft.com/office/powerpoint/2010/main" val="2553921345"/>
              </p:ext>
            </p:extLst>
          </p:nvPr>
        </p:nvGraphicFramePr>
        <p:xfrm>
          <a:off x="625310" y="1825526"/>
          <a:ext cx="10893590" cy="42650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9391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9856-A6CE-4F6D-B035-E8D49E233F73}"/>
              </a:ext>
            </a:extLst>
          </p:cNvPr>
          <p:cNvSpPr>
            <a:spLocks noGrp="1"/>
          </p:cNvSpPr>
          <p:nvPr>
            <p:ph type="title"/>
          </p:nvPr>
        </p:nvSpPr>
        <p:spPr>
          <a:xfrm>
            <a:off x="456316" y="665703"/>
            <a:ext cx="11520488" cy="758824"/>
          </a:xfrm>
        </p:spPr>
        <p:txBody>
          <a:bodyPr>
            <a:normAutofit/>
          </a:bodyPr>
          <a:lstStyle/>
          <a:p>
            <a:pPr algn="ctr"/>
            <a:r>
              <a:rPr lang="en-US" sz="4000" dirty="0">
                <a:latin typeface="Times New Roman" panose="02020603050405020304" pitchFamily="18" charset="0"/>
                <a:cs typeface="Times New Roman" panose="02020603050405020304" pitchFamily="18" charset="0"/>
              </a:rPr>
              <a:t>Personal Action Plan and Employment Goals</a:t>
            </a:r>
          </a:p>
        </p:txBody>
      </p:sp>
      <p:sp>
        <p:nvSpPr>
          <p:cNvPr id="3" name="Slide Number Placeholder 2">
            <a:extLst>
              <a:ext uri="{FF2B5EF4-FFF2-40B4-BE49-F238E27FC236}">
                <a16:creationId xmlns:a16="http://schemas.microsoft.com/office/drawing/2014/main" id="{DFF94C9E-9EC7-48E4-B79C-54C993FFAC0D}"/>
              </a:ext>
            </a:extLst>
          </p:cNvPr>
          <p:cNvSpPr>
            <a:spLocks noGrp="1"/>
          </p:cNvSpPr>
          <p:nvPr>
            <p:ph type="sldNum" sz="quarter" idx="12"/>
          </p:nvPr>
        </p:nvSpPr>
        <p:spPr/>
        <p:txBody>
          <a:bodyPr/>
          <a:lstStyle/>
          <a:p>
            <a:fld id="{03DC2DEF-D2FE-4B45-ABA4-9F153FD1C98A}" type="slidenum">
              <a:rPr lang="en-US" smtClean="0"/>
              <a:t>8</a:t>
            </a:fld>
            <a:endParaRPr lang="en-US" dirty="0"/>
          </a:p>
        </p:txBody>
      </p:sp>
      <p:graphicFrame>
        <p:nvGraphicFramePr>
          <p:cNvPr id="5" name="Table 4">
            <a:extLst>
              <a:ext uri="{FF2B5EF4-FFF2-40B4-BE49-F238E27FC236}">
                <a16:creationId xmlns:a16="http://schemas.microsoft.com/office/drawing/2014/main" id="{ACACFF35-E7A3-48C1-A281-C7726DE30C1A}"/>
              </a:ext>
            </a:extLst>
          </p:cNvPr>
          <p:cNvGraphicFramePr>
            <a:graphicFrameLocks noGrp="1"/>
          </p:cNvGraphicFramePr>
          <p:nvPr>
            <p:extLst>
              <p:ext uri="{D42A27DB-BD31-4B8C-83A1-F6EECF244321}">
                <p14:modId xmlns:p14="http://schemas.microsoft.com/office/powerpoint/2010/main" val="975268136"/>
              </p:ext>
            </p:extLst>
          </p:nvPr>
        </p:nvGraphicFramePr>
        <p:xfrm>
          <a:off x="1183089" y="2439540"/>
          <a:ext cx="6306531" cy="3669029"/>
        </p:xfrm>
        <a:graphic>
          <a:graphicData uri="http://schemas.openxmlformats.org/drawingml/2006/table">
            <a:tbl>
              <a:tblPr firstRow="1" firstCol="1" bandRow="1">
                <a:tableStyleId>{5C22544A-7EE6-4342-B048-85BDC9FD1C3A}</a:tableStyleId>
              </a:tblPr>
              <a:tblGrid>
                <a:gridCol w="1360251">
                  <a:extLst>
                    <a:ext uri="{9D8B030D-6E8A-4147-A177-3AD203B41FA5}">
                      <a16:colId xmlns:a16="http://schemas.microsoft.com/office/drawing/2014/main" val="2231364992"/>
                    </a:ext>
                  </a:extLst>
                </a:gridCol>
                <a:gridCol w="1793014">
                  <a:extLst>
                    <a:ext uri="{9D8B030D-6E8A-4147-A177-3AD203B41FA5}">
                      <a16:colId xmlns:a16="http://schemas.microsoft.com/office/drawing/2014/main" val="236561622"/>
                    </a:ext>
                  </a:extLst>
                </a:gridCol>
                <a:gridCol w="1576633">
                  <a:extLst>
                    <a:ext uri="{9D8B030D-6E8A-4147-A177-3AD203B41FA5}">
                      <a16:colId xmlns:a16="http://schemas.microsoft.com/office/drawing/2014/main" val="512602843"/>
                    </a:ext>
                  </a:extLst>
                </a:gridCol>
                <a:gridCol w="1576633">
                  <a:extLst>
                    <a:ext uri="{9D8B030D-6E8A-4147-A177-3AD203B41FA5}">
                      <a16:colId xmlns:a16="http://schemas.microsoft.com/office/drawing/2014/main" val="3792393380"/>
                    </a:ext>
                  </a:extLst>
                </a:gridCol>
              </a:tblGrid>
              <a:tr h="352211">
                <a:tc>
                  <a:txBody>
                    <a:bodyPr/>
                    <a:lstStyle/>
                    <a:p>
                      <a:pPr marL="0" marR="0" algn="ctr">
                        <a:lnSpc>
                          <a:spcPct val="150000"/>
                        </a:lnSpc>
                        <a:spcBef>
                          <a:spcPts val="0"/>
                        </a:spcBef>
                        <a:spcAft>
                          <a:spcPts val="0"/>
                        </a:spcAft>
                      </a:pPr>
                      <a:r>
                        <a:rPr lang="en-US" sz="1050">
                          <a:effectLst/>
                          <a:latin typeface="Times New Roman" panose="02020603050405020304" pitchFamily="18" charset="0"/>
                          <a:cs typeface="Times New Roman" panose="02020603050405020304" pitchFamily="18" charset="0"/>
                        </a:rPr>
                        <a:t>Goal</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Action</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050">
                          <a:effectLst/>
                          <a:latin typeface="Times New Roman" panose="02020603050405020304" pitchFamily="18" charset="0"/>
                          <a:cs typeface="Times New Roman" panose="02020603050405020304" pitchFamily="18" charset="0"/>
                        </a:rPr>
                        <a:t>Timescale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Evidence of Achievement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05604571"/>
                  </a:ext>
                </a:extLst>
              </a:tr>
              <a:tr h="636030">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Develop clinical skills</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Complete relevant HCA training and seek supervised practice in phlebotomy, ECGs and wound care</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0–3 months</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Training certificates, competency records</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309686192"/>
                  </a:ext>
                </a:extLst>
              </a:tr>
              <a:tr h="693455">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Gain practical experience</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Apply for HCA/support-worker roles and pursue volunteering or placement experience in a primary care setting</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0–6 months</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Applications, interviews, placement evidence</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727272584"/>
                  </a:ext>
                </a:extLst>
              </a:tr>
              <a:tr h="799940">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Build clinical confidence</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Undertake relevant Care Certificate standards and request supervised practice in core clinical duties</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3–6 months</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Care Certificate completion, supervisor feedback (Department of Health and Social Care, 2025)</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955063716"/>
                  </a:ext>
                </a:extLst>
              </a:tr>
              <a:tr h="636030">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Strengthen qualifications</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Work toward or evidence an NVQ Level 2/3 in Health and Social Care and build familiarity with EMIS</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3–9 months</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Qualification certificate, software training record</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981619102"/>
                  </a:ext>
                </a:extLst>
              </a:tr>
              <a:tr h="551363">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Progress my career</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Explore nursing associate apprenticeship routes supported by NHS workforce planning</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a:effectLst/>
                          <a:latin typeface="Times New Roman" panose="02020603050405020304" pitchFamily="18" charset="0"/>
                          <a:cs typeface="Times New Roman" panose="02020603050405020304" pitchFamily="18" charset="0"/>
                        </a:rPr>
                        <a:t>12–24 months</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pPr marL="0" marR="0" algn="just">
                        <a:lnSpc>
                          <a:spcPct val="150000"/>
                        </a:lnSpc>
                        <a:spcBef>
                          <a:spcPts val="0"/>
                        </a:spcBef>
                        <a:spcAft>
                          <a:spcPts val="0"/>
                        </a:spcAft>
                      </a:pPr>
                      <a:r>
                        <a:rPr lang="en-US" sz="800" dirty="0">
                          <a:effectLst/>
                          <a:latin typeface="Times New Roman" panose="02020603050405020304" pitchFamily="18" charset="0"/>
                          <a:cs typeface="Times New Roman" panose="02020603050405020304" pitchFamily="18" charset="0"/>
                        </a:rPr>
                        <a:t>Eligibility check, apprenticeship application (NHS England, 2023)</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3397504562"/>
                  </a:ext>
                </a:extLst>
              </a:tr>
            </a:tbl>
          </a:graphicData>
        </a:graphic>
      </p:graphicFrame>
      <p:graphicFrame>
        <p:nvGraphicFramePr>
          <p:cNvPr id="8" name="Diagram 7">
            <a:extLst>
              <a:ext uri="{FF2B5EF4-FFF2-40B4-BE49-F238E27FC236}">
                <a16:creationId xmlns:a16="http://schemas.microsoft.com/office/drawing/2014/main" id="{02B79170-9F37-4679-9B4C-DF92675F8055}"/>
              </a:ext>
            </a:extLst>
          </p:cNvPr>
          <p:cNvGraphicFramePr/>
          <p:nvPr>
            <p:extLst>
              <p:ext uri="{D42A27DB-BD31-4B8C-83A1-F6EECF244321}">
                <p14:modId xmlns:p14="http://schemas.microsoft.com/office/powerpoint/2010/main" val="1760204552"/>
              </p:ext>
            </p:extLst>
          </p:nvPr>
        </p:nvGraphicFramePr>
        <p:xfrm>
          <a:off x="1225493" y="1985367"/>
          <a:ext cx="6221721" cy="3693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F85BD2C4-C8CB-4096-BF17-D39BF915700B}"/>
              </a:ext>
            </a:extLst>
          </p:cNvPr>
          <p:cNvGraphicFramePr/>
          <p:nvPr>
            <p:extLst>
              <p:ext uri="{D42A27DB-BD31-4B8C-83A1-F6EECF244321}">
                <p14:modId xmlns:p14="http://schemas.microsoft.com/office/powerpoint/2010/main" val="3895282487"/>
              </p:ext>
            </p:extLst>
          </p:nvPr>
        </p:nvGraphicFramePr>
        <p:xfrm>
          <a:off x="7815401" y="2439540"/>
          <a:ext cx="3890030" cy="32755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794734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CFD1-E488-4F25-A45E-5688BE124ABC}"/>
              </a:ext>
            </a:extLst>
          </p:cNvPr>
          <p:cNvSpPr>
            <a:spLocks noGrp="1"/>
          </p:cNvSpPr>
          <p:nvPr>
            <p:ph type="title"/>
          </p:nvPr>
        </p:nvSpPr>
        <p:spPr>
          <a:xfrm>
            <a:off x="184943" y="914059"/>
            <a:ext cx="11520488" cy="758824"/>
          </a:xfrm>
        </p:spPr>
        <p:txBody>
          <a:bodyPr>
            <a:normAutofit/>
          </a:bodyPr>
          <a:lstStyle/>
          <a:p>
            <a:pPr algn="ctr"/>
            <a:r>
              <a:rPr lang="en-US" sz="4000" dirty="0">
                <a:latin typeface="Times New Roman" panose="02020603050405020304" pitchFamily="18" charset="0"/>
                <a:cs typeface="Times New Roman" panose="02020603050405020304" pitchFamily="18" charset="0"/>
              </a:rPr>
              <a:t>References</a:t>
            </a:r>
          </a:p>
        </p:txBody>
      </p:sp>
      <p:sp>
        <p:nvSpPr>
          <p:cNvPr id="3" name="Slide Number Placeholder 2">
            <a:extLst>
              <a:ext uri="{FF2B5EF4-FFF2-40B4-BE49-F238E27FC236}">
                <a16:creationId xmlns:a16="http://schemas.microsoft.com/office/drawing/2014/main" id="{D4EBA9DA-932D-43A4-BF06-A8286B3D658E}"/>
              </a:ext>
            </a:extLst>
          </p:cNvPr>
          <p:cNvSpPr>
            <a:spLocks noGrp="1"/>
          </p:cNvSpPr>
          <p:nvPr>
            <p:ph type="sldNum" sz="quarter" idx="12"/>
          </p:nvPr>
        </p:nvSpPr>
        <p:spPr/>
        <p:txBody>
          <a:bodyPr/>
          <a:lstStyle/>
          <a:p>
            <a:fld id="{03DC2DEF-D2FE-4B45-ABA4-9F153FD1C98A}" type="slidenum">
              <a:rPr lang="en-US" smtClean="0"/>
              <a:t>9</a:t>
            </a:fld>
            <a:endParaRPr lang="en-US" dirty="0"/>
          </a:p>
        </p:txBody>
      </p:sp>
      <p:sp>
        <p:nvSpPr>
          <p:cNvPr id="5" name="Rectangle 4">
            <a:extLst>
              <a:ext uri="{FF2B5EF4-FFF2-40B4-BE49-F238E27FC236}">
                <a16:creationId xmlns:a16="http://schemas.microsoft.com/office/drawing/2014/main" id="{2D9B91EB-7313-49F5-9304-E7EB6FD42A94}"/>
              </a:ext>
            </a:extLst>
          </p:cNvPr>
          <p:cNvSpPr/>
          <p:nvPr/>
        </p:nvSpPr>
        <p:spPr>
          <a:xfrm>
            <a:off x="1346461" y="2325052"/>
            <a:ext cx="9499077" cy="3239477"/>
          </a:xfrm>
          <a:prstGeom prst="rect">
            <a:avLst/>
          </a:prstGeom>
        </p:spPr>
        <p:txBody>
          <a:bodyPr wrap="square">
            <a:spAutoFit/>
          </a:bodyPr>
          <a:lstStyle/>
          <a:p>
            <a:pPr marL="171450" indent="-171450" algn="just">
              <a:lnSpc>
                <a:spcPct val="150000"/>
              </a:lnSpc>
              <a:spcAft>
                <a:spcPts val="800"/>
              </a:spcAft>
              <a:buFont typeface="Wingdings" panose="05000000000000000000" pitchFamily="2" charset="2"/>
              <a:buChar char="ü"/>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Antoniadou, M. and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Kanellopoulou</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 (2024). Educational approach: application of SWOT analysis for assessing entrepreneurial goals in senior dental students.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European Journal of Investigation in Health, Psychology and Education, </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14(3), pp.753-766.</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Wingdings" panose="05000000000000000000" pitchFamily="2" charset="2"/>
              <a:buChar char="ü"/>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Department of Health and Social Care (2025)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The Care Certificate standards.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2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https://www.skillsforhealth.org.uk/resources/the-care-certificate-standards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(Accessed: 22 September 2026).</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Wingdings" panose="05000000000000000000" pitchFamily="2" charset="2"/>
              <a:buChar char="ü"/>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NHS England (2023)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NHS Long Term Workforce Plan.</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London: NHS England. Available at: </a:t>
            </a:r>
            <a:r>
              <a:rPr lang="en-US" sz="12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https://www.england.nhs.uk/wp-content/uploads/2023/06/nhs-long-term-workforce-plan-v1.21.pdf</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(Accessed: 22 September 2026).</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Wingdings" panose="05000000000000000000" pitchFamily="2" charset="2"/>
              <a:buChar char="ü"/>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Penrose Health (2026)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Healthcare Assistant</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[Job advertisement]. LinkedIn. Available at: </a:t>
            </a:r>
            <a:r>
              <a:rPr lang="en-US" sz="12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https://uk.linkedin.com/jobs/view/healthcare-assistant-at-penrose-health-4465689639</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(Accessed: 22 September 2026).</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Wingdings" panose="05000000000000000000" pitchFamily="2" charset="2"/>
              <a:buChar char="ü"/>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Skills for Care (2025)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The state of the adult social care sector and workforce in England, 2024.</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Leeds: Skills for Care. Available at: </a:t>
            </a:r>
            <a:r>
              <a:rPr lang="en-US" sz="12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5"/>
              </a:rPr>
              <a:t>www.skillsforcare.org.uk/stateof</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(Accessed: 22 September 2026).</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16537307"/>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 Template_Classic_Bold_Block_01_MS_v5" id="{AA60D5CE-876A-47D1-9228-3D76491083AD}" vid="{07E49AEA-13A3-4305-88B7-82B9D72D09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D1F562-76A4-4CE4-B3CA-758D572E94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B6A5B5-1BEC-4EEA-9356-9BFD758ACB72}">
  <ds:schemaRefs>
    <ds:schemaRef ds:uri="http://schemas.microsoft.com/sharepoint/v3/contenttype/forms"/>
  </ds:schemaRefs>
</ds:datastoreItem>
</file>

<file path=customXml/itemProps3.xml><?xml version="1.0" encoding="utf-8"?>
<ds:datastoreItem xmlns:ds="http://schemas.openxmlformats.org/officeDocument/2006/customXml" ds:itemID="{C360C99C-4D9A-4DAB-AA53-E488AEBCAE16}">
  <ds:schemaRefs>
    <ds:schemaRef ds:uri="http://purl.org/dc/terms/"/>
    <ds:schemaRef ds:uri="16c05727-aa75-4e4a-9b5f-8a80a1165891"/>
    <ds:schemaRef ds:uri="71af3243-3dd4-4a8d-8c0d-dd76da1f02a5"/>
    <ds:schemaRef ds:uri="http://schemas.microsoft.com/office/infopath/2007/PartnerControl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Classic bold block presentation</Template>
  <TotalTime>0</TotalTime>
  <Words>1384</Words>
  <Application>Microsoft Office PowerPoint</Application>
  <PresentationFormat>Widescreen</PresentationFormat>
  <Paragraphs>101</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Symbol</vt:lpstr>
      <vt:lpstr>Times New Roman</vt:lpstr>
      <vt:lpstr>Wingdings</vt:lpstr>
      <vt:lpstr>Office Theme</vt:lpstr>
      <vt:lpstr>Professional Development within Health and Social Care</vt:lpstr>
      <vt:lpstr>Introduction to Chosen Career</vt:lpstr>
      <vt:lpstr>Strengths Matched to the Job Requirements</vt:lpstr>
      <vt:lpstr>Weaknesses Against the Employer's Requirements</vt:lpstr>
      <vt:lpstr>Opportunities for Development and Progression</vt:lpstr>
      <vt:lpstr>Personal SWOT Analysis – Healthcare Assistant (Penrose Health)</vt:lpstr>
      <vt:lpstr>Threats and Challenges</vt:lpstr>
      <vt:lpstr>Personal Action Plan and Employment Goals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2026-09-22T06:00:22Z</dcterms:created>
  <dcterms:modified xsi:type="dcterms:W3CDTF">2026-10-17T12:03:53Z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