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handoutMasterIdLst>
    <p:handoutMasterId r:id="rId26"/>
  </p:handoutMasterIdLst>
  <p:sldIdLst>
    <p:sldId id="267" r:id="rId2"/>
    <p:sldId id="298" r:id="rId3"/>
    <p:sldId id="269" r:id="rId4"/>
    <p:sldId id="270" r:id="rId5"/>
    <p:sldId id="290" r:id="rId6"/>
    <p:sldId id="287" r:id="rId7"/>
    <p:sldId id="299" r:id="rId8"/>
    <p:sldId id="288" r:id="rId9"/>
    <p:sldId id="271" r:id="rId10"/>
    <p:sldId id="302" r:id="rId11"/>
    <p:sldId id="291" r:id="rId12"/>
    <p:sldId id="300" r:id="rId13"/>
    <p:sldId id="272" r:id="rId14"/>
    <p:sldId id="295" r:id="rId15"/>
    <p:sldId id="301" r:id="rId16"/>
    <p:sldId id="292" r:id="rId17"/>
    <p:sldId id="303" r:id="rId18"/>
    <p:sldId id="293" r:id="rId19"/>
    <p:sldId id="294" r:id="rId20"/>
    <p:sldId id="305" r:id="rId21"/>
    <p:sldId id="304" r:id="rId22"/>
    <p:sldId id="296" r:id="rId23"/>
    <p:sldId id="297" r:id="rId24"/>
  </p:sldIdLst>
  <p:sldSz cx="9144000" cy="6858000" type="screen4x3"/>
  <p:notesSz cx="6858000" cy="9144000"/>
  <p:custDataLst>
    <p:tags r:id="rId27"/>
  </p:custDataLst>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395" autoAdjust="0"/>
    <p:restoredTop sz="94660"/>
  </p:normalViewPr>
  <p:slideViewPr>
    <p:cSldViewPr>
      <p:cViewPr varScale="1">
        <p:scale>
          <a:sx n="87" d="100"/>
          <a:sy n="87" d="100"/>
        </p:scale>
        <p:origin x="996" y="78"/>
      </p:cViewPr>
      <p:guideLst>
        <p:guide orient="horz" pos="2160"/>
        <p:guide pos="2880"/>
      </p:guideLst>
    </p:cSldViewPr>
  </p:slideViewPr>
  <p:notesTextViewPr>
    <p:cViewPr>
      <p:scale>
        <a:sx n="100" d="100"/>
        <a:sy n="100" d="100"/>
      </p:scale>
      <p:origin x="0" y="0"/>
    </p:cViewPr>
  </p:notesTextViewPr>
  <p:sorterViewPr>
    <p:cViewPr>
      <p:scale>
        <a:sx n="66" d="100"/>
        <a:sy n="66" d="100"/>
      </p:scale>
      <p:origin x="0" y="348"/>
    </p:cViewPr>
  </p:sorterViewPr>
  <p:notesViewPr>
    <p:cSldViewPr>
      <p:cViewPr varScale="1">
        <p:scale>
          <a:sx n="32" d="100"/>
          <a:sy n="32" d="100"/>
        </p:scale>
        <p:origin x="-1699"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gs" Target="tags/tag1.xml"/><Relationship Id="rId30"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D60FFB7A-7386-4A49-B677-820E9759E231}"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atin typeface="Arial" charset="0"/>
              </a:defRPr>
            </a:lvl1pPr>
          </a:lstStyle>
          <a:p>
            <a:pPr>
              <a:defRPr/>
            </a:pPr>
            <a:fld id="{1756B776-22C3-4E11-B8D4-8BC1CAF662F6}" type="datetimeFigureOut">
              <a:rPr lang="en-US"/>
              <a:pPr>
                <a:defRPr/>
              </a:pPr>
              <a:t>1/28/2019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smtClean="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smtClean="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37A45CC1-6893-4A0F-AC3F-56D16281389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58D8AFB3-88EF-466A-96C1-C434E6DE58BD}" type="slidenum">
              <a:rPr lang="en-GB" altLang="en-US">
                <a:latin typeface="Arial" panose="020B0604020202020204" pitchFamily="34" charset="0"/>
              </a:rPr>
              <a:pPr eaLnBrk="1" hangingPunct="1">
                <a:spcBef>
                  <a:spcPct val="0"/>
                </a:spcBef>
              </a:pPr>
              <a:t>1</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891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580A36C-1610-49AF-AAAC-539FFEAC346D}" type="slidenum">
              <a:rPr lang="en-GB" altLang="en-US">
                <a:latin typeface="Arial" panose="020B0604020202020204" pitchFamily="34" charset="0"/>
              </a:rPr>
              <a:pPr eaLnBrk="1" hangingPunct="1">
                <a:spcBef>
                  <a:spcPct val="0"/>
                </a:spcBef>
              </a:pPr>
              <a:t>3</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3994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46053362-0866-47CC-A2A9-099D70882523}" type="slidenum">
              <a:rPr lang="en-GB" altLang="en-US">
                <a:latin typeface="Arial" panose="020B0604020202020204" pitchFamily="34" charset="0"/>
              </a:rPr>
              <a:pPr eaLnBrk="1" hangingPunct="1">
                <a:spcBef>
                  <a:spcPct val="0"/>
                </a:spcBef>
              </a:pPr>
              <a:t>4</a:t>
            </a:fld>
            <a:endParaRPr lang="en-GB" altLang="en-US">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096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D7BA042-5CD6-4B82-BA56-E7CCCCB30977}" type="slidenum">
              <a:rPr lang="en-GB" altLang="en-US">
                <a:latin typeface="Arial" panose="020B0604020202020204" pitchFamily="34" charset="0"/>
              </a:rPr>
              <a:pPr eaLnBrk="1" hangingPunct="1">
                <a:spcBef>
                  <a:spcPct val="0"/>
                </a:spcBef>
              </a:pPr>
              <a:t>5</a:t>
            </a:fld>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19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F2457715-3AC2-4EE4-9CC6-40C0E3FD8380}" type="slidenum">
              <a:rPr lang="en-GB" altLang="en-US">
                <a:latin typeface="Arial" panose="020B0604020202020204" pitchFamily="34" charset="0"/>
              </a:rPr>
              <a:pPr eaLnBrk="1" hangingPunct="1">
                <a:spcBef>
                  <a:spcPct val="0"/>
                </a:spcBef>
              </a:pPr>
              <a:t>6</a:t>
            </a:fld>
            <a:endParaRPr lang="en-GB" altLang="en-US">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30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0CCB738D-E3C8-4D40-BC2D-B72423BB06E9}" type="slidenum">
              <a:rPr lang="en-GB" altLang="en-US">
                <a:latin typeface="Arial" panose="020B0604020202020204" pitchFamily="34" charset="0"/>
              </a:rPr>
              <a:pPr eaLnBrk="1" hangingPunct="1">
                <a:spcBef>
                  <a:spcPct val="0"/>
                </a:spcBef>
              </a:pPr>
              <a:t>8</a:t>
            </a:fld>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403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9D4873E-DF33-4E52-87C5-113EBE9A2C84}" type="slidenum">
              <a:rPr lang="en-GB" altLang="en-US">
                <a:latin typeface="Arial" panose="020B0604020202020204" pitchFamily="34" charset="0"/>
              </a:rPr>
              <a:pPr eaLnBrk="1" hangingPunct="1">
                <a:spcBef>
                  <a:spcPct val="0"/>
                </a:spcBef>
              </a:pPr>
              <a:t>9</a:t>
            </a:fld>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A0812334-92BF-4A8E-896A-2D79785A5C0A}" type="slidenum">
              <a:rPr lang="en-GB" altLang="en-US">
                <a:latin typeface="Arial" panose="020B0604020202020204" pitchFamily="34" charset="0"/>
              </a:rPr>
              <a:pPr eaLnBrk="1" hangingPunct="1">
                <a:spcBef>
                  <a:spcPct val="0"/>
                </a:spcBef>
              </a:pPr>
              <a:t>11</a:t>
            </a:fld>
            <a:endParaRPr lang="en-GB" altLang="en-US">
              <a:latin typeface="Arial" panose="020B060402020202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608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28AAB2E-8BFD-45EC-A160-C7724F56EBFC}" type="slidenum">
              <a:rPr lang="en-GB" altLang="en-US">
                <a:latin typeface="Arial" panose="020B0604020202020204" pitchFamily="34" charset="0"/>
              </a:rPr>
              <a:pPr eaLnBrk="1" hangingPunct="1">
                <a:spcBef>
                  <a:spcPct val="0"/>
                </a:spcBef>
              </a:pPr>
              <a:t>13</a:t>
            </a:fld>
            <a:endParaRPr lang="en-GB" altLang="en-US">
              <a:latin typeface="Arial" panose="020B060402020202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71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01EE289-7698-4708-9D81-09451E27E1CC}" type="slidenum">
              <a:rPr lang="en-GB" altLang="en-US">
                <a:latin typeface="Arial" panose="020B0604020202020204" pitchFamily="34" charset="0"/>
              </a:rPr>
              <a:pPr eaLnBrk="1" hangingPunct="1">
                <a:spcBef>
                  <a:spcPct val="0"/>
                </a:spcBef>
              </a:pPr>
              <a:t>14</a:t>
            </a:fld>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813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ABD2447-18E6-4C97-819C-8A8B0D66F576}" type="slidenum">
              <a:rPr lang="en-GB" altLang="en-US">
                <a:latin typeface="Arial" panose="020B0604020202020204" pitchFamily="34" charset="0"/>
              </a:rPr>
              <a:pPr eaLnBrk="1" hangingPunct="1">
                <a:spcBef>
                  <a:spcPct val="0"/>
                </a:spcBef>
              </a:pPr>
              <a:t>16</a:t>
            </a:fld>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4915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9C3B0810-6B86-4BB8-B32A-BDB99E6B2D0C}" type="slidenum">
              <a:rPr lang="en-GB" altLang="en-US">
                <a:latin typeface="Arial" panose="020B0604020202020204" pitchFamily="34" charset="0"/>
              </a:rPr>
              <a:pPr eaLnBrk="1" hangingPunct="1">
                <a:spcBef>
                  <a:spcPct val="0"/>
                </a:spcBef>
              </a:pPr>
              <a:t>18</a:t>
            </a:fld>
            <a:endParaRPr lang="en-GB" altLang="en-US">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01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6B9B085F-DCCA-40FA-9B89-23B750A6A3B9}" type="slidenum">
              <a:rPr lang="en-GB" altLang="en-US">
                <a:latin typeface="Arial" panose="020B0604020202020204" pitchFamily="34" charset="0"/>
              </a:rPr>
              <a:pPr eaLnBrk="1" hangingPunct="1">
                <a:spcBef>
                  <a:spcPct val="0"/>
                </a:spcBef>
              </a:pPr>
              <a:t>19</a:t>
            </a:fld>
            <a:endParaRPr lang="en-GB" altLang="en-US">
              <a:latin typeface="Arial" panose="020B060402020202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smtClean="0">
              <a:latin typeface="Arial" panose="020B0604020202020204" pitchFamily="34" charset="0"/>
            </a:endParaRPr>
          </a:p>
        </p:txBody>
      </p:sp>
      <p:sp>
        <p:nvSpPr>
          <p:cNvPr id="512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E3B67539-051B-4680-9A98-AFCBBCC2233C}" type="slidenum">
              <a:rPr lang="en-GB" altLang="en-US">
                <a:latin typeface="Arial" panose="020B0604020202020204" pitchFamily="34" charset="0"/>
              </a:rPr>
              <a:pPr eaLnBrk="1" hangingPunct="1">
                <a:spcBef>
                  <a:spcPct val="0"/>
                </a:spcBef>
              </a:pPr>
              <a:t>22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Master" Target="../slideMasters/slideMaster1.xml"/><Relationship Id="rId1" Type="http://schemas.openxmlformats.org/officeDocument/2006/relationships/vmlDrawing" Target="../drawings/vmlDrawing1.vml"/><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Master" Target="../slideMasters/slideMaster1.xml"/><Relationship Id="rId1" Type="http://schemas.openxmlformats.org/officeDocument/2006/relationships/vmlDrawing" Target="../drawings/vmlDrawing2.vml"/><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Master" Target="../slideMasters/slideMaster1.xml"/><Relationship Id="rId1" Type="http://schemas.openxmlformats.org/officeDocument/2006/relationships/vmlDrawing" Target="../drawings/vmlDrawing3.vml"/><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Master" Target="../slideMasters/slideMaster1.xml"/><Relationship Id="rId1" Type="http://schemas.openxmlformats.org/officeDocument/2006/relationships/vmlDrawing" Target="../drawings/vmlDrawing4.vml"/><Relationship Id="rId4" Type="http://schemas.openxmlformats.org/officeDocument/2006/relationships/image" Target="../media/image1.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2"/>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latin typeface="Calibri" pitchFamily="34" charset="0"/>
            </a:endParaRPr>
          </a:p>
        </p:txBody>
      </p:sp>
      <p:sp>
        <p:nvSpPr>
          <p:cNvPr id="5" name="TextBox 4"/>
          <p:cNvSpPr txBox="1"/>
          <p:nvPr userDrawn="1"/>
        </p:nvSpPr>
        <p:spPr>
          <a:xfrm>
            <a:off x="714375" y="500063"/>
            <a:ext cx="7786688" cy="1446212"/>
          </a:xfrm>
          <a:prstGeom prst="rect">
            <a:avLst/>
          </a:prstGeom>
          <a:noFill/>
          <a:ln>
            <a:solidFill>
              <a:schemeClr val="accent2">
                <a:lumMod val="75000"/>
              </a:schemeClr>
            </a:solidFill>
          </a:ln>
        </p:spPr>
        <p:txBody>
          <a:bodyPr>
            <a:spAutoFit/>
          </a:bodyPr>
          <a:lstStyle/>
          <a:p>
            <a:pPr algn="ctr">
              <a:defRPr/>
            </a:pPr>
            <a:r>
              <a:rPr lang="en-GB" sz="4400" b="1" dirty="0">
                <a:latin typeface="Arial" charset="0"/>
              </a:rPr>
              <a:t>Leicester Institute</a:t>
            </a:r>
          </a:p>
          <a:p>
            <a:pPr algn="ctr">
              <a:defRPr/>
            </a:pPr>
            <a:r>
              <a:rPr lang="en-GB" sz="4400" b="1" dirty="0">
                <a:latin typeface="Arial" charset="0"/>
              </a:rPr>
              <a:t>of Legal Practice</a:t>
            </a:r>
          </a:p>
        </p:txBody>
      </p:sp>
      <p:sp>
        <p:nvSpPr>
          <p:cNvPr id="6" name="Rectangle 4"/>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sp>
        <p:nvSpPr>
          <p:cNvPr id="7" name="Rectangle 6"/>
          <p:cNvSpPr>
            <a:spLocks noChangeArrowheads="1"/>
          </p:cNvSpPr>
          <p:nvPr userDrawn="1"/>
        </p:nvSpPr>
        <p:spPr bwMode="auto">
          <a:xfrm>
            <a:off x="0" y="0"/>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endParaRPr lang="en-GB" altLang="en-US" smtClean="0"/>
          </a:p>
        </p:txBody>
      </p:sp>
      <p:graphicFrame>
        <p:nvGraphicFramePr>
          <p:cNvPr id="8" name="Object 5"/>
          <p:cNvGraphicFramePr>
            <a:graphicFrameLocks noChangeAspect="1"/>
          </p:cNvGraphicFramePr>
          <p:nvPr userDrawn="1"/>
        </p:nvGraphicFramePr>
        <p:xfrm>
          <a:off x="179388" y="5805488"/>
          <a:ext cx="2016125" cy="1052512"/>
        </p:xfrm>
        <a:graphic>
          <a:graphicData uri="http://schemas.openxmlformats.org/presentationml/2006/ole">
            <mc:AlternateContent xmlns:mc="http://schemas.openxmlformats.org/markup-compatibility/2006">
              <mc:Choice xmlns:v="urn:schemas-microsoft-com:vml" Requires="v">
                <p:oleObj spid="_x0000_s64514" name="Photo Editor Photo" r:id="rId3" imgW="13275191" imgH="5700254" progId="MSPhotoEd.3">
                  <p:embed/>
                </p:oleObj>
              </mc:Choice>
              <mc:Fallback>
                <p:oleObj name="Photo Editor Photo" r:id="rId3" imgW="13275191" imgH="5700254" progId="MSPhotoEd.3">
                  <p:embed/>
                  <p:pic>
                    <p:nvPicPr>
                      <p:cNvPr id="2054"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5805488"/>
                        <a:ext cx="2016125" cy="1052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3" name="Subtitle 2"/>
          <p:cNvSpPr>
            <a:spLocks noGrp="1"/>
          </p:cNvSpPr>
          <p:nvPr>
            <p:ph type="subTitle" idx="1"/>
          </p:nvPr>
        </p:nvSpPr>
        <p:spPr>
          <a:xfrm>
            <a:off x="1371600" y="2428868"/>
            <a:ext cx="6400800" cy="3209932"/>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9" name="Slide Number Placeholder 5"/>
          <p:cNvSpPr>
            <a:spLocks noGrp="1"/>
          </p:cNvSpPr>
          <p:nvPr>
            <p:ph type="sldNum" sz="quarter" idx="10"/>
          </p:nvPr>
        </p:nvSpPr>
        <p:spPr/>
        <p:txBody>
          <a:bodyPr/>
          <a:lstStyle>
            <a:lvl1pPr>
              <a:defRPr>
                <a:solidFill>
                  <a:schemeClr val="tx1"/>
                </a:solidFill>
              </a:defRPr>
            </a:lvl1pPr>
          </a:lstStyle>
          <a:p>
            <a:fld id="{ABF1A260-212B-494F-870E-AF761ED7617E}" type="slidenum">
              <a:rPr lang="en-GB" altLang="en-US"/>
              <a:pPr/>
              <a:t>‹#›</a:t>
            </a:fld>
            <a:endParaRPr lang="en-GB" altLang="en-US"/>
          </a:p>
        </p:txBody>
      </p:sp>
    </p:spTree>
    <p:extLst>
      <p:ext uri="{BB962C8B-B14F-4D97-AF65-F5344CB8AC3E}">
        <p14:creationId xmlns:p14="http://schemas.microsoft.com/office/powerpoint/2010/main" val="27702474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TextBox 3"/>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5"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65538" name="Photo Editor Photo" r:id="rId3" imgW="13275191" imgH="5700254" progId="MSPhotoEd.3">
                  <p:embed/>
                </p:oleObj>
              </mc:Choice>
              <mc:Fallback>
                <p:oleObj name="Photo Editor Photo" r:id="rId3" imgW="13275191" imgH="5700254" progId="MSPhotoEd.3">
                  <p:embed/>
                  <p:pic>
                    <p:nvPicPr>
                      <p:cNvPr id="3075"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xfrm>
            <a:off x="572400" y="216000"/>
            <a:ext cx="7928690" cy="1284174"/>
          </a:xfrm>
          <a:ln>
            <a:solidFill>
              <a:schemeClr val="accent2">
                <a:lumMod val="75000"/>
              </a:schemeClr>
            </a:solidFill>
          </a:ln>
        </p:spPr>
        <p:txBody>
          <a:bodyPr/>
          <a:lstStyle>
            <a:lvl1pPr>
              <a:defRPr b="1">
                <a:latin typeface="Arial" pitchFamily="34" charset="0"/>
                <a:cs typeface="Arial" pitchFamily="34" charset="0"/>
              </a:defRPr>
            </a:lvl1pPr>
          </a:lstStyle>
          <a:p>
            <a:r>
              <a:rPr lang="en-US" dirty="0" smtClean="0"/>
              <a:t>Click to edit Master title style</a:t>
            </a:r>
            <a:endParaRPr lang="en-GB" dirty="0"/>
          </a:p>
        </p:txBody>
      </p:sp>
      <p:sp>
        <p:nvSpPr>
          <p:cNvPr id="3" name="Content Placeholder 2"/>
          <p:cNvSpPr>
            <a:spLocks noGrp="1"/>
          </p:cNvSpPr>
          <p:nvPr>
            <p:ph idx="1"/>
          </p:nvPr>
        </p:nvSpPr>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a:defRPr>
                <a:latin typeface="Arial" pitchFamily="34" charset="0"/>
                <a:cs typeface="Arial" pitchFamily="34" charset="0"/>
              </a:defRPr>
            </a:lvl3pPr>
            <a:lvl4pPr>
              <a:defRPr>
                <a:latin typeface="Arial" pitchFamily="34" charset="0"/>
                <a:cs typeface="Arial" pitchFamily="34" charset="0"/>
              </a:defRPr>
            </a:lvl4pPr>
            <a:lvl5pPr>
              <a:defRPr>
                <a:latin typeface="Arial" pitchFamily="34" charset="0"/>
                <a:cs typeface="Arial" pitchFamily="34" charset="0"/>
              </a:defRPr>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GB" dirty="0"/>
          </a:p>
        </p:txBody>
      </p:sp>
      <p:sp>
        <p:nvSpPr>
          <p:cNvPr id="6"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85A781F4-B5D8-4E08-A376-FED3A864F75F}" type="slidenum">
              <a:rPr lang="en-GB" altLang="en-US"/>
              <a:pPr/>
              <a:t>‹#›</a:t>
            </a:fld>
            <a:endParaRPr lang="en-GB" altLang="en-US"/>
          </a:p>
        </p:txBody>
      </p:sp>
    </p:spTree>
    <p:extLst>
      <p:ext uri="{BB962C8B-B14F-4D97-AF65-F5344CB8AC3E}">
        <p14:creationId xmlns:p14="http://schemas.microsoft.com/office/powerpoint/2010/main" val="598201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9E2D7572-20E4-4131-8B71-56027A288C8E}" type="slidenum">
              <a:rPr lang="en-GB" altLang="en-US"/>
              <a:pPr/>
              <a:t>‹#›</a:t>
            </a:fld>
            <a:endParaRPr lang="en-GB" altLang="en-US"/>
          </a:p>
        </p:txBody>
      </p:sp>
    </p:spTree>
    <p:extLst>
      <p:ext uri="{BB962C8B-B14F-4D97-AF65-F5344CB8AC3E}">
        <p14:creationId xmlns:p14="http://schemas.microsoft.com/office/powerpoint/2010/main" val="2145014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TextBox 4"/>
          <p:cNvSpPr txBox="1">
            <a:spLocks noChangeArrowheads="1"/>
          </p:cNvSpPr>
          <p:nvPr userDrawn="1"/>
        </p:nvSpPr>
        <p:spPr bwMode="auto">
          <a:xfrm>
            <a:off x="6786563" y="6143625"/>
            <a:ext cx="20002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defRPr/>
            </a:pPr>
            <a:r>
              <a:rPr lang="en-GB" altLang="en-US" sz="1600" b="1" smtClean="0"/>
              <a:t>Leicester Institute</a:t>
            </a:r>
          </a:p>
          <a:p>
            <a:pPr algn="ctr" eaLnBrk="1" hangingPunct="1">
              <a:defRPr/>
            </a:pPr>
            <a:r>
              <a:rPr lang="en-GB" altLang="en-US" sz="1600" b="1" smtClean="0"/>
              <a:t>of Legal Practice</a:t>
            </a:r>
          </a:p>
        </p:txBody>
      </p:sp>
      <p:graphicFrame>
        <p:nvGraphicFramePr>
          <p:cNvPr id="6" name="Object 7"/>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66562" name="Photo Editor Photo" r:id="rId3" imgW="13275191" imgH="5700254" progId="MSPhotoEd.3">
                  <p:embed/>
                </p:oleObj>
              </mc:Choice>
              <mc:Fallback>
                <p:oleObj name="Photo Editor Photo" r:id="rId3" imgW="13275191" imgH="5700254" progId="MSPhotoEd.3">
                  <p:embed/>
                  <p:pic>
                    <p:nvPicPr>
                      <p:cNvPr id="5123" name="Object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Slide Number Placeholder 5"/>
          <p:cNvSpPr>
            <a:spLocks noGrp="1"/>
          </p:cNvSpPr>
          <p:nvPr>
            <p:ph type="sldNum" sz="quarter" idx="10"/>
          </p:nvPr>
        </p:nvSpPr>
        <p:spPr>
          <a:xfrm>
            <a:off x="3500438" y="6356350"/>
            <a:ext cx="2133600" cy="365125"/>
          </a:xfrm>
        </p:spPr>
        <p:txBody>
          <a:bodyPr/>
          <a:lstStyle>
            <a:lvl1pPr algn="ctr">
              <a:defRPr>
                <a:solidFill>
                  <a:schemeClr val="tx1"/>
                </a:solidFill>
              </a:defRPr>
            </a:lvl1pPr>
          </a:lstStyle>
          <a:p>
            <a:fld id="{19685F7D-9AD2-4348-B1C2-DD77E8430EA1}" type="slidenum">
              <a:rPr lang="en-GB" altLang="en-US"/>
              <a:pPr/>
              <a:t>‹#›</a:t>
            </a:fld>
            <a:endParaRPr lang="en-GB" altLang="en-US"/>
          </a:p>
        </p:txBody>
      </p:sp>
    </p:spTree>
    <p:extLst>
      <p:ext uri="{BB962C8B-B14F-4D97-AF65-F5344CB8AC3E}">
        <p14:creationId xmlns:p14="http://schemas.microsoft.com/office/powerpoint/2010/main" val="1908595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fld id="{CE79E55F-39B3-4EC1-869C-365FBC0F1D4D}" type="slidenum">
              <a:rPr lang="en-GB" altLang="en-US"/>
              <a:pPr/>
              <a:t>‹#›</a:t>
            </a:fld>
            <a:endParaRPr lang="en-GB" altLang="en-US"/>
          </a:p>
        </p:txBody>
      </p:sp>
    </p:spTree>
    <p:extLst>
      <p:ext uri="{BB962C8B-B14F-4D97-AF65-F5344CB8AC3E}">
        <p14:creationId xmlns:p14="http://schemas.microsoft.com/office/powerpoint/2010/main" val="238384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aphicFrame>
        <p:nvGraphicFramePr>
          <p:cNvPr id="3" name="Object 5"/>
          <p:cNvGraphicFramePr>
            <a:graphicFrameLocks noChangeAspect="1"/>
          </p:cNvGraphicFramePr>
          <p:nvPr userDrawn="1"/>
        </p:nvGraphicFramePr>
        <p:xfrm>
          <a:off x="179388" y="6092825"/>
          <a:ext cx="1368425" cy="765175"/>
        </p:xfrm>
        <a:graphic>
          <a:graphicData uri="http://schemas.openxmlformats.org/presentationml/2006/ole">
            <mc:AlternateContent xmlns:mc="http://schemas.openxmlformats.org/markup-compatibility/2006">
              <mc:Choice xmlns:v="urn:schemas-microsoft-com:vml" Requires="v">
                <p:oleObj spid="_x0000_s67586" name="Photo Editor Photo" r:id="rId3" imgW="13275191" imgH="5700254" progId="MSPhotoEd.3">
                  <p:embed/>
                </p:oleObj>
              </mc:Choice>
              <mc:Fallback>
                <p:oleObj name="Photo Editor Photo" r:id="rId3" imgW="13275191" imgH="5700254" progId="MSPhotoEd.3">
                  <p:embed/>
                  <p:pic>
                    <p:nvPicPr>
                      <p:cNvPr id="7170" name="Object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388" y="6092825"/>
                        <a:ext cx="1368425"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 name="Title 1"/>
          <p:cNvSpPr>
            <a:spLocks noGrp="1"/>
          </p:cNvSpPr>
          <p:nvPr>
            <p:ph type="title"/>
          </p:nvPr>
        </p:nvSpPr>
        <p:spPr>
          <a:noFill/>
          <a:ln w="9525">
            <a:solidFill>
              <a:schemeClr val="accent2">
                <a:lumMod val="75000"/>
              </a:schemeClr>
            </a:solidFill>
            <a:miter lim="800000"/>
            <a:headEnd/>
            <a:tailEnd/>
          </a:ln>
        </p:spPr>
        <p:txBody>
          <a:bodyPr/>
          <a:lstStyle>
            <a:lvl1pPr algn="ctr" rtl="0" eaLnBrk="0" fontAlgn="base" hangingPunct="0">
              <a:spcBef>
                <a:spcPct val="0"/>
              </a:spcBef>
              <a:spcAft>
                <a:spcPct val="0"/>
              </a:spcAft>
              <a:defRPr lang="en-GB" sz="4400" b="1" kern="1200">
                <a:solidFill>
                  <a:schemeClr val="tx1"/>
                </a:solidFill>
                <a:latin typeface="Arial" pitchFamily="34" charset="0"/>
                <a:ea typeface="+mj-ea"/>
                <a:cs typeface="Arial" pitchFamily="34" charset="0"/>
              </a:defRPr>
            </a:lvl1pPr>
          </a:lstStyle>
          <a:p>
            <a:r>
              <a:rPr lang="en-US" smtClean="0"/>
              <a:t>Click to edit Master title style</a:t>
            </a:r>
            <a:endParaRPr lang="en-GB"/>
          </a:p>
        </p:txBody>
      </p:sp>
      <p:sp>
        <p:nvSpPr>
          <p:cNvPr id="4" name="Slide Number Placeholder 5"/>
          <p:cNvSpPr>
            <a:spLocks noGrp="1"/>
          </p:cNvSpPr>
          <p:nvPr>
            <p:ph type="sldNum" sz="quarter" idx="10"/>
          </p:nvPr>
        </p:nvSpPr>
        <p:spPr>
          <a:xfrm>
            <a:off x="3643313" y="6356350"/>
            <a:ext cx="2133600" cy="365125"/>
          </a:xfrm>
        </p:spPr>
        <p:txBody>
          <a:bodyPr/>
          <a:lstStyle>
            <a:lvl1pPr algn="ctr">
              <a:defRPr>
                <a:solidFill>
                  <a:schemeClr val="tx1"/>
                </a:solidFill>
              </a:defRPr>
            </a:lvl1pPr>
          </a:lstStyle>
          <a:p>
            <a:fld id="{8499E143-1F60-499B-AD57-0EEC3FECFC8E}" type="slidenum">
              <a:rPr lang="en-GB" altLang="en-US"/>
              <a:pPr/>
              <a:t>‹#›</a:t>
            </a:fld>
            <a:endParaRPr lang="en-GB" altLang="en-US"/>
          </a:p>
        </p:txBody>
      </p:sp>
    </p:spTree>
    <p:extLst>
      <p:ext uri="{BB962C8B-B14F-4D97-AF65-F5344CB8AC3E}">
        <p14:creationId xmlns:p14="http://schemas.microsoft.com/office/powerpoint/2010/main" val="2412375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fld id="{0BF85228-CF14-4E4E-BB64-425452224113}" type="slidenum">
              <a:rPr lang="en-GB" altLang="en-US"/>
              <a:pPr/>
              <a:t>‹#›</a:t>
            </a:fld>
            <a:endParaRPr lang="en-GB" altLang="en-US"/>
          </a:p>
        </p:txBody>
      </p:sp>
    </p:spTree>
    <p:extLst>
      <p:ext uri="{BB962C8B-B14F-4D97-AF65-F5344CB8AC3E}">
        <p14:creationId xmlns:p14="http://schemas.microsoft.com/office/powerpoint/2010/main" val="1627408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5A3F208B-C680-40BC-A9E9-7CBFE74CD2BF}" type="slidenum">
              <a:rPr lang="en-GB" altLang="en-US"/>
              <a:pPr/>
              <a:t>‹#›</a:t>
            </a:fld>
            <a:endParaRPr lang="en-GB" altLang="en-US"/>
          </a:p>
        </p:txBody>
      </p:sp>
    </p:spTree>
    <p:extLst>
      <p:ext uri="{BB962C8B-B14F-4D97-AF65-F5344CB8AC3E}">
        <p14:creationId xmlns:p14="http://schemas.microsoft.com/office/powerpoint/2010/main" val="39430402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fld id="{AF75ADA0-CA03-423A-AA16-4F454443FC0F}" type="slidenum">
              <a:rPr lang="en-GB" altLang="en-US"/>
              <a:pPr/>
              <a:t>‹#›</a:t>
            </a:fld>
            <a:endParaRPr lang="en-GB" altLang="en-US"/>
          </a:p>
        </p:txBody>
      </p:sp>
    </p:spTree>
    <p:extLst>
      <p:ext uri="{BB962C8B-B14F-4D97-AF65-F5344CB8AC3E}">
        <p14:creationId xmlns:p14="http://schemas.microsoft.com/office/powerpoint/2010/main" val="11710655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FBFA5653-1990-42FE-824D-119ACDFF8C32}" type="slidenum">
              <a:rPr lang="en-GB" altLang="en-US"/>
              <a:pPr/>
              <a:t>‹#›</a:t>
            </a:fld>
            <a:endParaRPr lang="en-GB" altLang="en-US"/>
          </a:p>
        </p:txBody>
      </p:sp>
    </p:spTree>
    <p:extLst>
      <p:ext uri="{BB962C8B-B14F-4D97-AF65-F5344CB8AC3E}">
        <p14:creationId xmlns:p14="http://schemas.microsoft.com/office/powerpoint/2010/main" val="3246113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fld id="{0B98FAFF-BB02-46C6-86ED-735D12FFB34A}" type="slidenum">
              <a:rPr lang="en-GB" altLang="en-US"/>
              <a:pPr/>
              <a:t>‹#›</a:t>
            </a:fld>
            <a:endParaRPr lang="en-GB" altLang="en-US"/>
          </a:p>
        </p:txBody>
      </p:sp>
    </p:spTree>
    <p:extLst>
      <p:ext uri="{BB962C8B-B14F-4D97-AF65-F5344CB8AC3E}">
        <p14:creationId xmlns:p14="http://schemas.microsoft.com/office/powerpoint/2010/main" val="1638522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endParaRPr lang="en-GB" altLang="en-US" smtClean="0"/>
          </a:p>
        </p:txBody>
      </p:sp>
      <p:sp>
        <p:nvSpPr>
          <p:cNvPr id="1027" name="Text Placeholder 2"/>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endParaRPr lang="en-GB" altLang="en-US"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6ADE0877-C9AA-4BA7-86B8-5DAB721154EB}"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755650" y="2428875"/>
            <a:ext cx="7704138" cy="3209925"/>
          </a:xfrm>
        </p:spPr>
        <p:txBody>
          <a:bodyPr/>
          <a:lstStyle/>
          <a:p>
            <a:pPr>
              <a:buFont typeface="Arial" charset="0"/>
              <a:buNone/>
              <a:defRPr/>
            </a:pPr>
            <a:r>
              <a:rPr lang="en-GB" sz="4000" b="1" dirty="0" smtClean="0">
                <a:solidFill>
                  <a:schemeClr val="tx1"/>
                </a:solidFill>
                <a:latin typeface="Arial" charset="0"/>
              </a:rPr>
              <a:t>Property Law</a:t>
            </a:r>
          </a:p>
          <a:p>
            <a:pPr>
              <a:buFont typeface="Arial" charset="0"/>
              <a:buNone/>
              <a:defRPr/>
            </a:pPr>
            <a:endParaRPr lang="en-GB" sz="4000" b="1" dirty="0" smtClean="0">
              <a:solidFill>
                <a:schemeClr val="tx1"/>
              </a:solidFill>
              <a:latin typeface="Arial" charset="0"/>
            </a:endParaRPr>
          </a:p>
          <a:p>
            <a:pPr>
              <a:buFont typeface="Arial" charset="0"/>
              <a:buNone/>
              <a:defRPr/>
            </a:pPr>
            <a:r>
              <a:rPr lang="en-GB" sz="4000" b="1" dirty="0" smtClean="0">
                <a:solidFill>
                  <a:schemeClr val="tx1"/>
                </a:solidFill>
                <a:latin typeface="Arial" charset="0"/>
              </a:rPr>
              <a:t>Co-ownership</a:t>
            </a:r>
          </a:p>
          <a:p>
            <a:pPr>
              <a:buFont typeface="Arial" charset="0"/>
              <a:buNone/>
              <a:defRPr/>
            </a:pPr>
            <a:endParaRPr lang="en-GB" sz="4000" dirty="0"/>
          </a:p>
        </p:txBody>
      </p:sp>
      <p:sp>
        <p:nvSpPr>
          <p:cNvPr id="3" name="Slide Number Placeholder 2"/>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645C7EB-E568-455B-97A3-77822E441EE0}" type="slidenum">
              <a:rPr lang="en-GB" altLang="en-US">
                <a:latin typeface="Calibri" panose="020F0502020204030204" pitchFamily="34" charset="0"/>
              </a:rPr>
              <a:pPr eaLnBrk="1" hangingPunct="1"/>
              <a:t>1</a:t>
            </a:fld>
            <a:endParaRPr lang="en-GB" altLang="en-US">
              <a:latin typeface="Calibri" panose="020F050202020403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Learning Outcome 5</a:t>
            </a:r>
            <a:endParaRPr lang="en-GB" dirty="0"/>
          </a:p>
        </p:txBody>
      </p:sp>
      <p:sp>
        <p:nvSpPr>
          <p:cNvPr id="14339" name="Content Placeholder 2"/>
          <p:cNvSpPr>
            <a:spLocks noGrp="1"/>
          </p:cNvSpPr>
          <p:nvPr>
            <p:ph idx="1"/>
          </p:nvPr>
        </p:nvSpPr>
        <p:spPr/>
        <p:txBody>
          <a:bodyPr/>
          <a:lstStyle/>
          <a:p>
            <a:r>
              <a:rPr lang="en-GB" altLang="en-US" smtClean="0"/>
              <a:t>Understand the law relating to trusts of land. </a:t>
            </a:r>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8E0AC18-4539-4354-AE5F-7C5BD49A5814}"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rmAutofit/>
          </a:bodyPr>
          <a:lstStyle/>
          <a:p>
            <a:pPr eaLnBrk="1" fontAlgn="auto" hangingPunct="1">
              <a:spcAft>
                <a:spcPts val="0"/>
              </a:spcAft>
              <a:defRPr/>
            </a:pPr>
            <a:r>
              <a:rPr lang="en-GB" sz="3600" dirty="0" smtClean="0"/>
              <a:t>Summary</a:t>
            </a:r>
          </a:p>
        </p:txBody>
      </p:sp>
      <p:sp>
        <p:nvSpPr>
          <p:cNvPr id="15363" name="Content Placeholder 2"/>
          <p:cNvSpPr>
            <a:spLocks noGrp="1"/>
          </p:cNvSpPr>
          <p:nvPr>
            <p:ph idx="1"/>
          </p:nvPr>
        </p:nvSpPr>
        <p:spPr>
          <a:xfrm>
            <a:off x="457200" y="1628775"/>
            <a:ext cx="8229600" cy="4443413"/>
          </a:xfrm>
        </p:spPr>
        <p:txBody>
          <a:bodyPr/>
          <a:lstStyle/>
          <a:p>
            <a:pPr eaLnBrk="1" hangingPunct="1">
              <a:lnSpc>
                <a:spcPts val="3400"/>
              </a:lnSpc>
              <a:spcBef>
                <a:spcPct val="0"/>
              </a:spcBef>
              <a:spcAft>
                <a:spcPts val="1200"/>
              </a:spcAft>
            </a:pPr>
            <a:r>
              <a:rPr lang="en-GB" altLang="en-US" sz="2400" smtClean="0"/>
              <a:t>Co-ownership - Legal Estate</a:t>
            </a:r>
          </a:p>
          <a:p>
            <a:pPr eaLnBrk="1" hangingPunct="1">
              <a:lnSpc>
                <a:spcPts val="3400"/>
              </a:lnSpc>
              <a:spcBef>
                <a:spcPct val="0"/>
              </a:spcBef>
              <a:spcAft>
                <a:spcPts val="1200"/>
              </a:spcAft>
            </a:pPr>
            <a:r>
              <a:rPr lang="en-GB" altLang="en-US" sz="2400" smtClean="0"/>
              <a:t>Co-ownership - Equitable Interests:</a:t>
            </a:r>
          </a:p>
          <a:p>
            <a:pPr lvl="1" eaLnBrk="1" hangingPunct="1">
              <a:lnSpc>
                <a:spcPts val="3400"/>
              </a:lnSpc>
              <a:spcBef>
                <a:spcPct val="0"/>
              </a:spcBef>
              <a:spcAft>
                <a:spcPts val="1200"/>
              </a:spcAft>
            </a:pPr>
            <a:r>
              <a:rPr lang="en-GB" altLang="en-US" sz="2400" smtClean="0"/>
              <a:t>Introduction;</a:t>
            </a:r>
          </a:p>
          <a:p>
            <a:pPr lvl="1" eaLnBrk="1" hangingPunct="1">
              <a:lnSpc>
                <a:spcPts val="3400"/>
              </a:lnSpc>
              <a:spcBef>
                <a:spcPct val="0"/>
              </a:spcBef>
              <a:spcAft>
                <a:spcPts val="1200"/>
              </a:spcAft>
            </a:pPr>
            <a:r>
              <a:rPr lang="en-GB" altLang="en-US" sz="2400" smtClean="0"/>
              <a:t>Beneficial Joint Tenants;</a:t>
            </a:r>
          </a:p>
          <a:p>
            <a:pPr lvl="1" eaLnBrk="1" hangingPunct="1">
              <a:lnSpc>
                <a:spcPts val="3400"/>
              </a:lnSpc>
              <a:spcBef>
                <a:spcPct val="0"/>
              </a:spcBef>
              <a:spcAft>
                <a:spcPts val="1200"/>
              </a:spcAft>
            </a:pPr>
            <a:r>
              <a:rPr lang="en-GB" altLang="en-US" sz="2400" smtClean="0"/>
              <a:t>Tenants in Common;</a:t>
            </a:r>
          </a:p>
          <a:p>
            <a:pPr lvl="1" eaLnBrk="1" hangingPunct="1">
              <a:lnSpc>
                <a:spcPts val="3400"/>
              </a:lnSpc>
              <a:spcBef>
                <a:spcPct val="0"/>
              </a:spcBef>
              <a:spcAft>
                <a:spcPts val="1200"/>
              </a:spcAft>
            </a:pPr>
            <a:r>
              <a:rPr lang="en-GB" altLang="en-US" sz="2400" smtClean="0"/>
              <a:t>How do you determine how the Equitable Interest in land is held?</a:t>
            </a:r>
          </a:p>
          <a:p>
            <a:pPr lvl="1" eaLnBrk="1" hangingPunct="1">
              <a:lnSpc>
                <a:spcPts val="3400"/>
              </a:lnSpc>
              <a:spcBef>
                <a:spcPct val="0"/>
              </a:spcBef>
              <a:spcAft>
                <a:spcPts val="1200"/>
              </a:spcAft>
            </a:pPr>
            <a:r>
              <a:rPr lang="en-GB" altLang="en-US" sz="2400" smtClean="0"/>
              <a:t>Severance. </a:t>
            </a:r>
          </a:p>
          <a:p>
            <a:pPr eaLnBrk="1" hangingPunct="1">
              <a:lnSpc>
                <a:spcPts val="3400"/>
              </a:lnSpc>
              <a:spcBef>
                <a:spcPct val="0"/>
              </a:spcBef>
              <a:spcAft>
                <a:spcPts val="1200"/>
              </a:spcAft>
              <a:buFont typeface="Arial" panose="020B0604020202020204" pitchFamily="34" charset="0"/>
              <a:buNone/>
            </a:pPr>
            <a:endParaRPr lang="en-GB" altLang="en-US" sz="2400" smtClean="0"/>
          </a:p>
        </p:txBody>
      </p:sp>
      <p:sp>
        <p:nvSpPr>
          <p:cNvPr id="1536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580E94CC-C740-4BDB-97B1-4E7520CC1FDE}" type="slidenum">
              <a:rPr lang="en-GB" altLang="en-US" sz="1200">
                <a:latin typeface="Arial" panose="020B0604020202020204" pitchFamily="34" charset="0"/>
                <a:cs typeface="Arial" panose="020B0604020202020204" pitchFamily="34" charset="0"/>
              </a:rPr>
              <a:pPr eaLnBrk="1" hangingPunct="1">
                <a:spcBef>
                  <a:spcPct val="0"/>
                </a:spcBef>
                <a:buFontTx/>
                <a:buNone/>
              </a:pPr>
              <a:t>3</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Co-ownership</a:t>
            </a:r>
            <a:br>
              <a:rPr lang="en-GB" sz="3600" dirty="0" smtClean="0">
                <a:latin typeface="Arial" charset="0"/>
                <a:cs typeface="Arial" charset="0"/>
              </a:rPr>
            </a:br>
            <a:r>
              <a:rPr lang="en-GB" sz="3600" dirty="0" smtClean="0">
                <a:latin typeface="Arial" charset="0"/>
                <a:cs typeface="Arial" charset="0"/>
              </a:rPr>
              <a:t>Legal Estate (1)</a:t>
            </a:r>
            <a:br>
              <a:rPr lang="en-GB" sz="3600" dirty="0" smtClean="0">
                <a:latin typeface="Arial" charset="0"/>
                <a:cs typeface="Arial" charset="0"/>
              </a:rPr>
            </a:br>
            <a:endParaRPr lang="en-GB" sz="3600" dirty="0" smtClean="0"/>
          </a:p>
        </p:txBody>
      </p:sp>
      <p:sp>
        <p:nvSpPr>
          <p:cNvPr id="16387" name="Content Placeholder 2"/>
          <p:cNvSpPr>
            <a:spLocks noGrp="1"/>
          </p:cNvSpPr>
          <p:nvPr>
            <p:ph idx="1"/>
          </p:nvPr>
        </p:nvSpPr>
        <p:spPr>
          <a:xfrm>
            <a:off x="468313" y="1628775"/>
            <a:ext cx="8229600" cy="4340225"/>
          </a:xfrm>
        </p:spPr>
        <p:txBody>
          <a:bodyPr/>
          <a:lstStyle/>
          <a:p>
            <a:pPr>
              <a:lnSpc>
                <a:spcPts val="2700"/>
              </a:lnSpc>
              <a:spcBef>
                <a:spcPct val="0"/>
              </a:spcBef>
              <a:spcAft>
                <a:spcPts val="1200"/>
              </a:spcAft>
            </a:pPr>
            <a:r>
              <a:rPr lang="en-GB" altLang="en-US" sz="2400" smtClean="0"/>
              <a:t>Co-ownership is where two or more people hold an interest in land at the same time</a:t>
            </a:r>
          </a:p>
          <a:p>
            <a:pPr>
              <a:lnSpc>
                <a:spcPts val="2700"/>
              </a:lnSpc>
              <a:spcBef>
                <a:spcPct val="0"/>
              </a:spcBef>
              <a:spcAft>
                <a:spcPts val="1200"/>
              </a:spcAft>
            </a:pPr>
            <a:r>
              <a:rPr lang="en-GB" altLang="en-US" sz="2400" smtClean="0"/>
              <a:t>The interests of the parties are concurrent</a:t>
            </a:r>
          </a:p>
          <a:p>
            <a:pPr>
              <a:lnSpc>
                <a:spcPts val="2700"/>
              </a:lnSpc>
              <a:spcBef>
                <a:spcPct val="0"/>
              </a:spcBef>
              <a:spcAft>
                <a:spcPts val="1200"/>
              </a:spcAft>
            </a:pPr>
            <a:r>
              <a:rPr lang="en-GB" altLang="en-US" sz="2400" smtClean="0"/>
              <a:t>If property is conveyed to two or more people a joint tenancy at law arises - </a:t>
            </a:r>
            <a:r>
              <a:rPr lang="en-GB" altLang="en-US" sz="2400" i="1" smtClean="0"/>
              <a:t>Law of Property Act 1925 (LPA); Section 34(2)</a:t>
            </a:r>
          </a:p>
          <a:p>
            <a:pPr>
              <a:lnSpc>
                <a:spcPts val="2700"/>
              </a:lnSpc>
              <a:spcBef>
                <a:spcPct val="0"/>
              </a:spcBef>
              <a:spcAft>
                <a:spcPts val="1200"/>
              </a:spcAft>
            </a:pPr>
            <a:r>
              <a:rPr lang="en-GB" altLang="en-US" sz="2400" smtClean="0"/>
              <a:t>There can be no more than four legal joint tenants - </a:t>
            </a:r>
            <a:r>
              <a:rPr lang="en-GB" altLang="en-US" sz="2400" i="1" smtClean="0"/>
              <a:t>Trustee Act 1925; Section 34(2)</a:t>
            </a:r>
          </a:p>
          <a:p>
            <a:pPr>
              <a:lnSpc>
                <a:spcPts val="2700"/>
              </a:lnSpc>
              <a:spcBef>
                <a:spcPct val="0"/>
              </a:spcBef>
              <a:spcAft>
                <a:spcPts val="1200"/>
              </a:spcAft>
            </a:pPr>
            <a:r>
              <a:rPr lang="en-GB" altLang="en-US" sz="2400" smtClean="0"/>
              <a:t>If land is conveyed to more than 4 people the first 4 named on conveyance will hold the legal title provided they are 18 or over &amp; capable / willing to act</a:t>
            </a:r>
          </a:p>
        </p:txBody>
      </p:sp>
      <p:sp>
        <p:nvSpPr>
          <p:cNvPr id="16388"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B8C1182F-27D6-4779-82E6-EC5B2D22639C}" type="slidenum">
              <a:rPr lang="en-GB" altLang="en-US" sz="1200">
                <a:latin typeface="Arial" panose="020B0604020202020204" pitchFamily="34" charset="0"/>
                <a:cs typeface="Arial" panose="020B0604020202020204" pitchFamily="34" charset="0"/>
              </a:rPr>
              <a:pPr eaLnBrk="1" hangingPunct="1">
                <a:spcBef>
                  <a:spcPct val="0"/>
                </a:spcBef>
                <a:buFontTx/>
                <a:buNone/>
              </a:pPr>
              <a:t>4</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Co-ownership</a:t>
            </a:r>
            <a:br>
              <a:rPr lang="en-GB" sz="3600" dirty="0" smtClean="0">
                <a:latin typeface="Arial" charset="0"/>
                <a:cs typeface="Arial" charset="0"/>
              </a:rPr>
            </a:br>
            <a:r>
              <a:rPr lang="en-GB" sz="3600" dirty="0" smtClean="0">
                <a:latin typeface="Arial" charset="0"/>
                <a:cs typeface="Arial" charset="0"/>
              </a:rPr>
              <a:t>Legal Estate (2)</a:t>
            </a:r>
            <a:br>
              <a:rPr lang="en-GB" sz="3600" dirty="0" smtClean="0">
                <a:latin typeface="Arial" charset="0"/>
                <a:cs typeface="Arial" charset="0"/>
              </a:rPr>
            </a:br>
            <a:endParaRPr lang="en-GB" sz="3600" dirty="0" smtClean="0"/>
          </a:p>
        </p:txBody>
      </p:sp>
      <p:sp>
        <p:nvSpPr>
          <p:cNvPr id="17411" name="Content Placeholder 2"/>
          <p:cNvSpPr>
            <a:spLocks noGrp="1"/>
          </p:cNvSpPr>
          <p:nvPr>
            <p:ph idx="1"/>
          </p:nvPr>
        </p:nvSpPr>
        <p:spPr>
          <a:xfrm>
            <a:off x="490538" y="1557338"/>
            <a:ext cx="8229600" cy="4484687"/>
          </a:xfrm>
        </p:spPr>
        <p:txBody>
          <a:bodyPr/>
          <a:lstStyle/>
          <a:p>
            <a:pPr>
              <a:lnSpc>
                <a:spcPts val="2800"/>
              </a:lnSpc>
              <a:spcBef>
                <a:spcPct val="0"/>
              </a:spcBef>
              <a:spcAft>
                <a:spcPts val="1200"/>
              </a:spcAft>
            </a:pPr>
            <a:r>
              <a:rPr lang="en-GB" altLang="en-US" sz="1800" smtClean="0"/>
              <a:t>Someone under 18 cannot hold a legal estate in                                       land - </a:t>
            </a:r>
            <a:r>
              <a:rPr lang="en-GB" altLang="en-US" sz="1800" i="1" smtClean="0"/>
              <a:t>LPA; Section 1(6) </a:t>
            </a:r>
            <a:r>
              <a:rPr lang="en-GB" altLang="en-US" sz="1800" smtClean="0"/>
              <a:t>(NB: They can hold an      equitable interest - </a:t>
            </a:r>
            <a:r>
              <a:rPr lang="en-GB" altLang="en-US" sz="1800" i="1" smtClean="0"/>
              <a:t>s2(6) &amp; Schedule 1; paragraph 1; Trusts of Land and Appointment of Trustees Act 1996</a:t>
            </a:r>
            <a:r>
              <a:rPr lang="en-GB" altLang="en-US" sz="1800" smtClean="0"/>
              <a:t>)</a:t>
            </a:r>
          </a:p>
          <a:p>
            <a:pPr>
              <a:lnSpc>
                <a:spcPts val="2800"/>
              </a:lnSpc>
              <a:spcBef>
                <a:spcPct val="0"/>
              </a:spcBef>
              <a:spcAft>
                <a:spcPts val="1200"/>
              </a:spcAft>
            </a:pPr>
            <a:r>
              <a:rPr lang="en-GB" altLang="en-US" sz="1800" smtClean="0"/>
              <a:t>For more information as to the means by which a minor can hold land, see Land Registry Practice Guide 24 entitled “Private Trusts of Land”, and, more particularly, section 8.6 entitled “Mental capacity of minors”.</a:t>
            </a:r>
          </a:p>
          <a:p>
            <a:pPr>
              <a:lnSpc>
                <a:spcPts val="2800"/>
              </a:lnSpc>
              <a:spcBef>
                <a:spcPct val="0"/>
              </a:spcBef>
              <a:spcAft>
                <a:spcPts val="1200"/>
              </a:spcAft>
            </a:pPr>
            <a:r>
              <a:rPr lang="en-GB" altLang="en-US" sz="1800" smtClean="0"/>
              <a:t>A legal joint tenancy cannot be severed </a:t>
            </a:r>
            <a:r>
              <a:rPr lang="en-GB" altLang="en-US" sz="1800" i="1" smtClean="0"/>
              <a:t>- LPA; Section 36(2) - </a:t>
            </a:r>
            <a:r>
              <a:rPr lang="en-GB" altLang="en-US" sz="1800" smtClean="0"/>
              <a:t>put another way you </a:t>
            </a:r>
            <a:r>
              <a:rPr lang="en-GB" altLang="en-US" sz="1800" u="sng" smtClean="0"/>
              <a:t>cannot</a:t>
            </a:r>
            <a:r>
              <a:rPr lang="en-GB" altLang="en-US" sz="1800" smtClean="0"/>
              <a:t> have a legal tenancy in common</a:t>
            </a:r>
          </a:p>
          <a:p>
            <a:pPr>
              <a:lnSpc>
                <a:spcPts val="2800"/>
              </a:lnSpc>
              <a:spcBef>
                <a:spcPct val="0"/>
              </a:spcBef>
              <a:spcAft>
                <a:spcPts val="1200"/>
              </a:spcAft>
            </a:pPr>
            <a:r>
              <a:rPr lang="en-GB" altLang="en-US" sz="1800" smtClean="0"/>
              <a:t>If a legal joint tenant no longer wants to act as such s/he can remove themselves by retirement</a:t>
            </a:r>
          </a:p>
          <a:p>
            <a:pPr>
              <a:lnSpc>
                <a:spcPts val="2800"/>
              </a:lnSpc>
              <a:spcBef>
                <a:spcPct val="0"/>
              </a:spcBef>
              <a:spcAft>
                <a:spcPts val="1200"/>
              </a:spcAft>
            </a:pPr>
            <a:r>
              <a:rPr lang="en-GB" altLang="en-US" sz="1800" smtClean="0"/>
              <a:t>Otherwise a legal joint tenant remains as such until the property that is the subject of the trust is sold or they die!</a:t>
            </a:r>
          </a:p>
        </p:txBody>
      </p:sp>
      <p:sp>
        <p:nvSpPr>
          <p:cNvPr id="17412"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D799BAF2-8C10-469C-854E-BAF1350DAFB5}" type="slidenum">
              <a:rPr lang="en-GB" altLang="en-US" sz="1200">
                <a:latin typeface="Arial" panose="020B0604020202020204" pitchFamily="34" charset="0"/>
                <a:cs typeface="Arial" panose="020B0604020202020204" pitchFamily="34" charset="0"/>
              </a:rPr>
              <a:pPr eaLnBrk="1" hangingPunct="1">
                <a:spcBef>
                  <a:spcPct val="0"/>
                </a:spcBef>
                <a:buFontTx/>
                <a:buNone/>
              </a:pPr>
              <a:t>5</a:t>
            </a:fld>
            <a:endParaRPr lang="en-GB" altLang="en-US" sz="1200">
              <a:latin typeface="Arial" panose="020B0604020202020204" pitchFamily="34" charset="0"/>
              <a:cs typeface="Arial" panose="020B0604020202020204" pitchFamily="34" charset="0"/>
            </a:endParaRPr>
          </a:p>
        </p:txBody>
      </p:sp>
      <p:pic>
        <p:nvPicPr>
          <p:cNvPr id="17413" name="Picture 5" descr="C:\Documents and Settings\kdeakin\Local Settings\Temporary Internet Files\Content.IE5\UHBBZO78\MC900232056[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56550" y="1606550"/>
            <a:ext cx="979488" cy="996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404813"/>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Co-ownership - Equitable Interests Introduction (1)</a:t>
            </a:r>
            <a:br>
              <a:rPr lang="en-GB" sz="3600" dirty="0" smtClean="0">
                <a:latin typeface="Arial" charset="0"/>
                <a:cs typeface="Arial" charset="0"/>
              </a:rPr>
            </a:br>
            <a:endParaRPr lang="en-GB" sz="3600" dirty="0" smtClean="0"/>
          </a:p>
        </p:txBody>
      </p:sp>
      <p:sp>
        <p:nvSpPr>
          <p:cNvPr id="18435" name="Content Placeholder 2"/>
          <p:cNvSpPr>
            <a:spLocks noGrp="1"/>
          </p:cNvSpPr>
          <p:nvPr>
            <p:ph idx="1"/>
          </p:nvPr>
        </p:nvSpPr>
        <p:spPr>
          <a:xfrm>
            <a:off x="468313" y="1557338"/>
            <a:ext cx="8135937" cy="4391025"/>
          </a:xfrm>
        </p:spPr>
        <p:txBody>
          <a:bodyPr/>
          <a:lstStyle/>
          <a:p>
            <a:pPr>
              <a:lnSpc>
                <a:spcPts val="4000"/>
              </a:lnSpc>
              <a:spcBef>
                <a:spcPct val="0"/>
              </a:spcBef>
              <a:spcAft>
                <a:spcPts val="1200"/>
              </a:spcAft>
            </a:pPr>
            <a:r>
              <a:rPr lang="en-GB" altLang="en-US" sz="2400" smtClean="0"/>
              <a:t>This is referring to the beneficial interest in the land</a:t>
            </a:r>
          </a:p>
          <a:p>
            <a:pPr>
              <a:lnSpc>
                <a:spcPts val="4000"/>
              </a:lnSpc>
              <a:spcBef>
                <a:spcPct val="0"/>
              </a:spcBef>
              <a:spcAft>
                <a:spcPts val="1200"/>
              </a:spcAft>
            </a:pPr>
            <a:r>
              <a:rPr lang="en-GB" altLang="en-US" sz="2400" smtClean="0"/>
              <a:t>It can be held in two ways:</a:t>
            </a:r>
          </a:p>
          <a:p>
            <a:pPr lvl="1">
              <a:lnSpc>
                <a:spcPts val="4000"/>
              </a:lnSpc>
              <a:spcBef>
                <a:spcPct val="0"/>
              </a:spcBef>
              <a:spcAft>
                <a:spcPts val="1200"/>
              </a:spcAft>
            </a:pPr>
            <a:r>
              <a:rPr lang="en-GB" altLang="en-US" sz="2400" smtClean="0"/>
              <a:t>Beneficial Joint Tenants; or</a:t>
            </a:r>
          </a:p>
          <a:p>
            <a:pPr lvl="1">
              <a:lnSpc>
                <a:spcPts val="4000"/>
              </a:lnSpc>
              <a:spcBef>
                <a:spcPct val="0"/>
              </a:spcBef>
              <a:spcAft>
                <a:spcPts val="1200"/>
              </a:spcAft>
            </a:pPr>
            <a:r>
              <a:rPr lang="en-GB" altLang="en-US" sz="2400" smtClean="0"/>
              <a:t>Tenants in Common.</a:t>
            </a:r>
          </a:p>
          <a:p>
            <a:pPr>
              <a:lnSpc>
                <a:spcPts val="4000"/>
              </a:lnSpc>
              <a:spcBef>
                <a:spcPct val="0"/>
              </a:spcBef>
              <a:spcAft>
                <a:spcPts val="1200"/>
              </a:spcAft>
            </a:pPr>
            <a:endParaRPr lang="en-GB" altLang="en-US" sz="2400" smtClean="0"/>
          </a:p>
        </p:txBody>
      </p:sp>
      <p:sp>
        <p:nvSpPr>
          <p:cNvPr id="18436"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A30FAD8B-BBEE-4EEA-A353-40488BAF2570}" type="slidenum">
              <a:rPr lang="en-GB" altLang="en-US" sz="1200">
                <a:latin typeface="Arial" panose="020B0604020202020204" pitchFamily="34" charset="0"/>
                <a:cs typeface="Arial" panose="020B0604020202020204" pitchFamily="34" charset="0"/>
              </a:rPr>
              <a:pPr eaLnBrk="1" hangingPunct="1">
                <a:spcBef>
                  <a:spcPct val="0"/>
                </a:spcBef>
                <a:buFontTx/>
                <a:buNone/>
              </a:pPr>
              <a:t>6</a:t>
            </a:fld>
            <a:endParaRPr lang="en-GB" altLang="en-US" sz="1200">
              <a:latin typeface="Arial" panose="020B0604020202020204" pitchFamily="34" charset="0"/>
              <a:cs typeface="Arial" panose="020B0604020202020204" pitchFamily="34" charset="0"/>
            </a:endParaRPr>
          </a:p>
        </p:txBody>
      </p:sp>
      <p:pic>
        <p:nvPicPr>
          <p:cNvPr id="18437" name="Picture 5" descr="C:\Documents and Settings\kdeakin\Local Settings\Temporary Internet Files\Content.IE5\M9Z5U6RH\MC900299691[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7763" y="2636838"/>
            <a:ext cx="1816100" cy="1414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latin typeface="Arial" charset="0"/>
                <a:cs typeface="Arial" charset="0"/>
              </a:rPr>
              <a:t/>
            </a:r>
            <a:br>
              <a:rPr lang="en-GB" dirty="0" smtClean="0">
                <a:latin typeface="Arial" charset="0"/>
                <a:cs typeface="Arial" charset="0"/>
              </a:rPr>
            </a:br>
            <a:r>
              <a:rPr lang="en-GB" dirty="0" smtClean="0">
                <a:latin typeface="Arial" charset="0"/>
                <a:cs typeface="Arial" charset="0"/>
              </a:rPr>
              <a:t>Co-ownership </a:t>
            </a:r>
            <a:r>
              <a:rPr lang="en-GB" dirty="0">
                <a:latin typeface="Arial" charset="0"/>
                <a:cs typeface="Arial" charset="0"/>
              </a:rPr>
              <a:t>- Equitable Interests </a:t>
            </a:r>
            <a:r>
              <a:rPr lang="en-GB" dirty="0" smtClean="0">
                <a:latin typeface="Arial" charset="0"/>
                <a:cs typeface="Arial" charset="0"/>
              </a:rPr>
              <a:t>Introduction (2)</a:t>
            </a:r>
            <a:r>
              <a:rPr lang="en-GB" dirty="0">
                <a:latin typeface="Arial" charset="0"/>
                <a:cs typeface="Arial" charset="0"/>
              </a:rPr>
              <a:t/>
            </a:r>
            <a:br>
              <a:rPr lang="en-GB" dirty="0">
                <a:latin typeface="Arial" charset="0"/>
                <a:cs typeface="Arial" charset="0"/>
              </a:rPr>
            </a:br>
            <a:endParaRPr lang="en-GB" dirty="0"/>
          </a:p>
        </p:txBody>
      </p:sp>
      <p:sp>
        <p:nvSpPr>
          <p:cNvPr id="19459" name="Content Placeholder 2"/>
          <p:cNvSpPr>
            <a:spLocks noGrp="1"/>
          </p:cNvSpPr>
          <p:nvPr>
            <p:ph idx="1"/>
          </p:nvPr>
        </p:nvSpPr>
        <p:spPr/>
        <p:txBody>
          <a:bodyPr/>
          <a:lstStyle/>
          <a:p>
            <a:pPr>
              <a:lnSpc>
                <a:spcPts val="4000"/>
              </a:lnSpc>
              <a:spcBef>
                <a:spcPct val="0"/>
              </a:spcBef>
              <a:spcAft>
                <a:spcPts val="1200"/>
              </a:spcAft>
            </a:pPr>
            <a:r>
              <a:rPr lang="en-GB" altLang="en-US" sz="2400" smtClean="0"/>
              <a:t>Distinction is particularly important if one of the co-owners dies </a:t>
            </a:r>
          </a:p>
          <a:p>
            <a:r>
              <a:rPr lang="en-GB" altLang="en-US" sz="2400" smtClean="0"/>
              <a:t>Why?... The difference between joint tenants and tenants in common is very important because of the different effects of each.  </a:t>
            </a:r>
          </a:p>
          <a:p>
            <a:r>
              <a:rPr lang="en-GB" altLang="en-US" sz="2400" smtClean="0"/>
              <a:t>These effects are </a:t>
            </a:r>
            <a:r>
              <a:rPr lang="en-GB" altLang="en-US" sz="2400" u="sng" smtClean="0"/>
              <a:t>only</a:t>
            </a:r>
            <a:r>
              <a:rPr lang="en-GB" altLang="en-US" sz="2400" smtClean="0"/>
              <a:t> relevant on death - during the beneficiaries’ lifetimes how they hold their interests is not often of as much significance. </a:t>
            </a:r>
          </a:p>
          <a:p>
            <a:endParaRPr lang="en-GB" altLang="en-US"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D69ACF-0BDF-466A-9EBB-0097CBFF1CF0}" type="slidenum">
              <a:rPr lang="en-GB" altLang="en-US">
                <a:latin typeface="Calibri" panose="020F0502020204030204" pitchFamily="34" charset="0"/>
              </a:rPr>
              <a:pPr eaLnBrk="1" hangingPunct="1"/>
              <a:t>7</a:t>
            </a:fld>
            <a:endParaRPr lang="en-GB" altLang="en-US">
              <a:latin typeface="Calibri" panose="020F050202020403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95288" y="404813"/>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Co-ownership - Equitable Interests </a:t>
            </a:r>
            <a:br>
              <a:rPr lang="en-GB" sz="3600" dirty="0" smtClean="0">
                <a:latin typeface="Arial" charset="0"/>
                <a:cs typeface="Arial" charset="0"/>
              </a:rPr>
            </a:br>
            <a:r>
              <a:rPr lang="en-GB" sz="3600" dirty="0" smtClean="0">
                <a:latin typeface="Arial" charset="0"/>
                <a:cs typeface="Arial" charset="0"/>
              </a:rPr>
              <a:t>Beneficial Joint Tenants (1)</a:t>
            </a:r>
            <a:br>
              <a:rPr lang="en-GB" sz="3600" dirty="0" smtClean="0">
                <a:latin typeface="Arial" charset="0"/>
                <a:cs typeface="Arial" charset="0"/>
              </a:rPr>
            </a:br>
            <a:endParaRPr lang="en-GB" sz="3600" dirty="0" smtClean="0"/>
          </a:p>
        </p:txBody>
      </p:sp>
      <p:sp>
        <p:nvSpPr>
          <p:cNvPr id="20483" name="Content Placeholder 2"/>
          <p:cNvSpPr>
            <a:spLocks noGrp="1"/>
          </p:cNvSpPr>
          <p:nvPr>
            <p:ph idx="1"/>
          </p:nvPr>
        </p:nvSpPr>
        <p:spPr>
          <a:xfrm>
            <a:off x="395288" y="1628775"/>
            <a:ext cx="8229600" cy="4392613"/>
          </a:xfrm>
        </p:spPr>
        <p:txBody>
          <a:bodyPr/>
          <a:lstStyle/>
          <a:p>
            <a:pPr eaLnBrk="1" hangingPunct="1">
              <a:lnSpc>
                <a:spcPts val="3800"/>
              </a:lnSpc>
              <a:spcBef>
                <a:spcPct val="0"/>
              </a:spcBef>
              <a:spcAft>
                <a:spcPts val="1200"/>
              </a:spcAft>
            </a:pPr>
            <a:r>
              <a:rPr lang="en-GB" altLang="en-US" sz="2400" smtClean="0"/>
              <a:t>Right of survivorship applies (Ius Accrescendi)</a:t>
            </a:r>
          </a:p>
          <a:p>
            <a:pPr eaLnBrk="1" hangingPunct="1">
              <a:lnSpc>
                <a:spcPts val="3800"/>
              </a:lnSpc>
              <a:spcBef>
                <a:spcPct val="0"/>
              </a:spcBef>
              <a:spcAft>
                <a:spcPts val="1200"/>
              </a:spcAft>
            </a:pPr>
            <a:r>
              <a:rPr lang="en-GB" altLang="en-US" sz="2400" smtClean="0"/>
              <a:t>This means deceased’s share passes automatically to remaining joint tenants - equally if more than one</a:t>
            </a:r>
          </a:p>
          <a:p>
            <a:pPr eaLnBrk="1" hangingPunct="1">
              <a:lnSpc>
                <a:spcPts val="3800"/>
              </a:lnSpc>
              <a:spcBef>
                <a:spcPct val="0"/>
              </a:spcBef>
              <a:spcAft>
                <a:spcPts val="1200"/>
              </a:spcAft>
            </a:pPr>
            <a:r>
              <a:rPr lang="en-GB" altLang="en-US" sz="2400" smtClean="0"/>
              <a:t>All co-owners hold all the property collectively at the same time </a:t>
            </a:r>
          </a:p>
          <a:p>
            <a:pPr eaLnBrk="1" hangingPunct="1">
              <a:lnSpc>
                <a:spcPts val="3800"/>
              </a:lnSpc>
              <a:spcBef>
                <a:spcPct val="0"/>
              </a:spcBef>
              <a:spcAft>
                <a:spcPts val="1200"/>
              </a:spcAft>
            </a:pPr>
            <a:r>
              <a:rPr lang="en-GB" altLang="en-US" sz="2400" smtClean="0"/>
              <a:t>Co-owner unable to leave his/her property in a will </a:t>
            </a:r>
          </a:p>
          <a:p>
            <a:pPr eaLnBrk="1" hangingPunct="1">
              <a:lnSpc>
                <a:spcPts val="3800"/>
              </a:lnSpc>
              <a:spcBef>
                <a:spcPct val="0"/>
              </a:spcBef>
              <a:spcAft>
                <a:spcPts val="1200"/>
              </a:spcAft>
            </a:pPr>
            <a:r>
              <a:rPr lang="en-GB" altLang="en-US" sz="2400" smtClean="0"/>
              <a:t>The “four” unities </a:t>
            </a:r>
            <a:r>
              <a:rPr lang="en-GB" altLang="en-US" sz="2400" u="sng" smtClean="0"/>
              <a:t>must</a:t>
            </a:r>
            <a:r>
              <a:rPr lang="en-GB" altLang="en-US" sz="2400" smtClean="0"/>
              <a:t> be present 	</a:t>
            </a:r>
          </a:p>
        </p:txBody>
      </p:sp>
      <p:sp>
        <p:nvSpPr>
          <p:cNvPr id="20484"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08AA49C8-17E9-40CC-A562-B8E44A021D92}" type="slidenum">
              <a:rPr lang="en-GB" altLang="en-US" sz="1200">
                <a:latin typeface="Arial" panose="020B0604020202020204" pitchFamily="34" charset="0"/>
                <a:cs typeface="Arial" panose="020B0604020202020204" pitchFamily="34" charset="0"/>
              </a:rPr>
              <a:pPr eaLnBrk="1" hangingPunct="1">
                <a:spcBef>
                  <a:spcPct val="0"/>
                </a:spcBef>
                <a:buFontTx/>
                <a:buNone/>
              </a:pPr>
              <a:t>8</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Co-ownership - Equitable Interests </a:t>
            </a:r>
            <a:br>
              <a:rPr lang="en-GB" sz="3600" dirty="0" smtClean="0">
                <a:latin typeface="Arial" charset="0"/>
                <a:cs typeface="Arial" charset="0"/>
              </a:rPr>
            </a:br>
            <a:r>
              <a:rPr lang="en-GB" sz="3600" dirty="0" smtClean="0">
                <a:latin typeface="Arial" charset="0"/>
                <a:cs typeface="Arial" charset="0"/>
              </a:rPr>
              <a:t>Beneficial Joint Tenants (2)  </a:t>
            </a:r>
            <a:br>
              <a:rPr lang="en-GB" sz="3600" dirty="0" smtClean="0">
                <a:latin typeface="Arial" charset="0"/>
                <a:cs typeface="Arial" charset="0"/>
              </a:rPr>
            </a:br>
            <a:endParaRPr lang="en-GB" sz="3600" dirty="0" smtClean="0"/>
          </a:p>
        </p:txBody>
      </p:sp>
      <p:sp>
        <p:nvSpPr>
          <p:cNvPr id="21507" name="Content Placeholder 2"/>
          <p:cNvSpPr>
            <a:spLocks noGrp="1"/>
          </p:cNvSpPr>
          <p:nvPr>
            <p:ph idx="1"/>
          </p:nvPr>
        </p:nvSpPr>
        <p:spPr>
          <a:xfrm>
            <a:off x="468313" y="1628775"/>
            <a:ext cx="8280400" cy="4525963"/>
          </a:xfrm>
        </p:spPr>
        <p:txBody>
          <a:bodyPr/>
          <a:lstStyle/>
          <a:p>
            <a:pPr>
              <a:lnSpc>
                <a:spcPts val="3200"/>
              </a:lnSpc>
              <a:spcBef>
                <a:spcPct val="0"/>
              </a:spcBef>
              <a:spcAft>
                <a:spcPts val="1200"/>
              </a:spcAft>
            </a:pPr>
            <a:r>
              <a:rPr lang="en-GB" altLang="en-US" sz="2400" smtClean="0"/>
              <a:t>Four unities are (P.I.T.T.):</a:t>
            </a:r>
          </a:p>
          <a:p>
            <a:r>
              <a:rPr lang="en-GB" altLang="en-US" sz="2400" smtClean="0"/>
              <a:t>Unity of </a:t>
            </a:r>
            <a:r>
              <a:rPr lang="en-GB" altLang="en-US" sz="2400" b="1" smtClean="0"/>
              <a:t>Possession</a:t>
            </a:r>
            <a:r>
              <a:rPr lang="en-GB" altLang="en-US" sz="2400" smtClean="0"/>
              <a:t> - each joint tenant                             must be equally entitled to physical possession of the whole of the property - so no one person should be able to point to part of the land and say “that bit is mine” - Lord Denning in </a:t>
            </a:r>
            <a:r>
              <a:rPr lang="en-GB" altLang="en-US" sz="2400" b="1" i="1" smtClean="0"/>
              <a:t>Bull v Bull</a:t>
            </a:r>
            <a:r>
              <a:rPr lang="en-GB" altLang="en-US" sz="2400" smtClean="0"/>
              <a:t> [1955] 1 All ER 253 expressed it as follows:</a:t>
            </a:r>
          </a:p>
          <a:p>
            <a:r>
              <a:rPr lang="en-GB" altLang="en-US" sz="2400" i="1" smtClean="0"/>
              <a:t>“Each of them is entitled to the possession of the land and to the use and enjoyment of it in a property manner.  Neither can turn the other out…  If one of them should go so far as to oust the other, he is guilty of trespass.”</a:t>
            </a:r>
            <a:endParaRPr lang="en-GB" altLang="en-US" sz="2400" smtClean="0"/>
          </a:p>
        </p:txBody>
      </p:sp>
      <p:sp>
        <p:nvSpPr>
          <p:cNvPr id="21508"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81963CB0-BB29-4203-BE79-AACA93E31867}" type="slidenum">
              <a:rPr lang="en-GB" altLang="en-US" sz="1200">
                <a:latin typeface="Arial" panose="020B0604020202020204" pitchFamily="34" charset="0"/>
                <a:cs typeface="Arial" panose="020B0604020202020204" pitchFamily="34" charset="0"/>
              </a:rPr>
              <a:pPr eaLnBrk="1" hangingPunct="1">
                <a:spcBef>
                  <a:spcPct val="0"/>
                </a:spcBef>
                <a:buFontTx/>
                <a:buNone/>
              </a:pPr>
              <a:t>9</a:t>
            </a:fld>
            <a:endParaRPr lang="en-GB" altLang="en-US" sz="1200">
              <a:latin typeface="Arial" panose="020B0604020202020204" pitchFamily="34" charset="0"/>
              <a:cs typeface="Arial" panose="020B0604020202020204" pitchFamily="34" charset="0"/>
            </a:endParaRPr>
          </a:p>
        </p:txBody>
      </p:sp>
      <p:pic>
        <p:nvPicPr>
          <p:cNvPr id="21509" name="Picture 5" descr="C:\Documents and Settings\kdeakin\Local Settings\Temporary Internet Files\Content.IE5\92N7MM64\MC900334196[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388" y="1700213"/>
            <a:ext cx="866775" cy="908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latin typeface="Arial" charset="0"/>
                <a:cs typeface="Arial" charset="0"/>
              </a:rPr>
              <a:t>Co-ownership </a:t>
            </a:r>
            <a:r>
              <a:rPr lang="en-GB" sz="3600" dirty="0">
                <a:latin typeface="Arial" charset="0"/>
                <a:cs typeface="Arial" charset="0"/>
              </a:rPr>
              <a:t>- Equitable Interests </a:t>
            </a:r>
            <a:br>
              <a:rPr lang="en-GB" sz="3600" dirty="0">
                <a:latin typeface="Arial" charset="0"/>
                <a:cs typeface="Arial" charset="0"/>
              </a:rPr>
            </a:br>
            <a:r>
              <a:rPr lang="en-GB" sz="3600" dirty="0">
                <a:latin typeface="Arial" charset="0"/>
                <a:cs typeface="Arial" charset="0"/>
              </a:rPr>
              <a:t>Beneficial Joint Tenants </a:t>
            </a:r>
            <a:r>
              <a:rPr lang="en-GB" sz="3600" dirty="0" smtClean="0">
                <a:latin typeface="Arial" charset="0"/>
                <a:cs typeface="Arial" charset="0"/>
              </a:rPr>
              <a:t>(3)</a:t>
            </a:r>
            <a:endParaRPr lang="en-GB" sz="3600" dirty="0"/>
          </a:p>
        </p:txBody>
      </p:sp>
      <p:sp>
        <p:nvSpPr>
          <p:cNvPr id="3" name="Content Placeholder 2"/>
          <p:cNvSpPr>
            <a:spLocks noGrp="1"/>
          </p:cNvSpPr>
          <p:nvPr>
            <p:ph idx="1"/>
          </p:nvPr>
        </p:nvSpPr>
        <p:spPr/>
        <p:txBody>
          <a:bodyPr/>
          <a:lstStyle/>
          <a:p>
            <a:pPr marL="0" lvl="1" indent="0">
              <a:buFont typeface="Arial" charset="0"/>
              <a:buNone/>
              <a:defRPr/>
            </a:pPr>
            <a:r>
              <a:rPr lang="en-GB" altLang="en-US" sz="2400" dirty="0" smtClean="0">
                <a:latin typeface="Arial" charset="0"/>
                <a:cs typeface="Arial" charset="0"/>
              </a:rPr>
              <a:t>Four </a:t>
            </a:r>
            <a:r>
              <a:rPr lang="en-GB" altLang="en-US" sz="2400" dirty="0">
                <a:latin typeface="Arial" charset="0"/>
                <a:cs typeface="Arial" charset="0"/>
              </a:rPr>
              <a:t>unities are (P.I.T.T</a:t>
            </a:r>
            <a:r>
              <a:rPr lang="en-GB" altLang="en-US" sz="2400" dirty="0" smtClean="0">
                <a:latin typeface="Arial" charset="0"/>
                <a:cs typeface="Arial" charset="0"/>
              </a:rPr>
              <a:t>.) continued:</a:t>
            </a:r>
            <a:endParaRPr lang="en-GB" altLang="en-US" sz="2400" dirty="0">
              <a:latin typeface="Arial" charset="0"/>
              <a:cs typeface="Arial" charset="0"/>
            </a:endParaRPr>
          </a:p>
          <a:p>
            <a:pPr marL="342900" lvl="1" indent="-342900">
              <a:buFont typeface="Arial" charset="0"/>
              <a:buChar char="–"/>
              <a:defRPr/>
            </a:pPr>
            <a:r>
              <a:rPr lang="en-GB" altLang="en-US" sz="2400" dirty="0" smtClean="0">
                <a:latin typeface="Arial" charset="0"/>
                <a:cs typeface="Arial" charset="0"/>
              </a:rPr>
              <a:t>Unity </a:t>
            </a:r>
            <a:r>
              <a:rPr lang="en-GB" altLang="en-US" sz="2400" dirty="0">
                <a:latin typeface="Arial" charset="0"/>
                <a:cs typeface="Arial" charset="0"/>
              </a:rPr>
              <a:t>of </a:t>
            </a:r>
            <a:r>
              <a:rPr lang="en-GB" altLang="en-US" sz="2400" b="1" dirty="0">
                <a:latin typeface="Arial" charset="0"/>
                <a:cs typeface="Arial" charset="0"/>
              </a:rPr>
              <a:t>Interest </a:t>
            </a:r>
            <a:r>
              <a:rPr lang="en-GB" altLang="en-US" sz="2400" dirty="0">
                <a:latin typeface="Arial" charset="0"/>
                <a:cs typeface="Arial" charset="0"/>
              </a:rPr>
              <a:t>- interests of all of the joint tenants must be the same in extent, nature and duration, E.g. cannot have one with a freehold interest and one with a leasehold </a:t>
            </a:r>
            <a:r>
              <a:rPr lang="en-GB" altLang="en-US" sz="2400" dirty="0" smtClean="0">
                <a:latin typeface="Arial" charset="0"/>
                <a:cs typeface="Arial" charset="0"/>
              </a:rPr>
              <a:t>interest</a:t>
            </a:r>
          </a:p>
          <a:p>
            <a:pPr marL="342900" lvl="1" indent="-342900">
              <a:buFont typeface="Arial" charset="0"/>
              <a:buChar char="–"/>
              <a:defRPr/>
            </a:pPr>
            <a:r>
              <a:rPr lang="en-GB" altLang="en-US" sz="2400" dirty="0" smtClean="0">
                <a:latin typeface="Arial" charset="0"/>
                <a:cs typeface="Arial" charset="0"/>
              </a:rPr>
              <a:t>Unity </a:t>
            </a:r>
            <a:r>
              <a:rPr lang="en-GB" altLang="en-US" sz="2400" dirty="0">
                <a:latin typeface="Arial" charset="0"/>
                <a:cs typeface="Arial" charset="0"/>
              </a:rPr>
              <a:t>of </a:t>
            </a:r>
            <a:r>
              <a:rPr lang="en-GB" altLang="en-US" sz="2400" b="1" dirty="0">
                <a:latin typeface="Arial" charset="0"/>
                <a:cs typeface="Arial" charset="0"/>
              </a:rPr>
              <a:t>Title</a:t>
            </a:r>
            <a:r>
              <a:rPr lang="en-GB" altLang="en-US" sz="2400" dirty="0">
                <a:latin typeface="Arial" charset="0"/>
                <a:cs typeface="Arial" charset="0"/>
              </a:rPr>
              <a:t> - all the joint tenants must acquire their interests under the same document, E.g. a conveyance or transfer </a:t>
            </a:r>
            <a:r>
              <a:rPr lang="en-GB" altLang="en-US" sz="2400" dirty="0" smtClean="0">
                <a:latin typeface="Arial" charset="0"/>
                <a:cs typeface="Arial" charset="0"/>
              </a:rPr>
              <a:t>deed;</a:t>
            </a:r>
          </a:p>
          <a:p>
            <a:pPr marL="342900" lvl="1" indent="-342900">
              <a:buFont typeface="Arial" charset="0"/>
              <a:buChar char="–"/>
              <a:defRPr/>
            </a:pPr>
            <a:r>
              <a:rPr lang="en-GB" altLang="en-US" sz="2400" dirty="0" smtClean="0">
                <a:latin typeface="Arial" charset="0"/>
                <a:cs typeface="Arial" charset="0"/>
              </a:rPr>
              <a:t>Unity </a:t>
            </a:r>
            <a:r>
              <a:rPr lang="en-GB" altLang="en-US" sz="2400" dirty="0">
                <a:latin typeface="Arial" charset="0"/>
                <a:cs typeface="Arial" charset="0"/>
              </a:rPr>
              <a:t>of </a:t>
            </a:r>
            <a:r>
              <a:rPr lang="en-GB" altLang="en-US" sz="2400" b="1" dirty="0">
                <a:latin typeface="Arial" charset="0"/>
                <a:cs typeface="Arial" charset="0"/>
              </a:rPr>
              <a:t>Time </a:t>
            </a:r>
            <a:r>
              <a:rPr lang="en-GB" altLang="en-US" sz="2400" dirty="0">
                <a:latin typeface="Arial" charset="0"/>
                <a:cs typeface="Arial" charset="0"/>
              </a:rPr>
              <a:t>- all the joint tenants must acquire their interest at the same time.</a:t>
            </a:r>
          </a:p>
          <a:p>
            <a:pPr>
              <a:buFont typeface="Arial" charset="0"/>
              <a:buChar char="•"/>
              <a:defRPr/>
            </a:pPr>
            <a:endParaRPr lang="en-GB"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BFE6D5B-10EA-432E-B2E2-1995D47E9012}" type="slidenum">
              <a:rPr lang="en-GB" altLang="en-US">
                <a:latin typeface="Calibri" panose="020F0502020204030204" pitchFamily="34" charset="0"/>
              </a:rPr>
              <a:pPr eaLnBrk="1" hangingPunct="1"/>
              <a:t>10</a:t>
            </a:fld>
            <a:endParaRPr lang="en-GB" altLang="en-US">
              <a:latin typeface="Calibri" panose="020F0502020204030204" pitchFamily="34"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28625" y="428625"/>
            <a:ext cx="8229600" cy="1143000"/>
          </a:xfrm>
        </p:spPr>
        <p:txBody>
          <a:bodyPr rtlCol="0">
            <a:noAutofit/>
          </a:bodyPr>
          <a:lstStyle/>
          <a:p>
            <a:pPr eaLnBrk="1" fontAlgn="auto" hangingPunct="1">
              <a:spcAft>
                <a:spcPts val="0"/>
              </a:spcAft>
              <a:defRPr/>
            </a:pPr>
            <a:r>
              <a:rPr lang="en-GB" sz="3600" dirty="0" smtClean="0">
                <a:latin typeface="Arial" charset="0"/>
                <a:cs typeface="Arial" charset="0"/>
              </a:rPr>
              <a:t/>
            </a:r>
            <a:br>
              <a:rPr lang="en-GB" sz="3600" dirty="0" smtClean="0">
                <a:latin typeface="Arial" charset="0"/>
                <a:cs typeface="Arial" charset="0"/>
              </a:rPr>
            </a:br>
            <a:r>
              <a:rPr lang="en-GB" sz="3600" dirty="0" smtClean="0">
                <a:latin typeface="Arial" charset="0"/>
                <a:cs typeface="Arial" charset="0"/>
              </a:rPr>
              <a:t> Co-ownership - Equitable Interests </a:t>
            </a:r>
            <a:br>
              <a:rPr lang="en-GB" sz="3600" dirty="0" smtClean="0">
                <a:latin typeface="Arial" charset="0"/>
                <a:cs typeface="Arial" charset="0"/>
              </a:rPr>
            </a:br>
            <a:r>
              <a:rPr lang="en-GB" sz="3600" dirty="0" smtClean="0">
                <a:latin typeface="Arial" charset="0"/>
                <a:cs typeface="Arial" charset="0"/>
              </a:rPr>
              <a:t>Beneficial Joint Tenants (4)  </a:t>
            </a:r>
            <a:br>
              <a:rPr lang="en-GB" sz="3600" dirty="0" smtClean="0">
                <a:latin typeface="Arial" charset="0"/>
                <a:cs typeface="Arial" charset="0"/>
              </a:rPr>
            </a:br>
            <a:endParaRPr lang="en-GB" sz="3600" dirty="0" smtClean="0"/>
          </a:p>
        </p:txBody>
      </p:sp>
      <p:sp>
        <p:nvSpPr>
          <p:cNvPr id="23555" name="Content Placeholder 2"/>
          <p:cNvSpPr>
            <a:spLocks noGrp="1"/>
          </p:cNvSpPr>
          <p:nvPr>
            <p:ph idx="1"/>
          </p:nvPr>
        </p:nvSpPr>
        <p:spPr>
          <a:xfrm>
            <a:off x="468313" y="1628775"/>
            <a:ext cx="8280400" cy="4597400"/>
          </a:xfrm>
        </p:spPr>
        <p:txBody>
          <a:bodyPr/>
          <a:lstStyle/>
          <a:p>
            <a:pPr>
              <a:lnSpc>
                <a:spcPts val="3000"/>
              </a:lnSpc>
              <a:spcBef>
                <a:spcPct val="0"/>
              </a:spcBef>
              <a:spcAft>
                <a:spcPts val="1200"/>
              </a:spcAft>
            </a:pPr>
            <a:r>
              <a:rPr lang="en-GB" altLang="en-US" sz="2400" smtClean="0"/>
              <a:t>So, to find out whether the beneficiaries are joint tenants or tenants in common, examine the trust document (this is often the conveyance or transfer by which they acquire the property).  If the four unities are present, there is a presumption of joint tenancy.  </a:t>
            </a:r>
          </a:p>
          <a:p>
            <a:pPr>
              <a:lnSpc>
                <a:spcPts val="3000"/>
              </a:lnSpc>
              <a:spcBef>
                <a:spcPct val="0"/>
              </a:spcBef>
              <a:spcAft>
                <a:spcPts val="1200"/>
              </a:spcAft>
            </a:pPr>
            <a:r>
              <a:rPr lang="en-GB" altLang="en-US" sz="2400" smtClean="0"/>
              <a:t>NB:  Even if the four unities are present the co-owners do </a:t>
            </a:r>
            <a:r>
              <a:rPr lang="en-GB" altLang="en-US" sz="2400" u="sng" smtClean="0"/>
              <a:t>not</a:t>
            </a:r>
            <a:r>
              <a:rPr lang="en-GB" altLang="en-US" sz="2400" smtClean="0"/>
              <a:t> have to hold in this way</a:t>
            </a:r>
          </a:p>
          <a:p>
            <a:pPr>
              <a:lnSpc>
                <a:spcPts val="3000"/>
              </a:lnSpc>
              <a:spcBef>
                <a:spcPct val="0"/>
              </a:spcBef>
              <a:spcAft>
                <a:spcPts val="1200"/>
              </a:spcAft>
            </a:pPr>
            <a:r>
              <a:rPr lang="en-GB" altLang="en-US" sz="2400" smtClean="0"/>
              <a:t>There is a presumption that “equity follows the law” but this can be rebutted</a:t>
            </a:r>
          </a:p>
          <a:p>
            <a:pPr>
              <a:lnSpc>
                <a:spcPts val="3000"/>
              </a:lnSpc>
              <a:spcBef>
                <a:spcPct val="0"/>
              </a:spcBef>
              <a:spcAft>
                <a:spcPts val="1200"/>
              </a:spcAft>
            </a:pPr>
            <a:r>
              <a:rPr lang="en-GB" altLang="en-US" sz="2400" smtClean="0"/>
              <a:t>If only one unity (the unity of possession) is present, there is a presumption of a tenancy in common.  </a:t>
            </a:r>
          </a:p>
          <a:p>
            <a:pPr>
              <a:lnSpc>
                <a:spcPts val="3000"/>
              </a:lnSpc>
              <a:spcBef>
                <a:spcPct val="0"/>
              </a:spcBef>
              <a:spcAft>
                <a:spcPts val="1200"/>
              </a:spcAft>
            </a:pPr>
            <a:endParaRPr lang="en-GB" altLang="en-US" sz="2400" smtClean="0"/>
          </a:p>
        </p:txBody>
      </p:sp>
      <p:sp>
        <p:nvSpPr>
          <p:cNvPr id="23556" name="Slide Number Placeholder 6"/>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fld id="{1C00ABCB-0E2D-4EB1-A09D-A4BC3ABE7083}" type="slidenum">
              <a:rPr lang="en-GB" altLang="en-US" sz="1200">
                <a:latin typeface="Arial" panose="020B0604020202020204" pitchFamily="34" charset="0"/>
                <a:cs typeface="Arial" panose="020B0604020202020204" pitchFamily="34" charset="0"/>
              </a:rPr>
              <a:pPr eaLnBrk="1" hangingPunct="1">
                <a:spcBef>
                  <a:spcPct val="0"/>
                </a:spcBef>
                <a:buFontTx/>
                <a:buNone/>
              </a:pPr>
              <a:t>11</a:t>
            </a:fld>
            <a:endParaRPr lang="en-GB" altLang="en-US" sz="1200">
              <a:latin typeface="Arial" panose="020B0604020202020204" pitchFamily="34" charset="0"/>
              <a:cs typeface="Arial" panose="020B0604020202020204" pitchFamily="3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Example 1 - Joint Tenancy</a:t>
            </a:r>
            <a:endParaRPr lang="en-GB" dirty="0"/>
          </a:p>
        </p:txBody>
      </p:sp>
      <p:sp>
        <p:nvSpPr>
          <p:cNvPr id="3" name="Content Placeholder 2"/>
          <p:cNvSpPr>
            <a:spLocks noGrp="1"/>
          </p:cNvSpPr>
          <p:nvPr>
            <p:ph idx="1"/>
          </p:nvPr>
        </p:nvSpPr>
        <p:spPr/>
        <p:txBody>
          <a:bodyPr>
            <a:normAutofit fontScale="55000" lnSpcReduction="20000"/>
          </a:bodyPr>
          <a:lstStyle/>
          <a:p>
            <a:pPr marL="0" indent="0">
              <a:buFont typeface="Arial" charset="0"/>
              <a:buNone/>
              <a:defRPr/>
            </a:pPr>
            <a:endParaRPr lang="en-GB" dirty="0"/>
          </a:p>
          <a:p>
            <a:pPr marL="0" indent="0">
              <a:buFont typeface="Arial" charset="0"/>
              <a:buNone/>
              <a:defRPr/>
            </a:pPr>
            <a:r>
              <a:rPr lang="en-GB" b="1" dirty="0"/>
              <a:t> </a:t>
            </a:r>
            <a:r>
              <a:rPr lang="en-GB" dirty="0"/>
              <a:t>“To A, B, and C on trust as beneficial joint tenants”</a:t>
            </a:r>
          </a:p>
          <a:p>
            <a:pPr marL="0" indent="0">
              <a:buFont typeface="Arial" charset="0"/>
              <a:buNone/>
              <a:defRPr/>
            </a:pPr>
            <a:r>
              <a:rPr lang="en-GB" dirty="0"/>
              <a:t> </a:t>
            </a:r>
          </a:p>
          <a:p>
            <a:pPr marL="0" indent="0">
              <a:buFont typeface="Arial" charset="0"/>
              <a:buNone/>
              <a:defRPr/>
            </a:pPr>
            <a:r>
              <a:rPr lang="en-GB" dirty="0" smtClean="0"/>
              <a:t/>
            </a:r>
            <a:br>
              <a:rPr lang="en-GB" dirty="0" smtClean="0"/>
            </a:br>
            <a:r>
              <a:rPr lang="en-GB" dirty="0"/>
              <a:t>LEGAL		A  B  C  Joint tenants</a:t>
            </a:r>
          </a:p>
          <a:p>
            <a:pPr marL="0" indent="0">
              <a:buFont typeface="Arial" charset="0"/>
              <a:buNone/>
              <a:defRPr/>
            </a:pPr>
            <a:r>
              <a:rPr lang="en-GB" dirty="0"/>
              <a:t> </a:t>
            </a:r>
          </a:p>
          <a:p>
            <a:pPr marL="0" indent="0">
              <a:buFont typeface="Arial" charset="0"/>
              <a:buNone/>
              <a:defRPr/>
            </a:pPr>
            <a:r>
              <a:rPr lang="en-GB" dirty="0" smtClean="0"/>
              <a:t/>
            </a:r>
            <a:br>
              <a:rPr lang="en-GB" dirty="0" smtClean="0"/>
            </a:br>
            <a:r>
              <a:rPr lang="en-GB" dirty="0"/>
              <a:t>EQUITABLE	</a:t>
            </a:r>
            <a:r>
              <a:rPr lang="en-GB" dirty="0" smtClean="0"/>
              <a:t>A  </a:t>
            </a:r>
            <a:r>
              <a:rPr lang="en-GB" dirty="0"/>
              <a:t>B  C  Beneficial joint tenants</a:t>
            </a:r>
          </a:p>
          <a:p>
            <a:pPr marL="0" indent="0">
              <a:buFont typeface="Arial" charset="0"/>
              <a:buNone/>
              <a:defRPr/>
            </a:pPr>
            <a:r>
              <a:rPr lang="en-GB" dirty="0"/>
              <a:t> </a:t>
            </a:r>
          </a:p>
          <a:p>
            <a:pPr marL="0" indent="0">
              <a:buFont typeface="Arial" charset="0"/>
              <a:buNone/>
              <a:defRPr/>
            </a:pPr>
            <a:r>
              <a:rPr lang="en-GB" dirty="0"/>
              <a:t>If C then dies, effect is:</a:t>
            </a:r>
          </a:p>
          <a:p>
            <a:pPr marL="0" indent="0">
              <a:buFont typeface="Arial" charset="0"/>
              <a:buNone/>
              <a:defRPr/>
            </a:pPr>
            <a:r>
              <a:rPr lang="en-GB" dirty="0"/>
              <a:t> </a:t>
            </a:r>
          </a:p>
          <a:p>
            <a:pPr marL="0" indent="0">
              <a:buFont typeface="Arial" charset="0"/>
              <a:buNone/>
              <a:defRPr/>
            </a:pPr>
            <a:r>
              <a:rPr lang="en-GB" dirty="0" smtClean="0"/>
              <a:t/>
            </a:r>
            <a:br>
              <a:rPr lang="en-GB" dirty="0" smtClean="0"/>
            </a:br>
            <a:r>
              <a:rPr lang="en-GB" dirty="0"/>
              <a:t>LEGAL		A  B   Joint tenants</a:t>
            </a:r>
          </a:p>
          <a:p>
            <a:pPr marL="0" indent="0">
              <a:buFont typeface="Arial" charset="0"/>
              <a:buNone/>
              <a:defRPr/>
            </a:pPr>
            <a:r>
              <a:rPr lang="en-GB" dirty="0"/>
              <a:t> </a:t>
            </a:r>
          </a:p>
          <a:p>
            <a:pPr marL="0" indent="0">
              <a:buFont typeface="Arial" charset="0"/>
              <a:buNone/>
              <a:defRPr/>
            </a:pPr>
            <a:r>
              <a:rPr lang="en-GB" dirty="0" smtClean="0"/>
              <a:t/>
            </a:r>
            <a:br>
              <a:rPr lang="en-GB" dirty="0" smtClean="0"/>
            </a:br>
            <a:r>
              <a:rPr lang="en-GB" dirty="0"/>
              <a:t>EQUITABLE	</a:t>
            </a:r>
            <a:r>
              <a:rPr lang="en-GB" dirty="0" smtClean="0"/>
              <a:t>A  </a:t>
            </a:r>
            <a:r>
              <a:rPr lang="en-GB" dirty="0"/>
              <a:t>B   Beneficial joint tenants</a:t>
            </a:r>
          </a:p>
          <a:p>
            <a:pPr marL="0" indent="0">
              <a:buFont typeface="Arial" charset="0"/>
              <a:buNone/>
              <a:defRPr/>
            </a:pPr>
            <a:r>
              <a:rPr lang="en-GB" b="1" dirty="0"/>
              <a:t> </a:t>
            </a:r>
            <a:endParaRPr lang="en-GB" dirty="0"/>
          </a:p>
          <a:p>
            <a:pPr>
              <a:buFont typeface="Arial" charset="0"/>
              <a:buChar char="•"/>
              <a:defRPr/>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Content Placeholder 2"/>
          <p:cNvSpPr>
            <a:spLocks noGrp="1"/>
          </p:cNvSpPr>
          <p:nvPr>
            <p:ph idx="1"/>
          </p:nvPr>
        </p:nvSpPr>
        <p:spPr>
          <a:xfrm>
            <a:off x="539750" y="1557338"/>
            <a:ext cx="8135938" cy="4597400"/>
          </a:xfrm>
        </p:spPr>
        <p:txBody>
          <a:bodyPr/>
          <a:lstStyle/>
          <a:p>
            <a:pPr>
              <a:lnSpc>
                <a:spcPts val="3500"/>
              </a:lnSpc>
              <a:spcBef>
                <a:spcPct val="0"/>
              </a:spcBef>
              <a:spcAft>
                <a:spcPts val="1200"/>
              </a:spcAft>
            </a:pPr>
            <a:r>
              <a:rPr lang="en-GB" altLang="en-US" sz="2400" smtClean="0"/>
              <a:t>Each co-owner holds a separate but undivided share of the property</a:t>
            </a:r>
          </a:p>
          <a:p>
            <a:pPr>
              <a:lnSpc>
                <a:spcPts val="3500"/>
              </a:lnSpc>
              <a:spcBef>
                <a:spcPct val="0"/>
              </a:spcBef>
              <a:spcAft>
                <a:spcPts val="1200"/>
              </a:spcAft>
            </a:pPr>
            <a:r>
              <a:rPr lang="en-GB" altLang="en-US" sz="2400" smtClean="0"/>
              <a:t>There is no right of survivorship instead the interest passes in accordance with any will or under the rules of intestacy</a:t>
            </a:r>
          </a:p>
          <a:p>
            <a:pPr>
              <a:lnSpc>
                <a:spcPts val="3500"/>
              </a:lnSpc>
              <a:spcBef>
                <a:spcPct val="0"/>
              </a:spcBef>
              <a:spcAft>
                <a:spcPts val="1200"/>
              </a:spcAft>
            </a:pPr>
            <a:r>
              <a:rPr lang="en-GB" altLang="en-US" sz="2400" smtClean="0"/>
              <a:t>Co-owner can freely dispose of his                                                 share during his lifetime or on death</a:t>
            </a:r>
          </a:p>
          <a:p>
            <a:pPr>
              <a:lnSpc>
                <a:spcPts val="3500"/>
              </a:lnSpc>
              <a:spcBef>
                <a:spcPct val="0"/>
              </a:spcBef>
              <a:spcAft>
                <a:spcPts val="1200"/>
              </a:spcAft>
            </a:pPr>
            <a:r>
              <a:rPr lang="en-GB" altLang="en-US" sz="2400" smtClean="0"/>
              <a:t>The only one of the four unities that </a:t>
            </a:r>
            <a:r>
              <a:rPr lang="en-GB" altLang="en-US" sz="2400" u="sng" smtClean="0"/>
              <a:t>must</a:t>
            </a:r>
            <a:r>
              <a:rPr lang="en-GB" altLang="en-US" sz="2400" smtClean="0"/>
              <a:t> be present is unity of possession</a:t>
            </a:r>
          </a:p>
          <a:p>
            <a:pPr>
              <a:lnSpc>
                <a:spcPts val="3500"/>
              </a:lnSpc>
              <a:spcBef>
                <a:spcPct val="0"/>
              </a:spcBef>
              <a:spcAft>
                <a:spcPts val="1200"/>
              </a:spcAft>
            </a:pPr>
            <a:endParaRPr lang="en-GB" altLang="en-US" sz="2400" smtClean="0"/>
          </a:p>
          <a:p>
            <a:pPr>
              <a:lnSpc>
                <a:spcPts val="3500"/>
              </a:lnSpc>
              <a:spcBef>
                <a:spcPct val="0"/>
              </a:spcBef>
              <a:spcAft>
                <a:spcPts val="1200"/>
              </a:spcAft>
            </a:pPr>
            <a:endParaRPr lang="en-GB" altLang="en-US" sz="2400" smtClean="0"/>
          </a:p>
        </p:txBody>
      </p:sp>
      <p:sp>
        <p:nvSpPr>
          <p:cNvPr id="25603"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9</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latin typeface="Arial" charset="0"/>
                <a:cs typeface="Arial" charset="0"/>
              </a:rPr>
              <a:t>Co-ownership - Equitable Interests </a:t>
            </a:r>
            <a:br>
              <a:rPr lang="en-GB" sz="3600" dirty="0" smtClean="0">
                <a:latin typeface="Arial" charset="0"/>
                <a:cs typeface="Arial" charset="0"/>
              </a:rPr>
            </a:br>
            <a:r>
              <a:rPr lang="en-GB" sz="3600" dirty="0" smtClean="0">
                <a:latin typeface="Arial" charset="0"/>
                <a:cs typeface="Arial" charset="0"/>
              </a:rPr>
              <a:t>Tenants in Common (1)</a:t>
            </a:r>
            <a:endParaRPr lang="en-GB" sz="3600" dirty="0" smtClean="0"/>
          </a:p>
        </p:txBody>
      </p:sp>
      <p:pic>
        <p:nvPicPr>
          <p:cNvPr id="25605" name="Picture 7" descr="C:\Documents and Settings\kdeakin\Local Settings\Temporary Internet Files\Content.IE5\92N7MM64\MP900309202[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43663" y="3644900"/>
            <a:ext cx="1839912" cy="1225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611188" y="1557338"/>
            <a:ext cx="8064500" cy="4525962"/>
          </a:xfrm>
        </p:spPr>
        <p:txBody>
          <a:bodyPr/>
          <a:lstStyle/>
          <a:p>
            <a:pPr>
              <a:lnSpc>
                <a:spcPts val="3500"/>
              </a:lnSpc>
              <a:spcBef>
                <a:spcPct val="0"/>
              </a:spcBef>
              <a:spcAft>
                <a:spcPts val="1200"/>
              </a:spcAft>
            </a:pPr>
            <a:r>
              <a:rPr lang="en-GB" altLang="en-US" sz="2400" smtClean="0"/>
              <a:t>Even if the four unities </a:t>
            </a:r>
            <a:r>
              <a:rPr lang="en-GB" altLang="en-US" sz="2400" u="sng" smtClean="0"/>
              <a:t>are</a:t>
            </a:r>
            <a:r>
              <a:rPr lang="en-GB" altLang="en-US" sz="2400" smtClean="0"/>
              <a:t> present there may still be a tenancy in common if:</a:t>
            </a:r>
          </a:p>
          <a:p>
            <a:pPr>
              <a:lnSpc>
                <a:spcPts val="3500"/>
              </a:lnSpc>
              <a:spcBef>
                <a:spcPct val="0"/>
              </a:spcBef>
              <a:spcAft>
                <a:spcPts val="1200"/>
              </a:spcAft>
              <a:buFont typeface="Arial" panose="020B0604020202020204" pitchFamily="34" charset="0"/>
              <a:buNone/>
            </a:pPr>
            <a:r>
              <a:rPr lang="en-GB" altLang="en-US" sz="2400" smtClean="0"/>
              <a:t>1.Words of Severance are used in the conveyance/ transfer deed, E.g. “in equal shares”, “half and half”;</a:t>
            </a:r>
          </a:p>
          <a:p>
            <a:pPr>
              <a:lnSpc>
                <a:spcPts val="3500"/>
              </a:lnSpc>
              <a:spcBef>
                <a:spcPct val="0"/>
              </a:spcBef>
              <a:spcAft>
                <a:spcPts val="1200"/>
              </a:spcAft>
              <a:buFont typeface="Arial" panose="020B0604020202020204" pitchFamily="34" charset="0"/>
              <a:buNone/>
            </a:pPr>
            <a:r>
              <a:rPr lang="en-GB" altLang="en-US" sz="2400" smtClean="0"/>
              <a:t>2.The conveyance / transfer deed specifically states they hold as “tenants in common”; or</a:t>
            </a:r>
          </a:p>
          <a:p>
            <a:pPr>
              <a:lnSpc>
                <a:spcPts val="3500"/>
              </a:lnSpc>
              <a:spcBef>
                <a:spcPct val="0"/>
              </a:spcBef>
              <a:spcAft>
                <a:spcPts val="1200"/>
              </a:spcAft>
              <a:buFont typeface="Arial" panose="020B0604020202020204" pitchFamily="34" charset="0"/>
              <a:buNone/>
            </a:pPr>
            <a:r>
              <a:rPr lang="en-GB" altLang="en-US" sz="2400" smtClean="0"/>
              <a:t>3.Equitable presumptions apply which rebut the presumption that they hold as joint tenants in equity - see slide 16.</a:t>
            </a:r>
          </a:p>
          <a:p>
            <a:pPr>
              <a:lnSpc>
                <a:spcPts val="3500"/>
              </a:lnSpc>
              <a:spcBef>
                <a:spcPct val="0"/>
              </a:spcBef>
              <a:spcAft>
                <a:spcPts val="1200"/>
              </a:spcAft>
            </a:pPr>
            <a:endParaRPr lang="en-GB" altLang="en-US" sz="2400" smtClean="0"/>
          </a:p>
        </p:txBody>
      </p:sp>
      <p:sp>
        <p:nvSpPr>
          <p:cNvPr id="26627"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10</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latin typeface="Arial" charset="0"/>
                <a:cs typeface="Arial" charset="0"/>
              </a:rPr>
              <a:t>Co-ownership - Equitable Interests </a:t>
            </a:r>
            <a:br>
              <a:rPr lang="en-GB" sz="3600" dirty="0" smtClean="0">
                <a:latin typeface="Arial" charset="0"/>
                <a:cs typeface="Arial" charset="0"/>
              </a:rPr>
            </a:br>
            <a:r>
              <a:rPr lang="en-GB" sz="3600" dirty="0" smtClean="0">
                <a:latin typeface="Arial" charset="0"/>
                <a:cs typeface="Arial" charset="0"/>
              </a:rPr>
              <a:t>Tenants in Common (2)</a:t>
            </a:r>
            <a:endParaRPr lang="en-GB" sz="3600"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dirty="0" smtClean="0"/>
              <a:t>Example 2 – Tenancy in Common</a:t>
            </a:r>
            <a:endParaRPr lang="en-GB" dirty="0"/>
          </a:p>
        </p:txBody>
      </p:sp>
      <p:sp>
        <p:nvSpPr>
          <p:cNvPr id="3" name="Content Placeholder 2"/>
          <p:cNvSpPr>
            <a:spLocks noGrp="1"/>
          </p:cNvSpPr>
          <p:nvPr>
            <p:ph idx="1"/>
          </p:nvPr>
        </p:nvSpPr>
        <p:spPr/>
        <p:txBody>
          <a:bodyPr>
            <a:normAutofit fontScale="40000" lnSpcReduction="20000"/>
          </a:bodyPr>
          <a:lstStyle/>
          <a:p>
            <a:pPr marL="0" indent="0">
              <a:buFont typeface="Arial" charset="0"/>
              <a:buNone/>
              <a:defRPr/>
            </a:pPr>
            <a:r>
              <a:rPr lang="en-GB" sz="3500" dirty="0"/>
              <a:t>“To A, B, and C on trust as beneficial tenants in common in equal shares”</a:t>
            </a:r>
          </a:p>
          <a:p>
            <a:pPr marL="0" indent="0">
              <a:buFont typeface="Arial" charset="0"/>
              <a:buNone/>
              <a:defRPr/>
            </a:pPr>
            <a:r>
              <a:rPr lang="en-GB" sz="3500" dirty="0"/>
              <a:t> </a:t>
            </a:r>
          </a:p>
          <a:p>
            <a:pPr marL="0" indent="0">
              <a:buFont typeface="Arial" charset="0"/>
              <a:buNone/>
              <a:defRPr/>
            </a:pPr>
            <a:r>
              <a:rPr lang="en-GB" sz="3500" dirty="0" smtClean="0"/>
              <a:t/>
            </a:r>
            <a:br>
              <a:rPr lang="en-GB" sz="3500" dirty="0" smtClean="0"/>
            </a:br>
            <a:r>
              <a:rPr lang="en-GB" sz="3500" dirty="0"/>
              <a:t>LEGAL	  A  B  C    Joint tenants</a:t>
            </a:r>
          </a:p>
          <a:p>
            <a:pPr marL="0" indent="0">
              <a:buFont typeface="Arial" charset="0"/>
              <a:buNone/>
              <a:defRPr/>
            </a:pPr>
            <a:r>
              <a:rPr lang="en-GB" sz="3500" dirty="0"/>
              <a:t> </a:t>
            </a:r>
          </a:p>
          <a:p>
            <a:pPr marL="0" indent="0">
              <a:buFont typeface="Arial" charset="0"/>
              <a:buNone/>
              <a:defRPr/>
            </a:pPr>
            <a:r>
              <a:rPr lang="en-GB" sz="3500" dirty="0"/>
              <a:t> </a:t>
            </a:r>
          </a:p>
          <a:p>
            <a:pPr marL="0" indent="0">
              <a:buFont typeface="Arial" charset="0"/>
              <a:buNone/>
              <a:defRPr/>
            </a:pPr>
            <a:r>
              <a:rPr lang="en-GB" sz="3500" dirty="0" smtClean="0"/>
              <a:t/>
            </a:r>
            <a:br>
              <a:rPr lang="en-GB" sz="3500" dirty="0" smtClean="0"/>
            </a:br>
            <a:r>
              <a:rPr lang="en-GB" sz="3500" dirty="0"/>
              <a:t>EQUITABLE                                    A               B             C     Tenants in common</a:t>
            </a:r>
          </a:p>
          <a:p>
            <a:pPr marL="0" indent="0">
              <a:buFont typeface="Arial" charset="0"/>
              <a:buNone/>
              <a:defRPr/>
            </a:pPr>
            <a:r>
              <a:rPr lang="en-GB" sz="3500" dirty="0"/>
              <a:t> </a:t>
            </a:r>
          </a:p>
          <a:p>
            <a:pPr marL="0" indent="0">
              <a:buFont typeface="Arial" charset="0"/>
              <a:buNone/>
              <a:defRPr/>
            </a:pPr>
            <a:r>
              <a:rPr lang="en-GB" sz="3500" dirty="0"/>
              <a:t>                                                      1/3</a:t>
            </a:r>
            <a:r>
              <a:rPr lang="en-GB" sz="3500" baseline="30000" dirty="0"/>
              <a:t>rd</a:t>
            </a:r>
            <a:r>
              <a:rPr lang="en-GB" sz="3500" dirty="0"/>
              <a:t>          1/3</a:t>
            </a:r>
            <a:r>
              <a:rPr lang="en-GB" sz="3500" baseline="30000" dirty="0"/>
              <a:t>rd</a:t>
            </a:r>
            <a:r>
              <a:rPr lang="en-GB" sz="3500" dirty="0"/>
              <a:t>         1/3</a:t>
            </a:r>
            <a:r>
              <a:rPr lang="en-GB" sz="3500" baseline="30000" dirty="0"/>
              <a:t>rd</a:t>
            </a:r>
            <a:r>
              <a:rPr lang="en-GB" sz="3500" dirty="0"/>
              <a:t> </a:t>
            </a:r>
          </a:p>
          <a:p>
            <a:pPr marL="0" indent="0">
              <a:buFont typeface="Arial" charset="0"/>
              <a:buNone/>
              <a:defRPr/>
            </a:pPr>
            <a:r>
              <a:rPr lang="en-GB" sz="3500" dirty="0"/>
              <a:t> </a:t>
            </a:r>
          </a:p>
          <a:p>
            <a:pPr marL="0" indent="0">
              <a:buFont typeface="Arial" charset="0"/>
              <a:buNone/>
              <a:defRPr/>
            </a:pPr>
            <a:r>
              <a:rPr lang="en-GB" sz="3500" dirty="0"/>
              <a:t>C then dies, leaving all property by will to D</a:t>
            </a:r>
          </a:p>
          <a:p>
            <a:pPr marL="0" indent="0">
              <a:buFont typeface="Arial" charset="0"/>
              <a:buNone/>
              <a:defRPr/>
            </a:pPr>
            <a:r>
              <a:rPr lang="en-GB" sz="3500" dirty="0"/>
              <a:t> </a:t>
            </a:r>
          </a:p>
          <a:p>
            <a:pPr marL="0" indent="0">
              <a:buFont typeface="Arial" charset="0"/>
              <a:buNone/>
              <a:defRPr/>
            </a:pPr>
            <a:r>
              <a:rPr lang="en-GB" sz="3500" dirty="0"/>
              <a:t>LEGAL	    A  B    Joint tenants</a:t>
            </a:r>
          </a:p>
          <a:p>
            <a:pPr marL="0" indent="0">
              <a:buFont typeface="Arial" charset="0"/>
              <a:buNone/>
              <a:defRPr/>
            </a:pPr>
            <a:r>
              <a:rPr lang="en-GB" sz="3500" dirty="0"/>
              <a:t> </a:t>
            </a:r>
          </a:p>
          <a:p>
            <a:pPr marL="0" indent="0">
              <a:buFont typeface="Arial" charset="0"/>
              <a:buNone/>
              <a:defRPr/>
            </a:pPr>
            <a:r>
              <a:rPr lang="en-GB" sz="3500" dirty="0"/>
              <a:t> </a:t>
            </a:r>
          </a:p>
          <a:p>
            <a:pPr marL="0" indent="0">
              <a:buFont typeface="Arial" charset="0"/>
              <a:buNone/>
              <a:defRPr/>
            </a:pPr>
            <a:r>
              <a:rPr lang="en-GB" sz="3500" dirty="0" smtClean="0"/>
              <a:t/>
            </a:r>
            <a:br>
              <a:rPr lang="en-GB" sz="3500" dirty="0" smtClean="0"/>
            </a:br>
            <a:r>
              <a:rPr lang="en-GB" sz="3500" dirty="0"/>
              <a:t>EQUITABLE                                   A                B             D     Tenants in common</a:t>
            </a:r>
          </a:p>
          <a:p>
            <a:pPr marL="0" indent="0">
              <a:buFont typeface="Arial" charset="0"/>
              <a:buNone/>
              <a:defRPr/>
            </a:pPr>
            <a:r>
              <a:rPr lang="en-GB" sz="3500" dirty="0"/>
              <a:t> </a:t>
            </a:r>
          </a:p>
          <a:p>
            <a:pPr marL="0" indent="0">
              <a:buFont typeface="Arial" charset="0"/>
              <a:buNone/>
              <a:defRPr/>
            </a:pPr>
            <a:r>
              <a:rPr lang="en-GB" sz="3500" dirty="0"/>
              <a:t>                                                      1/3</a:t>
            </a:r>
            <a:r>
              <a:rPr lang="en-GB" sz="3500" baseline="30000" dirty="0"/>
              <a:t>rd</a:t>
            </a:r>
            <a:r>
              <a:rPr lang="en-GB" sz="3500" dirty="0"/>
              <a:t>          1/3</a:t>
            </a:r>
            <a:r>
              <a:rPr lang="en-GB" sz="3500" baseline="30000" dirty="0"/>
              <a:t>rd</a:t>
            </a:r>
            <a:r>
              <a:rPr lang="en-GB" sz="3500" dirty="0"/>
              <a:t>         1/3</a:t>
            </a:r>
            <a:r>
              <a:rPr lang="en-GB" sz="3500" baseline="30000" dirty="0"/>
              <a:t>rd</a:t>
            </a:r>
            <a:endParaRPr lang="en-GB" sz="3500" dirty="0"/>
          </a:p>
          <a:p>
            <a:pPr marL="0" indent="0">
              <a:buFont typeface="Arial" charset="0"/>
              <a:buNone/>
              <a:defRPr/>
            </a:pPr>
            <a:r>
              <a:rPr lang="en-GB" sz="3500" dirty="0"/>
              <a:t> </a:t>
            </a:r>
          </a:p>
          <a:p>
            <a:pPr>
              <a:buFont typeface="Arial" charset="0"/>
              <a:buChar char="•"/>
              <a:defRPr/>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Content Placeholder 2"/>
          <p:cNvSpPr>
            <a:spLocks noGrp="1"/>
          </p:cNvSpPr>
          <p:nvPr>
            <p:ph idx="1"/>
          </p:nvPr>
        </p:nvSpPr>
        <p:spPr>
          <a:xfrm>
            <a:off x="539750" y="1557338"/>
            <a:ext cx="8280400" cy="4454525"/>
          </a:xfrm>
        </p:spPr>
        <p:txBody>
          <a:bodyPr/>
          <a:lstStyle/>
          <a:p>
            <a:pPr>
              <a:lnSpc>
                <a:spcPts val="2500"/>
              </a:lnSpc>
              <a:spcBef>
                <a:spcPct val="0"/>
              </a:spcBef>
              <a:spcAft>
                <a:spcPts val="1200"/>
              </a:spcAft>
            </a:pPr>
            <a:r>
              <a:rPr lang="en-GB" altLang="en-US" sz="2000" smtClean="0"/>
              <a:t>Check for existence of the four unities</a:t>
            </a:r>
          </a:p>
          <a:p>
            <a:pPr>
              <a:lnSpc>
                <a:spcPts val="2500"/>
              </a:lnSpc>
              <a:spcBef>
                <a:spcPct val="0"/>
              </a:spcBef>
              <a:spcAft>
                <a:spcPts val="1200"/>
              </a:spcAft>
            </a:pPr>
            <a:r>
              <a:rPr lang="en-GB" altLang="en-US" sz="2000" smtClean="0"/>
              <a:t>Check for express declaration in Transfer</a:t>
            </a:r>
          </a:p>
          <a:p>
            <a:pPr>
              <a:lnSpc>
                <a:spcPts val="2500"/>
              </a:lnSpc>
              <a:spcBef>
                <a:spcPct val="0"/>
              </a:spcBef>
              <a:spcAft>
                <a:spcPts val="1200"/>
              </a:spcAft>
            </a:pPr>
            <a:r>
              <a:rPr lang="en-GB" altLang="en-US" sz="2000" smtClean="0"/>
              <a:t>Check for words of severance in Transfer</a:t>
            </a:r>
          </a:p>
          <a:p>
            <a:pPr>
              <a:lnSpc>
                <a:spcPts val="2500"/>
              </a:lnSpc>
              <a:spcBef>
                <a:spcPct val="0"/>
              </a:spcBef>
              <a:spcAft>
                <a:spcPts val="1200"/>
              </a:spcAft>
            </a:pPr>
            <a:r>
              <a:rPr lang="en-GB" altLang="en-US" sz="2000" smtClean="0"/>
              <a:t>Equitable presumption of beneficial joint tenancy may be rebutted:</a:t>
            </a:r>
          </a:p>
          <a:p>
            <a:pPr lvl="1">
              <a:lnSpc>
                <a:spcPts val="2500"/>
              </a:lnSpc>
              <a:spcBef>
                <a:spcPct val="0"/>
              </a:spcBef>
              <a:spcAft>
                <a:spcPts val="1200"/>
              </a:spcAft>
            </a:pPr>
            <a:r>
              <a:rPr lang="en-GB" altLang="en-US" sz="2000" smtClean="0"/>
              <a:t>Land purchased in unequal shares - </a:t>
            </a:r>
            <a:r>
              <a:rPr lang="en-GB" altLang="en-US" sz="2000" b="1" i="1" smtClean="0"/>
              <a:t>Bull v Bull where son’s contribution was greater than mother’s</a:t>
            </a:r>
            <a:r>
              <a:rPr lang="en-GB" altLang="en-US" sz="2000" smtClean="0"/>
              <a:t>;</a:t>
            </a:r>
          </a:p>
          <a:p>
            <a:pPr lvl="1">
              <a:lnSpc>
                <a:spcPts val="2500"/>
              </a:lnSpc>
              <a:spcBef>
                <a:spcPct val="0"/>
              </a:spcBef>
              <a:spcAft>
                <a:spcPts val="1200"/>
              </a:spcAft>
            </a:pPr>
            <a:r>
              <a:rPr lang="en-GB" altLang="en-US" sz="2000" smtClean="0"/>
              <a:t>Partnership property, but see </a:t>
            </a:r>
            <a:r>
              <a:rPr lang="en-GB" altLang="en-US" sz="2000" b="1" i="1" smtClean="0"/>
              <a:t>Barton v Morris</a:t>
            </a:r>
            <a:r>
              <a:rPr lang="en-GB" altLang="en-US" sz="2000" smtClean="0"/>
              <a:t> [1985] 2 All ER 1032 where property was bought on express trust as joint tenants by cohabitees.  Later they set up a guesthouse as a partnership. </a:t>
            </a:r>
          </a:p>
          <a:p>
            <a:r>
              <a:rPr lang="en-GB" altLang="en-US" sz="2400" smtClean="0"/>
              <a:t> </a:t>
            </a:r>
            <a:r>
              <a:rPr lang="en-GB" altLang="en-US" sz="2000" smtClean="0"/>
              <a:t>Held:  This did not sever the joint tenancy. </a:t>
            </a:r>
          </a:p>
        </p:txBody>
      </p:sp>
      <p:sp>
        <p:nvSpPr>
          <p:cNvPr id="28675"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11</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latin typeface="Arial" charset="0"/>
                <a:cs typeface="Arial" charset="0"/>
              </a:rPr>
              <a:t>How do you determine how the Equitable Interest in land is held?</a:t>
            </a:r>
            <a:endParaRPr lang="en-GB" sz="3600" dirty="0" smtClean="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latin typeface="Arial" charset="0"/>
                <a:cs typeface="Arial" charset="0"/>
              </a:rPr>
              <a:t>How </a:t>
            </a:r>
            <a:r>
              <a:rPr lang="en-GB" sz="3600" dirty="0">
                <a:latin typeface="Arial" charset="0"/>
                <a:cs typeface="Arial" charset="0"/>
              </a:rPr>
              <a:t>do you determine how the Equitable Interest in land is held?</a:t>
            </a:r>
            <a:endParaRPr lang="en-GB" sz="3600" dirty="0"/>
          </a:p>
        </p:txBody>
      </p:sp>
      <p:sp>
        <p:nvSpPr>
          <p:cNvPr id="29699" name="Content Placeholder 2"/>
          <p:cNvSpPr>
            <a:spLocks noGrp="1"/>
          </p:cNvSpPr>
          <p:nvPr>
            <p:ph idx="1"/>
          </p:nvPr>
        </p:nvSpPr>
        <p:spPr/>
        <p:txBody>
          <a:bodyPr/>
          <a:lstStyle/>
          <a:p>
            <a:pPr lvl="1">
              <a:lnSpc>
                <a:spcPts val="2500"/>
              </a:lnSpc>
              <a:spcBef>
                <a:spcPct val="0"/>
              </a:spcBef>
              <a:spcAft>
                <a:spcPts val="1200"/>
              </a:spcAft>
            </a:pPr>
            <a:r>
              <a:rPr lang="en-GB" altLang="en-US" sz="2400" smtClean="0"/>
              <a:t>Partnership property - </a:t>
            </a:r>
            <a:r>
              <a:rPr lang="en-GB" altLang="en-US" sz="2400" b="1" i="1" smtClean="0"/>
              <a:t>Laskar v Laskar</a:t>
            </a:r>
            <a:r>
              <a:rPr lang="en-GB" altLang="en-US" sz="2400" i="1" smtClean="0"/>
              <a:t> </a:t>
            </a:r>
            <a:r>
              <a:rPr lang="en-GB" altLang="en-US" sz="2400" b="1" i="1" smtClean="0"/>
              <a:t>[2008]</a:t>
            </a:r>
            <a:r>
              <a:rPr lang="en-GB" altLang="en-US" sz="2400" i="1" smtClean="0"/>
              <a:t>;</a:t>
            </a:r>
            <a:r>
              <a:rPr lang="en-GB" altLang="en-US" sz="2400" smtClean="0"/>
              <a:t> where mother and daughter bought investment property</a:t>
            </a:r>
            <a:endParaRPr lang="en-GB" altLang="en-US" sz="2400" i="1" smtClean="0"/>
          </a:p>
          <a:p>
            <a:pPr lvl="1">
              <a:lnSpc>
                <a:spcPts val="2500"/>
              </a:lnSpc>
              <a:spcBef>
                <a:spcPct val="0"/>
              </a:spcBef>
              <a:spcAft>
                <a:spcPts val="1200"/>
              </a:spcAft>
            </a:pPr>
            <a:r>
              <a:rPr lang="en-GB" altLang="en-US" sz="2400" smtClean="0"/>
              <a:t>Money lent on a mortgage;</a:t>
            </a:r>
          </a:p>
          <a:p>
            <a:pPr lvl="1">
              <a:lnSpc>
                <a:spcPts val="2500"/>
              </a:lnSpc>
              <a:spcBef>
                <a:spcPct val="0"/>
              </a:spcBef>
              <a:spcAft>
                <a:spcPts val="1200"/>
              </a:spcAft>
            </a:pPr>
            <a:r>
              <a:rPr lang="en-GB" altLang="en-US" sz="2400" smtClean="0"/>
              <a:t>Business purposes - </a:t>
            </a:r>
            <a:r>
              <a:rPr lang="en-GB" altLang="en-US" sz="2400" b="1" i="1" smtClean="0"/>
              <a:t>Malayan Credit Ltd v Jack Chia-MPH Ltd [1986] </a:t>
            </a:r>
            <a:r>
              <a:rPr lang="en-GB" altLang="en-US" sz="2400" smtClean="0"/>
              <a:t>- joint lease but used for separate businesses. MC and JC leased office space, each paying a proportion of the rent.  MC sought a sale and claimed the premises were held on a joint tenancy, so the proceeds should be shared equally.  </a:t>
            </a:r>
          </a:p>
          <a:p>
            <a:r>
              <a:rPr lang="en-GB" altLang="en-US" sz="2400" smtClean="0"/>
              <a:t>Held:  Where (as here) premises are held for individual business purposes, a tenancy in common is inferred.</a:t>
            </a:r>
          </a:p>
          <a:p>
            <a:pPr lvl="1">
              <a:lnSpc>
                <a:spcPts val="2500"/>
              </a:lnSpc>
              <a:spcBef>
                <a:spcPct val="0"/>
              </a:spcBef>
              <a:spcAft>
                <a:spcPts val="1200"/>
              </a:spcAft>
            </a:pPr>
            <a:endParaRPr lang="en-GB" altLang="en-US" sz="2400" smtClean="0"/>
          </a:p>
          <a:p>
            <a:endParaRPr lang="en-GB" altLang="en-US"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3ADF7E1-818C-49AA-8F01-5DF164CFE1B9}" type="slidenum">
              <a:rPr lang="en-GB" altLang="en-US">
                <a:latin typeface="Calibri" panose="020F0502020204030204" pitchFamily="34" charset="0"/>
              </a:rPr>
              <a:pPr eaLnBrk="1" hangingPunct="1"/>
              <a:t>17</a:t>
            </a:fld>
            <a:endParaRPr lang="en-GB" altLang="en-US">
              <a:latin typeface="Calibri" panose="020F050202020403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Content Placeholder 2"/>
          <p:cNvSpPr>
            <a:spLocks noGrp="1"/>
          </p:cNvSpPr>
          <p:nvPr>
            <p:ph idx="1"/>
          </p:nvPr>
        </p:nvSpPr>
        <p:spPr>
          <a:xfrm>
            <a:off x="539750" y="1557338"/>
            <a:ext cx="8135938" cy="4525962"/>
          </a:xfrm>
        </p:spPr>
        <p:txBody>
          <a:bodyPr/>
          <a:lstStyle/>
          <a:p>
            <a:pPr>
              <a:lnSpc>
                <a:spcPts val="2600"/>
              </a:lnSpc>
              <a:spcBef>
                <a:spcPct val="0"/>
              </a:spcBef>
              <a:spcAft>
                <a:spcPts val="1200"/>
              </a:spcAft>
            </a:pPr>
            <a:r>
              <a:rPr lang="en-GB" altLang="en-US" sz="2400" smtClean="0"/>
              <a:t>Remember, a legal joint tenancy can </a:t>
            </a:r>
            <a:r>
              <a:rPr lang="en-GB" altLang="en-US" sz="2400" u="sng" smtClean="0"/>
              <a:t>never</a:t>
            </a:r>
            <a:r>
              <a:rPr lang="en-GB" altLang="en-US" sz="2400" smtClean="0"/>
              <a:t> be severed</a:t>
            </a:r>
          </a:p>
          <a:p>
            <a:pPr>
              <a:lnSpc>
                <a:spcPts val="2600"/>
              </a:lnSpc>
              <a:spcBef>
                <a:spcPct val="0"/>
              </a:spcBef>
              <a:spcAft>
                <a:spcPts val="1200"/>
              </a:spcAft>
            </a:pPr>
            <a:r>
              <a:rPr lang="en-GB" altLang="en-US" sz="2400" smtClean="0"/>
              <a:t>A joint tenancy </a:t>
            </a:r>
            <a:r>
              <a:rPr lang="en-GB" altLang="en-US" sz="2400" u="sng" smtClean="0"/>
              <a:t>in equity</a:t>
            </a:r>
            <a:r>
              <a:rPr lang="en-GB" altLang="en-US" sz="2400" smtClean="0"/>
              <a:t> remains so until severed</a:t>
            </a:r>
          </a:p>
          <a:p>
            <a:pPr>
              <a:lnSpc>
                <a:spcPts val="2600"/>
              </a:lnSpc>
              <a:spcBef>
                <a:spcPct val="0"/>
              </a:spcBef>
              <a:spcAft>
                <a:spcPts val="1200"/>
              </a:spcAft>
            </a:pPr>
            <a:r>
              <a:rPr lang="en-GB" altLang="en-US" sz="2400" smtClean="0"/>
              <a:t>Severance is fairly easy to achieve and                      can be unilateral</a:t>
            </a:r>
          </a:p>
          <a:p>
            <a:pPr>
              <a:lnSpc>
                <a:spcPts val="2600"/>
              </a:lnSpc>
              <a:spcBef>
                <a:spcPct val="0"/>
              </a:spcBef>
              <a:spcAft>
                <a:spcPts val="1200"/>
              </a:spcAft>
            </a:pPr>
            <a:r>
              <a:rPr lang="en-GB" altLang="en-US" sz="2400" smtClean="0"/>
              <a:t>To sever, a beneficial joint tenant needs to                     destroy one of the four unities </a:t>
            </a:r>
          </a:p>
          <a:p>
            <a:pPr>
              <a:lnSpc>
                <a:spcPts val="2600"/>
              </a:lnSpc>
              <a:spcBef>
                <a:spcPct val="0"/>
              </a:spcBef>
              <a:spcAft>
                <a:spcPts val="1200"/>
              </a:spcAft>
            </a:pPr>
            <a:r>
              <a:rPr lang="en-GB" altLang="en-US" sz="2400" smtClean="0"/>
              <a:t>Once a joint tenancy is severed, </a:t>
            </a:r>
            <a:r>
              <a:rPr lang="en-GB" altLang="en-US" sz="2400" u="sng" smtClean="0"/>
              <a:t>the party who has severed</a:t>
            </a:r>
            <a:r>
              <a:rPr lang="en-GB" altLang="en-US" sz="2400" smtClean="0"/>
              <a:t> holds as a tenant in common</a:t>
            </a:r>
          </a:p>
          <a:p>
            <a:pPr>
              <a:lnSpc>
                <a:spcPts val="2600"/>
              </a:lnSpc>
              <a:spcBef>
                <a:spcPct val="0"/>
              </a:spcBef>
              <a:spcAft>
                <a:spcPts val="1200"/>
              </a:spcAft>
            </a:pPr>
            <a:r>
              <a:rPr lang="en-GB" altLang="en-US" sz="2400" smtClean="0"/>
              <a:t>If </a:t>
            </a:r>
            <a:r>
              <a:rPr lang="en-GB" altLang="en-US" sz="2400" u="sng" smtClean="0"/>
              <a:t>more than one</a:t>
            </a:r>
            <a:r>
              <a:rPr lang="en-GB" altLang="en-US" sz="2400" smtClean="0"/>
              <a:t> other joint tenant is left they remain as beneficial joint tenants</a:t>
            </a:r>
          </a:p>
          <a:p>
            <a:pPr>
              <a:lnSpc>
                <a:spcPts val="2600"/>
              </a:lnSpc>
              <a:spcBef>
                <a:spcPct val="0"/>
              </a:spcBef>
              <a:spcAft>
                <a:spcPts val="1200"/>
              </a:spcAft>
            </a:pPr>
            <a:r>
              <a:rPr lang="en-GB" altLang="en-US" sz="2400" smtClean="0"/>
              <a:t>There are various methods of severance...</a:t>
            </a:r>
          </a:p>
          <a:p>
            <a:pPr>
              <a:lnSpc>
                <a:spcPts val="2600"/>
              </a:lnSpc>
              <a:spcBef>
                <a:spcPct val="0"/>
              </a:spcBef>
              <a:spcAft>
                <a:spcPts val="1200"/>
              </a:spcAft>
            </a:pPr>
            <a:endParaRPr lang="en-GB" altLang="en-US" sz="2400" smtClean="0"/>
          </a:p>
        </p:txBody>
      </p:sp>
      <p:sp>
        <p:nvSpPr>
          <p:cNvPr id="30723"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12</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latin typeface="Arial" charset="0"/>
                <a:cs typeface="Arial" charset="0"/>
              </a:rPr>
              <a:t>Severance (1)</a:t>
            </a:r>
            <a:endParaRPr lang="en-GB" sz="3600" dirty="0" smtClean="0"/>
          </a:p>
        </p:txBody>
      </p:sp>
      <p:pic>
        <p:nvPicPr>
          <p:cNvPr id="30725" name="Picture 5" descr="C:\Documents and Settings\kdeakin\Local Settings\Temporary Internet Files\Content.IE5\770HT0WR\MC900034639[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04025" y="2492375"/>
            <a:ext cx="1760538" cy="147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Content Placeholder 2"/>
          <p:cNvSpPr>
            <a:spLocks noGrp="1"/>
          </p:cNvSpPr>
          <p:nvPr>
            <p:ph idx="1"/>
          </p:nvPr>
        </p:nvSpPr>
        <p:spPr>
          <a:xfrm>
            <a:off x="539750" y="1557338"/>
            <a:ext cx="8280400" cy="4454525"/>
          </a:xfrm>
        </p:spPr>
        <p:txBody>
          <a:bodyPr/>
          <a:lstStyle/>
          <a:p>
            <a:pPr>
              <a:lnSpc>
                <a:spcPts val="2500"/>
              </a:lnSpc>
              <a:spcBef>
                <a:spcPct val="0"/>
              </a:spcBef>
              <a:spcAft>
                <a:spcPts val="1200"/>
              </a:spcAft>
            </a:pPr>
            <a:r>
              <a:rPr lang="en-GB" altLang="en-US" sz="2000" smtClean="0"/>
              <a:t>Written notice - </a:t>
            </a:r>
            <a:r>
              <a:rPr lang="en-GB" altLang="en-US" sz="2000" i="1" smtClean="0"/>
              <a:t>Law of Property Act  1925; Section 36(2): </a:t>
            </a:r>
          </a:p>
          <a:p>
            <a:pPr lvl="1">
              <a:lnSpc>
                <a:spcPts val="2500"/>
              </a:lnSpc>
              <a:spcBef>
                <a:spcPct val="0"/>
              </a:spcBef>
              <a:spcAft>
                <a:spcPts val="1200"/>
              </a:spcAft>
            </a:pPr>
            <a:r>
              <a:rPr lang="en-GB" altLang="en-US" sz="2000" smtClean="0"/>
              <a:t>Notice can be unilateral;</a:t>
            </a:r>
          </a:p>
          <a:p>
            <a:pPr lvl="1">
              <a:lnSpc>
                <a:spcPts val="2500"/>
              </a:lnSpc>
              <a:spcBef>
                <a:spcPct val="0"/>
              </a:spcBef>
              <a:spcAft>
                <a:spcPts val="1200"/>
              </a:spcAft>
            </a:pPr>
            <a:r>
              <a:rPr lang="en-GB" altLang="en-US" sz="2000" smtClean="0"/>
              <a:t>Must be in writing, but does not need to be                             signed &amp; there is no prescribed form;</a:t>
            </a:r>
          </a:p>
          <a:p>
            <a:pPr lvl="1">
              <a:lnSpc>
                <a:spcPts val="2500"/>
              </a:lnSpc>
              <a:spcBef>
                <a:spcPct val="0"/>
              </a:spcBef>
              <a:spcAft>
                <a:spcPts val="1200"/>
              </a:spcAft>
            </a:pPr>
            <a:r>
              <a:rPr lang="en-GB" altLang="en-US" sz="2000" smtClean="0"/>
              <a:t>Must be sent to </a:t>
            </a:r>
            <a:r>
              <a:rPr lang="en-GB" altLang="en-US" sz="2000" u="sng" smtClean="0"/>
              <a:t>all</a:t>
            </a:r>
            <a:r>
              <a:rPr lang="en-GB" altLang="en-US" sz="2000" smtClean="0"/>
              <a:t> other joint tenants; </a:t>
            </a:r>
          </a:p>
          <a:p>
            <a:pPr lvl="1">
              <a:lnSpc>
                <a:spcPts val="2500"/>
              </a:lnSpc>
              <a:spcBef>
                <a:spcPct val="0"/>
              </a:spcBef>
              <a:spcAft>
                <a:spcPts val="1200"/>
              </a:spcAft>
            </a:pPr>
            <a:r>
              <a:rPr lang="en-GB" altLang="en-US" sz="2000" smtClean="0"/>
              <a:t>No need to prove receipt by recipient, only posting to correct address &amp; usually receipt there - </a:t>
            </a:r>
            <a:r>
              <a:rPr lang="en-GB" altLang="en-US" sz="2000" b="1" i="1" smtClean="0"/>
              <a:t>Kinch v Ballard [1998] </a:t>
            </a:r>
            <a:r>
              <a:rPr lang="en-GB" altLang="en-US" sz="2000" smtClean="0"/>
              <a:t>&amp;</a:t>
            </a:r>
            <a:r>
              <a:rPr lang="en-GB" altLang="en-US" sz="2000" b="1" i="1" smtClean="0"/>
              <a:t> Re 88 Berkeley Rd NW9 [1971]</a:t>
            </a:r>
            <a:r>
              <a:rPr lang="en-GB" altLang="en-US" sz="2000" smtClean="0"/>
              <a:t>; Where notice is sent by ordinary post, it is served within </a:t>
            </a:r>
            <a:r>
              <a:rPr lang="en-GB" altLang="en-US" sz="2000" i="1" smtClean="0"/>
              <a:t>LPA 1925; s196(3)</a:t>
            </a:r>
            <a:r>
              <a:rPr lang="en-GB" altLang="en-US" sz="2000" smtClean="0"/>
              <a:t> when the postman delivers the letter, because this constitutes leaving the notice at the “last known place of abode”.   </a:t>
            </a:r>
          </a:p>
          <a:p>
            <a:pPr lvl="1">
              <a:lnSpc>
                <a:spcPts val="2500"/>
              </a:lnSpc>
              <a:spcBef>
                <a:spcPct val="0"/>
              </a:spcBef>
              <a:spcAft>
                <a:spcPts val="1200"/>
              </a:spcAft>
            </a:pPr>
            <a:endParaRPr lang="en-GB" altLang="en-US" sz="2400" smtClean="0"/>
          </a:p>
          <a:p>
            <a:pPr lvl="1">
              <a:lnSpc>
                <a:spcPts val="2500"/>
              </a:lnSpc>
              <a:spcBef>
                <a:spcPct val="0"/>
              </a:spcBef>
              <a:spcAft>
                <a:spcPts val="1200"/>
              </a:spcAft>
            </a:pPr>
            <a:endParaRPr lang="en-GB" altLang="en-US" sz="2400" i="1" smtClean="0"/>
          </a:p>
        </p:txBody>
      </p:sp>
      <p:sp>
        <p:nvSpPr>
          <p:cNvPr id="31747"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13</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t>Severance (2)</a:t>
            </a:r>
          </a:p>
        </p:txBody>
      </p:sp>
      <p:pic>
        <p:nvPicPr>
          <p:cNvPr id="31749" name="Picture 5" descr="C:\Documents and Settings\kdeakin\Local Settings\Temporary Internet Files\Content.IE5\770HT0WR\MC900088568[1].w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80288" y="2133600"/>
            <a:ext cx="1227137" cy="1522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a:t>Severance </a:t>
            </a:r>
            <a:r>
              <a:rPr lang="en-GB" sz="3600" dirty="0" smtClean="0"/>
              <a:t>(3)</a:t>
            </a:r>
            <a:endParaRPr lang="en-GB" sz="3600" dirty="0"/>
          </a:p>
        </p:txBody>
      </p:sp>
      <p:sp>
        <p:nvSpPr>
          <p:cNvPr id="32771" name="Content Placeholder 2"/>
          <p:cNvSpPr>
            <a:spLocks noGrp="1"/>
          </p:cNvSpPr>
          <p:nvPr>
            <p:ph idx="1"/>
          </p:nvPr>
        </p:nvSpPr>
        <p:spPr/>
        <p:txBody>
          <a:bodyPr/>
          <a:lstStyle/>
          <a:p>
            <a:r>
              <a:rPr lang="en-GB" altLang="en-US" sz="2000" smtClean="0"/>
              <a:t>Note “</a:t>
            </a:r>
            <a:r>
              <a:rPr lang="en-GB" altLang="en-US" sz="2000" i="1" smtClean="0"/>
              <a:t>LPA 1925; s196(4)</a:t>
            </a:r>
            <a:r>
              <a:rPr lang="en-GB" altLang="en-US" sz="2000" smtClean="0"/>
              <a:t> deems service on the premises to have taken place if the requirements of sending by registered post and non-return by the Post Office are satisfied, even if it can be shown that physical service did not in fact take place on those premises.”</a:t>
            </a:r>
          </a:p>
          <a:p>
            <a:r>
              <a:rPr lang="en-GB" altLang="en-US" sz="2000" smtClean="0"/>
              <a:t>See Neuberger J in </a:t>
            </a:r>
            <a:r>
              <a:rPr lang="en-GB" altLang="en-US" sz="2000" b="1" i="1" smtClean="0"/>
              <a:t>Kinch v Ballard</a:t>
            </a:r>
            <a:r>
              <a:rPr lang="en-GB" altLang="en-US" sz="2000" smtClean="0"/>
              <a:t> [1998] 4 All ER 650. </a:t>
            </a:r>
          </a:p>
          <a:p>
            <a:r>
              <a:rPr lang="en-GB" altLang="en-US" sz="2000" smtClean="0"/>
              <a:t>In </a:t>
            </a:r>
            <a:r>
              <a:rPr lang="en-GB" altLang="en-US" sz="2000" b="1" i="1" smtClean="0"/>
              <a:t>Kinch v Ballard</a:t>
            </a:r>
            <a:r>
              <a:rPr lang="en-GB" altLang="en-US" sz="2000" smtClean="0"/>
              <a:t>, A wanted to divorce her husband, B, and instructed her solicitors to send him a notice of severance, which they did.  The husband had a heart attack and so, at the time the notice arrived at his home, he was not able to read it.  A, realising that if the notice </a:t>
            </a:r>
            <a:r>
              <a:rPr lang="en-GB" altLang="en-US" sz="2000" u="sng" smtClean="0"/>
              <a:t>was</a:t>
            </a:r>
            <a:r>
              <a:rPr lang="en-GB" altLang="en-US" sz="2000" smtClean="0"/>
              <a:t> effective she would effectively lose half the property on B’s death, destroyed the letter!   </a:t>
            </a:r>
          </a:p>
          <a:p>
            <a:r>
              <a:rPr lang="en-GB" altLang="en-US" sz="2000" smtClean="0"/>
              <a:t>Held:  The notice had been served; service was effected as soon as the letter was delivered at the house.</a:t>
            </a:r>
          </a:p>
          <a:p>
            <a:endParaRPr lang="en-GB" altLang="en-US" smtClean="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941B2EB-A700-4DE1-AC45-30354C2DCB8B}" type="slidenum">
              <a:rPr lang="en-GB" altLang="en-US">
                <a:latin typeface="Calibri" panose="020F0502020204030204" pitchFamily="34" charset="0"/>
              </a:rPr>
              <a:pPr eaLnBrk="1" hangingPunct="1"/>
              <a:t>20</a:t>
            </a:fld>
            <a:endParaRPr lang="en-GB" altLang="en-US">
              <a:latin typeface="Calibri" panose="020F050202020403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a:t>Severance </a:t>
            </a:r>
            <a:r>
              <a:rPr lang="en-GB" sz="3600" dirty="0" smtClean="0"/>
              <a:t>(4)</a:t>
            </a:r>
            <a:endParaRPr lang="en-GB" sz="3600" dirty="0"/>
          </a:p>
        </p:txBody>
      </p:sp>
      <p:sp>
        <p:nvSpPr>
          <p:cNvPr id="3" name="Content Placeholder 2"/>
          <p:cNvSpPr>
            <a:spLocks noGrp="1"/>
          </p:cNvSpPr>
          <p:nvPr>
            <p:ph idx="1"/>
          </p:nvPr>
        </p:nvSpPr>
        <p:spPr/>
        <p:txBody>
          <a:bodyPr/>
          <a:lstStyle/>
          <a:p>
            <a:pPr lvl="1">
              <a:lnSpc>
                <a:spcPts val="2500"/>
              </a:lnSpc>
              <a:spcBef>
                <a:spcPct val="0"/>
              </a:spcBef>
              <a:spcAft>
                <a:spcPts val="1200"/>
              </a:spcAft>
              <a:buFont typeface="Arial" charset="0"/>
              <a:buChar char="–"/>
              <a:defRPr/>
            </a:pPr>
            <a:r>
              <a:rPr lang="en-GB" altLang="en-US" sz="2000" dirty="0">
                <a:latin typeface="Arial" charset="0"/>
                <a:cs typeface="Arial" charset="0"/>
              </a:rPr>
              <a:t>Must show intention to sever immediately</a:t>
            </a:r>
            <a:r>
              <a:rPr lang="en-GB" altLang="en-US" sz="2000" dirty="0" smtClean="0">
                <a:latin typeface="Arial" charset="0"/>
                <a:cs typeface="Arial" charset="0"/>
              </a:rPr>
              <a:t>;</a:t>
            </a:r>
            <a:r>
              <a:rPr lang="en-GB" sz="2000" dirty="0"/>
              <a:t> Consider cases such as </a:t>
            </a:r>
            <a:r>
              <a:rPr lang="en-GB" sz="2000" b="1" i="1" dirty="0" err="1"/>
              <a:t>Wallbank</a:t>
            </a:r>
            <a:r>
              <a:rPr lang="en-GB" sz="2000" b="1" i="1" dirty="0"/>
              <a:t> &amp; </a:t>
            </a:r>
            <a:r>
              <a:rPr lang="en-GB" sz="2000" b="1" i="1" dirty="0" err="1"/>
              <a:t>Wallbank</a:t>
            </a:r>
            <a:r>
              <a:rPr lang="en-GB" sz="2000" b="1" i="1" dirty="0"/>
              <a:t> v Price</a:t>
            </a:r>
            <a:r>
              <a:rPr lang="en-GB" sz="2000" dirty="0"/>
              <a:t> [2007] EWHC 3001, </a:t>
            </a:r>
            <a:r>
              <a:rPr lang="en-GB" sz="2000" b="1" i="1" dirty="0"/>
              <a:t>Re Draper’s Conveyance</a:t>
            </a:r>
            <a:r>
              <a:rPr lang="en-GB" sz="2000" i="1" dirty="0"/>
              <a:t> </a:t>
            </a:r>
            <a:r>
              <a:rPr lang="en-GB" sz="2000" dirty="0"/>
              <a:t>[1969] 1 </a:t>
            </a:r>
            <a:r>
              <a:rPr lang="en-GB" sz="2000" dirty="0" err="1"/>
              <a:t>Ch</a:t>
            </a:r>
            <a:r>
              <a:rPr lang="en-GB" sz="2000" dirty="0"/>
              <a:t> 486 and</a:t>
            </a:r>
            <a:r>
              <a:rPr lang="en-GB" sz="2000" i="1" dirty="0"/>
              <a:t> </a:t>
            </a:r>
            <a:r>
              <a:rPr lang="en-GB" sz="2000" b="1" i="1" dirty="0"/>
              <a:t>Harris v Goddard</a:t>
            </a:r>
            <a:r>
              <a:rPr lang="en-GB" sz="2000" i="1" dirty="0"/>
              <a:t> </a:t>
            </a:r>
            <a:r>
              <a:rPr lang="en-GB" sz="2000" dirty="0"/>
              <a:t>[1983] 3 All ER 242</a:t>
            </a:r>
            <a:r>
              <a:rPr lang="en-GB" sz="2000" dirty="0" smtClean="0"/>
              <a:t>.</a:t>
            </a:r>
            <a:endParaRPr lang="en-GB" altLang="en-US" sz="2000" dirty="0">
              <a:latin typeface="Arial" charset="0"/>
              <a:cs typeface="Arial" charset="0"/>
            </a:endParaRPr>
          </a:p>
          <a:p>
            <a:pPr lvl="1">
              <a:lnSpc>
                <a:spcPts val="2500"/>
              </a:lnSpc>
              <a:spcBef>
                <a:spcPct val="0"/>
              </a:spcBef>
              <a:spcAft>
                <a:spcPts val="1200"/>
              </a:spcAft>
              <a:buFont typeface="Arial" charset="0"/>
              <a:buChar char="–"/>
              <a:defRPr/>
            </a:pPr>
            <a:r>
              <a:rPr lang="en-GB" altLang="en-US" sz="2000" dirty="0">
                <a:latin typeface="Arial" charset="0"/>
                <a:cs typeface="Arial" charset="0"/>
              </a:rPr>
              <a:t>Divides land proportionately to number of </a:t>
            </a:r>
            <a:r>
              <a:rPr lang="en-GB" altLang="en-US" sz="2000" dirty="0" smtClean="0">
                <a:latin typeface="Arial" charset="0"/>
                <a:cs typeface="Arial" charset="0"/>
              </a:rPr>
              <a:t>co-owners;</a:t>
            </a:r>
          </a:p>
          <a:p>
            <a:pPr lvl="1">
              <a:lnSpc>
                <a:spcPts val="2500"/>
              </a:lnSpc>
              <a:spcBef>
                <a:spcPct val="0"/>
              </a:spcBef>
              <a:spcAft>
                <a:spcPts val="1200"/>
              </a:spcAft>
              <a:buFont typeface="Arial" charset="0"/>
              <a:buChar char="–"/>
              <a:defRPr/>
            </a:pPr>
            <a:r>
              <a:rPr lang="en-GB" altLang="en-US" sz="2000" dirty="0" smtClean="0">
                <a:latin typeface="Arial" charset="0"/>
                <a:cs typeface="Arial" charset="0"/>
              </a:rPr>
              <a:t>Usually </a:t>
            </a:r>
            <a:r>
              <a:rPr lang="en-GB" altLang="en-US" sz="2000" dirty="0">
                <a:latin typeface="Arial" charset="0"/>
                <a:cs typeface="Arial" charset="0"/>
              </a:rPr>
              <a:t>notice </a:t>
            </a:r>
            <a:r>
              <a:rPr lang="en-GB" altLang="en-US" sz="2000" u="sng" dirty="0">
                <a:latin typeface="Arial" charset="0"/>
                <a:cs typeface="Arial" charset="0"/>
              </a:rPr>
              <a:t>cannot</a:t>
            </a:r>
            <a:r>
              <a:rPr lang="en-GB" altLang="en-US" sz="2000" dirty="0">
                <a:latin typeface="Arial" charset="0"/>
                <a:cs typeface="Arial" charset="0"/>
              </a:rPr>
              <a:t> be given by will, only inter </a:t>
            </a:r>
            <a:r>
              <a:rPr lang="en-GB" altLang="en-US" sz="2000" dirty="0" err="1">
                <a:latin typeface="Arial" charset="0"/>
                <a:cs typeface="Arial" charset="0"/>
              </a:rPr>
              <a:t>vivos</a:t>
            </a:r>
            <a:r>
              <a:rPr lang="en-GB" altLang="en-US" sz="2000" dirty="0">
                <a:latin typeface="Arial" charset="0"/>
                <a:cs typeface="Arial" charset="0"/>
              </a:rPr>
              <a:t>. </a:t>
            </a:r>
            <a:r>
              <a:rPr lang="en-GB" sz="2000" dirty="0"/>
              <a:t>The making of a will is not usually seen as severable event </a:t>
            </a:r>
            <a:r>
              <a:rPr lang="en-GB" sz="2000" b="1" i="1" dirty="0"/>
              <a:t>Carr v </a:t>
            </a:r>
            <a:r>
              <a:rPr lang="en-GB" sz="2000" b="1" i="1" dirty="0" err="1"/>
              <a:t>Isard</a:t>
            </a:r>
            <a:r>
              <a:rPr lang="en-GB" sz="2000" dirty="0"/>
              <a:t> [2006] EWHC 2095 Ch. In that case, the court’s view was that the wills made by a husband and wife could not by themselves constitute a course of dealing. This was because there was insufficient evidence that the parties had demonstrated an intention to sever the joint tenancy (but see </a:t>
            </a:r>
            <a:r>
              <a:rPr lang="en-GB" sz="2000" b="1" i="1" dirty="0"/>
              <a:t>Re </a:t>
            </a:r>
            <a:r>
              <a:rPr lang="en-GB" sz="2000" b="1" i="1" dirty="0" err="1"/>
              <a:t>Woolnough</a:t>
            </a:r>
            <a:r>
              <a:rPr lang="en-GB" sz="2000" b="1" i="1" dirty="0"/>
              <a:t> </a:t>
            </a:r>
            <a:r>
              <a:rPr lang="en-GB" sz="2000" dirty="0"/>
              <a:t>[2002] WTLR 595 below). </a:t>
            </a:r>
          </a:p>
          <a:p>
            <a:pPr marL="0" indent="0">
              <a:buFont typeface="Arial" charset="0"/>
              <a:buNone/>
              <a:defRPr/>
            </a:pPr>
            <a:endParaRPr lang="en-GB" sz="2000" dirty="0"/>
          </a:p>
          <a:p>
            <a:pPr lvl="1">
              <a:lnSpc>
                <a:spcPts val="2500"/>
              </a:lnSpc>
              <a:spcBef>
                <a:spcPct val="0"/>
              </a:spcBef>
              <a:spcAft>
                <a:spcPts val="1200"/>
              </a:spcAft>
              <a:buFont typeface="Arial" charset="0"/>
              <a:buChar char="–"/>
              <a:defRPr/>
            </a:pPr>
            <a:endParaRPr lang="en-GB" altLang="en-US" sz="2000" dirty="0">
              <a:latin typeface="Arial" charset="0"/>
              <a:cs typeface="Arial" charset="0"/>
            </a:endParaRPr>
          </a:p>
          <a:p>
            <a:pPr>
              <a:buFont typeface="Arial" charset="0"/>
              <a:buChar char="•"/>
              <a:defRPr/>
            </a:pPr>
            <a:endParaRPr lang="en-GB" sz="20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EA3DA32-B382-4DB6-A8EC-476321C85AC8}" type="slidenum">
              <a:rPr lang="en-GB" altLang="en-US">
                <a:latin typeface="Calibri" panose="020F0502020204030204" pitchFamily="34" charset="0"/>
              </a:rPr>
              <a:pPr eaLnBrk="1" hangingPunct="1"/>
              <a:t>21</a:t>
            </a:fld>
            <a:endParaRPr lang="en-GB" altLang="en-US">
              <a:latin typeface="Calibri" panose="020F050202020403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18" name="Content Placeholder 2"/>
          <p:cNvSpPr>
            <a:spLocks noGrp="1"/>
          </p:cNvSpPr>
          <p:nvPr>
            <p:ph idx="1"/>
          </p:nvPr>
        </p:nvSpPr>
        <p:spPr>
          <a:xfrm>
            <a:off x="539750" y="1557338"/>
            <a:ext cx="8135938" cy="4525962"/>
          </a:xfrm>
        </p:spPr>
        <p:txBody>
          <a:bodyPr/>
          <a:lstStyle/>
          <a:p>
            <a:pPr>
              <a:lnSpc>
                <a:spcPts val="2500"/>
              </a:lnSpc>
              <a:spcBef>
                <a:spcPct val="0"/>
              </a:spcBef>
              <a:spcAft>
                <a:spcPts val="1200"/>
              </a:spcAft>
            </a:pPr>
            <a:r>
              <a:rPr lang="en-GB" altLang="en-US" sz="2400" smtClean="0"/>
              <a:t>Acts of joint tenants - these are listed in the case of </a:t>
            </a:r>
            <a:r>
              <a:rPr lang="en-GB" altLang="en-US" sz="2400" b="1" i="1" smtClean="0"/>
              <a:t>Williams v Hensman</a:t>
            </a:r>
            <a:r>
              <a:rPr lang="en-GB" altLang="en-US" sz="2400" smtClean="0"/>
              <a:t> </a:t>
            </a:r>
            <a:r>
              <a:rPr lang="en-GB" altLang="en-US" sz="2400" b="1" i="1" smtClean="0"/>
              <a:t>[1861] </a:t>
            </a:r>
          </a:p>
          <a:p>
            <a:pPr>
              <a:lnSpc>
                <a:spcPts val="2500"/>
              </a:lnSpc>
              <a:spcBef>
                <a:spcPct val="0"/>
              </a:spcBef>
              <a:spcAft>
                <a:spcPts val="1200"/>
              </a:spcAft>
              <a:buFont typeface="Arial" panose="020B0604020202020204" pitchFamily="34" charset="0"/>
              <a:buNone/>
            </a:pPr>
            <a:r>
              <a:rPr lang="en-GB" altLang="en-US" sz="2400" smtClean="0"/>
              <a:t>	1. Unilateral act of joint tenant - the act must be final &amp; irrevocable. Examples:</a:t>
            </a:r>
          </a:p>
          <a:p>
            <a:pPr>
              <a:lnSpc>
                <a:spcPts val="2500"/>
              </a:lnSpc>
              <a:spcBef>
                <a:spcPct val="0"/>
              </a:spcBef>
              <a:spcAft>
                <a:spcPts val="1200"/>
              </a:spcAft>
              <a:buFont typeface="Arial" panose="020B0604020202020204" pitchFamily="34" charset="0"/>
              <a:buNone/>
            </a:pPr>
            <a:r>
              <a:rPr lang="en-GB" altLang="en-US" sz="2400" smtClean="0"/>
              <a:t>	- a joint tenant selling or mortgaging their “share”;</a:t>
            </a:r>
          </a:p>
          <a:p>
            <a:pPr>
              <a:lnSpc>
                <a:spcPts val="2500"/>
              </a:lnSpc>
              <a:spcBef>
                <a:spcPct val="0"/>
              </a:spcBef>
              <a:spcAft>
                <a:spcPts val="1200"/>
              </a:spcAft>
              <a:buFont typeface="Arial" panose="020B0604020202020204" pitchFamily="34" charset="0"/>
              <a:buNone/>
            </a:pPr>
            <a:r>
              <a:rPr lang="en-GB" altLang="en-US" sz="2400" smtClean="0"/>
              <a:t>	- a joint tenant becoming bankrupt = automatic severance - </a:t>
            </a:r>
            <a:r>
              <a:rPr lang="en-GB" altLang="en-US" sz="2400" b="1" i="1" smtClean="0"/>
              <a:t>Re Palmer [1994] </a:t>
            </a:r>
            <a:r>
              <a:rPr lang="en-GB" altLang="en-US" sz="2400" smtClean="0"/>
              <a:t>- Why?</a:t>
            </a:r>
          </a:p>
          <a:p>
            <a:pPr>
              <a:lnSpc>
                <a:spcPts val="2500"/>
              </a:lnSpc>
              <a:spcBef>
                <a:spcPct val="0"/>
              </a:spcBef>
              <a:spcAft>
                <a:spcPts val="1200"/>
              </a:spcAft>
              <a:buFont typeface="Arial" panose="020B0604020202020204" pitchFamily="34" charset="0"/>
              <a:buNone/>
            </a:pPr>
            <a:r>
              <a:rPr lang="en-GB" altLang="en-US" sz="2400" smtClean="0"/>
              <a:t>	2. Mutual agreement - </a:t>
            </a:r>
            <a:r>
              <a:rPr lang="en-GB" altLang="en-US" sz="2400" u="sng" smtClean="0"/>
              <a:t>all</a:t>
            </a:r>
            <a:r>
              <a:rPr lang="en-GB" altLang="en-US" sz="2400" smtClean="0"/>
              <a:t> joint tenants must agree but an agreement to sell will suffice - see </a:t>
            </a:r>
            <a:r>
              <a:rPr lang="en-GB" altLang="en-US" sz="2400" b="1" i="1" smtClean="0"/>
              <a:t>Burgess v Rawnsley</a:t>
            </a:r>
            <a:r>
              <a:rPr lang="en-GB" altLang="en-US" sz="2400" smtClean="0"/>
              <a:t> ; and</a:t>
            </a:r>
          </a:p>
          <a:p>
            <a:pPr>
              <a:lnSpc>
                <a:spcPts val="2500"/>
              </a:lnSpc>
              <a:spcBef>
                <a:spcPct val="0"/>
              </a:spcBef>
              <a:spcAft>
                <a:spcPts val="1200"/>
              </a:spcAft>
              <a:buFont typeface="Arial" panose="020B0604020202020204" pitchFamily="34" charset="0"/>
              <a:buNone/>
            </a:pPr>
            <a:r>
              <a:rPr lang="en-GB" altLang="en-US" sz="2400" smtClean="0"/>
              <a:t>	3. Mutual conduct - E.g. conduct makes it obvious severance intended - </a:t>
            </a:r>
            <a:r>
              <a:rPr lang="en-GB" altLang="en-US" sz="2400" b="1" i="1" smtClean="0"/>
              <a:t>Williams v Hensman</a:t>
            </a:r>
            <a:r>
              <a:rPr lang="en-GB" altLang="en-US" sz="2400" smtClean="0"/>
              <a:t>.</a:t>
            </a:r>
          </a:p>
        </p:txBody>
      </p:sp>
      <p:sp>
        <p:nvSpPr>
          <p:cNvPr id="34819" name="Slide Number Placeholder 3"/>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eaLnBrk="0" hangingPunct="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eaLnBrk="0" hangingPunct="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eaLnBrk="0" hangingPunct="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GB" altLang="en-US" sz="1200">
                <a:latin typeface="Arial" panose="020B0604020202020204" pitchFamily="34" charset="0"/>
                <a:cs typeface="Arial" panose="020B0604020202020204" pitchFamily="34" charset="0"/>
              </a:rPr>
              <a:t>14</a:t>
            </a:r>
          </a:p>
        </p:txBody>
      </p:sp>
      <p:sp>
        <p:nvSpPr>
          <p:cNvPr id="6" name="Title 1"/>
          <p:cNvSpPr>
            <a:spLocks noGrp="1"/>
          </p:cNvSpPr>
          <p:nvPr>
            <p:ph type="title"/>
          </p:nvPr>
        </p:nvSpPr>
        <p:spPr>
          <a:xfrm>
            <a:off x="573088" y="215900"/>
            <a:ext cx="8102600" cy="1284288"/>
          </a:xfrm>
        </p:spPr>
        <p:txBody>
          <a:bodyPr rtlCol="0">
            <a:noAutofit/>
          </a:bodyPr>
          <a:lstStyle/>
          <a:p>
            <a:pPr eaLnBrk="1" fontAlgn="auto" hangingPunct="1">
              <a:spcAft>
                <a:spcPts val="0"/>
              </a:spcAft>
              <a:defRPr/>
            </a:pPr>
            <a:r>
              <a:rPr lang="en-GB" sz="3600" dirty="0" smtClean="0">
                <a:latin typeface="Arial" charset="0"/>
                <a:cs typeface="Arial" charset="0"/>
              </a:rPr>
              <a:t>Severance (5)</a:t>
            </a:r>
            <a:endParaRPr lang="en-GB" sz="3600"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73088" y="215900"/>
            <a:ext cx="7927975" cy="1284288"/>
          </a:xfrm>
        </p:spPr>
        <p:txBody>
          <a:bodyPr/>
          <a:lstStyle/>
          <a:p>
            <a:pPr>
              <a:defRPr/>
            </a:pPr>
            <a:r>
              <a:rPr lang="en-GB" sz="3600" dirty="0" smtClean="0"/>
              <a:t>Any Questions?</a:t>
            </a:r>
            <a:endParaRPr lang="en-GB" sz="3600" dirty="0"/>
          </a:p>
        </p:txBody>
      </p:sp>
      <p:sp>
        <p:nvSpPr>
          <p:cNvPr id="4" name="Slide Number Placeholder 3"/>
          <p:cNvSpPr>
            <a:spLocks noGrp="1"/>
          </p:cNvSpPr>
          <p:nvPr>
            <p:ph type="sldNum" sz="quarter" idx="10"/>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47E6077-1922-4BE3-BAB4-55F6A9B52C89}" type="slidenum">
              <a:rPr lang="en-GB" altLang="en-US">
                <a:latin typeface="Calibri" panose="020F0502020204030204" pitchFamily="34" charset="0"/>
              </a:rPr>
              <a:pPr eaLnBrk="1" hangingPunct="1"/>
              <a:t>23</a:t>
            </a:fld>
            <a:endParaRPr lang="en-GB" altLang="en-US">
              <a:latin typeface="Calibri" panose="020F0502020204030204" pitchFamily="34" charset="0"/>
            </a:endParaRPr>
          </a:p>
        </p:txBody>
      </p:sp>
      <p:pic>
        <p:nvPicPr>
          <p:cNvPr id="35844" name="Picture 5" descr="C:\Users\kdeakin\AppData\Local\Microsoft\Windows\Temporary Internet Files\Content.IE5\AAC4HC2U\MP90039883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9613" y="1552575"/>
            <a:ext cx="5608637" cy="400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692</TotalTime>
  <Words>1734</Words>
  <Application>Microsoft Office PowerPoint</Application>
  <PresentationFormat>On-screen Show (4:3)</PresentationFormat>
  <Paragraphs>177</Paragraphs>
  <Slides>23</Slides>
  <Notes>14</Notes>
  <HiddenSlides>0</HiddenSlides>
  <MMClips>0</MMClips>
  <ScaleCrop>false</ScaleCrop>
  <HeadingPairs>
    <vt:vector size="8" baseType="variant">
      <vt:variant>
        <vt:lpstr>Fonts Used</vt:lpstr>
      </vt:variant>
      <vt:variant>
        <vt:i4>2</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27" baseType="lpstr">
      <vt:lpstr>Arial</vt:lpstr>
      <vt:lpstr>Calibri</vt:lpstr>
      <vt:lpstr>Office Theme</vt:lpstr>
      <vt:lpstr>Microsoft Photo Editor 3.0 Photo</vt:lpstr>
      <vt:lpstr>PowerPoint Presentation</vt:lpstr>
      <vt:lpstr>Learning Outcome 5</vt:lpstr>
      <vt:lpstr>Summary</vt:lpstr>
      <vt:lpstr> Co-ownership Legal Estate (1) </vt:lpstr>
      <vt:lpstr> Co-ownership Legal Estate (2) </vt:lpstr>
      <vt:lpstr> Co-ownership - Equitable Interests Introduction (1) </vt:lpstr>
      <vt:lpstr> Co-ownership - Equitable Interests Introduction (2) </vt:lpstr>
      <vt:lpstr>  Co-ownership - Equitable Interests  Beneficial Joint Tenants (1) </vt:lpstr>
      <vt:lpstr>  Co-ownership - Equitable Interests  Beneficial Joint Tenants (2)   </vt:lpstr>
      <vt:lpstr>Co-ownership - Equitable Interests  Beneficial Joint Tenants (3)</vt:lpstr>
      <vt:lpstr>  Co-ownership - Equitable Interests  Beneficial Joint Tenants (4)   </vt:lpstr>
      <vt:lpstr>Example 1 - Joint Tenancy</vt:lpstr>
      <vt:lpstr>Co-ownership - Equitable Interests  Tenants in Common (1)</vt:lpstr>
      <vt:lpstr>Co-ownership - Equitable Interests  Tenants in Common (2)</vt:lpstr>
      <vt:lpstr>Example 2 – Tenancy in Common</vt:lpstr>
      <vt:lpstr>How do you determine how the Equitable Interest in land is held?</vt:lpstr>
      <vt:lpstr>How do you determine how the Equitable Interest in land is held?</vt:lpstr>
      <vt:lpstr>Severance (1)</vt:lpstr>
      <vt:lpstr>Severance (2)</vt:lpstr>
      <vt:lpstr>Severance (3)</vt:lpstr>
      <vt:lpstr>Severance (4)</vt:lpstr>
      <vt:lpstr>Severance (5)</vt:lpstr>
      <vt:lpstr>Any Questions?</vt:lpstr>
    </vt:vector>
  </TitlesOfParts>
  <Company>De Montfort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Leicester Institute  of Legal Practice</dc:title>
  <dc:creator>imagetest</dc:creator>
  <cp:lastModifiedBy>Mike Swanson</cp:lastModifiedBy>
  <cp:revision>80</cp:revision>
  <dcterms:created xsi:type="dcterms:W3CDTF">2009-06-03T10:01:58Z</dcterms:created>
  <dcterms:modified xsi:type="dcterms:W3CDTF">2019-01-28T15:17:48Z</dcterms:modified>
  <cp:contentStatus/>
</cp:coreProperties>
</file>