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notesMasterIdLst>
    <p:notesMasterId r:id="rId11"/>
  </p:notesMasterIdLst>
  <p:sldSz cx="14630400" cy="8229600"/>
  <p:notesSz cx="8229600" cy="14630400"/>
  <p:embeddedFontLst>
    <p:embeddedFont>
      <p:font typeface="Barlow"/>
      <p:regular r:id="rId16"/>
    </p:embeddedFont>
    <p:embeddedFont>
      <p:font typeface="Barlow"/>
      <p:regular r:id="rId17"/>
    </p:embeddedFont>
    <p:embeddedFont>
      <p:font typeface="Barlow"/>
      <p:regular r:id="rId18"/>
    </p:embeddedFont>
    <p:embeddedFont>
      <p:font typeface="Barlow"/>
      <p:regular r:id="rId19"/>
    </p:embeddedFont>
    <p:embeddedFont>
      <p:font typeface="Montserrat"/>
      <p:regular r:id="rId20"/>
    </p:embeddedFont>
    <p:embeddedFont>
      <p:font typeface="Montserrat"/>
      <p:regular r:id="rId21"/>
    </p:embeddedFont>
    <p:embeddedFont>
      <p:font typeface="Montserrat"/>
      <p:regular r:id="rId22"/>
    </p:embeddedFont>
    <p:embeddedFont>
      <p:font typeface="Montserrat"/>
      <p:regular r:id="rId23"/>
    </p:embeddedFont>
  </p:embeddedFon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notesMaster" Target="notesMasters/notesMaster1.xml"/><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6" Type="http://schemas.openxmlformats.org/officeDocument/2006/relationships/font" Target="fonts/font1.fntdata"/><Relationship Id="rId17" Type="http://schemas.openxmlformats.org/officeDocument/2006/relationships/font" Target="fonts/font2.fntdata"/><Relationship Id="rId18" Type="http://schemas.openxmlformats.org/officeDocument/2006/relationships/font" Target="fonts/font3.fntdata"/><Relationship Id="rId19" Type="http://schemas.openxmlformats.org/officeDocument/2006/relationships/font" Target="fonts/font4.fntdata"/><Relationship Id="rId20" Type="http://schemas.openxmlformats.org/officeDocument/2006/relationships/font" Target="fonts/font5.fntdata"/><Relationship Id="rId21" Type="http://schemas.openxmlformats.org/officeDocument/2006/relationships/font" Target="fonts/font6.fntdata"/><Relationship Id="rId22" Type="http://schemas.openxmlformats.org/officeDocument/2006/relationships/font" Target="fonts/font7.fntdata"/><Relationship Id="rId23" Type="http://schemas.openxmlformats.org/officeDocument/2006/relationships/font" Target="fonts/font8.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3.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4.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slideLayout" Target="../slideLayouts/slideLayout6.xml"/><Relationship Id="rId6"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svg"/><Relationship Id="rId5" Type="http://schemas.openxmlformats.org/officeDocument/2006/relationships/image" Target="../media/image-6-5.png"/><Relationship Id="rId6" Type="http://schemas.openxmlformats.org/officeDocument/2006/relationships/image" Target="../media/image-6-6.png"/><Relationship Id="rId7" Type="http://schemas.openxmlformats.org/officeDocument/2006/relationships/image" Target="../media/image-6-7.svg"/><Relationship Id="rId8" Type="http://schemas.openxmlformats.org/officeDocument/2006/relationships/image" Target="../media/image-6-8.png"/><Relationship Id="rId9" Type="http://schemas.openxmlformats.org/officeDocument/2006/relationships/image" Target="../media/image-6-9.png"/><Relationship Id="rId10" Type="http://schemas.openxmlformats.org/officeDocument/2006/relationships/image" Target="../media/image-6-10.svg"/><Relationship Id="rId11" Type="http://schemas.openxmlformats.org/officeDocument/2006/relationships/slideLayout" Target="../slideLayouts/slideLayout7.xml"/><Relationship Id="rId1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7" Type="http://schemas.openxmlformats.org/officeDocument/2006/relationships/hyperlink" Target="https://www.nice.org.uk/guidance/ng28" TargetMode="External"/><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image" Target="../media/image-7-3.png"/><Relationship Id="rId4" Type="http://schemas.openxmlformats.org/officeDocument/2006/relationships/image" Target="../media/image-7-4.png"/><Relationship Id="rId5" Type="http://schemas.openxmlformats.org/officeDocument/2006/relationships/image" Target="../media/image-7-5.png"/><Relationship Id="rId6" Type="http://schemas.openxmlformats.org/officeDocument/2006/relationships/image" Target="../media/image-7-6.png"/><Relationship Id="rId8" Type="http://schemas.openxmlformats.org/officeDocument/2006/relationships/slideLayout" Target="../slideLayouts/slideLayout8.xml"/><Relationship Id="rId9"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9.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hyperlink" Target="https://www.diabetes.org.uk/professionals/position-statements-reports/statistics" TargetMode="External"/><Relationship Id="rId3" Type="http://schemas.openxmlformats.org/officeDocument/2006/relationships/hyperlink" Target="https://www.nhs.uk/conditions/type-2-diabetes/" TargetMode="External"/><Relationship Id="rId4" Type="http://schemas.openxmlformats.org/officeDocument/2006/relationships/hyperlink" Target="https://www.nice.org.uk/guidance/ng28" TargetMode="External"/><Relationship Id="rId5" Type="http://schemas.openxmlformats.org/officeDocument/2006/relationships/hyperlink" Target="https://www.legislation.gov.uk/ukpga/2005/9/contents" TargetMode="External"/><Relationship Id="rId1" Type="http://schemas.openxmlformats.org/officeDocument/2006/relationships/image" Target="../media/image-9-1.png"/><Relationship Id="rId6" Type="http://schemas.openxmlformats.org/officeDocument/2006/relationships/slideLayout" Target="../slideLayouts/slideLayout10.xml"/><Relationship Id="rId7"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85000"/>
            </a:srgbClr>
          </a:solidFill>
          <a:ln/>
        </p:spPr>
      </p:sp>
      <p:sp>
        <p:nvSpPr>
          <p:cNvPr id="4" name="Text 1"/>
          <p:cNvSpPr/>
          <p:nvPr/>
        </p:nvSpPr>
        <p:spPr>
          <a:xfrm>
            <a:off x="758309" y="3022878"/>
            <a:ext cx="13113782" cy="1425416"/>
          </a:xfrm>
          <a:prstGeom prst="rect">
            <a:avLst/>
          </a:prstGeom>
          <a:noFill/>
          <a:ln/>
        </p:spPr>
        <p:txBody>
          <a:bodyPr wrap="square" lIns="0" tIns="0" rIns="0" bIns="0" rtlCol="0" anchor="t"/>
          <a:lstStyle/>
          <a:p>
            <a:pPr algn="l" indent="0" marL="0">
              <a:lnSpc>
                <a:spcPts val="5600"/>
              </a:lnSpc>
              <a:buNone/>
            </a:pPr>
            <a:r>
              <a:rPr lang="en-US" sz="4450" b="1" dirty="0">
                <a:solidFill>
                  <a:srgbClr val="2E3C4E"/>
                </a:solidFill>
                <a:latin typeface="Barlow Bold" pitchFamily="34" charset="0"/>
                <a:ea typeface="Barlow Bold" pitchFamily="34" charset="-122"/>
                <a:cs typeface="Barlow Bold" pitchFamily="34" charset="-120"/>
              </a:rPr>
              <a:t>Type 2 Diabetes: Physiology, Lifestyle Impacts &amp; Evidence-Based Care</a:t>
            </a:r>
            <a:endParaRPr lang="en-US" sz="4450" dirty="0"/>
          </a:p>
        </p:txBody>
      </p:sp>
      <p:sp>
        <p:nvSpPr>
          <p:cNvPr id="5" name="Text 2"/>
          <p:cNvSpPr/>
          <p:nvPr/>
        </p:nvSpPr>
        <p:spPr>
          <a:xfrm>
            <a:off x="758309" y="4773216"/>
            <a:ext cx="13113782" cy="433388"/>
          </a:xfrm>
          <a:prstGeom prst="rect">
            <a:avLst/>
          </a:prstGeom>
          <a:noFill/>
          <a:ln/>
        </p:spPr>
        <p:txBody>
          <a:bodyPr wrap="none" lIns="0" tIns="0" rIns="0" bIns="0" rtlCol="0" anchor="t"/>
          <a:lstStyle/>
          <a:p>
            <a:pPr algn="l" indent="0" marL="0">
              <a:lnSpc>
                <a:spcPts val="3400"/>
              </a:lnSpc>
              <a:buNone/>
            </a:pPr>
            <a:r>
              <a:rPr lang="en-US" sz="2100" dirty="0">
                <a:solidFill>
                  <a:srgbClr val="384653"/>
                </a:solidFill>
                <a:latin typeface="Montserrat" pitchFamily="34" charset="0"/>
                <a:ea typeface="Montserrat" pitchFamily="34" charset="-122"/>
                <a:cs typeface="Montserrat" pitchFamily="34" charset="-120"/>
              </a:rPr>
              <a:t>A Comprehensive Overview for Healthcare Professionals</a:t>
            </a:r>
            <a:endParaRPr lang="en-US" sz="2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5760720" cy="8229600"/>
          </a:xfrm>
          <a:prstGeom prst="rect">
            <a:avLst/>
          </a:prstGeom>
        </p:spPr>
      </p:pic>
      <p:sp>
        <p:nvSpPr>
          <p:cNvPr id="3" name="Text 0"/>
          <p:cNvSpPr/>
          <p:nvPr/>
        </p:nvSpPr>
        <p:spPr>
          <a:xfrm>
            <a:off x="6244709" y="1770459"/>
            <a:ext cx="7627382" cy="2138124"/>
          </a:xfrm>
          <a:prstGeom prst="rect">
            <a:avLst/>
          </a:prstGeom>
          <a:noFill/>
          <a:ln/>
        </p:spPr>
        <p:txBody>
          <a:bodyPr wrap="square" lIns="0" tIns="0" rIns="0" bIns="0" rtlCol="0" anchor="t"/>
          <a:lstStyle/>
          <a:p>
            <a:pPr algn="l" indent="0" marL="0">
              <a:lnSpc>
                <a:spcPts val="5600"/>
              </a:lnSpc>
              <a:buNone/>
            </a:pPr>
            <a:r>
              <a:rPr lang="en-US" sz="4450" b="1" dirty="0">
                <a:solidFill>
                  <a:srgbClr val="2E3C4E"/>
                </a:solidFill>
                <a:latin typeface="Barlow Bold" pitchFamily="34" charset="0"/>
                <a:ea typeface="Barlow Bold" pitchFamily="34" charset="-122"/>
                <a:cs typeface="Barlow Bold" pitchFamily="34" charset="-120"/>
              </a:rPr>
              <a:t>Type 2 Diabetes: Physiology, Lifestyle Impacts &amp; Evidence-Based Care</a:t>
            </a:r>
            <a:endParaRPr lang="en-US" sz="4450" dirty="0"/>
          </a:p>
        </p:txBody>
      </p:sp>
      <p:sp>
        <p:nvSpPr>
          <p:cNvPr id="4" name="Text 1"/>
          <p:cNvSpPr/>
          <p:nvPr/>
        </p:nvSpPr>
        <p:spPr>
          <a:xfrm>
            <a:off x="6244709" y="3995142"/>
            <a:ext cx="7627382" cy="855107"/>
          </a:xfrm>
          <a:prstGeom prst="rect">
            <a:avLst/>
          </a:prstGeom>
          <a:noFill/>
          <a:ln/>
        </p:spPr>
        <p:txBody>
          <a:bodyPr wrap="square" lIns="0" tIns="0" rIns="0" bIns="0" rtlCol="0" anchor="t"/>
          <a:lstStyle/>
          <a:p>
            <a:pPr algn="l" indent="0" marL="0">
              <a:lnSpc>
                <a:spcPts val="3350"/>
              </a:lnSpc>
              <a:buNone/>
            </a:pPr>
            <a:r>
              <a:rPr lang="en-US" sz="2650" b="1" dirty="0">
                <a:solidFill>
                  <a:srgbClr val="2E3C4E"/>
                </a:solidFill>
                <a:latin typeface="Barlow Bold" pitchFamily="34" charset="0"/>
                <a:ea typeface="Barlow Bold" pitchFamily="34" charset="-122"/>
                <a:cs typeface="Barlow Bold" pitchFamily="34" charset="-120"/>
              </a:rPr>
              <a:t>A Comprehensive Analysis Including Case Study Applications</a:t>
            </a:r>
            <a:endParaRPr lang="en-US" sz="2650" dirty="0"/>
          </a:p>
        </p:txBody>
      </p:sp>
      <p:sp>
        <p:nvSpPr>
          <p:cNvPr id="5" name="Text 2"/>
          <p:cNvSpPr/>
          <p:nvPr/>
        </p:nvSpPr>
        <p:spPr>
          <a:xfrm>
            <a:off x="6244709" y="5175171"/>
            <a:ext cx="7627382" cy="693420"/>
          </a:xfrm>
          <a:prstGeom prst="rect">
            <a:avLst/>
          </a:prstGeom>
          <a:noFill/>
          <a:ln/>
        </p:spPr>
        <p:txBody>
          <a:bodyPr wrap="square" lIns="0" tIns="0" rIns="0" bIns="0" rtlCol="0" anchor="t"/>
          <a:lstStyle/>
          <a:p>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BSc Health and Social Care – Introduction to Physiology (BMHP5023)</a:t>
            </a:r>
            <a:endParaRPr lang="en-US" sz="1700" dirty="0"/>
          </a:p>
        </p:txBody>
      </p:sp>
      <p:sp>
        <p:nvSpPr>
          <p:cNvPr id="6" name="Text 3"/>
          <p:cNvSpPr/>
          <p:nvPr/>
        </p:nvSpPr>
        <p:spPr>
          <a:xfrm>
            <a:off x="6244709" y="6112312"/>
            <a:ext cx="7627382" cy="346710"/>
          </a:xfrm>
          <a:prstGeom prst="rect">
            <a:avLst/>
          </a:prstGeom>
          <a:noFill/>
          <a:ln/>
        </p:spPr>
        <p:txBody>
          <a:bodyPr wrap="non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Nichola Timothy (2407528) | Dr Eleni Koutsogeorgou-An Dreeou</a:t>
            </a:r>
            <a:endParaRPr lang="en-US" sz="17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58309" y="1063823"/>
            <a:ext cx="7840266" cy="712708"/>
          </a:xfrm>
          <a:prstGeom prst="rect">
            <a:avLst/>
          </a:prstGeom>
          <a:noFill/>
          <a:ln/>
        </p:spPr>
        <p:txBody>
          <a:bodyPr wrap="none" lIns="0" tIns="0" rIns="0" bIns="0" rtlCol="0" anchor="t"/>
          <a:lstStyle/>
          <a:p>
            <a:pPr algn="l" indent="0" marL="0">
              <a:lnSpc>
                <a:spcPts val="5600"/>
              </a:lnSpc>
              <a:buNone/>
            </a:pPr>
            <a:r>
              <a:rPr lang="en-US" sz="4450" b="1" dirty="0">
                <a:solidFill>
                  <a:srgbClr val="2E3C4E"/>
                </a:solidFill>
                <a:latin typeface="Barlow Bold" pitchFamily="34" charset="0"/>
                <a:ea typeface="Barlow Bold" pitchFamily="34" charset="-122"/>
                <a:cs typeface="Barlow Bold" pitchFamily="34" charset="-120"/>
              </a:rPr>
              <a:t>Understanding Type 2 Diabetes</a:t>
            </a:r>
            <a:endParaRPr lang="en-US" sz="4450" dirty="0"/>
          </a:p>
        </p:txBody>
      </p:sp>
      <p:sp>
        <p:nvSpPr>
          <p:cNvPr id="3" name="Text 1"/>
          <p:cNvSpPr/>
          <p:nvPr/>
        </p:nvSpPr>
        <p:spPr>
          <a:xfrm>
            <a:off x="758309" y="2318028"/>
            <a:ext cx="3420904" cy="427553"/>
          </a:xfrm>
          <a:prstGeom prst="rect">
            <a:avLst/>
          </a:prstGeom>
          <a:noFill/>
          <a:ln/>
        </p:spPr>
        <p:txBody>
          <a:bodyPr wrap="none" lIns="0" tIns="0" rIns="0" bIns="0" rtlCol="0" anchor="t"/>
          <a:lstStyle/>
          <a:p>
            <a:pPr algn="l" indent="0" marL="0">
              <a:lnSpc>
                <a:spcPts val="3350"/>
              </a:lnSpc>
              <a:buNone/>
            </a:pPr>
            <a:r>
              <a:rPr lang="en-US" sz="2650" b="1" dirty="0">
                <a:solidFill>
                  <a:srgbClr val="2E3C4E"/>
                </a:solidFill>
                <a:latin typeface="Barlow Bold" pitchFamily="34" charset="0"/>
                <a:ea typeface="Barlow Bold" pitchFamily="34" charset="-122"/>
                <a:cs typeface="Barlow Bold" pitchFamily="34" charset="-120"/>
              </a:rPr>
              <a:t>What Is T2D?</a:t>
            </a:r>
            <a:endParaRPr lang="en-US" sz="2650" dirty="0"/>
          </a:p>
        </p:txBody>
      </p:sp>
      <p:sp>
        <p:nvSpPr>
          <p:cNvPr id="4" name="Text 2"/>
          <p:cNvSpPr/>
          <p:nvPr/>
        </p:nvSpPr>
        <p:spPr>
          <a:xfrm>
            <a:off x="758309" y="2962156"/>
            <a:ext cx="5610344" cy="173355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Type 2 Diabetes is a chronic metabolic condition characterised by </a:t>
            </a:r>
            <a:pPr algn="l" indent="0" marL="0">
              <a:lnSpc>
                <a:spcPts val="2700"/>
              </a:lnSpc>
              <a:buNone/>
            </a:pPr>
            <a:r>
              <a:rPr lang="en-US" sz="1700" b="1" dirty="0">
                <a:solidFill>
                  <a:srgbClr val="2589C9"/>
                </a:solidFill>
                <a:latin typeface="Montserrat" pitchFamily="34" charset="0"/>
                <a:ea typeface="Montserrat" pitchFamily="34" charset="-122"/>
                <a:cs typeface="Montserrat" pitchFamily="34" charset="-120"/>
              </a:rPr>
              <a:t>insulin resistance</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and progressive pancreatic beta-cell dysfunction. Unlike Type 1, the pancreas continues producing insulin, but cells become less responsive to it.</a:t>
            </a:r>
            <a:endParaRPr lang="en-US" sz="1700" dirty="0"/>
          </a:p>
        </p:txBody>
      </p:sp>
      <p:sp>
        <p:nvSpPr>
          <p:cNvPr id="5" name="Text 3"/>
          <p:cNvSpPr/>
          <p:nvPr/>
        </p:nvSpPr>
        <p:spPr>
          <a:xfrm>
            <a:off x="758309" y="4890611"/>
            <a:ext cx="5610344" cy="208026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This presentation examines the physiological mechanisms underpinning glucose regulation, explores how lifestyle factors—</a:t>
            </a:r>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diet, smoking, and alcohol</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—impact this delicate system, and applies evidence-based NICE guidelines to develop comprehensive care plans.</a:t>
            </a:r>
            <a:endParaRPr lang="en-US" sz="1700" dirty="0"/>
          </a:p>
        </p:txBody>
      </p:sp>
      <p:sp>
        <p:nvSpPr>
          <p:cNvPr id="6" name="Shape 4"/>
          <p:cNvSpPr/>
          <p:nvPr/>
        </p:nvSpPr>
        <p:spPr>
          <a:xfrm>
            <a:off x="6904911" y="2345174"/>
            <a:ext cx="6974681" cy="2728317"/>
          </a:xfrm>
          <a:prstGeom prst="roundRect">
            <a:avLst>
              <a:gd name="adj" fmla="val 11912"/>
            </a:avLst>
          </a:prstGeom>
          <a:solidFill>
            <a:srgbClr val="BEDFF3"/>
          </a:solidFill>
          <a:ln/>
        </p:spPr>
      </p:sp>
      <p:pic>
        <p:nvPicPr>
          <p:cNvPr id="7" name="Image 0" descr="preencoded.png">    </p:cNvPr>
          <p:cNvPicPr>
            <a:picLocks noChangeAspect="1"/>
          </p:cNvPicPr>
          <p:nvPr/>
        </p:nvPicPr>
        <p:blipFill>
          <a:blip r:embed="rId1"/>
          <a:stretch>
            <a:fillRect/>
          </a:stretch>
        </p:blipFill>
        <p:spPr>
          <a:xfrm>
            <a:off x="7121485" y="2655927"/>
            <a:ext cx="356235" cy="285036"/>
          </a:xfrm>
          <a:prstGeom prst="rect">
            <a:avLst/>
          </a:prstGeom>
        </p:spPr>
      </p:pic>
      <p:sp>
        <p:nvSpPr>
          <p:cNvPr id="8" name="Text 5"/>
          <p:cNvSpPr/>
          <p:nvPr/>
        </p:nvSpPr>
        <p:spPr>
          <a:xfrm>
            <a:off x="7694295" y="2615803"/>
            <a:ext cx="2850713" cy="356235"/>
          </a:xfrm>
          <a:prstGeom prst="rect">
            <a:avLst/>
          </a:prstGeom>
          <a:noFill/>
          <a:ln/>
        </p:spPr>
        <p:txBody>
          <a:bodyPr wrap="none" lIns="0" tIns="0" rIns="0" bIns="0" rtlCol="0" anchor="t"/>
          <a:lstStyle/>
          <a:p>
            <a:pPr algn="l" indent="0" marL="0">
              <a:lnSpc>
                <a:spcPts val="2800"/>
              </a:lnSpc>
              <a:buNone/>
            </a:pPr>
            <a:r>
              <a:rPr lang="en-US" sz="2200" b="1" dirty="0">
                <a:solidFill>
                  <a:srgbClr val="000000"/>
                </a:solidFill>
                <a:latin typeface="Barlow Bold" pitchFamily="34" charset="0"/>
                <a:ea typeface="Barlow Bold" pitchFamily="34" charset="-122"/>
                <a:cs typeface="Barlow Bold" pitchFamily="34" charset="-120"/>
              </a:rPr>
              <a:t>Key Statistics</a:t>
            </a:r>
            <a:endParaRPr lang="en-US" sz="2200" dirty="0"/>
          </a:p>
        </p:txBody>
      </p:sp>
      <p:sp>
        <p:nvSpPr>
          <p:cNvPr id="9" name="Text 6"/>
          <p:cNvSpPr/>
          <p:nvPr/>
        </p:nvSpPr>
        <p:spPr>
          <a:xfrm>
            <a:off x="7694295" y="3188613"/>
            <a:ext cx="5968722" cy="1040130"/>
          </a:xfrm>
          <a:prstGeom prst="rect">
            <a:avLst/>
          </a:prstGeom>
          <a:noFill/>
          <a:ln/>
        </p:spPr>
        <p:txBody>
          <a:bodyPr wrap="square" lIns="0" tIns="0" rIns="0" bIns="0" rtlCol="0" anchor="t"/>
          <a:lstStyle/>
          <a:p>
            <a:pPr algn="l" indent="0" marL="0">
              <a:lnSpc>
                <a:spcPts val="2700"/>
              </a:lnSpc>
              <a:buNone/>
            </a:pPr>
            <a:r>
              <a:rPr lang="en-US" sz="1700" dirty="0">
                <a:solidFill>
                  <a:srgbClr val="000000"/>
                </a:solidFill>
                <a:latin typeface="Montserrat" pitchFamily="34" charset="0"/>
                <a:ea typeface="Montserrat" pitchFamily="34" charset="-122"/>
                <a:cs typeface="Montserrat" pitchFamily="34" charset="-120"/>
              </a:rPr>
              <a:t>Over </a:t>
            </a:r>
            <a:pPr algn="l" indent="0" marL="0">
              <a:lnSpc>
                <a:spcPts val="2700"/>
              </a:lnSpc>
              <a:buNone/>
            </a:pPr>
            <a:r>
              <a:rPr lang="en-US" sz="1700" b="1" dirty="0">
                <a:solidFill>
                  <a:srgbClr val="000000"/>
                </a:solidFill>
                <a:latin typeface="Montserrat" pitchFamily="34" charset="0"/>
                <a:ea typeface="Montserrat" pitchFamily="34" charset="-122"/>
                <a:cs typeface="Montserrat" pitchFamily="34" charset="-120"/>
              </a:rPr>
              <a:t>4.9 million</a:t>
            </a:r>
            <a:pPr algn="l" indent="0" marL="0">
              <a:lnSpc>
                <a:spcPts val="2700"/>
              </a:lnSpc>
              <a:buNone/>
            </a:pPr>
            <a:r>
              <a:rPr lang="en-US" sz="1700" dirty="0">
                <a:solidFill>
                  <a:srgbClr val="000000"/>
                </a:solidFill>
                <a:latin typeface="Montserrat" pitchFamily="34" charset="0"/>
                <a:ea typeface="Montserrat" pitchFamily="34" charset="-122"/>
                <a:cs typeface="Montserrat" pitchFamily="34" charset="-120"/>
              </a:rPr>
              <a:t> people in the UK live with diabetes, with 90% having Type 2. Prevalence continues rising due to obesity and sedentary lifestyles.</a:t>
            </a:r>
            <a:endParaRPr lang="en-US" sz="1700" dirty="0"/>
          </a:p>
        </p:txBody>
      </p:sp>
      <p:sp>
        <p:nvSpPr>
          <p:cNvPr id="10" name="Text 7"/>
          <p:cNvSpPr/>
          <p:nvPr/>
        </p:nvSpPr>
        <p:spPr>
          <a:xfrm>
            <a:off x="7694295" y="4423648"/>
            <a:ext cx="5968722" cy="346710"/>
          </a:xfrm>
          <a:prstGeom prst="rect">
            <a:avLst/>
          </a:prstGeom>
          <a:noFill/>
          <a:ln/>
        </p:spPr>
        <p:txBody>
          <a:bodyPr wrap="none" lIns="0" tIns="0" rIns="0" bIns="0" rtlCol="0" anchor="t"/>
          <a:lstStyle/>
          <a:p>
            <a:pPr algn="l" indent="0" marL="0">
              <a:lnSpc>
                <a:spcPts val="2700"/>
              </a:lnSpc>
              <a:buNone/>
            </a:pPr>
            <a:r>
              <a:rPr lang="en-US" sz="1700" i="1" dirty="0">
                <a:solidFill>
                  <a:srgbClr val="000000"/>
                </a:solidFill>
                <a:latin typeface="Montserrat" pitchFamily="34" charset="0"/>
                <a:ea typeface="Montserrat" pitchFamily="34" charset="-122"/>
                <a:cs typeface="Montserrat" pitchFamily="34" charset="-120"/>
              </a:rPr>
              <a:t>Source: Diabetes UK (2023)</a:t>
            </a:r>
            <a:endParaRPr lang="en-US" sz="1700" dirty="0"/>
          </a:p>
        </p:txBody>
      </p:sp>
      <p:sp>
        <p:nvSpPr>
          <p:cNvPr id="11" name="Text 8"/>
          <p:cNvSpPr/>
          <p:nvPr/>
        </p:nvSpPr>
        <p:spPr>
          <a:xfrm>
            <a:off x="6904911" y="5317212"/>
            <a:ext cx="6974681" cy="693420"/>
          </a:xfrm>
          <a:prstGeom prst="rect">
            <a:avLst/>
          </a:prstGeom>
          <a:noFill/>
          <a:ln/>
        </p:spPr>
        <p:txBody>
          <a:bodyPr wrap="square" lIns="0" tIns="0" rIns="0" bIns="0" rtlCol="0" anchor="t"/>
          <a:lstStyle/>
          <a:p>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Evidence Base:</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NICE NG28 — Type 2 Diabetes in Adults: Management (2023)</a:t>
            </a:r>
            <a:endParaRPr lang="en-US" sz="17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41985" y="505658"/>
            <a:ext cx="3434358" cy="392311"/>
          </a:xfrm>
          <a:prstGeom prst="rect">
            <a:avLst/>
          </a:prstGeom>
          <a:noFill/>
          <a:ln/>
        </p:spPr>
        <p:txBody>
          <a:bodyPr wrap="none" lIns="0" tIns="0" rIns="0" bIns="0" rtlCol="0" anchor="t"/>
          <a:lstStyle/>
          <a:p>
            <a:pPr algn="l" indent="0" marL="0">
              <a:lnSpc>
                <a:spcPts val="3050"/>
              </a:lnSpc>
              <a:buNone/>
            </a:pPr>
            <a:r>
              <a:rPr lang="en-US" sz="2450" b="1" dirty="0">
                <a:solidFill>
                  <a:srgbClr val="2E3C4E"/>
                </a:solidFill>
                <a:latin typeface="Barlow Bold" pitchFamily="34" charset="0"/>
                <a:ea typeface="Barlow Bold" pitchFamily="34" charset="-122"/>
                <a:cs typeface="Barlow Bold" pitchFamily="34" charset="-120"/>
              </a:rPr>
              <a:t>Case Study: Alex Morgan</a:t>
            </a:r>
            <a:endParaRPr lang="en-US" sz="2450" dirty="0"/>
          </a:p>
        </p:txBody>
      </p:sp>
      <p:sp>
        <p:nvSpPr>
          <p:cNvPr id="3" name="Text 1"/>
          <p:cNvSpPr/>
          <p:nvPr/>
        </p:nvSpPr>
        <p:spPr>
          <a:xfrm>
            <a:off x="641985" y="1136333"/>
            <a:ext cx="13346430" cy="381238"/>
          </a:xfrm>
          <a:prstGeom prst="rect">
            <a:avLst/>
          </a:prstGeom>
          <a:noFill/>
          <a:ln/>
        </p:spPr>
        <p:txBody>
          <a:bodyPr wrap="square" lIns="0" tIns="0" rIns="0" bIns="0" rtlCol="0" anchor="t"/>
          <a:lstStyle/>
          <a:p>
            <a:pPr algn="l" indent="0" marL="0">
              <a:lnSpc>
                <a:spcPts val="1500"/>
              </a:lnSpc>
              <a:buNone/>
            </a:pPr>
            <a:r>
              <a:rPr lang="en-US" sz="900" dirty="0">
                <a:solidFill>
                  <a:srgbClr val="384653"/>
                </a:solidFill>
                <a:latin typeface="Montserrat" pitchFamily="34" charset="0"/>
                <a:ea typeface="Montserrat" pitchFamily="34" charset="-122"/>
                <a:cs typeface="Montserrat" pitchFamily="34" charset="-120"/>
              </a:rPr>
              <a:t>This case study introduces Alex Morgan, a 55-year-old man living with Type 2 Diabetes, who also smokes and is of African Caribbean ethnicity. His profile illustrates the complex interplay of lifestyle, genetics, and socio-economic factors in diabetes management.</a:t>
            </a:r>
            <a:endParaRPr lang="en-US" sz="900" dirty="0"/>
          </a:p>
        </p:txBody>
      </p:sp>
      <p:sp>
        <p:nvSpPr>
          <p:cNvPr id="4" name="Text 2"/>
          <p:cNvSpPr/>
          <p:nvPr/>
        </p:nvSpPr>
        <p:spPr>
          <a:xfrm>
            <a:off x="641985" y="1696403"/>
            <a:ext cx="3101935" cy="313730"/>
          </a:xfrm>
          <a:prstGeom prst="rect">
            <a:avLst/>
          </a:prstGeom>
          <a:noFill/>
          <a:ln/>
        </p:spPr>
        <p:txBody>
          <a:bodyPr wrap="none" lIns="0" tIns="0" rIns="0" bIns="0" rtlCol="0" anchor="t"/>
          <a:lstStyle/>
          <a:p>
            <a:pPr algn="l" indent="0" marL="0">
              <a:lnSpc>
                <a:spcPts val="2450"/>
              </a:lnSpc>
              <a:buNone/>
            </a:pPr>
            <a:r>
              <a:rPr lang="en-US" sz="1950" b="1" dirty="0">
                <a:solidFill>
                  <a:srgbClr val="2E3C4E"/>
                </a:solidFill>
                <a:latin typeface="Barlow Bold" pitchFamily="34" charset="0"/>
                <a:ea typeface="Barlow Bold" pitchFamily="34" charset="-122"/>
                <a:cs typeface="Barlow Bold" pitchFamily="34" charset="-120"/>
              </a:rPr>
              <a:t>Patient Profile: Alex Morgan</a:t>
            </a:r>
            <a:endParaRPr lang="en-US" sz="1950" dirty="0"/>
          </a:p>
        </p:txBody>
      </p:sp>
      <p:sp>
        <p:nvSpPr>
          <p:cNvPr id="5" name="Text 3"/>
          <p:cNvSpPr/>
          <p:nvPr/>
        </p:nvSpPr>
        <p:spPr>
          <a:xfrm>
            <a:off x="641985" y="2057757"/>
            <a:ext cx="2592348" cy="235268"/>
          </a:xfrm>
          <a:prstGeom prst="rect">
            <a:avLst/>
          </a:prstGeom>
          <a:noFill/>
          <a:ln/>
        </p:spPr>
        <p:txBody>
          <a:bodyPr wrap="none" lIns="0" tIns="0" rIns="0" bIns="0" rtlCol="0" anchor="t"/>
          <a:lstStyle/>
          <a:p>
            <a:pPr algn="l" indent="0" marL="0">
              <a:lnSpc>
                <a:spcPts val="1850"/>
              </a:lnSpc>
              <a:buNone/>
            </a:pPr>
            <a:r>
              <a:rPr lang="en-US" sz="1450" b="1" dirty="0">
                <a:solidFill>
                  <a:srgbClr val="2E3C4E"/>
                </a:solidFill>
                <a:latin typeface="Barlow Bold" pitchFamily="34" charset="0"/>
                <a:ea typeface="Barlow Bold" pitchFamily="34" charset="-122"/>
                <a:cs typeface="Barlow Bold" pitchFamily="34" charset="-120"/>
              </a:rPr>
              <a:t>Demographics and Background</a:t>
            </a:r>
            <a:endParaRPr lang="en-US" sz="1450" dirty="0"/>
          </a:p>
        </p:txBody>
      </p:sp>
      <p:sp>
        <p:nvSpPr>
          <p:cNvPr id="6" name="Text 4"/>
          <p:cNvSpPr/>
          <p:nvPr/>
        </p:nvSpPr>
        <p:spPr>
          <a:xfrm>
            <a:off x="641985" y="2471857"/>
            <a:ext cx="13346430" cy="381238"/>
          </a:xfrm>
          <a:prstGeom prst="rect">
            <a:avLst/>
          </a:prstGeom>
          <a:noFill/>
          <a:ln/>
        </p:spPr>
        <p:txBody>
          <a:bodyPr wrap="square" lIns="0" tIns="0" rIns="0" bIns="0" rtlCol="0" anchor="t"/>
          <a:lstStyle/>
          <a:p>
            <a:pPr algn="l" indent="0" marL="0">
              <a:lnSpc>
                <a:spcPts val="1500"/>
              </a:lnSpc>
              <a:buNone/>
            </a:pPr>
            <a:r>
              <a:rPr lang="en-US" sz="900" dirty="0">
                <a:solidFill>
                  <a:srgbClr val="384653"/>
                </a:solidFill>
                <a:latin typeface="Montserrat" pitchFamily="34" charset="0"/>
                <a:ea typeface="Montserrat" pitchFamily="34" charset="-122"/>
                <a:cs typeface="Montserrat" pitchFamily="34" charset="-120"/>
              </a:rPr>
              <a:t>Alex Morgan is a 55-year-old married lorry driver of African Caribbean descent. He has two adult children. He has been a smoker since his late teens, currently consuming approximately 20 cigarettes per day. He lives in an urban area with limited access to fresh, affordable produce.</a:t>
            </a:r>
            <a:endParaRPr lang="en-US" sz="900" dirty="0"/>
          </a:p>
        </p:txBody>
      </p:sp>
      <p:sp>
        <p:nvSpPr>
          <p:cNvPr id="7" name="Text 5"/>
          <p:cNvSpPr/>
          <p:nvPr/>
        </p:nvSpPr>
        <p:spPr>
          <a:xfrm>
            <a:off x="641985" y="3031927"/>
            <a:ext cx="3191470" cy="235268"/>
          </a:xfrm>
          <a:prstGeom prst="rect">
            <a:avLst/>
          </a:prstGeom>
          <a:noFill/>
          <a:ln/>
        </p:spPr>
        <p:txBody>
          <a:bodyPr wrap="none" lIns="0" tIns="0" rIns="0" bIns="0" rtlCol="0" anchor="t"/>
          <a:lstStyle/>
          <a:p>
            <a:pPr algn="l" indent="0" marL="0">
              <a:lnSpc>
                <a:spcPts val="1850"/>
              </a:lnSpc>
              <a:buNone/>
            </a:pPr>
            <a:r>
              <a:rPr lang="en-US" sz="1450" b="1" dirty="0">
                <a:solidFill>
                  <a:srgbClr val="2E3C4E"/>
                </a:solidFill>
                <a:latin typeface="Barlow Bold" pitchFamily="34" charset="0"/>
                <a:ea typeface="Barlow Bold" pitchFamily="34" charset="-122"/>
                <a:cs typeface="Barlow Bold" pitchFamily="34" charset="-120"/>
              </a:rPr>
              <a:t>Diabetes Diagnosis and Current Status</a:t>
            </a:r>
            <a:endParaRPr lang="en-US" sz="1450" dirty="0"/>
          </a:p>
        </p:txBody>
      </p:sp>
      <p:sp>
        <p:nvSpPr>
          <p:cNvPr id="8" name="Text 6"/>
          <p:cNvSpPr/>
          <p:nvPr/>
        </p:nvSpPr>
        <p:spPr>
          <a:xfrm>
            <a:off x="641985" y="3446026"/>
            <a:ext cx="13346430" cy="381238"/>
          </a:xfrm>
          <a:prstGeom prst="rect">
            <a:avLst/>
          </a:prstGeom>
          <a:noFill/>
          <a:ln/>
        </p:spPr>
        <p:txBody>
          <a:bodyPr wrap="square" lIns="0" tIns="0" rIns="0" bIns="0" rtlCol="0" anchor="t"/>
          <a:lstStyle/>
          <a:p>
            <a:pPr algn="l" indent="0" marL="0">
              <a:lnSpc>
                <a:spcPts val="1500"/>
              </a:lnSpc>
              <a:buNone/>
            </a:pPr>
            <a:r>
              <a:rPr lang="en-US" sz="900" dirty="0">
                <a:solidFill>
                  <a:srgbClr val="384653"/>
                </a:solidFill>
                <a:latin typeface="Montserrat" pitchFamily="34" charset="0"/>
                <a:ea typeface="Montserrat" pitchFamily="34" charset="-122"/>
                <a:cs typeface="Montserrat" pitchFamily="34" charset="-120"/>
              </a:rPr>
              <a:t>Alex was diagnosed with Type 2 Diabetes five years ago at the age of 50 during a routine health check. His current HbA1c is 7.8%, indicating suboptimal glycemic control. He is prescribed Metformin 1000mg twice daily but occasionally forgets doses, especially during busy workdays. He reports struggling with dietary adherence due to his work schedule and preferring traditional Caribbean meals which can be high in carbohydrates and fats.</a:t>
            </a:r>
            <a:endParaRPr lang="en-US" sz="900" dirty="0"/>
          </a:p>
        </p:txBody>
      </p:sp>
      <p:sp>
        <p:nvSpPr>
          <p:cNvPr id="9" name="Text 7"/>
          <p:cNvSpPr/>
          <p:nvPr/>
        </p:nvSpPr>
        <p:spPr>
          <a:xfrm>
            <a:off x="641985" y="4006096"/>
            <a:ext cx="2948464" cy="235268"/>
          </a:xfrm>
          <a:prstGeom prst="rect">
            <a:avLst/>
          </a:prstGeom>
          <a:noFill/>
          <a:ln/>
        </p:spPr>
        <p:txBody>
          <a:bodyPr wrap="none" lIns="0" tIns="0" rIns="0" bIns="0" rtlCol="0" anchor="t"/>
          <a:lstStyle/>
          <a:p>
            <a:pPr algn="l" indent="0" marL="0">
              <a:lnSpc>
                <a:spcPts val="1850"/>
              </a:lnSpc>
              <a:buNone/>
            </a:pPr>
            <a:r>
              <a:rPr lang="en-US" sz="1450" b="1" dirty="0">
                <a:solidFill>
                  <a:srgbClr val="2E3C4E"/>
                </a:solidFill>
                <a:latin typeface="Barlow Bold" pitchFamily="34" charset="0"/>
                <a:ea typeface="Barlow Bold" pitchFamily="34" charset="-122"/>
                <a:cs typeface="Barlow Bold" pitchFamily="34" charset="-120"/>
              </a:rPr>
              <a:t>Impact of Smoking on His Condition</a:t>
            </a:r>
            <a:endParaRPr lang="en-US" sz="1450" dirty="0"/>
          </a:p>
        </p:txBody>
      </p:sp>
      <p:sp>
        <p:nvSpPr>
          <p:cNvPr id="10" name="Text 8"/>
          <p:cNvSpPr/>
          <p:nvPr/>
        </p:nvSpPr>
        <p:spPr>
          <a:xfrm>
            <a:off x="641985" y="4420195"/>
            <a:ext cx="13346430" cy="381238"/>
          </a:xfrm>
          <a:prstGeom prst="rect">
            <a:avLst/>
          </a:prstGeom>
          <a:noFill/>
          <a:ln/>
        </p:spPr>
        <p:txBody>
          <a:bodyPr wrap="square" lIns="0" tIns="0" rIns="0" bIns="0" rtlCol="0" anchor="t"/>
          <a:lstStyle/>
          <a:p>
            <a:pPr algn="l" indent="0" marL="0">
              <a:lnSpc>
                <a:spcPts val="1500"/>
              </a:lnSpc>
              <a:buNone/>
            </a:pPr>
            <a:r>
              <a:rPr lang="en-US" sz="900" dirty="0">
                <a:solidFill>
                  <a:srgbClr val="384653"/>
                </a:solidFill>
                <a:latin typeface="Montserrat" pitchFamily="34" charset="0"/>
                <a:ea typeface="Montserrat" pitchFamily="34" charset="-122"/>
                <a:cs typeface="Montserrat" pitchFamily="34" charset="-120"/>
              </a:rPr>
              <a:t>Smoking significantly exacerbates Alex's diabetes. It increases insulin resistance, making it harder for his body to use insulin effectively. This further complicates his glycemic control and dramatically raises his risk of cardiovascular disease (heart attack, stroke), peripheral artery disease, and kidney disease. He also experiences slower wound healing due to impaired circulation, a common issue for diabetics.</a:t>
            </a:r>
            <a:endParaRPr lang="en-US" sz="900" dirty="0"/>
          </a:p>
        </p:txBody>
      </p:sp>
      <p:sp>
        <p:nvSpPr>
          <p:cNvPr id="11" name="Text 9"/>
          <p:cNvSpPr/>
          <p:nvPr/>
        </p:nvSpPr>
        <p:spPr>
          <a:xfrm>
            <a:off x="641985" y="4980265"/>
            <a:ext cx="2865715" cy="235268"/>
          </a:xfrm>
          <a:prstGeom prst="rect">
            <a:avLst/>
          </a:prstGeom>
          <a:noFill/>
          <a:ln/>
        </p:spPr>
        <p:txBody>
          <a:bodyPr wrap="none" lIns="0" tIns="0" rIns="0" bIns="0" rtlCol="0" anchor="t"/>
          <a:lstStyle/>
          <a:p>
            <a:pPr algn="l" indent="0" marL="0">
              <a:lnSpc>
                <a:spcPts val="1850"/>
              </a:lnSpc>
              <a:buNone/>
            </a:pPr>
            <a:r>
              <a:rPr lang="en-US" sz="1450" b="1" dirty="0">
                <a:solidFill>
                  <a:srgbClr val="2E3C4E"/>
                </a:solidFill>
                <a:latin typeface="Barlow Bold" pitchFamily="34" charset="0"/>
                <a:ea typeface="Barlow Bold" pitchFamily="34" charset="-122"/>
                <a:cs typeface="Barlow Bold" pitchFamily="34" charset="-120"/>
              </a:rPr>
              <a:t>Health Complications Experienced</a:t>
            </a:r>
            <a:endParaRPr lang="en-US" sz="1450" dirty="0"/>
          </a:p>
        </p:txBody>
      </p:sp>
      <p:sp>
        <p:nvSpPr>
          <p:cNvPr id="12" name="Text 10"/>
          <p:cNvSpPr/>
          <p:nvPr/>
        </p:nvSpPr>
        <p:spPr>
          <a:xfrm>
            <a:off x="641985" y="5394365"/>
            <a:ext cx="13346430" cy="381238"/>
          </a:xfrm>
          <a:prstGeom prst="rect">
            <a:avLst/>
          </a:prstGeom>
          <a:noFill/>
          <a:ln/>
        </p:spPr>
        <p:txBody>
          <a:bodyPr wrap="square" lIns="0" tIns="0" rIns="0" bIns="0" rtlCol="0" anchor="t"/>
          <a:lstStyle/>
          <a:p>
            <a:pPr algn="l" indent="0" marL="0">
              <a:lnSpc>
                <a:spcPts val="1500"/>
              </a:lnSpc>
              <a:buNone/>
            </a:pPr>
            <a:r>
              <a:rPr lang="en-US" sz="900" dirty="0">
                <a:solidFill>
                  <a:srgbClr val="384653"/>
                </a:solidFill>
                <a:latin typeface="Montserrat" pitchFamily="34" charset="0"/>
                <a:ea typeface="Montserrat" pitchFamily="34" charset="-122"/>
                <a:cs typeface="Montserrat" pitchFamily="34" charset="-120"/>
              </a:rPr>
              <a:t>Alex has recently started experiencing tingling and numbness in his feet, indicative of peripheral neuropathy. He has also had several recurrent skin infections, and his latest urine test showed traces of microalbuminuria, suggesting early signs of kidney damage (nephropathy).</a:t>
            </a:r>
            <a:endParaRPr lang="en-US" sz="900" dirty="0"/>
          </a:p>
        </p:txBody>
      </p:sp>
      <p:sp>
        <p:nvSpPr>
          <p:cNvPr id="13" name="Text 11"/>
          <p:cNvSpPr/>
          <p:nvPr/>
        </p:nvSpPr>
        <p:spPr>
          <a:xfrm>
            <a:off x="641985" y="5954435"/>
            <a:ext cx="2265521" cy="235268"/>
          </a:xfrm>
          <a:prstGeom prst="rect">
            <a:avLst/>
          </a:prstGeom>
          <a:noFill/>
          <a:ln/>
        </p:spPr>
        <p:txBody>
          <a:bodyPr wrap="none" lIns="0" tIns="0" rIns="0" bIns="0" rtlCol="0" anchor="t"/>
          <a:lstStyle/>
          <a:p>
            <a:pPr algn="l" indent="0" marL="0">
              <a:lnSpc>
                <a:spcPts val="1850"/>
              </a:lnSpc>
              <a:buNone/>
            </a:pPr>
            <a:r>
              <a:rPr lang="en-US" sz="1450" b="1" dirty="0">
                <a:solidFill>
                  <a:srgbClr val="2E3C4E"/>
                </a:solidFill>
                <a:latin typeface="Barlow Bold" pitchFamily="34" charset="0"/>
                <a:ea typeface="Barlow Bold" pitchFamily="34" charset="-122"/>
                <a:cs typeface="Barlow Bold" pitchFamily="34" charset="-120"/>
              </a:rPr>
              <a:t>Ethnicity and Diabetes Risk</a:t>
            </a:r>
            <a:endParaRPr lang="en-US" sz="1450" dirty="0"/>
          </a:p>
        </p:txBody>
      </p:sp>
      <p:sp>
        <p:nvSpPr>
          <p:cNvPr id="14" name="Text 12"/>
          <p:cNvSpPr/>
          <p:nvPr/>
        </p:nvSpPr>
        <p:spPr>
          <a:xfrm>
            <a:off x="641985" y="6368534"/>
            <a:ext cx="13346430" cy="381238"/>
          </a:xfrm>
          <a:prstGeom prst="rect">
            <a:avLst/>
          </a:prstGeom>
          <a:noFill/>
          <a:ln/>
        </p:spPr>
        <p:txBody>
          <a:bodyPr wrap="square" lIns="0" tIns="0" rIns="0" bIns="0" rtlCol="0" anchor="t"/>
          <a:lstStyle/>
          <a:p>
            <a:pPr algn="l" indent="0" marL="0">
              <a:lnSpc>
                <a:spcPts val="1500"/>
              </a:lnSpc>
              <a:buNone/>
            </a:pPr>
            <a:r>
              <a:rPr lang="en-US" sz="900" dirty="0">
                <a:solidFill>
                  <a:srgbClr val="384653"/>
                </a:solidFill>
                <a:latin typeface="Montserrat" pitchFamily="34" charset="0"/>
                <a:ea typeface="Montserrat" pitchFamily="34" charset="-122"/>
                <a:cs typeface="Montserrat" pitchFamily="34" charset="-120"/>
              </a:rPr>
              <a:t>Individuals of African Caribbean ethnicity have a higher genetic predisposition to Type 2 Diabetes and often develop the condition at a younger age. They also tend to experience more severe complications. Cultural dietary patterns and socio-economic disparities can also influence risk and management outcomes, potentially making adherence to conventional dietary advice more challenging.</a:t>
            </a:r>
            <a:endParaRPr lang="en-US" sz="900" dirty="0"/>
          </a:p>
        </p:txBody>
      </p:sp>
      <p:sp>
        <p:nvSpPr>
          <p:cNvPr id="15" name="Text 13"/>
          <p:cNvSpPr/>
          <p:nvPr/>
        </p:nvSpPr>
        <p:spPr>
          <a:xfrm>
            <a:off x="641985" y="6928604"/>
            <a:ext cx="1882735" cy="235268"/>
          </a:xfrm>
          <a:prstGeom prst="rect">
            <a:avLst/>
          </a:prstGeom>
          <a:noFill/>
          <a:ln/>
        </p:spPr>
        <p:txBody>
          <a:bodyPr wrap="none" lIns="0" tIns="0" rIns="0" bIns="0" rtlCol="0" anchor="t"/>
          <a:lstStyle/>
          <a:p>
            <a:pPr algn="l" indent="0" marL="0">
              <a:lnSpc>
                <a:spcPts val="1850"/>
              </a:lnSpc>
              <a:buNone/>
            </a:pPr>
            <a:r>
              <a:rPr lang="en-US" sz="1450" b="1" dirty="0">
                <a:solidFill>
                  <a:srgbClr val="2E3C4E"/>
                </a:solidFill>
                <a:latin typeface="Barlow Bold" pitchFamily="34" charset="0"/>
                <a:ea typeface="Barlow Bold" pitchFamily="34" charset="-122"/>
                <a:cs typeface="Barlow Bold" pitchFamily="34" charset="-120"/>
              </a:rPr>
              <a:t>Current Challenges</a:t>
            </a:r>
            <a:endParaRPr lang="en-US" sz="1450" dirty="0"/>
          </a:p>
        </p:txBody>
      </p:sp>
      <p:sp>
        <p:nvSpPr>
          <p:cNvPr id="16" name="Text 14"/>
          <p:cNvSpPr/>
          <p:nvPr/>
        </p:nvSpPr>
        <p:spPr>
          <a:xfrm>
            <a:off x="641985" y="7342703"/>
            <a:ext cx="13346430" cy="381238"/>
          </a:xfrm>
          <a:prstGeom prst="rect">
            <a:avLst/>
          </a:prstGeom>
          <a:noFill/>
          <a:ln/>
        </p:spPr>
        <p:txBody>
          <a:bodyPr wrap="square" lIns="0" tIns="0" rIns="0" bIns="0" rtlCol="0" anchor="t"/>
          <a:lstStyle/>
          <a:p>
            <a:pPr algn="l" indent="0" marL="0">
              <a:lnSpc>
                <a:spcPts val="1500"/>
              </a:lnSpc>
              <a:buNone/>
            </a:pPr>
            <a:r>
              <a:rPr lang="en-US" sz="900" dirty="0">
                <a:solidFill>
                  <a:srgbClr val="384653"/>
                </a:solidFill>
                <a:latin typeface="Montserrat" pitchFamily="34" charset="0"/>
                <a:ea typeface="Montserrat" pitchFamily="34" charset="-122"/>
                <a:cs typeface="Montserrat" pitchFamily="34" charset="-120"/>
              </a:rPr>
              <a:t>Alex faces several challenges, including a strong nicotine addiction that makes quitting smoking difficult, particularly with the stress of his job. Adhering to a diabetic-friendly diet while balancing work demands and cultural food preferences is another significant hurdle. He also struggles with understanding the long-term implications of his condition and the critical need for lifestyle modifications beyond medication.</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58309" y="769501"/>
            <a:ext cx="11725275" cy="712708"/>
          </a:xfrm>
          <a:prstGeom prst="rect">
            <a:avLst/>
          </a:prstGeom>
          <a:noFill/>
          <a:ln/>
        </p:spPr>
        <p:txBody>
          <a:bodyPr wrap="none" lIns="0" tIns="0" rIns="0" bIns="0" rtlCol="0" anchor="t"/>
          <a:lstStyle/>
          <a:p>
            <a:pPr algn="l" indent="0" marL="0">
              <a:lnSpc>
                <a:spcPts val="5600"/>
              </a:lnSpc>
              <a:buNone/>
            </a:pPr>
            <a:r>
              <a:rPr lang="en-US" sz="4450" b="1" dirty="0">
                <a:solidFill>
                  <a:srgbClr val="2E3C4E"/>
                </a:solidFill>
                <a:latin typeface="Barlow Bold" pitchFamily="34" charset="0"/>
                <a:ea typeface="Barlow Bold" pitchFamily="34" charset="-122"/>
                <a:cs typeface="Barlow Bold" pitchFamily="34" charset="-120"/>
              </a:rPr>
              <a:t>Normal Pancreatic–Insulin–Glucose Physiology</a:t>
            </a:r>
            <a:endParaRPr lang="en-US" sz="4450" dirty="0"/>
          </a:p>
        </p:txBody>
      </p:sp>
      <p:sp>
        <p:nvSpPr>
          <p:cNvPr id="3" name="Text 1"/>
          <p:cNvSpPr/>
          <p:nvPr/>
        </p:nvSpPr>
        <p:spPr>
          <a:xfrm>
            <a:off x="758309" y="1915478"/>
            <a:ext cx="216575" cy="270748"/>
          </a:xfrm>
          <a:prstGeom prst="rect">
            <a:avLst/>
          </a:prstGeom>
          <a:noFill/>
          <a:ln/>
        </p:spPr>
        <p:txBody>
          <a:bodyPr wrap="none" lIns="0" tIns="0" rIns="0" bIns="0" rtlCol="0" anchor="t"/>
          <a:lstStyle/>
          <a:p>
            <a:pPr algn="l" indent="0" marL="0">
              <a:lnSpc>
                <a:spcPts val="2700"/>
              </a:lnSpc>
              <a:buNone/>
            </a:pPr>
            <a:r>
              <a:rPr lang="en-US" sz="1700" dirty="0">
                <a:solidFill>
                  <a:srgbClr val="384653"/>
                </a:solidFill>
                <a:latin typeface="Barlow Light" pitchFamily="34" charset="0"/>
                <a:ea typeface="Barlow Light" pitchFamily="34" charset="-122"/>
                <a:cs typeface="Barlow Light" pitchFamily="34" charset="-120"/>
              </a:rPr>
              <a:t>01</a:t>
            </a:r>
            <a:endParaRPr lang="en-US" sz="1700" dirty="0"/>
          </a:p>
        </p:txBody>
      </p:sp>
      <p:pic>
        <p:nvPicPr>
          <p:cNvPr id="4" name="Image 0" descr="preencoded.png">    </p:cNvPr>
          <p:cNvPicPr>
            <a:picLocks noChangeAspect="1"/>
          </p:cNvPicPr>
          <p:nvPr/>
        </p:nvPicPr>
        <p:blipFill>
          <a:blip r:embed="rId1"/>
          <a:stretch>
            <a:fillRect/>
          </a:stretch>
        </p:blipFill>
        <p:spPr>
          <a:xfrm>
            <a:off x="758309" y="2253020"/>
            <a:ext cx="6448544" cy="30480"/>
          </a:xfrm>
          <a:prstGeom prst="rect">
            <a:avLst/>
          </a:prstGeom>
        </p:spPr>
      </p:pic>
      <p:sp>
        <p:nvSpPr>
          <p:cNvPr id="5" name="Text 2"/>
          <p:cNvSpPr/>
          <p:nvPr/>
        </p:nvSpPr>
        <p:spPr>
          <a:xfrm>
            <a:off x="758309" y="2422208"/>
            <a:ext cx="2850713" cy="356235"/>
          </a:xfrm>
          <a:prstGeom prst="rect">
            <a:avLst/>
          </a:prstGeom>
          <a:noFill/>
          <a:ln/>
        </p:spPr>
        <p:txBody>
          <a:bodyPr wrap="none" lIns="0" tIns="0" rIns="0" bIns="0" rtlCol="0" anchor="t"/>
          <a:lstStyle/>
          <a:p>
            <a:pPr algn="l" indent="0" marL="0">
              <a:lnSpc>
                <a:spcPts val="2800"/>
              </a:lnSpc>
              <a:buNone/>
            </a:pPr>
            <a:r>
              <a:rPr lang="en-US" sz="2200" b="1" dirty="0">
                <a:solidFill>
                  <a:srgbClr val="384653"/>
                </a:solidFill>
                <a:latin typeface="Barlow Bold" pitchFamily="34" charset="0"/>
                <a:ea typeface="Barlow Bold" pitchFamily="34" charset="-122"/>
                <a:cs typeface="Barlow Bold" pitchFamily="34" charset="-120"/>
              </a:rPr>
              <a:t>Glucose Detection</a:t>
            </a:r>
            <a:endParaRPr lang="en-US" sz="2200" dirty="0"/>
          </a:p>
        </p:txBody>
      </p:sp>
      <p:sp>
        <p:nvSpPr>
          <p:cNvPr id="6" name="Text 3"/>
          <p:cNvSpPr/>
          <p:nvPr/>
        </p:nvSpPr>
        <p:spPr>
          <a:xfrm>
            <a:off x="758309" y="2908340"/>
            <a:ext cx="6448544" cy="104013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Following food intake, blood glucose rises. Pancreatic beta cells in the </a:t>
            </a:r>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islets of Langerhans</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detect elevated glucose levels through glucose transporters (GLUT2).</a:t>
            </a:r>
            <a:endParaRPr lang="en-US" sz="1700" dirty="0"/>
          </a:p>
        </p:txBody>
      </p:sp>
      <p:sp>
        <p:nvSpPr>
          <p:cNvPr id="7" name="Text 4"/>
          <p:cNvSpPr/>
          <p:nvPr/>
        </p:nvSpPr>
        <p:spPr>
          <a:xfrm>
            <a:off x="7423428" y="1915478"/>
            <a:ext cx="216575" cy="270748"/>
          </a:xfrm>
          <a:prstGeom prst="rect">
            <a:avLst/>
          </a:prstGeom>
          <a:noFill/>
          <a:ln/>
        </p:spPr>
        <p:txBody>
          <a:bodyPr wrap="none" lIns="0" tIns="0" rIns="0" bIns="0" rtlCol="0" anchor="t"/>
          <a:lstStyle/>
          <a:p>
            <a:pPr algn="l" indent="0" marL="0">
              <a:lnSpc>
                <a:spcPts val="2700"/>
              </a:lnSpc>
              <a:buNone/>
            </a:pPr>
            <a:r>
              <a:rPr lang="en-US" sz="1700" dirty="0">
                <a:solidFill>
                  <a:srgbClr val="384653"/>
                </a:solidFill>
                <a:latin typeface="Barlow Light" pitchFamily="34" charset="0"/>
                <a:ea typeface="Barlow Light" pitchFamily="34" charset="-122"/>
                <a:cs typeface="Barlow Light" pitchFamily="34" charset="-120"/>
              </a:rPr>
              <a:t>02</a:t>
            </a:r>
            <a:endParaRPr lang="en-US" sz="1700" dirty="0"/>
          </a:p>
        </p:txBody>
      </p:sp>
      <p:pic>
        <p:nvPicPr>
          <p:cNvPr id="8" name="Image 1" descr="preencoded.png">    </p:cNvPr>
          <p:cNvPicPr>
            <a:picLocks noChangeAspect="1"/>
          </p:cNvPicPr>
          <p:nvPr/>
        </p:nvPicPr>
        <p:blipFill>
          <a:blip r:embed="rId2"/>
          <a:stretch>
            <a:fillRect/>
          </a:stretch>
        </p:blipFill>
        <p:spPr>
          <a:xfrm>
            <a:off x="7423428" y="2253020"/>
            <a:ext cx="6448663" cy="30480"/>
          </a:xfrm>
          <a:prstGeom prst="rect">
            <a:avLst/>
          </a:prstGeom>
        </p:spPr>
      </p:pic>
      <p:sp>
        <p:nvSpPr>
          <p:cNvPr id="9" name="Text 5"/>
          <p:cNvSpPr/>
          <p:nvPr/>
        </p:nvSpPr>
        <p:spPr>
          <a:xfrm>
            <a:off x="7423428" y="2422208"/>
            <a:ext cx="2850713" cy="356235"/>
          </a:xfrm>
          <a:prstGeom prst="rect">
            <a:avLst/>
          </a:prstGeom>
          <a:noFill/>
          <a:ln/>
        </p:spPr>
        <p:txBody>
          <a:bodyPr wrap="none" lIns="0" tIns="0" rIns="0" bIns="0" rtlCol="0" anchor="t"/>
          <a:lstStyle/>
          <a:p>
            <a:pPr algn="l" indent="0" marL="0">
              <a:lnSpc>
                <a:spcPts val="2800"/>
              </a:lnSpc>
              <a:buNone/>
            </a:pPr>
            <a:r>
              <a:rPr lang="en-US" sz="2200" b="1" dirty="0">
                <a:solidFill>
                  <a:srgbClr val="384653"/>
                </a:solidFill>
                <a:latin typeface="Barlow Bold" pitchFamily="34" charset="0"/>
                <a:ea typeface="Barlow Bold" pitchFamily="34" charset="-122"/>
                <a:cs typeface="Barlow Bold" pitchFamily="34" charset="-120"/>
              </a:rPr>
              <a:t>Insulin Secretion</a:t>
            </a:r>
            <a:endParaRPr lang="en-US" sz="2200" dirty="0"/>
          </a:p>
        </p:txBody>
      </p:sp>
      <p:sp>
        <p:nvSpPr>
          <p:cNvPr id="10" name="Text 6"/>
          <p:cNvSpPr/>
          <p:nvPr/>
        </p:nvSpPr>
        <p:spPr>
          <a:xfrm>
            <a:off x="7423428" y="2908340"/>
            <a:ext cx="6448663" cy="104013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Beta cells respond by secreting </a:t>
            </a:r>
            <a:pPr algn="l" indent="0" marL="0">
              <a:lnSpc>
                <a:spcPts val="2700"/>
              </a:lnSpc>
              <a:buNone/>
            </a:pPr>
            <a:r>
              <a:rPr lang="en-US" sz="1700" b="1" dirty="0">
                <a:solidFill>
                  <a:srgbClr val="2589C9"/>
                </a:solidFill>
                <a:latin typeface="Montserrat" pitchFamily="34" charset="0"/>
                <a:ea typeface="Montserrat" pitchFamily="34" charset="-122"/>
                <a:cs typeface="Montserrat" pitchFamily="34" charset="-120"/>
              </a:rPr>
              <a:t>insulin</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into the bloodstream. This hormone acts as a key, allowing glucose to enter cells for energy or storage.</a:t>
            </a:r>
            <a:endParaRPr lang="en-US" sz="1700" dirty="0"/>
          </a:p>
        </p:txBody>
      </p:sp>
      <p:sp>
        <p:nvSpPr>
          <p:cNvPr id="11" name="Text 7"/>
          <p:cNvSpPr/>
          <p:nvPr/>
        </p:nvSpPr>
        <p:spPr>
          <a:xfrm>
            <a:off x="758309" y="4327446"/>
            <a:ext cx="216575" cy="270748"/>
          </a:xfrm>
          <a:prstGeom prst="rect">
            <a:avLst/>
          </a:prstGeom>
          <a:noFill/>
          <a:ln/>
        </p:spPr>
        <p:txBody>
          <a:bodyPr wrap="none" lIns="0" tIns="0" rIns="0" bIns="0" rtlCol="0" anchor="t"/>
          <a:lstStyle/>
          <a:p>
            <a:pPr algn="l" indent="0" marL="0">
              <a:lnSpc>
                <a:spcPts val="2700"/>
              </a:lnSpc>
              <a:buNone/>
            </a:pPr>
            <a:r>
              <a:rPr lang="en-US" sz="1700" dirty="0">
                <a:solidFill>
                  <a:srgbClr val="384653"/>
                </a:solidFill>
                <a:latin typeface="Barlow Light" pitchFamily="34" charset="0"/>
                <a:ea typeface="Barlow Light" pitchFamily="34" charset="-122"/>
                <a:cs typeface="Barlow Light" pitchFamily="34" charset="-120"/>
              </a:rPr>
              <a:t>03</a:t>
            </a:r>
            <a:endParaRPr lang="en-US" sz="1700" dirty="0"/>
          </a:p>
        </p:txBody>
      </p:sp>
      <p:pic>
        <p:nvPicPr>
          <p:cNvPr id="12" name="Image 2" descr="preencoded.png">    </p:cNvPr>
          <p:cNvPicPr>
            <a:picLocks noChangeAspect="1"/>
          </p:cNvPicPr>
          <p:nvPr/>
        </p:nvPicPr>
        <p:blipFill>
          <a:blip r:embed="rId3"/>
          <a:stretch>
            <a:fillRect/>
          </a:stretch>
        </p:blipFill>
        <p:spPr>
          <a:xfrm>
            <a:off x="758309" y="4643438"/>
            <a:ext cx="6448544" cy="30480"/>
          </a:xfrm>
          <a:prstGeom prst="rect">
            <a:avLst/>
          </a:prstGeom>
        </p:spPr>
      </p:pic>
      <p:sp>
        <p:nvSpPr>
          <p:cNvPr id="13" name="Text 8"/>
          <p:cNvSpPr/>
          <p:nvPr/>
        </p:nvSpPr>
        <p:spPr>
          <a:xfrm>
            <a:off x="758309" y="4834176"/>
            <a:ext cx="2850713" cy="356235"/>
          </a:xfrm>
          <a:prstGeom prst="rect">
            <a:avLst/>
          </a:prstGeom>
          <a:noFill/>
          <a:ln/>
        </p:spPr>
        <p:txBody>
          <a:bodyPr wrap="none" lIns="0" tIns="0" rIns="0" bIns="0" rtlCol="0" anchor="t"/>
          <a:lstStyle/>
          <a:p>
            <a:pPr algn="l" indent="0" marL="0">
              <a:lnSpc>
                <a:spcPts val="2800"/>
              </a:lnSpc>
              <a:buNone/>
            </a:pPr>
            <a:r>
              <a:rPr lang="en-US" sz="2200" b="1" dirty="0">
                <a:solidFill>
                  <a:srgbClr val="384653"/>
                </a:solidFill>
                <a:latin typeface="Barlow Bold" pitchFamily="34" charset="0"/>
                <a:ea typeface="Barlow Bold" pitchFamily="34" charset="-122"/>
                <a:cs typeface="Barlow Bold" pitchFamily="34" charset="-120"/>
              </a:rPr>
              <a:t>Cellular Uptake</a:t>
            </a:r>
            <a:endParaRPr lang="en-US" sz="2200" dirty="0"/>
          </a:p>
        </p:txBody>
      </p:sp>
      <p:sp>
        <p:nvSpPr>
          <p:cNvPr id="14" name="Text 9"/>
          <p:cNvSpPr/>
          <p:nvPr/>
        </p:nvSpPr>
        <p:spPr>
          <a:xfrm>
            <a:off x="758309" y="5320308"/>
            <a:ext cx="6448544" cy="104013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Insulin binds to receptors on muscle, fat, and liver cells, triggering </a:t>
            </a:r>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glucose transporters (GLUT4)</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to migrate to the cell surface and facilitate glucose entry.</a:t>
            </a:r>
            <a:endParaRPr lang="en-US" sz="1700" dirty="0"/>
          </a:p>
        </p:txBody>
      </p:sp>
      <p:sp>
        <p:nvSpPr>
          <p:cNvPr id="15" name="Text 10"/>
          <p:cNvSpPr/>
          <p:nvPr/>
        </p:nvSpPr>
        <p:spPr>
          <a:xfrm>
            <a:off x="7423428" y="4327446"/>
            <a:ext cx="216575" cy="270748"/>
          </a:xfrm>
          <a:prstGeom prst="rect">
            <a:avLst/>
          </a:prstGeom>
          <a:noFill/>
          <a:ln/>
        </p:spPr>
        <p:txBody>
          <a:bodyPr wrap="none" lIns="0" tIns="0" rIns="0" bIns="0" rtlCol="0" anchor="t"/>
          <a:lstStyle/>
          <a:p>
            <a:pPr algn="l" indent="0" marL="0">
              <a:lnSpc>
                <a:spcPts val="2700"/>
              </a:lnSpc>
              <a:buNone/>
            </a:pPr>
            <a:r>
              <a:rPr lang="en-US" sz="1700" dirty="0">
                <a:solidFill>
                  <a:srgbClr val="384653"/>
                </a:solidFill>
                <a:latin typeface="Barlow Light" pitchFamily="34" charset="0"/>
                <a:ea typeface="Barlow Light" pitchFamily="34" charset="-122"/>
                <a:cs typeface="Barlow Light" pitchFamily="34" charset="-120"/>
              </a:rPr>
              <a:t>04</a:t>
            </a:r>
            <a:endParaRPr lang="en-US" sz="1700" dirty="0"/>
          </a:p>
        </p:txBody>
      </p:sp>
      <p:pic>
        <p:nvPicPr>
          <p:cNvPr id="16" name="Image 3" descr="preencoded.png">    </p:cNvPr>
          <p:cNvPicPr>
            <a:picLocks noChangeAspect="1"/>
          </p:cNvPicPr>
          <p:nvPr/>
        </p:nvPicPr>
        <p:blipFill>
          <a:blip r:embed="rId4"/>
          <a:stretch>
            <a:fillRect/>
          </a:stretch>
        </p:blipFill>
        <p:spPr>
          <a:xfrm>
            <a:off x="7423428" y="4643438"/>
            <a:ext cx="6448663" cy="30480"/>
          </a:xfrm>
          <a:prstGeom prst="rect">
            <a:avLst/>
          </a:prstGeom>
        </p:spPr>
      </p:pic>
      <p:sp>
        <p:nvSpPr>
          <p:cNvPr id="17" name="Text 11"/>
          <p:cNvSpPr/>
          <p:nvPr/>
        </p:nvSpPr>
        <p:spPr>
          <a:xfrm>
            <a:off x="7423428" y="4834176"/>
            <a:ext cx="2850713" cy="356235"/>
          </a:xfrm>
          <a:prstGeom prst="rect">
            <a:avLst/>
          </a:prstGeom>
          <a:noFill/>
          <a:ln/>
        </p:spPr>
        <p:txBody>
          <a:bodyPr wrap="none" lIns="0" tIns="0" rIns="0" bIns="0" rtlCol="0" anchor="t"/>
          <a:lstStyle/>
          <a:p>
            <a:pPr algn="l" indent="0" marL="0">
              <a:lnSpc>
                <a:spcPts val="2800"/>
              </a:lnSpc>
              <a:buNone/>
            </a:pPr>
            <a:r>
              <a:rPr lang="en-US" sz="2200" b="1" dirty="0">
                <a:solidFill>
                  <a:srgbClr val="384653"/>
                </a:solidFill>
                <a:latin typeface="Barlow Bold" pitchFamily="34" charset="0"/>
                <a:ea typeface="Barlow Bold" pitchFamily="34" charset="-122"/>
                <a:cs typeface="Barlow Bold" pitchFamily="34" charset="-120"/>
              </a:rPr>
              <a:t>Glucose Regulation</a:t>
            </a:r>
            <a:endParaRPr lang="en-US" sz="2200" dirty="0"/>
          </a:p>
        </p:txBody>
      </p:sp>
      <p:sp>
        <p:nvSpPr>
          <p:cNvPr id="18" name="Text 12"/>
          <p:cNvSpPr/>
          <p:nvPr/>
        </p:nvSpPr>
        <p:spPr>
          <a:xfrm>
            <a:off x="7423428" y="5320308"/>
            <a:ext cx="6448663" cy="104013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Blood glucose levels normalise (4–6 mmol/L). Excess glucose is stored as </a:t>
            </a:r>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glycogen</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in the liver and muscles, maintaining homeostasis between meals.</a:t>
            </a:r>
            <a:endParaRPr lang="en-US" sz="1700" dirty="0"/>
          </a:p>
        </p:txBody>
      </p:sp>
      <p:sp>
        <p:nvSpPr>
          <p:cNvPr id="19" name="Text 13"/>
          <p:cNvSpPr/>
          <p:nvPr/>
        </p:nvSpPr>
        <p:spPr>
          <a:xfrm>
            <a:off x="758309" y="6766560"/>
            <a:ext cx="13113782" cy="69342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In Type 2 Diabetes, this elegant system becomes impaired. Insulin resistance means cells require more insulin to respond, whilst beta-cell exhaustion reduces insulin production over time—resulting in chronic hyperglycaemia.</a:t>
            </a:r>
            <a:endParaRPr lang="en-US"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5760720" cy="8229600"/>
          </a:xfrm>
          <a:prstGeom prst="rect">
            <a:avLst/>
          </a:prstGeom>
        </p:spPr>
      </p:pic>
      <p:sp>
        <p:nvSpPr>
          <p:cNvPr id="3" name="Text 0"/>
          <p:cNvSpPr/>
          <p:nvPr/>
        </p:nvSpPr>
        <p:spPr>
          <a:xfrm>
            <a:off x="6244709" y="617577"/>
            <a:ext cx="7570351" cy="534591"/>
          </a:xfrm>
          <a:prstGeom prst="rect">
            <a:avLst/>
          </a:prstGeom>
          <a:noFill/>
          <a:ln/>
        </p:spPr>
        <p:txBody>
          <a:bodyPr wrap="none" lIns="0" tIns="0" rIns="0" bIns="0" rtlCol="0" anchor="t"/>
          <a:lstStyle/>
          <a:p>
            <a:pPr algn="l" indent="0" marL="0">
              <a:lnSpc>
                <a:spcPts val="4200"/>
              </a:lnSpc>
              <a:buNone/>
            </a:pPr>
            <a:r>
              <a:rPr lang="en-US" sz="3350" b="1" dirty="0">
                <a:solidFill>
                  <a:srgbClr val="2E3C4E"/>
                </a:solidFill>
                <a:latin typeface="Barlow Bold" pitchFamily="34" charset="0"/>
                <a:ea typeface="Barlow Bold" pitchFamily="34" charset="-122"/>
                <a:cs typeface="Barlow Bold" pitchFamily="34" charset="-120"/>
              </a:rPr>
              <a:t>Lifestyle Impacts on Glucose Regulation</a:t>
            </a:r>
            <a:endParaRPr lang="en-US" sz="3350" dirty="0"/>
          </a:p>
        </p:txBody>
      </p:sp>
      <p:sp>
        <p:nvSpPr>
          <p:cNvPr id="4" name="Shape 1"/>
          <p:cNvSpPr/>
          <p:nvPr/>
        </p:nvSpPr>
        <p:spPr>
          <a:xfrm>
            <a:off x="6244709" y="1395889"/>
            <a:ext cx="3732490" cy="3325535"/>
          </a:xfrm>
          <a:prstGeom prst="roundRect">
            <a:avLst>
              <a:gd name="adj" fmla="val 7330"/>
            </a:avLst>
          </a:prstGeom>
          <a:solidFill>
            <a:srgbClr val="D4E9F7"/>
          </a:solidFill>
          <a:ln w="7620">
            <a:solidFill>
              <a:srgbClr val="BACFDD"/>
            </a:solidFill>
            <a:prstDash val="solid"/>
          </a:ln>
        </p:spPr>
      </p:sp>
      <p:pic>
        <p:nvPicPr>
          <p:cNvPr id="5" name="Image 1" descr="preencoded.png">    </p:cNvPr>
          <p:cNvPicPr>
            <a:picLocks noChangeAspect="1"/>
          </p:cNvPicPr>
          <p:nvPr/>
        </p:nvPicPr>
        <p:blipFill>
          <a:blip r:embed="rId2"/>
          <a:stretch>
            <a:fillRect/>
          </a:stretch>
        </p:blipFill>
        <p:spPr>
          <a:xfrm>
            <a:off x="6414730" y="1565910"/>
            <a:ext cx="487442" cy="487442"/>
          </a:xfrm>
          <a:prstGeom prst="rect">
            <a:avLst/>
          </a:prstGeom>
        </p:spPr>
      </p:pic>
      <p:pic>
        <p:nvPicPr>
          <p:cNvPr id="6" name="Image 2"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48795" y="1699855"/>
            <a:ext cx="219313" cy="219313"/>
          </a:xfrm>
          <a:prstGeom prst="rect">
            <a:avLst/>
          </a:prstGeom>
        </p:spPr>
      </p:pic>
      <p:sp>
        <p:nvSpPr>
          <p:cNvPr id="7" name="Text 2"/>
          <p:cNvSpPr/>
          <p:nvPr/>
        </p:nvSpPr>
        <p:spPr>
          <a:xfrm>
            <a:off x="6414730" y="2215753"/>
            <a:ext cx="2565678" cy="320635"/>
          </a:xfrm>
          <a:prstGeom prst="rect">
            <a:avLst/>
          </a:prstGeom>
          <a:noFill/>
          <a:ln/>
        </p:spPr>
        <p:txBody>
          <a:bodyPr wrap="none" lIns="0" tIns="0" rIns="0" bIns="0" rtlCol="0" anchor="t"/>
          <a:lstStyle/>
          <a:p>
            <a:pPr algn="l" indent="0" marL="0">
              <a:lnSpc>
                <a:spcPts val="2500"/>
              </a:lnSpc>
              <a:buNone/>
            </a:pPr>
            <a:r>
              <a:rPr lang="en-US" sz="2000" b="1" dirty="0">
                <a:solidFill>
                  <a:srgbClr val="384653"/>
                </a:solidFill>
                <a:latin typeface="Barlow Bold" pitchFamily="34" charset="0"/>
                <a:ea typeface="Barlow Bold" pitchFamily="34" charset="-122"/>
                <a:cs typeface="Barlow Bold" pitchFamily="34" charset="-120"/>
              </a:rPr>
              <a:t>Dietary Factors</a:t>
            </a:r>
            <a:endParaRPr lang="en-US" sz="2000" dirty="0"/>
          </a:p>
        </p:txBody>
      </p:sp>
      <p:sp>
        <p:nvSpPr>
          <p:cNvPr id="8" name="Text 3"/>
          <p:cNvSpPr/>
          <p:nvPr/>
        </p:nvSpPr>
        <p:spPr>
          <a:xfrm>
            <a:off x="6414730" y="2633782"/>
            <a:ext cx="3392448" cy="1040130"/>
          </a:xfrm>
          <a:prstGeom prst="rect">
            <a:avLst/>
          </a:prstGeom>
          <a:noFill/>
          <a:ln/>
        </p:spPr>
        <p:txBody>
          <a:bodyPr wrap="square" lIns="0" tIns="0" rIns="0" bIns="0" rtlCol="0" anchor="t"/>
          <a:lstStyle/>
          <a:p>
            <a:pPr algn="l" indent="0" marL="0">
              <a:lnSpc>
                <a:spcPts val="2000"/>
              </a:lnSpc>
              <a:buNone/>
            </a:pPr>
            <a:r>
              <a:rPr lang="en-US" sz="1250" b="1" dirty="0">
                <a:solidFill>
                  <a:srgbClr val="384653"/>
                </a:solidFill>
                <a:latin typeface="Montserrat" pitchFamily="34" charset="0"/>
                <a:ea typeface="Montserrat" pitchFamily="34" charset="-122"/>
                <a:cs typeface="Montserrat" pitchFamily="34" charset="-120"/>
              </a:rPr>
              <a:t>High-GI foods</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cause rapid glucose spikes, overwhelming insulin response. Diets rich in </a:t>
            </a:r>
            <a:pPr algn="l" indent="0" marL="0">
              <a:lnSpc>
                <a:spcPts val="2000"/>
              </a:lnSpc>
              <a:buNone/>
            </a:pPr>
            <a:r>
              <a:rPr lang="en-US" sz="1250" b="1" dirty="0">
                <a:solidFill>
                  <a:srgbClr val="384653"/>
                </a:solidFill>
                <a:latin typeface="Montserrat" pitchFamily="34" charset="0"/>
                <a:ea typeface="Montserrat" pitchFamily="34" charset="-122"/>
                <a:cs typeface="Montserrat" pitchFamily="34" charset="-120"/>
              </a:rPr>
              <a:t>refined carbohydrates and saturated fats</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worsen insulin resistance.</a:t>
            </a:r>
            <a:endParaRPr lang="en-US" sz="1250" dirty="0"/>
          </a:p>
        </p:txBody>
      </p:sp>
      <p:sp>
        <p:nvSpPr>
          <p:cNvPr id="9" name="Text 4"/>
          <p:cNvSpPr/>
          <p:nvPr/>
        </p:nvSpPr>
        <p:spPr>
          <a:xfrm>
            <a:off x="6414730" y="3771305"/>
            <a:ext cx="3392448" cy="780098"/>
          </a:xfrm>
          <a:prstGeom prst="rect">
            <a:avLst/>
          </a:prstGeom>
          <a:noFill/>
          <a:ln/>
        </p:spPr>
        <p:txBody>
          <a:bodyPr wrap="square" lIns="0" tIns="0" rIns="0" bIns="0" rtlCol="0" anchor="t"/>
          <a:lstStyle/>
          <a:p>
            <a:pPr algn="l" indent="0" marL="0">
              <a:lnSpc>
                <a:spcPts val="2000"/>
              </a:lnSpc>
              <a:buNone/>
            </a:pPr>
            <a:r>
              <a:rPr lang="en-US" sz="1250" i="1" dirty="0">
                <a:solidFill>
                  <a:srgbClr val="384653"/>
                </a:solidFill>
                <a:latin typeface="Montserrat" pitchFamily="34" charset="0"/>
                <a:ea typeface="Montserrat" pitchFamily="34" charset="-122"/>
                <a:cs typeface="Montserrat" pitchFamily="34" charset="-120"/>
              </a:rPr>
              <a:t>Evidence:</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Mediterranean diet patterns improve glycaemic control (NICE NG28, 2023).</a:t>
            </a:r>
            <a:endParaRPr lang="en-US" sz="1250" dirty="0"/>
          </a:p>
        </p:txBody>
      </p:sp>
      <p:sp>
        <p:nvSpPr>
          <p:cNvPr id="10" name="Shape 5"/>
          <p:cNvSpPr/>
          <p:nvPr/>
        </p:nvSpPr>
        <p:spPr>
          <a:xfrm>
            <a:off x="10139601" y="1395889"/>
            <a:ext cx="3732490" cy="3325535"/>
          </a:xfrm>
          <a:prstGeom prst="roundRect">
            <a:avLst>
              <a:gd name="adj" fmla="val 7330"/>
            </a:avLst>
          </a:prstGeom>
          <a:solidFill>
            <a:srgbClr val="D4E9F7"/>
          </a:solidFill>
          <a:ln w="7620">
            <a:solidFill>
              <a:srgbClr val="BACFDD"/>
            </a:solidFill>
            <a:prstDash val="solid"/>
          </a:ln>
        </p:spPr>
      </p:sp>
      <p:pic>
        <p:nvPicPr>
          <p:cNvPr id="11" name="Image 3" descr="preencoded.png">    </p:cNvPr>
          <p:cNvPicPr>
            <a:picLocks noChangeAspect="1"/>
          </p:cNvPicPr>
          <p:nvPr/>
        </p:nvPicPr>
        <p:blipFill>
          <a:blip r:embed="rId5"/>
          <a:stretch>
            <a:fillRect/>
          </a:stretch>
        </p:blipFill>
        <p:spPr>
          <a:xfrm>
            <a:off x="10309622" y="1565910"/>
            <a:ext cx="487442" cy="487442"/>
          </a:xfrm>
          <a:prstGeom prst="rect">
            <a:avLst/>
          </a:prstGeom>
        </p:spPr>
      </p:pic>
      <p:pic>
        <p:nvPicPr>
          <p:cNvPr id="12" name="Image 4"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443686" y="1699855"/>
            <a:ext cx="219313" cy="219313"/>
          </a:xfrm>
          <a:prstGeom prst="rect">
            <a:avLst/>
          </a:prstGeom>
        </p:spPr>
      </p:pic>
      <p:sp>
        <p:nvSpPr>
          <p:cNvPr id="13" name="Text 6"/>
          <p:cNvSpPr/>
          <p:nvPr/>
        </p:nvSpPr>
        <p:spPr>
          <a:xfrm>
            <a:off x="10309622" y="2215753"/>
            <a:ext cx="2565678" cy="320635"/>
          </a:xfrm>
          <a:prstGeom prst="rect">
            <a:avLst/>
          </a:prstGeom>
          <a:noFill/>
          <a:ln/>
        </p:spPr>
        <p:txBody>
          <a:bodyPr wrap="none" lIns="0" tIns="0" rIns="0" bIns="0" rtlCol="0" anchor="t"/>
          <a:lstStyle/>
          <a:p>
            <a:pPr algn="l" indent="0" marL="0">
              <a:lnSpc>
                <a:spcPts val="2500"/>
              </a:lnSpc>
              <a:buNone/>
            </a:pPr>
            <a:r>
              <a:rPr lang="en-US" sz="2000" b="1" dirty="0">
                <a:solidFill>
                  <a:srgbClr val="384653"/>
                </a:solidFill>
                <a:latin typeface="Barlow Bold" pitchFamily="34" charset="0"/>
                <a:ea typeface="Barlow Bold" pitchFamily="34" charset="-122"/>
                <a:cs typeface="Barlow Bold" pitchFamily="34" charset="-120"/>
              </a:rPr>
              <a:t>Smoking</a:t>
            </a:r>
            <a:endParaRPr lang="en-US" sz="2000" dirty="0"/>
          </a:p>
        </p:txBody>
      </p:sp>
      <p:sp>
        <p:nvSpPr>
          <p:cNvPr id="14" name="Text 7"/>
          <p:cNvSpPr/>
          <p:nvPr/>
        </p:nvSpPr>
        <p:spPr>
          <a:xfrm>
            <a:off x="10309622" y="2633782"/>
            <a:ext cx="3392448" cy="1300163"/>
          </a:xfrm>
          <a:prstGeom prst="rect">
            <a:avLst/>
          </a:prstGeom>
          <a:noFill/>
          <a:ln/>
        </p:spPr>
        <p:txBody>
          <a:bodyPr wrap="square" lIns="0" tIns="0" rIns="0" bIns="0" rtlCol="0" anchor="t"/>
          <a:lstStyle/>
          <a:p>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Nicotine increases </a:t>
            </a:r>
            <a:pPr algn="l" indent="0" marL="0">
              <a:lnSpc>
                <a:spcPts val="2000"/>
              </a:lnSpc>
              <a:buNone/>
            </a:pPr>
            <a:r>
              <a:rPr lang="en-US" sz="1250" b="1" dirty="0">
                <a:solidFill>
                  <a:srgbClr val="384653"/>
                </a:solidFill>
                <a:latin typeface="Montserrat" pitchFamily="34" charset="0"/>
                <a:ea typeface="Montserrat" pitchFamily="34" charset="-122"/>
                <a:cs typeface="Montserrat" pitchFamily="34" charset="-120"/>
              </a:rPr>
              <a:t>cortisol and catecholamines</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hormones that raise blood glucose. Smoking also damages blood vessels, compounding diabetes complications.</a:t>
            </a:r>
            <a:endParaRPr lang="en-US" sz="1250" dirty="0"/>
          </a:p>
        </p:txBody>
      </p:sp>
      <p:sp>
        <p:nvSpPr>
          <p:cNvPr id="15" name="Text 8"/>
          <p:cNvSpPr/>
          <p:nvPr/>
        </p:nvSpPr>
        <p:spPr>
          <a:xfrm>
            <a:off x="10309622" y="4031337"/>
            <a:ext cx="3392448" cy="520065"/>
          </a:xfrm>
          <a:prstGeom prst="rect">
            <a:avLst/>
          </a:prstGeom>
          <a:noFill/>
          <a:ln/>
        </p:spPr>
        <p:txBody>
          <a:bodyPr wrap="square" lIns="0" tIns="0" rIns="0" bIns="0" rtlCol="0" anchor="t"/>
          <a:lstStyle/>
          <a:p>
            <a:pPr algn="l" indent="0" marL="0">
              <a:lnSpc>
                <a:spcPts val="2000"/>
              </a:lnSpc>
              <a:buNone/>
            </a:pPr>
            <a:r>
              <a:rPr lang="en-US" sz="1250" i="1" dirty="0">
                <a:solidFill>
                  <a:srgbClr val="384653"/>
                </a:solidFill>
                <a:latin typeface="Montserrat" pitchFamily="34" charset="0"/>
                <a:ea typeface="Montserrat" pitchFamily="34" charset="-122"/>
                <a:cs typeface="Montserrat" pitchFamily="34" charset="-120"/>
              </a:rPr>
              <a:t>Risk:</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Smokers face 30–40% higher T2D risk (NHS, 2023).</a:t>
            </a:r>
            <a:endParaRPr lang="en-US" sz="1250" dirty="0"/>
          </a:p>
        </p:txBody>
      </p:sp>
      <p:sp>
        <p:nvSpPr>
          <p:cNvPr id="16" name="Shape 9"/>
          <p:cNvSpPr/>
          <p:nvPr/>
        </p:nvSpPr>
        <p:spPr>
          <a:xfrm>
            <a:off x="6244709" y="4883825"/>
            <a:ext cx="7627382" cy="2285405"/>
          </a:xfrm>
          <a:prstGeom prst="roundRect">
            <a:avLst>
              <a:gd name="adj" fmla="val 10665"/>
            </a:avLst>
          </a:prstGeom>
          <a:solidFill>
            <a:srgbClr val="D4E9F7"/>
          </a:solidFill>
          <a:ln w="7620">
            <a:solidFill>
              <a:srgbClr val="BACFDD"/>
            </a:solidFill>
            <a:prstDash val="solid"/>
          </a:ln>
        </p:spPr>
      </p:sp>
      <p:pic>
        <p:nvPicPr>
          <p:cNvPr id="17" name="Image 5" descr="preencoded.png">    </p:cNvPr>
          <p:cNvPicPr>
            <a:picLocks noChangeAspect="1"/>
          </p:cNvPicPr>
          <p:nvPr/>
        </p:nvPicPr>
        <p:blipFill>
          <a:blip r:embed="rId8"/>
          <a:stretch>
            <a:fillRect/>
          </a:stretch>
        </p:blipFill>
        <p:spPr>
          <a:xfrm>
            <a:off x="6414730" y="5053846"/>
            <a:ext cx="487442" cy="487442"/>
          </a:xfrm>
          <a:prstGeom prst="rect">
            <a:avLst/>
          </a:prstGeom>
        </p:spPr>
      </p:pic>
      <p:pic>
        <p:nvPicPr>
          <p:cNvPr id="18" name="Image 6"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48795" y="5187791"/>
            <a:ext cx="219313" cy="219313"/>
          </a:xfrm>
          <a:prstGeom prst="rect">
            <a:avLst/>
          </a:prstGeom>
        </p:spPr>
      </p:pic>
      <p:sp>
        <p:nvSpPr>
          <p:cNvPr id="19" name="Text 10"/>
          <p:cNvSpPr/>
          <p:nvPr/>
        </p:nvSpPr>
        <p:spPr>
          <a:xfrm>
            <a:off x="6414730" y="5703689"/>
            <a:ext cx="2565678" cy="320635"/>
          </a:xfrm>
          <a:prstGeom prst="rect">
            <a:avLst/>
          </a:prstGeom>
          <a:noFill/>
          <a:ln/>
        </p:spPr>
        <p:txBody>
          <a:bodyPr wrap="none" lIns="0" tIns="0" rIns="0" bIns="0" rtlCol="0" anchor="t"/>
          <a:lstStyle/>
          <a:p>
            <a:pPr algn="l" indent="0" marL="0">
              <a:lnSpc>
                <a:spcPts val="2500"/>
              </a:lnSpc>
              <a:buNone/>
            </a:pPr>
            <a:r>
              <a:rPr lang="en-US" sz="2000" b="1" dirty="0">
                <a:solidFill>
                  <a:srgbClr val="384653"/>
                </a:solidFill>
                <a:latin typeface="Barlow Bold" pitchFamily="34" charset="0"/>
                <a:ea typeface="Barlow Bold" pitchFamily="34" charset="-122"/>
                <a:cs typeface="Barlow Bold" pitchFamily="34" charset="-120"/>
              </a:rPr>
              <a:t>Alcohol Consumption</a:t>
            </a:r>
            <a:endParaRPr lang="en-US" sz="2000" dirty="0"/>
          </a:p>
        </p:txBody>
      </p:sp>
      <p:sp>
        <p:nvSpPr>
          <p:cNvPr id="20" name="Text 11"/>
          <p:cNvSpPr/>
          <p:nvPr/>
        </p:nvSpPr>
        <p:spPr>
          <a:xfrm>
            <a:off x="6414730" y="6121718"/>
            <a:ext cx="7287339" cy="520065"/>
          </a:xfrm>
          <a:prstGeom prst="rect">
            <a:avLst/>
          </a:prstGeom>
          <a:noFill/>
          <a:ln/>
        </p:spPr>
        <p:txBody>
          <a:bodyPr wrap="square" lIns="0" tIns="0" rIns="0" bIns="0" rtlCol="0" anchor="t"/>
          <a:lstStyle/>
          <a:p>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Alcohol interferes with hepatic </a:t>
            </a:r>
            <a:pPr algn="l" indent="0" marL="0">
              <a:lnSpc>
                <a:spcPts val="2000"/>
              </a:lnSpc>
              <a:buNone/>
            </a:pPr>
            <a:r>
              <a:rPr lang="en-US" sz="1250" b="1" dirty="0">
                <a:solidFill>
                  <a:srgbClr val="384653"/>
                </a:solidFill>
                <a:latin typeface="Montserrat" pitchFamily="34" charset="0"/>
                <a:ea typeface="Montserrat" pitchFamily="34" charset="-122"/>
                <a:cs typeface="Montserrat" pitchFamily="34" charset="-120"/>
              </a:rPr>
              <a:t>gluconeogenesis</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causing unpredictable blood glucose fluctuations—particularly dangerous with diabetes medications.</a:t>
            </a:r>
            <a:endParaRPr lang="en-US" sz="1250" dirty="0"/>
          </a:p>
        </p:txBody>
      </p:sp>
      <p:sp>
        <p:nvSpPr>
          <p:cNvPr id="21" name="Text 12"/>
          <p:cNvSpPr/>
          <p:nvPr/>
        </p:nvSpPr>
        <p:spPr>
          <a:xfrm>
            <a:off x="6414730" y="6739176"/>
            <a:ext cx="7287339" cy="260033"/>
          </a:xfrm>
          <a:prstGeom prst="rect">
            <a:avLst/>
          </a:prstGeom>
          <a:noFill/>
          <a:ln/>
        </p:spPr>
        <p:txBody>
          <a:bodyPr wrap="none" lIns="0" tIns="0" rIns="0" bIns="0" rtlCol="0" anchor="t"/>
          <a:lstStyle/>
          <a:p>
            <a:pPr algn="l" indent="0" marL="0">
              <a:lnSpc>
                <a:spcPts val="2000"/>
              </a:lnSpc>
              <a:buNone/>
            </a:pPr>
            <a:r>
              <a:rPr lang="en-US" sz="1250" i="1" dirty="0">
                <a:solidFill>
                  <a:srgbClr val="384653"/>
                </a:solidFill>
                <a:latin typeface="Montserrat" pitchFamily="34" charset="0"/>
                <a:ea typeface="Montserrat" pitchFamily="34" charset="-122"/>
                <a:cs typeface="Montserrat" pitchFamily="34" charset="-120"/>
              </a:rPr>
              <a:t>Guidance:</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Limit to 14 units weekly (NICE NG28).</a:t>
            </a:r>
            <a:endParaRPr lang="en-US" sz="1250" dirty="0"/>
          </a:p>
        </p:txBody>
      </p:sp>
      <p:sp>
        <p:nvSpPr>
          <p:cNvPr id="22" name="Text 13"/>
          <p:cNvSpPr/>
          <p:nvPr/>
        </p:nvSpPr>
        <p:spPr>
          <a:xfrm>
            <a:off x="6244709" y="7351990"/>
            <a:ext cx="7627382" cy="260033"/>
          </a:xfrm>
          <a:prstGeom prst="rect">
            <a:avLst/>
          </a:prstGeom>
          <a:noFill/>
          <a:ln/>
        </p:spPr>
        <p:txBody>
          <a:bodyPr wrap="none" lIns="0" tIns="0" rIns="0" bIns="0" rtlCol="0" anchor="t"/>
          <a:lstStyle/>
          <a:p>
            <a:pPr algn="l" indent="0" marL="0">
              <a:lnSpc>
                <a:spcPts val="2000"/>
              </a:lnSpc>
              <a:buNone/>
            </a:pPr>
            <a:r>
              <a:rPr lang="en-US" sz="1250" b="1" dirty="0">
                <a:solidFill>
                  <a:srgbClr val="384653"/>
                </a:solidFill>
                <a:latin typeface="Montserrat" pitchFamily="34" charset="0"/>
                <a:ea typeface="Montserrat" pitchFamily="34" charset="-122"/>
                <a:cs typeface="Montserrat" pitchFamily="34" charset="-120"/>
              </a:rPr>
              <a:t>Reference:</a:t>
            </a:r>
            <a:pPr algn="l" indent="0" marL="0">
              <a:lnSpc>
                <a:spcPts val="2000"/>
              </a:lnSpc>
              <a:buNone/>
            </a:pPr>
            <a:r>
              <a:rPr lang="en-US" sz="1250" dirty="0">
                <a:solidFill>
                  <a:srgbClr val="384653"/>
                </a:solidFill>
                <a:latin typeface="Montserrat" pitchFamily="34" charset="0"/>
                <a:ea typeface="Montserrat" pitchFamily="34" charset="-122"/>
                <a:cs typeface="Montserrat" pitchFamily="34" charset="-120"/>
              </a:rPr>
              <a:t> NHS — Type 2 Diabetes Overview</a:t>
            </a:r>
            <a:endParaRPr lang="en-US" sz="12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84133" y="537567"/>
            <a:ext cx="4523542" cy="417909"/>
          </a:xfrm>
          <a:prstGeom prst="rect">
            <a:avLst/>
          </a:prstGeom>
          <a:noFill/>
          <a:ln/>
        </p:spPr>
        <p:txBody>
          <a:bodyPr wrap="none" lIns="0" tIns="0" rIns="0" bIns="0" rtlCol="0" anchor="t"/>
          <a:lstStyle/>
          <a:p>
            <a:pPr algn="l" indent="0" marL="0">
              <a:lnSpc>
                <a:spcPts val="3250"/>
              </a:lnSpc>
              <a:buNone/>
            </a:pPr>
            <a:r>
              <a:rPr lang="en-US" sz="2600" b="1" dirty="0">
                <a:solidFill>
                  <a:srgbClr val="2E3C4E"/>
                </a:solidFill>
                <a:latin typeface="Barlow Bold" pitchFamily="34" charset="0"/>
                <a:ea typeface="Barlow Bold" pitchFamily="34" charset="-122"/>
                <a:cs typeface="Barlow Bold" pitchFamily="34" charset="-120"/>
              </a:rPr>
              <a:t>Evidence-Based Care Planning</a:t>
            </a:r>
            <a:endParaRPr lang="en-US" sz="2600" dirty="0"/>
          </a:p>
        </p:txBody>
      </p:sp>
      <p:sp>
        <p:nvSpPr>
          <p:cNvPr id="3" name="Text 1"/>
          <p:cNvSpPr/>
          <p:nvPr/>
        </p:nvSpPr>
        <p:spPr>
          <a:xfrm>
            <a:off x="684133" y="1273016"/>
            <a:ext cx="2650688" cy="250746"/>
          </a:xfrm>
          <a:prstGeom prst="rect">
            <a:avLst/>
          </a:prstGeom>
          <a:noFill/>
          <a:ln/>
        </p:spPr>
        <p:txBody>
          <a:bodyPr wrap="none" lIns="0" tIns="0" rIns="0" bIns="0" rtlCol="0" anchor="t"/>
          <a:lstStyle/>
          <a:p>
            <a:pPr algn="l" indent="0" marL="0">
              <a:lnSpc>
                <a:spcPts val="1950"/>
              </a:lnSpc>
              <a:buNone/>
            </a:pPr>
            <a:r>
              <a:rPr lang="en-US" sz="1550" b="1" dirty="0">
                <a:solidFill>
                  <a:srgbClr val="2E3C4E"/>
                </a:solidFill>
                <a:latin typeface="Barlow Bold" pitchFamily="34" charset="0"/>
                <a:ea typeface="Barlow Bold" pitchFamily="34" charset="-122"/>
                <a:cs typeface="Barlow Bold" pitchFamily="34" charset="-120"/>
              </a:rPr>
              <a:t>NICE NG28 Recommendations</a:t>
            </a:r>
            <a:endParaRPr lang="en-US" sz="1550" dirty="0"/>
          </a:p>
        </p:txBody>
      </p:sp>
      <p:sp>
        <p:nvSpPr>
          <p:cNvPr id="4" name="Shape 2"/>
          <p:cNvSpPr/>
          <p:nvPr/>
        </p:nvSpPr>
        <p:spPr>
          <a:xfrm>
            <a:off x="684133" y="1857137"/>
            <a:ext cx="6476167" cy="1494473"/>
          </a:xfrm>
          <a:prstGeom prst="roundRect">
            <a:avLst>
              <a:gd name="adj" fmla="val 4895"/>
            </a:avLst>
          </a:prstGeom>
          <a:solidFill>
            <a:srgbClr val="FFFFFF"/>
          </a:solidFill>
          <a:ln/>
        </p:spPr>
      </p:sp>
      <p:pic>
        <p:nvPicPr>
          <p:cNvPr id="5" name="Image 0" descr="preencoded.png">    </p:cNvPr>
          <p:cNvPicPr>
            <a:picLocks noChangeAspect="1"/>
          </p:cNvPicPr>
          <p:nvPr/>
        </p:nvPicPr>
        <p:blipFill>
          <a:blip r:embed="rId1"/>
          <a:stretch>
            <a:fillRect/>
          </a:stretch>
        </p:blipFill>
        <p:spPr>
          <a:xfrm>
            <a:off x="684133" y="1841897"/>
            <a:ext cx="6476167" cy="60960"/>
          </a:xfrm>
          <a:prstGeom prst="rect">
            <a:avLst/>
          </a:prstGeom>
        </p:spPr>
      </p:pic>
      <p:pic>
        <p:nvPicPr>
          <p:cNvPr id="6" name="Image 1" descr="preencoded.png">    </p:cNvPr>
          <p:cNvPicPr>
            <a:picLocks noChangeAspect="1"/>
          </p:cNvPicPr>
          <p:nvPr/>
        </p:nvPicPr>
        <p:blipFill>
          <a:blip r:embed="rId2"/>
          <a:stretch>
            <a:fillRect/>
          </a:stretch>
        </p:blipFill>
        <p:spPr>
          <a:xfrm>
            <a:off x="3731597" y="1666637"/>
            <a:ext cx="381119" cy="381119"/>
          </a:xfrm>
          <a:prstGeom prst="rect">
            <a:avLst/>
          </a:prstGeom>
        </p:spPr>
      </p:pic>
      <p:sp>
        <p:nvSpPr>
          <p:cNvPr id="7" name="Text 3"/>
          <p:cNvSpPr/>
          <p:nvPr/>
        </p:nvSpPr>
        <p:spPr>
          <a:xfrm>
            <a:off x="3845897" y="1761887"/>
            <a:ext cx="152400" cy="190500"/>
          </a:xfrm>
          <a:prstGeom prst="rect">
            <a:avLst/>
          </a:prstGeom>
          <a:noFill/>
          <a:ln/>
        </p:spPr>
        <p:txBody>
          <a:bodyPr wrap="none" lIns="0" tIns="0" rIns="0" bIns="0" rtlCol="0" anchor="t"/>
          <a:lstStyle/>
          <a:p>
            <a:pPr algn="l" indent="0" marL="0">
              <a:lnSpc>
                <a:spcPts val="1900"/>
              </a:lnSpc>
              <a:buNone/>
            </a:pPr>
            <a:r>
              <a:rPr lang="en-US" sz="1200" b="1" dirty="0">
                <a:solidFill>
                  <a:srgbClr val="000000"/>
                </a:solidFill>
                <a:latin typeface="Barlow Bold" pitchFamily="34" charset="0"/>
                <a:ea typeface="Barlow Bold" pitchFamily="34" charset="-122"/>
                <a:cs typeface="Barlow Bold" pitchFamily="34" charset="-120"/>
              </a:rPr>
              <a:t>1</a:t>
            </a:r>
            <a:endParaRPr lang="en-US" sz="1200" dirty="0"/>
          </a:p>
        </p:txBody>
      </p:sp>
      <p:sp>
        <p:nvSpPr>
          <p:cNvPr id="8" name="Text 4"/>
          <p:cNvSpPr/>
          <p:nvPr/>
        </p:nvSpPr>
        <p:spPr>
          <a:xfrm>
            <a:off x="826413" y="2174796"/>
            <a:ext cx="1671876" cy="208955"/>
          </a:xfrm>
          <a:prstGeom prst="rect">
            <a:avLst/>
          </a:prstGeom>
          <a:noFill/>
          <a:ln/>
        </p:spPr>
        <p:txBody>
          <a:bodyPr wrap="none" lIns="0" tIns="0" rIns="0" bIns="0" rtlCol="0" anchor="t"/>
          <a:lstStyle/>
          <a:p>
            <a:pPr algn="l" indent="0" marL="0">
              <a:lnSpc>
                <a:spcPts val="1600"/>
              </a:lnSpc>
              <a:buNone/>
            </a:pPr>
            <a:r>
              <a:rPr lang="en-US" sz="1300" b="1" dirty="0">
                <a:solidFill>
                  <a:srgbClr val="384653"/>
                </a:solidFill>
                <a:latin typeface="Barlow Bold" pitchFamily="34" charset="0"/>
                <a:ea typeface="Barlow Bold" pitchFamily="34" charset="-122"/>
                <a:cs typeface="Barlow Bold" pitchFamily="34" charset="-120"/>
              </a:rPr>
              <a:t>Lifestyle Modification</a:t>
            </a:r>
            <a:endParaRPr lang="en-US" sz="1300" dirty="0"/>
          </a:p>
        </p:txBody>
      </p:sp>
      <p:sp>
        <p:nvSpPr>
          <p:cNvPr id="9" name="Text 5"/>
          <p:cNvSpPr/>
          <p:nvPr/>
        </p:nvSpPr>
        <p:spPr>
          <a:xfrm>
            <a:off x="826413" y="2510790"/>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Structured education programmes</a:t>
            </a:r>
            <a:endParaRPr lang="en-US" sz="1000" dirty="0"/>
          </a:p>
        </p:txBody>
      </p:sp>
      <p:sp>
        <p:nvSpPr>
          <p:cNvPr id="10" name="Text 6"/>
          <p:cNvSpPr/>
          <p:nvPr/>
        </p:nvSpPr>
        <p:spPr>
          <a:xfrm>
            <a:off x="826413" y="2758440"/>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Dietary advice: reduce refined carbs</a:t>
            </a:r>
            <a:endParaRPr lang="en-US" sz="1000" dirty="0"/>
          </a:p>
        </p:txBody>
      </p:sp>
      <p:sp>
        <p:nvSpPr>
          <p:cNvPr id="11" name="Text 7"/>
          <p:cNvSpPr/>
          <p:nvPr/>
        </p:nvSpPr>
        <p:spPr>
          <a:xfrm>
            <a:off x="826413" y="3006090"/>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Physical activity: 150 min/week</a:t>
            </a:r>
            <a:endParaRPr lang="en-US" sz="1000" dirty="0"/>
          </a:p>
        </p:txBody>
      </p:sp>
      <p:sp>
        <p:nvSpPr>
          <p:cNvPr id="12" name="Shape 8"/>
          <p:cNvSpPr/>
          <p:nvPr/>
        </p:nvSpPr>
        <p:spPr>
          <a:xfrm>
            <a:off x="684133" y="3669149"/>
            <a:ext cx="6476167" cy="1494473"/>
          </a:xfrm>
          <a:prstGeom prst="roundRect">
            <a:avLst>
              <a:gd name="adj" fmla="val 4895"/>
            </a:avLst>
          </a:prstGeom>
          <a:solidFill>
            <a:srgbClr val="FFFFFF"/>
          </a:solidFill>
          <a:ln/>
        </p:spPr>
      </p:sp>
      <p:pic>
        <p:nvPicPr>
          <p:cNvPr id="13" name="Image 2" descr="preencoded.png">    </p:cNvPr>
          <p:cNvPicPr>
            <a:picLocks noChangeAspect="1"/>
          </p:cNvPicPr>
          <p:nvPr/>
        </p:nvPicPr>
        <p:blipFill>
          <a:blip r:embed="rId3"/>
          <a:stretch>
            <a:fillRect/>
          </a:stretch>
        </p:blipFill>
        <p:spPr>
          <a:xfrm>
            <a:off x="684133" y="3653909"/>
            <a:ext cx="6476167" cy="60960"/>
          </a:xfrm>
          <a:prstGeom prst="rect">
            <a:avLst/>
          </a:prstGeom>
        </p:spPr>
      </p:pic>
      <p:pic>
        <p:nvPicPr>
          <p:cNvPr id="14" name="Image 3" descr="preencoded.png">    </p:cNvPr>
          <p:cNvPicPr>
            <a:picLocks noChangeAspect="1"/>
          </p:cNvPicPr>
          <p:nvPr/>
        </p:nvPicPr>
        <p:blipFill>
          <a:blip r:embed="rId4"/>
          <a:stretch>
            <a:fillRect/>
          </a:stretch>
        </p:blipFill>
        <p:spPr>
          <a:xfrm>
            <a:off x="3731597" y="3478649"/>
            <a:ext cx="381119" cy="381119"/>
          </a:xfrm>
          <a:prstGeom prst="rect">
            <a:avLst/>
          </a:prstGeom>
        </p:spPr>
      </p:pic>
      <p:sp>
        <p:nvSpPr>
          <p:cNvPr id="15" name="Text 9"/>
          <p:cNvSpPr/>
          <p:nvPr/>
        </p:nvSpPr>
        <p:spPr>
          <a:xfrm>
            <a:off x="3845897" y="3573899"/>
            <a:ext cx="152400" cy="190500"/>
          </a:xfrm>
          <a:prstGeom prst="rect">
            <a:avLst/>
          </a:prstGeom>
          <a:noFill/>
          <a:ln/>
        </p:spPr>
        <p:txBody>
          <a:bodyPr wrap="none" lIns="0" tIns="0" rIns="0" bIns="0" rtlCol="0" anchor="t"/>
          <a:lstStyle/>
          <a:p>
            <a:pPr algn="l" indent="0" marL="0">
              <a:lnSpc>
                <a:spcPts val="1900"/>
              </a:lnSpc>
              <a:buNone/>
            </a:pPr>
            <a:r>
              <a:rPr lang="en-US" sz="1200" b="1" dirty="0">
                <a:solidFill>
                  <a:srgbClr val="000000"/>
                </a:solidFill>
                <a:latin typeface="Barlow Bold" pitchFamily="34" charset="0"/>
                <a:ea typeface="Barlow Bold" pitchFamily="34" charset="-122"/>
                <a:cs typeface="Barlow Bold" pitchFamily="34" charset="-120"/>
              </a:rPr>
              <a:t>2</a:t>
            </a:r>
            <a:endParaRPr lang="en-US" sz="1200" dirty="0"/>
          </a:p>
        </p:txBody>
      </p:sp>
      <p:sp>
        <p:nvSpPr>
          <p:cNvPr id="16" name="Text 10"/>
          <p:cNvSpPr/>
          <p:nvPr/>
        </p:nvSpPr>
        <p:spPr>
          <a:xfrm>
            <a:off x="826413" y="3986808"/>
            <a:ext cx="2232065" cy="208955"/>
          </a:xfrm>
          <a:prstGeom prst="rect">
            <a:avLst/>
          </a:prstGeom>
          <a:noFill/>
          <a:ln/>
        </p:spPr>
        <p:txBody>
          <a:bodyPr wrap="none" lIns="0" tIns="0" rIns="0" bIns="0" rtlCol="0" anchor="t"/>
          <a:lstStyle/>
          <a:p>
            <a:pPr algn="l" indent="0" marL="0">
              <a:lnSpc>
                <a:spcPts val="1600"/>
              </a:lnSpc>
              <a:buNone/>
            </a:pPr>
            <a:r>
              <a:rPr lang="en-US" sz="1300" b="1" dirty="0">
                <a:solidFill>
                  <a:srgbClr val="384653"/>
                </a:solidFill>
                <a:latin typeface="Barlow Bold" pitchFamily="34" charset="0"/>
                <a:ea typeface="Barlow Bold" pitchFamily="34" charset="-122"/>
                <a:cs typeface="Barlow Bold" pitchFamily="34" charset="-120"/>
              </a:rPr>
              <a:t>Pharmacological Management</a:t>
            </a:r>
            <a:endParaRPr lang="en-US" sz="1300" dirty="0"/>
          </a:p>
        </p:txBody>
      </p:sp>
      <p:sp>
        <p:nvSpPr>
          <p:cNvPr id="17" name="Text 11"/>
          <p:cNvSpPr/>
          <p:nvPr/>
        </p:nvSpPr>
        <p:spPr>
          <a:xfrm>
            <a:off x="826413" y="4322802"/>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First-line: </a:t>
            </a:r>
            <a:pPr algn="l" indent="0" marL="0">
              <a:lnSpc>
                <a:spcPts val="1600"/>
              </a:lnSpc>
              <a:buNone/>
            </a:pPr>
            <a:r>
              <a:rPr lang="en-US" sz="1000" b="1" dirty="0">
                <a:solidFill>
                  <a:srgbClr val="384653"/>
                </a:solidFill>
                <a:latin typeface="Montserrat" pitchFamily="34" charset="0"/>
                <a:ea typeface="Montserrat" pitchFamily="34" charset="-122"/>
                <a:cs typeface="Montserrat" pitchFamily="34" charset="-120"/>
              </a:rPr>
              <a:t>Metformin</a:t>
            </a:r>
            <a:endParaRPr lang="en-US" sz="1000" dirty="0"/>
          </a:p>
        </p:txBody>
      </p:sp>
      <p:sp>
        <p:nvSpPr>
          <p:cNvPr id="18" name="Text 12"/>
          <p:cNvSpPr/>
          <p:nvPr/>
        </p:nvSpPr>
        <p:spPr>
          <a:xfrm>
            <a:off x="826413" y="4570452"/>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Individualised HbA1c targets</a:t>
            </a:r>
            <a:endParaRPr lang="en-US" sz="1000" dirty="0"/>
          </a:p>
        </p:txBody>
      </p:sp>
      <p:sp>
        <p:nvSpPr>
          <p:cNvPr id="19" name="Text 13"/>
          <p:cNvSpPr/>
          <p:nvPr/>
        </p:nvSpPr>
        <p:spPr>
          <a:xfrm>
            <a:off x="826413" y="4818102"/>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Regular monitoring (3–6 months)</a:t>
            </a:r>
            <a:endParaRPr lang="en-US" sz="1000" dirty="0"/>
          </a:p>
        </p:txBody>
      </p:sp>
      <p:sp>
        <p:nvSpPr>
          <p:cNvPr id="20" name="Shape 14"/>
          <p:cNvSpPr/>
          <p:nvPr/>
        </p:nvSpPr>
        <p:spPr>
          <a:xfrm>
            <a:off x="684133" y="5481161"/>
            <a:ext cx="6476167" cy="1494473"/>
          </a:xfrm>
          <a:prstGeom prst="roundRect">
            <a:avLst>
              <a:gd name="adj" fmla="val 4895"/>
            </a:avLst>
          </a:prstGeom>
          <a:solidFill>
            <a:srgbClr val="FFFFFF"/>
          </a:solidFill>
          <a:ln/>
        </p:spPr>
      </p:sp>
      <p:pic>
        <p:nvPicPr>
          <p:cNvPr id="21" name="Image 4" descr="preencoded.png">    </p:cNvPr>
          <p:cNvPicPr>
            <a:picLocks noChangeAspect="1"/>
          </p:cNvPicPr>
          <p:nvPr/>
        </p:nvPicPr>
        <p:blipFill>
          <a:blip r:embed="rId5"/>
          <a:stretch>
            <a:fillRect/>
          </a:stretch>
        </p:blipFill>
        <p:spPr>
          <a:xfrm>
            <a:off x="684133" y="5465921"/>
            <a:ext cx="6476167" cy="60960"/>
          </a:xfrm>
          <a:prstGeom prst="rect">
            <a:avLst/>
          </a:prstGeom>
        </p:spPr>
      </p:pic>
      <p:pic>
        <p:nvPicPr>
          <p:cNvPr id="22" name="Image 5" descr="preencoded.png">    </p:cNvPr>
          <p:cNvPicPr>
            <a:picLocks noChangeAspect="1"/>
          </p:cNvPicPr>
          <p:nvPr/>
        </p:nvPicPr>
        <p:blipFill>
          <a:blip r:embed="rId6"/>
          <a:stretch>
            <a:fillRect/>
          </a:stretch>
        </p:blipFill>
        <p:spPr>
          <a:xfrm>
            <a:off x="3731597" y="5290661"/>
            <a:ext cx="381119" cy="381119"/>
          </a:xfrm>
          <a:prstGeom prst="rect">
            <a:avLst/>
          </a:prstGeom>
        </p:spPr>
      </p:pic>
      <p:sp>
        <p:nvSpPr>
          <p:cNvPr id="23" name="Text 15"/>
          <p:cNvSpPr/>
          <p:nvPr/>
        </p:nvSpPr>
        <p:spPr>
          <a:xfrm>
            <a:off x="3845897" y="5385911"/>
            <a:ext cx="152400" cy="190500"/>
          </a:xfrm>
          <a:prstGeom prst="rect">
            <a:avLst/>
          </a:prstGeom>
          <a:noFill/>
          <a:ln/>
        </p:spPr>
        <p:txBody>
          <a:bodyPr wrap="none" lIns="0" tIns="0" rIns="0" bIns="0" rtlCol="0" anchor="t"/>
          <a:lstStyle/>
          <a:p>
            <a:pPr algn="l" indent="0" marL="0">
              <a:lnSpc>
                <a:spcPts val="1900"/>
              </a:lnSpc>
              <a:buNone/>
            </a:pPr>
            <a:r>
              <a:rPr lang="en-US" sz="1200" b="1" dirty="0">
                <a:solidFill>
                  <a:srgbClr val="000000"/>
                </a:solidFill>
                <a:latin typeface="Barlow Bold" pitchFamily="34" charset="0"/>
                <a:ea typeface="Barlow Bold" pitchFamily="34" charset="-122"/>
                <a:cs typeface="Barlow Bold" pitchFamily="34" charset="-120"/>
              </a:rPr>
              <a:t>3</a:t>
            </a:r>
            <a:endParaRPr lang="en-US" sz="1200" dirty="0"/>
          </a:p>
        </p:txBody>
      </p:sp>
      <p:sp>
        <p:nvSpPr>
          <p:cNvPr id="24" name="Text 16"/>
          <p:cNvSpPr/>
          <p:nvPr/>
        </p:nvSpPr>
        <p:spPr>
          <a:xfrm>
            <a:off x="826413" y="5798820"/>
            <a:ext cx="1764983" cy="208955"/>
          </a:xfrm>
          <a:prstGeom prst="rect">
            <a:avLst/>
          </a:prstGeom>
          <a:noFill/>
          <a:ln/>
        </p:spPr>
        <p:txBody>
          <a:bodyPr wrap="none" lIns="0" tIns="0" rIns="0" bIns="0" rtlCol="0" anchor="t"/>
          <a:lstStyle/>
          <a:p>
            <a:pPr algn="l" indent="0" marL="0">
              <a:lnSpc>
                <a:spcPts val="1600"/>
              </a:lnSpc>
              <a:buNone/>
            </a:pPr>
            <a:r>
              <a:rPr lang="en-US" sz="1300" b="1" dirty="0">
                <a:solidFill>
                  <a:srgbClr val="384653"/>
                </a:solidFill>
                <a:latin typeface="Barlow Bold" pitchFamily="34" charset="0"/>
                <a:ea typeface="Barlow Bold" pitchFamily="34" charset="-122"/>
                <a:cs typeface="Barlow Bold" pitchFamily="34" charset="-120"/>
              </a:rPr>
              <a:t>Complication Screening</a:t>
            </a:r>
            <a:endParaRPr lang="en-US" sz="1300" dirty="0"/>
          </a:p>
        </p:txBody>
      </p:sp>
      <p:sp>
        <p:nvSpPr>
          <p:cNvPr id="25" name="Text 17"/>
          <p:cNvSpPr/>
          <p:nvPr/>
        </p:nvSpPr>
        <p:spPr>
          <a:xfrm>
            <a:off x="826413" y="6134814"/>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Annual retinopathy screening</a:t>
            </a:r>
            <a:endParaRPr lang="en-US" sz="1000" dirty="0"/>
          </a:p>
        </p:txBody>
      </p:sp>
      <p:sp>
        <p:nvSpPr>
          <p:cNvPr id="26" name="Text 18"/>
          <p:cNvSpPr/>
          <p:nvPr/>
        </p:nvSpPr>
        <p:spPr>
          <a:xfrm>
            <a:off x="826413" y="6382464"/>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Foot examinations</a:t>
            </a:r>
            <a:endParaRPr lang="en-US" sz="1000" dirty="0"/>
          </a:p>
        </p:txBody>
      </p:sp>
      <p:sp>
        <p:nvSpPr>
          <p:cNvPr id="27" name="Text 19"/>
          <p:cNvSpPr/>
          <p:nvPr/>
        </p:nvSpPr>
        <p:spPr>
          <a:xfrm>
            <a:off x="826413" y="6630114"/>
            <a:ext cx="6191607" cy="203240"/>
          </a:xfrm>
          <a:prstGeom prst="rect">
            <a:avLst/>
          </a:prstGeom>
          <a:noFill/>
          <a:ln/>
        </p:spPr>
        <p:txBody>
          <a:bodyPr wrap="none" lIns="0" tIns="0" rIns="0" bIns="0" rtlCol="0" anchor="t"/>
          <a:lstStyle/>
          <a:p>
            <a:pPr algn="l" marL="342900" indent="-342900">
              <a:lnSpc>
                <a:spcPts val="1600"/>
              </a:lnSpc>
              <a:buSzPct val="100000"/>
              <a:buChar char="•"/>
            </a:pPr>
            <a:r>
              <a:rPr lang="en-US" sz="1000" dirty="0">
                <a:solidFill>
                  <a:srgbClr val="384653"/>
                </a:solidFill>
                <a:latin typeface="Montserrat" pitchFamily="34" charset="0"/>
                <a:ea typeface="Montserrat" pitchFamily="34" charset="-122"/>
                <a:cs typeface="Montserrat" pitchFamily="34" charset="-120"/>
              </a:rPr>
              <a:t>Renal function tests</a:t>
            </a:r>
            <a:endParaRPr lang="en-US" sz="1000" dirty="0"/>
          </a:p>
        </p:txBody>
      </p:sp>
      <p:sp>
        <p:nvSpPr>
          <p:cNvPr id="28" name="Text 20"/>
          <p:cNvSpPr/>
          <p:nvPr/>
        </p:nvSpPr>
        <p:spPr>
          <a:xfrm>
            <a:off x="7477720" y="1273016"/>
            <a:ext cx="2715101" cy="250746"/>
          </a:xfrm>
          <a:prstGeom prst="rect">
            <a:avLst/>
          </a:prstGeom>
          <a:noFill/>
          <a:ln/>
        </p:spPr>
        <p:txBody>
          <a:bodyPr wrap="none" lIns="0" tIns="0" rIns="0" bIns="0" rtlCol="0" anchor="t"/>
          <a:lstStyle/>
          <a:p>
            <a:pPr algn="l" indent="0" marL="0">
              <a:lnSpc>
                <a:spcPts val="1950"/>
              </a:lnSpc>
              <a:buNone/>
            </a:pPr>
            <a:r>
              <a:rPr lang="en-US" sz="1550" b="1" dirty="0">
                <a:solidFill>
                  <a:srgbClr val="2E3C4E"/>
                </a:solidFill>
                <a:latin typeface="Barlow Bold" pitchFamily="34" charset="0"/>
                <a:ea typeface="Barlow Bold" pitchFamily="34" charset="-122"/>
                <a:cs typeface="Barlow Bold" pitchFamily="34" charset="-120"/>
              </a:rPr>
              <a:t>Ethical &amp; Legal Considerations</a:t>
            </a:r>
            <a:endParaRPr lang="en-US" sz="1550" dirty="0"/>
          </a:p>
        </p:txBody>
      </p:sp>
      <p:sp>
        <p:nvSpPr>
          <p:cNvPr id="29" name="Text 21"/>
          <p:cNvSpPr/>
          <p:nvPr/>
        </p:nvSpPr>
        <p:spPr>
          <a:xfrm>
            <a:off x="7668220" y="1666637"/>
            <a:ext cx="6285667" cy="406479"/>
          </a:xfrm>
          <a:prstGeom prst="rect">
            <a:avLst/>
          </a:prstGeom>
          <a:noFill/>
          <a:ln/>
        </p:spPr>
        <p:txBody>
          <a:bodyPr wrap="square" lIns="0" tIns="0" rIns="0" bIns="0" rtlCol="0" anchor="t"/>
          <a:lstStyle/>
          <a:p>
            <a:pPr algn="l" indent="0" marL="0">
              <a:lnSpc>
                <a:spcPts val="1600"/>
              </a:lnSpc>
              <a:buNone/>
            </a:pPr>
            <a:r>
              <a:rPr lang="en-US" sz="1000" b="1" dirty="0">
                <a:solidFill>
                  <a:srgbClr val="384653"/>
                </a:solidFill>
                <a:latin typeface="Montserrat" pitchFamily="34" charset="0"/>
                <a:ea typeface="Montserrat" pitchFamily="34" charset="-122"/>
                <a:cs typeface="Montserrat" pitchFamily="34" charset="-120"/>
              </a:rPr>
              <a:t>Autonomy:</a:t>
            </a:r>
            <a:pPr algn="l" indent="0" marL="0">
              <a:lnSpc>
                <a:spcPts val="1600"/>
              </a:lnSpc>
              <a:buNone/>
            </a:pPr>
            <a:r>
              <a:rPr lang="en-US" sz="1000" dirty="0">
                <a:solidFill>
                  <a:srgbClr val="384653"/>
                </a:solidFill>
                <a:latin typeface="Montserrat" pitchFamily="34" charset="0"/>
                <a:ea typeface="Montserrat" pitchFamily="34" charset="-122"/>
                <a:cs typeface="Montserrat" pitchFamily="34" charset="-120"/>
              </a:rPr>
              <a:t> Patients retain the right to refuse treatment. Care plans must be developed </a:t>
            </a:r>
            <a:pPr algn="l" indent="0" marL="0">
              <a:lnSpc>
                <a:spcPts val="1600"/>
              </a:lnSpc>
              <a:buNone/>
            </a:pPr>
            <a:r>
              <a:rPr lang="en-US" sz="1000" i="1" dirty="0">
                <a:solidFill>
                  <a:srgbClr val="384653"/>
                </a:solidFill>
                <a:latin typeface="Montserrat" pitchFamily="34" charset="0"/>
                <a:ea typeface="Montserrat" pitchFamily="34" charset="-122"/>
                <a:cs typeface="Montserrat" pitchFamily="34" charset="-120"/>
              </a:rPr>
              <a:t>with</a:t>
            </a:r>
            <a:pPr algn="l" indent="0" marL="0">
              <a:lnSpc>
                <a:spcPts val="1600"/>
              </a:lnSpc>
              <a:buNone/>
            </a:pPr>
            <a:r>
              <a:rPr lang="en-US" sz="1000" dirty="0">
                <a:solidFill>
                  <a:srgbClr val="384653"/>
                </a:solidFill>
                <a:latin typeface="Montserrat" pitchFamily="34" charset="0"/>
                <a:ea typeface="Montserrat" pitchFamily="34" charset="-122"/>
                <a:cs typeface="Montserrat" pitchFamily="34" charset="-120"/>
              </a:rPr>
              <a:t> patients, not imposed upon them.</a:t>
            </a:r>
            <a:endParaRPr lang="en-US" sz="1000" dirty="0"/>
          </a:p>
        </p:txBody>
      </p:sp>
      <p:sp>
        <p:nvSpPr>
          <p:cNvPr id="30" name="Shape 22"/>
          <p:cNvSpPr/>
          <p:nvPr/>
        </p:nvSpPr>
        <p:spPr>
          <a:xfrm>
            <a:off x="7477720" y="1666637"/>
            <a:ext cx="15240" cy="406479"/>
          </a:xfrm>
          <a:prstGeom prst="rect">
            <a:avLst/>
          </a:prstGeom>
          <a:solidFill>
            <a:srgbClr val="75BAE6"/>
          </a:solidFill>
          <a:ln/>
        </p:spPr>
      </p:sp>
      <p:sp>
        <p:nvSpPr>
          <p:cNvPr id="31" name="Text 23"/>
          <p:cNvSpPr/>
          <p:nvPr/>
        </p:nvSpPr>
        <p:spPr>
          <a:xfrm>
            <a:off x="7477720" y="2215991"/>
            <a:ext cx="6476167" cy="406479"/>
          </a:xfrm>
          <a:prstGeom prst="rect">
            <a:avLst/>
          </a:prstGeom>
          <a:noFill/>
          <a:ln/>
        </p:spPr>
        <p:txBody>
          <a:bodyPr wrap="square" lIns="0" tIns="0" rIns="0" bIns="0" rtlCol="0" anchor="t"/>
          <a:lstStyle/>
          <a:p>
            <a:pPr algn="l" indent="0" marL="0">
              <a:lnSpc>
                <a:spcPts val="1600"/>
              </a:lnSpc>
              <a:buNone/>
            </a:pPr>
            <a:r>
              <a:rPr lang="en-US" sz="1000" b="1" dirty="0">
                <a:solidFill>
                  <a:srgbClr val="2589C9"/>
                </a:solidFill>
                <a:latin typeface="Montserrat" pitchFamily="34" charset="0"/>
                <a:ea typeface="Montserrat" pitchFamily="34" charset="-122"/>
                <a:cs typeface="Montserrat" pitchFamily="34" charset="-120"/>
              </a:rPr>
              <a:t>Informed Consent:</a:t>
            </a:r>
            <a:pPr algn="l" indent="0" marL="0">
              <a:lnSpc>
                <a:spcPts val="1600"/>
              </a:lnSpc>
              <a:buNone/>
            </a:pPr>
            <a:r>
              <a:rPr lang="en-US" sz="1000" dirty="0">
                <a:solidFill>
                  <a:srgbClr val="384653"/>
                </a:solidFill>
                <a:latin typeface="Montserrat" pitchFamily="34" charset="0"/>
                <a:ea typeface="Montserrat" pitchFamily="34" charset="-122"/>
                <a:cs typeface="Montserrat" pitchFamily="34" charset="-120"/>
              </a:rPr>
              <a:t> Healthcare professionals must ensure patients understand risks, benefits, and alternatives before commencing treatment (Mental Capacity Act 2005).</a:t>
            </a:r>
            <a:endParaRPr lang="en-US" sz="1000" dirty="0"/>
          </a:p>
        </p:txBody>
      </p:sp>
      <p:sp>
        <p:nvSpPr>
          <p:cNvPr id="32" name="Text 24"/>
          <p:cNvSpPr/>
          <p:nvPr/>
        </p:nvSpPr>
        <p:spPr>
          <a:xfrm>
            <a:off x="7477720" y="2736771"/>
            <a:ext cx="6476167" cy="406479"/>
          </a:xfrm>
          <a:prstGeom prst="rect">
            <a:avLst/>
          </a:prstGeom>
          <a:noFill/>
          <a:ln/>
        </p:spPr>
        <p:txBody>
          <a:bodyPr wrap="square" lIns="0" tIns="0" rIns="0" bIns="0" rtlCol="0" anchor="t"/>
          <a:lstStyle/>
          <a:p>
            <a:pPr algn="l" indent="0" marL="0">
              <a:lnSpc>
                <a:spcPts val="1600"/>
              </a:lnSpc>
              <a:buNone/>
            </a:pPr>
            <a:r>
              <a:rPr lang="en-US" sz="1000" b="1" dirty="0">
                <a:solidFill>
                  <a:srgbClr val="2589C9"/>
                </a:solidFill>
                <a:latin typeface="Montserrat" pitchFamily="34" charset="0"/>
                <a:ea typeface="Montserrat" pitchFamily="34" charset="-122"/>
                <a:cs typeface="Montserrat" pitchFamily="34" charset="-120"/>
              </a:rPr>
              <a:t>Confidentiality:</a:t>
            </a:r>
            <a:pPr algn="l" indent="0" marL="0">
              <a:lnSpc>
                <a:spcPts val="1600"/>
              </a:lnSpc>
              <a:buNone/>
            </a:pPr>
            <a:r>
              <a:rPr lang="en-US" sz="1000" dirty="0">
                <a:solidFill>
                  <a:srgbClr val="384653"/>
                </a:solidFill>
                <a:latin typeface="Montserrat" pitchFamily="34" charset="0"/>
                <a:ea typeface="Montserrat" pitchFamily="34" charset="-122"/>
                <a:cs typeface="Montserrat" pitchFamily="34" charset="-120"/>
              </a:rPr>
              <a:t> Patient data is protected under GDPR and the Data Protection Act 2018. Information sharing requires consent or legal justification.</a:t>
            </a:r>
            <a:endParaRPr lang="en-US" sz="1000" dirty="0"/>
          </a:p>
        </p:txBody>
      </p:sp>
      <p:sp>
        <p:nvSpPr>
          <p:cNvPr id="33" name="Text 25"/>
          <p:cNvSpPr/>
          <p:nvPr/>
        </p:nvSpPr>
        <p:spPr>
          <a:xfrm>
            <a:off x="7477720" y="3257550"/>
            <a:ext cx="6476167" cy="406479"/>
          </a:xfrm>
          <a:prstGeom prst="rect">
            <a:avLst/>
          </a:prstGeom>
          <a:noFill/>
          <a:ln/>
        </p:spPr>
        <p:txBody>
          <a:bodyPr wrap="square" lIns="0" tIns="0" rIns="0" bIns="0" rtlCol="0" anchor="t"/>
          <a:lstStyle/>
          <a:p>
            <a:pPr algn="l" indent="0" marL="0">
              <a:lnSpc>
                <a:spcPts val="1600"/>
              </a:lnSpc>
              <a:buNone/>
            </a:pPr>
            <a:r>
              <a:rPr lang="en-US" sz="1000" b="1" dirty="0">
                <a:solidFill>
                  <a:srgbClr val="2589C9"/>
                </a:solidFill>
                <a:latin typeface="Montserrat" pitchFamily="34" charset="0"/>
                <a:ea typeface="Montserrat" pitchFamily="34" charset="-122"/>
                <a:cs typeface="Montserrat" pitchFamily="34" charset="-120"/>
              </a:rPr>
              <a:t>Beneficence vs Non-maleficence:</a:t>
            </a:r>
            <a:pPr algn="l" indent="0" marL="0">
              <a:lnSpc>
                <a:spcPts val="1600"/>
              </a:lnSpc>
              <a:buNone/>
            </a:pPr>
            <a:r>
              <a:rPr lang="en-US" sz="1000" dirty="0">
                <a:solidFill>
                  <a:srgbClr val="384653"/>
                </a:solidFill>
                <a:latin typeface="Montserrat" pitchFamily="34" charset="0"/>
                <a:ea typeface="Montserrat" pitchFamily="34" charset="-122"/>
                <a:cs typeface="Montserrat" pitchFamily="34" charset="-120"/>
              </a:rPr>
              <a:t> Balance treatment benefits against potential medication side effects, particularly in older adults with comorbidities.</a:t>
            </a:r>
            <a:endParaRPr lang="en-US" sz="1000" dirty="0"/>
          </a:p>
        </p:txBody>
      </p:sp>
      <p:sp>
        <p:nvSpPr>
          <p:cNvPr id="34" name="Shape 26"/>
          <p:cNvSpPr/>
          <p:nvPr/>
        </p:nvSpPr>
        <p:spPr>
          <a:xfrm>
            <a:off x="684133" y="7324821"/>
            <a:ext cx="13262134" cy="23455"/>
          </a:xfrm>
          <a:prstGeom prst="rect">
            <a:avLst/>
          </a:prstGeom>
          <a:solidFill>
            <a:srgbClr val="384653">
              <a:alpha val="50000"/>
            </a:srgbClr>
          </a:solidFill>
          <a:ln/>
        </p:spPr>
      </p:sp>
      <p:sp>
        <p:nvSpPr>
          <p:cNvPr id="35" name="Text 27"/>
          <p:cNvSpPr/>
          <p:nvPr/>
        </p:nvSpPr>
        <p:spPr>
          <a:xfrm>
            <a:off x="684133" y="7491055"/>
            <a:ext cx="13262134" cy="203240"/>
          </a:xfrm>
          <a:prstGeom prst="rect">
            <a:avLst/>
          </a:prstGeom>
          <a:noFill/>
          <a:ln/>
        </p:spPr>
        <p:txBody>
          <a:bodyPr wrap="none" lIns="0" tIns="0" rIns="0" bIns="0" rtlCol="0" anchor="t"/>
          <a:lstStyle/>
          <a:p>
            <a:pPr algn="l" indent="0" marL="0">
              <a:lnSpc>
                <a:spcPts val="1600"/>
              </a:lnSpc>
              <a:buNone/>
            </a:pPr>
            <a:r>
              <a:rPr lang="en-US" sz="1000" b="1" dirty="0">
                <a:solidFill>
                  <a:srgbClr val="384653"/>
                </a:solidFill>
                <a:latin typeface="Montserrat" pitchFamily="34" charset="0"/>
                <a:ea typeface="Montserrat" pitchFamily="34" charset="-122"/>
                <a:cs typeface="Montserrat" pitchFamily="34" charset="-120"/>
              </a:rPr>
              <a:t>Key Resources:</a:t>
            </a:r>
            <a:pPr algn="l" indent="0" marL="0">
              <a:lnSpc>
                <a:spcPts val="1600"/>
              </a:lnSpc>
              <a:buNone/>
            </a:pPr>
            <a:r>
              <a:rPr lang="en-US" sz="1000" dirty="0">
                <a:solidFill>
                  <a:srgbClr val="384653"/>
                </a:solidFill>
                <a:latin typeface="Montserrat" pitchFamily="34" charset="0"/>
                <a:ea typeface="Montserrat" pitchFamily="34" charset="-122"/>
                <a:cs typeface="Montserrat" pitchFamily="34" charset="-120"/>
              </a:rPr>
              <a:t> </a:t>
            </a:r>
            <a:pPr algn="l" indent="0" marL="0">
              <a:lnSpc>
                <a:spcPts val="1600"/>
              </a:lnSpc>
              <a:buNone/>
            </a:pPr>
            <a:r>
              <a:rPr lang="en-US" sz="1000" u="sng" dirty="0">
                <a:solidFill>
                  <a:srgbClr val="359DDF"/>
                </a:solidFill>
                <a:latin typeface="Montserrat" pitchFamily="34" charset="0"/>
                <a:ea typeface="Montserrat" pitchFamily="34" charset="-122"/>
                <a:cs typeface="Montserrat" pitchFamily="34" charset="-120"/>
                <a:hlinkClick r:id="rId7" invalidUrl="" action="" tgtFrame="" tooltip="" history="1" highlightClick="0" endSnd="0">
                  <a:extLst>
                    <a:ext uri="{A12FA001-AC4F-418D-AE19-62706E023703}">
                      <ahyp:hlinkClr xmlns:ahyp="http://schemas.microsoft.com/office/drawing/2018/hyperlinkcolor" val="tx"/>
                    </a:ext>
                  </a:extLst>
                </a:hlinkClick>
              </a:rPr>
              <a:t>NICE NG28 (2023)</a:t>
            </a:r>
            <a:pPr algn="l" indent="0" marL="0">
              <a:lnSpc>
                <a:spcPts val="1600"/>
              </a:lnSpc>
              <a:buNone/>
            </a:pPr>
            <a:r>
              <a:rPr lang="en-US" sz="1000" dirty="0">
                <a:solidFill>
                  <a:srgbClr val="384653"/>
                </a:solidFill>
                <a:latin typeface="Montserrat" pitchFamily="34" charset="0"/>
                <a:ea typeface="Montserrat" pitchFamily="34" charset="-122"/>
                <a:cs typeface="Montserrat" pitchFamily="34" charset="-120"/>
              </a:rPr>
              <a:t> | Mental Capacity Act 2005</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8869680" y="0"/>
            <a:ext cx="5760720" cy="8229600"/>
          </a:xfrm>
          <a:prstGeom prst="rect">
            <a:avLst/>
          </a:prstGeom>
        </p:spPr>
      </p:pic>
      <p:sp>
        <p:nvSpPr>
          <p:cNvPr id="3" name="Text 0"/>
          <p:cNvSpPr/>
          <p:nvPr/>
        </p:nvSpPr>
        <p:spPr>
          <a:xfrm>
            <a:off x="758309" y="988219"/>
            <a:ext cx="6847761" cy="712708"/>
          </a:xfrm>
          <a:prstGeom prst="rect">
            <a:avLst/>
          </a:prstGeom>
          <a:noFill/>
          <a:ln/>
        </p:spPr>
        <p:txBody>
          <a:bodyPr wrap="none" lIns="0" tIns="0" rIns="0" bIns="0" rtlCol="0" anchor="t"/>
          <a:lstStyle/>
          <a:p>
            <a:pPr algn="l" indent="0" marL="0">
              <a:lnSpc>
                <a:spcPts val="5600"/>
              </a:lnSpc>
              <a:buNone/>
            </a:pPr>
            <a:r>
              <a:rPr lang="en-US" sz="4450" b="1" dirty="0">
                <a:solidFill>
                  <a:srgbClr val="2E3C4E"/>
                </a:solidFill>
                <a:latin typeface="Barlow Bold" pitchFamily="34" charset="0"/>
                <a:ea typeface="Barlow Bold" pitchFamily="34" charset="-122"/>
                <a:cs typeface="Barlow Bold" pitchFamily="34" charset="-120"/>
              </a:rPr>
              <a:t>Summary &amp; Key Takeaways</a:t>
            </a:r>
            <a:endParaRPr lang="en-US" sz="4450" dirty="0"/>
          </a:p>
        </p:txBody>
      </p:sp>
      <p:sp>
        <p:nvSpPr>
          <p:cNvPr id="4" name="Shape 1"/>
          <p:cNvSpPr/>
          <p:nvPr/>
        </p:nvSpPr>
        <p:spPr>
          <a:xfrm>
            <a:off x="758309" y="2025848"/>
            <a:ext cx="3705344" cy="3024307"/>
          </a:xfrm>
          <a:prstGeom prst="roundRect">
            <a:avLst>
              <a:gd name="adj" fmla="val 10746"/>
            </a:avLst>
          </a:prstGeom>
          <a:solidFill>
            <a:srgbClr val="D4E9F7"/>
          </a:solidFill>
          <a:ln w="7620">
            <a:solidFill>
              <a:srgbClr val="BACFDD"/>
            </a:solidFill>
            <a:prstDash val="solid"/>
          </a:ln>
        </p:spPr>
      </p:sp>
      <p:sp>
        <p:nvSpPr>
          <p:cNvPr id="5" name="Text 2"/>
          <p:cNvSpPr/>
          <p:nvPr/>
        </p:nvSpPr>
        <p:spPr>
          <a:xfrm>
            <a:off x="982504" y="2250043"/>
            <a:ext cx="3256955" cy="712470"/>
          </a:xfrm>
          <a:prstGeom prst="rect">
            <a:avLst/>
          </a:prstGeom>
          <a:noFill/>
          <a:ln/>
        </p:spPr>
        <p:txBody>
          <a:bodyPr wrap="square" lIns="0" tIns="0" rIns="0" bIns="0" rtlCol="0" anchor="t"/>
          <a:lstStyle/>
          <a:p>
            <a:pPr algn="l" indent="0" marL="0">
              <a:lnSpc>
                <a:spcPts val="2800"/>
              </a:lnSpc>
              <a:buNone/>
            </a:pPr>
            <a:r>
              <a:rPr lang="en-US" sz="2200" b="1" dirty="0">
                <a:solidFill>
                  <a:srgbClr val="384653"/>
                </a:solidFill>
                <a:latin typeface="Barlow Bold" pitchFamily="34" charset="0"/>
                <a:ea typeface="Barlow Bold" pitchFamily="34" charset="-122"/>
                <a:cs typeface="Barlow Bold" pitchFamily="34" charset="-120"/>
              </a:rPr>
              <a:t>Physiological Understanding</a:t>
            </a:r>
            <a:endParaRPr lang="en-US" sz="2200" dirty="0"/>
          </a:p>
        </p:txBody>
      </p:sp>
      <p:sp>
        <p:nvSpPr>
          <p:cNvPr id="6" name="Text 3"/>
          <p:cNvSpPr/>
          <p:nvPr/>
        </p:nvSpPr>
        <p:spPr>
          <a:xfrm>
            <a:off x="982504" y="3092410"/>
            <a:ext cx="3256955" cy="173355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Type 2 Diabetes results from </a:t>
            </a:r>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insulin resistance</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and progressive beta-cell dysfunction, disrupting normal glucose homeostasis.</a:t>
            </a:r>
            <a:endParaRPr lang="en-US" sz="1700" dirty="0"/>
          </a:p>
        </p:txBody>
      </p:sp>
      <p:sp>
        <p:nvSpPr>
          <p:cNvPr id="7" name="Shape 4"/>
          <p:cNvSpPr/>
          <p:nvPr/>
        </p:nvSpPr>
        <p:spPr>
          <a:xfrm>
            <a:off x="4680228" y="2025848"/>
            <a:ext cx="3705463" cy="3024307"/>
          </a:xfrm>
          <a:prstGeom prst="roundRect">
            <a:avLst>
              <a:gd name="adj" fmla="val 10746"/>
            </a:avLst>
          </a:prstGeom>
          <a:solidFill>
            <a:srgbClr val="D4E9F7"/>
          </a:solidFill>
          <a:ln w="7620">
            <a:solidFill>
              <a:srgbClr val="BACFDD"/>
            </a:solidFill>
            <a:prstDash val="solid"/>
          </a:ln>
        </p:spPr>
      </p:sp>
      <p:sp>
        <p:nvSpPr>
          <p:cNvPr id="8" name="Text 5"/>
          <p:cNvSpPr/>
          <p:nvPr/>
        </p:nvSpPr>
        <p:spPr>
          <a:xfrm>
            <a:off x="4904423" y="2250043"/>
            <a:ext cx="2850713" cy="356235"/>
          </a:xfrm>
          <a:prstGeom prst="rect">
            <a:avLst/>
          </a:prstGeom>
          <a:noFill/>
          <a:ln/>
        </p:spPr>
        <p:txBody>
          <a:bodyPr wrap="none" lIns="0" tIns="0" rIns="0" bIns="0" rtlCol="0" anchor="t"/>
          <a:lstStyle/>
          <a:p>
            <a:pPr algn="l" indent="0" marL="0">
              <a:lnSpc>
                <a:spcPts val="2800"/>
              </a:lnSpc>
              <a:buNone/>
            </a:pPr>
            <a:r>
              <a:rPr lang="en-US" sz="2200" b="1" dirty="0">
                <a:solidFill>
                  <a:srgbClr val="384653"/>
                </a:solidFill>
                <a:latin typeface="Barlow Bold" pitchFamily="34" charset="0"/>
                <a:ea typeface="Barlow Bold" pitchFamily="34" charset="-122"/>
                <a:cs typeface="Barlow Bold" pitchFamily="34" charset="-120"/>
              </a:rPr>
              <a:t>Lifestyle Impact</a:t>
            </a:r>
            <a:endParaRPr lang="en-US" sz="2200" dirty="0"/>
          </a:p>
        </p:txBody>
      </p:sp>
      <p:sp>
        <p:nvSpPr>
          <p:cNvPr id="9" name="Text 6"/>
          <p:cNvSpPr/>
          <p:nvPr/>
        </p:nvSpPr>
        <p:spPr>
          <a:xfrm>
            <a:off x="4904423" y="2736175"/>
            <a:ext cx="3257074" cy="173355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Diet, smoking, and alcohol significantly influence disease progression. Evidence-based interventions can improve outcomes.</a:t>
            </a:r>
            <a:endParaRPr lang="en-US" sz="1700" dirty="0"/>
          </a:p>
        </p:txBody>
      </p:sp>
      <p:sp>
        <p:nvSpPr>
          <p:cNvPr id="10" name="Shape 7"/>
          <p:cNvSpPr/>
          <p:nvPr/>
        </p:nvSpPr>
        <p:spPr>
          <a:xfrm>
            <a:off x="758309" y="5266730"/>
            <a:ext cx="7627382" cy="1974652"/>
          </a:xfrm>
          <a:prstGeom prst="roundRect">
            <a:avLst>
              <a:gd name="adj" fmla="val 16458"/>
            </a:avLst>
          </a:prstGeom>
          <a:solidFill>
            <a:srgbClr val="D4E9F7"/>
          </a:solidFill>
          <a:ln w="7620">
            <a:solidFill>
              <a:srgbClr val="BACFDD"/>
            </a:solidFill>
            <a:prstDash val="solid"/>
          </a:ln>
        </p:spPr>
      </p:sp>
      <p:sp>
        <p:nvSpPr>
          <p:cNvPr id="11" name="Text 8"/>
          <p:cNvSpPr/>
          <p:nvPr/>
        </p:nvSpPr>
        <p:spPr>
          <a:xfrm>
            <a:off x="982504" y="5490924"/>
            <a:ext cx="2850713" cy="356235"/>
          </a:xfrm>
          <a:prstGeom prst="rect">
            <a:avLst/>
          </a:prstGeom>
          <a:noFill/>
          <a:ln/>
        </p:spPr>
        <p:txBody>
          <a:bodyPr wrap="none" lIns="0" tIns="0" rIns="0" bIns="0" rtlCol="0" anchor="t"/>
          <a:lstStyle/>
          <a:p>
            <a:pPr algn="l" indent="0" marL="0">
              <a:lnSpc>
                <a:spcPts val="2800"/>
              </a:lnSpc>
              <a:buNone/>
            </a:pPr>
            <a:r>
              <a:rPr lang="en-US" sz="2200" b="1" dirty="0">
                <a:solidFill>
                  <a:srgbClr val="384653"/>
                </a:solidFill>
                <a:latin typeface="Barlow Bold" pitchFamily="34" charset="0"/>
                <a:ea typeface="Barlow Bold" pitchFamily="34" charset="-122"/>
                <a:cs typeface="Barlow Bold" pitchFamily="34" charset="-120"/>
              </a:rPr>
              <a:t>Holistic Care</a:t>
            </a:r>
            <a:endParaRPr lang="en-US" sz="2200" dirty="0"/>
          </a:p>
        </p:txBody>
      </p:sp>
      <p:sp>
        <p:nvSpPr>
          <p:cNvPr id="12" name="Text 9"/>
          <p:cNvSpPr/>
          <p:nvPr/>
        </p:nvSpPr>
        <p:spPr>
          <a:xfrm>
            <a:off x="982504" y="5977057"/>
            <a:ext cx="7178993" cy="1040130"/>
          </a:xfrm>
          <a:prstGeom prst="rect">
            <a:avLst/>
          </a:prstGeom>
          <a:noFill/>
          <a:ln/>
        </p:spPr>
        <p:txBody>
          <a:bodyPr wrap="square" lIns="0" tIns="0" rIns="0" bIns="0" rtlCol="0" anchor="t"/>
          <a:lstStyle/>
          <a:p>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Effective management integrates </a:t>
            </a:r>
            <a:pPr algn="l" indent="0" marL="0">
              <a:lnSpc>
                <a:spcPts val="2700"/>
              </a:lnSpc>
              <a:buNone/>
            </a:pPr>
            <a:r>
              <a:rPr lang="en-US" sz="1700" b="1" dirty="0">
                <a:solidFill>
                  <a:srgbClr val="384653"/>
                </a:solidFill>
                <a:latin typeface="Montserrat" pitchFamily="34" charset="0"/>
                <a:ea typeface="Montserrat" pitchFamily="34" charset="-122"/>
                <a:cs typeface="Montserrat" pitchFamily="34" charset="-120"/>
              </a:rPr>
              <a:t>lifestyle modification, pharmacotherapy, screening,</a:t>
            </a:r>
            <a:pPr algn="l" indent="0" marL="0">
              <a:lnSpc>
                <a:spcPts val="2700"/>
              </a:lnSpc>
              <a:buNone/>
            </a:pPr>
            <a:r>
              <a:rPr lang="en-US" sz="1700" dirty="0">
                <a:solidFill>
                  <a:srgbClr val="384653"/>
                </a:solidFill>
                <a:latin typeface="Montserrat" pitchFamily="34" charset="0"/>
                <a:ea typeface="Montserrat" pitchFamily="34" charset="-122"/>
                <a:cs typeface="Montserrat" pitchFamily="34" charset="-120"/>
              </a:rPr>
              <a:t> and ethical practice guided by NICE NG28.</a:t>
            </a:r>
            <a:endParaRPr lang="en-US" sz="17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8869680" y="0"/>
            <a:ext cx="5760720" cy="8229600"/>
          </a:xfrm>
          <a:prstGeom prst="rect">
            <a:avLst/>
          </a:prstGeom>
        </p:spPr>
      </p:pic>
      <p:sp>
        <p:nvSpPr>
          <p:cNvPr id="3" name="Text 0"/>
          <p:cNvSpPr/>
          <p:nvPr/>
        </p:nvSpPr>
        <p:spPr>
          <a:xfrm>
            <a:off x="758309" y="844153"/>
            <a:ext cx="4846320" cy="605671"/>
          </a:xfrm>
          <a:prstGeom prst="rect">
            <a:avLst/>
          </a:prstGeom>
          <a:noFill/>
          <a:ln/>
        </p:spPr>
        <p:txBody>
          <a:bodyPr wrap="none" lIns="0" tIns="0" rIns="0" bIns="0" rtlCol="0" anchor="t"/>
          <a:lstStyle/>
          <a:p>
            <a:pPr algn="l" indent="0" marL="0">
              <a:lnSpc>
                <a:spcPts val="4750"/>
              </a:lnSpc>
              <a:buNone/>
            </a:pPr>
            <a:r>
              <a:rPr lang="en-US" sz="3800" b="1" dirty="0">
                <a:solidFill>
                  <a:srgbClr val="2E3C4E"/>
                </a:solidFill>
                <a:latin typeface="Barlow Bold" pitchFamily="34" charset="0"/>
                <a:ea typeface="Barlow Bold" pitchFamily="34" charset="-122"/>
                <a:cs typeface="Barlow Bold" pitchFamily="34" charset="-120"/>
              </a:rPr>
              <a:t>References</a:t>
            </a:r>
            <a:endParaRPr lang="en-US" sz="3800" dirty="0"/>
          </a:p>
        </p:txBody>
      </p:sp>
      <p:sp>
        <p:nvSpPr>
          <p:cNvPr id="4" name="Shape 1"/>
          <p:cNvSpPr/>
          <p:nvPr/>
        </p:nvSpPr>
        <p:spPr>
          <a:xfrm>
            <a:off x="758309" y="1726049"/>
            <a:ext cx="3721656" cy="1886426"/>
          </a:xfrm>
          <a:prstGeom prst="roundRect">
            <a:avLst>
              <a:gd name="adj" fmla="val 14644"/>
            </a:avLst>
          </a:prstGeom>
          <a:solidFill>
            <a:srgbClr val="FFFFFF"/>
          </a:solidFill>
          <a:ln w="22860">
            <a:solidFill>
              <a:srgbClr val="BACFDD"/>
            </a:solidFill>
            <a:prstDash val="solid"/>
          </a:ln>
        </p:spPr>
      </p:sp>
      <p:sp>
        <p:nvSpPr>
          <p:cNvPr id="5" name="Text 2"/>
          <p:cNvSpPr/>
          <p:nvPr/>
        </p:nvSpPr>
        <p:spPr>
          <a:xfrm>
            <a:off x="965240" y="1932980"/>
            <a:ext cx="3307794" cy="1104424"/>
          </a:xfrm>
          <a:prstGeom prst="rect">
            <a:avLst/>
          </a:prstGeom>
          <a:noFill/>
          <a:ln/>
        </p:spPr>
        <p:txBody>
          <a:bodyPr wrap="square" lIns="0" tIns="0" rIns="0" bIns="0" rtlCol="0" anchor="t"/>
          <a:lstStyle/>
          <a:p>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Diabetes UK (2023). </a:t>
            </a:r>
            <a:pPr algn="l" indent="0" marL="0">
              <a:lnSpc>
                <a:spcPts val="2900"/>
              </a:lnSpc>
              <a:buNone/>
            </a:pPr>
            <a:r>
              <a:rPr lang="en-US" sz="1800" i="1" dirty="0">
                <a:solidFill>
                  <a:srgbClr val="384653"/>
                </a:solidFill>
                <a:latin typeface="Montserrat" pitchFamily="34" charset="0"/>
                <a:ea typeface="Montserrat" pitchFamily="34" charset="-122"/>
                <a:cs typeface="Montserrat" pitchFamily="34" charset="-120"/>
              </a:rPr>
              <a:t>Facts and Statistics.</a:t>
            </a:r>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 Available at: </a:t>
            </a:r>
            <a:pPr algn="l" indent="0" marL="0">
              <a:lnSpc>
                <a:spcPts val="2900"/>
              </a:lnSpc>
              <a:buNone/>
            </a:pPr>
            <a:r>
              <a:rPr lang="en-US" sz="1800" u="sng" dirty="0">
                <a:solidFill>
                  <a:srgbClr val="359DDF"/>
                </a:solidFill>
                <a:latin typeface="Montserrat" pitchFamily="34" charset="0"/>
                <a:ea typeface="Montserrat" pitchFamily="34" charset="-122"/>
                <a:cs typeface="Montserrat" pitchFamily="34" charset="-120"/>
                <a:hlinkClick r:id="rId2" invalidUrl="" action="" tgtFrame="" tooltip="" history="1" highlightClick="0" endSnd="0">
                  <a:extLst>
                    <a:ext uri="{A12FA001-AC4F-418D-AE19-62706E023703}">
                      <ahyp:hlinkClr xmlns:ahyp="http://schemas.microsoft.com/office/drawing/2018/hyperlinkcolor" val="tx"/>
                    </a:ext>
                  </a:extLst>
                </a:hlinkClick>
              </a:rPr>
              <a:t>www.diabetes.org.uk</a:t>
            </a:r>
            <a:endParaRPr lang="en-US" sz="1800" dirty="0"/>
          </a:p>
        </p:txBody>
      </p:sp>
      <p:sp>
        <p:nvSpPr>
          <p:cNvPr id="6" name="Shape 3"/>
          <p:cNvSpPr/>
          <p:nvPr/>
        </p:nvSpPr>
        <p:spPr>
          <a:xfrm>
            <a:off x="4664035" y="1726049"/>
            <a:ext cx="3721656" cy="1886426"/>
          </a:xfrm>
          <a:prstGeom prst="roundRect">
            <a:avLst>
              <a:gd name="adj" fmla="val 14644"/>
            </a:avLst>
          </a:prstGeom>
          <a:solidFill>
            <a:srgbClr val="FFFFFF"/>
          </a:solidFill>
          <a:ln w="22860">
            <a:solidFill>
              <a:srgbClr val="BACFDD"/>
            </a:solidFill>
            <a:prstDash val="solid"/>
          </a:ln>
        </p:spPr>
      </p:sp>
      <p:sp>
        <p:nvSpPr>
          <p:cNvPr id="7" name="Text 4"/>
          <p:cNvSpPr/>
          <p:nvPr/>
        </p:nvSpPr>
        <p:spPr>
          <a:xfrm>
            <a:off x="4870966" y="1932980"/>
            <a:ext cx="3307794" cy="1472565"/>
          </a:xfrm>
          <a:prstGeom prst="rect">
            <a:avLst/>
          </a:prstGeom>
          <a:noFill/>
          <a:ln/>
        </p:spPr>
        <p:txBody>
          <a:bodyPr wrap="square" lIns="0" tIns="0" rIns="0" bIns="0" rtlCol="0" anchor="t"/>
          <a:lstStyle/>
          <a:p>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NHS (2023). </a:t>
            </a:r>
            <a:pPr algn="l" indent="0" marL="0">
              <a:lnSpc>
                <a:spcPts val="2900"/>
              </a:lnSpc>
              <a:buNone/>
            </a:pPr>
            <a:r>
              <a:rPr lang="en-US" sz="1800" i="1" dirty="0">
                <a:solidFill>
                  <a:srgbClr val="384653"/>
                </a:solidFill>
                <a:latin typeface="Montserrat" pitchFamily="34" charset="0"/>
                <a:ea typeface="Montserrat" pitchFamily="34" charset="-122"/>
                <a:cs typeface="Montserrat" pitchFamily="34" charset="-120"/>
              </a:rPr>
              <a:t>Type 2 Diabetes.</a:t>
            </a:r>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 Available at: </a:t>
            </a:r>
            <a:pPr algn="l" indent="0" marL="0">
              <a:lnSpc>
                <a:spcPts val="2900"/>
              </a:lnSpc>
              <a:buNone/>
            </a:pPr>
            <a:r>
              <a:rPr lang="en-US" sz="1800" u="sng" dirty="0">
                <a:solidFill>
                  <a:srgbClr val="359DDF"/>
                </a:solidFill>
                <a:latin typeface="Montserrat" pitchFamily="34" charset="0"/>
                <a:ea typeface="Montserrat" pitchFamily="34" charset="-122"/>
                <a:cs typeface="Montserrat" pitchFamily="34" charset="-120"/>
                <a:hlinkClick r:id="rId3" invalidUrl="" action="" tgtFrame="" tooltip="" history="1" highlightClick="0" endSnd="0">
                  <a:extLst>
                    <a:ext uri="{A12FA001-AC4F-418D-AE19-62706E023703}">
                      <ahyp:hlinkClr xmlns:ahyp="http://schemas.microsoft.com/office/drawing/2018/hyperlinkcolor" val="tx"/>
                    </a:ext>
                  </a:extLst>
                </a:hlinkClick>
              </a:rPr>
              <a:t>www.nhs.uk/conditions/type-2-diabetes</a:t>
            </a:r>
            <a:endParaRPr lang="en-US" sz="1800" dirty="0"/>
          </a:p>
        </p:txBody>
      </p:sp>
      <p:sp>
        <p:nvSpPr>
          <p:cNvPr id="8" name="Shape 5"/>
          <p:cNvSpPr/>
          <p:nvPr/>
        </p:nvSpPr>
        <p:spPr>
          <a:xfrm>
            <a:off x="758309" y="3796546"/>
            <a:ext cx="3721656" cy="2254567"/>
          </a:xfrm>
          <a:prstGeom prst="roundRect">
            <a:avLst>
              <a:gd name="adj" fmla="val 12253"/>
            </a:avLst>
          </a:prstGeom>
          <a:solidFill>
            <a:srgbClr val="FFFFFF"/>
          </a:solidFill>
          <a:ln w="22860">
            <a:solidFill>
              <a:srgbClr val="BACFDD"/>
            </a:solidFill>
            <a:prstDash val="solid"/>
          </a:ln>
        </p:spPr>
      </p:sp>
      <p:sp>
        <p:nvSpPr>
          <p:cNvPr id="9" name="Text 6"/>
          <p:cNvSpPr/>
          <p:nvPr/>
        </p:nvSpPr>
        <p:spPr>
          <a:xfrm>
            <a:off x="965240" y="4003477"/>
            <a:ext cx="3307794" cy="1840706"/>
          </a:xfrm>
          <a:prstGeom prst="rect">
            <a:avLst/>
          </a:prstGeom>
          <a:noFill/>
          <a:ln/>
        </p:spPr>
        <p:txBody>
          <a:bodyPr wrap="square" lIns="0" tIns="0" rIns="0" bIns="0" rtlCol="0" anchor="t"/>
          <a:lstStyle/>
          <a:p>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NICE (2023). </a:t>
            </a:r>
            <a:pPr algn="l" indent="0" marL="0">
              <a:lnSpc>
                <a:spcPts val="2900"/>
              </a:lnSpc>
              <a:buNone/>
            </a:pPr>
            <a:r>
              <a:rPr lang="en-US" sz="1800" i="1" dirty="0">
                <a:solidFill>
                  <a:srgbClr val="384653"/>
                </a:solidFill>
                <a:latin typeface="Montserrat" pitchFamily="34" charset="0"/>
                <a:ea typeface="Montserrat" pitchFamily="34" charset="-122"/>
                <a:cs typeface="Montserrat" pitchFamily="34" charset="-120"/>
              </a:rPr>
              <a:t>Type 2 Diabetes in Adults: Management (NG28).</a:t>
            </a:r>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 Available at: </a:t>
            </a:r>
            <a:pPr algn="l" indent="0" marL="0">
              <a:lnSpc>
                <a:spcPts val="2900"/>
              </a:lnSpc>
              <a:buNone/>
            </a:pPr>
            <a:r>
              <a:rPr lang="en-US" sz="1800" u="sng" dirty="0">
                <a:solidFill>
                  <a:srgbClr val="359DDF"/>
                </a:solidFill>
                <a:latin typeface="Montserrat" pitchFamily="34" charset="0"/>
                <a:ea typeface="Montserrat" pitchFamily="34" charset="-122"/>
                <a:cs typeface="Montserrat" pitchFamily="34" charset="-120"/>
                <a:hlinkClick r:id="rId4" invalidUrl="" action="" tgtFrame="" tooltip="" history="1" highlightClick="0" endSnd="0">
                  <a:extLst>
                    <a:ext uri="{A12FA001-AC4F-418D-AE19-62706E023703}">
                      <ahyp:hlinkClr xmlns:ahyp="http://schemas.microsoft.com/office/drawing/2018/hyperlinkcolor" val="tx"/>
                    </a:ext>
                  </a:extLst>
                </a:hlinkClick>
              </a:rPr>
              <a:t>www.nice.org.uk/guidance/ng28</a:t>
            </a:r>
            <a:endParaRPr lang="en-US" sz="1800" dirty="0"/>
          </a:p>
        </p:txBody>
      </p:sp>
      <p:sp>
        <p:nvSpPr>
          <p:cNvPr id="10" name="Shape 7"/>
          <p:cNvSpPr/>
          <p:nvPr/>
        </p:nvSpPr>
        <p:spPr>
          <a:xfrm>
            <a:off x="4664035" y="3796546"/>
            <a:ext cx="3721656" cy="2254567"/>
          </a:xfrm>
          <a:prstGeom prst="roundRect">
            <a:avLst>
              <a:gd name="adj" fmla="val 12253"/>
            </a:avLst>
          </a:prstGeom>
          <a:solidFill>
            <a:srgbClr val="FFFFFF"/>
          </a:solidFill>
          <a:ln w="22860">
            <a:solidFill>
              <a:srgbClr val="BACFDD"/>
            </a:solidFill>
            <a:prstDash val="solid"/>
          </a:ln>
        </p:spPr>
      </p:sp>
      <p:sp>
        <p:nvSpPr>
          <p:cNvPr id="11" name="Text 8"/>
          <p:cNvSpPr/>
          <p:nvPr/>
        </p:nvSpPr>
        <p:spPr>
          <a:xfrm>
            <a:off x="4870966" y="4003477"/>
            <a:ext cx="3307794" cy="1472565"/>
          </a:xfrm>
          <a:prstGeom prst="rect">
            <a:avLst/>
          </a:prstGeom>
          <a:noFill/>
          <a:ln/>
        </p:spPr>
        <p:txBody>
          <a:bodyPr wrap="square" lIns="0" tIns="0" rIns="0" bIns="0" rtlCol="0" anchor="t"/>
          <a:lstStyle/>
          <a:p>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UK Government (2005). </a:t>
            </a:r>
            <a:pPr algn="l" indent="0" marL="0">
              <a:lnSpc>
                <a:spcPts val="2900"/>
              </a:lnSpc>
              <a:buNone/>
            </a:pPr>
            <a:r>
              <a:rPr lang="en-US" sz="1800" i="1" dirty="0">
                <a:solidFill>
                  <a:srgbClr val="384653"/>
                </a:solidFill>
                <a:latin typeface="Montserrat" pitchFamily="34" charset="0"/>
                <a:ea typeface="Montserrat" pitchFamily="34" charset="-122"/>
                <a:cs typeface="Montserrat" pitchFamily="34" charset="-120"/>
              </a:rPr>
              <a:t>Mental Capacity Act 2005.</a:t>
            </a:r>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 Available at: </a:t>
            </a:r>
            <a:pPr algn="l" indent="0" marL="0">
              <a:lnSpc>
                <a:spcPts val="2900"/>
              </a:lnSpc>
              <a:buNone/>
            </a:pPr>
            <a:r>
              <a:rPr lang="en-US" sz="1800" u="sng" dirty="0">
                <a:solidFill>
                  <a:srgbClr val="359DDF"/>
                </a:solidFill>
                <a:latin typeface="Montserrat" pitchFamily="34" charset="0"/>
                <a:ea typeface="Montserrat" pitchFamily="34" charset="-122"/>
                <a:cs typeface="Montserrat" pitchFamily="34" charset="-120"/>
                <a:hlinkClick r:id="rId5" invalidUrl="" action="" tgtFrame="" tooltip="" history="1" highlightClick="0" endSnd="0">
                  <a:extLst>
                    <a:ext uri="{A12FA001-AC4F-418D-AE19-62706E023703}">
                      <ahyp:hlinkClr xmlns:ahyp="http://schemas.microsoft.com/office/drawing/2018/hyperlinkcolor" val="tx"/>
                    </a:ext>
                  </a:extLst>
                </a:hlinkClick>
              </a:rPr>
              <a:t>www.legislation.gov.uk</a:t>
            </a:r>
            <a:endParaRPr lang="en-US" sz="1800" dirty="0"/>
          </a:p>
        </p:txBody>
      </p:sp>
      <p:sp>
        <p:nvSpPr>
          <p:cNvPr id="12" name="Shape 9"/>
          <p:cNvSpPr/>
          <p:nvPr/>
        </p:nvSpPr>
        <p:spPr>
          <a:xfrm>
            <a:off x="758309" y="6235184"/>
            <a:ext cx="7627382" cy="1150144"/>
          </a:xfrm>
          <a:prstGeom prst="roundRect">
            <a:avLst>
              <a:gd name="adj" fmla="val 24018"/>
            </a:avLst>
          </a:prstGeom>
          <a:solidFill>
            <a:srgbClr val="FFFFFF"/>
          </a:solidFill>
          <a:ln w="22860">
            <a:solidFill>
              <a:srgbClr val="BACFDD"/>
            </a:solidFill>
            <a:prstDash val="solid"/>
          </a:ln>
        </p:spPr>
      </p:sp>
      <p:sp>
        <p:nvSpPr>
          <p:cNvPr id="13" name="Text 10"/>
          <p:cNvSpPr/>
          <p:nvPr/>
        </p:nvSpPr>
        <p:spPr>
          <a:xfrm>
            <a:off x="965240" y="6442115"/>
            <a:ext cx="7213521" cy="736283"/>
          </a:xfrm>
          <a:prstGeom prst="rect">
            <a:avLst/>
          </a:prstGeom>
          <a:noFill/>
          <a:ln/>
        </p:spPr>
        <p:txBody>
          <a:bodyPr wrap="square" lIns="0" tIns="0" rIns="0" bIns="0" rtlCol="0" anchor="t"/>
          <a:lstStyle/>
          <a:p>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UK Government (2018). </a:t>
            </a:r>
            <a:pPr algn="l" indent="0" marL="0">
              <a:lnSpc>
                <a:spcPts val="2900"/>
              </a:lnSpc>
              <a:buNone/>
            </a:pPr>
            <a:r>
              <a:rPr lang="en-US" sz="1800" i="1" dirty="0">
                <a:solidFill>
                  <a:srgbClr val="384653"/>
                </a:solidFill>
                <a:latin typeface="Montserrat" pitchFamily="34" charset="0"/>
                <a:ea typeface="Montserrat" pitchFamily="34" charset="-122"/>
                <a:cs typeface="Montserrat" pitchFamily="34" charset="-120"/>
              </a:rPr>
              <a:t>Data Protection Act 2018.</a:t>
            </a:r>
            <a:pPr algn="l" indent="0" marL="0">
              <a:lnSpc>
                <a:spcPts val="2900"/>
              </a:lnSpc>
              <a:buNone/>
            </a:pPr>
            <a:r>
              <a:rPr lang="en-US" sz="1800" dirty="0">
                <a:solidFill>
                  <a:srgbClr val="384653"/>
                </a:solidFill>
                <a:latin typeface="Montserrat" pitchFamily="34" charset="0"/>
                <a:ea typeface="Montserrat" pitchFamily="34" charset="-122"/>
                <a:cs typeface="Montserrat" pitchFamily="34" charset="-120"/>
              </a:rPr>
              <a:t> Available at: www.legislation.gov.uk</a:t>
            </a:r>
            <a:endParaRPr lang="en-US" sz="1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2025-11-19T12:51:25Z</dcterms:created>
  <dcterms:modified xsi:type="dcterms:W3CDTF">2025-11-19T12:51:25Z</dcterms:modified>
</cp:coreProperties>
</file>