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364" r:id="rId2"/>
    <p:sldId id="383" r:id="rId3"/>
    <p:sldId id="380" r:id="rId4"/>
    <p:sldId id="386" r:id="rId5"/>
    <p:sldId id="384" r:id="rId6"/>
    <p:sldId id="387" r:id="rId7"/>
    <p:sldId id="378" r:id="rId8"/>
    <p:sldId id="385" r:id="rId9"/>
    <p:sldId id="379" r:id="rId10"/>
    <p:sldId id="38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C1C392-347C-94F6-3F90-88491F59C313}" v="910" dt="2025-11-07T17:15:18.3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70" d="100"/>
          <a:sy n="70" d="100"/>
        </p:scale>
        <p:origin x="1138" y="2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7B76CE-444F-42BE-84DD-355B26CC792D}" type="datetimeFigureOut">
              <a:t>11/7/2025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26D51E-B848-49D0-8B5F-BF10A745C574}" type="slidenum">
              <a:t>‹#›</a:t>
            </a:fld>
            <a:endParaRPr lang="en-US"/>
          </a:p>
        </p:txBody>
      </p:sp>
    </p:spTree>
    <p:extLst>
      <p:ext uri="{BB962C8B-B14F-4D97-AF65-F5344CB8AC3E}">
        <p14:creationId xmlns:p14="http://schemas.microsoft.com/office/powerpoint/2010/main" val="29307612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0000"/>
              </a:lnSpc>
              <a:spcBef>
                <a:spcPts val="1000"/>
              </a:spcBef>
            </a:pPr>
            <a:r>
              <a:rPr lang="en-GB" b="1" dirty="0"/>
              <a:t>About Me:</a:t>
            </a:r>
            <a:endParaRPr lang="en-US" dirty="0"/>
          </a:p>
          <a:p>
            <a:pPr marL="285750" indent="-285750">
              <a:lnSpc>
                <a:spcPct val="110000"/>
              </a:lnSpc>
              <a:spcBef>
                <a:spcPts val="1000"/>
              </a:spcBef>
              <a:buFont typeface="Arial"/>
              <a:buChar char="•"/>
            </a:pPr>
            <a:r>
              <a:rPr lang="en-GB" dirty="0"/>
              <a:t>Studying Certificate of Higher Education in Health and Social Care</a:t>
            </a:r>
            <a:endParaRPr lang="en-US" dirty="0"/>
          </a:p>
          <a:p>
            <a:pPr marL="285750" indent="-285750">
              <a:lnSpc>
                <a:spcPct val="110000"/>
              </a:lnSpc>
              <a:spcBef>
                <a:spcPts val="1000"/>
              </a:spcBef>
              <a:buFont typeface="Arial"/>
              <a:buChar char="•"/>
            </a:pPr>
            <a:r>
              <a:rPr lang="en-GB" dirty="0"/>
              <a:t>Module: Professional Development within Health and Social Care</a:t>
            </a:r>
            <a:endParaRPr lang="en-US" dirty="0"/>
          </a:p>
          <a:p>
            <a:pPr>
              <a:lnSpc>
                <a:spcPct val="110000"/>
              </a:lnSpc>
              <a:spcBef>
                <a:spcPts val="1000"/>
              </a:spcBef>
            </a:pPr>
            <a:r>
              <a:rPr lang="en-GB" b="1" dirty="0"/>
              <a:t>Why I chose this course:</a:t>
            </a:r>
            <a:endParaRPr lang="en-US" dirty="0"/>
          </a:p>
          <a:p>
            <a:pPr marL="285750" indent="-285750">
              <a:lnSpc>
                <a:spcPct val="110000"/>
              </a:lnSpc>
              <a:spcBef>
                <a:spcPts val="1000"/>
              </a:spcBef>
              <a:buFont typeface="Arial"/>
              <a:buChar char="•"/>
            </a:pPr>
            <a:r>
              <a:rPr lang="en-GB" dirty="0"/>
              <a:t>Passionate about supporting individuals and communities</a:t>
            </a:r>
            <a:endParaRPr lang="en-US" dirty="0"/>
          </a:p>
          <a:p>
            <a:pPr marL="285750" indent="-285750">
              <a:lnSpc>
                <a:spcPct val="110000"/>
              </a:lnSpc>
              <a:spcBef>
                <a:spcPts val="1000"/>
              </a:spcBef>
              <a:buFont typeface="Arial"/>
              <a:buChar char="•"/>
            </a:pPr>
            <a:r>
              <a:rPr lang="en-GB" dirty="0"/>
              <a:t>Motivated to make a positive difference in people’s lives</a:t>
            </a:r>
            <a:endParaRPr lang="en-US" dirty="0"/>
          </a:p>
          <a:p>
            <a:pPr>
              <a:lnSpc>
                <a:spcPct val="110000"/>
              </a:lnSpc>
              <a:spcBef>
                <a:spcPts val="1000"/>
              </a:spcBef>
            </a:pPr>
            <a:r>
              <a:rPr lang="en-GB" b="1" dirty="0"/>
              <a:t>Career Aspiration:</a:t>
            </a:r>
            <a:endParaRPr lang="en-US" dirty="0"/>
          </a:p>
          <a:p>
            <a:pPr marL="285750" indent="-285750">
              <a:lnSpc>
                <a:spcPct val="110000"/>
              </a:lnSpc>
              <a:spcBef>
                <a:spcPts val="1000"/>
              </a:spcBef>
              <a:buFont typeface="Arial"/>
              <a:buChar char="•"/>
            </a:pPr>
            <a:r>
              <a:rPr lang="en-GB" dirty="0"/>
              <a:t>Aspiring to become a Social Worker in the UK.</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B26D51E-B848-49D0-8B5F-BF10A745C574}" type="slidenum">
              <a:t>4</a:t>
            </a:fld>
            <a:endParaRPr lang="en-US"/>
          </a:p>
        </p:txBody>
      </p:sp>
    </p:spTree>
    <p:extLst>
      <p:ext uri="{BB962C8B-B14F-4D97-AF65-F5344CB8AC3E}">
        <p14:creationId xmlns:p14="http://schemas.microsoft.com/office/powerpoint/2010/main" val="42599687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ct val="20000"/>
              </a:spcBef>
              <a:spcAft>
                <a:spcPct val="0"/>
              </a:spcAft>
              <a:buFont typeface="Arial"/>
              <a:buChar char="•"/>
            </a:pPr>
            <a:r>
              <a:rPr lang="en-GB"/>
              <a:t>For my SWOT analysis, my strengths are being friendly, empathetic, and good at teamwork and leadership.</a:t>
            </a:r>
            <a:endParaRPr lang="en-US"/>
          </a:p>
          <a:p>
            <a:pPr marL="285750" indent="-285750">
              <a:spcBef>
                <a:spcPct val="20000"/>
              </a:spcBef>
              <a:spcAft>
                <a:spcPct val="0"/>
              </a:spcAft>
              <a:buFont typeface="Arial"/>
              <a:buChar char="•"/>
            </a:pPr>
            <a:r>
              <a:rPr lang="en-GB"/>
              <a:t> My weaknesses include time management, public speaking, and academic writing.</a:t>
            </a:r>
            <a:endParaRPr lang="en-US"/>
          </a:p>
          <a:p>
            <a:pPr marL="285750" indent="-285750">
              <a:spcBef>
                <a:spcPct val="20000"/>
              </a:spcBef>
              <a:spcAft>
                <a:spcPct val="0"/>
              </a:spcAft>
              <a:buFont typeface="Arial"/>
              <a:buChar char="•"/>
            </a:pPr>
            <a:r>
              <a:rPr lang="en-GB"/>
              <a:t> Opportunities include growing demand for social workers and training options. </a:t>
            </a:r>
          </a:p>
          <a:p>
            <a:pPr marL="285750" indent="-285750">
              <a:spcBef>
                <a:spcPct val="20000"/>
              </a:spcBef>
              <a:spcAft>
                <a:spcPct val="0"/>
              </a:spcAft>
              <a:buFont typeface="Arial"/>
              <a:buChar char="•"/>
            </a:pPr>
            <a:r>
              <a:rPr lang="en-GB" dirty="0"/>
              <a:t>Threats are stress, competition, and funding changes. This helps me plan my development. </a:t>
            </a:r>
            <a:endParaRPr lang="en-US" dirty="0"/>
          </a:p>
        </p:txBody>
      </p:sp>
      <p:sp>
        <p:nvSpPr>
          <p:cNvPr id="4" name="Slide Number Placeholder 3"/>
          <p:cNvSpPr>
            <a:spLocks noGrp="1"/>
          </p:cNvSpPr>
          <p:nvPr>
            <p:ph type="sldNum" sz="quarter" idx="5"/>
          </p:nvPr>
        </p:nvSpPr>
        <p:spPr/>
        <p:txBody>
          <a:bodyPr/>
          <a:lstStyle/>
          <a:p>
            <a:fld id="{2B26D51E-B848-49D0-8B5F-BF10A745C574}" type="slidenum">
              <a:t>5</a:t>
            </a:fld>
            <a:endParaRPr lang="en-US"/>
          </a:p>
        </p:txBody>
      </p:sp>
    </p:spTree>
    <p:extLst>
      <p:ext uri="{BB962C8B-B14F-4D97-AF65-F5344CB8AC3E}">
        <p14:creationId xmlns:p14="http://schemas.microsoft.com/office/powerpoint/2010/main" val="6111443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ct val="20000"/>
              </a:spcBef>
              <a:spcAft>
                <a:spcPct val="0"/>
              </a:spcAft>
              <a:buFont typeface="Arial"/>
              <a:buChar char="•"/>
            </a:pPr>
            <a:r>
              <a:rPr lang="en-GB"/>
              <a:t>I’m studying Health and Social Care because I enjoy helping people and want to make a positive difference.</a:t>
            </a:r>
            <a:endParaRPr lang="en-US"/>
          </a:p>
          <a:p>
            <a:pPr marL="285750" indent="-285750">
              <a:spcBef>
                <a:spcPct val="20000"/>
              </a:spcBef>
              <a:spcAft>
                <a:spcPct val="0"/>
              </a:spcAft>
              <a:buFont typeface="Arial"/>
              <a:buChar char="•"/>
            </a:pPr>
            <a:r>
              <a:rPr lang="en-GB"/>
              <a:t> My goal is to become a Social Worker in the UK, supporting families, promoting equality, and improving wellbeing.</a:t>
            </a:r>
            <a:endParaRPr lang="en-US"/>
          </a:p>
          <a:p>
            <a:pPr marL="285750" indent="-285750">
              <a:spcBef>
                <a:spcPct val="20000"/>
              </a:spcBef>
              <a:spcAft>
                <a:spcPct val="0"/>
              </a:spcAft>
              <a:buFont typeface="Arial"/>
              <a:buChar char="•"/>
            </a:pPr>
            <a:r>
              <a:rPr lang="en-GB" dirty="0"/>
              <a:t>  I’ll show my SWOT analysis.</a:t>
            </a:r>
            <a:endParaRPr lang="en-US" dirty="0"/>
          </a:p>
        </p:txBody>
      </p:sp>
      <p:sp>
        <p:nvSpPr>
          <p:cNvPr id="4" name="Slide Number Placeholder 3"/>
          <p:cNvSpPr>
            <a:spLocks noGrp="1"/>
          </p:cNvSpPr>
          <p:nvPr>
            <p:ph type="sldNum" sz="quarter" idx="5"/>
          </p:nvPr>
        </p:nvSpPr>
        <p:spPr/>
        <p:txBody>
          <a:bodyPr/>
          <a:lstStyle/>
          <a:p>
            <a:fld id="{2B26D51E-B848-49D0-8B5F-BF10A745C574}" type="slidenum">
              <a:t>6</a:t>
            </a:fld>
            <a:endParaRPr lang="en-US"/>
          </a:p>
        </p:txBody>
      </p:sp>
    </p:spTree>
    <p:extLst>
      <p:ext uri="{BB962C8B-B14F-4D97-AF65-F5344CB8AC3E}">
        <p14:creationId xmlns:p14="http://schemas.microsoft.com/office/powerpoint/2010/main" val="41888621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ct val="20000"/>
              </a:spcBef>
              <a:spcAft>
                <a:spcPct val="0"/>
              </a:spcAft>
              <a:buFont typeface="Arial"/>
              <a:buChar char="•"/>
            </a:pPr>
            <a:r>
              <a:rPr lang="en-GB" dirty="0"/>
              <a:t>This slide shows the opportunities I have in Health and Social Care and how my strengths can help me.</a:t>
            </a:r>
            <a:endParaRPr lang="en-US" dirty="0"/>
          </a:p>
          <a:p>
            <a:pPr marL="285750" indent="-285750">
              <a:spcBef>
                <a:spcPct val="20000"/>
              </a:spcBef>
              <a:spcAft>
                <a:spcPct val="0"/>
              </a:spcAft>
              <a:buFont typeface="Arial"/>
              <a:buChar char="•"/>
            </a:pPr>
            <a:r>
              <a:rPr lang="en-GB" dirty="0"/>
              <a:t> There’s a growing need for Social Workers, plus training, apprenticeships, and mentoring. </a:t>
            </a:r>
            <a:endParaRPr lang="en-GB" dirty="0">
              <a:ea typeface="Calibri"/>
              <a:cs typeface="Calibri"/>
            </a:endParaRPr>
          </a:p>
          <a:p>
            <a:pPr marL="285750" indent="-285750">
              <a:spcBef>
                <a:spcPct val="20000"/>
              </a:spcBef>
              <a:spcAft>
                <a:spcPct val="0"/>
              </a:spcAft>
              <a:buFont typeface="Arial"/>
              <a:buChar char="•"/>
            </a:pPr>
            <a:r>
              <a:rPr lang="en-GB" dirty="0"/>
              <a:t>I can use my empathy, teamwork, leadership, and problem-solving to build relationships, gain experience, improve skills, and work towards a Social Work degree and future career.</a:t>
            </a:r>
            <a:endParaRPr lang="en-US" dirty="0"/>
          </a:p>
        </p:txBody>
      </p:sp>
      <p:sp>
        <p:nvSpPr>
          <p:cNvPr id="4" name="Slide Number Placeholder 3"/>
          <p:cNvSpPr>
            <a:spLocks noGrp="1"/>
          </p:cNvSpPr>
          <p:nvPr>
            <p:ph type="sldNum" sz="quarter" idx="5"/>
          </p:nvPr>
        </p:nvSpPr>
        <p:spPr/>
        <p:txBody>
          <a:bodyPr/>
          <a:lstStyle/>
          <a:p>
            <a:fld id="{2B26D51E-B848-49D0-8B5F-BF10A745C574}" type="slidenum">
              <a:t>8</a:t>
            </a:fld>
            <a:endParaRPr lang="en-US"/>
          </a:p>
        </p:txBody>
      </p:sp>
    </p:spTree>
    <p:extLst>
      <p:ext uri="{BB962C8B-B14F-4D97-AF65-F5344CB8AC3E}">
        <p14:creationId xmlns:p14="http://schemas.microsoft.com/office/powerpoint/2010/main" val="12198420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want to improve time management by using a planner and breaking tasks into smaller steps in 1–3 </a:t>
            </a:r>
            <a:r>
              <a:rPr lang="en-GB" dirty="0" err="1"/>
              <a:t>months.I</a:t>
            </a:r>
            <a:r>
              <a:rPr lang="en-GB" dirty="0"/>
              <a:t> will practise public speaking with friends and workshops in 3–6 months. I’ll also improve writing and reading by practising essays, getting feedback, and reading articles. This plan helps me grow academically and professionally.</a:t>
            </a:r>
            <a:endParaRPr lang="en-US" dirty="0"/>
          </a:p>
        </p:txBody>
      </p:sp>
      <p:sp>
        <p:nvSpPr>
          <p:cNvPr id="4" name="Slide Number Placeholder 3"/>
          <p:cNvSpPr>
            <a:spLocks noGrp="1"/>
          </p:cNvSpPr>
          <p:nvPr>
            <p:ph type="sldNum" sz="quarter" idx="5"/>
          </p:nvPr>
        </p:nvSpPr>
        <p:spPr/>
        <p:txBody>
          <a:bodyPr/>
          <a:lstStyle/>
          <a:p>
            <a:fld id="{2B26D51E-B848-49D0-8B5F-BF10A745C574}" type="slidenum">
              <a:t>9</a:t>
            </a:fld>
            <a:endParaRPr lang="en-US"/>
          </a:p>
        </p:txBody>
      </p:sp>
    </p:spTree>
    <p:extLst>
      <p:ext uri="{BB962C8B-B14F-4D97-AF65-F5344CB8AC3E}">
        <p14:creationId xmlns:p14="http://schemas.microsoft.com/office/powerpoint/2010/main" val="2874833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07/11/2025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07/11/2025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07/11/2025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07/11/2025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07/11/2025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07/11/2025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07/11/2025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07/11/2025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07/11/2025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07/11/2025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07/11/2025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07/11/2025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kingsfund.org.uk/insight-and-analysis/briefings/making-careers-health-social-care-more-attractive?utm_source=chatgpt.com" TargetMode="External"/><Relationship Id="rId2" Type="http://schemas.openxmlformats.org/officeDocument/2006/relationships/hyperlink" Target="https://pmc.ncbi.nlm.nih.gov/articles/PMC4949805/?utm_source=chatgp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07/11/2025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RAZA KHAN </a:t>
            </a:r>
          </a:p>
          <a:p>
            <a:r>
              <a:rPr lang="en-GB" altLang="en-US" u="sng" dirty="0"/>
              <a:t>Student ID: 2423995</a:t>
            </a:r>
            <a:endParaRPr lang="en-GB" altLang="en-US" b="1" i="1"/>
          </a:p>
          <a:p>
            <a:r>
              <a:rPr lang="en-GB" altLang="en-US" u="sng" dirty="0"/>
              <a:t>Lecturer’s </a:t>
            </a:r>
            <a:r>
              <a:rPr lang="en-GB" altLang="en-US" u="sng" dirty="0" err="1"/>
              <a:t>Name</a:t>
            </a:r>
            <a:r>
              <a:rPr lang="en-GB" altLang="en-US" b="1" i="1" dirty="0" err="1"/>
              <a:t>:Dr</a:t>
            </a:r>
            <a:r>
              <a:rPr lang="en-GB" altLang="en-US" b="1" i="1" dirty="0"/>
              <a:t> Pascal </a:t>
            </a:r>
            <a:r>
              <a:rPr lang="en-GB" altLang="en-US" b="1" i="1" dirty="0" err="1"/>
              <a:t>Navelle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algn="just">
              <a:buNone/>
            </a:pPr>
            <a:r>
              <a:rPr lang="en-GB" sz="2800" dirty="0">
                <a:latin typeface="Myriad Pro"/>
                <a:cs typeface="Arial"/>
              </a:rPr>
              <a:t>I</a:t>
            </a:r>
            <a:r>
              <a:rPr lang="en-GB" sz="2400" dirty="0">
                <a:latin typeface="Myriad Pro"/>
                <a:cs typeface="Arial"/>
              </a:rPr>
              <a:t> confirm that I have not used any form of AI in my assignment. I confirm I have copies of my drafts, notes, and other resources I have used to prepare my assignment.</a:t>
            </a:r>
            <a:endParaRPr lang="en-US" sz="2400">
              <a:latin typeface="Myriad Pro"/>
            </a:endParaRPr>
          </a:p>
          <a:p>
            <a:pPr marL="0" indent="0" algn="just">
              <a:buNone/>
            </a:pPr>
            <a:endParaRPr lang="en-GB" b="1" dirty="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p:txBody>
          <a:bodyPr/>
          <a:lstStyle/>
          <a:p>
            <a:r>
              <a:rPr lang="en-GB" altLang="en-US" b="1"/>
              <a:t>Overview</a:t>
            </a:r>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idx="1"/>
          </p:nvPr>
        </p:nvSpPr>
        <p:spPr>
          <a:xfrm>
            <a:off x="1981200" y="1414586"/>
            <a:ext cx="8229600" cy="4060825"/>
          </a:xfrm>
        </p:spPr>
        <p:txBody>
          <a:bodyPr/>
          <a:lstStyle/>
          <a:p>
            <a:pPr marL="514350" indent="-514350" algn="just">
              <a:buAutoNum type="arabicPeriod"/>
              <a:defRPr/>
            </a:pPr>
            <a:r>
              <a:rPr lang="en-GB" altLang="en-US" sz="2400" dirty="0"/>
              <a:t>Introduction </a:t>
            </a:r>
            <a:endParaRPr lang="en-US" sz="2400"/>
          </a:p>
          <a:p>
            <a:pPr marL="514350" indent="-514350" algn="just">
              <a:buAutoNum type="arabicPeriod"/>
              <a:defRPr/>
            </a:pPr>
            <a:r>
              <a:rPr lang="en-GB" altLang="en-US" sz="2400" dirty="0">
                <a:latin typeface="Myriad Pro"/>
                <a:ea typeface="Calibri"/>
                <a:cs typeface="Calibri"/>
              </a:rPr>
              <a:t>Swot Analysis</a:t>
            </a:r>
          </a:p>
          <a:p>
            <a:pPr marL="514350" indent="-514350" algn="just">
              <a:buAutoNum type="arabicPeriod"/>
              <a:defRPr/>
            </a:pPr>
            <a:r>
              <a:rPr lang="en-GB" altLang="en-US" sz="2400" dirty="0">
                <a:latin typeface="Myriad Pro"/>
                <a:ea typeface="Calibri"/>
                <a:cs typeface="Calibri"/>
              </a:rPr>
              <a:t>My Swot's description</a:t>
            </a:r>
          </a:p>
          <a:p>
            <a:pPr marL="514350" indent="-514350" algn="just">
              <a:buAutoNum type="arabicPeriod"/>
              <a:defRPr/>
            </a:pPr>
            <a:r>
              <a:rPr lang="en-GB" altLang="en-US" sz="2400" dirty="0">
                <a:latin typeface="Myriad Pro"/>
                <a:ea typeface="Calibri"/>
                <a:cs typeface="Calibri"/>
              </a:rPr>
              <a:t>Examples</a:t>
            </a:r>
          </a:p>
          <a:p>
            <a:pPr marL="514350" indent="-514350" algn="just">
              <a:buAutoNum type="arabicPeriod"/>
              <a:defRPr/>
            </a:pPr>
            <a:r>
              <a:rPr lang="en-GB" altLang="en-US" sz="2400" dirty="0">
                <a:latin typeface="Myriad Pro"/>
                <a:ea typeface="Calibri"/>
                <a:cs typeface="Calibri"/>
              </a:rPr>
              <a:t>Opportunities</a:t>
            </a:r>
          </a:p>
          <a:p>
            <a:pPr marL="514350" indent="-514350" algn="just">
              <a:buAutoNum type="arabicPeriod"/>
              <a:defRPr/>
            </a:pPr>
            <a:r>
              <a:rPr lang="en-GB" altLang="en-US" sz="2400" dirty="0"/>
              <a:t>Conclusion </a:t>
            </a:r>
          </a:p>
          <a:p>
            <a:pPr marL="514350" indent="-514350" algn="just">
              <a:buAutoNum type="arabicPeriod"/>
              <a:defRPr/>
            </a:pPr>
            <a:r>
              <a:rPr lang="en-GB" altLang="en-US" sz="2400" dirty="0"/>
              <a:t>References </a:t>
            </a:r>
          </a:p>
          <a:p>
            <a:pPr>
              <a:buAutoNum type="arabicPeriod"/>
              <a:defRPr/>
            </a:pPr>
            <a:endParaRPr lang="en-GB" altLang="en-US" dirty="0"/>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quarter" idx="10"/>
          </p:nvPr>
        </p:nvSpPr>
        <p:spPr/>
        <p:txBody>
          <a:bodyPr/>
          <a:lstStyle/>
          <a:p>
            <a:pPr>
              <a:defRPr/>
            </a:pPr>
            <a:fld id="{9F458A58-9170-4293-9FCB-97B777C99F2B}" type="datetime1">
              <a:rPr lang="en-GB" altLang="en-US" smtClean="0"/>
              <a:pPr>
                <a:defRPr/>
              </a:pPr>
              <a:t>07/11/2025</a:t>
            </a:fld>
            <a:endParaRPr lang="en-GB" altLang="en-US"/>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62C13-3DF8-4B55-9E1B-D07C54478AE3}" type="slidenum">
              <a:rPr lang="en-GB" altLang="en-US" sz="120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878BF-08FA-8B12-6106-8C6A28B3D549}"/>
              </a:ext>
            </a:extLst>
          </p:cNvPr>
          <p:cNvSpPr>
            <a:spLocks noGrp="1"/>
          </p:cNvSpPr>
          <p:nvPr>
            <p:ph type="title"/>
          </p:nvPr>
        </p:nvSpPr>
        <p:spPr/>
        <p:txBody>
          <a:bodyPr/>
          <a:lstStyle/>
          <a:p>
            <a:r>
              <a:rPr lang="en-US" b="1" dirty="0"/>
              <a:t>Introduction </a:t>
            </a:r>
          </a:p>
        </p:txBody>
      </p:sp>
      <p:sp>
        <p:nvSpPr>
          <p:cNvPr id="3" name="Content Placeholder 2">
            <a:extLst>
              <a:ext uri="{FF2B5EF4-FFF2-40B4-BE49-F238E27FC236}">
                <a16:creationId xmlns:a16="http://schemas.microsoft.com/office/drawing/2014/main" id="{5777D812-A9CC-68D3-5AEA-70645BD57A46}"/>
              </a:ext>
            </a:extLst>
          </p:cNvPr>
          <p:cNvSpPr>
            <a:spLocks noGrp="1"/>
          </p:cNvSpPr>
          <p:nvPr>
            <p:ph idx="1"/>
          </p:nvPr>
        </p:nvSpPr>
        <p:spPr>
          <a:xfrm>
            <a:off x="609600" y="1414586"/>
            <a:ext cx="10972800" cy="3917032"/>
          </a:xfrm>
        </p:spPr>
        <p:txBody>
          <a:bodyPr/>
          <a:lstStyle/>
          <a:p>
            <a:pPr marL="0" indent="0">
              <a:lnSpc>
                <a:spcPct val="110000"/>
              </a:lnSpc>
              <a:spcBef>
                <a:spcPts val="1000"/>
              </a:spcBef>
              <a:spcAft>
                <a:spcPts val="0"/>
              </a:spcAft>
              <a:buNone/>
            </a:pPr>
            <a:r>
              <a:rPr lang="en-GB" sz="2400" b="1" dirty="0">
                <a:latin typeface="Myriad Pro"/>
                <a:ea typeface="Calibri"/>
                <a:cs typeface="Calibri"/>
              </a:rPr>
              <a:t>About Me:</a:t>
            </a:r>
            <a:endParaRPr lang="en-US" sz="2400" b="1">
              <a:latin typeface="Myriad Pro"/>
              <a:ea typeface="Calibri"/>
              <a:cs typeface="Calibri"/>
            </a:endParaRPr>
          </a:p>
          <a:p>
            <a:pPr>
              <a:lnSpc>
                <a:spcPct val="110000"/>
              </a:lnSpc>
              <a:spcBef>
                <a:spcPts val="1000"/>
              </a:spcBef>
              <a:spcAft>
                <a:spcPts val="0"/>
              </a:spcAft>
            </a:pPr>
            <a:r>
              <a:rPr lang="en-GB" sz="2400" dirty="0">
                <a:latin typeface="Myriad Pro"/>
                <a:ea typeface="Calibri"/>
                <a:cs typeface="Calibri"/>
              </a:rPr>
              <a:t>Studying Certificate of Higher Education in Health and Social Care</a:t>
            </a:r>
            <a:endParaRPr lang="en-US" sz="2400">
              <a:latin typeface="Myriad Pro"/>
              <a:ea typeface="Calibri"/>
              <a:cs typeface="Calibri"/>
            </a:endParaRPr>
          </a:p>
          <a:p>
            <a:pPr>
              <a:lnSpc>
                <a:spcPct val="110000"/>
              </a:lnSpc>
              <a:spcBef>
                <a:spcPts val="1000"/>
              </a:spcBef>
              <a:spcAft>
                <a:spcPts val="0"/>
              </a:spcAft>
            </a:pPr>
            <a:r>
              <a:rPr lang="en-GB" sz="2400" dirty="0">
                <a:latin typeface="Myriad Pro"/>
                <a:ea typeface="Calibri"/>
                <a:cs typeface="Calibri"/>
              </a:rPr>
              <a:t>Module: Professional Development within Health and Social Care</a:t>
            </a:r>
            <a:endParaRPr lang="en-US" sz="2400">
              <a:latin typeface="Myriad Pro"/>
              <a:ea typeface="Calibri"/>
              <a:cs typeface="Calibri"/>
            </a:endParaRPr>
          </a:p>
          <a:p>
            <a:pPr marL="0" indent="0">
              <a:lnSpc>
                <a:spcPct val="110000"/>
              </a:lnSpc>
              <a:spcBef>
                <a:spcPts val="1000"/>
              </a:spcBef>
              <a:spcAft>
                <a:spcPts val="0"/>
              </a:spcAft>
              <a:buNone/>
            </a:pPr>
            <a:r>
              <a:rPr lang="en-GB" sz="2400" b="1" dirty="0">
                <a:latin typeface="Myriad Pro"/>
                <a:ea typeface="Calibri"/>
                <a:cs typeface="Calibri"/>
              </a:rPr>
              <a:t>Why I chose this course:</a:t>
            </a:r>
            <a:endParaRPr lang="en-US" sz="2400" b="1">
              <a:latin typeface="Myriad Pro"/>
              <a:ea typeface="Calibri"/>
              <a:cs typeface="Calibri"/>
            </a:endParaRPr>
          </a:p>
          <a:p>
            <a:pPr>
              <a:lnSpc>
                <a:spcPct val="110000"/>
              </a:lnSpc>
              <a:spcBef>
                <a:spcPts val="1000"/>
              </a:spcBef>
              <a:spcAft>
                <a:spcPts val="0"/>
              </a:spcAft>
            </a:pPr>
            <a:r>
              <a:rPr lang="en-GB" sz="2400" dirty="0">
                <a:latin typeface="Myriad Pro"/>
                <a:ea typeface="Calibri"/>
                <a:cs typeface="Calibri"/>
              </a:rPr>
              <a:t>Supporting individuals and communities</a:t>
            </a:r>
            <a:endParaRPr lang="en-US" sz="2400">
              <a:latin typeface="Myriad Pro"/>
              <a:ea typeface="Calibri"/>
              <a:cs typeface="Calibri"/>
            </a:endParaRPr>
          </a:p>
          <a:p>
            <a:pPr>
              <a:lnSpc>
                <a:spcPct val="110000"/>
              </a:lnSpc>
              <a:spcBef>
                <a:spcPts val="1000"/>
              </a:spcBef>
              <a:spcAft>
                <a:spcPts val="0"/>
              </a:spcAft>
            </a:pPr>
            <a:r>
              <a:rPr lang="en-GB" sz="2400" dirty="0">
                <a:latin typeface="Myriad Pro"/>
                <a:ea typeface="Calibri"/>
                <a:cs typeface="Calibri"/>
              </a:rPr>
              <a:t>Positive difference</a:t>
            </a:r>
            <a:endParaRPr lang="en-US" sz="2400">
              <a:latin typeface="Myriad Pro"/>
              <a:ea typeface="Calibri"/>
              <a:cs typeface="Calibri"/>
            </a:endParaRPr>
          </a:p>
          <a:p>
            <a:pPr marL="0" indent="0">
              <a:lnSpc>
                <a:spcPct val="110000"/>
              </a:lnSpc>
              <a:spcBef>
                <a:spcPts val="1000"/>
              </a:spcBef>
              <a:spcAft>
                <a:spcPts val="0"/>
              </a:spcAft>
              <a:buNone/>
            </a:pPr>
            <a:r>
              <a:rPr lang="en-GB" sz="2400" b="1" dirty="0">
                <a:latin typeface="Myriad Pro"/>
                <a:ea typeface="Calibri"/>
                <a:cs typeface="Calibri"/>
              </a:rPr>
              <a:t>Career Aspiration:</a:t>
            </a:r>
            <a:endParaRPr lang="en-US" sz="2400" b="1">
              <a:latin typeface="Myriad Pro"/>
              <a:ea typeface="Calibri"/>
              <a:cs typeface="Calibri"/>
            </a:endParaRPr>
          </a:p>
          <a:p>
            <a:pPr>
              <a:lnSpc>
                <a:spcPct val="110000"/>
              </a:lnSpc>
              <a:spcBef>
                <a:spcPts val="1000"/>
              </a:spcBef>
              <a:spcAft>
                <a:spcPts val="0"/>
              </a:spcAft>
            </a:pPr>
            <a:r>
              <a:rPr lang="en-GB" sz="2400" dirty="0">
                <a:latin typeface="Myriad Pro"/>
                <a:ea typeface="Calibri"/>
                <a:cs typeface="Calibri"/>
              </a:rPr>
              <a:t>Social Worker in the UK.</a:t>
            </a:r>
            <a:endParaRPr lang="en-US" sz="2400">
              <a:latin typeface="Myriad Pro"/>
              <a:ea typeface="Calibri"/>
              <a:cs typeface="Calibri"/>
            </a:endParaRPr>
          </a:p>
          <a:p>
            <a:pPr marL="0" indent="0">
              <a:lnSpc>
                <a:spcPct val="110000"/>
              </a:lnSpc>
              <a:spcBef>
                <a:spcPts val="1000"/>
              </a:spcBef>
              <a:spcAft>
                <a:spcPts val="0"/>
              </a:spcAft>
              <a:buNone/>
            </a:pPr>
            <a:endParaRPr lang="en-GB" sz="1800" dirty="0">
              <a:latin typeface="Calibri"/>
              <a:ea typeface="Calibri"/>
              <a:cs typeface="Calibri"/>
            </a:endParaRPr>
          </a:p>
        </p:txBody>
      </p:sp>
      <p:sp>
        <p:nvSpPr>
          <p:cNvPr id="4" name="Date Placeholder 3">
            <a:extLst>
              <a:ext uri="{FF2B5EF4-FFF2-40B4-BE49-F238E27FC236}">
                <a16:creationId xmlns:a16="http://schemas.microsoft.com/office/drawing/2014/main" id="{B988C6D5-BF3D-BE45-33D4-3473C04594C3}"/>
              </a:ext>
            </a:extLst>
          </p:cNvPr>
          <p:cNvSpPr>
            <a:spLocks noGrp="1"/>
          </p:cNvSpPr>
          <p:nvPr>
            <p:ph type="dt" sz="half" idx="10"/>
          </p:nvPr>
        </p:nvSpPr>
        <p:spPr/>
        <p:txBody>
          <a:bodyPr/>
          <a:lstStyle/>
          <a:p>
            <a:pPr>
              <a:defRPr/>
            </a:pPr>
            <a:fld id="{30226994-B490-4403-8CE4-43D4FD570BBD}" type="datetime1">
              <a:rPr lang="en-GB" altLang="en-US"/>
              <a:pPr>
                <a:defRPr/>
              </a:pPr>
              <a:t>07/11/2025</a:t>
            </a:fld>
            <a:endParaRPr lang="en-GB" altLang="en-US"/>
          </a:p>
        </p:txBody>
      </p:sp>
      <p:sp>
        <p:nvSpPr>
          <p:cNvPr id="5" name="Slide Number Placeholder 4">
            <a:extLst>
              <a:ext uri="{FF2B5EF4-FFF2-40B4-BE49-F238E27FC236}">
                <a16:creationId xmlns:a16="http://schemas.microsoft.com/office/drawing/2014/main" id="{8F8312ED-E342-179B-3A0C-6600C6DFADE4}"/>
              </a:ext>
            </a:extLst>
          </p:cNvPr>
          <p:cNvSpPr>
            <a:spLocks noGrp="1"/>
          </p:cNvSpPr>
          <p:nvPr>
            <p:ph type="sldNum" sz="quarter" idx="12"/>
          </p:nvPr>
        </p:nvSpPr>
        <p:spPr/>
        <p:txBody>
          <a:bodyPr/>
          <a:lstStyle/>
          <a:p>
            <a:pPr>
              <a:defRPr/>
            </a:pPr>
            <a:fld id="{9AFB928A-D6AD-4F2A-B2DD-923741E90643}" type="slidenum">
              <a:rPr lang="en-GB" altLang="en-US"/>
              <a:pPr>
                <a:defRPr/>
              </a:pPr>
              <a:t>4</a:t>
            </a:fld>
            <a:endParaRPr lang="en-GB" altLang="en-US"/>
          </a:p>
        </p:txBody>
      </p:sp>
    </p:spTree>
    <p:extLst>
      <p:ext uri="{BB962C8B-B14F-4D97-AF65-F5344CB8AC3E}">
        <p14:creationId xmlns:p14="http://schemas.microsoft.com/office/powerpoint/2010/main" val="3138890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p:txBody>
          <a:bodyPr/>
          <a:lstStyle/>
          <a:p>
            <a:r>
              <a:rPr lang="en-GB" sz="3200" b="1" dirty="0"/>
              <a:t>Using examples: Explain how you could leverage your strengths to overcome your weaknesses and minimise threats</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873369" y="1600201"/>
            <a:ext cx="10709031" cy="3829109"/>
          </a:xfrm>
        </p:spPr>
        <p:txBody>
          <a:bodyPr/>
          <a:lstStyle/>
          <a:p>
            <a:pPr marL="0" indent="0">
              <a:buNone/>
            </a:pPr>
            <a:r>
              <a:rPr lang="en-GB" sz="2400" b="1" dirty="0">
                <a:latin typeface="Myriad Pro"/>
              </a:rPr>
              <a:t>Strengths</a:t>
            </a:r>
          </a:p>
          <a:p>
            <a:r>
              <a:rPr lang="en-GB" sz="2400" dirty="0">
                <a:latin typeface="Myriad Pro"/>
              </a:rPr>
              <a:t>Friendly</a:t>
            </a:r>
          </a:p>
          <a:p>
            <a:r>
              <a:rPr lang="en-GB" sz="2400" dirty="0">
                <a:latin typeface="Myriad Pro"/>
              </a:rPr>
              <a:t>Empathetic</a:t>
            </a:r>
          </a:p>
          <a:p>
            <a:pPr marL="0" indent="0">
              <a:buNone/>
            </a:pPr>
            <a:r>
              <a:rPr lang="en-GB" sz="2400" b="1" dirty="0">
                <a:latin typeface="Myriad Pro"/>
              </a:rPr>
              <a:t>Weaknesses</a:t>
            </a:r>
          </a:p>
          <a:p>
            <a:pPr marL="457200" indent="-457200"/>
            <a:r>
              <a:rPr lang="en-GB" sz="2400" dirty="0">
                <a:latin typeface="Myriad Pro"/>
              </a:rPr>
              <a:t>Public speaking</a:t>
            </a:r>
          </a:p>
          <a:p>
            <a:pPr marL="0" indent="0">
              <a:buNone/>
            </a:pPr>
            <a:r>
              <a:rPr lang="en-GB" sz="2400" b="1" dirty="0">
                <a:latin typeface="Myriad Pro"/>
              </a:rPr>
              <a:t>Threats</a:t>
            </a:r>
          </a:p>
          <a:p>
            <a:r>
              <a:rPr lang="en-GB" sz="2400" dirty="0">
                <a:latin typeface="Myriad Pro"/>
              </a:rPr>
              <a:t>Stress</a:t>
            </a:r>
          </a:p>
          <a:p>
            <a:pPr marL="0" indent="0">
              <a:buNone/>
            </a:pPr>
            <a:endParaRPr lang="en-GB" sz="2800" dirty="0">
              <a:latin typeface="Myriad Pro"/>
            </a:endParaRP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a:p>
        </p:txBody>
      </p:sp>
    </p:spTree>
    <p:extLst>
      <p:ext uri="{BB962C8B-B14F-4D97-AF65-F5344CB8AC3E}">
        <p14:creationId xmlns:p14="http://schemas.microsoft.com/office/powerpoint/2010/main" val="2941668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6EF6D-14AA-5110-A1EB-97B48CF08B2C}"/>
              </a:ext>
            </a:extLst>
          </p:cNvPr>
          <p:cNvSpPr>
            <a:spLocks noGrp="1"/>
          </p:cNvSpPr>
          <p:nvPr>
            <p:ph type="title"/>
          </p:nvPr>
        </p:nvSpPr>
        <p:spPr/>
        <p:txBody>
          <a:bodyPr/>
          <a:lstStyle/>
          <a:p>
            <a:pPr algn="just"/>
            <a:r>
              <a:rPr lang="en-US" sz="3600" b="1" dirty="0"/>
              <a:t>What is a SWOT Analysis and why is it important to your personal and professional development?</a:t>
            </a:r>
            <a:endParaRPr lang="en-US" sz="3600"/>
          </a:p>
        </p:txBody>
      </p:sp>
      <p:sp>
        <p:nvSpPr>
          <p:cNvPr id="3" name="Content Placeholder 2">
            <a:extLst>
              <a:ext uri="{FF2B5EF4-FFF2-40B4-BE49-F238E27FC236}">
                <a16:creationId xmlns:a16="http://schemas.microsoft.com/office/drawing/2014/main" id="{90E54EF7-B6FA-16F8-3373-20C5DB2EF195}"/>
              </a:ext>
            </a:extLst>
          </p:cNvPr>
          <p:cNvSpPr>
            <a:spLocks noGrp="1"/>
          </p:cNvSpPr>
          <p:nvPr>
            <p:ph idx="1"/>
          </p:nvPr>
        </p:nvSpPr>
        <p:spPr/>
        <p:txBody>
          <a:bodyPr/>
          <a:lstStyle/>
          <a:p>
            <a:r>
              <a:rPr lang="en-GB" sz="2400" dirty="0">
                <a:latin typeface="Myriad Pro"/>
                <a:ea typeface="Calibri"/>
                <a:cs typeface="Calibri"/>
              </a:rPr>
              <a:t>Positive difference</a:t>
            </a:r>
          </a:p>
          <a:p>
            <a:r>
              <a:rPr lang="en-GB" sz="2400" dirty="0">
                <a:latin typeface="Myriad Pro"/>
                <a:ea typeface="Calibri"/>
                <a:cs typeface="Calibri"/>
              </a:rPr>
              <a:t>Help people</a:t>
            </a:r>
          </a:p>
          <a:p>
            <a:r>
              <a:rPr lang="en-GB" sz="2400" dirty="0">
                <a:latin typeface="Myriad Pro"/>
                <a:ea typeface="Calibri"/>
                <a:cs typeface="Calibri"/>
              </a:rPr>
              <a:t>Social Worker</a:t>
            </a:r>
          </a:p>
          <a:p>
            <a:r>
              <a:rPr lang="en-GB" sz="2400" dirty="0">
                <a:latin typeface="Myriad Pro"/>
                <a:ea typeface="Calibri"/>
                <a:cs typeface="Calibri"/>
              </a:rPr>
              <a:t>Improve well-being</a:t>
            </a:r>
          </a:p>
          <a:p>
            <a:endParaRPr lang="en-GB" sz="2400" dirty="0">
              <a:latin typeface="Myriad Pro"/>
              <a:ea typeface="Calibri"/>
              <a:cs typeface="Calibri"/>
            </a:endParaRPr>
          </a:p>
        </p:txBody>
      </p:sp>
      <p:sp>
        <p:nvSpPr>
          <p:cNvPr id="4" name="Date Placeholder 3">
            <a:extLst>
              <a:ext uri="{FF2B5EF4-FFF2-40B4-BE49-F238E27FC236}">
                <a16:creationId xmlns:a16="http://schemas.microsoft.com/office/drawing/2014/main" id="{45D305B2-139E-5B0D-E5C7-83458080B498}"/>
              </a:ext>
            </a:extLst>
          </p:cNvPr>
          <p:cNvSpPr>
            <a:spLocks noGrp="1"/>
          </p:cNvSpPr>
          <p:nvPr>
            <p:ph type="dt" sz="half" idx="10"/>
          </p:nvPr>
        </p:nvSpPr>
        <p:spPr/>
        <p:txBody>
          <a:bodyPr/>
          <a:lstStyle/>
          <a:p>
            <a:pPr>
              <a:defRPr/>
            </a:pPr>
            <a:fld id="{30226994-B490-4403-8CE4-43D4FD570BBD}" type="datetime1">
              <a:rPr lang="en-GB" altLang="en-US"/>
              <a:pPr>
                <a:defRPr/>
              </a:pPr>
              <a:t>07/11/2025</a:t>
            </a:fld>
            <a:endParaRPr lang="en-GB" altLang="en-US"/>
          </a:p>
        </p:txBody>
      </p:sp>
      <p:sp>
        <p:nvSpPr>
          <p:cNvPr id="5" name="Slide Number Placeholder 4">
            <a:extLst>
              <a:ext uri="{FF2B5EF4-FFF2-40B4-BE49-F238E27FC236}">
                <a16:creationId xmlns:a16="http://schemas.microsoft.com/office/drawing/2014/main" id="{97D713C6-D058-24C7-CD3B-0FD0A5EA7B86}"/>
              </a:ext>
            </a:extLst>
          </p:cNvPr>
          <p:cNvSpPr>
            <a:spLocks noGrp="1"/>
          </p:cNvSpPr>
          <p:nvPr>
            <p:ph type="sldNum" sz="quarter" idx="12"/>
          </p:nvPr>
        </p:nvSpPr>
        <p:spPr/>
        <p:txBody>
          <a:bodyPr/>
          <a:lstStyle/>
          <a:p>
            <a:pPr>
              <a:defRPr/>
            </a:pPr>
            <a:fld id="{9AFB928A-D6AD-4F2A-B2DD-923741E90643}" type="slidenum">
              <a:rPr lang="en-GB" altLang="en-US"/>
              <a:pPr>
                <a:defRPr/>
              </a:pPr>
              <a:t>6</a:t>
            </a:fld>
            <a:endParaRPr lang="en-GB" altLang="en-US"/>
          </a:p>
        </p:txBody>
      </p:sp>
    </p:spTree>
    <p:extLst>
      <p:ext uri="{BB962C8B-B14F-4D97-AF65-F5344CB8AC3E}">
        <p14:creationId xmlns:p14="http://schemas.microsoft.com/office/powerpoint/2010/main" val="34214829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07/11/2025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7</a:t>
            </a:fld>
            <a:endParaRPr lang="en-GB" altLang="en-US" sz="1200">
              <a:solidFill>
                <a:srgbClr val="898989"/>
              </a:solidFill>
              <a:cs typeface="Arial" panose="020B0604020202020204" pitchFamily="34" charset="0"/>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509752" y="310897"/>
            <a:ext cx="10972800" cy="859535"/>
          </a:xfrm>
        </p:spPr>
        <p:txBody>
          <a:bodyPr/>
          <a:lstStyle/>
          <a:p>
            <a:r>
              <a:rPr lang="en-GB" sz="2800" b="1" dirty="0"/>
              <a:t>Describe your own Strengths, Weaknesses, Opportunities, and Threats</a:t>
            </a:r>
            <a:endParaRPr lang="en-GB" sz="1000" b="1" dirty="0"/>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1062182" y="3364992"/>
            <a:ext cx="9892330"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6ED0A35B-0378-4A23-6E8E-0B01671357FF}"/>
              </a:ext>
            </a:extLst>
          </p:cNvPr>
          <p:cNvSpPr txBox="1"/>
          <p:nvPr/>
        </p:nvSpPr>
        <p:spPr>
          <a:xfrm>
            <a:off x="334433" y="1349828"/>
            <a:ext cx="5445879" cy="1893065"/>
          </a:xfrm>
          <a:prstGeom prst="rect">
            <a:avLst/>
          </a:prstGeom>
          <a:solidFill>
            <a:schemeClr val="accent5">
              <a:lumMod val="20000"/>
              <a:lumOff val="80000"/>
            </a:schemeClr>
          </a:solidFill>
          <a:ln w="19050">
            <a:solidFill>
              <a:srgbClr val="4BACC6"/>
            </a:solidFill>
          </a:ln>
        </p:spPr>
        <p:txBody>
          <a:bodyPr wrap="square" lIns="91440" tIns="45720" rIns="91440" bIns="45720" rtlCol="0" anchor="t">
            <a:noAutofit/>
          </a:bodyPr>
          <a:lstStyle/>
          <a:p>
            <a:pPr lvl="1"/>
            <a:r>
              <a:rPr lang="en-GB" sz="2000" b="1" dirty="0"/>
              <a:t>STRENGTHS  </a:t>
            </a:r>
            <a:endParaRPr lang="en-GB" sz="2000" dirty="0">
              <a:solidFill>
                <a:srgbClr val="444444"/>
              </a:solidFill>
              <a:latin typeface="Myriad Pro"/>
              <a:ea typeface="Calibri"/>
              <a:cs typeface="Calibri"/>
            </a:endParaRPr>
          </a:p>
          <a:p>
            <a:pPr marL="742950" lvl="1" indent="-285750">
              <a:buFont typeface="Arial"/>
              <a:buChar char="•"/>
            </a:pPr>
            <a:r>
              <a:rPr lang="en-GB" sz="2000" dirty="0">
                <a:solidFill>
                  <a:srgbClr val="444444"/>
                </a:solidFill>
                <a:latin typeface="Myriad Pro"/>
                <a:ea typeface="Calibri"/>
                <a:cs typeface="Calibri"/>
              </a:rPr>
              <a:t>Friendly and approachable</a:t>
            </a:r>
            <a:endParaRPr lang="en-US" sz="2000">
              <a:solidFill>
                <a:srgbClr val="444444"/>
              </a:solidFill>
              <a:latin typeface="Myriad Pro"/>
              <a:ea typeface="Calibri"/>
              <a:cs typeface="Calibri"/>
            </a:endParaRPr>
          </a:p>
          <a:p>
            <a:pPr marL="742950" lvl="1" indent="-285750">
              <a:buFont typeface="Arial"/>
              <a:buChar char="•"/>
            </a:pPr>
            <a:r>
              <a:rPr lang="en-GB" sz="2000" dirty="0">
                <a:solidFill>
                  <a:srgbClr val="444444"/>
                </a:solidFill>
                <a:latin typeface="Myriad Pro"/>
                <a:ea typeface="Calibri"/>
                <a:cs typeface="Calibri"/>
              </a:rPr>
              <a:t>Empathy and compassion</a:t>
            </a:r>
            <a:endParaRPr lang="en-US" sz="2000">
              <a:solidFill>
                <a:srgbClr val="444444"/>
              </a:solidFill>
              <a:latin typeface="Myriad Pro"/>
              <a:ea typeface="Calibri"/>
              <a:cs typeface="Calibri"/>
            </a:endParaRPr>
          </a:p>
          <a:p>
            <a:pPr marL="742950" lvl="1" indent="-285750">
              <a:buFont typeface="Arial"/>
              <a:buChar char="•"/>
            </a:pPr>
            <a:r>
              <a:rPr lang="en-GB" sz="2000" dirty="0">
                <a:solidFill>
                  <a:srgbClr val="444444"/>
                </a:solidFill>
                <a:latin typeface="Myriad Pro"/>
                <a:ea typeface="Calibri"/>
                <a:cs typeface="Calibri"/>
              </a:rPr>
              <a:t>Teamwork and collaboration</a:t>
            </a:r>
            <a:endParaRPr lang="en-US" sz="2000">
              <a:solidFill>
                <a:srgbClr val="444444"/>
              </a:solidFill>
              <a:latin typeface="Myriad Pro"/>
              <a:ea typeface="Calibri"/>
              <a:cs typeface="Calibri"/>
            </a:endParaRPr>
          </a:p>
          <a:p>
            <a:pPr marL="742950" lvl="1" indent="-285750">
              <a:buFont typeface="Arial"/>
              <a:buChar char="•"/>
            </a:pPr>
            <a:r>
              <a:rPr lang="en-GB" sz="2000" dirty="0">
                <a:solidFill>
                  <a:srgbClr val="444444"/>
                </a:solidFill>
                <a:latin typeface="Myriad Pro"/>
                <a:ea typeface="Calibri"/>
                <a:cs typeface="Calibri"/>
              </a:rPr>
              <a:t>Problem-solving ability</a:t>
            </a:r>
            <a:endParaRPr lang="en-GB" sz="2000">
              <a:latin typeface="Myriad Pro"/>
            </a:endParaRPr>
          </a:p>
        </p:txBody>
      </p:sp>
      <p:sp>
        <p:nvSpPr>
          <p:cNvPr id="3" name="TextBox 2">
            <a:extLst>
              <a:ext uri="{FF2B5EF4-FFF2-40B4-BE49-F238E27FC236}">
                <a16:creationId xmlns:a16="http://schemas.microsoft.com/office/drawing/2014/main" id="{A80538F9-C306-0F3E-28E1-89A72A735427}"/>
              </a:ext>
            </a:extLst>
          </p:cNvPr>
          <p:cNvSpPr txBox="1"/>
          <p:nvPr/>
        </p:nvSpPr>
        <p:spPr>
          <a:xfrm>
            <a:off x="6411689" y="1345602"/>
            <a:ext cx="5442294" cy="1902834"/>
          </a:xfrm>
          <a:prstGeom prst="rect">
            <a:avLst/>
          </a:prstGeom>
          <a:ln/>
        </p:spPr>
        <p:style>
          <a:lnRef idx="1">
            <a:schemeClr val="accent4"/>
          </a:lnRef>
          <a:fillRef idx="2">
            <a:schemeClr val="accent4"/>
          </a:fillRef>
          <a:effectRef idx="1">
            <a:schemeClr val="accent4"/>
          </a:effectRef>
          <a:fontRef idx="minor">
            <a:schemeClr val="dk1"/>
          </a:fontRef>
        </p:style>
        <p:txBody>
          <a:bodyPr wrap="square" lIns="91440" tIns="45720" rIns="91440" bIns="45720" rtlCol="0" anchor="t">
            <a:noAutofit/>
          </a:bodyPr>
          <a:lstStyle/>
          <a:p>
            <a:pPr lvl="1"/>
            <a:r>
              <a:rPr lang="en-GB" sz="2000" b="1" dirty="0"/>
              <a:t>WEAKNESSES </a:t>
            </a:r>
            <a:endParaRPr lang="en-GB" sz="2000" dirty="0">
              <a:solidFill>
                <a:srgbClr val="444444"/>
              </a:solidFill>
              <a:latin typeface="Myriad Pro"/>
              <a:ea typeface="Calibri"/>
              <a:cs typeface="Calibri"/>
            </a:endParaRPr>
          </a:p>
          <a:p>
            <a:pPr marL="742950" lvl="1" indent="-285750">
              <a:buFont typeface="Arial"/>
              <a:buChar char="•"/>
            </a:pPr>
            <a:r>
              <a:rPr lang="en-GB" sz="2000" dirty="0">
                <a:solidFill>
                  <a:srgbClr val="444444"/>
                </a:solidFill>
                <a:latin typeface="Myriad Pro"/>
                <a:ea typeface="Calibri"/>
                <a:cs typeface="Calibri"/>
              </a:rPr>
              <a:t>Public speaking &amp; presentation anxiety</a:t>
            </a:r>
            <a:endParaRPr lang="en-US" sz="2000">
              <a:solidFill>
                <a:srgbClr val="444444"/>
              </a:solidFill>
              <a:latin typeface="Myriad Pro"/>
              <a:ea typeface="Calibri"/>
              <a:cs typeface="Calibri"/>
            </a:endParaRPr>
          </a:p>
          <a:p>
            <a:pPr marL="742950" lvl="1" indent="-285750">
              <a:buFont typeface="Arial"/>
              <a:buChar char="•"/>
            </a:pPr>
            <a:r>
              <a:rPr lang="en-GB" sz="2000" dirty="0">
                <a:solidFill>
                  <a:srgbClr val="444444"/>
                </a:solidFill>
                <a:latin typeface="Myriad Pro"/>
                <a:ea typeface="Calibri"/>
                <a:cs typeface="Calibri"/>
              </a:rPr>
              <a:t>Academic writing and reading skills </a:t>
            </a:r>
          </a:p>
          <a:p>
            <a:pPr marL="742950" lvl="1" indent="-285750">
              <a:buFont typeface="Arial"/>
              <a:buChar char="•"/>
            </a:pPr>
            <a:r>
              <a:rPr lang="en-GB" sz="2000" dirty="0">
                <a:solidFill>
                  <a:srgbClr val="444444"/>
                </a:solidFill>
                <a:latin typeface="Myriad Pro"/>
                <a:ea typeface="Calibri"/>
                <a:cs typeface="Calibri"/>
              </a:rPr>
              <a:t>Time management </a:t>
            </a:r>
          </a:p>
        </p:txBody>
      </p:sp>
      <p:sp>
        <p:nvSpPr>
          <p:cNvPr id="6" name="TextBox 5">
            <a:extLst>
              <a:ext uri="{FF2B5EF4-FFF2-40B4-BE49-F238E27FC236}">
                <a16:creationId xmlns:a16="http://schemas.microsoft.com/office/drawing/2014/main" id="{509BE14E-9AAE-B0FA-CAEF-F687324E6BA7}"/>
              </a:ext>
            </a:extLst>
          </p:cNvPr>
          <p:cNvSpPr txBox="1"/>
          <p:nvPr/>
        </p:nvSpPr>
        <p:spPr>
          <a:xfrm>
            <a:off x="334441" y="3520285"/>
            <a:ext cx="5445871" cy="1883296"/>
          </a:xfrm>
          <a:prstGeom prst="rect">
            <a:avLst/>
          </a:prstGeom>
          <a:ln/>
        </p:spPr>
        <p:style>
          <a:lnRef idx="1">
            <a:schemeClr val="accent6"/>
          </a:lnRef>
          <a:fillRef idx="2">
            <a:schemeClr val="accent6"/>
          </a:fillRef>
          <a:effectRef idx="1">
            <a:schemeClr val="accent6"/>
          </a:effectRef>
          <a:fontRef idx="minor">
            <a:schemeClr val="dk1"/>
          </a:fontRef>
        </p:style>
        <p:txBody>
          <a:bodyPr wrap="square" lIns="91440" tIns="45720" rIns="91440" bIns="45720" rtlCol="0" anchor="t">
            <a:noAutofit/>
          </a:bodyPr>
          <a:lstStyle/>
          <a:p>
            <a:pPr lvl="1"/>
            <a:r>
              <a:rPr lang="en-GB" sz="2000" b="1" dirty="0"/>
              <a:t>OPPORTUNITIES </a:t>
            </a:r>
            <a:endParaRPr lang="en-GB" sz="2000" dirty="0">
              <a:solidFill>
                <a:srgbClr val="444444"/>
              </a:solidFill>
              <a:latin typeface="Myriad Pro"/>
              <a:ea typeface="Calibri"/>
              <a:cs typeface="Calibri"/>
            </a:endParaRPr>
          </a:p>
          <a:p>
            <a:pPr marL="742950" lvl="1" indent="-285750">
              <a:buFont typeface="Arial"/>
              <a:buChar char="•"/>
            </a:pPr>
            <a:r>
              <a:rPr lang="en-GB" sz="2000" dirty="0">
                <a:solidFill>
                  <a:srgbClr val="444444"/>
                </a:solidFill>
                <a:latin typeface="Myriad Pro"/>
                <a:ea typeface="Calibri"/>
                <a:cs typeface="Calibri"/>
              </a:rPr>
              <a:t>Access to university progression routes</a:t>
            </a:r>
            <a:endParaRPr lang="en-US" sz="2000">
              <a:solidFill>
                <a:srgbClr val="444444"/>
              </a:solidFill>
              <a:latin typeface="Myriad Pro"/>
              <a:ea typeface="Calibri"/>
              <a:cs typeface="Calibri"/>
            </a:endParaRPr>
          </a:p>
          <a:p>
            <a:pPr marL="742950" lvl="1" indent="-285750">
              <a:buFont typeface="Arial"/>
              <a:buChar char="•"/>
            </a:pPr>
            <a:r>
              <a:rPr lang="en-GB" sz="2000" dirty="0">
                <a:solidFill>
                  <a:srgbClr val="444444"/>
                </a:solidFill>
                <a:latin typeface="Myriad Pro"/>
                <a:ea typeface="Calibri"/>
                <a:cs typeface="Calibri"/>
              </a:rPr>
              <a:t>NHS and social care training &amp; apprenticeships</a:t>
            </a:r>
            <a:endParaRPr lang="en-US" sz="2000">
              <a:solidFill>
                <a:srgbClr val="444444"/>
              </a:solidFill>
              <a:latin typeface="Myriad Pro"/>
              <a:ea typeface="Calibri"/>
              <a:cs typeface="Calibri"/>
            </a:endParaRPr>
          </a:p>
          <a:p>
            <a:pPr marL="742950" lvl="1" indent="-285750">
              <a:buFont typeface="Arial"/>
              <a:buChar char="•"/>
            </a:pPr>
            <a:r>
              <a:rPr lang="en-GB" sz="2000" dirty="0">
                <a:solidFill>
                  <a:srgbClr val="444444"/>
                </a:solidFill>
                <a:latin typeface="Myriad Pro"/>
                <a:ea typeface="Calibri"/>
                <a:cs typeface="Calibri"/>
              </a:rPr>
              <a:t>Mentorship and placement opportunities</a:t>
            </a:r>
            <a:endParaRPr lang="en-GB" sz="2000">
              <a:latin typeface="Myriad Pro"/>
            </a:endParaRPr>
          </a:p>
          <a:p>
            <a:endParaRPr lang="en-GB" sz="2000" b="1" dirty="0"/>
          </a:p>
        </p:txBody>
      </p:sp>
      <p:sp>
        <p:nvSpPr>
          <p:cNvPr id="8" name="TextBox 7">
            <a:extLst>
              <a:ext uri="{FF2B5EF4-FFF2-40B4-BE49-F238E27FC236}">
                <a16:creationId xmlns:a16="http://schemas.microsoft.com/office/drawing/2014/main" id="{0AE4A104-A4EE-B803-A9E6-7110FFC0A54D}"/>
              </a:ext>
            </a:extLst>
          </p:cNvPr>
          <p:cNvSpPr txBox="1"/>
          <p:nvPr/>
        </p:nvSpPr>
        <p:spPr>
          <a:xfrm>
            <a:off x="6411689" y="3512546"/>
            <a:ext cx="5442293" cy="1893065"/>
          </a:xfrm>
          <a:prstGeom prst="rect">
            <a:avLst/>
          </a:prstGeom>
          <a:ln/>
        </p:spPr>
        <p:style>
          <a:lnRef idx="1">
            <a:schemeClr val="dk1"/>
          </a:lnRef>
          <a:fillRef idx="2">
            <a:schemeClr val="dk1"/>
          </a:fillRef>
          <a:effectRef idx="1">
            <a:schemeClr val="dk1"/>
          </a:effectRef>
          <a:fontRef idx="minor">
            <a:schemeClr val="dk1"/>
          </a:fontRef>
        </p:style>
        <p:txBody>
          <a:bodyPr wrap="square" lIns="91440" tIns="45720" rIns="91440" bIns="45720" rtlCol="0" anchor="t">
            <a:noAutofit/>
          </a:bodyPr>
          <a:lstStyle/>
          <a:p>
            <a:pPr lvl="1"/>
            <a:r>
              <a:rPr lang="en-GB" sz="2000" b="1" dirty="0"/>
              <a:t>THREATS </a:t>
            </a:r>
            <a:endParaRPr lang="en-US" sz="2000">
              <a:solidFill>
                <a:srgbClr val="444444"/>
              </a:solidFill>
              <a:latin typeface="Myriad Pro"/>
              <a:ea typeface="Calibri"/>
              <a:cs typeface="Calibri"/>
            </a:endParaRPr>
          </a:p>
          <a:p>
            <a:pPr marL="742950" lvl="1" indent="-285750">
              <a:buFont typeface="Arial"/>
              <a:buChar char="•"/>
            </a:pPr>
            <a:r>
              <a:rPr lang="en-GB" sz="2000" dirty="0">
                <a:solidFill>
                  <a:srgbClr val="444444"/>
                </a:solidFill>
                <a:latin typeface="Myriad Pro"/>
                <a:ea typeface="Calibri"/>
                <a:cs typeface="Calibri"/>
              </a:rPr>
              <a:t>High workload and emotional stress in care roles.</a:t>
            </a:r>
            <a:endParaRPr lang="en-US" sz="2000">
              <a:solidFill>
                <a:srgbClr val="444444"/>
              </a:solidFill>
              <a:latin typeface="Myriad Pro"/>
              <a:ea typeface="Calibri"/>
              <a:cs typeface="Calibri"/>
            </a:endParaRPr>
          </a:p>
          <a:p>
            <a:pPr marL="742950" lvl="1" indent="-285750">
              <a:buFont typeface="Arial"/>
              <a:buChar char="•"/>
            </a:pPr>
            <a:r>
              <a:rPr lang="en-GB" sz="2000" dirty="0">
                <a:solidFill>
                  <a:srgbClr val="444444"/>
                </a:solidFill>
                <a:latin typeface="Myriad Pro"/>
                <a:ea typeface="Calibri"/>
                <a:cs typeface="Calibri"/>
              </a:rPr>
              <a:t>Competition in university and job applications</a:t>
            </a:r>
            <a:endParaRPr lang="en-US" sz="2000">
              <a:solidFill>
                <a:srgbClr val="444444"/>
              </a:solidFill>
              <a:latin typeface="Myriad Pro"/>
              <a:ea typeface="Calibri"/>
              <a:cs typeface="Calibri"/>
            </a:endParaRPr>
          </a:p>
          <a:p>
            <a:pPr marL="742950" lvl="1" indent="-285750">
              <a:buFont typeface="Arial"/>
              <a:buChar char="•"/>
            </a:pPr>
            <a:r>
              <a:rPr lang="en-GB" sz="2000" dirty="0">
                <a:solidFill>
                  <a:srgbClr val="444444"/>
                </a:solidFill>
                <a:latin typeface="Myriad Pro"/>
                <a:ea typeface="Calibri"/>
                <a:cs typeface="Calibri"/>
              </a:rPr>
              <a:t>Burnout or lack of work-life balance</a:t>
            </a:r>
            <a:endParaRPr lang="en-GB" sz="2000" dirty="0">
              <a:latin typeface="Myriad Pro"/>
              <a:ea typeface="Calibri"/>
              <a:cs typeface="Calibri"/>
            </a:endParaRPr>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V="1">
            <a:off x="6096000" y="1349828"/>
            <a:ext cx="0" cy="4077857"/>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p:txBody>
          <a:bodyPr/>
          <a:lstStyle/>
          <a:p>
            <a:r>
              <a:rPr lang="en-GB" sz="3200" b="1" dirty="0"/>
              <a:t>What opportunities are available to you, and how do you utilise them with your strengths?</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p:txBody>
          <a:bodyPr/>
          <a:lstStyle/>
          <a:p>
            <a:r>
              <a:rPr lang="en-GB" sz="2400" dirty="0">
                <a:latin typeface="Myriad Pro"/>
                <a:cs typeface="Segoe UI"/>
              </a:rPr>
              <a:t>Training</a:t>
            </a:r>
          </a:p>
          <a:p>
            <a:r>
              <a:rPr lang="en-GB" sz="2400" dirty="0">
                <a:latin typeface="Myriad Pro"/>
                <a:cs typeface="Segoe UI"/>
              </a:rPr>
              <a:t>Apprenticeship</a:t>
            </a:r>
          </a:p>
          <a:p>
            <a:r>
              <a:rPr lang="en-GB" sz="2400" dirty="0">
                <a:latin typeface="Myriad Pro"/>
                <a:cs typeface="Segoe UI"/>
              </a:rPr>
              <a:t>Teamwork</a:t>
            </a:r>
          </a:p>
          <a:p>
            <a:r>
              <a:rPr lang="en-GB" sz="2400" dirty="0">
                <a:latin typeface="Myriad Pro"/>
                <a:cs typeface="Segoe UI"/>
              </a:rPr>
              <a:t>Problem-solving</a:t>
            </a:r>
          </a:p>
          <a:p>
            <a:r>
              <a:rPr lang="en-GB" sz="2400" dirty="0">
                <a:latin typeface="Myriad Pro"/>
                <a:cs typeface="Segoe UI"/>
              </a:rPr>
              <a:t>Public speaking</a:t>
            </a:r>
          </a:p>
          <a:p>
            <a:endParaRPr lang="en-GB" sz="2400" dirty="0">
              <a:latin typeface="Myriad Pro"/>
              <a:cs typeface="Segoe UI"/>
            </a:endParaRPr>
          </a:p>
          <a:p>
            <a:pPr marL="0" indent="0">
              <a:buNone/>
            </a:pPr>
            <a:endParaRPr lang="en-GB" sz="2800" dirty="0">
              <a:latin typeface="Myriad Pro"/>
              <a:cs typeface="Segoe UI"/>
            </a:endParaRPr>
          </a:p>
          <a:p>
            <a:endParaRPr lang="en-GB" sz="2800" dirty="0">
              <a:latin typeface="Myriad Pro"/>
              <a:cs typeface="Segoe UI"/>
            </a:endParaRP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81200" y="228600"/>
            <a:ext cx="8229600" cy="114300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711200" y="1375509"/>
            <a:ext cx="8229600" cy="3916363"/>
          </a:xfrm>
        </p:spPr>
        <p:txBody>
          <a:bodyPr/>
          <a:lstStyle/>
          <a:p>
            <a:pPr marL="457200" indent="-457200" algn="just"/>
            <a:r>
              <a:rPr lang="en-GB" sz="2400" dirty="0">
                <a:latin typeface="Myriad Pro"/>
                <a:cs typeface="Segoe UI"/>
              </a:rPr>
              <a:t>I need to work for Time management</a:t>
            </a:r>
          </a:p>
          <a:p>
            <a:pPr marL="457200" indent="-457200" algn="just"/>
            <a:r>
              <a:rPr lang="en-GB" sz="2400" dirty="0">
                <a:latin typeface="Myriad Pro"/>
                <a:cs typeface="Segoe UI"/>
              </a:rPr>
              <a:t>Speaking with friends in Workshops.</a:t>
            </a:r>
          </a:p>
          <a:p>
            <a:pPr marL="457200" indent="-457200" algn="just"/>
            <a:r>
              <a:rPr lang="en-GB" sz="2400" dirty="0">
                <a:latin typeface="Myriad Pro"/>
                <a:cs typeface="Segoe UI"/>
              </a:rPr>
              <a:t>I will also improve writing and reading Practising essays.</a:t>
            </a:r>
          </a:p>
          <a:p>
            <a:pPr marL="457200" indent="-457200" algn="just"/>
            <a:r>
              <a:rPr lang="en-GB" sz="2400" dirty="0">
                <a:latin typeface="Myriad Pro"/>
                <a:cs typeface="Segoe UI"/>
              </a:rPr>
              <a:t>Problem  solving</a:t>
            </a:r>
          </a:p>
          <a:p>
            <a:pPr marL="457200" indent="-457200" algn="just"/>
            <a:r>
              <a:rPr lang="en-GB" sz="2400" dirty="0"/>
              <a:t>Team work  </a:t>
            </a:r>
          </a:p>
          <a:p>
            <a:pPr marL="457200" indent="-457200" algn="just"/>
            <a:endParaRPr lang="en-GB" sz="3400" dirty="0">
              <a:latin typeface="Segoe UI"/>
              <a:cs typeface="Segoe UI"/>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07/11/2025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9</a:t>
            </a:fld>
            <a:endParaRPr lang="en-GB" altLang="en-US" sz="1200">
              <a:solidFill>
                <a:srgbClr val="898989"/>
              </a:solidFill>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043354" y="1414586"/>
            <a:ext cx="9206523" cy="1840387"/>
          </a:xfrm>
        </p:spPr>
        <p:txBody>
          <a:bodyPr/>
          <a:lstStyle/>
          <a:p>
            <a:pPr algn="just">
              <a:lnSpc>
                <a:spcPct val="110000"/>
              </a:lnSpc>
              <a:spcBef>
                <a:spcPts val="1000"/>
              </a:spcBef>
              <a:spcAft>
                <a:spcPts val="0"/>
              </a:spcAft>
              <a:buFont typeface="Arial"/>
              <a:buChar char="•"/>
            </a:pPr>
            <a:r>
              <a:rPr lang="en-GB" sz="2400" dirty="0">
                <a:latin typeface="Myriad Pro"/>
                <a:ea typeface="Calibri"/>
                <a:cs typeface="Calibri"/>
              </a:rPr>
              <a:t>Babiker, A., Brown, G. and Suleman, A. (2014). ‘Health care professional development: Working as a team’, </a:t>
            </a:r>
            <a:r>
              <a:rPr lang="en-GB" sz="2400" i="1" dirty="0">
                <a:latin typeface="Myriad Pro"/>
                <a:ea typeface="Calibri"/>
                <a:cs typeface="Calibri"/>
              </a:rPr>
              <a:t>Human Resources for Health</a:t>
            </a:r>
            <a:r>
              <a:rPr lang="en-GB" sz="2400" dirty="0">
                <a:latin typeface="Myriad Pro"/>
                <a:ea typeface="Calibri"/>
                <a:cs typeface="Calibri"/>
              </a:rPr>
              <a:t>, 12, Article 33. Available at: </a:t>
            </a:r>
            <a:r>
              <a:rPr lang="en-GB" sz="2400" dirty="0">
                <a:latin typeface="Myriad Pro"/>
                <a:ea typeface="Calibri"/>
                <a:cs typeface="Calibri"/>
                <a:hlinkClick r:id="rId2">
                  <a:extLst>
                    <a:ext uri="{A12FA001-AC4F-418D-AE19-62706E023703}">
                      <ahyp:hlinkClr xmlns:ahyp="http://schemas.microsoft.com/office/drawing/2018/hyperlinkcolor" val="tx"/>
                    </a:ext>
                  </a:extLst>
                </a:hlinkClick>
              </a:rPr>
              <a:t>https://pmc.ncbi.nlm.nih.gov/articles/PMC4949805/</a:t>
            </a:r>
            <a:r>
              <a:rPr lang="en-GB" sz="2400" dirty="0">
                <a:latin typeface="Myriad Pro"/>
                <a:ea typeface="Calibri"/>
                <a:cs typeface="Calibri"/>
              </a:rPr>
              <a:t> [Accessed 21 Oct. 2025].</a:t>
            </a:r>
            <a:endParaRPr lang="en-US" sz="2400">
              <a:latin typeface="Myriad Pro"/>
              <a:ea typeface="Calibri"/>
              <a:cs typeface="Calibri"/>
            </a:endParaRPr>
          </a:p>
          <a:p>
            <a:pPr algn="just">
              <a:lnSpc>
                <a:spcPct val="110000"/>
              </a:lnSpc>
              <a:spcBef>
                <a:spcPts val="1000"/>
              </a:spcBef>
              <a:spcAft>
                <a:spcPts val="0"/>
              </a:spcAft>
              <a:buFont typeface="Arial"/>
              <a:buChar char="•"/>
            </a:pPr>
            <a:r>
              <a:rPr lang="en-GB" sz="2400" dirty="0">
                <a:latin typeface="Myriad Pro"/>
                <a:ea typeface="Calibri"/>
                <a:cs typeface="Calibri"/>
              </a:rPr>
              <a:t>The King’s Fund. (2023). </a:t>
            </a:r>
            <a:r>
              <a:rPr lang="en-GB" sz="2400" i="1" dirty="0">
                <a:latin typeface="Myriad Pro"/>
                <a:ea typeface="Calibri"/>
                <a:cs typeface="Calibri"/>
              </a:rPr>
              <a:t>Making careers in health and social care more attractive</a:t>
            </a:r>
            <a:r>
              <a:rPr lang="en-GB" sz="2400" dirty="0">
                <a:latin typeface="Myriad Pro"/>
                <a:ea typeface="Calibri"/>
                <a:cs typeface="Calibri"/>
              </a:rPr>
              <a:t> [online briefing]. Available at: </a:t>
            </a:r>
            <a:r>
              <a:rPr lang="en-GB" sz="2400" dirty="0">
                <a:latin typeface="Myriad Pro"/>
                <a:ea typeface="Calibri"/>
                <a:cs typeface="Calibri"/>
                <a:hlinkClick r:id="rId3">
                  <a:extLst>
                    <a:ext uri="{A12FA001-AC4F-418D-AE19-62706E023703}">
                      <ahyp:hlinkClr xmlns:ahyp="http://schemas.microsoft.com/office/drawing/2018/hyperlinkcolor" val="tx"/>
                    </a:ext>
                  </a:extLst>
                </a:hlinkClick>
              </a:rPr>
              <a:t>https://www.kingsfund.org.uk/insight-and-analysis/briefings/making-careers-health-social-care-more-attractive</a:t>
            </a:r>
            <a:r>
              <a:rPr lang="en-GB" sz="2400" dirty="0">
                <a:latin typeface="Myriad Pro"/>
                <a:ea typeface="Calibri"/>
                <a:cs typeface="Calibri"/>
              </a:rPr>
              <a:t> [Accessed 21 Oct. 2025]</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07/11/2025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10</a:t>
            </a:fld>
            <a:endParaRPr lang="en-GB" altLang="en-US" sz="1200">
              <a:solidFill>
                <a:srgbClr val="898989"/>
              </a:solidFill>
              <a:cs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TotalTime>
  <Words>209</Words>
  <Application>Microsoft Office PowerPoint</Application>
  <PresentationFormat>Widescreen</PresentationFormat>
  <Paragraphs>52</Paragraphs>
  <Slides>10</Slides>
  <Notes>5</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20140311PresentationUWTSDTemplate</vt:lpstr>
      <vt:lpstr>PowerPoint Presentation</vt:lpstr>
      <vt:lpstr>Acknowledge use of AI</vt:lpstr>
      <vt:lpstr>Overview</vt:lpstr>
      <vt:lpstr>Introduction </vt:lpstr>
      <vt:lpstr>Using examples: Explain how you could leverage your strengths to overcome your weaknesses and minimise threats</vt:lpstr>
      <vt:lpstr>What is a SWOT Analysis and why is it important to your personal and professional development?</vt:lpstr>
      <vt:lpstr>Describe your own Strengths, Weaknesses, Opportunities, and Threats</vt:lpstr>
      <vt:lpstr>What opportunities are available to you, and how do you utilise them with your strengths?</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Odette Jack</cp:lastModifiedBy>
  <cp:revision>379</cp:revision>
  <dcterms:created xsi:type="dcterms:W3CDTF">2025-02-21T18:28:54Z</dcterms:created>
  <dcterms:modified xsi:type="dcterms:W3CDTF">2025-11-07T17:25:05Z</dcterms:modified>
</cp:coreProperties>
</file>