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4" r:id="rId1"/>
  </p:sldMasterIdLst>
  <p:notesMasterIdLst>
    <p:notesMasterId r:id="rId21"/>
  </p:notesMasterIdLst>
  <p:sldIdLst>
    <p:sldId id="259" r:id="rId2"/>
    <p:sldId id="257" r:id="rId3"/>
    <p:sldId id="256" r:id="rId4"/>
    <p:sldId id="258" r:id="rId5"/>
    <p:sldId id="269" r:id="rId6"/>
    <p:sldId id="261" r:id="rId7"/>
    <p:sldId id="271" r:id="rId8"/>
    <p:sldId id="272" r:id="rId9"/>
    <p:sldId id="273" r:id="rId10"/>
    <p:sldId id="274" r:id="rId11"/>
    <p:sldId id="275" r:id="rId12"/>
    <p:sldId id="283" r:id="rId13"/>
    <p:sldId id="277" r:id="rId14"/>
    <p:sldId id="279" r:id="rId15"/>
    <p:sldId id="280" r:id="rId16"/>
    <p:sldId id="281" r:id="rId17"/>
    <p:sldId id="282" r:id="rId18"/>
    <p:sldId id="270" r:id="rId19"/>
    <p:sldId id="267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B1A8C25-AFCF-4291-8AC1-C4949784F4A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1E9F794-49E9-40F9-A989-9E9B89A8265D}">
      <dgm:prSet/>
      <dgm:spPr/>
      <dgm:t>
        <a:bodyPr/>
        <a:lstStyle/>
        <a:p>
          <a:r>
            <a:rPr lang="en-GB" dirty="0"/>
            <a:t>1. Introduction </a:t>
          </a:r>
          <a:endParaRPr lang="en-US" dirty="0"/>
        </a:p>
      </dgm:t>
    </dgm:pt>
    <dgm:pt modelId="{0275E91B-D2CB-4B09-AD74-7CEA656862FA}" type="parTrans" cxnId="{55B8D5C8-A720-41A2-BE55-5D1118F2D163}">
      <dgm:prSet/>
      <dgm:spPr/>
      <dgm:t>
        <a:bodyPr/>
        <a:lstStyle/>
        <a:p>
          <a:endParaRPr lang="en-US"/>
        </a:p>
      </dgm:t>
    </dgm:pt>
    <dgm:pt modelId="{9D46144A-348F-48FE-8AA5-3CD9992CF3FC}" type="sibTrans" cxnId="{55B8D5C8-A720-41A2-BE55-5D1118F2D163}">
      <dgm:prSet/>
      <dgm:spPr/>
      <dgm:t>
        <a:bodyPr/>
        <a:lstStyle/>
        <a:p>
          <a:endParaRPr lang="en-US"/>
        </a:p>
      </dgm:t>
    </dgm:pt>
    <dgm:pt modelId="{ECFC1A74-9203-4D21-BDEA-F215AAEFA04E}">
      <dgm:prSet/>
      <dgm:spPr/>
      <dgm:t>
        <a:bodyPr/>
        <a:lstStyle/>
        <a:p>
          <a:r>
            <a:rPr lang="en-GB" dirty="0"/>
            <a:t>2. Company overview </a:t>
          </a:r>
          <a:r>
            <a:rPr lang="en-GB"/>
            <a:t>- Tesco</a:t>
          </a:r>
          <a:endParaRPr lang="en-US" dirty="0"/>
        </a:p>
      </dgm:t>
    </dgm:pt>
    <dgm:pt modelId="{CDEF1C37-ECF8-479E-9ADB-91210A7805A6}" type="parTrans" cxnId="{98671D61-B6F1-4467-A59C-5B655C3285E6}">
      <dgm:prSet/>
      <dgm:spPr/>
      <dgm:t>
        <a:bodyPr/>
        <a:lstStyle/>
        <a:p>
          <a:endParaRPr lang="en-US"/>
        </a:p>
      </dgm:t>
    </dgm:pt>
    <dgm:pt modelId="{72B3D885-37EB-4A3D-BAA7-3AD6F25E1445}" type="sibTrans" cxnId="{98671D61-B6F1-4467-A59C-5B655C3285E6}">
      <dgm:prSet/>
      <dgm:spPr/>
      <dgm:t>
        <a:bodyPr/>
        <a:lstStyle/>
        <a:p>
          <a:endParaRPr lang="en-US"/>
        </a:p>
      </dgm:t>
    </dgm:pt>
    <dgm:pt modelId="{F08D1D2A-D3E1-450F-B48B-6CE8B77BEDAF}">
      <dgm:prSet/>
      <dgm:spPr/>
      <dgm:t>
        <a:bodyPr/>
        <a:lstStyle/>
        <a:p>
          <a:r>
            <a:rPr lang="en-GB" dirty="0"/>
            <a:t>3. Planning </a:t>
          </a:r>
          <a:endParaRPr lang="en-US" dirty="0"/>
        </a:p>
      </dgm:t>
    </dgm:pt>
    <dgm:pt modelId="{9742CD50-BD71-4B5D-8524-AEA694287F4E}" type="parTrans" cxnId="{36BA979C-ADE4-4333-9EC5-D2B4C45CEEEE}">
      <dgm:prSet/>
      <dgm:spPr/>
      <dgm:t>
        <a:bodyPr/>
        <a:lstStyle/>
        <a:p>
          <a:endParaRPr lang="en-US"/>
        </a:p>
      </dgm:t>
    </dgm:pt>
    <dgm:pt modelId="{5850B64D-C769-4FE6-AFA8-0CB99251E658}" type="sibTrans" cxnId="{36BA979C-ADE4-4333-9EC5-D2B4C45CEEEE}">
      <dgm:prSet/>
      <dgm:spPr/>
      <dgm:t>
        <a:bodyPr/>
        <a:lstStyle/>
        <a:p>
          <a:endParaRPr lang="en-US"/>
        </a:p>
      </dgm:t>
    </dgm:pt>
    <dgm:pt modelId="{9F396385-9F8F-4710-8EA7-46CD59B6AB78}">
      <dgm:prSet/>
      <dgm:spPr/>
      <dgm:t>
        <a:bodyPr/>
        <a:lstStyle/>
        <a:p>
          <a:r>
            <a:rPr lang="en-GB" dirty="0"/>
            <a:t>4. Organising </a:t>
          </a:r>
          <a:endParaRPr lang="en-US" dirty="0"/>
        </a:p>
      </dgm:t>
    </dgm:pt>
    <dgm:pt modelId="{95117C1B-34D3-4220-B44A-A5EBD79730A5}" type="parTrans" cxnId="{90E8F555-43F7-4E17-8906-77283858A79A}">
      <dgm:prSet/>
      <dgm:spPr/>
      <dgm:t>
        <a:bodyPr/>
        <a:lstStyle/>
        <a:p>
          <a:endParaRPr lang="en-US"/>
        </a:p>
      </dgm:t>
    </dgm:pt>
    <dgm:pt modelId="{851B0CDB-2265-4D1D-B967-1DA6F33A91EF}" type="sibTrans" cxnId="{90E8F555-43F7-4E17-8906-77283858A79A}">
      <dgm:prSet/>
      <dgm:spPr/>
      <dgm:t>
        <a:bodyPr/>
        <a:lstStyle/>
        <a:p>
          <a:endParaRPr lang="en-US"/>
        </a:p>
      </dgm:t>
    </dgm:pt>
    <dgm:pt modelId="{22ED4125-C70F-490B-96B2-584309A80B7E}">
      <dgm:prSet/>
      <dgm:spPr/>
      <dgm:t>
        <a:bodyPr/>
        <a:lstStyle/>
        <a:p>
          <a:r>
            <a:rPr lang="en-GB" dirty="0"/>
            <a:t>5. Commanding </a:t>
          </a:r>
          <a:endParaRPr lang="en-US" dirty="0"/>
        </a:p>
      </dgm:t>
    </dgm:pt>
    <dgm:pt modelId="{E3A5F304-49F2-4148-9BDB-00335EED1376}" type="parTrans" cxnId="{4E16A9ED-0DBD-4094-8AE9-480F2260E241}">
      <dgm:prSet/>
      <dgm:spPr/>
      <dgm:t>
        <a:bodyPr/>
        <a:lstStyle/>
        <a:p>
          <a:endParaRPr lang="en-US"/>
        </a:p>
      </dgm:t>
    </dgm:pt>
    <dgm:pt modelId="{F3EB60BE-2D63-42EB-A40C-5D3993FC534A}" type="sibTrans" cxnId="{4E16A9ED-0DBD-4094-8AE9-480F2260E241}">
      <dgm:prSet/>
      <dgm:spPr/>
      <dgm:t>
        <a:bodyPr/>
        <a:lstStyle/>
        <a:p>
          <a:endParaRPr lang="en-US"/>
        </a:p>
      </dgm:t>
    </dgm:pt>
    <dgm:pt modelId="{03BA9287-8243-4690-8374-F91BA16CC5CE}">
      <dgm:prSet/>
      <dgm:spPr/>
      <dgm:t>
        <a:bodyPr/>
        <a:lstStyle/>
        <a:p>
          <a:r>
            <a:rPr lang="en-GB" dirty="0"/>
            <a:t>6. Coordinating </a:t>
          </a:r>
          <a:endParaRPr lang="en-US" dirty="0"/>
        </a:p>
      </dgm:t>
    </dgm:pt>
    <dgm:pt modelId="{9F0AE589-CE3B-4B71-9372-068A75C649F5}" type="parTrans" cxnId="{B5AC8CBC-93EC-488B-8BA0-912181330194}">
      <dgm:prSet/>
      <dgm:spPr/>
      <dgm:t>
        <a:bodyPr/>
        <a:lstStyle/>
        <a:p>
          <a:endParaRPr lang="en-US"/>
        </a:p>
      </dgm:t>
    </dgm:pt>
    <dgm:pt modelId="{1FD3E148-CA82-4C8A-A10D-F81876D155A9}" type="sibTrans" cxnId="{B5AC8CBC-93EC-488B-8BA0-912181330194}">
      <dgm:prSet/>
      <dgm:spPr/>
      <dgm:t>
        <a:bodyPr/>
        <a:lstStyle/>
        <a:p>
          <a:endParaRPr lang="en-US"/>
        </a:p>
      </dgm:t>
    </dgm:pt>
    <dgm:pt modelId="{7E9F0FB7-E5E2-4153-9F9D-5CFD3FE8BA81}">
      <dgm:prSet/>
      <dgm:spPr/>
      <dgm:t>
        <a:bodyPr/>
        <a:lstStyle/>
        <a:p>
          <a:r>
            <a:rPr lang="en-GB" dirty="0"/>
            <a:t>7. Controlling </a:t>
          </a:r>
          <a:endParaRPr lang="en-US" dirty="0"/>
        </a:p>
      </dgm:t>
    </dgm:pt>
    <dgm:pt modelId="{DC26BE71-D901-4C80-9EDE-EBBB23EA34EE}" type="parTrans" cxnId="{B53C21C7-1BDD-44F1-A120-DAA7B7BF4B67}">
      <dgm:prSet/>
      <dgm:spPr/>
      <dgm:t>
        <a:bodyPr/>
        <a:lstStyle/>
        <a:p>
          <a:endParaRPr lang="en-US"/>
        </a:p>
      </dgm:t>
    </dgm:pt>
    <dgm:pt modelId="{D282DDD5-3B61-41A4-9474-84B8E726C93F}" type="sibTrans" cxnId="{B53C21C7-1BDD-44F1-A120-DAA7B7BF4B67}">
      <dgm:prSet/>
      <dgm:spPr/>
      <dgm:t>
        <a:bodyPr/>
        <a:lstStyle/>
        <a:p>
          <a:endParaRPr lang="en-US"/>
        </a:p>
      </dgm:t>
    </dgm:pt>
    <dgm:pt modelId="{7404A7DB-D0FC-4779-A879-F01947BCF93D}">
      <dgm:prSet/>
      <dgm:spPr/>
      <dgm:t>
        <a:bodyPr/>
        <a:lstStyle/>
        <a:p>
          <a:r>
            <a:rPr lang="en-GB" dirty="0"/>
            <a:t>8. Conclusion</a:t>
          </a:r>
          <a:endParaRPr lang="en-US" dirty="0"/>
        </a:p>
      </dgm:t>
    </dgm:pt>
    <dgm:pt modelId="{791B557E-8D6D-4635-825F-6A8899D5F1F7}" type="parTrans" cxnId="{29911B41-DE3F-4E1B-BDE3-B28EEF418F90}">
      <dgm:prSet/>
      <dgm:spPr/>
      <dgm:t>
        <a:bodyPr/>
        <a:lstStyle/>
        <a:p>
          <a:endParaRPr lang="en-US"/>
        </a:p>
      </dgm:t>
    </dgm:pt>
    <dgm:pt modelId="{BD5818F7-B71B-40A9-91F7-B1AF4F64DAE3}" type="sibTrans" cxnId="{29911B41-DE3F-4E1B-BDE3-B28EEF418F90}">
      <dgm:prSet/>
      <dgm:spPr/>
      <dgm:t>
        <a:bodyPr/>
        <a:lstStyle/>
        <a:p>
          <a:endParaRPr lang="en-US"/>
        </a:p>
      </dgm:t>
    </dgm:pt>
    <dgm:pt modelId="{3958895F-F54B-4A32-AD1A-CA9E9F8ECD5B}">
      <dgm:prSet/>
      <dgm:spPr/>
      <dgm:t>
        <a:bodyPr/>
        <a:lstStyle/>
        <a:p>
          <a:r>
            <a:rPr lang="en-GB" dirty="0"/>
            <a:t>9. References </a:t>
          </a:r>
          <a:endParaRPr lang="en-US" dirty="0"/>
        </a:p>
      </dgm:t>
    </dgm:pt>
    <dgm:pt modelId="{FB1DB55F-B87B-4B42-89FE-E4F4CEB26704}" type="parTrans" cxnId="{36786BB6-CCE3-4105-8109-80C3295CBFD9}">
      <dgm:prSet/>
      <dgm:spPr/>
      <dgm:t>
        <a:bodyPr/>
        <a:lstStyle/>
        <a:p>
          <a:endParaRPr lang="en-US"/>
        </a:p>
      </dgm:t>
    </dgm:pt>
    <dgm:pt modelId="{B1D8BF5F-C786-46EB-888F-134A51B05CA4}" type="sibTrans" cxnId="{36786BB6-CCE3-4105-8109-80C3295CBFD9}">
      <dgm:prSet/>
      <dgm:spPr/>
      <dgm:t>
        <a:bodyPr/>
        <a:lstStyle/>
        <a:p>
          <a:endParaRPr lang="en-US"/>
        </a:p>
      </dgm:t>
    </dgm:pt>
    <dgm:pt modelId="{03F1CC00-0BDA-47D9-8DC2-4105B9CC8DF4}" type="pres">
      <dgm:prSet presAssocID="{0B1A8C25-AFCF-4291-8AC1-C4949784F4A7}" presName="vert0" presStyleCnt="0">
        <dgm:presLayoutVars>
          <dgm:dir/>
          <dgm:animOne val="branch"/>
          <dgm:animLvl val="lvl"/>
        </dgm:presLayoutVars>
      </dgm:prSet>
      <dgm:spPr/>
    </dgm:pt>
    <dgm:pt modelId="{7477E9F1-C22B-4ED8-9DBC-4E73BDDA8E87}" type="pres">
      <dgm:prSet presAssocID="{31E9F794-49E9-40F9-A989-9E9B89A8265D}" presName="thickLine" presStyleLbl="alignNode1" presStyleIdx="0" presStyleCnt="9"/>
      <dgm:spPr/>
    </dgm:pt>
    <dgm:pt modelId="{7A49E9BC-07BB-4357-8124-931AEF68636D}" type="pres">
      <dgm:prSet presAssocID="{31E9F794-49E9-40F9-A989-9E9B89A8265D}" presName="horz1" presStyleCnt="0"/>
      <dgm:spPr/>
    </dgm:pt>
    <dgm:pt modelId="{A05BA1CC-2E77-415C-9D93-878BB4A8BAE3}" type="pres">
      <dgm:prSet presAssocID="{31E9F794-49E9-40F9-A989-9E9B89A8265D}" presName="tx1" presStyleLbl="revTx" presStyleIdx="0" presStyleCnt="9"/>
      <dgm:spPr/>
    </dgm:pt>
    <dgm:pt modelId="{CE93FE5E-F077-4AE6-9565-506C7F6E7744}" type="pres">
      <dgm:prSet presAssocID="{31E9F794-49E9-40F9-A989-9E9B89A8265D}" presName="vert1" presStyleCnt="0"/>
      <dgm:spPr/>
    </dgm:pt>
    <dgm:pt modelId="{0C169A06-C425-4DDD-B47B-FBBC069611BA}" type="pres">
      <dgm:prSet presAssocID="{ECFC1A74-9203-4D21-BDEA-F215AAEFA04E}" presName="thickLine" presStyleLbl="alignNode1" presStyleIdx="1" presStyleCnt="9"/>
      <dgm:spPr/>
    </dgm:pt>
    <dgm:pt modelId="{9B07AEBA-09A1-4FE0-A8E2-80AE9CE01560}" type="pres">
      <dgm:prSet presAssocID="{ECFC1A74-9203-4D21-BDEA-F215AAEFA04E}" presName="horz1" presStyleCnt="0"/>
      <dgm:spPr/>
    </dgm:pt>
    <dgm:pt modelId="{6D89A43D-75BF-435C-B54B-630D8FFD8EC4}" type="pres">
      <dgm:prSet presAssocID="{ECFC1A74-9203-4D21-BDEA-F215AAEFA04E}" presName="tx1" presStyleLbl="revTx" presStyleIdx="1" presStyleCnt="9"/>
      <dgm:spPr/>
    </dgm:pt>
    <dgm:pt modelId="{A71922B2-D8D1-4C51-8BC0-1DF58FE3DCBD}" type="pres">
      <dgm:prSet presAssocID="{ECFC1A74-9203-4D21-BDEA-F215AAEFA04E}" presName="vert1" presStyleCnt="0"/>
      <dgm:spPr/>
    </dgm:pt>
    <dgm:pt modelId="{2DF1EB3B-29DA-4A90-9210-AF33EA7EE1D1}" type="pres">
      <dgm:prSet presAssocID="{F08D1D2A-D3E1-450F-B48B-6CE8B77BEDAF}" presName="thickLine" presStyleLbl="alignNode1" presStyleIdx="2" presStyleCnt="9" custLinFactNeighborY="-2296"/>
      <dgm:spPr/>
    </dgm:pt>
    <dgm:pt modelId="{1913EAD1-18A7-4869-ADA2-59B1A64C919B}" type="pres">
      <dgm:prSet presAssocID="{F08D1D2A-D3E1-450F-B48B-6CE8B77BEDAF}" presName="horz1" presStyleCnt="0"/>
      <dgm:spPr/>
    </dgm:pt>
    <dgm:pt modelId="{BA939EF9-A928-4616-88E0-9B6AFEAC2072}" type="pres">
      <dgm:prSet presAssocID="{F08D1D2A-D3E1-450F-B48B-6CE8B77BEDAF}" presName="tx1" presStyleLbl="revTx" presStyleIdx="2" presStyleCnt="9"/>
      <dgm:spPr/>
    </dgm:pt>
    <dgm:pt modelId="{EED8AAD3-0AF6-4302-B2D2-DCECF32A2226}" type="pres">
      <dgm:prSet presAssocID="{F08D1D2A-D3E1-450F-B48B-6CE8B77BEDAF}" presName="vert1" presStyleCnt="0"/>
      <dgm:spPr/>
    </dgm:pt>
    <dgm:pt modelId="{7974693C-9A08-4075-986E-78946B71C159}" type="pres">
      <dgm:prSet presAssocID="{9F396385-9F8F-4710-8EA7-46CD59B6AB78}" presName="thickLine" presStyleLbl="alignNode1" presStyleIdx="3" presStyleCnt="9"/>
      <dgm:spPr/>
    </dgm:pt>
    <dgm:pt modelId="{B596E91F-FA1F-4271-A3AF-CC18B6190D94}" type="pres">
      <dgm:prSet presAssocID="{9F396385-9F8F-4710-8EA7-46CD59B6AB78}" presName="horz1" presStyleCnt="0"/>
      <dgm:spPr/>
    </dgm:pt>
    <dgm:pt modelId="{90E403E7-D8F2-49AF-9EDF-4C02BCC000F9}" type="pres">
      <dgm:prSet presAssocID="{9F396385-9F8F-4710-8EA7-46CD59B6AB78}" presName="tx1" presStyleLbl="revTx" presStyleIdx="3" presStyleCnt="9"/>
      <dgm:spPr/>
    </dgm:pt>
    <dgm:pt modelId="{3A865C80-5224-4A4A-B0D9-EA7B5B1B1D48}" type="pres">
      <dgm:prSet presAssocID="{9F396385-9F8F-4710-8EA7-46CD59B6AB78}" presName="vert1" presStyleCnt="0"/>
      <dgm:spPr/>
    </dgm:pt>
    <dgm:pt modelId="{6A1E0F9F-D51C-4818-86D3-B70FF0A8E59D}" type="pres">
      <dgm:prSet presAssocID="{22ED4125-C70F-490B-96B2-584309A80B7E}" presName="thickLine" presStyleLbl="alignNode1" presStyleIdx="4" presStyleCnt="9"/>
      <dgm:spPr/>
    </dgm:pt>
    <dgm:pt modelId="{68C41074-D963-4E68-8D6F-D2EBF4563DA8}" type="pres">
      <dgm:prSet presAssocID="{22ED4125-C70F-490B-96B2-584309A80B7E}" presName="horz1" presStyleCnt="0"/>
      <dgm:spPr/>
    </dgm:pt>
    <dgm:pt modelId="{FC75CF0F-30D7-4F59-9794-C21885F79254}" type="pres">
      <dgm:prSet presAssocID="{22ED4125-C70F-490B-96B2-584309A80B7E}" presName="tx1" presStyleLbl="revTx" presStyleIdx="4" presStyleCnt="9"/>
      <dgm:spPr/>
    </dgm:pt>
    <dgm:pt modelId="{1FB0EFA0-0791-49E0-8B25-2D12128FDE99}" type="pres">
      <dgm:prSet presAssocID="{22ED4125-C70F-490B-96B2-584309A80B7E}" presName="vert1" presStyleCnt="0"/>
      <dgm:spPr/>
    </dgm:pt>
    <dgm:pt modelId="{51CEA61E-8979-4E9F-B415-7A39F0C10B0F}" type="pres">
      <dgm:prSet presAssocID="{03BA9287-8243-4690-8374-F91BA16CC5CE}" presName="thickLine" presStyleLbl="alignNode1" presStyleIdx="5" presStyleCnt="9"/>
      <dgm:spPr/>
    </dgm:pt>
    <dgm:pt modelId="{A2CE2466-3330-4B86-914B-7DB35B6CB169}" type="pres">
      <dgm:prSet presAssocID="{03BA9287-8243-4690-8374-F91BA16CC5CE}" presName="horz1" presStyleCnt="0"/>
      <dgm:spPr/>
    </dgm:pt>
    <dgm:pt modelId="{E19EC10B-0A48-49A4-B3DF-B24481273C97}" type="pres">
      <dgm:prSet presAssocID="{03BA9287-8243-4690-8374-F91BA16CC5CE}" presName="tx1" presStyleLbl="revTx" presStyleIdx="5" presStyleCnt="9"/>
      <dgm:spPr/>
    </dgm:pt>
    <dgm:pt modelId="{5E0BA5F1-50B4-421B-A471-9F23AB15BDCD}" type="pres">
      <dgm:prSet presAssocID="{03BA9287-8243-4690-8374-F91BA16CC5CE}" presName="vert1" presStyleCnt="0"/>
      <dgm:spPr/>
    </dgm:pt>
    <dgm:pt modelId="{5053F428-7842-49CA-9A7F-2815B38F9BDC}" type="pres">
      <dgm:prSet presAssocID="{7E9F0FB7-E5E2-4153-9F9D-5CFD3FE8BA81}" presName="thickLine" presStyleLbl="alignNode1" presStyleIdx="6" presStyleCnt="9"/>
      <dgm:spPr/>
    </dgm:pt>
    <dgm:pt modelId="{86C0F327-D990-419F-BED5-C987A2CE9AFA}" type="pres">
      <dgm:prSet presAssocID="{7E9F0FB7-E5E2-4153-9F9D-5CFD3FE8BA81}" presName="horz1" presStyleCnt="0"/>
      <dgm:spPr/>
    </dgm:pt>
    <dgm:pt modelId="{A2433959-3F5F-4D01-A16A-BD6333E53685}" type="pres">
      <dgm:prSet presAssocID="{7E9F0FB7-E5E2-4153-9F9D-5CFD3FE8BA81}" presName="tx1" presStyleLbl="revTx" presStyleIdx="6" presStyleCnt="9"/>
      <dgm:spPr/>
    </dgm:pt>
    <dgm:pt modelId="{7E31BF90-CC08-4E15-899B-86CDFB5D3972}" type="pres">
      <dgm:prSet presAssocID="{7E9F0FB7-E5E2-4153-9F9D-5CFD3FE8BA81}" presName="vert1" presStyleCnt="0"/>
      <dgm:spPr/>
    </dgm:pt>
    <dgm:pt modelId="{367A3CAD-3AC5-481E-8200-3C2A0825DF81}" type="pres">
      <dgm:prSet presAssocID="{7404A7DB-D0FC-4779-A879-F01947BCF93D}" presName="thickLine" presStyleLbl="alignNode1" presStyleIdx="7" presStyleCnt="9"/>
      <dgm:spPr/>
    </dgm:pt>
    <dgm:pt modelId="{AD79F2C5-8E96-414B-AE06-A0520AD517C0}" type="pres">
      <dgm:prSet presAssocID="{7404A7DB-D0FC-4779-A879-F01947BCF93D}" presName="horz1" presStyleCnt="0"/>
      <dgm:spPr/>
    </dgm:pt>
    <dgm:pt modelId="{BFBD0033-30F2-4286-A3D9-749178A0A73F}" type="pres">
      <dgm:prSet presAssocID="{7404A7DB-D0FC-4779-A879-F01947BCF93D}" presName="tx1" presStyleLbl="revTx" presStyleIdx="7" presStyleCnt="9"/>
      <dgm:spPr/>
    </dgm:pt>
    <dgm:pt modelId="{44C868BC-3B03-4BCF-A745-E9FE7119B168}" type="pres">
      <dgm:prSet presAssocID="{7404A7DB-D0FC-4779-A879-F01947BCF93D}" presName="vert1" presStyleCnt="0"/>
      <dgm:spPr/>
    </dgm:pt>
    <dgm:pt modelId="{44D553B9-406F-4D79-BF50-818D4B0B3895}" type="pres">
      <dgm:prSet presAssocID="{3958895F-F54B-4A32-AD1A-CA9E9F8ECD5B}" presName="thickLine" presStyleLbl="alignNode1" presStyleIdx="8" presStyleCnt="9"/>
      <dgm:spPr/>
    </dgm:pt>
    <dgm:pt modelId="{97ABA8A1-27B5-444C-A7AE-8B814CE500FA}" type="pres">
      <dgm:prSet presAssocID="{3958895F-F54B-4A32-AD1A-CA9E9F8ECD5B}" presName="horz1" presStyleCnt="0"/>
      <dgm:spPr/>
    </dgm:pt>
    <dgm:pt modelId="{4FF9A175-1B12-47A5-BDBD-1A46675124D4}" type="pres">
      <dgm:prSet presAssocID="{3958895F-F54B-4A32-AD1A-CA9E9F8ECD5B}" presName="tx1" presStyleLbl="revTx" presStyleIdx="8" presStyleCnt="9"/>
      <dgm:spPr/>
    </dgm:pt>
    <dgm:pt modelId="{C359B0CA-EB0B-4B43-866F-A404DB9AFA2F}" type="pres">
      <dgm:prSet presAssocID="{3958895F-F54B-4A32-AD1A-CA9E9F8ECD5B}" presName="vert1" presStyleCnt="0"/>
      <dgm:spPr/>
    </dgm:pt>
  </dgm:ptLst>
  <dgm:cxnLst>
    <dgm:cxn modelId="{04C05B26-6375-4980-95C1-CEB00CE6A5C4}" type="presOf" srcId="{31E9F794-49E9-40F9-A989-9E9B89A8265D}" destId="{A05BA1CC-2E77-415C-9D93-878BB4A8BAE3}" srcOrd="0" destOrd="0" presId="urn:microsoft.com/office/officeart/2008/layout/LinedList"/>
    <dgm:cxn modelId="{CBD9FB36-5069-4D1C-AE0A-AE986B1AC729}" type="presOf" srcId="{7404A7DB-D0FC-4779-A879-F01947BCF93D}" destId="{BFBD0033-30F2-4286-A3D9-749178A0A73F}" srcOrd="0" destOrd="0" presId="urn:microsoft.com/office/officeart/2008/layout/LinedList"/>
    <dgm:cxn modelId="{8318763F-302A-48CE-9F09-39A892424877}" type="presOf" srcId="{7E9F0FB7-E5E2-4153-9F9D-5CFD3FE8BA81}" destId="{A2433959-3F5F-4D01-A16A-BD6333E53685}" srcOrd="0" destOrd="0" presId="urn:microsoft.com/office/officeart/2008/layout/LinedList"/>
    <dgm:cxn modelId="{29911B41-DE3F-4E1B-BDE3-B28EEF418F90}" srcId="{0B1A8C25-AFCF-4291-8AC1-C4949784F4A7}" destId="{7404A7DB-D0FC-4779-A879-F01947BCF93D}" srcOrd="7" destOrd="0" parTransId="{791B557E-8D6D-4635-825F-6A8899D5F1F7}" sibTransId="{BD5818F7-B71B-40A9-91F7-B1AF4F64DAE3}"/>
    <dgm:cxn modelId="{98671D61-B6F1-4467-A59C-5B655C3285E6}" srcId="{0B1A8C25-AFCF-4291-8AC1-C4949784F4A7}" destId="{ECFC1A74-9203-4D21-BDEA-F215AAEFA04E}" srcOrd="1" destOrd="0" parTransId="{CDEF1C37-ECF8-479E-9ADB-91210A7805A6}" sibTransId="{72B3D885-37EB-4A3D-BAA7-3AD6F25E1445}"/>
    <dgm:cxn modelId="{9ACCF349-54A8-44E3-8A1B-E134D1A2FE19}" type="presOf" srcId="{3958895F-F54B-4A32-AD1A-CA9E9F8ECD5B}" destId="{4FF9A175-1B12-47A5-BDBD-1A46675124D4}" srcOrd="0" destOrd="0" presId="urn:microsoft.com/office/officeart/2008/layout/LinedList"/>
    <dgm:cxn modelId="{352AD372-66EC-49AF-A7AF-092BBD0998F1}" type="presOf" srcId="{ECFC1A74-9203-4D21-BDEA-F215AAEFA04E}" destId="{6D89A43D-75BF-435C-B54B-630D8FFD8EC4}" srcOrd="0" destOrd="0" presId="urn:microsoft.com/office/officeart/2008/layout/LinedList"/>
    <dgm:cxn modelId="{90E8F555-43F7-4E17-8906-77283858A79A}" srcId="{0B1A8C25-AFCF-4291-8AC1-C4949784F4A7}" destId="{9F396385-9F8F-4710-8EA7-46CD59B6AB78}" srcOrd="3" destOrd="0" parTransId="{95117C1B-34D3-4220-B44A-A5EBD79730A5}" sibTransId="{851B0CDB-2265-4D1D-B967-1DA6F33A91EF}"/>
    <dgm:cxn modelId="{7279BB84-ED8C-4589-AB32-EAFD57860EA4}" type="presOf" srcId="{0B1A8C25-AFCF-4291-8AC1-C4949784F4A7}" destId="{03F1CC00-0BDA-47D9-8DC2-4105B9CC8DF4}" srcOrd="0" destOrd="0" presId="urn:microsoft.com/office/officeart/2008/layout/LinedList"/>
    <dgm:cxn modelId="{5A9B1A9C-686E-4750-8BB0-0D46E8C0F605}" type="presOf" srcId="{F08D1D2A-D3E1-450F-B48B-6CE8B77BEDAF}" destId="{BA939EF9-A928-4616-88E0-9B6AFEAC2072}" srcOrd="0" destOrd="0" presId="urn:microsoft.com/office/officeart/2008/layout/LinedList"/>
    <dgm:cxn modelId="{36BA979C-ADE4-4333-9EC5-D2B4C45CEEEE}" srcId="{0B1A8C25-AFCF-4291-8AC1-C4949784F4A7}" destId="{F08D1D2A-D3E1-450F-B48B-6CE8B77BEDAF}" srcOrd="2" destOrd="0" parTransId="{9742CD50-BD71-4B5D-8524-AEA694287F4E}" sibTransId="{5850B64D-C769-4FE6-AFA8-0CB99251E658}"/>
    <dgm:cxn modelId="{36786BB6-CCE3-4105-8109-80C3295CBFD9}" srcId="{0B1A8C25-AFCF-4291-8AC1-C4949784F4A7}" destId="{3958895F-F54B-4A32-AD1A-CA9E9F8ECD5B}" srcOrd="8" destOrd="0" parTransId="{FB1DB55F-B87B-4B42-89FE-E4F4CEB26704}" sibTransId="{B1D8BF5F-C786-46EB-888F-134A51B05CA4}"/>
    <dgm:cxn modelId="{B5AC8CBC-93EC-488B-8BA0-912181330194}" srcId="{0B1A8C25-AFCF-4291-8AC1-C4949784F4A7}" destId="{03BA9287-8243-4690-8374-F91BA16CC5CE}" srcOrd="5" destOrd="0" parTransId="{9F0AE589-CE3B-4B71-9372-068A75C649F5}" sibTransId="{1FD3E148-CA82-4C8A-A10D-F81876D155A9}"/>
    <dgm:cxn modelId="{B53C21C7-1BDD-44F1-A120-DAA7B7BF4B67}" srcId="{0B1A8C25-AFCF-4291-8AC1-C4949784F4A7}" destId="{7E9F0FB7-E5E2-4153-9F9D-5CFD3FE8BA81}" srcOrd="6" destOrd="0" parTransId="{DC26BE71-D901-4C80-9EDE-EBBB23EA34EE}" sibTransId="{D282DDD5-3B61-41A4-9474-84B8E726C93F}"/>
    <dgm:cxn modelId="{55B8D5C8-A720-41A2-BE55-5D1118F2D163}" srcId="{0B1A8C25-AFCF-4291-8AC1-C4949784F4A7}" destId="{31E9F794-49E9-40F9-A989-9E9B89A8265D}" srcOrd="0" destOrd="0" parTransId="{0275E91B-D2CB-4B09-AD74-7CEA656862FA}" sibTransId="{9D46144A-348F-48FE-8AA5-3CD9992CF3FC}"/>
    <dgm:cxn modelId="{0AC579D6-9EDA-4676-9B3B-2C6ECAB4264F}" type="presOf" srcId="{03BA9287-8243-4690-8374-F91BA16CC5CE}" destId="{E19EC10B-0A48-49A4-B3DF-B24481273C97}" srcOrd="0" destOrd="0" presId="urn:microsoft.com/office/officeart/2008/layout/LinedList"/>
    <dgm:cxn modelId="{C71342D9-8068-46DF-936F-87979F11DB3C}" type="presOf" srcId="{9F396385-9F8F-4710-8EA7-46CD59B6AB78}" destId="{90E403E7-D8F2-49AF-9EDF-4C02BCC000F9}" srcOrd="0" destOrd="0" presId="urn:microsoft.com/office/officeart/2008/layout/LinedList"/>
    <dgm:cxn modelId="{B9FB64E3-5EA4-4727-94E0-87DC0A768330}" type="presOf" srcId="{22ED4125-C70F-490B-96B2-584309A80B7E}" destId="{FC75CF0F-30D7-4F59-9794-C21885F79254}" srcOrd="0" destOrd="0" presId="urn:microsoft.com/office/officeart/2008/layout/LinedList"/>
    <dgm:cxn modelId="{4E16A9ED-0DBD-4094-8AE9-480F2260E241}" srcId="{0B1A8C25-AFCF-4291-8AC1-C4949784F4A7}" destId="{22ED4125-C70F-490B-96B2-584309A80B7E}" srcOrd="4" destOrd="0" parTransId="{E3A5F304-49F2-4148-9BDB-00335EED1376}" sibTransId="{F3EB60BE-2D63-42EB-A40C-5D3993FC534A}"/>
    <dgm:cxn modelId="{498DDC1A-4806-4C2E-A46F-C7F683561911}" type="presParOf" srcId="{03F1CC00-0BDA-47D9-8DC2-4105B9CC8DF4}" destId="{7477E9F1-C22B-4ED8-9DBC-4E73BDDA8E87}" srcOrd="0" destOrd="0" presId="urn:microsoft.com/office/officeart/2008/layout/LinedList"/>
    <dgm:cxn modelId="{BAC5A6BB-9551-4CD2-9B4B-253F1A3AB3F3}" type="presParOf" srcId="{03F1CC00-0BDA-47D9-8DC2-4105B9CC8DF4}" destId="{7A49E9BC-07BB-4357-8124-931AEF68636D}" srcOrd="1" destOrd="0" presId="urn:microsoft.com/office/officeart/2008/layout/LinedList"/>
    <dgm:cxn modelId="{33D6DF6A-3E27-463F-9193-76B6B04F36C1}" type="presParOf" srcId="{7A49E9BC-07BB-4357-8124-931AEF68636D}" destId="{A05BA1CC-2E77-415C-9D93-878BB4A8BAE3}" srcOrd="0" destOrd="0" presId="urn:microsoft.com/office/officeart/2008/layout/LinedList"/>
    <dgm:cxn modelId="{1522E052-D735-458E-AE9E-81C6DC2C67ED}" type="presParOf" srcId="{7A49E9BC-07BB-4357-8124-931AEF68636D}" destId="{CE93FE5E-F077-4AE6-9565-506C7F6E7744}" srcOrd="1" destOrd="0" presId="urn:microsoft.com/office/officeart/2008/layout/LinedList"/>
    <dgm:cxn modelId="{DA54CC80-71A9-4417-89DE-4E58597AF1FF}" type="presParOf" srcId="{03F1CC00-0BDA-47D9-8DC2-4105B9CC8DF4}" destId="{0C169A06-C425-4DDD-B47B-FBBC069611BA}" srcOrd="2" destOrd="0" presId="urn:microsoft.com/office/officeart/2008/layout/LinedList"/>
    <dgm:cxn modelId="{17D2DE9D-2DA0-49F3-B7C9-3FB39800BE75}" type="presParOf" srcId="{03F1CC00-0BDA-47D9-8DC2-4105B9CC8DF4}" destId="{9B07AEBA-09A1-4FE0-A8E2-80AE9CE01560}" srcOrd="3" destOrd="0" presId="urn:microsoft.com/office/officeart/2008/layout/LinedList"/>
    <dgm:cxn modelId="{C869E6B9-15EC-47F1-9726-92007B007ED8}" type="presParOf" srcId="{9B07AEBA-09A1-4FE0-A8E2-80AE9CE01560}" destId="{6D89A43D-75BF-435C-B54B-630D8FFD8EC4}" srcOrd="0" destOrd="0" presId="urn:microsoft.com/office/officeart/2008/layout/LinedList"/>
    <dgm:cxn modelId="{9C870F9D-A4DF-4417-B0C5-9624297C2E4B}" type="presParOf" srcId="{9B07AEBA-09A1-4FE0-A8E2-80AE9CE01560}" destId="{A71922B2-D8D1-4C51-8BC0-1DF58FE3DCBD}" srcOrd="1" destOrd="0" presId="urn:microsoft.com/office/officeart/2008/layout/LinedList"/>
    <dgm:cxn modelId="{E6641A3E-19DA-42C9-8431-0844B68338E7}" type="presParOf" srcId="{03F1CC00-0BDA-47D9-8DC2-4105B9CC8DF4}" destId="{2DF1EB3B-29DA-4A90-9210-AF33EA7EE1D1}" srcOrd="4" destOrd="0" presId="urn:microsoft.com/office/officeart/2008/layout/LinedList"/>
    <dgm:cxn modelId="{22929EC7-B021-4F12-B2C2-1A813441B323}" type="presParOf" srcId="{03F1CC00-0BDA-47D9-8DC2-4105B9CC8DF4}" destId="{1913EAD1-18A7-4869-ADA2-59B1A64C919B}" srcOrd="5" destOrd="0" presId="urn:microsoft.com/office/officeart/2008/layout/LinedList"/>
    <dgm:cxn modelId="{8545CA06-0E70-4F6E-A821-B2CC8F9FF9DE}" type="presParOf" srcId="{1913EAD1-18A7-4869-ADA2-59B1A64C919B}" destId="{BA939EF9-A928-4616-88E0-9B6AFEAC2072}" srcOrd="0" destOrd="0" presId="urn:microsoft.com/office/officeart/2008/layout/LinedList"/>
    <dgm:cxn modelId="{FAEE8910-4D6D-4DCA-B7F6-2F79B61C2BB5}" type="presParOf" srcId="{1913EAD1-18A7-4869-ADA2-59B1A64C919B}" destId="{EED8AAD3-0AF6-4302-B2D2-DCECF32A2226}" srcOrd="1" destOrd="0" presId="urn:microsoft.com/office/officeart/2008/layout/LinedList"/>
    <dgm:cxn modelId="{F0CB814C-9B5D-4673-BF41-4B1B2F2B08A5}" type="presParOf" srcId="{03F1CC00-0BDA-47D9-8DC2-4105B9CC8DF4}" destId="{7974693C-9A08-4075-986E-78946B71C159}" srcOrd="6" destOrd="0" presId="urn:microsoft.com/office/officeart/2008/layout/LinedList"/>
    <dgm:cxn modelId="{389AD1DB-0A98-4D66-9468-3E08A9D42909}" type="presParOf" srcId="{03F1CC00-0BDA-47D9-8DC2-4105B9CC8DF4}" destId="{B596E91F-FA1F-4271-A3AF-CC18B6190D94}" srcOrd="7" destOrd="0" presId="urn:microsoft.com/office/officeart/2008/layout/LinedList"/>
    <dgm:cxn modelId="{4D53A65F-EC7D-434E-B7AB-901FF3032595}" type="presParOf" srcId="{B596E91F-FA1F-4271-A3AF-CC18B6190D94}" destId="{90E403E7-D8F2-49AF-9EDF-4C02BCC000F9}" srcOrd="0" destOrd="0" presId="urn:microsoft.com/office/officeart/2008/layout/LinedList"/>
    <dgm:cxn modelId="{0DCA0BEE-C3FD-4826-B9BA-82D293C167DF}" type="presParOf" srcId="{B596E91F-FA1F-4271-A3AF-CC18B6190D94}" destId="{3A865C80-5224-4A4A-B0D9-EA7B5B1B1D48}" srcOrd="1" destOrd="0" presId="urn:microsoft.com/office/officeart/2008/layout/LinedList"/>
    <dgm:cxn modelId="{86C24ABC-3CD5-4D0B-A763-07AE0BC7AB66}" type="presParOf" srcId="{03F1CC00-0BDA-47D9-8DC2-4105B9CC8DF4}" destId="{6A1E0F9F-D51C-4818-86D3-B70FF0A8E59D}" srcOrd="8" destOrd="0" presId="urn:microsoft.com/office/officeart/2008/layout/LinedList"/>
    <dgm:cxn modelId="{072BC837-F3D3-4068-A3BE-AFE1A748E0D1}" type="presParOf" srcId="{03F1CC00-0BDA-47D9-8DC2-4105B9CC8DF4}" destId="{68C41074-D963-4E68-8D6F-D2EBF4563DA8}" srcOrd="9" destOrd="0" presId="urn:microsoft.com/office/officeart/2008/layout/LinedList"/>
    <dgm:cxn modelId="{4CC42F7A-BCE0-4872-8AD8-D2DADA26B361}" type="presParOf" srcId="{68C41074-D963-4E68-8D6F-D2EBF4563DA8}" destId="{FC75CF0F-30D7-4F59-9794-C21885F79254}" srcOrd="0" destOrd="0" presId="urn:microsoft.com/office/officeart/2008/layout/LinedList"/>
    <dgm:cxn modelId="{A3D1F496-2C79-476E-B235-61F170F518CC}" type="presParOf" srcId="{68C41074-D963-4E68-8D6F-D2EBF4563DA8}" destId="{1FB0EFA0-0791-49E0-8B25-2D12128FDE99}" srcOrd="1" destOrd="0" presId="urn:microsoft.com/office/officeart/2008/layout/LinedList"/>
    <dgm:cxn modelId="{F0B4EFC9-9627-4DE3-A1A0-E832D219E255}" type="presParOf" srcId="{03F1CC00-0BDA-47D9-8DC2-4105B9CC8DF4}" destId="{51CEA61E-8979-4E9F-B415-7A39F0C10B0F}" srcOrd="10" destOrd="0" presId="urn:microsoft.com/office/officeart/2008/layout/LinedList"/>
    <dgm:cxn modelId="{D70A0D35-73CC-4DDA-A36A-DFD4A7782A09}" type="presParOf" srcId="{03F1CC00-0BDA-47D9-8DC2-4105B9CC8DF4}" destId="{A2CE2466-3330-4B86-914B-7DB35B6CB169}" srcOrd="11" destOrd="0" presId="urn:microsoft.com/office/officeart/2008/layout/LinedList"/>
    <dgm:cxn modelId="{FBA435CD-C85F-4056-8FDD-C9A88952E0F5}" type="presParOf" srcId="{A2CE2466-3330-4B86-914B-7DB35B6CB169}" destId="{E19EC10B-0A48-49A4-B3DF-B24481273C97}" srcOrd="0" destOrd="0" presId="urn:microsoft.com/office/officeart/2008/layout/LinedList"/>
    <dgm:cxn modelId="{AA9460B5-57FF-4FDC-BFDC-1494842CAC89}" type="presParOf" srcId="{A2CE2466-3330-4B86-914B-7DB35B6CB169}" destId="{5E0BA5F1-50B4-421B-A471-9F23AB15BDCD}" srcOrd="1" destOrd="0" presId="urn:microsoft.com/office/officeart/2008/layout/LinedList"/>
    <dgm:cxn modelId="{EE7C7A15-927C-406E-AB76-3ECD2A74308F}" type="presParOf" srcId="{03F1CC00-0BDA-47D9-8DC2-4105B9CC8DF4}" destId="{5053F428-7842-49CA-9A7F-2815B38F9BDC}" srcOrd="12" destOrd="0" presId="urn:microsoft.com/office/officeart/2008/layout/LinedList"/>
    <dgm:cxn modelId="{683D7489-453F-4711-A0D2-B671BF741820}" type="presParOf" srcId="{03F1CC00-0BDA-47D9-8DC2-4105B9CC8DF4}" destId="{86C0F327-D990-419F-BED5-C987A2CE9AFA}" srcOrd="13" destOrd="0" presId="urn:microsoft.com/office/officeart/2008/layout/LinedList"/>
    <dgm:cxn modelId="{83D43F22-66B7-43B8-9A22-24F98AB7D1A9}" type="presParOf" srcId="{86C0F327-D990-419F-BED5-C987A2CE9AFA}" destId="{A2433959-3F5F-4D01-A16A-BD6333E53685}" srcOrd="0" destOrd="0" presId="urn:microsoft.com/office/officeart/2008/layout/LinedList"/>
    <dgm:cxn modelId="{91E0B3E3-435B-4B32-9C13-19814F9F3FF0}" type="presParOf" srcId="{86C0F327-D990-419F-BED5-C987A2CE9AFA}" destId="{7E31BF90-CC08-4E15-899B-86CDFB5D3972}" srcOrd="1" destOrd="0" presId="urn:microsoft.com/office/officeart/2008/layout/LinedList"/>
    <dgm:cxn modelId="{536170A5-69D1-4D02-896C-28F856692760}" type="presParOf" srcId="{03F1CC00-0BDA-47D9-8DC2-4105B9CC8DF4}" destId="{367A3CAD-3AC5-481E-8200-3C2A0825DF81}" srcOrd="14" destOrd="0" presId="urn:microsoft.com/office/officeart/2008/layout/LinedList"/>
    <dgm:cxn modelId="{DE91DAB1-BF38-427F-8879-DF17516898AB}" type="presParOf" srcId="{03F1CC00-0BDA-47D9-8DC2-4105B9CC8DF4}" destId="{AD79F2C5-8E96-414B-AE06-A0520AD517C0}" srcOrd="15" destOrd="0" presId="urn:microsoft.com/office/officeart/2008/layout/LinedList"/>
    <dgm:cxn modelId="{B3BEEB44-B41F-4FEF-82F2-E3D067A44431}" type="presParOf" srcId="{AD79F2C5-8E96-414B-AE06-A0520AD517C0}" destId="{BFBD0033-30F2-4286-A3D9-749178A0A73F}" srcOrd="0" destOrd="0" presId="urn:microsoft.com/office/officeart/2008/layout/LinedList"/>
    <dgm:cxn modelId="{94427F84-EDFF-461A-AA2D-7B6A34680C3B}" type="presParOf" srcId="{AD79F2C5-8E96-414B-AE06-A0520AD517C0}" destId="{44C868BC-3B03-4BCF-A745-E9FE7119B168}" srcOrd="1" destOrd="0" presId="urn:microsoft.com/office/officeart/2008/layout/LinedList"/>
    <dgm:cxn modelId="{0205E244-FB16-4DB9-B4E4-2D6FE99303B0}" type="presParOf" srcId="{03F1CC00-0BDA-47D9-8DC2-4105B9CC8DF4}" destId="{44D553B9-406F-4D79-BF50-818D4B0B3895}" srcOrd="16" destOrd="0" presId="urn:microsoft.com/office/officeart/2008/layout/LinedList"/>
    <dgm:cxn modelId="{1A41D866-7C99-4FBC-847A-D46A428D96EF}" type="presParOf" srcId="{03F1CC00-0BDA-47D9-8DC2-4105B9CC8DF4}" destId="{97ABA8A1-27B5-444C-A7AE-8B814CE500FA}" srcOrd="17" destOrd="0" presId="urn:microsoft.com/office/officeart/2008/layout/LinedList"/>
    <dgm:cxn modelId="{5AF877F8-E328-4A84-90D6-9DC7EC39BCCD}" type="presParOf" srcId="{97ABA8A1-27B5-444C-A7AE-8B814CE500FA}" destId="{4FF9A175-1B12-47A5-BDBD-1A46675124D4}" srcOrd="0" destOrd="0" presId="urn:microsoft.com/office/officeart/2008/layout/LinedList"/>
    <dgm:cxn modelId="{14AF04B7-37C3-494C-9A4D-A2E641F1EB5B}" type="presParOf" srcId="{97ABA8A1-27B5-444C-A7AE-8B814CE500FA}" destId="{C359B0CA-EB0B-4B43-866F-A404DB9AFA2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77E9F1-C22B-4ED8-9DBC-4E73BDDA8E87}">
      <dsp:nvSpPr>
        <dsp:cNvPr id="0" name=""/>
        <dsp:cNvSpPr/>
      </dsp:nvSpPr>
      <dsp:spPr>
        <a:xfrm>
          <a:off x="0" y="535"/>
          <a:ext cx="8915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5BA1CC-2E77-415C-9D93-878BB4A8BAE3}">
      <dsp:nvSpPr>
        <dsp:cNvPr id="0" name=""/>
        <dsp:cNvSpPr/>
      </dsp:nvSpPr>
      <dsp:spPr>
        <a:xfrm>
          <a:off x="0" y="535"/>
          <a:ext cx="8915400" cy="487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1. Introduction </a:t>
          </a:r>
          <a:endParaRPr lang="en-US" sz="2200" kern="1200" dirty="0"/>
        </a:p>
      </dsp:txBody>
      <dsp:txXfrm>
        <a:off x="0" y="535"/>
        <a:ext cx="8915400" cy="487011"/>
      </dsp:txXfrm>
    </dsp:sp>
    <dsp:sp modelId="{0C169A06-C425-4DDD-B47B-FBBC069611BA}">
      <dsp:nvSpPr>
        <dsp:cNvPr id="0" name=""/>
        <dsp:cNvSpPr/>
      </dsp:nvSpPr>
      <dsp:spPr>
        <a:xfrm>
          <a:off x="0" y="487546"/>
          <a:ext cx="8915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89A43D-75BF-435C-B54B-630D8FFD8EC4}">
      <dsp:nvSpPr>
        <dsp:cNvPr id="0" name=""/>
        <dsp:cNvSpPr/>
      </dsp:nvSpPr>
      <dsp:spPr>
        <a:xfrm>
          <a:off x="0" y="487546"/>
          <a:ext cx="8915400" cy="487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2. Company overview </a:t>
          </a:r>
          <a:r>
            <a:rPr lang="en-GB" sz="2200" kern="1200"/>
            <a:t>- Tesco</a:t>
          </a:r>
          <a:endParaRPr lang="en-US" sz="2200" kern="1200" dirty="0"/>
        </a:p>
      </dsp:txBody>
      <dsp:txXfrm>
        <a:off x="0" y="487546"/>
        <a:ext cx="8915400" cy="487011"/>
      </dsp:txXfrm>
    </dsp:sp>
    <dsp:sp modelId="{2DF1EB3B-29DA-4A90-9210-AF33EA7EE1D1}">
      <dsp:nvSpPr>
        <dsp:cNvPr id="0" name=""/>
        <dsp:cNvSpPr/>
      </dsp:nvSpPr>
      <dsp:spPr>
        <a:xfrm>
          <a:off x="0" y="963376"/>
          <a:ext cx="8915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939EF9-A928-4616-88E0-9B6AFEAC2072}">
      <dsp:nvSpPr>
        <dsp:cNvPr id="0" name=""/>
        <dsp:cNvSpPr/>
      </dsp:nvSpPr>
      <dsp:spPr>
        <a:xfrm>
          <a:off x="0" y="974558"/>
          <a:ext cx="8915400" cy="487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3. Planning </a:t>
          </a:r>
          <a:endParaRPr lang="en-US" sz="2200" kern="1200" dirty="0"/>
        </a:p>
      </dsp:txBody>
      <dsp:txXfrm>
        <a:off x="0" y="974558"/>
        <a:ext cx="8915400" cy="487011"/>
      </dsp:txXfrm>
    </dsp:sp>
    <dsp:sp modelId="{7974693C-9A08-4075-986E-78946B71C159}">
      <dsp:nvSpPr>
        <dsp:cNvPr id="0" name=""/>
        <dsp:cNvSpPr/>
      </dsp:nvSpPr>
      <dsp:spPr>
        <a:xfrm>
          <a:off x="0" y="1461569"/>
          <a:ext cx="8915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E403E7-D8F2-49AF-9EDF-4C02BCC000F9}">
      <dsp:nvSpPr>
        <dsp:cNvPr id="0" name=""/>
        <dsp:cNvSpPr/>
      </dsp:nvSpPr>
      <dsp:spPr>
        <a:xfrm>
          <a:off x="0" y="1461569"/>
          <a:ext cx="8915400" cy="487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4. Organising </a:t>
          </a:r>
          <a:endParaRPr lang="en-US" sz="2200" kern="1200" dirty="0"/>
        </a:p>
      </dsp:txBody>
      <dsp:txXfrm>
        <a:off x="0" y="1461569"/>
        <a:ext cx="8915400" cy="487011"/>
      </dsp:txXfrm>
    </dsp:sp>
    <dsp:sp modelId="{6A1E0F9F-D51C-4818-86D3-B70FF0A8E59D}">
      <dsp:nvSpPr>
        <dsp:cNvPr id="0" name=""/>
        <dsp:cNvSpPr/>
      </dsp:nvSpPr>
      <dsp:spPr>
        <a:xfrm>
          <a:off x="0" y="1948581"/>
          <a:ext cx="8915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75CF0F-30D7-4F59-9794-C21885F79254}">
      <dsp:nvSpPr>
        <dsp:cNvPr id="0" name=""/>
        <dsp:cNvSpPr/>
      </dsp:nvSpPr>
      <dsp:spPr>
        <a:xfrm>
          <a:off x="0" y="1948581"/>
          <a:ext cx="8915400" cy="487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5. Commanding </a:t>
          </a:r>
          <a:endParaRPr lang="en-US" sz="2200" kern="1200" dirty="0"/>
        </a:p>
      </dsp:txBody>
      <dsp:txXfrm>
        <a:off x="0" y="1948581"/>
        <a:ext cx="8915400" cy="487011"/>
      </dsp:txXfrm>
    </dsp:sp>
    <dsp:sp modelId="{51CEA61E-8979-4E9F-B415-7A39F0C10B0F}">
      <dsp:nvSpPr>
        <dsp:cNvPr id="0" name=""/>
        <dsp:cNvSpPr/>
      </dsp:nvSpPr>
      <dsp:spPr>
        <a:xfrm>
          <a:off x="0" y="2435592"/>
          <a:ext cx="8915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9EC10B-0A48-49A4-B3DF-B24481273C97}">
      <dsp:nvSpPr>
        <dsp:cNvPr id="0" name=""/>
        <dsp:cNvSpPr/>
      </dsp:nvSpPr>
      <dsp:spPr>
        <a:xfrm>
          <a:off x="0" y="2435592"/>
          <a:ext cx="8915400" cy="487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6. Coordinating </a:t>
          </a:r>
          <a:endParaRPr lang="en-US" sz="2200" kern="1200" dirty="0"/>
        </a:p>
      </dsp:txBody>
      <dsp:txXfrm>
        <a:off x="0" y="2435592"/>
        <a:ext cx="8915400" cy="487011"/>
      </dsp:txXfrm>
    </dsp:sp>
    <dsp:sp modelId="{5053F428-7842-49CA-9A7F-2815B38F9BDC}">
      <dsp:nvSpPr>
        <dsp:cNvPr id="0" name=""/>
        <dsp:cNvSpPr/>
      </dsp:nvSpPr>
      <dsp:spPr>
        <a:xfrm>
          <a:off x="0" y="2922604"/>
          <a:ext cx="8915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433959-3F5F-4D01-A16A-BD6333E53685}">
      <dsp:nvSpPr>
        <dsp:cNvPr id="0" name=""/>
        <dsp:cNvSpPr/>
      </dsp:nvSpPr>
      <dsp:spPr>
        <a:xfrm>
          <a:off x="0" y="2922604"/>
          <a:ext cx="8915400" cy="487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7. Controlling </a:t>
          </a:r>
          <a:endParaRPr lang="en-US" sz="2200" kern="1200" dirty="0"/>
        </a:p>
      </dsp:txBody>
      <dsp:txXfrm>
        <a:off x="0" y="2922604"/>
        <a:ext cx="8915400" cy="487011"/>
      </dsp:txXfrm>
    </dsp:sp>
    <dsp:sp modelId="{367A3CAD-3AC5-481E-8200-3C2A0825DF81}">
      <dsp:nvSpPr>
        <dsp:cNvPr id="0" name=""/>
        <dsp:cNvSpPr/>
      </dsp:nvSpPr>
      <dsp:spPr>
        <a:xfrm>
          <a:off x="0" y="3409615"/>
          <a:ext cx="8915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BD0033-30F2-4286-A3D9-749178A0A73F}">
      <dsp:nvSpPr>
        <dsp:cNvPr id="0" name=""/>
        <dsp:cNvSpPr/>
      </dsp:nvSpPr>
      <dsp:spPr>
        <a:xfrm>
          <a:off x="0" y="3409615"/>
          <a:ext cx="8915400" cy="487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8. Conclusion</a:t>
          </a:r>
          <a:endParaRPr lang="en-US" sz="2200" kern="1200" dirty="0"/>
        </a:p>
      </dsp:txBody>
      <dsp:txXfrm>
        <a:off x="0" y="3409615"/>
        <a:ext cx="8915400" cy="487011"/>
      </dsp:txXfrm>
    </dsp:sp>
    <dsp:sp modelId="{44D553B9-406F-4D79-BF50-818D4B0B3895}">
      <dsp:nvSpPr>
        <dsp:cNvPr id="0" name=""/>
        <dsp:cNvSpPr/>
      </dsp:nvSpPr>
      <dsp:spPr>
        <a:xfrm>
          <a:off x="0" y="3896627"/>
          <a:ext cx="8915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F9A175-1B12-47A5-BDBD-1A46675124D4}">
      <dsp:nvSpPr>
        <dsp:cNvPr id="0" name=""/>
        <dsp:cNvSpPr/>
      </dsp:nvSpPr>
      <dsp:spPr>
        <a:xfrm>
          <a:off x="0" y="3896627"/>
          <a:ext cx="8915400" cy="487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9. References </a:t>
          </a:r>
          <a:endParaRPr lang="en-US" sz="2200" kern="1200" dirty="0"/>
        </a:p>
      </dsp:txBody>
      <dsp:txXfrm>
        <a:off x="0" y="3896627"/>
        <a:ext cx="8915400" cy="4870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5B7281-8507-4FF2-9DFA-F9BCAD222C34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86A404-CC02-486B-8969-08CFC8EBA3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1657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86A404-CC02-486B-8969-08CFC8EBA31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0097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86A404-CC02-486B-8969-08CFC8EBA31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0492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86A404-CC02-486B-8969-08CFC8EBA31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9314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86A404-CC02-486B-8969-08CFC8EBA31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3451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0BEA1-CF52-441E-8894-B960F0A57D99}" type="datetime1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558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720FB-549C-487F-BE7D-2D1733776236}" type="datetime1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9901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76E03-7264-47F2-A72F-D5CB4BF02EAE}" type="datetime1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3759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2A9A4-C90F-4A46-88B3-3C28EBB55421}" type="datetime1">
              <a:rPr lang="en-GB" smtClean="0"/>
              <a:t>11/06/2026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0510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AF76E-29DD-4229-8AEA-35C7B8A8CE79}" type="datetime1">
              <a:rPr lang="en-GB" smtClean="0"/>
              <a:t>11/06/2026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9166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ABA14-F31A-4A80-A687-CD8B15F7C7E2}" type="datetime1">
              <a:rPr lang="en-GB" smtClean="0"/>
              <a:t>11/06/2026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2332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31469-F653-499E-8A0E-FD80C45BF36A}" type="datetime1">
              <a:rPr lang="en-GB" smtClean="0"/>
              <a:t>11/06/2026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3175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46760-1E38-43FA-9109-A63139D7052C}" type="datetime1">
              <a:rPr lang="en-GB" smtClean="0"/>
              <a:t>11/06/2026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041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B28D1-79F3-45DB-AF93-8B0A1D41F30B}" type="datetime1">
              <a:rPr lang="en-GB" smtClean="0"/>
              <a:t>11/06/2026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5927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74E25-EF5A-46DE-942D-3DA94734A164}" type="datetime1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4086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A379B-A05F-4093-9DEA-3AE12ED7F5BB}" type="datetime1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675825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71A46-A1C0-4155-8784-9207BB007784}" type="datetime1">
              <a:rPr lang="en-GB" smtClean="0"/>
              <a:t>11/06/2026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4195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F646F-A0F2-47F5-9E6D-47C144ED5782}" type="datetime1">
              <a:rPr lang="en-GB" smtClean="0"/>
              <a:t>11/06/2026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879470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15883-4614-43CB-8F68-E1B33E5E33F8}" type="datetime1">
              <a:rPr lang="en-GB" smtClean="0"/>
              <a:t>11/06/2026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0938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5C4A9-B2D6-427D-8EC4-D551FF2D29B4}" type="datetime1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7386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FC445-1E64-471A-BFF1-3A0C2ED5FE4D}" type="datetime1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560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67581B-009D-4F1F-95B3-3CD0F053A4C9}" type="datetime1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5061D23B-F6A9-4774-9CF0-ED25F8370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658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books.google.com/books/about/The_Making_of_Tesco.html?id=1unWMgEACAAJ" TargetMode="External"/><Relationship Id="rId2" Type="http://schemas.openxmlformats.org/officeDocument/2006/relationships/hyperlink" Target="https://doi.org/10.1080/23299460.2025.2607858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escoplc.com/about/our-history/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6AFD431-09B7-42CA-BF39-9FE5DBE53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9711C96E-3D2D-48C8-AAB9-C1CB02D1D5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tx2">
              <a:lumMod val="90000"/>
            </a:schemeClr>
          </a:solidFill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0D18AF42-7CD5-4754-91D4-1BE53B5D1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A28C8F1A-9407-4D67-8250-D8923BC6DD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5CE0A2B0-F7F1-442C-A287-CD6F729E2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9E69CFA3-AE12-4EAF-A3A1-564BEEFEF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ECB64037-2AE8-4CA9-AD8E-7ACC8618F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8D319B10-EE8E-453F-A137-D7EEFA2089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3283F486-509C-4A42-8EED-794A991D2F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EBBFBB12-E756-4386-9C17-CA57438389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7ADD0E7E-F4A6-4B3F-8A2F-BCBFAFBA23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C19FCFB7-5E71-4197-8EC7-2ACB6DB028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EAA533FE-4903-48DD-A921-421A9C44AF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54CC5D8E-0D6C-4021-B84E-5D6182C0E1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4" name="Freeform 6">
            <a:extLst>
              <a:ext uri="{FF2B5EF4-FFF2-40B4-BE49-F238E27FC236}">
                <a16:creationId xmlns:a16="http://schemas.microsoft.com/office/drawing/2014/main" id="{E7D63BAB-D0DB-4F66-92F9-4D2E0A2E5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643468"/>
            <a:ext cx="7560245" cy="5571066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1F260E-15D4-4EB3-61AD-8BF858CDE9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310" y="1286934"/>
            <a:ext cx="6266410" cy="4284134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b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LCBB4015</a:t>
            </a:r>
            <a:b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title: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Introduction to Leadership &amp; Management</a:t>
            </a:r>
            <a:b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Assignment: </a:t>
            </a:r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Group presentation </a:t>
            </a:r>
            <a:b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Lecturer’s Name: 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Yetunde Everard-</a:t>
            </a:r>
            <a:r>
              <a:rPr lang="en-GB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Igweh</a:t>
            </a:r>
            <a:b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</a:rPr>
            </a:br>
            <a:b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members: </a:t>
            </a:r>
            <a:b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Mustansir Mahmood - 2309566</a:t>
            </a:r>
            <a:b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Mohamed Elsharkawy - 2422427</a:t>
            </a:r>
            <a:b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Taher Mahmood - 2427065</a:t>
            </a:r>
            <a:b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Kay-Ann Lambert - 2406927</a:t>
            </a:r>
            <a:endParaRPr lang="en-GB" sz="2800" dirty="0">
              <a:solidFill>
                <a:srgbClr val="FFFFFF"/>
              </a:solidFill>
            </a:endParaRPr>
          </a:p>
        </p:txBody>
      </p:sp>
      <p:pic>
        <p:nvPicPr>
          <p:cNvPr id="6" name="Graphic 5" descr="Meeting">
            <a:extLst>
              <a:ext uri="{FF2B5EF4-FFF2-40B4-BE49-F238E27FC236}">
                <a16:creationId xmlns:a16="http://schemas.microsoft.com/office/drawing/2014/main" id="{6313E5CB-18C6-0C46-EE7B-12E39E25BA2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23574" y="1138232"/>
            <a:ext cx="4153750" cy="4153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61907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622CD3-2636-F7D3-0969-A9C05C26FA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solidFill>
                  <a:schemeClr val="tx1"/>
                </a:solidFill>
              </a:rPr>
              <a:t>Table of Content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11CCE57-E2A5-80C9-64E1-27F9611EDF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3666133"/>
              </p:ext>
            </p:extLst>
          </p:nvPr>
        </p:nvGraphicFramePr>
        <p:xfrm>
          <a:off x="2589212" y="1691640"/>
          <a:ext cx="8915400" cy="43841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10418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A692209D-B607-46C3-8560-07AF72291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4874638-CF15-4908-BC4B-4908744D0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2B79F5-D7EE-B2A7-4CCB-076C7DF4C3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279" y="967417"/>
            <a:ext cx="3778870" cy="3943250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EFFFF"/>
                </a:solidFill>
              </a:rPr>
              <a:t>Applying Henri Fayol's Five Management Functions in Tesco</a:t>
            </a:r>
            <a:endParaRPr lang="en-GB" sz="4000" dirty="0">
              <a:solidFill>
                <a:srgbClr val="FEFFFF"/>
              </a:solidFill>
            </a:endParaRPr>
          </a:p>
        </p:txBody>
      </p:sp>
      <p:sp>
        <p:nvSpPr>
          <p:cNvPr id="33" name="Freeform 5">
            <a:extLst>
              <a:ext uri="{FF2B5EF4-FFF2-40B4-BE49-F238E27FC236}">
                <a16:creationId xmlns:a16="http://schemas.microsoft.com/office/drawing/2014/main" id="{5F1B8348-CD6E-4561-A704-C232D9A2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5404022" cy="857047"/>
          </a:xfrm>
          <a:custGeom>
            <a:avLst/>
            <a:gdLst>
              <a:gd name="T0" fmla="*/ 1114 w 1117"/>
              <a:gd name="T1" fmla="*/ 77 h 163"/>
              <a:gd name="T2" fmla="*/ 1040 w 1117"/>
              <a:gd name="T3" fmla="*/ 3 h 163"/>
              <a:gd name="T4" fmla="*/ 1039 w 1117"/>
              <a:gd name="T5" fmla="*/ 2 h 163"/>
              <a:gd name="T6" fmla="*/ 1034 w 1117"/>
              <a:gd name="T7" fmla="*/ 0 h 163"/>
              <a:gd name="T8" fmla="*/ 578 w 1117"/>
              <a:gd name="T9" fmla="*/ 0 h 163"/>
              <a:gd name="T10" fmla="*/ 562 w 1117"/>
              <a:gd name="T11" fmla="*/ 0 h 163"/>
              <a:gd name="T12" fmla="*/ 440 w 1117"/>
              <a:gd name="T13" fmla="*/ 0 h 163"/>
              <a:gd name="T14" fmla="*/ 106 w 1117"/>
              <a:gd name="T15" fmla="*/ 0 h 163"/>
              <a:gd name="T16" fmla="*/ 0 w 1117"/>
              <a:gd name="T17" fmla="*/ 0 h 163"/>
              <a:gd name="T18" fmla="*/ 0 w 1117"/>
              <a:gd name="T19" fmla="*/ 163 h 163"/>
              <a:gd name="T20" fmla="*/ 106 w 1117"/>
              <a:gd name="T21" fmla="*/ 163 h 163"/>
              <a:gd name="T22" fmla="*/ 440 w 1117"/>
              <a:gd name="T23" fmla="*/ 163 h 163"/>
              <a:gd name="T24" fmla="*/ 562 w 1117"/>
              <a:gd name="T25" fmla="*/ 163 h 163"/>
              <a:gd name="T26" fmla="*/ 578 w 1117"/>
              <a:gd name="T27" fmla="*/ 163 h 163"/>
              <a:gd name="T28" fmla="*/ 1034 w 1117"/>
              <a:gd name="T29" fmla="*/ 163 h 163"/>
              <a:gd name="T30" fmla="*/ 1039 w 1117"/>
              <a:gd name="T31" fmla="*/ 161 h 163"/>
              <a:gd name="T32" fmla="*/ 1040 w 1117"/>
              <a:gd name="T33" fmla="*/ 160 h 163"/>
              <a:gd name="T34" fmla="*/ 1114 w 1117"/>
              <a:gd name="T35" fmla="*/ 86 h 163"/>
              <a:gd name="T36" fmla="*/ 1114 w 1117"/>
              <a:gd name="T37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117" h="163">
                <a:moveTo>
                  <a:pt x="1114" y="77"/>
                </a:moveTo>
                <a:cubicBezTo>
                  <a:pt x="1040" y="3"/>
                  <a:pt x="1040" y="3"/>
                  <a:pt x="1040" y="3"/>
                </a:cubicBezTo>
                <a:cubicBezTo>
                  <a:pt x="1040" y="2"/>
                  <a:pt x="1039" y="2"/>
                  <a:pt x="1039" y="2"/>
                </a:cubicBezTo>
                <a:cubicBezTo>
                  <a:pt x="1038" y="1"/>
                  <a:pt x="1036" y="0"/>
                  <a:pt x="1034" y="0"/>
                </a:cubicBezTo>
                <a:cubicBezTo>
                  <a:pt x="578" y="0"/>
                  <a:pt x="578" y="0"/>
                  <a:pt x="578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40" y="0"/>
                  <a:pt x="440" y="0"/>
                  <a:pt x="440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40" y="163"/>
                  <a:pt x="440" y="163"/>
                  <a:pt x="440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8" y="163"/>
                  <a:pt x="578" y="163"/>
                  <a:pt x="578" y="163"/>
                </a:cubicBezTo>
                <a:cubicBezTo>
                  <a:pt x="1034" y="163"/>
                  <a:pt x="1034" y="163"/>
                  <a:pt x="1034" y="163"/>
                </a:cubicBezTo>
                <a:cubicBezTo>
                  <a:pt x="1036" y="163"/>
                  <a:pt x="1038" y="162"/>
                  <a:pt x="1039" y="161"/>
                </a:cubicBezTo>
                <a:cubicBezTo>
                  <a:pt x="1039" y="160"/>
                  <a:pt x="1040" y="160"/>
                  <a:pt x="1040" y="160"/>
                </a:cubicBezTo>
                <a:cubicBezTo>
                  <a:pt x="1114" y="86"/>
                  <a:pt x="1114" y="86"/>
                  <a:pt x="1114" y="86"/>
                </a:cubicBezTo>
                <a:cubicBezTo>
                  <a:pt x="1117" y="83"/>
                  <a:pt x="1117" y="79"/>
                  <a:pt x="1114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28376FC-06EC-CFE2-4A2A-3130480BFC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0080" y="1887325"/>
            <a:ext cx="6916442" cy="3077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76926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7E42047-F7E7-4687-BBE0-D4BDC8E77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D6F839A-C8D9-4FBC-8EFD-9E56D12F4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06785" y="228600"/>
            <a:ext cx="2851523" cy="6638625"/>
            <a:chOff x="2487613" y="285750"/>
            <a:chExt cx="2428875" cy="565467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D1F0D09B-BA85-41B1-A8DE-73728B72E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FB2D0F0C-3A27-4FC3-A6A3-D2095D9B2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FA1C69EF-E6E6-4BDD-B62F-637FC9F3C3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75B4F36E-07F6-4E6F-A9D9-A7F6D9585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7D9136C7-12F1-4F21-A438-ED7668DDF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718EF12-B769-45D9-9B6E-7AEAA3108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34EAD53-3968-459E-B27C-09126A0FE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67658BFE-59E2-4A2D-9E8A-18F81C350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3FEC8A9E-385D-4407-9671-E30238022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EFC82234-632C-4B76-A8FF-2C9C0DCA6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662A4DB3-C195-4230-953D-307E4100F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94D310CF-9541-4CD7-855B-E2E1EF343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70EDA856-A216-4EEC-9AB6-A59FFC703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7733" y="-786"/>
            <a:ext cx="2356675" cy="6854040"/>
            <a:chOff x="6627813" y="194833"/>
            <a:chExt cx="1952625" cy="5678918"/>
          </a:xfrm>
        </p:grpSpPr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36F815B8-AFA8-45E9-A3D1-977F2D192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5D8FF653-8B3F-4B96-904D-1A4482EAEE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4DD2E775-AB45-4AF1-B5B7-54948CFB9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7BDE7E7B-E3AA-4A24-8F9D-CE77C96CA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1">
              <a:extLst>
                <a:ext uri="{FF2B5EF4-FFF2-40B4-BE49-F238E27FC236}">
                  <a16:creationId xmlns:a16="http://schemas.microsoft.com/office/drawing/2014/main" id="{D129CAA9-35E5-48CE-88AE-9806695CB8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2">
              <a:extLst>
                <a:ext uri="{FF2B5EF4-FFF2-40B4-BE49-F238E27FC236}">
                  <a16:creationId xmlns:a16="http://schemas.microsoft.com/office/drawing/2014/main" id="{A73989FF-4EFF-4181-81A4-72EF2E67D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3">
              <a:extLst>
                <a:ext uri="{FF2B5EF4-FFF2-40B4-BE49-F238E27FC236}">
                  <a16:creationId xmlns:a16="http://schemas.microsoft.com/office/drawing/2014/main" id="{8C2C17BD-8FA0-4F42-B2CD-5E5A9F542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4">
              <a:extLst>
                <a:ext uri="{FF2B5EF4-FFF2-40B4-BE49-F238E27FC236}">
                  <a16:creationId xmlns:a16="http://schemas.microsoft.com/office/drawing/2014/main" id="{EEE99CF3-AD71-46FB-8E7D-67825F7816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5">
              <a:extLst>
                <a:ext uri="{FF2B5EF4-FFF2-40B4-BE49-F238E27FC236}">
                  <a16:creationId xmlns:a16="http://schemas.microsoft.com/office/drawing/2014/main" id="{D0F9D5ED-7591-4E88-9FDA-4C1DC47E9D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6">
              <a:extLst>
                <a:ext uri="{FF2B5EF4-FFF2-40B4-BE49-F238E27FC236}">
                  <a16:creationId xmlns:a16="http://schemas.microsoft.com/office/drawing/2014/main" id="{88FA7C13-D80D-4514-B9DB-87AE076AC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7">
              <a:extLst>
                <a:ext uri="{FF2B5EF4-FFF2-40B4-BE49-F238E27FC236}">
                  <a16:creationId xmlns:a16="http://schemas.microsoft.com/office/drawing/2014/main" id="{202C78DF-D842-450B-A87D-E035719E4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8">
              <a:extLst>
                <a:ext uri="{FF2B5EF4-FFF2-40B4-BE49-F238E27FC236}">
                  <a16:creationId xmlns:a16="http://schemas.microsoft.com/office/drawing/2014/main" id="{A4789F83-2423-47F8-8958-48E477BAE0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EADF96A-9D7D-AE74-D2AB-9C841BBC71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9520" y="624110"/>
            <a:ext cx="6845092" cy="1280890"/>
          </a:xfrm>
        </p:spPr>
        <p:txBody>
          <a:bodyPr>
            <a:normAutofit/>
          </a:bodyPr>
          <a:lstStyle/>
          <a:p>
            <a:r>
              <a:rPr lang="en-GB" u="sng" dirty="0"/>
              <a:t>1. Introduction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2C509E7A-337A-4664-BEC2-03F9BCA0A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1632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D9AB99AB-E300-4B19-97C3-9A12EA3C7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716320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4" name="Picture 3" descr="Principios de Henri Fayol para la administración y gestión de una empresa">
            <a:extLst>
              <a:ext uri="{FF2B5EF4-FFF2-40B4-BE49-F238E27FC236}">
                <a16:creationId xmlns:a16="http://schemas.microsoft.com/office/drawing/2014/main" id="{55CBB00C-27D4-9EE3-14BA-1095832E4AC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312" r="34811" b="-1"/>
          <a:stretch>
            <a:fillRect/>
          </a:stretch>
        </p:blipFill>
        <p:spPr>
          <a:xfrm>
            <a:off x="20" y="1730"/>
            <a:ext cx="2720524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D64A7F-B3C3-09C5-C8B5-2E46D3B3C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3922" y="1662413"/>
            <a:ext cx="7548058" cy="5204810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GB" sz="2000" dirty="0">
                <a:solidFill>
                  <a:schemeClr val="tx1"/>
                </a:solidFill>
              </a:rPr>
              <a:t>Management plays an important role in supporting organisations achieve their goals.</a:t>
            </a:r>
          </a:p>
          <a:p>
            <a:pPr>
              <a:spcBef>
                <a:spcPts val="0"/>
              </a:spcBef>
            </a:pPr>
            <a:endParaRPr lang="en-GB" sz="20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en-GB" sz="2000" dirty="0">
                <a:solidFill>
                  <a:schemeClr val="tx1"/>
                </a:solidFill>
              </a:rPr>
              <a:t>Henri Fayol, a French management theorist, identified five key managerial functions: planning, organising, commanding, coordinating, and controlling (Wood and Wood, 2002).</a:t>
            </a:r>
          </a:p>
          <a:p>
            <a:pPr>
              <a:spcBef>
                <a:spcPts val="0"/>
              </a:spcBef>
            </a:pPr>
            <a:endParaRPr lang="en-GB" sz="20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en-US" sz="2000" dirty="0">
                <a:solidFill>
                  <a:schemeClr val="tx1"/>
                </a:solidFill>
              </a:rPr>
              <a:t>These functions continue to serve as a foundation for contemporary management practices.</a:t>
            </a:r>
          </a:p>
          <a:p>
            <a:pPr marL="0" indent="0">
              <a:spcBef>
                <a:spcPts val="0"/>
              </a:spcBef>
              <a:buNone/>
            </a:pPr>
            <a:endParaRPr lang="en-US" sz="20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en-US" sz="2000" dirty="0">
                <a:solidFill>
                  <a:schemeClr val="tx1"/>
                </a:solidFill>
              </a:rPr>
              <a:t>This presentation explores how Tesco applies Fayol’s management functions to achieve its objectives and maintain its position as a leading UK retailer.</a:t>
            </a:r>
          </a:p>
        </p:txBody>
      </p:sp>
    </p:spTree>
    <p:extLst>
      <p:ext uri="{BB962C8B-B14F-4D97-AF65-F5344CB8AC3E}">
        <p14:creationId xmlns:p14="http://schemas.microsoft.com/office/powerpoint/2010/main" val="3361919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7E42047-F7E7-4687-BBE0-D4BDC8E77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D6F839A-C8D9-4FBC-8EFD-9E56D12F4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06785" y="228600"/>
            <a:ext cx="2851523" cy="6638625"/>
            <a:chOff x="2487613" y="285750"/>
            <a:chExt cx="2428875" cy="565467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D1F0D09B-BA85-41B1-A8DE-73728B72E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FB2D0F0C-3A27-4FC3-A6A3-D2095D9B2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FA1C69EF-E6E6-4BDD-B62F-637FC9F3C3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75B4F36E-07F6-4E6F-A9D9-A7F6D9585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7D9136C7-12F1-4F21-A438-ED7668DDF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718EF12-B769-45D9-9B6E-7AEAA3108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34EAD53-3968-459E-B27C-09126A0FE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67658BFE-59E2-4A2D-9E8A-18F81C350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3FEC8A9E-385D-4407-9671-E30238022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EFC82234-632C-4B76-A8FF-2C9C0DCA6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662A4DB3-C195-4230-953D-307E4100F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94D310CF-9541-4CD7-855B-E2E1EF343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70EDA856-A216-4EEC-9AB6-A59FFC703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7733" y="-786"/>
            <a:ext cx="2356675" cy="6854040"/>
            <a:chOff x="6627813" y="194833"/>
            <a:chExt cx="1952625" cy="5678918"/>
          </a:xfrm>
        </p:grpSpPr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36F815B8-AFA8-45E9-A3D1-977F2D192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5D8FF653-8B3F-4B96-904D-1A4482EAEE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4DD2E775-AB45-4AF1-B5B7-54948CFB9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7BDE7E7B-E3AA-4A24-8F9D-CE77C96CA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1">
              <a:extLst>
                <a:ext uri="{FF2B5EF4-FFF2-40B4-BE49-F238E27FC236}">
                  <a16:creationId xmlns:a16="http://schemas.microsoft.com/office/drawing/2014/main" id="{D129CAA9-35E5-48CE-88AE-9806695CB8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2">
              <a:extLst>
                <a:ext uri="{FF2B5EF4-FFF2-40B4-BE49-F238E27FC236}">
                  <a16:creationId xmlns:a16="http://schemas.microsoft.com/office/drawing/2014/main" id="{A73989FF-4EFF-4181-81A4-72EF2E67D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3">
              <a:extLst>
                <a:ext uri="{FF2B5EF4-FFF2-40B4-BE49-F238E27FC236}">
                  <a16:creationId xmlns:a16="http://schemas.microsoft.com/office/drawing/2014/main" id="{8C2C17BD-8FA0-4F42-B2CD-5E5A9F542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4">
              <a:extLst>
                <a:ext uri="{FF2B5EF4-FFF2-40B4-BE49-F238E27FC236}">
                  <a16:creationId xmlns:a16="http://schemas.microsoft.com/office/drawing/2014/main" id="{EEE99CF3-AD71-46FB-8E7D-67825F7816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5">
              <a:extLst>
                <a:ext uri="{FF2B5EF4-FFF2-40B4-BE49-F238E27FC236}">
                  <a16:creationId xmlns:a16="http://schemas.microsoft.com/office/drawing/2014/main" id="{D0F9D5ED-7591-4E88-9FDA-4C1DC47E9D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6">
              <a:extLst>
                <a:ext uri="{FF2B5EF4-FFF2-40B4-BE49-F238E27FC236}">
                  <a16:creationId xmlns:a16="http://schemas.microsoft.com/office/drawing/2014/main" id="{88FA7C13-D80D-4514-B9DB-87AE076AC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7">
              <a:extLst>
                <a:ext uri="{FF2B5EF4-FFF2-40B4-BE49-F238E27FC236}">
                  <a16:creationId xmlns:a16="http://schemas.microsoft.com/office/drawing/2014/main" id="{202C78DF-D842-450B-A87D-E035719E4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8">
              <a:extLst>
                <a:ext uri="{FF2B5EF4-FFF2-40B4-BE49-F238E27FC236}">
                  <a16:creationId xmlns:a16="http://schemas.microsoft.com/office/drawing/2014/main" id="{A4789F83-2423-47F8-8958-48E477BAE0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3404399-8DE6-81C5-04C0-7651AEE5C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9520" y="624110"/>
            <a:ext cx="6845092" cy="1280890"/>
          </a:xfrm>
        </p:spPr>
        <p:txBody>
          <a:bodyPr>
            <a:normAutofit/>
          </a:bodyPr>
          <a:lstStyle/>
          <a:p>
            <a:r>
              <a:rPr lang="en-GB" u="sng" dirty="0"/>
              <a:t>2. Company overview - Tesco</a:t>
            </a:r>
            <a:endParaRPr lang="en-GB" dirty="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2C509E7A-337A-4664-BEC2-03F9BCA0A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1632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D9AB99AB-E300-4B19-97C3-9A12EA3C7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716320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Picture 4" descr="Rows of shopping trolleys">
            <a:extLst>
              <a:ext uri="{FF2B5EF4-FFF2-40B4-BE49-F238E27FC236}">
                <a16:creationId xmlns:a16="http://schemas.microsoft.com/office/drawing/2014/main" id="{AC89A77C-EDC8-F28D-E168-2DB24AD1E07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2037" r="30691" b="-1"/>
          <a:stretch>
            <a:fillRect/>
          </a:stretch>
        </p:blipFill>
        <p:spPr>
          <a:xfrm>
            <a:off x="20" y="1730"/>
            <a:ext cx="2720524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DF94D2-4786-DCC2-AD4A-2B28220CA8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3922" y="1410942"/>
            <a:ext cx="7540213" cy="5210008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GB" dirty="0">
                <a:solidFill>
                  <a:schemeClr val="tx1"/>
                </a:solidFill>
              </a:rPr>
              <a:t>Tesco was founded in 1919 by Jack Cohen in London, UK.</a:t>
            </a:r>
          </a:p>
          <a:p>
            <a:pPr marL="0" indent="0">
              <a:spcBef>
                <a:spcPts val="0"/>
              </a:spcBef>
              <a:buNone/>
            </a:pPr>
            <a:endParaRPr lang="en-GB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en-GB" dirty="0">
                <a:solidFill>
                  <a:schemeClr val="tx1"/>
                </a:solidFill>
              </a:rPr>
              <a:t>It is one of the largest retail and supermarket chains in the UK.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chemeClr val="tx1"/>
                </a:solidFill>
              </a:rPr>
              <a:t> </a:t>
            </a:r>
          </a:p>
          <a:p>
            <a:pPr>
              <a:spcBef>
                <a:spcPts val="0"/>
              </a:spcBef>
            </a:pPr>
            <a:r>
              <a:rPr lang="en-GB" dirty="0">
                <a:solidFill>
                  <a:schemeClr val="tx1"/>
                </a:solidFill>
              </a:rPr>
              <a:t>Tesco operates supermarkets, convenience stores, and online grocery services (Tesco PLC, 2026)</a:t>
            </a:r>
            <a:r>
              <a:rPr lang="en-US">
                <a:solidFill>
                  <a:schemeClr val="tx1"/>
                </a:solidFill>
              </a:rPr>
              <a:t>.</a:t>
            </a:r>
            <a:endParaRPr lang="en-GB" dirty="0">
              <a:solidFill>
                <a:schemeClr val="tx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en-GB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en-GB" dirty="0">
                <a:solidFill>
                  <a:schemeClr val="tx1"/>
                </a:solidFill>
              </a:rPr>
              <a:t>Tesco focuses</a:t>
            </a:r>
            <a:r>
              <a:rPr lang="en-US" dirty="0">
                <a:solidFill>
                  <a:schemeClr val="tx1"/>
                </a:solidFill>
              </a:rPr>
              <a:t> on providing quality products, value for money, and excellent customer service.</a:t>
            </a:r>
          </a:p>
          <a:p>
            <a:pPr marL="0" indent="0">
              <a:spcBef>
                <a:spcPts val="0"/>
              </a:spcBef>
              <a:buNone/>
            </a:pPr>
            <a:endParaRPr lang="en-GB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en-GB" dirty="0">
                <a:solidFill>
                  <a:schemeClr val="tx1"/>
                </a:solidFill>
              </a:rPr>
              <a:t>It employs more than 340,000 </a:t>
            </a:r>
            <a:r>
              <a:rPr lang="en-US" dirty="0">
                <a:solidFill>
                  <a:schemeClr val="tx1"/>
                </a:solidFill>
              </a:rPr>
              <a:t>people across stores, distribution centers, and offices </a:t>
            </a:r>
            <a:r>
              <a:rPr lang="en-GB" dirty="0">
                <a:solidFill>
                  <a:schemeClr val="tx1"/>
                </a:solidFill>
              </a:rPr>
              <a:t>(Tesco PLC, 2026)</a:t>
            </a:r>
            <a:r>
              <a:rPr lang="en-US" dirty="0">
                <a:solidFill>
                  <a:schemeClr val="tx1"/>
                </a:solidFill>
              </a:rPr>
              <a:t>.</a:t>
            </a:r>
          </a:p>
          <a:p>
            <a:pPr marL="0" indent="0">
              <a:spcBef>
                <a:spcPts val="0"/>
              </a:spcBef>
              <a:buNone/>
            </a:pPr>
            <a:endParaRPr lang="en-GB" dirty="0">
              <a:solidFill>
                <a:schemeClr val="tx1"/>
              </a:solidFill>
            </a:endParaRPr>
          </a:p>
          <a:p>
            <a:pPr lvl="0">
              <a:spcBef>
                <a:spcPts val="0"/>
              </a:spcBef>
            </a:pPr>
            <a:r>
              <a:rPr lang="en-US" dirty="0">
                <a:solidFill>
                  <a:schemeClr val="tx1"/>
                </a:solidFill>
              </a:rPr>
              <a:t>The company uses technology and innovation to improve shopping experiences and business operations (Ryle, 2013).</a:t>
            </a:r>
          </a:p>
          <a:p>
            <a:pPr marL="0" lvl="0" indent="0">
              <a:spcBef>
                <a:spcPts val="0"/>
              </a:spcBef>
              <a:buNone/>
            </a:pPr>
            <a:endParaRPr lang="en-GB" dirty="0">
              <a:solidFill>
                <a:schemeClr val="tx1"/>
              </a:solidFill>
            </a:endParaRPr>
          </a:p>
          <a:p>
            <a:pPr lvl="0">
              <a:spcBef>
                <a:spcPts val="0"/>
              </a:spcBef>
            </a:pPr>
            <a:r>
              <a:rPr lang="en-US" dirty="0">
                <a:solidFill>
                  <a:schemeClr val="tx1"/>
                </a:solidFill>
              </a:rPr>
              <a:t>Tesco aims to create long-term value for customers, colleagues, communities, and shareholders. 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52770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F7E42047-F7E7-4687-BBE0-D4BDC8E77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8D6F839A-C8D9-4FBC-8EFD-9E56D12F4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06785" y="228600"/>
            <a:ext cx="2851523" cy="6638625"/>
            <a:chOff x="2487613" y="285750"/>
            <a:chExt cx="2428875" cy="5654676"/>
          </a:xfrm>
        </p:grpSpPr>
        <p:sp>
          <p:nvSpPr>
            <p:cNvPr id="49" name="Freeform 11">
              <a:extLst>
                <a:ext uri="{FF2B5EF4-FFF2-40B4-BE49-F238E27FC236}">
                  <a16:creationId xmlns:a16="http://schemas.microsoft.com/office/drawing/2014/main" id="{D1F0D09B-BA85-41B1-A8DE-73728B72E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12">
              <a:extLst>
                <a:ext uri="{FF2B5EF4-FFF2-40B4-BE49-F238E27FC236}">
                  <a16:creationId xmlns:a16="http://schemas.microsoft.com/office/drawing/2014/main" id="{FB2D0F0C-3A27-4FC3-A6A3-D2095D9B2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13">
              <a:extLst>
                <a:ext uri="{FF2B5EF4-FFF2-40B4-BE49-F238E27FC236}">
                  <a16:creationId xmlns:a16="http://schemas.microsoft.com/office/drawing/2014/main" id="{FA1C69EF-E6E6-4BDD-B62F-637FC9F3C3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14">
              <a:extLst>
                <a:ext uri="{FF2B5EF4-FFF2-40B4-BE49-F238E27FC236}">
                  <a16:creationId xmlns:a16="http://schemas.microsoft.com/office/drawing/2014/main" id="{75B4F36E-07F6-4E6F-A9D9-A7F6D9585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15">
              <a:extLst>
                <a:ext uri="{FF2B5EF4-FFF2-40B4-BE49-F238E27FC236}">
                  <a16:creationId xmlns:a16="http://schemas.microsoft.com/office/drawing/2014/main" id="{7D9136C7-12F1-4F21-A438-ED7668DDF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16">
              <a:extLst>
                <a:ext uri="{FF2B5EF4-FFF2-40B4-BE49-F238E27FC236}">
                  <a16:creationId xmlns:a16="http://schemas.microsoft.com/office/drawing/2014/main" id="{C718EF12-B769-45D9-9B6E-7AEAA3108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17">
              <a:extLst>
                <a:ext uri="{FF2B5EF4-FFF2-40B4-BE49-F238E27FC236}">
                  <a16:creationId xmlns:a16="http://schemas.microsoft.com/office/drawing/2014/main" id="{534EAD53-3968-459E-B27C-09126A0FE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18">
              <a:extLst>
                <a:ext uri="{FF2B5EF4-FFF2-40B4-BE49-F238E27FC236}">
                  <a16:creationId xmlns:a16="http://schemas.microsoft.com/office/drawing/2014/main" id="{67658BFE-59E2-4A2D-9E8A-18F81C350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19">
              <a:extLst>
                <a:ext uri="{FF2B5EF4-FFF2-40B4-BE49-F238E27FC236}">
                  <a16:creationId xmlns:a16="http://schemas.microsoft.com/office/drawing/2014/main" id="{3FEC8A9E-385D-4407-9671-E30238022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20">
              <a:extLst>
                <a:ext uri="{FF2B5EF4-FFF2-40B4-BE49-F238E27FC236}">
                  <a16:creationId xmlns:a16="http://schemas.microsoft.com/office/drawing/2014/main" id="{EFC82234-632C-4B76-A8FF-2C9C0DCA6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21">
              <a:extLst>
                <a:ext uri="{FF2B5EF4-FFF2-40B4-BE49-F238E27FC236}">
                  <a16:creationId xmlns:a16="http://schemas.microsoft.com/office/drawing/2014/main" id="{662A4DB3-C195-4230-953D-307E4100F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22">
              <a:extLst>
                <a:ext uri="{FF2B5EF4-FFF2-40B4-BE49-F238E27FC236}">
                  <a16:creationId xmlns:a16="http://schemas.microsoft.com/office/drawing/2014/main" id="{94D310CF-9541-4CD7-855B-E2E1EF343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2" name="Group 61">
            <a:extLst>
              <a:ext uri="{FF2B5EF4-FFF2-40B4-BE49-F238E27FC236}">
                <a16:creationId xmlns:a16="http://schemas.microsoft.com/office/drawing/2014/main" id="{70EDA856-A216-4EEC-9AB6-A59FFC703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7733" y="-786"/>
            <a:ext cx="2356675" cy="6854040"/>
            <a:chOff x="6627813" y="194833"/>
            <a:chExt cx="1952625" cy="5678918"/>
          </a:xfrm>
        </p:grpSpPr>
        <p:sp>
          <p:nvSpPr>
            <p:cNvPr id="63" name="Freeform 27">
              <a:extLst>
                <a:ext uri="{FF2B5EF4-FFF2-40B4-BE49-F238E27FC236}">
                  <a16:creationId xmlns:a16="http://schemas.microsoft.com/office/drawing/2014/main" id="{36F815B8-AFA8-45E9-A3D1-977F2D192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28">
              <a:extLst>
                <a:ext uri="{FF2B5EF4-FFF2-40B4-BE49-F238E27FC236}">
                  <a16:creationId xmlns:a16="http://schemas.microsoft.com/office/drawing/2014/main" id="{5D8FF653-8B3F-4B96-904D-1A4482EAEE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29">
              <a:extLst>
                <a:ext uri="{FF2B5EF4-FFF2-40B4-BE49-F238E27FC236}">
                  <a16:creationId xmlns:a16="http://schemas.microsoft.com/office/drawing/2014/main" id="{4DD2E775-AB45-4AF1-B5B7-54948CFB9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30">
              <a:extLst>
                <a:ext uri="{FF2B5EF4-FFF2-40B4-BE49-F238E27FC236}">
                  <a16:creationId xmlns:a16="http://schemas.microsoft.com/office/drawing/2014/main" id="{7BDE7E7B-E3AA-4A24-8F9D-CE77C96CA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31">
              <a:extLst>
                <a:ext uri="{FF2B5EF4-FFF2-40B4-BE49-F238E27FC236}">
                  <a16:creationId xmlns:a16="http://schemas.microsoft.com/office/drawing/2014/main" id="{D129CAA9-35E5-48CE-88AE-9806695CB8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32">
              <a:extLst>
                <a:ext uri="{FF2B5EF4-FFF2-40B4-BE49-F238E27FC236}">
                  <a16:creationId xmlns:a16="http://schemas.microsoft.com/office/drawing/2014/main" id="{A73989FF-4EFF-4181-81A4-72EF2E67D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33">
              <a:extLst>
                <a:ext uri="{FF2B5EF4-FFF2-40B4-BE49-F238E27FC236}">
                  <a16:creationId xmlns:a16="http://schemas.microsoft.com/office/drawing/2014/main" id="{8C2C17BD-8FA0-4F42-B2CD-5E5A9F542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34">
              <a:extLst>
                <a:ext uri="{FF2B5EF4-FFF2-40B4-BE49-F238E27FC236}">
                  <a16:creationId xmlns:a16="http://schemas.microsoft.com/office/drawing/2014/main" id="{EEE99CF3-AD71-46FB-8E7D-67825F7816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35">
              <a:extLst>
                <a:ext uri="{FF2B5EF4-FFF2-40B4-BE49-F238E27FC236}">
                  <a16:creationId xmlns:a16="http://schemas.microsoft.com/office/drawing/2014/main" id="{D0F9D5ED-7591-4E88-9FDA-4C1DC47E9D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Freeform 36">
              <a:extLst>
                <a:ext uri="{FF2B5EF4-FFF2-40B4-BE49-F238E27FC236}">
                  <a16:creationId xmlns:a16="http://schemas.microsoft.com/office/drawing/2014/main" id="{88FA7C13-D80D-4514-B9DB-87AE076AC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Freeform 37">
              <a:extLst>
                <a:ext uri="{FF2B5EF4-FFF2-40B4-BE49-F238E27FC236}">
                  <a16:creationId xmlns:a16="http://schemas.microsoft.com/office/drawing/2014/main" id="{202C78DF-D842-450B-A87D-E035719E4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4" name="Freeform 38">
              <a:extLst>
                <a:ext uri="{FF2B5EF4-FFF2-40B4-BE49-F238E27FC236}">
                  <a16:creationId xmlns:a16="http://schemas.microsoft.com/office/drawing/2014/main" id="{A4789F83-2423-47F8-8958-48E477BAE0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192E1B-9DC5-B7E8-8A41-976C0E6DC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9520" y="624110"/>
            <a:ext cx="7570050" cy="1280890"/>
          </a:xfrm>
        </p:spPr>
        <p:txBody>
          <a:bodyPr>
            <a:normAutofit/>
          </a:bodyPr>
          <a:lstStyle/>
          <a:p>
            <a:r>
              <a:rPr lang="en-GB" u="sng" dirty="0"/>
              <a:t>3. Planning: Roles and Responsibilities 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2C509E7A-337A-4664-BEC2-03F9BCA0A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1632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8" name="Freeform 11">
            <a:extLst>
              <a:ext uri="{FF2B5EF4-FFF2-40B4-BE49-F238E27FC236}">
                <a16:creationId xmlns:a16="http://schemas.microsoft.com/office/drawing/2014/main" id="{D9AB99AB-E300-4B19-97C3-9A12EA3C7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716320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6" name="Picture 5" descr="Desk with productivity items">
            <a:extLst>
              <a:ext uri="{FF2B5EF4-FFF2-40B4-BE49-F238E27FC236}">
                <a16:creationId xmlns:a16="http://schemas.microsoft.com/office/drawing/2014/main" id="{6BFF6384-BAF9-9B5C-E5E6-06ECCFCA48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386" r="29134" b="-2"/>
          <a:stretch>
            <a:fillRect/>
          </a:stretch>
        </p:blipFill>
        <p:spPr>
          <a:xfrm>
            <a:off x="20" y="1730"/>
            <a:ext cx="2720524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373B7-9B11-68A8-8D7B-4685D8F7D9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9520" y="1883037"/>
            <a:ext cx="7532460" cy="4934020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US" sz="1900" dirty="0">
                <a:solidFill>
                  <a:schemeClr val="tx1"/>
                </a:solidFill>
              </a:rPr>
              <a:t>Tesco managers set goals for sales growth, customer satisfaction, and online services. </a:t>
            </a:r>
          </a:p>
          <a:p>
            <a:pPr>
              <a:spcBef>
                <a:spcPts val="0"/>
              </a:spcBef>
            </a:pPr>
            <a:endParaRPr lang="en-US" sz="19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en-US" sz="1900" dirty="0">
                <a:solidFill>
                  <a:schemeClr val="tx1"/>
                </a:solidFill>
              </a:rPr>
              <a:t>They use Clubcard information, sales figures, and customer trends to predict demand.</a:t>
            </a:r>
          </a:p>
          <a:p>
            <a:pPr>
              <a:spcBef>
                <a:spcPts val="0"/>
              </a:spcBef>
            </a:pPr>
            <a:endParaRPr lang="en-US" sz="19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en-US" sz="1900" dirty="0">
                <a:solidFill>
                  <a:schemeClr val="tx1"/>
                </a:solidFill>
              </a:rPr>
              <a:t>Planning involves managing stock levels and preparing for busy periods such as Christmas and Easter. </a:t>
            </a:r>
          </a:p>
          <a:p>
            <a:pPr>
              <a:spcBef>
                <a:spcPts val="0"/>
              </a:spcBef>
            </a:pPr>
            <a:endParaRPr lang="en-US" sz="19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en-US" sz="1900" dirty="0">
                <a:solidFill>
                  <a:schemeClr val="tx1"/>
                </a:solidFill>
              </a:rPr>
              <a:t>Managers create plans for day-to-day operations as well as future business growth </a:t>
            </a:r>
            <a:r>
              <a:rPr lang="en-GB" sz="1900" dirty="0">
                <a:solidFill>
                  <a:schemeClr val="tx1"/>
                </a:solidFill>
              </a:rPr>
              <a:t>(Cole and Kelly, 2020).</a:t>
            </a:r>
            <a:endParaRPr lang="en-US" sz="19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endParaRPr lang="en-US" sz="19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en-US" sz="1900" dirty="0">
                <a:solidFill>
                  <a:schemeClr val="tx1"/>
                </a:solidFill>
              </a:rPr>
              <a:t>Tesco continues to invest in online shopping, home delivery, and sustainability projects </a:t>
            </a:r>
            <a:r>
              <a:rPr lang="en-GB" sz="1900" dirty="0">
                <a:solidFill>
                  <a:schemeClr val="tx1"/>
                </a:solidFill>
              </a:rPr>
              <a:t>(Tesco PLC, 2026)</a:t>
            </a:r>
            <a:r>
              <a:rPr lang="en-US" sz="1900" dirty="0">
                <a:solidFill>
                  <a:schemeClr val="tx1"/>
                </a:solidFill>
              </a:rPr>
              <a:t>. </a:t>
            </a:r>
          </a:p>
          <a:p>
            <a:pPr>
              <a:spcBef>
                <a:spcPts val="0"/>
              </a:spcBef>
            </a:pPr>
            <a:endParaRPr lang="en-US" sz="19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en-US" sz="1900" dirty="0">
                <a:solidFill>
                  <a:schemeClr val="tx1"/>
                </a:solidFill>
              </a:rPr>
              <a:t>Data and digital systems help managers make better business decisions.</a:t>
            </a:r>
            <a:endParaRPr lang="en-GB" sz="19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85696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9A5E7-D0CD-4C0D-B788-84146C832C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025" y="0"/>
            <a:ext cx="11999976" cy="1280890"/>
          </a:xfrm>
        </p:spPr>
        <p:txBody>
          <a:bodyPr/>
          <a:lstStyle/>
          <a:p>
            <a:r>
              <a:rPr lang="en-GB" u="sng" dirty="0"/>
              <a:t>3. Planning: Effective Practices and Impact on Goals</a:t>
            </a: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572520E-809A-4EF9-9D84-049765AF182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5011399"/>
              </p:ext>
            </p:extLst>
          </p:nvPr>
        </p:nvGraphicFramePr>
        <p:xfrm>
          <a:off x="1255268" y="1399763"/>
          <a:ext cx="9681464" cy="54582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40732">
                  <a:extLst>
                    <a:ext uri="{9D8B030D-6E8A-4147-A177-3AD203B41FA5}">
                      <a16:colId xmlns:a16="http://schemas.microsoft.com/office/drawing/2014/main" val="44674535"/>
                    </a:ext>
                  </a:extLst>
                </a:gridCol>
                <a:gridCol w="4840732">
                  <a:extLst>
                    <a:ext uri="{9D8B030D-6E8A-4147-A177-3AD203B41FA5}">
                      <a16:colId xmlns:a16="http://schemas.microsoft.com/office/drawing/2014/main" val="467604651"/>
                    </a:ext>
                  </a:extLst>
                </a:gridCol>
              </a:tblGrid>
              <a:tr h="59529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Effective Practices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Impact on Goals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7614657"/>
                  </a:ext>
                </a:extLst>
              </a:tr>
              <a:tr h="4862941">
                <a:tc>
                  <a:txBody>
                    <a:bodyPr/>
                    <a:lstStyle/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800" dirty="0"/>
                        <a:t>Tesco uses Clubcard data and sales information to support planning decisions 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(Tesco PLC, 2026)</a:t>
                      </a:r>
                      <a:r>
                        <a:rPr lang="en-US" sz="1800" dirty="0"/>
                        <a:t>. 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sz="18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Managers set clear and achievable business targets.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Potential risks, such as supply chain issues and changing customer demand, are considered in planning.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Plans are regularly reviewed and updated based on business performance (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</a:rPr>
                        <a:t>Robbins, 2020). </a:t>
                      </a:r>
                      <a:endParaRPr lang="en-US" sz="18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Forecasting tools help Tesco maintain stock levels and reduce waste.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Helps reduce waste and keep products available in Tesco stores.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Supports higher sales and improved profitability.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Improves customer satisfaction by meeting demand effectively.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Helps Tesco stay competitive in the retail market.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Contributes to long-term growth and business success.</a:t>
                      </a: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84804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422487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F7E42047-F7E7-4687-BBE0-D4BDC8E77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8D6F839A-C8D9-4FBC-8EFD-9E56D12F4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06785" y="228600"/>
            <a:ext cx="2851523" cy="6638625"/>
            <a:chOff x="2487613" y="285750"/>
            <a:chExt cx="2428875" cy="5654676"/>
          </a:xfrm>
        </p:grpSpPr>
        <p:sp>
          <p:nvSpPr>
            <p:cNvPr id="49" name="Freeform 11">
              <a:extLst>
                <a:ext uri="{FF2B5EF4-FFF2-40B4-BE49-F238E27FC236}">
                  <a16:creationId xmlns:a16="http://schemas.microsoft.com/office/drawing/2014/main" id="{D1F0D09B-BA85-41B1-A8DE-73728B72E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12">
              <a:extLst>
                <a:ext uri="{FF2B5EF4-FFF2-40B4-BE49-F238E27FC236}">
                  <a16:creationId xmlns:a16="http://schemas.microsoft.com/office/drawing/2014/main" id="{FB2D0F0C-3A27-4FC3-A6A3-D2095D9B2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13">
              <a:extLst>
                <a:ext uri="{FF2B5EF4-FFF2-40B4-BE49-F238E27FC236}">
                  <a16:creationId xmlns:a16="http://schemas.microsoft.com/office/drawing/2014/main" id="{FA1C69EF-E6E6-4BDD-B62F-637FC9F3C3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14">
              <a:extLst>
                <a:ext uri="{FF2B5EF4-FFF2-40B4-BE49-F238E27FC236}">
                  <a16:creationId xmlns:a16="http://schemas.microsoft.com/office/drawing/2014/main" id="{75B4F36E-07F6-4E6F-A9D9-A7F6D9585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15">
              <a:extLst>
                <a:ext uri="{FF2B5EF4-FFF2-40B4-BE49-F238E27FC236}">
                  <a16:creationId xmlns:a16="http://schemas.microsoft.com/office/drawing/2014/main" id="{7D9136C7-12F1-4F21-A438-ED7668DDF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16">
              <a:extLst>
                <a:ext uri="{FF2B5EF4-FFF2-40B4-BE49-F238E27FC236}">
                  <a16:creationId xmlns:a16="http://schemas.microsoft.com/office/drawing/2014/main" id="{C718EF12-B769-45D9-9B6E-7AEAA3108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17">
              <a:extLst>
                <a:ext uri="{FF2B5EF4-FFF2-40B4-BE49-F238E27FC236}">
                  <a16:creationId xmlns:a16="http://schemas.microsoft.com/office/drawing/2014/main" id="{534EAD53-3968-459E-B27C-09126A0FE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18">
              <a:extLst>
                <a:ext uri="{FF2B5EF4-FFF2-40B4-BE49-F238E27FC236}">
                  <a16:creationId xmlns:a16="http://schemas.microsoft.com/office/drawing/2014/main" id="{67658BFE-59E2-4A2D-9E8A-18F81C350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19">
              <a:extLst>
                <a:ext uri="{FF2B5EF4-FFF2-40B4-BE49-F238E27FC236}">
                  <a16:creationId xmlns:a16="http://schemas.microsoft.com/office/drawing/2014/main" id="{3FEC8A9E-385D-4407-9671-E30238022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20">
              <a:extLst>
                <a:ext uri="{FF2B5EF4-FFF2-40B4-BE49-F238E27FC236}">
                  <a16:creationId xmlns:a16="http://schemas.microsoft.com/office/drawing/2014/main" id="{EFC82234-632C-4B76-A8FF-2C9C0DCA6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21">
              <a:extLst>
                <a:ext uri="{FF2B5EF4-FFF2-40B4-BE49-F238E27FC236}">
                  <a16:creationId xmlns:a16="http://schemas.microsoft.com/office/drawing/2014/main" id="{662A4DB3-C195-4230-953D-307E4100F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22">
              <a:extLst>
                <a:ext uri="{FF2B5EF4-FFF2-40B4-BE49-F238E27FC236}">
                  <a16:creationId xmlns:a16="http://schemas.microsoft.com/office/drawing/2014/main" id="{94D310CF-9541-4CD7-855B-E2E1EF343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2" name="Group 61">
            <a:extLst>
              <a:ext uri="{FF2B5EF4-FFF2-40B4-BE49-F238E27FC236}">
                <a16:creationId xmlns:a16="http://schemas.microsoft.com/office/drawing/2014/main" id="{70EDA856-A216-4EEC-9AB6-A59FFC703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7733" y="-786"/>
            <a:ext cx="2356675" cy="6854040"/>
            <a:chOff x="6627813" y="194833"/>
            <a:chExt cx="1952625" cy="5678918"/>
          </a:xfrm>
        </p:grpSpPr>
        <p:sp>
          <p:nvSpPr>
            <p:cNvPr id="63" name="Freeform 27">
              <a:extLst>
                <a:ext uri="{FF2B5EF4-FFF2-40B4-BE49-F238E27FC236}">
                  <a16:creationId xmlns:a16="http://schemas.microsoft.com/office/drawing/2014/main" id="{36F815B8-AFA8-45E9-A3D1-977F2D192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28">
              <a:extLst>
                <a:ext uri="{FF2B5EF4-FFF2-40B4-BE49-F238E27FC236}">
                  <a16:creationId xmlns:a16="http://schemas.microsoft.com/office/drawing/2014/main" id="{5D8FF653-8B3F-4B96-904D-1A4482EAEE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29">
              <a:extLst>
                <a:ext uri="{FF2B5EF4-FFF2-40B4-BE49-F238E27FC236}">
                  <a16:creationId xmlns:a16="http://schemas.microsoft.com/office/drawing/2014/main" id="{4DD2E775-AB45-4AF1-B5B7-54948CFB9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30">
              <a:extLst>
                <a:ext uri="{FF2B5EF4-FFF2-40B4-BE49-F238E27FC236}">
                  <a16:creationId xmlns:a16="http://schemas.microsoft.com/office/drawing/2014/main" id="{7BDE7E7B-E3AA-4A24-8F9D-CE77C96CA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31">
              <a:extLst>
                <a:ext uri="{FF2B5EF4-FFF2-40B4-BE49-F238E27FC236}">
                  <a16:creationId xmlns:a16="http://schemas.microsoft.com/office/drawing/2014/main" id="{D129CAA9-35E5-48CE-88AE-9806695CB8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32">
              <a:extLst>
                <a:ext uri="{FF2B5EF4-FFF2-40B4-BE49-F238E27FC236}">
                  <a16:creationId xmlns:a16="http://schemas.microsoft.com/office/drawing/2014/main" id="{A73989FF-4EFF-4181-81A4-72EF2E67D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33">
              <a:extLst>
                <a:ext uri="{FF2B5EF4-FFF2-40B4-BE49-F238E27FC236}">
                  <a16:creationId xmlns:a16="http://schemas.microsoft.com/office/drawing/2014/main" id="{8C2C17BD-8FA0-4F42-B2CD-5E5A9F542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34">
              <a:extLst>
                <a:ext uri="{FF2B5EF4-FFF2-40B4-BE49-F238E27FC236}">
                  <a16:creationId xmlns:a16="http://schemas.microsoft.com/office/drawing/2014/main" id="{EEE99CF3-AD71-46FB-8E7D-67825F7816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35">
              <a:extLst>
                <a:ext uri="{FF2B5EF4-FFF2-40B4-BE49-F238E27FC236}">
                  <a16:creationId xmlns:a16="http://schemas.microsoft.com/office/drawing/2014/main" id="{D0F9D5ED-7591-4E88-9FDA-4C1DC47E9D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Freeform 36">
              <a:extLst>
                <a:ext uri="{FF2B5EF4-FFF2-40B4-BE49-F238E27FC236}">
                  <a16:creationId xmlns:a16="http://schemas.microsoft.com/office/drawing/2014/main" id="{88FA7C13-D80D-4514-B9DB-87AE076AC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Freeform 37">
              <a:extLst>
                <a:ext uri="{FF2B5EF4-FFF2-40B4-BE49-F238E27FC236}">
                  <a16:creationId xmlns:a16="http://schemas.microsoft.com/office/drawing/2014/main" id="{202C78DF-D842-450B-A87D-E035719E4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4" name="Freeform 38">
              <a:extLst>
                <a:ext uri="{FF2B5EF4-FFF2-40B4-BE49-F238E27FC236}">
                  <a16:creationId xmlns:a16="http://schemas.microsoft.com/office/drawing/2014/main" id="{A4789F83-2423-47F8-8958-48E477BAE0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8EFF44C-FD77-93AA-A50A-E647BD736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9520" y="624110"/>
            <a:ext cx="6845092" cy="1280890"/>
          </a:xfrm>
        </p:spPr>
        <p:txBody>
          <a:bodyPr>
            <a:normAutofit/>
          </a:bodyPr>
          <a:lstStyle/>
          <a:p>
            <a:r>
              <a:rPr lang="en-GB" u="sng" dirty="0"/>
              <a:t>4. Organising: Roles and Responsibilities </a:t>
            </a:r>
            <a:endParaRPr lang="en-GB" dirty="0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2C509E7A-337A-4664-BEC2-03F9BCA0A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1632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8" name="Freeform 11">
            <a:extLst>
              <a:ext uri="{FF2B5EF4-FFF2-40B4-BE49-F238E27FC236}">
                <a16:creationId xmlns:a16="http://schemas.microsoft.com/office/drawing/2014/main" id="{D9AB99AB-E300-4B19-97C3-9A12EA3C7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716320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Picture 4" descr="Boxes On Rack In Warehouse">
            <a:extLst>
              <a:ext uri="{FF2B5EF4-FFF2-40B4-BE49-F238E27FC236}">
                <a16:creationId xmlns:a16="http://schemas.microsoft.com/office/drawing/2014/main" id="{E6899A5C-D644-A2EF-A563-F68BF9ED059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1014" r="32507" b="-2"/>
          <a:stretch>
            <a:fillRect/>
          </a:stretch>
        </p:blipFill>
        <p:spPr>
          <a:xfrm>
            <a:off x="20" y="1730"/>
            <a:ext cx="2720524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6EB015-1494-76C9-E8BF-584991FC5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5795" y="2133600"/>
            <a:ext cx="7501013" cy="4724400"/>
          </a:xfrm>
        </p:spPr>
        <p:txBody>
          <a:bodyPr>
            <a:normAutofit fontScale="92500" lnSpcReduction="10000"/>
          </a:bodyPr>
          <a:lstStyle/>
          <a:p>
            <a:pPr>
              <a:spcBef>
                <a:spcPts val="0"/>
              </a:spcBef>
            </a:pPr>
            <a:r>
              <a:rPr lang="en-US" sz="2000" dirty="0">
                <a:solidFill>
                  <a:schemeClr val="tx1"/>
                </a:solidFill>
              </a:rPr>
              <a:t>Tesco managers </a:t>
            </a:r>
            <a:r>
              <a:rPr lang="en-US" sz="2000" dirty="0" err="1">
                <a:solidFill>
                  <a:schemeClr val="tx1"/>
                </a:solidFill>
              </a:rPr>
              <a:t>organise</a:t>
            </a:r>
            <a:r>
              <a:rPr lang="en-US" sz="2000" dirty="0">
                <a:solidFill>
                  <a:schemeClr val="tx1"/>
                </a:solidFill>
              </a:rPr>
              <a:t> stores, warehouses, and online operations to run efficiently </a:t>
            </a:r>
            <a:r>
              <a:rPr lang="en-GB" sz="2000" dirty="0">
                <a:solidFill>
                  <a:schemeClr val="tx1"/>
                </a:solidFill>
              </a:rPr>
              <a:t>(Mullins and McLean, 2019).</a:t>
            </a:r>
            <a:r>
              <a:rPr lang="en-US" sz="2000" dirty="0">
                <a:solidFill>
                  <a:schemeClr val="tx1"/>
                </a:solidFill>
              </a:rPr>
              <a:t> </a:t>
            </a:r>
          </a:p>
          <a:p>
            <a:pPr>
              <a:spcBef>
                <a:spcPts val="0"/>
              </a:spcBef>
            </a:pPr>
            <a:endParaRPr lang="en-US" sz="20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en-US" sz="2000" dirty="0">
                <a:solidFill>
                  <a:schemeClr val="tx1"/>
                </a:solidFill>
              </a:rPr>
              <a:t>Employees are assigned specific roles in stores, warehouses, and delivery services. </a:t>
            </a:r>
          </a:p>
          <a:p>
            <a:pPr>
              <a:spcBef>
                <a:spcPts val="0"/>
              </a:spcBef>
            </a:pPr>
            <a:endParaRPr lang="en-US" sz="20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en-US" sz="2000" dirty="0">
                <a:solidFill>
                  <a:schemeClr val="tx1"/>
                </a:solidFill>
              </a:rPr>
              <a:t>Staff, equipment, and stock are allocated where they are needed most. </a:t>
            </a:r>
          </a:p>
          <a:p>
            <a:pPr marL="0" indent="0">
              <a:spcBef>
                <a:spcPts val="0"/>
              </a:spcBef>
              <a:buNone/>
            </a:pPr>
            <a:endParaRPr lang="en-US" sz="20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en-US" sz="2000" dirty="0">
                <a:solidFill>
                  <a:schemeClr val="tx1"/>
                </a:solidFill>
              </a:rPr>
              <a:t>Clear communication and reporting systems help staff understand their responsibilities. </a:t>
            </a:r>
          </a:p>
          <a:p>
            <a:pPr>
              <a:spcBef>
                <a:spcPts val="0"/>
              </a:spcBef>
            </a:pPr>
            <a:endParaRPr lang="en-US" sz="20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en-US" sz="2000" dirty="0">
                <a:solidFill>
                  <a:schemeClr val="tx1"/>
                </a:solidFill>
              </a:rPr>
              <a:t>Managers work closely with stores, logistics teams, and suppliers to keep operations running smoothly. </a:t>
            </a:r>
          </a:p>
          <a:p>
            <a:pPr>
              <a:spcBef>
                <a:spcPts val="0"/>
              </a:spcBef>
            </a:pPr>
            <a:endParaRPr lang="en-US" sz="20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en-US" sz="2000" dirty="0">
                <a:solidFill>
                  <a:schemeClr val="tx1"/>
                </a:solidFill>
              </a:rPr>
              <a:t>Training and support are provided to help employees perform their jobs effectively.</a:t>
            </a:r>
          </a:p>
        </p:txBody>
      </p:sp>
    </p:spTree>
    <p:extLst>
      <p:ext uri="{BB962C8B-B14F-4D97-AF65-F5344CB8AC3E}">
        <p14:creationId xmlns:p14="http://schemas.microsoft.com/office/powerpoint/2010/main" val="18078501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309904-58A1-91DE-3CBC-AEC1DDB5DA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DC3461-0AB0-F748-0065-2052D90D2C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025" y="0"/>
            <a:ext cx="11999976" cy="1280890"/>
          </a:xfrm>
        </p:spPr>
        <p:txBody>
          <a:bodyPr/>
          <a:lstStyle/>
          <a:p>
            <a:r>
              <a:rPr lang="en-GB" u="sng" dirty="0"/>
              <a:t>4. Organising: Effective Practices and Impact on Goals</a:t>
            </a: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CAD449B-BFF4-51FC-A3BE-696B33EB43A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0296392"/>
              </p:ext>
            </p:extLst>
          </p:nvPr>
        </p:nvGraphicFramePr>
        <p:xfrm>
          <a:off x="1255268" y="1399762"/>
          <a:ext cx="9681464" cy="52570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40732">
                  <a:extLst>
                    <a:ext uri="{9D8B030D-6E8A-4147-A177-3AD203B41FA5}">
                      <a16:colId xmlns:a16="http://schemas.microsoft.com/office/drawing/2014/main" val="44674535"/>
                    </a:ext>
                  </a:extLst>
                </a:gridCol>
                <a:gridCol w="4840732">
                  <a:extLst>
                    <a:ext uri="{9D8B030D-6E8A-4147-A177-3AD203B41FA5}">
                      <a16:colId xmlns:a16="http://schemas.microsoft.com/office/drawing/2014/main" val="467604651"/>
                    </a:ext>
                  </a:extLst>
                </a:gridCol>
              </a:tblGrid>
              <a:tr h="60818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Effective Practices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Impact on Goals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7614657"/>
                  </a:ext>
                </a:extLst>
              </a:tr>
              <a:tr h="4648883"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Clearly define employee roles and </a:t>
                      </a:r>
                      <a:r>
                        <a:rPr lang="en-US" sz="1800" b="0" dirty="0">
                          <a:solidFill>
                            <a:schemeClr val="tx1"/>
                          </a:solidFill>
                        </a:rPr>
                        <a:t>responsibilities </a:t>
                      </a:r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(Munjal et al., 2026).</a:t>
                      </a:r>
                      <a:endParaRPr lang="en-US" sz="1800" b="0" dirty="0">
                        <a:solidFill>
                          <a:schemeClr val="tx1"/>
                        </a:solidFill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Ensure the right number of staff are available across Tesco operations.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Encourage effective communication between teams and departments.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Provide training and development opportunities for employees.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Allocate staff and resources where they are needed most.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Improves efficiency across Tesco's operations.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Helps stores and the supply chain run smoothly.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Increases employee productivity and performance.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Enhances customer service and satisfaction.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Supports Tesco in achieving its business goals.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84804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504805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F7E42047-F7E7-4687-BBE0-D4BDC8E77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8D6F839A-C8D9-4FBC-8EFD-9E56D12F4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06785" y="228600"/>
            <a:ext cx="2851523" cy="6638625"/>
            <a:chOff x="2487613" y="285750"/>
            <a:chExt cx="2428875" cy="5654676"/>
          </a:xfrm>
        </p:grpSpPr>
        <p:sp>
          <p:nvSpPr>
            <p:cNvPr id="53" name="Freeform 11">
              <a:extLst>
                <a:ext uri="{FF2B5EF4-FFF2-40B4-BE49-F238E27FC236}">
                  <a16:creationId xmlns:a16="http://schemas.microsoft.com/office/drawing/2014/main" id="{D1F0D09B-BA85-41B1-A8DE-73728B72E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12">
              <a:extLst>
                <a:ext uri="{FF2B5EF4-FFF2-40B4-BE49-F238E27FC236}">
                  <a16:creationId xmlns:a16="http://schemas.microsoft.com/office/drawing/2014/main" id="{FB2D0F0C-3A27-4FC3-A6A3-D2095D9B2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13">
              <a:extLst>
                <a:ext uri="{FF2B5EF4-FFF2-40B4-BE49-F238E27FC236}">
                  <a16:creationId xmlns:a16="http://schemas.microsoft.com/office/drawing/2014/main" id="{FA1C69EF-E6E6-4BDD-B62F-637FC9F3C3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14">
              <a:extLst>
                <a:ext uri="{FF2B5EF4-FFF2-40B4-BE49-F238E27FC236}">
                  <a16:creationId xmlns:a16="http://schemas.microsoft.com/office/drawing/2014/main" id="{75B4F36E-07F6-4E6F-A9D9-A7F6D9585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15">
              <a:extLst>
                <a:ext uri="{FF2B5EF4-FFF2-40B4-BE49-F238E27FC236}">
                  <a16:creationId xmlns:a16="http://schemas.microsoft.com/office/drawing/2014/main" id="{7D9136C7-12F1-4F21-A438-ED7668DDF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16">
              <a:extLst>
                <a:ext uri="{FF2B5EF4-FFF2-40B4-BE49-F238E27FC236}">
                  <a16:creationId xmlns:a16="http://schemas.microsoft.com/office/drawing/2014/main" id="{C718EF12-B769-45D9-9B6E-7AEAA3108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17">
              <a:extLst>
                <a:ext uri="{FF2B5EF4-FFF2-40B4-BE49-F238E27FC236}">
                  <a16:creationId xmlns:a16="http://schemas.microsoft.com/office/drawing/2014/main" id="{534EAD53-3968-459E-B27C-09126A0FE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18">
              <a:extLst>
                <a:ext uri="{FF2B5EF4-FFF2-40B4-BE49-F238E27FC236}">
                  <a16:creationId xmlns:a16="http://schemas.microsoft.com/office/drawing/2014/main" id="{67658BFE-59E2-4A2D-9E8A-18F81C350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19">
              <a:extLst>
                <a:ext uri="{FF2B5EF4-FFF2-40B4-BE49-F238E27FC236}">
                  <a16:creationId xmlns:a16="http://schemas.microsoft.com/office/drawing/2014/main" id="{3FEC8A9E-385D-4407-9671-E30238022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20">
              <a:extLst>
                <a:ext uri="{FF2B5EF4-FFF2-40B4-BE49-F238E27FC236}">
                  <a16:creationId xmlns:a16="http://schemas.microsoft.com/office/drawing/2014/main" id="{EFC82234-632C-4B76-A8FF-2C9C0DCA6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21">
              <a:extLst>
                <a:ext uri="{FF2B5EF4-FFF2-40B4-BE49-F238E27FC236}">
                  <a16:creationId xmlns:a16="http://schemas.microsoft.com/office/drawing/2014/main" id="{662A4DB3-C195-4230-953D-307E4100F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22">
              <a:extLst>
                <a:ext uri="{FF2B5EF4-FFF2-40B4-BE49-F238E27FC236}">
                  <a16:creationId xmlns:a16="http://schemas.microsoft.com/office/drawing/2014/main" id="{94D310CF-9541-4CD7-855B-E2E1EF343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6" name="Group 65">
            <a:extLst>
              <a:ext uri="{FF2B5EF4-FFF2-40B4-BE49-F238E27FC236}">
                <a16:creationId xmlns:a16="http://schemas.microsoft.com/office/drawing/2014/main" id="{70EDA856-A216-4EEC-9AB6-A59FFC703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7733" y="-786"/>
            <a:ext cx="2356675" cy="6854040"/>
            <a:chOff x="6627813" y="194833"/>
            <a:chExt cx="1952625" cy="5678918"/>
          </a:xfrm>
        </p:grpSpPr>
        <p:sp>
          <p:nvSpPr>
            <p:cNvPr id="67" name="Freeform 27">
              <a:extLst>
                <a:ext uri="{FF2B5EF4-FFF2-40B4-BE49-F238E27FC236}">
                  <a16:creationId xmlns:a16="http://schemas.microsoft.com/office/drawing/2014/main" id="{36F815B8-AFA8-45E9-A3D1-977F2D192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28">
              <a:extLst>
                <a:ext uri="{FF2B5EF4-FFF2-40B4-BE49-F238E27FC236}">
                  <a16:creationId xmlns:a16="http://schemas.microsoft.com/office/drawing/2014/main" id="{5D8FF653-8B3F-4B96-904D-1A4482EAEE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29">
              <a:extLst>
                <a:ext uri="{FF2B5EF4-FFF2-40B4-BE49-F238E27FC236}">
                  <a16:creationId xmlns:a16="http://schemas.microsoft.com/office/drawing/2014/main" id="{4DD2E775-AB45-4AF1-B5B7-54948CFB9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30">
              <a:extLst>
                <a:ext uri="{FF2B5EF4-FFF2-40B4-BE49-F238E27FC236}">
                  <a16:creationId xmlns:a16="http://schemas.microsoft.com/office/drawing/2014/main" id="{7BDE7E7B-E3AA-4A24-8F9D-CE77C96CA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31">
              <a:extLst>
                <a:ext uri="{FF2B5EF4-FFF2-40B4-BE49-F238E27FC236}">
                  <a16:creationId xmlns:a16="http://schemas.microsoft.com/office/drawing/2014/main" id="{D129CAA9-35E5-48CE-88AE-9806695CB8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Freeform 32">
              <a:extLst>
                <a:ext uri="{FF2B5EF4-FFF2-40B4-BE49-F238E27FC236}">
                  <a16:creationId xmlns:a16="http://schemas.microsoft.com/office/drawing/2014/main" id="{A73989FF-4EFF-4181-81A4-72EF2E67D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Freeform 33">
              <a:extLst>
                <a:ext uri="{FF2B5EF4-FFF2-40B4-BE49-F238E27FC236}">
                  <a16:creationId xmlns:a16="http://schemas.microsoft.com/office/drawing/2014/main" id="{8C2C17BD-8FA0-4F42-B2CD-5E5A9F542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4" name="Freeform 34">
              <a:extLst>
                <a:ext uri="{FF2B5EF4-FFF2-40B4-BE49-F238E27FC236}">
                  <a16:creationId xmlns:a16="http://schemas.microsoft.com/office/drawing/2014/main" id="{EEE99CF3-AD71-46FB-8E7D-67825F7816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5" name="Freeform 35">
              <a:extLst>
                <a:ext uri="{FF2B5EF4-FFF2-40B4-BE49-F238E27FC236}">
                  <a16:creationId xmlns:a16="http://schemas.microsoft.com/office/drawing/2014/main" id="{D0F9D5ED-7591-4E88-9FDA-4C1DC47E9D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6" name="Freeform 36">
              <a:extLst>
                <a:ext uri="{FF2B5EF4-FFF2-40B4-BE49-F238E27FC236}">
                  <a16:creationId xmlns:a16="http://schemas.microsoft.com/office/drawing/2014/main" id="{88FA7C13-D80D-4514-B9DB-87AE076AC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7" name="Freeform 37">
              <a:extLst>
                <a:ext uri="{FF2B5EF4-FFF2-40B4-BE49-F238E27FC236}">
                  <a16:creationId xmlns:a16="http://schemas.microsoft.com/office/drawing/2014/main" id="{202C78DF-D842-450B-A87D-E035719E4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8" name="Freeform 38">
              <a:extLst>
                <a:ext uri="{FF2B5EF4-FFF2-40B4-BE49-F238E27FC236}">
                  <a16:creationId xmlns:a16="http://schemas.microsoft.com/office/drawing/2014/main" id="{A4789F83-2423-47F8-8958-48E477BAE0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59D1BC9-6244-2B2C-B81D-4BD055FDA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9520" y="624110"/>
            <a:ext cx="6845092" cy="1280890"/>
          </a:xfrm>
        </p:spPr>
        <p:txBody>
          <a:bodyPr>
            <a:normAutofit/>
          </a:bodyPr>
          <a:lstStyle/>
          <a:p>
            <a:r>
              <a:rPr lang="en-GB" u="sng"/>
              <a:t>5. Commanding: Roles and Responsibilities </a:t>
            </a:r>
            <a:endParaRPr lang="en-GB" dirty="0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2C509E7A-337A-4664-BEC2-03F9BCA0A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1632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2" name="Freeform 11">
            <a:extLst>
              <a:ext uri="{FF2B5EF4-FFF2-40B4-BE49-F238E27FC236}">
                <a16:creationId xmlns:a16="http://schemas.microsoft.com/office/drawing/2014/main" id="{D9AB99AB-E300-4B19-97C3-9A12EA3C7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716320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45" name="Picture 44" descr="types of communication">
            <a:extLst>
              <a:ext uri="{FF2B5EF4-FFF2-40B4-BE49-F238E27FC236}">
                <a16:creationId xmlns:a16="http://schemas.microsoft.com/office/drawing/2014/main" id="{E7A07326-32A3-F6FB-7115-4FAB60D8C97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008" r="33512" b="-2"/>
          <a:stretch>
            <a:fillRect/>
          </a:stretch>
        </p:blipFill>
        <p:spPr>
          <a:xfrm>
            <a:off x="20" y="1730"/>
            <a:ext cx="2720524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CD62E1-4DD3-11A0-8713-9DF50B9F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6666" y="2133600"/>
            <a:ext cx="7535313" cy="4724400"/>
          </a:xfrm>
        </p:spPr>
        <p:txBody>
          <a:bodyPr>
            <a:normAutofit lnSpcReduction="10000"/>
          </a:bodyPr>
          <a:lstStyle/>
          <a:p>
            <a:pPr>
              <a:spcBef>
                <a:spcPts val="0"/>
              </a:spcBef>
            </a:pPr>
            <a:r>
              <a:rPr lang="en-US" sz="1900" dirty="0">
                <a:solidFill>
                  <a:schemeClr val="tx1"/>
                </a:solidFill>
              </a:rPr>
              <a:t>Tesco managers supervise and support employees in stores and warehouses. </a:t>
            </a:r>
          </a:p>
          <a:p>
            <a:pPr>
              <a:spcBef>
                <a:spcPts val="0"/>
              </a:spcBef>
            </a:pPr>
            <a:endParaRPr lang="en-US" sz="19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en-US" sz="1900" dirty="0">
                <a:solidFill>
                  <a:schemeClr val="tx1"/>
                </a:solidFill>
              </a:rPr>
              <a:t>Daily tasks, goals, and expectations are communicated clearly. </a:t>
            </a:r>
          </a:p>
          <a:p>
            <a:pPr>
              <a:spcBef>
                <a:spcPts val="0"/>
              </a:spcBef>
            </a:pPr>
            <a:endParaRPr lang="en-US" sz="19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en-US" sz="1900" dirty="0">
                <a:solidFill>
                  <a:schemeClr val="tx1"/>
                </a:solidFill>
              </a:rPr>
              <a:t>Managers motivate staff to maintain high standards of performance and customer service. </a:t>
            </a:r>
          </a:p>
          <a:p>
            <a:pPr>
              <a:spcBef>
                <a:spcPts val="0"/>
              </a:spcBef>
            </a:pPr>
            <a:endParaRPr lang="en-US" sz="19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en-US" sz="1900" dirty="0">
                <a:solidFill>
                  <a:schemeClr val="tx1"/>
                </a:solidFill>
              </a:rPr>
              <a:t>Workplace issues are addressed, and employees receive support when needed. </a:t>
            </a:r>
          </a:p>
          <a:p>
            <a:pPr>
              <a:spcBef>
                <a:spcPts val="0"/>
              </a:spcBef>
            </a:pPr>
            <a:endParaRPr lang="en-US" sz="19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en-US" sz="1900" dirty="0">
                <a:solidFill>
                  <a:schemeClr val="tx1"/>
                </a:solidFill>
              </a:rPr>
              <a:t>Managers ensure staff follow Tesco's policies and procedures. </a:t>
            </a:r>
          </a:p>
          <a:p>
            <a:pPr>
              <a:spcBef>
                <a:spcPts val="0"/>
              </a:spcBef>
            </a:pPr>
            <a:endParaRPr lang="en-US" sz="19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en-US" sz="1900" dirty="0">
                <a:solidFill>
                  <a:schemeClr val="tx1"/>
                </a:solidFill>
              </a:rPr>
              <a:t>Regular feedback and coaching help employees improve their performance.</a:t>
            </a:r>
            <a:endParaRPr lang="en-GB" sz="19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45144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9EEBCC-EF64-90B0-F560-A5DA1969B7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1A1A87-968C-B4D3-387D-A2CD82B53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025" y="0"/>
            <a:ext cx="11999976" cy="1280890"/>
          </a:xfrm>
        </p:spPr>
        <p:txBody>
          <a:bodyPr/>
          <a:lstStyle/>
          <a:p>
            <a:r>
              <a:rPr lang="en-GB" u="sng" dirty="0"/>
              <a:t>5. Commanding: Effective Practices and Impact on Goals</a:t>
            </a: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2A8D566-6510-538E-676E-D5D4E104D4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0504605"/>
              </p:ext>
            </p:extLst>
          </p:nvPr>
        </p:nvGraphicFramePr>
        <p:xfrm>
          <a:off x="1255268" y="1399762"/>
          <a:ext cx="9681464" cy="52570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40732">
                  <a:extLst>
                    <a:ext uri="{9D8B030D-6E8A-4147-A177-3AD203B41FA5}">
                      <a16:colId xmlns:a16="http://schemas.microsoft.com/office/drawing/2014/main" val="44674535"/>
                    </a:ext>
                  </a:extLst>
                </a:gridCol>
                <a:gridCol w="4840732">
                  <a:extLst>
                    <a:ext uri="{9D8B030D-6E8A-4147-A177-3AD203B41FA5}">
                      <a16:colId xmlns:a16="http://schemas.microsoft.com/office/drawing/2014/main" val="467604651"/>
                    </a:ext>
                  </a:extLst>
                </a:gridCol>
              </a:tblGrid>
              <a:tr h="60818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Effective Practices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Impact on Goals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7614657"/>
                  </a:ext>
                </a:extLst>
              </a:tr>
              <a:tr h="4648883"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solidFill>
                            <a:schemeClr val="tx1"/>
                          </a:solidFill>
                        </a:rPr>
                        <a:t>Communicate clearly with employees and teams.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1800" dirty="0">
                        <a:solidFill>
                          <a:schemeClr val="tx1"/>
                        </a:solidFill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solidFill>
                            <a:schemeClr val="tx1"/>
                          </a:solidFill>
                        </a:rPr>
                        <a:t>Lead by example and act professionally.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1800" dirty="0">
                        <a:solidFill>
                          <a:schemeClr val="tx1"/>
                        </a:solidFill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 err="1">
                          <a:solidFill>
                            <a:schemeClr val="tx1"/>
                          </a:solidFill>
                        </a:rPr>
                        <a:t>Recognise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</a:rPr>
                        <a:t> and support employees to keep them motivated.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1800" dirty="0">
                        <a:solidFill>
                          <a:schemeClr val="tx1"/>
                        </a:solidFill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solidFill>
                            <a:schemeClr val="tx1"/>
                          </a:solidFill>
                        </a:rPr>
                        <a:t>Provide regular feedback and guidance.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1800" dirty="0">
                        <a:solidFill>
                          <a:schemeClr val="tx1"/>
                        </a:solidFill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solidFill>
                            <a:schemeClr val="tx1"/>
                          </a:solidFill>
                        </a:rPr>
                        <a:t>Create a positive and supportive working environment (Armstrong, 2025).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solidFill>
                            <a:schemeClr val="tx1"/>
                          </a:solidFill>
                        </a:rPr>
                        <a:t>Improves employee performance and productivity.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1800" dirty="0">
                        <a:solidFill>
                          <a:schemeClr val="tx1"/>
                        </a:solidFill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solidFill>
                            <a:schemeClr val="tx1"/>
                          </a:solidFill>
                        </a:rPr>
                        <a:t>Increases staff motivation and engagement.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1800" dirty="0">
                        <a:solidFill>
                          <a:schemeClr val="tx1"/>
                        </a:solidFill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solidFill>
                            <a:schemeClr val="tx1"/>
                          </a:solidFill>
                        </a:rPr>
                        <a:t>Enhances customer service quality.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1800" dirty="0">
                        <a:solidFill>
                          <a:schemeClr val="tx1"/>
                        </a:solidFill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solidFill>
                            <a:schemeClr val="tx1"/>
                          </a:solidFill>
                        </a:rPr>
                        <a:t>Supports efficient day-to-day operations.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1800" dirty="0">
                        <a:solidFill>
                          <a:schemeClr val="tx1"/>
                        </a:solidFill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solidFill>
                            <a:schemeClr val="tx1"/>
                          </a:solidFill>
                        </a:rPr>
                        <a:t>Helps Tesco achieve its business goals.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84804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599619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7E42047-F7E7-4687-BBE0-D4BDC8E77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8D6F839A-C8D9-4FBC-8EFD-9E56D12F4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06785" y="228600"/>
            <a:ext cx="2851523" cy="6638625"/>
            <a:chOff x="2487613" y="285750"/>
            <a:chExt cx="2428875" cy="5654676"/>
          </a:xfrm>
        </p:grpSpPr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D1F0D09B-BA85-41B1-A8DE-73728B72E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FB2D0F0C-3A27-4FC3-A6A3-D2095D9B2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3">
              <a:extLst>
                <a:ext uri="{FF2B5EF4-FFF2-40B4-BE49-F238E27FC236}">
                  <a16:creationId xmlns:a16="http://schemas.microsoft.com/office/drawing/2014/main" id="{FA1C69EF-E6E6-4BDD-B62F-637FC9F3C3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75B4F36E-07F6-4E6F-A9D9-A7F6D9585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7D9136C7-12F1-4F21-A438-ED7668DDF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6">
              <a:extLst>
                <a:ext uri="{FF2B5EF4-FFF2-40B4-BE49-F238E27FC236}">
                  <a16:creationId xmlns:a16="http://schemas.microsoft.com/office/drawing/2014/main" id="{C718EF12-B769-45D9-9B6E-7AEAA3108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7">
              <a:extLst>
                <a:ext uri="{FF2B5EF4-FFF2-40B4-BE49-F238E27FC236}">
                  <a16:creationId xmlns:a16="http://schemas.microsoft.com/office/drawing/2014/main" id="{534EAD53-3968-459E-B27C-09126A0FE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8">
              <a:extLst>
                <a:ext uri="{FF2B5EF4-FFF2-40B4-BE49-F238E27FC236}">
                  <a16:creationId xmlns:a16="http://schemas.microsoft.com/office/drawing/2014/main" id="{67658BFE-59E2-4A2D-9E8A-18F81C350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9">
              <a:extLst>
                <a:ext uri="{FF2B5EF4-FFF2-40B4-BE49-F238E27FC236}">
                  <a16:creationId xmlns:a16="http://schemas.microsoft.com/office/drawing/2014/main" id="{3FEC8A9E-385D-4407-9671-E30238022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0">
              <a:extLst>
                <a:ext uri="{FF2B5EF4-FFF2-40B4-BE49-F238E27FC236}">
                  <a16:creationId xmlns:a16="http://schemas.microsoft.com/office/drawing/2014/main" id="{EFC82234-632C-4B76-A8FF-2C9C0DCA6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21">
              <a:extLst>
                <a:ext uri="{FF2B5EF4-FFF2-40B4-BE49-F238E27FC236}">
                  <a16:creationId xmlns:a16="http://schemas.microsoft.com/office/drawing/2014/main" id="{662A4DB3-C195-4230-953D-307E4100F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2">
              <a:extLst>
                <a:ext uri="{FF2B5EF4-FFF2-40B4-BE49-F238E27FC236}">
                  <a16:creationId xmlns:a16="http://schemas.microsoft.com/office/drawing/2014/main" id="{94D310CF-9541-4CD7-855B-E2E1EF343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70EDA856-A216-4EEC-9AB6-A59FFC703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7733" y="-786"/>
            <a:ext cx="2356675" cy="6854040"/>
            <a:chOff x="6627813" y="194833"/>
            <a:chExt cx="1952625" cy="5678918"/>
          </a:xfrm>
        </p:grpSpPr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36F815B8-AFA8-45E9-A3D1-977F2D192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5D8FF653-8B3F-4B96-904D-1A4482EAEE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4DD2E775-AB45-4AF1-B5B7-54948CFB9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7BDE7E7B-E3AA-4A24-8F9D-CE77C96CA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D129CAA9-35E5-48CE-88AE-9806695CB8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A73989FF-4EFF-4181-81A4-72EF2E67D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8C2C17BD-8FA0-4F42-B2CD-5E5A9F542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EEE99CF3-AD71-46FB-8E7D-67825F7816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5">
              <a:extLst>
                <a:ext uri="{FF2B5EF4-FFF2-40B4-BE49-F238E27FC236}">
                  <a16:creationId xmlns:a16="http://schemas.microsoft.com/office/drawing/2014/main" id="{D0F9D5ED-7591-4E88-9FDA-4C1DC47E9D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6">
              <a:extLst>
                <a:ext uri="{FF2B5EF4-FFF2-40B4-BE49-F238E27FC236}">
                  <a16:creationId xmlns:a16="http://schemas.microsoft.com/office/drawing/2014/main" id="{88FA7C13-D80D-4514-B9DB-87AE076AC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7">
              <a:extLst>
                <a:ext uri="{FF2B5EF4-FFF2-40B4-BE49-F238E27FC236}">
                  <a16:creationId xmlns:a16="http://schemas.microsoft.com/office/drawing/2014/main" id="{202C78DF-D842-450B-A87D-E035719E4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38">
              <a:extLst>
                <a:ext uri="{FF2B5EF4-FFF2-40B4-BE49-F238E27FC236}">
                  <a16:creationId xmlns:a16="http://schemas.microsoft.com/office/drawing/2014/main" id="{A4789F83-2423-47F8-8958-48E477BAE0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AB94BAB-5D88-68B3-4680-322B4FE10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9520" y="624110"/>
            <a:ext cx="6845092" cy="1280890"/>
          </a:xfrm>
        </p:spPr>
        <p:txBody>
          <a:bodyPr>
            <a:normAutofit/>
          </a:bodyPr>
          <a:lstStyle/>
          <a:p>
            <a:r>
              <a:rPr lang="en-GB" u="sng"/>
              <a:t>6. Coordinating: Roles and Responsibilities </a:t>
            </a:r>
            <a:endParaRPr lang="en-GB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C509E7A-337A-4664-BEC2-03F9BCA0A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1632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3" name="Freeform 11">
            <a:extLst>
              <a:ext uri="{FF2B5EF4-FFF2-40B4-BE49-F238E27FC236}">
                <a16:creationId xmlns:a16="http://schemas.microsoft.com/office/drawing/2014/main" id="{D9AB99AB-E300-4B19-97C3-9A12EA3C7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716320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AD20DA-22E9-B4A7-EAE5-B7E7E90CACD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971" r="22359"/>
          <a:stretch>
            <a:fillRect/>
          </a:stretch>
        </p:blipFill>
        <p:spPr>
          <a:xfrm>
            <a:off x="-7621" y="-45993"/>
            <a:ext cx="2720524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80CC9E-60DD-A745-5099-4B6262E383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6666" y="2133599"/>
            <a:ext cx="7535333" cy="4712485"/>
          </a:xfrm>
        </p:spPr>
        <p:txBody>
          <a:bodyPr>
            <a:normAutofit lnSpcReduction="10000"/>
          </a:bodyPr>
          <a:lstStyle/>
          <a:p>
            <a:pPr>
              <a:spcBef>
                <a:spcPts val="0"/>
              </a:spcBef>
            </a:pPr>
            <a:r>
              <a:rPr lang="en-US" sz="1900" dirty="0">
                <a:solidFill>
                  <a:schemeClr val="tx1"/>
                </a:solidFill>
              </a:rPr>
              <a:t>Tesco managers ensure different departments work together effectively. </a:t>
            </a:r>
          </a:p>
          <a:p>
            <a:pPr>
              <a:spcBef>
                <a:spcPts val="0"/>
              </a:spcBef>
            </a:pPr>
            <a:endParaRPr lang="en-US" sz="19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en-US" sz="1900" dirty="0">
                <a:solidFill>
                  <a:schemeClr val="tx1"/>
                </a:solidFill>
              </a:rPr>
              <a:t>They coordinate activities between stores, warehouses, suppliers, and delivery services. </a:t>
            </a:r>
          </a:p>
          <a:p>
            <a:pPr>
              <a:spcBef>
                <a:spcPts val="0"/>
              </a:spcBef>
            </a:pPr>
            <a:endParaRPr lang="en-US" sz="19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en-US" sz="1900" dirty="0">
                <a:solidFill>
                  <a:schemeClr val="tx1"/>
                </a:solidFill>
              </a:rPr>
              <a:t>Online and in-store operations are managed to meet customer demand. </a:t>
            </a:r>
          </a:p>
          <a:p>
            <a:pPr>
              <a:spcBef>
                <a:spcPts val="0"/>
              </a:spcBef>
            </a:pPr>
            <a:endParaRPr lang="en-US" sz="19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en-US" sz="1900" dirty="0">
                <a:solidFill>
                  <a:schemeClr val="tx1"/>
                </a:solidFill>
              </a:rPr>
              <a:t>Good communication helps prevent delays and mistakes. </a:t>
            </a:r>
          </a:p>
          <a:p>
            <a:pPr>
              <a:spcBef>
                <a:spcPts val="0"/>
              </a:spcBef>
            </a:pPr>
            <a:endParaRPr lang="en-US" sz="19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en-US" sz="1900" dirty="0">
                <a:solidFill>
                  <a:schemeClr val="tx1"/>
                </a:solidFill>
              </a:rPr>
              <a:t>Managers ensure all activities contribute to Tesco's overall goals. </a:t>
            </a:r>
          </a:p>
          <a:p>
            <a:pPr>
              <a:spcBef>
                <a:spcPts val="0"/>
              </a:spcBef>
            </a:pPr>
            <a:endParaRPr lang="en-US" sz="19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en-US" sz="1900" dirty="0">
                <a:solidFill>
                  <a:schemeClr val="tx1"/>
                </a:solidFill>
              </a:rPr>
              <a:t>Digital systems and regular meetings help teams stay connected and </a:t>
            </a:r>
            <a:r>
              <a:rPr lang="en-US" sz="1900">
                <a:solidFill>
                  <a:schemeClr val="tx1"/>
                </a:solidFill>
              </a:rPr>
              <a:t>organised</a:t>
            </a:r>
            <a:r>
              <a:rPr lang="en-US" sz="1900" dirty="0">
                <a:solidFill>
                  <a:schemeClr val="tx1"/>
                </a:solidFill>
              </a:rPr>
              <a:t> </a:t>
            </a:r>
            <a:r>
              <a:rPr lang="en-GB" sz="2000" dirty="0">
                <a:solidFill>
                  <a:schemeClr val="tx1"/>
                </a:solidFill>
              </a:rPr>
              <a:t>(</a:t>
            </a:r>
            <a:r>
              <a:rPr lang="en-GB" sz="2000" dirty="0" err="1">
                <a:solidFill>
                  <a:schemeClr val="tx1"/>
                </a:solidFill>
              </a:rPr>
              <a:t>Neudert</a:t>
            </a:r>
            <a:r>
              <a:rPr lang="en-GB" sz="2000" dirty="0">
                <a:solidFill>
                  <a:schemeClr val="tx1"/>
                </a:solidFill>
              </a:rPr>
              <a:t>, 2026).</a:t>
            </a:r>
            <a:endParaRPr lang="en-GB" sz="19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28277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E912A6-0E16-7B7D-60CE-87779DB0D3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96285-FAF8-9142-78AA-E7E51E5C3D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025" y="0"/>
            <a:ext cx="11999976" cy="1280890"/>
          </a:xfrm>
        </p:spPr>
        <p:txBody>
          <a:bodyPr/>
          <a:lstStyle/>
          <a:p>
            <a:r>
              <a:rPr lang="en-GB" u="sng" dirty="0"/>
              <a:t>6. Coordinating: Effective Practices and Impact on Goals</a:t>
            </a: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058C56D-4191-ABC9-E63B-311B5E526A8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1561947"/>
              </p:ext>
            </p:extLst>
          </p:nvPr>
        </p:nvGraphicFramePr>
        <p:xfrm>
          <a:off x="1255268" y="1399762"/>
          <a:ext cx="9681464" cy="52570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40732">
                  <a:extLst>
                    <a:ext uri="{9D8B030D-6E8A-4147-A177-3AD203B41FA5}">
                      <a16:colId xmlns:a16="http://schemas.microsoft.com/office/drawing/2014/main" val="44674535"/>
                    </a:ext>
                  </a:extLst>
                </a:gridCol>
                <a:gridCol w="4840732">
                  <a:extLst>
                    <a:ext uri="{9D8B030D-6E8A-4147-A177-3AD203B41FA5}">
                      <a16:colId xmlns:a16="http://schemas.microsoft.com/office/drawing/2014/main" val="467604651"/>
                    </a:ext>
                  </a:extLst>
                </a:gridCol>
              </a:tblGrid>
              <a:tr h="60818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Effective Practices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Impact on Goals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7614657"/>
                  </a:ext>
                </a:extLst>
              </a:tr>
              <a:tr h="4648883"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Encourage teamwork and communication between </a:t>
                      </a:r>
                      <a:r>
                        <a:rPr lang="en-US" sz="1800" b="0" dirty="0">
                          <a:solidFill>
                            <a:schemeClr val="tx1"/>
                          </a:solidFill>
                        </a:rPr>
                        <a:t>departments </a:t>
                      </a:r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(Munjal et al., 2026).</a:t>
                      </a:r>
                      <a:endParaRPr lang="en-US" sz="1800" b="0" dirty="0">
                        <a:solidFill>
                          <a:schemeClr val="tx1"/>
                        </a:solidFill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Use digital systems to monitor stock, orders, and deliveries.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Hold regular meetings to discuss goals and priorities.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Deal with operational issues quickly and effectively.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Make sure all teams understand their shared goals and responsibilities.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Helps ensure products are available when customers need them.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Reduces delays, errors, and unnecessary duplication of work.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Improves efficiency across the supply chain and daily operations.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Enhances customer satisfaction through reliable service.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Contributes to Tesco's overall business performance.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84804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705052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7E42047-F7E7-4687-BBE0-D4BDC8E77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D6F839A-C8D9-4FBC-8EFD-9E56D12F4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06785" y="228600"/>
            <a:ext cx="2851523" cy="6638625"/>
            <a:chOff x="2487613" y="285750"/>
            <a:chExt cx="2428875" cy="565467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D1F0D09B-BA85-41B1-A8DE-73728B72E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FB2D0F0C-3A27-4FC3-A6A3-D2095D9B2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FA1C69EF-E6E6-4BDD-B62F-637FC9F3C3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75B4F36E-07F6-4E6F-A9D9-A7F6D9585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7D9136C7-12F1-4F21-A438-ED7668DDF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718EF12-B769-45D9-9B6E-7AEAA3108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34EAD53-3968-459E-B27C-09126A0FE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67658BFE-59E2-4A2D-9E8A-18F81C350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3FEC8A9E-385D-4407-9671-E30238022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EFC82234-632C-4B76-A8FF-2C9C0DCA6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662A4DB3-C195-4230-953D-307E4100F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94D310CF-9541-4CD7-855B-E2E1EF343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70EDA856-A216-4EEC-9AB6-A59FFC703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7733" y="-786"/>
            <a:ext cx="2356675" cy="6854040"/>
            <a:chOff x="6627813" y="194833"/>
            <a:chExt cx="1952625" cy="5678918"/>
          </a:xfrm>
        </p:grpSpPr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36F815B8-AFA8-45E9-A3D1-977F2D192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5D8FF653-8B3F-4B96-904D-1A4482EAEE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4DD2E775-AB45-4AF1-B5B7-54948CFB9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7BDE7E7B-E3AA-4A24-8F9D-CE77C96CA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1">
              <a:extLst>
                <a:ext uri="{FF2B5EF4-FFF2-40B4-BE49-F238E27FC236}">
                  <a16:creationId xmlns:a16="http://schemas.microsoft.com/office/drawing/2014/main" id="{D129CAA9-35E5-48CE-88AE-9806695CB8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2">
              <a:extLst>
                <a:ext uri="{FF2B5EF4-FFF2-40B4-BE49-F238E27FC236}">
                  <a16:creationId xmlns:a16="http://schemas.microsoft.com/office/drawing/2014/main" id="{A73989FF-4EFF-4181-81A4-72EF2E67D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3">
              <a:extLst>
                <a:ext uri="{FF2B5EF4-FFF2-40B4-BE49-F238E27FC236}">
                  <a16:creationId xmlns:a16="http://schemas.microsoft.com/office/drawing/2014/main" id="{8C2C17BD-8FA0-4F42-B2CD-5E5A9F542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4">
              <a:extLst>
                <a:ext uri="{FF2B5EF4-FFF2-40B4-BE49-F238E27FC236}">
                  <a16:creationId xmlns:a16="http://schemas.microsoft.com/office/drawing/2014/main" id="{EEE99CF3-AD71-46FB-8E7D-67825F7816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5">
              <a:extLst>
                <a:ext uri="{FF2B5EF4-FFF2-40B4-BE49-F238E27FC236}">
                  <a16:creationId xmlns:a16="http://schemas.microsoft.com/office/drawing/2014/main" id="{D0F9D5ED-7591-4E88-9FDA-4C1DC47E9D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6">
              <a:extLst>
                <a:ext uri="{FF2B5EF4-FFF2-40B4-BE49-F238E27FC236}">
                  <a16:creationId xmlns:a16="http://schemas.microsoft.com/office/drawing/2014/main" id="{88FA7C13-D80D-4514-B9DB-87AE076AC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7">
              <a:extLst>
                <a:ext uri="{FF2B5EF4-FFF2-40B4-BE49-F238E27FC236}">
                  <a16:creationId xmlns:a16="http://schemas.microsoft.com/office/drawing/2014/main" id="{202C78DF-D842-450B-A87D-E035719E4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8">
              <a:extLst>
                <a:ext uri="{FF2B5EF4-FFF2-40B4-BE49-F238E27FC236}">
                  <a16:creationId xmlns:a16="http://schemas.microsoft.com/office/drawing/2014/main" id="{A4789F83-2423-47F8-8958-48E477BAE0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DBD40EE-3F52-92C5-7CB4-84676CA82E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9520" y="624110"/>
            <a:ext cx="6845092" cy="1280890"/>
          </a:xfrm>
        </p:spPr>
        <p:txBody>
          <a:bodyPr>
            <a:normAutofit/>
          </a:bodyPr>
          <a:lstStyle/>
          <a:p>
            <a:r>
              <a:rPr lang="en-GB" u="sng" dirty="0"/>
              <a:t>7. Controlling: Roles and Responsibilities </a:t>
            </a:r>
            <a:endParaRPr lang="en-GB" dirty="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2C509E7A-337A-4664-BEC2-03F9BCA0A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1632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D9AB99AB-E300-4B19-97C3-9A12EA3C7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716320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Picture 4" descr="Desk with productivity items">
            <a:extLst>
              <a:ext uri="{FF2B5EF4-FFF2-40B4-BE49-F238E27FC236}">
                <a16:creationId xmlns:a16="http://schemas.microsoft.com/office/drawing/2014/main" id="{B1059B15-1887-FEF1-278B-BE8D82D7E1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385" r="29135" b="-2"/>
          <a:stretch>
            <a:fillRect/>
          </a:stretch>
        </p:blipFill>
        <p:spPr>
          <a:xfrm>
            <a:off x="20" y="1730"/>
            <a:ext cx="2720524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0594F-5EA0-6FDC-1460-5F0318D9D1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6666" y="2133599"/>
            <a:ext cx="7535313" cy="4712485"/>
          </a:xfrm>
        </p:spPr>
        <p:txBody>
          <a:bodyPr>
            <a:normAutofit lnSpcReduction="10000"/>
          </a:bodyPr>
          <a:lstStyle/>
          <a:p>
            <a:pPr>
              <a:spcBef>
                <a:spcPts val="0"/>
              </a:spcBef>
            </a:pPr>
            <a:r>
              <a:rPr lang="en-US" sz="2000" dirty="0">
                <a:solidFill>
                  <a:schemeClr val="tx1"/>
                </a:solidFill>
              </a:rPr>
              <a:t>Tesco managers monitor performance against business targets. </a:t>
            </a:r>
          </a:p>
          <a:p>
            <a:pPr>
              <a:spcBef>
                <a:spcPts val="0"/>
              </a:spcBef>
            </a:pPr>
            <a:endParaRPr lang="en-US" sz="20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en-US" sz="2000" dirty="0">
                <a:solidFill>
                  <a:schemeClr val="tx1"/>
                </a:solidFill>
              </a:rPr>
              <a:t>Sales, stock levels, and employee productivity are regularly reviewed </a:t>
            </a:r>
            <a:r>
              <a:rPr lang="en-GB" sz="2000" dirty="0">
                <a:solidFill>
                  <a:schemeClr val="tx1"/>
                </a:solidFill>
              </a:rPr>
              <a:t>(Armstrong, 2016).</a:t>
            </a:r>
            <a:endParaRPr lang="en-US" sz="20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endParaRPr lang="en-US" sz="20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en-US" sz="2000" dirty="0">
                <a:solidFill>
                  <a:schemeClr val="tx1"/>
                </a:solidFill>
              </a:rPr>
              <a:t>Customer feedback is used to assess service quality. </a:t>
            </a:r>
          </a:p>
          <a:p>
            <a:pPr>
              <a:spcBef>
                <a:spcPts val="0"/>
              </a:spcBef>
            </a:pPr>
            <a:endParaRPr lang="en-US" sz="20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en-US" sz="2000" dirty="0">
                <a:solidFill>
                  <a:schemeClr val="tx1"/>
                </a:solidFill>
              </a:rPr>
              <a:t>Managers identify issues such as stock shortages, waste, and poor performance. </a:t>
            </a:r>
          </a:p>
          <a:p>
            <a:pPr>
              <a:spcBef>
                <a:spcPts val="0"/>
              </a:spcBef>
            </a:pPr>
            <a:endParaRPr lang="en-US" sz="20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en-US" sz="2000" dirty="0">
                <a:solidFill>
                  <a:schemeClr val="tx1"/>
                </a:solidFill>
              </a:rPr>
              <a:t>Actions are taken to improve efficiency and customer service.</a:t>
            </a:r>
          </a:p>
          <a:p>
            <a:pPr>
              <a:spcBef>
                <a:spcPts val="0"/>
              </a:spcBef>
            </a:pPr>
            <a:endParaRPr lang="en-US" sz="20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</a:pPr>
            <a:r>
              <a:rPr lang="en-US" sz="2000" dirty="0">
                <a:solidFill>
                  <a:schemeClr val="tx1"/>
                </a:solidFill>
              </a:rPr>
              <a:t>Performance data and KPIs help drive continuous improvement.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96735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8AABDA-1B8F-151F-621D-80C2FAB37F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C5897-342E-53C8-28E0-D8E5CCD88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025" y="0"/>
            <a:ext cx="11999976" cy="1280890"/>
          </a:xfrm>
        </p:spPr>
        <p:txBody>
          <a:bodyPr/>
          <a:lstStyle/>
          <a:p>
            <a:r>
              <a:rPr lang="en-GB" u="sng" dirty="0"/>
              <a:t>7. Controlling: Effective Practices and Impact on Goals</a:t>
            </a: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06508F5-6383-D764-3AFD-A88BC68EF94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3269423"/>
              </p:ext>
            </p:extLst>
          </p:nvPr>
        </p:nvGraphicFramePr>
        <p:xfrm>
          <a:off x="1255268" y="1399762"/>
          <a:ext cx="9681464" cy="52570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40732">
                  <a:extLst>
                    <a:ext uri="{9D8B030D-6E8A-4147-A177-3AD203B41FA5}">
                      <a16:colId xmlns:a16="http://schemas.microsoft.com/office/drawing/2014/main" val="44674535"/>
                    </a:ext>
                  </a:extLst>
                </a:gridCol>
                <a:gridCol w="4840732">
                  <a:extLst>
                    <a:ext uri="{9D8B030D-6E8A-4147-A177-3AD203B41FA5}">
                      <a16:colId xmlns:a16="http://schemas.microsoft.com/office/drawing/2014/main" val="467604651"/>
                    </a:ext>
                  </a:extLst>
                </a:gridCol>
              </a:tblGrid>
              <a:tr h="60818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Effective Practices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Impact on Goals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7614657"/>
                  </a:ext>
                </a:extLst>
              </a:tr>
              <a:tr h="4648883"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Use KPIs to track performance and progress.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Review reports and operational data on a </a:t>
                      </a:r>
                      <a:r>
                        <a:rPr lang="en-US" sz="1800" b="0" dirty="0"/>
                        <a:t>regular basis (</a:t>
                      </a:r>
                      <a:r>
                        <a:rPr lang="en-GB" b="0" dirty="0"/>
                        <a:t>Herschel and Jones, 2005).</a:t>
                      </a:r>
                      <a:endParaRPr lang="en-US" sz="1800" b="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Address problems quickly and make improvements where needed.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Set clear performance expectations for employees and departments.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Continuously look for ways to improve business processes.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Helps maintain high standards of products and customer service.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Reduces waste and improves the efficiency of daily operations.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Supports Tesco in meeting its business goals and targets.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Increases customer satisfaction and trust in the company. 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Contributes to long-term profitability and business growth.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84804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675457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FC726-09CC-D86B-B698-74A2575123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8. 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E56815-3E79-FE8F-C51F-737960DDEB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575816"/>
            <a:ext cx="9602788" cy="4953000"/>
          </a:xfrm>
        </p:spPr>
        <p:txBody>
          <a:bodyPr>
            <a:noAutofit/>
          </a:bodyPr>
          <a:lstStyle/>
          <a:p>
            <a:r>
              <a:rPr lang="en-US" sz="1900" dirty="0">
                <a:solidFill>
                  <a:schemeClr val="tx1"/>
                </a:solidFill>
              </a:rPr>
              <a:t>Strong communication skills help managers guide teams and share information effectively. </a:t>
            </a:r>
          </a:p>
          <a:p>
            <a:r>
              <a:rPr lang="en-US" sz="1900" dirty="0">
                <a:solidFill>
                  <a:schemeClr val="tx1"/>
                </a:solidFill>
              </a:rPr>
              <a:t>Leadership skills are important for motivating employees and managing diverse teams. </a:t>
            </a:r>
          </a:p>
          <a:p>
            <a:r>
              <a:rPr lang="en-US" sz="1900" dirty="0">
                <a:solidFill>
                  <a:schemeClr val="tx1"/>
                </a:solidFill>
              </a:rPr>
              <a:t>Good decision-making helps managers respond to business challenges quickly. </a:t>
            </a:r>
          </a:p>
          <a:p>
            <a:r>
              <a:rPr lang="en-US" sz="1900" dirty="0">
                <a:solidFill>
                  <a:schemeClr val="tx1"/>
                </a:solidFill>
              </a:rPr>
              <a:t>Digital and data analysis skills support informed business decisions.</a:t>
            </a:r>
          </a:p>
          <a:p>
            <a:r>
              <a:rPr lang="en-US" sz="1900" dirty="0">
                <a:solidFill>
                  <a:schemeClr val="tx1"/>
                </a:solidFill>
              </a:rPr>
              <a:t>Problem-solving skills help managers deal with operational issues efficiently. </a:t>
            </a:r>
          </a:p>
          <a:p>
            <a:r>
              <a:rPr lang="en-US" sz="1900" dirty="0">
                <a:solidFill>
                  <a:schemeClr val="tx1"/>
                </a:solidFill>
              </a:rPr>
              <a:t>Time management and organisational skills help </a:t>
            </a:r>
            <a:r>
              <a:rPr lang="en-US" sz="1900" dirty="0" err="1">
                <a:solidFill>
                  <a:schemeClr val="tx1"/>
                </a:solidFill>
              </a:rPr>
              <a:t>prioritise</a:t>
            </a:r>
            <a:r>
              <a:rPr lang="en-US" sz="1900" dirty="0">
                <a:solidFill>
                  <a:schemeClr val="tx1"/>
                </a:solidFill>
              </a:rPr>
              <a:t> tasks and responsibilities. </a:t>
            </a:r>
          </a:p>
          <a:p>
            <a:r>
              <a:rPr lang="en-US" sz="1900" dirty="0">
                <a:solidFill>
                  <a:schemeClr val="tx1"/>
                </a:solidFill>
              </a:rPr>
              <a:t>Adaptability allows managers to respond to changing customer needs and market trends. </a:t>
            </a:r>
          </a:p>
          <a:p>
            <a:r>
              <a:rPr lang="en-US" sz="1900" dirty="0">
                <a:solidFill>
                  <a:schemeClr val="tx1"/>
                </a:solidFill>
              </a:rPr>
              <a:t>Teamwork and collaboration skills support effective coordination across departments.</a:t>
            </a:r>
            <a:endParaRPr lang="en-GB" sz="19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67973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2C5853-C755-B887-BD8A-C2CEA7F438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39A45-A897-2742-4B00-C976F42DE9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8. 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477899-1B7E-95CC-F49F-3B5B12765C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chemeClr val="tx1"/>
                </a:solidFill>
              </a:rPr>
              <a:t>By combining Fayol's management functions with key managerial skills, Tesco managers can run operations effectively, deal with challenges, meet customer expectations, and support the company's long-term success in a competitive retail market.</a:t>
            </a:r>
          </a:p>
        </p:txBody>
      </p:sp>
    </p:spTree>
    <p:extLst>
      <p:ext uri="{BB962C8B-B14F-4D97-AF65-F5344CB8AC3E}">
        <p14:creationId xmlns:p14="http://schemas.microsoft.com/office/powerpoint/2010/main" val="31024489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44C337-3893-4B29-A265-B1329150B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1E0B358-1267-4844-8B3D-B7A279B41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36169" y="228600"/>
            <a:ext cx="2851523" cy="6638625"/>
            <a:chOff x="2487613" y="285750"/>
            <a:chExt cx="2428875" cy="565467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B24AA06A-F1A5-4BB3-9486-9AE7A53B3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BDF97590-C600-44CB-9303-4A3679F51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A9BBE156-3FFA-4DC4-8468-35BD28DDC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F7960DE5-3810-4B1E-B1E2-3BAFEA91E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359E957C-CE11-446F-8AA7-B3E98390B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A3E9FE34-CA9E-4443-BEBF-D1B9A1C6C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4F39D814-8A48-4509-BDEB-826F1065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8C6D08C0-8C49-4B87-9CF4-A1F08714FA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308C612B-4C0D-4863-B9CD-F86ABAA1B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600B1EC8-1B55-4390-A183-C33B5E227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1790A225-91E1-4BE5-A801-5F1E32721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DFFC46A2-6BBF-47FD-BC17-5EE1DF7CB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F44CA9C-80E8-44E1-A79C-D6EBFC73B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77117" y="-786"/>
            <a:ext cx="2356675" cy="6854040"/>
            <a:chOff x="6627813" y="194833"/>
            <a:chExt cx="1952625" cy="5678918"/>
          </a:xfrm>
        </p:grpSpPr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8CB9417F-98D9-4998-B00B-A5932E4C7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FA79AA3D-583E-4A1E-AF7E-CBD980F59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D80C9F17-A6B2-4A12-BC77-F84264A669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949C9A53-ED97-44CE-BDD5-ED24892116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1">
              <a:extLst>
                <a:ext uri="{FF2B5EF4-FFF2-40B4-BE49-F238E27FC236}">
                  <a16:creationId xmlns:a16="http://schemas.microsoft.com/office/drawing/2014/main" id="{0F9FDAE7-225B-4072-8907-6EAA06174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2">
              <a:extLst>
                <a:ext uri="{FF2B5EF4-FFF2-40B4-BE49-F238E27FC236}">
                  <a16:creationId xmlns:a16="http://schemas.microsoft.com/office/drawing/2014/main" id="{9D49818B-8EA3-4B41-9783-EFE0C618C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3">
              <a:extLst>
                <a:ext uri="{FF2B5EF4-FFF2-40B4-BE49-F238E27FC236}">
                  <a16:creationId xmlns:a16="http://schemas.microsoft.com/office/drawing/2014/main" id="{01903E65-D822-4457-B0A5-2F4168224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4">
              <a:extLst>
                <a:ext uri="{FF2B5EF4-FFF2-40B4-BE49-F238E27FC236}">
                  <a16:creationId xmlns:a16="http://schemas.microsoft.com/office/drawing/2014/main" id="{A5CF9DAB-75BF-43D9-B1E7-817D1FAA0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5">
              <a:extLst>
                <a:ext uri="{FF2B5EF4-FFF2-40B4-BE49-F238E27FC236}">
                  <a16:creationId xmlns:a16="http://schemas.microsoft.com/office/drawing/2014/main" id="{BB22916D-4BCF-4A4C-8714-A2564D34C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6">
              <a:extLst>
                <a:ext uri="{FF2B5EF4-FFF2-40B4-BE49-F238E27FC236}">
                  <a16:creationId xmlns:a16="http://schemas.microsoft.com/office/drawing/2014/main" id="{4CD9F734-569E-44E7-BD53-6214E0F18C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7">
              <a:extLst>
                <a:ext uri="{FF2B5EF4-FFF2-40B4-BE49-F238E27FC236}">
                  <a16:creationId xmlns:a16="http://schemas.microsoft.com/office/drawing/2014/main" id="{7A5DAACB-2F42-40C8-BF6A-75B79299F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8">
              <a:extLst>
                <a:ext uri="{FF2B5EF4-FFF2-40B4-BE49-F238E27FC236}">
                  <a16:creationId xmlns:a16="http://schemas.microsoft.com/office/drawing/2014/main" id="{AD78E0F9-8568-4672-A22F-4ED5B1A96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9" name="Rectangle 38">
            <a:extLst>
              <a:ext uri="{FF2B5EF4-FFF2-40B4-BE49-F238E27FC236}">
                <a16:creationId xmlns:a16="http://schemas.microsoft.com/office/drawing/2014/main" id="{AA5CD610-ED7C-4CED-A9A1-174432C88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5704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0C4379BF-8C7A-480A-BC36-DA55D92A9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4645704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E010622F-05DA-0BDC-7AE5-90E1B08BD9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81" r="52554" b="-2"/>
          <a:stretch>
            <a:fillRect/>
          </a:stretch>
        </p:blipFill>
        <p:spPr>
          <a:xfrm>
            <a:off x="-1555" y="1731"/>
            <a:ext cx="4671091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FAE89-13BB-11D5-34AB-FB11625C9E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4431" y="1625639"/>
            <a:ext cx="5066419" cy="3777622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sz="5400" dirty="0">
                <a:solidFill>
                  <a:schemeClr val="tx1"/>
                </a:solidFill>
              </a:rPr>
              <a:t>Thank you for listening.</a:t>
            </a:r>
          </a:p>
          <a:p>
            <a:pPr marL="0" indent="0" algn="ctr">
              <a:buNone/>
            </a:pPr>
            <a:endParaRPr lang="en-GB" sz="5400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en-GB" sz="5400" dirty="0">
                <a:solidFill>
                  <a:schemeClr val="tx1"/>
                </a:solidFill>
              </a:rPr>
              <a:t>Any questions?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86340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716E66A-131E-5891-5A82-165254217E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BA655C-6B0B-5CDD-4CC3-A8F2513CFD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645" y="148622"/>
            <a:ext cx="8911687" cy="1280890"/>
          </a:xfrm>
        </p:spPr>
        <p:txBody>
          <a:bodyPr/>
          <a:lstStyle/>
          <a:p>
            <a:r>
              <a:rPr lang="en-GB" u="sng" dirty="0"/>
              <a:t>9.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3AD97-7927-292E-78C2-162AE9FC13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62152"/>
            <a:ext cx="12192000" cy="5895848"/>
          </a:xfrm>
        </p:spPr>
        <p:txBody>
          <a:bodyPr>
            <a:normAutofit/>
          </a:bodyPr>
          <a:lstStyle/>
          <a:p>
            <a:r>
              <a:rPr lang="en-US" sz="1400" dirty="0">
                <a:solidFill>
                  <a:schemeClr val="tx1"/>
                </a:solidFill>
              </a:rPr>
              <a:t>Armstrong, M. (2016) </a:t>
            </a:r>
            <a:r>
              <a:rPr lang="en-US" sz="1400" i="1" dirty="0">
                <a:solidFill>
                  <a:schemeClr val="tx1"/>
                </a:solidFill>
              </a:rPr>
              <a:t>Armstrong’s handbook of management and leadership for HR: Developing effective people skills and better leadership and management</a:t>
            </a:r>
            <a:r>
              <a:rPr lang="en-US" sz="1400" dirty="0">
                <a:solidFill>
                  <a:schemeClr val="tx1"/>
                </a:solidFill>
              </a:rPr>
              <a:t>. London: Kogan Page.</a:t>
            </a:r>
          </a:p>
          <a:p>
            <a:r>
              <a:rPr lang="en-US" sz="1400" dirty="0">
                <a:solidFill>
                  <a:schemeClr val="tx1"/>
                </a:solidFill>
              </a:rPr>
              <a:t>Armstrong, M. (2025) </a:t>
            </a:r>
            <a:r>
              <a:rPr lang="en-US" sz="1400" i="1" dirty="0">
                <a:solidFill>
                  <a:schemeClr val="tx1"/>
                </a:solidFill>
              </a:rPr>
              <a:t>How to manage people: Fast, effective management skills that really get results</a:t>
            </a:r>
            <a:r>
              <a:rPr lang="en-US" sz="1400" dirty="0">
                <a:solidFill>
                  <a:schemeClr val="tx1"/>
                </a:solidFill>
              </a:rPr>
              <a:t>. London: Kogan Page.</a:t>
            </a:r>
          </a:p>
          <a:p>
            <a:r>
              <a:rPr lang="en-US" sz="1400" dirty="0">
                <a:solidFill>
                  <a:schemeClr val="tx1"/>
                </a:solidFill>
              </a:rPr>
              <a:t>Cole, G.A. and Kelly, P. (2020) </a:t>
            </a:r>
            <a:r>
              <a:rPr lang="en-US" sz="1400" i="1" dirty="0">
                <a:solidFill>
                  <a:schemeClr val="tx1"/>
                </a:solidFill>
              </a:rPr>
              <a:t>Management theory and practice</a:t>
            </a:r>
            <a:r>
              <a:rPr lang="en-US" sz="1400" dirty="0">
                <a:solidFill>
                  <a:schemeClr val="tx1"/>
                </a:solidFill>
              </a:rPr>
              <a:t>. 9th </a:t>
            </a:r>
            <a:r>
              <a:rPr lang="en-US" sz="1400" dirty="0" err="1">
                <a:solidFill>
                  <a:schemeClr val="tx1"/>
                </a:solidFill>
              </a:rPr>
              <a:t>edn</a:t>
            </a:r>
            <a:r>
              <a:rPr lang="en-US" sz="1400" dirty="0">
                <a:solidFill>
                  <a:schemeClr val="tx1"/>
                </a:solidFill>
              </a:rPr>
              <a:t>. Andover: Cengage Learning.</a:t>
            </a:r>
          </a:p>
          <a:p>
            <a:r>
              <a:rPr lang="en-US" sz="1400" dirty="0">
                <a:solidFill>
                  <a:schemeClr val="tx1"/>
                </a:solidFill>
              </a:rPr>
              <a:t>Herschel, R.T. and Jones, N.E. (2005) ‘Knowledge management and business intelligence: the importance of integration’, </a:t>
            </a:r>
            <a:r>
              <a:rPr lang="en-US" sz="1400" i="1" dirty="0">
                <a:solidFill>
                  <a:schemeClr val="tx1"/>
                </a:solidFill>
              </a:rPr>
              <a:t>Journal of Knowledge Management</a:t>
            </a:r>
            <a:r>
              <a:rPr lang="en-US" sz="1400" dirty="0">
                <a:solidFill>
                  <a:schemeClr val="tx1"/>
                </a:solidFill>
              </a:rPr>
              <a:t>, 9(4), pp. 45–55. Available at: https://doi.org/10.1108/13673270510610323.</a:t>
            </a:r>
          </a:p>
          <a:p>
            <a:r>
              <a:rPr lang="en-US" sz="1400" dirty="0">
                <a:solidFill>
                  <a:schemeClr val="tx1"/>
                </a:solidFill>
              </a:rPr>
              <a:t>Mullins, L.J. and McLean, J.E. (2019) </a:t>
            </a:r>
            <a:r>
              <a:rPr lang="en-US" sz="1400" i="1" dirty="0">
                <a:solidFill>
                  <a:schemeClr val="tx1"/>
                </a:solidFill>
              </a:rPr>
              <a:t>Organisational </a:t>
            </a:r>
            <a:r>
              <a:rPr lang="en-US" sz="1400" i="1" dirty="0" err="1">
                <a:solidFill>
                  <a:schemeClr val="tx1"/>
                </a:solidFill>
              </a:rPr>
              <a:t>behaviour</a:t>
            </a:r>
            <a:r>
              <a:rPr lang="en-US" sz="1400" i="1" dirty="0">
                <a:solidFill>
                  <a:schemeClr val="tx1"/>
                </a:solidFill>
              </a:rPr>
              <a:t> in the workplace</a:t>
            </a:r>
            <a:r>
              <a:rPr lang="en-US" sz="1400" dirty="0">
                <a:solidFill>
                  <a:schemeClr val="tx1"/>
                </a:solidFill>
              </a:rPr>
              <a:t>. 12th </a:t>
            </a:r>
            <a:r>
              <a:rPr lang="en-US" sz="1400" dirty="0" err="1">
                <a:solidFill>
                  <a:schemeClr val="tx1"/>
                </a:solidFill>
              </a:rPr>
              <a:t>edn</a:t>
            </a:r>
            <a:r>
              <a:rPr lang="en-US" sz="1400" dirty="0">
                <a:solidFill>
                  <a:schemeClr val="tx1"/>
                </a:solidFill>
              </a:rPr>
              <a:t>. Harlow: Pearson.</a:t>
            </a:r>
          </a:p>
          <a:p>
            <a:r>
              <a:rPr lang="en-US" sz="1400" dirty="0">
                <a:solidFill>
                  <a:schemeClr val="tx1"/>
                </a:solidFill>
              </a:rPr>
              <a:t>Munjal, S., Kaur, S., Singh, P. and Awasthi, H. (2026) </a:t>
            </a:r>
            <a:r>
              <a:rPr lang="en-US" sz="1400" i="1" dirty="0">
                <a:solidFill>
                  <a:schemeClr val="tx1"/>
                </a:solidFill>
              </a:rPr>
              <a:t>Management Concepts and Organizational </a:t>
            </a:r>
            <a:r>
              <a:rPr lang="en-US" sz="1400" i="1" dirty="0" err="1">
                <a:solidFill>
                  <a:schemeClr val="tx1"/>
                </a:solidFill>
              </a:rPr>
              <a:t>Behaviour</a:t>
            </a:r>
            <a:r>
              <a:rPr lang="en-US" sz="1400" dirty="0">
                <a:solidFill>
                  <a:schemeClr val="tx1"/>
                </a:solidFill>
              </a:rPr>
              <a:t>. </a:t>
            </a:r>
            <a:r>
              <a:rPr lang="en-US" sz="1400" dirty="0" err="1">
                <a:solidFill>
                  <a:schemeClr val="tx1"/>
                </a:solidFill>
              </a:rPr>
              <a:t>Chyren</a:t>
            </a:r>
            <a:r>
              <a:rPr lang="en-US" sz="1400" dirty="0">
                <a:solidFill>
                  <a:schemeClr val="tx1"/>
                </a:solidFill>
              </a:rPr>
              <a:t> Publication.</a:t>
            </a:r>
          </a:p>
          <a:p>
            <a:r>
              <a:rPr lang="en-US" sz="1400" dirty="0" err="1">
                <a:solidFill>
                  <a:schemeClr val="tx1"/>
                </a:solidFill>
              </a:rPr>
              <a:t>Neudert</a:t>
            </a:r>
            <a:r>
              <a:rPr lang="en-US" sz="1400" dirty="0">
                <a:solidFill>
                  <a:schemeClr val="tx1"/>
                </a:solidFill>
              </a:rPr>
              <a:t>, P. (2026) ‘Democratizing science, technology, and innovation — what do we mean?’, </a:t>
            </a:r>
            <a:r>
              <a:rPr lang="en-US" sz="1400" i="1" dirty="0">
                <a:solidFill>
                  <a:schemeClr val="tx1"/>
                </a:solidFill>
              </a:rPr>
              <a:t>Journal of Responsible Innovation</a:t>
            </a:r>
            <a:r>
              <a:rPr lang="en-US" sz="1400" dirty="0">
                <a:solidFill>
                  <a:schemeClr val="tx1"/>
                </a:solidFill>
              </a:rPr>
              <a:t>, 13(1), Article 2607858. Available at: </a:t>
            </a:r>
            <a:r>
              <a:rPr lang="en-US" sz="1400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https://doi.org/10.1080/23299460.2025.2607858</a:t>
            </a:r>
            <a:r>
              <a:rPr lang="en-US" sz="1400" dirty="0">
                <a:solidFill>
                  <a:schemeClr val="tx1"/>
                </a:solidFill>
              </a:rPr>
              <a:t> (Accessed: 11 June 2026).</a:t>
            </a:r>
          </a:p>
          <a:p>
            <a:r>
              <a:rPr lang="en-US" sz="1400" dirty="0">
                <a:solidFill>
                  <a:schemeClr val="tx1"/>
                </a:solidFill>
              </a:rPr>
              <a:t>Robbins, S.P. (2020) </a:t>
            </a:r>
            <a:r>
              <a:rPr lang="en-US" sz="1400" i="1" dirty="0">
                <a:solidFill>
                  <a:schemeClr val="tx1"/>
                </a:solidFill>
              </a:rPr>
              <a:t>Management</a:t>
            </a:r>
            <a:r>
              <a:rPr lang="en-US" sz="1400" dirty="0">
                <a:solidFill>
                  <a:schemeClr val="tx1"/>
                </a:solidFill>
              </a:rPr>
              <a:t>. Global </a:t>
            </a:r>
            <a:r>
              <a:rPr lang="en-US" sz="1400" dirty="0" err="1">
                <a:solidFill>
                  <a:schemeClr val="tx1"/>
                </a:solidFill>
              </a:rPr>
              <a:t>edn</a:t>
            </a:r>
            <a:r>
              <a:rPr lang="en-US" sz="1400" dirty="0">
                <a:solidFill>
                  <a:schemeClr val="tx1"/>
                </a:solidFill>
              </a:rPr>
              <a:t>. Harlow: Pearson Education.</a:t>
            </a:r>
          </a:p>
          <a:p>
            <a:r>
              <a:rPr lang="en-US" sz="1400" dirty="0">
                <a:solidFill>
                  <a:schemeClr val="tx1"/>
                </a:solidFill>
              </a:rPr>
              <a:t>Ryle, S. (2013) </a:t>
            </a:r>
            <a:r>
              <a:rPr lang="en-US" sz="1400" i="1" dirty="0">
                <a:solidFill>
                  <a:schemeClr val="tx1"/>
                </a:solidFill>
              </a:rPr>
              <a:t>The making of Tesco: A story of British shopping</a:t>
            </a:r>
            <a:r>
              <a:rPr lang="en-US" sz="1400" dirty="0">
                <a:solidFill>
                  <a:schemeClr val="tx1"/>
                </a:solidFill>
              </a:rPr>
              <a:t>. London: Bantam Press. Available at: </a:t>
            </a:r>
            <a:r>
              <a:rPr lang="en-US" sz="1400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https://books.google.com/books/about/The_Making_of_Tesco.html?id=1unWMgEACAAJ</a:t>
            </a:r>
            <a:r>
              <a:rPr lang="en-US" sz="1400" dirty="0">
                <a:solidFill>
                  <a:schemeClr val="tx1"/>
                </a:solidFill>
              </a:rPr>
              <a:t> (Accessed: 11 June 2026).</a:t>
            </a:r>
          </a:p>
          <a:p>
            <a:r>
              <a:rPr lang="en-US" sz="1400" dirty="0">
                <a:solidFill>
                  <a:schemeClr val="tx1"/>
                </a:solidFill>
              </a:rPr>
              <a:t>Tesco PLC (2026) </a:t>
            </a:r>
            <a:r>
              <a:rPr lang="en-US" sz="1400" i="1" dirty="0">
                <a:solidFill>
                  <a:schemeClr val="tx1"/>
                </a:solidFill>
              </a:rPr>
              <a:t>Our history</a:t>
            </a:r>
            <a:r>
              <a:rPr lang="en-US" sz="1400" dirty="0">
                <a:solidFill>
                  <a:schemeClr val="tx1"/>
                </a:solidFill>
              </a:rPr>
              <a:t>. Available at: </a:t>
            </a:r>
            <a:r>
              <a:rPr lang="en-US" sz="1400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Tesco PLC Our History</a:t>
            </a:r>
            <a:r>
              <a:rPr lang="en-US" sz="1400" dirty="0">
                <a:solidFill>
                  <a:schemeClr val="tx1"/>
                </a:solidFill>
              </a:rPr>
              <a:t> (Accessed: 11 June 2026).</a:t>
            </a:r>
          </a:p>
          <a:p>
            <a:r>
              <a:rPr lang="en-US" sz="1400" dirty="0">
                <a:solidFill>
                  <a:schemeClr val="tx1"/>
                </a:solidFill>
              </a:rPr>
              <a:t>Wood, J.C. and Wood, M.C. (eds.) (2002) </a:t>
            </a:r>
            <a:r>
              <a:rPr lang="en-US" sz="1400" i="1" dirty="0">
                <a:solidFill>
                  <a:schemeClr val="tx1"/>
                </a:solidFill>
              </a:rPr>
              <a:t>Henri Fayol: Critical evaluations in business and management</a:t>
            </a:r>
            <a:r>
              <a:rPr lang="en-US" sz="1400" dirty="0">
                <a:solidFill>
                  <a:schemeClr val="tx1"/>
                </a:solidFill>
              </a:rPr>
              <a:t>. Vol. 1. London: Routledge.</a:t>
            </a:r>
            <a:endParaRPr lang="en-US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031230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708</TotalTime>
  <Words>1788</Words>
  <Application>Microsoft Office PowerPoint</Application>
  <PresentationFormat>Widescreen</PresentationFormat>
  <Paragraphs>229</Paragraphs>
  <Slides>19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Aptos</vt:lpstr>
      <vt:lpstr>Arial</vt:lpstr>
      <vt:lpstr>Century Gothic</vt:lpstr>
      <vt:lpstr>Wingdings 3</vt:lpstr>
      <vt:lpstr>Wisp</vt:lpstr>
      <vt:lpstr>PowerPoint Presentation</vt:lpstr>
      <vt:lpstr>Table of Content</vt:lpstr>
      <vt:lpstr>Applying Henri Fayol's Five Management Functions in Tesco</vt:lpstr>
      <vt:lpstr>1. Introduction</vt:lpstr>
      <vt:lpstr>2. Company overview - Tesco</vt:lpstr>
      <vt:lpstr>3. Planning: Roles and Responsibilities </vt:lpstr>
      <vt:lpstr>3. Planning: Effective Practices and Impact on Goals</vt:lpstr>
      <vt:lpstr>4. Organising: Roles and Responsibilities </vt:lpstr>
      <vt:lpstr>4. Organising: Effective Practices and Impact on Goals</vt:lpstr>
      <vt:lpstr>5. Commanding: Roles and Responsibilities </vt:lpstr>
      <vt:lpstr>5. Commanding: Effective Practices and Impact on Goals</vt:lpstr>
      <vt:lpstr>6. Coordinating: Roles and Responsibilities </vt:lpstr>
      <vt:lpstr>6. Coordinating: Effective Practices and Impact on Goals</vt:lpstr>
      <vt:lpstr>7. Controlling: Roles and Responsibilities </vt:lpstr>
      <vt:lpstr>7. Controlling: Effective Practices and Impact on Goals</vt:lpstr>
      <vt:lpstr>8. Conclusion</vt:lpstr>
      <vt:lpstr>8. Conclusion</vt:lpstr>
      <vt:lpstr>PowerPoint Presentation</vt:lpstr>
      <vt:lpstr>9.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Mustansir Mahmood (2309566)</dc:creator>
  <cp:lastModifiedBy>Mustansir Mahmood (2309566)</cp:lastModifiedBy>
  <cp:revision>25</cp:revision>
  <dcterms:created xsi:type="dcterms:W3CDTF">2026-06-09T16:39:15Z</dcterms:created>
  <dcterms:modified xsi:type="dcterms:W3CDTF">2026-06-11T18:56:20Z</dcterms:modified>
</cp:coreProperties>
</file>