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735"/>
    <p:restoredTop sz="94658"/>
  </p:normalViewPr>
  <p:slideViewPr>
    <p:cSldViewPr snapToGrid="0">
      <p:cViewPr>
        <p:scale>
          <a:sx n="101" d="100"/>
          <a:sy n="101" d="100"/>
        </p:scale>
        <p:origin x="232" y="6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3CB24D5-54BE-7440-8FCD-9BC1700FD3EC}" type="datetimeFigureOut">
              <a:rPr lang="en-US" smtClean="0"/>
              <a:t>5/5/26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E99F4A-FA6D-4F41-8FFA-94D706083A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86885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1E99F4A-FA6D-4F41-8FFA-94D706083AA5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249769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Abydos King’s List image: https://</a:t>
            </a:r>
            <a:r>
              <a:rPr lang="en-US" dirty="0" err="1"/>
              <a:t>www.britishmuseum.org</a:t>
            </a:r>
            <a:r>
              <a:rPr lang="en-US" dirty="0"/>
              <a:t>/collection/object/Y_EA117 </a:t>
            </a:r>
          </a:p>
          <a:p>
            <a:r>
              <a:rPr lang="en-US" dirty="0"/>
              <a:t>Maps from Wikipedia: https://</a:t>
            </a:r>
            <a:r>
              <a:rPr lang="en-US" dirty="0" err="1"/>
              <a:t>en.wikipedia.org</a:t>
            </a:r>
            <a:r>
              <a:rPr lang="en-US" dirty="0"/>
              <a:t>/wiki/</a:t>
            </a:r>
            <a:r>
              <a:rPr lang="en-US" dirty="0" err="1"/>
              <a:t>Abydos,_Egypt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1E99F4A-FA6D-4F41-8FFA-94D706083AA5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860098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Temple of Osiris Complex Image: https://</a:t>
            </a:r>
            <a:r>
              <a:rPr lang="en-US" dirty="0" err="1"/>
              <a:t>isida-project.ucoz.com</a:t>
            </a:r>
            <a:r>
              <a:rPr lang="en-US" dirty="0"/>
              <a:t>/egypt_dec_2013/</a:t>
            </a:r>
            <a:r>
              <a:rPr lang="en-US" dirty="0" err="1"/>
              <a:t>sanctuary_en.htm</a:t>
            </a:r>
            <a:r>
              <a:rPr lang="en-US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1E99F4A-FA6D-4F41-8FFA-94D706083AA5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001056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Stelae images: https://</a:t>
            </a:r>
            <a:r>
              <a:rPr lang="en-US" dirty="0" err="1"/>
              <a:t>www.ucl.ac.uk</a:t>
            </a:r>
            <a:r>
              <a:rPr lang="en-US" dirty="0"/>
              <a:t>/museums-static/</a:t>
            </a:r>
            <a:r>
              <a:rPr lang="en-US" dirty="0" err="1"/>
              <a:t>digitalegypt</a:t>
            </a:r>
            <a:r>
              <a:rPr lang="en-US" dirty="0"/>
              <a:t>/</a:t>
            </a:r>
            <a:r>
              <a:rPr lang="en-US" dirty="0" err="1"/>
              <a:t>thebes</a:t>
            </a:r>
            <a:r>
              <a:rPr lang="en-US" dirty="0"/>
              <a:t>/late/uc14226.html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1E99F4A-FA6D-4F41-8FFA-94D706083AA5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132563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Rosalie Davids: https://</a:t>
            </a:r>
            <a:r>
              <a:rPr lang="en-US" dirty="0" err="1"/>
              <a:t>archive.org</a:t>
            </a:r>
            <a:r>
              <a:rPr lang="en-US" dirty="0"/>
              <a:t>/details/religiousrituala0000davi?utm_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1E99F4A-FA6D-4F41-8FFA-94D706083AA5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618062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Wepwawet</a:t>
            </a:r>
            <a:r>
              <a:rPr lang="en-US" dirty="0"/>
              <a:t> and Seti I Image: https://</a:t>
            </a:r>
            <a:r>
              <a:rPr lang="en-US" dirty="0" err="1"/>
              <a:t>www.worldhistory.org</a:t>
            </a:r>
            <a:r>
              <a:rPr lang="en-US" dirty="0"/>
              <a:t>/image/12846/</a:t>
            </a:r>
            <a:r>
              <a:rPr lang="en-US" dirty="0" err="1"/>
              <a:t>wepwawet</a:t>
            </a:r>
            <a:r>
              <a:rPr lang="en-US" dirty="0"/>
              <a:t>--</a:t>
            </a:r>
            <a:r>
              <a:rPr lang="en-US" dirty="0" err="1"/>
              <a:t>seti-i-abydos</a:t>
            </a:r>
            <a:r>
              <a:rPr lang="en-US" dirty="0"/>
              <a:t>/?</a:t>
            </a:r>
            <a:r>
              <a:rPr lang="en-US" dirty="0" err="1"/>
              <a:t>utm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1E99F4A-FA6D-4F41-8FFA-94D706083AA5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011951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Head of </a:t>
            </a:r>
            <a:r>
              <a:rPr lang="en-US" dirty="0" err="1"/>
              <a:t>Senworset</a:t>
            </a:r>
            <a:r>
              <a:rPr lang="en-US" dirty="0"/>
              <a:t> III: https://</a:t>
            </a:r>
            <a:r>
              <a:rPr lang="en-US" dirty="0" err="1"/>
              <a:t>egypt-museum.com</a:t>
            </a:r>
            <a:r>
              <a:rPr lang="en-US" dirty="0"/>
              <a:t>/head-of-</a:t>
            </a:r>
            <a:r>
              <a:rPr lang="en-US" dirty="0" err="1"/>
              <a:t>senwosret</a:t>
            </a:r>
            <a:r>
              <a:rPr lang="en-US" dirty="0"/>
              <a:t>-iii/</a:t>
            </a:r>
          </a:p>
          <a:p>
            <a:r>
              <a:rPr lang="en-US" dirty="0"/>
              <a:t>Mortuary Complex of </a:t>
            </a:r>
            <a:r>
              <a:rPr lang="en-US" dirty="0" err="1"/>
              <a:t>Senworset</a:t>
            </a:r>
            <a:r>
              <a:rPr lang="en-US" dirty="0"/>
              <a:t> III: https://</a:t>
            </a:r>
            <a:r>
              <a:rPr lang="en-US" dirty="0" err="1"/>
              <a:t>arce.org</a:t>
            </a:r>
            <a:r>
              <a:rPr lang="en-US" dirty="0"/>
              <a:t>/project/mortuary-complex-pharaoh-</a:t>
            </a:r>
            <a:r>
              <a:rPr lang="en-US" dirty="0" err="1"/>
              <a:t>senwosret</a:t>
            </a:r>
            <a:r>
              <a:rPr lang="en-US" dirty="0"/>
              <a:t>-iii-south-</a:t>
            </a:r>
            <a:r>
              <a:rPr lang="en-US" dirty="0" err="1"/>
              <a:t>abydos</a:t>
            </a:r>
            <a:r>
              <a:rPr lang="en-US" dirty="0"/>
              <a:t>/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1E99F4A-FA6D-4F41-8FFA-94D706083AA5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7427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Image of Abydos brewery: https://</a:t>
            </a:r>
            <a:r>
              <a:rPr lang="en-US" dirty="0" err="1"/>
              <a:t>www.bbc.co.uk</a:t>
            </a:r>
            <a:r>
              <a:rPr lang="en-US" dirty="0"/>
              <a:t>/news/world-middle-east-56067717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1E99F4A-FA6D-4F41-8FFA-94D706083AA5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02144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F2A5FD-32A1-619A-7771-CA6B86926A0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9319E0C-002B-B3A9-F4ED-5E78D08F5AA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B12227-3D7D-F4CF-9DDE-7162CEF4C0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07BEB-B593-E744-9380-ED1BFC25DFF5}" type="datetimeFigureOut">
              <a:rPr lang="en-US" smtClean="0"/>
              <a:t>5/5/26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3F58DF-6AF7-E57F-801D-C6A74B9F38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A77FD6-3DF1-B55D-6865-20F3C27F90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25ABF1-221F-7C4C-8869-9A5F438A60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7830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776124-C002-5DF1-BFA3-6C266E9F95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D28E7B-13AA-CEBB-2E74-FCD602800B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EF1F5C-9FF0-7909-EADE-7EF3360F34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07BEB-B593-E744-9380-ED1BFC25DFF5}" type="datetimeFigureOut">
              <a:rPr lang="en-US" smtClean="0"/>
              <a:t>5/5/26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FB6486-FA7A-9BB7-DD1D-52127B449D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E80AB5-1616-047A-95FC-13BC9DC778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25ABF1-221F-7C4C-8869-9A5F438A60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94674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7AFA14-B90F-C158-771C-4B9F0F503B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AF0D9E8-10D1-6BAC-A28E-95F6B81270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CDA426-95E7-F16D-628B-3DBABF34CC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07BEB-B593-E744-9380-ED1BFC25DFF5}" type="datetimeFigureOut">
              <a:rPr lang="en-US" smtClean="0"/>
              <a:t>5/5/26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74659A-D013-1EE3-24DC-1E2F60C341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BD31AB-3990-AB74-F9FA-A21025CC25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25ABF1-221F-7C4C-8869-9A5F438A60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00085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339298-7141-B06E-1060-89F5FF01C1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72EFBB-F783-FD04-01B1-DC10EDFC8A4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CF118F-1F76-F19B-024E-404F9C21D53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AC100D2-DA9F-550B-FE8E-2168D354A0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07BEB-B593-E744-9380-ED1BFC25DFF5}" type="datetimeFigureOut">
              <a:rPr lang="en-US" smtClean="0"/>
              <a:t>5/5/26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D3228D-C929-917D-1FAE-E76FFC08EE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FC1B3C5-5F74-540A-DCF5-F76AD27290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25ABF1-221F-7C4C-8869-9A5F438A60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483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486D00-F22B-514D-CCCD-15F77699B3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A2C048F-2140-022F-53C5-AE86E09D05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30B04A-F26A-5B8A-5159-447C0BE2DB8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F8395CF-3DE2-9611-DF87-BC016900536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D8165D-B9A3-4A87-F0B4-9AD5C590298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9D78FF9-86E5-D5EF-EA69-D518561E96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07BEB-B593-E744-9380-ED1BFC25DFF5}" type="datetimeFigureOut">
              <a:rPr lang="en-US" smtClean="0"/>
              <a:t>5/5/26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CD09074-0C39-464A-BCA3-45179A158A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F1D3D71-C3DD-D7C4-C88C-74EC75C1BB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25ABF1-221F-7C4C-8869-9A5F438A60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1172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D9AA03-D41E-8D88-CD1C-406FBF3C22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1DD8FC2-667E-C963-A47E-B471D0FE19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07BEB-B593-E744-9380-ED1BFC25DFF5}" type="datetimeFigureOut">
              <a:rPr lang="en-US" smtClean="0"/>
              <a:t>5/5/26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85E0D87-01D0-484B-6640-FF17ADC4FA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2DDBE0A-62BD-00CF-B671-8F0428E7BC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25ABF1-221F-7C4C-8869-9A5F438A60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08669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884EAE3-CC98-E972-6687-5D23C154ED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07BEB-B593-E744-9380-ED1BFC25DFF5}" type="datetimeFigureOut">
              <a:rPr lang="en-US" smtClean="0"/>
              <a:t>5/5/26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95E207E-F0DE-6A0B-5D2F-15491E39A0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6C6EDE4-99EC-03B0-10D4-6B5BE4F6E6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25ABF1-221F-7C4C-8869-9A5F438A60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84086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27F4AA-13C5-F21E-4B2A-7AD9B6A8BD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B4F818-30C4-36E4-A294-26EE45B183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EEEBF25-7923-7C4D-ACD4-31738A41DAD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B5B639F-DBEA-B226-6BE7-B09DB63678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07BEB-B593-E744-9380-ED1BFC25DFF5}" type="datetimeFigureOut">
              <a:rPr lang="en-US" smtClean="0"/>
              <a:t>5/5/26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E010FC-1E0D-D427-2484-BC89030AC3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7634003-8EFE-D13C-192C-6992ECC890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25ABF1-221F-7C4C-8869-9A5F438A60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43275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71F021-ED1B-F4F0-E4EE-2BD8E9D93C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05B5A0A-8D2D-8B28-A729-37780B09C9A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8D64BC9-6029-8B9A-1F35-2A829D2F1D5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D2BB696-190B-71A1-93D2-B06BF08902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07BEB-B593-E744-9380-ED1BFC25DFF5}" type="datetimeFigureOut">
              <a:rPr lang="en-US" smtClean="0"/>
              <a:t>5/5/26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6BF3C69-0EB1-B72D-5E03-80D3331207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29D201F-5E56-A38C-2DCA-94F9B9172E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25ABF1-221F-7C4C-8869-9A5F438A60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98094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5E9732-52BF-EBA0-3532-40A3E2D245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5EB2BFB-DF06-F84F-71B3-0C02E63A172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B0A2FF-CB4B-D91C-A082-E978C98C0C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07BEB-B593-E744-9380-ED1BFC25DFF5}" type="datetimeFigureOut">
              <a:rPr lang="en-US" smtClean="0"/>
              <a:t>5/5/26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91CF83-56C6-CBD3-9473-0859DABF48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E7404F-C185-F47A-F582-6D2DC16C8B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25ABF1-221F-7C4C-8869-9A5F438A60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60600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A4A590D-ED13-18A5-1EEA-B160871CD59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3F36A30-2EFE-2ADC-B5A0-E41CE876A37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4226A8-C230-4631-E7B1-CCBD004F06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07BEB-B593-E744-9380-ED1BFC25DFF5}" type="datetimeFigureOut">
              <a:rPr lang="en-US" smtClean="0"/>
              <a:t>5/5/26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873ED9-705E-BF57-AF7C-0D66C02988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C119BD-4491-E00F-2E48-B61CCC975C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25ABF1-221F-7C4C-8869-9A5F438A60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00927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3AC33E9-2E8B-C68C-B4C9-785BFD1D77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BF6864-A222-5D29-40E7-D9145B0F2A5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ECB995-3CC0-BC3F-5B11-F212824D2FD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3B07BEB-B593-E744-9380-ED1BFC25DFF5}" type="datetimeFigureOut">
              <a:rPr lang="en-US" smtClean="0"/>
              <a:t>5/5/26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7EF534-C2C2-E143-A153-0821D87EB91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C0418C-1800-65DE-2EE7-6DF9FF9B0A4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725ABF1-221F-7C4C-8869-9A5F438A60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13074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657F69E0-C4B0-4BEC-A689-4F8D877F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undefined">
            <a:extLst>
              <a:ext uri="{FF2B5EF4-FFF2-40B4-BE49-F238E27FC236}">
                <a16:creationId xmlns:a16="http://schemas.microsoft.com/office/drawing/2014/main" id="{2ABFD662-0DBE-5283-63A8-AA7F0D6B7E6B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50000"/>
          </a:blip>
          <a:srcRect t="5864" r="-1" b="9208"/>
          <a:stretch>
            <a:fillRect/>
          </a:stretch>
        </p:blipFill>
        <p:spPr>
          <a:xfrm>
            <a:off x="20" y="10"/>
            <a:ext cx="1218893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A4FA39D-DD94-38A9-405F-6999FF1E9D0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3063240"/>
          </a:xfrm>
        </p:spPr>
        <p:txBody>
          <a:bodyPr>
            <a:normAutofit/>
          </a:bodyPr>
          <a:lstStyle/>
          <a:p>
            <a:r>
              <a:rPr lang="en-US" sz="6600">
                <a:solidFill>
                  <a:schemeClr val="bg1"/>
                </a:solidFill>
              </a:rPr>
              <a:t>Abydos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FC54908-DB74-178B-1D09-B9EEACD3EBA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7048" y="4599432"/>
            <a:ext cx="9144000" cy="1536192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A major centre of personal cult, ritual performance and pilgrimage in ancient Egypt. </a:t>
            </a:r>
          </a:p>
        </p:txBody>
      </p:sp>
      <p:sp>
        <p:nvSpPr>
          <p:cNvPr id="20" name="sketchy line">
            <a:extLst>
              <a:ext uri="{FF2B5EF4-FFF2-40B4-BE49-F238E27FC236}">
                <a16:creationId xmlns:a16="http://schemas.microsoft.com/office/drawing/2014/main" id="{9F6380B4-6A1C-481E-8408-B4E6C75B9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368623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478919 w 4243589"/>
              <a:gd name="csY1" fmla="*/ 0 h 18288"/>
              <a:gd name="csX2" fmla="*/ 957839 w 4243589"/>
              <a:gd name="csY2" fmla="*/ 0 h 18288"/>
              <a:gd name="csX3" fmla="*/ 1521630 w 4243589"/>
              <a:gd name="csY3" fmla="*/ 0 h 18288"/>
              <a:gd name="csX4" fmla="*/ 2212729 w 4243589"/>
              <a:gd name="csY4" fmla="*/ 0 h 18288"/>
              <a:gd name="csX5" fmla="*/ 2734084 w 4243589"/>
              <a:gd name="csY5" fmla="*/ 0 h 18288"/>
              <a:gd name="csX6" fmla="*/ 3255439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594926 w 4243589"/>
              <a:gd name="csY9" fmla="*/ 18288 h 18288"/>
              <a:gd name="csX10" fmla="*/ 3073571 w 4243589"/>
              <a:gd name="csY10" fmla="*/ 18288 h 18288"/>
              <a:gd name="csX11" fmla="*/ 2552216 w 4243589"/>
              <a:gd name="csY11" fmla="*/ 18288 h 18288"/>
              <a:gd name="csX12" fmla="*/ 1903553 w 4243589"/>
              <a:gd name="csY12" fmla="*/ 18288 h 18288"/>
              <a:gd name="csX13" fmla="*/ 1212454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rgbClr val="FFFFFF">
              <a:alpha val="75000"/>
            </a:srgbClr>
          </a:solidFill>
          <a:ln w="44450" cap="rnd">
            <a:solidFill>
              <a:schemeClr val="bg1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8488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7" name="Rectangle 46">
            <a:extLst>
              <a:ext uri="{FF2B5EF4-FFF2-40B4-BE49-F238E27FC236}">
                <a16:creationId xmlns:a16="http://schemas.microsoft.com/office/drawing/2014/main" id="{A3C210E6-A35A-4F68-8D60-801A019C75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Map of Egypt showing the location of Abydos. | Download Scientific Diagram">
            <a:extLst>
              <a:ext uri="{FF2B5EF4-FFF2-40B4-BE49-F238E27FC236}">
                <a16:creationId xmlns:a16="http://schemas.microsoft.com/office/drawing/2014/main" id="{7AE569F3-C393-2179-577A-504C0864860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7807" r="1" b="27979"/>
          <a:stretch>
            <a:fillRect/>
          </a:stretch>
        </p:blipFill>
        <p:spPr>
          <a:xfrm>
            <a:off x="3136389" y="10"/>
            <a:ext cx="4979304" cy="3401558"/>
          </a:xfrm>
          <a:custGeom>
            <a:avLst/>
            <a:gdLst/>
            <a:ahLst/>
            <a:cxnLst/>
            <a:rect l="l" t="t" r="r" b="b"/>
            <a:pathLst>
              <a:path w="4979304" h="3364992">
                <a:moveTo>
                  <a:pt x="0" y="0"/>
                </a:moveTo>
                <a:lnTo>
                  <a:pt x="4211250" y="0"/>
                </a:lnTo>
                <a:lnTo>
                  <a:pt x="4309461" y="192282"/>
                </a:lnTo>
                <a:cubicBezTo>
                  <a:pt x="4697535" y="1033269"/>
                  <a:pt x="4937593" y="2032690"/>
                  <a:pt x="4974907" y="3110424"/>
                </a:cubicBezTo>
                <a:lnTo>
                  <a:pt x="4979304" y="3364992"/>
                </a:lnTo>
                <a:lnTo>
                  <a:pt x="800592" y="3364992"/>
                </a:lnTo>
                <a:lnTo>
                  <a:pt x="797493" y="3185579"/>
                </a:lnTo>
                <a:cubicBezTo>
                  <a:pt x="756786" y="2009870"/>
                  <a:pt x="474799" y="927359"/>
                  <a:pt x="22579" y="42066"/>
                </a:cubicBezTo>
                <a:close/>
              </a:path>
            </a:pathLst>
          </a:custGeom>
        </p:spPr>
      </p:pic>
      <p:pic>
        <p:nvPicPr>
          <p:cNvPr id="6" name="Picture 5" descr="undefined">
            <a:extLst>
              <a:ext uri="{FF2B5EF4-FFF2-40B4-BE49-F238E27FC236}">
                <a16:creationId xmlns:a16="http://schemas.microsoft.com/office/drawing/2014/main" id="{0A7BE2CD-B2F9-331E-20F5-EE85AAA969C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1969" r="1" b="1"/>
          <a:stretch>
            <a:fillRect/>
          </a:stretch>
        </p:blipFill>
        <p:spPr>
          <a:xfrm>
            <a:off x="7381690" y="3456433"/>
            <a:ext cx="4810310" cy="3401568"/>
          </a:xfrm>
          <a:custGeom>
            <a:avLst/>
            <a:gdLst/>
            <a:ahLst/>
            <a:cxnLst/>
            <a:rect l="l" t="t" r="r" b="b"/>
            <a:pathLst>
              <a:path w="4810310" h="3401568">
                <a:moveTo>
                  <a:pt x="781270" y="0"/>
                </a:moveTo>
                <a:lnTo>
                  <a:pt x="4810310" y="0"/>
                </a:lnTo>
                <a:lnTo>
                  <a:pt x="4810310" y="3401568"/>
                </a:lnTo>
                <a:lnTo>
                  <a:pt x="0" y="3401568"/>
                </a:lnTo>
                <a:lnTo>
                  <a:pt x="1963" y="3397912"/>
                </a:lnTo>
                <a:cubicBezTo>
                  <a:pt x="454182" y="2512619"/>
                  <a:pt x="736170" y="1430108"/>
                  <a:pt x="776876" y="254399"/>
                </a:cubicBezTo>
                <a:close/>
              </a:path>
            </a:pathLst>
          </a:cu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EE5A5023-7DE9-0377-13C5-EA319A206F19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7383" r="6957" b="-3"/>
          <a:stretch>
            <a:fillRect/>
          </a:stretch>
        </p:blipFill>
        <p:spPr>
          <a:xfrm>
            <a:off x="3189428" y="3456432"/>
            <a:ext cx="4925479" cy="3401568"/>
          </a:xfrm>
          <a:custGeom>
            <a:avLst/>
            <a:gdLst/>
            <a:ahLst/>
            <a:cxnLst/>
            <a:rect l="l" t="t" r="r" b="b"/>
            <a:pathLst>
              <a:path w="4925479" h="3364992">
                <a:moveTo>
                  <a:pt x="749362" y="0"/>
                </a:moveTo>
                <a:lnTo>
                  <a:pt x="4925479" y="0"/>
                </a:lnTo>
                <a:lnTo>
                  <a:pt x="4921868" y="209033"/>
                </a:lnTo>
                <a:cubicBezTo>
                  <a:pt x="4884554" y="1286766"/>
                  <a:pt x="4644496" y="2286187"/>
                  <a:pt x="4256422" y="3127175"/>
                </a:cubicBezTo>
                <a:lnTo>
                  <a:pt x="4134952" y="3364992"/>
                </a:lnTo>
                <a:lnTo>
                  <a:pt x="0" y="3364992"/>
                </a:lnTo>
                <a:lnTo>
                  <a:pt x="79008" y="3202330"/>
                </a:lnTo>
                <a:cubicBezTo>
                  <a:pt x="467082" y="2361343"/>
                  <a:pt x="707140" y="1361922"/>
                  <a:pt x="744454" y="284189"/>
                </a:cubicBezTo>
                <a:close/>
              </a:path>
            </a:pathLst>
          </a:custGeom>
        </p:spPr>
      </p:pic>
      <p:sp useBgFill="1">
        <p:nvSpPr>
          <p:cNvPr id="49" name="Freeform: Shape 41">
            <a:extLst>
              <a:ext uri="{FF2B5EF4-FFF2-40B4-BE49-F238E27FC236}">
                <a16:creationId xmlns:a16="http://schemas.microsoft.com/office/drawing/2014/main" id="{AC0D06B0-F19C-459E-B221-A34B506FB5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945815" cy="6858000"/>
          </a:xfrm>
          <a:custGeom>
            <a:avLst/>
            <a:gdLst>
              <a:gd name="connsiteX0" fmla="*/ 0 w 3945815"/>
              <a:gd name="connsiteY0" fmla="*/ 0 h 6858000"/>
              <a:gd name="connsiteX1" fmla="*/ 3138662 w 3945815"/>
              <a:gd name="connsiteY1" fmla="*/ 0 h 6858000"/>
              <a:gd name="connsiteX2" fmla="*/ 3275260 w 3945815"/>
              <a:gd name="connsiteY2" fmla="*/ 267438 h 6858000"/>
              <a:gd name="connsiteX3" fmla="*/ 3945815 w 3945815"/>
              <a:gd name="connsiteY3" fmla="*/ 3481388 h 6858000"/>
              <a:gd name="connsiteX4" fmla="*/ 3275260 w 3945815"/>
              <a:gd name="connsiteY4" fmla="*/ 6695338 h 6858000"/>
              <a:gd name="connsiteX5" fmla="*/ 3192177 w 3945815"/>
              <a:gd name="connsiteY5" fmla="*/ 6858000 h 6858000"/>
              <a:gd name="connsiteX6" fmla="*/ 0 w 3945815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945815" h="6858000">
                <a:moveTo>
                  <a:pt x="0" y="0"/>
                </a:moveTo>
                <a:lnTo>
                  <a:pt x="3138662" y="0"/>
                </a:lnTo>
                <a:lnTo>
                  <a:pt x="3275260" y="267438"/>
                </a:lnTo>
                <a:cubicBezTo>
                  <a:pt x="3698614" y="1184879"/>
                  <a:pt x="3945815" y="2290869"/>
                  <a:pt x="3945815" y="3481388"/>
                </a:cubicBezTo>
                <a:cubicBezTo>
                  <a:pt x="3945815" y="4671908"/>
                  <a:pt x="3698614" y="5777898"/>
                  <a:pt x="3275260" y="6695338"/>
                </a:cubicBezTo>
                <a:lnTo>
                  <a:pt x="319217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50" name="Freeform: Shape 43">
            <a:extLst>
              <a:ext uri="{FF2B5EF4-FFF2-40B4-BE49-F238E27FC236}">
                <a16:creationId xmlns:a16="http://schemas.microsoft.com/office/drawing/2014/main" id="{345B26DA-1C6B-4C66-81C9-9C1877FC2D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936670" cy="6858000"/>
          </a:xfrm>
          <a:custGeom>
            <a:avLst/>
            <a:gdLst>
              <a:gd name="connsiteX0" fmla="*/ 0 w 3936670"/>
              <a:gd name="connsiteY0" fmla="*/ 0 h 6858000"/>
              <a:gd name="connsiteX1" fmla="*/ 3129517 w 3936670"/>
              <a:gd name="connsiteY1" fmla="*/ 0 h 6858000"/>
              <a:gd name="connsiteX2" fmla="*/ 3266115 w 3936670"/>
              <a:gd name="connsiteY2" fmla="*/ 267438 h 6858000"/>
              <a:gd name="connsiteX3" fmla="*/ 3936670 w 3936670"/>
              <a:gd name="connsiteY3" fmla="*/ 3481388 h 6858000"/>
              <a:gd name="connsiteX4" fmla="*/ 3266115 w 3936670"/>
              <a:gd name="connsiteY4" fmla="*/ 6695338 h 6858000"/>
              <a:gd name="connsiteX5" fmla="*/ 3183032 w 3936670"/>
              <a:gd name="connsiteY5" fmla="*/ 6858000 h 6858000"/>
              <a:gd name="connsiteX6" fmla="*/ 0 w 3936670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936670" h="6858000">
                <a:moveTo>
                  <a:pt x="0" y="0"/>
                </a:moveTo>
                <a:lnTo>
                  <a:pt x="3129517" y="0"/>
                </a:lnTo>
                <a:lnTo>
                  <a:pt x="3266115" y="267438"/>
                </a:lnTo>
                <a:cubicBezTo>
                  <a:pt x="3689469" y="1184879"/>
                  <a:pt x="3936670" y="2290869"/>
                  <a:pt x="3936670" y="3481388"/>
                </a:cubicBezTo>
                <a:cubicBezTo>
                  <a:pt x="3936670" y="4671908"/>
                  <a:pt x="3689469" y="5777898"/>
                  <a:pt x="3266115" y="6695338"/>
                </a:cubicBezTo>
                <a:lnTo>
                  <a:pt x="3183032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2658F7-02ED-125E-74C8-03B3BCBA51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685800"/>
            <a:ext cx="2807208" cy="132556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800"/>
              <a:t>Abydos as a sacred landscape</a:t>
            </a:r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98DE6C44-43F8-4DE4-AB81-66853FFEA0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005840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2409529B-9B56-4F10-BE4D-F934DB89E5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8912" y="2089941"/>
            <a:ext cx="2834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ABC31073-548E-BA19-6459-D8771EEDC8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8056" y="2258568"/>
            <a:ext cx="2807208" cy="3922776"/>
          </a:xfrm>
        </p:spPr>
        <p:txBody>
          <a:bodyPr>
            <a:normAutofit/>
          </a:bodyPr>
          <a:lstStyle/>
          <a:p>
            <a:r>
              <a:rPr lang="en-US" sz="1700"/>
              <a:t>Located in Upper Egypt. </a:t>
            </a:r>
          </a:p>
          <a:p>
            <a:r>
              <a:rPr lang="en-US" sz="1700"/>
              <a:t>Religious significance begins in Early Dynastic period. </a:t>
            </a:r>
          </a:p>
          <a:p>
            <a:r>
              <a:rPr lang="en-US" sz="1700"/>
              <a:t>“…memory landscape” – David O’Connor</a:t>
            </a:r>
          </a:p>
          <a:p>
            <a:endParaRPr lang="en-US" sz="1700"/>
          </a:p>
          <a:p>
            <a:r>
              <a:rPr lang="en-US" sz="1700"/>
              <a:t>Expansion during Middle and New Kingdoms. </a:t>
            </a:r>
          </a:p>
          <a:p>
            <a:r>
              <a:rPr lang="en-US" sz="1700"/>
              <a:t>Temple of Seti I (19</a:t>
            </a:r>
            <a:r>
              <a:rPr lang="en-US" sz="1700" baseline="30000"/>
              <a:t>th</a:t>
            </a:r>
            <a:r>
              <a:rPr lang="en-US" sz="1700"/>
              <a:t> Dynasty) – Abydos King’s List. </a:t>
            </a:r>
            <a:endParaRPr lang="en-US" sz="1700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8E4EC20-FEBA-8C33-14C2-6CA41E613F36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3523" r="-1" b="19459"/>
          <a:stretch>
            <a:fillRect/>
          </a:stretch>
        </p:blipFill>
        <p:spPr>
          <a:xfrm>
            <a:off x="7404372" y="10"/>
            <a:ext cx="4787628" cy="3401558"/>
          </a:xfrm>
          <a:custGeom>
            <a:avLst/>
            <a:gdLst/>
            <a:ahLst/>
            <a:cxnLst/>
            <a:rect l="l" t="t" r="r" b="b"/>
            <a:pathLst>
              <a:path w="4787628" h="3401568">
                <a:moveTo>
                  <a:pt x="0" y="0"/>
                </a:moveTo>
                <a:lnTo>
                  <a:pt x="4787628" y="0"/>
                </a:lnTo>
                <a:lnTo>
                  <a:pt x="4787628" y="3401568"/>
                </a:lnTo>
                <a:lnTo>
                  <a:pt x="762748" y="3401568"/>
                </a:lnTo>
                <a:lnTo>
                  <a:pt x="751436" y="2963954"/>
                </a:lnTo>
                <a:cubicBezTo>
                  <a:pt x="698408" y="1942163"/>
                  <a:pt x="463174" y="995044"/>
                  <a:pt x="93264" y="192283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8298569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089BAC-7877-41A7-09E4-5B99E068AC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US" sz="5000"/>
              <a:t>The Cult of Osiris at Abydos</a:t>
            </a:r>
          </a:p>
        </p:txBody>
      </p:sp>
      <p:sp>
        <p:nvSpPr>
          <p:cNvPr id="24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FD818A-90BD-3813-044D-C3F2436A46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US" sz="2200"/>
              <a:t>Assman &amp; O’Connor.</a:t>
            </a:r>
          </a:p>
          <a:p>
            <a:r>
              <a:rPr lang="en-US" sz="2200"/>
              <a:t>Myth of Osiris’ death – festivals and renewal.</a:t>
            </a:r>
          </a:p>
          <a:p>
            <a:r>
              <a:rPr lang="en-US" sz="2200"/>
              <a:t>Movement</a:t>
            </a:r>
          </a:p>
          <a:p>
            <a:r>
              <a:rPr lang="en-US" sz="2200"/>
              <a:t>Architecture</a:t>
            </a:r>
          </a:p>
          <a:p>
            <a:r>
              <a:rPr lang="en-US" sz="2200"/>
              <a:t>Performance</a:t>
            </a:r>
          </a:p>
          <a:p>
            <a:pPr marL="0" indent="0">
              <a:buNone/>
            </a:pPr>
            <a:endParaRPr lang="en-US" sz="2200"/>
          </a:p>
          <a:p>
            <a:endParaRPr lang="en-US" sz="22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94C787F-8936-E78C-8BEA-605C7281EDC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4260" r="-2" b="-2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5236996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1AC6A30-4F22-4C0F-B278-19C5B8A80C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B4335AD-65B1-44E4-90AF-264024FE4B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" y="0"/>
            <a:ext cx="12191999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6BD050-BD01-5A16-E76A-61BDD8BDC0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70366" y="609600"/>
            <a:ext cx="4267200" cy="1351472"/>
          </a:xfrm>
        </p:spPr>
        <p:txBody>
          <a:bodyPr>
            <a:normAutofit/>
          </a:bodyPr>
          <a:lstStyle/>
          <a:p>
            <a:pPr algn="ctr"/>
            <a:r>
              <a:rPr lang="en-US">
                <a:solidFill>
                  <a:schemeClr val="tx1">
                    <a:lumMod val="85000"/>
                    <a:lumOff val="15000"/>
                  </a:schemeClr>
                </a:solidFill>
              </a:rPr>
              <a:t>Pilgrimage to Abydos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2F16B4B-1E80-D5AB-8B88-EC6B39D6417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1117" r="10214"/>
          <a:stretch>
            <a:fillRect/>
          </a:stretch>
        </p:blipFill>
        <p:spPr>
          <a:xfrm>
            <a:off x="3" y="1"/>
            <a:ext cx="3695699" cy="6858001"/>
          </a:xfrm>
          <a:custGeom>
            <a:avLst/>
            <a:gdLst/>
            <a:ahLst/>
            <a:cxnLst/>
            <a:rect l="l" t="t" r="r" b="b"/>
            <a:pathLst>
              <a:path w="3695699" h="6858001">
                <a:moveTo>
                  <a:pt x="0" y="0"/>
                </a:moveTo>
                <a:lnTo>
                  <a:pt x="3435129" y="0"/>
                </a:lnTo>
                <a:lnTo>
                  <a:pt x="3430599" y="17349"/>
                </a:lnTo>
                <a:cubicBezTo>
                  <a:pt x="3437542" y="19835"/>
                  <a:pt x="3423757" y="30822"/>
                  <a:pt x="3427683" y="38871"/>
                </a:cubicBezTo>
                <a:cubicBezTo>
                  <a:pt x="3431230" y="44698"/>
                  <a:pt x="3427877" y="49388"/>
                  <a:pt x="3427096" y="55116"/>
                </a:cubicBezTo>
                <a:cubicBezTo>
                  <a:pt x="3429620" y="62945"/>
                  <a:pt x="3421946" y="87211"/>
                  <a:pt x="3417356" y="93331"/>
                </a:cubicBezTo>
                <a:cubicBezTo>
                  <a:pt x="3401974" y="107607"/>
                  <a:pt x="3409629" y="143436"/>
                  <a:pt x="3397765" y="155370"/>
                </a:cubicBezTo>
                <a:cubicBezTo>
                  <a:pt x="3395800" y="159886"/>
                  <a:pt x="3394789" y="164378"/>
                  <a:pt x="3394373" y="168831"/>
                </a:cubicBezTo>
                <a:lnTo>
                  <a:pt x="3394553" y="181402"/>
                </a:lnTo>
                <a:lnTo>
                  <a:pt x="3397293" y="185192"/>
                </a:lnTo>
                <a:lnTo>
                  <a:pt x="3395923" y="192756"/>
                </a:lnTo>
                <a:cubicBezTo>
                  <a:pt x="3396018" y="193497"/>
                  <a:pt x="3396112" y="194237"/>
                  <a:pt x="3396207" y="194978"/>
                </a:cubicBezTo>
                <a:cubicBezTo>
                  <a:pt x="3396531" y="199154"/>
                  <a:pt x="3396856" y="203330"/>
                  <a:pt x="3397180" y="207506"/>
                </a:cubicBezTo>
                <a:cubicBezTo>
                  <a:pt x="3382438" y="200939"/>
                  <a:pt x="3394549" y="241317"/>
                  <a:pt x="3383191" y="229051"/>
                </a:cubicBezTo>
                <a:cubicBezTo>
                  <a:pt x="3382519" y="234401"/>
                  <a:pt x="3381383" y="237332"/>
                  <a:pt x="3380194" y="239137"/>
                </a:cubicBezTo>
                <a:lnTo>
                  <a:pt x="3349267" y="310262"/>
                </a:lnTo>
                <a:lnTo>
                  <a:pt x="3344455" y="381704"/>
                </a:lnTo>
                <a:cubicBezTo>
                  <a:pt x="3343420" y="464598"/>
                  <a:pt x="3338482" y="511985"/>
                  <a:pt x="3327551" y="571873"/>
                </a:cubicBezTo>
                <a:cubicBezTo>
                  <a:pt x="3316620" y="631761"/>
                  <a:pt x="3309762" y="702429"/>
                  <a:pt x="3278869" y="741030"/>
                </a:cubicBezTo>
                <a:lnTo>
                  <a:pt x="3239259" y="957888"/>
                </a:lnTo>
                <a:cubicBezTo>
                  <a:pt x="3267597" y="1021376"/>
                  <a:pt x="3235647" y="1004478"/>
                  <a:pt x="3243890" y="1047869"/>
                </a:cubicBezTo>
                <a:cubicBezTo>
                  <a:pt x="3245988" y="1077107"/>
                  <a:pt x="3228006" y="1101189"/>
                  <a:pt x="3221700" y="1118244"/>
                </a:cubicBezTo>
                <a:cubicBezTo>
                  <a:pt x="3220198" y="1120922"/>
                  <a:pt x="3213346" y="1188569"/>
                  <a:pt x="3211078" y="1190394"/>
                </a:cubicBezTo>
                <a:cubicBezTo>
                  <a:pt x="3204899" y="1218939"/>
                  <a:pt x="3210276" y="1253036"/>
                  <a:pt x="3199704" y="1304585"/>
                </a:cubicBezTo>
                <a:cubicBezTo>
                  <a:pt x="3199438" y="1346246"/>
                  <a:pt x="3168623" y="1413431"/>
                  <a:pt x="3167741" y="1449444"/>
                </a:cubicBezTo>
                <a:cubicBezTo>
                  <a:pt x="3180911" y="1471132"/>
                  <a:pt x="3193362" y="1499173"/>
                  <a:pt x="3194410" y="1520667"/>
                </a:cubicBezTo>
                <a:cubicBezTo>
                  <a:pt x="3181228" y="1513763"/>
                  <a:pt x="3199978" y="1547097"/>
                  <a:pt x="3184473" y="1547038"/>
                </a:cubicBezTo>
                <a:cubicBezTo>
                  <a:pt x="3185153" y="1550949"/>
                  <a:pt x="3186303" y="1554741"/>
                  <a:pt x="3187573" y="1558550"/>
                </a:cubicBezTo>
                <a:lnTo>
                  <a:pt x="3188231" y="1560544"/>
                </a:lnTo>
                <a:lnTo>
                  <a:pt x="3188195" y="1568317"/>
                </a:lnTo>
                <a:lnTo>
                  <a:pt x="3191518" y="1570772"/>
                </a:lnTo>
                <a:lnTo>
                  <a:pt x="3193853" y="1582659"/>
                </a:lnTo>
                <a:cubicBezTo>
                  <a:pt x="3194213" y="1587070"/>
                  <a:pt x="3193997" y="1591769"/>
                  <a:pt x="3192857" y="1596890"/>
                </a:cubicBezTo>
                <a:cubicBezTo>
                  <a:pt x="3185716" y="1609144"/>
                  <a:pt x="3191593" y="1629575"/>
                  <a:pt x="3189686" y="1647479"/>
                </a:cubicBezTo>
                <a:lnTo>
                  <a:pt x="3187125" y="1655568"/>
                </a:lnTo>
                <a:cubicBezTo>
                  <a:pt x="3187259" y="1659315"/>
                  <a:pt x="3192418" y="1733399"/>
                  <a:pt x="3192552" y="1737146"/>
                </a:cubicBezTo>
                <a:cubicBezTo>
                  <a:pt x="3236684" y="1834597"/>
                  <a:pt x="3210475" y="1851660"/>
                  <a:pt x="3219437" y="1908917"/>
                </a:cubicBezTo>
                <a:lnTo>
                  <a:pt x="3220572" y="1915235"/>
                </a:lnTo>
                <a:cubicBezTo>
                  <a:pt x="3225642" y="1919319"/>
                  <a:pt x="3228448" y="1945519"/>
                  <a:pt x="3226946" y="1954447"/>
                </a:cubicBezTo>
                <a:cubicBezTo>
                  <a:pt x="3219553" y="1979351"/>
                  <a:pt x="3239504" y="2001442"/>
                  <a:pt x="3234148" y="2021397"/>
                </a:cubicBezTo>
                <a:cubicBezTo>
                  <a:pt x="3234224" y="2026740"/>
                  <a:pt x="3235084" y="2031233"/>
                  <a:pt x="3236424" y="2035173"/>
                </a:cubicBezTo>
                <a:lnTo>
                  <a:pt x="3241339" y="2045116"/>
                </a:lnTo>
                <a:lnTo>
                  <a:pt x="3233470" y="2098623"/>
                </a:lnTo>
                <a:cubicBezTo>
                  <a:pt x="3230495" y="2129687"/>
                  <a:pt x="3232618" y="2188321"/>
                  <a:pt x="3230016" y="2240964"/>
                </a:cubicBezTo>
                <a:cubicBezTo>
                  <a:pt x="3226602" y="2283982"/>
                  <a:pt x="3232644" y="2342030"/>
                  <a:pt x="3237809" y="2379644"/>
                </a:cubicBezTo>
                <a:cubicBezTo>
                  <a:pt x="3244462" y="2409884"/>
                  <a:pt x="3221747" y="2435219"/>
                  <a:pt x="3237054" y="2459103"/>
                </a:cubicBezTo>
                <a:cubicBezTo>
                  <a:pt x="3245536" y="2488997"/>
                  <a:pt x="3251426" y="2510390"/>
                  <a:pt x="3255285" y="2538679"/>
                </a:cubicBezTo>
                <a:cubicBezTo>
                  <a:pt x="3258296" y="2574322"/>
                  <a:pt x="3245460" y="2589819"/>
                  <a:pt x="3245073" y="2622720"/>
                </a:cubicBezTo>
                <a:lnTo>
                  <a:pt x="3252960" y="2736087"/>
                </a:lnTo>
                <a:cubicBezTo>
                  <a:pt x="3245577" y="2772183"/>
                  <a:pt x="3230063" y="2856752"/>
                  <a:pt x="3218681" y="2902964"/>
                </a:cubicBezTo>
                <a:cubicBezTo>
                  <a:pt x="3212624" y="2927969"/>
                  <a:pt x="3209733" y="2973979"/>
                  <a:pt x="3203641" y="3008786"/>
                </a:cubicBezTo>
                <a:cubicBezTo>
                  <a:pt x="3197547" y="3043595"/>
                  <a:pt x="3186644" y="3093251"/>
                  <a:pt x="3182123" y="3111815"/>
                </a:cubicBezTo>
                <a:lnTo>
                  <a:pt x="3176517" y="3120169"/>
                </a:lnTo>
                <a:lnTo>
                  <a:pt x="3177035" y="3121646"/>
                </a:lnTo>
                <a:cubicBezTo>
                  <a:pt x="3177423" y="3127588"/>
                  <a:pt x="3176129" y="3130763"/>
                  <a:pt x="3174093" y="3132705"/>
                </a:cubicBezTo>
                <a:lnTo>
                  <a:pt x="3171045" y="3134220"/>
                </a:lnTo>
                <a:lnTo>
                  <a:pt x="3168274" y="3141524"/>
                </a:lnTo>
                <a:lnTo>
                  <a:pt x="3160781" y="3155149"/>
                </a:lnTo>
                <a:cubicBezTo>
                  <a:pt x="3160949" y="3156237"/>
                  <a:pt x="3161116" y="3157326"/>
                  <a:pt x="3161284" y="3158414"/>
                </a:cubicBezTo>
                <a:lnTo>
                  <a:pt x="3152950" y="3180080"/>
                </a:lnTo>
                <a:lnTo>
                  <a:pt x="3153739" y="3180719"/>
                </a:lnTo>
                <a:cubicBezTo>
                  <a:pt x="3155321" y="3182647"/>
                  <a:pt x="3156128" y="3184999"/>
                  <a:pt x="3155342" y="3188313"/>
                </a:cubicBezTo>
                <a:cubicBezTo>
                  <a:pt x="3169797" y="3188216"/>
                  <a:pt x="3159934" y="3192271"/>
                  <a:pt x="3156340" y="3202049"/>
                </a:cubicBezTo>
                <a:cubicBezTo>
                  <a:pt x="3177988" y="3204083"/>
                  <a:pt x="3159779" y="3228842"/>
                  <a:pt x="3169832" y="3237938"/>
                </a:cubicBezTo>
                <a:cubicBezTo>
                  <a:pt x="3166705" y="3245075"/>
                  <a:pt x="3163793" y="3252659"/>
                  <a:pt x="3161244" y="3260564"/>
                </a:cubicBezTo>
                <a:lnTo>
                  <a:pt x="3160005" y="3265314"/>
                </a:lnTo>
                <a:cubicBezTo>
                  <a:pt x="3160063" y="3265371"/>
                  <a:pt x="3160124" y="3265428"/>
                  <a:pt x="3160184" y="3265486"/>
                </a:cubicBezTo>
                <a:cubicBezTo>
                  <a:pt x="3160345" y="3266694"/>
                  <a:pt x="3160101" y="3268319"/>
                  <a:pt x="3159279" y="3270659"/>
                </a:cubicBezTo>
                <a:lnTo>
                  <a:pt x="3157747" y="3273971"/>
                </a:lnTo>
                <a:lnTo>
                  <a:pt x="3155343" y="3283185"/>
                </a:lnTo>
                <a:cubicBezTo>
                  <a:pt x="3155517" y="3284422"/>
                  <a:pt x="3155689" y="3285657"/>
                  <a:pt x="3155860" y="3286893"/>
                </a:cubicBezTo>
                <a:lnTo>
                  <a:pt x="3158001" y="3289146"/>
                </a:lnTo>
                <a:lnTo>
                  <a:pt x="3157508" y="3289877"/>
                </a:lnTo>
                <a:cubicBezTo>
                  <a:pt x="3151604" y="3294411"/>
                  <a:pt x="3144966" y="3293561"/>
                  <a:pt x="3159853" y="3309833"/>
                </a:cubicBezTo>
                <a:cubicBezTo>
                  <a:pt x="3149181" y="3321561"/>
                  <a:pt x="3158789" y="3329345"/>
                  <a:pt x="3157392" y="3351579"/>
                </a:cubicBezTo>
                <a:cubicBezTo>
                  <a:pt x="3148710" y="3357083"/>
                  <a:pt x="3149361" y="3365079"/>
                  <a:pt x="3152871" y="3374240"/>
                </a:cubicBezTo>
                <a:cubicBezTo>
                  <a:pt x="3148885" y="3383513"/>
                  <a:pt x="3145239" y="3392740"/>
                  <a:pt x="3142119" y="3402557"/>
                </a:cubicBezTo>
                <a:lnTo>
                  <a:pt x="3138061" y="3419585"/>
                </a:lnTo>
                <a:lnTo>
                  <a:pt x="3139796" y="3424940"/>
                </a:lnTo>
                <a:cubicBezTo>
                  <a:pt x="3142520" y="3434326"/>
                  <a:pt x="3143300" y="3443700"/>
                  <a:pt x="3137669" y="3463264"/>
                </a:cubicBezTo>
                <a:cubicBezTo>
                  <a:pt x="3147380" y="3480689"/>
                  <a:pt x="3167781" y="3490510"/>
                  <a:pt x="3168140" y="3518969"/>
                </a:cubicBezTo>
                <a:cubicBezTo>
                  <a:pt x="3159473" y="3545761"/>
                  <a:pt x="3191152" y="3574399"/>
                  <a:pt x="3179206" y="3607864"/>
                </a:cubicBezTo>
                <a:cubicBezTo>
                  <a:pt x="3176757" y="3619813"/>
                  <a:pt x="3181069" y="3654600"/>
                  <a:pt x="3189125" y="3659839"/>
                </a:cubicBezTo>
                <a:cubicBezTo>
                  <a:pt x="3191518" y="3666815"/>
                  <a:pt x="3189857" y="3675779"/>
                  <a:pt x="3198077" y="3677681"/>
                </a:cubicBezTo>
                <a:cubicBezTo>
                  <a:pt x="3208136" y="3681475"/>
                  <a:pt x="3196345" y="3709561"/>
                  <a:pt x="3207094" y="3703876"/>
                </a:cubicBezTo>
                <a:cubicBezTo>
                  <a:pt x="3199084" y="3723751"/>
                  <a:pt x="3220453" y="3734396"/>
                  <a:pt x="3227016" y="3748633"/>
                </a:cubicBezTo>
                <a:cubicBezTo>
                  <a:pt x="3218663" y="3764666"/>
                  <a:pt x="3240667" y="3778725"/>
                  <a:pt x="3246806" y="3811324"/>
                </a:cubicBezTo>
                <a:cubicBezTo>
                  <a:pt x="3237058" y="3829063"/>
                  <a:pt x="3251097" y="3833247"/>
                  <a:pt x="3239091" y="3865102"/>
                </a:cubicBezTo>
                <a:cubicBezTo>
                  <a:pt x="3240755" y="3865725"/>
                  <a:pt x="3242340" y="3866659"/>
                  <a:pt x="3243800" y="3867874"/>
                </a:cubicBezTo>
                <a:cubicBezTo>
                  <a:pt x="3252276" y="3874935"/>
                  <a:pt x="3254724" y="3889782"/>
                  <a:pt x="3249268" y="3901031"/>
                </a:cubicBezTo>
                <a:cubicBezTo>
                  <a:pt x="3234180" y="3950514"/>
                  <a:pt x="3270886" y="3938724"/>
                  <a:pt x="3271850" y="3976535"/>
                </a:cubicBezTo>
                <a:cubicBezTo>
                  <a:pt x="3275333" y="4018513"/>
                  <a:pt x="3265836" y="4033210"/>
                  <a:pt x="3253128" y="4091308"/>
                </a:cubicBezTo>
                <a:cubicBezTo>
                  <a:pt x="3262530" y="4093945"/>
                  <a:pt x="3263925" y="4100312"/>
                  <a:pt x="3261491" y="4112665"/>
                </a:cubicBezTo>
                <a:cubicBezTo>
                  <a:pt x="3263824" y="4132845"/>
                  <a:pt x="3285122" y="4124005"/>
                  <a:pt x="3275235" y="4148543"/>
                </a:cubicBezTo>
                <a:cubicBezTo>
                  <a:pt x="3282222" y="4163609"/>
                  <a:pt x="3300717" y="4191930"/>
                  <a:pt x="3303406" y="4203059"/>
                </a:cubicBezTo>
                <a:cubicBezTo>
                  <a:pt x="3307769" y="4216879"/>
                  <a:pt x="3289765" y="4198911"/>
                  <a:pt x="3291377" y="4215304"/>
                </a:cubicBezTo>
                <a:cubicBezTo>
                  <a:pt x="3295421" y="4234470"/>
                  <a:pt x="3290844" y="4240556"/>
                  <a:pt x="3303627" y="4247412"/>
                </a:cubicBezTo>
                <a:cubicBezTo>
                  <a:pt x="3300302" y="4270043"/>
                  <a:pt x="3313094" y="4269840"/>
                  <a:pt x="3323715" y="4295574"/>
                </a:cubicBezTo>
                <a:cubicBezTo>
                  <a:pt x="3318854" y="4309546"/>
                  <a:pt x="3323708" y="4317748"/>
                  <a:pt x="3331757" y="4324626"/>
                </a:cubicBezTo>
                <a:cubicBezTo>
                  <a:pt x="3334500" y="4352298"/>
                  <a:pt x="3348521" y="4373553"/>
                  <a:pt x="3357571" y="4402594"/>
                </a:cubicBezTo>
                <a:cubicBezTo>
                  <a:pt x="3395421" y="4440113"/>
                  <a:pt x="3406716" y="4492429"/>
                  <a:pt x="3416883" y="4511276"/>
                </a:cubicBezTo>
                <a:lnTo>
                  <a:pt x="3418568" y="4515669"/>
                </a:lnTo>
                <a:cubicBezTo>
                  <a:pt x="3418685" y="4519956"/>
                  <a:pt x="3418801" y="4524244"/>
                  <a:pt x="3418918" y="4528531"/>
                </a:cubicBezTo>
                <a:cubicBezTo>
                  <a:pt x="3418727" y="4530191"/>
                  <a:pt x="3418537" y="4531850"/>
                  <a:pt x="3418346" y="4533510"/>
                </a:cubicBezTo>
                <a:cubicBezTo>
                  <a:pt x="3418215" y="4536889"/>
                  <a:pt x="3418462" y="4539065"/>
                  <a:pt x="3419005" y="4540494"/>
                </a:cubicBezTo>
                <a:lnTo>
                  <a:pt x="3424268" y="4595886"/>
                </a:lnTo>
                <a:cubicBezTo>
                  <a:pt x="3429156" y="4624362"/>
                  <a:pt x="3443934" y="4682306"/>
                  <a:pt x="3448330" y="4711348"/>
                </a:cubicBezTo>
                <a:lnTo>
                  <a:pt x="3445621" y="4714874"/>
                </a:lnTo>
                <a:cubicBezTo>
                  <a:pt x="3444103" y="4718397"/>
                  <a:pt x="3443735" y="4723077"/>
                  <a:pt x="3445980" y="4730345"/>
                </a:cubicBezTo>
                <a:lnTo>
                  <a:pt x="3446976" y="4731926"/>
                </a:lnTo>
                <a:lnTo>
                  <a:pt x="3443720" y="4745408"/>
                </a:lnTo>
                <a:cubicBezTo>
                  <a:pt x="3444756" y="4771155"/>
                  <a:pt x="3455466" y="4843107"/>
                  <a:pt x="3453194" y="4886406"/>
                </a:cubicBezTo>
                <a:cubicBezTo>
                  <a:pt x="3454856" y="4906631"/>
                  <a:pt x="3481235" y="5008239"/>
                  <a:pt x="3455210" y="5025296"/>
                </a:cubicBezTo>
                <a:cubicBezTo>
                  <a:pt x="3442202" y="5116320"/>
                  <a:pt x="3464654" y="5119078"/>
                  <a:pt x="3462841" y="5211091"/>
                </a:cubicBezTo>
                <a:cubicBezTo>
                  <a:pt x="3469390" y="5269669"/>
                  <a:pt x="3462794" y="5327391"/>
                  <a:pt x="3469385" y="5356669"/>
                </a:cubicBezTo>
                <a:cubicBezTo>
                  <a:pt x="3471479" y="5361935"/>
                  <a:pt x="3474277" y="5366825"/>
                  <a:pt x="3477268" y="5371683"/>
                </a:cubicBezTo>
                <a:lnTo>
                  <a:pt x="3478824" y="5374232"/>
                </a:lnTo>
                <a:lnTo>
                  <a:pt x="3486664" y="5427532"/>
                </a:lnTo>
                <a:lnTo>
                  <a:pt x="3499845" y="5523238"/>
                </a:lnTo>
                <a:cubicBezTo>
                  <a:pt x="3496480" y="5535759"/>
                  <a:pt x="3498126" y="5574631"/>
                  <a:pt x="3505782" y="5582050"/>
                </a:cubicBezTo>
                <a:cubicBezTo>
                  <a:pt x="3507640" y="5590169"/>
                  <a:pt x="3505294" y="5599602"/>
                  <a:pt x="3513368" y="5603412"/>
                </a:cubicBezTo>
                <a:cubicBezTo>
                  <a:pt x="3518549" y="5620896"/>
                  <a:pt x="3530454" y="5660930"/>
                  <a:pt x="3536869" y="5686953"/>
                </a:cubicBezTo>
                <a:cubicBezTo>
                  <a:pt x="3527290" y="5702684"/>
                  <a:pt x="3548216" y="5722678"/>
                  <a:pt x="3551859" y="5759548"/>
                </a:cubicBezTo>
                <a:cubicBezTo>
                  <a:pt x="3540751" y="5776843"/>
                  <a:pt x="3554471" y="5784377"/>
                  <a:pt x="3540024" y="5816599"/>
                </a:cubicBezTo>
                <a:cubicBezTo>
                  <a:pt x="3541640" y="5817630"/>
                  <a:pt x="3543154" y="5818984"/>
                  <a:pt x="3544521" y="5820619"/>
                </a:cubicBezTo>
                <a:cubicBezTo>
                  <a:pt x="3552455" y="5830118"/>
                  <a:pt x="3553767" y="5846834"/>
                  <a:pt x="3547449" y="5857956"/>
                </a:cubicBezTo>
                <a:cubicBezTo>
                  <a:pt x="3528571" y="5908761"/>
                  <a:pt x="3532186" y="5952107"/>
                  <a:pt x="3530253" y="5993572"/>
                </a:cubicBezTo>
                <a:cubicBezTo>
                  <a:pt x="3530522" y="6040113"/>
                  <a:pt x="3553891" y="6005695"/>
                  <a:pt x="3536734" y="6066404"/>
                </a:cubicBezTo>
                <a:cubicBezTo>
                  <a:pt x="3545935" y="6071268"/>
                  <a:pt x="3546842" y="6078512"/>
                  <a:pt x="3543461" y="6091477"/>
                </a:cubicBezTo>
                <a:cubicBezTo>
                  <a:pt x="3549602" y="6107585"/>
                  <a:pt x="3568275" y="6137061"/>
                  <a:pt x="3573577" y="6163051"/>
                </a:cubicBezTo>
                <a:cubicBezTo>
                  <a:pt x="3577046" y="6182032"/>
                  <a:pt x="3572259" y="6223892"/>
                  <a:pt x="3575275" y="6247420"/>
                </a:cubicBezTo>
                <a:cubicBezTo>
                  <a:pt x="3570217" y="6271412"/>
                  <a:pt x="3583023" y="6273898"/>
                  <a:pt x="3591673" y="6304222"/>
                </a:cubicBezTo>
                <a:cubicBezTo>
                  <a:pt x="3585743" y="6318440"/>
                  <a:pt x="3589967" y="6328418"/>
                  <a:pt x="3597489" y="6337624"/>
                </a:cubicBezTo>
                <a:cubicBezTo>
                  <a:pt x="3598113" y="6368401"/>
                  <a:pt x="3610504" y="6394558"/>
                  <a:pt x="3617330" y="6428161"/>
                </a:cubicBezTo>
                <a:cubicBezTo>
                  <a:pt x="3612404" y="6466489"/>
                  <a:pt x="3633001" y="6482393"/>
                  <a:pt x="3640218" y="6518318"/>
                </a:cubicBezTo>
                <a:cubicBezTo>
                  <a:pt x="3625420" y="6557419"/>
                  <a:pt x="3668862" y="6537820"/>
                  <a:pt x="3670788" y="6568733"/>
                </a:cubicBezTo>
                <a:cubicBezTo>
                  <a:pt x="3659124" y="6621466"/>
                  <a:pt x="3685482" y="6565072"/>
                  <a:pt x="3687763" y="6643164"/>
                </a:cubicBezTo>
                <a:cubicBezTo>
                  <a:pt x="3685396" y="6647995"/>
                  <a:pt x="3689317" y="6656838"/>
                  <a:pt x="3693097" y="6655183"/>
                </a:cubicBezTo>
                <a:cubicBezTo>
                  <a:pt x="3693444" y="6672318"/>
                  <a:pt x="3690193" y="6715787"/>
                  <a:pt x="3689847" y="6745974"/>
                </a:cubicBezTo>
                <a:cubicBezTo>
                  <a:pt x="3689583" y="6773144"/>
                  <a:pt x="3690048" y="6817635"/>
                  <a:pt x="3691023" y="6836306"/>
                </a:cubicBezTo>
                <a:lnTo>
                  <a:pt x="3695699" y="6858001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055B2D-2CDE-BA38-6D14-6C90201F8A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98966" y="2147357"/>
            <a:ext cx="3810000" cy="4101042"/>
          </a:xfrm>
        </p:spPr>
        <p:txBody>
          <a:bodyPr>
            <a:normAutofit/>
          </a:bodyPr>
          <a:lstStyle/>
          <a:p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Osiris Mysteries</a:t>
            </a:r>
          </a:p>
          <a:p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Assman &amp; Willems</a:t>
            </a:r>
          </a:p>
          <a:p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Stelae, graffiti and offerings</a:t>
            </a:r>
          </a:p>
          <a:p>
            <a:endParaRPr lang="en-US" sz="2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endParaRPr lang="en-US" sz="2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4" name="Picture 3" descr="UC 14226">
            <a:extLst>
              <a:ext uri="{FF2B5EF4-FFF2-40B4-BE49-F238E27FC236}">
                <a16:creationId xmlns:a16="http://schemas.microsoft.com/office/drawing/2014/main" id="{762C737B-2FBD-424F-9F55-589877A8848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8554" r="25824"/>
          <a:stretch>
            <a:fillRect/>
          </a:stretch>
        </p:blipFill>
        <p:spPr>
          <a:xfrm>
            <a:off x="8580467" y="10"/>
            <a:ext cx="3611533" cy="6857990"/>
          </a:xfrm>
          <a:custGeom>
            <a:avLst/>
            <a:gdLst/>
            <a:ahLst/>
            <a:cxnLst/>
            <a:rect l="l" t="t" r="r" b="b"/>
            <a:pathLst>
              <a:path w="3810000" h="6858000">
                <a:moveTo>
                  <a:pt x="95627" y="0"/>
                </a:moveTo>
                <a:lnTo>
                  <a:pt x="3810000" y="0"/>
                </a:lnTo>
                <a:lnTo>
                  <a:pt x="3810000" y="6858000"/>
                </a:lnTo>
                <a:lnTo>
                  <a:pt x="13132" y="6858000"/>
                </a:lnTo>
                <a:cubicBezTo>
                  <a:pt x="13183" y="6857363"/>
                  <a:pt x="13234" y="6856727"/>
                  <a:pt x="13284" y="6856090"/>
                </a:cubicBezTo>
                <a:lnTo>
                  <a:pt x="31566" y="6805847"/>
                </a:lnTo>
                <a:lnTo>
                  <a:pt x="30463" y="6715381"/>
                </a:lnTo>
                <a:cubicBezTo>
                  <a:pt x="29585" y="6714082"/>
                  <a:pt x="28597" y="6713038"/>
                  <a:pt x="27533" y="6712286"/>
                </a:cubicBezTo>
                <a:lnTo>
                  <a:pt x="31288" y="6698474"/>
                </a:lnTo>
                <a:lnTo>
                  <a:pt x="29901" y="6686264"/>
                </a:lnTo>
                <a:cubicBezTo>
                  <a:pt x="29591" y="6639749"/>
                  <a:pt x="29281" y="6593234"/>
                  <a:pt x="28971" y="6546719"/>
                </a:cubicBezTo>
                <a:cubicBezTo>
                  <a:pt x="23415" y="6502008"/>
                  <a:pt x="3087" y="6462057"/>
                  <a:pt x="310" y="6408337"/>
                </a:cubicBezTo>
                <a:cubicBezTo>
                  <a:pt x="-2468" y="6354617"/>
                  <a:pt x="14431" y="6312397"/>
                  <a:pt x="12307" y="6224401"/>
                </a:cubicBezTo>
                <a:lnTo>
                  <a:pt x="27152" y="6147415"/>
                </a:lnTo>
                <a:lnTo>
                  <a:pt x="39044" y="6093837"/>
                </a:lnTo>
                <a:cubicBezTo>
                  <a:pt x="47718" y="6039281"/>
                  <a:pt x="47985" y="5964495"/>
                  <a:pt x="46816" y="5915901"/>
                </a:cubicBezTo>
                <a:cubicBezTo>
                  <a:pt x="43189" y="5876557"/>
                  <a:pt x="47196" y="5863739"/>
                  <a:pt x="33533" y="5831562"/>
                </a:cubicBezTo>
                <a:cubicBezTo>
                  <a:pt x="27901" y="5792459"/>
                  <a:pt x="47408" y="5747455"/>
                  <a:pt x="46555" y="5710909"/>
                </a:cubicBezTo>
                <a:cubicBezTo>
                  <a:pt x="53188" y="5686865"/>
                  <a:pt x="49116" y="5615845"/>
                  <a:pt x="62461" y="5602222"/>
                </a:cubicBezTo>
                <a:cubicBezTo>
                  <a:pt x="64066" y="5572067"/>
                  <a:pt x="49594" y="5555548"/>
                  <a:pt x="56185" y="5529979"/>
                </a:cubicBezTo>
                <a:lnTo>
                  <a:pt x="67961" y="5458854"/>
                </a:lnTo>
                <a:lnTo>
                  <a:pt x="110939" y="5353584"/>
                </a:lnTo>
                <a:cubicBezTo>
                  <a:pt x="123070" y="5308303"/>
                  <a:pt x="110671" y="5307524"/>
                  <a:pt x="128276" y="5249764"/>
                </a:cubicBezTo>
                <a:cubicBezTo>
                  <a:pt x="137692" y="5218499"/>
                  <a:pt x="146153" y="5160067"/>
                  <a:pt x="156749" y="5116288"/>
                </a:cubicBezTo>
                <a:cubicBezTo>
                  <a:pt x="167347" y="5072508"/>
                  <a:pt x="184838" y="5010298"/>
                  <a:pt x="191855" y="4987089"/>
                </a:cubicBezTo>
                <a:lnTo>
                  <a:pt x="219824" y="4934095"/>
                </a:lnTo>
                <a:cubicBezTo>
                  <a:pt x="223315" y="4926170"/>
                  <a:pt x="231151" y="4920904"/>
                  <a:pt x="231137" y="4903120"/>
                </a:cubicBezTo>
                <a:lnTo>
                  <a:pt x="219738" y="4827391"/>
                </a:lnTo>
                <a:cubicBezTo>
                  <a:pt x="223928" y="4818620"/>
                  <a:pt x="227939" y="4809255"/>
                  <a:pt x="231597" y="4799440"/>
                </a:cubicBezTo>
                <a:lnTo>
                  <a:pt x="233480" y="4793512"/>
                </a:lnTo>
                <a:cubicBezTo>
                  <a:pt x="233423" y="4793432"/>
                  <a:pt x="233367" y="4793351"/>
                  <a:pt x="233310" y="4793271"/>
                </a:cubicBezTo>
                <a:cubicBezTo>
                  <a:pt x="233275" y="4791711"/>
                  <a:pt x="233728" y="4789662"/>
                  <a:pt x="234882" y="4786765"/>
                </a:cubicBezTo>
                <a:lnTo>
                  <a:pt x="236914" y="4782703"/>
                </a:lnTo>
                <a:lnTo>
                  <a:pt x="246329" y="4683644"/>
                </a:lnTo>
                <a:cubicBezTo>
                  <a:pt x="256294" y="4677568"/>
                  <a:pt x="256527" y="4667288"/>
                  <a:pt x="253823" y="4655204"/>
                </a:cubicBezTo>
                <a:cubicBezTo>
                  <a:pt x="259521" y="4631796"/>
                  <a:pt x="280440" y="4574275"/>
                  <a:pt x="280514" y="4543195"/>
                </a:cubicBezTo>
                <a:cubicBezTo>
                  <a:pt x="272112" y="4519880"/>
                  <a:pt x="251340" y="4505102"/>
                  <a:pt x="254268" y="4468722"/>
                </a:cubicBezTo>
                <a:cubicBezTo>
                  <a:pt x="266696" y="4435462"/>
                  <a:pt x="236001" y="4395418"/>
                  <a:pt x="252728" y="4353998"/>
                </a:cubicBezTo>
                <a:cubicBezTo>
                  <a:pt x="256750" y="4339008"/>
                  <a:pt x="256168" y="4294115"/>
                  <a:pt x="248123" y="4286542"/>
                </a:cubicBezTo>
                <a:cubicBezTo>
                  <a:pt x="246365" y="4277371"/>
                  <a:pt x="249194" y="4266107"/>
                  <a:pt x="240584" y="4262777"/>
                </a:cubicBezTo>
                <a:cubicBezTo>
                  <a:pt x="230221" y="4256829"/>
                  <a:pt x="246153" y="4222259"/>
                  <a:pt x="233949" y="4228340"/>
                </a:cubicBezTo>
                <a:cubicBezTo>
                  <a:pt x="244865" y="4203839"/>
                  <a:pt x="223150" y="4187902"/>
                  <a:pt x="217758" y="4169004"/>
                </a:cubicBezTo>
                <a:cubicBezTo>
                  <a:pt x="228596" y="4149446"/>
                  <a:pt x="206597" y="4129080"/>
                  <a:pt x="203797" y="4086781"/>
                </a:cubicBezTo>
                <a:cubicBezTo>
                  <a:pt x="216334" y="4065199"/>
                  <a:pt x="201740" y="4058317"/>
                  <a:pt x="218344" y="4018957"/>
                </a:cubicBezTo>
                <a:cubicBezTo>
                  <a:pt x="216630" y="4017979"/>
                  <a:pt x="215034" y="4016614"/>
                  <a:pt x="213609" y="4014902"/>
                </a:cubicBezTo>
                <a:cubicBezTo>
                  <a:pt x="205325" y="4004955"/>
                  <a:pt x="204424" y="3985729"/>
                  <a:pt x="211594" y="3971964"/>
                </a:cubicBezTo>
                <a:cubicBezTo>
                  <a:pt x="233561" y="3910433"/>
                  <a:pt x="230991" y="3860613"/>
                  <a:pt x="234357" y="3812226"/>
                </a:cubicBezTo>
                <a:cubicBezTo>
                  <a:pt x="235501" y="3758242"/>
                  <a:pt x="209185" y="3801364"/>
                  <a:pt x="229596" y="3728573"/>
                </a:cubicBezTo>
                <a:cubicBezTo>
                  <a:pt x="219804" y="3724174"/>
                  <a:pt x="219047" y="3715890"/>
                  <a:pt x="223099" y="3700384"/>
                </a:cubicBezTo>
                <a:cubicBezTo>
                  <a:pt x="222942" y="3674360"/>
                  <a:pt x="199034" y="3683312"/>
                  <a:pt x="212511" y="3653063"/>
                </a:cubicBezTo>
                <a:cubicBezTo>
                  <a:pt x="207582" y="3623616"/>
                  <a:pt x="199349" y="3555881"/>
                  <a:pt x="193522" y="3523704"/>
                </a:cubicBezTo>
                <a:cubicBezTo>
                  <a:pt x="199728" y="3495169"/>
                  <a:pt x="185963" y="3494025"/>
                  <a:pt x="177551" y="3460001"/>
                </a:cubicBezTo>
                <a:cubicBezTo>
                  <a:pt x="184399" y="3442692"/>
                  <a:pt x="180138" y="3431687"/>
                  <a:pt x="172293" y="3422022"/>
                </a:cubicBezTo>
                <a:cubicBezTo>
                  <a:pt x="172567" y="3386386"/>
                  <a:pt x="159982" y="3357707"/>
                  <a:pt x="153640" y="3319632"/>
                </a:cubicBezTo>
                <a:cubicBezTo>
                  <a:pt x="117352" y="3267571"/>
                  <a:pt x="111308" y="3199530"/>
                  <a:pt x="102580" y="3174350"/>
                </a:cubicBezTo>
                <a:lnTo>
                  <a:pt x="101281" y="3168555"/>
                </a:lnTo>
                <a:cubicBezTo>
                  <a:pt x="101655" y="3163067"/>
                  <a:pt x="102030" y="3157580"/>
                  <a:pt x="102403" y="3152092"/>
                </a:cubicBezTo>
                <a:lnTo>
                  <a:pt x="103597" y="3145797"/>
                </a:lnTo>
                <a:cubicBezTo>
                  <a:pt x="104132" y="3141497"/>
                  <a:pt x="104119" y="3138691"/>
                  <a:pt x="103701" y="3136806"/>
                </a:cubicBezTo>
                <a:lnTo>
                  <a:pt x="108221" y="3088993"/>
                </a:lnTo>
                <a:cubicBezTo>
                  <a:pt x="109464" y="3064872"/>
                  <a:pt x="113188" y="3030250"/>
                  <a:pt x="111158" y="2992081"/>
                </a:cubicBezTo>
                <a:cubicBezTo>
                  <a:pt x="109031" y="2944441"/>
                  <a:pt x="104226" y="2942439"/>
                  <a:pt x="105565" y="2902844"/>
                </a:cubicBezTo>
                <a:cubicBezTo>
                  <a:pt x="107874" y="2897323"/>
                  <a:pt x="101362" y="2801618"/>
                  <a:pt x="105102" y="2797375"/>
                </a:cubicBezTo>
                <a:cubicBezTo>
                  <a:pt x="86174" y="2744941"/>
                  <a:pt x="109804" y="2750735"/>
                  <a:pt x="107241" y="2691357"/>
                </a:cubicBezTo>
                <a:cubicBezTo>
                  <a:pt x="107811" y="2665349"/>
                  <a:pt x="115946" y="2561129"/>
                  <a:pt x="145888" y="2542201"/>
                </a:cubicBezTo>
                <a:cubicBezTo>
                  <a:pt x="170455" y="2427400"/>
                  <a:pt x="123634" y="2367849"/>
                  <a:pt x="136292" y="2250554"/>
                </a:cubicBezTo>
                <a:cubicBezTo>
                  <a:pt x="110877" y="2215639"/>
                  <a:pt x="134601" y="2180816"/>
                  <a:pt x="130310" y="2141581"/>
                </a:cubicBezTo>
                <a:cubicBezTo>
                  <a:pt x="154051" y="2149219"/>
                  <a:pt x="117587" y="2094975"/>
                  <a:pt x="144587" y="2089095"/>
                </a:cubicBezTo>
                <a:cubicBezTo>
                  <a:pt x="142952" y="2082142"/>
                  <a:pt x="140513" y="2075590"/>
                  <a:pt x="137867" y="2069059"/>
                </a:cubicBezTo>
                <a:lnTo>
                  <a:pt x="136492" y="2065634"/>
                </a:lnTo>
                <a:cubicBezTo>
                  <a:pt x="136216" y="2060851"/>
                  <a:pt x="135939" y="2056067"/>
                  <a:pt x="135663" y="2051284"/>
                </a:cubicBezTo>
                <a:lnTo>
                  <a:pt x="124268" y="1960184"/>
                </a:lnTo>
                <a:cubicBezTo>
                  <a:pt x="138968" y="1926370"/>
                  <a:pt x="111716" y="1914873"/>
                  <a:pt x="131257" y="1873060"/>
                </a:cubicBezTo>
                <a:cubicBezTo>
                  <a:pt x="136329" y="1857442"/>
                  <a:pt x="139083" y="1807624"/>
                  <a:pt x="131724" y="1797311"/>
                </a:cubicBezTo>
                <a:cubicBezTo>
                  <a:pt x="130673" y="1786740"/>
                  <a:pt x="134293" y="1774954"/>
                  <a:pt x="126063" y="1769201"/>
                </a:cubicBezTo>
                <a:cubicBezTo>
                  <a:pt x="116300" y="1760126"/>
                  <a:pt x="134551" y="1725705"/>
                  <a:pt x="122085" y="1729500"/>
                </a:cubicBezTo>
                <a:cubicBezTo>
                  <a:pt x="134648" y="1705012"/>
                  <a:pt x="114449" y="1682158"/>
                  <a:pt x="110543" y="1659949"/>
                </a:cubicBezTo>
                <a:cubicBezTo>
                  <a:pt x="122664" y="1640913"/>
                  <a:pt x="102513" y="1613087"/>
                  <a:pt x="102892" y="1565607"/>
                </a:cubicBezTo>
                <a:cubicBezTo>
                  <a:pt x="116835" y="1544742"/>
                  <a:pt x="102976" y="1533616"/>
                  <a:pt x="122245" y="1494057"/>
                </a:cubicBezTo>
                <a:cubicBezTo>
                  <a:pt x="120629" y="1492563"/>
                  <a:pt x="119160" y="1490668"/>
                  <a:pt x="117883" y="1488429"/>
                </a:cubicBezTo>
                <a:cubicBezTo>
                  <a:pt x="110465" y="1475431"/>
                  <a:pt x="111002" y="1453942"/>
                  <a:pt x="119083" y="1440433"/>
                </a:cubicBezTo>
                <a:cubicBezTo>
                  <a:pt x="145274" y="1377630"/>
                  <a:pt x="146438" y="1321884"/>
                  <a:pt x="153340" y="1269148"/>
                </a:cubicBezTo>
                <a:cubicBezTo>
                  <a:pt x="158467" y="1209690"/>
                  <a:pt x="129360" y="1251077"/>
                  <a:pt x="154855" y="1175439"/>
                </a:cubicBezTo>
                <a:cubicBezTo>
                  <a:pt x="145538" y="1168218"/>
                  <a:pt x="145408" y="1158868"/>
                  <a:pt x="150548" y="1142685"/>
                </a:cubicBezTo>
                <a:cubicBezTo>
                  <a:pt x="152321" y="1113850"/>
                  <a:pt x="128121" y="1118007"/>
                  <a:pt x="143630" y="1087778"/>
                </a:cubicBezTo>
                <a:cubicBezTo>
                  <a:pt x="139451" y="1064261"/>
                  <a:pt x="125971" y="1018012"/>
                  <a:pt x="125476" y="1001580"/>
                </a:cubicBezTo>
                <a:cubicBezTo>
                  <a:pt x="123958" y="976962"/>
                  <a:pt x="134851" y="962709"/>
                  <a:pt x="134526" y="940069"/>
                </a:cubicBezTo>
                <a:cubicBezTo>
                  <a:pt x="142751" y="909988"/>
                  <a:pt x="129284" y="905409"/>
                  <a:pt x="123523" y="865739"/>
                </a:cubicBezTo>
                <a:cubicBezTo>
                  <a:pt x="131549" y="848234"/>
                  <a:pt x="128173" y="835030"/>
                  <a:pt x="121164" y="822450"/>
                </a:cubicBezTo>
                <a:cubicBezTo>
                  <a:pt x="124077" y="783082"/>
                  <a:pt x="113811" y="748321"/>
                  <a:pt x="110389" y="704665"/>
                </a:cubicBezTo>
                <a:cubicBezTo>
                  <a:pt x="120144" y="656264"/>
                  <a:pt x="99869" y="633697"/>
                  <a:pt x="96299" y="587032"/>
                </a:cubicBezTo>
                <a:cubicBezTo>
                  <a:pt x="87861" y="539988"/>
                  <a:pt x="66571" y="452493"/>
                  <a:pt x="59759" y="422399"/>
                </a:cubicBezTo>
                <a:cubicBezTo>
                  <a:pt x="62865" y="416491"/>
                  <a:pt x="59682" y="404768"/>
                  <a:pt x="55429" y="406467"/>
                </a:cubicBezTo>
                <a:cubicBezTo>
                  <a:pt x="56742" y="400038"/>
                  <a:pt x="64884" y="384166"/>
                  <a:pt x="58062" y="383409"/>
                </a:cubicBezTo>
                <a:cubicBezTo>
                  <a:pt x="57210" y="351894"/>
                  <a:pt x="61145" y="320031"/>
                  <a:pt x="69487" y="290892"/>
                </a:cubicBezTo>
                <a:cubicBezTo>
                  <a:pt x="57686" y="231306"/>
                  <a:pt x="89539" y="260845"/>
                  <a:pt x="86198" y="217175"/>
                </a:cubicBezTo>
                <a:cubicBezTo>
                  <a:pt x="72715" y="183379"/>
                  <a:pt x="83646" y="168958"/>
                  <a:pt x="74643" y="129155"/>
                </a:cubicBezTo>
                <a:cubicBezTo>
                  <a:pt x="96697" y="112411"/>
                  <a:pt x="72236" y="90977"/>
                  <a:pt x="78417" y="74202"/>
                </a:cubicBezTo>
                <a:cubicBezTo>
                  <a:pt x="59029" y="57686"/>
                  <a:pt x="81827" y="29115"/>
                  <a:pt x="94183" y="4683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444638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F07000-67A8-D5AC-389A-1FC91F8A8A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</a:rPr>
              <a:t>Personal Cult and Individual Devotion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4721FF-512C-3927-1F24-B2E424A92D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r>
              <a:rPr lang="en-US" sz="2000"/>
              <a:t>Evidence</a:t>
            </a:r>
          </a:p>
          <a:p>
            <a:r>
              <a:rPr lang="en-US" sz="2000"/>
              <a:t>Davids – best site for understanding the rise of personal piety. </a:t>
            </a:r>
          </a:p>
          <a:p>
            <a:r>
              <a:rPr lang="en-US" sz="2000"/>
              <a:t>Archaeological record and offerings.</a:t>
            </a:r>
          </a:p>
          <a:p>
            <a:r>
              <a:rPr lang="en-US" sz="2000"/>
              <a:t>State ritual and personal devotion. </a:t>
            </a:r>
          </a:p>
        </p:txBody>
      </p:sp>
    </p:spTree>
    <p:extLst>
      <p:ext uri="{BB962C8B-B14F-4D97-AF65-F5344CB8AC3E}">
        <p14:creationId xmlns:p14="http://schemas.microsoft.com/office/powerpoint/2010/main" val="31910645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23E547B5-89CF-4EC0-96DE-25771AED0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F0B8CEB-8279-4E5E-A0CE-1FC9F71736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782" y="0"/>
            <a:ext cx="7421217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41C84C-C283-01A2-2419-6AA1D26C55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20466" y="609600"/>
            <a:ext cx="4140014" cy="1330839"/>
          </a:xfrm>
        </p:spPr>
        <p:txBody>
          <a:bodyPr>
            <a:normAutofit/>
          </a:bodyPr>
          <a:lstStyle/>
          <a:p>
            <a:r>
              <a:rPr lang="en-US" sz="3700"/>
              <a:t>Ritual Performance at Abydos</a:t>
            </a:r>
          </a:p>
        </p:txBody>
      </p:sp>
      <p:pic>
        <p:nvPicPr>
          <p:cNvPr id="5" name="Picture 4" descr="Wepwawet &amp; Seti I, Abydos">
            <a:extLst>
              <a:ext uri="{FF2B5EF4-FFF2-40B4-BE49-F238E27FC236}">
                <a16:creationId xmlns:a16="http://schemas.microsoft.com/office/drawing/2014/main" id="{60A0342C-49FB-E37F-F0B8-809B3413F1A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9248" r="-1" b="6786"/>
          <a:stretch>
            <a:fillRect/>
          </a:stretch>
        </p:blipFill>
        <p:spPr>
          <a:xfrm>
            <a:off x="20" y="10"/>
            <a:ext cx="6901711" cy="6857990"/>
          </a:xfrm>
          <a:custGeom>
            <a:avLst/>
            <a:gdLst/>
            <a:ahLst/>
            <a:cxnLst/>
            <a:rect l="l" t="t" r="r" b="b"/>
            <a:pathLst>
              <a:path w="6901731" h="6858000">
                <a:moveTo>
                  <a:pt x="0" y="0"/>
                </a:moveTo>
                <a:lnTo>
                  <a:pt x="6897896" y="5958"/>
                </a:lnTo>
                <a:lnTo>
                  <a:pt x="6866823" y="62592"/>
                </a:lnTo>
                <a:lnTo>
                  <a:pt x="6901731" y="89476"/>
                </a:lnTo>
                <a:lnTo>
                  <a:pt x="6901731" y="103833"/>
                </a:lnTo>
                <a:lnTo>
                  <a:pt x="6900034" y="110092"/>
                </a:lnTo>
                <a:lnTo>
                  <a:pt x="6901731" y="113679"/>
                </a:lnTo>
                <a:lnTo>
                  <a:pt x="6901731" y="405560"/>
                </a:lnTo>
                <a:lnTo>
                  <a:pt x="6900456" y="429509"/>
                </a:lnTo>
                <a:cubicBezTo>
                  <a:pt x="6892773" y="535647"/>
                  <a:pt x="6878314" y="537918"/>
                  <a:pt x="6886342" y="636808"/>
                </a:cubicBezTo>
                <a:cubicBezTo>
                  <a:pt x="6892506" y="756883"/>
                  <a:pt x="6864504" y="771443"/>
                  <a:pt x="6851784" y="839073"/>
                </a:cubicBezTo>
                <a:cubicBezTo>
                  <a:pt x="6838675" y="892655"/>
                  <a:pt x="6864124" y="961738"/>
                  <a:pt x="6845760" y="994930"/>
                </a:cubicBezTo>
                <a:cubicBezTo>
                  <a:pt x="6833572" y="1024166"/>
                  <a:pt x="6859282" y="1058905"/>
                  <a:pt x="6845601" y="1112932"/>
                </a:cubicBezTo>
                <a:cubicBezTo>
                  <a:pt x="6838700" y="1149910"/>
                  <a:pt x="6829138" y="1151035"/>
                  <a:pt x="6820235" y="1187433"/>
                </a:cubicBezTo>
                <a:cubicBezTo>
                  <a:pt x="6815504" y="1196464"/>
                  <a:pt x="6777707" y="1338549"/>
                  <a:pt x="6759643" y="1337010"/>
                </a:cubicBezTo>
                <a:cubicBezTo>
                  <a:pt x="6737660" y="1337296"/>
                  <a:pt x="6760650" y="1396341"/>
                  <a:pt x="6736375" y="1382272"/>
                </a:cubicBezTo>
                <a:cubicBezTo>
                  <a:pt x="6755741" y="1415836"/>
                  <a:pt x="6714675" y="1414567"/>
                  <a:pt x="6701292" y="1432111"/>
                </a:cubicBezTo>
                <a:cubicBezTo>
                  <a:pt x="6721110" y="1460185"/>
                  <a:pt x="6692106" y="1490815"/>
                  <a:pt x="6686578" y="1518624"/>
                </a:cubicBezTo>
                <a:cubicBezTo>
                  <a:pt x="6682512" y="1567002"/>
                  <a:pt x="6679579" y="1571443"/>
                  <a:pt x="6670824" y="1607743"/>
                </a:cubicBezTo>
                <a:cubicBezTo>
                  <a:pt x="6671133" y="1629590"/>
                  <a:pt x="6663161" y="1656870"/>
                  <a:pt x="6664392" y="1696405"/>
                </a:cubicBezTo>
                <a:cubicBezTo>
                  <a:pt x="6655686" y="1770486"/>
                  <a:pt x="6641938" y="1757082"/>
                  <a:pt x="6642880" y="1812372"/>
                </a:cubicBezTo>
                <a:cubicBezTo>
                  <a:pt x="6638579" y="1872475"/>
                  <a:pt x="6619231" y="1825476"/>
                  <a:pt x="6612547" y="1876437"/>
                </a:cubicBezTo>
                <a:cubicBezTo>
                  <a:pt x="6600695" y="1913834"/>
                  <a:pt x="6591061" y="1923231"/>
                  <a:pt x="6571760" y="1953331"/>
                </a:cubicBezTo>
                <a:cubicBezTo>
                  <a:pt x="6561039" y="1989021"/>
                  <a:pt x="6544090" y="2087896"/>
                  <a:pt x="6520213" y="2096455"/>
                </a:cubicBezTo>
                <a:lnTo>
                  <a:pt x="6492461" y="2188148"/>
                </a:lnTo>
                <a:cubicBezTo>
                  <a:pt x="6504372" y="2211333"/>
                  <a:pt x="6489131" y="2253220"/>
                  <a:pt x="6471854" y="2259117"/>
                </a:cubicBezTo>
                <a:cubicBezTo>
                  <a:pt x="6466151" y="2287829"/>
                  <a:pt x="6440452" y="2301346"/>
                  <a:pt x="6439832" y="2328334"/>
                </a:cubicBezTo>
                <a:cubicBezTo>
                  <a:pt x="6431013" y="2351201"/>
                  <a:pt x="6444250" y="2396409"/>
                  <a:pt x="6425162" y="2408211"/>
                </a:cubicBezTo>
                <a:lnTo>
                  <a:pt x="6417221" y="2427382"/>
                </a:lnTo>
                <a:lnTo>
                  <a:pt x="6425030" y="2464387"/>
                </a:lnTo>
                <a:lnTo>
                  <a:pt x="6406293" y="2472223"/>
                </a:lnTo>
                <a:cubicBezTo>
                  <a:pt x="6406862" y="2477277"/>
                  <a:pt x="6406486" y="2491723"/>
                  <a:pt x="6405400" y="2493547"/>
                </a:cubicBezTo>
                <a:lnTo>
                  <a:pt x="6374829" y="2532070"/>
                </a:lnTo>
                <a:cubicBezTo>
                  <a:pt x="6374597" y="2545374"/>
                  <a:pt x="6360976" y="2563797"/>
                  <a:pt x="6350864" y="2577422"/>
                </a:cubicBezTo>
                <a:cubicBezTo>
                  <a:pt x="6327056" y="2632768"/>
                  <a:pt x="6341262" y="2616275"/>
                  <a:pt x="6329174" y="2663854"/>
                </a:cubicBezTo>
                <a:cubicBezTo>
                  <a:pt x="6326303" y="2703642"/>
                  <a:pt x="6332854" y="2709643"/>
                  <a:pt x="6315095" y="2741507"/>
                </a:cubicBezTo>
                <a:cubicBezTo>
                  <a:pt x="6319921" y="2740191"/>
                  <a:pt x="6321925" y="2742004"/>
                  <a:pt x="6322463" y="2745641"/>
                </a:cubicBezTo>
                <a:cubicBezTo>
                  <a:pt x="6322245" y="2747982"/>
                  <a:pt x="6322027" y="2750323"/>
                  <a:pt x="6321808" y="2752663"/>
                </a:cubicBezTo>
                <a:lnTo>
                  <a:pt x="6314569" y="2756718"/>
                </a:lnTo>
                <a:cubicBezTo>
                  <a:pt x="6289324" y="2773686"/>
                  <a:pt x="6317551" y="2780051"/>
                  <a:pt x="6315211" y="2811618"/>
                </a:cubicBezTo>
                <a:cubicBezTo>
                  <a:pt x="6315620" y="2826627"/>
                  <a:pt x="6296047" y="2885298"/>
                  <a:pt x="6302211" y="2882314"/>
                </a:cubicBezTo>
                <a:lnTo>
                  <a:pt x="6286167" y="2949597"/>
                </a:lnTo>
                <a:cubicBezTo>
                  <a:pt x="6286401" y="2994618"/>
                  <a:pt x="6286615" y="2971464"/>
                  <a:pt x="6287037" y="3008578"/>
                </a:cubicBezTo>
                <a:cubicBezTo>
                  <a:pt x="6293795" y="3029535"/>
                  <a:pt x="6274405" y="3114154"/>
                  <a:pt x="6259150" y="3123139"/>
                </a:cubicBezTo>
                <a:cubicBezTo>
                  <a:pt x="6250085" y="3189063"/>
                  <a:pt x="6269067" y="3151280"/>
                  <a:pt x="6272249" y="3227854"/>
                </a:cubicBezTo>
                <a:cubicBezTo>
                  <a:pt x="6278775" y="3295842"/>
                  <a:pt x="6289216" y="3303765"/>
                  <a:pt x="6292288" y="3378383"/>
                </a:cubicBezTo>
                <a:cubicBezTo>
                  <a:pt x="6303894" y="3395995"/>
                  <a:pt x="6287498" y="3432581"/>
                  <a:pt x="6288328" y="3459618"/>
                </a:cubicBezTo>
                <a:cubicBezTo>
                  <a:pt x="6289158" y="3486653"/>
                  <a:pt x="6299937" y="3538735"/>
                  <a:pt x="6297272" y="3540603"/>
                </a:cubicBezTo>
                <a:cubicBezTo>
                  <a:pt x="6296849" y="3577379"/>
                  <a:pt x="6294184" y="3587943"/>
                  <a:pt x="6291001" y="3638374"/>
                </a:cubicBezTo>
                <a:cubicBezTo>
                  <a:pt x="6283026" y="3666794"/>
                  <a:pt x="6265833" y="3731744"/>
                  <a:pt x="6283592" y="3763609"/>
                </a:cubicBezTo>
                <a:cubicBezTo>
                  <a:pt x="6264286" y="3758340"/>
                  <a:pt x="6290177" y="3803150"/>
                  <a:pt x="6274068" y="3814506"/>
                </a:cubicBezTo>
                <a:cubicBezTo>
                  <a:pt x="6260645" y="3821643"/>
                  <a:pt x="6265372" y="3836902"/>
                  <a:pt x="6262850" y="3850454"/>
                </a:cubicBezTo>
                <a:cubicBezTo>
                  <a:pt x="6250418" y="3863479"/>
                  <a:pt x="6250660" y="3955243"/>
                  <a:pt x="6257357" y="3975474"/>
                </a:cubicBezTo>
                <a:cubicBezTo>
                  <a:pt x="6245091" y="4036737"/>
                  <a:pt x="6237535" y="4029237"/>
                  <a:pt x="6257889" y="4073155"/>
                </a:cubicBezTo>
                <a:cubicBezTo>
                  <a:pt x="6259272" y="4085906"/>
                  <a:pt x="6239882" y="4116397"/>
                  <a:pt x="6237441" y="4126638"/>
                </a:cubicBezTo>
                <a:lnTo>
                  <a:pt x="6245587" y="4172738"/>
                </a:lnTo>
                <a:lnTo>
                  <a:pt x="6235772" y="4176721"/>
                </a:lnTo>
                <a:lnTo>
                  <a:pt x="6233287" y="4195136"/>
                </a:lnTo>
                <a:lnTo>
                  <a:pt x="6234619" y="4280850"/>
                </a:lnTo>
                <a:cubicBezTo>
                  <a:pt x="6239453" y="4320763"/>
                  <a:pt x="6223309" y="4337596"/>
                  <a:pt x="6219318" y="4402526"/>
                </a:cubicBezTo>
                <a:cubicBezTo>
                  <a:pt x="6205466" y="4516209"/>
                  <a:pt x="6216183" y="4588729"/>
                  <a:pt x="6216810" y="4651172"/>
                </a:cubicBezTo>
                <a:cubicBezTo>
                  <a:pt x="6217673" y="4756959"/>
                  <a:pt x="6228654" y="4824005"/>
                  <a:pt x="6225945" y="4916779"/>
                </a:cubicBezTo>
                <a:cubicBezTo>
                  <a:pt x="6217032" y="4993010"/>
                  <a:pt x="6264271" y="4984591"/>
                  <a:pt x="6230174" y="5051379"/>
                </a:cubicBezTo>
                <a:cubicBezTo>
                  <a:pt x="6235713" y="5056951"/>
                  <a:pt x="6239420" y="5163714"/>
                  <a:pt x="6242600" y="5170879"/>
                </a:cubicBezTo>
                <a:lnTo>
                  <a:pt x="6235996" y="5216428"/>
                </a:lnTo>
                <a:lnTo>
                  <a:pt x="6214638" y="5285298"/>
                </a:lnTo>
                <a:cubicBezTo>
                  <a:pt x="6211392" y="5297492"/>
                  <a:pt x="6225576" y="5312063"/>
                  <a:pt x="6228432" y="5317696"/>
                </a:cubicBezTo>
                <a:lnTo>
                  <a:pt x="6246496" y="5398787"/>
                </a:lnTo>
                <a:lnTo>
                  <a:pt x="6244793" y="5399530"/>
                </a:lnTo>
                <a:lnTo>
                  <a:pt x="6241695" y="5406948"/>
                </a:lnTo>
                <a:lnTo>
                  <a:pt x="6267461" y="5499413"/>
                </a:lnTo>
                <a:cubicBezTo>
                  <a:pt x="6285387" y="5533848"/>
                  <a:pt x="6284888" y="5550029"/>
                  <a:pt x="6295987" y="5582659"/>
                </a:cubicBezTo>
                <a:cubicBezTo>
                  <a:pt x="6311253" y="5681724"/>
                  <a:pt x="6295439" y="5695558"/>
                  <a:pt x="6364803" y="5784263"/>
                </a:cubicBezTo>
                <a:cubicBezTo>
                  <a:pt x="6379348" y="5818651"/>
                  <a:pt x="6412475" y="5906802"/>
                  <a:pt x="6423050" y="5922637"/>
                </a:cubicBezTo>
                <a:cubicBezTo>
                  <a:pt x="6445210" y="5973612"/>
                  <a:pt x="6468179" y="6023873"/>
                  <a:pt x="6497767" y="6090108"/>
                </a:cubicBezTo>
                <a:cubicBezTo>
                  <a:pt x="6571895" y="6150548"/>
                  <a:pt x="6572491" y="6236583"/>
                  <a:pt x="6606710" y="6281543"/>
                </a:cubicBezTo>
                <a:cubicBezTo>
                  <a:pt x="6633675" y="6335892"/>
                  <a:pt x="6654357" y="6388782"/>
                  <a:pt x="6667540" y="6443715"/>
                </a:cubicBezTo>
                <a:cubicBezTo>
                  <a:pt x="6685192" y="6466826"/>
                  <a:pt x="6650500" y="6508701"/>
                  <a:pt x="6659722" y="6550105"/>
                </a:cubicBezTo>
                <a:cubicBezTo>
                  <a:pt x="6665926" y="6645044"/>
                  <a:pt x="6669126" y="6627536"/>
                  <a:pt x="6671805" y="6687397"/>
                </a:cubicBezTo>
                <a:cubicBezTo>
                  <a:pt x="6682671" y="6733683"/>
                  <a:pt x="6665210" y="6772117"/>
                  <a:pt x="6669658" y="6806602"/>
                </a:cubicBezTo>
                <a:cubicBezTo>
                  <a:pt x="6661174" y="6812658"/>
                  <a:pt x="6667097" y="6831470"/>
                  <a:pt x="6675783" y="6850325"/>
                </a:cubicBezTo>
                <a:lnTo>
                  <a:pt x="6679704" y="6858000"/>
                </a:lnTo>
                <a:lnTo>
                  <a:pt x="4532241" y="6858000"/>
                </a:lnTo>
                <a:lnTo>
                  <a:pt x="1208596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FA4148-FA52-91BE-162D-AEF881F3E5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20465" y="2194102"/>
            <a:ext cx="4140013" cy="3908586"/>
          </a:xfrm>
        </p:spPr>
        <p:txBody>
          <a:bodyPr>
            <a:normAutofit/>
          </a:bodyPr>
          <a:lstStyle/>
          <a:p>
            <a:r>
              <a:rPr lang="en-US" sz="2000"/>
              <a:t>O’Connor – “dramatic reenactments”. </a:t>
            </a:r>
          </a:p>
          <a:p>
            <a:r>
              <a:rPr lang="en-US" sz="2000"/>
              <a:t>Willems – continuity of ritual practice. </a:t>
            </a:r>
          </a:p>
          <a:p>
            <a:r>
              <a:rPr lang="en-US" sz="2000"/>
              <a:t>Procession of Wepwawet. </a:t>
            </a:r>
          </a:p>
          <a:p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3351002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1AC6A30-4F22-4C0F-B278-19C5B8A80C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B4335AD-65B1-44E4-90AF-264024FE4B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" y="0"/>
            <a:ext cx="12191999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BD0A02-B34D-E3E7-3BD4-6B97BA1895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70366" y="609600"/>
            <a:ext cx="4267200" cy="1351472"/>
          </a:xfrm>
        </p:spPr>
        <p:txBody>
          <a:bodyPr>
            <a:normAutofit/>
          </a:bodyPr>
          <a:lstStyle/>
          <a:p>
            <a:pPr algn="ctr"/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Examples of Evidence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E48EAB1-9BF7-F177-DF25-F6672E2D5A2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6186" r="11962"/>
          <a:stretch>
            <a:fillRect/>
          </a:stretch>
        </p:blipFill>
        <p:spPr>
          <a:xfrm>
            <a:off x="3" y="1"/>
            <a:ext cx="3695699" cy="6858001"/>
          </a:xfrm>
          <a:custGeom>
            <a:avLst/>
            <a:gdLst/>
            <a:ahLst/>
            <a:cxnLst/>
            <a:rect l="l" t="t" r="r" b="b"/>
            <a:pathLst>
              <a:path w="3695699" h="6858001">
                <a:moveTo>
                  <a:pt x="0" y="0"/>
                </a:moveTo>
                <a:lnTo>
                  <a:pt x="3435129" y="0"/>
                </a:lnTo>
                <a:lnTo>
                  <a:pt x="3430599" y="17349"/>
                </a:lnTo>
                <a:cubicBezTo>
                  <a:pt x="3437542" y="19835"/>
                  <a:pt x="3423757" y="30822"/>
                  <a:pt x="3427683" y="38871"/>
                </a:cubicBezTo>
                <a:cubicBezTo>
                  <a:pt x="3431230" y="44698"/>
                  <a:pt x="3427877" y="49388"/>
                  <a:pt x="3427096" y="55116"/>
                </a:cubicBezTo>
                <a:cubicBezTo>
                  <a:pt x="3429620" y="62945"/>
                  <a:pt x="3421946" y="87211"/>
                  <a:pt x="3417356" y="93331"/>
                </a:cubicBezTo>
                <a:cubicBezTo>
                  <a:pt x="3401974" y="107607"/>
                  <a:pt x="3409629" y="143436"/>
                  <a:pt x="3397765" y="155370"/>
                </a:cubicBezTo>
                <a:cubicBezTo>
                  <a:pt x="3395800" y="159886"/>
                  <a:pt x="3394789" y="164378"/>
                  <a:pt x="3394373" y="168831"/>
                </a:cubicBezTo>
                <a:lnTo>
                  <a:pt x="3394553" y="181402"/>
                </a:lnTo>
                <a:lnTo>
                  <a:pt x="3397293" y="185192"/>
                </a:lnTo>
                <a:lnTo>
                  <a:pt x="3395923" y="192756"/>
                </a:lnTo>
                <a:cubicBezTo>
                  <a:pt x="3396018" y="193497"/>
                  <a:pt x="3396112" y="194237"/>
                  <a:pt x="3396207" y="194978"/>
                </a:cubicBezTo>
                <a:cubicBezTo>
                  <a:pt x="3396531" y="199154"/>
                  <a:pt x="3396856" y="203330"/>
                  <a:pt x="3397180" y="207506"/>
                </a:cubicBezTo>
                <a:cubicBezTo>
                  <a:pt x="3382438" y="200939"/>
                  <a:pt x="3394549" y="241317"/>
                  <a:pt x="3383191" y="229051"/>
                </a:cubicBezTo>
                <a:cubicBezTo>
                  <a:pt x="3382519" y="234401"/>
                  <a:pt x="3381383" y="237332"/>
                  <a:pt x="3380194" y="239137"/>
                </a:cubicBezTo>
                <a:lnTo>
                  <a:pt x="3349267" y="310262"/>
                </a:lnTo>
                <a:lnTo>
                  <a:pt x="3344455" y="381704"/>
                </a:lnTo>
                <a:cubicBezTo>
                  <a:pt x="3343420" y="464598"/>
                  <a:pt x="3338482" y="511985"/>
                  <a:pt x="3327551" y="571873"/>
                </a:cubicBezTo>
                <a:cubicBezTo>
                  <a:pt x="3316620" y="631761"/>
                  <a:pt x="3309762" y="702429"/>
                  <a:pt x="3278869" y="741030"/>
                </a:cubicBezTo>
                <a:lnTo>
                  <a:pt x="3239259" y="957888"/>
                </a:lnTo>
                <a:cubicBezTo>
                  <a:pt x="3267597" y="1021376"/>
                  <a:pt x="3235647" y="1004478"/>
                  <a:pt x="3243890" y="1047869"/>
                </a:cubicBezTo>
                <a:cubicBezTo>
                  <a:pt x="3245988" y="1077107"/>
                  <a:pt x="3228006" y="1101189"/>
                  <a:pt x="3221700" y="1118244"/>
                </a:cubicBezTo>
                <a:cubicBezTo>
                  <a:pt x="3220198" y="1120922"/>
                  <a:pt x="3213346" y="1188569"/>
                  <a:pt x="3211078" y="1190394"/>
                </a:cubicBezTo>
                <a:cubicBezTo>
                  <a:pt x="3204899" y="1218939"/>
                  <a:pt x="3210276" y="1253036"/>
                  <a:pt x="3199704" y="1304585"/>
                </a:cubicBezTo>
                <a:cubicBezTo>
                  <a:pt x="3199438" y="1346246"/>
                  <a:pt x="3168623" y="1413431"/>
                  <a:pt x="3167741" y="1449444"/>
                </a:cubicBezTo>
                <a:cubicBezTo>
                  <a:pt x="3180911" y="1471132"/>
                  <a:pt x="3193362" y="1499173"/>
                  <a:pt x="3194410" y="1520667"/>
                </a:cubicBezTo>
                <a:cubicBezTo>
                  <a:pt x="3181228" y="1513763"/>
                  <a:pt x="3199978" y="1547097"/>
                  <a:pt x="3184473" y="1547038"/>
                </a:cubicBezTo>
                <a:cubicBezTo>
                  <a:pt x="3185153" y="1550949"/>
                  <a:pt x="3186303" y="1554741"/>
                  <a:pt x="3187573" y="1558550"/>
                </a:cubicBezTo>
                <a:lnTo>
                  <a:pt x="3188231" y="1560544"/>
                </a:lnTo>
                <a:lnTo>
                  <a:pt x="3188195" y="1568317"/>
                </a:lnTo>
                <a:lnTo>
                  <a:pt x="3191518" y="1570772"/>
                </a:lnTo>
                <a:lnTo>
                  <a:pt x="3193853" y="1582659"/>
                </a:lnTo>
                <a:cubicBezTo>
                  <a:pt x="3194213" y="1587070"/>
                  <a:pt x="3193997" y="1591769"/>
                  <a:pt x="3192857" y="1596890"/>
                </a:cubicBezTo>
                <a:cubicBezTo>
                  <a:pt x="3185716" y="1609144"/>
                  <a:pt x="3191593" y="1629575"/>
                  <a:pt x="3189686" y="1647479"/>
                </a:cubicBezTo>
                <a:lnTo>
                  <a:pt x="3187125" y="1655568"/>
                </a:lnTo>
                <a:cubicBezTo>
                  <a:pt x="3187259" y="1659315"/>
                  <a:pt x="3192418" y="1733399"/>
                  <a:pt x="3192552" y="1737146"/>
                </a:cubicBezTo>
                <a:cubicBezTo>
                  <a:pt x="3236684" y="1834597"/>
                  <a:pt x="3210475" y="1851660"/>
                  <a:pt x="3219437" y="1908917"/>
                </a:cubicBezTo>
                <a:lnTo>
                  <a:pt x="3220572" y="1915235"/>
                </a:lnTo>
                <a:cubicBezTo>
                  <a:pt x="3225642" y="1919319"/>
                  <a:pt x="3228448" y="1945519"/>
                  <a:pt x="3226946" y="1954447"/>
                </a:cubicBezTo>
                <a:cubicBezTo>
                  <a:pt x="3219553" y="1979351"/>
                  <a:pt x="3239504" y="2001442"/>
                  <a:pt x="3234148" y="2021397"/>
                </a:cubicBezTo>
                <a:cubicBezTo>
                  <a:pt x="3234224" y="2026740"/>
                  <a:pt x="3235084" y="2031233"/>
                  <a:pt x="3236424" y="2035173"/>
                </a:cubicBezTo>
                <a:lnTo>
                  <a:pt x="3241339" y="2045116"/>
                </a:lnTo>
                <a:lnTo>
                  <a:pt x="3233470" y="2098623"/>
                </a:lnTo>
                <a:cubicBezTo>
                  <a:pt x="3230495" y="2129687"/>
                  <a:pt x="3232618" y="2188321"/>
                  <a:pt x="3230016" y="2240964"/>
                </a:cubicBezTo>
                <a:cubicBezTo>
                  <a:pt x="3226602" y="2283982"/>
                  <a:pt x="3232644" y="2342030"/>
                  <a:pt x="3237809" y="2379644"/>
                </a:cubicBezTo>
                <a:cubicBezTo>
                  <a:pt x="3244462" y="2409884"/>
                  <a:pt x="3221747" y="2435219"/>
                  <a:pt x="3237054" y="2459103"/>
                </a:cubicBezTo>
                <a:cubicBezTo>
                  <a:pt x="3245536" y="2488997"/>
                  <a:pt x="3251426" y="2510390"/>
                  <a:pt x="3255285" y="2538679"/>
                </a:cubicBezTo>
                <a:cubicBezTo>
                  <a:pt x="3258296" y="2574322"/>
                  <a:pt x="3245460" y="2589819"/>
                  <a:pt x="3245073" y="2622720"/>
                </a:cubicBezTo>
                <a:lnTo>
                  <a:pt x="3252960" y="2736087"/>
                </a:lnTo>
                <a:cubicBezTo>
                  <a:pt x="3245577" y="2772183"/>
                  <a:pt x="3230063" y="2856752"/>
                  <a:pt x="3218681" y="2902964"/>
                </a:cubicBezTo>
                <a:cubicBezTo>
                  <a:pt x="3212624" y="2927969"/>
                  <a:pt x="3209733" y="2973979"/>
                  <a:pt x="3203641" y="3008786"/>
                </a:cubicBezTo>
                <a:cubicBezTo>
                  <a:pt x="3197547" y="3043595"/>
                  <a:pt x="3186644" y="3093251"/>
                  <a:pt x="3182123" y="3111815"/>
                </a:cubicBezTo>
                <a:lnTo>
                  <a:pt x="3176517" y="3120169"/>
                </a:lnTo>
                <a:lnTo>
                  <a:pt x="3177035" y="3121646"/>
                </a:lnTo>
                <a:cubicBezTo>
                  <a:pt x="3177423" y="3127588"/>
                  <a:pt x="3176129" y="3130763"/>
                  <a:pt x="3174093" y="3132705"/>
                </a:cubicBezTo>
                <a:lnTo>
                  <a:pt x="3171045" y="3134220"/>
                </a:lnTo>
                <a:lnTo>
                  <a:pt x="3168274" y="3141524"/>
                </a:lnTo>
                <a:lnTo>
                  <a:pt x="3160781" y="3155149"/>
                </a:lnTo>
                <a:cubicBezTo>
                  <a:pt x="3160949" y="3156237"/>
                  <a:pt x="3161116" y="3157326"/>
                  <a:pt x="3161284" y="3158414"/>
                </a:cubicBezTo>
                <a:lnTo>
                  <a:pt x="3152950" y="3180080"/>
                </a:lnTo>
                <a:lnTo>
                  <a:pt x="3153739" y="3180719"/>
                </a:lnTo>
                <a:cubicBezTo>
                  <a:pt x="3155321" y="3182647"/>
                  <a:pt x="3156128" y="3184999"/>
                  <a:pt x="3155342" y="3188313"/>
                </a:cubicBezTo>
                <a:cubicBezTo>
                  <a:pt x="3169797" y="3188216"/>
                  <a:pt x="3159934" y="3192271"/>
                  <a:pt x="3156340" y="3202049"/>
                </a:cubicBezTo>
                <a:cubicBezTo>
                  <a:pt x="3177988" y="3204083"/>
                  <a:pt x="3159779" y="3228842"/>
                  <a:pt x="3169832" y="3237938"/>
                </a:cubicBezTo>
                <a:cubicBezTo>
                  <a:pt x="3166705" y="3245075"/>
                  <a:pt x="3163793" y="3252659"/>
                  <a:pt x="3161244" y="3260564"/>
                </a:cubicBezTo>
                <a:lnTo>
                  <a:pt x="3160005" y="3265314"/>
                </a:lnTo>
                <a:cubicBezTo>
                  <a:pt x="3160063" y="3265371"/>
                  <a:pt x="3160124" y="3265428"/>
                  <a:pt x="3160184" y="3265486"/>
                </a:cubicBezTo>
                <a:cubicBezTo>
                  <a:pt x="3160345" y="3266694"/>
                  <a:pt x="3160101" y="3268319"/>
                  <a:pt x="3159279" y="3270659"/>
                </a:cubicBezTo>
                <a:lnTo>
                  <a:pt x="3157747" y="3273971"/>
                </a:lnTo>
                <a:lnTo>
                  <a:pt x="3155343" y="3283185"/>
                </a:lnTo>
                <a:cubicBezTo>
                  <a:pt x="3155517" y="3284422"/>
                  <a:pt x="3155689" y="3285657"/>
                  <a:pt x="3155860" y="3286893"/>
                </a:cubicBezTo>
                <a:lnTo>
                  <a:pt x="3158001" y="3289146"/>
                </a:lnTo>
                <a:lnTo>
                  <a:pt x="3157508" y="3289877"/>
                </a:lnTo>
                <a:cubicBezTo>
                  <a:pt x="3151604" y="3294411"/>
                  <a:pt x="3144966" y="3293561"/>
                  <a:pt x="3159853" y="3309833"/>
                </a:cubicBezTo>
                <a:cubicBezTo>
                  <a:pt x="3149181" y="3321561"/>
                  <a:pt x="3158789" y="3329345"/>
                  <a:pt x="3157392" y="3351579"/>
                </a:cubicBezTo>
                <a:cubicBezTo>
                  <a:pt x="3148710" y="3357083"/>
                  <a:pt x="3149361" y="3365079"/>
                  <a:pt x="3152871" y="3374240"/>
                </a:cubicBezTo>
                <a:cubicBezTo>
                  <a:pt x="3148885" y="3383513"/>
                  <a:pt x="3145239" y="3392740"/>
                  <a:pt x="3142119" y="3402557"/>
                </a:cubicBezTo>
                <a:lnTo>
                  <a:pt x="3138061" y="3419585"/>
                </a:lnTo>
                <a:lnTo>
                  <a:pt x="3139796" y="3424940"/>
                </a:lnTo>
                <a:cubicBezTo>
                  <a:pt x="3142520" y="3434326"/>
                  <a:pt x="3143300" y="3443700"/>
                  <a:pt x="3137669" y="3463264"/>
                </a:cubicBezTo>
                <a:cubicBezTo>
                  <a:pt x="3147380" y="3480689"/>
                  <a:pt x="3167781" y="3490510"/>
                  <a:pt x="3168140" y="3518969"/>
                </a:cubicBezTo>
                <a:cubicBezTo>
                  <a:pt x="3159473" y="3545761"/>
                  <a:pt x="3191152" y="3574399"/>
                  <a:pt x="3179206" y="3607864"/>
                </a:cubicBezTo>
                <a:cubicBezTo>
                  <a:pt x="3176757" y="3619813"/>
                  <a:pt x="3181069" y="3654600"/>
                  <a:pt x="3189125" y="3659839"/>
                </a:cubicBezTo>
                <a:cubicBezTo>
                  <a:pt x="3191518" y="3666815"/>
                  <a:pt x="3189857" y="3675779"/>
                  <a:pt x="3198077" y="3677681"/>
                </a:cubicBezTo>
                <a:cubicBezTo>
                  <a:pt x="3208136" y="3681475"/>
                  <a:pt x="3196345" y="3709561"/>
                  <a:pt x="3207094" y="3703876"/>
                </a:cubicBezTo>
                <a:cubicBezTo>
                  <a:pt x="3199084" y="3723751"/>
                  <a:pt x="3220453" y="3734396"/>
                  <a:pt x="3227016" y="3748633"/>
                </a:cubicBezTo>
                <a:cubicBezTo>
                  <a:pt x="3218663" y="3764666"/>
                  <a:pt x="3240667" y="3778725"/>
                  <a:pt x="3246806" y="3811324"/>
                </a:cubicBezTo>
                <a:cubicBezTo>
                  <a:pt x="3237058" y="3829063"/>
                  <a:pt x="3251097" y="3833247"/>
                  <a:pt x="3239091" y="3865102"/>
                </a:cubicBezTo>
                <a:cubicBezTo>
                  <a:pt x="3240755" y="3865725"/>
                  <a:pt x="3242340" y="3866659"/>
                  <a:pt x="3243800" y="3867874"/>
                </a:cubicBezTo>
                <a:cubicBezTo>
                  <a:pt x="3252276" y="3874935"/>
                  <a:pt x="3254724" y="3889782"/>
                  <a:pt x="3249268" y="3901031"/>
                </a:cubicBezTo>
                <a:cubicBezTo>
                  <a:pt x="3234180" y="3950514"/>
                  <a:pt x="3270886" y="3938724"/>
                  <a:pt x="3271850" y="3976535"/>
                </a:cubicBezTo>
                <a:cubicBezTo>
                  <a:pt x="3275333" y="4018513"/>
                  <a:pt x="3265836" y="4033210"/>
                  <a:pt x="3253128" y="4091308"/>
                </a:cubicBezTo>
                <a:cubicBezTo>
                  <a:pt x="3262530" y="4093945"/>
                  <a:pt x="3263925" y="4100312"/>
                  <a:pt x="3261491" y="4112665"/>
                </a:cubicBezTo>
                <a:cubicBezTo>
                  <a:pt x="3263824" y="4132845"/>
                  <a:pt x="3285122" y="4124005"/>
                  <a:pt x="3275235" y="4148543"/>
                </a:cubicBezTo>
                <a:cubicBezTo>
                  <a:pt x="3282222" y="4163609"/>
                  <a:pt x="3300717" y="4191930"/>
                  <a:pt x="3303406" y="4203059"/>
                </a:cubicBezTo>
                <a:cubicBezTo>
                  <a:pt x="3307769" y="4216879"/>
                  <a:pt x="3289765" y="4198911"/>
                  <a:pt x="3291377" y="4215304"/>
                </a:cubicBezTo>
                <a:cubicBezTo>
                  <a:pt x="3295421" y="4234470"/>
                  <a:pt x="3290844" y="4240556"/>
                  <a:pt x="3303627" y="4247412"/>
                </a:cubicBezTo>
                <a:cubicBezTo>
                  <a:pt x="3300302" y="4270043"/>
                  <a:pt x="3313094" y="4269840"/>
                  <a:pt x="3323715" y="4295574"/>
                </a:cubicBezTo>
                <a:cubicBezTo>
                  <a:pt x="3318854" y="4309546"/>
                  <a:pt x="3323708" y="4317748"/>
                  <a:pt x="3331757" y="4324626"/>
                </a:cubicBezTo>
                <a:cubicBezTo>
                  <a:pt x="3334500" y="4352298"/>
                  <a:pt x="3348521" y="4373553"/>
                  <a:pt x="3357571" y="4402594"/>
                </a:cubicBezTo>
                <a:cubicBezTo>
                  <a:pt x="3395421" y="4440113"/>
                  <a:pt x="3406716" y="4492429"/>
                  <a:pt x="3416883" y="4511276"/>
                </a:cubicBezTo>
                <a:lnTo>
                  <a:pt x="3418568" y="4515669"/>
                </a:lnTo>
                <a:cubicBezTo>
                  <a:pt x="3418685" y="4519956"/>
                  <a:pt x="3418801" y="4524244"/>
                  <a:pt x="3418918" y="4528531"/>
                </a:cubicBezTo>
                <a:cubicBezTo>
                  <a:pt x="3418727" y="4530191"/>
                  <a:pt x="3418537" y="4531850"/>
                  <a:pt x="3418346" y="4533510"/>
                </a:cubicBezTo>
                <a:cubicBezTo>
                  <a:pt x="3418215" y="4536889"/>
                  <a:pt x="3418462" y="4539065"/>
                  <a:pt x="3419005" y="4540494"/>
                </a:cubicBezTo>
                <a:lnTo>
                  <a:pt x="3424268" y="4595886"/>
                </a:lnTo>
                <a:cubicBezTo>
                  <a:pt x="3429156" y="4624362"/>
                  <a:pt x="3443934" y="4682306"/>
                  <a:pt x="3448330" y="4711348"/>
                </a:cubicBezTo>
                <a:lnTo>
                  <a:pt x="3445621" y="4714874"/>
                </a:lnTo>
                <a:cubicBezTo>
                  <a:pt x="3444103" y="4718397"/>
                  <a:pt x="3443735" y="4723077"/>
                  <a:pt x="3445980" y="4730345"/>
                </a:cubicBezTo>
                <a:lnTo>
                  <a:pt x="3446976" y="4731926"/>
                </a:lnTo>
                <a:lnTo>
                  <a:pt x="3443720" y="4745408"/>
                </a:lnTo>
                <a:cubicBezTo>
                  <a:pt x="3444756" y="4771155"/>
                  <a:pt x="3455466" y="4843107"/>
                  <a:pt x="3453194" y="4886406"/>
                </a:cubicBezTo>
                <a:cubicBezTo>
                  <a:pt x="3454856" y="4906631"/>
                  <a:pt x="3481235" y="5008239"/>
                  <a:pt x="3455210" y="5025296"/>
                </a:cubicBezTo>
                <a:cubicBezTo>
                  <a:pt x="3442202" y="5116320"/>
                  <a:pt x="3464654" y="5119078"/>
                  <a:pt x="3462841" y="5211091"/>
                </a:cubicBezTo>
                <a:cubicBezTo>
                  <a:pt x="3469390" y="5269669"/>
                  <a:pt x="3462794" y="5327391"/>
                  <a:pt x="3469385" y="5356669"/>
                </a:cubicBezTo>
                <a:cubicBezTo>
                  <a:pt x="3471479" y="5361935"/>
                  <a:pt x="3474277" y="5366825"/>
                  <a:pt x="3477268" y="5371683"/>
                </a:cubicBezTo>
                <a:lnTo>
                  <a:pt x="3478824" y="5374232"/>
                </a:lnTo>
                <a:lnTo>
                  <a:pt x="3486664" y="5427532"/>
                </a:lnTo>
                <a:lnTo>
                  <a:pt x="3499845" y="5523238"/>
                </a:lnTo>
                <a:cubicBezTo>
                  <a:pt x="3496480" y="5535759"/>
                  <a:pt x="3498126" y="5574631"/>
                  <a:pt x="3505782" y="5582050"/>
                </a:cubicBezTo>
                <a:cubicBezTo>
                  <a:pt x="3507640" y="5590169"/>
                  <a:pt x="3505294" y="5599602"/>
                  <a:pt x="3513368" y="5603412"/>
                </a:cubicBezTo>
                <a:cubicBezTo>
                  <a:pt x="3518549" y="5620896"/>
                  <a:pt x="3530454" y="5660930"/>
                  <a:pt x="3536869" y="5686953"/>
                </a:cubicBezTo>
                <a:cubicBezTo>
                  <a:pt x="3527290" y="5702684"/>
                  <a:pt x="3548216" y="5722678"/>
                  <a:pt x="3551859" y="5759548"/>
                </a:cubicBezTo>
                <a:cubicBezTo>
                  <a:pt x="3540751" y="5776843"/>
                  <a:pt x="3554471" y="5784377"/>
                  <a:pt x="3540024" y="5816599"/>
                </a:cubicBezTo>
                <a:cubicBezTo>
                  <a:pt x="3541640" y="5817630"/>
                  <a:pt x="3543154" y="5818984"/>
                  <a:pt x="3544521" y="5820619"/>
                </a:cubicBezTo>
                <a:cubicBezTo>
                  <a:pt x="3552455" y="5830118"/>
                  <a:pt x="3553767" y="5846834"/>
                  <a:pt x="3547449" y="5857956"/>
                </a:cubicBezTo>
                <a:cubicBezTo>
                  <a:pt x="3528571" y="5908761"/>
                  <a:pt x="3532186" y="5952107"/>
                  <a:pt x="3530253" y="5993572"/>
                </a:cubicBezTo>
                <a:cubicBezTo>
                  <a:pt x="3530522" y="6040113"/>
                  <a:pt x="3553891" y="6005695"/>
                  <a:pt x="3536734" y="6066404"/>
                </a:cubicBezTo>
                <a:cubicBezTo>
                  <a:pt x="3545935" y="6071268"/>
                  <a:pt x="3546842" y="6078512"/>
                  <a:pt x="3543461" y="6091477"/>
                </a:cubicBezTo>
                <a:cubicBezTo>
                  <a:pt x="3549602" y="6107585"/>
                  <a:pt x="3568275" y="6137061"/>
                  <a:pt x="3573577" y="6163051"/>
                </a:cubicBezTo>
                <a:cubicBezTo>
                  <a:pt x="3577046" y="6182032"/>
                  <a:pt x="3572259" y="6223892"/>
                  <a:pt x="3575275" y="6247420"/>
                </a:cubicBezTo>
                <a:cubicBezTo>
                  <a:pt x="3570217" y="6271412"/>
                  <a:pt x="3583023" y="6273898"/>
                  <a:pt x="3591673" y="6304222"/>
                </a:cubicBezTo>
                <a:cubicBezTo>
                  <a:pt x="3585743" y="6318440"/>
                  <a:pt x="3589967" y="6328418"/>
                  <a:pt x="3597489" y="6337624"/>
                </a:cubicBezTo>
                <a:cubicBezTo>
                  <a:pt x="3598113" y="6368401"/>
                  <a:pt x="3610504" y="6394558"/>
                  <a:pt x="3617330" y="6428161"/>
                </a:cubicBezTo>
                <a:cubicBezTo>
                  <a:pt x="3612404" y="6466489"/>
                  <a:pt x="3633001" y="6482393"/>
                  <a:pt x="3640218" y="6518318"/>
                </a:cubicBezTo>
                <a:cubicBezTo>
                  <a:pt x="3625420" y="6557419"/>
                  <a:pt x="3668862" y="6537820"/>
                  <a:pt x="3670788" y="6568733"/>
                </a:cubicBezTo>
                <a:cubicBezTo>
                  <a:pt x="3659124" y="6621466"/>
                  <a:pt x="3685482" y="6565072"/>
                  <a:pt x="3687763" y="6643164"/>
                </a:cubicBezTo>
                <a:cubicBezTo>
                  <a:pt x="3685396" y="6647995"/>
                  <a:pt x="3689317" y="6656838"/>
                  <a:pt x="3693097" y="6655183"/>
                </a:cubicBezTo>
                <a:cubicBezTo>
                  <a:pt x="3693444" y="6672318"/>
                  <a:pt x="3690193" y="6715787"/>
                  <a:pt x="3689847" y="6745974"/>
                </a:cubicBezTo>
                <a:cubicBezTo>
                  <a:pt x="3689583" y="6773144"/>
                  <a:pt x="3690048" y="6817635"/>
                  <a:pt x="3691023" y="6836306"/>
                </a:cubicBezTo>
                <a:lnTo>
                  <a:pt x="3695699" y="6858001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4E46D2-9F84-D63F-0922-EF1CC2B550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98966" y="2147357"/>
            <a:ext cx="3810000" cy="4101042"/>
          </a:xfrm>
        </p:spPr>
        <p:txBody>
          <a:bodyPr>
            <a:normAutofit/>
          </a:bodyPr>
          <a:lstStyle/>
          <a:p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Terrace of the Great God</a:t>
            </a:r>
          </a:p>
          <a:p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Procession from Temple of Seti I</a:t>
            </a:r>
          </a:p>
          <a:p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Cenotaph of </a:t>
            </a:r>
            <a:r>
              <a:rPr lang="en-US" sz="20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Senworset</a:t>
            </a: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III, South Abydos</a:t>
            </a:r>
          </a:p>
        </p:txBody>
      </p:sp>
      <p:pic>
        <p:nvPicPr>
          <p:cNvPr id="4" name="Picture 3" descr="Head of Senwosret III">
            <a:extLst>
              <a:ext uri="{FF2B5EF4-FFF2-40B4-BE49-F238E27FC236}">
                <a16:creationId xmlns:a16="http://schemas.microsoft.com/office/drawing/2014/main" id="{D1EB016C-D320-FEB2-C7CF-9633087626DD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6670" r="17297"/>
          <a:stretch>
            <a:fillRect/>
          </a:stretch>
        </p:blipFill>
        <p:spPr>
          <a:xfrm>
            <a:off x="8580467" y="10"/>
            <a:ext cx="3611533" cy="6857990"/>
          </a:xfrm>
          <a:custGeom>
            <a:avLst/>
            <a:gdLst/>
            <a:ahLst/>
            <a:cxnLst/>
            <a:rect l="l" t="t" r="r" b="b"/>
            <a:pathLst>
              <a:path w="3810000" h="6858000">
                <a:moveTo>
                  <a:pt x="95627" y="0"/>
                </a:moveTo>
                <a:lnTo>
                  <a:pt x="3810000" y="0"/>
                </a:lnTo>
                <a:lnTo>
                  <a:pt x="3810000" y="6858000"/>
                </a:lnTo>
                <a:lnTo>
                  <a:pt x="13132" y="6858000"/>
                </a:lnTo>
                <a:cubicBezTo>
                  <a:pt x="13183" y="6857363"/>
                  <a:pt x="13234" y="6856727"/>
                  <a:pt x="13284" y="6856090"/>
                </a:cubicBezTo>
                <a:lnTo>
                  <a:pt x="31566" y="6805847"/>
                </a:lnTo>
                <a:lnTo>
                  <a:pt x="30463" y="6715381"/>
                </a:lnTo>
                <a:cubicBezTo>
                  <a:pt x="29585" y="6714082"/>
                  <a:pt x="28597" y="6713038"/>
                  <a:pt x="27533" y="6712286"/>
                </a:cubicBezTo>
                <a:lnTo>
                  <a:pt x="31288" y="6698474"/>
                </a:lnTo>
                <a:lnTo>
                  <a:pt x="29901" y="6686264"/>
                </a:lnTo>
                <a:cubicBezTo>
                  <a:pt x="29591" y="6639749"/>
                  <a:pt x="29281" y="6593234"/>
                  <a:pt x="28971" y="6546719"/>
                </a:cubicBezTo>
                <a:cubicBezTo>
                  <a:pt x="23415" y="6502008"/>
                  <a:pt x="3087" y="6462057"/>
                  <a:pt x="310" y="6408337"/>
                </a:cubicBezTo>
                <a:cubicBezTo>
                  <a:pt x="-2468" y="6354617"/>
                  <a:pt x="14431" y="6312397"/>
                  <a:pt x="12307" y="6224401"/>
                </a:cubicBezTo>
                <a:lnTo>
                  <a:pt x="27152" y="6147415"/>
                </a:lnTo>
                <a:lnTo>
                  <a:pt x="39044" y="6093837"/>
                </a:lnTo>
                <a:cubicBezTo>
                  <a:pt x="47718" y="6039281"/>
                  <a:pt x="47985" y="5964495"/>
                  <a:pt x="46816" y="5915901"/>
                </a:cubicBezTo>
                <a:cubicBezTo>
                  <a:pt x="43189" y="5876557"/>
                  <a:pt x="47196" y="5863739"/>
                  <a:pt x="33533" y="5831562"/>
                </a:cubicBezTo>
                <a:cubicBezTo>
                  <a:pt x="27901" y="5792459"/>
                  <a:pt x="47408" y="5747455"/>
                  <a:pt x="46555" y="5710909"/>
                </a:cubicBezTo>
                <a:cubicBezTo>
                  <a:pt x="53188" y="5686865"/>
                  <a:pt x="49116" y="5615845"/>
                  <a:pt x="62461" y="5602222"/>
                </a:cubicBezTo>
                <a:cubicBezTo>
                  <a:pt x="64066" y="5572067"/>
                  <a:pt x="49594" y="5555548"/>
                  <a:pt x="56185" y="5529979"/>
                </a:cubicBezTo>
                <a:lnTo>
                  <a:pt x="67961" y="5458854"/>
                </a:lnTo>
                <a:lnTo>
                  <a:pt x="110939" y="5353584"/>
                </a:lnTo>
                <a:cubicBezTo>
                  <a:pt x="123070" y="5308303"/>
                  <a:pt x="110671" y="5307524"/>
                  <a:pt x="128276" y="5249764"/>
                </a:cubicBezTo>
                <a:cubicBezTo>
                  <a:pt x="137692" y="5218499"/>
                  <a:pt x="146153" y="5160067"/>
                  <a:pt x="156749" y="5116288"/>
                </a:cubicBezTo>
                <a:cubicBezTo>
                  <a:pt x="167347" y="5072508"/>
                  <a:pt x="184838" y="5010298"/>
                  <a:pt x="191855" y="4987089"/>
                </a:cubicBezTo>
                <a:lnTo>
                  <a:pt x="219824" y="4934095"/>
                </a:lnTo>
                <a:cubicBezTo>
                  <a:pt x="223315" y="4926170"/>
                  <a:pt x="231151" y="4920904"/>
                  <a:pt x="231137" y="4903120"/>
                </a:cubicBezTo>
                <a:lnTo>
                  <a:pt x="219738" y="4827391"/>
                </a:lnTo>
                <a:cubicBezTo>
                  <a:pt x="223928" y="4818620"/>
                  <a:pt x="227939" y="4809255"/>
                  <a:pt x="231597" y="4799440"/>
                </a:cubicBezTo>
                <a:lnTo>
                  <a:pt x="233480" y="4793512"/>
                </a:lnTo>
                <a:cubicBezTo>
                  <a:pt x="233423" y="4793432"/>
                  <a:pt x="233367" y="4793351"/>
                  <a:pt x="233310" y="4793271"/>
                </a:cubicBezTo>
                <a:cubicBezTo>
                  <a:pt x="233275" y="4791711"/>
                  <a:pt x="233728" y="4789662"/>
                  <a:pt x="234882" y="4786765"/>
                </a:cubicBezTo>
                <a:lnTo>
                  <a:pt x="236914" y="4782703"/>
                </a:lnTo>
                <a:lnTo>
                  <a:pt x="246329" y="4683644"/>
                </a:lnTo>
                <a:cubicBezTo>
                  <a:pt x="256294" y="4677568"/>
                  <a:pt x="256527" y="4667288"/>
                  <a:pt x="253823" y="4655204"/>
                </a:cubicBezTo>
                <a:cubicBezTo>
                  <a:pt x="259521" y="4631796"/>
                  <a:pt x="280440" y="4574275"/>
                  <a:pt x="280514" y="4543195"/>
                </a:cubicBezTo>
                <a:cubicBezTo>
                  <a:pt x="272112" y="4519880"/>
                  <a:pt x="251340" y="4505102"/>
                  <a:pt x="254268" y="4468722"/>
                </a:cubicBezTo>
                <a:cubicBezTo>
                  <a:pt x="266696" y="4435462"/>
                  <a:pt x="236001" y="4395418"/>
                  <a:pt x="252728" y="4353998"/>
                </a:cubicBezTo>
                <a:cubicBezTo>
                  <a:pt x="256750" y="4339008"/>
                  <a:pt x="256168" y="4294115"/>
                  <a:pt x="248123" y="4286542"/>
                </a:cubicBezTo>
                <a:cubicBezTo>
                  <a:pt x="246365" y="4277371"/>
                  <a:pt x="249194" y="4266107"/>
                  <a:pt x="240584" y="4262777"/>
                </a:cubicBezTo>
                <a:cubicBezTo>
                  <a:pt x="230221" y="4256829"/>
                  <a:pt x="246153" y="4222259"/>
                  <a:pt x="233949" y="4228340"/>
                </a:cubicBezTo>
                <a:cubicBezTo>
                  <a:pt x="244865" y="4203839"/>
                  <a:pt x="223150" y="4187902"/>
                  <a:pt x="217758" y="4169004"/>
                </a:cubicBezTo>
                <a:cubicBezTo>
                  <a:pt x="228596" y="4149446"/>
                  <a:pt x="206597" y="4129080"/>
                  <a:pt x="203797" y="4086781"/>
                </a:cubicBezTo>
                <a:cubicBezTo>
                  <a:pt x="216334" y="4065199"/>
                  <a:pt x="201740" y="4058317"/>
                  <a:pt x="218344" y="4018957"/>
                </a:cubicBezTo>
                <a:cubicBezTo>
                  <a:pt x="216630" y="4017979"/>
                  <a:pt x="215034" y="4016614"/>
                  <a:pt x="213609" y="4014902"/>
                </a:cubicBezTo>
                <a:cubicBezTo>
                  <a:pt x="205325" y="4004955"/>
                  <a:pt x="204424" y="3985729"/>
                  <a:pt x="211594" y="3971964"/>
                </a:cubicBezTo>
                <a:cubicBezTo>
                  <a:pt x="233561" y="3910433"/>
                  <a:pt x="230991" y="3860613"/>
                  <a:pt x="234357" y="3812226"/>
                </a:cubicBezTo>
                <a:cubicBezTo>
                  <a:pt x="235501" y="3758242"/>
                  <a:pt x="209185" y="3801364"/>
                  <a:pt x="229596" y="3728573"/>
                </a:cubicBezTo>
                <a:cubicBezTo>
                  <a:pt x="219804" y="3724174"/>
                  <a:pt x="219047" y="3715890"/>
                  <a:pt x="223099" y="3700384"/>
                </a:cubicBezTo>
                <a:cubicBezTo>
                  <a:pt x="222942" y="3674360"/>
                  <a:pt x="199034" y="3683312"/>
                  <a:pt x="212511" y="3653063"/>
                </a:cubicBezTo>
                <a:cubicBezTo>
                  <a:pt x="207582" y="3623616"/>
                  <a:pt x="199349" y="3555881"/>
                  <a:pt x="193522" y="3523704"/>
                </a:cubicBezTo>
                <a:cubicBezTo>
                  <a:pt x="199728" y="3495169"/>
                  <a:pt x="185963" y="3494025"/>
                  <a:pt x="177551" y="3460001"/>
                </a:cubicBezTo>
                <a:cubicBezTo>
                  <a:pt x="184399" y="3442692"/>
                  <a:pt x="180138" y="3431687"/>
                  <a:pt x="172293" y="3422022"/>
                </a:cubicBezTo>
                <a:cubicBezTo>
                  <a:pt x="172567" y="3386386"/>
                  <a:pt x="159982" y="3357707"/>
                  <a:pt x="153640" y="3319632"/>
                </a:cubicBezTo>
                <a:cubicBezTo>
                  <a:pt x="117352" y="3267571"/>
                  <a:pt x="111308" y="3199530"/>
                  <a:pt x="102580" y="3174350"/>
                </a:cubicBezTo>
                <a:lnTo>
                  <a:pt x="101281" y="3168555"/>
                </a:lnTo>
                <a:cubicBezTo>
                  <a:pt x="101655" y="3163067"/>
                  <a:pt x="102030" y="3157580"/>
                  <a:pt x="102403" y="3152092"/>
                </a:cubicBezTo>
                <a:lnTo>
                  <a:pt x="103597" y="3145797"/>
                </a:lnTo>
                <a:cubicBezTo>
                  <a:pt x="104132" y="3141497"/>
                  <a:pt x="104119" y="3138691"/>
                  <a:pt x="103701" y="3136806"/>
                </a:cubicBezTo>
                <a:lnTo>
                  <a:pt x="108221" y="3088993"/>
                </a:lnTo>
                <a:cubicBezTo>
                  <a:pt x="109464" y="3064872"/>
                  <a:pt x="113188" y="3030250"/>
                  <a:pt x="111158" y="2992081"/>
                </a:cubicBezTo>
                <a:cubicBezTo>
                  <a:pt x="109031" y="2944441"/>
                  <a:pt x="104226" y="2942439"/>
                  <a:pt x="105565" y="2902844"/>
                </a:cubicBezTo>
                <a:cubicBezTo>
                  <a:pt x="107874" y="2897323"/>
                  <a:pt x="101362" y="2801618"/>
                  <a:pt x="105102" y="2797375"/>
                </a:cubicBezTo>
                <a:cubicBezTo>
                  <a:pt x="86174" y="2744941"/>
                  <a:pt x="109804" y="2750735"/>
                  <a:pt x="107241" y="2691357"/>
                </a:cubicBezTo>
                <a:cubicBezTo>
                  <a:pt x="107811" y="2665349"/>
                  <a:pt x="115946" y="2561129"/>
                  <a:pt x="145888" y="2542201"/>
                </a:cubicBezTo>
                <a:cubicBezTo>
                  <a:pt x="170455" y="2427400"/>
                  <a:pt x="123634" y="2367849"/>
                  <a:pt x="136292" y="2250554"/>
                </a:cubicBezTo>
                <a:cubicBezTo>
                  <a:pt x="110877" y="2215639"/>
                  <a:pt x="134601" y="2180816"/>
                  <a:pt x="130310" y="2141581"/>
                </a:cubicBezTo>
                <a:cubicBezTo>
                  <a:pt x="154051" y="2149219"/>
                  <a:pt x="117587" y="2094975"/>
                  <a:pt x="144587" y="2089095"/>
                </a:cubicBezTo>
                <a:cubicBezTo>
                  <a:pt x="142952" y="2082142"/>
                  <a:pt x="140513" y="2075590"/>
                  <a:pt x="137867" y="2069059"/>
                </a:cubicBezTo>
                <a:lnTo>
                  <a:pt x="136492" y="2065634"/>
                </a:lnTo>
                <a:cubicBezTo>
                  <a:pt x="136216" y="2060851"/>
                  <a:pt x="135939" y="2056067"/>
                  <a:pt x="135663" y="2051284"/>
                </a:cubicBezTo>
                <a:lnTo>
                  <a:pt x="124268" y="1960184"/>
                </a:lnTo>
                <a:cubicBezTo>
                  <a:pt x="138968" y="1926370"/>
                  <a:pt x="111716" y="1914873"/>
                  <a:pt x="131257" y="1873060"/>
                </a:cubicBezTo>
                <a:cubicBezTo>
                  <a:pt x="136329" y="1857442"/>
                  <a:pt x="139083" y="1807624"/>
                  <a:pt x="131724" y="1797311"/>
                </a:cubicBezTo>
                <a:cubicBezTo>
                  <a:pt x="130673" y="1786740"/>
                  <a:pt x="134293" y="1774954"/>
                  <a:pt x="126063" y="1769201"/>
                </a:cubicBezTo>
                <a:cubicBezTo>
                  <a:pt x="116300" y="1760126"/>
                  <a:pt x="134551" y="1725705"/>
                  <a:pt x="122085" y="1729500"/>
                </a:cubicBezTo>
                <a:cubicBezTo>
                  <a:pt x="134648" y="1705012"/>
                  <a:pt x="114449" y="1682158"/>
                  <a:pt x="110543" y="1659949"/>
                </a:cubicBezTo>
                <a:cubicBezTo>
                  <a:pt x="122664" y="1640913"/>
                  <a:pt x="102513" y="1613087"/>
                  <a:pt x="102892" y="1565607"/>
                </a:cubicBezTo>
                <a:cubicBezTo>
                  <a:pt x="116835" y="1544742"/>
                  <a:pt x="102976" y="1533616"/>
                  <a:pt x="122245" y="1494057"/>
                </a:cubicBezTo>
                <a:cubicBezTo>
                  <a:pt x="120629" y="1492563"/>
                  <a:pt x="119160" y="1490668"/>
                  <a:pt x="117883" y="1488429"/>
                </a:cubicBezTo>
                <a:cubicBezTo>
                  <a:pt x="110465" y="1475431"/>
                  <a:pt x="111002" y="1453942"/>
                  <a:pt x="119083" y="1440433"/>
                </a:cubicBezTo>
                <a:cubicBezTo>
                  <a:pt x="145274" y="1377630"/>
                  <a:pt x="146438" y="1321884"/>
                  <a:pt x="153340" y="1269148"/>
                </a:cubicBezTo>
                <a:cubicBezTo>
                  <a:pt x="158467" y="1209690"/>
                  <a:pt x="129360" y="1251077"/>
                  <a:pt x="154855" y="1175439"/>
                </a:cubicBezTo>
                <a:cubicBezTo>
                  <a:pt x="145538" y="1168218"/>
                  <a:pt x="145408" y="1158868"/>
                  <a:pt x="150548" y="1142685"/>
                </a:cubicBezTo>
                <a:cubicBezTo>
                  <a:pt x="152321" y="1113850"/>
                  <a:pt x="128121" y="1118007"/>
                  <a:pt x="143630" y="1087778"/>
                </a:cubicBezTo>
                <a:cubicBezTo>
                  <a:pt x="139451" y="1064261"/>
                  <a:pt x="125971" y="1018012"/>
                  <a:pt x="125476" y="1001580"/>
                </a:cubicBezTo>
                <a:cubicBezTo>
                  <a:pt x="123958" y="976962"/>
                  <a:pt x="134851" y="962709"/>
                  <a:pt x="134526" y="940069"/>
                </a:cubicBezTo>
                <a:cubicBezTo>
                  <a:pt x="142751" y="909988"/>
                  <a:pt x="129284" y="905409"/>
                  <a:pt x="123523" y="865739"/>
                </a:cubicBezTo>
                <a:cubicBezTo>
                  <a:pt x="131549" y="848234"/>
                  <a:pt x="128173" y="835030"/>
                  <a:pt x="121164" y="822450"/>
                </a:cubicBezTo>
                <a:cubicBezTo>
                  <a:pt x="124077" y="783082"/>
                  <a:pt x="113811" y="748321"/>
                  <a:pt x="110389" y="704665"/>
                </a:cubicBezTo>
                <a:cubicBezTo>
                  <a:pt x="120144" y="656264"/>
                  <a:pt x="99869" y="633697"/>
                  <a:pt x="96299" y="587032"/>
                </a:cubicBezTo>
                <a:cubicBezTo>
                  <a:pt x="87861" y="539988"/>
                  <a:pt x="66571" y="452493"/>
                  <a:pt x="59759" y="422399"/>
                </a:cubicBezTo>
                <a:cubicBezTo>
                  <a:pt x="62865" y="416491"/>
                  <a:pt x="59682" y="404768"/>
                  <a:pt x="55429" y="406467"/>
                </a:cubicBezTo>
                <a:cubicBezTo>
                  <a:pt x="56742" y="400038"/>
                  <a:pt x="64884" y="384166"/>
                  <a:pt x="58062" y="383409"/>
                </a:cubicBezTo>
                <a:cubicBezTo>
                  <a:pt x="57210" y="351894"/>
                  <a:pt x="61145" y="320031"/>
                  <a:pt x="69487" y="290892"/>
                </a:cubicBezTo>
                <a:cubicBezTo>
                  <a:pt x="57686" y="231306"/>
                  <a:pt x="89539" y="260845"/>
                  <a:pt x="86198" y="217175"/>
                </a:cubicBezTo>
                <a:cubicBezTo>
                  <a:pt x="72715" y="183379"/>
                  <a:pt x="83646" y="168958"/>
                  <a:pt x="74643" y="129155"/>
                </a:cubicBezTo>
                <a:cubicBezTo>
                  <a:pt x="96697" y="112411"/>
                  <a:pt x="72236" y="90977"/>
                  <a:pt x="78417" y="74202"/>
                </a:cubicBezTo>
                <a:cubicBezTo>
                  <a:pt x="59029" y="57686"/>
                  <a:pt x="81827" y="29115"/>
                  <a:pt x="94183" y="4683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3809036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CDD8E39-EA14-4679-9655-1BFF5A7B63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n undated handout photo made available by the Egyptian Department of Antiquities on 14 February 2021 shows the remains of a brewery uncovered in the ancient city of Abydos at Sohag Governorate in Egypt">
            <a:extLst>
              <a:ext uri="{FF2B5EF4-FFF2-40B4-BE49-F238E27FC236}">
                <a16:creationId xmlns:a16="http://schemas.microsoft.com/office/drawing/2014/main" id="{FC0FCB76-B115-9801-1DF9-9D66C11771D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20" y="10"/>
            <a:ext cx="12191980" cy="685799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11560655" y="6858000"/>
                </a:lnTo>
                <a:lnTo>
                  <a:pt x="11572884" y="6759738"/>
                </a:lnTo>
                <a:cubicBezTo>
                  <a:pt x="11663744" y="6693104"/>
                  <a:pt x="11749315" y="6619456"/>
                  <a:pt x="11812292" y="6532282"/>
                </a:cubicBezTo>
                <a:cubicBezTo>
                  <a:pt x="11851232" y="6478675"/>
                  <a:pt x="11886807" y="6425068"/>
                  <a:pt x="11956995" y="6386992"/>
                </a:cubicBezTo>
                <a:cubicBezTo>
                  <a:pt x="11918054" y="6334888"/>
                  <a:pt x="11851232" y="6322863"/>
                  <a:pt x="11801234" y="6284788"/>
                </a:cubicBezTo>
                <a:cubicBezTo>
                  <a:pt x="11797390" y="6253224"/>
                  <a:pt x="11876711" y="6262743"/>
                  <a:pt x="11856520" y="6193604"/>
                </a:cubicBezTo>
                <a:cubicBezTo>
                  <a:pt x="11829119" y="6101419"/>
                  <a:pt x="11858923" y="5996209"/>
                  <a:pt x="11722875" y="5956630"/>
                </a:cubicBezTo>
                <a:cubicBezTo>
                  <a:pt x="11686819" y="5866950"/>
                  <a:pt x="11676724" y="5723664"/>
                  <a:pt x="11763258" y="5635988"/>
                </a:cubicBezTo>
                <a:cubicBezTo>
                  <a:pt x="11892094" y="5505226"/>
                  <a:pt x="11871424" y="5422059"/>
                  <a:pt x="11706050" y="5351418"/>
                </a:cubicBezTo>
                <a:cubicBezTo>
                  <a:pt x="11684896" y="5342400"/>
                  <a:pt x="11707491" y="4786287"/>
                  <a:pt x="11697876" y="4763241"/>
                </a:cubicBezTo>
                <a:cubicBezTo>
                  <a:pt x="11713260" y="4731677"/>
                  <a:pt x="11749315" y="4739192"/>
                  <a:pt x="11776236" y="4730675"/>
                </a:cubicBezTo>
                <a:cubicBezTo>
                  <a:pt x="11894018" y="4694603"/>
                  <a:pt x="11897864" y="4694603"/>
                  <a:pt x="11868540" y="4584884"/>
                </a:cubicBezTo>
                <a:cubicBezTo>
                  <a:pt x="11859884" y="4551817"/>
                  <a:pt x="11880076" y="4538289"/>
                  <a:pt x="11898825" y="4517749"/>
                </a:cubicBezTo>
                <a:cubicBezTo>
                  <a:pt x="11969013" y="4441095"/>
                  <a:pt x="11969494" y="4440094"/>
                  <a:pt x="11897864" y="4375464"/>
                </a:cubicBezTo>
                <a:cubicBezTo>
                  <a:pt x="11877192" y="4356928"/>
                  <a:pt x="11863252" y="4336887"/>
                  <a:pt x="11854116" y="4311838"/>
                </a:cubicBezTo>
                <a:cubicBezTo>
                  <a:pt x="11837290" y="4266245"/>
                  <a:pt x="11837771" y="4228169"/>
                  <a:pt x="11901709" y="4203620"/>
                </a:cubicBezTo>
                <a:cubicBezTo>
                  <a:pt x="11946418" y="4186086"/>
                  <a:pt x="11971897" y="4166044"/>
                  <a:pt x="11974782" y="4114442"/>
                </a:cubicBezTo>
                <a:cubicBezTo>
                  <a:pt x="11976706" y="4071355"/>
                  <a:pt x="11981993" y="4043299"/>
                  <a:pt x="11932476" y="4024762"/>
                </a:cubicBezTo>
                <a:cubicBezTo>
                  <a:pt x="11892576" y="4009732"/>
                  <a:pt x="11881038" y="3977668"/>
                  <a:pt x="11885365" y="3939592"/>
                </a:cubicBezTo>
                <a:cubicBezTo>
                  <a:pt x="11895460" y="3846405"/>
                  <a:pt x="11841137" y="3791796"/>
                  <a:pt x="11751719" y="3749211"/>
                </a:cubicBezTo>
                <a:cubicBezTo>
                  <a:pt x="11666628" y="3708629"/>
                  <a:pt x="11592115" y="3654019"/>
                  <a:pt x="11513754" y="3604420"/>
                </a:cubicBezTo>
                <a:cubicBezTo>
                  <a:pt x="11426740" y="3549310"/>
                  <a:pt x="11325786" y="3516243"/>
                  <a:pt x="11220504" y="3488188"/>
                </a:cubicBezTo>
                <a:cubicBezTo>
                  <a:pt x="11239734" y="3448108"/>
                  <a:pt x="11306076" y="3470653"/>
                  <a:pt x="11312805" y="3414541"/>
                </a:cubicBezTo>
                <a:cubicBezTo>
                  <a:pt x="11148394" y="3366945"/>
                  <a:pt x="10991193" y="3295301"/>
                  <a:pt x="10805146" y="3277767"/>
                </a:cubicBezTo>
                <a:cubicBezTo>
                  <a:pt x="10955618" y="3286784"/>
                  <a:pt x="11092147" y="3222154"/>
                  <a:pt x="11234926" y="3203117"/>
                </a:cubicBezTo>
                <a:cubicBezTo>
                  <a:pt x="11248386" y="3171554"/>
                  <a:pt x="11217140" y="3179569"/>
                  <a:pt x="11204640" y="3174060"/>
                </a:cubicBezTo>
                <a:cubicBezTo>
                  <a:pt x="11192140" y="3168047"/>
                  <a:pt x="11176757" y="3166042"/>
                  <a:pt x="11174834" y="3143498"/>
                </a:cubicBezTo>
                <a:cubicBezTo>
                  <a:pt x="11243580" y="3110932"/>
                  <a:pt x="11329632" y="3132475"/>
                  <a:pt x="11400780" y="3099410"/>
                </a:cubicBezTo>
                <a:cubicBezTo>
                  <a:pt x="11384916" y="3051314"/>
                  <a:pt x="11323382" y="3080371"/>
                  <a:pt x="11297902" y="3041793"/>
                </a:cubicBezTo>
                <a:cubicBezTo>
                  <a:pt x="11364246" y="3034780"/>
                  <a:pt x="11425779" y="3031774"/>
                  <a:pt x="11485870" y="3021253"/>
                </a:cubicBezTo>
                <a:cubicBezTo>
                  <a:pt x="11532984" y="3013236"/>
                  <a:pt x="11545964" y="2972154"/>
                  <a:pt x="11513754" y="2944098"/>
                </a:cubicBezTo>
                <a:cubicBezTo>
                  <a:pt x="11484909" y="2919049"/>
                  <a:pt x="11442604" y="2917044"/>
                  <a:pt x="11405107" y="2906523"/>
                </a:cubicBezTo>
                <a:cubicBezTo>
                  <a:pt x="11137817" y="2833377"/>
                  <a:pt x="10857066" y="2809829"/>
                  <a:pt x="10572950" y="2803317"/>
                </a:cubicBezTo>
                <a:cubicBezTo>
                  <a:pt x="10117210" y="2792795"/>
                  <a:pt x="9660028" y="2793297"/>
                  <a:pt x="9205250" y="2778767"/>
                </a:cubicBezTo>
                <a:cubicBezTo>
                  <a:pt x="8996489" y="2772379"/>
                  <a:pt x="8788540" y="2761765"/>
                  <a:pt x="8579578" y="2759181"/>
                </a:cubicBezTo>
                <a:cubicBezTo>
                  <a:pt x="8509922" y="2758320"/>
                  <a:pt x="8440155" y="2758352"/>
                  <a:pt x="8370208" y="2759730"/>
                </a:cubicBezTo>
                <a:cubicBezTo>
                  <a:pt x="8070708" y="2765742"/>
                  <a:pt x="7771690" y="2764238"/>
                  <a:pt x="7470748" y="2819849"/>
                </a:cubicBezTo>
                <a:cubicBezTo>
                  <a:pt x="7316911" y="2848407"/>
                  <a:pt x="7156825" y="2838887"/>
                  <a:pt x="7001547" y="2861432"/>
                </a:cubicBezTo>
                <a:cubicBezTo>
                  <a:pt x="6765024" y="2896002"/>
                  <a:pt x="6528501" y="2936583"/>
                  <a:pt x="6295343" y="2988688"/>
                </a:cubicBezTo>
                <a:cubicBezTo>
                  <a:pt x="6222271" y="3005220"/>
                  <a:pt x="6131892" y="3015241"/>
                  <a:pt x="6075166" y="3078367"/>
                </a:cubicBezTo>
                <a:cubicBezTo>
                  <a:pt x="5985266" y="3038288"/>
                  <a:pt x="5929502" y="3113938"/>
                  <a:pt x="5859314" y="3139490"/>
                </a:cubicBezTo>
                <a:cubicBezTo>
                  <a:pt x="5831912" y="3149510"/>
                  <a:pt x="5795857" y="3163538"/>
                  <a:pt x="5800183" y="3195101"/>
                </a:cubicBezTo>
                <a:cubicBezTo>
                  <a:pt x="5804030" y="3234680"/>
                  <a:pt x="5844410" y="3260231"/>
                  <a:pt x="5882870" y="3252215"/>
                </a:cubicBezTo>
                <a:cubicBezTo>
                  <a:pt x="6002574" y="3227164"/>
                  <a:pt x="6109777" y="3283277"/>
                  <a:pt x="6232848" y="3274760"/>
                </a:cubicBezTo>
                <a:cubicBezTo>
                  <a:pt x="6125643" y="3298808"/>
                  <a:pt x="6018918" y="3323358"/>
                  <a:pt x="5911715" y="3347407"/>
                </a:cubicBezTo>
                <a:cubicBezTo>
                  <a:pt x="6070839" y="3366444"/>
                  <a:pt x="6227559" y="3332376"/>
                  <a:pt x="6384279" y="3312836"/>
                </a:cubicBezTo>
                <a:cubicBezTo>
                  <a:pt x="6434757" y="3306824"/>
                  <a:pt x="6513117" y="3260732"/>
                  <a:pt x="6526097" y="3325362"/>
                </a:cubicBezTo>
                <a:cubicBezTo>
                  <a:pt x="6534750" y="3368448"/>
                  <a:pt x="6450622" y="3371454"/>
                  <a:pt x="6403028" y="3383478"/>
                </a:cubicBezTo>
                <a:cubicBezTo>
                  <a:pt x="6192945" y="3435081"/>
                  <a:pt x="5979497" y="3465141"/>
                  <a:pt x="5767013" y="3500713"/>
                </a:cubicBezTo>
                <a:cubicBezTo>
                  <a:pt x="5746822" y="3504220"/>
                  <a:pt x="5720381" y="3501214"/>
                  <a:pt x="5706920" y="3511233"/>
                </a:cubicBezTo>
                <a:cubicBezTo>
                  <a:pt x="5598272" y="3591895"/>
                  <a:pt x="5460782" y="3618449"/>
                  <a:pt x="5310793" y="3677066"/>
                </a:cubicBezTo>
                <a:cubicBezTo>
                  <a:pt x="5405498" y="3704622"/>
                  <a:pt x="5469435" y="3648007"/>
                  <a:pt x="5548276" y="3660533"/>
                </a:cubicBezTo>
                <a:cubicBezTo>
                  <a:pt x="5467993" y="3721154"/>
                  <a:pt x="5374730" y="3732677"/>
                  <a:pt x="5293005" y="3765743"/>
                </a:cubicBezTo>
                <a:cubicBezTo>
                  <a:pt x="5234355" y="3789291"/>
                  <a:pt x="5016580" y="3862938"/>
                  <a:pt x="4983410" y="3883981"/>
                </a:cubicBezTo>
                <a:cubicBezTo>
                  <a:pt x="4883416" y="3949110"/>
                  <a:pt x="4756501" y="3979672"/>
                  <a:pt x="4674775" y="4068850"/>
                </a:cubicBezTo>
                <a:cubicBezTo>
                  <a:pt x="4617087" y="4131477"/>
                  <a:pt x="4520939" y="4119952"/>
                  <a:pt x="4453155" y="4163539"/>
                </a:cubicBezTo>
                <a:cubicBezTo>
                  <a:pt x="4429119" y="4204622"/>
                  <a:pt x="4475751" y="4215143"/>
                  <a:pt x="4492095" y="4237188"/>
                </a:cubicBezTo>
                <a:cubicBezTo>
                  <a:pt x="4513728" y="4266746"/>
                  <a:pt x="4475269" y="4283280"/>
                  <a:pt x="4464213" y="4318851"/>
                </a:cubicBezTo>
                <a:cubicBezTo>
                  <a:pt x="4591608" y="4278771"/>
                  <a:pt x="4713234" y="4255223"/>
                  <a:pt x="4857456" y="4241696"/>
                </a:cubicBezTo>
                <a:cubicBezTo>
                  <a:pt x="4809862" y="4299311"/>
                  <a:pt x="4752174" y="4274261"/>
                  <a:pt x="4713234" y="4295303"/>
                </a:cubicBezTo>
                <a:cubicBezTo>
                  <a:pt x="4687756" y="4308830"/>
                  <a:pt x="4648816" y="4314843"/>
                  <a:pt x="4656026" y="4348410"/>
                </a:cubicBezTo>
                <a:cubicBezTo>
                  <a:pt x="4661795" y="4374963"/>
                  <a:pt x="4694486" y="4371456"/>
                  <a:pt x="4718523" y="4368951"/>
                </a:cubicBezTo>
                <a:cubicBezTo>
                  <a:pt x="4810825" y="4359433"/>
                  <a:pt x="4900722" y="4356425"/>
                  <a:pt x="4989178" y="4420054"/>
                </a:cubicBezTo>
                <a:cubicBezTo>
                  <a:pt x="4764193" y="4512739"/>
                  <a:pt x="4505557" y="4473661"/>
                  <a:pt x="4304127" y="4609933"/>
                </a:cubicBezTo>
                <a:cubicBezTo>
                  <a:pt x="4332491" y="4652018"/>
                  <a:pt x="4372871" y="4629473"/>
                  <a:pt x="4402677" y="4624463"/>
                </a:cubicBezTo>
                <a:cubicBezTo>
                  <a:pt x="4598338" y="4590394"/>
                  <a:pt x="5297331" y="4651016"/>
                  <a:pt x="5398287" y="4608430"/>
                </a:cubicBezTo>
                <a:cubicBezTo>
                  <a:pt x="5460301" y="4582379"/>
                  <a:pt x="5525682" y="4569853"/>
                  <a:pt x="5592504" y="4585886"/>
                </a:cubicBezTo>
                <a:cubicBezTo>
                  <a:pt x="5656923" y="4601416"/>
                  <a:pt x="5640578" y="4819353"/>
                  <a:pt x="5411266" y="4964142"/>
                </a:cubicBezTo>
                <a:cubicBezTo>
                  <a:pt x="5378575" y="4984684"/>
                  <a:pt x="5524721" y="5014244"/>
                  <a:pt x="5480493" y="5031277"/>
                </a:cubicBezTo>
                <a:cubicBezTo>
                  <a:pt x="5445880" y="5044804"/>
                  <a:pt x="5276179" y="5037289"/>
                  <a:pt x="5233393" y="5047810"/>
                </a:cubicBezTo>
                <a:cubicBezTo>
                  <a:pt x="5216567" y="5052318"/>
                  <a:pt x="4701216" y="5221157"/>
                  <a:pt x="4750251" y="5256728"/>
                </a:cubicBezTo>
                <a:cubicBezTo>
                  <a:pt x="4896877" y="5363441"/>
                  <a:pt x="5388190" y="5558833"/>
                  <a:pt x="4508440" y="5624965"/>
                </a:cubicBezTo>
                <a:cubicBezTo>
                  <a:pt x="4536323" y="5663542"/>
                  <a:pt x="4613241" y="5638994"/>
                  <a:pt x="4602665" y="5706629"/>
                </a:cubicBezTo>
                <a:cubicBezTo>
                  <a:pt x="4485845" y="5743202"/>
                  <a:pt x="4350758" y="5741198"/>
                  <a:pt x="4215189" y="5797811"/>
                </a:cubicBezTo>
                <a:cubicBezTo>
                  <a:pt x="4276245" y="5838893"/>
                  <a:pt x="4346432" y="5813844"/>
                  <a:pt x="4407966" y="5826870"/>
                </a:cubicBezTo>
                <a:cubicBezTo>
                  <a:pt x="4373353" y="5878473"/>
                  <a:pt x="4313741" y="5870457"/>
                  <a:pt x="4265186" y="5881478"/>
                </a:cubicBezTo>
                <a:cubicBezTo>
                  <a:pt x="4220479" y="5892001"/>
                  <a:pt x="4125774" y="5981680"/>
                  <a:pt x="4145964" y="5977170"/>
                </a:cubicBezTo>
                <a:cubicBezTo>
                  <a:pt x="4332971" y="5937091"/>
                  <a:pt x="4522862" y="5948113"/>
                  <a:pt x="4710350" y="5909035"/>
                </a:cubicBezTo>
                <a:cubicBezTo>
                  <a:pt x="4772366" y="5896009"/>
                  <a:pt x="4842554" y="5870958"/>
                  <a:pt x="4870916" y="5949616"/>
                </a:cubicBezTo>
                <a:cubicBezTo>
                  <a:pt x="4879571" y="5972663"/>
                  <a:pt x="4873320" y="5980177"/>
                  <a:pt x="4960333" y="5949115"/>
                </a:cubicBezTo>
                <a:cubicBezTo>
                  <a:pt x="4994466" y="5937091"/>
                  <a:pt x="5039656" y="5924065"/>
                  <a:pt x="5073788" y="5953623"/>
                </a:cubicBezTo>
                <a:cubicBezTo>
                  <a:pt x="5052154" y="5990698"/>
                  <a:pt x="5010331" y="5979675"/>
                  <a:pt x="4979084" y="5990197"/>
                </a:cubicBezTo>
                <a:cubicBezTo>
                  <a:pt x="4896397" y="6017250"/>
                  <a:pt x="5180513" y="6120457"/>
                  <a:pt x="5100228" y="6151519"/>
                </a:cubicBezTo>
                <a:cubicBezTo>
                  <a:pt x="4935817" y="6215148"/>
                  <a:pt x="4832938" y="6196611"/>
                  <a:pt x="4666602" y="6266250"/>
                </a:cubicBezTo>
                <a:cubicBezTo>
                  <a:pt x="4723331" y="6264746"/>
                  <a:pt x="4706024" y="6288795"/>
                  <a:pt x="4762750" y="6288795"/>
                </a:cubicBezTo>
                <a:cubicBezTo>
                  <a:pt x="4788229" y="6288795"/>
                  <a:pt x="4815151" y="6294807"/>
                  <a:pt x="4815151" y="6322363"/>
                </a:cubicBezTo>
                <a:cubicBezTo>
                  <a:pt x="4815151" y="6348414"/>
                  <a:pt x="4516613" y="6491199"/>
                  <a:pt x="4558918" y="6504727"/>
                </a:cubicBezTo>
                <a:cubicBezTo>
                  <a:pt x="4674295" y="6541299"/>
                  <a:pt x="4970431" y="6429075"/>
                  <a:pt x="4899280" y="6480679"/>
                </a:cubicBezTo>
                <a:cubicBezTo>
                  <a:pt x="4791114" y="6559337"/>
                  <a:pt x="4774769" y="6574868"/>
                  <a:pt x="4692563" y="6586391"/>
                </a:cubicBezTo>
                <a:cubicBezTo>
                  <a:pt x="4621894" y="6596411"/>
                  <a:pt x="4373353" y="6816352"/>
                  <a:pt x="4303645" y="6834888"/>
                </a:cubicBezTo>
                <a:cubicBezTo>
                  <a:pt x="4288262" y="6838896"/>
                  <a:pt x="4291687" y="6845065"/>
                  <a:pt x="4307829" y="6852361"/>
                </a:cubicBezTo>
                <a:lnTo>
                  <a:pt x="4323786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C78C26B-7A40-3CD5-B362-E8CEA75AF8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01709" y="3159719"/>
            <a:ext cx="5552090" cy="1336081"/>
          </a:xfrm>
        </p:spPr>
        <p:txBody>
          <a:bodyPr anchor="b">
            <a:normAutofit/>
          </a:bodyPr>
          <a:lstStyle/>
          <a:p>
            <a:r>
              <a:rPr lang="en-US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AA456A-E3CA-A8B6-5942-8CCFFE3936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01709" y="4572000"/>
            <a:ext cx="5552089" cy="1647825"/>
          </a:xfrm>
        </p:spPr>
        <p:txBody>
          <a:bodyPr>
            <a:normAutofit/>
          </a:bodyPr>
          <a:lstStyle/>
          <a:p>
            <a:r>
              <a:rPr lang="en-US" sz="2000"/>
              <a:t>Major religious centre</a:t>
            </a:r>
          </a:p>
          <a:p>
            <a:r>
              <a:rPr lang="en-US" sz="2000"/>
              <a:t>Pilgrimage = widespread</a:t>
            </a:r>
          </a:p>
          <a:p>
            <a:r>
              <a:rPr lang="en-US" sz="2000"/>
              <a:t>Osiris Mysteries</a:t>
            </a:r>
          </a:p>
          <a:p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152026576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74</TotalTime>
  <Words>356</Words>
  <Application>Microsoft Macintosh PowerPoint</Application>
  <PresentationFormat>Widescreen</PresentationFormat>
  <Paragraphs>53</Paragraphs>
  <Slides>8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Aptos</vt:lpstr>
      <vt:lpstr>Aptos Display</vt:lpstr>
      <vt:lpstr>Arial</vt:lpstr>
      <vt:lpstr>Calibri</vt:lpstr>
      <vt:lpstr>Office Theme</vt:lpstr>
      <vt:lpstr>Abydos</vt:lpstr>
      <vt:lpstr>Abydos as a sacred landscape</vt:lpstr>
      <vt:lpstr>The Cult of Osiris at Abydos</vt:lpstr>
      <vt:lpstr>Pilgrimage to Abydos</vt:lpstr>
      <vt:lpstr>Personal Cult and Individual Devotion</vt:lpstr>
      <vt:lpstr>Ritual Performance at Abydos</vt:lpstr>
      <vt:lpstr>Examples of Evidence</vt:lpstr>
      <vt:lpstr>Conclusion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Hannah Kathleen Early (2525315)</dc:creator>
  <cp:lastModifiedBy>Hannah Kathleen Early (2525315)</cp:lastModifiedBy>
  <cp:revision>1</cp:revision>
  <dcterms:created xsi:type="dcterms:W3CDTF">2026-05-05T13:15:43Z</dcterms:created>
  <dcterms:modified xsi:type="dcterms:W3CDTF">2026-05-05T14:30:34Z</dcterms:modified>
</cp:coreProperties>
</file>