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4058" r:id="rId2"/>
    <p:sldMasterId id="2147483945" r:id="rId3"/>
  </p:sldMasterIdLst>
  <p:notesMasterIdLst>
    <p:notesMasterId r:id="rId45"/>
  </p:notesMasterIdLst>
  <p:handoutMasterIdLst>
    <p:handoutMasterId r:id="rId46"/>
  </p:handoutMasterIdLst>
  <p:sldIdLst>
    <p:sldId id="812" r:id="rId4"/>
    <p:sldId id="957" r:id="rId5"/>
    <p:sldId id="958" r:id="rId6"/>
    <p:sldId id="960" r:id="rId7"/>
    <p:sldId id="961" r:id="rId8"/>
    <p:sldId id="962" r:id="rId9"/>
    <p:sldId id="964" r:id="rId10"/>
    <p:sldId id="965" r:id="rId11"/>
    <p:sldId id="966" r:id="rId12"/>
    <p:sldId id="967" r:id="rId13"/>
    <p:sldId id="968" r:id="rId14"/>
    <p:sldId id="970" r:id="rId15"/>
    <p:sldId id="983" r:id="rId16"/>
    <p:sldId id="984" r:id="rId17"/>
    <p:sldId id="985" r:id="rId18"/>
    <p:sldId id="986" r:id="rId19"/>
    <p:sldId id="992" r:id="rId20"/>
    <p:sldId id="993" r:id="rId21"/>
    <p:sldId id="996" r:id="rId22"/>
    <p:sldId id="997" r:id="rId23"/>
    <p:sldId id="998" r:id="rId24"/>
    <p:sldId id="1042" r:id="rId25"/>
    <p:sldId id="1002" r:id="rId26"/>
    <p:sldId id="1005" r:id="rId27"/>
    <p:sldId id="1006" r:id="rId28"/>
    <p:sldId id="1007" r:id="rId29"/>
    <p:sldId id="1008" r:id="rId30"/>
    <p:sldId id="1009" r:id="rId31"/>
    <p:sldId id="1010" r:id="rId32"/>
    <p:sldId id="1016" r:id="rId33"/>
    <p:sldId id="1017" r:id="rId34"/>
    <p:sldId id="1029" r:id="rId35"/>
    <p:sldId id="1030" r:id="rId36"/>
    <p:sldId id="1034" r:id="rId37"/>
    <p:sldId id="1035" r:id="rId38"/>
    <p:sldId id="1036" r:id="rId39"/>
    <p:sldId id="1037" r:id="rId40"/>
    <p:sldId id="1040" r:id="rId41"/>
    <p:sldId id="1041" r:id="rId42"/>
    <p:sldId id="928" r:id="rId43"/>
    <p:sldId id="956" r:id="rId44"/>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317" autoAdjust="0"/>
    <p:restoredTop sz="96404" autoAdjust="0"/>
  </p:normalViewPr>
  <p:slideViewPr>
    <p:cSldViewPr snapToGrid="0">
      <p:cViewPr varScale="1">
        <p:scale>
          <a:sx n="111" d="100"/>
          <a:sy n="111" d="100"/>
        </p:scale>
        <p:origin x="2034" y="108"/>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Wireless networks are inexpensive and easy to maintain when compared to wired networks.  An attacker can easily compromise a wireless network, if proper security measures are not applied or if there is no appropriate network configuration.  Employing a high security mechanism</a:t>
            </a:r>
            <a:r>
              <a:rPr lang="en-GB" baseline="0" dirty="0" smtClean="0"/>
              <a:t> to a wireless network may be expensive. Hence, it is advisable to determine critical sources, risks, or vulnerabilities associated with it and then check whether the current security mechanism is able to protect the wireless network against all possible attacks.  If not, then upgrade the security mechanism.</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a:t>
            </a:fld>
            <a:endParaRPr lang="en-US"/>
          </a:p>
        </p:txBody>
      </p:sp>
    </p:spTree>
    <p:extLst>
      <p:ext uri="{BB962C8B-B14F-4D97-AF65-F5344CB8AC3E}">
        <p14:creationId xmlns:p14="http://schemas.microsoft.com/office/powerpoint/2010/main" val="4055401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wireless network is an unbound data communication system that use radio frequency technology to communicate with devices and obtain</a:t>
            </a:r>
            <a:r>
              <a:rPr lang="en-GB" baseline="0" dirty="0" smtClean="0"/>
              <a:t> data.  It uses electromagnetic waves to interconnect two individual points without establishing any physical connection between them.</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2348093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Many business incorporate wireless technology to provide Wi-Fi as an amenity for both </a:t>
            </a:r>
            <a:r>
              <a:rPr lang="en-GB" dirty="0" err="1" smtClean="0"/>
              <a:t>employess</a:t>
            </a:r>
            <a:r>
              <a:rPr lang="en-GB" dirty="0" smtClean="0"/>
              <a:t> and customers.  BYOD is a policy implemented by many businesses and schools.</a:t>
            </a:r>
          </a:p>
          <a:p>
            <a:r>
              <a:rPr lang="en-GB" dirty="0" smtClean="0"/>
              <a:t>The benefit of global mobile access are tremendous.  However, as usage and benefit keep increasing, there are more</a:t>
            </a:r>
            <a:r>
              <a:rPr lang="en-GB" baseline="0" dirty="0" smtClean="0"/>
              <a:t> chances for an attacker to exploit these wireless networks.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a:t>
            </a:fld>
            <a:endParaRPr lang="en-US"/>
          </a:p>
        </p:txBody>
      </p:sp>
    </p:spTree>
    <p:extLst>
      <p:ext uri="{BB962C8B-B14F-4D97-AF65-F5344CB8AC3E}">
        <p14:creationId xmlns:p14="http://schemas.microsoft.com/office/powerpoint/2010/main" val="508690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IEEE standard 802.11 has evolved from a basic wireless extension to the wired LAN into a mature protocol that supports enterprise authentication, strong encryption,</a:t>
            </a:r>
            <a:r>
              <a:rPr lang="en-GB" baseline="0" dirty="0" smtClean="0"/>
              <a:t> and quality of service.</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7</a:t>
            </a:fld>
            <a:endParaRPr lang="en-US"/>
          </a:p>
        </p:txBody>
      </p:sp>
    </p:spTree>
    <p:extLst>
      <p:ext uri="{BB962C8B-B14F-4D97-AF65-F5344CB8AC3E}">
        <p14:creationId xmlns:p14="http://schemas.microsoft.com/office/powerpoint/2010/main" val="2750887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service set identifier (SSID) is a case sensitive, 32 alphanumeric</a:t>
            </a:r>
            <a:r>
              <a:rPr lang="en-GB" baseline="0" dirty="0" smtClean="0"/>
              <a:t> character-long unique name of a wireless local area network (WLAN).  SSID is a token used to identify and to locate 802.11 (</a:t>
            </a:r>
            <a:r>
              <a:rPr lang="en-GB" baseline="0" dirty="0" err="1" smtClean="0"/>
              <a:t>wi-fi</a:t>
            </a:r>
            <a:r>
              <a:rPr lang="en-GB" baseline="0" dirty="0" smtClean="0"/>
              <a:t>_. By default, it is the part of the frame header of packets sent over a WLAN.  It helps the users to locate an AP to which an AP they can attempt a subsequent AUTH and ASSC.  Security concerns arise when the user does not change defaults values, since these units are easy to compromise.</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a:t>
            </a:fld>
            <a:endParaRPr lang="en-US"/>
          </a:p>
        </p:txBody>
      </p:sp>
    </p:spTree>
    <p:extLst>
      <p:ext uri="{BB962C8B-B14F-4D97-AF65-F5344CB8AC3E}">
        <p14:creationId xmlns:p14="http://schemas.microsoft.com/office/powerpoint/2010/main" val="2388123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integrity attacks involves changing or altering data during transmission.  In wireless integrity attacks, attackers send forged control, management or data frames over a wireless network to misdirect wireless devices in order to perform another type of </a:t>
            </a:r>
            <a:r>
              <a:rPr lang="en-GB" dirty="0" err="1" smtClean="0"/>
              <a:t>attacke</a:t>
            </a:r>
            <a:r>
              <a:rPr lang="en-GB" dirty="0" smtClean="0"/>
              <a:t> (</a:t>
            </a:r>
            <a:r>
              <a:rPr lang="en-GB" dirty="0" err="1" smtClean="0"/>
              <a:t>eg</a:t>
            </a:r>
            <a:r>
              <a:rPr lang="en-GB" dirty="0" smtClean="0"/>
              <a:t> DOS).   Different types of integrity attacks include:</a:t>
            </a:r>
          </a:p>
          <a:p>
            <a:pPr lvl="1"/>
            <a:r>
              <a:rPr lang="en-GB" dirty="0" smtClean="0"/>
              <a:t>Data frame injection</a:t>
            </a:r>
          </a:p>
          <a:p>
            <a:pPr lvl="1"/>
            <a:r>
              <a:rPr lang="en-GB" dirty="0" smtClean="0"/>
              <a:t>WEP injection</a:t>
            </a:r>
          </a:p>
          <a:p>
            <a:pPr lvl="1"/>
            <a:r>
              <a:rPr lang="en-GB" dirty="0" smtClean="0"/>
              <a:t>Initialization</a:t>
            </a:r>
            <a:r>
              <a:rPr lang="en-GB" baseline="0" dirty="0" smtClean="0"/>
              <a:t> Vector Replay Attacks</a:t>
            </a:r>
          </a:p>
          <a:p>
            <a:pPr lvl="1"/>
            <a:r>
              <a:rPr lang="en-GB" baseline="0" dirty="0" smtClean="0"/>
              <a:t>Bit-Flipping Attacks</a:t>
            </a:r>
          </a:p>
          <a:p>
            <a:pPr lvl="1"/>
            <a:r>
              <a:rPr lang="en-GB" baseline="0" dirty="0" smtClean="0"/>
              <a:t>Extensible AP Replay</a:t>
            </a:r>
          </a:p>
          <a:p>
            <a:pPr lvl="1"/>
            <a:r>
              <a:rPr lang="en-GB" baseline="0" dirty="0" smtClean="0"/>
              <a:t>RADIUS Replay</a:t>
            </a:r>
          </a:p>
          <a:p>
            <a:pPr lvl="1"/>
            <a:r>
              <a:rPr lang="en-GB" baseline="0" dirty="0" smtClean="0"/>
              <a:t>Wireless Network Virus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14</a:t>
            </a:fld>
            <a:endParaRPr lang="en-US"/>
          </a:p>
        </p:txBody>
      </p:sp>
    </p:spTree>
    <p:extLst>
      <p:ext uri="{BB962C8B-B14F-4D97-AF65-F5344CB8AC3E}">
        <p14:creationId xmlns:p14="http://schemas.microsoft.com/office/powerpoint/2010/main" val="748237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Thse</a:t>
            </a:r>
            <a:r>
              <a:rPr lang="en-GB" dirty="0" smtClean="0"/>
              <a:t> attacks attempt to intercept confidential information sent over a wireless network, regardless</a:t>
            </a:r>
            <a:r>
              <a:rPr lang="en-GB" baseline="0" dirty="0" smtClean="0"/>
              <a:t> of whether the system transmit data in clear text or encrypted format.  If the system transmits data in encrypted format, an attacker will try to break the encryption (such as WEP or WPA).  </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15</a:t>
            </a:fld>
            <a:endParaRPr lang="en-US"/>
          </a:p>
        </p:txBody>
      </p:sp>
    </p:spTree>
    <p:extLst>
      <p:ext uri="{BB962C8B-B14F-4D97-AF65-F5344CB8AC3E}">
        <p14:creationId xmlns:p14="http://schemas.microsoft.com/office/powerpoint/2010/main" val="1776994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Availability</a:t>
            </a:r>
            <a:r>
              <a:rPr lang="en-GB" baseline="0" dirty="0" smtClean="0"/>
              <a:t> attacks aim at obstructing the delivery of wireless services to legitimate users, either by crippling those resources or by denying them access to WLAN resources.  This attack makes wireless network services unavailable to legitimate users.  Attackers can perform these types of attacks in various ways that result in obstructing the availability of the wireless networks.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16</a:t>
            </a:fld>
            <a:endParaRPr lang="en-US"/>
          </a:p>
        </p:txBody>
      </p:sp>
    </p:spTree>
    <p:extLst>
      <p:ext uri="{BB962C8B-B14F-4D97-AF65-F5344CB8AC3E}">
        <p14:creationId xmlns:p14="http://schemas.microsoft.com/office/powerpoint/2010/main" val="825465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Wi-Fi clients communicate directly via ad hoc mode that does not require an AP to relay packets.  Networks in ad</a:t>
            </a:r>
            <a:r>
              <a:rPr lang="en-GB" baseline="0" dirty="0" smtClean="0"/>
              <a:t> hoc mode can conveniently share information among clients.</a:t>
            </a:r>
          </a:p>
          <a:p>
            <a:endParaRPr lang="en-GB" baseline="0" dirty="0" smtClean="0"/>
          </a:p>
          <a:p>
            <a:r>
              <a:rPr lang="en-GB" baseline="0" dirty="0" smtClean="0"/>
              <a:t>An attacker who penetrates a wireless network can also use an </a:t>
            </a:r>
            <a:r>
              <a:rPr lang="en-GB" baseline="0" dirty="0" err="1" smtClean="0"/>
              <a:t>ahoc</a:t>
            </a:r>
            <a:r>
              <a:rPr lang="en-GB" baseline="0" dirty="0" smtClean="0"/>
              <a:t> connection to compromise the security of the organisation’s wired LAN.</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17</a:t>
            </a:fld>
            <a:endParaRPr lang="en-US"/>
          </a:p>
        </p:txBody>
      </p:sp>
    </p:spTree>
    <p:extLst>
      <p:ext uri="{BB962C8B-B14F-4D97-AF65-F5344CB8AC3E}">
        <p14:creationId xmlns:p14="http://schemas.microsoft.com/office/powerpoint/2010/main" val="1008713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multiple WLANs co-exist the same area, a user can connect to any available network.  This kind of multiple WLAN is more vulnerable to attacks.  Normally, when a wireless client switches on, it </a:t>
            </a:r>
            <a:r>
              <a:rPr lang="en-GB" dirty="0" err="1" smtClean="0"/>
              <a:t>probles</a:t>
            </a:r>
            <a:r>
              <a:rPr lang="en-GB" dirty="0" smtClean="0"/>
              <a:t> nearby wireless network for a specific SSID. An attacker takes advantages of this behaviour of wireless clients by setting up an unauthorised</a:t>
            </a:r>
            <a:r>
              <a:rPr lang="en-GB" baseline="0" dirty="0" smtClean="0"/>
              <a:t> wireless network using a rogue AP.</a:t>
            </a:r>
          </a:p>
          <a:p>
            <a:r>
              <a:rPr lang="en-GB" baseline="0" dirty="0" smtClean="0"/>
              <a:t>This AP has high-power (high gain) antennas and uses the same SSID of the target network.  Users who regularly connect to multiple WLANs may connect to the rogue AP.  These Aps mounted by the attacker are called honeypot Aps.  They transmit a stronger beacon signal than the legitimate Aps.  NICs searching for the strongest available signal may connect to the rogue AP. If an authorised user connects to a honeypot AP, it creates a security vulnerability and reveals sensitive user information such as identity, user name, and password to the attacker.</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18</a:t>
            </a:fld>
            <a:endParaRPr lang="en-US"/>
          </a:p>
        </p:txBody>
      </p:sp>
    </p:spTree>
    <p:extLst>
      <p:ext uri="{BB962C8B-B14F-4D97-AF65-F5344CB8AC3E}">
        <p14:creationId xmlns:p14="http://schemas.microsoft.com/office/powerpoint/2010/main" val="995428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DoS</a:t>
            </a:r>
            <a:endParaRPr lang="en-GB" dirty="0" smtClean="0"/>
          </a:p>
          <a:p>
            <a:r>
              <a:rPr lang="en-GB" dirty="0" smtClean="0"/>
              <a:t>Block communication</a:t>
            </a:r>
          </a:p>
          <a:p>
            <a:r>
              <a:rPr lang="en-GB" dirty="0" smtClean="0"/>
              <a:t>Signal appear as noise to the devices</a:t>
            </a:r>
          </a:p>
          <a:p>
            <a:r>
              <a:rPr lang="en-GB" dirty="0" smtClean="0"/>
              <a:t>Not noticeable</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19</a:t>
            </a:fld>
            <a:endParaRPr lang="en-US"/>
          </a:p>
        </p:txBody>
      </p:sp>
    </p:spTree>
    <p:extLst>
      <p:ext uri="{BB962C8B-B14F-4D97-AF65-F5344CB8AC3E}">
        <p14:creationId xmlns:p14="http://schemas.microsoft.com/office/powerpoint/2010/main" val="2160832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21</a:t>
            </a:fld>
            <a:endParaRPr lang="en-US"/>
          </a:p>
        </p:txBody>
      </p:sp>
    </p:spTree>
    <p:extLst>
      <p:ext uri="{BB962C8B-B14F-4D97-AF65-F5344CB8AC3E}">
        <p14:creationId xmlns:p14="http://schemas.microsoft.com/office/powerpoint/2010/main" val="3761112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Other tools:</a:t>
            </a:r>
          </a:p>
          <a:p>
            <a:r>
              <a:rPr lang="en-GB" dirty="0" smtClean="0"/>
              <a:t>Skyhook</a:t>
            </a:r>
          </a:p>
          <a:p>
            <a:r>
              <a:rPr lang="en-GB" dirty="0" smtClean="0"/>
              <a:t>Wi-Fi Finder</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24</a:t>
            </a:fld>
            <a:endParaRPr lang="en-US"/>
          </a:p>
        </p:txBody>
      </p:sp>
    </p:spTree>
    <p:extLst>
      <p:ext uri="{BB962C8B-B14F-4D97-AF65-F5344CB8AC3E}">
        <p14:creationId xmlns:p14="http://schemas.microsoft.com/office/powerpoint/2010/main" val="12198324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33</a:t>
            </a:fld>
            <a:endParaRPr lang="en-US"/>
          </a:p>
        </p:txBody>
      </p:sp>
    </p:spTree>
    <p:extLst>
      <p:ext uri="{BB962C8B-B14F-4D97-AF65-F5344CB8AC3E}">
        <p14:creationId xmlns:p14="http://schemas.microsoft.com/office/powerpoint/2010/main" val="37925500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Other tools:</a:t>
            </a:r>
          </a:p>
          <a:p>
            <a:r>
              <a:rPr lang="en-GB" dirty="0" smtClean="0"/>
              <a:t>Omni Peek</a:t>
            </a:r>
            <a:r>
              <a:rPr lang="en-GB" baseline="0" dirty="0" smtClean="0"/>
              <a:t> Network </a:t>
            </a:r>
            <a:r>
              <a:rPr lang="en-GB" baseline="0" dirty="0" err="1" smtClean="0"/>
              <a:t>Analyzer</a:t>
            </a:r>
            <a:endParaRPr lang="en-GB" baseline="0" dirty="0" smtClean="0"/>
          </a:p>
          <a:p>
            <a:pPr marL="0" indent="0">
              <a:buNone/>
            </a:pPr>
            <a:endParaRPr lang="en-GB" baseline="0" dirty="0" smtClean="0"/>
          </a:p>
          <a:p>
            <a:pPr marL="0" indent="0">
              <a:buNone/>
            </a:pPr>
            <a:r>
              <a:rPr lang="en-GB" baseline="0" dirty="0" smtClean="0"/>
              <a:t>Cracking tools:</a:t>
            </a:r>
          </a:p>
          <a:p>
            <a:r>
              <a:rPr lang="en-GB" baseline="0" dirty="0" err="1" smtClean="0"/>
              <a:t>Aircrack</a:t>
            </a:r>
            <a:endParaRPr lang="en-GB" baseline="0" dirty="0" smtClean="0"/>
          </a:p>
          <a:p>
            <a:r>
              <a:rPr lang="en-GB" baseline="0" dirty="0" err="1" smtClean="0"/>
              <a:t>KisMAC</a:t>
            </a:r>
            <a:endParaRPr lang="en-GB" baseline="0" dirty="0" smtClean="0"/>
          </a:p>
          <a:p>
            <a:r>
              <a:rPr lang="en-GB" baseline="0" dirty="0" smtClean="0"/>
              <a:t>Cain &amp; Abel</a:t>
            </a:r>
          </a:p>
          <a:p>
            <a:r>
              <a:rPr lang="en-GB" baseline="0" dirty="0" err="1" smtClean="0"/>
              <a:t>Elcomsoft</a:t>
            </a:r>
            <a:r>
              <a:rPr lang="en-GB" baseline="0" dirty="0" smtClean="0"/>
              <a:t> Wireless Security Auditor</a:t>
            </a:r>
          </a:p>
          <a:p>
            <a:endParaRPr lang="en-GB" baseline="0" dirty="0" smtClean="0"/>
          </a:p>
          <a:p>
            <a:pPr marL="0" indent="0">
              <a:buNone/>
            </a:pPr>
            <a:r>
              <a:rPr lang="en-GB" baseline="0" dirty="0" smtClean="0"/>
              <a:t>Cracking tool for Mobile:</a:t>
            </a:r>
          </a:p>
          <a:p>
            <a:r>
              <a:rPr lang="en-GB" baseline="0" dirty="0" smtClean="0"/>
              <a:t>Penetrate Pro</a:t>
            </a:r>
          </a:p>
          <a:p>
            <a:r>
              <a:rPr lang="en-GB" baseline="0" dirty="0" err="1" smtClean="0"/>
              <a:t>WiHack</a:t>
            </a:r>
            <a:endParaRPr lang="en-GB" baseline="0" dirty="0" smtClean="0"/>
          </a:p>
          <a:p>
            <a:r>
              <a:rPr lang="en-GB" baseline="0" dirty="0" smtClean="0"/>
              <a:t>Backtrack Simulator</a:t>
            </a:r>
          </a:p>
          <a:p>
            <a:r>
              <a:rPr lang="en-GB" baseline="0" dirty="0" err="1" smtClean="0"/>
              <a:t>Wifi</a:t>
            </a:r>
            <a:r>
              <a:rPr lang="en-GB" baseline="0" dirty="0" smtClean="0"/>
              <a:t> Protector</a:t>
            </a:r>
          </a:p>
          <a:p>
            <a:r>
              <a:rPr lang="en-GB" baseline="0" dirty="0" err="1" smtClean="0"/>
              <a:t>WiFiGuard</a:t>
            </a:r>
            <a:endParaRPr lang="en-GB" baseline="0" dirty="0" smtClean="0"/>
          </a:p>
          <a:p>
            <a:r>
              <a:rPr lang="en-GB" baseline="0" dirty="0" err="1" smtClean="0"/>
              <a:t>Wifi</a:t>
            </a:r>
            <a:r>
              <a:rPr lang="en-GB" baseline="0" dirty="0" smtClean="0"/>
              <a:t> Inspector</a:t>
            </a:r>
          </a:p>
          <a:p>
            <a:endParaRPr lang="en-GB" baseline="0" dirty="0" smtClean="0"/>
          </a:p>
          <a:p>
            <a:pPr marL="0" indent="0">
              <a:buNone/>
            </a:pPr>
            <a:r>
              <a:rPr lang="en-GB" baseline="0" dirty="0" smtClean="0"/>
              <a:t>Bluetooth Hacking tool:</a:t>
            </a:r>
          </a:p>
          <a:p>
            <a:r>
              <a:rPr lang="en-GB" baseline="0" dirty="0" err="1" smtClean="0"/>
              <a:t>PhoneSnoop</a:t>
            </a:r>
            <a:endParaRPr lang="en-GB" baseline="0" dirty="0" smtClean="0"/>
          </a:p>
          <a:p>
            <a:r>
              <a:rPr lang="en-GB" baseline="0" dirty="0" err="1" smtClean="0"/>
              <a:t>BlueScanner</a:t>
            </a:r>
            <a:endParaRPr lang="en-GB" baseline="0" dirty="0" smtClean="0"/>
          </a:p>
          <a:p>
            <a:endParaRPr lang="en-GB" baseline="0" dirty="0" smtClean="0"/>
          </a:p>
          <a:p>
            <a:pPr marL="0" indent="0">
              <a:buNone/>
            </a:pPr>
            <a:r>
              <a:rPr lang="en-GB" baseline="0" dirty="0" smtClean="0"/>
              <a:t>Auditing tool:</a:t>
            </a:r>
          </a:p>
          <a:p>
            <a:r>
              <a:rPr lang="en-GB" baseline="0" dirty="0" err="1" smtClean="0"/>
              <a:t>AirMagnet</a:t>
            </a:r>
            <a:r>
              <a:rPr lang="en-GB" baseline="0" dirty="0" smtClean="0"/>
              <a:t> </a:t>
            </a:r>
            <a:r>
              <a:rPr lang="en-GB" baseline="0" dirty="0" err="1" smtClean="0"/>
              <a:t>Wifi</a:t>
            </a:r>
            <a:r>
              <a:rPr lang="en-GB" baseline="0" dirty="0" smtClean="0"/>
              <a:t> </a:t>
            </a:r>
            <a:r>
              <a:rPr lang="en-GB" baseline="0" dirty="0" err="1" smtClean="0"/>
              <a:t>Analyzer</a:t>
            </a:r>
            <a:endParaRPr lang="en-GB" baseline="0" dirty="0" smtClean="0"/>
          </a:p>
          <a:p>
            <a:r>
              <a:rPr lang="en-GB" baseline="0" dirty="0" smtClean="0"/>
              <a:t>Motorola’s </a:t>
            </a:r>
            <a:r>
              <a:rPr lang="en-GB" baseline="0" dirty="0" err="1" smtClean="0"/>
              <a:t>AirDefence</a:t>
            </a:r>
            <a:r>
              <a:rPr lang="en-GB" baseline="0" dirty="0" smtClean="0"/>
              <a:t> Service Platform (ADSP)</a:t>
            </a:r>
          </a:p>
          <a:p>
            <a:r>
              <a:rPr lang="en-GB" baseline="0" dirty="0" smtClean="0"/>
              <a:t>Adaptive Wireless IPS</a:t>
            </a:r>
          </a:p>
          <a:p>
            <a:r>
              <a:rPr lang="en-GB" baseline="0" dirty="0" smtClean="0"/>
              <a:t>Aruba </a:t>
            </a:r>
            <a:r>
              <a:rPr lang="en-GB" baseline="0" dirty="0" err="1" smtClean="0"/>
              <a:t>RFProtect</a:t>
            </a:r>
            <a:endParaRPr lang="en-GB" baseline="0" dirty="0" smtClean="0"/>
          </a:p>
          <a:p>
            <a:endParaRPr lang="en-GB" baseline="0" dirty="0" smtClean="0"/>
          </a:p>
          <a:p>
            <a:pPr marL="0" indent="0">
              <a:buNone/>
            </a:pPr>
            <a:r>
              <a:rPr lang="en-GB" baseline="0" dirty="0" err="1" smtClean="0"/>
              <a:t>Siniffer</a:t>
            </a:r>
            <a:r>
              <a:rPr lang="en-GB" baseline="0" dirty="0" smtClean="0"/>
              <a:t> tools:</a:t>
            </a:r>
          </a:p>
          <a:p>
            <a:r>
              <a:rPr lang="en-GB" baseline="0" dirty="0" smtClean="0"/>
              <a:t>Kismet</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34</a:t>
            </a:fld>
            <a:endParaRPr lang="en-US"/>
          </a:p>
        </p:txBody>
      </p:sp>
    </p:spTree>
    <p:extLst>
      <p:ext uri="{BB962C8B-B14F-4D97-AF65-F5344CB8AC3E}">
        <p14:creationId xmlns:p14="http://schemas.microsoft.com/office/powerpoint/2010/main" val="3956117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A66506A-560E-4A28-BA85-613668187E3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1387100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66506A-560E-4A28-BA85-613668187E3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2258117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A66506A-560E-4A28-BA85-613668187E3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23096672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6715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825625"/>
            <a:ext cx="386715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A66506A-560E-4A28-BA85-613668187E36}"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3265450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A66506A-560E-4A28-BA85-613668187E36}" type="datetimeFigureOut">
              <a:rPr lang="en-GB" smtClean="0"/>
              <a:t>28/02/2019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6167842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A66506A-560E-4A28-BA85-613668187E36}" type="datetimeFigureOut">
              <a:rPr lang="en-GB" smtClean="0"/>
              <a:t>28/02/2019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7873901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66506A-560E-4A28-BA85-613668187E36}" type="datetimeFigureOut">
              <a:rPr lang="en-GB" smtClean="0"/>
              <a:t>28/02/2019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3730622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A66506A-560E-4A28-BA85-613668187E36}"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15669603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A66506A-560E-4A28-BA85-613668187E36}"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37182139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66506A-560E-4A28-BA85-613668187E3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37141297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7626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66506A-560E-4A28-BA85-613668187E3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778A31-E073-4AD9-A325-5786160D1CB3}" type="slidenum">
              <a:rPr lang="en-GB" smtClean="0"/>
              <a:t>‹#›</a:t>
            </a:fld>
            <a:endParaRPr lang="en-GB"/>
          </a:p>
        </p:txBody>
      </p:sp>
    </p:spTree>
    <p:extLst>
      <p:ext uri="{BB962C8B-B14F-4D97-AF65-F5344CB8AC3E}">
        <p14:creationId xmlns:p14="http://schemas.microsoft.com/office/powerpoint/2010/main" val="13224600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66506A-560E-4A28-BA85-613668187E36}" type="datetimeFigureOut">
              <a:rPr lang="en-GB" smtClean="0"/>
              <a:t>28/02/2019</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778A31-E073-4AD9-A325-5786160D1CB3}" type="slidenum">
              <a:rPr lang="en-GB" smtClean="0"/>
              <a:t>‹#›</a:t>
            </a:fld>
            <a:endParaRPr lang="en-GB"/>
          </a:p>
        </p:txBody>
      </p:sp>
    </p:spTree>
    <p:extLst>
      <p:ext uri="{BB962C8B-B14F-4D97-AF65-F5344CB8AC3E}">
        <p14:creationId xmlns:p14="http://schemas.microsoft.com/office/powerpoint/2010/main" val="189115200"/>
      </p:ext>
    </p:extLst>
  </p:cSld>
  <p:clrMap bg1="lt1" tx1="dk1" bg2="lt2" tx2="dk2" accent1="accent1" accent2="accent2" accent3="accent3" accent4="accent4" accent5="accent5" accent6="accent6" hlink="hlink" folHlink="folHlink"/>
  <p:sldLayoutIdLst>
    <p:sldLayoutId id="2147484059" r:id="rId1"/>
    <p:sldLayoutId id="2147484060" r:id="rId2"/>
    <p:sldLayoutId id="2147484061" r:id="rId3"/>
    <p:sldLayoutId id="2147484062" r:id="rId4"/>
    <p:sldLayoutId id="2147484063" r:id="rId5"/>
    <p:sldLayoutId id="2147484064" r:id="rId6"/>
    <p:sldLayoutId id="2147484065" r:id="rId7"/>
    <p:sldLayoutId id="2147484066" r:id="rId8"/>
    <p:sldLayoutId id="2147484067" r:id="rId9"/>
    <p:sldLayoutId id="2147484068" r:id="rId10"/>
    <p:sldLayoutId id="21474840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hyperlink" Target="http://kaibits-software.com/" TargetMode="External"/><Relationship Id="rId2" Type="http://schemas.openxmlformats.org/officeDocument/2006/relationships/hyperlink" Target="http://www.wifififum.net/" TargetMode="External"/><Relationship Id="rId1" Type="http://schemas.openxmlformats.org/officeDocument/2006/relationships/slideLayout" Target="../slideLayouts/slideLayout25.xml"/><Relationship Id="rId4" Type="http://schemas.openxmlformats.org/officeDocument/2006/relationships/hyperlink" Target="http://kmansoft.com/"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5.xm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35.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a:t>
            </a:r>
            <a:r>
              <a:rPr lang="en-US" b="1" dirty="0" smtClean="0"/>
              <a:t>5</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872761" y="3492618"/>
            <a:ext cx="6480303" cy="424732"/>
          </a:xfrm>
          <a:prstGeom prst="rect">
            <a:avLst/>
          </a:prstGeom>
        </p:spPr>
        <p:txBody>
          <a:bodyPr wrap="square">
            <a:spAutoFit/>
          </a:bodyPr>
          <a:lstStyle/>
          <a:p>
            <a:r>
              <a:rPr lang="en-US" dirty="0"/>
              <a:t>Compromising </a:t>
            </a:r>
            <a:r>
              <a:rPr lang="en-US" dirty="0" smtClean="0"/>
              <a:t>Wireless Networks</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6533"/>
          <a:stretch/>
        </p:blipFill>
        <p:spPr>
          <a:xfrm>
            <a:off x="848949" y="1039645"/>
            <a:ext cx="7639050" cy="458724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4" name="Title 1"/>
          <p:cNvSpPr>
            <a:spLocks noGrp="1"/>
          </p:cNvSpPr>
          <p:nvPr>
            <p:ph type="title"/>
          </p:nvPr>
        </p:nvSpPr>
        <p:spPr>
          <a:xfrm>
            <a:off x="848949" y="201445"/>
            <a:ext cx="8159021" cy="838200"/>
          </a:xfrm>
        </p:spPr>
        <p:txBody>
          <a:bodyPr/>
          <a:lstStyle/>
          <a:p>
            <a:pPr algn="ctr"/>
            <a:r>
              <a:rPr lang="en-GB" dirty="0" smtClean="0"/>
              <a:t>Are you protected from Hackers on Public WI-FI?</a:t>
            </a:r>
            <a:endParaRPr lang="en-GB" dirty="0"/>
          </a:p>
        </p:txBody>
      </p:sp>
    </p:spTree>
    <p:extLst>
      <p:ext uri="{BB962C8B-B14F-4D97-AF65-F5344CB8AC3E}">
        <p14:creationId xmlns:p14="http://schemas.microsoft.com/office/powerpoint/2010/main" val="6818844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9546"/>
          <a:stretch/>
        </p:blipFill>
        <p:spPr>
          <a:xfrm>
            <a:off x="891461" y="1036041"/>
            <a:ext cx="7629525" cy="4360396"/>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4" name="Title 1"/>
          <p:cNvSpPr>
            <a:spLocks noGrp="1"/>
          </p:cNvSpPr>
          <p:nvPr>
            <p:ph type="title"/>
          </p:nvPr>
        </p:nvSpPr>
        <p:spPr>
          <a:xfrm>
            <a:off x="185920" y="83999"/>
            <a:ext cx="8772157" cy="838200"/>
          </a:xfrm>
        </p:spPr>
        <p:txBody>
          <a:bodyPr/>
          <a:lstStyle/>
          <a:p>
            <a:pPr algn="ctr"/>
            <a:r>
              <a:rPr lang="en-GB" dirty="0" err="1" smtClean="0"/>
              <a:t>WiFi</a:t>
            </a:r>
            <a:r>
              <a:rPr lang="en-GB" dirty="0" smtClean="0"/>
              <a:t> Statistics</a:t>
            </a:r>
            <a:endParaRPr lang="en-GB" dirty="0"/>
          </a:p>
        </p:txBody>
      </p:sp>
    </p:spTree>
    <p:extLst>
      <p:ext uri="{BB962C8B-B14F-4D97-AF65-F5344CB8AC3E}">
        <p14:creationId xmlns:p14="http://schemas.microsoft.com/office/powerpoint/2010/main" val="17922381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2041" t="19503" r="2041" b="3354"/>
          <a:stretch/>
        </p:blipFill>
        <p:spPr>
          <a:xfrm>
            <a:off x="808263" y="1098096"/>
            <a:ext cx="7290707" cy="422501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022575" y="351065"/>
            <a:ext cx="6862082" cy="424732"/>
          </a:xfrm>
          <a:prstGeom prst="rect">
            <a:avLst/>
          </a:prstGeom>
          <a:noFill/>
        </p:spPr>
        <p:txBody>
          <a:bodyPr wrap="square" rtlCol="0">
            <a:spAutoFit/>
          </a:bodyPr>
          <a:lstStyle/>
          <a:p>
            <a:r>
              <a:rPr lang="en-GB" dirty="0" smtClean="0"/>
              <a:t>Wireless Terminologies</a:t>
            </a:r>
            <a:endParaRPr lang="en-GB" dirty="0"/>
          </a:p>
        </p:txBody>
      </p:sp>
    </p:spTree>
    <p:extLst>
      <p:ext uri="{BB962C8B-B14F-4D97-AF65-F5344CB8AC3E}">
        <p14:creationId xmlns:p14="http://schemas.microsoft.com/office/powerpoint/2010/main" val="907203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535"/>
          <a:stretch/>
        </p:blipFill>
        <p:spPr>
          <a:xfrm>
            <a:off x="629471" y="693922"/>
            <a:ext cx="7648575" cy="444622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2102419" y="172670"/>
            <a:ext cx="5585498" cy="424732"/>
          </a:xfrm>
          <a:prstGeom prst="rect">
            <a:avLst/>
          </a:prstGeom>
          <a:noFill/>
        </p:spPr>
        <p:txBody>
          <a:bodyPr wrap="square" rtlCol="0">
            <a:spAutoFit/>
          </a:bodyPr>
          <a:lstStyle/>
          <a:p>
            <a:r>
              <a:rPr lang="en-GB" dirty="0" smtClean="0"/>
              <a:t>Wireless Networks</a:t>
            </a:r>
            <a:endParaRPr lang="en-GB" dirty="0"/>
          </a:p>
        </p:txBody>
      </p:sp>
    </p:spTree>
    <p:extLst>
      <p:ext uri="{BB962C8B-B14F-4D97-AF65-F5344CB8AC3E}">
        <p14:creationId xmlns:p14="http://schemas.microsoft.com/office/powerpoint/2010/main" val="751571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575" t="19021" r="1974" b="-1485"/>
          <a:stretch/>
        </p:blipFill>
        <p:spPr>
          <a:xfrm>
            <a:off x="909320" y="1016000"/>
            <a:ext cx="7386320" cy="451643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684020" y="213360"/>
            <a:ext cx="5836920" cy="424732"/>
          </a:xfrm>
          <a:prstGeom prst="rect">
            <a:avLst/>
          </a:prstGeom>
          <a:noFill/>
        </p:spPr>
        <p:txBody>
          <a:bodyPr wrap="square" rtlCol="0">
            <a:spAutoFit/>
          </a:bodyPr>
          <a:lstStyle/>
          <a:p>
            <a:r>
              <a:rPr lang="en-GB" dirty="0" smtClean="0"/>
              <a:t>Wireless Technology Statistics</a:t>
            </a:r>
            <a:endParaRPr lang="en-GB" dirty="0"/>
          </a:p>
        </p:txBody>
      </p:sp>
    </p:spTree>
    <p:extLst>
      <p:ext uri="{BB962C8B-B14F-4D97-AF65-F5344CB8AC3E}">
        <p14:creationId xmlns:p14="http://schemas.microsoft.com/office/powerpoint/2010/main" val="363330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8546" t="30688" r="9681" b="3991"/>
          <a:stretch/>
        </p:blipFill>
        <p:spPr>
          <a:xfrm>
            <a:off x="1071879" y="736600"/>
            <a:ext cx="6990081" cy="461659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910080" y="91440"/>
            <a:ext cx="5588000" cy="424732"/>
          </a:xfrm>
          <a:prstGeom prst="rect">
            <a:avLst/>
          </a:prstGeom>
          <a:noFill/>
        </p:spPr>
        <p:txBody>
          <a:bodyPr wrap="square" rtlCol="0">
            <a:spAutoFit/>
          </a:bodyPr>
          <a:lstStyle/>
          <a:p>
            <a:r>
              <a:rPr lang="en-GB" dirty="0" smtClean="0"/>
              <a:t>Wireless Standards</a:t>
            </a:r>
            <a:endParaRPr lang="en-GB" dirty="0"/>
          </a:p>
        </p:txBody>
      </p:sp>
    </p:spTree>
    <p:extLst>
      <p:ext uri="{BB962C8B-B14F-4D97-AF65-F5344CB8AC3E}">
        <p14:creationId xmlns:p14="http://schemas.microsoft.com/office/powerpoint/2010/main" val="2321756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749" t="19326" r="2949" b="2194"/>
          <a:stretch/>
        </p:blipFill>
        <p:spPr>
          <a:xfrm>
            <a:off x="949960" y="711200"/>
            <a:ext cx="7482840" cy="4518341"/>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2159000" y="60960"/>
            <a:ext cx="5623560" cy="424732"/>
          </a:xfrm>
          <a:prstGeom prst="rect">
            <a:avLst/>
          </a:prstGeom>
          <a:noFill/>
        </p:spPr>
        <p:txBody>
          <a:bodyPr wrap="square" rtlCol="0">
            <a:spAutoFit/>
          </a:bodyPr>
          <a:lstStyle/>
          <a:p>
            <a:r>
              <a:rPr lang="en-GB" dirty="0" smtClean="0"/>
              <a:t>Service Set Identifier (SSID)</a:t>
            </a:r>
            <a:endParaRPr lang="en-GB" dirty="0"/>
          </a:p>
        </p:txBody>
      </p:sp>
    </p:spTree>
    <p:extLst>
      <p:ext uri="{BB962C8B-B14F-4D97-AF65-F5344CB8AC3E}">
        <p14:creationId xmlns:p14="http://schemas.microsoft.com/office/powerpoint/2010/main" val="506142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195" b="4044"/>
          <a:stretch/>
        </p:blipFill>
        <p:spPr>
          <a:xfrm>
            <a:off x="656148" y="941970"/>
            <a:ext cx="8322350" cy="4526050"/>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562291" y="307863"/>
            <a:ext cx="6203216" cy="424732"/>
          </a:xfrm>
          <a:prstGeom prst="rect">
            <a:avLst/>
          </a:prstGeom>
          <a:noFill/>
        </p:spPr>
        <p:txBody>
          <a:bodyPr wrap="square" rtlCol="0">
            <a:spAutoFit/>
          </a:bodyPr>
          <a:lstStyle/>
          <a:p>
            <a:r>
              <a:rPr lang="en-GB" dirty="0" err="1" smtClean="0"/>
              <a:t>Wi-FI</a:t>
            </a:r>
            <a:r>
              <a:rPr lang="en-GB" dirty="0" smtClean="0"/>
              <a:t> Authentication Modes</a:t>
            </a:r>
            <a:endParaRPr lang="en-GB" dirty="0"/>
          </a:p>
        </p:txBody>
      </p:sp>
    </p:spTree>
    <p:extLst>
      <p:ext uri="{BB962C8B-B14F-4D97-AF65-F5344CB8AC3E}">
        <p14:creationId xmlns:p14="http://schemas.microsoft.com/office/powerpoint/2010/main" val="4021739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4462" t="24602" r="3081" b="5967"/>
          <a:stretch/>
        </p:blipFill>
        <p:spPr>
          <a:xfrm>
            <a:off x="937375" y="1056844"/>
            <a:ext cx="7694382" cy="414466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655459" y="170014"/>
            <a:ext cx="6713258" cy="757130"/>
          </a:xfrm>
          <a:prstGeom prst="rect">
            <a:avLst/>
          </a:prstGeom>
          <a:noFill/>
        </p:spPr>
        <p:txBody>
          <a:bodyPr wrap="square" rtlCol="0">
            <a:spAutoFit/>
          </a:bodyPr>
          <a:lstStyle/>
          <a:p>
            <a:r>
              <a:rPr lang="en-GB" dirty="0" smtClean="0"/>
              <a:t>Wi-Fi Authentication Process using a Central Authentication Server</a:t>
            </a:r>
            <a:endParaRPr lang="en-GB" dirty="0"/>
          </a:p>
        </p:txBody>
      </p:sp>
    </p:spTree>
    <p:extLst>
      <p:ext uri="{BB962C8B-B14F-4D97-AF65-F5344CB8AC3E}">
        <p14:creationId xmlns:p14="http://schemas.microsoft.com/office/powerpoint/2010/main" val="8731068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5141" y="597222"/>
            <a:ext cx="9088859" cy="5148889"/>
            <a:chOff x="91900" y="597222"/>
            <a:chExt cx="9088859" cy="5148889"/>
          </a:xfrm>
        </p:grpSpPr>
        <p:pic>
          <p:nvPicPr>
            <p:cNvPr id="5" name="Picture 4"/>
            <p:cNvPicPr>
              <a:picLocks noChangeAspect="1"/>
            </p:cNvPicPr>
            <p:nvPr/>
          </p:nvPicPr>
          <p:blipFill rotWithShape="1">
            <a:blip r:embed="rId2"/>
            <a:srcRect t="18780"/>
            <a:stretch/>
          </p:blipFill>
          <p:spPr>
            <a:xfrm>
              <a:off x="91900" y="597222"/>
              <a:ext cx="4610100" cy="3133152"/>
            </a:xfrm>
            <a:prstGeom prst="rect">
              <a:avLst/>
            </a:prstGeom>
          </p:spPr>
        </p:pic>
        <p:pic>
          <p:nvPicPr>
            <p:cNvPr id="6" name="Picture 5"/>
            <p:cNvPicPr>
              <a:picLocks noChangeAspect="1"/>
            </p:cNvPicPr>
            <p:nvPr/>
          </p:nvPicPr>
          <p:blipFill rotWithShape="1">
            <a:blip r:embed="rId3"/>
            <a:srcRect t="18219"/>
            <a:stretch/>
          </p:blipFill>
          <p:spPr>
            <a:xfrm>
              <a:off x="4599234" y="2334246"/>
              <a:ext cx="4581525" cy="3411865"/>
            </a:xfrm>
            <a:prstGeom prst="rect">
              <a:avLst/>
            </a:prstGeom>
          </p:spPr>
        </p:pic>
      </p:grpSp>
      <p:sp>
        <p:nvSpPr>
          <p:cNvPr id="8" name="Footer Placeholder 7"/>
          <p:cNvSpPr>
            <a:spLocks noGrp="1"/>
          </p:cNvSpPr>
          <p:nvPr>
            <p:ph type="ftr" sz="quarter" idx="4294967295"/>
          </p:nvPr>
        </p:nvSpPr>
        <p:spPr/>
        <p:txBody>
          <a:bodyPr/>
          <a:lstStyle/>
          <a:p>
            <a:endParaRPr lang="en-US" dirty="0"/>
          </a:p>
        </p:txBody>
      </p:sp>
      <p:sp>
        <p:nvSpPr>
          <p:cNvPr id="2" name="TextBox 1"/>
          <p:cNvSpPr txBox="1"/>
          <p:nvPr/>
        </p:nvSpPr>
        <p:spPr>
          <a:xfrm>
            <a:off x="2113688" y="172490"/>
            <a:ext cx="5762099" cy="424732"/>
          </a:xfrm>
          <a:prstGeom prst="rect">
            <a:avLst/>
          </a:prstGeom>
          <a:noFill/>
        </p:spPr>
        <p:txBody>
          <a:bodyPr wrap="square" rtlCol="0">
            <a:spAutoFit/>
          </a:bodyPr>
          <a:lstStyle/>
          <a:p>
            <a:r>
              <a:rPr lang="en-GB" dirty="0" smtClean="0"/>
              <a:t>Wi-Fi Chalking &amp; Symbols</a:t>
            </a:r>
            <a:endParaRPr lang="en-GB" dirty="0"/>
          </a:p>
        </p:txBody>
      </p:sp>
    </p:spTree>
    <p:extLst>
      <p:ext uri="{BB962C8B-B14F-4D97-AF65-F5344CB8AC3E}">
        <p14:creationId xmlns:p14="http://schemas.microsoft.com/office/powerpoint/2010/main" val="34858964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881"/>
          <a:stretch/>
        </p:blipFill>
        <p:spPr>
          <a:xfrm>
            <a:off x="762168" y="680056"/>
            <a:ext cx="7610475" cy="461567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585267" y="192989"/>
            <a:ext cx="5798858" cy="424732"/>
          </a:xfrm>
          <a:prstGeom prst="rect">
            <a:avLst/>
          </a:prstGeom>
          <a:noFill/>
        </p:spPr>
        <p:txBody>
          <a:bodyPr wrap="square" rtlCol="0">
            <a:spAutoFit/>
          </a:bodyPr>
          <a:lstStyle/>
          <a:p>
            <a:r>
              <a:rPr lang="en-GB" dirty="0" smtClean="0"/>
              <a:t>Types of Wireless Encryption</a:t>
            </a:r>
            <a:endParaRPr lang="en-GB" dirty="0"/>
          </a:p>
        </p:txBody>
      </p:sp>
    </p:spTree>
    <p:extLst>
      <p:ext uri="{BB962C8B-B14F-4D97-AF65-F5344CB8AC3E}">
        <p14:creationId xmlns:p14="http://schemas.microsoft.com/office/powerpoint/2010/main" val="4668830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9944"/>
          <a:stretch/>
        </p:blipFill>
        <p:spPr>
          <a:xfrm>
            <a:off x="656483" y="909805"/>
            <a:ext cx="7733941" cy="4455719"/>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360112" y="317053"/>
            <a:ext cx="6455940" cy="424732"/>
          </a:xfrm>
          <a:prstGeom prst="rect">
            <a:avLst/>
          </a:prstGeom>
          <a:noFill/>
        </p:spPr>
        <p:txBody>
          <a:bodyPr wrap="square" rtlCol="0">
            <a:spAutoFit/>
          </a:bodyPr>
          <a:lstStyle/>
          <a:p>
            <a:r>
              <a:rPr lang="en-GB" dirty="0" smtClean="0"/>
              <a:t>Wireless Threats: Access Control Attacks</a:t>
            </a:r>
            <a:endParaRPr lang="en-GB" dirty="0"/>
          </a:p>
        </p:txBody>
      </p:sp>
    </p:spTree>
    <p:extLst>
      <p:ext uri="{BB962C8B-B14F-4D97-AF65-F5344CB8AC3E}">
        <p14:creationId xmlns:p14="http://schemas.microsoft.com/office/powerpoint/2010/main" val="157741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9416"/>
          <a:stretch/>
        </p:blipFill>
        <p:spPr>
          <a:xfrm>
            <a:off x="807615" y="790336"/>
            <a:ext cx="7924538" cy="4650114"/>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837990" y="183799"/>
            <a:ext cx="6805158" cy="424732"/>
          </a:xfrm>
          <a:prstGeom prst="rect">
            <a:avLst/>
          </a:prstGeom>
          <a:noFill/>
        </p:spPr>
        <p:txBody>
          <a:bodyPr wrap="square" rtlCol="0">
            <a:spAutoFit/>
          </a:bodyPr>
          <a:lstStyle/>
          <a:p>
            <a:r>
              <a:rPr lang="en-GB" dirty="0" smtClean="0"/>
              <a:t>Wireless Threats: Integrity Attacks</a:t>
            </a:r>
            <a:endParaRPr lang="en-GB" dirty="0"/>
          </a:p>
        </p:txBody>
      </p:sp>
    </p:spTree>
    <p:extLst>
      <p:ext uri="{BB962C8B-B14F-4D97-AF65-F5344CB8AC3E}">
        <p14:creationId xmlns:p14="http://schemas.microsoft.com/office/powerpoint/2010/main" val="1482276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3323" t="21846" r="2600" b="2524"/>
          <a:stretch/>
        </p:blipFill>
        <p:spPr>
          <a:xfrm>
            <a:off x="992515" y="670867"/>
            <a:ext cx="7799832" cy="4558214"/>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925295" y="211368"/>
            <a:ext cx="6313496" cy="424732"/>
          </a:xfrm>
          <a:prstGeom prst="rect">
            <a:avLst/>
          </a:prstGeom>
          <a:noFill/>
        </p:spPr>
        <p:txBody>
          <a:bodyPr wrap="square" rtlCol="0">
            <a:spAutoFit/>
          </a:bodyPr>
          <a:lstStyle/>
          <a:p>
            <a:r>
              <a:rPr lang="en-GB" dirty="0" smtClean="0"/>
              <a:t>Wireless Threats: Confidentiality Attacks</a:t>
            </a:r>
            <a:endParaRPr lang="en-GB" dirty="0"/>
          </a:p>
        </p:txBody>
      </p:sp>
    </p:spTree>
    <p:extLst>
      <p:ext uri="{BB962C8B-B14F-4D97-AF65-F5344CB8AC3E}">
        <p14:creationId xmlns:p14="http://schemas.microsoft.com/office/powerpoint/2010/main" val="1923707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8659" t="32755" r="9019" b="6881"/>
          <a:stretch/>
        </p:blipFill>
        <p:spPr>
          <a:xfrm>
            <a:off x="675461" y="964944"/>
            <a:ext cx="7910943" cy="416304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713926" y="119469"/>
            <a:ext cx="5615060" cy="424732"/>
          </a:xfrm>
          <a:prstGeom prst="rect">
            <a:avLst/>
          </a:prstGeom>
          <a:noFill/>
        </p:spPr>
        <p:txBody>
          <a:bodyPr wrap="square" rtlCol="0">
            <a:spAutoFit/>
          </a:bodyPr>
          <a:lstStyle/>
          <a:p>
            <a:r>
              <a:rPr lang="en-GB" dirty="0" smtClean="0"/>
              <a:t>Wireless Threats: Availability Attacks</a:t>
            </a:r>
            <a:endParaRPr lang="en-GB" dirty="0"/>
          </a:p>
        </p:txBody>
      </p:sp>
    </p:spTree>
    <p:extLst>
      <p:ext uri="{BB962C8B-B14F-4D97-AF65-F5344CB8AC3E}">
        <p14:creationId xmlns:p14="http://schemas.microsoft.com/office/powerpoint/2010/main" val="358371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8042"/>
          <a:stretch/>
        </p:blipFill>
        <p:spPr>
          <a:xfrm>
            <a:off x="806179" y="767359"/>
            <a:ext cx="7809399" cy="4575134"/>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686356" y="229749"/>
            <a:ext cx="6754613" cy="424732"/>
          </a:xfrm>
          <a:prstGeom prst="rect">
            <a:avLst/>
          </a:prstGeom>
          <a:noFill/>
        </p:spPr>
        <p:txBody>
          <a:bodyPr wrap="square" rtlCol="0">
            <a:spAutoFit/>
          </a:bodyPr>
          <a:lstStyle/>
          <a:p>
            <a:r>
              <a:rPr lang="en-GB" dirty="0" smtClean="0"/>
              <a:t>Ad Hoc Connection Attack</a:t>
            </a:r>
            <a:endParaRPr lang="en-GB" dirty="0"/>
          </a:p>
        </p:txBody>
      </p:sp>
    </p:spTree>
    <p:extLst>
      <p:ext uri="{BB962C8B-B14F-4D97-AF65-F5344CB8AC3E}">
        <p14:creationId xmlns:p14="http://schemas.microsoft.com/office/powerpoint/2010/main" val="1781171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7592" b="3729"/>
          <a:stretch/>
        </p:blipFill>
        <p:spPr>
          <a:xfrm>
            <a:off x="806034" y="670867"/>
            <a:ext cx="7864683" cy="449087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713926" y="64330"/>
            <a:ext cx="6828132" cy="424732"/>
          </a:xfrm>
          <a:prstGeom prst="rect">
            <a:avLst/>
          </a:prstGeom>
          <a:noFill/>
        </p:spPr>
        <p:txBody>
          <a:bodyPr wrap="square" rtlCol="0">
            <a:spAutoFit/>
          </a:bodyPr>
          <a:lstStyle/>
          <a:p>
            <a:r>
              <a:rPr lang="en-GB" dirty="0" err="1" smtClean="0"/>
              <a:t>HoneySpot</a:t>
            </a:r>
            <a:r>
              <a:rPr lang="en-GB" dirty="0" smtClean="0"/>
              <a:t> Access Point Attack</a:t>
            </a:r>
            <a:endParaRPr lang="en-GB" dirty="0"/>
          </a:p>
        </p:txBody>
      </p:sp>
    </p:spTree>
    <p:extLst>
      <p:ext uri="{BB962C8B-B14F-4D97-AF65-F5344CB8AC3E}">
        <p14:creationId xmlns:p14="http://schemas.microsoft.com/office/powerpoint/2010/main" val="1830309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7000"/>
          <a:stretch/>
        </p:blipFill>
        <p:spPr>
          <a:xfrm>
            <a:off x="643201" y="748980"/>
            <a:ext cx="7581900" cy="4522109"/>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983326" y="275698"/>
            <a:ext cx="6171051" cy="424732"/>
          </a:xfrm>
          <a:prstGeom prst="rect">
            <a:avLst/>
          </a:prstGeom>
          <a:noFill/>
        </p:spPr>
        <p:txBody>
          <a:bodyPr wrap="square" rtlCol="0">
            <a:spAutoFit/>
          </a:bodyPr>
          <a:lstStyle/>
          <a:p>
            <a:r>
              <a:rPr lang="en-GB" dirty="0" smtClean="0"/>
              <a:t>Jamming Signal Attacks</a:t>
            </a:r>
            <a:endParaRPr lang="en-GB" dirty="0"/>
          </a:p>
        </p:txBody>
      </p:sp>
    </p:spTree>
    <p:extLst>
      <p:ext uri="{BB962C8B-B14F-4D97-AF65-F5344CB8AC3E}">
        <p14:creationId xmlns:p14="http://schemas.microsoft.com/office/powerpoint/2010/main" val="2788736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3644" t="20644" r="3888"/>
          <a:stretch/>
        </p:blipFill>
        <p:spPr>
          <a:xfrm>
            <a:off x="684651" y="684650"/>
            <a:ext cx="7572519" cy="4663051"/>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2099904" y="202179"/>
            <a:ext cx="5541539" cy="424732"/>
          </a:xfrm>
          <a:prstGeom prst="rect">
            <a:avLst/>
          </a:prstGeom>
          <a:noFill/>
        </p:spPr>
        <p:txBody>
          <a:bodyPr wrap="square" rtlCol="0">
            <a:spAutoFit/>
          </a:bodyPr>
          <a:lstStyle/>
          <a:p>
            <a:r>
              <a:rPr lang="en-GB" dirty="0" smtClean="0"/>
              <a:t>Wi-Fi Jamming Devices</a:t>
            </a:r>
            <a:endParaRPr lang="en-GB" dirty="0"/>
          </a:p>
        </p:txBody>
      </p:sp>
    </p:spTree>
    <p:extLst>
      <p:ext uri="{BB962C8B-B14F-4D97-AF65-F5344CB8AC3E}">
        <p14:creationId xmlns:p14="http://schemas.microsoft.com/office/powerpoint/2010/main" val="2744664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3799" t="21102" r="5719"/>
          <a:stretch/>
        </p:blipFill>
        <p:spPr>
          <a:xfrm>
            <a:off x="891425" y="854664"/>
            <a:ext cx="7227895" cy="449174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530127" y="248129"/>
            <a:ext cx="6589194" cy="424732"/>
          </a:xfrm>
          <a:prstGeom prst="rect">
            <a:avLst/>
          </a:prstGeom>
          <a:noFill/>
        </p:spPr>
        <p:txBody>
          <a:bodyPr wrap="square" rtlCol="0">
            <a:spAutoFit/>
          </a:bodyPr>
          <a:lstStyle/>
          <a:p>
            <a:r>
              <a:rPr lang="en-GB" dirty="0" smtClean="0"/>
              <a:t>Wireless Hacking Methodology</a:t>
            </a:r>
            <a:endParaRPr lang="en-GB" dirty="0"/>
          </a:p>
        </p:txBody>
      </p:sp>
    </p:spTree>
    <p:extLst>
      <p:ext uri="{BB962C8B-B14F-4D97-AF65-F5344CB8AC3E}">
        <p14:creationId xmlns:p14="http://schemas.microsoft.com/office/powerpoint/2010/main" val="3990539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81934"/>
            <a:ext cx="8772157" cy="570552"/>
          </a:xfrm>
        </p:spPr>
        <p:txBody>
          <a:bodyPr/>
          <a:lstStyle/>
          <a:p>
            <a:pPr algn="ctr"/>
            <a:r>
              <a:rPr lang="en-GB" dirty="0" smtClean="0"/>
              <a:t>Wireless Network Attacking tools</a:t>
            </a:r>
            <a:endParaRPr lang="en-GB" dirty="0"/>
          </a:p>
        </p:txBody>
      </p:sp>
      <p:sp>
        <p:nvSpPr>
          <p:cNvPr id="3" name="Content Placeholder 2"/>
          <p:cNvSpPr>
            <a:spLocks noGrp="1"/>
          </p:cNvSpPr>
          <p:nvPr>
            <p:ph idx="1"/>
          </p:nvPr>
        </p:nvSpPr>
        <p:spPr>
          <a:xfrm>
            <a:off x="804121" y="776736"/>
            <a:ext cx="2573186" cy="4553435"/>
          </a:xfrm>
        </p:spPr>
        <p:txBody>
          <a:bodyPr/>
          <a:lstStyle/>
          <a:p>
            <a:pPr marL="0" indent="0">
              <a:buNone/>
            </a:pPr>
            <a:r>
              <a:rPr lang="en-GB" dirty="0" smtClean="0"/>
              <a:t>Discovery tools:</a:t>
            </a:r>
          </a:p>
          <a:p>
            <a:r>
              <a:rPr lang="en-GB" dirty="0" err="1" smtClean="0"/>
              <a:t>inSSIDer</a:t>
            </a:r>
            <a:endParaRPr lang="en-GB" dirty="0" smtClean="0"/>
          </a:p>
          <a:p>
            <a:r>
              <a:rPr lang="en-GB" dirty="0" err="1" smtClean="0"/>
              <a:t>NetSurveyor</a:t>
            </a:r>
            <a:endParaRPr lang="en-GB" dirty="0" smtClean="0"/>
          </a:p>
          <a:p>
            <a:r>
              <a:rPr lang="en-GB" dirty="0" err="1" smtClean="0"/>
              <a:t>NetStumbler</a:t>
            </a:r>
            <a:endParaRPr lang="en-GB" dirty="0" smtClean="0"/>
          </a:p>
          <a:p>
            <a:r>
              <a:rPr lang="en-GB" dirty="0" err="1" smtClean="0"/>
              <a:t>Vistumbler</a:t>
            </a:r>
            <a:endParaRPr lang="en-GB" dirty="0" smtClean="0"/>
          </a:p>
          <a:p>
            <a:r>
              <a:rPr lang="en-GB" dirty="0" err="1" smtClean="0"/>
              <a:t>WirelessMon</a:t>
            </a:r>
            <a:endParaRPr lang="en-GB" dirty="0"/>
          </a:p>
        </p:txBody>
      </p:sp>
      <p:sp>
        <p:nvSpPr>
          <p:cNvPr id="4" name="TextBox 3"/>
          <p:cNvSpPr txBox="1"/>
          <p:nvPr/>
        </p:nvSpPr>
        <p:spPr>
          <a:xfrm>
            <a:off x="3901132" y="863855"/>
            <a:ext cx="4493887" cy="3416320"/>
          </a:xfrm>
          <a:prstGeom prst="rect">
            <a:avLst/>
          </a:prstGeom>
          <a:noFill/>
        </p:spPr>
        <p:txBody>
          <a:bodyPr wrap="square" rtlCol="0">
            <a:spAutoFit/>
          </a:bodyPr>
          <a:lstStyle/>
          <a:p>
            <a:pPr algn="l"/>
            <a:r>
              <a:rPr lang="en-GB" dirty="0" smtClean="0"/>
              <a:t>Mobile-based Tools:</a:t>
            </a:r>
          </a:p>
          <a:p>
            <a:pPr marL="342900" indent="-342900" algn="l">
              <a:buFont typeface="Arial" panose="020B0604020202020204" pitchFamily="34" charset="0"/>
              <a:buChar char="•"/>
            </a:pPr>
            <a:r>
              <a:rPr lang="en-GB" dirty="0" err="1" smtClean="0"/>
              <a:t>WiFiFoFum</a:t>
            </a:r>
            <a:r>
              <a:rPr lang="en-GB" dirty="0" smtClean="0"/>
              <a:t> (</a:t>
            </a:r>
            <a:r>
              <a:rPr lang="en-GB" dirty="0" smtClean="0">
                <a:hlinkClick r:id="rId2"/>
              </a:rPr>
              <a:t>http://www.wifififum.net</a:t>
            </a:r>
            <a:r>
              <a:rPr lang="en-GB" dirty="0" smtClean="0"/>
              <a:t>)</a:t>
            </a:r>
          </a:p>
          <a:p>
            <a:pPr marL="342900" indent="-342900" algn="l">
              <a:buFont typeface="Arial" panose="020B0604020202020204" pitchFamily="34" charset="0"/>
              <a:buChar char="•"/>
            </a:pPr>
            <a:r>
              <a:rPr lang="en-GB" dirty="0" smtClean="0"/>
              <a:t>Network Signal Info (</a:t>
            </a:r>
            <a:r>
              <a:rPr lang="en-GB" dirty="0" smtClean="0">
                <a:hlinkClick r:id="rId3"/>
              </a:rPr>
              <a:t>http://kaibits-software.com</a:t>
            </a:r>
            <a:endParaRPr lang="en-GB" dirty="0" smtClean="0"/>
          </a:p>
          <a:p>
            <a:pPr marL="342900" indent="-342900" algn="l">
              <a:buFont typeface="Arial" panose="020B0604020202020204" pitchFamily="34" charset="0"/>
              <a:buChar char="•"/>
            </a:pPr>
            <a:r>
              <a:rPr lang="en-GB" dirty="0" err="1" smtClean="0"/>
              <a:t>WiFi</a:t>
            </a:r>
            <a:r>
              <a:rPr lang="en-GB" dirty="0" smtClean="0"/>
              <a:t> </a:t>
            </a:r>
            <a:r>
              <a:rPr lang="en-GB" dirty="0" err="1" smtClean="0"/>
              <a:t>Mjanager</a:t>
            </a:r>
            <a:r>
              <a:rPr lang="en-GB" dirty="0" smtClean="0"/>
              <a:t> (</a:t>
            </a:r>
            <a:r>
              <a:rPr lang="en-GB" dirty="0" smtClean="0">
                <a:hlinkClick r:id="rId4"/>
              </a:rPr>
              <a:t>http://kmansoft.com</a:t>
            </a:r>
            <a:r>
              <a:rPr lang="en-GB" dirty="0" smtClean="0"/>
              <a:t>)</a:t>
            </a:r>
          </a:p>
          <a:p>
            <a:pPr marL="342900" indent="-342900" algn="l">
              <a:buFont typeface="Arial" panose="020B0604020202020204" pitchFamily="34" charset="0"/>
              <a:buChar char="•"/>
            </a:pPr>
            <a:r>
              <a:rPr lang="en-GB" dirty="0" smtClean="0"/>
              <a:t>OpenSignal Maps (http://opensignal.com)</a:t>
            </a: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23811439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t="16158"/>
          <a:stretch/>
        </p:blipFill>
        <p:spPr>
          <a:xfrm>
            <a:off x="1212833" y="716814"/>
            <a:ext cx="7266429" cy="442036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801230" y="128659"/>
            <a:ext cx="5628844" cy="424732"/>
          </a:xfrm>
          <a:prstGeom prst="rect">
            <a:avLst/>
          </a:prstGeom>
          <a:noFill/>
        </p:spPr>
        <p:txBody>
          <a:bodyPr wrap="square" rtlCol="0">
            <a:spAutoFit/>
          </a:bodyPr>
          <a:lstStyle/>
          <a:p>
            <a:r>
              <a:rPr lang="en-GB" dirty="0" smtClean="0"/>
              <a:t>GPS Mapping Tool: </a:t>
            </a:r>
            <a:r>
              <a:rPr lang="en-GB" dirty="0" err="1" smtClean="0"/>
              <a:t>WiGLE</a:t>
            </a:r>
            <a:endParaRPr lang="en-GB" dirty="0"/>
          </a:p>
        </p:txBody>
      </p:sp>
    </p:spTree>
    <p:extLst>
      <p:ext uri="{BB962C8B-B14F-4D97-AF65-F5344CB8AC3E}">
        <p14:creationId xmlns:p14="http://schemas.microsoft.com/office/powerpoint/2010/main" val="2625017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7763"/>
          <a:stretch/>
        </p:blipFill>
        <p:spPr>
          <a:xfrm>
            <a:off x="683717" y="643297"/>
            <a:ext cx="8032950" cy="4791654"/>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686356" y="174609"/>
            <a:ext cx="6745423" cy="424732"/>
          </a:xfrm>
          <a:prstGeom prst="rect">
            <a:avLst/>
          </a:prstGeom>
          <a:noFill/>
        </p:spPr>
        <p:txBody>
          <a:bodyPr wrap="square" rtlCol="0">
            <a:spAutoFit/>
          </a:bodyPr>
          <a:lstStyle/>
          <a:p>
            <a:r>
              <a:rPr lang="en-GB" dirty="0" smtClean="0"/>
              <a:t>Wi-Fi USB Dongle: </a:t>
            </a:r>
            <a:r>
              <a:rPr lang="en-GB" dirty="0" err="1" smtClean="0"/>
              <a:t>AirPcap</a:t>
            </a:r>
            <a:endParaRPr lang="en-GB" dirty="0"/>
          </a:p>
        </p:txBody>
      </p:sp>
    </p:spTree>
    <p:extLst>
      <p:ext uri="{BB962C8B-B14F-4D97-AF65-F5344CB8AC3E}">
        <p14:creationId xmlns:p14="http://schemas.microsoft.com/office/powerpoint/2010/main" val="3147784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594"/>
          <a:stretch/>
        </p:blipFill>
        <p:spPr>
          <a:xfrm>
            <a:off x="757406" y="620322"/>
            <a:ext cx="7620000" cy="4591864"/>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773660" y="55140"/>
            <a:ext cx="6290521" cy="424732"/>
          </a:xfrm>
          <a:prstGeom prst="rect">
            <a:avLst/>
          </a:prstGeom>
          <a:noFill/>
        </p:spPr>
        <p:txBody>
          <a:bodyPr wrap="square" rtlCol="0">
            <a:spAutoFit/>
          </a:bodyPr>
          <a:lstStyle/>
          <a:p>
            <a:r>
              <a:rPr lang="en-GB" dirty="0" smtClean="0"/>
              <a:t>Spectrum Analysis</a:t>
            </a:r>
            <a:endParaRPr lang="en-GB" dirty="0"/>
          </a:p>
        </p:txBody>
      </p:sp>
    </p:spTree>
    <p:extLst>
      <p:ext uri="{BB962C8B-B14F-4D97-AF65-F5344CB8AC3E}">
        <p14:creationId xmlns:p14="http://schemas.microsoft.com/office/powerpoint/2010/main" val="1885364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7985"/>
          <a:stretch/>
        </p:blipFill>
        <p:spPr>
          <a:xfrm>
            <a:off x="655310" y="601942"/>
            <a:ext cx="7895937" cy="465200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2132068" y="114874"/>
            <a:ext cx="5573705" cy="424732"/>
          </a:xfrm>
          <a:prstGeom prst="rect">
            <a:avLst/>
          </a:prstGeom>
          <a:noFill/>
        </p:spPr>
        <p:txBody>
          <a:bodyPr wrap="square" rtlCol="0">
            <a:spAutoFit/>
          </a:bodyPr>
          <a:lstStyle/>
          <a:p>
            <a:r>
              <a:rPr lang="en-GB" dirty="0" err="1" smtClean="0"/>
              <a:t>Aircrack</a:t>
            </a:r>
            <a:r>
              <a:rPr lang="en-GB" dirty="0" smtClean="0"/>
              <a:t>-ng Suite</a:t>
            </a:r>
            <a:endParaRPr lang="en-GB" dirty="0"/>
          </a:p>
        </p:txBody>
      </p:sp>
    </p:spTree>
    <p:extLst>
      <p:ext uri="{BB962C8B-B14F-4D97-AF65-F5344CB8AC3E}">
        <p14:creationId xmlns:p14="http://schemas.microsoft.com/office/powerpoint/2010/main" val="1967712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9922"/>
          <a:stretch/>
        </p:blipFill>
        <p:spPr>
          <a:xfrm>
            <a:off x="564919" y="839840"/>
            <a:ext cx="7990924" cy="4664752"/>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245238" y="82710"/>
            <a:ext cx="6699474" cy="757130"/>
          </a:xfrm>
          <a:prstGeom prst="rect">
            <a:avLst/>
          </a:prstGeom>
          <a:noFill/>
        </p:spPr>
        <p:txBody>
          <a:bodyPr wrap="square" rtlCol="0">
            <a:spAutoFit/>
          </a:bodyPr>
          <a:lstStyle/>
          <a:p>
            <a:r>
              <a:rPr lang="en-GB" dirty="0" smtClean="0"/>
              <a:t>Wi-Fi Packet Sniffer: </a:t>
            </a:r>
            <a:r>
              <a:rPr lang="en-GB" dirty="0" err="1" smtClean="0"/>
              <a:t>SteelCentral</a:t>
            </a:r>
            <a:r>
              <a:rPr lang="en-GB" dirty="0" smtClean="0"/>
              <a:t> Packet </a:t>
            </a:r>
            <a:r>
              <a:rPr lang="en-GB" dirty="0" err="1" smtClean="0"/>
              <a:t>Analyzer</a:t>
            </a:r>
            <a:endParaRPr lang="en-GB" dirty="0"/>
          </a:p>
        </p:txBody>
      </p:sp>
    </p:spTree>
    <p:extLst>
      <p:ext uri="{BB962C8B-B14F-4D97-AF65-F5344CB8AC3E}">
        <p14:creationId xmlns:p14="http://schemas.microsoft.com/office/powerpoint/2010/main" val="333648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9235"/>
          <a:stretch/>
        </p:blipFill>
        <p:spPr>
          <a:xfrm>
            <a:off x="714709" y="817905"/>
            <a:ext cx="7696200" cy="4454183"/>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557696" y="238939"/>
            <a:ext cx="6671904" cy="424732"/>
          </a:xfrm>
          <a:prstGeom prst="rect">
            <a:avLst/>
          </a:prstGeom>
          <a:noFill/>
        </p:spPr>
        <p:txBody>
          <a:bodyPr wrap="square" rtlCol="0">
            <a:spAutoFit/>
          </a:bodyPr>
          <a:lstStyle/>
          <a:p>
            <a:r>
              <a:rPr lang="en-GB" dirty="0" smtClean="0"/>
              <a:t>How to Reveal Hidden SSDs</a:t>
            </a:r>
            <a:endParaRPr lang="en-GB" dirty="0"/>
          </a:p>
        </p:txBody>
      </p:sp>
    </p:spTree>
    <p:extLst>
      <p:ext uri="{BB962C8B-B14F-4D97-AF65-F5344CB8AC3E}">
        <p14:creationId xmlns:p14="http://schemas.microsoft.com/office/powerpoint/2010/main" val="4830724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7289"/>
          <a:stretch/>
        </p:blipFill>
        <p:spPr>
          <a:xfrm>
            <a:off x="738523" y="716816"/>
            <a:ext cx="7648575" cy="4545745"/>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952864" y="137849"/>
            <a:ext cx="5431261" cy="424732"/>
          </a:xfrm>
          <a:prstGeom prst="rect">
            <a:avLst/>
          </a:prstGeom>
          <a:noFill/>
        </p:spPr>
        <p:txBody>
          <a:bodyPr wrap="square" rtlCol="0">
            <a:spAutoFit/>
          </a:bodyPr>
          <a:lstStyle/>
          <a:p>
            <a:r>
              <a:rPr lang="en-GB" dirty="0" smtClean="0"/>
              <a:t>Fragmentation Attack</a:t>
            </a:r>
            <a:endParaRPr lang="en-GB" dirty="0"/>
          </a:p>
        </p:txBody>
      </p:sp>
    </p:spTree>
    <p:extLst>
      <p:ext uri="{BB962C8B-B14F-4D97-AF65-F5344CB8AC3E}">
        <p14:creationId xmlns:p14="http://schemas.microsoft.com/office/powerpoint/2010/main" val="1262078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985" r="2240"/>
          <a:stretch/>
        </p:blipFill>
        <p:spPr>
          <a:xfrm>
            <a:off x="1074124" y="753575"/>
            <a:ext cx="7467935" cy="4467967"/>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952864" y="188394"/>
            <a:ext cx="5486400" cy="424732"/>
          </a:xfrm>
          <a:prstGeom prst="rect">
            <a:avLst/>
          </a:prstGeom>
          <a:noFill/>
        </p:spPr>
        <p:txBody>
          <a:bodyPr wrap="square" rtlCol="0">
            <a:spAutoFit/>
          </a:bodyPr>
          <a:lstStyle/>
          <a:p>
            <a:r>
              <a:rPr lang="en-GB" dirty="0" smtClean="0"/>
              <a:t>Evil Twin</a:t>
            </a:r>
            <a:endParaRPr lang="en-GB" dirty="0"/>
          </a:p>
        </p:txBody>
      </p:sp>
    </p:spTree>
    <p:extLst>
      <p:ext uri="{BB962C8B-B14F-4D97-AF65-F5344CB8AC3E}">
        <p14:creationId xmlns:p14="http://schemas.microsoft.com/office/powerpoint/2010/main" val="408366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152"/>
          <a:stretch/>
        </p:blipFill>
        <p:spPr>
          <a:xfrm>
            <a:off x="756902" y="661676"/>
            <a:ext cx="7648575" cy="4624196"/>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948269" y="133254"/>
            <a:ext cx="5987253" cy="424732"/>
          </a:xfrm>
          <a:prstGeom prst="rect">
            <a:avLst/>
          </a:prstGeom>
          <a:noFill/>
        </p:spPr>
        <p:txBody>
          <a:bodyPr wrap="square" rtlCol="0">
            <a:spAutoFit/>
          </a:bodyPr>
          <a:lstStyle/>
          <a:p>
            <a:r>
              <a:rPr lang="en-GB" dirty="0" smtClean="0"/>
              <a:t>How to Set Up a Fake Hotspot (Evil Twin)</a:t>
            </a:r>
            <a:endParaRPr lang="en-GB" dirty="0"/>
          </a:p>
        </p:txBody>
      </p:sp>
    </p:spTree>
    <p:extLst>
      <p:ext uri="{BB962C8B-B14F-4D97-AF65-F5344CB8AC3E}">
        <p14:creationId xmlns:p14="http://schemas.microsoft.com/office/powerpoint/2010/main" val="994302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605"/>
          <a:stretch/>
        </p:blipFill>
        <p:spPr>
          <a:xfrm>
            <a:off x="819347" y="647891"/>
            <a:ext cx="7589457" cy="4333062"/>
          </a:xfrm>
          <a:prstGeom prst="rect">
            <a:avLst/>
          </a:prstGeom>
        </p:spPr>
      </p:pic>
      <p:sp>
        <p:nvSpPr>
          <p:cNvPr id="8" name="Footer Placeholder 7"/>
          <p:cNvSpPr>
            <a:spLocks noGrp="1"/>
          </p:cNvSpPr>
          <p:nvPr>
            <p:ph type="ftr" sz="quarter" idx="4294967295"/>
          </p:nvPr>
        </p:nvSpPr>
        <p:spPr/>
        <p:txBody>
          <a:bodyPr/>
          <a:lstStyle/>
          <a:p>
            <a:endParaRPr lang="en-US" dirty="0"/>
          </a:p>
        </p:txBody>
      </p:sp>
      <p:sp>
        <p:nvSpPr>
          <p:cNvPr id="2" name="TextBox 1"/>
          <p:cNvSpPr txBox="1"/>
          <p:nvPr/>
        </p:nvSpPr>
        <p:spPr>
          <a:xfrm>
            <a:off x="1828800" y="179204"/>
            <a:ext cx="5527755" cy="424732"/>
          </a:xfrm>
          <a:prstGeom prst="rect">
            <a:avLst/>
          </a:prstGeom>
          <a:noFill/>
        </p:spPr>
        <p:txBody>
          <a:bodyPr wrap="square" rtlCol="0">
            <a:spAutoFit/>
          </a:bodyPr>
          <a:lstStyle/>
          <a:p>
            <a:r>
              <a:rPr lang="en-GB" dirty="0" smtClean="0"/>
              <a:t>How to Detect and Block Rogue AP</a:t>
            </a:r>
            <a:endParaRPr lang="en-GB" dirty="0"/>
          </a:p>
        </p:txBody>
      </p:sp>
    </p:spTree>
    <p:extLst>
      <p:ext uri="{BB962C8B-B14F-4D97-AF65-F5344CB8AC3E}">
        <p14:creationId xmlns:p14="http://schemas.microsoft.com/office/powerpoint/2010/main" val="33980436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p:cNvSpPr>
            <a:spLocks noGrp="1"/>
          </p:cNvSpPr>
          <p:nvPr>
            <p:ph type="ftr" sz="quarter" idx="4294967295"/>
          </p:nvPr>
        </p:nvSpPr>
        <p:spPr/>
        <p:txBody>
          <a:bodyPr/>
          <a:lstStyle/>
          <a:p>
            <a:endParaRPr lang="en-US" dirty="0"/>
          </a:p>
        </p:txBody>
      </p:sp>
      <p:grpSp>
        <p:nvGrpSpPr>
          <p:cNvPr id="4" name="Group 3"/>
          <p:cNvGrpSpPr/>
          <p:nvPr/>
        </p:nvGrpSpPr>
        <p:grpSpPr>
          <a:xfrm>
            <a:off x="119039" y="52508"/>
            <a:ext cx="9024962" cy="5356927"/>
            <a:chOff x="119039" y="52508"/>
            <a:chExt cx="9024962" cy="5356927"/>
          </a:xfrm>
        </p:grpSpPr>
        <p:pic>
          <p:nvPicPr>
            <p:cNvPr id="5" name="Picture 4"/>
            <p:cNvPicPr>
              <a:picLocks noChangeAspect="1"/>
            </p:cNvPicPr>
            <p:nvPr/>
          </p:nvPicPr>
          <p:blipFill rotWithShape="1">
            <a:blip r:embed="rId3"/>
            <a:srcRect l="3733" r="3665"/>
            <a:stretch/>
          </p:blipFill>
          <p:spPr>
            <a:xfrm>
              <a:off x="119039" y="1205033"/>
              <a:ext cx="5224486" cy="4204402"/>
            </a:xfrm>
            <a:prstGeom prst="rect">
              <a:avLst/>
            </a:prstGeom>
          </p:spPr>
        </p:pic>
        <p:pic>
          <p:nvPicPr>
            <p:cNvPr id="2" name="Picture 1"/>
            <p:cNvPicPr>
              <a:picLocks noChangeAspect="1"/>
            </p:cNvPicPr>
            <p:nvPr/>
          </p:nvPicPr>
          <p:blipFill>
            <a:blip r:embed="rId4"/>
            <a:stretch>
              <a:fillRect/>
            </a:stretch>
          </p:blipFill>
          <p:spPr>
            <a:xfrm>
              <a:off x="5242867" y="52508"/>
              <a:ext cx="3901134" cy="2305050"/>
            </a:xfrm>
            <a:prstGeom prst="rect">
              <a:avLst/>
            </a:prstGeom>
          </p:spPr>
        </p:pic>
      </p:grpSp>
      <p:sp>
        <p:nvSpPr>
          <p:cNvPr id="3" name="TextBox 2"/>
          <p:cNvSpPr txBox="1"/>
          <p:nvPr/>
        </p:nvSpPr>
        <p:spPr>
          <a:xfrm>
            <a:off x="1098199" y="174609"/>
            <a:ext cx="3850589" cy="424732"/>
          </a:xfrm>
          <a:prstGeom prst="rect">
            <a:avLst/>
          </a:prstGeom>
          <a:noFill/>
        </p:spPr>
        <p:txBody>
          <a:bodyPr wrap="square" rtlCol="0">
            <a:spAutoFit/>
          </a:bodyPr>
          <a:lstStyle/>
          <a:p>
            <a:r>
              <a:rPr lang="en-GB" dirty="0" smtClean="0"/>
              <a:t>Wireless Security Layers</a:t>
            </a:r>
            <a:endParaRPr lang="en-GB" dirty="0"/>
          </a:p>
        </p:txBody>
      </p:sp>
    </p:spTree>
    <p:extLst>
      <p:ext uri="{BB962C8B-B14F-4D97-AF65-F5344CB8AC3E}">
        <p14:creationId xmlns:p14="http://schemas.microsoft.com/office/powerpoint/2010/main" val="29860976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9868"/>
          <a:stretch/>
        </p:blipFill>
        <p:spPr>
          <a:xfrm>
            <a:off x="912798" y="735196"/>
            <a:ext cx="7338060" cy="4213210"/>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1199288" y="73519"/>
            <a:ext cx="7416290" cy="424732"/>
          </a:xfrm>
          <a:prstGeom prst="rect">
            <a:avLst/>
          </a:prstGeom>
          <a:noFill/>
        </p:spPr>
        <p:txBody>
          <a:bodyPr wrap="square" rtlCol="0">
            <a:spAutoFit/>
          </a:bodyPr>
          <a:lstStyle/>
          <a:p>
            <a:r>
              <a:rPr lang="en-GB" dirty="0" smtClean="0"/>
              <a:t>Wi-Fi Security Auditing Tool: Adaptive Wireless IPS</a:t>
            </a:r>
            <a:endParaRPr lang="en-GB" dirty="0"/>
          </a:p>
        </p:txBody>
      </p:sp>
    </p:spTree>
    <p:extLst>
      <p:ext uri="{BB962C8B-B14F-4D97-AF65-F5344CB8AC3E}">
        <p14:creationId xmlns:p14="http://schemas.microsoft.com/office/powerpoint/2010/main" val="7010932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154"/>
          <a:stretch/>
        </p:blipFill>
        <p:spPr>
          <a:xfrm>
            <a:off x="945631" y="808716"/>
            <a:ext cx="7629525" cy="4490438"/>
          </a:xfrm>
          <a:prstGeom prst="rect">
            <a:avLst/>
          </a:prstGeom>
        </p:spPr>
      </p:pic>
      <p:sp>
        <p:nvSpPr>
          <p:cNvPr id="7" name="Footer Placeholder 6"/>
          <p:cNvSpPr>
            <a:spLocks noGrp="1"/>
          </p:cNvSpPr>
          <p:nvPr>
            <p:ph type="ftr" sz="quarter" idx="4294967295"/>
          </p:nvPr>
        </p:nvSpPr>
        <p:spPr/>
        <p:txBody>
          <a:bodyPr/>
          <a:lstStyle/>
          <a:p>
            <a:endParaRPr lang="en-US" dirty="0"/>
          </a:p>
        </p:txBody>
      </p:sp>
      <p:sp>
        <p:nvSpPr>
          <p:cNvPr id="2" name="TextBox 1"/>
          <p:cNvSpPr txBox="1"/>
          <p:nvPr/>
        </p:nvSpPr>
        <p:spPr>
          <a:xfrm>
            <a:off x="2030979" y="114874"/>
            <a:ext cx="6314428" cy="424732"/>
          </a:xfrm>
          <a:prstGeom prst="rect">
            <a:avLst/>
          </a:prstGeom>
          <a:noFill/>
        </p:spPr>
        <p:txBody>
          <a:bodyPr wrap="square" rtlCol="0">
            <a:spAutoFit/>
          </a:bodyPr>
          <a:lstStyle/>
          <a:p>
            <a:r>
              <a:rPr lang="en-GB" dirty="0" smtClean="0"/>
              <a:t>Wireless Penetration Testing</a:t>
            </a:r>
            <a:endParaRPr lang="en-GB" dirty="0"/>
          </a:p>
        </p:txBody>
      </p:sp>
    </p:spTree>
    <p:extLst>
      <p:ext uri="{BB962C8B-B14F-4D97-AF65-F5344CB8AC3E}">
        <p14:creationId xmlns:p14="http://schemas.microsoft.com/office/powerpoint/2010/main" val="1363355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658"/>
          <a:stretch/>
        </p:blipFill>
        <p:spPr>
          <a:xfrm>
            <a:off x="587390" y="211369"/>
            <a:ext cx="8207575" cy="4976358"/>
          </a:xfrm>
          <a:prstGeom prst="rect">
            <a:avLst/>
          </a:prstGeom>
        </p:spPr>
      </p:pic>
      <p:sp>
        <p:nvSpPr>
          <p:cNvPr id="7" name="Footer Placeholder 6"/>
          <p:cNvSpPr>
            <a:spLocks noGrp="1"/>
          </p:cNvSpPr>
          <p:nvPr>
            <p:ph type="ftr" sz="quarter" idx="4294967295"/>
          </p:nvPr>
        </p:nvSpPr>
        <p:spPr/>
        <p:txBody>
          <a:bodyPr/>
          <a:lstStyle/>
          <a:p>
            <a:endParaRPr lang="en-US" dirty="0"/>
          </a:p>
        </p:txBody>
      </p:sp>
    </p:spTree>
    <p:extLst>
      <p:ext uri="{BB962C8B-B14F-4D97-AF65-F5344CB8AC3E}">
        <p14:creationId xmlns:p14="http://schemas.microsoft.com/office/powerpoint/2010/main" val="5184924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7678"/>
          <a:stretch/>
        </p:blipFill>
        <p:spPr>
          <a:xfrm>
            <a:off x="513871" y="142444"/>
            <a:ext cx="8317273" cy="4921218"/>
          </a:xfrm>
          <a:prstGeom prst="rect">
            <a:avLst/>
          </a:prstGeom>
        </p:spPr>
      </p:pic>
      <p:sp>
        <p:nvSpPr>
          <p:cNvPr id="7" name="Footer Placeholder 6"/>
          <p:cNvSpPr>
            <a:spLocks noGrp="1"/>
          </p:cNvSpPr>
          <p:nvPr>
            <p:ph type="ftr" sz="quarter" idx="4294967295"/>
          </p:nvPr>
        </p:nvSpPr>
        <p:spPr/>
        <p:txBody>
          <a:bodyPr/>
          <a:lstStyle/>
          <a:p>
            <a:endParaRPr lang="en-US" dirty="0"/>
          </a:p>
        </p:txBody>
      </p:sp>
    </p:spTree>
    <p:extLst>
      <p:ext uri="{BB962C8B-B14F-4D97-AF65-F5344CB8AC3E}">
        <p14:creationId xmlns:p14="http://schemas.microsoft.com/office/powerpoint/2010/main" val="1642551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5846"/>
          <a:stretch/>
        </p:blipFill>
        <p:spPr>
          <a:xfrm>
            <a:off x="865099" y="413546"/>
            <a:ext cx="7791534" cy="4751205"/>
          </a:xfrm>
          <a:prstGeom prst="rect">
            <a:avLst/>
          </a:prstGeom>
        </p:spPr>
      </p:pic>
      <p:sp>
        <p:nvSpPr>
          <p:cNvPr id="7" name="Footer Placeholder 6"/>
          <p:cNvSpPr>
            <a:spLocks noGrp="1"/>
          </p:cNvSpPr>
          <p:nvPr>
            <p:ph type="ftr" sz="quarter" idx="4294967295"/>
          </p:nvPr>
        </p:nvSpPr>
        <p:spPr/>
        <p:txBody>
          <a:bodyPr/>
          <a:lstStyle/>
          <a:p>
            <a:endParaRPr lang="en-US" dirty="0"/>
          </a:p>
        </p:txBody>
      </p:sp>
    </p:spTree>
    <p:extLst>
      <p:ext uri="{BB962C8B-B14F-4D97-AF65-F5344CB8AC3E}">
        <p14:creationId xmlns:p14="http://schemas.microsoft.com/office/powerpoint/2010/main" val="935668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439"/>
          <a:stretch/>
        </p:blipFill>
        <p:spPr>
          <a:xfrm>
            <a:off x="574108" y="243533"/>
            <a:ext cx="8179592" cy="4760395"/>
          </a:xfrm>
          <a:prstGeom prst="rect">
            <a:avLst/>
          </a:prstGeom>
        </p:spPr>
      </p:pic>
      <p:sp>
        <p:nvSpPr>
          <p:cNvPr id="7" name="Footer Placeholder 6"/>
          <p:cNvSpPr>
            <a:spLocks noGrp="1"/>
          </p:cNvSpPr>
          <p:nvPr>
            <p:ph type="ftr" sz="quarter" idx="4294967295"/>
          </p:nvPr>
        </p:nvSpPr>
        <p:spPr/>
        <p:txBody>
          <a:bodyPr/>
          <a:lstStyle/>
          <a:p>
            <a:endParaRPr lang="en-US" dirty="0"/>
          </a:p>
        </p:txBody>
      </p:sp>
    </p:spTree>
    <p:extLst>
      <p:ext uri="{BB962C8B-B14F-4D97-AF65-F5344CB8AC3E}">
        <p14:creationId xmlns:p14="http://schemas.microsoft.com/office/powerpoint/2010/main" val="102132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9147" y="234876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32539</TotalTime>
  <Pages>28</Pages>
  <Words>1097</Words>
  <Application>Microsoft Office PowerPoint</Application>
  <PresentationFormat>On-screen Show (4:3)</PresentationFormat>
  <Paragraphs>133</Paragraphs>
  <Slides>41</Slides>
  <Notes>16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41</vt:i4>
      </vt:variant>
    </vt:vector>
  </HeadingPairs>
  <TitlesOfParts>
    <vt:vector size="49" baseType="lpstr">
      <vt:lpstr>ＭＳ Ｐゴシック</vt:lpstr>
      <vt:lpstr>Arial</vt:lpstr>
      <vt:lpstr>Calibri</vt:lpstr>
      <vt:lpstr>Calibri Light</vt:lpstr>
      <vt:lpstr>Wingdings</vt:lpstr>
      <vt:lpstr>PPT-TMPLT-WHT_C</vt:lpstr>
      <vt:lpstr>Custom Design</vt:lpstr>
      <vt:lpstr>NetAcad-4F_PPT-WHT_060408</vt:lpstr>
      <vt:lpstr>Instructor Materials lecture 2: The Cybersecurity Sorcery Cube</vt:lpstr>
      <vt:lpstr>Are you protected from Hackers on Public WI-FI?</vt:lpstr>
      <vt:lpstr>WiFi Statistics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Wireless Network Attacking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1031</cp:revision>
  <cp:lastPrinted>1999-01-27T00:54:54Z</cp:lastPrinted>
  <dcterms:created xsi:type="dcterms:W3CDTF">2006-10-23T15:07:30Z</dcterms:created>
  <dcterms:modified xsi:type="dcterms:W3CDTF">2019-02-28T12:22:04Z</dcterms:modified>
</cp:coreProperties>
</file>