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72" r:id="rId4"/>
  </p:sldMasterIdLst>
  <p:notesMasterIdLst>
    <p:notesMasterId r:id="rId18"/>
  </p:notesMasterIdLst>
  <p:sldIdLst>
    <p:sldId id="256" r:id="rId5"/>
    <p:sldId id="261" r:id="rId6"/>
    <p:sldId id="258" r:id="rId7"/>
    <p:sldId id="264" r:id="rId8"/>
    <p:sldId id="259" r:id="rId9"/>
    <p:sldId id="267" r:id="rId10"/>
    <p:sldId id="266" r:id="rId11"/>
    <p:sldId id="262" r:id="rId12"/>
    <p:sldId id="269" r:id="rId13"/>
    <p:sldId id="268" r:id="rId14"/>
    <p:sldId id="265" r:id="rId15"/>
    <p:sldId id="270" r:id="rId16"/>
    <p:sldId id="26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B1725B-AE99-D58F-DA93-F860EACF66F9}" v="2" dt="2019-01-16T00:17:08.522"/>
    <p1510:client id="{212F8CD5-B7EA-42B4-A2BB-F99F3EFDE2F8}" v="65" dt="2019-01-15T23:36:52.122"/>
    <p1510:client id="{BE9AE665-C240-4DE1-87E6-652D095B73FC}" v="11" dt="2019-01-16T09:27:21.642"/>
    <p1510:client id="{AE34EE52-D05E-460E-9674-0AAA2BF2D01C}" v="699" dt="2019-01-16T00:36:58.892"/>
    <p1510:client id="{A3F9C367-6CDD-0C87-C5B2-179D5AB9D6D9}" v="2" dt="2019-01-15T22:54:20.047"/>
    <p1510:client id="{A3AC1FCB-6852-4468-81D8-7AF28F7455F2}" v="131" dt="2019-01-16T00:33:56.764"/>
    <p1510:client id="{77A0AB58-007E-5FD6-5D15-834AF3F3C30D}" v="33" dt="2019-01-16T00:26:23.684"/>
    <p1510:client id="{FE20B60B-4424-4675-930B-8CE1A273A9CF}" v="16" dt="2019-01-16T09:23:12.9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BACB9E-8CB3-4C1B-A69A-EA30523EE4E7}" type="datetimeFigureOut">
              <a:rPr lang="en-GB" smtClean="0"/>
              <a:t>16/01/2019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4F6C9A-C549-4113-A18E-CE973C494D03}" type="slidenum">
              <a:rPr lang="en-GB" smtClean="0"/>
              <a:t>‹#›</a:t>
            </a:fld>
            <a:endParaRPr lang="en-GB"/>
          </a:p>
        </p:txBody>
      </p:sp>
    </p:spTree>
    <p:extLst>
      <p:ext uri="{BB962C8B-B14F-4D97-AF65-F5344CB8AC3E}">
        <p14:creationId xmlns:p14="http://schemas.microsoft.com/office/powerpoint/2010/main" val="869924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AI-powered recruitment technology provides automated data capturing, searching and matching of candidate</a:t>
            </a:r>
          </a:p>
          <a:p>
            <a:r>
              <a:rPr lang="en-GB"/>
              <a:t>profiles, making it easier and quicker for recruiters (The Telegraph, 2018).</a:t>
            </a:r>
          </a:p>
          <a:p>
            <a:endParaRPr lang="en-GB"/>
          </a:p>
          <a:p>
            <a:r>
              <a:rPr lang="en-GB"/>
              <a:t>Tesco use digital graphs such as line graphs and bar charts when reviewing their performance and targets. </a:t>
            </a:r>
          </a:p>
          <a:p>
            <a:r>
              <a:rPr lang="en-GB"/>
              <a:t>By doing this they're able to measure things such as cost breakdowns, employee reviews and performance (Tesco 2018).</a:t>
            </a:r>
          </a:p>
          <a:p>
            <a:endParaRPr lang="en-GB"/>
          </a:p>
          <a:p>
            <a:r>
              <a:rPr lang="en-GB"/>
              <a:t>Sainsbury's have noticed the increase in demand for employees to be familiar with, and use AI. </a:t>
            </a:r>
          </a:p>
          <a:p>
            <a:r>
              <a:rPr lang="en-GB"/>
              <a:t>In summer 2016, they launched an apprenticeship to attract people with a passion for coding and software</a:t>
            </a:r>
          </a:p>
          <a:p>
            <a:r>
              <a:rPr lang="en-GB"/>
              <a:t>development into the business (Sainsbury's).</a:t>
            </a:r>
          </a:p>
          <a:p>
            <a:endParaRPr lang="en-GB"/>
          </a:p>
          <a:p>
            <a:endParaRPr lang="en-GB"/>
          </a:p>
        </p:txBody>
      </p:sp>
      <p:sp>
        <p:nvSpPr>
          <p:cNvPr id="4" name="Slide Number Placeholder 3"/>
          <p:cNvSpPr>
            <a:spLocks noGrp="1"/>
          </p:cNvSpPr>
          <p:nvPr>
            <p:ph type="sldNum" sz="quarter" idx="10"/>
          </p:nvPr>
        </p:nvSpPr>
        <p:spPr/>
        <p:txBody>
          <a:bodyPr/>
          <a:lstStyle/>
          <a:p>
            <a:fld id="{BA4F6C9A-C549-4113-A18E-CE973C494D03}" type="slidenum">
              <a:rPr lang="en-GB" smtClean="0"/>
              <a:t>4</a:t>
            </a:fld>
            <a:endParaRPr lang="en-GB"/>
          </a:p>
        </p:txBody>
      </p:sp>
    </p:spTree>
    <p:extLst>
      <p:ext uri="{BB962C8B-B14F-4D97-AF65-F5344CB8AC3E}">
        <p14:creationId xmlns:p14="http://schemas.microsoft.com/office/powerpoint/2010/main" val="26033599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Artificial intelligence is being used more and more in the supermarket industry to filter out human error and commonplace tasks carried out by humans. retailers such as Tesco use AI to gain insights and collect data on their consumer behaviors </a:t>
            </a:r>
            <a:r>
              <a:rPr lang="en-US"/>
              <a:t>(InformationAge, 2017). </a:t>
            </a:r>
            <a:r>
              <a:rPr lang="en-US">
                <a:cs typeface="Calibri"/>
              </a:rPr>
              <a:t>Research has shown that 54% of executives have said that AI solutions applied in their business have already improved their productivity </a:t>
            </a:r>
            <a:r>
              <a:rPr lang="en-US"/>
              <a:t>(pwc, 2017) </a:t>
            </a:r>
            <a:br>
              <a:rPr lang="en-US">
                <a:cs typeface="Calibri"/>
              </a:rPr>
            </a:br>
            <a:br>
              <a:rPr lang="en-US">
                <a:cs typeface="Calibri"/>
              </a:rPr>
            </a:br>
            <a:r>
              <a:rPr lang="en-US">
                <a:cs typeface="Calibri"/>
              </a:rPr>
              <a:t>It is important to consider what AI can do for an organization, in regard to sustainability AI helps organizations rapidly reduce their environmental impact by improving efficiency and developing new products </a:t>
            </a:r>
            <a:r>
              <a:rPr lang="en-US"/>
              <a:t>(GreenBiz, 2017). </a:t>
            </a:r>
            <a:r>
              <a:rPr lang="en-US">
                <a:cs typeface="Calibri"/>
              </a:rPr>
              <a:t>For example, AI is said to improve the way supermarkets produce their food. For example Waitrose is actively investing in robots to farm their produce. Researches also believe that AI can improve agricultural productivity by 53% </a:t>
            </a:r>
            <a:r>
              <a:rPr lang="en-US"/>
              <a:t>(Raconteur , 2017)</a:t>
            </a:r>
            <a:br>
              <a:rPr lang="en-US">
                <a:cs typeface="Calibri"/>
              </a:rPr>
            </a:br>
            <a:r>
              <a:rPr lang="en-US"/>
              <a:t> </a:t>
            </a:r>
            <a:br>
              <a:rPr lang="en-US">
                <a:cs typeface="Calibri"/>
              </a:rPr>
            </a:br>
            <a:r>
              <a:rPr lang="en-US">
                <a:cs typeface="Calibri"/>
              </a:rPr>
              <a:t>If your not investing in AI, you also run the risk of loosing your competitive advantage to other industry's in the market. AI allows organizations to keep one step ahead of its competitors by being able to monitor sales and consumer behavior using AI solutions. Research shows that 85% of respondents agree that investing in AI will enable a competitive advantage </a:t>
            </a:r>
            <a:r>
              <a:rPr lang="en-US"/>
              <a:t>(Forbes, 2017). </a:t>
            </a:r>
            <a:br>
              <a:rPr lang="en-US">
                <a:cs typeface="Calibri"/>
              </a:rPr>
            </a:br>
            <a:br>
              <a:rPr lang="en-US">
                <a:cs typeface="Calibri"/>
              </a:rPr>
            </a:br>
            <a:r>
              <a:rPr lang="en-US">
                <a:cs typeface="Calibri"/>
              </a:rPr>
              <a:t> </a:t>
            </a:r>
            <a:br>
              <a:rPr lang="en-US">
                <a:cs typeface="Calibri"/>
              </a:rPr>
            </a:br>
            <a:r>
              <a:rPr lang="en-US">
                <a:cs typeface="Calibri"/>
              </a:rPr>
              <a:t>     </a:t>
            </a:r>
            <a:endParaRPr lang="en-US" err="1">
              <a:cs typeface="Calibri"/>
            </a:endParaRPr>
          </a:p>
        </p:txBody>
      </p:sp>
      <p:sp>
        <p:nvSpPr>
          <p:cNvPr id="4" name="Slide Number Placeholder 3"/>
          <p:cNvSpPr>
            <a:spLocks noGrp="1"/>
          </p:cNvSpPr>
          <p:nvPr>
            <p:ph type="sldNum" sz="quarter" idx="10"/>
          </p:nvPr>
        </p:nvSpPr>
        <p:spPr/>
        <p:txBody>
          <a:bodyPr/>
          <a:lstStyle/>
          <a:p>
            <a:fld id="{BA4F6C9A-C549-4113-A18E-CE973C494D03}" type="slidenum">
              <a:rPr lang="en-GB" smtClean="0"/>
              <a:t>5</a:t>
            </a:fld>
            <a:endParaRPr lang="en-GB"/>
          </a:p>
        </p:txBody>
      </p:sp>
    </p:spTree>
    <p:extLst>
      <p:ext uri="{BB962C8B-B14F-4D97-AF65-F5344CB8AC3E}">
        <p14:creationId xmlns:p14="http://schemas.microsoft.com/office/powerpoint/2010/main" val="33147232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As Technology is improving day by day, businesses have started to </a:t>
            </a:r>
            <a:r>
              <a:rPr lang="en-US" err="1">
                <a:cs typeface="Calibri"/>
              </a:rPr>
              <a:t>realise</a:t>
            </a:r>
            <a:r>
              <a:rPr lang="en-US">
                <a:cs typeface="Calibri"/>
              </a:rPr>
              <a:t> they need to adapt to these changes, and use technology to become successful. </a:t>
            </a:r>
          </a:p>
          <a:p>
            <a:endParaRPr lang="en-US">
              <a:cs typeface="Calibri"/>
            </a:endParaRPr>
          </a:p>
          <a:p>
            <a:r>
              <a:rPr lang="en-US">
                <a:cs typeface="Calibri"/>
              </a:rPr>
              <a:t>Supermarkets are already using AI technology to manage people within the work place. </a:t>
            </a:r>
          </a:p>
          <a:p>
            <a:endParaRPr lang="en-US">
              <a:cs typeface="Calibri"/>
            </a:endParaRPr>
          </a:p>
          <a:p>
            <a:r>
              <a:rPr lang="en-US">
                <a:cs typeface="Calibri"/>
              </a:rPr>
              <a:t>For example, Tesco use AI within their performance management process. The supermarket have created a website page where their employees can log into their account and access their feedback. This shows how Tesco are using AI to give up-to-date feedback so their employees will become aware if there is anything they can improve on, benefitting themselves and the </a:t>
            </a:r>
            <a:r>
              <a:rPr lang="en-US" err="1">
                <a:cs typeface="Calibri"/>
              </a:rPr>
              <a:t>organisation</a:t>
            </a:r>
            <a:r>
              <a:rPr lang="en-US">
                <a:cs typeface="Calibri"/>
              </a:rPr>
              <a:t> (Tesco-PLC,2018). </a:t>
            </a:r>
          </a:p>
        </p:txBody>
      </p:sp>
      <p:sp>
        <p:nvSpPr>
          <p:cNvPr id="4" name="Slide Number Placeholder 3"/>
          <p:cNvSpPr>
            <a:spLocks noGrp="1"/>
          </p:cNvSpPr>
          <p:nvPr>
            <p:ph type="sldNum" sz="quarter" idx="5"/>
          </p:nvPr>
        </p:nvSpPr>
        <p:spPr/>
        <p:txBody>
          <a:bodyPr/>
          <a:lstStyle/>
          <a:p>
            <a:fld id="{A6D0003D-383E-4A01-A17F-79EB7A2DC0DA}" type="slidenum">
              <a:rPr lang="en-GB"/>
              <a:t>6</a:t>
            </a:fld>
            <a:endParaRPr lang="en-US"/>
          </a:p>
        </p:txBody>
      </p:sp>
    </p:spTree>
    <p:extLst>
      <p:ext uri="{BB962C8B-B14F-4D97-AF65-F5344CB8AC3E}">
        <p14:creationId xmlns:p14="http://schemas.microsoft.com/office/powerpoint/2010/main" val="75593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endParaRPr lang="en-US" dirty="0"/>
          </a:p>
          <a:p>
            <a:r>
              <a:rPr lang="en-GB" dirty="0"/>
              <a:t>Employee engagement is controlled to shape the reliability that staff have for their occupation and also the devotion towards co-workers and company culture (Unicorn HRO,2016</a:t>
            </a:r>
            <a:r>
              <a:rPr lang="en-US" dirty="0"/>
              <a:t>)</a:t>
            </a:r>
            <a:r>
              <a:rPr lang="en-GB" dirty="0"/>
              <a:t>  </a:t>
            </a:r>
            <a:endParaRPr lang="en-GB" dirty="0">
              <a:cs typeface="Calibri"/>
            </a:endParaRPr>
          </a:p>
          <a:p>
            <a:r>
              <a:rPr lang="en-GB" dirty="0"/>
              <a:t>  </a:t>
            </a:r>
            <a:endParaRPr lang="en-GB" dirty="0">
              <a:cs typeface="Calibri"/>
            </a:endParaRPr>
          </a:p>
          <a:p>
            <a:r>
              <a:rPr lang="en-GB" dirty="0"/>
              <a:t>Positive engagement means that employees are attached to their job, and they are prepared to put in the additional work is required to achieve company aims.</a:t>
            </a:r>
            <a:endParaRPr lang="en-GB" dirty="0">
              <a:cs typeface="Calibri"/>
            </a:endParaRPr>
          </a:p>
          <a:p>
            <a:r>
              <a:rPr lang="en-US" dirty="0"/>
              <a:t> </a:t>
            </a:r>
            <a:r>
              <a:rPr lang="en-GB" dirty="0"/>
              <a:t> </a:t>
            </a:r>
            <a:endParaRPr lang="en-GB" dirty="0">
              <a:cs typeface="Calibri"/>
            </a:endParaRPr>
          </a:p>
          <a:p>
            <a:r>
              <a:rPr lang="en-US" dirty="0"/>
              <a:t>AI is vital for employee engagement because without AI employees would not have a say. Communication is a crucial area for employee engagement.  </a:t>
            </a:r>
            <a:endParaRPr lang="en-GB" dirty="0"/>
          </a:p>
          <a:p>
            <a:r>
              <a:rPr lang="en-US" dirty="0"/>
              <a:t> </a:t>
            </a:r>
            <a:r>
              <a:rPr lang="en-GB" dirty="0"/>
              <a:t> </a:t>
            </a:r>
            <a:endParaRPr lang="en-GB" dirty="0">
              <a:cs typeface="Calibri"/>
            </a:endParaRPr>
          </a:p>
          <a:p>
            <a:r>
              <a:rPr lang="en-US" dirty="0"/>
              <a:t>AI can also help employee engagement because AI tools can reduce a human preconception, building an equitable opinion, which therefore will make a diverse and fair workplace  </a:t>
            </a:r>
            <a:endParaRPr lang="en-GB"/>
          </a:p>
          <a:p>
            <a:r>
              <a:rPr lang="en-US" dirty="0"/>
              <a:t> </a:t>
            </a:r>
            <a:r>
              <a:rPr lang="en-GB" dirty="0"/>
              <a:t> </a:t>
            </a:r>
            <a:endParaRPr lang="en-GB" dirty="0">
              <a:cs typeface="Calibri"/>
            </a:endParaRPr>
          </a:p>
          <a:p>
            <a:r>
              <a:rPr lang="en-US" dirty="0"/>
              <a:t>By using data analysis and AI, employers will be able to modify career plans and also training programs  </a:t>
            </a:r>
            <a:endParaRPr lang="en-GB"/>
          </a:p>
          <a:p>
            <a:r>
              <a:rPr lang="en-US" dirty="0"/>
              <a:t> </a:t>
            </a:r>
            <a:endParaRPr lang="en-GB" dirty="0"/>
          </a:p>
          <a:p>
            <a:r>
              <a:rPr lang="en-GB" dirty="0"/>
              <a:t>AI has changed how the company responds to divided feedback and needs the requirements for the company. </a:t>
            </a:r>
            <a:endParaRPr lang="en-GB" dirty="0">
              <a:cs typeface="Calibri"/>
            </a:endParaRPr>
          </a:p>
          <a:p>
            <a:r>
              <a:rPr lang="en-GB" dirty="0"/>
              <a:t>  </a:t>
            </a:r>
            <a:endParaRPr lang="en-GB" dirty="0">
              <a:cs typeface="Calibri"/>
            </a:endParaRPr>
          </a:p>
          <a:p>
            <a:r>
              <a:rPr lang="en-GB" dirty="0"/>
              <a:t>Responsive programs collect advice from our employees over time and shows experiences so our company can deliver tailored and customized responses to issues and challenges arising in our organisations. </a:t>
            </a:r>
            <a:endParaRPr lang="en-GB" dirty="0">
              <a:cs typeface="Calibri"/>
            </a:endParaRPr>
          </a:p>
          <a:p>
            <a:r>
              <a:rPr lang="en-GB" dirty="0"/>
              <a:t> </a:t>
            </a:r>
            <a:endParaRPr lang="en-GB" dirty="0">
              <a:cs typeface="Calibri"/>
            </a:endParaRPr>
          </a:p>
          <a:p>
            <a:endParaRPr lang="en-GB" dirty="0">
              <a:cs typeface="Calibri"/>
            </a:endParaRPr>
          </a:p>
          <a:p>
            <a:endParaRPr lang="en-GB" dirty="0">
              <a:cs typeface="Calibri"/>
            </a:endParaRPr>
          </a:p>
        </p:txBody>
      </p:sp>
      <p:sp>
        <p:nvSpPr>
          <p:cNvPr id="4" name="Slide Number Placeholder 3"/>
          <p:cNvSpPr>
            <a:spLocks noGrp="1"/>
          </p:cNvSpPr>
          <p:nvPr>
            <p:ph type="sldNum" sz="quarter" idx="10"/>
          </p:nvPr>
        </p:nvSpPr>
        <p:spPr/>
        <p:txBody>
          <a:bodyPr/>
          <a:lstStyle/>
          <a:p>
            <a:fld id="{BA4F6C9A-C549-4113-A18E-CE973C494D03}" type="slidenum">
              <a:rPr lang="en-GB" smtClean="0"/>
              <a:t>8</a:t>
            </a:fld>
            <a:endParaRPr lang="en-GB"/>
          </a:p>
        </p:txBody>
      </p:sp>
    </p:spTree>
    <p:extLst>
      <p:ext uri="{BB962C8B-B14F-4D97-AF65-F5344CB8AC3E}">
        <p14:creationId xmlns:p14="http://schemas.microsoft.com/office/powerpoint/2010/main" val="567327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Using AI technology to help manage the learning and development process within a business is extremely important, especially for supermarkets as they have so many employees.</a:t>
            </a:r>
            <a:endParaRPr lang="en-US"/>
          </a:p>
          <a:p>
            <a:r>
              <a:rPr lang="en-US">
                <a:cs typeface="Calibri"/>
              </a:rPr>
              <a:t>It focuses on helping employees learn new skills to motivate them to become more productive in the work place (CIPD,2015). </a:t>
            </a:r>
            <a:endParaRPr lang="en-US"/>
          </a:p>
          <a:p>
            <a:endParaRPr lang="en-US">
              <a:cs typeface="Calibri"/>
            </a:endParaRPr>
          </a:p>
          <a:p>
            <a:r>
              <a:rPr lang="en-US">
                <a:cs typeface="Calibri"/>
              </a:rPr>
              <a:t>1. </a:t>
            </a:r>
          </a:p>
          <a:p>
            <a:r>
              <a:rPr lang="en-US">
                <a:cs typeface="Calibri"/>
              </a:rPr>
              <a:t>For example, Tesco is the UK's largest supermarket and owns thousands of stores. This means Tesco employ a lot of staff and a lot of training is required to help the </a:t>
            </a:r>
            <a:r>
              <a:rPr lang="en-US" err="1">
                <a:cs typeface="Calibri"/>
              </a:rPr>
              <a:t>organisation</a:t>
            </a:r>
            <a:r>
              <a:rPr lang="en-US">
                <a:cs typeface="Calibri"/>
              </a:rPr>
              <a:t> run smoothly.</a:t>
            </a:r>
          </a:p>
          <a:p>
            <a:endParaRPr lang="en-US">
              <a:cs typeface="Calibri"/>
            </a:endParaRPr>
          </a:p>
          <a:p>
            <a:r>
              <a:rPr lang="en-US">
                <a:cs typeface="Calibri"/>
              </a:rPr>
              <a:t>Using AI technology, Tesco created their own virtual online learning portal. This enables employees to log onto their account and complete training tasks to learn and develop their skills. </a:t>
            </a:r>
          </a:p>
          <a:p>
            <a:r>
              <a:rPr lang="en-US">
                <a:cs typeface="Calibri"/>
              </a:rPr>
              <a:t>Developing employees skills benefits businesses as employees will be able to work harder and apply more to the </a:t>
            </a:r>
            <a:r>
              <a:rPr lang="en-US" err="1">
                <a:cs typeface="Calibri"/>
              </a:rPr>
              <a:t>organisation</a:t>
            </a:r>
            <a:r>
              <a:rPr lang="en-US">
                <a:cs typeface="Calibri"/>
              </a:rPr>
              <a:t> (Knowledge, 2018). </a:t>
            </a:r>
          </a:p>
          <a:p>
            <a:endParaRPr lang="en-US">
              <a:cs typeface="Calibri"/>
            </a:endParaRPr>
          </a:p>
          <a:p>
            <a:r>
              <a:rPr lang="en-US">
                <a:cs typeface="Calibri"/>
              </a:rPr>
              <a:t>2. </a:t>
            </a:r>
          </a:p>
          <a:p>
            <a:r>
              <a:rPr lang="en-US">
                <a:cs typeface="Calibri"/>
              </a:rPr>
              <a:t>AI feedback from the training programs will be extremely fast and notify the employer how well their employee is doing (</a:t>
            </a:r>
            <a:r>
              <a:rPr lang="en-US" err="1">
                <a:cs typeface="Calibri"/>
              </a:rPr>
              <a:t>Pribanic</a:t>
            </a:r>
            <a:r>
              <a:rPr lang="en-US">
                <a:cs typeface="Calibri"/>
              </a:rPr>
              <a:t>, 2018). </a:t>
            </a:r>
          </a:p>
          <a:p>
            <a:endParaRPr lang="en-US">
              <a:cs typeface="Calibri"/>
            </a:endParaRPr>
          </a:p>
          <a:p>
            <a:endParaRPr lang="en-US">
              <a:cs typeface="Calibri"/>
            </a:endParaRPr>
          </a:p>
          <a:p>
            <a:r>
              <a:rPr lang="en-US">
                <a:cs typeface="Calibri"/>
              </a:rPr>
              <a:t>3. </a:t>
            </a:r>
          </a:p>
          <a:p>
            <a:endParaRPr lang="en-US">
              <a:cs typeface="Calibri"/>
            </a:endParaRPr>
          </a:p>
          <a:p>
            <a:r>
              <a:rPr lang="en-US">
                <a:cs typeface="Calibri"/>
              </a:rPr>
              <a:t>Chatbots can be used for learning and development. Customers answers can be answered straight away, giving great customer service. This could be about problems with a product, contracts or phone deals and it is  extremely affective. </a:t>
            </a:r>
          </a:p>
          <a:p>
            <a:endParaRPr lang="en-US">
              <a:cs typeface="Calibri"/>
            </a:endParaRPr>
          </a:p>
          <a:p>
            <a:r>
              <a:rPr lang="en-US">
                <a:cs typeface="Calibri"/>
              </a:rPr>
              <a:t>This will help us the HR department complete more tasks whilst AI technology can take on answering customers questions (Chatbots, 2010). </a:t>
            </a: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BA4F6C9A-C549-4113-A18E-CE973C494D03}" type="slidenum">
              <a:rPr lang="en-GB" smtClean="0"/>
              <a:t>9</a:t>
            </a:fld>
            <a:endParaRPr lang="en-GB"/>
          </a:p>
        </p:txBody>
      </p:sp>
    </p:spTree>
    <p:extLst>
      <p:ext uri="{BB962C8B-B14F-4D97-AF65-F5344CB8AC3E}">
        <p14:creationId xmlns:p14="http://schemas.microsoft.com/office/powerpoint/2010/main" val="2416694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today in our generation we use AI without even </a:t>
            </a:r>
            <a:r>
              <a:rPr lang="en-US" err="1"/>
              <a:t>realising</a:t>
            </a:r>
            <a:r>
              <a:rPr lang="en-US"/>
              <a:t> it anymore it has become so efficient and easily accessible to us in everything we do and where we go. Sainsburys is one of the UK’s largest supermarkets and are introducing AI in the workplace every day. Over the years we all have come very reliant on machines as they do almost everything for us so if they were to simply shut down, they have a potential to ruin our economy. With machines you cannot get that human feel touch or quality the feeling of togetherness and emotional understanding machines will lack the sympathy and </a:t>
            </a:r>
            <a:r>
              <a:rPr lang="en-US" err="1"/>
              <a:t>empathise</a:t>
            </a:r>
            <a:r>
              <a:rPr lang="en-US"/>
              <a:t> with your situations and may act irrationally. As machines will be able to perform almost every task better than us, they will take up many of our jobs, which will result in masses of people will end up jobless and as a result human’s will feel essentially useless leading to potential mental illness. Some consider this as ethically wrong Sainsburys already are using </a:t>
            </a:r>
            <a:r>
              <a:rPr lang="en-US" b="1"/>
              <a:t>online customer feedback</a:t>
            </a:r>
            <a:r>
              <a:rPr lang="en-US"/>
              <a:t> and complaints procedures through online services, the conduct all their interviews through applications online this can make customers feel that they are not being able to show their true identity as they cannot be seen or are able to ask any formal questions. Some may argue that it is a good aspect as it does not judge first impressions. </a:t>
            </a:r>
            <a:br>
              <a:rPr lang="en-US">
                <a:cs typeface="Calibri"/>
              </a:rPr>
            </a:br>
            <a:br>
              <a:rPr lang="en-US">
                <a:cs typeface="Calibri"/>
              </a:rPr>
            </a:br>
            <a:r>
              <a:rPr lang="en-US"/>
              <a:t>chatbots, interviews, customer feedback, self service, </a:t>
            </a:r>
          </a:p>
          <a:p>
            <a:endParaRPr lang="en-US">
              <a:cs typeface="Calibri"/>
            </a:endParaRPr>
          </a:p>
        </p:txBody>
      </p:sp>
      <p:sp>
        <p:nvSpPr>
          <p:cNvPr id="4" name="Slide Number Placeholder 3"/>
          <p:cNvSpPr>
            <a:spLocks noGrp="1"/>
          </p:cNvSpPr>
          <p:nvPr>
            <p:ph type="sldNum" sz="quarter" idx="5"/>
          </p:nvPr>
        </p:nvSpPr>
        <p:spPr/>
        <p:txBody>
          <a:bodyPr/>
          <a:lstStyle/>
          <a:p>
            <a:fld id="{BA4F6C9A-C549-4113-A18E-CE973C494D03}" type="slidenum">
              <a:rPr lang="en-GB" smtClean="0"/>
              <a:t>10</a:t>
            </a:fld>
            <a:endParaRPr lang="en-GB"/>
          </a:p>
        </p:txBody>
      </p:sp>
    </p:spTree>
    <p:extLst>
      <p:ext uri="{BB962C8B-B14F-4D97-AF65-F5344CB8AC3E}">
        <p14:creationId xmlns:p14="http://schemas.microsoft.com/office/powerpoint/2010/main" val="1749299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smtClean="0"/>
              <a:pPr/>
              <a:t>1/16/2019</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2103018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739981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1/16/2019</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3909290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smtClean="0"/>
              <a:pPr/>
              <a:t>1/16/2019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68716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smtClean="0"/>
              <a:pPr/>
              <a:t>1/16/2019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428574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B61BEF0D-F0BB-DE4B-95CE-6DB70DBA9567}" type="datetimeFigureOut">
              <a:rPr lang="en-US" smtClean="0"/>
              <a:pPr/>
              <a:t>1/16/2019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p>
        </p:txBody>
      </p:sp>
    </p:spTree>
    <p:extLst>
      <p:ext uri="{BB962C8B-B14F-4D97-AF65-F5344CB8AC3E}">
        <p14:creationId xmlns:p14="http://schemas.microsoft.com/office/powerpoint/2010/main" val="1164318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412690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1/16/2019</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2923296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80803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454701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smtClean="0"/>
              <a:pPr/>
              <a:t>1/16/2019</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4291526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smtClean="0"/>
              <a:pPr/>
              <a:t>1/16/2019</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smtClean="0"/>
              <a:pPr/>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28555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hyperlink" Target="http://www.crossknowledge.com/uploads/filemngr/EN/case-studies/retail/tesco-elearning-case-study.pdf" TargetMode="External"/><Relationship Id="rId3" Type="http://schemas.openxmlformats.org/officeDocument/2006/relationships/hyperlink" Target="https://www.forbes.com/sites/rummanchowdhury/2018/03/16/how-human-centric-ai-can-help-your-employees-love-mondays-again/#23ee72b33f45" TargetMode="External"/><Relationship Id="rId7" Type="http://schemas.openxmlformats.org/officeDocument/2006/relationships/hyperlink" Target="https://www.futureofai.com/" TargetMode="External"/><Relationship Id="rId12" Type="http://schemas.openxmlformats.org/officeDocument/2006/relationships/hyperlink" Target="https://unicornhro.com/blog/employee-engagement-and-what-it-means-for-hr/" TargetMode="External"/><Relationship Id="rId2" Type="http://schemas.openxmlformats.org/officeDocument/2006/relationships/hyperlink" Target="https://www.chatbots.org/virtual_assistant/rachel/" TargetMode="External"/><Relationship Id="rId1" Type="http://schemas.openxmlformats.org/officeDocument/2006/relationships/slideLayout" Target="../slideLayouts/slideLayout2.xml"/><Relationship Id="rId6" Type="http://schemas.openxmlformats.org/officeDocument/2006/relationships/hyperlink" Target="https://www.employeebenefits.co.uk/how-can-artificial-intelligence-impact-employee-engagement/" TargetMode="External"/><Relationship Id="rId11" Type="http://schemas.openxmlformats.org/officeDocument/2006/relationships/hyperlink" Target="https://www.ourtesco.com/opportunities-to-get-on/performance/inspiring-great-performance-every-day/" TargetMode="External"/><Relationship Id="rId5" Type="http://schemas.openxmlformats.org/officeDocument/2006/relationships/hyperlink" Target="https://www.peoplematters.in/article/employee-engagement/using-ai-to-boost-employee-engagement-17053?utm_source=peoplematters&amp;utm_medium=interstitial&amp;utm_campaign=learnings-of-the-day" TargetMode="External"/><Relationship Id="rId10" Type="http://schemas.openxmlformats.org/officeDocument/2006/relationships/hyperlink" Target="https://hrdailyadvisor.blr.com/2018/07/27/can-ai-help-drive-employee-engagement/" TargetMode="External"/><Relationship Id="rId4" Type="http://schemas.openxmlformats.org/officeDocument/2006/relationships/hyperlink" Target="https://www.cipd.co.uk/Images/learning-development_2015_tcm18-11298.pdf" TargetMode="External"/><Relationship Id="rId9" Type="http://schemas.openxmlformats.org/officeDocument/2006/relationships/hyperlink" Target="https://www.techfunnel.com/hr-tech/future-of-ai-in-corporate-training-and-development/"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93D4EDA-58E0-40CC-B3CA-14CDEB349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igital Connections">
            <a:extLst>
              <a:ext uri="{FF2B5EF4-FFF2-40B4-BE49-F238E27FC236}">
                <a16:creationId xmlns:a16="http://schemas.microsoft.com/office/drawing/2014/main" id="{3840F91C-EDD0-4D4E-A4AB-E6C77856C88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13265" t="9091" r="3502" b="-1"/>
          <a:stretch/>
        </p:blipFill>
        <p:spPr>
          <a:xfrm>
            <a:off x="20" y="10"/>
            <a:ext cx="12191980" cy="6857990"/>
          </a:xfrm>
          <a:prstGeom prst="rect">
            <a:avLst/>
          </a:prstGeom>
        </p:spPr>
      </p:pic>
      <p:grpSp>
        <p:nvGrpSpPr>
          <p:cNvPr id="17" name="Group 16">
            <a:extLst>
              <a:ext uri="{FF2B5EF4-FFF2-40B4-BE49-F238E27FC236}">
                <a16:creationId xmlns:a16="http://schemas.microsoft.com/office/drawing/2014/main" id="{AA9EB0BC-A85E-4C26-B355-5DFCEF6CCB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8" name="Rectangle 17">
              <a:extLst>
                <a:ext uri="{FF2B5EF4-FFF2-40B4-BE49-F238E27FC236}">
                  <a16:creationId xmlns:a16="http://schemas.microsoft.com/office/drawing/2014/main" id="{3643E56B-BD42-413D-B17D-7958270F5D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96C04F74-9467-4FA5-95DC-8D481A297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D73DE1C3-5C37-42E9-A3F0-256F193832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4A2E7EC3-E07C-46CE-9B25-41865A506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02C5318-1A1E-49D0-B2E2-A4B0FA9E8A40}"/>
              </a:ext>
            </a:extLst>
          </p:cNvPr>
          <p:cNvSpPr>
            <a:spLocks noGrp="1"/>
          </p:cNvSpPr>
          <p:nvPr>
            <p:ph type="ctrTitle"/>
          </p:nvPr>
        </p:nvSpPr>
        <p:spPr>
          <a:xfrm>
            <a:off x="581191" y="4428444"/>
            <a:ext cx="10993549" cy="895244"/>
          </a:xfrm>
        </p:spPr>
        <p:txBody>
          <a:bodyPr>
            <a:noAutofit/>
          </a:bodyPr>
          <a:lstStyle/>
          <a:p>
            <a:r>
              <a:rPr lang="en-US" sz="6000">
                <a:solidFill>
                  <a:schemeClr val="bg1"/>
                </a:solidFill>
              </a:rPr>
              <a:t>WHY SHOULD WE USE AI?</a:t>
            </a:r>
          </a:p>
        </p:txBody>
      </p:sp>
      <p:sp>
        <p:nvSpPr>
          <p:cNvPr id="3" name="Subtitle 2">
            <a:extLst>
              <a:ext uri="{FF2B5EF4-FFF2-40B4-BE49-F238E27FC236}">
                <a16:creationId xmlns:a16="http://schemas.microsoft.com/office/drawing/2014/main" id="{48B6CF59-4E5B-494D-A2F7-97ADD01E6497}"/>
              </a:ext>
            </a:extLst>
          </p:cNvPr>
          <p:cNvSpPr>
            <a:spLocks noGrp="1"/>
          </p:cNvSpPr>
          <p:nvPr>
            <p:ph type="subTitle" idx="1"/>
          </p:nvPr>
        </p:nvSpPr>
        <p:spPr>
          <a:xfrm>
            <a:off x="595571" y="5132019"/>
            <a:ext cx="11154759" cy="1416695"/>
          </a:xfrm>
        </p:spPr>
        <p:txBody>
          <a:bodyPr>
            <a:normAutofit/>
          </a:bodyPr>
          <a:lstStyle/>
          <a:p>
            <a:r>
              <a:rPr lang="en-US">
                <a:solidFill>
                  <a:srgbClr val="7CEBFF"/>
                </a:solidFill>
              </a:rPr>
              <a:t>Module Name: Managing People M5x00856</a:t>
            </a:r>
          </a:p>
          <a:p>
            <a:r>
              <a:rPr lang="en-US">
                <a:solidFill>
                  <a:srgbClr val="7CEBFF"/>
                </a:solidFill>
              </a:rPr>
              <a:t>Date: 16.01.18 </a:t>
            </a:r>
          </a:p>
          <a:p>
            <a:r>
              <a:rPr lang="en-US">
                <a:solidFill>
                  <a:srgbClr val="7CEBFF"/>
                </a:solidFill>
              </a:rPr>
              <a:t>Participants: Renee bailey 1704422, </a:t>
            </a:r>
            <a:r>
              <a:rPr lang="en-US" err="1">
                <a:solidFill>
                  <a:srgbClr val="7CEBFF"/>
                </a:solidFill>
              </a:rPr>
              <a:t>sophie</a:t>
            </a:r>
            <a:r>
              <a:rPr lang="en-US">
                <a:solidFill>
                  <a:srgbClr val="7CEBFF"/>
                </a:solidFill>
              </a:rPr>
              <a:t> </a:t>
            </a:r>
            <a:r>
              <a:rPr lang="en-US" err="1">
                <a:solidFill>
                  <a:srgbClr val="7CEBFF"/>
                </a:solidFill>
              </a:rPr>
              <a:t>morgan</a:t>
            </a:r>
            <a:r>
              <a:rPr lang="en-US">
                <a:solidFill>
                  <a:srgbClr val="7CEBFF"/>
                </a:solidFill>
              </a:rPr>
              <a:t> 1701822, ruby khatun, </a:t>
            </a:r>
            <a:r>
              <a:rPr lang="en-US" err="1">
                <a:solidFill>
                  <a:srgbClr val="7CEBFF"/>
                </a:solidFill>
              </a:rPr>
              <a:t>jennaleigh</a:t>
            </a:r>
            <a:r>
              <a:rPr lang="en-US">
                <a:solidFill>
                  <a:srgbClr val="7CEBFF"/>
                </a:solidFill>
              </a:rPr>
              <a:t> </a:t>
            </a:r>
            <a:r>
              <a:rPr lang="en-US" err="1">
                <a:solidFill>
                  <a:srgbClr val="7CEBFF"/>
                </a:solidFill>
              </a:rPr>
              <a:t>elwood</a:t>
            </a:r>
            <a:r>
              <a:rPr lang="en-US">
                <a:solidFill>
                  <a:srgbClr val="7CEBFF"/>
                </a:solidFill>
              </a:rPr>
              <a:t>, Ella </a:t>
            </a:r>
            <a:r>
              <a:rPr lang="en-US" err="1">
                <a:solidFill>
                  <a:srgbClr val="7CEBFF"/>
                </a:solidFill>
              </a:rPr>
              <a:t>williams</a:t>
            </a:r>
            <a:r>
              <a:rPr lang="en-US">
                <a:solidFill>
                  <a:srgbClr val="7CEBFF"/>
                </a:solidFill>
              </a:rPr>
              <a:t> &amp; Grazia Martone</a:t>
            </a:r>
          </a:p>
          <a:p>
            <a:endParaRPr lang="en-US">
              <a:solidFill>
                <a:srgbClr val="7CEBFF"/>
              </a:solidFill>
            </a:endParaRPr>
          </a:p>
        </p:txBody>
      </p:sp>
    </p:spTree>
    <p:extLst>
      <p:ext uri="{BB962C8B-B14F-4D97-AF65-F5344CB8AC3E}">
        <p14:creationId xmlns:p14="http://schemas.microsoft.com/office/powerpoint/2010/main" val="1487700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FDA9692-ECDC-4B59-86B2-8C90FDE1A0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12"/>
            <a:ext cx="12192000" cy="632128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2C05506-42A1-49C0-9D87-081CCD902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B040558-A365-4CCE-92FA-5A48CD98F9C9}"/>
              </a:ext>
            </a:extLst>
          </p:cNvPr>
          <p:cNvSpPr>
            <a:spLocks noGrp="1"/>
          </p:cNvSpPr>
          <p:nvPr>
            <p:ph type="title"/>
          </p:nvPr>
        </p:nvSpPr>
        <p:spPr>
          <a:xfrm>
            <a:off x="578439" y="392083"/>
            <a:ext cx="11029616" cy="718870"/>
          </a:xfrm>
        </p:spPr>
        <p:txBody>
          <a:bodyPr>
            <a:normAutofit/>
          </a:bodyPr>
          <a:lstStyle/>
          <a:p>
            <a:r>
              <a:rPr lang="en-US">
                <a:solidFill>
                  <a:schemeClr val="tx1"/>
                </a:solidFill>
              </a:rPr>
              <a:t>AGENDA</a:t>
            </a:r>
          </a:p>
        </p:txBody>
      </p:sp>
      <p:sp>
        <p:nvSpPr>
          <p:cNvPr id="5" name="TextBox 4"/>
          <p:cNvSpPr txBox="1"/>
          <p:nvPr/>
        </p:nvSpPr>
        <p:spPr>
          <a:xfrm>
            <a:off x="521928" y="1062504"/>
            <a:ext cx="7147835" cy="4278094"/>
          </a:xfrm>
          <a:prstGeom prst="rect">
            <a:avLst/>
          </a:prstGeom>
          <a:noFill/>
        </p:spPr>
        <p:txBody>
          <a:bodyPr wrap="square" rtlCol="0" anchor="t">
            <a:spAutoFit/>
          </a:bodyPr>
          <a:lstStyle/>
          <a:p>
            <a:pPr marL="342900" indent="-342900">
              <a:buAutoNum type="arabicPeriod"/>
            </a:pPr>
            <a:r>
              <a:rPr lang="en-GB" sz="1600" dirty="0"/>
              <a:t>INTRODUCTION</a:t>
            </a:r>
          </a:p>
          <a:p>
            <a:pPr marL="342900" indent="-342900">
              <a:buAutoNum type="arabicPeriod"/>
            </a:pPr>
            <a:endParaRPr lang="en-GB" sz="1600" dirty="0"/>
          </a:p>
          <a:p>
            <a:pPr marL="342900" indent="-342900">
              <a:buAutoNum type="arabicPeriod"/>
            </a:pPr>
            <a:r>
              <a:rPr lang="en-GB" sz="1600" dirty="0"/>
              <a:t>LEADING INDUSTRY PRACTICE – RENEE BAILEY</a:t>
            </a:r>
          </a:p>
          <a:p>
            <a:pPr marL="342900" indent="-342900">
              <a:buAutoNum type="arabicPeriod"/>
            </a:pPr>
            <a:endParaRPr lang="en-GB" sz="1600"/>
          </a:p>
          <a:p>
            <a:pPr marL="342900" indent="-342900">
              <a:buAutoNum type="arabicPeriod"/>
            </a:pPr>
            <a:r>
              <a:rPr lang="en-GB" sz="1600" dirty="0"/>
              <a:t>RISKS OF NOT CONSIDERING AI – SOPHIE MORGAN</a:t>
            </a:r>
          </a:p>
          <a:p>
            <a:pPr marL="342900" indent="-342900">
              <a:buAutoNum type="arabicPeriod"/>
            </a:pPr>
            <a:endParaRPr lang="en-GB" sz="1600" dirty="0"/>
          </a:p>
          <a:p>
            <a:pPr marL="342900" indent="-342900">
              <a:buAutoNum type="arabicPeriod"/>
            </a:pPr>
            <a:r>
              <a:rPr lang="en-GB" sz="1600" dirty="0"/>
              <a:t>AN EXAMPLE OF A SUPERMARKET USING AI – ELLA WILLIAMS</a:t>
            </a:r>
          </a:p>
          <a:p>
            <a:pPr marL="342900" indent="-342900">
              <a:buAutoNum type="arabicPeriod"/>
            </a:pPr>
            <a:endParaRPr lang="en-GB" sz="1600"/>
          </a:p>
          <a:p>
            <a:pPr marL="342900" indent="-342900">
              <a:buAutoNum type="arabicPeriod"/>
            </a:pPr>
            <a:r>
              <a:rPr lang="en-GB" sz="1600" dirty="0"/>
              <a:t>USING AI FOR RECRUITMENT &amp; SELECTION – JENNALEIGH ELWOOD </a:t>
            </a:r>
          </a:p>
          <a:p>
            <a:pPr marL="342900" indent="-342900">
              <a:buAutoNum type="arabicPeriod"/>
            </a:pPr>
            <a:endParaRPr lang="en-GB" sz="1600"/>
          </a:p>
          <a:p>
            <a:pPr marL="342900" indent="-342900">
              <a:buAutoNum type="arabicPeriod"/>
            </a:pPr>
            <a:r>
              <a:rPr lang="en-GB" sz="1600" dirty="0"/>
              <a:t>USING AI FOR EMPLOYEE ENGAGEMENT – RUBY KHATUN</a:t>
            </a:r>
          </a:p>
          <a:p>
            <a:pPr marL="342900" indent="-342900">
              <a:buAutoNum type="arabicPeriod"/>
            </a:pPr>
            <a:endParaRPr lang="en-GB" sz="1600"/>
          </a:p>
          <a:p>
            <a:pPr marL="342900" indent="-342900">
              <a:buAutoNum type="arabicPeriod"/>
            </a:pPr>
            <a:r>
              <a:rPr lang="en-GB" sz="1600" dirty="0"/>
              <a:t>LEARNING &amp; DEVELOPMENT – ELLA WILLIAMS </a:t>
            </a:r>
          </a:p>
          <a:p>
            <a:pPr marL="342900" indent="-342900">
              <a:buAutoNum type="arabicPeriod"/>
            </a:pPr>
            <a:endParaRPr lang="en-GB" sz="1600"/>
          </a:p>
          <a:p>
            <a:pPr marL="342900" indent="-342900">
              <a:buAutoNum type="arabicPeriod"/>
            </a:pPr>
            <a:r>
              <a:rPr lang="en-GB" sz="1600" dirty="0"/>
              <a:t>ETHICAL CONSIDERATIONS – GRAZIA MARTONE </a:t>
            </a:r>
          </a:p>
          <a:p>
            <a:pPr marL="342900" indent="-342900">
              <a:buAutoNum type="arabicPeriod"/>
            </a:pPr>
            <a:endParaRPr lang="en-GB" sz="1600"/>
          </a:p>
          <a:p>
            <a:pPr marL="342900" indent="-342900">
              <a:buAutoNum type="arabicPeriod"/>
            </a:pPr>
            <a:r>
              <a:rPr lang="en-GB" sz="1600" dirty="0"/>
              <a:t>REFERENCES</a:t>
            </a:r>
          </a:p>
        </p:txBody>
      </p:sp>
      <p:pic>
        <p:nvPicPr>
          <p:cNvPr id="1026" name="Picture 2" descr="Image result for artificial intellig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52912" y="1972623"/>
            <a:ext cx="3320078" cy="1660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3342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p:txBody>
          <a:bodyPr/>
          <a:lstStyle/>
          <a:p>
            <a:r>
              <a:rPr lang="en-US"/>
              <a:t>1. INTRODUCTION</a:t>
            </a:r>
          </a:p>
        </p:txBody>
      </p:sp>
      <p:pic>
        <p:nvPicPr>
          <p:cNvPr id="11" name="Content Placeholder 4" descr="Charts">
            <a:extLst>
              <a:ext uri="{FF2B5EF4-FFF2-40B4-BE49-F238E27FC236}">
                <a16:creationId xmlns:a16="http://schemas.microsoft.com/office/drawing/2014/main" id="{47D9BE16-119C-43B2-9AE6-18C4A150C0EF}"/>
              </a:ext>
            </a:extLst>
          </p:cNvPr>
          <p:cNvPicPr>
            <a:picLocks noGrp="1" noChangeAspect="1"/>
          </p:cNvPicPr>
          <p:nvPr>
            <p:ph sz="half" idx="1"/>
          </p:nvPr>
        </p:nvPicPr>
        <p:blipFill rotWithShape="1">
          <a:blip r:embed="rId2" cstate="screen">
            <a:extLst>
              <a:ext uri="{28A0092B-C50C-407E-A947-70E740481C1C}">
                <a14:useLocalDpi xmlns:a14="http://schemas.microsoft.com/office/drawing/2010/main"/>
              </a:ext>
            </a:extLst>
          </a:blip>
          <a:stretch/>
        </p:blipFill>
        <p:spPr>
          <a:xfrm>
            <a:off x="581025" y="2231480"/>
            <a:ext cx="4732787" cy="3335986"/>
          </a:xfrm>
        </p:spPr>
      </p:pic>
      <p:sp>
        <p:nvSpPr>
          <p:cNvPr id="4" name="TextBox 3"/>
          <p:cNvSpPr txBox="1"/>
          <p:nvPr/>
        </p:nvSpPr>
        <p:spPr>
          <a:xfrm>
            <a:off x="6095084" y="2292293"/>
            <a:ext cx="5948210" cy="4278094"/>
          </a:xfrm>
          <a:prstGeom prst="rect">
            <a:avLst/>
          </a:prstGeom>
          <a:noFill/>
        </p:spPr>
        <p:txBody>
          <a:bodyPr wrap="square" rtlCol="0" anchor="t">
            <a:spAutoFit/>
          </a:bodyPr>
          <a:lstStyle/>
          <a:p>
            <a:r>
              <a:rPr lang="en-GB" sz="1600" dirty="0"/>
              <a:t>*</a:t>
            </a:r>
            <a:r>
              <a:rPr lang="en-GB" sz="1200" dirty="0"/>
              <a:t>WHY USE AI? </a:t>
            </a:r>
            <a:r>
              <a:rPr lang="en-GB" sz="1600" dirty="0"/>
              <a:t>– </a:t>
            </a:r>
            <a:r>
              <a:rPr lang="en-GB" sz="1200" dirty="0"/>
              <a:t>We, as the HR team would like to present to you our reasons for why we should use artificial intelligence for supporting any aspect of the management of people within the business.</a:t>
            </a:r>
          </a:p>
          <a:p>
            <a:endParaRPr lang="en-GB" sz="1200"/>
          </a:p>
          <a:p>
            <a:r>
              <a:rPr lang="en-GB" sz="1200" dirty="0"/>
              <a:t>*WHAT IS AI? - It is the science and engineering of making intelligent machine especially intelligent computer programs. It is related to the similar task of using computers to understand human intelligence but AI does not have to confine itself to methods that are biologically observable. (McCarthy,1998)</a:t>
            </a:r>
          </a:p>
          <a:p>
            <a:endParaRPr lang="en-GB" sz="1200"/>
          </a:p>
          <a:p>
            <a:r>
              <a:rPr lang="en-GB" sz="1600" dirty="0"/>
              <a:t>*</a:t>
            </a:r>
            <a:r>
              <a:rPr lang="en-GB" sz="1200" dirty="0">
                <a:latin typeface="Gill Sans MT"/>
                <a:cs typeface="Calibri"/>
              </a:rPr>
              <a:t>WHAT AI DOES - Artificial intelligence can be used to solve problems across the board. AI can help industries rise sales, detect fraud, advance customer experience, mechanise work processes and deliver predictive analysis (Matskevich,2018)</a:t>
            </a:r>
          </a:p>
          <a:p>
            <a:endParaRPr lang="en-GB" sz="1600"/>
          </a:p>
          <a:p>
            <a:r>
              <a:rPr lang="en-GB" sz="1600" dirty="0"/>
              <a:t>*</a:t>
            </a:r>
            <a:r>
              <a:rPr lang="en-GB" sz="1200" dirty="0"/>
              <a:t>WHO DOESN’T USE AI? - Organizations that don’t use AI are missing out on the revolution of industrial, digital and information transformations that AI is contributing to society and industry's </a:t>
            </a:r>
            <a:r>
              <a:rPr lang="en-GB" sz="1200" dirty="0">
                <a:latin typeface="Calibri"/>
                <a:cs typeface="Calibri"/>
              </a:rPr>
              <a:t>(Intel, 2017)</a:t>
            </a:r>
          </a:p>
          <a:p>
            <a:endParaRPr lang="en-GB" sz="1200" dirty="0">
              <a:latin typeface="Calibri"/>
              <a:cs typeface="Calibri"/>
            </a:endParaRPr>
          </a:p>
          <a:p>
            <a:r>
              <a:rPr lang="en-GB" sz="1600" dirty="0">
                <a:latin typeface="Gill Sans MT"/>
                <a:cs typeface="Calibri"/>
              </a:rPr>
              <a:t>*</a:t>
            </a:r>
            <a:r>
              <a:rPr lang="en-GB" sz="1200" dirty="0">
                <a:latin typeface="Gill Sans MT"/>
                <a:cs typeface="Calibri"/>
              </a:rPr>
              <a:t>WHO USES AI? - Everyone uses AI in their day to day life styles, whether that is to complete tasks (using technology), online banking, for education and more. Supermarkets have adapted to the change in technology and started to apply it to their organisations. </a:t>
            </a:r>
          </a:p>
          <a:p>
            <a:endParaRPr lang="en-GB" sz="1200" dirty="0">
              <a:latin typeface="Calibri"/>
              <a:cs typeface="Calibri"/>
            </a:endParaRPr>
          </a:p>
        </p:txBody>
      </p:sp>
      <p:sp>
        <p:nvSpPr>
          <p:cNvPr id="3" name="TextBox 2">
            <a:extLst>
              <a:ext uri="{FF2B5EF4-FFF2-40B4-BE49-F238E27FC236}">
                <a16:creationId xmlns:a16="http://schemas.microsoft.com/office/drawing/2014/main" id="{1698829D-C921-4A71-80EC-685D682E2772}"/>
              </a:ext>
            </a:extLst>
          </p:cNvPr>
          <p:cNvSpPr txBox="1"/>
          <p:nvPr/>
        </p:nvSpPr>
        <p:spPr>
          <a:xfrm>
            <a:off x="444133" y="5713071"/>
            <a:ext cx="6234895" cy="101566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*FUTURE OF AI- we fantasized of a future with intelligent machines: autonomous vehicles, personal assistants, smart factories, robots that will make our lives easier, safer, and better, etc. Recent developments are turning this fantasy into reality. AI is beginning to transform multiple industries such as finance, healthcare, retail, transportation, media, and more, and is expected to generate $60 billion in revenue by 2025.(Future of AI, 2019)</a:t>
            </a:r>
            <a:endParaRPr lang="en-US" sz="1200"/>
          </a:p>
        </p:txBody>
      </p:sp>
    </p:spTree>
    <p:extLst>
      <p:ext uri="{BB962C8B-B14F-4D97-AF65-F5344CB8AC3E}">
        <p14:creationId xmlns:p14="http://schemas.microsoft.com/office/powerpoint/2010/main" val="497607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Digital Connections">
            <a:extLst>
              <a:ext uri="{FF2B5EF4-FFF2-40B4-BE49-F238E27FC236}">
                <a16:creationId xmlns:a16="http://schemas.microsoft.com/office/drawing/2014/main" id="{3840F91C-EDD0-4D4E-A4AB-E6C77856C88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3265" t="9091" r="3502" b="-1"/>
          <a:stretch/>
        </p:blipFill>
        <p:spPr>
          <a:xfrm>
            <a:off x="20" y="10"/>
            <a:ext cx="12191980" cy="6857990"/>
          </a:xfrm>
          <a:prstGeom prst="rect">
            <a:avLst/>
          </a:prstGeom>
        </p:spPr>
      </p:pic>
      <p:sp>
        <p:nvSpPr>
          <p:cNvPr id="2" name="Title 1"/>
          <p:cNvSpPr>
            <a:spLocks noGrp="1"/>
          </p:cNvSpPr>
          <p:nvPr>
            <p:ph type="title"/>
          </p:nvPr>
        </p:nvSpPr>
        <p:spPr/>
        <p:txBody>
          <a:bodyPr/>
          <a:lstStyle/>
          <a:p>
            <a:r>
              <a:rPr lang="en-GB"/>
              <a:t>Leading industry practice</a:t>
            </a:r>
          </a:p>
        </p:txBody>
      </p:sp>
      <p:sp>
        <p:nvSpPr>
          <p:cNvPr id="8" name="Rectangle 7"/>
          <p:cNvSpPr/>
          <p:nvPr/>
        </p:nvSpPr>
        <p:spPr>
          <a:xfrm>
            <a:off x="932275" y="4716249"/>
            <a:ext cx="2102633" cy="5869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096970" y="4825056"/>
            <a:ext cx="1773242" cy="369332"/>
          </a:xfrm>
          <a:prstGeom prst="rect">
            <a:avLst/>
          </a:prstGeom>
          <a:noFill/>
        </p:spPr>
        <p:txBody>
          <a:bodyPr wrap="none" rtlCol="0">
            <a:spAutoFit/>
          </a:bodyPr>
          <a:lstStyle/>
          <a:p>
            <a:r>
              <a:rPr lang="en-GB">
                <a:solidFill>
                  <a:schemeClr val="bg1"/>
                </a:solidFill>
              </a:rPr>
              <a:t>*WHO USES IT?</a:t>
            </a:r>
          </a:p>
        </p:txBody>
      </p:sp>
      <p:sp>
        <p:nvSpPr>
          <p:cNvPr id="9" name="Rectangle 8"/>
          <p:cNvSpPr/>
          <p:nvPr/>
        </p:nvSpPr>
        <p:spPr>
          <a:xfrm>
            <a:off x="4370800" y="3584271"/>
            <a:ext cx="2477675" cy="666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4370800" y="3732980"/>
            <a:ext cx="3848100" cy="369332"/>
          </a:xfrm>
          <a:prstGeom prst="rect">
            <a:avLst/>
          </a:prstGeom>
          <a:noFill/>
        </p:spPr>
        <p:txBody>
          <a:bodyPr wrap="square" rtlCol="0">
            <a:spAutoFit/>
          </a:bodyPr>
          <a:lstStyle/>
          <a:p>
            <a:r>
              <a:rPr lang="en-GB">
                <a:solidFill>
                  <a:schemeClr val="bg1"/>
                </a:solidFill>
              </a:rPr>
              <a:t>*WHAT DOES AI DO?</a:t>
            </a:r>
          </a:p>
        </p:txBody>
      </p:sp>
      <p:sp>
        <p:nvSpPr>
          <p:cNvPr id="10" name="Rectangle 9"/>
          <p:cNvSpPr/>
          <p:nvPr/>
        </p:nvSpPr>
        <p:spPr>
          <a:xfrm>
            <a:off x="8054583" y="2246329"/>
            <a:ext cx="2102633" cy="5869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8054583" y="2355136"/>
            <a:ext cx="2628900" cy="369332"/>
          </a:xfrm>
          <a:prstGeom prst="rect">
            <a:avLst/>
          </a:prstGeom>
          <a:noFill/>
        </p:spPr>
        <p:txBody>
          <a:bodyPr wrap="square" rtlCol="0">
            <a:spAutoFit/>
          </a:bodyPr>
          <a:lstStyle/>
          <a:p>
            <a:r>
              <a:rPr lang="en-GB">
                <a:solidFill>
                  <a:schemeClr val="bg1"/>
                </a:solidFill>
              </a:rPr>
              <a:t>WHY IS AI USEFUL?</a:t>
            </a:r>
          </a:p>
        </p:txBody>
      </p:sp>
    </p:spTree>
    <p:extLst>
      <p:ext uri="{BB962C8B-B14F-4D97-AF65-F5344CB8AC3E}">
        <p14:creationId xmlns:p14="http://schemas.microsoft.com/office/powerpoint/2010/main" val="42770030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AE9D071-98CF-435C-BD2B-976514544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descr="Digital Numbers">
            <a:extLst>
              <a:ext uri="{FF2B5EF4-FFF2-40B4-BE49-F238E27FC236}">
                <a16:creationId xmlns:a16="http://schemas.microsoft.com/office/drawing/2014/main" id="{EA70616B-E344-4856-8DF9-707C2623661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0681" r="9091" b="12711"/>
          <a:stretch/>
        </p:blipFill>
        <p:spPr>
          <a:xfrm>
            <a:off x="20" y="10"/>
            <a:ext cx="12191980" cy="6857990"/>
          </a:xfrm>
          <a:prstGeom prst="rect">
            <a:avLst/>
          </a:prstGeom>
        </p:spPr>
      </p:pic>
      <p:grpSp>
        <p:nvGrpSpPr>
          <p:cNvPr id="15" name="Group 14">
            <a:extLst>
              <a:ext uri="{FF2B5EF4-FFF2-40B4-BE49-F238E27FC236}">
                <a16:creationId xmlns:a16="http://schemas.microsoft.com/office/drawing/2014/main" id="{D619FC33-16ED-4246-9596-BEFEB55E4C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7" y="457200"/>
            <a:ext cx="7507083" cy="5935132"/>
            <a:chOff x="438067" y="457200"/>
            <a:chExt cx="7507083" cy="5935132"/>
          </a:xfrm>
        </p:grpSpPr>
        <p:sp>
          <p:nvSpPr>
            <p:cNvPr id="16" name="Rectangle 15">
              <a:extLst>
                <a:ext uri="{FF2B5EF4-FFF2-40B4-BE49-F238E27FC236}">
                  <a16:creationId xmlns:a16="http://schemas.microsoft.com/office/drawing/2014/main" id="{2EEA80E1-F99F-4009-837F-2F72F8A5D5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7" y="618067"/>
              <a:ext cx="7503665"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0230AF9A-4641-4BD8-9F95-9607CD304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8703D4EC-9389-41B6-B88B-B6FDC8CD3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7F2616EE-270D-4F4C-BA1F-2708D387B800}"/>
              </a:ext>
            </a:extLst>
          </p:cNvPr>
          <p:cNvSpPr>
            <a:spLocks noGrp="1"/>
          </p:cNvSpPr>
          <p:nvPr>
            <p:ph type="title"/>
          </p:nvPr>
        </p:nvSpPr>
        <p:spPr>
          <a:xfrm>
            <a:off x="584200" y="743885"/>
            <a:ext cx="7213600" cy="1121871"/>
          </a:xfrm>
        </p:spPr>
        <p:txBody>
          <a:bodyPr anchor="ctr">
            <a:normAutofit/>
          </a:bodyPr>
          <a:lstStyle/>
          <a:p>
            <a:pPr algn="ctr"/>
            <a:r>
              <a:rPr lang="en-US"/>
              <a:t>Risks of not considering AI</a:t>
            </a:r>
          </a:p>
        </p:txBody>
      </p:sp>
      <p:sp>
        <p:nvSpPr>
          <p:cNvPr id="20" name="TextBox 19">
            <a:extLst>
              <a:ext uri="{FF2B5EF4-FFF2-40B4-BE49-F238E27FC236}">
                <a16:creationId xmlns:a16="http://schemas.microsoft.com/office/drawing/2014/main" id="{32EC1006-DF1D-4CE7-B243-67428DAF1FAB}"/>
              </a:ext>
            </a:extLst>
          </p:cNvPr>
          <p:cNvSpPr txBox="1"/>
          <p:nvPr/>
        </p:nvSpPr>
        <p:spPr>
          <a:xfrm>
            <a:off x="1164233" y="1382928"/>
            <a:ext cx="6299199" cy="501675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sz="1600">
                <a:solidFill>
                  <a:schemeClr val="bg1"/>
                </a:solidFill>
              </a:rPr>
            </a:br>
            <a:r>
              <a:rPr lang="en-US" sz="1600">
                <a:solidFill>
                  <a:schemeClr val="bg1"/>
                </a:solidFill>
              </a:rPr>
              <a:t>- AI is being used more widely by supermarkets, e.g. Tesco (InformationAge, 2017). </a:t>
            </a:r>
            <a:br>
              <a:rPr lang="en-US" sz="1600">
                <a:solidFill>
                  <a:schemeClr val="bg1"/>
                </a:solidFill>
              </a:rPr>
            </a:br>
            <a:r>
              <a:rPr lang="en-US" sz="1600">
                <a:solidFill>
                  <a:schemeClr val="bg1"/>
                </a:solidFill>
              </a:rPr>
              <a:t>- 54% of executives say that AI solutions have improved productivity (pwc, 2017)   </a:t>
            </a:r>
            <a:br>
              <a:rPr lang="en-US" sz="1600">
                <a:solidFill>
                  <a:schemeClr val="bg1"/>
                </a:solidFill>
              </a:rPr>
            </a:br>
            <a:br>
              <a:rPr lang="en-US" sz="1600">
                <a:solidFill>
                  <a:schemeClr val="bg1"/>
                </a:solidFill>
              </a:rPr>
            </a:br>
            <a:r>
              <a:rPr lang="en-US" sz="1600">
                <a:solidFill>
                  <a:schemeClr val="bg1"/>
                </a:solidFill>
              </a:rPr>
              <a:t>Risks of not considering AI:</a:t>
            </a:r>
            <a:br>
              <a:rPr lang="en-US" sz="1600">
                <a:solidFill>
                  <a:schemeClr val="bg1"/>
                </a:solidFill>
              </a:rPr>
            </a:br>
            <a:r>
              <a:rPr lang="en-US" sz="1600">
                <a:solidFill>
                  <a:schemeClr val="bg1"/>
                </a:solidFill>
              </a:rPr>
              <a:t>- sustainability:</a:t>
            </a:r>
            <a:br>
              <a:rPr lang="en-US" sz="1600">
                <a:solidFill>
                  <a:schemeClr val="bg1"/>
                </a:solidFill>
              </a:rPr>
            </a:br>
            <a:r>
              <a:rPr lang="en-US" sz="1600">
                <a:solidFill>
                  <a:schemeClr val="bg1"/>
                </a:solidFill>
              </a:rPr>
              <a:t>  * AI helps improve efficiency levels and developing new products  </a:t>
            </a:r>
            <a:br>
              <a:rPr lang="en-US" sz="1600">
                <a:solidFill>
                  <a:schemeClr val="bg1"/>
                </a:solidFill>
              </a:rPr>
            </a:br>
            <a:r>
              <a:rPr lang="en-US" sz="1600">
                <a:solidFill>
                  <a:schemeClr val="bg1"/>
                </a:solidFill>
              </a:rPr>
              <a:t>  * example – Waitrose using AI to farm their produce (GreenBiz, 2017).</a:t>
            </a:r>
            <a:r>
              <a:rPr lang="en-US" sz="1600">
                <a:solidFill>
                  <a:srgbClr val="000000"/>
                </a:solidFill>
              </a:rPr>
              <a:t> </a:t>
            </a:r>
            <a:br>
              <a:rPr lang="en-US" sz="1600">
                <a:solidFill>
                  <a:srgbClr val="000000"/>
                </a:solidFill>
              </a:rPr>
            </a:br>
            <a:r>
              <a:rPr lang="en-US" sz="1600">
                <a:solidFill>
                  <a:schemeClr val="bg1"/>
                </a:solidFill>
              </a:rPr>
              <a:t>  * researchers trust that AI can improve agricultural productivity by 53%  (Raconteur , 2017)</a:t>
            </a:r>
            <a:br>
              <a:rPr lang="en-US" sz="1600">
                <a:solidFill>
                  <a:schemeClr val="bg1"/>
                </a:solidFill>
              </a:rPr>
            </a:br>
            <a:r>
              <a:rPr lang="en-US" sz="1600">
                <a:solidFill>
                  <a:srgbClr val="000000"/>
                </a:solidFill>
              </a:rPr>
              <a:t> </a:t>
            </a:r>
            <a:br>
              <a:rPr lang="en-US" sz="1600">
                <a:solidFill>
                  <a:srgbClr val="000000"/>
                </a:solidFill>
              </a:rPr>
            </a:br>
            <a:r>
              <a:rPr lang="en-US" sz="1600">
                <a:solidFill>
                  <a:schemeClr val="bg1"/>
                </a:solidFill>
              </a:rPr>
              <a:t>- competitive advantage:</a:t>
            </a:r>
            <a:br>
              <a:rPr lang="en-US" sz="1600">
                <a:solidFill>
                  <a:schemeClr val="bg1"/>
                </a:solidFill>
              </a:rPr>
            </a:br>
            <a:r>
              <a:rPr lang="en-US" sz="1600">
                <a:solidFill>
                  <a:schemeClr val="bg1"/>
                </a:solidFill>
              </a:rPr>
              <a:t>  * Not using AI can put organizations at a disadvantage to their competitors </a:t>
            </a:r>
            <a:br>
              <a:rPr lang="en-US" sz="1600">
                <a:solidFill>
                  <a:schemeClr val="bg1"/>
                </a:solidFill>
              </a:rPr>
            </a:br>
            <a:r>
              <a:rPr lang="en-US" sz="1600">
                <a:solidFill>
                  <a:schemeClr val="bg1"/>
                </a:solidFill>
              </a:rPr>
              <a:t>  * investing in AI allows organizations to stay ahead of the competition eg, Monitor sales and customers efficiently </a:t>
            </a:r>
            <a:br>
              <a:rPr lang="en-US" sz="1600">
                <a:solidFill>
                  <a:schemeClr val="bg1"/>
                </a:solidFill>
              </a:rPr>
            </a:br>
            <a:r>
              <a:rPr lang="en-US" sz="1600">
                <a:solidFill>
                  <a:schemeClr val="bg1"/>
                </a:solidFill>
              </a:rPr>
              <a:t>  *  85% of respondents say AI will enable competitive advantage (Forbes, 2017). </a:t>
            </a:r>
          </a:p>
        </p:txBody>
      </p:sp>
    </p:spTree>
    <p:extLst>
      <p:ext uri="{BB962C8B-B14F-4D97-AF65-F5344CB8AC3E}">
        <p14:creationId xmlns:p14="http://schemas.microsoft.com/office/powerpoint/2010/main" val="4209322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59258C-AAC2-41CD-973C-7439B122A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Clr>
                <a:schemeClr val="accent1"/>
              </a:buClr>
              <a:buFont typeface="Arial" panose="020B0604020202020204" pitchFamily="34" charset="0"/>
              <a:buChar char="•"/>
            </a:pPr>
            <a:endParaRPr lang="en-US"/>
          </a:p>
        </p:txBody>
      </p:sp>
      <p:sp>
        <p:nvSpPr>
          <p:cNvPr id="10" name="Rectangle 9">
            <a:extLst>
              <a:ext uri="{FF2B5EF4-FFF2-40B4-BE49-F238E27FC236}">
                <a16:creationId xmlns:a16="http://schemas.microsoft.com/office/drawing/2014/main" id="{54516B72-0116-42B2-82A2-B11218A366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11319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F1E88-2FF9-4287-A214-40C2602FED58}"/>
              </a:ext>
            </a:extLst>
          </p:cNvPr>
          <p:cNvSpPr>
            <a:spLocks noGrp="1"/>
          </p:cNvSpPr>
          <p:nvPr>
            <p:ph type="title"/>
          </p:nvPr>
        </p:nvSpPr>
        <p:spPr>
          <a:xfrm>
            <a:off x="499695" y="1033389"/>
            <a:ext cx="4984406" cy="4825409"/>
          </a:xfrm>
        </p:spPr>
        <p:txBody>
          <a:bodyPr anchor="ctr">
            <a:normAutofit/>
          </a:bodyPr>
          <a:lstStyle/>
          <a:p>
            <a:pPr algn="ctr"/>
            <a:r>
              <a:rPr lang="en-US" sz="5000">
                <a:solidFill>
                  <a:srgbClr val="FFFFFF"/>
                </a:solidFill>
              </a:rPr>
              <a:t>An Example of a supermarket using ai  </a:t>
            </a:r>
            <a:endParaRPr lang="en-US"/>
          </a:p>
        </p:txBody>
      </p:sp>
      <p:sp>
        <p:nvSpPr>
          <p:cNvPr id="12" name="Rectangle 11">
            <a:extLst>
              <a:ext uri="{FF2B5EF4-FFF2-40B4-BE49-F238E27FC236}">
                <a16:creationId xmlns:a16="http://schemas.microsoft.com/office/drawing/2014/main" id="{7CDB507F-21B7-4C27-B0FC-D9C465C6D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579" y="460868"/>
            <a:ext cx="4828032" cy="111654"/>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7AB1AE17-B7A3-4363-95CD-25441E2FF1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2774" y="460868"/>
            <a:ext cx="4828032" cy="111654"/>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10E10E4-23A0-4ADD-8233-783D81A58142}"/>
              </a:ext>
            </a:extLst>
          </p:cNvPr>
          <p:cNvSpPr>
            <a:spLocks noGrp="1"/>
          </p:cNvSpPr>
          <p:nvPr>
            <p:ph idx="1"/>
          </p:nvPr>
        </p:nvSpPr>
        <p:spPr>
          <a:xfrm>
            <a:off x="7762186" y="487050"/>
            <a:ext cx="3158506" cy="3818993"/>
          </a:xfrm>
          <a:ln w="57150">
            <a:noFill/>
          </a:ln>
        </p:spPr>
        <p:txBody>
          <a:bodyPr anchor="ctr">
            <a:normAutofit/>
          </a:bodyPr>
          <a:lstStyle/>
          <a:p>
            <a:pPr marL="0" indent="0" algn="ctr">
              <a:buNone/>
            </a:pPr>
            <a:endParaRPr lang="en-US" sz="2800">
              <a:solidFill>
                <a:schemeClr val="accent2">
                  <a:lumMod val="50000"/>
                </a:schemeClr>
              </a:solidFill>
            </a:endParaRPr>
          </a:p>
          <a:p>
            <a:pPr marL="0" indent="0" algn="ctr">
              <a:buNone/>
            </a:pPr>
            <a:r>
              <a:rPr lang="en-US" sz="2800">
                <a:solidFill>
                  <a:schemeClr val="accent2">
                    <a:lumMod val="50000"/>
                  </a:schemeClr>
                </a:solidFill>
              </a:rPr>
              <a:t>Tesco use AI within their performance management process.</a:t>
            </a:r>
            <a:endParaRPr lang="en-US">
              <a:solidFill>
                <a:schemeClr val="accent2">
                  <a:lumMod val="50000"/>
                </a:schemeClr>
              </a:solidFill>
            </a:endParaRPr>
          </a:p>
          <a:p>
            <a:pPr marL="342900" indent="-342900">
              <a:buAutoNum type="arabicPeriod"/>
            </a:pPr>
            <a:endParaRPr lang="en-US" sz="2000">
              <a:solidFill>
                <a:schemeClr val="accent2">
                  <a:lumMod val="50000"/>
                </a:schemeClr>
              </a:solidFill>
            </a:endParaRPr>
          </a:p>
        </p:txBody>
      </p:sp>
      <p:pic>
        <p:nvPicPr>
          <p:cNvPr id="4" name="Picture 4" descr="A close up of a piece of paper&#10;&#10;Description generated with very high confidence">
            <a:extLst>
              <a:ext uri="{FF2B5EF4-FFF2-40B4-BE49-F238E27FC236}">
                <a16:creationId xmlns:a16="http://schemas.microsoft.com/office/drawing/2014/main" id="{F2F2A6BC-0822-40FF-BD12-F8E8AEFD6839}"/>
              </a:ext>
            </a:extLst>
          </p:cNvPr>
          <p:cNvPicPr>
            <a:picLocks noChangeAspect="1"/>
          </p:cNvPicPr>
          <p:nvPr/>
        </p:nvPicPr>
        <p:blipFill>
          <a:blip r:embed="rId3"/>
          <a:stretch>
            <a:fillRect/>
          </a:stretch>
        </p:blipFill>
        <p:spPr>
          <a:xfrm>
            <a:off x="6895381" y="4310464"/>
            <a:ext cx="4727275" cy="1716394"/>
          </a:xfrm>
          <a:prstGeom prst="rect">
            <a:avLst/>
          </a:prstGeom>
        </p:spPr>
      </p:pic>
    </p:spTree>
    <p:extLst>
      <p:ext uri="{BB962C8B-B14F-4D97-AF65-F5344CB8AC3E}">
        <p14:creationId xmlns:p14="http://schemas.microsoft.com/office/powerpoint/2010/main" val="3330976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078A52F-85EA-4C0B-962B-D9D9DD4DD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19797D5-5700-4683-B30A-5B4D56CB82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4856A7B9-9801-42EC-A4C9-7E22A56EF5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A8D10092-A860-4EFB-963F-A14DA3648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5D35FF2-82ED-42AE-91B3-3AF3095E731D}"/>
              </a:ext>
            </a:extLst>
          </p:cNvPr>
          <p:cNvSpPr>
            <a:spLocks noGrp="1"/>
          </p:cNvSpPr>
          <p:nvPr>
            <p:ph type="title"/>
          </p:nvPr>
        </p:nvSpPr>
        <p:spPr>
          <a:xfrm>
            <a:off x="581192" y="702156"/>
            <a:ext cx="11029616" cy="1013800"/>
          </a:xfrm>
        </p:spPr>
        <p:txBody>
          <a:bodyPr vert="horz" lIns="91440" tIns="45720" rIns="91440" bIns="45720" rtlCol="0" anchor="b">
            <a:normAutofit/>
          </a:bodyPr>
          <a:lstStyle/>
          <a:p>
            <a:r>
              <a:rPr lang="en-US"/>
              <a:t>AI IN RECRUITMENT AND SELECTION - WHY IS IT GOOD TO HAVE IT?</a:t>
            </a:r>
          </a:p>
        </p:txBody>
      </p:sp>
      <p:sp>
        <p:nvSpPr>
          <p:cNvPr id="18" name="Rectangle 17">
            <a:extLst>
              <a:ext uri="{FF2B5EF4-FFF2-40B4-BE49-F238E27FC236}">
                <a16:creationId xmlns:a16="http://schemas.microsoft.com/office/drawing/2014/main" id="{2E32075D-9299-4657-87D7-B9987B7FD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indoor&#10;&#10;Description generated with high confidence">
            <a:extLst>
              <a:ext uri="{FF2B5EF4-FFF2-40B4-BE49-F238E27FC236}">
                <a16:creationId xmlns:a16="http://schemas.microsoft.com/office/drawing/2014/main" id="{24B72804-8605-4D16-A4F2-E772B3E234C1}"/>
              </a:ext>
            </a:extLst>
          </p:cNvPr>
          <p:cNvPicPr>
            <a:picLocks noGrp="1" noChangeAspect="1"/>
          </p:cNvPicPr>
          <p:nvPr>
            <p:ph sz="half" idx="2"/>
          </p:nvPr>
        </p:nvPicPr>
        <p:blipFill rotWithShape="1">
          <a:blip r:embed="rId2"/>
          <a:srcRect l="19878" r="2266" b="-3"/>
          <a:stretch/>
        </p:blipFill>
        <p:spPr>
          <a:xfrm>
            <a:off x="657225" y="2361056"/>
            <a:ext cx="4962525" cy="3649219"/>
          </a:xfrm>
          <a:prstGeom prst="rect">
            <a:avLst/>
          </a:prstGeom>
        </p:spPr>
      </p:pic>
      <p:sp>
        <p:nvSpPr>
          <p:cNvPr id="3" name="Content Placeholder 2">
            <a:extLst>
              <a:ext uri="{FF2B5EF4-FFF2-40B4-BE49-F238E27FC236}">
                <a16:creationId xmlns:a16="http://schemas.microsoft.com/office/drawing/2014/main" id="{7B2EFA90-6F31-4402-A7EE-51BC8D052DC3}"/>
              </a:ext>
            </a:extLst>
          </p:cNvPr>
          <p:cNvSpPr>
            <a:spLocks noGrp="1"/>
          </p:cNvSpPr>
          <p:nvPr>
            <p:ph sz="half" idx="1"/>
          </p:nvPr>
        </p:nvSpPr>
        <p:spPr>
          <a:xfrm>
            <a:off x="6335805" y="2180496"/>
            <a:ext cx="5275001" cy="4045683"/>
          </a:xfrm>
        </p:spPr>
        <p:txBody>
          <a:bodyPr vert="horz" lIns="91440" tIns="45720" rIns="91440" bIns="45720" rtlCol="0" anchor="ctr">
            <a:normAutofit/>
          </a:bodyPr>
          <a:lstStyle/>
          <a:p>
            <a:pPr marL="305435" indent="-305435">
              <a:lnSpc>
                <a:spcPct val="90000"/>
              </a:lnSpc>
            </a:pPr>
            <a:r>
              <a:rPr lang="en-US" sz="1500"/>
              <a:t>52% of Talent Acquisition leaders say the hardest part of recruitment is screening candidates from a large applicant pool.  (AI For Recruiting , n.d.)</a:t>
            </a:r>
          </a:p>
          <a:p>
            <a:pPr marL="305435" indent="-305435">
              <a:lnSpc>
                <a:spcPct val="90000"/>
              </a:lnSpc>
            </a:pPr>
            <a:endParaRPr lang="en-US" sz="1500"/>
          </a:p>
          <a:p>
            <a:pPr marL="305435" indent="-305435">
              <a:lnSpc>
                <a:spcPct val="90000"/>
              </a:lnSpc>
            </a:pPr>
            <a:r>
              <a:rPr lang="en-US" sz="1500"/>
              <a:t>It's turning quantity into quality - Using AI technology to initially assess for keywords and concepts hidden in the test would give recruiters the ability to turn those piles of CV's into a short-list of qualified candidates. (Top 3 Benefits of AI in recruitment, n.d.)</a:t>
            </a:r>
          </a:p>
          <a:p>
            <a:pPr marL="305435" indent="-305435">
              <a:lnSpc>
                <a:spcPct val="90000"/>
              </a:lnSpc>
            </a:pPr>
            <a:endParaRPr lang="en-US" sz="1500"/>
          </a:p>
          <a:p>
            <a:pPr marL="305435" indent="-305435">
              <a:lnSpc>
                <a:spcPct val="90000"/>
              </a:lnSpc>
            </a:pPr>
            <a:r>
              <a:rPr lang="en-US" sz="1500"/>
              <a:t>Using AI algorithms, HR recruiteres can now recruit from a bias-free, diverse pool of candidates. This has been proven that companies with more diverse empoyees are much more sucessful. (Pribanic, 2018)</a:t>
            </a:r>
          </a:p>
          <a:p>
            <a:pPr marL="305435" indent="-305435">
              <a:lnSpc>
                <a:spcPct val="90000"/>
              </a:lnSpc>
            </a:pPr>
            <a:endParaRPr lang="en-US" sz="1500"/>
          </a:p>
        </p:txBody>
      </p:sp>
    </p:spTree>
    <p:extLst>
      <p:ext uri="{BB962C8B-B14F-4D97-AF65-F5344CB8AC3E}">
        <p14:creationId xmlns:p14="http://schemas.microsoft.com/office/powerpoint/2010/main" val="3993550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9">
            <a:extLst>
              <a:ext uri="{FF2B5EF4-FFF2-40B4-BE49-F238E27FC236}">
                <a16:creationId xmlns:a16="http://schemas.microsoft.com/office/drawing/2014/main" id="{A078A52F-85EA-4C0B-962B-D9D9DD4DD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11">
            <a:extLst>
              <a:ext uri="{FF2B5EF4-FFF2-40B4-BE49-F238E27FC236}">
                <a16:creationId xmlns:a16="http://schemas.microsoft.com/office/drawing/2014/main" id="{919797D5-5700-4683-B30A-5B4D56CB82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13">
            <a:extLst>
              <a:ext uri="{FF2B5EF4-FFF2-40B4-BE49-F238E27FC236}">
                <a16:creationId xmlns:a16="http://schemas.microsoft.com/office/drawing/2014/main" id="{4856A7B9-9801-42EC-A4C9-7E22A56EF5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15">
            <a:extLst>
              <a:ext uri="{FF2B5EF4-FFF2-40B4-BE49-F238E27FC236}">
                <a16:creationId xmlns:a16="http://schemas.microsoft.com/office/drawing/2014/main" id="{A8D10092-A860-4EFB-963F-A14DA3648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9A2A4DB-06F6-4C36-BA94-9B8C06CACDE5}"/>
              </a:ext>
            </a:extLst>
          </p:cNvPr>
          <p:cNvSpPr>
            <a:spLocks noGrp="1"/>
          </p:cNvSpPr>
          <p:nvPr>
            <p:ph type="title"/>
          </p:nvPr>
        </p:nvSpPr>
        <p:spPr>
          <a:xfrm>
            <a:off x="581192" y="702156"/>
            <a:ext cx="11029616" cy="1013800"/>
          </a:xfrm>
        </p:spPr>
        <p:txBody>
          <a:bodyPr vert="horz" lIns="91440" tIns="45720" rIns="91440" bIns="45720" rtlCol="0" anchor="b">
            <a:normAutofit/>
          </a:bodyPr>
          <a:lstStyle/>
          <a:p>
            <a:r>
              <a:rPr lang="en-US"/>
              <a:t>Employee Engagement </a:t>
            </a:r>
          </a:p>
        </p:txBody>
      </p:sp>
      <p:sp>
        <p:nvSpPr>
          <p:cNvPr id="3" name="Content Placeholder 2">
            <a:extLst>
              <a:ext uri="{FF2B5EF4-FFF2-40B4-BE49-F238E27FC236}">
                <a16:creationId xmlns:a16="http://schemas.microsoft.com/office/drawing/2014/main" id="{C5ED865C-7FCF-4657-BABC-2C337173C1E3}"/>
              </a:ext>
            </a:extLst>
          </p:cNvPr>
          <p:cNvSpPr>
            <a:spLocks noGrp="1"/>
          </p:cNvSpPr>
          <p:nvPr>
            <p:ph sz="half" idx="1"/>
          </p:nvPr>
        </p:nvSpPr>
        <p:spPr>
          <a:xfrm>
            <a:off x="538060" y="2784345"/>
            <a:ext cx="7225075" cy="3678303"/>
          </a:xfrm>
        </p:spPr>
        <p:txBody>
          <a:bodyPr vert="horz" lIns="91440" tIns="45720" rIns="91440" bIns="45720" rtlCol="0" anchor="ctr">
            <a:normAutofit/>
          </a:bodyPr>
          <a:lstStyle/>
          <a:p>
            <a:pPr marL="305435" indent="-305435"/>
            <a:r>
              <a:rPr lang="en-US"/>
              <a:t>Employee engagement is operated to outline the reliability that staff have for their occupation (Unicorn HRO,2016)</a:t>
            </a:r>
          </a:p>
          <a:p>
            <a:pPr marL="305435" indent="-305435"/>
            <a:r>
              <a:rPr lang="en-US"/>
              <a:t>Positive engagement</a:t>
            </a:r>
          </a:p>
          <a:p>
            <a:pPr marL="305435" indent="-305435"/>
            <a:r>
              <a:rPr lang="en-US"/>
              <a:t>AI is vital for employee engagement  (DAS,2016)</a:t>
            </a:r>
          </a:p>
          <a:p>
            <a:pPr marL="305435" indent="-305435"/>
            <a:r>
              <a:rPr lang="en-US"/>
              <a:t>Helps employee engagement because of AI tools</a:t>
            </a:r>
          </a:p>
          <a:p>
            <a:pPr marL="305435" indent="-305435"/>
            <a:r>
              <a:rPr lang="en-US"/>
              <a:t>Skills </a:t>
            </a:r>
          </a:p>
          <a:p>
            <a:pPr marL="305435" indent="-305435"/>
            <a:r>
              <a:rPr lang="en-US"/>
              <a:t>Feedback in AI (Employee Benefits, n.d.)</a:t>
            </a:r>
          </a:p>
          <a:p>
            <a:pPr marL="0" indent="0">
              <a:buNone/>
            </a:pPr>
            <a:endParaRPr lang="en-US"/>
          </a:p>
          <a:p>
            <a:pPr marL="305435" indent="-305435"/>
            <a:endParaRPr lang="en-US"/>
          </a:p>
          <a:p>
            <a:pPr marL="305435" indent="-305435"/>
            <a:endParaRPr lang="en-US"/>
          </a:p>
          <a:p>
            <a:pPr marL="305435" indent="-305435"/>
            <a:endParaRPr lang="en-US"/>
          </a:p>
          <a:p>
            <a:pPr marL="305435" indent="-305435"/>
            <a:endParaRPr lang="en-US"/>
          </a:p>
        </p:txBody>
      </p:sp>
      <p:pic>
        <p:nvPicPr>
          <p:cNvPr id="5" name="Picture 5" descr="A picture containing person, indoor, table, man&#10;&#10;Description generated with very high confidence">
            <a:extLst>
              <a:ext uri="{FF2B5EF4-FFF2-40B4-BE49-F238E27FC236}">
                <a16:creationId xmlns:a16="http://schemas.microsoft.com/office/drawing/2014/main" id="{D65D70F3-4B70-4BAE-A287-F00FD636AC0C}"/>
              </a:ext>
            </a:extLst>
          </p:cNvPr>
          <p:cNvPicPr>
            <a:picLocks noChangeAspect="1"/>
          </p:cNvPicPr>
          <p:nvPr/>
        </p:nvPicPr>
        <p:blipFill rotWithShape="1">
          <a:blip r:embed="rId3"/>
          <a:srcRect l="21081" r="24493" b="1"/>
          <a:stretch/>
        </p:blipFill>
        <p:spPr>
          <a:xfrm>
            <a:off x="8051799" y="1871133"/>
            <a:ext cx="3683001" cy="4504267"/>
          </a:xfrm>
          <a:prstGeom prst="rect">
            <a:avLst/>
          </a:prstGeom>
        </p:spPr>
      </p:pic>
    </p:spTree>
    <p:extLst>
      <p:ext uri="{BB962C8B-B14F-4D97-AF65-F5344CB8AC3E}">
        <p14:creationId xmlns:p14="http://schemas.microsoft.com/office/powerpoint/2010/main" val="11184642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0E2E9-1D5E-4985-8FA1-6D59D90B2135}"/>
              </a:ext>
            </a:extLst>
          </p:cNvPr>
          <p:cNvSpPr>
            <a:spLocks noGrp="1"/>
          </p:cNvSpPr>
          <p:nvPr>
            <p:ph type="title"/>
          </p:nvPr>
        </p:nvSpPr>
        <p:spPr>
          <a:xfrm>
            <a:off x="581192" y="702156"/>
            <a:ext cx="11029616" cy="1013800"/>
          </a:xfrm>
        </p:spPr>
        <p:txBody>
          <a:bodyPr>
            <a:normAutofit/>
          </a:bodyPr>
          <a:lstStyle/>
          <a:p>
            <a:r>
              <a:rPr lang="en-US"/>
              <a:t>Ai In Learning and development – Why does every business need this? Especially supermarkets?</a:t>
            </a:r>
          </a:p>
        </p:txBody>
      </p:sp>
      <p:sp>
        <p:nvSpPr>
          <p:cNvPr id="12" name="Rectangle 11">
            <a:extLst>
              <a:ext uri="{FF2B5EF4-FFF2-40B4-BE49-F238E27FC236}">
                <a16:creationId xmlns:a16="http://schemas.microsoft.com/office/drawing/2014/main" id="{3FE9758B-E361-4084-8D9F-729FA6C4A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a:extLst>
              <a:ext uri="{FF2B5EF4-FFF2-40B4-BE49-F238E27FC236}">
                <a16:creationId xmlns:a16="http://schemas.microsoft.com/office/drawing/2014/main" id="{FFB84EE6-28BF-42DE-AA6C-B41C021B32A5}"/>
              </a:ext>
            </a:extLst>
          </p:cNvPr>
          <p:cNvPicPr>
            <a:picLocks noChangeAspect="1"/>
          </p:cNvPicPr>
          <p:nvPr/>
        </p:nvPicPr>
        <p:blipFill>
          <a:blip r:embed="rId3"/>
          <a:stretch>
            <a:fillRect/>
          </a:stretch>
        </p:blipFill>
        <p:spPr>
          <a:xfrm>
            <a:off x="576278" y="2289169"/>
            <a:ext cx="5038154" cy="3778616"/>
          </a:xfrm>
          <a:prstGeom prst="rect">
            <a:avLst/>
          </a:prstGeom>
        </p:spPr>
      </p:pic>
      <p:sp>
        <p:nvSpPr>
          <p:cNvPr id="9" name="Content Placeholder 8">
            <a:extLst>
              <a:ext uri="{FF2B5EF4-FFF2-40B4-BE49-F238E27FC236}">
                <a16:creationId xmlns:a16="http://schemas.microsoft.com/office/drawing/2014/main" id="{DE1BDC93-A77A-45F4-946D-18B01D48436F}"/>
              </a:ext>
            </a:extLst>
          </p:cNvPr>
          <p:cNvSpPr>
            <a:spLocks noGrp="1"/>
          </p:cNvSpPr>
          <p:nvPr>
            <p:ph idx="1"/>
          </p:nvPr>
        </p:nvSpPr>
        <p:spPr>
          <a:xfrm>
            <a:off x="6105766" y="2252382"/>
            <a:ext cx="4642397" cy="3901910"/>
          </a:xfrm>
        </p:spPr>
        <p:txBody>
          <a:bodyPr>
            <a:normAutofit/>
          </a:bodyPr>
          <a:lstStyle/>
          <a:p>
            <a:pPr marL="342900" indent="-342900">
              <a:buAutoNum type="arabicPeriod"/>
            </a:pPr>
            <a:r>
              <a:rPr lang="en-US"/>
              <a:t>Virtual online portal to complete training materials to learn and develop their skills. </a:t>
            </a:r>
          </a:p>
          <a:p>
            <a:pPr marL="342900" indent="-342900">
              <a:buAutoNum type="arabicPeriod"/>
            </a:pPr>
            <a:endParaRPr lang="en-US"/>
          </a:p>
          <a:p>
            <a:pPr marL="342900" indent="-342900">
              <a:buAutoNum type="arabicPeriod"/>
            </a:pPr>
            <a:r>
              <a:rPr lang="en-US"/>
              <a:t>AI training feedback</a:t>
            </a:r>
          </a:p>
          <a:p>
            <a:pPr marL="342900" indent="-342900">
              <a:buAutoNum type="arabicPeriod"/>
            </a:pPr>
            <a:endParaRPr lang="en-US"/>
          </a:p>
          <a:p>
            <a:pPr marL="342900" indent="-342900">
              <a:buAutoNum type="arabicPeriod"/>
            </a:pPr>
            <a:r>
              <a:rPr lang="en-US"/>
              <a:t> Chatbots to answer questions </a:t>
            </a:r>
          </a:p>
          <a:p>
            <a:pPr marL="342900" indent="-342900">
              <a:buAutoNum type="arabicPeriod"/>
            </a:pPr>
            <a:endParaRPr lang="en-US"/>
          </a:p>
          <a:p>
            <a:pPr marL="342900" indent="-342900">
              <a:buAutoNum type="arabicPeriod"/>
            </a:pPr>
            <a:endParaRPr lang="en-US"/>
          </a:p>
          <a:p>
            <a:pPr marL="342900" indent="-342900">
              <a:buAutoNum type="arabicPeriod"/>
            </a:pPr>
            <a:endParaRPr lang="en-US"/>
          </a:p>
        </p:txBody>
      </p:sp>
    </p:spTree>
    <p:extLst>
      <p:ext uri="{BB962C8B-B14F-4D97-AF65-F5344CB8AC3E}">
        <p14:creationId xmlns:p14="http://schemas.microsoft.com/office/powerpoint/2010/main" val="21499382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84C83-49B6-42F5-9B48-1E16D5DE2D98}"/>
              </a:ext>
            </a:extLst>
          </p:cNvPr>
          <p:cNvSpPr>
            <a:spLocks noGrp="1"/>
          </p:cNvSpPr>
          <p:nvPr>
            <p:ph type="title"/>
          </p:nvPr>
        </p:nvSpPr>
        <p:spPr/>
        <p:txBody>
          <a:bodyPr/>
          <a:lstStyle/>
          <a:p>
            <a:r>
              <a:rPr lang="en-US"/>
              <a:t>Ethical considerations </a:t>
            </a:r>
          </a:p>
        </p:txBody>
      </p:sp>
      <p:sp>
        <p:nvSpPr>
          <p:cNvPr id="3" name="Content Placeholder 2">
            <a:extLst>
              <a:ext uri="{FF2B5EF4-FFF2-40B4-BE49-F238E27FC236}">
                <a16:creationId xmlns:a16="http://schemas.microsoft.com/office/drawing/2014/main" id="{CCDD4FC2-2CE0-4F73-9D70-761DE8467F5E}"/>
              </a:ext>
            </a:extLst>
          </p:cNvPr>
          <p:cNvSpPr>
            <a:spLocks noGrp="1"/>
          </p:cNvSpPr>
          <p:nvPr>
            <p:ph sz="half" idx="1"/>
          </p:nvPr>
        </p:nvSpPr>
        <p:spPr/>
        <p:txBody>
          <a:bodyPr/>
          <a:lstStyle/>
          <a:p>
            <a:pPr marL="0" indent="0">
              <a:buNone/>
            </a:pPr>
            <a:r>
              <a:rPr lang="en-US"/>
              <a:t>I wil be talking about what ethics needs to be considered when using AI in sainsburys as a company they already have introduced Ai aspects a few are chat bots, online training , self checkout, customer feedback , interactive interviews. And all these come with ethics that need to be discussed. </a:t>
            </a:r>
          </a:p>
        </p:txBody>
      </p:sp>
      <p:pic>
        <p:nvPicPr>
          <p:cNvPr id="5" name="Picture 5" descr="A screenshot of a cell phone&#10;&#10;Description generated with very high confidence">
            <a:extLst>
              <a:ext uri="{FF2B5EF4-FFF2-40B4-BE49-F238E27FC236}">
                <a16:creationId xmlns:a16="http://schemas.microsoft.com/office/drawing/2014/main" id="{BB622CC9-7BCD-4BE0-B60E-D3A728D25C69}"/>
              </a:ext>
            </a:extLst>
          </p:cNvPr>
          <p:cNvPicPr>
            <a:picLocks noGrp="1" noChangeAspect="1"/>
          </p:cNvPicPr>
          <p:nvPr>
            <p:ph sz="half" idx="2"/>
          </p:nvPr>
        </p:nvPicPr>
        <p:blipFill>
          <a:blip r:embed="rId3"/>
          <a:stretch>
            <a:fillRect/>
          </a:stretch>
        </p:blipFill>
        <p:spPr>
          <a:xfrm>
            <a:off x="6477581" y="2228003"/>
            <a:ext cx="4844063" cy="3633047"/>
          </a:xfrm>
          <a:prstGeom prst="rect">
            <a:avLst/>
          </a:prstGeom>
        </p:spPr>
      </p:pic>
    </p:spTree>
    <p:extLst>
      <p:ext uri="{BB962C8B-B14F-4D97-AF65-F5344CB8AC3E}">
        <p14:creationId xmlns:p14="http://schemas.microsoft.com/office/powerpoint/2010/main" val="586301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p>
        </p:txBody>
      </p:sp>
      <p:sp>
        <p:nvSpPr>
          <p:cNvPr id="5" name="TextBox 4"/>
          <p:cNvSpPr txBox="1"/>
          <p:nvPr/>
        </p:nvSpPr>
        <p:spPr>
          <a:xfrm>
            <a:off x="581193" y="2268855"/>
            <a:ext cx="10343984" cy="646331"/>
          </a:xfrm>
          <a:prstGeom prst="rect">
            <a:avLst/>
          </a:prstGeom>
          <a:noFill/>
        </p:spPr>
        <p:txBody>
          <a:bodyPr wrap="square" rtlCol="0">
            <a:spAutoFit/>
          </a:bodyPr>
          <a:lstStyle/>
          <a:p>
            <a:r>
              <a:rPr lang="en-GB"/>
              <a:t>*Sainsbury's. (</a:t>
            </a:r>
            <a:r>
              <a:rPr lang="en-GB" err="1"/>
              <a:t>n.a</a:t>
            </a:r>
            <a:r>
              <a:rPr lang="en-GB"/>
              <a:t>). Apprenticeships go digital. [online] Available at: https://www.about.sainsburys.co.uk/making-a-difference/our-values/our-stories/2017/apprenticeships-go-digital</a:t>
            </a:r>
          </a:p>
        </p:txBody>
      </p:sp>
      <p:sp>
        <p:nvSpPr>
          <p:cNvPr id="6" name="TextBox 5"/>
          <p:cNvSpPr txBox="1"/>
          <p:nvPr/>
        </p:nvSpPr>
        <p:spPr>
          <a:xfrm>
            <a:off x="581193" y="3018790"/>
            <a:ext cx="10058232" cy="646331"/>
          </a:xfrm>
          <a:prstGeom prst="rect">
            <a:avLst/>
          </a:prstGeom>
          <a:noFill/>
        </p:spPr>
        <p:txBody>
          <a:bodyPr wrap="square" rtlCol="0">
            <a:spAutoFit/>
          </a:bodyPr>
          <a:lstStyle/>
          <a:p>
            <a:r>
              <a:rPr lang="en-GB"/>
              <a:t>*Tesco. (2012). Performance Review. [online] Available at: https://www.tescoplc.com/files/reports/ar2012/files/pdf/tesco_annual_report_2012_performance.pdf</a:t>
            </a:r>
          </a:p>
        </p:txBody>
      </p:sp>
      <p:sp>
        <p:nvSpPr>
          <p:cNvPr id="3" name="TextBox 2">
            <a:extLst>
              <a:ext uri="{FF2B5EF4-FFF2-40B4-BE49-F238E27FC236}">
                <a16:creationId xmlns:a16="http://schemas.microsoft.com/office/drawing/2014/main" id="{ACD62BB8-D13C-49B1-A6E9-E18B99802892}"/>
              </a:ext>
            </a:extLst>
          </p:cNvPr>
          <p:cNvSpPr txBox="1"/>
          <p:nvPr/>
        </p:nvSpPr>
        <p:spPr>
          <a:xfrm>
            <a:off x="3048000" y="3200400"/>
            <a:ext cx="60960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7" name="TextBox 6">
            <a:extLst>
              <a:ext uri="{FF2B5EF4-FFF2-40B4-BE49-F238E27FC236}">
                <a16:creationId xmlns:a16="http://schemas.microsoft.com/office/drawing/2014/main" id="{EB55553F-3AE8-4B10-81E1-A94FA8FE97BE}"/>
              </a:ext>
            </a:extLst>
          </p:cNvPr>
          <p:cNvSpPr txBox="1"/>
          <p:nvPr/>
        </p:nvSpPr>
        <p:spPr>
          <a:xfrm>
            <a:off x="581193" y="3815752"/>
            <a:ext cx="10058232" cy="646331"/>
          </a:xfrm>
          <a:prstGeom prst="rect">
            <a:avLst/>
          </a:prstGeom>
          <a:noFill/>
        </p:spPr>
        <p:txBody>
          <a:bodyPr wrap="square" rtlCol="0" anchor="t">
            <a:spAutoFit/>
          </a:bodyPr>
          <a:lstStyle/>
          <a:p>
            <a:r>
              <a:rPr lang="en-US"/>
              <a:t>*McCarthy, J., 1998. </a:t>
            </a:r>
            <a:r>
              <a:rPr lang="en-US" i="1"/>
              <a:t>What Is Artificial Intelligence. </a:t>
            </a:r>
            <a:r>
              <a:rPr lang="en-US"/>
              <a:t>Stanford: </a:t>
            </a:r>
            <a:r>
              <a:rPr lang="en-US" err="1"/>
              <a:t>s.n</a:t>
            </a:r>
            <a:r>
              <a:rPr lang="en-US"/>
              <a:t>.</a:t>
            </a:r>
          </a:p>
          <a:p>
            <a:endParaRPr lang="en-GB"/>
          </a:p>
        </p:txBody>
      </p:sp>
      <p:sp>
        <p:nvSpPr>
          <p:cNvPr id="4" name="TextBox 3">
            <a:extLst>
              <a:ext uri="{FF2B5EF4-FFF2-40B4-BE49-F238E27FC236}">
                <a16:creationId xmlns:a16="http://schemas.microsoft.com/office/drawing/2014/main" id="{2710790F-2AB3-4628-AF32-A61CC944A7B1}"/>
              </a:ext>
            </a:extLst>
          </p:cNvPr>
          <p:cNvSpPr txBox="1"/>
          <p:nvPr/>
        </p:nvSpPr>
        <p:spPr>
          <a:xfrm>
            <a:off x="580571" y="4308929"/>
            <a:ext cx="9633857" cy="53860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latin typeface="Gill Sans MT"/>
                <a:ea typeface="Calibri"/>
                <a:cs typeface="Calibri"/>
              </a:rPr>
              <a:t>*AI For Recruiting </a:t>
            </a:r>
            <a:r>
              <a:rPr lang="en-US">
                <a:latin typeface="Gill Sans MT"/>
                <a:ea typeface="Calibri"/>
                <a:cs typeface="Calibri"/>
              </a:rPr>
              <a:t>. (n.d.). Retrieved from Ideal.: https://ideal.com/ai-recruiting/</a:t>
            </a:r>
          </a:p>
          <a:p>
            <a:endParaRPr lang="en-US" sz="1100">
              <a:latin typeface="Calibri"/>
              <a:cs typeface="Calibri"/>
            </a:endParaRPr>
          </a:p>
        </p:txBody>
      </p:sp>
      <p:sp>
        <p:nvSpPr>
          <p:cNvPr id="9" name="TextBox 8">
            <a:extLst>
              <a:ext uri="{FF2B5EF4-FFF2-40B4-BE49-F238E27FC236}">
                <a16:creationId xmlns:a16="http://schemas.microsoft.com/office/drawing/2014/main" id="{6597C450-63E6-45C0-9D7F-6C7A52C35FD7}"/>
              </a:ext>
            </a:extLst>
          </p:cNvPr>
          <p:cNvSpPr txBox="1"/>
          <p:nvPr/>
        </p:nvSpPr>
        <p:spPr>
          <a:xfrm>
            <a:off x="625894" y="4778459"/>
            <a:ext cx="10725509"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latin typeface="Gill Sans MT"/>
                <a:cs typeface="Calibri"/>
              </a:rPr>
              <a:t>*Top 3 Benefits of AI in recruitment</a:t>
            </a:r>
            <a:r>
              <a:rPr lang="en-US">
                <a:latin typeface="Gill Sans MT"/>
                <a:cs typeface="Calibri"/>
              </a:rPr>
              <a:t>. (n.d.). Retrieved January 2019, from Undercover Recruiter: https://theundercoverrecruiter.com/benefits-ai-recruitment/</a:t>
            </a:r>
          </a:p>
        </p:txBody>
      </p:sp>
      <p:sp>
        <p:nvSpPr>
          <p:cNvPr id="8" name="TextBox 7">
            <a:extLst>
              <a:ext uri="{FF2B5EF4-FFF2-40B4-BE49-F238E27FC236}">
                <a16:creationId xmlns:a16="http://schemas.microsoft.com/office/drawing/2014/main" id="{9E18FD6E-A4C2-429A-A4E1-D9DA8ADBC1B7}"/>
              </a:ext>
            </a:extLst>
          </p:cNvPr>
          <p:cNvSpPr txBox="1"/>
          <p:nvPr/>
        </p:nvSpPr>
        <p:spPr>
          <a:xfrm>
            <a:off x="579119" y="5480649"/>
            <a:ext cx="10832286"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Gill Sans MT"/>
                <a:cs typeface="Calibri"/>
              </a:rPr>
              <a:t>*Pribanic, E. (2018, November 23). </a:t>
            </a:r>
            <a:r>
              <a:rPr lang="en-US" i="1">
                <a:latin typeface="Gill Sans MT"/>
                <a:cs typeface="Calibri"/>
              </a:rPr>
              <a:t>Ways AI Is Improving HR Recruitment Process</a:t>
            </a:r>
            <a:r>
              <a:rPr lang="en-US">
                <a:latin typeface="Gill Sans MT"/>
                <a:cs typeface="Calibri"/>
              </a:rPr>
              <a:t>. Retrieved from Tech Funnel: 5-ways-ai-is-improving-hr-recruitment-process</a:t>
            </a:r>
          </a:p>
        </p:txBody>
      </p:sp>
    </p:spTree>
    <p:extLst>
      <p:ext uri="{BB962C8B-B14F-4D97-AF65-F5344CB8AC3E}">
        <p14:creationId xmlns:p14="http://schemas.microsoft.com/office/powerpoint/2010/main" val="3604007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EE749-0010-4DEA-B4D8-0A11EB9B690B}"/>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DCD84D93-EDD6-4826-9B4C-B3DC45BE2CE9}"/>
              </a:ext>
            </a:extLst>
          </p:cNvPr>
          <p:cNvSpPr>
            <a:spLocks noGrp="1"/>
          </p:cNvSpPr>
          <p:nvPr>
            <p:ph idx="1"/>
          </p:nvPr>
        </p:nvSpPr>
        <p:spPr>
          <a:xfrm>
            <a:off x="264890" y="1202837"/>
            <a:ext cx="11676596" cy="5116038"/>
          </a:xfrm>
        </p:spPr>
        <p:txBody>
          <a:bodyPr vert="horz" lIns="91440" tIns="45720" rIns="91440" bIns="45720" rtlCol="0" anchor="ctr">
            <a:noAutofit/>
          </a:bodyPr>
          <a:lstStyle/>
          <a:p>
            <a:pPr marL="305435" indent="-305435"/>
            <a:endParaRPr lang="en-US" sz="1200"/>
          </a:p>
          <a:p>
            <a:pPr marL="305435" indent="-305435"/>
            <a:endParaRPr lang="en-US" sz="1400"/>
          </a:p>
          <a:p>
            <a:pPr marL="305435" indent="-305435"/>
            <a:endParaRPr lang="en-US" sz="1400"/>
          </a:p>
          <a:p>
            <a:pPr marL="305435" indent="-305435"/>
            <a:endParaRPr lang="en-US" sz="1400"/>
          </a:p>
          <a:p>
            <a:pPr marL="305435" indent="-305435"/>
            <a:r>
              <a:rPr lang="en-US" sz="1200"/>
              <a:t>Chatbots. (2010). Tesco Chatbot. Retrieved from Chatbots: </a:t>
            </a:r>
            <a:r>
              <a:rPr lang="en-US" sz="1200">
                <a:hlinkClick r:id="rId2"/>
              </a:rPr>
              <a:t>https://www.chatbots.org/virtual_assistant/rachel/</a:t>
            </a:r>
            <a:r>
              <a:rPr lang="en-US" sz="1200"/>
              <a:t> </a:t>
            </a:r>
          </a:p>
          <a:p>
            <a:pPr marL="305435" indent="-305435"/>
            <a:r>
              <a:rPr lang="en-US" sz="1200"/>
              <a:t>Chowdhury, R. (2018, March 16). How Human-Centric AI Can Help Your Employees Love Mondays Again. Retrieved from Forbes: </a:t>
            </a:r>
            <a:r>
              <a:rPr lang="en-US" sz="1200">
                <a:hlinkClick r:id="rId3"/>
              </a:rPr>
              <a:t>https://www.forbes.com/sites/rummanchowdhury/2018/03/16/how-human-centric-ai-can-help-your-employees-love-mondays-again/#23ee72b33f45</a:t>
            </a:r>
            <a:r>
              <a:rPr lang="en-US" sz="1200"/>
              <a:t> </a:t>
            </a:r>
          </a:p>
          <a:p>
            <a:pPr marL="305435" indent="-305435"/>
            <a:r>
              <a:rPr lang="en-US" sz="1200"/>
              <a:t>CIPD. (2015). Learning and Development. Retrieved from CIPD: </a:t>
            </a:r>
            <a:r>
              <a:rPr lang="en-US" sz="1200">
                <a:hlinkClick r:id="rId4"/>
              </a:rPr>
              <a:t>https://www.cipd.co.uk/Images/learning-development_2015_tcm18-11298.pdf</a:t>
            </a:r>
            <a:r>
              <a:rPr lang="en-US" sz="1200"/>
              <a:t> </a:t>
            </a:r>
          </a:p>
          <a:p>
            <a:pPr marL="305435" indent="-305435"/>
            <a:r>
              <a:rPr lang="en-US" sz="1200"/>
              <a:t>Das, S. (2017). People Matters - Interstitial Site — People Matters. [online] Peoplematters.in. Available at: </a:t>
            </a:r>
            <a:r>
              <a:rPr lang="en-US" sz="1200">
                <a:hlinkClick r:id="rId5"/>
              </a:rPr>
              <a:t>https://www.peoplematters.in/article/employee-engagement/using-ai-to-boost-employee-engagement-17053?utm_source=peoplematters&amp;utm_medium=interstitial&amp;utm_campaign=learnings-of-the-day</a:t>
            </a:r>
            <a:r>
              <a:rPr lang="en-US" sz="1200"/>
              <a:t> [Accessed 15 Jan. 2018]. </a:t>
            </a:r>
          </a:p>
          <a:p>
            <a:pPr marL="305435" indent="-305435"/>
            <a:r>
              <a:rPr lang="en-US" sz="1200"/>
              <a:t>Employee Benefits. (n.d.). How can Artificial Intelligence impact employee engagement? - Employee Benefits. [online] Available at: </a:t>
            </a:r>
            <a:r>
              <a:rPr lang="en-US" sz="1200">
                <a:hlinkClick r:id="rId6"/>
              </a:rPr>
              <a:t>https://www.employeebenefits.co.uk/how-can-artificial-intelligence-impact-employee-engagement/</a:t>
            </a:r>
            <a:r>
              <a:rPr lang="en-US" sz="1200"/>
              <a:t> [Accessed 15 Jan. 2019]. </a:t>
            </a:r>
          </a:p>
          <a:p>
            <a:pPr marL="305435" indent="-305435"/>
            <a:r>
              <a:rPr lang="en-US" sz="1200"/>
              <a:t>Future of AI. (2019). Future of AI. [online] Available at: </a:t>
            </a:r>
            <a:r>
              <a:rPr lang="en-US" sz="1200">
                <a:hlinkClick r:id="rId7"/>
              </a:rPr>
              <a:t>https://www.futureofai.com/</a:t>
            </a:r>
            <a:r>
              <a:rPr lang="en-US" sz="1200"/>
              <a:t> [Accessed 16 Jan. 2019]. </a:t>
            </a:r>
          </a:p>
          <a:p>
            <a:pPr marL="305435" indent="-305435"/>
            <a:r>
              <a:rPr lang="en-US" sz="1200"/>
              <a:t>Knowledge, C. (2018). Welcome to the Tesco Academy. Retrieved from Cross Knowledge : </a:t>
            </a:r>
            <a:r>
              <a:rPr lang="en-US" sz="1200">
                <a:hlinkClick r:id="rId8"/>
              </a:rPr>
              <a:t>http://www.crossknowledge.com/uploads/filemngr/EN/case-studies/retail/tesco-elearning-case-study.pdf</a:t>
            </a:r>
            <a:r>
              <a:rPr lang="en-US" sz="1200"/>
              <a:t> </a:t>
            </a:r>
          </a:p>
          <a:p>
            <a:pPr marL="305435" indent="-305435"/>
            <a:r>
              <a:rPr lang="en-US" sz="1200" err="1"/>
              <a:t>Pribanic</a:t>
            </a:r>
            <a:r>
              <a:rPr lang="en-US" sz="1200"/>
              <a:t>, E. (2018, March 17). </a:t>
            </a:r>
            <a:r>
              <a:rPr lang="en-US" sz="1200" i="1"/>
              <a:t>Future of AI in Corporate Training and Development</a:t>
            </a:r>
            <a:r>
              <a:rPr lang="en-US" sz="1200"/>
              <a:t>. Retrieved from Information Technology: </a:t>
            </a:r>
            <a:r>
              <a:rPr lang="en-US" sz="1200">
                <a:hlinkClick r:id="rId9"/>
              </a:rPr>
              <a:t>https://www.techfunnel.com/hr-tech/future-of-ai-in-corporate-training-and-development/</a:t>
            </a:r>
            <a:endParaRPr lang="en-US" sz="1200"/>
          </a:p>
          <a:p>
            <a:pPr marL="305435" indent="-305435"/>
            <a:r>
              <a:rPr lang="en-US" sz="1200"/>
              <a:t>Staff, H. D. (2018, July 27). Can AI Help Drive More Employee Engagement? Retrieved from HR daily advisor: </a:t>
            </a:r>
            <a:r>
              <a:rPr lang="en-US" sz="1200">
                <a:hlinkClick r:id="rId10"/>
              </a:rPr>
              <a:t>https://hrdailyadvisor.blr.com/2018/07/27/can-ai-help-drive-employee-engagement/</a:t>
            </a:r>
            <a:r>
              <a:rPr lang="en-US" sz="1200"/>
              <a:t> </a:t>
            </a:r>
          </a:p>
          <a:p>
            <a:pPr marL="305435" indent="-305435"/>
            <a:r>
              <a:rPr lang="en-US" sz="1200"/>
              <a:t>Tesco-PLC. (2018). Exclusive Colleague Content. Retrieved from Tesco PLC: </a:t>
            </a:r>
            <a:r>
              <a:rPr lang="en-US" sz="1200">
                <a:hlinkClick r:id="rId11"/>
              </a:rPr>
              <a:t>https://www.ourtesco.com/opportunities-to-get-on/performance/inspiring-great-performance-every-day/</a:t>
            </a:r>
            <a:r>
              <a:rPr lang="en-US" sz="1200"/>
              <a:t> </a:t>
            </a:r>
          </a:p>
          <a:p>
            <a:pPr marL="305435" indent="-305435"/>
            <a:r>
              <a:rPr lang="en-US" sz="1200"/>
              <a:t>Unicorn HRO. (2016). Employee Engagement and what it means for HR. [online] Available at: </a:t>
            </a:r>
            <a:r>
              <a:rPr lang="en-US" sz="1200">
                <a:hlinkClick r:id="rId12"/>
              </a:rPr>
              <a:t>https://unicornhro.com/blog/employee-engagement-and-what-it-means-for-hr/</a:t>
            </a:r>
            <a:r>
              <a:rPr lang="en-US" sz="1200"/>
              <a:t> [Accessed 15 Jan. 2018]. </a:t>
            </a:r>
          </a:p>
          <a:p>
            <a:pPr marL="305435" indent="-305435"/>
            <a:endParaRPr lang="en-US" sz="1200"/>
          </a:p>
        </p:txBody>
      </p:sp>
    </p:spTree>
    <p:extLst>
      <p:ext uri="{BB962C8B-B14F-4D97-AF65-F5344CB8AC3E}">
        <p14:creationId xmlns:p14="http://schemas.microsoft.com/office/powerpoint/2010/main" val="3598674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9F11E2-8BA5-4C5C-AE7C-361E5EA01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Numbers">
            <a:extLst>
              <a:ext uri="{FF2B5EF4-FFF2-40B4-BE49-F238E27FC236}">
                <a16:creationId xmlns:a16="http://schemas.microsoft.com/office/drawing/2014/main" id="{A21EA617-6D48-425F-97A8-7FEC82C8F40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189" r="9642" b="1"/>
          <a:stretch/>
        </p:blipFill>
        <p:spPr>
          <a:xfrm>
            <a:off x="446534" y="723899"/>
            <a:ext cx="7498616" cy="5676901"/>
          </a:xfrm>
          <a:prstGeom prst="rect">
            <a:avLst/>
          </a:prstGeom>
        </p:spPr>
      </p:pic>
      <p:sp>
        <p:nvSpPr>
          <p:cNvPr id="12" name="Rectangle 11">
            <a:extLst>
              <a:ext uri="{FF2B5EF4-FFF2-40B4-BE49-F238E27FC236}">
                <a16:creationId xmlns:a16="http://schemas.microsoft.com/office/drawing/2014/main" id="{7C00E1DA-EC7C-40FC-95E3-11FDCD2E4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F87E73C-2B1A-4602-BFBE-CFE1E55D9B38}"/>
              </a:ext>
            </a:extLst>
          </p:cNvPr>
          <p:cNvSpPr>
            <a:spLocks noGrp="1"/>
          </p:cNvSpPr>
          <p:nvPr>
            <p:ph type="ctrTitle"/>
          </p:nvPr>
        </p:nvSpPr>
        <p:spPr>
          <a:xfrm>
            <a:off x="8296275" y="1419226"/>
            <a:ext cx="3081576" cy="1746762"/>
          </a:xfrm>
        </p:spPr>
        <p:txBody>
          <a:bodyPr>
            <a:normAutofit/>
          </a:bodyPr>
          <a:lstStyle/>
          <a:p>
            <a:r>
              <a:rPr lang="en-US">
                <a:solidFill>
                  <a:srgbClr val="FFFFFF"/>
                </a:solidFill>
              </a:rPr>
              <a:t>Thank You</a:t>
            </a:r>
          </a:p>
        </p:txBody>
      </p:sp>
      <p:sp>
        <p:nvSpPr>
          <p:cNvPr id="3" name="Subtitle 2">
            <a:extLst>
              <a:ext uri="{FF2B5EF4-FFF2-40B4-BE49-F238E27FC236}">
                <a16:creationId xmlns:a16="http://schemas.microsoft.com/office/drawing/2014/main" id="{A9CB511D-EA45-4336-847C-1252667143B5}"/>
              </a:ext>
            </a:extLst>
          </p:cNvPr>
          <p:cNvSpPr>
            <a:spLocks noGrp="1"/>
          </p:cNvSpPr>
          <p:nvPr>
            <p:ph type="subTitle" idx="1"/>
          </p:nvPr>
        </p:nvSpPr>
        <p:spPr>
          <a:xfrm>
            <a:off x="8296275" y="3505095"/>
            <a:ext cx="3081576" cy="2629006"/>
          </a:xfrm>
        </p:spPr>
        <p:txBody>
          <a:bodyPr>
            <a:normAutofit/>
          </a:bodyPr>
          <a:lstStyle/>
          <a:p>
            <a:r>
              <a:rPr lang="en-US">
                <a:solidFill>
                  <a:schemeClr val="bg2"/>
                </a:solidFill>
              </a:rPr>
              <a:t>Any questions are welcomed</a:t>
            </a:r>
          </a:p>
          <a:p>
            <a:endParaRPr lang="en-US">
              <a:solidFill>
                <a:schemeClr val="bg2"/>
              </a:solidFill>
            </a:endParaRPr>
          </a:p>
          <a:p>
            <a:endParaRPr lang="en-US">
              <a:solidFill>
                <a:schemeClr val="bg2"/>
              </a:solidFill>
            </a:endParaRPr>
          </a:p>
        </p:txBody>
      </p:sp>
      <p:grpSp>
        <p:nvGrpSpPr>
          <p:cNvPr id="14" name="Group 13">
            <a:extLst>
              <a:ext uri="{FF2B5EF4-FFF2-40B4-BE49-F238E27FC236}">
                <a16:creationId xmlns:a16="http://schemas.microsoft.com/office/drawing/2014/main" id="{9A421166-2996-41A7-B094-AE5316F347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5" name="Rectangle 14">
              <a:extLst>
                <a:ext uri="{FF2B5EF4-FFF2-40B4-BE49-F238E27FC236}">
                  <a16:creationId xmlns:a16="http://schemas.microsoft.com/office/drawing/2014/main" id="{FDBB1B92-A3EB-43E4-8FAB-D20E8ED14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3F3972F4-FE7E-48EA-AAD8-9BE5750A6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221614E5-870B-4D5E-A43B-8FF7E5323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Tree>
    <p:extLst>
      <p:ext uri="{BB962C8B-B14F-4D97-AF65-F5344CB8AC3E}">
        <p14:creationId xmlns:p14="http://schemas.microsoft.com/office/powerpoint/2010/main" val="350134742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1F69AFF4-BB30-4BA0-AD22-82CC3C43276B}">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A0CF3B2-1F0F-4FC5-8002-3E4869ABAD55}">
  <ds:schemaRefs>
    <ds:schemaRef ds:uri="http://schemas.microsoft.com/sharepoint/v3/contenttype/forms"/>
  </ds:schemaRefs>
</ds:datastoreItem>
</file>

<file path=customXml/itemProps3.xml><?xml version="1.0" encoding="utf-8"?>
<ds:datastoreItem xmlns:ds="http://schemas.openxmlformats.org/officeDocument/2006/customXml" ds:itemID="{1EBC12AA-1C15-4500-BC9C-8EE83A441DE9}">
  <ds:schemaRefs>
    <ds:schemaRef ds:uri="16c05727-aa75-4e4a-9b5f-8a80a1165891"/>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Tech Dividend design</Template>
  <Application>Microsoft Office PowerPoint</Application>
  <PresentationFormat>Widescreen</PresentationFormat>
  <Slides>13</Slides>
  <Notes>6</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Dividend</vt:lpstr>
      <vt:lpstr>WHY SHOULD WE USE AI?</vt:lpstr>
      <vt:lpstr>AGENDA</vt:lpstr>
      <vt:lpstr>1. INTRODUCTION</vt:lpstr>
      <vt:lpstr>Leading industry practice</vt:lpstr>
      <vt:lpstr>Risks of not considering AI</vt:lpstr>
      <vt:lpstr>An Example of a supermarket using ai  </vt:lpstr>
      <vt:lpstr>AI IN RECRUITMENT AND SELECTION - WHY IS IT GOOD TO HAVE IT?</vt:lpstr>
      <vt:lpstr>Employee Engagement </vt:lpstr>
      <vt:lpstr>Ai In Learning and development – Why does every business need this? Especially supermarkets?</vt:lpstr>
      <vt:lpstr>Ethical considerations </vt:lpstr>
      <vt:lpstr>REFERENCES</vt:lpstr>
      <vt:lpstr>References </vt:lpstr>
      <vt:lpstr>Thank You</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SHOULD WE USE AI?</dc:title>
  <dc:creator/>
  <cp:revision>109</cp:revision>
  <dcterms:created xsi:type="dcterms:W3CDTF">2019-01-14T10:28:51Z</dcterms:created>
  <dcterms:modified xsi:type="dcterms:W3CDTF">2019-01-17T00:03:53Z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