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2" r:id="rId3"/>
    <p:sldId id="257" r:id="rId4"/>
    <p:sldId id="258" r:id="rId5"/>
    <p:sldId id="259" r:id="rId6"/>
    <p:sldId id="260" r:id="rId7"/>
    <p:sldId id="256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EAF7"/>
    <a:srgbClr val="F2F2F2"/>
    <a:srgbClr val="E7EA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0D0229-76DB-4520-978A-619D721E4BFD}" v="12" dt="2026-10-18T21:58:07.6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45" autoAdjust="0"/>
    <p:restoredTop sz="94299" autoAdjust="0"/>
  </p:normalViewPr>
  <p:slideViewPr>
    <p:cSldViewPr snapToGrid="0">
      <p:cViewPr>
        <p:scale>
          <a:sx n="77" d="100"/>
          <a:sy n="77" d="100"/>
        </p:scale>
        <p:origin x="-1086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Orek" userId="a0751250d2def38d" providerId="LiveId" clId="{CB707153-EF00-4CB8-8A0B-6747215D6DB9}"/>
    <pc:docChg chg="undo custSel addSld delSld modSld">
      <pc:chgData name="John Orek" userId="a0751250d2def38d" providerId="LiveId" clId="{CB707153-EF00-4CB8-8A0B-6747215D6DB9}" dt="2026-10-18T21:57:58.313" v="332" actId="20577"/>
      <pc:docMkLst>
        <pc:docMk/>
      </pc:docMkLst>
      <pc:sldChg chg="modSp mod">
        <pc:chgData name="John Orek" userId="a0751250d2def38d" providerId="LiveId" clId="{CB707153-EF00-4CB8-8A0B-6747215D6DB9}" dt="2026-10-18T21:12:59.763" v="19" actId="20577"/>
        <pc:sldMkLst>
          <pc:docMk/>
          <pc:sldMk cId="878398952" sldId="258"/>
        </pc:sldMkLst>
        <pc:spChg chg="mod">
          <ac:chgData name="John Orek" userId="a0751250d2def38d" providerId="LiveId" clId="{CB707153-EF00-4CB8-8A0B-6747215D6DB9}" dt="2026-10-18T19:17:48.380" v="2" actId="255"/>
          <ac:spMkLst>
            <pc:docMk/>
            <pc:sldMk cId="878398952" sldId="258"/>
            <ac:spMk id="5" creationId="{D502E906-1FD5-C8C8-85BA-DDF4CEE3CE8A}"/>
          </ac:spMkLst>
        </pc:spChg>
        <pc:graphicFrameChg chg="modGraphic">
          <ac:chgData name="John Orek" userId="a0751250d2def38d" providerId="LiveId" clId="{CB707153-EF00-4CB8-8A0B-6747215D6DB9}" dt="2026-10-18T21:12:59.763" v="19" actId="20577"/>
          <ac:graphicFrameMkLst>
            <pc:docMk/>
            <pc:sldMk cId="878398952" sldId="258"/>
            <ac:graphicFrameMk id="4" creationId="{C359EE11-629E-A63D-013B-B4C3D57C6F34}"/>
          </ac:graphicFrameMkLst>
        </pc:graphicFrameChg>
      </pc:sldChg>
      <pc:sldChg chg="modSp mod">
        <pc:chgData name="John Orek" userId="a0751250d2def38d" providerId="LiveId" clId="{CB707153-EF00-4CB8-8A0B-6747215D6DB9}" dt="2026-10-18T19:17:40.748" v="1" actId="255"/>
        <pc:sldMkLst>
          <pc:docMk/>
          <pc:sldMk cId="2396183279" sldId="259"/>
        </pc:sldMkLst>
        <pc:spChg chg="mod">
          <ac:chgData name="John Orek" userId="a0751250d2def38d" providerId="LiveId" clId="{CB707153-EF00-4CB8-8A0B-6747215D6DB9}" dt="2026-10-18T19:17:40.748" v="1" actId="255"/>
          <ac:spMkLst>
            <pc:docMk/>
            <pc:sldMk cId="2396183279" sldId="259"/>
            <ac:spMk id="5" creationId="{87991698-B0E1-C9F5-BA56-5A52BCD5325B}"/>
          </ac:spMkLst>
        </pc:spChg>
      </pc:sldChg>
      <pc:sldChg chg="addSp delSp modSp mod">
        <pc:chgData name="John Orek" userId="a0751250d2def38d" providerId="LiveId" clId="{CB707153-EF00-4CB8-8A0B-6747215D6DB9}" dt="2026-10-18T21:57:58.313" v="332" actId="20577"/>
        <pc:sldMkLst>
          <pc:docMk/>
          <pc:sldMk cId="741453083" sldId="260"/>
        </pc:sldMkLst>
        <pc:spChg chg="mod">
          <ac:chgData name="John Orek" userId="a0751250d2def38d" providerId="LiveId" clId="{CB707153-EF00-4CB8-8A0B-6747215D6DB9}" dt="2026-10-18T19:17:33.164" v="0" actId="255"/>
          <ac:spMkLst>
            <pc:docMk/>
            <pc:sldMk cId="741453083" sldId="260"/>
            <ac:spMk id="5" creationId="{990DA3D9-9F4B-A182-93E6-FB445CA3F25E}"/>
          </ac:spMkLst>
        </pc:spChg>
        <pc:spChg chg="mod">
          <ac:chgData name="John Orek" userId="a0751250d2def38d" providerId="LiveId" clId="{CB707153-EF00-4CB8-8A0B-6747215D6DB9}" dt="2026-10-18T21:57:36.094" v="328" actId="20577"/>
          <ac:spMkLst>
            <pc:docMk/>
            <pc:sldMk cId="741453083" sldId="260"/>
            <ac:spMk id="11" creationId="{0CA0AC08-D840-89CF-D093-B3C36511A0B4}"/>
          </ac:spMkLst>
        </pc:spChg>
        <pc:graphicFrameChg chg="add del mod modGraphic">
          <ac:chgData name="John Orek" userId="a0751250d2def38d" providerId="LiveId" clId="{CB707153-EF00-4CB8-8A0B-6747215D6DB9}" dt="2026-10-18T21:55:27.062" v="313" actId="21"/>
          <ac:graphicFrameMkLst>
            <pc:docMk/>
            <pc:sldMk cId="741453083" sldId="260"/>
            <ac:graphicFrameMk id="4" creationId="{25560226-3D37-B0D2-4088-08D493BC7E16}"/>
          </ac:graphicFrameMkLst>
        </pc:graphicFrameChg>
        <pc:graphicFrameChg chg="del">
          <ac:chgData name="John Orek" userId="a0751250d2def38d" providerId="LiveId" clId="{CB707153-EF00-4CB8-8A0B-6747215D6DB9}" dt="2026-10-18T21:38:15.079" v="197" actId="21"/>
          <ac:graphicFrameMkLst>
            <pc:docMk/>
            <pc:sldMk cId="741453083" sldId="260"/>
            <ac:graphicFrameMk id="7" creationId="{DFF8804D-56B0-9DA2-FCD9-D1254550E0C9}"/>
          </ac:graphicFrameMkLst>
        </pc:graphicFrameChg>
        <pc:graphicFrameChg chg="add del mod modGraphic">
          <ac:chgData name="John Orek" userId="a0751250d2def38d" providerId="LiveId" clId="{CB707153-EF00-4CB8-8A0B-6747215D6DB9}" dt="2026-10-18T21:40:07.763" v="215" actId="21"/>
          <ac:graphicFrameMkLst>
            <pc:docMk/>
            <pc:sldMk cId="741453083" sldId="260"/>
            <ac:graphicFrameMk id="12" creationId="{AFE2182E-EC96-9781-CF82-127E910DC8CD}"/>
          </ac:graphicFrameMkLst>
        </pc:graphicFrameChg>
        <pc:graphicFrameChg chg="add del mod modGraphic">
          <ac:chgData name="John Orek" userId="a0751250d2def38d" providerId="LiveId" clId="{CB707153-EF00-4CB8-8A0B-6747215D6DB9}" dt="2026-10-18T21:54:26.414" v="299" actId="21"/>
          <ac:graphicFrameMkLst>
            <pc:docMk/>
            <pc:sldMk cId="741453083" sldId="260"/>
            <ac:graphicFrameMk id="13" creationId="{7910BFA3-4C3D-72C5-4C20-10DA66A51B0C}"/>
          </ac:graphicFrameMkLst>
        </pc:graphicFrameChg>
        <pc:graphicFrameChg chg="add del modGraphic">
          <ac:chgData name="John Orek" userId="a0751250d2def38d" providerId="LiveId" clId="{CB707153-EF00-4CB8-8A0B-6747215D6DB9}" dt="2026-10-18T21:53:51.115" v="286" actId="22"/>
          <ac:graphicFrameMkLst>
            <pc:docMk/>
            <pc:sldMk cId="741453083" sldId="260"/>
            <ac:graphicFrameMk id="15" creationId="{59F3DE72-EE7E-910C-FE3B-61AACCF55EE2}"/>
          </ac:graphicFrameMkLst>
        </pc:graphicFrameChg>
        <pc:graphicFrameChg chg="add del modGraphic">
          <ac:chgData name="John Orek" userId="a0751250d2def38d" providerId="LiveId" clId="{CB707153-EF00-4CB8-8A0B-6747215D6DB9}" dt="2026-10-18T21:54:10.574" v="294" actId="22"/>
          <ac:graphicFrameMkLst>
            <pc:docMk/>
            <pc:sldMk cId="741453083" sldId="260"/>
            <ac:graphicFrameMk id="17" creationId="{DDECBC27-1D2F-4846-49A4-F35DA441ACCE}"/>
          </ac:graphicFrameMkLst>
        </pc:graphicFrameChg>
        <pc:graphicFrameChg chg="add mod modGraphic">
          <ac:chgData name="John Orek" userId="a0751250d2def38d" providerId="LiveId" clId="{CB707153-EF00-4CB8-8A0B-6747215D6DB9}" dt="2026-10-18T21:57:58.313" v="332" actId="20577"/>
          <ac:graphicFrameMkLst>
            <pc:docMk/>
            <pc:sldMk cId="741453083" sldId="260"/>
            <ac:graphicFrameMk id="23" creationId="{46DA452F-9AA9-7333-7AD3-184BBD07AFCD}"/>
          </ac:graphicFrameMkLst>
        </pc:graphicFrameChg>
        <pc:picChg chg="add mod">
          <ac:chgData name="John Orek" userId="a0751250d2def38d" providerId="LiveId" clId="{CB707153-EF00-4CB8-8A0B-6747215D6DB9}" dt="2026-10-18T21:54:47.869" v="304"/>
          <ac:picMkLst>
            <pc:docMk/>
            <pc:sldMk cId="741453083" sldId="260"/>
            <ac:picMk id="18" creationId="{67EFCB4A-D0AD-959F-C7AD-25808B381D81}"/>
          </ac:picMkLst>
        </pc:picChg>
        <pc:picChg chg="add del mod">
          <ac:chgData name="John Orek" userId="a0751250d2def38d" providerId="LiveId" clId="{CB707153-EF00-4CB8-8A0B-6747215D6DB9}" dt="2026-10-18T21:57:17.288" v="320" actId="21"/>
          <ac:picMkLst>
            <pc:docMk/>
            <pc:sldMk cId="741453083" sldId="260"/>
            <ac:picMk id="19" creationId="{10D532EA-1AC7-C2C8-E313-27971233792E}"/>
          </ac:picMkLst>
        </pc:picChg>
        <pc:picChg chg="add del">
          <ac:chgData name="John Orek" userId="a0751250d2def38d" providerId="LiveId" clId="{CB707153-EF00-4CB8-8A0B-6747215D6DB9}" dt="2026-10-18T21:57:21.304" v="322" actId="21"/>
          <ac:picMkLst>
            <pc:docMk/>
            <pc:sldMk cId="741453083" sldId="260"/>
            <ac:picMk id="21" creationId="{97BE3CF6-7E0A-8AF3-69C6-06D54E8D4E0B}"/>
          </ac:picMkLst>
        </pc:picChg>
      </pc:sldChg>
      <pc:sldChg chg="delSp modSp mod">
        <pc:chgData name="John Orek" userId="a0751250d2def38d" providerId="LiveId" clId="{CB707153-EF00-4CB8-8A0B-6747215D6DB9}" dt="2026-10-18T21:12:13.344" v="12" actId="478"/>
        <pc:sldMkLst>
          <pc:docMk/>
          <pc:sldMk cId="3428374003" sldId="262"/>
        </pc:sldMkLst>
        <pc:spChg chg="mod">
          <ac:chgData name="John Orek" userId="a0751250d2def38d" providerId="LiveId" clId="{CB707153-EF00-4CB8-8A0B-6747215D6DB9}" dt="2026-10-18T19:18:08.419" v="5" actId="255"/>
          <ac:spMkLst>
            <pc:docMk/>
            <pc:sldMk cId="3428374003" sldId="262"/>
            <ac:spMk id="5" creationId="{7D5EBC4E-D967-7810-A273-2FDAB7C75F18}"/>
          </ac:spMkLst>
        </pc:spChg>
        <pc:spChg chg="del">
          <ac:chgData name="John Orek" userId="a0751250d2def38d" providerId="LiveId" clId="{CB707153-EF00-4CB8-8A0B-6747215D6DB9}" dt="2026-10-18T21:12:13.344" v="12" actId="478"/>
          <ac:spMkLst>
            <pc:docMk/>
            <pc:sldMk cId="3428374003" sldId="262"/>
            <ac:spMk id="6" creationId="{4CDA0A85-EE63-9627-B550-009A4C791180}"/>
          </ac:spMkLst>
        </pc:spChg>
      </pc:sldChg>
      <pc:sldChg chg="modSp mod">
        <pc:chgData name="John Orek" userId="a0751250d2def38d" providerId="LiveId" clId="{CB707153-EF00-4CB8-8A0B-6747215D6DB9}" dt="2026-10-18T21:11:40.413" v="11" actId="20577"/>
        <pc:sldMkLst>
          <pc:docMk/>
          <pc:sldMk cId="2719156802" sldId="264"/>
        </pc:sldMkLst>
        <pc:spChg chg="mod">
          <ac:chgData name="John Orek" userId="a0751250d2def38d" providerId="LiveId" clId="{CB707153-EF00-4CB8-8A0B-6747215D6DB9}" dt="2026-10-18T21:11:40.413" v="11" actId="20577"/>
          <ac:spMkLst>
            <pc:docMk/>
            <pc:sldMk cId="2719156802" sldId="264"/>
            <ac:spMk id="6" creationId="{418F504E-4897-F69B-B28F-339D281759F1}"/>
          </ac:spMkLst>
        </pc:spChg>
      </pc:sldChg>
      <pc:sldChg chg="new del">
        <pc:chgData name="John Orek" userId="a0751250d2def38d" providerId="LiveId" clId="{CB707153-EF00-4CB8-8A0B-6747215D6DB9}" dt="2026-10-18T21:33:23.044" v="21" actId="2696"/>
        <pc:sldMkLst>
          <pc:docMk/>
          <pc:sldMk cId="3176819269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8F7C85-87C8-4FFC-97A7-21B3DFB95631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A55FE-4200-4254-BD9D-7A8EB2538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574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BA55FE-4200-4254-BD9D-7A8EB2538CE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74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C44C9-990F-FE45-11A1-DF1B8E6A44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9762F4-21C9-6DC9-A945-9888CF7C2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9270B-A9B6-6208-EC2D-97DBFC443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A5111-FB04-0643-06AF-A1547DC54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A7AF5-FB78-92EB-DC34-495945561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00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F7592-C375-BCAD-FB30-DA78B3513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8AF16-8472-B043-5121-DB3E3343F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25CF0-719F-9FA3-2BF3-555F8C40F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6C7F2-1BFF-FEA5-AE9D-E5564A534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6F33A-BDF0-A9A9-8078-2327F91F2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51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B7BB5-E9D6-B315-B7C1-C1A3DE883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1C6C4D-A608-41BF-E10E-EE0BF46CF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347D4-6AE6-D750-C995-9F189D5F0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395B9-4D76-64D7-C29C-2D848F83C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684F2-CCAC-64FC-CA2E-6859DBA5A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503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966A6-A731-AF4C-2748-A7951E86F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B919A-58D6-0AAD-A1A2-EEB526170A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DFCAAB-358C-5D9A-E5AE-5608CAEA56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859BA-F2EF-671C-22A7-F1A663F53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B1F-F306-09DF-F610-20688D945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9308AD-5FFB-C980-93EE-29CDB6A46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515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10E5-DB88-A802-9CBC-F8DE7BBAA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2F7A41-8607-F7FD-A81D-A91FF16CB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56303A-3DDE-F810-3FAA-96ED2DF8F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6CD1DE-A649-7A72-8236-21CD09AFF2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639A8F-7C62-2163-6FDC-EB80A992A8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4AB363-6CA6-E502-F42B-272F28649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836C94-7838-793F-3779-5C32AAD48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7996A4-A23E-941C-3E1C-1606A7B66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11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6B5F8-91B6-79DB-7989-AF4A9539A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491C8D-9DFD-B99D-6211-7CF149219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CA869-A697-A4EF-05CF-C3234B444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BD580F-DF6A-D043-BB81-5D0B965E9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075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16BAC0-8DD5-A512-FF4F-42ED09562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B62DF0-CF7A-5233-A914-6102C3487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516B4B-DDCA-C43C-633A-BE089EC52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191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857AD-3DC3-1859-CC39-4BFD8F2AB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6B7FD-F7C3-8484-B0F2-EA3723F43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FCF060-66AF-3AA6-3912-6C8245A84A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FE499E-856B-4277-B34A-DFF092D06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E18EC-8129-7880-908B-36E3763AE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D09EA9-91B9-AF20-F83F-A5C63B342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381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C2B4B-CA5C-78B3-262B-D48656DD0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9FB911-FED0-5186-A965-EEE660962D7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BEDDE8-9165-61C3-B74E-ABB45BBFD0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224F7E-7A09-A732-070B-267905AF3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3BEDD2-5E60-713D-7E43-F46C2FBA8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77D98D-8760-322D-FA4D-EE9BE67F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019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D640E-23F6-037E-077D-069011752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C88387-0301-7B2C-B5CA-1F8C4A02DB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F37AA-3D5B-AC4C-1038-1137D6A1B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1C236-E323-1084-2FA7-6C822ED8E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DCC58-5549-CC68-D93E-A3AE61FEE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10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8558C9-0943-437E-847C-06F00A40DF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A4886C-8E9F-69F2-ADA9-147B1442FF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DD6DD-6569-8AA0-2EEF-A15B6EB0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D99FD-4063-E8A1-2FA1-D4A94269D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30D67-3BE4-B243-4F27-0510708EE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03CEA5-22C7-2DDF-2D1D-5284A3662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F2CD57-BE84-4190-6600-CDA993109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C9370-ED7F-1510-FF07-12791BC7F6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D13EF1-D9CC-499F-9D70-E247FCF182DD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BB86D-23B1-5EDE-A214-9F395A39BF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E1B9C-E0B7-F37B-131F-10A26145CC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5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patient-safety-incident-response-framework/" TargetMode="External"/><Relationship Id="rId2" Type="http://schemas.openxmlformats.org/officeDocument/2006/relationships/hyperlink" Target="https://www.england.nhs.uk/long-read/patient-safety-incident-response-standards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thirlwall.public-inquiry.uk/the-re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736332-012E-1667-D990-7C5BA379D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39639"/>
            <a:ext cx="3609344" cy="11724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8F504E-4897-F69B-B28F-339D281759F1}"/>
              </a:ext>
            </a:extLst>
          </p:cNvPr>
          <p:cNvSpPr txBox="1"/>
          <p:nvPr/>
        </p:nvSpPr>
        <p:spPr>
          <a:xfrm>
            <a:off x="1418013" y="2456328"/>
            <a:ext cx="865094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Chizoma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Awoyemi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2223400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Title:  Presentation Component 1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Quality Assurance and Service Improvements 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LCHS7006_Birm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Dr Fahad Khan</a:t>
            </a:r>
          </a:p>
        </p:txBody>
      </p:sp>
    </p:spTree>
    <p:extLst>
      <p:ext uri="{BB962C8B-B14F-4D97-AF65-F5344CB8AC3E}">
        <p14:creationId xmlns:p14="http://schemas.microsoft.com/office/powerpoint/2010/main" val="2719156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380AEB-2C88-8840-EEE6-BB47FC304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D5EBC4E-D967-7810-A273-2FDAB7C75F18}"/>
              </a:ext>
            </a:extLst>
          </p:cNvPr>
          <p:cNvSpPr/>
          <p:nvPr/>
        </p:nvSpPr>
        <p:spPr>
          <a:xfrm>
            <a:off x="0" y="0"/>
            <a:ext cx="914400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Lucy Letby Case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D8E5B7-1E7F-44A1-527F-6F710D9158D7}"/>
              </a:ext>
            </a:extLst>
          </p:cNvPr>
          <p:cNvSpPr/>
          <p:nvPr/>
        </p:nvSpPr>
        <p:spPr>
          <a:xfrm>
            <a:off x="9144000" y="0"/>
            <a:ext cx="304800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06964D3-3D5E-2990-43C8-03E39662BC36}"/>
              </a:ext>
            </a:extLst>
          </p:cNvPr>
          <p:cNvSpPr txBox="1"/>
          <p:nvPr/>
        </p:nvSpPr>
        <p:spPr>
          <a:xfrm>
            <a:off x="428211" y="1657350"/>
            <a:ext cx="108013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Unexpected collapses and deaths in the neonatal unit between 2015 and 2016.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Lucy Letby was later convicted of murdering seven babies and attempting to murder another seven.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2026 public inquiry identified major shortcomings in safeguarding, management and governance.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Focus: safety systems’ failure to respond to clinicians’ concerns appropriately.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3443E1-88B5-024C-A322-BB8E6CCC077A}"/>
              </a:ext>
            </a:extLst>
          </p:cNvPr>
          <p:cNvSpPr txBox="1"/>
          <p:nvPr/>
        </p:nvSpPr>
        <p:spPr>
          <a:xfrm>
            <a:off x="666750" y="4838700"/>
            <a:ext cx="8477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(Thirlwall Inquiry, 2026; World Health Organization, 2021)</a:t>
            </a:r>
          </a:p>
        </p:txBody>
      </p:sp>
    </p:spTree>
    <p:extLst>
      <p:ext uri="{BB962C8B-B14F-4D97-AF65-F5344CB8AC3E}">
        <p14:creationId xmlns:p14="http://schemas.microsoft.com/office/powerpoint/2010/main" val="3428374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8BE6D-B803-4FF9-F483-2BE309777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786141F-F9E4-FD65-E8C4-8A07621686C4}"/>
              </a:ext>
            </a:extLst>
          </p:cNvPr>
          <p:cNvSpPr/>
          <p:nvPr/>
        </p:nvSpPr>
        <p:spPr>
          <a:xfrm>
            <a:off x="0" y="0"/>
            <a:ext cx="77152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    2. What Went Wrong?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8A32DA-10E5-3B65-3BA9-A5D187CD79CF}"/>
              </a:ext>
            </a:extLst>
          </p:cNvPr>
          <p:cNvSpPr/>
          <p:nvPr/>
        </p:nvSpPr>
        <p:spPr>
          <a:xfrm>
            <a:off x="7486650" y="0"/>
            <a:ext cx="47053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94C826-F176-4317-7D2A-6FF933D51397}"/>
              </a:ext>
            </a:extLst>
          </p:cNvPr>
          <p:cNvSpPr txBox="1"/>
          <p:nvPr/>
        </p:nvSpPr>
        <p:spPr>
          <a:xfrm>
            <a:off x="419100" y="1428750"/>
            <a:ext cx="111061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Clinicians were worried but escalation did not result in prompt protective measures.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interaction between leadership and clinical teams was problematic.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Safeguarding policy did not include alleged wilful injury by a member of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Governance did not detect and respond effectively to patterns of concern.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Families were not involved or kept aware sufficiently at important points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116624-55A7-DDAD-507A-2CC5526B2E79}"/>
              </a:ext>
            </a:extLst>
          </p:cNvPr>
          <p:cNvSpPr txBox="1"/>
          <p:nvPr/>
        </p:nvSpPr>
        <p:spPr>
          <a:xfrm>
            <a:off x="419100" y="4705705"/>
            <a:ext cx="828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(Thirlwall Inquiry, 2026; Francis, 2013; Francis, 2015; 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4290250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5C0710-1A31-F4C4-B881-3FE2E323A5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502E906-1FD5-C8C8-85BA-DDF4CEE3CE8A}"/>
              </a:ext>
            </a:extLst>
          </p:cNvPr>
          <p:cNvSpPr/>
          <p:nvPr/>
        </p:nvSpPr>
        <p:spPr>
          <a:xfrm>
            <a:off x="0" y="-23669"/>
            <a:ext cx="11307925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3. Applying the Swiss Cheese Model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359EE11-629E-A63D-013B-B4C3D57C6F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586883"/>
              </p:ext>
            </p:extLst>
          </p:nvPr>
        </p:nvGraphicFramePr>
        <p:xfrm>
          <a:off x="514350" y="2724539"/>
          <a:ext cx="11132780" cy="3435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7474">
                  <a:extLst>
                    <a:ext uri="{9D8B030D-6E8A-4147-A177-3AD203B41FA5}">
                      <a16:colId xmlns:a16="http://schemas.microsoft.com/office/drawing/2014/main" val="2688398894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1458883978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3346873275"/>
                    </a:ext>
                  </a:extLst>
                </a:gridCol>
              </a:tblGrid>
              <a:tr h="70448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Defence 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Intended function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Hole in this case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246619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pattern recognition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 unusual deterioration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Concerning patterns did not trigger effective protection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5737345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Escalation of concerns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 on clinicians’ warnings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Concerns did not lead to timely safeguarding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808170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Safeguarding policy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Protect patients from suspected harm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 omitted deliberate harm by staff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262149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Board governance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 and act on serious risks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and clinicians remained divided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9766973"/>
                  </a:ext>
                </a:extLst>
              </a:tr>
            </a:tbl>
          </a:graphicData>
        </a:graphic>
      </p:graphicFrame>
      <p:sp>
        <p:nvSpPr>
          <p:cNvPr id="10" name="Parallelogram 9">
            <a:extLst>
              <a:ext uri="{FF2B5EF4-FFF2-40B4-BE49-F238E27FC236}">
                <a16:creationId xmlns:a16="http://schemas.microsoft.com/office/drawing/2014/main" id="{F6C2E6CF-4BCD-1FD3-6CC6-0E0259934C00}"/>
              </a:ext>
            </a:extLst>
          </p:cNvPr>
          <p:cNvSpPr/>
          <p:nvPr/>
        </p:nvSpPr>
        <p:spPr>
          <a:xfrm>
            <a:off x="44787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5F93A876-AE84-8E3E-35F3-D3A05FE071F2}"/>
              </a:ext>
            </a:extLst>
          </p:cNvPr>
          <p:cNvSpPr/>
          <p:nvPr/>
        </p:nvSpPr>
        <p:spPr>
          <a:xfrm>
            <a:off x="77444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0E13D16-2126-12EC-544F-71C38322F9B3}"/>
              </a:ext>
            </a:extLst>
          </p:cNvPr>
          <p:cNvSpPr/>
          <p:nvPr/>
        </p:nvSpPr>
        <p:spPr>
          <a:xfrm>
            <a:off x="108468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4C711F12-385D-E8D5-D3D2-9C8FE22D1B85}"/>
              </a:ext>
            </a:extLst>
          </p:cNvPr>
          <p:cNvSpPr/>
          <p:nvPr/>
        </p:nvSpPr>
        <p:spPr>
          <a:xfrm>
            <a:off x="159903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C8FB3D1B-C5AE-5F87-E2A8-7E8ADF349B1B}"/>
              </a:ext>
            </a:extLst>
          </p:cNvPr>
          <p:cNvSpPr/>
          <p:nvPr/>
        </p:nvSpPr>
        <p:spPr>
          <a:xfrm>
            <a:off x="308610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C8D0190A-FE94-EDC4-80D6-938F319502D2}"/>
              </a:ext>
            </a:extLst>
          </p:cNvPr>
          <p:cNvSpPr/>
          <p:nvPr/>
        </p:nvSpPr>
        <p:spPr>
          <a:xfrm>
            <a:off x="341267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2241EDC8-D723-0F2B-9013-751F98A097AD}"/>
              </a:ext>
            </a:extLst>
          </p:cNvPr>
          <p:cNvSpPr/>
          <p:nvPr/>
        </p:nvSpPr>
        <p:spPr>
          <a:xfrm>
            <a:off x="372291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Flowchart: Connector 22">
            <a:extLst>
              <a:ext uri="{FF2B5EF4-FFF2-40B4-BE49-F238E27FC236}">
                <a16:creationId xmlns:a16="http://schemas.microsoft.com/office/drawing/2014/main" id="{FF443DFD-A34D-78CA-8295-D7D327873220}"/>
              </a:ext>
            </a:extLst>
          </p:cNvPr>
          <p:cNvSpPr/>
          <p:nvPr/>
        </p:nvSpPr>
        <p:spPr>
          <a:xfrm>
            <a:off x="423726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5CA41BE5-F006-C47A-E9D1-4F92F81EE25E}"/>
              </a:ext>
            </a:extLst>
          </p:cNvPr>
          <p:cNvSpPr/>
          <p:nvPr/>
        </p:nvSpPr>
        <p:spPr>
          <a:xfrm>
            <a:off x="600075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Flowchart: Connector 26">
            <a:extLst>
              <a:ext uri="{FF2B5EF4-FFF2-40B4-BE49-F238E27FC236}">
                <a16:creationId xmlns:a16="http://schemas.microsoft.com/office/drawing/2014/main" id="{F1CD6807-A50A-DBE0-EC1E-A86337217D47}"/>
              </a:ext>
            </a:extLst>
          </p:cNvPr>
          <p:cNvSpPr/>
          <p:nvPr/>
        </p:nvSpPr>
        <p:spPr>
          <a:xfrm>
            <a:off x="632732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Flowchart: Connector 28">
            <a:extLst>
              <a:ext uri="{FF2B5EF4-FFF2-40B4-BE49-F238E27FC236}">
                <a16:creationId xmlns:a16="http://schemas.microsoft.com/office/drawing/2014/main" id="{5964CBF6-40AD-1EE2-AD77-4E602C2093C4}"/>
              </a:ext>
            </a:extLst>
          </p:cNvPr>
          <p:cNvSpPr/>
          <p:nvPr/>
        </p:nvSpPr>
        <p:spPr>
          <a:xfrm>
            <a:off x="663756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Flowchart: Connector 30">
            <a:extLst>
              <a:ext uri="{FF2B5EF4-FFF2-40B4-BE49-F238E27FC236}">
                <a16:creationId xmlns:a16="http://schemas.microsoft.com/office/drawing/2014/main" id="{46893139-DD8D-9F28-A12B-2AB4CE5CC233}"/>
              </a:ext>
            </a:extLst>
          </p:cNvPr>
          <p:cNvSpPr/>
          <p:nvPr/>
        </p:nvSpPr>
        <p:spPr>
          <a:xfrm>
            <a:off x="715191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Parallelogram 32">
            <a:extLst>
              <a:ext uri="{FF2B5EF4-FFF2-40B4-BE49-F238E27FC236}">
                <a16:creationId xmlns:a16="http://schemas.microsoft.com/office/drawing/2014/main" id="{82094764-A40C-A580-ACDF-24632FA994F1}"/>
              </a:ext>
            </a:extLst>
          </p:cNvPr>
          <p:cNvSpPr/>
          <p:nvPr/>
        </p:nvSpPr>
        <p:spPr>
          <a:xfrm>
            <a:off x="891540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Flowchart: Connector 34">
            <a:extLst>
              <a:ext uri="{FF2B5EF4-FFF2-40B4-BE49-F238E27FC236}">
                <a16:creationId xmlns:a16="http://schemas.microsoft.com/office/drawing/2014/main" id="{69CE2139-C879-6899-AE3F-DF3B3905C4EC}"/>
              </a:ext>
            </a:extLst>
          </p:cNvPr>
          <p:cNvSpPr/>
          <p:nvPr/>
        </p:nvSpPr>
        <p:spPr>
          <a:xfrm>
            <a:off x="924197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Flowchart: Connector 36">
            <a:extLst>
              <a:ext uri="{FF2B5EF4-FFF2-40B4-BE49-F238E27FC236}">
                <a16:creationId xmlns:a16="http://schemas.microsoft.com/office/drawing/2014/main" id="{FB3BB2FC-D294-87D7-9F72-BA6E94CE8B7F}"/>
              </a:ext>
            </a:extLst>
          </p:cNvPr>
          <p:cNvSpPr/>
          <p:nvPr/>
        </p:nvSpPr>
        <p:spPr>
          <a:xfrm>
            <a:off x="955221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Flowchart: Connector 38">
            <a:extLst>
              <a:ext uri="{FF2B5EF4-FFF2-40B4-BE49-F238E27FC236}">
                <a16:creationId xmlns:a16="http://schemas.microsoft.com/office/drawing/2014/main" id="{C94C1205-2F43-9D8C-C86B-338FB1302863}"/>
              </a:ext>
            </a:extLst>
          </p:cNvPr>
          <p:cNvSpPr/>
          <p:nvPr/>
        </p:nvSpPr>
        <p:spPr>
          <a:xfrm>
            <a:off x="1006656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B8A9B0A4-3CA9-105B-460D-CB2A09B5CBAD}"/>
              </a:ext>
            </a:extLst>
          </p:cNvPr>
          <p:cNvCxnSpPr>
            <a:cxnSpLocks/>
          </p:cNvCxnSpPr>
          <p:nvPr/>
        </p:nvCxnSpPr>
        <p:spPr>
          <a:xfrm flipV="1">
            <a:off x="426876" y="1740148"/>
            <a:ext cx="10881049" cy="2333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Parallelogram 43">
            <a:extLst>
              <a:ext uri="{FF2B5EF4-FFF2-40B4-BE49-F238E27FC236}">
                <a16:creationId xmlns:a16="http://schemas.microsoft.com/office/drawing/2014/main" id="{26C31D70-DE1D-B965-8521-CE73BEA7AF05}"/>
              </a:ext>
            </a:extLst>
          </p:cNvPr>
          <p:cNvSpPr/>
          <p:nvPr/>
        </p:nvSpPr>
        <p:spPr>
          <a:xfrm>
            <a:off x="556144" y="1637522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Parallelogram 45">
            <a:extLst>
              <a:ext uri="{FF2B5EF4-FFF2-40B4-BE49-F238E27FC236}">
                <a16:creationId xmlns:a16="http://schemas.microsoft.com/office/drawing/2014/main" id="{9068873E-BAA6-D6E5-3F67-D4BC367B0974}"/>
              </a:ext>
            </a:extLst>
          </p:cNvPr>
          <p:cNvSpPr/>
          <p:nvPr/>
        </p:nvSpPr>
        <p:spPr>
          <a:xfrm>
            <a:off x="9023674" y="1625855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Parallelogram 49">
            <a:extLst>
              <a:ext uri="{FF2B5EF4-FFF2-40B4-BE49-F238E27FC236}">
                <a16:creationId xmlns:a16="http://schemas.microsoft.com/office/drawing/2014/main" id="{488536CC-A32C-D24E-C842-D117CA49D062}"/>
              </a:ext>
            </a:extLst>
          </p:cNvPr>
          <p:cNvSpPr/>
          <p:nvPr/>
        </p:nvSpPr>
        <p:spPr>
          <a:xfrm>
            <a:off x="6095999" y="1667854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Parallelogram 51">
            <a:extLst>
              <a:ext uri="{FF2B5EF4-FFF2-40B4-BE49-F238E27FC236}">
                <a16:creationId xmlns:a16="http://schemas.microsoft.com/office/drawing/2014/main" id="{B2255E38-96E8-1A89-4A2E-A2A92924D9AF}"/>
              </a:ext>
            </a:extLst>
          </p:cNvPr>
          <p:cNvSpPr/>
          <p:nvPr/>
        </p:nvSpPr>
        <p:spPr>
          <a:xfrm>
            <a:off x="3194374" y="1637522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7213A7A-95BF-38EE-CD6F-F08894EADFC8}"/>
              </a:ext>
            </a:extLst>
          </p:cNvPr>
          <p:cNvSpPr/>
          <p:nvPr/>
        </p:nvSpPr>
        <p:spPr>
          <a:xfrm>
            <a:off x="1525579" y="1625855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5152172-512A-379B-7D46-63CB11D0D078}"/>
              </a:ext>
            </a:extLst>
          </p:cNvPr>
          <p:cNvSpPr/>
          <p:nvPr/>
        </p:nvSpPr>
        <p:spPr>
          <a:xfrm>
            <a:off x="4145644" y="1623478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EE1409D-E3A8-37ED-82B5-0A8727989D85}"/>
              </a:ext>
            </a:extLst>
          </p:cNvPr>
          <p:cNvSpPr/>
          <p:nvPr/>
        </p:nvSpPr>
        <p:spPr>
          <a:xfrm>
            <a:off x="1830379" y="1930655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11EB7A72-A68B-1182-44C8-A3902063A5ED}"/>
              </a:ext>
            </a:extLst>
          </p:cNvPr>
          <p:cNvSpPr/>
          <p:nvPr/>
        </p:nvSpPr>
        <p:spPr>
          <a:xfrm>
            <a:off x="7060294" y="1623478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2293104F-010C-3C62-7DBB-9BD46833327A}"/>
              </a:ext>
            </a:extLst>
          </p:cNvPr>
          <p:cNvSpPr/>
          <p:nvPr/>
        </p:nvSpPr>
        <p:spPr>
          <a:xfrm>
            <a:off x="9980084" y="1616711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CCBA4905-D4AB-3FE2-71EA-6B428A3796D0}"/>
              </a:ext>
            </a:extLst>
          </p:cNvPr>
          <p:cNvSpPr txBox="1"/>
          <p:nvPr/>
        </p:nvSpPr>
        <p:spPr>
          <a:xfrm>
            <a:off x="309572" y="708742"/>
            <a:ext cx="2446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Clinical monitoring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16FE9FA-2089-A39B-C216-E7AB100A47DF}"/>
              </a:ext>
            </a:extLst>
          </p:cNvPr>
          <p:cNvSpPr txBox="1"/>
          <p:nvPr/>
        </p:nvSpPr>
        <p:spPr>
          <a:xfrm>
            <a:off x="172605" y="2206306"/>
            <a:ext cx="2681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Concerns raised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A447E78-798C-1B32-DD10-574A6EE70DA2}"/>
              </a:ext>
            </a:extLst>
          </p:cNvPr>
          <p:cNvSpPr txBox="1"/>
          <p:nvPr/>
        </p:nvSpPr>
        <p:spPr>
          <a:xfrm>
            <a:off x="3491449" y="739496"/>
            <a:ext cx="1542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Escalation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3918ECB8-C511-1051-3B15-916845738396}"/>
              </a:ext>
            </a:extLst>
          </p:cNvPr>
          <p:cNvSpPr txBox="1"/>
          <p:nvPr/>
        </p:nvSpPr>
        <p:spPr>
          <a:xfrm>
            <a:off x="5813768" y="760046"/>
            <a:ext cx="249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Leadership response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F2FB7F3-E7F2-688E-A3F8-42309923C894}"/>
              </a:ext>
            </a:extLst>
          </p:cNvPr>
          <p:cNvSpPr txBox="1"/>
          <p:nvPr/>
        </p:nvSpPr>
        <p:spPr>
          <a:xfrm>
            <a:off x="8915400" y="697919"/>
            <a:ext cx="2525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External examination</a:t>
            </a:r>
            <a:br>
              <a:rPr lang="en-GB" dirty="0"/>
            </a:br>
            <a:endParaRPr lang="en-GB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B0532C9A-7055-27D2-C397-A4F63AF7F4F7}"/>
              </a:ext>
            </a:extLst>
          </p:cNvPr>
          <p:cNvSpPr txBox="1"/>
          <p:nvPr/>
        </p:nvSpPr>
        <p:spPr>
          <a:xfrm>
            <a:off x="8884880" y="2292611"/>
            <a:ext cx="276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Unresolved safety risk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E41FD51-1B97-B3A0-E381-125D57F0AB45}"/>
              </a:ext>
            </a:extLst>
          </p:cNvPr>
          <p:cNvSpPr txBox="1"/>
          <p:nvPr/>
        </p:nvSpPr>
        <p:spPr>
          <a:xfrm>
            <a:off x="926926" y="6425852"/>
            <a:ext cx="102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(Thirlwall Inquiry, 2026; Reason, 2000).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FCE08A7-BA44-E705-4532-BAFD1B9CAA07}"/>
              </a:ext>
            </a:extLst>
          </p:cNvPr>
          <p:cNvSpPr/>
          <p:nvPr/>
        </p:nvSpPr>
        <p:spPr>
          <a:xfrm>
            <a:off x="9511559" y="-20082"/>
            <a:ext cx="2695887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398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7D52B-2492-2D6A-9B3B-7EF7F4EC1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7991698-B0E1-C9F5-BA56-5A52BCD5325B}"/>
              </a:ext>
            </a:extLst>
          </p:cNvPr>
          <p:cNvSpPr/>
          <p:nvPr/>
        </p:nvSpPr>
        <p:spPr>
          <a:xfrm>
            <a:off x="9330" y="0"/>
            <a:ext cx="942042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4. Evaluation and improvement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69654CA-A094-77B9-5795-CD157FF9FA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5048201"/>
              </p:ext>
            </p:extLst>
          </p:nvPr>
        </p:nvGraphicFramePr>
        <p:xfrm>
          <a:off x="381000" y="1475786"/>
          <a:ext cx="11448660" cy="42174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3354">
                  <a:extLst>
                    <a:ext uri="{9D8B030D-6E8A-4147-A177-3AD203B41FA5}">
                      <a16:colId xmlns:a16="http://schemas.microsoft.com/office/drawing/2014/main" val="2688398894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1458883978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3346873275"/>
                    </a:ext>
                  </a:extLst>
                </a:gridCol>
              </a:tblGrid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Indicator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Relevant expectation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gap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246619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Escalation of safety concerns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Prompt action on serious risks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Clinicians’ concerns not acted on adequately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5737345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Safeguarding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 on suspected deliberate harm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 omitted staff-caused harm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808170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Board review of trends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escalation of worrying patterns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Governance and oversight failures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262149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involvement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Open, compassionate communication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Failures in engagement and transparency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976697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126708E-6031-6C96-34CB-76399E1E4503}"/>
              </a:ext>
            </a:extLst>
          </p:cNvPr>
          <p:cNvSpPr txBox="1"/>
          <p:nvPr/>
        </p:nvSpPr>
        <p:spPr>
          <a:xfrm>
            <a:off x="723900" y="5905500"/>
            <a:ext cx="9639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(Thirlwall Inquiry, 2026; Donabedian, 1988; NHS England, 2022; NHS England, 2024)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9FD959-2593-9AD0-BF1D-EE0035602FF0}"/>
              </a:ext>
            </a:extLst>
          </p:cNvPr>
          <p:cNvSpPr/>
          <p:nvPr/>
        </p:nvSpPr>
        <p:spPr>
          <a:xfrm>
            <a:off x="8115300" y="0"/>
            <a:ext cx="407670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2ABF5-E75A-DEA2-70C3-81515A272249}"/>
              </a:ext>
            </a:extLst>
          </p:cNvPr>
          <p:cNvSpPr txBox="1"/>
          <p:nvPr/>
        </p:nvSpPr>
        <p:spPr>
          <a:xfrm>
            <a:off x="197807" y="894175"/>
            <a:ext cx="5639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Benchmark framework</a:t>
            </a:r>
          </a:p>
        </p:txBody>
      </p:sp>
    </p:spTree>
    <p:extLst>
      <p:ext uri="{BB962C8B-B14F-4D97-AF65-F5344CB8AC3E}">
        <p14:creationId xmlns:p14="http://schemas.microsoft.com/office/powerpoint/2010/main" val="2396183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11823-D53C-5141-6B64-85F953B9BF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90DA3D9-9F4B-A182-93E6-FB445CA3F25E}"/>
              </a:ext>
            </a:extLst>
          </p:cNvPr>
          <p:cNvSpPr/>
          <p:nvPr/>
        </p:nvSpPr>
        <p:spPr>
          <a:xfrm>
            <a:off x="0" y="0"/>
            <a:ext cx="98488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5. Component 2 – report 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9526D7-8A27-D601-FB09-9E360100A0D3}"/>
              </a:ext>
            </a:extLst>
          </p:cNvPr>
          <p:cNvSpPr/>
          <p:nvPr/>
        </p:nvSpPr>
        <p:spPr>
          <a:xfrm>
            <a:off x="8134350" y="0"/>
            <a:ext cx="40576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A0AC08-D840-89CF-D093-B3C36511A0B4}"/>
              </a:ext>
            </a:extLst>
          </p:cNvPr>
          <p:cNvSpPr txBox="1"/>
          <p:nvPr/>
        </p:nvSpPr>
        <p:spPr>
          <a:xfrm>
            <a:off x="324239" y="5776435"/>
            <a:ext cx="9639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(Reason, 2000; Ishikawa, 1986; Donabedian, 1988; Vincent, 2010; Thirlwall Inquiry, 2026)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46DA452F-9AA9-7333-7AD3-184BBD07AF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985308"/>
              </p:ext>
            </p:extLst>
          </p:nvPr>
        </p:nvGraphicFramePr>
        <p:xfrm>
          <a:off x="324239" y="1188720"/>
          <a:ext cx="1092708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06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6760"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/>
                        <a:t>indicator</a:t>
                      </a:r>
                    </a:p>
                  </a:txBody>
                  <a:tcPr>
                    <a:solidFill>
                      <a:srgbClr val="162C4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/>
                        <a:t>Relevant expectation</a:t>
                      </a:r>
                      <a:endParaRPr dirty="0"/>
                    </a:p>
                  </a:txBody>
                  <a:tcPr>
                    <a:solidFill>
                      <a:srgbClr val="162C4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/>
                        <a:t>Documented gap</a:t>
                      </a:r>
                      <a:endParaRPr dirty="0"/>
                    </a:p>
                  </a:txBody>
                  <a:tcPr>
                    <a:solidFill>
                      <a:srgbClr val="162C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Introduction / case context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dirty="0"/>
                        <a:t>Timeline and governance setting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Defines the problem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Theoretical analysis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Swiss Cheese, RCA, Fishbone, Systems, Donabedian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Identifies interacting causes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Policy critique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Safeguarding, candour, speaking up, PSIRF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Links policy to service delivery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Impact / evaluation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Quality, efficiency, equity and indicators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lang="en-GB" dirty="0"/>
                        <a:t>Judge's</a:t>
                      </a:r>
                      <a:r>
                        <a:rPr dirty="0"/>
                        <a:t> consequences and gaps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Recommendations / conclusion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dirty="0"/>
                        <a:t>Prioriti</a:t>
                      </a:r>
                      <a:r>
                        <a:rPr lang="en-GB" dirty="0"/>
                        <a:t>s</a:t>
                      </a:r>
                      <a:r>
                        <a:rPr dirty="0"/>
                        <a:t>ed actions, audit plan, limitations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dirty="0"/>
                        <a:t>Shows practical improvement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453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3DCBCB3-6FB9-657A-6F46-CF398FE16631}"/>
              </a:ext>
            </a:extLst>
          </p:cNvPr>
          <p:cNvSpPr/>
          <p:nvPr/>
        </p:nvSpPr>
        <p:spPr>
          <a:xfrm>
            <a:off x="0" y="0"/>
            <a:ext cx="841749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Harvard references (1/2)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5A5AAE-9E1D-7E20-6E7C-6AA63B54C998}"/>
              </a:ext>
            </a:extLst>
          </p:cNvPr>
          <p:cNvSpPr txBox="1"/>
          <p:nvPr/>
        </p:nvSpPr>
        <p:spPr>
          <a:xfrm>
            <a:off x="137787" y="839244"/>
            <a:ext cx="98078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Agency for Healthcare Research and Quality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Surveys on Patient Safety Culture: Hospital Survey.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Rockville, MD: AHRQ. S</a:t>
            </a:r>
          </a:p>
          <a:p>
            <a:pPr marL="342900" indent="-34290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Department of Health (2000)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 Organisation with a Memory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Donabedian, A. (1988) ‘The quality of care: how can it be assessed?’,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JAMA,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260(12), pp. 1743–1748.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Francis, R.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Report of the Mid Staffordshire NHS Foundation Trust Public Inquiry.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London: The Stationery Office.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 Francis, R.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Freedom to Speak Up: An Independent Review into Creating an Open and Honest Reporting Culture in the NHS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Health. 15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Ishikawa, K. (1986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Guide to Quality Control. 2nd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 Tokyo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Asian Productivity Organization.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 Institute of Medicine (2000)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To Err Is Human: Building a Safer Health System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Washington, DC: National Academies Press.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EF0D7B-1905-6153-0AD7-1C56EF8258A8}"/>
              </a:ext>
            </a:extLst>
          </p:cNvPr>
          <p:cNvSpPr/>
          <p:nvPr/>
        </p:nvSpPr>
        <p:spPr>
          <a:xfrm>
            <a:off x="6958208" y="0"/>
            <a:ext cx="5233792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6686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15DBA-5398-68E2-1BD7-84738D758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A50FA0C-5DC9-61E7-73DD-7F19E73C375F}"/>
              </a:ext>
            </a:extLst>
          </p:cNvPr>
          <p:cNvSpPr/>
          <p:nvPr/>
        </p:nvSpPr>
        <p:spPr>
          <a:xfrm>
            <a:off x="-1" y="0"/>
            <a:ext cx="9532308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Harvard references (2/2)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8E52C-25BA-DB8D-3613-F8D38D27BAC5}"/>
              </a:ext>
            </a:extLst>
          </p:cNvPr>
          <p:cNvSpPr txBox="1"/>
          <p:nvPr/>
        </p:nvSpPr>
        <p:spPr>
          <a:xfrm>
            <a:off x="313150" y="901874"/>
            <a:ext cx="1187884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 NHS England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Patient Safety Incident Response Standards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https://www.england.nhs.uk/long-read/patient-safety-incident-response-standards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17 October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10. NHS England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Patient Safety Incident Response Framework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https://www.england.nhs.uk/long-read/patient-safety-incident-response-framework/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11. Reason, J. (1997)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Managing the Risks of Organizational Accidents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Aldershot: Ashgate.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12. Reason, J. (2000)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error: models and management’,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BMJ, 320(7237), pp. 768–770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13. Thirlwall Inquiry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Report of the Public Inquiry into events at the Countess of Chester Hospital, 2015 to 2018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https://thirlwall.public-inquiry.uk/the-report/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14. Vincent, C. (2010)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Patient Safety. 2nd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Chichester: Wiley-Blackwell.</a:t>
            </a:r>
          </a:p>
          <a:p>
            <a:pPr marL="342900" indent="-342900">
              <a:buAutoNum type="arabicPeriod" startAt="13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15. World Health Organization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Global Patient Safety Action Plan 2021–2030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Geneva: WHO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C232ED-27E8-3472-0597-C09D34FB03B8}"/>
              </a:ext>
            </a:extLst>
          </p:cNvPr>
          <p:cNvSpPr/>
          <p:nvPr/>
        </p:nvSpPr>
        <p:spPr>
          <a:xfrm>
            <a:off x="7492653" y="0"/>
            <a:ext cx="4699346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443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876</Words>
  <Application>Microsoft Office PowerPoint</Application>
  <PresentationFormat>Widescreen</PresentationFormat>
  <Paragraphs>124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John Orek</dc:creator>
  <cp:lastModifiedBy>John Orek</cp:lastModifiedBy>
  <cp:revision>1</cp:revision>
  <dcterms:created xsi:type="dcterms:W3CDTF">2026-10-17T17:44:55Z</dcterms:created>
  <dcterms:modified xsi:type="dcterms:W3CDTF">2026-10-18T21:58:12Z</dcterms:modified>
</cp:coreProperties>
</file>