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9"/>
  </p:notesMasterIdLst>
  <p:handoutMasterIdLst>
    <p:handoutMasterId r:id="rId20"/>
  </p:handoutMasterIdLst>
  <p:sldIdLst>
    <p:sldId id="256" r:id="rId4"/>
    <p:sldId id="257" r:id="rId5"/>
    <p:sldId id="292" r:id="rId6"/>
    <p:sldId id="293" r:id="rId7"/>
    <p:sldId id="294" r:id="rId8"/>
    <p:sldId id="297" r:id="rId9"/>
    <p:sldId id="295" r:id="rId10"/>
    <p:sldId id="302" r:id="rId11"/>
    <p:sldId id="303" r:id="rId12"/>
    <p:sldId id="299" r:id="rId13"/>
    <p:sldId id="300" r:id="rId14"/>
    <p:sldId id="304" r:id="rId15"/>
    <p:sldId id="301" r:id="rId16"/>
    <p:sldId id="296" r:id="rId17"/>
    <p:sldId id="291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34" autoAdjust="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Android Programming: The Big Nerd Ranch Guide, pp. 307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86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Android Programming: The Big Nerd Ranch Guide, pp. 308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729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Single Fragment</a:t>
            </a:r>
            <a:r>
              <a:rPr lang="en-GB" baseline="0" dirty="0"/>
              <a:t> Activity</a:t>
            </a:r>
            <a:r>
              <a:rPr lang="en-GB" dirty="0"/>
              <a:t> provides the subclass inheriting a </a:t>
            </a:r>
            <a:r>
              <a:rPr lang="en-GB" dirty="0" err="1"/>
              <a:t>createFragment</a:t>
            </a:r>
            <a:r>
              <a:rPr lang="en-GB" dirty="0"/>
              <a:t> method to define which fragment java</a:t>
            </a:r>
            <a:r>
              <a:rPr lang="en-GB" baseline="0" dirty="0"/>
              <a:t> class acts as the controller.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251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8947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2318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guide/topics/resources/providing-resources.html#AliasResource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guide/components/fragments.html#EventCallback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Two-Pane Master-Detail Interfaces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12: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13-Feb-2017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Two-Pane Master-Detail Interfaces</a:t>
            </a:r>
          </a:p>
          <a:p>
            <a:r>
              <a:rPr lang="en-GB" dirty="0" smtClean="0"/>
              <a:t>Fragment Event </a:t>
            </a:r>
            <a:r>
              <a:rPr lang="en-GB" dirty="0" err="1" smtClean="0"/>
              <a:t>Callback</a:t>
            </a:r>
            <a:r>
              <a:rPr lang="en-GB" dirty="0" smtClean="0"/>
              <a:t> Interfaces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Two-Pane Master-Detail Interfaces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8" y="1556795"/>
            <a:ext cx="8120575" cy="5159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486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Layout Flexibility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" y="1700808"/>
            <a:ext cx="8072108" cy="4271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64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Layout Flexibility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Recall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r>
              <a:rPr lang="en-GB" dirty="0"/>
              <a:t>, </a:t>
            </a:r>
            <a:r>
              <a:rPr lang="en-GB" b="1" dirty="0"/>
              <a:t>Single Fragment Activity</a:t>
            </a:r>
            <a:r>
              <a:rPr lang="en-GB" dirty="0"/>
              <a:t> is an abstract activity class (reusable) for hosting a </a:t>
            </a:r>
            <a:r>
              <a:rPr lang="en-GB" dirty="0"/>
              <a:t>single</a:t>
            </a:r>
            <a:r>
              <a:rPr lang="en-GB" dirty="0"/>
              <a:t> fragment.</a:t>
            </a:r>
          </a:p>
          <a:p>
            <a:pPr lvl="1"/>
            <a:r>
              <a:rPr lang="en-GB" dirty="0"/>
              <a:t>It implements the common behaviour of instantiating a fragment </a:t>
            </a:r>
            <a:r>
              <a:rPr lang="en-GB" dirty="0" smtClean="0"/>
              <a:t>being </a:t>
            </a:r>
            <a:r>
              <a:rPr lang="en-GB" dirty="0" smtClean="0"/>
              <a:t>hosted.</a:t>
            </a:r>
            <a:endParaRPr lang="en-GB" dirty="0"/>
          </a:p>
          <a:p>
            <a:pPr lvl="1"/>
            <a:r>
              <a:rPr lang="en-GB" dirty="0"/>
              <a:t>Any class inheriting from it gets this </a:t>
            </a:r>
            <a:r>
              <a:rPr lang="en-GB" dirty="0" smtClean="0"/>
              <a:t>already implemented </a:t>
            </a:r>
            <a:r>
              <a:rPr lang="en-GB" dirty="0"/>
              <a:t>behaviour.</a:t>
            </a:r>
          </a:p>
          <a:p>
            <a:r>
              <a:rPr lang="en-GB" dirty="0"/>
              <a:t>At the moment, however, Single Fragment Activity is hardcoded to always inflate </a:t>
            </a:r>
            <a:r>
              <a:rPr lang="en-GB" dirty="0" err="1"/>
              <a:t>activity_fragment</a:t>
            </a:r>
            <a:r>
              <a:rPr lang="en-GB" dirty="0"/>
              <a:t> layout.</a:t>
            </a:r>
          </a:p>
          <a:p>
            <a:pPr marL="365760" lvl="1" indent="0">
              <a:buNone/>
            </a:pP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setContentView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R.layout.</a:t>
            </a:r>
            <a:r>
              <a:rPr lang="en-US" altLang="en-US" sz="22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activity_fragment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endParaRPr lang="en-GB" sz="2200" dirty="0"/>
          </a:p>
          <a:p>
            <a:r>
              <a:rPr lang="en-GB" dirty="0"/>
              <a:t>You will make a small change so that any class sub-classing Single Fragment Activity can provide the ID of the layout to inflate instead.</a:t>
            </a:r>
          </a:p>
        </p:txBody>
      </p:sp>
    </p:spTree>
    <p:extLst>
      <p:ext uri="{BB962C8B-B14F-4D97-AF65-F5344CB8AC3E}">
        <p14:creationId xmlns:p14="http://schemas.microsoft.com/office/powerpoint/2010/main" val="283600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Alias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Our problem:</a:t>
            </a:r>
          </a:p>
          <a:p>
            <a:r>
              <a:rPr lang="en-GB" dirty="0"/>
              <a:t>You can provide alternative layouts in the res/layout folder, but these layouts must contain a complete view of the layout to show.</a:t>
            </a:r>
          </a:p>
          <a:p>
            <a:r>
              <a:rPr lang="en-GB" dirty="0"/>
              <a:t>This will lead to lots of duplication and redundancy as you will need to copy </a:t>
            </a:r>
            <a:r>
              <a:rPr lang="en-GB" b="1" dirty="0"/>
              <a:t>all</a:t>
            </a:r>
            <a:r>
              <a:rPr lang="en-GB" dirty="0"/>
              <a:t> the component layouts for the different parts to each alternative resource folder:</a:t>
            </a:r>
          </a:p>
          <a:p>
            <a:pPr lvl="1"/>
            <a:r>
              <a:rPr lang="en-GB" dirty="0" err="1"/>
              <a:t>activity_fragment</a:t>
            </a:r>
            <a:endParaRPr lang="en-GB" dirty="0"/>
          </a:p>
          <a:p>
            <a:pPr lvl="1"/>
            <a:r>
              <a:rPr lang="en-GB" dirty="0" err="1"/>
              <a:t>activity_masterdetail</a:t>
            </a:r>
            <a:endParaRPr lang="en-GB" dirty="0"/>
          </a:p>
          <a:p>
            <a:pPr lvl="1"/>
            <a:r>
              <a:rPr lang="en-GB" dirty="0" err="1"/>
              <a:t>activity_twopane</a:t>
            </a:r>
            <a:r>
              <a:rPr lang="en-GB" dirty="0"/>
              <a:t> </a:t>
            </a:r>
          </a:p>
          <a:p>
            <a:r>
              <a:rPr lang="en-GB" dirty="0"/>
              <a:t>Aliases can be used to solve this problem.</a:t>
            </a:r>
          </a:p>
        </p:txBody>
      </p:sp>
    </p:spTree>
    <p:extLst>
      <p:ext uri="{BB962C8B-B14F-4D97-AF65-F5344CB8AC3E}">
        <p14:creationId xmlns:p14="http://schemas.microsoft.com/office/powerpoint/2010/main" val="2001533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Alias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 </a:t>
            </a:r>
            <a:r>
              <a:rPr lang="en-GB" dirty="0">
                <a:hlinkClick r:id="rId3"/>
              </a:rPr>
              <a:t>alias resource</a:t>
            </a:r>
            <a:r>
              <a:rPr lang="en-GB" dirty="0"/>
              <a:t> is a resource that points to another resource.</a:t>
            </a:r>
          </a:p>
          <a:p>
            <a:r>
              <a:rPr lang="en-GB" dirty="0"/>
              <a:t>Useful for resources that need to be </a:t>
            </a:r>
            <a:r>
              <a:rPr lang="en-GB" dirty="0"/>
              <a:t>duplicated</a:t>
            </a:r>
            <a:r>
              <a:rPr lang="en-GB" dirty="0"/>
              <a:t>.</a:t>
            </a:r>
          </a:p>
          <a:p>
            <a:r>
              <a:rPr lang="en-GB" dirty="0"/>
              <a:t>E.g. if you have the same resource you want to use for more than one device configuration, but do not want to provide it as a default resource:</a:t>
            </a:r>
          </a:p>
          <a:p>
            <a:pPr lvl="1"/>
            <a:r>
              <a:rPr lang="en-GB" dirty="0"/>
              <a:t>You do not need put it in more than one </a:t>
            </a:r>
            <a:r>
              <a:rPr lang="en-GB" dirty="0" smtClean="0"/>
              <a:t>resource </a:t>
            </a:r>
            <a:r>
              <a:rPr lang="en-GB" dirty="0"/>
              <a:t>directory.</a:t>
            </a:r>
          </a:p>
          <a:p>
            <a:pPr lvl="1"/>
            <a:r>
              <a:rPr lang="en-GB" dirty="0"/>
              <a:t>Instead, you can (in some cases) create an alternative resource that acts as alias for a resource saved in your default resource directory.</a:t>
            </a:r>
          </a:p>
        </p:txBody>
      </p:sp>
    </p:spTree>
    <p:extLst>
      <p:ext uri="{BB962C8B-B14F-4D97-AF65-F5344CB8AC3E}">
        <p14:creationId xmlns:p14="http://schemas.microsoft.com/office/powerpoint/2010/main" val="1542216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Alias Resources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For example, say, you are using localisation and you have a case where two or more locales happen to use the same resource.</a:t>
            </a:r>
          </a:p>
          <a:p>
            <a:r>
              <a:rPr lang="en-GB" dirty="0" smtClean="0"/>
              <a:t>You do not need to duplicate this “same” resource in the different locale directories.</a:t>
            </a:r>
          </a:p>
          <a:p>
            <a:r>
              <a:rPr lang="en-GB" dirty="0" smtClean="0"/>
              <a:t>Instead, save the </a:t>
            </a:r>
            <a:r>
              <a:rPr lang="en-GB" b="1" i="1" dirty="0" smtClean="0"/>
              <a:t>shared</a:t>
            </a:r>
            <a:r>
              <a:rPr lang="en-GB" dirty="0" smtClean="0"/>
              <a:t> resource to the default resource directory for that resource type.</a:t>
            </a:r>
          </a:p>
          <a:p>
            <a:r>
              <a:rPr lang="en-GB" dirty="0" smtClean="0"/>
              <a:t>Then, create an </a:t>
            </a:r>
            <a:r>
              <a:rPr lang="en-GB" b="1" dirty="0" smtClean="0"/>
              <a:t>alias resource</a:t>
            </a:r>
            <a:r>
              <a:rPr lang="en-GB" dirty="0" smtClean="0"/>
              <a:t> that points to the shared resource in each of the required locale directories.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41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Alias Resource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An alias to a </a:t>
            </a:r>
            <a:r>
              <a:rPr lang="en-GB" dirty="0" err="1" smtClean="0"/>
              <a:t>drawable</a:t>
            </a:r>
            <a:r>
              <a:rPr lang="en-GB" dirty="0" smtClean="0"/>
              <a:t> element:</a:t>
            </a:r>
          </a:p>
          <a:p>
            <a:pPr marL="594360" lvl="2" indent="0">
              <a:buNone/>
            </a:pPr>
            <a:r>
              <a:rPr lang="en-US" altLang="en-US" sz="18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&lt;?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xml version</a:t>
            </a:r>
            <a:r>
              <a:rPr lang="en-US" altLang="en-US" sz="18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=</a:t>
            </a:r>
            <a:r>
              <a:rPr lang="en-US" altLang="en-US" sz="1800" dirty="0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"1.0"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encoding</a:t>
            </a:r>
            <a:r>
              <a:rPr lang="en-US" altLang="en-US" sz="18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=</a:t>
            </a:r>
            <a:r>
              <a:rPr lang="en-US" altLang="en-US" sz="1800" dirty="0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"utf-8"</a:t>
            </a:r>
            <a:r>
              <a:rPr lang="en-US" altLang="en-US" sz="18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?&gt;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18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&lt;resources&gt;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    </a:t>
            </a:r>
            <a:r>
              <a:rPr lang="en-US" altLang="en-US" sz="18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</a:t>
            </a:r>
            <a:r>
              <a:rPr lang="en-US" altLang="en-US" sz="1800" dirty="0" err="1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drawable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1800" dirty="0">
                <a:solidFill>
                  <a:srgbClr val="8822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name</a:t>
            </a:r>
            <a:r>
              <a:rPr lang="en-US" altLang="en-US" sz="18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=</a:t>
            </a:r>
            <a:r>
              <a:rPr lang="en-US" altLang="en-US" sz="1800" dirty="0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"icon"</a:t>
            </a:r>
            <a:r>
              <a:rPr lang="en-US" altLang="en-US" sz="18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&gt;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@</a:t>
            </a:r>
            <a:r>
              <a:rPr lang="en-US" altLang="en-US" sz="1800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drawable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/</a:t>
            </a:r>
            <a:r>
              <a:rPr lang="en-US" altLang="en-US" sz="1800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icon_ca</a:t>
            </a:r>
            <a:r>
              <a:rPr lang="en-US" altLang="en-US" sz="18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&lt;/</a:t>
            </a:r>
            <a:r>
              <a:rPr lang="en-US" altLang="en-US" sz="1800" dirty="0" err="1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drawable</a:t>
            </a:r>
            <a:r>
              <a:rPr lang="en-US" altLang="en-US" sz="18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&gt;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18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&lt;/resources&gt;</a:t>
            </a:r>
            <a:r>
              <a:rPr lang="en-US" altLang="en-US" sz="100" dirty="0"/>
              <a:t> </a:t>
            </a:r>
            <a:endParaRPr lang="en-GB" sz="1800" dirty="0" smtClean="0"/>
          </a:p>
          <a:p>
            <a:r>
              <a:rPr lang="en-GB" dirty="0" smtClean="0"/>
              <a:t>An alias to a layout</a:t>
            </a:r>
          </a:p>
          <a:p>
            <a:pPr marL="594360" lvl="2" indent="0">
              <a:buNone/>
            </a:pPr>
            <a:r>
              <a:rPr lang="en-US" altLang="en-US" sz="18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&lt;?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xml version</a:t>
            </a:r>
            <a:r>
              <a:rPr lang="en-US" altLang="en-US" sz="18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=</a:t>
            </a:r>
            <a:r>
              <a:rPr lang="en-US" altLang="en-US" sz="1800" dirty="0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"1.0"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encoding</a:t>
            </a:r>
            <a:r>
              <a:rPr lang="en-US" altLang="en-US" sz="18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=</a:t>
            </a:r>
            <a:r>
              <a:rPr lang="en-US" altLang="en-US" sz="1800" dirty="0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"utf-8"</a:t>
            </a:r>
            <a:r>
              <a:rPr lang="en-US" altLang="en-US" sz="18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?&gt;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18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&lt;merge&gt;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    </a:t>
            </a:r>
            <a:r>
              <a:rPr lang="en-US" altLang="en-US" sz="18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&lt;include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1800" dirty="0">
                <a:solidFill>
                  <a:srgbClr val="8822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layout</a:t>
            </a:r>
            <a:r>
              <a:rPr lang="en-US" altLang="en-US" sz="18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=</a:t>
            </a:r>
            <a:r>
              <a:rPr lang="en-US" altLang="en-US" sz="1800" dirty="0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"@layout/</a:t>
            </a:r>
            <a:r>
              <a:rPr lang="en-US" altLang="en-US" sz="1800" dirty="0" err="1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main_ltr</a:t>
            </a:r>
            <a:r>
              <a:rPr lang="en-US" altLang="en-US" sz="1800" dirty="0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</a:t>
            </a:r>
            <a:r>
              <a:rPr lang="en-US" altLang="en-US" sz="18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/&gt;</a:t>
            </a:r>
            <a: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18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18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&lt;/merge&gt;</a:t>
            </a:r>
            <a:r>
              <a:rPr lang="en-US" altLang="en-US" sz="100" dirty="0"/>
              <a:t> </a:t>
            </a:r>
            <a:endParaRPr lang="en-GB" sz="1800" dirty="0"/>
          </a:p>
          <a:p>
            <a:r>
              <a:rPr lang="en-GB" dirty="0" smtClean="0"/>
              <a:t>For string and simple value resources, you create an alias by using the resource ID</a:t>
            </a:r>
          </a:p>
          <a:p>
            <a:pPr marL="594360" lvl="2" indent="0">
              <a:buNone/>
            </a:pPr>
            <a:r>
              <a:rPr lang="en-US" altLang="en-US" sz="19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&lt;?</a:t>
            </a: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xml version</a:t>
            </a:r>
            <a:r>
              <a:rPr lang="en-US" altLang="en-US" sz="19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=</a:t>
            </a:r>
            <a:r>
              <a:rPr lang="en-US" altLang="en-US" sz="1900" dirty="0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"1.0"</a:t>
            </a: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encoding</a:t>
            </a:r>
            <a:r>
              <a:rPr lang="en-US" altLang="en-US" sz="19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=</a:t>
            </a:r>
            <a:r>
              <a:rPr lang="en-US" altLang="en-US" sz="1900" dirty="0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"utf-8"</a:t>
            </a:r>
            <a:r>
              <a:rPr lang="en-US" altLang="en-US" sz="19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?&gt;</a:t>
            </a: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19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&lt;resources&gt;</a:t>
            </a: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    </a:t>
            </a:r>
            <a:r>
              <a:rPr lang="en-US" altLang="en-US" sz="19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&lt;string</a:t>
            </a: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1900" dirty="0">
                <a:solidFill>
                  <a:srgbClr val="8822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name</a:t>
            </a:r>
            <a:r>
              <a:rPr lang="en-US" altLang="en-US" sz="19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=</a:t>
            </a:r>
            <a:r>
              <a:rPr lang="en-US" altLang="en-US" sz="1900" dirty="0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"hello"</a:t>
            </a:r>
            <a:r>
              <a:rPr lang="en-US" altLang="en-US" sz="19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&gt;</a:t>
            </a: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Hello</a:t>
            </a:r>
            <a:r>
              <a:rPr lang="en-US" altLang="en-US" sz="19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&lt;/string&gt;</a:t>
            </a: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    </a:t>
            </a:r>
            <a:r>
              <a:rPr lang="en-US" altLang="en-US" sz="19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&lt;string</a:t>
            </a: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1900" dirty="0">
                <a:solidFill>
                  <a:srgbClr val="8822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name</a:t>
            </a:r>
            <a:r>
              <a:rPr lang="en-US" altLang="en-US" sz="19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=</a:t>
            </a:r>
            <a:r>
              <a:rPr lang="en-US" altLang="en-US" sz="1900" dirty="0">
                <a:solidFill>
                  <a:srgbClr val="88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"hi"</a:t>
            </a:r>
            <a:r>
              <a:rPr lang="en-US" altLang="en-US" sz="19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&gt;</a:t>
            </a: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@string/hello</a:t>
            </a:r>
            <a:r>
              <a:rPr lang="en-US" altLang="en-US" sz="19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&lt;/string&gt;</a:t>
            </a:r>
            <a: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19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19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&lt;/resources&gt;</a:t>
            </a:r>
            <a:r>
              <a:rPr lang="en-US" altLang="en-US" sz="100" dirty="0"/>
              <a:t> </a:t>
            </a:r>
            <a:endParaRPr lang="en-GB" sz="1900" dirty="0"/>
          </a:p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4067944" y="6093296"/>
            <a:ext cx="1656184" cy="288032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437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Fragment Event </a:t>
            </a:r>
            <a:r>
              <a:rPr lang="en-GB" dirty="0" err="1"/>
              <a:t>Callback</a:t>
            </a:r>
            <a:r>
              <a:rPr lang="en-GB" dirty="0"/>
              <a:t> Interfaces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Sometimes, you might need a fragment </a:t>
            </a:r>
            <a:r>
              <a:rPr lang="en-GB" dirty="0"/>
              <a:t>to notify </a:t>
            </a:r>
            <a:r>
              <a:rPr lang="en-GB" dirty="0" smtClean="0"/>
              <a:t>or share </a:t>
            </a:r>
            <a:r>
              <a:rPr lang="en-GB" dirty="0" smtClean="0"/>
              <a:t>an event with a host activity.</a:t>
            </a:r>
          </a:p>
          <a:p>
            <a:r>
              <a:rPr lang="en-GB" dirty="0" smtClean="0"/>
              <a:t>A good method of doing this is by defining a </a:t>
            </a:r>
            <a:r>
              <a:rPr lang="en-GB" dirty="0" err="1">
                <a:hlinkClick r:id="rId2"/>
              </a:rPr>
              <a:t>callback</a:t>
            </a:r>
            <a:r>
              <a:rPr lang="en-GB" dirty="0">
                <a:hlinkClick r:id="rId2"/>
              </a:rPr>
              <a:t> interface</a:t>
            </a:r>
            <a:r>
              <a:rPr lang="en-GB" dirty="0" smtClean="0"/>
              <a:t> in the fragment.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err="1" smtClean="0"/>
              <a:t>callback</a:t>
            </a:r>
            <a:r>
              <a:rPr lang="en-GB" dirty="0" smtClean="0"/>
              <a:t> interface is used to delegate </a:t>
            </a:r>
            <a:r>
              <a:rPr lang="en-GB" dirty="0"/>
              <a:t>functionality back to the hosting </a:t>
            </a:r>
            <a:r>
              <a:rPr lang="en-GB" dirty="0" smtClean="0"/>
              <a:t>activity.</a:t>
            </a:r>
            <a:endParaRPr lang="en-GB" dirty="0"/>
          </a:p>
          <a:p>
            <a:r>
              <a:rPr lang="en-GB" dirty="0"/>
              <a:t>Recall that an </a:t>
            </a:r>
            <a:r>
              <a:rPr lang="en-GB" b="1" dirty="0"/>
              <a:t>interface</a:t>
            </a:r>
            <a:r>
              <a:rPr lang="en-GB" dirty="0"/>
              <a:t> defines what must be done, but not how to do it.</a:t>
            </a:r>
          </a:p>
          <a:p>
            <a:pPr lvl="1"/>
            <a:r>
              <a:rPr lang="en-GB" dirty="0"/>
              <a:t>It defines what event methods must/can be implemented </a:t>
            </a:r>
            <a:r>
              <a:rPr lang="en-GB" b="1" dirty="0"/>
              <a:t>but not the implementation</a:t>
            </a:r>
            <a:r>
              <a:rPr lang="en-GB" dirty="0"/>
              <a:t>.</a:t>
            </a:r>
          </a:p>
          <a:p>
            <a:r>
              <a:rPr lang="en-GB" dirty="0"/>
              <a:t>A Fragment </a:t>
            </a:r>
            <a:r>
              <a:rPr lang="en-GB" dirty="0" err="1"/>
              <a:t>Callback</a:t>
            </a:r>
            <a:r>
              <a:rPr lang="en-GB" dirty="0"/>
              <a:t> Interface behaves in the same way.</a:t>
            </a:r>
          </a:p>
        </p:txBody>
      </p:sp>
    </p:spTree>
    <p:extLst>
      <p:ext uri="{BB962C8B-B14F-4D97-AF65-F5344CB8AC3E}">
        <p14:creationId xmlns:p14="http://schemas.microsoft.com/office/powerpoint/2010/main" val="2050571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 </a:t>
            </a:r>
            <a:r>
              <a:rPr lang="en-GB" dirty="0" smtClean="0"/>
              <a:t>Event </a:t>
            </a:r>
            <a:r>
              <a:rPr lang="en-GB" dirty="0" err="1" smtClean="0"/>
              <a:t>Callback</a:t>
            </a:r>
            <a:r>
              <a:rPr lang="en-GB" dirty="0" smtClean="0"/>
              <a:t> </a:t>
            </a:r>
            <a:r>
              <a:rPr lang="en-GB" dirty="0"/>
              <a:t>Interfaces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define a </a:t>
            </a:r>
            <a:r>
              <a:rPr lang="en-GB" dirty="0" err="1"/>
              <a:t>callback</a:t>
            </a:r>
            <a:r>
              <a:rPr lang="en-GB" dirty="0"/>
              <a:t> interface inside a fragment containing </a:t>
            </a:r>
            <a:r>
              <a:rPr lang="en-GB" dirty="0" err="1"/>
              <a:t>callback</a:t>
            </a:r>
            <a:r>
              <a:rPr lang="en-GB" dirty="0"/>
              <a:t> methods that the host activity must implement.</a:t>
            </a:r>
          </a:p>
          <a:p>
            <a:r>
              <a:rPr lang="en-GB" dirty="0"/>
              <a:t>This will then allow the fragment to call the </a:t>
            </a:r>
            <a:r>
              <a:rPr lang="en-GB" dirty="0" err="1"/>
              <a:t>callback</a:t>
            </a:r>
            <a:r>
              <a:rPr lang="en-GB" dirty="0"/>
              <a:t> interface methods </a:t>
            </a:r>
            <a:r>
              <a:rPr lang="en-GB" dirty="0" smtClean="0"/>
              <a:t>when an event happens without </a:t>
            </a:r>
            <a:r>
              <a:rPr lang="en-GB" dirty="0"/>
              <a:t>having to know anything about the activity hosting it.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99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 Event </a:t>
            </a:r>
            <a:r>
              <a:rPr lang="en-GB" dirty="0" err="1"/>
              <a:t>Callback</a:t>
            </a:r>
            <a:r>
              <a:rPr lang="en-GB" dirty="0"/>
              <a:t> Interfaces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12648" y="1600200"/>
            <a:ext cx="8153400" cy="44958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b="1" u="sng" dirty="0" smtClean="0"/>
              <a:t>Host Activity </a:t>
            </a:r>
            <a:r>
              <a:rPr lang="en-GB" dirty="0" smtClean="0"/>
              <a:t>: </a:t>
            </a:r>
            <a:r>
              <a:rPr lang="en-GB" b="1" dirty="0" smtClean="0"/>
              <a:t>implements</a:t>
            </a:r>
            <a:r>
              <a:rPr lang="en-GB" dirty="0" smtClean="0"/>
              <a:t> </a:t>
            </a:r>
            <a:r>
              <a:rPr lang="en-GB" b="1" i="1" dirty="0" err="1" smtClean="0"/>
              <a:t>FragmentName</a:t>
            </a:r>
            <a:r>
              <a:rPr lang="en-GB" b="1" dirty="0" err="1" smtClean="0"/>
              <a:t>.callbacks</a:t>
            </a:r>
            <a:endParaRPr lang="en-GB" b="1" dirty="0" smtClean="0"/>
          </a:p>
          <a:p>
            <a:endParaRPr lang="en-GB" dirty="0"/>
          </a:p>
          <a:p>
            <a:r>
              <a:rPr lang="en-US" altLang="en-US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</a:t>
            </a:r>
            <a:r>
              <a:rPr lang="en-GB" altLang="en-US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Host activity provides</a:t>
            </a:r>
            <a:br>
              <a:rPr lang="en-GB" altLang="en-US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GB" altLang="en-US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implementation for </a:t>
            </a:r>
            <a:br>
              <a:rPr lang="en-GB" altLang="en-US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GB" altLang="en-US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</a:t>
            </a:r>
            <a:r>
              <a:rPr lang="en-GB" altLang="en-US" i="1" dirty="0" err="1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callbacks</a:t>
            </a:r>
            <a:r>
              <a:rPr lang="en-GB" altLang="en-US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method(s)</a:t>
            </a:r>
            <a:br>
              <a:rPr lang="en-GB" altLang="en-US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endParaRPr lang="en-GB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public void </a:t>
            </a:r>
            <a:r>
              <a:rPr lang="en-US" altLang="en-US" sz="1600" dirty="0" err="1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onEvent</a:t>
            </a:r>
            <a:r>
              <a:rPr lang="en-US" altLang="en-US" sz="16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(parameters) </a:t>
            </a:r>
            <a: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{</a:t>
            </a:r>
            <a:b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alt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</a:t>
            </a:r>
            <a:r>
              <a:rPr lang="en-US" altLang="en-US" sz="1600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Implementation of what</a:t>
            </a:r>
            <a:br>
              <a:rPr lang="en-US" altLang="en-US" sz="1600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600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// should happen when event</a:t>
            </a:r>
            <a:br>
              <a:rPr lang="en-US" altLang="en-US" sz="1600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600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// occurs</a:t>
            </a:r>
            <a:r>
              <a:rPr lang="en-US" alt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  <a:endParaRPr lang="en-US" altLang="en-US" sz="4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4753656" y="2204864"/>
            <a:ext cx="3922800" cy="3672408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b="1" u="sng" dirty="0" smtClean="0">
                <a:solidFill>
                  <a:schemeClr val="tx1"/>
                </a:solidFill>
              </a:rPr>
              <a:t>Fragment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{</a:t>
            </a:r>
          </a:p>
          <a:p>
            <a:r>
              <a:rPr lang="en-GB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</a:t>
            </a:r>
            <a:r>
              <a:rPr lang="en-GB" sz="1600" i="1" dirty="0" err="1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Callback</a:t>
            </a:r>
            <a:r>
              <a:rPr lang="en-GB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Interface defined in fragment</a:t>
            </a:r>
          </a:p>
          <a:p>
            <a:r>
              <a:rPr lang="en-GB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Host Activity must provide implementation for methods</a:t>
            </a: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public interface </a:t>
            </a:r>
            <a: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Callbacks {</a:t>
            </a:r>
            <a:b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lang="en-US" altLang="en-US" sz="1600" b="1" dirty="0" smtClean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void </a:t>
            </a:r>
            <a:r>
              <a:rPr lang="en-US" altLang="en-US" sz="1600" dirty="0" err="1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onEvent</a:t>
            </a:r>
            <a:r>
              <a:rPr lang="en-US" altLang="en-US" sz="16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(parameters);</a:t>
            </a:r>
            <a: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  <a:endParaRPr lang="en-US" altLang="en-US" sz="4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}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763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Fragment </a:t>
            </a:r>
            <a:r>
              <a:rPr lang="en-GB" dirty="0" err="1"/>
              <a:t>Callback</a:t>
            </a:r>
            <a:r>
              <a:rPr lang="en-GB" dirty="0"/>
              <a:t> Interfaces: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Define the </a:t>
            </a:r>
            <a:r>
              <a:rPr lang="en-GB" dirty="0" err="1"/>
              <a:t>callback</a:t>
            </a:r>
            <a:r>
              <a:rPr lang="en-GB" dirty="0"/>
              <a:t> interface inside the fragment with the methods the host needs to implement.</a:t>
            </a:r>
          </a:p>
          <a:p>
            <a:r>
              <a:rPr lang="en-GB" dirty="0"/>
              <a:t>Create a local variable reference to the </a:t>
            </a:r>
            <a:r>
              <a:rPr lang="en-GB" dirty="0" err="1"/>
              <a:t>callback</a:t>
            </a:r>
            <a:r>
              <a:rPr lang="en-GB" dirty="0"/>
              <a:t> interface – this will be set in next step.</a:t>
            </a:r>
          </a:p>
          <a:p>
            <a:r>
              <a:rPr lang="en-GB" dirty="0"/>
              <a:t>In the Fragment’s </a:t>
            </a:r>
            <a:r>
              <a:rPr lang="en-GB" dirty="0" err="1"/>
              <a:t>onAttach</a:t>
            </a:r>
            <a:r>
              <a:rPr lang="en-GB" dirty="0"/>
              <a:t> method (called when fragment attaches to host):</a:t>
            </a:r>
          </a:p>
          <a:p>
            <a:pPr lvl="1"/>
            <a:r>
              <a:rPr lang="en-GB" dirty="0"/>
              <a:t>Get a reference to the implemented interface by the host activity </a:t>
            </a:r>
            <a:r>
              <a:rPr lang="en-GB" dirty="0" smtClean="0"/>
              <a:t>in the </a:t>
            </a:r>
            <a:r>
              <a:rPr lang="en-GB" b="1" i="1" dirty="0" err="1" smtClean="0"/>
              <a:t>onAttach</a:t>
            </a:r>
            <a:r>
              <a:rPr lang="en-GB" dirty="0" smtClean="0"/>
              <a:t> event </a:t>
            </a:r>
            <a:r>
              <a:rPr lang="en-GB" dirty="0" smtClean="0"/>
              <a:t>and </a:t>
            </a:r>
            <a:r>
              <a:rPr lang="en-GB" dirty="0"/>
              <a:t>store in variable from last step.</a:t>
            </a:r>
          </a:p>
          <a:p>
            <a:pPr lvl="2"/>
            <a:r>
              <a:rPr lang="en-GB" dirty="0"/>
              <a:t>If reference is successful, then fragment can use this reference to call the required </a:t>
            </a:r>
            <a:r>
              <a:rPr lang="en-GB" dirty="0" err="1"/>
              <a:t>callback</a:t>
            </a:r>
            <a:r>
              <a:rPr lang="en-GB" dirty="0"/>
              <a:t> interface method when needed.</a:t>
            </a:r>
          </a:p>
          <a:p>
            <a:pPr lvl="1"/>
            <a:r>
              <a:rPr lang="en-GB" dirty="0"/>
              <a:t>If cannot get a reference, throw an exception.</a:t>
            </a:r>
          </a:p>
        </p:txBody>
      </p:sp>
    </p:spTree>
    <p:extLst>
      <p:ext uri="{BB962C8B-B14F-4D97-AF65-F5344CB8AC3E}">
        <p14:creationId xmlns:p14="http://schemas.microsoft.com/office/powerpoint/2010/main" val="858487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Fragment </a:t>
            </a:r>
            <a:r>
              <a:rPr lang="en-GB" dirty="0" err="1"/>
              <a:t>Callback</a:t>
            </a:r>
            <a:r>
              <a:rPr lang="en-GB" dirty="0"/>
              <a:t> Interfaces: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 also important that you clean up resources when the fragment is detached from its host container activity.</a:t>
            </a:r>
          </a:p>
          <a:p>
            <a:r>
              <a:rPr lang="en-GB" dirty="0"/>
              <a:t>That is, remove the reference to the </a:t>
            </a:r>
            <a:r>
              <a:rPr lang="en-GB" dirty="0" err="1"/>
              <a:t>callback</a:t>
            </a:r>
            <a:r>
              <a:rPr lang="en-GB" dirty="0"/>
              <a:t> interface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do this in the </a:t>
            </a:r>
            <a:r>
              <a:rPr lang="en-GB" b="1" i="1" dirty="0" err="1" smtClean="0"/>
              <a:t>onDetach</a:t>
            </a:r>
            <a:r>
              <a:rPr lang="en-GB" dirty="0" smtClean="0"/>
              <a:t> event.</a:t>
            </a:r>
          </a:p>
          <a:p>
            <a:r>
              <a:rPr lang="en-GB" dirty="0" smtClean="0"/>
              <a:t>Simply, set the </a:t>
            </a:r>
            <a:r>
              <a:rPr lang="en-GB" dirty="0" err="1" smtClean="0"/>
              <a:t>callbacks</a:t>
            </a:r>
            <a:r>
              <a:rPr lang="en-GB" dirty="0" smtClean="0"/>
              <a:t> variable to null.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683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15867</TotalTime>
  <Words>781</Words>
  <Application>Microsoft Office PowerPoint</Application>
  <PresentationFormat>On-screen Show (4:3)</PresentationFormat>
  <Paragraphs>86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Cambria</vt:lpstr>
      <vt:lpstr>Consolas</vt:lpstr>
      <vt:lpstr>Courier New</vt:lpstr>
      <vt:lpstr>Wingdings</vt:lpstr>
      <vt:lpstr>Wingdings 2</vt:lpstr>
      <vt:lpstr>Median</vt:lpstr>
      <vt:lpstr>Two-Pane Master-Detail Interfaces</vt:lpstr>
      <vt:lpstr>Today’s Lecture</vt:lpstr>
      <vt:lpstr>Two-Pane Master-Detail Interfaces</vt:lpstr>
      <vt:lpstr>Layout Flexibility</vt:lpstr>
      <vt:lpstr>Layout Flexibility</vt:lpstr>
      <vt:lpstr>Alias Resources</vt:lpstr>
      <vt:lpstr>Alias Resources</vt:lpstr>
      <vt:lpstr>Alias Resources Example</vt:lpstr>
      <vt:lpstr>Alias Resource Examples</vt:lpstr>
      <vt:lpstr>Fragment Event Callback Interfaces</vt:lpstr>
      <vt:lpstr>Fragment Event Callback Interfaces</vt:lpstr>
      <vt:lpstr>Fragment Event Callback Interfaces</vt:lpstr>
      <vt:lpstr>Fragment Callback Interfaces: How?</vt:lpstr>
      <vt:lpstr>Fragment Callback Interfaces: How?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2110</cp:revision>
  <cp:lastPrinted>2014-09-29T16:21:25Z</cp:lastPrinted>
  <dcterms:created xsi:type="dcterms:W3CDTF">2013-09-18T07:00:31Z</dcterms:created>
  <dcterms:modified xsi:type="dcterms:W3CDTF">2017-02-13T08:24:39Z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