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0" r:id="rId5"/>
    <p:sldId id="259" r:id="rId6"/>
    <p:sldId id="272" r:id="rId7"/>
    <p:sldId id="263" r:id="rId8"/>
    <p:sldId id="273" r:id="rId9"/>
    <p:sldId id="274" r:id="rId10"/>
    <p:sldId id="267" r:id="rId11"/>
    <p:sldId id="269"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D2BC"/>
    <a:srgbClr val="FFBF8D"/>
    <a:srgbClr val="FFCCB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85"/>
    <p:restoredTop sz="94715"/>
  </p:normalViewPr>
  <p:slideViewPr>
    <p:cSldViewPr snapToGrid="0">
      <p:cViewPr varScale="1">
        <p:scale>
          <a:sx n="94" d="100"/>
          <a:sy n="94" d="100"/>
        </p:scale>
        <p:origin x="200"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DA5BBE-8A75-4899-908A-0DD55128D74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051E7C6-E040-4B1A-A896-FF13EF3CDE40}">
      <dgm:prSet custT="1"/>
      <dgm:spPr/>
      <dgm:t>
        <a:bodyPr/>
        <a:lstStyle/>
        <a:p>
          <a:pPr>
            <a:lnSpc>
              <a:spcPct val="100000"/>
            </a:lnSpc>
          </a:pPr>
          <a:r>
            <a:rPr lang="en-US" sz="1900" dirty="0"/>
            <a:t>Standard Mandarin (Putonghua) is spoken by 70% of the population  </a:t>
          </a:r>
        </a:p>
      </dgm:t>
    </dgm:pt>
    <dgm:pt modelId="{AD339D99-E0B7-4A09-A796-C6BDE4014E53}" type="parTrans" cxnId="{BBE6A910-82FE-4464-86FD-E89CC51E8766}">
      <dgm:prSet/>
      <dgm:spPr/>
      <dgm:t>
        <a:bodyPr/>
        <a:lstStyle/>
        <a:p>
          <a:endParaRPr lang="en-US" sz="1900"/>
        </a:p>
      </dgm:t>
    </dgm:pt>
    <dgm:pt modelId="{A35B75A8-0684-4E36-B694-415DAECA7E02}" type="sibTrans" cxnId="{BBE6A910-82FE-4464-86FD-E89CC51E8766}">
      <dgm:prSet/>
      <dgm:spPr/>
      <dgm:t>
        <a:bodyPr/>
        <a:lstStyle/>
        <a:p>
          <a:endParaRPr lang="en-US" sz="1900"/>
        </a:p>
      </dgm:t>
    </dgm:pt>
    <dgm:pt modelId="{AF92E0AF-CDF2-4455-9006-592EE41535AB}">
      <dgm:prSet custT="1"/>
      <dgm:spPr/>
      <dgm:t>
        <a:bodyPr/>
        <a:lstStyle/>
        <a:p>
          <a:pPr>
            <a:lnSpc>
              <a:spcPct val="100000"/>
            </a:lnSpc>
          </a:pPr>
          <a:r>
            <a:rPr lang="en-US" sz="1900" dirty="0"/>
            <a:t>Over 300 regional dialects, such as Cantonese, Wu, and Min Chinese  </a:t>
          </a:r>
        </a:p>
      </dgm:t>
    </dgm:pt>
    <dgm:pt modelId="{E6FC27C3-2F34-43EE-92F1-6CE907FB4CC9}" type="parTrans" cxnId="{F160CA01-1583-403A-B5EA-8F49BD41EF9A}">
      <dgm:prSet/>
      <dgm:spPr/>
      <dgm:t>
        <a:bodyPr/>
        <a:lstStyle/>
        <a:p>
          <a:endParaRPr lang="en-US" sz="1900"/>
        </a:p>
      </dgm:t>
    </dgm:pt>
    <dgm:pt modelId="{68E2879D-0F2E-42CB-B379-1F924211206C}" type="sibTrans" cxnId="{F160CA01-1583-403A-B5EA-8F49BD41EF9A}">
      <dgm:prSet/>
      <dgm:spPr/>
      <dgm:t>
        <a:bodyPr/>
        <a:lstStyle/>
        <a:p>
          <a:endParaRPr lang="en-US" sz="1900"/>
        </a:p>
      </dgm:t>
    </dgm:pt>
    <dgm:pt modelId="{F4F53563-40B6-47A1-BB87-B2BC2C5EFDA3}">
      <dgm:prSet custT="1"/>
      <dgm:spPr/>
      <dgm:t>
        <a:bodyPr/>
        <a:lstStyle/>
        <a:p>
          <a:pPr>
            <a:lnSpc>
              <a:spcPct val="100000"/>
            </a:lnSpc>
          </a:pPr>
          <a:r>
            <a:rPr lang="en-US" sz="1900" dirty="0"/>
            <a:t>Indirect communication style focusing on context, non-verbal signals, and preserving harmony </a:t>
          </a:r>
        </a:p>
      </dgm:t>
    </dgm:pt>
    <dgm:pt modelId="{7A3ADE47-E986-479E-9BE7-A55176AAF098}" type="parTrans" cxnId="{9C188C2C-D071-4615-B7E4-B33F986F8C4B}">
      <dgm:prSet/>
      <dgm:spPr/>
      <dgm:t>
        <a:bodyPr/>
        <a:lstStyle/>
        <a:p>
          <a:endParaRPr lang="en-US" sz="1900"/>
        </a:p>
      </dgm:t>
    </dgm:pt>
    <dgm:pt modelId="{C8746EDF-0F9D-471F-A68A-14A3F8F0F49F}" type="sibTrans" cxnId="{9C188C2C-D071-4615-B7E4-B33F986F8C4B}">
      <dgm:prSet/>
      <dgm:spPr/>
      <dgm:t>
        <a:bodyPr/>
        <a:lstStyle/>
        <a:p>
          <a:endParaRPr lang="en-US" sz="1900"/>
        </a:p>
      </dgm:t>
    </dgm:pt>
    <dgm:pt modelId="{144DC789-F0A0-4240-BDC2-B94F6B1BB2DF}" type="pres">
      <dgm:prSet presAssocID="{C6DA5BBE-8A75-4899-908A-0DD55128D74C}" presName="root" presStyleCnt="0">
        <dgm:presLayoutVars>
          <dgm:dir/>
          <dgm:resizeHandles val="exact"/>
        </dgm:presLayoutVars>
      </dgm:prSet>
      <dgm:spPr/>
    </dgm:pt>
    <dgm:pt modelId="{CB57CF88-80A6-4C5B-B352-0D49D4656B07}" type="pres">
      <dgm:prSet presAssocID="{D051E7C6-E040-4B1A-A896-FF13EF3CDE40}" presName="compNode" presStyleCnt="0"/>
      <dgm:spPr/>
    </dgm:pt>
    <dgm:pt modelId="{BB5EC2FB-85F9-4B44-8818-B1F7AF9E32AC}" type="pres">
      <dgm:prSet presAssocID="{D051E7C6-E040-4B1A-A896-FF13EF3CDE40}" presName="bgRect" presStyleLbl="bgShp" presStyleIdx="0" presStyleCnt="3"/>
      <dgm:spPr/>
    </dgm:pt>
    <dgm:pt modelId="{9EA8AB35-EE01-422D-9361-C1C8F054F891}" type="pres">
      <dgm:prSet presAssocID="{D051E7C6-E040-4B1A-A896-FF13EF3CDE4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ngue"/>
        </a:ext>
      </dgm:extLst>
    </dgm:pt>
    <dgm:pt modelId="{7B39C790-9C3A-447C-B1F7-AA2C360048D4}" type="pres">
      <dgm:prSet presAssocID="{D051E7C6-E040-4B1A-A896-FF13EF3CDE40}" presName="spaceRect" presStyleCnt="0"/>
      <dgm:spPr/>
    </dgm:pt>
    <dgm:pt modelId="{2E48807A-3E02-4127-95CA-A3252F325A17}" type="pres">
      <dgm:prSet presAssocID="{D051E7C6-E040-4B1A-A896-FF13EF3CDE40}" presName="parTx" presStyleLbl="revTx" presStyleIdx="0" presStyleCnt="3">
        <dgm:presLayoutVars>
          <dgm:chMax val="0"/>
          <dgm:chPref val="0"/>
        </dgm:presLayoutVars>
      </dgm:prSet>
      <dgm:spPr/>
    </dgm:pt>
    <dgm:pt modelId="{FFBECBE9-819F-4EEE-A36B-38F38FCABDE3}" type="pres">
      <dgm:prSet presAssocID="{A35B75A8-0684-4E36-B694-415DAECA7E02}" presName="sibTrans" presStyleCnt="0"/>
      <dgm:spPr/>
    </dgm:pt>
    <dgm:pt modelId="{7C020E58-9DD5-4835-9A96-896CCE0CD55A}" type="pres">
      <dgm:prSet presAssocID="{AF92E0AF-CDF2-4455-9006-592EE41535AB}" presName="compNode" presStyleCnt="0"/>
      <dgm:spPr/>
    </dgm:pt>
    <dgm:pt modelId="{AC6B678F-2D12-4897-A83C-A10E8A952E1F}" type="pres">
      <dgm:prSet presAssocID="{AF92E0AF-CDF2-4455-9006-592EE41535AB}" presName="bgRect" presStyleLbl="bgShp" presStyleIdx="1" presStyleCnt="3"/>
      <dgm:spPr/>
    </dgm:pt>
    <dgm:pt modelId="{C02C958E-6A7E-4D86-986B-80940A1F3C4D}" type="pres">
      <dgm:prSet presAssocID="{AF92E0AF-CDF2-4455-9006-592EE41535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apanese Dolls"/>
        </a:ext>
      </dgm:extLst>
    </dgm:pt>
    <dgm:pt modelId="{1C71B8C4-1AB6-41B5-8775-EED767842893}" type="pres">
      <dgm:prSet presAssocID="{AF92E0AF-CDF2-4455-9006-592EE41535AB}" presName="spaceRect" presStyleCnt="0"/>
      <dgm:spPr/>
    </dgm:pt>
    <dgm:pt modelId="{6F3D7E7F-6576-4540-87EC-A0EF79470867}" type="pres">
      <dgm:prSet presAssocID="{AF92E0AF-CDF2-4455-9006-592EE41535AB}" presName="parTx" presStyleLbl="revTx" presStyleIdx="1" presStyleCnt="3">
        <dgm:presLayoutVars>
          <dgm:chMax val="0"/>
          <dgm:chPref val="0"/>
        </dgm:presLayoutVars>
      </dgm:prSet>
      <dgm:spPr/>
    </dgm:pt>
    <dgm:pt modelId="{214B1019-DEC8-4365-9C72-6F54E104B372}" type="pres">
      <dgm:prSet presAssocID="{68E2879D-0F2E-42CB-B379-1F924211206C}" presName="sibTrans" presStyleCnt="0"/>
      <dgm:spPr/>
    </dgm:pt>
    <dgm:pt modelId="{0719EF32-1E34-4B4B-A9EF-96078EAB0859}" type="pres">
      <dgm:prSet presAssocID="{F4F53563-40B6-47A1-BB87-B2BC2C5EFDA3}" presName="compNode" presStyleCnt="0"/>
      <dgm:spPr/>
    </dgm:pt>
    <dgm:pt modelId="{EFE70245-8529-4A7B-A616-A56B33000642}" type="pres">
      <dgm:prSet presAssocID="{F4F53563-40B6-47A1-BB87-B2BC2C5EFDA3}" presName="bgRect" presStyleLbl="bgShp" presStyleIdx="2" presStyleCnt="3"/>
      <dgm:spPr/>
    </dgm:pt>
    <dgm:pt modelId="{47F36150-7E30-458C-8AB1-2BC1844B828C}" type="pres">
      <dgm:prSet presAssocID="{F4F53563-40B6-47A1-BB87-B2BC2C5EFD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btitles"/>
        </a:ext>
      </dgm:extLst>
    </dgm:pt>
    <dgm:pt modelId="{B2A49763-D51C-4878-9506-B411DD7A3440}" type="pres">
      <dgm:prSet presAssocID="{F4F53563-40B6-47A1-BB87-B2BC2C5EFDA3}" presName="spaceRect" presStyleCnt="0"/>
      <dgm:spPr/>
    </dgm:pt>
    <dgm:pt modelId="{2A58481A-BEDB-4CAD-BA70-8528ADD0618B}" type="pres">
      <dgm:prSet presAssocID="{F4F53563-40B6-47A1-BB87-B2BC2C5EFDA3}" presName="parTx" presStyleLbl="revTx" presStyleIdx="2" presStyleCnt="3">
        <dgm:presLayoutVars>
          <dgm:chMax val="0"/>
          <dgm:chPref val="0"/>
        </dgm:presLayoutVars>
      </dgm:prSet>
      <dgm:spPr/>
    </dgm:pt>
  </dgm:ptLst>
  <dgm:cxnLst>
    <dgm:cxn modelId="{F160CA01-1583-403A-B5EA-8F49BD41EF9A}" srcId="{C6DA5BBE-8A75-4899-908A-0DD55128D74C}" destId="{AF92E0AF-CDF2-4455-9006-592EE41535AB}" srcOrd="1" destOrd="0" parTransId="{E6FC27C3-2F34-43EE-92F1-6CE907FB4CC9}" sibTransId="{68E2879D-0F2E-42CB-B379-1F924211206C}"/>
    <dgm:cxn modelId="{BBE6A910-82FE-4464-86FD-E89CC51E8766}" srcId="{C6DA5BBE-8A75-4899-908A-0DD55128D74C}" destId="{D051E7C6-E040-4B1A-A896-FF13EF3CDE40}" srcOrd="0" destOrd="0" parTransId="{AD339D99-E0B7-4A09-A796-C6BDE4014E53}" sibTransId="{A35B75A8-0684-4E36-B694-415DAECA7E02}"/>
    <dgm:cxn modelId="{9C188C2C-D071-4615-B7E4-B33F986F8C4B}" srcId="{C6DA5BBE-8A75-4899-908A-0DD55128D74C}" destId="{F4F53563-40B6-47A1-BB87-B2BC2C5EFDA3}" srcOrd="2" destOrd="0" parTransId="{7A3ADE47-E986-479E-9BE7-A55176AAF098}" sibTransId="{C8746EDF-0F9D-471F-A68A-14A3F8F0F49F}"/>
    <dgm:cxn modelId="{BCC9EBB3-9CF9-444A-87F0-0CE62253CCF1}" type="presOf" srcId="{D051E7C6-E040-4B1A-A896-FF13EF3CDE40}" destId="{2E48807A-3E02-4127-95CA-A3252F325A17}" srcOrd="0" destOrd="0" presId="urn:microsoft.com/office/officeart/2018/2/layout/IconVerticalSolidList"/>
    <dgm:cxn modelId="{F4989BBE-179B-4A35-B715-DECB47577D0A}" type="presOf" srcId="{AF92E0AF-CDF2-4455-9006-592EE41535AB}" destId="{6F3D7E7F-6576-4540-87EC-A0EF79470867}" srcOrd="0" destOrd="0" presId="urn:microsoft.com/office/officeart/2018/2/layout/IconVerticalSolidList"/>
    <dgm:cxn modelId="{81EB3ED5-911A-41CE-9F02-B0038E1C432C}" type="presOf" srcId="{F4F53563-40B6-47A1-BB87-B2BC2C5EFDA3}" destId="{2A58481A-BEDB-4CAD-BA70-8528ADD0618B}" srcOrd="0" destOrd="0" presId="urn:microsoft.com/office/officeart/2018/2/layout/IconVerticalSolidList"/>
    <dgm:cxn modelId="{3926E8E0-B4B6-45E9-941B-AFC5A1A66748}" type="presOf" srcId="{C6DA5BBE-8A75-4899-908A-0DD55128D74C}" destId="{144DC789-F0A0-4240-BDC2-B94F6B1BB2DF}" srcOrd="0" destOrd="0" presId="urn:microsoft.com/office/officeart/2018/2/layout/IconVerticalSolidList"/>
    <dgm:cxn modelId="{AA7D2673-C62C-432A-89DC-088441D838BC}" type="presParOf" srcId="{144DC789-F0A0-4240-BDC2-B94F6B1BB2DF}" destId="{CB57CF88-80A6-4C5B-B352-0D49D4656B07}" srcOrd="0" destOrd="0" presId="urn:microsoft.com/office/officeart/2018/2/layout/IconVerticalSolidList"/>
    <dgm:cxn modelId="{D89A66C2-F66D-44EC-8DC0-1F76B5BEF3F4}" type="presParOf" srcId="{CB57CF88-80A6-4C5B-B352-0D49D4656B07}" destId="{BB5EC2FB-85F9-4B44-8818-B1F7AF9E32AC}" srcOrd="0" destOrd="0" presId="urn:microsoft.com/office/officeart/2018/2/layout/IconVerticalSolidList"/>
    <dgm:cxn modelId="{20141B92-446D-4A93-A1E6-FB239B9FDD4D}" type="presParOf" srcId="{CB57CF88-80A6-4C5B-B352-0D49D4656B07}" destId="{9EA8AB35-EE01-422D-9361-C1C8F054F891}" srcOrd="1" destOrd="0" presId="urn:microsoft.com/office/officeart/2018/2/layout/IconVerticalSolidList"/>
    <dgm:cxn modelId="{0019EBFD-FC92-4F4C-B649-BF2CD1219115}" type="presParOf" srcId="{CB57CF88-80A6-4C5B-B352-0D49D4656B07}" destId="{7B39C790-9C3A-447C-B1F7-AA2C360048D4}" srcOrd="2" destOrd="0" presId="urn:microsoft.com/office/officeart/2018/2/layout/IconVerticalSolidList"/>
    <dgm:cxn modelId="{3C78B87B-2632-4613-8200-146F136AEEEE}" type="presParOf" srcId="{CB57CF88-80A6-4C5B-B352-0D49D4656B07}" destId="{2E48807A-3E02-4127-95CA-A3252F325A17}" srcOrd="3" destOrd="0" presId="urn:microsoft.com/office/officeart/2018/2/layout/IconVerticalSolidList"/>
    <dgm:cxn modelId="{5EFC4A1D-29A0-4BDF-B12D-6D22FE60E4FD}" type="presParOf" srcId="{144DC789-F0A0-4240-BDC2-B94F6B1BB2DF}" destId="{FFBECBE9-819F-4EEE-A36B-38F38FCABDE3}" srcOrd="1" destOrd="0" presId="urn:microsoft.com/office/officeart/2018/2/layout/IconVerticalSolidList"/>
    <dgm:cxn modelId="{9C83BE41-D824-4BBD-B4B4-13A48CD0234F}" type="presParOf" srcId="{144DC789-F0A0-4240-BDC2-B94F6B1BB2DF}" destId="{7C020E58-9DD5-4835-9A96-896CCE0CD55A}" srcOrd="2" destOrd="0" presId="urn:microsoft.com/office/officeart/2018/2/layout/IconVerticalSolidList"/>
    <dgm:cxn modelId="{52E91894-2895-47DD-8897-5F6B98B03250}" type="presParOf" srcId="{7C020E58-9DD5-4835-9A96-896CCE0CD55A}" destId="{AC6B678F-2D12-4897-A83C-A10E8A952E1F}" srcOrd="0" destOrd="0" presId="urn:microsoft.com/office/officeart/2018/2/layout/IconVerticalSolidList"/>
    <dgm:cxn modelId="{14501266-2324-4455-81F9-8557F49C1B1D}" type="presParOf" srcId="{7C020E58-9DD5-4835-9A96-896CCE0CD55A}" destId="{C02C958E-6A7E-4D86-986B-80940A1F3C4D}" srcOrd="1" destOrd="0" presId="urn:microsoft.com/office/officeart/2018/2/layout/IconVerticalSolidList"/>
    <dgm:cxn modelId="{A810108C-E166-41E9-A2DB-E28AB48002C1}" type="presParOf" srcId="{7C020E58-9DD5-4835-9A96-896CCE0CD55A}" destId="{1C71B8C4-1AB6-41B5-8775-EED767842893}" srcOrd="2" destOrd="0" presId="urn:microsoft.com/office/officeart/2018/2/layout/IconVerticalSolidList"/>
    <dgm:cxn modelId="{8630E042-B549-4B18-95AE-4A248AE063CA}" type="presParOf" srcId="{7C020E58-9DD5-4835-9A96-896CCE0CD55A}" destId="{6F3D7E7F-6576-4540-87EC-A0EF79470867}" srcOrd="3" destOrd="0" presId="urn:microsoft.com/office/officeart/2018/2/layout/IconVerticalSolidList"/>
    <dgm:cxn modelId="{270695D4-B0A0-47DD-88A5-8A64F2533A29}" type="presParOf" srcId="{144DC789-F0A0-4240-BDC2-B94F6B1BB2DF}" destId="{214B1019-DEC8-4365-9C72-6F54E104B372}" srcOrd="3" destOrd="0" presId="urn:microsoft.com/office/officeart/2018/2/layout/IconVerticalSolidList"/>
    <dgm:cxn modelId="{3C54B254-6F37-447C-B038-C5D9536E7CDF}" type="presParOf" srcId="{144DC789-F0A0-4240-BDC2-B94F6B1BB2DF}" destId="{0719EF32-1E34-4B4B-A9EF-96078EAB0859}" srcOrd="4" destOrd="0" presId="urn:microsoft.com/office/officeart/2018/2/layout/IconVerticalSolidList"/>
    <dgm:cxn modelId="{DE79C8F0-1C90-449A-A786-0678A5EA425C}" type="presParOf" srcId="{0719EF32-1E34-4B4B-A9EF-96078EAB0859}" destId="{EFE70245-8529-4A7B-A616-A56B33000642}" srcOrd="0" destOrd="0" presId="urn:microsoft.com/office/officeart/2018/2/layout/IconVerticalSolidList"/>
    <dgm:cxn modelId="{184DCAA5-C146-4C2C-96E2-12DC8154C187}" type="presParOf" srcId="{0719EF32-1E34-4B4B-A9EF-96078EAB0859}" destId="{47F36150-7E30-458C-8AB1-2BC1844B828C}" srcOrd="1" destOrd="0" presId="urn:microsoft.com/office/officeart/2018/2/layout/IconVerticalSolidList"/>
    <dgm:cxn modelId="{50A39355-3884-4EC5-BED3-65857E19CC27}" type="presParOf" srcId="{0719EF32-1E34-4B4B-A9EF-96078EAB0859}" destId="{B2A49763-D51C-4878-9506-B411DD7A3440}" srcOrd="2" destOrd="0" presId="urn:microsoft.com/office/officeart/2018/2/layout/IconVerticalSolidList"/>
    <dgm:cxn modelId="{76D7ACEB-1F9E-46F9-B40A-C3EE0F80ADB9}" type="presParOf" srcId="{0719EF32-1E34-4B4B-A9EF-96078EAB0859}" destId="{2A58481A-BEDB-4CAD-BA70-8528ADD061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45502F-1C72-8548-8F4A-7F61903A682F}"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91F6F2BA-0FB6-9D49-8D31-6739C0E3490B}">
      <dgm:prSet/>
      <dgm:spPr>
        <a:solidFill>
          <a:srgbClr val="FCD2BC"/>
        </a:solidFill>
        <a:ln>
          <a:noFill/>
        </a:ln>
      </dgm:spPr>
      <dgm:t>
        <a:bodyPr/>
        <a:lstStyle/>
        <a:p>
          <a:r>
            <a:rPr lang="en-US" dirty="0"/>
            <a:t>Strongly hierarchical society, emphasizing respect for age, status, and authority  </a:t>
          </a:r>
          <a:endParaRPr lang="en-GB" dirty="0"/>
        </a:p>
      </dgm:t>
    </dgm:pt>
    <dgm:pt modelId="{010A0B07-84B6-8747-9EAD-40AC4F34EEEE}" type="parTrans" cxnId="{91A279BE-9FBD-3E4B-BD50-2314E115C7AF}">
      <dgm:prSet/>
      <dgm:spPr/>
      <dgm:t>
        <a:bodyPr/>
        <a:lstStyle/>
        <a:p>
          <a:endParaRPr lang="en-GB"/>
        </a:p>
      </dgm:t>
    </dgm:pt>
    <dgm:pt modelId="{06337154-2E2A-0C43-A687-AB2C4A90CA69}" type="sibTrans" cxnId="{91A279BE-9FBD-3E4B-BD50-2314E115C7AF}">
      <dgm:prSet/>
      <dgm:spPr/>
      <dgm:t>
        <a:bodyPr/>
        <a:lstStyle/>
        <a:p>
          <a:endParaRPr lang="en-GB"/>
        </a:p>
      </dgm:t>
    </dgm:pt>
    <dgm:pt modelId="{AFC7F904-AF4E-E947-9994-8C1FBF1E3065}">
      <dgm:prSet/>
      <dgm:spPr>
        <a:solidFill>
          <a:srgbClr val="FCD2BC"/>
        </a:solidFill>
        <a:ln>
          <a:noFill/>
        </a:ln>
      </dgm:spPr>
      <dgm:t>
        <a:bodyPr/>
        <a:lstStyle/>
        <a:p>
          <a:r>
            <a:rPr lang="en-US" dirty="0"/>
            <a:t>Collectivist culture (score: 20), prioritizing group harmony over individual interests  </a:t>
          </a:r>
          <a:endParaRPr lang="en-GB" dirty="0"/>
        </a:p>
      </dgm:t>
    </dgm:pt>
    <dgm:pt modelId="{032B6E71-EF38-8C4C-97D4-9931EDF257D4}" type="parTrans" cxnId="{F666F174-E3EE-A044-BA6B-7F437923E04D}">
      <dgm:prSet/>
      <dgm:spPr/>
      <dgm:t>
        <a:bodyPr/>
        <a:lstStyle/>
        <a:p>
          <a:endParaRPr lang="en-GB"/>
        </a:p>
      </dgm:t>
    </dgm:pt>
    <dgm:pt modelId="{42404229-F0C1-C048-9037-86614D2CFF7A}" type="sibTrans" cxnId="{F666F174-E3EE-A044-BA6B-7F437923E04D}">
      <dgm:prSet/>
      <dgm:spPr/>
      <dgm:t>
        <a:bodyPr/>
        <a:lstStyle/>
        <a:p>
          <a:endParaRPr lang="en-GB"/>
        </a:p>
      </dgm:t>
    </dgm:pt>
    <dgm:pt modelId="{DFDDB018-9ED3-014F-A2D3-C2DB1BDAA94B}">
      <dgm:prSet/>
      <dgm:spPr>
        <a:solidFill>
          <a:srgbClr val="FCD2BC"/>
        </a:solidFill>
        <a:ln>
          <a:noFill/>
        </a:ln>
      </dgm:spPr>
      <dgm:t>
        <a:bodyPr/>
        <a:lstStyle/>
        <a:p>
          <a:r>
            <a:rPr lang="en-US" dirty="0"/>
            <a:t>High power distance (score: 80), reflecting acceptance of inequality and centralized decision-making</a:t>
          </a:r>
          <a:endParaRPr lang="en-GB" dirty="0"/>
        </a:p>
      </dgm:t>
    </dgm:pt>
    <dgm:pt modelId="{E2C0E7B3-1353-A24E-9020-E840909D29F0}" type="parTrans" cxnId="{171189B8-610C-1E45-9FBE-B5375AB4B8D6}">
      <dgm:prSet/>
      <dgm:spPr/>
      <dgm:t>
        <a:bodyPr/>
        <a:lstStyle/>
        <a:p>
          <a:endParaRPr lang="en-GB"/>
        </a:p>
      </dgm:t>
    </dgm:pt>
    <dgm:pt modelId="{C9683176-5D87-7647-911D-005B28C8A1FA}" type="sibTrans" cxnId="{171189B8-610C-1E45-9FBE-B5375AB4B8D6}">
      <dgm:prSet/>
      <dgm:spPr/>
      <dgm:t>
        <a:bodyPr/>
        <a:lstStyle/>
        <a:p>
          <a:endParaRPr lang="en-GB"/>
        </a:p>
      </dgm:t>
    </dgm:pt>
    <dgm:pt modelId="{47030685-8DF2-9A4E-BA67-3681D65CB73A}">
      <dgm:prSet/>
      <dgm:spPr>
        <a:solidFill>
          <a:srgbClr val="FCD2BC"/>
        </a:solidFill>
        <a:ln>
          <a:noFill/>
        </a:ln>
      </dgm:spPr>
      <dgm:t>
        <a:bodyPr/>
        <a:lstStyle/>
        <a:p>
          <a:r>
            <a:rPr lang="en-US" dirty="0"/>
            <a:t>Family-oriented values, with emphasis on filial piety and shared responsibilities across generations </a:t>
          </a:r>
          <a:endParaRPr lang="en-GB" dirty="0"/>
        </a:p>
      </dgm:t>
    </dgm:pt>
    <dgm:pt modelId="{502E031F-1B1C-DE47-A625-EB4E53FBA575}" type="parTrans" cxnId="{E9F9491D-BCEA-0645-933C-B0DBB6030EEA}">
      <dgm:prSet/>
      <dgm:spPr/>
      <dgm:t>
        <a:bodyPr/>
        <a:lstStyle/>
        <a:p>
          <a:endParaRPr lang="en-GB"/>
        </a:p>
      </dgm:t>
    </dgm:pt>
    <dgm:pt modelId="{DB00E930-9910-FB49-9813-E2E50828E9AA}" type="sibTrans" cxnId="{E9F9491D-BCEA-0645-933C-B0DBB6030EEA}">
      <dgm:prSet/>
      <dgm:spPr/>
      <dgm:t>
        <a:bodyPr/>
        <a:lstStyle/>
        <a:p>
          <a:endParaRPr lang="en-GB"/>
        </a:p>
      </dgm:t>
    </dgm:pt>
    <dgm:pt modelId="{C6152433-F9D4-3244-B808-C80550B8F254}" type="pres">
      <dgm:prSet presAssocID="{EF45502F-1C72-8548-8F4A-7F61903A682F}" presName="linear" presStyleCnt="0">
        <dgm:presLayoutVars>
          <dgm:animLvl val="lvl"/>
          <dgm:resizeHandles val="exact"/>
        </dgm:presLayoutVars>
      </dgm:prSet>
      <dgm:spPr/>
    </dgm:pt>
    <dgm:pt modelId="{63C21BD6-3BCA-DB4E-B2C1-96A6DEDC0542}" type="pres">
      <dgm:prSet presAssocID="{91F6F2BA-0FB6-9D49-8D31-6739C0E3490B}" presName="parentText" presStyleLbl="node1" presStyleIdx="0" presStyleCnt="4">
        <dgm:presLayoutVars>
          <dgm:chMax val="0"/>
          <dgm:bulletEnabled val="1"/>
        </dgm:presLayoutVars>
      </dgm:prSet>
      <dgm:spPr/>
    </dgm:pt>
    <dgm:pt modelId="{013EEE84-7DB6-EB43-A2C5-ACCFD73F783E}" type="pres">
      <dgm:prSet presAssocID="{06337154-2E2A-0C43-A687-AB2C4A90CA69}" presName="spacer" presStyleCnt="0"/>
      <dgm:spPr/>
    </dgm:pt>
    <dgm:pt modelId="{3EEC698C-B0E7-7C4C-BDC4-0099C9B0E330}" type="pres">
      <dgm:prSet presAssocID="{AFC7F904-AF4E-E947-9994-8C1FBF1E3065}" presName="parentText" presStyleLbl="node1" presStyleIdx="1" presStyleCnt="4">
        <dgm:presLayoutVars>
          <dgm:chMax val="0"/>
          <dgm:bulletEnabled val="1"/>
        </dgm:presLayoutVars>
      </dgm:prSet>
      <dgm:spPr/>
    </dgm:pt>
    <dgm:pt modelId="{3D719034-2D15-3A41-9059-25A307018A26}" type="pres">
      <dgm:prSet presAssocID="{42404229-F0C1-C048-9037-86614D2CFF7A}" presName="spacer" presStyleCnt="0"/>
      <dgm:spPr/>
    </dgm:pt>
    <dgm:pt modelId="{46E516E3-7A41-AF4C-9FDE-C26D7FAC9B41}" type="pres">
      <dgm:prSet presAssocID="{DFDDB018-9ED3-014F-A2D3-C2DB1BDAA94B}" presName="parentText" presStyleLbl="node1" presStyleIdx="2" presStyleCnt="4">
        <dgm:presLayoutVars>
          <dgm:chMax val="0"/>
          <dgm:bulletEnabled val="1"/>
        </dgm:presLayoutVars>
      </dgm:prSet>
      <dgm:spPr/>
    </dgm:pt>
    <dgm:pt modelId="{2FADACF5-AD1E-D142-AD39-254D9CEC3215}" type="pres">
      <dgm:prSet presAssocID="{C9683176-5D87-7647-911D-005B28C8A1FA}" presName="spacer" presStyleCnt="0"/>
      <dgm:spPr/>
    </dgm:pt>
    <dgm:pt modelId="{C4CE39D6-1E82-084E-B23C-8C9FD1B93EE9}" type="pres">
      <dgm:prSet presAssocID="{47030685-8DF2-9A4E-BA67-3681D65CB73A}" presName="parentText" presStyleLbl="node1" presStyleIdx="3" presStyleCnt="4">
        <dgm:presLayoutVars>
          <dgm:chMax val="0"/>
          <dgm:bulletEnabled val="1"/>
        </dgm:presLayoutVars>
      </dgm:prSet>
      <dgm:spPr/>
    </dgm:pt>
  </dgm:ptLst>
  <dgm:cxnLst>
    <dgm:cxn modelId="{E9F9491D-BCEA-0645-933C-B0DBB6030EEA}" srcId="{EF45502F-1C72-8548-8F4A-7F61903A682F}" destId="{47030685-8DF2-9A4E-BA67-3681D65CB73A}" srcOrd="3" destOrd="0" parTransId="{502E031F-1B1C-DE47-A625-EB4E53FBA575}" sibTransId="{DB00E930-9910-FB49-9813-E2E50828E9AA}"/>
    <dgm:cxn modelId="{251A144D-8D2E-AA4E-BB10-48839636AB50}" type="presOf" srcId="{AFC7F904-AF4E-E947-9994-8C1FBF1E3065}" destId="{3EEC698C-B0E7-7C4C-BDC4-0099C9B0E330}" srcOrd="0" destOrd="0" presId="urn:microsoft.com/office/officeart/2005/8/layout/vList2"/>
    <dgm:cxn modelId="{F666F174-E3EE-A044-BA6B-7F437923E04D}" srcId="{EF45502F-1C72-8548-8F4A-7F61903A682F}" destId="{AFC7F904-AF4E-E947-9994-8C1FBF1E3065}" srcOrd="1" destOrd="0" parTransId="{032B6E71-EF38-8C4C-97D4-9931EDF257D4}" sibTransId="{42404229-F0C1-C048-9037-86614D2CFF7A}"/>
    <dgm:cxn modelId="{52742587-A7F0-F847-B410-BA3E29E49994}" type="presOf" srcId="{DFDDB018-9ED3-014F-A2D3-C2DB1BDAA94B}" destId="{46E516E3-7A41-AF4C-9FDE-C26D7FAC9B41}" srcOrd="0" destOrd="0" presId="urn:microsoft.com/office/officeart/2005/8/layout/vList2"/>
    <dgm:cxn modelId="{12B42FA3-81B3-8044-9406-FB6687DF9244}" type="presOf" srcId="{91F6F2BA-0FB6-9D49-8D31-6739C0E3490B}" destId="{63C21BD6-3BCA-DB4E-B2C1-96A6DEDC0542}" srcOrd="0" destOrd="0" presId="urn:microsoft.com/office/officeart/2005/8/layout/vList2"/>
    <dgm:cxn modelId="{171189B8-610C-1E45-9FBE-B5375AB4B8D6}" srcId="{EF45502F-1C72-8548-8F4A-7F61903A682F}" destId="{DFDDB018-9ED3-014F-A2D3-C2DB1BDAA94B}" srcOrd="2" destOrd="0" parTransId="{E2C0E7B3-1353-A24E-9020-E840909D29F0}" sibTransId="{C9683176-5D87-7647-911D-005B28C8A1FA}"/>
    <dgm:cxn modelId="{91A279BE-9FBD-3E4B-BD50-2314E115C7AF}" srcId="{EF45502F-1C72-8548-8F4A-7F61903A682F}" destId="{91F6F2BA-0FB6-9D49-8D31-6739C0E3490B}" srcOrd="0" destOrd="0" parTransId="{010A0B07-84B6-8747-9EAD-40AC4F34EEEE}" sibTransId="{06337154-2E2A-0C43-A687-AB2C4A90CA69}"/>
    <dgm:cxn modelId="{F098D8E7-79FB-0847-ADAB-3613B8439509}" type="presOf" srcId="{EF45502F-1C72-8548-8F4A-7F61903A682F}" destId="{C6152433-F9D4-3244-B808-C80550B8F254}" srcOrd="0" destOrd="0" presId="urn:microsoft.com/office/officeart/2005/8/layout/vList2"/>
    <dgm:cxn modelId="{6AB20DEF-97D8-174D-ACDE-4643A622CA05}" type="presOf" srcId="{47030685-8DF2-9A4E-BA67-3681D65CB73A}" destId="{C4CE39D6-1E82-084E-B23C-8C9FD1B93EE9}" srcOrd="0" destOrd="0" presId="urn:microsoft.com/office/officeart/2005/8/layout/vList2"/>
    <dgm:cxn modelId="{ABB5F99A-E49D-2C43-BD26-E0C9325B8323}" type="presParOf" srcId="{C6152433-F9D4-3244-B808-C80550B8F254}" destId="{63C21BD6-3BCA-DB4E-B2C1-96A6DEDC0542}" srcOrd="0" destOrd="0" presId="urn:microsoft.com/office/officeart/2005/8/layout/vList2"/>
    <dgm:cxn modelId="{57C5BD48-2726-EB41-BFC8-B1F30C29F96E}" type="presParOf" srcId="{C6152433-F9D4-3244-B808-C80550B8F254}" destId="{013EEE84-7DB6-EB43-A2C5-ACCFD73F783E}" srcOrd="1" destOrd="0" presId="urn:microsoft.com/office/officeart/2005/8/layout/vList2"/>
    <dgm:cxn modelId="{5679C82C-9B2F-8A45-871C-E27C452DEA9F}" type="presParOf" srcId="{C6152433-F9D4-3244-B808-C80550B8F254}" destId="{3EEC698C-B0E7-7C4C-BDC4-0099C9B0E330}" srcOrd="2" destOrd="0" presId="urn:microsoft.com/office/officeart/2005/8/layout/vList2"/>
    <dgm:cxn modelId="{B85FC364-7A99-D240-AD56-E12AEEB1BABD}" type="presParOf" srcId="{C6152433-F9D4-3244-B808-C80550B8F254}" destId="{3D719034-2D15-3A41-9059-25A307018A26}" srcOrd="3" destOrd="0" presId="urn:microsoft.com/office/officeart/2005/8/layout/vList2"/>
    <dgm:cxn modelId="{A9FF16DA-812B-5F47-8A24-FAD2C24EA89A}" type="presParOf" srcId="{C6152433-F9D4-3244-B808-C80550B8F254}" destId="{46E516E3-7A41-AF4C-9FDE-C26D7FAC9B41}" srcOrd="4" destOrd="0" presId="urn:microsoft.com/office/officeart/2005/8/layout/vList2"/>
    <dgm:cxn modelId="{03A4290F-0E77-7344-B795-D8BF9911A6E3}" type="presParOf" srcId="{C6152433-F9D4-3244-B808-C80550B8F254}" destId="{2FADACF5-AD1E-D142-AD39-254D9CEC3215}" srcOrd="5" destOrd="0" presId="urn:microsoft.com/office/officeart/2005/8/layout/vList2"/>
    <dgm:cxn modelId="{F7008D51-8285-8346-AC00-AE4AA2DB5FA9}" type="presParOf" srcId="{C6152433-F9D4-3244-B808-C80550B8F254}" destId="{C4CE39D6-1E82-084E-B23C-8C9FD1B93EE9}" srcOrd="6" destOrd="0" presId="urn:microsoft.com/office/officeart/2005/8/layout/vList2"/>
  </dgm:cxnLst>
  <dgm:bg>
    <a:solidFill>
      <a:schemeClr val="accent1">
        <a:lumMod val="40000"/>
        <a:lumOff val="6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181A52-218C-E54D-AA13-F31B415B7947}"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5586A5F7-560F-7A4F-B332-AB7C6C7FD2E8}">
      <dgm:prSet/>
      <dgm:spPr>
        <a:solidFill>
          <a:srgbClr val="FCD2BC"/>
        </a:solidFill>
      </dgm:spPr>
      <dgm:t>
        <a:bodyPr/>
        <a:lstStyle/>
        <a:p>
          <a:pPr algn="just"/>
          <a:r>
            <a:rPr lang="en-US" i="1" dirty="0"/>
            <a:t>Guanxi</a:t>
          </a:r>
          <a:r>
            <a:rPr lang="en-US" dirty="0"/>
            <a:t> - Building and maintaining relationship networks is key to business success  </a:t>
          </a:r>
          <a:endParaRPr lang="en-GB" dirty="0"/>
        </a:p>
      </dgm:t>
    </dgm:pt>
    <dgm:pt modelId="{CE86735F-4BF6-8649-9181-C9C86A50FEA4}" type="parTrans" cxnId="{DBCDF776-0FF0-474B-A0CC-38ABE7A9A8A6}">
      <dgm:prSet/>
      <dgm:spPr/>
      <dgm:t>
        <a:bodyPr/>
        <a:lstStyle/>
        <a:p>
          <a:endParaRPr lang="en-GB"/>
        </a:p>
      </dgm:t>
    </dgm:pt>
    <dgm:pt modelId="{14445225-4A2E-CA42-BC74-57F920B14696}" type="sibTrans" cxnId="{DBCDF776-0FF0-474B-A0CC-38ABE7A9A8A6}">
      <dgm:prSet/>
      <dgm:spPr/>
      <dgm:t>
        <a:bodyPr/>
        <a:lstStyle/>
        <a:p>
          <a:endParaRPr lang="en-GB"/>
        </a:p>
      </dgm:t>
    </dgm:pt>
    <dgm:pt modelId="{927599FF-6A9E-4148-A18C-D572F16D879E}">
      <dgm:prSet/>
      <dgm:spPr>
        <a:solidFill>
          <a:srgbClr val="FCD2BC"/>
        </a:solidFill>
      </dgm:spPr>
      <dgm:t>
        <a:bodyPr/>
        <a:lstStyle/>
        <a:p>
          <a:pPr algn="just"/>
          <a:r>
            <a:rPr lang="en-US" i="1" dirty="0" err="1"/>
            <a:t>Mianzi</a:t>
          </a:r>
          <a:r>
            <a:rPr lang="en-US" dirty="0"/>
            <a:t> - Protecting dignity, reputation, and social status is highly valued  </a:t>
          </a:r>
          <a:endParaRPr lang="en-GB" dirty="0"/>
        </a:p>
      </dgm:t>
    </dgm:pt>
    <dgm:pt modelId="{69EF3E78-A1B5-E944-A431-B1952EA60F16}" type="parTrans" cxnId="{0569716D-B2C8-BC4D-9779-35926C6FD23D}">
      <dgm:prSet/>
      <dgm:spPr/>
      <dgm:t>
        <a:bodyPr/>
        <a:lstStyle/>
        <a:p>
          <a:endParaRPr lang="en-GB"/>
        </a:p>
      </dgm:t>
    </dgm:pt>
    <dgm:pt modelId="{73DBA37C-5744-8040-B02D-32219B0C0946}" type="sibTrans" cxnId="{0569716D-B2C8-BC4D-9779-35926C6FD23D}">
      <dgm:prSet/>
      <dgm:spPr/>
      <dgm:t>
        <a:bodyPr/>
        <a:lstStyle/>
        <a:p>
          <a:endParaRPr lang="en-GB"/>
        </a:p>
      </dgm:t>
    </dgm:pt>
    <dgm:pt modelId="{5EE5E290-0073-5145-B3D3-C7009A63686C}">
      <dgm:prSet/>
      <dgm:spPr>
        <a:solidFill>
          <a:srgbClr val="FCD2BC"/>
        </a:solidFill>
      </dgm:spPr>
      <dgm:t>
        <a:bodyPr/>
        <a:lstStyle/>
        <a:p>
          <a:pPr algn="just"/>
          <a:r>
            <a:rPr lang="en-US" dirty="0"/>
            <a:t>Long-term focus - Strategic planning often spans 5–10 years or more  </a:t>
          </a:r>
          <a:endParaRPr lang="en-GB" dirty="0"/>
        </a:p>
      </dgm:t>
    </dgm:pt>
    <dgm:pt modelId="{1BBFCC78-9DC6-B045-80B8-DE0514322C2D}" type="parTrans" cxnId="{D1111DC0-07A2-0245-9BF8-5ADBA55D10E9}">
      <dgm:prSet/>
      <dgm:spPr/>
      <dgm:t>
        <a:bodyPr/>
        <a:lstStyle/>
        <a:p>
          <a:endParaRPr lang="en-GB"/>
        </a:p>
      </dgm:t>
    </dgm:pt>
    <dgm:pt modelId="{D3B0952A-A94C-9544-9AB3-45EC3C4E7657}" type="sibTrans" cxnId="{D1111DC0-07A2-0245-9BF8-5ADBA55D10E9}">
      <dgm:prSet/>
      <dgm:spPr/>
      <dgm:t>
        <a:bodyPr/>
        <a:lstStyle/>
        <a:p>
          <a:endParaRPr lang="en-GB"/>
        </a:p>
      </dgm:t>
    </dgm:pt>
    <dgm:pt modelId="{30A5DEC6-919A-9C4D-87DE-5312CAF7C0DD}">
      <dgm:prSet/>
      <dgm:spPr>
        <a:solidFill>
          <a:srgbClr val="FCD2BC"/>
        </a:solidFill>
      </dgm:spPr>
      <dgm:t>
        <a:bodyPr/>
        <a:lstStyle/>
        <a:p>
          <a:pPr algn="just"/>
          <a:r>
            <a:rPr lang="en-US" dirty="0"/>
            <a:t>Group decision-making - Emphasis placed on consensus and maintaining team harmony  </a:t>
          </a:r>
          <a:endParaRPr lang="en-GB" dirty="0"/>
        </a:p>
      </dgm:t>
    </dgm:pt>
    <dgm:pt modelId="{001B0716-8ED1-174A-BE6C-CEBA98A1F65A}" type="parTrans" cxnId="{64D96ACA-C647-FE43-9E29-5125E11EC037}">
      <dgm:prSet/>
      <dgm:spPr/>
      <dgm:t>
        <a:bodyPr/>
        <a:lstStyle/>
        <a:p>
          <a:endParaRPr lang="en-GB"/>
        </a:p>
      </dgm:t>
    </dgm:pt>
    <dgm:pt modelId="{1DEC380A-61FA-2349-9F4D-5496C95DF8BF}" type="sibTrans" cxnId="{64D96ACA-C647-FE43-9E29-5125E11EC037}">
      <dgm:prSet/>
      <dgm:spPr/>
      <dgm:t>
        <a:bodyPr/>
        <a:lstStyle/>
        <a:p>
          <a:endParaRPr lang="en-GB"/>
        </a:p>
      </dgm:t>
    </dgm:pt>
    <dgm:pt modelId="{50CF9C5C-68C9-4B44-AAB7-80FA043B3686}">
      <dgm:prSet/>
      <dgm:spPr>
        <a:solidFill>
          <a:srgbClr val="FCD2BC"/>
        </a:solidFill>
      </dgm:spPr>
      <dgm:t>
        <a:bodyPr/>
        <a:lstStyle/>
        <a:p>
          <a:pPr algn="just"/>
          <a:r>
            <a:rPr lang="en-US" dirty="0"/>
            <a:t>Hierarchical respect - Age and seniority are naturally respected in professional settings </a:t>
          </a:r>
          <a:endParaRPr lang="en-GB" dirty="0"/>
        </a:p>
      </dgm:t>
    </dgm:pt>
    <dgm:pt modelId="{7EE19580-62DA-5B4C-9C79-3E72C8FC6185}" type="parTrans" cxnId="{D62E7D79-5CCF-7043-BC44-CE027BFD355F}">
      <dgm:prSet/>
      <dgm:spPr/>
      <dgm:t>
        <a:bodyPr/>
        <a:lstStyle/>
        <a:p>
          <a:endParaRPr lang="en-GB"/>
        </a:p>
      </dgm:t>
    </dgm:pt>
    <dgm:pt modelId="{F966782F-4602-DF4E-8A12-EF13979D5560}" type="sibTrans" cxnId="{D62E7D79-5CCF-7043-BC44-CE027BFD355F}">
      <dgm:prSet/>
      <dgm:spPr/>
      <dgm:t>
        <a:bodyPr/>
        <a:lstStyle/>
        <a:p>
          <a:endParaRPr lang="en-GB"/>
        </a:p>
      </dgm:t>
    </dgm:pt>
    <dgm:pt modelId="{1AD7D56A-D893-3F4B-B3E0-60BD3207B1CB}" type="pres">
      <dgm:prSet presAssocID="{C8181A52-218C-E54D-AA13-F31B415B7947}" presName="linear" presStyleCnt="0">
        <dgm:presLayoutVars>
          <dgm:animLvl val="lvl"/>
          <dgm:resizeHandles val="exact"/>
        </dgm:presLayoutVars>
      </dgm:prSet>
      <dgm:spPr/>
    </dgm:pt>
    <dgm:pt modelId="{6F20186B-9B48-7848-9A3A-F5F1C2387996}" type="pres">
      <dgm:prSet presAssocID="{5586A5F7-560F-7A4F-B332-AB7C6C7FD2E8}" presName="parentText" presStyleLbl="node1" presStyleIdx="0" presStyleCnt="5" custScaleY="115017">
        <dgm:presLayoutVars>
          <dgm:chMax val="0"/>
          <dgm:bulletEnabled val="1"/>
        </dgm:presLayoutVars>
      </dgm:prSet>
      <dgm:spPr/>
    </dgm:pt>
    <dgm:pt modelId="{A3FFDAE5-9154-C64A-9ECE-72FACED9ABC2}" type="pres">
      <dgm:prSet presAssocID="{14445225-4A2E-CA42-BC74-57F920B14696}" presName="spacer" presStyleCnt="0"/>
      <dgm:spPr/>
    </dgm:pt>
    <dgm:pt modelId="{44CE9C53-FA05-274D-A9C4-C39416B1337A}" type="pres">
      <dgm:prSet presAssocID="{927599FF-6A9E-4148-A18C-D572F16D879E}" presName="parentText" presStyleLbl="node1" presStyleIdx="1" presStyleCnt="5">
        <dgm:presLayoutVars>
          <dgm:chMax val="0"/>
          <dgm:bulletEnabled val="1"/>
        </dgm:presLayoutVars>
      </dgm:prSet>
      <dgm:spPr/>
    </dgm:pt>
    <dgm:pt modelId="{7874B7C8-1650-0D4D-A372-85EF291A2530}" type="pres">
      <dgm:prSet presAssocID="{73DBA37C-5744-8040-B02D-32219B0C0946}" presName="spacer" presStyleCnt="0"/>
      <dgm:spPr/>
    </dgm:pt>
    <dgm:pt modelId="{1D8C5495-DE97-4646-AE87-82A895BC7CEB}" type="pres">
      <dgm:prSet presAssocID="{5EE5E290-0073-5145-B3D3-C7009A63686C}" presName="parentText" presStyleLbl="node1" presStyleIdx="2" presStyleCnt="5">
        <dgm:presLayoutVars>
          <dgm:chMax val="0"/>
          <dgm:bulletEnabled val="1"/>
        </dgm:presLayoutVars>
      </dgm:prSet>
      <dgm:spPr/>
    </dgm:pt>
    <dgm:pt modelId="{3BF5C78A-DA56-1747-9B8D-A1DD38EB9EC0}" type="pres">
      <dgm:prSet presAssocID="{D3B0952A-A94C-9544-9AB3-45EC3C4E7657}" presName="spacer" presStyleCnt="0"/>
      <dgm:spPr/>
    </dgm:pt>
    <dgm:pt modelId="{8030A6E4-DBCA-4F48-A09F-AAD4C0A47768}" type="pres">
      <dgm:prSet presAssocID="{30A5DEC6-919A-9C4D-87DE-5312CAF7C0DD}" presName="parentText" presStyleLbl="node1" presStyleIdx="3" presStyleCnt="5">
        <dgm:presLayoutVars>
          <dgm:chMax val="0"/>
          <dgm:bulletEnabled val="1"/>
        </dgm:presLayoutVars>
      </dgm:prSet>
      <dgm:spPr/>
    </dgm:pt>
    <dgm:pt modelId="{C8FCF19B-8DEB-6644-905E-4CE12A5A05E0}" type="pres">
      <dgm:prSet presAssocID="{1DEC380A-61FA-2349-9F4D-5496C95DF8BF}" presName="spacer" presStyleCnt="0"/>
      <dgm:spPr/>
    </dgm:pt>
    <dgm:pt modelId="{11B96FD8-7B11-6941-8308-60B745C81056}" type="pres">
      <dgm:prSet presAssocID="{50CF9C5C-68C9-4B44-AAB7-80FA043B3686}" presName="parentText" presStyleLbl="node1" presStyleIdx="4" presStyleCnt="5" custScaleY="103143">
        <dgm:presLayoutVars>
          <dgm:chMax val="0"/>
          <dgm:bulletEnabled val="1"/>
        </dgm:presLayoutVars>
      </dgm:prSet>
      <dgm:spPr/>
    </dgm:pt>
  </dgm:ptLst>
  <dgm:cxnLst>
    <dgm:cxn modelId="{AE996B1A-D891-6542-A9D8-15CD5D1431F2}" type="presOf" srcId="{C8181A52-218C-E54D-AA13-F31B415B7947}" destId="{1AD7D56A-D893-3F4B-B3E0-60BD3207B1CB}" srcOrd="0" destOrd="0" presId="urn:microsoft.com/office/officeart/2005/8/layout/vList2"/>
    <dgm:cxn modelId="{DEBFDC2B-0622-234C-B74E-06EE53195E37}" type="presOf" srcId="{50CF9C5C-68C9-4B44-AAB7-80FA043B3686}" destId="{11B96FD8-7B11-6941-8308-60B745C81056}" srcOrd="0" destOrd="0" presId="urn:microsoft.com/office/officeart/2005/8/layout/vList2"/>
    <dgm:cxn modelId="{FCFE7F2F-793A-D648-B409-54A123D13EBD}" type="presOf" srcId="{927599FF-6A9E-4148-A18C-D572F16D879E}" destId="{44CE9C53-FA05-274D-A9C4-C39416B1337A}" srcOrd="0" destOrd="0" presId="urn:microsoft.com/office/officeart/2005/8/layout/vList2"/>
    <dgm:cxn modelId="{0569716D-B2C8-BC4D-9779-35926C6FD23D}" srcId="{C8181A52-218C-E54D-AA13-F31B415B7947}" destId="{927599FF-6A9E-4148-A18C-D572F16D879E}" srcOrd="1" destOrd="0" parTransId="{69EF3E78-A1B5-E944-A431-B1952EA60F16}" sibTransId="{73DBA37C-5744-8040-B02D-32219B0C0946}"/>
    <dgm:cxn modelId="{DBCDF776-0FF0-474B-A0CC-38ABE7A9A8A6}" srcId="{C8181A52-218C-E54D-AA13-F31B415B7947}" destId="{5586A5F7-560F-7A4F-B332-AB7C6C7FD2E8}" srcOrd="0" destOrd="0" parTransId="{CE86735F-4BF6-8649-9181-C9C86A50FEA4}" sibTransId="{14445225-4A2E-CA42-BC74-57F920B14696}"/>
    <dgm:cxn modelId="{D62E7D79-5CCF-7043-BC44-CE027BFD355F}" srcId="{C8181A52-218C-E54D-AA13-F31B415B7947}" destId="{50CF9C5C-68C9-4B44-AAB7-80FA043B3686}" srcOrd="4" destOrd="0" parTransId="{7EE19580-62DA-5B4C-9C79-3E72C8FC6185}" sibTransId="{F966782F-4602-DF4E-8A12-EF13979D5560}"/>
    <dgm:cxn modelId="{02C5B29C-BDFC-9F43-B877-6473332582DE}" type="presOf" srcId="{30A5DEC6-919A-9C4D-87DE-5312CAF7C0DD}" destId="{8030A6E4-DBCA-4F48-A09F-AAD4C0A47768}" srcOrd="0" destOrd="0" presId="urn:microsoft.com/office/officeart/2005/8/layout/vList2"/>
    <dgm:cxn modelId="{C7DE54A5-979F-0441-B86B-D721785EB58E}" type="presOf" srcId="{5586A5F7-560F-7A4F-B332-AB7C6C7FD2E8}" destId="{6F20186B-9B48-7848-9A3A-F5F1C2387996}" srcOrd="0" destOrd="0" presId="urn:microsoft.com/office/officeart/2005/8/layout/vList2"/>
    <dgm:cxn modelId="{D1111DC0-07A2-0245-9BF8-5ADBA55D10E9}" srcId="{C8181A52-218C-E54D-AA13-F31B415B7947}" destId="{5EE5E290-0073-5145-B3D3-C7009A63686C}" srcOrd="2" destOrd="0" parTransId="{1BBFCC78-9DC6-B045-80B8-DE0514322C2D}" sibTransId="{D3B0952A-A94C-9544-9AB3-45EC3C4E7657}"/>
    <dgm:cxn modelId="{64D96ACA-C647-FE43-9E29-5125E11EC037}" srcId="{C8181A52-218C-E54D-AA13-F31B415B7947}" destId="{30A5DEC6-919A-9C4D-87DE-5312CAF7C0DD}" srcOrd="3" destOrd="0" parTransId="{001B0716-8ED1-174A-BE6C-CEBA98A1F65A}" sibTransId="{1DEC380A-61FA-2349-9F4D-5496C95DF8BF}"/>
    <dgm:cxn modelId="{85BAA8EA-2C0C-9543-80FC-4B05DD95126B}" type="presOf" srcId="{5EE5E290-0073-5145-B3D3-C7009A63686C}" destId="{1D8C5495-DE97-4646-AE87-82A895BC7CEB}" srcOrd="0" destOrd="0" presId="urn:microsoft.com/office/officeart/2005/8/layout/vList2"/>
    <dgm:cxn modelId="{8394BA80-826F-A542-905C-AD21931A4623}" type="presParOf" srcId="{1AD7D56A-D893-3F4B-B3E0-60BD3207B1CB}" destId="{6F20186B-9B48-7848-9A3A-F5F1C2387996}" srcOrd="0" destOrd="0" presId="urn:microsoft.com/office/officeart/2005/8/layout/vList2"/>
    <dgm:cxn modelId="{BBE74809-A6BB-8945-8CE2-547020DDA65E}" type="presParOf" srcId="{1AD7D56A-D893-3F4B-B3E0-60BD3207B1CB}" destId="{A3FFDAE5-9154-C64A-9ECE-72FACED9ABC2}" srcOrd="1" destOrd="0" presId="urn:microsoft.com/office/officeart/2005/8/layout/vList2"/>
    <dgm:cxn modelId="{9F99B5E8-4E52-3647-A1BB-09434F6FC23E}" type="presParOf" srcId="{1AD7D56A-D893-3F4B-B3E0-60BD3207B1CB}" destId="{44CE9C53-FA05-274D-A9C4-C39416B1337A}" srcOrd="2" destOrd="0" presId="urn:microsoft.com/office/officeart/2005/8/layout/vList2"/>
    <dgm:cxn modelId="{898114EA-707B-8645-9AF1-8EB2196EC21B}" type="presParOf" srcId="{1AD7D56A-D893-3F4B-B3E0-60BD3207B1CB}" destId="{7874B7C8-1650-0D4D-A372-85EF291A2530}" srcOrd="3" destOrd="0" presId="urn:microsoft.com/office/officeart/2005/8/layout/vList2"/>
    <dgm:cxn modelId="{D9804B6D-52B1-6148-98D6-CE33345F79CC}" type="presParOf" srcId="{1AD7D56A-D893-3F4B-B3E0-60BD3207B1CB}" destId="{1D8C5495-DE97-4646-AE87-82A895BC7CEB}" srcOrd="4" destOrd="0" presId="urn:microsoft.com/office/officeart/2005/8/layout/vList2"/>
    <dgm:cxn modelId="{C3C40C37-CD2A-2846-A2FB-ECC2D4101024}" type="presParOf" srcId="{1AD7D56A-D893-3F4B-B3E0-60BD3207B1CB}" destId="{3BF5C78A-DA56-1747-9B8D-A1DD38EB9EC0}" srcOrd="5" destOrd="0" presId="urn:microsoft.com/office/officeart/2005/8/layout/vList2"/>
    <dgm:cxn modelId="{8F082A6F-8FF6-8F41-9450-A895DEBA7370}" type="presParOf" srcId="{1AD7D56A-D893-3F4B-B3E0-60BD3207B1CB}" destId="{8030A6E4-DBCA-4F48-A09F-AAD4C0A47768}" srcOrd="6" destOrd="0" presId="urn:microsoft.com/office/officeart/2005/8/layout/vList2"/>
    <dgm:cxn modelId="{C82DAF4F-9B96-4840-9F96-B9EC646CF6C0}" type="presParOf" srcId="{1AD7D56A-D893-3F4B-B3E0-60BD3207B1CB}" destId="{C8FCF19B-8DEB-6644-905E-4CE12A5A05E0}" srcOrd="7" destOrd="0" presId="urn:microsoft.com/office/officeart/2005/8/layout/vList2"/>
    <dgm:cxn modelId="{BA81AE85-B947-B64A-9EC4-DDF79AED87FF}" type="presParOf" srcId="{1AD7D56A-D893-3F4B-B3E0-60BD3207B1CB}" destId="{11B96FD8-7B11-6941-8308-60B745C81056}" srcOrd="8" destOrd="0" presId="urn:microsoft.com/office/officeart/2005/8/layout/vList2"/>
  </dgm:cxnLst>
  <dgm:bg>
    <a:solidFill>
      <a:srgbClr val="FCD2BC"/>
    </a:solidFill>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B15A11-8147-4A80-AC1F-03E1D57FE18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4F78012-4D78-461B-AACB-0012340D35B9}">
      <dgm:prSet custT="1">
        <dgm:style>
          <a:lnRef idx="3">
            <a:schemeClr val="lt1"/>
          </a:lnRef>
          <a:fillRef idx="1">
            <a:schemeClr val="accent4"/>
          </a:fillRef>
          <a:effectRef idx="1">
            <a:schemeClr val="accent4"/>
          </a:effectRef>
          <a:fontRef idx="minor">
            <a:schemeClr val="lt1"/>
          </a:fontRef>
        </dgm:style>
      </dgm:prSet>
      <dgm:spPr/>
      <dgm:t>
        <a:bodyPr/>
        <a:lstStyle/>
        <a:p>
          <a:r>
            <a:rPr lang="en-GB" sz="1800" dirty="0"/>
            <a:t>Power distance: 35 – British teams prefer low power distance and may find hierarchical communication too formal or restrictive, as per </a:t>
          </a:r>
          <a:r>
            <a:rPr lang="en-US" sz="1800" dirty="0"/>
            <a:t>Byrd Cook (2023)</a:t>
          </a:r>
          <a:r>
            <a:rPr lang="en-GB" sz="1800" dirty="0"/>
            <a:t>.</a:t>
          </a:r>
          <a:endParaRPr lang="en-US" sz="1800" dirty="0"/>
        </a:p>
      </dgm:t>
    </dgm:pt>
    <dgm:pt modelId="{85BBB87A-1BA5-4104-8AF7-F45B4C8E87AC}" type="parTrans" cxnId="{3F952082-71D5-4CF6-A91B-1D88E9B328DA}">
      <dgm:prSet/>
      <dgm:spPr/>
      <dgm:t>
        <a:bodyPr/>
        <a:lstStyle/>
        <a:p>
          <a:endParaRPr lang="en-US"/>
        </a:p>
      </dgm:t>
    </dgm:pt>
    <dgm:pt modelId="{88A61326-157B-43D4-B132-B88A02F3398C}" type="sibTrans" cxnId="{3F952082-71D5-4CF6-A91B-1D88E9B328DA}">
      <dgm:prSet/>
      <dgm:spPr/>
      <dgm:t>
        <a:bodyPr/>
        <a:lstStyle/>
        <a:p>
          <a:endParaRPr lang="en-US"/>
        </a:p>
      </dgm:t>
    </dgm:pt>
    <dgm:pt modelId="{5E0F4591-D3B5-4494-A802-FBD3C6F6C806}">
      <dgm:prSet custT="1">
        <dgm:style>
          <a:lnRef idx="2">
            <a:schemeClr val="accent3">
              <a:shade val="15000"/>
            </a:schemeClr>
          </a:lnRef>
          <a:fillRef idx="1">
            <a:schemeClr val="accent3"/>
          </a:fillRef>
          <a:effectRef idx="0">
            <a:schemeClr val="accent3"/>
          </a:effectRef>
          <a:fontRef idx="minor">
            <a:schemeClr val="lt1"/>
          </a:fontRef>
        </dgm:style>
      </dgm:prSet>
      <dgm:spPr/>
      <dgm:t>
        <a:bodyPr/>
        <a:lstStyle/>
        <a:p>
          <a:r>
            <a:rPr lang="en-GB" sz="1800" dirty="0"/>
            <a:t>Individualism: 89 – </a:t>
          </a:r>
          <a:r>
            <a:rPr lang="en-US" sz="1800" dirty="0"/>
            <a:t> Individuals prioritize their own needs and those of their immediate families over collective societal needs (</a:t>
          </a:r>
          <a:r>
            <a:rPr lang="en-US" sz="1800" dirty="0" err="1"/>
            <a:t>Deresky</a:t>
          </a:r>
          <a:r>
            <a:rPr lang="en-US" sz="1800" dirty="0"/>
            <a:t>, 2017)</a:t>
          </a:r>
        </a:p>
      </dgm:t>
    </dgm:pt>
    <dgm:pt modelId="{A4FC3551-8CFD-4049-B7E3-0DD4BCA29594}" type="parTrans" cxnId="{0CDAFC76-80E5-41E2-BAC1-DBBB04D61867}">
      <dgm:prSet/>
      <dgm:spPr/>
      <dgm:t>
        <a:bodyPr/>
        <a:lstStyle/>
        <a:p>
          <a:endParaRPr lang="en-US"/>
        </a:p>
      </dgm:t>
    </dgm:pt>
    <dgm:pt modelId="{F125F9B8-1F57-447C-80DE-1530CE4090D6}" type="sibTrans" cxnId="{0CDAFC76-80E5-41E2-BAC1-DBBB04D61867}">
      <dgm:prSet/>
      <dgm:spPr/>
      <dgm:t>
        <a:bodyPr/>
        <a:lstStyle/>
        <a:p>
          <a:endParaRPr lang="en-US"/>
        </a:p>
      </dgm:t>
    </dgm:pt>
    <dgm:pt modelId="{9C4D2229-5E6A-4206-A203-11A507C50614}">
      <dgm:prSet custT="1">
        <dgm:style>
          <a:lnRef idx="2">
            <a:schemeClr val="accent1">
              <a:shade val="15000"/>
            </a:schemeClr>
          </a:lnRef>
          <a:fillRef idx="1">
            <a:schemeClr val="accent1"/>
          </a:fillRef>
          <a:effectRef idx="0">
            <a:schemeClr val="accent1"/>
          </a:effectRef>
          <a:fontRef idx="minor">
            <a:schemeClr val="lt1"/>
          </a:fontRef>
        </dgm:style>
      </dgm:prSet>
      <dgm:spPr/>
      <dgm:t>
        <a:bodyPr/>
        <a:lstStyle/>
        <a:p>
          <a:r>
            <a:rPr lang="en-GB" sz="1800" dirty="0"/>
            <a:t>Masculinity: 66 -  A high score reflects Britain's strong work ethic and drive for success in professional and personal life (Khan and Ebner, 2018) </a:t>
          </a:r>
          <a:endParaRPr lang="en-US" sz="1800" dirty="0"/>
        </a:p>
      </dgm:t>
    </dgm:pt>
    <dgm:pt modelId="{8D8AE283-A918-41DB-A3D9-1BF35BE530F2}" type="parTrans" cxnId="{E9174188-F776-4C96-BF2C-810A28265B4F}">
      <dgm:prSet/>
      <dgm:spPr/>
      <dgm:t>
        <a:bodyPr/>
        <a:lstStyle/>
        <a:p>
          <a:endParaRPr lang="en-US"/>
        </a:p>
      </dgm:t>
    </dgm:pt>
    <dgm:pt modelId="{9A6DA1DD-FB4B-48A6-A3EF-CB8E3155A58E}" type="sibTrans" cxnId="{E9174188-F776-4C96-BF2C-810A28265B4F}">
      <dgm:prSet/>
      <dgm:spPr/>
      <dgm:t>
        <a:bodyPr/>
        <a:lstStyle/>
        <a:p>
          <a:endParaRPr lang="en-US"/>
        </a:p>
      </dgm:t>
    </dgm:pt>
    <dgm:pt modelId="{47C756DE-BD70-47FB-94DB-CBAC7625A76A}">
      <dgm:prSet custT="1">
        <dgm:style>
          <a:lnRef idx="2">
            <a:schemeClr val="accent5">
              <a:shade val="15000"/>
            </a:schemeClr>
          </a:lnRef>
          <a:fillRef idx="1">
            <a:schemeClr val="accent5"/>
          </a:fillRef>
          <a:effectRef idx="0">
            <a:schemeClr val="accent5"/>
          </a:effectRef>
          <a:fontRef idx="minor">
            <a:schemeClr val="lt1"/>
          </a:fontRef>
        </dgm:style>
      </dgm:prSet>
      <dgm:spPr/>
      <dgm:t>
        <a:bodyPr/>
        <a:lstStyle/>
        <a:p>
          <a:r>
            <a:rPr lang="en-GB" sz="1800" dirty="0"/>
            <a:t>Uncertainty Avoidance: 35 -  British culture </a:t>
          </a:r>
          <a:r>
            <a:rPr lang="en-GB" sz="1800" dirty="0" err="1"/>
            <a:t>favors</a:t>
          </a:r>
          <a:r>
            <a:rPr lang="en-GB" sz="1800" dirty="0"/>
            <a:t> flexibility and accepts ambiguity in business and social contexts </a:t>
          </a:r>
          <a:r>
            <a:rPr lang="en-US" sz="1800" dirty="0"/>
            <a:t>(Byrd Cook, 2023)</a:t>
          </a:r>
          <a:r>
            <a:rPr lang="en-GB" sz="1800" dirty="0"/>
            <a:t>.</a:t>
          </a:r>
          <a:endParaRPr lang="en-US" sz="1800" dirty="0"/>
        </a:p>
      </dgm:t>
    </dgm:pt>
    <dgm:pt modelId="{06CD7E10-B5AE-4E7A-8001-D30A33F5AEC3}" type="parTrans" cxnId="{456B0108-A4FE-4DB6-A8D0-2791E5AE3117}">
      <dgm:prSet/>
      <dgm:spPr/>
      <dgm:t>
        <a:bodyPr/>
        <a:lstStyle/>
        <a:p>
          <a:endParaRPr lang="en-US"/>
        </a:p>
      </dgm:t>
    </dgm:pt>
    <dgm:pt modelId="{42DF4807-54B0-4A28-89B7-796DC45B61E8}" type="sibTrans" cxnId="{456B0108-A4FE-4DB6-A8D0-2791E5AE3117}">
      <dgm:prSet/>
      <dgm:spPr/>
      <dgm:t>
        <a:bodyPr/>
        <a:lstStyle/>
        <a:p>
          <a:endParaRPr lang="en-US"/>
        </a:p>
      </dgm:t>
    </dgm:pt>
    <dgm:pt modelId="{25BE2460-E042-476D-822C-B7A19D78C8C9}">
      <dgm:prSet custT="1"/>
      <dgm:spPr>
        <a:solidFill>
          <a:schemeClr val="bg2">
            <a:lumMod val="50000"/>
          </a:schemeClr>
        </a:solidFill>
      </dgm:spPr>
      <dgm:t>
        <a:bodyPr/>
        <a:lstStyle/>
        <a:p>
          <a:r>
            <a:rPr lang="en-GB" sz="1800" dirty="0"/>
            <a:t>Long-term Orientation: 51 –  British culture balances pride in historical achievements with a forward-looking focus on innovation and progress (Khan and Ebner, 2018) .</a:t>
          </a:r>
          <a:endParaRPr lang="en-US" sz="1800" dirty="0"/>
        </a:p>
      </dgm:t>
    </dgm:pt>
    <dgm:pt modelId="{6C25D1B7-7567-4780-A150-16FED6E06376}" type="parTrans" cxnId="{20FE8021-9476-473C-86A6-BD0445625F0A}">
      <dgm:prSet/>
      <dgm:spPr/>
      <dgm:t>
        <a:bodyPr/>
        <a:lstStyle/>
        <a:p>
          <a:endParaRPr lang="en-US"/>
        </a:p>
      </dgm:t>
    </dgm:pt>
    <dgm:pt modelId="{EE40C3A9-AD82-400F-A7DA-659FCDABB9C1}" type="sibTrans" cxnId="{20FE8021-9476-473C-86A6-BD0445625F0A}">
      <dgm:prSet/>
      <dgm:spPr/>
      <dgm:t>
        <a:bodyPr/>
        <a:lstStyle/>
        <a:p>
          <a:endParaRPr lang="en-US"/>
        </a:p>
      </dgm:t>
    </dgm:pt>
    <dgm:pt modelId="{B2F4B602-B1E8-4C69-8485-E654246AA347}">
      <dgm:prSet custT="1"/>
      <dgm:spPr>
        <a:solidFill>
          <a:schemeClr val="accent2">
            <a:lumMod val="75000"/>
          </a:schemeClr>
        </a:solidFill>
      </dgm:spPr>
      <dgm:t>
        <a:bodyPr/>
        <a:lstStyle/>
        <a:p>
          <a:r>
            <a:rPr lang="en-GB" sz="1800" dirty="0"/>
            <a:t>Indulgence: 69 -  The British are an indulgent, optimistic nation, balancing hard work with enjoyment and self-reward (Khan and Ebner, 2018).</a:t>
          </a:r>
          <a:endParaRPr lang="en-US" sz="1800" dirty="0"/>
        </a:p>
      </dgm:t>
    </dgm:pt>
    <dgm:pt modelId="{0DD7E542-9CF2-4BEB-A0B6-9CEB822EEFCE}" type="parTrans" cxnId="{675A2862-C0A5-42CA-B91D-C0B29562A1BC}">
      <dgm:prSet/>
      <dgm:spPr/>
      <dgm:t>
        <a:bodyPr/>
        <a:lstStyle/>
        <a:p>
          <a:endParaRPr lang="en-US"/>
        </a:p>
      </dgm:t>
    </dgm:pt>
    <dgm:pt modelId="{41464855-0339-4AD4-A375-FE4305E6C050}" type="sibTrans" cxnId="{675A2862-C0A5-42CA-B91D-C0B29562A1BC}">
      <dgm:prSet/>
      <dgm:spPr/>
      <dgm:t>
        <a:bodyPr/>
        <a:lstStyle/>
        <a:p>
          <a:endParaRPr lang="en-US"/>
        </a:p>
      </dgm:t>
    </dgm:pt>
    <dgm:pt modelId="{5A204F0D-6487-AB4B-AC4D-E03FCAD11A79}" type="pres">
      <dgm:prSet presAssocID="{5BB15A11-8147-4A80-AC1F-03E1D57FE182}" presName="diagram" presStyleCnt="0">
        <dgm:presLayoutVars>
          <dgm:dir/>
          <dgm:resizeHandles val="exact"/>
        </dgm:presLayoutVars>
      </dgm:prSet>
      <dgm:spPr/>
    </dgm:pt>
    <dgm:pt modelId="{24FD908A-95D7-DF4C-9B29-08011D8BF344}" type="pres">
      <dgm:prSet presAssocID="{74F78012-4D78-461B-AACB-0012340D35B9}" presName="node" presStyleLbl="node1" presStyleIdx="0" presStyleCnt="6" custScaleX="109403">
        <dgm:presLayoutVars>
          <dgm:bulletEnabled val="1"/>
        </dgm:presLayoutVars>
      </dgm:prSet>
      <dgm:spPr/>
    </dgm:pt>
    <dgm:pt modelId="{FA0A22E9-6F9E-9045-8400-351FDAD77D3C}" type="pres">
      <dgm:prSet presAssocID="{88A61326-157B-43D4-B132-B88A02F3398C}" presName="sibTrans" presStyleCnt="0"/>
      <dgm:spPr/>
    </dgm:pt>
    <dgm:pt modelId="{31975346-1A79-3D46-B8ED-6BBB294AFD20}" type="pres">
      <dgm:prSet presAssocID="{5E0F4591-D3B5-4494-A802-FBD3C6F6C806}" presName="node" presStyleLbl="node1" presStyleIdx="1" presStyleCnt="6" custScaleX="109403">
        <dgm:presLayoutVars>
          <dgm:bulletEnabled val="1"/>
        </dgm:presLayoutVars>
      </dgm:prSet>
      <dgm:spPr/>
    </dgm:pt>
    <dgm:pt modelId="{4F65AF4C-716B-DA4A-91F4-AD72DA423BA6}" type="pres">
      <dgm:prSet presAssocID="{F125F9B8-1F57-447C-80DE-1530CE4090D6}" presName="sibTrans" presStyleCnt="0"/>
      <dgm:spPr/>
    </dgm:pt>
    <dgm:pt modelId="{A3F92E02-8258-EA41-9D13-2C1A6BCF2ECC}" type="pres">
      <dgm:prSet presAssocID="{9C4D2229-5E6A-4206-A203-11A507C50614}" presName="node" presStyleLbl="node1" presStyleIdx="2" presStyleCnt="6" custScaleX="109403">
        <dgm:presLayoutVars>
          <dgm:bulletEnabled val="1"/>
        </dgm:presLayoutVars>
      </dgm:prSet>
      <dgm:spPr/>
    </dgm:pt>
    <dgm:pt modelId="{4E4BCAB7-DE9F-9140-ABFF-727A1254009B}" type="pres">
      <dgm:prSet presAssocID="{9A6DA1DD-FB4B-48A6-A3EF-CB8E3155A58E}" presName="sibTrans" presStyleCnt="0"/>
      <dgm:spPr/>
    </dgm:pt>
    <dgm:pt modelId="{6AE1545B-B1E6-5346-A532-53EE9F0CC44E}" type="pres">
      <dgm:prSet presAssocID="{47C756DE-BD70-47FB-94DB-CBAC7625A76A}" presName="node" presStyleLbl="node1" presStyleIdx="3" presStyleCnt="6" custScaleX="109403">
        <dgm:presLayoutVars>
          <dgm:bulletEnabled val="1"/>
        </dgm:presLayoutVars>
      </dgm:prSet>
      <dgm:spPr/>
    </dgm:pt>
    <dgm:pt modelId="{0A6FB1D8-F4E8-ED40-9878-A7667F92A40F}" type="pres">
      <dgm:prSet presAssocID="{42DF4807-54B0-4A28-89B7-796DC45B61E8}" presName="sibTrans" presStyleCnt="0"/>
      <dgm:spPr/>
    </dgm:pt>
    <dgm:pt modelId="{AE809BE6-D093-F14F-AA8C-F69C57607A88}" type="pres">
      <dgm:prSet presAssocID="{25BE2460-E042-476D-822C-B7A19D78C8C9}" presName="node" presStyleLbl="node1" presStyleIdx="4" presStyleCnt="6" custScaleX="109403">
        <dgm:presLayoutVars>
          <dgm:bulletEnabled val="1"/>
        </dgm:presLayoutVars>
      </dgm:prSet>
      <dgm:spPr/>
    </dgm:pt>
    <dgm:pt modelId="{4BEE1E82-2AD6-7C4B-BE0E-7C231A8D628A}" type="pres">
      <dgm:prSet presAssocID="{EE40C3A9-AD82-400F-A7DA-659FCDABB9C1}" presName="sibTrans" presStyleCnt="0"/>
      <dgm:spPr/>
    </dgm:pt>
    <dgm:pt modelId="{F8D2603E-131E-3949-85B7-8A8746847BBD}" type="pres">
      <dgm:prSet presAssocID="{B2F4B602-B1E8-4C69-8485-E654246AA347}" presName="node" presStyleLbl="node1" presStyleIdx="5" presStyleCnt="6" custScaleX="109403">
        <dgm:presLayoutVars>
          <dgm:bulletEnabled val="1"/>
        </dgm:presLayoutVars>
      </dgm:prSet>
      <dgm:spPr/>
    </dgm:pt>
  </dgm:ptLst>
  <dgm:cxnLst>
    <dgm:cxn modelId="{456B0108-A4FE-4DB6-A8D0-2791E5AE3117}" srcId="{5BB15A11-8147-4A80-AC1F-03E1D57FE182}" destId="{47C756DE-BD70-47FB-94DB-CBAC7625A76A}" srcOrd="3" destOrd="0" parTransId="{06CD7E10-B5AE-4E7A-8001-D30A33F5AEC3}" sibTransId="{42DF4807-54B0-4A28-89B7-796DC45B61E8}"/>
    <dgm:cxn modelId="{7405BE12-DC55-264D-97D2-AC9F3A6306BF}" type="presOf" srcId="{9C4D2229-5E6A-4206-A203-11A507C50614}" destId="{A3F92E02-8258-EA41-9D13-2C1A6BCF2ECC}" srcOrd="0" destOrd="0" presId="urn:microsoft.com/office/officeart/2005/8/layout/default"/>
    <dgm:cxn modelId="{45355D14-B4CB-BA46-93F3-75CAD2BB2DE4}" type="presOf" srcId="{5BB15A11-8147-4A80-AC1F-03E1D57FE182}" destId="{5A204F0D-6487-AB4B-AC4D-E03FCAD11A79}" srcOrd="0" destOrd="0" presId="urn:microsoft.com/office/officeart/2005/8/layout/default"/>
    <dgm:cxn modelId="{20FE8021-9476-473C-86A6-BD0445625F0A}" srcId="{5BB15A11-8147-4A80-AC1F-03E1D57FE182}" destId="{25BE2460-E042-476D-822C-B7A19D78C8C9}" srcOrd="4" destOrd="0" parTransId="{6C25D1B7-7567-4780-A150-16FED6E06376}" sibTransId="{EE40C3A9-AD82-400F-A7DA-659FCDABB9C1}"/>
    <dgm:cxn modelId="{7C2F7949-F5D3-8444-AAFC-68E3BFE1438D}" type="presOf" srcId="{47C756DE-BD70-47FB-94DB-CBAC7625A76A}" destId="{6AE1545B-B1E6-5346-A532-53EE9F0CC44E}" srcOrd="0" destOrd="0" presId="urn:microsoft.com/office/officeart/2005/8/layout/default"/>
    <dgm:cxn modelId="{675A2862-C0A5-42CA-B91D-C0B29562A1BC}" srcId="{5BB15A11-8147-4A80-AC1F-03E1D57FE182}" destId="{B2F4B602-B1E8-4C69-8485-E654246AA347}" srcOrd="5" destOrd="0" parTransId="{0DD7E542-9CF2-4BEB-A0B6-9CEB822EEFCE}" sibTransId="{41464855-0339-4AD4-A375-FE4305E6C050}"/>
    <dgm:cxn modelId="{0CDAFC76-80E5-41E2-BAC1-DBBB04D61867}" srcId="{5BB15A11-8147-4A80-AC1F-03E1D57FE182}" destId="{5E0F4591-D3B5-4494-A802-FBD3C6F6C806}" srcOrd="1" destOrd="0" parTransId="{A4FC3551-8CFD-4049-B7E3-0DD4BCA29594}" sibTransId="{F125F9B8-1F57-447C-80DE-1530CE4090D6}"/>
    <dgm:cxn modelId="{3F952082-71D5-4CF6-A91B-1D88E9B328DA}" srcId="{5BB15A11-8147-4A80-AC1F-03E1D57FE182}" destId="{74F78012-4D78-461B-AACB-0012340D35B9}" srcOrd="0" destOrd="0" parTransId="{85BBB87A-1BA5-4104-8AF7-F45B4C8E87AC}" sibTransId="{88A61326-157B-43D4-B132-B88A02F3398C}"/>
    <dgm:cxn modelId="{E9174188-F776-4C96-BF2C-810A28265B4F}" srcId="{5BB15A11-8147-4A80-AC1F-03E1D57FE182}" destId="{9C4D2229-5E6A-4206-A203-11A507C50614}" srcOrd="2" destOrd="0" parTransId="{8D8AE283-A918-41DB-A3D9-1BF35BE530F2}" sibTransId="{9A6DA1DD-FB4B-48A6-A3EF-CB8E3155A58E}"/>
    <dgm:cxn modelId="{3AD6DBC0-E41A-1A43-B4EB-3941E854F018}" type="presOf" srcId="{B2F4B602-B1E8-4C69-8485-E654246AA347}" destId="{F8D2603E-131E-3949-85B7-8A8746847BBD}" srcOrd="0" destOrd="0" presId="urn:microsoft.com/office/officeart/2005/8/layout/default"/>
    <dgm:cxn modelId="{A37375D2-60B2-844C-8CE7-3BD90F5411B3}" type="presOf" srcId="{25BE2460-E042-476D-822C-B7A19D78C8C9}" destId="{AE809BE6-D093-F14F-AA8C-F69C57607A88}" srcOrd="0" destOrd="0" presId="urn:microsoft.com/office/officeart/2005/8/layout/default"/>
    <dgm:cxn modelId="{ED2395F6-2E6E-9443-A527-4EFA80BFC002}" type="presOf" srcId="{5E0F4591-D3B5-4494-A802-FBD3C6F6C806}" destId="{31975346-1A79-3D46-B8ED-6BBB294AFD20}" srcOrd="0" destOrd="0" presId="urn:microsoft.com/office/officeart/2005/8/layout/default"/>
    <dgm:cxn modelId="{BA3216FB-32BE-D44E-95B2-0ABCB1E9E935}" type="presOf" srcId="{74F78012-4D78-461B-AACB-0012340D35B9}" destId="{24FD908A-95D7-DF4C-9B29-08011D8BF344}" srcOrd="0" destOrd="0" presId="urn:microsoft.com/office/officeart/2005/8/layout/default"/>
    <dgm:cxn modelId="{AB5C052B-57CC-664B-B57F-ECB0417625D9}" type="presParOf" srcId="{5A204F0D-6487-AB4B-AC4D-E03FCAD11A79}" destId="{24FD908A-95D7-DF4C-9B29-08011D8BF344}" srcOrd="0" destOrd="0" presId="urn:microsoft.com/office/officeart/2005/8/layout/default"/>
    <dgm:cxn modelId="{FCD856FA-EE44-8040-893E-186FA9B2F9B2}" type="presParOf" srcId="{5A204F0D-6487-AB4B-AC4D-E03FCAD11A79}" destId="{FA0A22E9-6F9E-9045-8400-351FDAD77D3C}" srcOrd="1" destOrd="0" presId="urn:microsoft.com/office/officeart/2005/8/layout/default"/>
    <dgm:cxn modelId="{53AA4A96-CAE8-F04A-A0DA-FE072F05949F}" type="presParOf" srcId="{5A204F0D-6487-AB4B-AC4D-E03FCAD11A79}" destId="{31975346-1A79-3D46-B8ED-6BBB294AFD20}" srcOrd="2" destOrd="0" presId="urn:microsoft.com/office/officeart/2005/8/layout/default"/>
    <dgm:cxn modelId="{B1CE10BE-87FC-9E41-91F9-1A77F59742C6}" type="presParOf" srcId="{5A204F0D-6487-AB4B-AC4D-E03FCAD11A79}" destId="{4F65AF4C-716B-DA4A-91F4-AD72DA423BA6}" srcOrd="3" destOrd="0" presId="urn:microsoft.com/office/officeart/2005/8/layout/default"/>
    <dgm:cxn modelId="{F58FB903-B004-2642-B088-2A056A7EFE07}" type="presParOf" srcId="{5A204F0D-6487-AB4B-AC4D-E03FCAD11A79}" destId="{A3F92E02-8258-EA41-9D13-2C1A6BCF2ECC}" srcOrd="4" destOrd="0" presId="urn:microsoft.com/office/officeart/2005/8/layout/default"/>
    <dgm:cxn modelId="{BB7220B6-A1AA-664A-ADA4-CD92C784435C}" type="presParOf" srcId="{5A204F0D-6487-AB4B-AC4D-E03FCAD11A79}" destId="{4E4BCAB7-DE9F-9140-ABFF-727A1254009B}" srcOrd="5" destOrd="0" presId="urn:microsoft.com/office/officeart/2005/8/layout/default"/>
    <dgm:cxn modelId="{42C82465-B2A0-164B-94C6-C452F802FB47}" type="presParOf" srcId="{5A204F0D-6487-AB4B-AC4D-E03FCAD11A79}" destId="{6AE1545B-B1E6-5346-A532-53EE9F0CC44E}" srcOrd="6" destOrd="0" presId="urn:microsoft.com/office/officeart/2005/8/layout/default"/>
    <dgm:cxn modelId="{25D30B83-E570-7846-BB6A-582C446728DB}" type="presParOf" srcId="{5A204F0D-6487-AB4B-AC4D-E03FCAD11A79}" destId="{0A6FB1D8-F4E8-ED40-9878-A7667F92A40F}" srcOrd="7" destOrd="0" presId="urn:microsoft.com/office/officeart/2005/8/layout/default"/>
    <dgm:cxn modelId="{AA238EA6-2959-6547-A7B4-509CA4FACC4D}" type="presParOf" srcId="{5A204F0D-6487-AB4B-AC4D-E03FCAD11A79}" destId="{AE809BE6-D093-F14F-AA8C-F69C57607A88}" srcOrd="8" destOrd="0" presId="urn:microsoft.com/office/officeart/2005/8/layout/default"/>
    <dgm:cxn modelId="{4512B20B-6A7B-D14B-ADF3-E3F4A83C1918}" type="presParOf" srcId="{5A204F0D-6487-AB4B-AC4D-E03FCAD11A79}" destId="{4BEE1E82-2AD6-7C4B-BE0E-7C231A8D628A}" srcOrd="9" destOrd="0" presId="urn:microsoft.com/office/officeart/2005/8/layout/default"/>
    <dgm:cxn modelId="{D63FA717-5E02-1B48-BE73-2D97E12AF87C}" type="presParOf" srcId="{5A204F0D-6487-AB4B-AC4D-E03FCAD11A79}" destId="{F8D2603E-131E-3949-85B7-8A8746847BB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47AEBB-174E-4570-9514-8902E8ADEF9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1DE22AA1-DF67-4569-9658-E602C38D46A8}">
      <dgm:prSet custT="1"/>
      <dgm:spPr/>
      <dgm:t>
        <a:bodyPr/>
        <a:lstStyle/>
        <a:p>
          <a:r>
            <a:rPr lang="en-US" sz="1800" dirty="0"/>
            <a:t>Power distance: 80 - Businesses should use hierarchies, ensuring decisions pass through proper authority and respecting senior executives in meetings.</a:t>
          </a:r>
        </a:p>
      </dgm:t>
    </dgm:pt>
    <dgm:pt modelId="{0B91AD4F-3F34-4C9E-B0D2-B8231608235E}" type="parTrans" cxnId="{38D61DAF-66F8-488F-83CF-78BA4F72DADD}">
      <dgm:prSet/>
      <dgm:spPr/>
      <dgm:t>
        <a:bodyPr/>
        <a:lstStyle/>
        <a:p>
          <a:endParaRPr lang="en-US"/>
        </a:p>
      </dgm:t>
    </dgm:pt>
    <dgm:pt modelId="{F9545E5A-0613-434D-9A50-3BA959B567EC}" type="sibTrans" cxnId="{38D61DAF-66F8-488F-83CF-78BA4F72DADD}">
      <dgm:prSet/>
      <dgm:spPr/>
      <dgm:t>
        <a:bodyPr/>
        <a:lstStyle/>
        <a:p>
          <a:endParaRPr lang="en-US"/>
        </a:p>
      </dgm:t>
    </dgm:pt>
    <dgm:pt modelId="{C76EB425-F486-4E50-AE76-36A4373C3F45}">
      <dgm:prSet custT="1"/>
      <dgm:spPr/>
      <dgm:t>
        <a:bodyPr/>
        <a:lstStyle/>
        <a:p>
          <a:r>
            <a:rPr lang="en-US" sz="1800"/>
            <a:t>Individualism: 20 – demonstrates a focus on teamwork and consensus for success.</a:t>
          </a:r>
        </a:p>
      </dgm:t>
    </dgm:pt>
    <dgm:pt modelId="{0129E8AB-CAE0-4515-AC1A-5D0D25E71BE0}" type="parTrans" cxnId="{F7EBDD09-23CB-4E84-9C62-278171B57074}">
      <dgm:prSet/>
      <dgm:spPr/>
      <dgm:t>
        <a:bodyPr/>
        <a:lstStyle/>
        <a:p>
          <a:endParaRPr lang="en-US"/>
        </a:p>
      </dgm:t>
    </dgm:pt>
    <dgm:pt modelId="{1AAAE057-4C02-4EB0-AEC2-457CA71CF47B}" type="sibTrans" cxnId="{F7EBDD09-23CB-4E84-9C62-278171B57074}">
      <dgm:prSet/>
      <dgm:spPr/>
      <dgm:t>
        <a:bodyPr/>
        <a:lstStyle/>
        <a:p>
          <a:endParaRPr lang="en-US"/>
        </a:p>
      </dgm:t>
    </dgm:pt>
    <dgm:pt modelId="{EE8CEB3F-2FA2-49A7-B8BA-E3D693BE23A6}">
      <dgm:prSet custT="1"/>
      <dgm:spPr/>
      <dgm:t>
        <a:bodyPr/>
        <a:lstStyle/>
        <a:p>
          <a:r>
            <a:rPr lang="en-US" sz="1800"/>
            <a:t>Masculinity: 66 - Highlight achievements, results, and competitive advantages, as Chinese partners value clear performance metrics.</a:t>
          </a:r>
        </a:p>
      </dgm:t>
    </dgm:pt>
    <dgm:pt modelId="{B6FC0C53-6EE3-4039-9E19-587A8AFB4FD3}" type="parTrans" cxnId="{83392A65-E4E8-47BF-BDC7-DCF73C8342BB}">
      <dgm:prSet/>
      <dgm:spPr/>
      <dgm:t>
        <a:bodyPr/>
        <a:lstStyle/>
        <a:p>
          <a:endParaRPr lang="en-US"/>
        </a:p>
      </dgm:t>
    </dgm:pt>
    <dgm:pt modelId="{18878498-BDEC-4794-9D25-498DF9AC7636}" type="sibTrans" cxnId="{83392A65-E4E8-47BF-BDC7-DCF73C8342BB}">
      <dgm:prSet/>
      <dgm:spPr/>
      <dgm:t>
        <a:bodyPr/>
        <a:lstStyle/>
        <a:p>
          <a:endParaRPr lang="en-US"/>
        </a:p>
      </dgm:t>
    </dgm:pt>
    <dgm:pt modelId="{F63286EA-0E8D-41FE-88CA-2930C81B3479}">
      <dgm:prSet custT="1"/>
      <dgm:spPr/>
      <dgm:t>
        <a:bodyPr/>
        <a:lstStyle/>
        <a:p>
          <a:r>
            <a:rPr lang="en-US" sz="1800" dirty="0"/>
            <a:t>Uncertainty Avoidance: 30 - </a:t>
          </a:r>
          <a:r>
            <a:rPr lang="en-GB" sz="1800" dirty="0"/>
            <a:t>Chinese businesses prefer flexible agreements and evolving partnerships over fixed contracts.</a:t>
          </a:r>
          <a:endParaRPr lang="en-US" sz="1800" dirty="0"/>
        </a:p>
      </dgm:t>
    </dgm:pt>
    <dgm:pt modelId="{1F88A5C3-FE69-45CC-BCF6-A543D81FB726}" type="parTrans" cxnId="{E76A7996-2B1D-4751-B5E7-C49DD234A6D0}">
      <dgm:prSet/>
      <dgm:spPr/>
      <dgm:t>
        <a:bodyPr/>
        <a:lstStyle/>
        <a:p>
          <a:endParaRPr lang="en-US"/>
        </a:p>
      </dgm:t>
    </dgm:pt>
    <dgm:pt modelId="{EEE539F5-E514-45F6-BAF9-150F3B2DF673}" type="sibTrans" cxnId="{E76A7996-2B1D-4751-B5E7-C49DD234A6D0}">
      <dgm:prSet/>
      <dgm:spPr/>
      <dgm:t>
        <a:bodyPr/>
        <a:lstStyle/>
        <a:p>
          <a:endParaRPr lang="en-US"/>
        </a:p>
      </dgm:t>
    </dgm:pt>
    <dgm:pt modelId="{214B9B30-AD8A-4700-8B83-2599528261A6}">
      <dgm:prSet custT="1"/>
      <dgm:spPr/>
      <dgm:t>
        <a:bodyPr/>
        <a:lstStyle/>
        <a:p>
          <a:r>
            <a:rPr lang="en-US" sz="1800" dirty="0"/>
            <a:t>Long-term Orientation: 87 – The focus is on b</a:t>
          </a:r>
          <a:r>
            <a:rPr lang="en-GB" sz="1800" dirty="0" err="1"/>
            <a:t>uilingd</a:t>
          </a:r>
          <a:r>
            <a:rPr lang="en-GB" sz="1800" dirty="0"/>
            <a:t> relationships and presenting long-term plans over short-term gains.</a:t>
          </a:r>
          <a:endParaRPr lang="en-US" sz="1800" dirty="0"/>
        </a:p>
      </dgm:t>
    </dgm:pt>
    <dgm:pt modelId="{517D4B72-4F14-4C17-AFA6-7D416BDA01EE}" type="parTrans" cxnId="{B3C0FB99-DB83-4C5C-9983-443ACC2C4B57}">
      <dgm:prSet/>
      <dgm:spPr/>
      <dgm:t>
        <a:bodyPr/>
        <a:lstStyle/>
        <a:p>
          <a:endParaRPr lang="en-US"/>
        </a:p>
      </dgm:t>
    </dgm:pt>
    <dgm:pt modelId="{12BB61CD-11E4-4A6A-9F21-F110DA413D8D}" type="sibTrans" cxnId="{B3C0FB99-DB83-4C5C-9983-443ACC2C4B57}">
      <dgm:prSet/>
      <dgm:spPr/>
      <dgm:t>
        <a:bodyPr/>
        <a:lstStyle/>
        <a:p>
          <a:endParaRPr lang="en-US"/>
        </a:p>
      </dgm:t>
    </dgm:pt>
    <dgm:pt modelId="{A6642D6D-93F8-4BB1-A704-1F7EA183218C}">
      <dgm:prSet custT="1"/>
      <dgm:spPr/>
      <dgm:t>
        <a:bodyPr/>
        <a:lstStyle/>
        <a:p>
          <a:r>
            <a:rPr lang="en-US" sz="1800" dirty="0"/>
            <a:t>Indulgence: 24 - </a:t>
          </a:r>
          <a:r>
            <a:rPr lang="en-GB" sz="1800" dirty="0"/>
            <a:t>Entertain modestly, respecting norms and avoiding excess.</a:t>
          </a:r>
          <a:endParaRPr lang="en-US" sz="1800" dirty="0"/>
        </a:p>
      </dgm:t>
    </dgm:pt>
    <dgm:pt modelId="{CB927D04-4B94-4020-AA01-8116A02FDBC5}" type="parTrans" cxnId="{C54D6F59-7D71-458D-9C45-1072395801F3}">
      <dgm:prSet/>
      <dgm:spPr/>
      <dgm:t>
        <a:bodyPr/>
        <a:lstStyle/>
        <a:p>
          <a:endParaRPr lang="en-US"/>
        </a:p>
      </dgm:t>
    </dgm:pt>
    <dgm:pt modelId="{9DAEF122-A9CF-46E1-81C6-152EA1F8E36C}" type="sibTrans" cxnId="{C54D6F59-7D71-458D-9C45-1072395801F3}">
      <dgm:prSet/>
      <dgm:spPr/>
      <dgm:t>
        <a:bodyPr/>
        <a:lstStyle/>
        <a:p>
          <a:endParaRPr lang="en-US"/>
        </a:p>
      </dgm:t>
    </dgm:pt>
    <dgm:pt modelId="{5FAFD46C-80E2-3A4F-8F9E-A5D9CD1E8AC1}" type="pres">
      <dgm:prSet presAssocID="{7747AEBB-174E-4570-9514-8902E8ADEF92}" presName="diagram" presStyleCnt="0">
        <dgm:presLayoutVars>
          <dgm:dir/>
          <dgm:resizeHandles val="exact"/>
        </dgm:presLayoutVars>
      </dgm:prSet>
      <dgm:spPr/>
    </dgm:pt>
    <dgm:pt modelId="{E8DF470C-DAE1-5B4F-AA3B-BF70B1ED8693}" type="pres">
      <dgm:prSet presAssocID="{1DE22AA1-DF67-4569-9658-E602C38D46A8}" presName="node" presStyleLbl="node1" presStyleIdx="0" presStyleCnt="6" custScaleX="136008">
        <dgm:presLayoutVars>
          <dgm:bulletEnabled val="1"/>
        </dgm:presLayoutVars>
      </dgm:prSet>
      <dgm:spPr/>
    </dgm:pt>
    <dgm:pt modelId="{15C59206-86AC-8145-B07F-10C5F44D5081}" type="pres">
      <dgm:prSet presAssocID="{F9545E5A-0613-434D-9A50-3BA959B567EC}" presName="sibTrans" presStyleCnt="0"/>
      <dgm:spPr/>
    </dgm:pt>
    <dgm:pt modelId="{2E0778E7-A902-2F49-8F90-6FD8212B21AE}" type="pres">
      <dgm:prSet presAssocID="{C76EB425-F486-4E50-AE76-36A4373C3F45}" presName="node" presStyleLbl="node1" presStyleIdx="1" presStyleCnt="6" custScaleX="136008">
        <dgm:presLayoutVars>
          <dgm:bulletEnabled val="1"/>
        </dgm:presLayoutVars>
      </dgm:prSet>
      <dgm:spPr/>
    </dgm:pt>
    <dgm:pt modelId="{44FCDB5A-F888-D44E-82D2-D34B8D505D3E}" type="pres">
      <dgm:prSet presAssocID="{1AAAE057-4C02-4EB0-AEC2-457CA71CF47B}" presName="sibTrans" presStyleCnt="0"/>
      <dgm:spPr/>
    </dgm:pt>
    <dgm:pt modelId="{E6B5B8F9-BA42-1C49-B327-CA96D2CC4A39}" type="pres">
      <dgm:prSet presAssocID="{EE8CEB3F-2FA2-49A7-B8BA-E3D693BE23A6}" presName="node" presStyleLbl="node1" presStyleIdx="2" presStyleCnt="6" custScaleX="136008">
        <dgm:presLayoutVars>
          <dgm:bulletEnabled val="1"/>
        </dgm:presLayoutVars>
      </dgm:prSet>
      <dgm:spPr/>
    </dgm:pt>
    <dgm:pt modelId="{67196F3D-0D01-7442-909C-787FDF8E21AB}" type="pres">
      <dgm:prSet presAssocID="{18878498-BDEC-4794-9D25-498DF9AC7636}" presName="sibTrans" presStyleCnt="0"/>
      <dgm:spPr/>
    </dgm:pt>
    <dgm:pt modelId="{27E55E0B-6056-8E46-93BD-7A50972C2765}" type="pres">
      <dgm:prSet presAssocID="{F63286EA-0E8D-41FE-88CA-2930C81B3479}" presName="node" presStyleLbl="node1" presStyleIdx="3" presStyleCnt="6" custScaleX="136008">
        <dgm:presLayoutVars>
          <dgm:bulletEnabled val="1"/>
        </dgm:presLayoutVars>
      </dgm:prSet>
      <dgm:spPr/>
    </dgm:pt>
    <dgm:pt modelId="{50CDC6EE-DFFF-AF44-9035-9580C8DE5AEB}" type="pres">
      <dgm:prSet presAssocID="{EEE539F5-E514-45F6-BAF9-150F3B2DF673}" presName="sibTrans" presStyleCnt="0"/>
      <dgm:spPr/>
    </dgm:pt>
    <dgm:pt modelId="{88EA8A8C-7103-1B43-95A0-CB7A9E68E546}" type="pres">
      <dgm:prSet presAssocID="{214B9B30-AD8A-4700-8B83-2599528261A6}" presName="node" presStyleLbl="node1" presStyleIdx="4" presStyleCnt="6" custScaleX="136008">
        <dgm:presLayoutVars>
          <dgm:bulletEnabled val="1"/>
        </dgm:presLayoutVars>
      </dgm:prSet>
      <dgm:spPr/>
    </dgm:pt>
    <dgm:pt modelId="{585AF432-C7D3-1B4D-B5ED-C71025A173C6}" type="pres">
      <dgm:prSet presAssocID="{12BB61CD-11E4-4A6A-9F21-F110DA413D8D}" presName="sibTrans" presStyleCnt="0"/>
      <dgm:spPr/>
    </dgm:pt>
    <dgm:pt modelId="{743CD15B-DBBE-F54B-830B-9626DA9B193C}" type="pres">
      <dgm:prSet presAssocID="{A6642D6D-93F8-4BB1-A704-1F7EA183218C}" presName="node" presStyleLbl="node1" presStyleIdx="5" presStyleCnt="6" custScaleX="136008">
        <dgm:presLayoutVars>
          <dgm:bulletEnabled val="1"/>
        </dgm:presLayoutVars>
      </dgm:prSet>
      <dgm:spPr/>
    </dgm:pt>
  </dgm:ptLst>
  <dgm:cxnLst>
    <dgm:cxn modelId="{F7EBDD09-23CB-4E84-9C62-278171B57074}" srcId="{7747AEBB-174E-4570-9514-8902E8ADEF92}" destId="{C76EB425-F486-4E50-AE76-36A4373C3F45}" srcOrd="1" destOrd="0" parTransId="{0129E8AB-CAE0-4515-AC1A-5D0D25E71BE0}" sibTransId="{1AAAE057-4C02-4EB0-AEC2-457CA71CF47B}"/>
    <dgm:cxn modelId="{032DDD1A-9AFB-4647-9F56-1A542A7DAB25}" type="presOf" srcId="{EE8CEB3F-2FA2-49A7-B8BA-E3D693BE23A6}" destId="{E6B5B8F9-BA42-1C49-B327-CA96D2CC4A39}" srcOrd="0" destOrd="0" presId="urn:microsoft.com/office/officeart/2005/8/layout/default"/>
    <dgm:cxn modelId="{016C6D1C-49CC-7A47-9012-F90F391ADED7}" type="presOf" srcId="{A6642D6D-93F8-4BB1-A704-1F7EA183218C}" destId="{743CD15B-DBBE-F54B-830B-9626DA9B193C}" srcOrd="0" destOrd="0" presId="urn:microsoft.com/office/officeart/2005/8/layout/default"/>
    <dgm:cxn modelId="{E262EA54-0378-A241-8FCB-CFA99B04ADCF}" type="presOf" srcId="{C76EB425-F486-4E50-AE76-36A4373C3F45}" destId="{2E0778E7-A902-2F49-8F90-6FD8212B21AE}" srcOrd="0" destOrd="0" presId="urn:microsoft.com/office/officeart/2005/8/layout/default"/>
    <dgm:cxn modelId="{C54D6F59-7D71-458D-9C45-1072395801F3}" srcId="{7747AEBB-174E-4570-9514-8902E8ADEF92}" destId="{A6642D6D-93F8-4BB1-A704-1F7EA183218C}" srcOrd="5" destOrd="0" parTransId="{CB927D04-4B94-4020-AA01-8116A02FDBC5}" sibTransId="{9DAEF122-A9CF-46E1-81C6-152EA1F8E36C}"/>
    <dgm:cxn modelId="{83392A65-E4E8-47BF-BDC7-DCF73C8342BB}" srcId="{7747AEBB-174E-4570-9514-8902E8ADEF92}" destId="{EE8CEB3F-2FA2-49A7-B8BA-E3D693BE23A6}" srcOrd="2" destOrd="0" parTransId="{B6FC0C53-6EE3-4039-9E19-587A8AFB4FD3}" sibTransId="{18878498-BDEC-4794-9D25-498DF9AC7636}"/>
    <dgm:cxn modelId="{196D1372-B5C9-7243-B7CC-B44940EA37B0}" type="presOf" srcId="{214B9B30-AD8A-4700-8B83-2599528261A6}" destId="{88EA8A8C-7103-1B43-95A0-CB7A9E68E546}" srcOrd="0" destOrd="0" presId="urn:microsoft.com/office/officeart/2005/8/layout/default"/>
    <dgm:cxn modelId="{F7CE0973-BB87-4343-9F24-CE0BAD4A63FD}" type="presOf" srcId="{7747AEBB-174E-4570-9514-8902E8ADEF92}" destId="{5FAFD46C-80E2-3A4F-8F9E-A5D9CD1E8AC1}" srcOrd="0" destOrd="0" presId="urn:microsoft.com/office/officeart/2005/8/layout/default"/>
    <dgm:cxn modelId="{E76A7996-2B1D-4751-B5E7-C49DD234A6D0}" srcId="{7747AEBB-174E-4570-9514-8902E8ADEF92}" destId="{F63286EA-0E8D-41FE-88CA-2930C81B3479}" srcOrd="3" destOrd="0" parTransId="{1F88A5C3-FE69-45CC-BCF6-A543D81FB726}" sibTransId="{EEE539F5-E514-45F6-BAF9-150F3B2DF673}"/>
    <dgm:cxn modelId="{B3C0FB99-DB83-4C5C-9983-443ACC2C4B57}" srcId="{7747AEBB-174E-4570-9514-8902E8ADEF92}" destId="{214B9B30-AD8A-4700-8B83-2599528261A6}" srcOrd="4" destOrd="0" parTransId="{517D4B72-4F14-4C17-AFA6-7D416BDA01EE}" sibTransId="{12BB61CD-11E4-4A6A-9F21-F110DA413D8D}"/>
    <dgm:cxn modelId="{38D61DAF-66F8-488F-83CF-78BA4F72DADD}" srcId="{7747AEBB-174E-4570-9514-8902E8ADEF92}" destId="{1DE22AA1-DF67-4569-9658-E602C38D46A8}" srcOrd="0" destOrd="0" parTransId="{0B91AD4F-3F34-4C9E-B0D2-B8231608235E}" sibTransId="{F9545E5A-0613-434D-9A50-3BA959B567EC}"/>
    <dgm:cxn modelId="{CA9329C9-5B23-1442-A71B-931D03C766AE}" type="presOf" srcId="{F63286EA-0E8D-41FE-88CA-2930C81B3479}" destId="{27E55E0B-6056-8E46-93BD-7A50972C2765}" srcOrd="0" destOrd="0" presId="urn:microsoft.com/office/officeart/2005/8/layout/default"/>
    <dgm:cxn modelId="{B5152ED2-C275-2B41-9369-D49D656DDFB7}" type="presOf" srcId="{1DE22AA1-DF67-4569-9658-E602C38D46A8}" destId="{E8DF470C-DAE1-5B4F-AA3B-BF70B1ED8693}" srcOrd="0" destOrd="0" presId="urn:microsoft.com/office/officeart/2005/8/layout/default"/>
    <dgm:cxn modelId="{51CEB896-B341-4046-83E5-B50D3169C281}" type="presParOf" srcId="{5FAFD46C-80E2-3A4F-8F9E-A5D9CD1E8AC1}" destId="{E8DF470C-DAE1-5B4F-AA3B-BF70B1ED8693}" srcOrd="0" destOrd="0" presId="urn:microsoft.com/office/officeart/2005/8/layout/default"/>
    <dgm:cxn modelId="{BA406564-BED2-9C43-A1CD-DC48BA45D879}" type="presParOf" srcId="{5FAFD46C-80E2-3A4F-8F9E-A5D9CD1E8AC1}" destId="{15C59206-86AC-8145-B07F-10C5F44D5081}" srcOrd="1" destOrd="0" presId="urn:microsoft.com/office/officeart/2005/8/layout/default"/>
    <dgm:cxn modelId="{DD1371CE-5F23-6745-B363-6C8FA77ED53A}" type="presParOf" srcId="{5FAFD46C-80E2-3A4F-8F9E-A5D9CD1E8AC1}" destId="{2E0778E7-A902-2F49-8F90-6FD8212B21AE}" srcOrd="2" destOrd="0" presId="urn:microsoft.com/office/officeart/2005/8/layout/default"/>
    <dgm:cxn modelId="{B2896609-4768-9E4A-B011-1768198D0F75}" type="presParOf" srcId="{5FAFD46C-80E2-3A4F-8F9E-A5D9CD1E8AC1}" destId="{44FCDB5A-F888-D44E-82D2-D34B8D505D3E}" srcOrd="3" destOrd="0" presId="urn:microsoft.com/office/officeart/2005/8/layout/default"/>
    <dgm:cxn modelId="{6D7A7D92-53F5-E840-9005-FD0A003636C7}" type="presParOf" srcId="{5FAFD46C-80E2-3A4F-8F9E-A5D9CD1E8AC1}" destId="{E6B5B8F9-BA42-1C49-B327-CA96D2CC4A39}" srcOrd="4" destOrd="0" presId="urn:microsoft.com/office/officeart/2005/8/layout/default"/>
    <dgm:cxn modelId="{BBF242FE-1262-EE4A-A9BA-D8815DF92068}" type="presParOf" srcId="{5FAFD46C-80E2-3A4F-8F9E-A5D9CD1E8AC1}" destId="{67196F3D-0D01-7442-909C-787FDF8E21AB}" srcOrd="5" destOrd="0" presId="urn:microsoft.com/office/officeart/2005/8/layout/default"/>
    <dgm:cxn modelId="{EAEBAD22-122B-2B4D-A036-C3EBDB98CFC7}" type="presParOf" srcId="{5FAFD46C-80E2-3A4F-8F9E-A5D9CD1E8AC1}" destId="{27E55E0B-6056-8E46-93BD-7A50972C2765}" srcOrd="6" destOrd="0" presId="urn:microsoft.com/office/officeart/2005/8/layout/default"/>
    <dgm:cxn modelId="{402D15D6-1FD7-254F-A15E-22823A897E81}" type="presParOf" srcId="{5FAFD46C-80E2-3A4F-8F9E-A5D9CD1E8AC1}" destId="{50CDC6EE-DFFF-AF44-9035-9580C8DE5AEB}" srcOrd="7" destOrd="0" presId="urn:microsoft.com/office/officeart/2005/8/layout/default"/>
    <dgm:cxn modelId="{65104E15-7287-8748-8476-D5973010314E}" type="presParOf" srcId="{5FAFD46C-80E2-3A4F-8F9E-A5D9CD1E8AC1}" destId="{88EA8A8C-7103-1B43-95A0-CB7A9E68E546}" srcOrd="8" destOrd="0" presId="urn:microsoft.com/office/officeart/2005/8/layout/default"/>
    <dgm:cxn modelId="{F4331F4F-5673-DA46-BB06-3FA1E3095779}" type="presParOf" srcId="{5FAFD46C-80E2-3A4F-8F9E-A5D9CD1E8AC1}" destId="{585AF432-C7D3-1B4D-B5ED-C71025A173C6}" srcOrd="9" destOrd="0" presId="urn:microsoft.com/office/officeart/2005/8/layout/default"/>
    <dgm:cxn modelId="{EC9E5E48-E15F-7249-83AB-0E19225F3D4B}" type="presParOf" srcId="{5FAFD46C-80E2-3A4F-8F9E-A5D9CD1E8AC1}" destId="{743CD15B-DBBE-F54B-830B-9626DA9B193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038E0C-2077-43EE-BFFB-FF80E0A5D5BF}"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C67B449-D85B-4FA7-A623-0F6B541FAEAB}">
      <dgm:prSet custT="1"/>
      <dgm:spPr/>
      <dgm:t>
        <a:bodyPr/>
        <a:lstStyle/>
        <a:p>
          <a:r>
            <a:rPr lang="en-US" sz="1800" b="1"/>
            <a:t>Strategic Negotiation Tactics</a:t>
          </a:r>
          <a:endParaRPr lang="en-US" sz="1800"/>
        </a:p>
      </dgm:t>
    </dgm:pt>
    <dgm:pt modelId="{E6A1686B-71AD-4C62-869D-E37A5B03AA29}" type="parTrans" cxnId="{9F0A774F-1D7A-4137-A290-8F02F02F03AE}">
      <dgm:prSet/>
      <dgm:spPr/>
      <dgm:t>
        <a:bodyPr/>
        <a:lstStyle/>
        <a:p>
          <a:endParaRPr lang="en-US" sz="1800"/>
        </a:p>
      </dgm:t>
    </dgm:pt>
    <dgm:pt modelId="{AB4C5CBD-9732-4B32-A058-326B86C57E52}" type="sibTrans" cxnId="{9F0A774F-1D7A-4137-A290-8F02F02F03AE}">
      <dgm:prSet custT="1"/>
      <dgm:spPr/>
      <dgm:t>
        <a:bodyPr/>
        <a:lstStyle/>
        <a:p>
          <a:endParaRPr lang="en-US" sz="1800"/>
        </a:p>
      </dgm:t>
    </dgm:pt>
    <dgm:pt modelId="{73C8F772-9E5E-4570-A894-917ACFC6539F}">
      <dgm:prSet custT="1"/>
      <dgm:spPr/>
      <dgm:t>
        <a:bodyPr/>
        <a:lstStyle/>
        <a:p>
          <a:pPr algn="just"/>
          <a:r>
            <a:rPr lang="en-US" sz="1800" dirty="0"/>
            <a:t>Long-term Orientation Approach – Adoption of a long-term approach by presenting extended business plans, emphasizing mutual benefits, and demonstrating commitment to sustained partnerships (</a:t>
          </a:r>
          <a:r>
            <a:rPr lang="en-GB" sz="1800" dirty="0"/>
            <a:t>Weng, 2024)</a:t>
          </a:r>
          <a:r>
            <a:rPr lang="en-US" sz="1800" dirty="0"/>
            <a:t>.</a:t>
          </a:r>
        </a:p>
      </dgm:t>
    </dgm:pt>
    <dgm:pt modelId="{74D6B209-88C1-4669-B2C3-0E27A8F2984F}" type="parTrans" cxnId="{CEBFBF32-0188-422C-B4A8-16D2B60BC375}">
      <dgm:prSet/>
      <dgm:spPr/>
      <dgm:t>
        <a:bodyPr/>
        <a:lstStyle/>
        <a:p>
          <a:endParaRPr lang="en-US" sz="1800"/>
        </a:p>
      </dgm:t>
    </dgm:pt>
    <dgm:pt modelId="{47266A87-5177-482E-88C9-1979ED34D471}" type="sibTrans" cxnId="{CEBFBF32-0188-422C-B4A8-16D2B60BC375}">
      <dgm:prSet custT="1"/>
      <dgm:spPr/>
      <dgm:t>
        <a:bodyPr/>
        <a:lstStyle/>
        <a:p>
          <a:endParaRPr lang="en-US" sz="1800"/>
        </a:p>
      </dgm:t>
    </dgm:pt>
    <dgm:pt modelId="{B7B82E23-00F2-4119-906D-6153CA9EEDCA}">
      <dgm:prSet custT="1"/>
      <dgm:spPr/>
      <dgm:t>
        <a:bodyPr/>
        <a:lstStyle/>
        <a:p>
          <a:r>
            <a:rPr lang="en-US" sz="1800" dirty="0"/>
            <a:t>Preparing for extended, holistic negotiations, document in Chinese for respect, and avoiding rushing to secure successful deals (</a:t>
          </a:r>
          <a:r>
            <a:rPr lang="en-GB" sz="1800" dirty="0"/>
            <a:t>Liu, Lu and Zhan, 2021)</a:t>
          </a:r>
          <a:r>
            <a:rPr lang="en-US" sz="1800" dirty="0"/>
            <a:t>.</a:t>
          </a:r>
        </a:p>
      </dgm:t>
    </dgm:pt>
    <dgm:pt modelId="{F5074213-8A66-43AA-8313-753FD78CD4F2}" type="parTrans" cxnId="{73F513A8-5D0F-4D9F-AEFE-4E53ACCBBA1B}">
      <dgm:prSet/>
      <dgm:spPr/>
      <dgm:t>
        <a:bodyPr/>
        <a:lstStyle/>
        <a:p>
          <a:endParaRPr lang="en-US" sz="1800"/>
        </a:p>
      </dgm:t>
    </dgm:pt>
    <dgm:pt modelId="{5102E2E8-D9B2-4525-9785-9ECCCD157404}" type="sibTrans" cxnId="{73F513A8-5D0F-4D9F-AEFE-4E53ACCBBA1B}">
      <dgm:prSet custT="1"/>
      <dgm:spPr/>
      <dgm:t>
        <a:bodyPr/>
        <a:lstStyle/>
        <a:p>
          <a:endParaRPr lang="en-US" sz="1800"/>
        </a:p>
      </dgm:t>
    </dgm:pt>
    <dgm:pt modelId="{9A5F00E3-EB9D-413F-BC7B-B5F5572F772D}">
      <dgm:prSet custT="1"/>
      <dgm:spPr/>
      <dgm:t>
        <a:bodyPr/>
        <a:lstStyle/>
        <a:p>
          <a:r>
            <a:rPr lang="en-US" sz="1800" dirty="0"/>
            <a:t>Anticipating intense bargaining, using gradual concessions, and maintaining flexibility with multiple alternatives (Graham and Lam, 2003).</a:t>
          </a:r>
        </a:p>
      </dgm:t>
    </dgm:pt>
    <dgm:pt modelId="{02BD48D5-4390-4EE7-AFC6-EC56FEC2B7BC}" type="parTrans" cxnId="{25D72B32-92DB-4B0F-9C40-7077449353BF}">
      <dgm:prSet/>
      <dgm:spPr/>
      <dgm:t>
        <a:bodyPr/>
        <a:lstStyle/>
        <a:p>
          <a:endParaRPr lang="en-US" sz="1800"/>
        </a:p>
      </dgm:t>
    </dgm:pt>
    <dgm:pt modelId="{F3553276-2C40-448F-931D-D393A728BB28}" type="sibTrans" cxnId="{25D72B32-92DB-4B0F-9C40-7077449353BF}">
      <dgm:prSet/>
      <dgm:spPr/>
      <dgm:t>
        <a:bodyPr/>
        <a:lstStyle/>
        <a:p>
          <a:endParaRPr lang="en-US" sz="1800"/>
        </a:p>
      </dgm:t>
    </dgm:pt>
    <dgm:pt modelId="{2AF1774E-63D1-0F44-84A3-30C6C65E85A6}" type="pres">
      <dgm:prSet presAssocID="{A2038E0C-2077-43EE-BFFB-FF80E0A5D5BF}" presName="outerComposite" presStyleCnt="0">
        <dgm:presLayoutVars>
          <dgm:chMax val="5"/>
          <dgm:dir/>
          <dgm:resizeHandles val="exact"/>
        </dgm:presLayoutVars>
      </dgm:prSet>
      <dgm:spPr/>
    </dgm:pt>
    <dgm:pt modelId="{E89E9CA4-9E58-5347-802F-B23EEBB15B64}" type="pres">
      <dgm:prSet presAssocID="{A2038E0C-2077-43EE-BFFB-FF80E0A5D5BF}" presName="dummyMaxCanvas" presStyleCnt="0">
        <dgm:presLayoutVars/>
      </dgm:prSet>
      <dgm:spPr/>
    </dgm:pt>
    <dgm:pt modelId="{55BCE6FA-91CD-CA4D-8655-D59156B5D183}" type="pres">
      <dgm:prSet presAssocID="{A2038E0C-2077-43EE-BFFB-FF80E0A5D5BF}" presName="FourNodes_1" presStyleLbl="node1" presStyleIdx="0" presStyleCnt="4" custScaleX="45442" custScaleY="62754" custLinFactNeighborX="-23441" custLinFactNeighborY="-25262">
        <dgm:presLayoutVars>
          <dgm:bulletEnabled val="1"/>
        </dgm:presLayoutVars>
      </dgm:prSet>
      <dgm:spPr/>
    </dgm:pt>
    <dgm:pt modelId="{0386152D-CB88-9147-A302-F03EA89DE72D}" type="pres">
      <dgm:prSet presAssocID="{A2038E0C-2077-43EE-BFFB-FF80E0A5D5BF}" presName="FourNodes_2" presStyleLbl="node1" presStyleIdx="1" presStyleCnt="4" custScaleX="118417" custScaleY="146561" custLinFactNeighborX="4777" custLinFactNeighborY="-18057">
        <dgm:presLayoutVars>
          <dgm:bulletEnabled val="1"/>
        </dgm:presLayoutVars>
      </dgm:prSet>
      <dgm:spPr/>
    </dgm:pt>
    <dgm:pt modelId="{6A1E88D6-46A0-CE4B-A540-1488E2C55B9D}" type="pres">
      <dgm:prSet presAssocID="{A2038E0C-2077-43EE-BFFB-FF80E0A5D5BF}" presName="FourNodes_3" presStyleLbl="node1" presStyleIdx="2" presStyleCnt="4" custScaleX="121024" custLinFactNeighborY="-2127">
        <dgm:presLayoutVars>
          <dgm:bulletEnabled val="1"/>
        </dgm:presLayoutVars>
      </dgm:prSet>
      <dgm:spPr/>
    </dgm:pt>
    <dgm:pt modelId="{20D69690-0993-7849-892A-B29B96F9D314}" type="pres">
      <dgm:prSet presAssocID="{A2038E0C-2077-43EE-BFFB-FF80E0A5D5BF}" presName="FourNodes_4" presStyleLbl="node1" presStyleIdx="3" presStyleCnt="4" custScaleX="115065" custLinFactNeighborX="-4156" custLinFactNeighborY="2195">
        <dgm:presLayoutVars>
          <dgm:bulletEnabled val="1"/>
        </dgm:presLayoutVars>
      </dgm:prSet>
      <dgm:spPr/>
    </dgm:pt>
    <dgm:pt modelId="{5181D74F-73BF-6747-B441-A5080F7AAB29}" type="pres">
      <dgm:prSet presAssocID="{A2038E0C-2077-43EE-BFFB-FF80E0A5D5BF}" presName="FourConn_1-2" presStyleLbl="fgAccFollowNode1" presStyleIdx="0" presStyleCnt="3" custLinFactX="100000" custLinFactNeighborX="198285" custLinFactNeighborY="-19156">
        <dgm:presLayoutVars>
          <dgm:bulletEnabled val="1"/>
        </dgm:presLayoutVars>
      </dgm:prSet>
      <dgm:spPr/>
    </dgm:pt>
    <dgm:pt modelId="{473B484F-F244-4441-A5CF-6584E2E79B35}" type="pres">
      <dgm:prSet presAssocID="{A2038E0C-2077-43EE-BFFB-FF80E0A5D5BF}" presName="FourConn_2-3" presStyleLbl="fgAccFollowNode1" presStyleIdx="1" presStyleCnt="3" custLinFactX="100000" custLinFactNeighborX="112991" custLinFactNeighborY="13403">
        <dgm:presLayoutVars>
          <dgm:bulletEnabled val="1"/>
        </dgm:presLayoutVars>
      </dgm:prSet>
      <dgm:spPr/>
    </dgm:pt>
    <dgm:pt modelId="{6442AD1D-EC36-2D43-B753-AE5F9425E4A4}" type="pres">
      <dgm:prSet presAssocID="{A2038E0C-2077-43EE-BFFB-FF80E0A5D5BF}" presName="FourConn_3-4" presStyleLbl="fgAccFollowNode1" presStyleIdx="2" presStyleCnt="3" custLinFactX="69211" custLinFactNeighborX="100000" custLinFactNeighborY="-3193">
        <dgm:presLayoutVars>
          <dgm:bulletEnabled val="1"/>
        </dgm:presLayoutVars>
      </dgm:prSet>
      <dgm:spPr/>
    </dgm:pt>
    <dgm:pt modelId="{0E75546B-EA5E-2645-9D28-E154D3B4147C}" type="pres">
      <dgm:prSet presAssocID="{A2038E0C-2077-43EE-BFFB-FF80E0A5D5BF}" presName="FourNodes_1_text" presStyleLbl="node1" presStyleIdx="3" presStyleCnt="4">
        <dgm:presLayoutVars>
          <dgm:bulletEnabled val="1"/>
        </dgm:presLayoutVars>
      </dgm:prSet>
      <dgm:spPr/>
    </dgm:pt>
    <dgm:pt modelId="{1157A8C5-6444-804C-902C-4E8BEEA59DF2}" type="pres">
      <dgm:prSet presAssocID="{A2038E0C-2077-43EE-BFFB-FF80E0A5D5BF}" presName="FourNodes_2_text" presStyleLbl="node1" presStyleIdx="3" presStyleCnt="4">
        <dgm:presLayoutVars>
          <dgm:bulletEnabled val="1"/>
        </dgm:presLayoutVars>
      </dgm:prSet>
      <dgm:spPr/>
    </dgm:pt>
    <dgm:pt modelId="{17F00E63-EB79-1C42-8A26-A784A055244F}" type="pres">
      <dgm:prSet presAssocID="{A2038E0C-2077-43EE-BFFB-FF80E0A5D5BF}" presName="FourNodes_3_text" presStyleLbl="node1" presStyleIdx="3" presStyleCnt="4">
        <dgm:presLayoutVars>
          <dgm:bulletEnabled val="1"/>
        </dgm:presLayoutVars>
      </dgm:prSet>
      <dgm:spPr/>
    </dgm:pt>
    <dgm:pt modelId="{EDB03E3F-4EA8-024B-BDC2-5CFBFAB1154E}" type="pres">
      <dgm:prSet presAssocID="{A2038E0C-2077-43EE-BFFB-FF80E0A5D5BF}" presName="FourNodes_4_text" presStyleLbl="node1" presStyleIdx="3" presStyleCnt="4">
        <dgm:presLayoutVars>
          <dgm:bulletEnabled val="1"/>
        </dgm:presLayoutVars>
      </dgm:prSet>
      <dgm:spPr/>
    </dgm:pt>
  </dgm:ptLst>
  <dgm:cxnLst>
    <dgm:cxn modelId="{BC583625-8A6C-BF41-8609-AB63C85201E4}" type="presOf" srcId="{0C67B449-D85B-4FA7-A623-0F6B541FAEAB}" destId="{0E75546B-EA5E-2645-9D28-E154D3B4147C}" srcOrd="1" destOrd="0" presId="urn:microsoft.com/office/officeart/2005/8/layout/vProcess5"/>
    <dgm:cxn modelId="{25D72B32-92DB-4B0F-9C40-7077449353BF}" srcId="{A2038E0C-2077-43EE-BFFB-FF80E0A5D5BF}" destId="{9A5F00E3-EB9D-413F-BC7B-B5F5572F772D}" srcOrd="3" destOrd="0" parTransId="{02BD48D5-4390-4EE7-AFC6-EC56FEC2B7BC}" sibTransId="{F3553276-2C40-448F-931D-D393A728BB28}"/>
    <dgm:cxn modelId="{CEBFBF32-0188-422C-B4A8-16D2B60BC375}" srcId="{A2038E0C-2077-43EE-BFFB-FF80E0A5D5BF}" destId="{73C8F772-9E5E-4570-A894-917ACFC6539F}" srcOrd="1" destOrd="0" parTransId="{74D6B209-88C1-4669-B2C3-0E27A8F2984F}" sibTransId="{47266A87-5177-482E-88C9-1979ED34D471}"/>
    <dgm:cxn modelId="{9CBEEB32-CF62-604C-8A27-902B05707861}" type="presOf" srcId="{73C8F772-9E5E-4570-A894-917ACFC6539F}" destId="{0386152D-CB88-9147-A302-F03EA89DE72D}" srcOrd="0" destOrd="0" presId="urn:microsoft.com/office/officeart/2005/8/layout/vProcess5"/>
    <dgm:cxn modelId="{9F0A774F-1D7A-4137-A290-8F02F02F03AE}" srcId="{A2038E0C-2077-43EE-BFFB-FF80E0A5D5BF}" destId="{0C67B449-D85B-4FA7-A623-0F6B541FAEAB}" srcOrd="0" destOrd="0" parTransId="{E6A1686B-71AD-4C62-869D-E37A5B03AA29}" sibTransId="{AB4C5CBD-9732-4B32-A058-326B86C57E52}"/>
    <dgm:cxn modelId="{F2643251-AA90-A04A-9915-C45AF37B7F79}" type="presOf" srcId="{47266A87-5177-482E-88C9-1979ED34D471}" destId="{473B484F-F244-4441-A5CF-6584E2E79B35}" srcOrd="0" destOrd="0" presId="urn:microsoft.com/office/officeart/2005/8/layout/vProcess5"/>
    <dgm:cxn modelId="{4B875672-62C9-FA41-A32D-A422B9F474A0}" type="presOf" srcId="{A2038E0C-2077-43EE-BFFB-FF80E0A5D5BF}" destId="{2AF1774E-63D1-0F44-84A3-30C6C65E85A6}" srcOrd="0" destOrd="0" presId="urn:microsoft.com/office/officeart/2005/8/layout/vProcess5"/>
    <dgm:cxn modelId="{1AEEFF75-AF99-674C-9BBE-7EB34B6CED84}" type="presOf" srcId="{B7B82E23-00F2-4119-906D-6153CA9EEDCA}" destId="{6A1E88D6-46A0-CE4B-A540-1488E2C55B9D}" srcOrd="0" destOrd="0" presId="urn:microsoft.com/office/officeart/2005/8/layout/vProcess5"/>
    <dgm:cxn modelId="{6DF4D58A-9F93-6647-998E-911F830400E8}" type="presOf" srcId="{AB4C5CBD-9732-4B32-A058-326B86C57E52}" destId="{5181D74F-73BF-6747-B441-A5080F7AAB29}" srcOrd="0" destOrd="0" presId="urn:microsoft.com/office/officeart/2005/8/layout/vProcess5"/>
    <dgm:cxn modelId="{5511579B-5144-D449-BB33-FF6E026B8FFE}" type="presOf" srcId="{B7B82E23-00F2-4119-906D-6153CA9EEDCA}" destId="{17F00E63-EB79-1C42-8A26-A784A055244F}" srcOrd="1" destOrd="0" presId="urn:microsoft.com/office/officeart/2005/8/layout/vProcess5"/>
    <dgm:cxn modelId="{73F513A8-5D0F-4D9F-AEFE-4E53ACCBBA1B}" srcId="{A2038E0C-2077-43EE-BFFB-FF80E0A5D5BF}" destId="{B7B82E23-00F2-4119-906D-6153CA9EEDCA}" srcOrd="2" destOrd="0" parTransId="{F5074213-8A66-43AA-8313-753FD78CD4F2}" sibTransId="{5102E2E8-D9B2-4525-9785-9ECCCD157404}"/>
    <dgm:cxn modelId="{29C2D6AE-0D6B-6E46-9F5D-11A04A9CEC30}" type="presOf" srcId="{9A5F00E3-EB9D-413F-BC7B-B5F5572F772D}" destId="{20D69690-0993-7849-892A-B29B96F9D314}" srcOrd="0" destOrd="0" presId="urn:microsoft.com/office/officeart/2005/8/layout/vProcess5"/>
    <dgm:cxn modelId="{694B90C2-5D84-9542-9E67-9A498A81D07C}" type="presOf" srcId="{0C67B449-D85B-4FA7-A623-0F6B541FAEAB}" destId="{55BCE6FA-91CD-CA4D-8655-D59156B5D183}" srcOrd="0" destOrd="0" presId="urn:microsoft.com/office/officeart/2005/8/layout/vProcess5"/>
    <dgm:cxn modelId="{6E1AF3CD-AC9D-D749-884D-F326407BE1E0}" type="presOf" srcId="{73C8F772-9E5E-4570-A894-917ACFC6539F}" destId="{1157A8C5-6444-804C-902C-4E8BEEA59DF2}" srcOrd="1" destOrd="0" presId="urn:microsoft.com/office/officeart/2005/8/layout/vProcess5"/>
    <dgm:cxn modelId="{194F6BD4-6C5E-AD4C-9BBF-652616C8FA83}" type="presOf" srcId="{9A5F00E3-EB9D-413F-BC7B-B5F5572F772D}" destId="{EDB03E3F-4EA8-024B-BDC2-5CFBFAB1154E}" srcOrd="1" destOrd="0" presId="urn:microsoft.com/office/officeart/2005/8/layout/vProcess5"/>
    <dgm:cxn modelId="{07C9C5DA-B255-854F-8050-8C451AFF5372}" type="presOf" srcId="{5102E2E8-D9B2-4525-9785-9ECCCD157404}" destId="{6442AD1D-EC36-2D43-B753-AE5F9425E4A4}" srcOrd="0" destOrd="0" presId="urn:microsoft.com/office/officeart/2005/8/layout/vProcess5"/>
    <dgm:cxn modelId="{2659AA58-5BD6-FD46-946E-3205576018CC}" type="presParOf" srcId="{2AF1774E-63D1-0F44-84A3-30C6C65E85A6}" destId="{E89E9CA4-9E58-5347-802F-B23EEBB15B64}" srcOrd="0" destOrd="0" presId="urn:microsoft.com/office/officeart/2005/8/layout/vProcess5"/>
    <dgm:cxn modelId="{96A84E63-362A-B244-AD2B-FEEBFBF9B12D}" type="presParOf" srcId="{2AF1774E-63D1-0F44-84A3-30C6C65E85A6}" destId="{55BCE6FA-91CD-CA4D-8655-D59156B5D183}" srcOrd="1" destOrd="0" presId="urn:microsoft.com/office/officeart/2005/8/layout/vProcess5"/>
    <dgm:cxn modelId="{AD1C6AB6-C16E-A543-80B7-054CC1D282B6}" type="presParOf" srcId="{2AF1774E-63D1-0F44-84A3-30C6C65E85A6}" destId="{0386152D-CB88-9147-A302-F03EA89DE72D}" srcOrd="2" destOrd="0" presId="urn:microsoft.com/office/officeart/2005/8/layout/vProcess5"/>
    <dgm:cxn modelId="{EA229604-5FF3-FB4E-9A72-DBE6392B0D75}" type="presParOf" srcId="{2AF1774E-63D1-0F44-84A3-30C6C65E85A6}" destId="{6A1E88D6-46A0-CE4B-A540-1488E2C55B9D}" srcOrd="3" destOrd="0" presId="urn:microsoft.com/office/officeart/2005/8/layout/vProcess5"/>
    <dgm:cxn modelId="{9161B26A-EB97-DD46-9619-FBB94886B554}" type="presParOf" srcId="{2AF1774E-63D1-0F44-84A3-30C6C65E85A6}" destId="{20D69690-0993-7849-892A-B29B96F9D314}" srcOrd="4" destOrd="0" presId="urn:microsoft.com/office/officeart/2005/8/layout/vProcess5"/>
    <dgm:cxn modelId="{20EB1E30-F3DA-F44B-A364-667B974A6ACB}" type="presParOf" srcId="{2AF1774E-63D1-0F44-84A3-30C6C65E85A6}" destId="{5181D74F-73BF-6747-B441-A5080F7AAB29}" srcOrd="5" destOrd="0" presId="urn:microsoft.com/office/officeart/2005/8/layout/vProcess5"/>
    <dgm:cxn modelId="{D0DAB91F-B349-6840-8DE0-1029EB0F55C5}" type="presParOf" srcId="{2AF1774E-63D1-0F44-84A3-30C6C65E85A6}" destId="{473B484F-F244-4441-A5CF-6584E2E79B35}" srcOrd="6" destOrd="0" presId="urn:microsoft.com/office/officeart/2005/8/layout/vProcess5"/>
    <dgm:cxn modelId="{F3755B7A-D826-C043-A3DF-65E87F43196B}" type="presParOf" srcId="{2AF1774E-63D1-0F44-84A3-30C6C65E85A6}" destId="{6442AD1D-EC36-2D43-B753-AE5F9425E4A4}" srcOrd="7" destOrd="0" presId="urn:microsoft.com/office/officeart/2005/8/layout/vProcess5"/>
    <dgm:cxn modelId="{23504D89-9BBD-274C-8A30-0023DE98E3AB}" type="presParOf" srcId="{2AF1774E-63D1-0F44-84A3-30C6C65E85A6}" destId="{0E75546B-EA5E-2645-9D28-E154D3B4147C}" srcOrd="8" destOrd="0" presId="urn:microsoft.com/office/officeart/2005/8/layout/vProcess5"/>
    <dgm:cxn modelId="{ACE7EA4B-F678-984C-BCFE-42F0EE23FD61}" type="presParOf" srcId="{2AF1774E-63D1-0F44-84A3-30C6C65E85A6}" destId="{1157A8C5-6444-804C-902C-4E8BEEA59DF2}" srcOrd="9" destOrd="0" presId="urn:microsoft.com/office/officeart/2005/8/layout/vProcess5"/>
    <dgm:cxn modelId="{13FCA6C8-FB98-434A-8993-0F3D61F2A4D8}" type="presParOf" srcId="{2AF1774E-63D1-0F44-84A3-30C6C65E85A6}" destId="{17F00E63-EB79-1C42-8A26-A784A055244F}" srcOrd="10" destOrd="0" presId="urn:microsoft.com/office/officeart/2005/8/layout/vProcess5"/>
    <dgm:cxn modelId="{EFF2F297-31DA-0149-BCE5-5E510809E05A}" type="presParOf" srcId="{2AF1774E-63D1-0F44-84A3-30C6C65E85A6}" destId="{EDB03E3F-4EA8-024B-BDC2-5CFBFAB1154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EC2FB-85F9-4B44-8818-B1F7AF9E32AC}">
      <dsp:nvSpPr>
        <dsp:cNvPr id="0" name=""/>
        <dsp:cNvSpPr/>
      </dsp:nvSpPr>
      <dsp:spPr>
        <a:xfrm>
          <a:off x="0" y="2822"/>
          <a:ext cx="5208225" cy="967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A8AB35-EE01-422D-9361-C1C8F054F891}">
      <dsp:nvSpPr>
        <dsp:cNvPr id="0" name=""/>
        <dsp:cNvSpPr/>
      </dsp:nvSpPr>
      <dsp:spPr>
        <a:xfrm>
          <a:off x="292529" y="220407"/>
          <a:ext cx="532392" cy="531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48807A-3E02-4127-95CA-A3252F325A17}">
      <dsp:nvSpPr>
        <dsp:cNvPr id="0" name=""/>
        <dsp:cNvSpPr/>
      </dsp:nvSpPr>
      <dsp:spPr>
        <a:xfrm>
          <a:off x="1117451" y="2822"/>
          <a:ext cx="4032072" cy="967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45" tIns="102445" rIns="102445" bIns="102445" numCol="1" spcCol="1270" anchor="ctr" anchorCtr="0">
          <a:noAutofit/>
        </a:bodyPr>
        <a:lstStyle/>
        <a:p>
          <a:pPr marL="0" lvl="0" indent="0" algn="l" defTabSz="844550">
            <a:lnSpc>
              <a:spcPct val="100000"/>
            </a:lnSpc>
            <a:spcBef>
              <a:spcPct val="0"/>
            </a:spcBef>
            <a:spcAft>
              <a:spcPct val="35000"/>
            </a:spcAft>
            <a:buNone/>
          </a:pPr>
          <a:r>
            <a:rPr lang="en-US" sz="1900" kern="1200" dirty="0"/>
            <a:t>Standard Mandarin (Putonghua) is spoken by 70% of the population  </a:t>
          </a:r>
        </a:p>
      </dsp:txBody>
      <dsp:txXfrm>
        <a:off x="1117451" y="2822"/>
        <a:ext cx="4032072" cy="967985"/>
      </dsp:txXfrm>
    </dsp:sp>
    <dsp:sp modelId="{AC6B678F-2D12-4897-A83C-A10E8A952E1F}">
      <dsp:nvSpPr>
        <dsp:cNvPr id="0" name=""/>
        <dsp:cNvSpPr/>
      </dsp:nvSpPr>
      <dsp:spPr>
        <a:xfrm>
          <a:off x="0" y="1198570"/>
          <a:ext cx="5208225" cy="967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C958E-6A7E-4D86-986B-80940A1F3C4D}">
      <dsp:nvSpPr>
        <dsp:cNvPr id="0" name=""/>
        <dsp:cNvSpPr/>
      </dsp:nvSpPr>
      <dsp:spPr>
        <a:xfrm>
          <a:off x="292529" y="1416154"/>
          <a:ext cx="532392" cy="531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3D7E7F-6576-4540-87EC-A0EF79470867}">
      <dsp:nvSpPr>
        <dsp:cNvPr id="0" name=""/>
        <dsp:cNvSpPr/>
      </dsp:nvSpPr>
      <dsp:spPr>
        <a:xfrm>
          <a:off x="1117451" y="1198570"/>
          <a:ext cx="4032072" cy="967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45" tIns="102445" rIns="102445" bIns="102445" numCol="1" spcCol="1270" anchor="ctr" anchorCtr="0">
          <a:noAutofit/>
        </a:bodyPr>
        <a:lstStyle/>
        <a:p>
          <a:pPr marL="0" lvl="0" indent="0" algn="l" defTabSz="844550">
            <a:lnSpc>
              <a:spcPct val="100000"/>
            </a:lnSpc>
            <a:spcBef>
              <a:spcPct val="0"/>
            </a:spcBef>
            <a:spcAft>
              <a:spcPct val="35000"/>
            </a:spcAft>
            <a:buNone/>
          </a:pPr>
          <a:r>
            <a:rPr lang="en-US" sz="1900" kern="1200" dirty="0"/>
            <a:t>Over 300 regional dialects, such as Cantonese, Wu, and Min Chinese  </a:t>
          </a:r>
        </a:p>
      </dsp:txBody>
      <dsp:txXfrm>
        <a:off x="1117451" y="1198570"/>
        <a:ext cx="4032072" cy="967985"/>
      </dsp:txXfrm>
    </dsp:sp>
    <dsp:sp modelId="{EFE70245-8529-4A7B-A616-A56B33000642}">
      <dsp:nvSpPr>
        <dsp:cNvPr id="0" name=""/>
        <dsp:cNvSpPr/>
      </dsp:nvSpPr>
      <dsp:spPr>
        <a:xfrm>
          <a:off x="0" y="2394317"/>
          <a:ext cx="5208225" cy="967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36150-7E30-458C-8AB1-2BC1844B828C}">
      <dsp:nvSpPr>
        <dsp:cNvPr id="0" name=""/>
        <dsp:cNvSpPr/>
      </dsp:nvSpPr>
      <dsp:spPr>
        <a:xfrm>
          <a:off x="292815" y="2611901"/>
          <a:ext cx="532392" cy="531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58481A-BEDB-4CAD-BA70-8528ADD0618B}">
      <dsp:nvSpPr>
        <dsp:cNvPr id="0" name=""/>
        <dsp:cNvSpPr/>
      </dsp:nvSpPr>
      <dsp:spPr>
        <a:xfrm>
          <a:off x="1118023" y="2394317"/>
          <a:ext cx="4032072" cy="967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45" tIns="102445" rIns="102445" bIns="102445" numCol="1" spcCol="1270" anchor="ctr" anchorCtr="0">
          <a:noAutofit/>
        </a:bodyPr>
        <a:lstStyle/>
        <a:p>
          <a:pPr marL="0" lvl="0" indent="0" algn="l" defTabSz="844550">
            <a:lnSpc>
              <a:spcPct val="100000"/>
            </a:lnSpc>
            <a:spcBef>
              <a:spcPct val="0"/>
            </a:spcBef>
            <a:spcAft>
              <a:spcPct val="35000"/>
            </a:spcAft>
            <a:buNone/>
          </a:pPr>
          <a:r>
            <a:rPr lang="en-US" sz="1900" kern="1200" dirty="0"/>
            <a:t>Indirect communication style focusing on context, non-verbal signals, and preserving harmony </a:t>
          </a:r>
        </a:p>
      </dsp:txBody>
      <dsp:txXfrm>
        <a:off x="1118023" y="2394317"/>
        <a:ext cx="4032072" cy="967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21BD6-3BCA-DB4E-B2C1-96A6DEDC0542}">
      <dsp:nvSpPr>
        <dsp:cNvPr id="0" name=""/>
        <dsp:cNvSpPr/>
      </dsp:nvSpPr>
      <dsp:spPr>
        <a:xfrm>
          <a:off x="0" y="78112"/>
          <a:ext cx="5050120" cy="1167952"/>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Strongly hierarchical society, emphasizing respect for age, status, and authority  </a:t>
          </a:r>
          <a:endParaRPr lang="en-GB" sz="2200" kern="1200" dirty="0"/>
        </a:p>
      </dsp:txBody>
      <dsp:txXfrm>
        <a:off x="57015" y="135127"/>
        <a:ext cx="4936090" cy="1053922"/>
      </dsp:txXfrm>
    </dsp:sp>
    <dsp:sp modelId="{3EEC698C-B0E7-7C4C-BDC4-0099C9B0E330}">
      <dsp:nvSpPr>
        <dsp:cNvPr id="0" name=""/>
        <dsp:cNvSpPr/>
      </dsp:nvSpPr>
      <dsp:spPr>
        <a:xfrm>
          <a:off x="0" y="1309425"/>
          <a:ext cx="5050120" cy="1167952"/>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Collectivist culture (score: 20), prioritizing group harmony over individual interests  </a:t>
          </a:r>
          <a:endParaRPr lang="en-GB" sz="2200" kern="1200" dirty="0"/>
        </a:p>
      </dsp:txBody>
      <dsp:txXfrm>
        <a:off x="57015" y="1366440"/>
        <a:ext cx="4936090" cy="1053922"/>
      </dsp:txXfrm>
    </dsp:sp>
    <dsp:sp modelId="{46E516E3-7A41-AF4C-9FDE-C26D7FAC9B41}">
      <dsp:nvSpPr>
        <dsp:cNvPr id="0" name=""/>
        <dsp:cNvSpPr/>
      </dsp:nvSpPr>
      <dsp:spPr>
        <a:xfrm>
          <a:off x="0" y="2540738"/>
          <a:ext cx="5050120" cy="1167952"/>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High power distance (score: 80), reflecting acceptance of inequality and centralized decision-making</a:t>
          </a:r>
          <a:endParaRPr lang="en-GB" sz="2200" kern="1200" dirty="0"/>
        </a:p>
      </dsp:txBody>
      <dsp:txXfrm>
        <a:off x="57015" y="2597753"/>
        <a:ext cx="4936090" cy="1053922"/>
      </dsp:txXfrm>
    </dsp:sp>
    <dsp:sp modelId="{C4CE39D6-1E82-084E-B23C-8C9FD1B93EE9}">
      <dsp:nvSpPr>
        <dsp:cNvPr id="0" name=""/>
        <dsp:cNvSpPr/>
      </dsp:nvSpPr>
      <dsp:spPr>
        <a:xfrm>
          <a:off x="0" y="3772050"/>
          <a:ext cx="5050120" cy="1167952"/>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Family-oriented values, with emphasis on filial piety and shared responsibilities across generations </a:t>
          </a:r>
          <a:endParaRPr lang="en-GB" sz="2200" kern="1200" dirty="0"/>
        </a:p>
      </dsp:txBody>
      <dsp:txXfrm>
        <a:off x="57015" y="3829065"/>
        <a:ext cx="4936090" cy="1053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0186B-9B48-7848-9A3A-F5F1C2387996}">
      <dsp:nvSpPr>
        <dsp:cNvPr id="0" name=""/>
        <dsp:cNvSpPr/>
      </dsp:nvSpPr>
      <dsp:spPr>
        <a:xfrm>
          <a:off x="0" y="181660"/>
          <a:ext cx="5514108" cy="976977"/>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i="1" kern="1200" dirty="0"/>
            <a:t>Guanxi</a:t>
          </a:r>
          <a:r>
            <a:rPr lang="en-US" sz="2200" kern="1200" dirty="0"/>
            <a:t> - Building and maintaining relationship networks is key to business success  </a:t>
          </a:r>
          <a:endParaRPr lang="en-GB" sz="2200" kern="1200" dirty="0"/>
        </a:p>
      </dsp:txBody>
      <dsp:txXfrm>
        <a:off x="47692" y="229352"/>
        <a:ext cx="5418724" cy="881593"/>
      </dsp:txXfrm>
    </dsp:sp>
    <dsp:sp modelId="{44CE9C53-FA05-274D-A9C4-C39416B1337A}">
      <dsp:nvSpPr>
        <dsp:cNvPr id="0" name=""/>
        <dsp:cNvSpPr/>
      </dsp:nvSpPr>
      <dsp:spPr>
        <a:xfrm>
          <a:off x="0" y="1221998"/>
          <a:ext cx="5514108" cy="849420"/>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i="1" kern="1200" dirty="0" err="1"/>
            <a:t>Mianzi</a:t>
          </a:r>
          <a:r>
            <a:rPr lang="en-US" sz="2200" kern="1200" dirty="0"/>
            <a:t> - Protecting dignity, reputation, and social status is highly valued  </a:t>
          </a:r>
          <a:endParaRPr lang="en-GB" sz="2200" kern="1200" dirty="0"/>
        </a:p>
      </dsp:txBody>
      <dsp:txXfrm>
        <a:off x="41465" y="1263463"/>
        <a:ext cx="5431178" cy="766490"/>
      </dsp:txXfrm>
    </dsp:sp>
    <dsp:sp modelId="{1D8C5495-DE97-4646-AE87-82A895BC7CEB}">
      <dsp:nvSpPr>
        <dsp:cNvPr id="0" name=""/>
        <dsp:cNvSpPr/>
      </dsp:nvSpPr>
      <dsp:spPr>
        <a:xfrm>
          <a:off x="0" y="2134778"/>
          <a:ext cx="5514108" cy="849420"/>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kern="1200" dirty="0"/>
            <a:t>Long-term focus - Strategic planning often spans 5–10 years or more  </a:t>
          </a:r>
          <a:endParaRPr lang="en-GB" sz="2200" kern="1200" dirty="0"/>
        </a:p>
      </dsp:txBody>
      <dsp:txXfrm>
        <a:off x="41465" y="2176243"/>
        <a:ext cx="5431178" cy="766490"/>
      </dsp:txXfrm>
    </dsp:sp>
    <dsp:sp modelId="{8030A6E4-DBCA-4F48-A09F-AAD4C0A47768}">
      <dsp:nvSpPr>
        <dsp:cNvPr id="0" name=""/>
        <dsp:cNvSpPr/>
      </dsp:nvSpPr>
      <dsp:spPr>
        <a:xfrm>
          <a:off x="0" y="3047558"/>
          <a:ext cx="5514108" cy="849420"/>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kern="1200" dirty="0"/>
            <a:t>Group decision-making - Emphasis placed on consensus and maintaining team harmony  </a:t>
          </a:r>
          <a:endParaRPr lang="en-GB" sz="2200" kern="1200" dirty="0"/>
        </a:p>
      </dsp:txBody>
      <dsp:txXfrm>
        <a:off x="41465" y="3089023"/>
        <a:ext cx="5431178" cy="766490"/>
      </dsp:txXfrm>
    </dsp:sp>
    <dsp:sp modelId="{11B96FD8-7B11-6941-8308-60B745C81056}">
      <dsp:nvSpPr>
        <dsp:cNvPr id="0" name=""/>
        <dsp:cNvSpPr/>
      </dsp:nvSpPr>
      <dsp:spPr>
        <a:xfrm>
          <a:off x="0" y="3960338"/>
          <a:ext cx="5514108" cy="876117"/>
        </a:xfrm>
        <a:prstGeom prst="roundRect">
          <a:avLst/>
        </a:prstGeom>
        <a:solidFill>
          <a:srgbClr val="FCD2BC"/>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kern="1200" dirty="0"/>
            <a:t>Hierarchical respect - Age and seniority are naturally respected in professional settings </a:t>
          </a:r>
          <a:endParaRPr lang="en-GB" sz="2200" kern="1200" dirty="0"/>
        </a:p>
      </dsp:txBody>
      <dsp:txXfrm>
        <a:off x="42769" y="4003107"/>
        <a:ext cx="5428570" cy="7905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D908A-95D7-DF4C-9B29-08011D8BF344}">
      <dsp:nvSpPr>
        <dsp:cNvPr id="0" name=""/>
        <dsp:cNvSpPr/>
      </dsp:nvSpPr>
      <dsp:spPr>
        <a:xfrm>
          <a:off x="583969" y="703"/>
          <a:ext cx="3050551" cy="1673016"/>
        </a:xfrm>
        <a:prstGeom prst="rect">
          <a:avLst/>
        </a:prstGeom>
        <a:solidFill>
          <a:schemeClr val="accent4"/>
        </a:solidFill>
        <a:ln w="31750" cap="flat" cmpd="sng" algn="ctr">
          <a:solidFill>
            <a:schemeClr val="lt1"/>
          </a:solidFill>
          <a:prstDash val="solid"/>
        </a:ln>
        <a:effectLst/>
      </dsp:spPr>
      <dsp:style>
        <a:lnRef idx="3">
          <a:schemeClr val="lt1"/>
        </a:lnRef>
        <a:fillRef idx="1">
          <a:schemeClr val="accent4"/>
        </a:fillRef>
        <a:effectRef idx="1">
          <a:schemeClr val="accent4"/>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Power distance: 35 – British teams prefer low power distance and may find hierarchical communication too formal or restrictive, as per </a:t>
          </a:r>
          <a:r>
            <a:rPr lang="en-US" sz="1800" kern="1200" dirty="0"/>
            <a:t>Byrd Cook (2023)</a:t>
          </a:r>
          <a:r>
            <a:rPr lang="en-GB" sz="1800" kern="1200" dirty="0"/>
            <a:t>.</a:t>
          </a:r>
          <a:endParaRPr lang="en-US" sz="1800" kern="1200" dirty="0"/>
        </a:p>
      </dsp:txBody>
      <dsp:txXfrm>
        <a:off x="583969" y="703"/>
        <a:ext cx="3050551" cy="1673016"/>
      </dsp:txXfrm>
    </dsp:sp>
    <dsp:sp modelId="{31975346-1A79-3D46-B8ED-6BBB294AFD20}">
      <dsp:nvSpPr>
        <dsp:cNvPr id="0" name=""/>
        <dsp:cNvSpPr/>
      </dsp:nvSpPr>
      <dsp:spPr>
        <a:xfrm>
          <a:off x="3913357" y="703"/>
          <a:ext cx="3050551" cy="1673016"/>
        </a:xfrm>
        <a:prstGeom prst="rect">
          <a:avLst/>
        </a:prstGeom>
        <a:solidFill>
          <a:schemeClr val="accent3"/>
        </a:solidFill>
        <a:ln w="12700" cap="flat" cmpd="sng" algn="ctr">
          <a:solidFill>
            <a:schemeClr val="accent3">
              <a:shade val="15000"/>
            </a:schemeClr>
          </a:solidFill>
          <a:prstDash val="solid"/>
        </a:ln>
        <a:effectLst/>
      </dsp:spPr>
      <dsp:style>
        <a:lnRef idx="2">
          <a:schemeClr val="accent3">
            <a:shade val="15000"/>
          </a:schemeClr>
        </a:lnRef>
        <a:fillRef idx="1">
          <a:schemeClr val="accent3"/>
        </a:fillRef>
        <a:effectRef idx="0">
          <a:schemeClr val="accent3"/>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Individualism: 89 – </a:t>
          </a:r>
          <a:r>
            <a:rPr lang="en-US" sz="1800" kern="1200" dirty="0"/>
            <a:t> Individuals prioritize their own needs and those of their immediate families over collective societal needs (</a:t>
          </a:r>
          <a:r>
            <a:rPr lang="en-US" sz="1800" kern="1200" dirty="0" err="1"/>
            <a:t>Deresky</a:t>
          </a:r>
          <a:r>
            <a:rPr lang="en-US" sz="1800" kern="1200" dirty="0"/>
            <a:t>, 2017)</a:t>
          </a:r>
        </a:p>
      </dsp:txBody>
      <dsp:txXfrm>
        <a:off x="3913357" y="703"/>
        <a:ext cx="3050551" cy="1673016"/>
      </dsp:txXfrm>
    </dsp:sp>
    <dsp:sp modelId="{A3F92E02-8258-EA41-9D13-2C1A6BCF2ECC}">
      <dsp:nvSpPr>
        <dsp:cNvPr id="0" name=""/>
        <dsp:cNvSpPr/>
      </dsp:nvSpPr>
      <dsp:spPr>
        <a:xfrm>
          <a:off x="7242744" y="703"/>
          <a:ext cx="3050551" cy="1673016"/>
        </a:xfrm>
        <a:prstGeom prst="rect">
          <a:avLst/>
        </a:prstGeom>
        <a:solidFill>
          <a:schemeClr val="accent1"/>
        </a:solidFill>
        <a:ln w="12700" cap="flat" cmpd="sng" algn="ctr">
          <a:solidFill>
            <a:schemeClr val="accent1">
              <a:shade val="15000"/>
            </a:schemeClr>
          </a:solidFill>
          <a:prstDash val="solid"/>
        </a:ln>
        <a:effectLst/>
      </dsp:spPr>
      <dsp:style>
        <a:lnRef idx="2">
          <a:schemeClr val="accent1">
            <a:shade val="15000"/>
          </a:schemeClr>
        </a:lnRef>
        <a:fillRef idx="1">
          <a:schemeClr val="accent1"/>
        </a:fillRef>
        <a:effectRef idx="0">
          <a:schemeClr val="accent1"/>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Masculinity: 66 -  A high score reflects Britain's strong work ethic and drive for success in professional and personal life (Khan and Ebner, 2018) </a:t>
          </a:r>
          <a:endParaRPr lang="en-US" sz="1800" kern="1200" dirty="0"/>
        </a:p>
      </dsp:txBody>
      <dsp:txXfrm>
        <a:off x="7242744" y="703"/>
        <a:ext cx="3050551" cy="1673016"/>
      </dsp:txXfrm>
    </dsp:sp>
    <dsp:sp modelId="{6AE1545B-B1E6-5346-A532-53EE9F0CC44E}">
      <dsp:nvSpPr>
        <dsp:cNvPr id="0" name=""/>
        <dsp:cNvSpPr/>
      </dsp:nvSpPr>
      <dsp:spPr>
        <a:xfrm>
          <a:off x="583969" y="1952557"/>
          <a:ext cx="3050551" cy="1673016"/>
        </a:xfrm>
        <a:prstGeom prst="rect">
          <a:avLst/>
        </a:prstGeom>
        <a:solidFill>
          <a:schemeClr val="accent5"/>
        </a:solidFill>
        <a:ln w="12700" cap="flat" cmpd="sng" algn="ctr">
          <a:solidFill>
            <a:schemeClr val="accent5">
              <a:shade val="15000"/>
            </a:schemeClr>
          </a:solidFill>
          <a:prstDash val="solid"/>
        </a:ln>
        <a:effectLst/>
      </dsp:spPr>
      <dsp:style>
        <a:lnRef idx="2">
          <a:schemeClr val="accent5">
            <a:shade val="15000"/>
          </a:schemeClr>
        </a:lnRef>
        <a:fillRef idx="1">
          <a:schemeClr val="accent5"/>
        </a:fillRef>
        <a:effectRef idx="0">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Uncertainty Avoidance: 35 -  British culture </a:t>
          </a:r>
          <a:r>
            <a:rPr lang="en-GB" sz="1800" kern="1200" dirty="0" err="1"/>
            <a:t>favors</a:t>
          </a:r>
          <a:r>
            <a:rPr lang="en-GB" sz="1800" kern="1200" dirty="0"/>
            <a:t> flexibility and accepts ambiguity in business and social contexts </a:t>
          </a:r>
          <a:r>
            <a:rPr lang="en-US" sz="1800" kern="1200" dirty="0"/>
            <a:t>(Byrd Cook, 2023)</a:t>
          </a:r>
          <a:r>
            <a:rPr lang="en-GB" sz="1800" kern="1200" dirty="0"/>
            <a:t>.</a:t>
          </a:r>
          <a:endParaRPr lang="en-US" sz="1800" kern="1200" dirty="0"/>
        </a:p>
      </dsp:txBody>
      <dsp:txXfrm>
        <a:off x="583969" y="1952557"/>
        <a:ext cx="3050551" cy="1673016"/>
      </dsp:txXfrm>
    </dsp:sp>
    <dsp:sp modelId="{AE809BE6-D093-F14F-AA8C-F69C57607A88}">
      <dsp:nvSpPr>
        <dsp:cNvPr id="0" name=""/>
        <dsp:cNvSpPr/>
      </dsp:nvSpPr>
      <dsp:spPr>
        <a:xfrm>
          <a:off x="3913357" y="1952557"/>
          <a:ext cx="3050551" cy="1673016"/>
        </a:xfrm>
        <a:prstGeom prst="rect">
          <a:avLst/>
        </a:prstGeom>
        <a:solidFill>
          <a:schemeClr val="bg2">
            <a:lumMod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Long-term Orientation: 51 –  British culture balances pride in historical achievements with a forward-looking focus on innovation and progress (Khan and Ebner, 2018) .</a:t>
          </a:r>
          <a:endParaRPr lang="en-US" sz="1800" kern="1200" dirty="0"/>
        </a:p>
      </dsp:txBody>
      <dsp:txXfrm>
        <a:off x="3913357" y="1952557"/>
        <a:ext cx="3050551" cy="1673016"/>
      </dsp:txXfrm>
    </dsp:sp>
    <dsp:sp modelId="{F8D2603E-131E-3949-85B7-8A8746847BBD}">
      <dsp:nvSpPr>
        <dsp:cNvPr id="0" name=""/>
        <dsp:cNvSpPr/>
      </dsp:nvSpPr>
      <dsp:spPr>
        <a:xfrm>
          <a:off x="7242744" y="1952557"/>
          <a:ext cx="3050551" cy="1673016"/>
        </a:xfrm>
        <a:prstGeom prst="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Indulgence: 69 -  The British are an indulgent, optimistic nation, balancing hard work with enjoyment and self-reward (Khan and Ebner, 2018).</a:t>
          </a:r>
          <a:endParaRPr lang="en-US" sz="1800" kern="1200" dirty="0"/>
        </a:p>
      </dsp:txBody>
      <dsp:txXfrm>
        <a:off x="7242744" y="1952557"/>
        <a:ext cx="3050551" cy="1673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F470C-DAE1-5B4F-AA3B-BF70B1ED8693}">
      <dsp:nvSpPr>
        <dsp:cNvPr id="0" name=""/>
        <dsp:cNvSpPr/>
      </dsp:nvSpPr>
      <dsp:spPr>
        <a:xfrm>
          <a:off x="305490" y="1047"/>
          <a:ext cx="3249182" cy="14333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Power distance: 80 - Businesses should use hierarchies, ensuring decisions pass through proper authority and respecting senior executives in meetings.</a:t>
          </a:r>
        </a:p>
      </dsp:txBody>
      <dsp:txXfrm>
        <a:off x="305490" y="1047"/>
        <a:ext cx="3249182" cy="1433378"/>
      </dsp:txXfrm>
    </dsp:sp>
    <dsp:sp modelId="{2E0778E7-A902-2F49-8F90-6FD8212B21AE}">
      <dsp:nvSpPr>
        <dsp:cNvPr id="0" name=""/>
        <dsp:cNvSpPr/>
      </dsp:nvSpPr>
      <dsp:spPr>
        <a:xfrm>
          <a:off x="3793569" y="1047"/>
          <a:ext cx="3249182" cy="1433378"/>
        </a:xfrm>
        <a:prstGeom prst="rect">
          <a:avLst/>
        </a:prstGeom>
        <a:solidFill>
          <a:schemeClr val="accent2">
            <a:hueOff val="-2070378"/>
            <a:satOff val="9172"/>
            <a:lumOff val="-33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Individualism: 20 – demonstrates a focus on teamwork and consensus for success.</a:t>
          </a:r>
        </a:p>
      </dsp:txBody>
      <dsp:txXfrm>
        <a:off x="3793569" y="1047"/>
        <a:ext cx="3249182" cy="1433378"/>
      </dsp:txXfrm>
    </dsp:sp>
    <dsp:sp modelId="{E6B5B8F9-BA42-1C49-B327-CA96D2CC4A39}">
      <dsp:nvSpPr>
        <dsp:cNvPr id="0" name=""/>
        <dsp:cNvSpPr/>
      </dsp:nvSpPr>
      <dsp:spPr>
        <a:xfrm>
          <a:off x="7281648" y="1047"/>
          <a:ext cx="3249182" cy="1433378"/>
        </a:xfrm>
        <a:prstGeom prst="rect">
          <a:avLst/>
        </a:prstGeom>
        <a:solidFill>
          <a:schemeClr val="accent2">
            <a:hueOff val="-4140756"/>
            <a:satOff val="18344"/>
            <a:lumOff val="-67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Masculinity: 66 - Highlight achievements, results, and competitive advantages, as Chinese partners value clear performance metrics.</a:t>
          </a:r>
        </a:p>
      </dsp:txBody>
      <dsp:txXfrm>
        <a:off x="7281648" y="1047"/>
        <a:ext cx="3249182" cy="1433378"/>
      </dsp:txXfrm>
    </dsp:sp>
    <dsp:sp modelId="{27E55E0B-6056-8E46-93BD-7A50972C2765}">
      <dsp:nvSpPr>
        <dsp:cNvPr id="0" name=""/>
        <dsp:cNvSpPr/>
      </dsp:nvSpPr>
      <dsp:spPr>
        <a:xfrm>
          <a:off x="305490" y="1673322"/>
          <a:ext cx="3249182" cy="1433378"/>
        </a:xfrm>
        <a:prstGeom prst="rect">
          <a:avLst/>
        </a:prstGeom>
        <a:solidFill>
          <a:schemeClr val="accent2">
            <a:hueOff val="-6211134"/>
            <a:satOff val="27515"/>
            <a:lumOff val="-10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Uncertainty Avoidance: 30 - </a:t>
          </a:r>
          <a:r>
            <a:rPr lang="en-GB" sz="1800" kern="1200" dirty="0"/>
            <a:t>Chinese businesses prefer flexible agreements and evolving partnerships over fixed contracts.</a:t>
          </a:r>
          <a:endParaRPr lang="en-US" sz="1800" kern="1200" dirty="0"/>
        </a:p>
      </dsp:txBody>
      <dsp:txXfrm>
        <a:off x="305490" y="1673322"/>
        <a:ext cx="3249182" cy="1433378"/>
      </dsp:txXfrm>
    </dsp:sp>
    <dsp:sp modelId="{88EA8A8C-7103-1B43-95A0-CB7A9E68E546}">
      <dsp:nvSpPr>
        <dsp:cNvPr id="0" name=""/>
        <dsp:cNvSpPr/>
      </dsp:nvSpPr>
      <dsp:spPr>
        <a:xfrm>
          <a:off x="3793569" y="1673322"/>
          <a:ext cx="3249182" cy="1433378"/>
        </a:xfrm>
        <a:prstGeom prst="rect">
          <a:avLst/>
        </a:prstGeom>
        <a:solidFill>
          <a:schemeClr val="accent2">
            <a:hueOff val="-8281512"/>
            <a:satOff val="36687"/>
            <a:lumOff val="-1349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Long-term Orientation: 87 – The focus is on b</a:t>
          </a:r>
          <a:r>
            <a:rPr lang="en-GB" sz="1800" kern="1200" dirty="0" err="1"/>
            <a:t>uilingd</a:t>
          </a:r>
          <a:r>
            <a:rPr lang="en-GB" sz="1800" kern="1200" dirty="0"/>
            <a:t> relationships and presenting long-term plans over short-term gains.</a:t>
          </a:r>
          <a:endParaRPr lang="en-US" sz="1800" kern="1200" dirty="0"/>
        </a:p>
      </dsp:txBody>
      <dsp:txXfrm>
        <a:off x="3793569" y="1673322"/>
        <a:ext cx="3249182" cy="1433378"/>
      </dsp:txXfrm>
    </dsp:sp>
    <dsp:sp modelId="{743CD15B-DBBE-F54B-830B-9626DA9B193C}">
      <dsp:nvSpPr>
        <dsp:cNvPr id="0" name=""/>
        <dsp:cNvSpPr/>
      </dsp:nvSpPr>
      <dsp:spPr>
        <a:xfrm>
          <a:off x="7281648" y="1673322"/>
          <a:ext cx="3249182" cy="1433378"/>
        </a:xfrm>
        <a:prstGeom prst="rect">
          <a:avLst/>
        </a:prstGeom>
        <a:solidFill>
          <a:schemeClr val="accent2">
            <a:hueOff val="-10351890"/>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Indulgence: 24 - </a:t>
          </a:r>
          <a:r>
            <a:rPr lang="en-GB" sz="1800" kern="1200" dirty="0"/>
            <a:t>Entertain modestly, respecting norms and avoiding excess.</a:t>
          </a:r>
          <a:endParaRPr lang="en-US" sz="1800" kern="1200" dirty="0"/>
        </a:p>
      </dsp:txBody>
      <dsp:txXfrm>
        <a:off x="7281648" y="1673322"/>
        <a:ext cx="3249182" cy="14333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CE6FA-91CD-CA4D-8655-D59156B5D183}">
      <dsp:nvSpPr>
        <dsp:cNvPr id="0" name=""/>
        <dsp:cNvSpPr/>
      </dsp:nvSpPr>
      <dsp:spPr>
        <a:xfrm>
          <a:off x="40102" y="0"/>
          <a:ext cx="3730461" cy="4127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Strategic Negotiation Tactics</a:t>
          </a:r>
          <a:endParaRPr lang="en-US" sz="1800" kern="1200"/>
        </a:p>
      </dsp:txBody>
      <dsp:txXfrm>
        <a:off x="52190" y="12088"/>
        <a:ext cx="3376055" cy="388526"/>
      </dsp:txXfrm>
    </dsp:sp>
    <dsp:sp modelId="{0386152D-CB88-9147-A302-F03EA89DE72D}">
      <dsp:nvSpPr>
        <dsp:cNvPr id="0" name=""/>
        <dsp:cNvSpPr/>
      </dsp:nvSpPr>
      <dsp:spPr>
        <a:xfrm>
          <a:off x="48763" y="505367"/>
          <a:ext cx="9721183" cy="9638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t>Long-term Orientation Approach – Adoption of a long-term approach by presenting extended business plans, emphasizing mutual benefits, and demonstrating commitment to sustained partnerships (</a:t>
          </a:r>
          <a:r>
            <a:rPr lang="en-GB" sz="1800" kern="1200" dirty="0"/>
            <a:t>Weng, 2024)</a:t>
          </a:r>
          <a:r>
            <a:rPr lang="en-US" sz="1800" kern="1200" dirty="0"/>
            <a:t>.</a:t>
          </a:r>
        </a:p>
      </dsp:txBody>
      <dsp:txXfrm>
        <a:off x="76993" y="533597"/>
        <a:ext cx="8344372" cy="907400"/>
      </dsp:txXfrm>
    </dsp:sp>
    <dsp:sp modelId="{6A1E88D6-46A0-CE4B-A540-1488E2C55B9D}">
      <dsp:nvSpPr>
        <dsp:cNvPr id="0" name=""/>
        <dsp:cNvSpPr/>
      </dsp:nvSpPr>
      <dsp:spPr>
        <a:xfrm>
          <a:off x="226863" y="1540460"/>
          <a:ext cx="9935199" cy="6576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Preparing for extended, holistic negotiations, document in Chinese for respect, and avoiding rushing to secure successful deals (</a:t>
          </a:r>
          <a:r>
            <a:rPr lang="en-GB" sz="1800" kern="1200" dirty="0"/>
            <a:t>Liu, Lu and Zhan, 2021)</a:t>
          </a:r>
          <a:r>
            <a:rPr lang="en-US" sz="1800" kern="1200" dirty="0"/>
            <a:t>.</a:t>
          </a:r>
        </a:p>
      </dsp:txBody>
      <dsp:txXfrm>
        <a:off x="246125" y="1559722"/>
        <a:ext cx="8559675" cy="619127"/>
      </dsp:txXfrm>
    </dsp:sp>
    <dsp:sp modelId="{20D69690-0993-7849-892A-B29B96F9D314}">
      <dsp:nvSpPr>
        <dsp:cNvPr id="0" name=""/>
        <dsp:cNvSpPr/>
      </dsp:nvSpPr>
      <dsp:spPr>
        <a:xfrm>
          <a:off x="817808" y="2331673"/>
          <a:ext cx="9446008" cy="65765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Anticipating intense bargaining, using gradual concessions, and maintaining flexibility with multiple alternatives (Graham and Lam, 2003).</a:t>
          </a:r>
        </a:p>
      </dsp:txBody>
      <dsp:txXfrm>
        <a:off x="837070" y="2350935"/>
        <a:ext cx="8124508" cy="619127"/>
      </dsp:txXfrm>
    </dsp:sp>
    <dsp:sp modelId="{5181D74F-73BF-6747-B441-A5080F7AAB29}">
      <dsp:nvSpPr>
        <dsp:cNvPr id="0" name=""/>
        <dsp:cNvSpPr/>
      </dsp:nvSpPr>
      <dsp:spPr>
        <a:xfrm>
          <a:off x="8781925" y="421814"/>
          <a:ext cx="427473" cy="42747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78106" y="421814"/>
        <a:ext cx="235111" cy="321673"/>
      </dsp:txXfrm>
    </dsp:sp>
    <dsp:sp modelId="{473B484F-F244-4441-A5CF-6584E2E79B35}">
      <dsp:nvSpPr>
        <dsp:cNvPr id="0" name=""/>
        <dsp:cNvSpPr/>
      </dsp:nvSpPr>
      <dsp:spPr>
        <a:xfrm>
          <a:off x="9104843" y="1338220"/>
          <a:ext cx="427473" cy="42747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201024" y="1338220"/>
        <a:ext cx="235111" cy="321673"/>
      </dsp:txXfrm>
    </dsp:sp>
    <dsp:sp modelId="{6442AD1D-EC36-2D43-B753-AE5F9425E4A4}">
      <dsp:nvSpPr>
        <dsp:cNvPr id="0" name=""/>
        <dsp:cNvSpPr/>
      </dsp:nvSpPr>
      <dsp:spPr>
        <a:xfrm>
          <a:off x="9594961" y="2044501"/>
          <a:ext cx="427473" cy="42747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691142" y="2044501"/>
        <a:ext cx="235111" cy="32167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t>8/12/25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6598579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t>8/12/25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947939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5B846836-3DFA-482E-9060-8D54F56622CB}" type="datetimeFigureOut">
              <a:rPr lang="en-US" smtClean="0"/>
              <a:t>8/12/25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80976391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B846836-3DFA-482E-9060-8D54F56622CB}" type="datetimeFigureOut">
              <a:rPr lang="en-US" smtClean="0"/>
              <a:t>8/12/25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7851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5B846836-3DFA-482E-9060-8D54F56622CB}" type="datetimeFigureOut">
              <a:rPr lang="en-US" smtClean="0"/>
              <a:t>8/12/25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573937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846836-3DFA-482E-9060-8D54F56622CB}" type="datetimeFigureOut">
              <a:rPr lang="en-US" smtClean="0"/>
              <a:t>8/12/25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15440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846836-3DFA-482E-9060-8D54F56622CB}" type="datetimeFigureOut">
              <a:rPr lang="en-US" smtClean="0"/>
              <a:t>8/12/25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692981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5B846836-3DFA-482E-9060-8D54F56622CB}" type="datetimeFigureOut">
              <a:rPr lang="en-US" smtClean="0"/>
              <a:t>8/12/25</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419277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B846836-3DFA-482E-9060-8D54F56622CB}" type="datetimeFigureOut">
              <a:rPr lang="en-US" smtClean="0"/>
              <a:t>8/12/25</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3378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8/12/25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525814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8/12/25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400115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B846836-3DFA-482E-9060-8D54F56622CB}" type="datetimeFigureOut">
              <a:rPr lang="en-US" smtClean="0"/>
              <a:t>8/12/25</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10922263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diagramLayout" Target="../diagrams/layout1.xml"/><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11" Type="http://schemas.openxmlformats.org/officeDocument/2006/relationships/image" Target="../media/image16.png"/><Relationship Id="rId5" Type="http://schemas.openxmlformats.org/officeDocument/2006/relationships/diagramColors" Target="../diagrams/colors1.xml"/><Relationship Id="rId10" Type="http://schemas.openxmlformats.org/officeDocument/2006/relationships/image" Target="../media/image15.svg"/><Relationship Id="rId4" Type="http://schemas.openxmlformats.org/officeDocument/2006/relationships/diagramQuickStyle" Target="../diagrams/quickStyle1.xml"/><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62051/1kg2p906" TargetMode="External"/><Relationship Id="rId3" Type="http://schemas.openxmlformats.org/officeDocument/2006/relationships/hyperlink" Target="https://www.tbcculturehub.com/post/the-united-kingdom-its-cultural-dimensions-and-cultural-values" TargetMode="External"/><Relationship Id="rId7" Type="http://schemas.openxmlformats.org/officeDocument/2006/relationships/hyperlink" Target="https://doi.org/10.22488/okstate" TargetMode="External"/><Relationship Id="rId2" Type="http://schemas.openxmlformats.org/officeDocument/2006/relationships/hyperlink" Target="https://www.bakermckenzie.com/-/media/files/insight/publications/2018/03/bk_international-jointventureshandbook_mar22.pdf?la=en" TargetMode="External"/><Relationship Id="rId1" Type="http://schemas.openxmlformats.org/officeDocument/2006/relationships/slideLayout" Target="../slideLayouts/slideLayout2.xml"/><Relationship Id="rId6" Type="http://schemas.openxmlformats.org/officeDocument/2006/relationships/hyperlink" Target="https://doi.org/10.1177/0047281620981565" TargetMode="External"/><Relationship Id="rId5" Type="http://schemas.openxmlformats.org/officeDocument/2006/relationships/hyperlink" Target="https://doi.org/10.2991/assehr.k.211011.079" TargetMode="External"/><Relationship Id="rId4" Type="http://schemas.openxmlformats.org/officeDocument/2006/relationships/hyperlink" Target="https://hbr.org/2003/10/the-chinese-negoti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804672" y="2386744"/>
            <a:ext cx="4486656" cy="1645920"/>
          </a:xfrm>
        </p:spPr>
        <p:txBody>
          <a:bodyPr>
            <a:normAutofit/>
          </a:bodyPr>
          <a:lstStyle/>
          <a:p>
            <a:r>
              <a:rPr lang="en-GB" sz="2200"/>
              <a:t>Cross-Cultural Negotiations: UK-China Strategic Partnership</a:t>
            </a:r>
            <a:endParaRPr lang="en-US" sz="2200"/>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a:xfrm>
            <a:off x="1148615" y="4352544"/>
            <a:ext cx="3798770" cy="1239894"/>
          </a:xfrm>
        </p:spPr>
        <p:txBody>
          <a:bodyPr>
            <a:normAutofit fontScale="92500" lnSpcReduction="10000"/>
          </a:bodyPr>
          <a:lstStyle/>
          <a:p>
            <a:pPr>
              <a:lnSpc>
                <a:spcPct val="90000"/>
              </a:lnSpc>
            </a:pPr>
            <a:r>
              <a:rPr lang="en-GB" sz="1800" b="1" dirty="0"/>
              <a:t>International Business Communications (LCBB6001)</a:t>
            </a:r>
            <a:endParaRPr lang="en-GB" sz="1800" dirty="0"/>
          </a:p>
          <a:p>
            <a:pPr>
              <a:lnSpc>
                <a:spcPct val="90000"/>
              </a:lnSpc>
            </a:pPr>
            <a:r>
              <a:rPr lang="en-US" sz="1800" b="1" dirty="0"/>
              <a:t>Student: Catalin Tabaras (</a:t>
            </a:r>
            <a:r>
              <a:rPr lang="en-GB" sz="1800" b="1" dirty="0"/>
              <a:t>2247295)</a:t>
            </a:r>
            <a:endParaRPr lang="ro-RO" sz="1800" b="1" dirty="0"/>
          </a:p>
          <a:p>
            <a:pPr>
              <a:lnSpc>
                <a:spcPct val="90000"/>
              </a:lnSpc>
            </a:pPr>
            <a:r>
              <a:rPr lang="ro-RO" sz="1800" b="1" dirty="0" err="1"/>
              <a:t>Lecturer:Dr</a:t>
            </a:r>
            <a:r>
              <a:rPr lang="ro-RO" sz="1800" b="1" dirty="0"/>
              <a:t>. </a:t>
            </a:r>
            <a:r>
              <a:rPr lang="ro-RO" sz="1800" b="1" dirty="0" err="1"/>
              <a:t>Rexon</a:t>
            </a:r>
            <a:r>
              <a:rPr lang="ro-RO" sz="1800" b="1" dirty="0"/>
              <a:t> </a:t>
            </a:r>
            <a:r>
              <a:rPr lang="ro-RO" sz="1800" b="1" dirty="0" err="1"/>
              <a:t>Nting</a:t>
            </a:r>
            <a:endParaRPr lang="en-US" sz="1800" b="1" dirty="0"/>
          </a:p>
        </p:txBody>
      </p:sp>
      <p:pic>
        <p:nvPicPr>
          <p:cNvPr id="11" name="Picture 10" descr="A red flag with yellow stars on a pole&#10;&#10;AI-generated content may be incorrect.">
            <a:extLst>
              <a:ext uri="{FF2B5EF4-FFF2-40B4-BE49-F238E27FC236}">
                <a16:creationId xmlns:a16="http://schemas.microsoft.com/office/drawing/2014/main" id="{71C64F78-3BC5-7505-0F9A-4B3753C0AF81}"/>
              </a:ext>
            </a:extLst>
          </p:cNvPr>
          <p:cNvPicPr>
            <a:picLocks noChangeAspect="1"/>
          </p:cNvPicPr>
          <p:nvPr/>
        </p:nvPicPr>
        <p:blipFill>
          <a:blip r:embed="rId2">
            <a:extLst>
              <a:ext uri="{28A0092B-C50C-407E-A947-70E740481C1C}">
                <a14:useLocalDpi xmlns:a14="http://schemas.microsoft.com/office/drawing/2010/main" val="0"/>
              </a:ext>
            </a:extLst>
          </a:blip>
          <a:srcRect l="21092" r="20526" b="-1"/>
          <a:stretch>
            <a:fillRect/>
          </a:stretch>
        </p:blipFill>
        <p:spPr>
          <a:xfrm>
            <a:off x="6096000" y="-8955"/>
            <a:ext cx="3012218" cy="3433472"/>
          </a:xfrm>
          <a:prstGeom prst="rect">
            <a:avLst/>
          </a:prstGeom>
        </p:spPr>
      </p:pic>
      <p:pic>
        <p:nvPicPr>
          <p:cNvPr id="13" name="Picture 12" descr="A flag flying on a flagpole&#10;&#10;AI-generated content may be incorrect.">
            <a:extLst>
              <a:ext uri="{FF2B5EF4-FFF2-40B4-BE49-F238E27FC236}">
                <a16:creationId xmlns:a16="http://schemas.microsoft.com/office/drawing/2014/main" id="{0206A1A1-258F-9D23-DA9B-69CF9939D5C2}"/>
              </a:ext>
            </a:extLst>
          </p:cNvPr>
          <p:cNvPicPr>
            <a:picLocks noChangeAspect="1"/>
          </p:cNvPicPr>
          <p:nvPr/>
        </p:nvPicPr>
        <p:blipFill>
          <a:blip r:embed="rId3">
            <a:extLst>
              <a:ext uri="{28A0092B-C50C-407E-A947-70E740481C1C}">
                <a14:useLocalDpi xmlns:a14="http://schemas.microsoft.com/office/drawing/2010/main" val="0"/>
              </a:ext>
            </a:extLst>
          </a:blip>
          <a:srcRect l="25901" r="21334" b="3"/>
          <a:stretch>
            <a:fillRect/>
          </a:stretch>
        </p:blipFill>
        <p:spPr>
          <a:xfrm>
            <a:off x="9108219" y="10"/>
            <a:ext cx="3083781" cy="3433472"/>
          </a:xfrm>
          <a:prstGeom prst="rect">
            <a:avLst/>
          </a:prstGeom>
        </p:spPr>
      </p:pic>
      <p:pic>
        <p:nvPicPr>
          <p:cNvPr id="5" name="Picture 4" descr="Businessmen shaking hands">
            <a:extLst>
              <a:ext uri="{FF2B5EF4-FFF2-40B4-BE49-F238E27FC236}">
                <a16:creationId xmlns:a16="http://schemas.microsoft.com/office/drawing/2014/main" id="{5678EFD0-9EDA-4009-DDDB-2A1BC0F6B6E9}"/>
              </a:ext>
            </a:extLst>
          </p:cNvPr>
          <p:cNvPicPr>
            <a:picLocks noChangeAspect="1"/>
          </p:cNvPicPr>
          <p:nvPr/>
        </p:nvPicPr>
        <p:blipFill>
          <a:blip r:embed="rId4">
            <a:extLst>
              <a:ext uri="{28A0092B-C50C-407E-A947-70E740481C1C}">
                <a14:useLocalDpi xmlns:a14="http://schemas.microsoft.com/office/drawing/2010/main" val="0"/>
              </a:ext>
            </a:extLst>
          </a:blip>
          <a:srcRect t="8760" r="-2" b="7025"/>
          <a:stretch>
            <a:fillRect/>
          </a:stretch>
        </p:blipFill>
        <p:spPr>
          <a:xfrm>
            <a:off x="6099887" y="3433483"/>
            <a:ext cx="6092113" cy="3424518"/>
          </a:xfrm>
          <a:prstGeom prst="rect">
            <a:avLst/>
          </a:prstGeom>
        </p:spPr>
      </p:pic>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Hanging red and gold lantern">
            <a:extLst>
              <a:ext uri="{FF2B5EF4-FFF2-40B4-BE49-F238E27FC236}">
                <a16:creationId xmlns:a16="http://schemas.microsoft.com/office/drawing/2014/main" id="{7F9E6AC7-CA32-948C-F442-D45AB3379CDB}"/>
              </a:ext>
            </a:extLst>
          </p:cNvPr>
          <p:cNvPicPr>
            <a:picLocks noChangeAspect="1"/>
          </p:cNvPicPr>
          <p:nvPr/>
        </p:nvPicPr>
        <p:blipFill>
          <a:blip r:embed="rId2"/>
          <a:srcRect l="29075" r="11590" b="-1"/>
          <a:stretch>
            <a:fillRect/>
          </a:stretch>
        </p:blipFill>
        <p:spPr>
          <a:xfrm>
            <a:off x="642" y="10"/>
            <a:ext cx="6096000" cy="6857990"/>
          </a:xfrm>
          <a:prstGeom prst="rect">
            <a:avLst/>
          </a:prstGeom>
        </p:spPr>
      </p:pic>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2400" dirty="0">
                <a:solidFill>
                  <a:schemeClr val="bg1"/>
                </a:solidFill>
              </a:rPr>
              <a:t>Agenda of the presentation </a:t>
            </a:r>
            <a:endParaRPr lang="en-US" sz="2400" dirty="0">
              <a:solidFill>
                <a:schemeClr val="bg1"/>
              </a:solidFill>
            </a:endParaRPr>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a:xfrm>
            <a:off x="6743941" y="394447"/>
            <a:ext cx="4804931" cy="6185647"/>
          </a:xfrm>
        </p:spPr>
        <p:txBody>
          <a:bodyPr anchor="ctr">
            <a:noAutofit/>
          </a:bodyPr>
          <a:lstStyle/>
          <a:p>
            <a:r>
              <a:rPr lang="en-US" sz="2000" dirty="0"/>
              <a:t>Introduction to the context</a:t>
            </a:r>
          </a:p>
          <a:p>
            <a:r>
              <a:rPr lang="en-US" sz="2000" dirty="0"/>
              <a:t>What is culture?</a:t>
            </a:r>
          </a:p>
          <a:p>
            <a:r>
              <a:rPr lang="en-GB" sz="2000" dirty="0"/>
              <a:t>Understanding Chinese Culture</a:t>
            </a:r>
            <a:endParaRPr lang="en-US" sz="2000" dirty="0"/>
          </a:p>
          <a:p>
            <a:r>
              <a:rPr lang="en-GB" sz="2000" dirty="0"/>
              <a:t>Hofstede cultural Dimensions: Great Britain</a:t>
            </a:r>
          </a:p>
          <a:p>
            <a:r>
              <a:rPr lang="en-GB" sz="2000" dirty="0"/>
              <a:t>Hofstede cultural Dimensions: China</a:t>
            </a:r>
          </a:p>
          <a:p>
            <a:r>
              <a:rPr lang="en-GB" sz="2000" dirty="0"/>
              <a:t>Negotiation Strategies for a successful deal</a:t>
            </a:r>
          </a:p>
          <a:p>
            <a:r>
              <a:rPr lang="en-GB" sz="2000" dirty="0"/>
              <a:t>Recommendations and Conclusion </a:t>
            </a:r>
          </a:p>
          <a:p>
            <a:r>
              <a:rPr lang="en-GB" sz="2000" dirty="0"/>
              <a:t>Questions </a:t>
            </a:r>
          </a:p>
          <a:p>
            <a:r>
              <a:rPr lang="en-GB" sz="2000" dirty="0"/>
              <a:t>References</a:t>
            </a:r>
            <a:endParaRPr lang="en-US" sz="2000" dirty="0"/>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p:txBody>
          <a:bodyPr/>
          <a:lstStyle/>
          <a:p>
            <a:r>
              <a:rPr lang="en-GB" dirty="0"/>
              <a:t>Introduction to the context </a:t>
            </a:r>
            <a:endParaRPr lang="en-US"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834789" y="2665340"/>
            <a:ext cx="10522422" cy="3101983"/>
          </a:xfrm>
        </p:spPr>
        <p:txBody>
          <a:bodyPr>
            <a:normAutofit lnSpcReduction="10000"/>
          </a:bodyPr>
          <a:lstStyle/>
          <a:p>
            <a:pPr algn="just">
              <a:buFont typeface="Wingdings" pitchFamily="2" charset="2"/>
              <a:buChar char="Ø"/>
            </a:pPr>
            <a:r>
              <a:rPr lang="en-US" dirty="0"/>
              <a:t> On average, 60% of international joint ventures fail within the first three years, according to Arora </a:t>
            </a:r>
            <a:r>
              <a:rPr lang="en-US" i="1" dirty="0"/>
              <a:t>et al</a:t>
            </a:r>
            <a:r>
              <a:rPr lang="en-US" dirty="0"/>
              <a:t>. (2023).</a:t>
            </a:r>
          </a:p>
          <a:p>
            <a:pPr algn="just">
              <a:buFont typeface="Wingdings" pitchFamily="2" charset="2"/>
              <a:buChar char="Ø"/>
            </a:pPr>
            <a:r>
              <a:rPr lang="en-US" dirty="0"/>
              <a:t>Stadler (2019) stresses that culture influences the strategies negotiators create, and understanding key cultural values and norms is crucial to evaluating their impact on negotiation practices.</a:t>
            </a:r>
          </a:p>
          <a:p>
            <a:pPr algn="just">
              <a:buFont typeface="Wingdings" pitchFamily="2" charset="2"/>
              <a:buChar char="Ø"/>
            </a:pPr>
            <a:r>
              <a:rPr lang="en-US" dirty="0"/>
              <a:t>When </a:t>
            </a:r>
            <a:r>
              <a:rPr lang="en-US" dirty="0" err="1"/>
              <a:t>organisations</a:t>
            </a:r>
            <a:r>
              <a:rPr lang="en-US" dirty="0"/>
              <a:t> from different cultural backgrounds collaborate, understanding and respecting each other’s values, communication styles, and business norms becomes essential.</a:t>
            </a:r>
          </a:p>
          <a:p>
            <a:pPr algn="just">
              <a:buFont typeface="Wingdings" pitchFamily="2" charset="2"/>
              <a:buChar char="Ø"/>
            </a:pPr>
            <a:r>
              <a:rPr lang="en-US" dirty="0"/>
              <a:t>The presentation covers culture’s key elements, compares UK and China using Hofstede’s Cultural Dimensions, and offers negotiation strategies to bridge gaps. It addresses differences like the UK's low power distance and China's relationship-focused approach, providing respectful tactics for successful UK-China business negotiations.</a:t>
            </a:r>
          </a:p>
          <a:p>
            <a:pPr algn="just"/>
            <a:endParaRPr lang="en-US" dirty="0"/>
          </a:p>
        </p:txBody>
      </p:sp>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0CF15-D7EB-7022-9384-11F902FF2F12}"/>
              </a:ext>
            </a:extLst>
          </p:cNvPr>
          <p:cNvSpPr>
            <a:spLocks noGrp="1"/>
          </p:cNvSpPr>
          <p:nvPr>
            <p:ph type="title"/>
          </p:nvPr>
        </p:nvSpPr>
        <p:spPr>
          <a:xfrm>
            <a:off x="804672" y="978776"/>
            <a:ext cx="5925310" cy="1174991"/>
          </a:xfrm>
        </p:spPr>
        <p:txBody>
          <a:bodyPr>
            <a:normAutofit/>
          </a:bodyPr>
          <a:lstStyle/>
          <a:p>
            <a:r>
              <a:rPr lang="en-US" sz="2400" dirty="0"/>
              <a:t>What is culture?</a:t>
            </a:r>
          </a:p>
        </p:txBody>
      </p:sp>
      <p:sp>
        <p:nvSpPr>
          <p:cNvPr id="3" name="Content Placeholder 2">
            <a:extLst>
              <a:ext uri="{FF2B5EF4-FFF2-40B4-BE49-F238E27FC236}">
                <a16:creationId xmlns:a16="http://schemas.microsoft.com/office/drawing/2014/main" id="{1E73729B-653A-A00A-A969-46D63653669D}"/>
              </a:ext>
            </a:extLst>
          </p:cNvPr>
          <p:cNvSpPr>
            <a:spLocks noGrp="1"/>
          </p:cNvSpPr>
          <p:nvPr>
            <p:ph idx="1"/>
          </p:nvPr>
        </p:nvSpPr>
        <p:spPr>
          <a:xfrm>
            <a:off x="376518" y="2640692"/>
            <a:ext cx="7010400" cy="981049"/>
          </a:xfrm>
        </p:spPr>
        <p:txBody>
          <a:bodyPr>
            <a:normAutofit lnSpcReduction="10000"/>
          </a:bodyPr>
          <a:lstStyle/>
          <a:p>
            <a:pPr marL="0" indent="0" algn="just">
              <a:buNone/>
            </a:pPr>
            <a:r>
              <a:rPr lang="en-US" sz="2000" dirty="0"/>
              <a:t>Culture refers to the shared and learned values, beliefs, and behaviors that shape how people understand experiences and decide how to act, as defined by </a:t>
            </a:r>
            <a:r>
              <a:rPr lang="en-GB" sz="2000" dirty="0"/>
              <a:t>Rieger (2020)</a:t>
            </a:r>
            <a:r>
              <a:rPr lang="en-US" sz="2000" dirty="0"/>
              <a:t>.</a:t>
            </a:r>
          </a:p>
        </p:txBody>
      </p:sp>
      <p:pic>
        <p:nvPicPr>
          <p:cNvPr id="5" name="Picture 4" descr="Colourful carved figures of humans">
            <a:extLst>
              <a:ext uri="{FF2B5EF4-FFF2-40B4-BE49-F238E27FC236}">
                <a16:creationId xmlns:a16="http://schemas.microsoft.com/office/drawing/2014/main" id="{04D2AD31-F76D-4097-1F09-743DD32F852D}"/>
              </a:ext>
            </a:extLst>
          </p:cNvPr>
          <p:cNvPicPr>
            <a:picLocks noChangeAspect="1"/>
          </p:cNvPicPr>
          <p:nvPr/>
        </p:nvPicPr>
        <p:blipFill>
          <a:blip r:embed="rId2"/>
          <a:srcRect l="25923" r="25690" b="-1"/>
          <a:stretch>
            <a:fillRect/>
          </a:stretch>
        </p:blipFill>
        <p:spPr>
          <a:xfrm>
            <a:off x="7534654" y="10"/>
            <a:ext cx="4657345" cy="6857990"/>
          </a:xfrm>
          <a:prstGeom prst="rect">
            <a:avLst/>
          </a:prstGeom>
        </p:spPr>
      </p:pic>
      <p:sp>
        <p:nvSpPr>
          <p:cNvPr id="4" name="TextBox 3">
            <a:extLst>
              <a:ext uri="{FF2B5EF4-FFF2-40B4-BE49-F238E27FC236}">
                <a16:creationId xmlns:a16="http://schemas.microsoft.com/office/drawing/2014/main" id="{69CA4FFA-5FC0-3821-E1B9-AF58CBCC1AB2}"/>
              </a:ext>
            </a:extLst>
          </p:cNvPr>
          <p:cNvSpPr txBox="1"/>
          <p:nvPr/>
        </p:nvSpPr>
        <p:spPr>
          <a:xfrm>
            <a:off x="609600" y="3908612"/>
            <a:ext cx="6777318" cy="2246769"/>
          </a:xfrm>
          <a:prstGeom prst="rect">
            <a:avLst/>
          </a:prstGeom>
          <a:noFill/>
        </p:spPr>
        <p:txBody>
          <a:bodyPr wrap="square" rtlCol="0">
            <a:spAutoFit/>
          </a:bodyPr>
          <a:lstStyle/>
          <a:p>
            <a:pPr algn="just"/>
            <a:r>
              <a:rPr lang="en-GB" sz="2000" dirty="0"/>
              <a:t>Weinland (2023</a:t>
            </a:r>
            <a:r>
              <a:rPr lang="en-US" sz="2000" dirty="0"/>
              <a:t>) identifies 6 elements that compose a culture:</a:t>
            </a:r>
          </a:p>
          <a:p>
            <a:pPr marL="342900" indent="-342900" algn="just">
              <a:buFont typeface="Wingdings" pitchFamily="2" charset="2"/>
              <a:buChar char="q"/>
            </a:pPr>
            <a:r>
              <a:rPr lang="en-GB" sz="2000" dirty="0"/>
              <a:t>Core principles and beliefs  </a:t>
            </a:r>
          </a:p>
          <a:p>
            <a:pPr marL="342900" indent="-342900" algn="just">
              <a:buFont typeface="Wingdings" pitchFamily="2" charset="2"/>
              <a:buChar char="q"/>
            </a:pPr>
            <a:r>
              <a:rPr lang="en-GB" sz="2000" dirty="0"/>
              <a:t>Ways of interacting and communicating  </a:t>
            </a:r>
          </a:p>
          <a:p>
            <a:pPr marL="342900" indent="-342900" algn="just">
              <a:buFont typeface="Wingdings" pitchFamily="2" charset="2"/>
              <a:buChar char="q"/>
            </a:pPr>
            <a:r>
              <a:rPr lang="en-GB" sz="2000" dirty="0"/>
              <a:t>Social structures and power dynamics  </a:t>
            </a:r>
          </a:p>
          <a:p>
            <a:pPr marL="342900" indent="-342900" algn="just">
              <a:buFont typeface="Wingdings" pitchFamily="2" charset="2"/>
              <a:buChar char="q"/>
            </a:pPr>
            <a:r>
              <a:rPr lang="en-GB" sz="2000" dirty="0"/>
              <a:t>Approaches to work and decision-making  </a:t>
            </a:r>
          </a:p>
          <a:p>
            <a:pPr marL="342900" indent="-342900" algn="just">
              <a:buFont typeface="Wingdings" pitchFamily="2" charset="2"/>
              <a:buChar char="q"/>
            </a:pPr>
            <a:r>
              <a:rPr lang="en-GB" sz="2000" dirty="0"/>
              <a:t>Perspectives on time management  </a:t>
            </a:r>
          </a:p>
          <a:p>
            <a:pPr marL="342900" indent="-342900" algn="just">
              <a:buFont typeface="Wingdings" pitchFamily="2" charset="2"/>
              <a:buChar char="q"/>
            </a:pPr>
            <a:r>
              <a:rPr lang="en-GB" sz="2000" dirty="0"/>
              <a:t>Religious and philosophical foundations</a:t>
            </a:r>
            <a:endParaRPr lang="en-US" sz="2000" dirty="0"/>
          </a:p>
        </p:txBody>
      </p:sp>
    </p:spTree>
    <p:extLst>
      <p:ext uri="{BB962C8B-B14F-4D97-AF65-F5344CB8AC3E}">
        <p14:creationId xmlns:p14="http://schemas.microsoft.com/office/powerpoint/2010/main" val="3576506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809264E-670F-D0BA-B6E6-CA7682B19173}"/>
              </a:ext>
            </a:extLst>
          </p:cNvPr>
          <p:cNvSpPr>
            <a:spLocks noGrp="1"/>
          </p:cNvSpPr>
          <p:nvPr>
            <p:ph type="body" idx="1"/>
          </p:nvPr>
        </p:nvSpPr>
        <p:spPr>
          <a:xfrm>
            <a:off x="770965" y="2313433"/>
            <a:ext cx="5082719" cy="704087"/>
          </a:xfrm>
        </p:spPr>
        <p:txBody>
          <a:bodyPr>
            <a:normAutofit/>
          </a:bodyPr>
          <a:lstStyle/>
          <a:p>
            <a:r>
              <a:rPr lang="en-US" sz="2000" dirty="0"/>
              <a:t>Language and communication practices  </a:t>
            </a:r>
          </a:p>
        </p:txBody>
      </p:sp>
      <p:graphicFrame>
        <p:nvGraphicFramePr>
          <p:cNvPr id="11" name="Content Placeholder 4">
            <a:extLst>
              <a:ext uri="{FF2B5EF4-FFF2-40B4-BE49-F238E27FC236}">
                <a16:creationId xmlns:a16="http://schemas.microsoft.com/office/drawing/2014/main" id="{81CD026E-B7BA-AD06-A4B5-6A5D387B85C7}"/>
              </a:ext>
            </a:extLst>
          </p:cNvPr>
          <p:cNvGraphicFramePr>
            <a:graphicFrameLocks noGrp="1"/>
          </p:cNvGraphicFramePr>
          <p:nvPr>
            <p:ph sz="half" idx="2"/>
            <p:extLst>
              <p:ext uri="{D42A27DB-BD31-4B8C-83A1-F6EECF244321}">
                <p14:modId xmlns:p14="http://schemas.microsoft.com/office/powerpoint/2010/main" val="2460938575"/>
              </p:ext>
            </p:extLst>
          </p:nvPr>
        </p:nvGraphicFramePr>
        <p:xfrm>
          <a:off x="645459" y="3143250"/>
          <a:ext cx="5208225" cy="3365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0" name="Group 9">
            <a:extLst>
              <a:ext uri="{FF2B5EF4-FFF2-40B4-BE49-F238E27FC236}">
                <a16:creationId xmlns:a16="http://schemas.microsoft.com/office/drawing/2014/main" id="{4229D051-2F89-D99D-CBD9-8EA2EEC78E6D}"/>
              </a:ext>
            </a:extLst>
          </p:cNvPr>
          <p:cNvGrpSpPr/>
          <p:nvPr/>
        </p:nvGrpSpPr>
        <p:grpSpPr>
          <a:xfrm>
            <a:off x="6338316" y="3165007"/>
            <a:ext cx="5208225" cy="3365125"/>
            <a:chOff x="6338315" y="3143250"/>
            <a:chExt cx="5208225" cy="3365125"/>
          </a:xfrm>
        </p:grpSpPr>
        <p:sp>
          <p:nvSpPr>
            <p:cNvPr id="12" name="Freeform 11">
              <a:extLst>
                <a:ext uri="{FF2B5EF4-FFF2-40B4-BE49-F238E27FC236}">
                  <a16:creationId xmlns:a16="http://schemas.microsoft.com/office/drawing/2014/main" id="{98B809E7-12A5-6C4B-F511-8DBE1B63279E}"/>
                </a:ext>
              </a:extLst>
            </p:cNvPr>
            <p:cNvSpPr/>
            <p:nvPr/>
          </p:nvSpPr>
          <p:spPr>
            <a:xfrm>
              <a:off x="6338315" y="3143250"/>
              <a:ext cx="5208225" cy="1051601"/>
            </a:xfrm>
            <a:custGeom>
              <a:avLst/>
              <a:gdLst>
                <a:gd name="connsiteX0" fmla="*/ 0 w 5208225"/>
                <a:gd name="connsiteY0" fmla="*/ 105160 h 1051601"/>
                <a:gd name="connsiteX1" fmla="*/ 105160 w 5208225"/>
                <a:gd name="connsiteY1" fmla="*/ 0 h 1051601"/>
                <a:gd name="connsiteX2" fmla="*/ 5103065 w 5208225"/>
                <a:gd name="connsiteY2" fmla="*/ 0 h 1051601"/>
                <a:gd name="connsiteX3" fmla="*/ 5208225 w 5208225"/>
                <a:gd name="connsiteY3" fmla="*/ 105160 h 1051601"/>
                <a:gd name="connsiteX4" fmla="*/ 5208225 w 5208225"/>
                <a:gd name="connsiteY4" fmla="*/ 946441 h 1051601"/>
                <a:gd name="connsiteX5" fmla="*/ 5103065 w 5208225"/>
                <a:gd name="connsiteY5" fmla="*/ 1051601 h 1051601"/>
                <a:gd name="connsiteX6" fmla="*/ 105160 w 5208225"/>
                <a:gd name="connsiteY6" fmla="*/ 1051601 h 1051601"/>
                <a:gd name="connsiteX7" fmla="*/ 0 w 5208225"/>
                <a:gd name="connsiteY7" fmla="*/ 946441 h 1051601"/>
                <a:gd name="connsiteX8" fmla="*/ 0 w 5208225"/>
                <a:gd name="connsiteY8" fmla="*/ 105160 h 1051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08225" h="1051601">
                  <a:moveTo>
                    <a:pt x="0" y="105160"/>
                  </a:moveTo>
                  <a:cubicBezTo>
                    <a:pt x="0" y="47082"/>
                    <a:pt x="47082" y="0"/>
                    <a:pt x="105160" y="0"/>
                  </a:cubicBezTo>
                  <a:lnTo>
                    <a:pt x="5103065" y="0"/>
                  </a:lnTo>
                  <a:cubicBezTo>
                    <a:pt x="5161143" y="0"/>
                    <a:pt x="5208225" y="47082"/>
                    <a:pt x="5208225" y="105160"/>
                  </a:cubicBezTo>
                  <a:lnTo>
                    <a:pt x="5208225" y="946441"/>
                  </a:lnTo>
                  <a:cubicBezTo>
                    <a:pt x="5208225" y="1004519"/>
                    <a:pt x="5161143" y="1051601"/>
                    <a:pt x="5103065" y="1051601"/>
                  </a:cubicBezTo>
                  <a:lnTo>
                    <a:pt x="105160" y="1051601"/>
                  </a:lnTo>
                  <a:cubicBezTo>
                    <a:pt x="47082" y="1051601"/>
                    <a:pt x="0" y="1004519"/>
                    <a:pt x="0" y="946441"/>
                  </a:cubicBezTo>
                  <a:lnTo>
                    <a:pt x="0" y="105160"/>
                  </a:lnTo>
                  <a:close/>
                </a:path>
              </a:pathLst>
            </a:custGeom>
            <a:solidFill>
              <a:srgbClr val="FCD2BC"/>
            </a:solidFill>
            <a:scene3d>
              <a:camera prst="orthographicFront"/>
              <a:lightRig rig="flat" dir="t"/>
            </a:scene3d>
            <a:sp3d prstMaterial="dkEdge">
              <a:bevelT w="8200" h="38100"/>
            </a:sp3d>
          </p:spPr>
          <p:style>
            <a:lnRef idx="0">
              <a:schemeClr val="lt1">
                <a:hueOff val="0"/>
                <a:satOff val="0"/>
                <a:lumOff val="0"/>
                <a:alphaOff val="0"/>
              </a:schemeClr>
            </a:lnRef>
            <a:fillRef idx="2">
              <a:scrgbClr r="0" g="0" b="0"/>
            </a:fillRef>
            <a:effectRef idx="1">
              <a:schemeClr val="accent1">
                <a:hueOff val="0"/>
                <a:satOff val="0"/>
                <a:lumOff val="0"/>
                <a:alphaOff val="0"/>
              </a:schemeClr>
            </a:effectRef>
            <a:fontRef idx="minor">
              <a:schemeClr val="dk1"/>
            </a:fontRef>
          </p:style>
          <p:txBody>
            <a:bodyPr spcFirstLastPara="0" vert="horz" wrap="square" lIns="1223005" tIns="76200" rIns="76201" bIns="76200" numCol="1" spcCol="1270" anchor="ctr" anchorCtr="0">
              <a:noAutofit/>
            </a:bodyPr>
            <a:lstStyle/>
            <a:p>
              <a:pPr marL="0" lvl="0" indent="0" algn="l" defTabSz="889000">
                <a:lnSpc>
                  <a:spcPct val="90000"/>
                </a:lnSpc>
                <a:spcBef>
                  <a:spcPct val="0"/>
                </a:spcBef>
                <a:spcAft>
                  <a:spcPct val="35000"/>
                </a:spcAft>
                <a:buNone/>
              </a:pPr>
              <a:r>
                <a:rPr lang="en-US" sz="2000" kern="1200" dirty="0"/>
                <a:t>Han Chinese: 91.11% (1.28 billion people), recognized as the largest ethnic group globally  </a:t>
              </a:r>
              <a:endParaRPr lang="en-GB" sz="2000" kern="1200" dirty="0"/>
            </a:p>
          </p:txBody>
        </p:sp>
        <p:sp>
          <p:nvSpPr>
            <p:cNvPr id="13" name="Rounded Rectangle 12">
              <a:extLst>
                <a:ext uri="{FF2B5EF4-FFF2-40B4-BE49-F238E27FC236}">
                  <a16:creationId xmlns:a16="http://schemas.microsoft.com/office/drawing/2014/main" id="{47B61D9A-4F7D-0DA2-AB5B-8A10BAFD621B}"/>
                </a:ext>
              </a:extLst>
            </p:cNvPr>
            <p:cNvSpPr/>
            <p:nvPr/>
          </p:nvSpPr>
          <p:spPr>
            <a:xfrm>
              <a:off x="6443475" y="3192181"/>
              <a:ext cx="1041645" cy="841281"/>
            </a:xfrm>
            <a:prstGeom prst="roundRect">
              <a:avLst>
                <a:gd name="adj" fmla="val 10000"/>
              </a:avLst>
            </a:prstGeom>
          </p:spPr>
          <p:style>
            <a:lnRef idx="1">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
          <p:nvSpPr>
            <p:cNvPr id="14" name="Freeform 13">
              <a:extLst>
                <a:ext uri="{FF2B5EF4-FFF2-40B4-BE49-F238E27FC236}">
                  <a16:creationId xmlns:a16="http://schemas.microsoft.com/office/drawing/2014/main" id="{2680E8E8-FF9D-E591-0DED-46BE7BEB40E3}"/>
                </a:ext>
              </a:extLst>
            </p:cNvPr>
            <p:cNvSpPr/>
            <p:nvPr/>
          </p:nvSpPr>
          <p:spPr>
            <a:xfrm>
              <a:off x="6338315" y="4300012"/>
              <a:ext cx="5208225" cy="1051601"/>
            </a:xfrm>
            <a:custGeom>
              <a:avLst/>
              <a:gdLst>
                <a:gd name="connsiteX0" fmla="*/ 0 w 5208225"/>
                <a:gd name="connsiteY0" fmla="*/ 105160 h 1051601"/>
                <a:gd name="connsiteX1" fmla="*/ 105160 w 5208225"/>
                <a:gd name="connsiteY1" fmla="*/ 0 h 1051601"/>
                <a:gd name="connsiteX2" fmla="*/ 5103065 w 5208225"/>
                <a:gd name="connsiteY2" fmla="*/ 0 h 1051601"/>
                <a:gd name="connsiteX3" fmla="*/ 5208225 w 5208225"/>
                <a:gd name="connsiteY3" fmla="*/ 105160 h 1051601"/>
                <a:gd name="connsiteX4" fmla="*/ 5208225 w 5208225"/>
                <a:gd name="connsiteY4" fmla="*/ 946441 h 1051601"/>
                <a:gd name="connsiteX5" fmla="*/ 5103065 w 5208225"/>
                <a:gd name="connsiteY5" fmla="*/ 1051601 h 1051601"/>
                <a:gd name="connsiteX6" fmla="*/ 105160 w 5208225"/>
                <a:gd name="connsiteY6" fmla="*/ 1051601 h 1051601"/>
                <a:gd name="connsiteX7" fmla="*/ 0 w 5208225"/>
                <a:gd name="connsiteY7" fmla="*/ 946441 h 1051601"/>
                <a:gd name="connsiteX8" fmla="*/ 0 w 5208225"/>
                <a:gd name="connsiteY8" fmla="*/ 105160 h 1051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08225" h="1051601">
                  <a:moveTo>
                    <a:pt x="0" y="105160"/>
                  </a:moveTo>
                  <a:cubicBezTo>
                    <a:pt x="0" y="47082"/>
                    <a:pt x="47082" y="0"/>
                    <a:pt x="105160" y="0"/>
                  </a:cubicBezTo>
                  <a:lnTo>
                    <a:pt x="5103065" y="0"/>
                  </a:lnTo>
                  <a:cubicBezTo>
                    <a:pt x="5161143" y="0"/>
                    <a:pt x="5208225" y="47082"/>
                    <a:pt x="5208225" y="105160"/>
                  </a:cubicBezTo>
                  <a:lnTo>
                    <a:pt x="5208225" y="946441"/>
                  </a:lnTo>
                  <a:cubicBezTo>
                    <a:pt x="5208225" y="1004519"/>
                    <a:pt x="5161143" y="1051601"/>
                    <a:pt x="5103065" y="1051601"/>
                  </a:cubicBezTo>
                  <a:lnTo>
                    <a:pt x="105160" y="1051601"/>
                  </a:lnTo>
                  <a:cubicBezTo>
                    <a:pt x="47082" y="1051601"/>
                    <a:pt x="0" y="1004519"/>
                    <a:pt x="0" y="946441"/>
                  </a:cubicBezTo>
                  <a:lnTo>
                    <a:pt x="0" y="105160"/>
                  </a:lnTo>
                  <a:close/>
                </a:path>
              </a:pathLst>
            </a:custGeom>
            <a:solidFill>
              <a:srgbClr val="FCD2BC"/>
            </a:solidFill>
            <a:scene3d>
              <a:camera prst="orthographicFront"/>
              <a:lightRig rig="flat" dir="t"/>
            </a:scene3d>
            <a:sp3d prstMaterial="dkEdge">
              <a:bevelT w="8200" h="38100"/>
            </a:sp3d>
          </p:spPr>
          <p:style>
            <a:lnRef idx="0">
              <a:schemeClr val="lt1">
                <a:hueOff val="0"/>
                <a:satOff val="0"/>
                <a:lumOff val="0"/>
                <a:alphaOff val="0"/>
              </a:schemeClr>
            </a:lnRef>
            <a:fillRef idx="2">
              <a:scrgbClr r="0" g="0" b="0"/>
            </a:fillRef>
            <a:effectRef idx="1">
              <a:schemeClr val="accent1">
                <a:hueOff val="0"/>
                <a:satOff val="0"/>
                <a:lumOff val="0"/>
                <a:alphaOff val="0"/>
              </a:schemeClr>
            </a:effectRef>
            <a:fontRef idx="minor">
              <a:schemeClr val="dk1"/>
            </a:fontRef>
          </p:style>
          <p:txBody>
            <a:bodyPr spcFirstLastPara="0" vert="horz" wrap="square" lIns="1223005" tIns="76200" rIns="76201" bIns="76200" numCol="1" spcCol="1270" anchor="ctr" anchorCtr="0">
              <a:noAutofit/>
            </a:bodyPr>
            <a:lstStyle/>
            <a:p>
              <a:pPr marL="0" lvl="0" indent="0" algn="l" defTabSz="889000">
                <a:lnSpc>
                  <a:spcPct val="90000"/>
                </a:lnSpc>
                <a:spcBef>
                  <a:spcPct val="0"/>
                </a:spcBef>
                <a:spcAft>
                  <a:spcPct val="35000"/>
                </a:spcAft>
                <a:buNone/>
              </a:pPr>
              <a:r>
                <a:rPr lang="en-US" sz="2000" kern="1200" dirty="0"/>
                <a:t>55 ethnic minority groups: 8.89% (125.47 million people)  </a:t>
              </a:r>
              <a:endParaRPr lang="en-GB" sz="2000" kern="1200" dirty="0"/>
            </a:p>
          </p:txBody>
        </p:sp>
        <p:sp>
          <p:nvSpPr>
            <p:cNvPr id="15" name="Rounded Rectangle 14">
              <a:extLst>
                <a:ext uri="{FF2B5EF4-FFF2-40B4-BE49-F238E27FC236}">
                  <a16:creationId xmlns:a16="http://schemas.microsoft.com/office/drawing/2014/main" id="{63DCECBE-6CEE-D3FF-3226-E901FBB4C134}"/>
                </a:ext>
              </a:extLst>
            </p:cNvPr>
            <p:cNvSpPr/>
            <p:nvPr/>
          </p:nvSpPr>
          <p:spPr>
            <a:xfrm>
              <a:off x="6443473" y="4457752"/>
              <a:ext cx="1041645" cy="841281"/>
            </a:xfrm>
            <a:prstGeom prst="roundRect">
              <a:avLst>
                <a:gd name="adj" fmla="val 10000"/>
              </a:avLst>
            </a:prstGeom>
          </p:spPr>
          <p:style>
            <a:lnRef idx="1">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dirty="0"/>
            </a:p>
          </p:txBody>
        </p:sp>
        <p:sp>
          <p:nvSpPr>
            <p:cNvPr id="16" name="Freeform 15">
              <a:extLst>
                <a:ext uri="{FF2B5EF4-FFF2-40B4-BE49-F238E27FC236}">
                  <a16:creationId xmlns:a16="http://schemas.microsoft.com/office/drawing/2014/main" id="{887E4CBF-BA57-476E-4ABC-6C9475D34D4D}"/>
                </a:ext>
              </a:extLst>
            </p:cNvPr>
            <p:cNvSpPr/>
            <p:nvPr/>
          </p:nvSpPr>
          <p:spPr>
            <a:xfrm>
              <a:off x="6338315" y="5456774"/>
              <a:ext cx="5208225" cy="1051601"/>
            </a:xfrm>
            <a:custGeom>
              <a:avLst/>
              <a:gdLst>
                <a:gd name="connsiteX0" fmla="*/ 0 w 5208225"/>
                <a:gd name="connsiteY0" fmla="*/ 105160 h 1051601"/>
                <a:gd name="connsiteX1" fmla="*/ 105160 w 5208225"/>
                <a:gd name="connsiteY1" fmla="*/ 0 h 1051601"/>
                <a:gd name="connsiteX2" fmla="*/ 5103065 w 5208225"/>
                <a:gd name="connsiteY2" fmla="*/ 0 h 1051601"/>
                <a:gd name="connsiteX3" fmla="*/ 5208225 w 5208225"/>
                <a:gd name="connsiteY3" fmla="*/ 105160 h 1051601"/>
                <a:gd name="connsiteX4" fmla="*/ 5208225 w 5208225"/>
                <a:gd name="connsiteY4" fmla="*/ 946441 h 1051601"/>
                <a:gd name="connsiteX5" fmla="*/ 5103065 w 5208225"/>
                <a:gd name="connsiteY5" fmla="*/ 1051601 h 1051601"/>
                <a:gd name="connsiteX6" fmla="*/ 105160 w 5208225"/>
                <a:gd name="connsiteY6" fmla="*/ 1051601 h 1051601"/>
                <a:gd name="connsiteX7" fmla="*/ 0 w 5208225"/>
                <a:gd name="connsiteY7" fmla="*/ 946441 h 1051601"/>
                <a:gd name="connsiteX8" fmla="*/ 0 w 5208225"/>
                <a:gd name="connsiteY8" fmla="*/ 105160 h 1051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08225" h="1051601">
                  <a:moveTo>
                    <a:pt x="0" y="105160"/>
                  </a:moveTo>
                  <a:cubicBezTo>
                    <a:pt x="0" y="47082"/>
                    <a:pt x="47082" y="0"/>
                    <a:pt x="105160" y="0"/>
                  </a:cubicBezTo>
                  <a:lnTo>
                    <a:pt x="5103065" y="0"/>
                  </a:lnTo>
                  <a:cubicBezTo>
                    <a:pt x="5161143" y="0"/>
                    <a:pt x="5208225" y="47082"/>
                    <a:pt x="5208225" y="105160"/>
                  </a:cubicBezTo>
                  <a:lnTo>
                    <a:pt x="5208225" y="946441"/>
                  </a:lnTo>
                  <a:cubicBezTo>
                    <a:pt x="5208225" y="1004519"/>
                    <a:pt x="5161143" y="1051601"/>
                    <a:pt x="5103065" y="1051601"/>
                  </a:cubicBezTo>
                  <a:lnTo>
                    <a:pt x="105160" y="1051601"/>
                  </a:lnTo>
                  <a:cubicBezTo>
                    <a:pt x="47082" y="1051601"/>
                    <a:pt x="0" y="1004519"/>
                    <a:pt x="0" y="946441"/>
                  </a:cubicBezTo>
                  <a:lnTo>
                    <a:pt x="0" y="105160"/>
                  </a:lnTo>
                  <a:close/>
                </a:path>
              </a:pathLst>
            </a:custGeom>
            <a:solidFill>
              <a:srgbClr val="FCD2BC"/>
            </a:solidFill>
            <a:scene3d>
              <a:camera prst="orthographicFront"/>
              <a:lightRig rig="flat" dir="t"/>
            </a:scene3d>
            <a:sp3d prstMaterial="dkEdge">
              <a:bevelT w="8200" h="38100"/>
            </a:sp3d>
          </p:spPr>
          <p:style>
            <a:lnRef idx="0">
              <a:schemeClr val="lt1">
                <a:hueOff val="0"/>
                <a:satOff val="0"/>
                <a:lumOff val="0"/>
                <a:alphaOff val="0"/>
              </a:schemeClr>
            </a:lnRef>
            <a:fillRef idx="2">
              <a:scrgbClr r="0" g="0" b="0"/>
            </a:fillRef>
            <a:effectRef idx="1">
              <a:schemeClr val="accent1">
                <a:hueOff val="0"/>
                <a:satOff val="0"/>
                <a:lumOff val="0"/>
                <a:alphaOff val="0"/>
              </a:schemeClr>
            </a:effectRef>
            <a:fontRef idx="minor">
              <a:schemeClr val="dk1"/>
            </a:fontRef>
          </p:style>
          <p:txBody>
            <a:bodyPr spcFirstLastPara="0" vert="horz" wrap="square" lIns="1223005" tIns="76200" rIns="76201" bIns="76200" numCol="1" spcCol="1270" anchor="ctr" anchorCtr="0">
              <a:noAutofit/>
            </a:bodyPr>
            <a:lstStyle/>
            <a:p>
              <a:pPr marL="0" lvl="0" indent="0" algn="l" defTabSz="889000">
                <a:lnSpc>
                  <a:spcPct val="90000"/>
                </a:lnSpc>
                <a:spcBef>
                  <a:spcPct val="0"/>
                </a:spcBef>
                <a:spcAft>
                  <a:spcPct val="35000"/>
                </a:spcAft>
                <a:buNone/>
              </a:pPr>
              <a:r>
                <a:rPr lang="en-US" sz="2000" kern="1200" dirty="0"/>
                <a:t>Key minority groups include Zhuang (1.27%), Hui (0.79%), Manchu (0.78%), and Uyghur (0.76%) </a:t>
              </a:r>
              <a:endParaRPr lang="en-GB" sz="2000" kern="1200" dirty="0"/>
            </a:p>
          </p:txBody>
        </p:sp>
        <p:sp>
          <p:nvSpPr>
            <p:cNvPr id="17" name="Rounded Rectangle 16">
              <a:extLst>
                <a:ext uri="{FF2B5EF4-FFF2-40B4-BE49-F238E27FC236}">
                  <a16:creationId xmlns:a16="http://schemas.microsoft.com/office/drawing/2014/main" id="{157B9897-5E9C-4007-98B9-8CEC626F84F0}"/>
                </a:ext>
              </a:extLst>
            </p:cNvPr>
            <p:cNvSpPr/>
            <p:nvPr/>
          </p:nvSpPr>
          <p:spPr>
            <a:xfrm>
              <a:off x="6443475" y="5561934"/>
              <a:ext cx="1041645" cy="841281"/>
            </a:xfrm>
            <a:prstGeom prst="roundRect">
              <a:avLst>
                <a:gd name="adj" fmla="val 10000"/>
              </a:avLst>
            </a:prstGeom>
          </p:spPr>
          <p:style>
            <a:lnRef idx="1">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grpSp>
      <p:sp>
        <p:nvSpPr>
          <p:cNvPr id="7" name="Text Placeholder 6">
            <a:extLst>
              <a:ext uri="{FF2B5EF4-FFF2-40B4-BE49-F238E27FC236}">
                <a16:creationId xmlns:a16="http://schemas.microsoft.com/office/drawing/2014/main" id="{E6A18DD6-DEF4-6D2B-1AB1-180362AF7624}"/>
              </a:ext>
            </a:extLst>
          </p:cNvPr>
          <p:cNvSpPr>
            <a:spLocks noGrp="1"/>
          </p:cNvSpPr>
          <p:nvPr>
            <p:ph type="body" sz="quarter" idx="13"/>
          </p:nvPr>
        </p:nvSpPr>
        <p:spPr/>
        <p:txBody>
          <a:bodyPr anchor="ctr">
            <a:normAutofit/>
          </a:bodyPr>
          <a:lstStyle/>
          <a:p>
            <a:r>
              <a:rPr lang="en-US" sz="2000" dirty="0"/>
              <a:t>Ethnic demographics</a:t>
            </a:r>
          </a:p>
        </p:txBody>
      </p:sp>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GB" dirty="0"/>
              <a:t>Understanding Chinese Culture</a:t>
            </a:r>
            <a:endParaRPr lang="en-US" dirty="0"/>
          </a:p>
        </p:txBody>
      </p:sp>
      <p:pic>
        <p:nvPicPr>
          <p:cNvPr id="9" name="Graphic 8" descr="Chinese Knot with solid fill">
            <a:extLst>
              <a:ext uri="{FF2B5EF4-FFF2-40B4-BE49-F238E27FC236}">
                <a16:creationId xmlns:a16="http://schemas.microsoft.com/office/drawing/2014/main" id="{B7E721E0-95DB-7232-4FBB-406B148C223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505706" y="3262869"/>
            <a:ext cx="841281" cy="841281"/>
          </a:xfrm>
          <a:prstGeom prst="rect">
            <a:avLst/>
          </a:prstGeom>
        </p:spPr>
      </p:pic>
      <p:pic>
        <p:nvPicPr>
          <p:cNvPr id="19" name="Graphic 18" descr="Children outline">
            <a:extLst>
              <a:ext uri="{FF2B5EF4-FFF2-40B4-BE49-F238E27FC236}">
                <a16:creationId xmlns:a16="http://schemas.microsoft.com/office/drawing/2014/main" id="{CABD6447-0C54-E44A-34B1-57575D43E3C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505706" y="5541395"/>
            <a:ext cx="914400" cy="914400"/>
          </a:xfrm>
          <a:prstGeom prst="rect">
            <a:avLst/>
          </a:prstGeom>
        </p:spPr>
      </p:pic>
      <p:pic>
        <p:nvPicPr>
          <p:cNvPr id="21" name="Graphic 20" descr="Cheers with solid fill">
            <a:extLst>
              <a:ext uri="{FF2B5EF4-FFF2-40B4-BE49-F238E27FC236}">
                <a16:creationId xmlns:a16="http://schemas.microsoft.com/office/drawing/2014/main" id="{129C4F0E-BC01-3FBC-C610-CBA8E5710D7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505706" y="4479508"/>
            <a:ext cx="841281" cy="841281"/>
          </a:xfrm>
          <a:prstGeom prst="rect">
            <a:avLst/>
          </a:prstGeom>
        </p:spPr>
      </p:pic>
    </p:spTree>
    <p:extLst>
      <p:ext uri="{BB962C8B-B14F-4D97-AF65-F5344CB8AC3E}">
        <p14:creationId xmlns:p14="http://schemas.microsoft.com/office/powerpoint/2010/main" val="3834150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DE64B53-543F-EE07-E188-2AF2AFDD4F66}"/>
              </a:ext>
            </a:extLst>
          </p:cNvPr>
          <p:cNvSpPr>
            <a:spLocks noGrp="1"/>
          </p:cNvSpPr>
          <p:nvPr>
            <p:ph type="body" idx="1"/>
          </p:nvPr>
        </p:nvSpPr>
        <p:spPr>
          <a:xfrm>
            <a:off x="803565" y="609324"/>
            <a:ext cx="5050120" cy="704087"/>
          </a:xfrm>
        </p:spPr>
        <p:txBody>
          <a:bodyPr anchor="ctr"/>
          <a:lstStyle/>
          <a:p>
            <a:r>
              <a:rPr lang="en-US" dirty="0"/>
              <a:t>Social </a:t>
            </a:r>
            <a:r>
              <a:rPr lang="en-US" dirty="0" err="1"/>
              <a:t>organisation</a:t>
            </a:r>
            <a:endParaRPr lang="en-US" dirty="0"/>
          </a:p>
        </p:txBody>
      </p:sp>
      <p:graphicFrame>
        <p:nvGraphicFramePr>
          <p:cNvPr id="12" name="Content Placeholder 11">
            <a:extLst>
              <a:ext uri="{FF2B5EF4-FFF2-40B4-BE49-F238E27FC236}">
                <a16:creationId xmlns:a16="http://schemas.microsoft.com/office/drawing/2014/main" id="{BBA695E2-812C-0772-0CFB-7B236BBD6DEF}"/>
              </a:ext>
            </a:extLst>
          </p:cNvPr>
          <p:cNvGraphicFramePr>
            <a:graphicFrameLocks noGrp="1"/>
          </p:cNvGraphicFramePr>
          <p:nvPr>
            <p:ph sz="half" idx="2"/>
            <p:extLst>
              <p:ext uri="{D42A27DB-BD31-4B8C-83A1-F6EECF244321}">
                <p14:modId xmlns:p14="http://schemas.microsoft.com/office/powerpoint/2010/main" val="3717614437"/>
              </p:ext>
            </p:extLst>
          </p:nvPr>
        </p:nvGraphicFramePr>
        <p:xfrm>
          <a:off x="803565" y="1313411"/>
          <a:ext cx="5050120" cy="50181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Content Placeholder 12">
            <a:extLst>
              <a:ext uri="{FF2B5EF4-FFF2-40B4-BE49-F238E27FC236}">
                <a16:creationId xmlns:a16="http://schemas.microsoft.com/office/drawing/2014/main" id="{9E15D091-4CB8-B113-12DE-3AB41EA4725A}"/>
              </a:ext>
            </a:extLst>
          </p:cNvPr>
          <p:cNvGraphicFramePr>
            <a:graphicFrameLocks noGrp="1"/>
          </p:cNvGraphicFramePr>
          <p:nvPr>
            <p:ph sz="quarter" idx="4"/>
            <p:extLst>
              <p:ext uri="{D42A27DB-BD31-4B8C-83A1-F6EECF244321}">
                <p14:modId xmlns:p14="http://schemas.microsoft.com/office/powerpoint/2010/main" val="441635351"/>
              </p:ext>
            </p:extLst>
          </p:nvPr>
        </p:nvGraphicFramePr>
        <p:xfrm>
          <a:off x="6096000" y="1313411"/>
          <a:ext cx="5514108" cy="50181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1" name="Text Placeholder 10">
            <a:extLst>
              <a:ext uri="{FF2B5EF4-FFF2-40B4-BE49-F238E27FC236}">
                <a16:creationId xmlns:a16="http://schemas.microsoft.com/office/drawing/2014/main" id="{5B250236-3F2D-2328-ABFA-20FD6A017CE9}"/>
              </a:ext>
            </a:extLst>
          </p:cNvPr>
          <p:cNvSpPr>
            <a:spLocks noGrp="1"/>
          </p:cNvSpPr>
          <p:nvPr>
            <p:ph type="body" sz="quarter" idx="13"/>
          </p:nvPr>
        </p:nvSpPr>
        <p:spPr>
          <a:xfrm>
            <a:off x="6227478" y="609324"/>
            <a:ext cx="5160957" cy="704087"/>
          </a:xfrm>
        </p:spPr>
        <p:txBody>
          <a:bodyPr anchor="ctr"/>
          <a:lstStyle/>
          <a:p>
            <a:r>
              <a:rPr lang="en-US" dirty="0"/>
              <a:t>Business and workplace practices</a:t>
            </a:r>
          </a:p>
        </p:txBody>
      </p:sp>
    </p:spTree>
    <p:extLst>
      <p:ext uri="{BB962C8B-B14F-4D97-AF65-F5344CB8AC3E}">
        <p14:creationId xmlns:p14="http://schemas.microsoft.com/office/powerpoint/2010/main" val="256017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GB" dirty="0"/>
              <a:t>Hofstede cultural Dimensions: Great Britain</a:t>
            </a:r>
            <a:endParaRPr lang="en-US" dirty="0"/>
          </a:p>
        </p:txBody>
      </p:sp>
      <p:graphicFrame>
        <p:nvGraphicFramePr>
          <p:cNvPr id="14" name="Content Placeholder 9">
            <a:extLst>
              <a:ext uri="{FF2B5EF4-FFF2-40B4-BE49-F238E27FC236}">
                <a16:creationId xmlns:a16="http://schemas.microsoft.com/office/drawing/2014/main" id="{B05E02E3-6293-CF6D-A7AF-DCC45E846C75}"/>
              </a:ext>
            </a:extLst>
          </p:cNvPr>
          <p:cNvGraphicFramePr>
            <a:graphicFrameLocks noGrp="1"/>
          </p:cNvGraphicFramePr>
          <p:nvPr>
            <p:ph idx="1"/>
            <p:extLst>
              <p:ext uri="{D42A27DB-BD31-4B8C-83A1-F6EECF244321}">
                <p14:modId xmlns:p14="http://schemas.microsoft.com/office/powerpoint/2010/main" val="3983113261"/>
              </p:ext>
            </p:extLst>
          </p:nvPr>
        </p:nvGraphicFramePr>
        <p:xfrm>
          <a:off x="657367" y="2665339"/>
          <a:ext cx="10877266" cy="36262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2108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F3C7-3620-770D-17B3-C3D2BA165020}"/>
              </a:ext>
            </a:extLst>
          </p:cNvPr>
          <p:cNvSpPr>
            <a:spLocks noGrp="1"/>
          </p:cNvSpPr>
          <p:nvPr>
            <p:ph type="title"/>
          </p:nvPr>
        </p:nvSpPr>
        <p:spPr>
          <a:xfrm>
            <a:off x="2231136" y="964692"/>
            <a:ext cx="7729728" cy="1188720"/>
          </a:xfrm>
        </p:spPr>
        <p:txBody>
          <a:bodyPr>
            <a:normAutofit/>
          </a:bodyPr>
          <a:lstStyle/>
          <a:p>
            <a:r>
              <a:rPr lang="en-GB" dirty="0"/>
              <a:t>Hofstede cultural Dimensions: China</a:t>
            </a:r>
            <a:endParaRPr lang="en-US" dirty="0"/>
          </a:p>
        </p:txBody>
      </p:sp>
      <p:graphicFrame>
        <p:nvGraphicFramePr>
          <p:cNvPr id="5" name="Content Placeholder 2">
            <a:extLst>
              <a:ext uri="{FF2B5EF4-FFF2-40B4-BE49-F238E27FC236}">
                <a16:creationId xmlns:a16="http://schemas.microsoft.com/office/drawing/2014/main" id="{1FAF3812-23BC-6297-475B-11E1A504DF91}"/>
              </a:ext>
            </a:extLst>
          </p:cNvPr>
          <p:cNvGraphicFramePr>
            <a:graphicFrameLocks noGrp="1"/>
          </p:cNvGraphicFramePr>
          <p:nvPr>
            <p:ph idx="1"/>
            <p:extLst>
              <p:ext uri="{D42A27DB-BD31-4B8C-83A1-F6EECF244321}">
                <p14:modId xmlns:p14="http://schemas.microsoft.com/office/powerpoint/2010/main" val="433769640"/>
              </p:ext>
            </p:extLst>
          </p:nvPr>
        </p:nvGraphicFramePr>
        <p:xfrm>
          <a:off x="677839" y="3279869"/>
          <a:ext cx="10836322"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804244A-E413-98BD-FC13-E8C40DD2D722}"/>
              </a:ext>
            </a:extLst>
          </p:cNvPr>
          <p:cNvSpPr txBox="1"/>
          <p:nvPr/>
        </p:nvSpPr>
        <p:spPr>
          <a:xfrm>
            <a:off x="821447" y="2378086"/>
            <a:ext cx="10549106" cy="677108"/>
          </a:xfrm>
          <a:prstGeom prst="rect">
            <a:avLst/>
          </a:prstGeom>
          <a:noFill/>
        </p:spPr>
        <p:txBody>
          <a:bodyPr wrap="none" rtlCol="0">
            <a:spAutoFit/>
          </a:bodyPr>
          <a:lstStyle/>
          <a:p>
            <a:r>
              <a:rPr lang="en-GB" sz="2000" dirty="0"/>
              <a:t>Khan and Ebner (2018) have interpreted China’s cultural scores, highlighting the following key traits: </a:t>
            </a:r>
          </a:p>
          <a:p>
            <a:endParaRPr lang="en-US" dirty="0"/>
          </a:p>
        </p:txBody>
      </p:sp>
    </p:spTree>
    <p:extLst>
      <p:ext uri="{BB962C8B-B14F-4D97-AF65-F5344CB8AC3E}">
        <p14:creationId xmlns:p14="http://schemas.microsoft.com/office/powerpoint/2010/main" val="3117472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D6053-955D-2E73-B6F9-5FAF6E1CD8CC}"/>
              </a:ext>
            </a:extLst>
          </p:cNvPr>
          <p:cNvSpPr>
            <a:spLocks noGrp="1"/>
          </p:cNvSpPr>
          <p:nvPr>
            <p:ph type="title"/>
          </p:nvPr>
        </p:nvSpPr>
        <p:spPr>
          <a:xfrm>
            <a:off x="2231136" y="255008"/>
            <a:ext cx="7729728" cy="1188720"/>
          </a:xfrm>
        </p:spPr>
        <p:txBody>
          <a:bodyPr>
            <a:normAutofit/>
          </a:bodyPr>
          <a:lstStyle/>
          <a:p>
            <a:r>
              <a:rPr lang="en-GB" dirty="0"/>
              <a:t>Negotiation Strategies for a successful deal</a:t>
            </a:r>
            <a:endParaRPr lang="en-US" dirty="0"/>
          </a:p>
        </p:txBody>
      </p:sp>
      <p:graphicFrame>
        <p:nvGraphicFramePr>
          <p:cNvPr id="7" name="Content Placeholder 2">
            <a:extLst>
              <a:ext uri="{FF2B5EF4-FFF2-40B4-BE49-F238E27FC236}">
                <a16:creationId xmlns:a16="http://schemas.microsoft.com/office/drawing/2014/main" id="{1ED60B59-0B52-4346-582B-FA57AF35EFD7}"/>
              </a:ext>
            </a:extLst>
          </p:cNvPr>
          <p:cNvGraphicFramePr>
            <a:graphicFrameLocks noGrp="1"/>
          </p:cNvGraphicFramePr>
          <p:nvPr>
            <p:ph idx="1"/>
            <p:extLst>
              <p:ext uri="{D42A27DB-BD31-4B8C-83A1-F6EECF244321}">
                <p14:modId xmlns:p14="http://schemas.microsoft.com/office/powerpoint/2010/main" val="2504171292"/>
              </p:ext>
            </p:extLst>
          </p:nvPr>
        </p:nvGraphicFramePr>
        <p:xfrm>
          <a:off x="965200" y="3725839"/>
          <a:ext cx="10261600" cy="2989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DAD4140-43F4-BE90-F2A7-A72E7F7078FC}"/>
              </a:ext>
            </a:extLst>
          </p:cNvPr>
          <p:cNvSpPr txBox="1"/>
          <p:nvPr/>
        </p:nvSpPr>
        <p:spPr>
          <a:xfrm>
            <a:off x="452650" y="1580206"/>
            <a:ext cx="11286699" cy="2308324"/>
          </a:xfrm>
          <a:prstGeom prst="rect">
            <a:avLst/>
          </a:prstGeom>
          <a:noFill/>
        </p:spPr>
        <p:txBody>
          <a:bodyPr wrap="square" rtlCol="0">
            <a:spAutoFit/>
          </a:bodyPr>
          <a:lstStyle/>
          <a:p>
            <a:pPr algn="just"/>
            <a:r>
              <a:rPr lang="en-US" dirty="0"/>
              <a:t>Chinese culture, being largely collectivist, emphasizes group-oriented goals, especially in negotiations where maintaining face is crucial, as losing face or publicly embarrassing others is considered culturally inappropriate. Rooted in traditions such as Sun Zhu’s </a:t>
            </a:r>
            <a:r>
              <a:rPr lang="en-US" i="1" dirty="0"/>
              <a:t>Art of War</a:t>
            </a:r>
            <a:r>
              <a:rPr lang="en-US" dirty="0"/>
              <a:t>, Chinese negotiators often employ strategies like diverting attention, misrepresenting information, and making false promises to achieve their objectives. Furthermore, Chinese culture values feigned positive emotions as a more acceptable way of managing interactions. Conflict, viewed as inherently negative and harmful, leads to a tendency to avoid confrontational situations and prefer withdrawal or non-confrontational methods in conflict resolution, as noted by Slater (2020).</a:t>
            </a:r>
          </a:p>
          <a:p>
            <a:pPr algn="just"/>
            <a:endParaRPr lang="en-US" dirty="0"/>
          </a:p>
        </p:txBody>
      </p:sp>
    </p:spTree>
    <p:extLst>
      <p:ext uri="{BB962C8B-B14F-4D97-AF65-F5344CB8AC3E}">
        <p14:creationId xmlns:p14="http://schemas.microsoft.com/office/powerpoint/2010/main" val="2311291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p:txBody>
          <a:bodyPr/>
          <a:lstStyle/>
          <a:p>
            <a:r>
              <a:rPr lang="en-GB" dirty="0"/>
              <a:t>RECOMMENDATIONS AND Conclusion </a:t>
            </a:r>
            <a:endParaRPr lang="en-US" dirty="0"/>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696036" y="2638043"/>
            <a:ext cx="10836322" cy="3708165"/>
          </a:xfrm>
        </p:spPr>
        <p:txBody>
          <a:bodyPr>
            <a:normAutofit/>
          </a:bodyPr>
          <a:lstStyle/>
          <a:p>
            <a:pPr algn="just">
              <a:buFont typeface="Wingdings" pitchFamily="2" charset="2"/>
              <a:buChar char="ü"/>
            </a:pPr>
            <a:r>
              <a:rPr lang="en-US" dirty="0"/>
              <a:t>According to Slater (2020), Chinese communication tends to be subtle and restrained, with indirect responses like "maybe" often preferred to maintain politeness. Discussions about deadlines or business matters during meals should be avoided, as family ties play a central role in shaping business relationships, often prioritizing connections over transactions. Additionally, cultural norms dictate that visitors should leave meetings before their Chinese counterparts.  </a:t>
            </a:r>
          </a:p>
          <a:p>
            <a:pPr algn="just">
              <a:buFont typeface="Wingdings" pitchFamily="2" charset="2"/>
              <a:buChar char="ü"/>
            </a:pPr>
            <a:r>
              <a:rPr lang="en-US" dirty="0"/>
              <a:t>For successful UK–China negotiations, cultural intelligence is essential alongside strong business proposals. Understanding and respecting critical cultural distinctions, such as the UK's low power distance and China's high-context, collectivist orientation, can help negotiators minimize misunderstandings and foster stronger partnerships. Building trust, demonstrating patience, and adapting strategies to align with cultural norms not only improve the likelihood of reaching an agreement but also contribute to sustainable, mutually beneficial long-term partnerships.</a:t>
            </a:r>
          </a:p>
        </p:txBody>
      </p:sp>
    </p:spTree>
    <p:extLst>
      <p:ext uri="{BB962C8B-B14F-4D97-AF65-F5344CB8AC3E}">
        <p14:creationId xmlns:p14="http://schemas.microsoft.com/office/powerpoint/2010/main" val="3463758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DF617-9B22-0382-2903-F53EC1DCD930}"/>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a:t>
            </a:r>
          </a:p>
        </p:txBody>
      </p:sp>
      <p:pic>
        <p:nvPicPr>
          <p:cNvPr id="6" name="Graphic 5" descr="Question mark">
            <a:extLst>
              <a:ext uri="{FF2B5EF4-FFF2-40B4-BE49-F238E27FC236}">
                <a16:creationId xmlns:a16="http://schemas.microsoft.com/office/drawing/2014/main" id="{161BE946-5507-0061-F619-FA6C7FE376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3367919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2231136" y="282304"/>
            <a:ext cx="7729728" cy="1188720"/>
          </a:xfrm>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343468" y="1717093"/>
            <a:ext cx="11505063" cy="4858603"/>
          </a:xfrm>
        </p:spPr>
        <p:txBody>
          <a:bodyPr>
            <a:normAutofit fontScale="55000" lnSpcReduction="20000"/>
          </a:bodyPr>
          <a:lstStyle/>
          <a:p>
            <a:pPr algn="just"/>
            <a:r>
              <a:rPr lang="en-GB" dirty="0"/>
              <a:t> </a:t>
            </a:r>
            <a:r>
              <a:rPr lang="en-GB" sz="2200" dirty="0"/>
              <a:t>Arora, A., Mishra, D., </a:t>
            </a:r>
            <a:r>
              <a:rPr lang="en-GB" sz="2200" dirty="0" err="1"/>
              <a:t>Amawate</a:t>
            </a:r>
            <a:r>
              <a:rPr lang="en-GB" sz="2200" dirty="0"/>
              <a:t>, V., &amp; Panda, T.K. (2023) ‘Joint ventures: an integrative review and setting research agenda’. </a:t>
            </a:r>
            <a:r>
              <a:rPr lang="en-GB" sz="2200" i="1" dirty="0"/>
              <a:t>Academy of Marketing Studies Journal, </a:t>
            </a:r>
            <a:r>
              <a:rPr lang="en-GB" sz="2200" dirty="0"/>
              <a:t>27(S6), 1-34. </a:t>
            </a:r>
          </a:p>
          <a:p>
            <a:pPr algn="just"/>
            <a:r>
              <a:rPr lang="en-GB" sz="2200" dirty="0"/>
              <a:t>Baker &amp; McKenzie (2015) </a:t>
            </a:r>
            <a:r>
              <a:rPr lang="en-GB" sz="2200" i="1" dirty="0"/>
              <a:t>International Joint Ventures Handbook</a:t>
            </a:r>
            <a:r>
              <a:rPr lang="en-GB" sz="2200" dirty="0"/>
              <a:t>. Available at: </a:t>
            </a:r>
            <a:r>
              <a:rPr lang="en-GB" sz="2200" u="sng" dirty="0">
                <a:hlinkClick r:id="rId2"/>
              </a:rPr>
              <a:t>https://www.bakermckenzie.com/-/media/files/insight/publications/2018/03/bk_international-jointventureshandbook_mar22.pdf?la=en</a:t>
            </a:r>
            <a:r>
              <a:rPr lang="en-GB" sz="2200" dirty="0"/>
              <a:t>. (Accessed: 10 August 2025).</a:t>
            </a:r>
          </a:p>
          <a:p>
            <a:pPr algn="just"/>
            <a:r>
              <a:rPr lang="en-GB" sz="2200" dirty="0"/>
              <a:t>Byrd Cook, T. (2023) </a:t>
            </a:r>
            <a:r>
              <a:rPr lang="en-GB" sz="2200" i="1" dirty="0"/>
              <a:t>The United Kingdom: Its Cultural Dimensions and Cultural Values.</a:t>
            </a:r>
            <a:r>
              <a:rPr lang="en-GB" sz="2200" dirty="0"/>
              <a:t> Available at: </a:t>
            </a:r>
            <a:r>
              <a:rPr lang="en-GB" sz="2200" u="sng" dirty="0">
                <a:hlinkClick r:id="rId3"/>
              </a:rPr>
              <a:t>https://www.tbcculturehub.com/post/the-united-kingdom-its-cultural-dimensions-and-cultural-values</a:t>
            </a:r>
            <a:r>
              <a:rPr lang="en-GB" sz="2200" dirty="0"/>
              <a:t>. (Accessed: 11 August 2025).</a:t>
            </a:r>
          </a:p>
          <a:p>
            <a:pPr algn="just"/>
            <a:r>
              <a:rPr lang="en-GB" sz="2200" dirty="0" err="1"/>
              <a:t>Deresky</a:t>
            </a:r>
            <a:r>
              <a:rPr lang="en-GB" sz="2200" dirty="0"/>
              <a:t>, H. (2017) </a:t>
            </a:r>
            <a:r>
              <a:rPr lang="en-GB" sz="2200" i="1" dirty="0"/>
              <a:t>International management : managing across borders and cultures : text and cases.</a:t>
            </a:r>
            <a:r>
              <a:rPr lang="en-GB" sz="2200" dirty="0"/>
              <a:t> Ninth, global edition. Boston: Pearson.</a:t>
            </a:r>
          </a:p>
          <a:p>
            <a:pPr algn="just"/>
            <a:r>
              <a:rPr lang="en-GB" sz="2200" dirty="0"/>
              <a:t>Graham, J. L. And Lam, N. M. (2003) </a:t>
            </a:r>
            <a:r>
              <a:rPr lang="en-GB" sz="2200" i="1" dirty="0"/>
              <a:t>The Chinese Negotiation</a:t>
            </a:r>
            <a:r>
              <a:rPr lang="en-GB" sz="2200" dirty="0"/>
              <a:t>. Available at: </a:t>
            </a:r>
            <a:r>
              <a:rPr lang="en-GB" sz="2200" u="sng" dirty="0">
                <a:hlinkClick r:id="rId4"/>
              </a:rPr>
              <a:t>https://hbr.org/2003/10/the-chinese-negotiation</a:t>
            </a:r>
            <a:r>
              <a:rPr lang="en-GB" sz="2200" dirty="0"/>
              <a:t>. (Accessed: 11 August 2025).</a:t>
            </a:r>
          </a:p>
          <a:p>
            <a:pPr algn="just"/>
            <a:r>
              <a:rPr lang="en-GB" sz="2200" dirty="0"/>
              <a:t>Khan, M. A. and Ebner, N. (2018) </a:t>
            </a:r>
            <a:r>
              <a:rPr lang="en-GB" sz="2200" i="1" dirty="0"/>
              <a:t>The Palgrave Handbook of Cross-Cultural Business Negotiation</a:t>
            </a:r>
            <a:r>
              <a:rPr lang="en-GB" sz="2200" dirty="0"/>
              <a:t>. Palgrave Macmillan. Available at: https://</a:t>
            </a:r>
            <a:r>
              <a:rPr lang="en-GB" sz="2200" dirty="0" err="1"/>
              <a:t>www.perlego.com</a:t>
            </a:r>
            <a:r>
              <a:rPr lang="en-GB" sz="2200" dirty="0"/>
              <a:t>/book/3493952 (Accessed: 11 August 2025).</a:t>
            </a:r>
          </a:p>
          <a:p>
            <a:pPr algn="just"/>
            <a:r>
              <a:rPr lang="en-GB" sz="2200" dirty="0"/>
              <a:t>Liu, C., Lu, J. and Zhan, Y. (2021) ‘Cultural differences in business negotiations between China and the UK’ (from the 6th International conference on modern management and education technology, </a:t>
            </a:r>
            <a:r>
              <a:rPr lang="en-GB" sz="2200" dirty="0" err="1"/>
              <a:t>Hunlunbuir</a:t>
            </a:r>
            <a:r>
              <a:rPr lang="en-GB" sz="2200" dirty="0"/>
              <a:t>, 10-12 September 2021) </a:t>
            </a:r>
            <a:r>
              <a:rPr lang="en-GB" sz="2200" i="1" dirty="0"/>
              <a:t>Advances in Social Science, Education and Humanities Research</a:t>
            </a:r>
            <a:r>
              <a:rPr lang="en-GB" sz="2200" dirty="0"/>
              <a:t>.582, pp.433-437. DOI: </a:t>
            </a:r>
            <a:r>
              <a:rPr lang="en-GB" sz="2200" u="sng" dirty="0">
                <a:hlinkClick r:id="rId5"/>
              </a:rPr>
              <a:t>https://doi.org/10.2991/assehr.k.211011.079</a:t>
            </a:r>
            <a:r>
              <a:rPr lang="en-GB" sz="2200" dirty="0"/>
              <a:t>.</a:t>
            </a:r>
          </a:p>
          <a:p>
            <a:pPr algn="just"/>
            <a:r>
              <a:rPr lang="en-GB" sz="2200" dirty="0"/>
              <a:t>Rieger, K. (2020) ‘Intercultural Communication: Providing a Working Definition of Culture and </a:t>
            </a:r>
            <a:r>
              <a:rPr lang="en-GB" sz="2200" dirty="0" err="1"/>
              <a:t>Reexamining</a:t>
            </a:r>
            <a:r>
              <a:rPr lang="en-GB" sz="2200" dirty="0"/>
              <a:t> Intercultural Components in Technical Writing Textbooks’. </a:t>
            </a:r>
            <a:r>
              <a:rPr lang="en-GB" sz="2200" i="1" dirty="0"/>
              <a:t>Journal of Technical Writing and Communication</a:t>
            </a:r>
            <a:r>
              <a:rPr lang="en-GB" sz="2200" dirty="0"/>
              <a:t>, </a:t>
            </a:r>
            <a:r>
              <a:rPr lang="en-GB" sz="2200" i="1" dirty="0"/>
              <a:t>52</a:t>
            </a:r>
            <a:r>
              <a:rPr lang="en-GB" sz="2200" dirty="0"/>
              <a:t>(2), pp.135-165. DOI: </a:t>
            </a:r>
            <a:r>
              <a:rPr lang="en-GB" sz="2200" u="sng" dirty="0">
                <a:hlinkClick r:id="rId6"/>
              </a:rPr>
              <a:t>https://doi.org/10.1177/0047281620981565</a:t>
            </a:r>
            <a:r>
              <a:rPr lang="en-GB" sz="2200" dirty="0"/>
              <a:t>.</a:t>
            </a:r>
          </a:p>
          <a:p>
            <a:pPr algn="just"/>
            <a:r>
              <a:rPr lang="en-GB" sz="2200" dirty="0"/>
              <a:t>Slater, R. (2020) </a:t>
            </a:r>
            <a:r>
              <a:rPr lang="en-GB" sz="2200" i="1" dirty="0"/>
              <a:t>Communication For International Business</a:t>
            </a:r>
            <a:r>
              <a:rPr lang="en-GB" sz="2200" dirty="0"/>
              <a:t>. William Collins. Available at: https://</a:t>
            </a:r>
            <a:r>
              <a:rPr lang="en-GB" sz="2200" dirty="0" err="1"/>
              <a:t>www.perlego.com</a:t>
            </a:r>
            <a:r>
              <a:rPr lang="en-GB" sz="2200" dirty="0"/>
              <a:t>/book/1284267 (Accessed: 11 August 2025).</a:t>
            </a:r>
          </a:p>
          <a:p>
            <a:pPr algn="just"/>
            <a:r>
              <a:rPr lang="en-GB" sz="2200" dirty="0"/>
              <a:t>Stadler, S. (2019) </a:t>
            </a:r>
            <a:r>
              <a:rPr lang="en-GB" sz="2200" i="1" dirty="0"/>
              <a:t>Conflict, Culture and Communication.</a:t>
            </a:r>
            <a:r>
              <a:rPr lang="en-GB" sz="2200" dirty="0"/>
              <a:t> 1st </a:t>
            </a:r>
            <a:r>
              <a:rPr lang="en-GB" sz="2200" dirty="0" err="1"/>
              <a:t>edn</a:t>
            </a:r>
            <a:r>
              <a:rPr lang="en-GB" sz="2200" dirty="0"/>
              <a:t>. Routledge. Available at: https://</a:t>
            </a:r>
            <a:r>
              <a:rPr lang="en-GB" sz="2200" dirty="0" err="1"/>
              <a:t>www.perlego.com</a:t>
            </a:r>
            <a:r>
              <a:rPr lang="en-GB" sz="2200" dirty="0"/>
              <a:t>/book/1520662 (Accessed: 11 August 2025).</a:t>
            </a:r>
          </a:p>
          <a:p>
            <a:pPr algn="just"/>
            <a:r>
              <a:rPr lang="en-GB" sz="2200" dirty="0"/>
              <a:t>Weinland, K. (2023) </a:t>
            </a:r>
            <a:r>
              <a:rPr lang="en-GB" sz="2200" i="1" dirty="0"/>
              <a:t>Intercultural Communication</a:t>
            </a:r>
            <a:r>
              <a:rPr lang="en-GB" sz="2200" dirty="0"/>
              <a:t>. Stillwater: Oklahoma State University Libraries. DOI: </a:t>
            </a:r>
            <a:r>
              <a:rPr lang="en-GB" sz="2200" u="sng" dirty="0">
                <a:hlinkClick r:id="rId7"/>
              </a:rPr>
              <a:t>https://doi.org/10.22488/okstate</a:t>
            </a:r>
            <a:r>
              <a:rPr lang="en-GB" sz="2200" dirty="0"/>
              <a:t>. </a:t>
            </a:r>
          </a:p>
          <a:p>
            <a:pPr algn="just"/>
            <a:r>
              <a:rPr lang="en-GB" sz="2200" dirty="0"/>
              <a:t>Weng, Y. (2024) ‘Research on Differences in Negotiation Styles and Promotion Strategies Under China-America Different Cultures’. </a:t>
            </a:r>
            <a:r>
              <a:rPr lang="en-GB" sz="2200" i="1" dirty="0"/>
              <a:t>Transactions on Economics, Business and Management Research. </a:t>
            </a:r>
            <a:r>
              <a:rPr lang="en-GB" sz="2200" dirty="0"/>
              <a:t>11(1), pp. 19–24. DOI: </a:t>
            </a:r>
            <a:r>
              <a:rPr lang="en-GB" sz="2200" u="sng" dirty="0">
                <a:hlinkClick r:id="rId8"/>
              </a:rPr>
              <a:t>https://doi.org/10.62051/1kg2p906</a:t>
            </a:r>
            <a:r>
              <a:rPr lang="en-GB" sz="2200" u="sng" dirty="0"/>
              <a:t>.</a:t>
            </a:r>
            <a:endParaRPr lang="en-GB" sz="2200" dirty="0"/>
          </a:p>
        </p:txBody>
      </p:sp>
    </p:spTree>
    <p:extLst>
      <p:ext uri="{BB962C8B-B14F-4D97-AF65-F5344CB8AC3E}">
        <p14:creationId xmlns:p14="http://schemas.microsoft.com/office/powerpoint/2010/main" val="413862013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2531</TotalTime>
  <Words>1677</Words>
  <Application>Microsoft Office PowerPoint</Application>
  <PresentationFormat>Ecran lat</PresentationFormat>
  <Paragraphs>85</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Parcel</vt:lpstr>
      <vt:lpstr>Cross-Cultural Negotiations: UK-China Strategic Partnership</vt:lpstr>
      <vt:lpstr>Agenda of the presentation </vt:lpstr>
      <vt:lpstr>Introduction to the context </vt:lpstr>
      <vt:lpstr>What is culture?</vt:lpstr>
      <vt:lpstr>Understanding Chinese Culture</vt:lpstr>
      <vt:lpstr>Prezentare PowerPoint</vt:lpstr>
      <vt:lpstr>Hofstede cultural Dimensions: Great Britain</vt:lpstr>
      <vt:lpstr>Hofstede cultural Dimensions: China</vt:lpstr>
      <vt:lpstr>Negotiation Strategies for a successful deal</vt:lpstr>
      <vt:lpstr>RECOMMENDATIONS AND Conclusion </vt:lpstr>
      <vt:lpstr>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 </dc:title>
  <dc:creator>Husam Helmi</dc:creator>
  <cp:lastModifiedBy>Tabaras Catalin</cp:lastModifiedBy>
  <cp:revision>10</cp:revision>
  <dcterms:created xsi:type="dcterms:W3CDTF">2020-10-29T12:05:35Z</dcterms:created>
  <dcterms:modified xsi:type="dcterms:W3CDTF">2025-08-12T10:42:15Z</dcterms:modified>
</cp:coreProperties>
</file>