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31"/>
  </p:notesMasterIdLst>
  <p:sldIdLst>
    <p:sldId id="381" r:id="rId5"/>
    <p:sldId id="426" r:id="rId6"/>
    <p:sldId id="447" r:id="rId7"/>
    <p:sldId id="456" r:id="rId8"/>
    <p:sldId id="449" r:id="rId9"/>
    <p:sldId id="448" r:id="rId10"/>
    <p:sldId id="427" r:id="rId11"/>
    <p:sldId id="428" r:id="rId12"/>
    <p:sldId id="429" r:id="rId13"/>
    <p:sldId id="450" r:id="rId14"/>
    <p:sldId id="430" r:id="rId15"/>
    <p:sldId id="451" r:id="rId16"/>
    <p:sldId id="452" r:id="rId17"/>
    <p:sldId id="431" r:id="rId18"/>
    <p:sldId id="432" r:id="rId19"/>
    <p:sldId id="433" r:id="rId20"/>
    <p:sldId id="434" r:id="rId21"/>
    <p:sldId id="435" r:id="rId22"/>
    <p:sldId id="436" r:id="rId23"/>
    <p:sldId id="453" r:id="rId24"/>
    <p:sldId id="455" r:id="rId25"/>
    <p:sldId id="454" r:id="rId26"/>
    <p:sldId id="437" r:id="rId27"/>
    <p:sldId id="438" r:id="rId28"/>
    <p:sldId id="441" r:id="rId29"/>
    <p:sldId id="442" r:id="rId3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51"/>
    <p:restoredTop sz="94718"/>
  </p:normalViewPr>
  <p:slideViewPr>
    <p:cSldViewPr snapToGrid="0">
      <p:cViewPr varScale="1">
        <p:scale>
          <a:sx n="91" d="100"/>
          <a:sy n="91" d="100"/>
        </p:scale>
        <p:origin x="108"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18/11/2019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pPr>
                <a:defRPr/>
              </a:pPr>
              <a:t>18/11/2019</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pPr>
                <a:defRPr/>
              </a:pPr>
              <a:t>18/11/2019</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pPr>
                <a:defRPr/>
              </a:pPr>
              <a:t>18/11/2019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pPr>
                <a:defRPr/>
              </a:pPr>
              <a:t>18/11/2019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pPr>
                <a:defRPr/>
              </a:pPr>
              <a:t>18/11/2019</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pPr>
                <a:defRPr/>
              </a:pPr>
              <a:t>18/11/2019</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pPr>
                <a:defRPr/>
              </a:pPr>
              <a:t>18/11/2019</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pPr>
                <a:defRPr/>
              </a:pPr>
              <a:t>18/11/2019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pPr>
                <a:defRPr/>
              </a:pPr>
              <a:t>18/11/2019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pPr>
                <a:defRPr/>
              </a:pPr>
              <a:t>18/11/2019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pPr>
                <a:defRPr/>
              </a:pPr>
              <a:t>18/11/2019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pPr>
                <a:defRPr/>
              </a:pPr>
              <a:t>18/11/2019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2.deloitte.com/us/en/insights/multimedia/videos/human-capital-trends.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2.deloitte.com/content/dam/Deloitte/us/Documents/human-capital/hc-2017-global-human-capital-trends-us.pdf" TargetMode="External"/><Relationship Id="rId2" Type="http://schemas.openxmlformats.org/officeDocument/2006/relationships/hyperlink" Target="https://www2.deloitte.com/uk/en/pages/technology/articles/building-your-digital-dna.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acebook.com/workplacebyfacebook/videos/1433377353377613/?v=1433377353377613" TargetMode="External"/><Relationship Id="rId2" Type="http://schemas.openxmlformats.org/officeDocument/2006/relationships/hyperlink" Target="https://www.youtube.com/watch?v=EYqxQGmQkVw" TargetMode="External"/><Relationship Id="rId1" Type="http://schemas.openxmlformats.org/officeDocument/2006/relationships/slideLayout" Target="../slideLayouts/slideLayout2.xml"/><Relationship Id="rId4" Type="http://schemas.openxmlformats.org/officeDocument/2006/relationships/hyperlink" Target="https://www.microsoft.com/en-us/microsoft-365/blog/2016/11/02/introducing-microsoft-teams-the-chat-based-workspace-in-office-365/"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time_continue=45&amp;v=Q-GQS7ssybA&amp;feature=emb_logo"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b0sK2dqxLgY" TargetMode="External"/><Relationship Id="rId2" Type="http://schemas.openxmlformats.org/officeDocument/2006/relationships/hyperlink" Target="https://venturebeat.com/2016/07/11/recruitment-chatbot-mya-automates-75-of-hiring-proces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abcnews.go.com/GMA/video/swipe-employment-app-tinder-job-seekers-32264237"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zzjkor8A6wQ" TargetMode="External"/><Relationship Id="rId2" Type="http://schemas.openxmlformats.org/officeDocument/2006/relationships/hyperlink" Target="https://thenextweb.com/work2030/2019/07/09/this-ai-powered-tool-helps-you-write-effective-and-inclusive-job-ad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forbes.com/sites/zackfriedman/2018/08/06/ibms-hr-chief-shares-best-advice-on-the-future-of-work/#378fd3203dc4"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dMrX08PxUNY"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hSjKoEva5b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emea01.safelinks.protection.outlook.com/?url=http://bbc.in/2NYVGQn?fbclid%3DIwAR3a6fOAvRwnC3Ar7A-Dt8mEpvMuXRZOekxTTbDP0oJxm6h-w5PohqpH6-w&amp;data=02|01|jayne.woodman@uwtsd.ac.uk|f30991ae13aa40340e5d08d6ad81c11d|4e0f11f9046e45059cb8db2152311e21|0|0|636887170133005293&amp;sdata=R2OrxHqCWMe7W7wr8DXr1PIi44vUquP9Lugejhm8t4o%3D&amp;reserved=0"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ted.com/talks/daniel_susskind_3_myths_about_the_future_of_work_and_why_they_re_not_true?language=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1747082"/>
            <a:ext cx="8291945"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
            </a:r>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BMBM4004</a:t>
            </a:r>
            <a:r>
              <a:rPr lang="en-GB" altLang="en-US" dirty="0"/>
              <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Introduction to the Digital Workplace</a:t>
            </a:r>
            <a:r>
              <a:rPr lang="en-GB" altLang="en-US" sz="3600" dirty="0">
                <a:latin typeface="Arial Rounded MT Bold" charset="0"/>
                <a:ea typeface="Arial Rounded MT Bold" charset="0"/>
                <a:cs typeface="Arial Rounded MT Bold" charset="0"/>
              </a:rPr>
              <a:t/>
            </a:r>
            <a:br>
              <a:rPr lang="en-GB" altLang="en-US" sz="3600" dirty="0">
                <a:latin typeface="Arial Rounded MT Bold" charset="0"/>
                <a:ea typeface="Arial Rounded MT Bold" charset="0"/>
                <a:cs typeface="Arial Rounded MT Bold" charset="0"/>
              </a:rPr>
            </a:br>
            <a:r>
              <a:rPr lang="en-GB" altLang="en-US" sz="3600" dirty="0">
                <a:latin typeface="Arial Rounded MT Bold" charset="0"/>
                <a:ea typeface="Arial Rounded MT Bold" charset="0"/>
                <a:cs typeface="Arial Rounded MT Bold" charset="0"/>
              </a:rPr>
              <a:t>Digital </a:t>
            </a:r>
            <a:r>
              <a:rPr lang="en-GB" altLang="en-US" sz="3600" dirty="0" smtClean="0">
                <a:latin typeface="Arial Rounded MT Bold" charset="0"/>
                <a:ea typeface="Arial Rounded MT Bold" charset="0"/>
                <a:cs typeface="Arial Rounded MT Bold" charset="0"/>
              </a:rPr>
              <a:t>HR</a:t>
            </a:r>
            <a:r>
              <a:rPr lang="en-GB" altLang="en-US" sz="1400" dirty="0">
                <a:solidFill>
                  <a:schemeClr val="bg1"/>
                </a:solidFill>
              </a:rPr>
              <a:t/>
            </a:r>
            <a:br>
              <a:rPr lang="en-GB" altLang="en-US" sz="1400" dirty="0">
                <a:solidFill>
                  <a:schemeClr val="bg1"/>
                </a:solidFill>
              </a:rPr>
            </a:br>
            <a:endParaRPr lang="en-GB" altLang="en-US" sz="1400" dirty="0">
              <a:solidFill>
                <a:schemeClr val="bg1"/>
              </a:solidFill>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the Main Functions of HR?</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441163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the Main Functions of HR?</a:t>
            </a:r>
          </a:p>
        </p:txBody>
      </p:sp>
      <p:sp>
        <p:nvSpPr>
          <p:cNvPr id="3" name="Content Placeholder 2"/>
          <p:cNvSpPr>
            <a:spLocks noGrp="1"/>
          </p:cNvSpPr>
          <p:nvPr>
            <p:ph idx="1"/>
          </p:nvPr>
        </p:nvSpPr>
        <p:spPr/>
        <p:txBody>
          <a:bodyPr/>
          <a:lstStyle/>
          <a:p>
            <a:r>
              <a:rPr lang="en-GB" dirty="0"/>
              <a:t>Recruitment</a:t>
            </a:r>
          </a:p>
          <a:p>
            <a:r>
              <a:rPr lang="en-GB" dirty="0"/>
              <a:t>Training and Development</a:t>
            </a:r>
          </a:p>
          <a:p>
            <a:r>
              <a:rPr lang="en-GB" dirty="0"/>
              <a:t>Pay and compensation</a:t>
            </a:r>
          </a:p>
          <a:p>
            <a:r>
              <a:rPr lang="en-GB" dirty="0"/>
              <a:t>Employee benefits</a:t>
            </a:r>
          </a:p>
          <a:p>
            <a:r>
              <a:rPr lang="en-GB" dirty="0"/>
              <a:t>Employee relations</a:t>
            </a:r>
          </a:p>
          <a:p>
            <a:r>
              <a:rPr lang="en-GB" dirty="0"/>
              <a:t>Legal Responsibilities</a:t>
            </a:r>
          </a:p>
        </p:txBody>
      </p:sp>
    </p:spTree>
    <p:extLst>
      <p:ext uri="{BB962C8B-B14F-4D97-AF65-F5344CB8AC3E}">
        <p14:creationId xmlns:p14="http://schemas.microsoft.com/office/powerpoint/2010/main" val="2934002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How can digital technologies help in </a:t>
            </a:r>
            <a:r>
              <a:rPr lang="en-GB"/>
              <a:t>any area of HR?</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3830771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Global Human Capital Trends</a:t>
            </a:r>
            <a:r>
              <a:rPr lang="en-GB" dirty="0"/>
              <a:t> video</a:t>
            </a:r>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2541171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i="1" dirty="0"/>
              <a:t>HR is undergoing rapid and profound change. Once viewed as a support function that delivered employee services, HR is now being asked to help lead the digital transformation sweeping organizations worldwide. We see this change taking place in three areas:</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spTree>
    <p:extLst>
      <p:ext uri="{BB962C8B-B14F-4D97-AF65-F5344CB8AC3E}">
        <p14:creationId xmlns:p14="http://schemas.microsoft.com/office/powerpoint/2010/main" val="646363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1.Digital workforce</a:t>
            </a:r>
            <a:r>
              <a:rPr lang="en-GB" i="1" dirty="0"/>
              <a:t>:</a:t>
            </a:r>
            <a:endParaRPr lang="en-GB" dirty="0"/>
          </a:p>
        </p:txBody>
      </p:sp>
      <p:sp>
        <p:nvSpPr>
          <p:cNvPr id="3" name="Content Placeholder 2"/>
          <p:cNvSpPr>
            <a:spLocks noGrp="1"/>
          </p:cNvSpPr>
          <p:nvPr>
            <p:ph idx="1"/>
          </p:nvPr>
        </p:nvSpPr>
        <p:spPr/>
        <p:txBody>
          <a:bodyPr/>
          <a:lstStyle/>
          <a:p>
            <a:r>
              <a:rPr lang="en-GB" i="1" dirty="0"/>
              <a:t>How can organisations drive new </a:t>
            </a:r>
            <a:r>
              <a:rPr lang="en-GB" i="1" dirty="0">
                <a:hlinkClick r:id="rId2"/>
              </a:rPr>
              <a:t>management practices</a:t>
            </a:r>
            <a:r>
              <a:rPr lang="en-GB" i="1" dirty="0"/>
              <a:t>, a culture of innovation and sharing, and a set of talent practices that facilitate a </a:t>
            </a:r>
            <a:r>
              <a:rPr lang="en-GB" i="1" dirty="0">
                <a:hlinkClick r:id="rId3"/>
              </a:rPr>
              <a:t>new network-based organization</a:t>
            </a:r>
            <a:r>
              <a:rPr lang="en-GB" i="1" dirty="0"/>
              <a:t>?</a:t>
            </a:r>
          </a:p>
          <a:p>
            <a:endParaRPr lang="en-GB" dirty="0"/>
          </a:p>
        </p:txBody>
      </p:sp>
    </p:spTree>
    <p:extLst>
      <p:ext uri="{BB962C8B-B14F-4D97-AF65-F5344CB8AC3E}">
        <p14:creationId xmlns:p14="http://schemas.microsoft.com/office/powerpoint/2010/main" val="1811160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2. Digital workplace</a:t>
            </a:r>
            <a:r>
              <a:rPr lang="en-GB" i="1" dirty="0"/>
              <a:t>:</a:t>
            </a:r>
            <a:endParaRPr lang="en-GB" dirty="0"/>
          </a:p>
        </p:txBody>
      </p:sp>
      <p:sp>
        <p:nvSpPr>
          <p:cNvPr id="3" name="Content Placeholder 2"/>
          <p:cNvSpPr>
            <a:spLocks noGrp="1"/>
          </p:cNvSpPr>
          <p:nvPr>
            <p:ph idx="1"/>
          </p:nvPr>
        </p:nvSpPr>
        <p:spPr/>
        <p:txBody>
          <a:bodyPr>
            <a:normAutofit fontScale="92500" lnSpcReduction="20000"/>
          </a:bodyPr>
          <a:lstStyle/>
          <a:p>
            <a:r>
              <a:rPr lang="en-GB" i="1" dirty="0"/>
              <a:t>How can organizations design a working environment that enables productivity; uses modern communication tools (such as Slack, Workplace by Facebook, Microsoft Teams, and many others); and promotes engagement, wellness, and a sense of purpose?</a:t>
            </a:r>
          </a:p>
          <a:p>
            <a:r>
              <a:rPr lang="en-GB" dirty="0">
                <a:hlinkClick r:id="rId2"/>
              </a:rPr>
              <a:t>Slack</a:t>
            </a:r>
          </a:p>
          <a:p>
            <a:r>
              <a:rPr lang="en-GB" dirty="0">
                <a:hlinkClick r:id="rId3"/>
              </a:rPr>
              <a:t>Workplace by Facebook</a:t>
            </a:r>
            <a:endParaRPr lang="en-GB" dirty="0"/>
          </a:p>
          <a:p>
            <a:r>
              <a:rPr lang="en-GB" dirty="0">
                <a:hlinkClick r:id="rId4"/>
              </a:rPr>
              <a:t>Microsoft Teams</a:t>
            </a:r>
            <a:endParaRPr lang="en-GB" dirty="0"/>
          </a:p>
        </p:txBody>
      </p:sp>
    </p:spTree>
    <p:extLst>
      <p:ext uri="{BB962C8B-B14F-4D97-AF65-F5344CB8AC3E}">
        <p14:creationId xmlns:p14="http://schemas.microsoft.com/office/powerpoint/2010/main" val="21146068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3. Digital HR</a:t>
            </a:r>
            <a:r>
              <a:rPr lang="en-GB" i="1" dirty="0"/>
              <a:t>:</a:t>
            </a:r>
            <a:endParaRPr lang="en-GB" dirty="0"/>
          </a:p>
        </p:txBody>
      </p:sp>
      <p:sp>
        <p:nvSpPr>
          <p:cNvPr id="3" name="Content Placeholder 2"/>
          <p:cNvSpPr>
            <a:spLocks noGrp="1"/>
          </p:cNvSpPr>
          <p:nvPr>
            <p:ph idx="1"/>
          </p:nvPr>
        </p:nvSpPr>
        <p:spPr/>
        <p:txBody>
          <a:bodyPr/>
          <a:lstStyle/>
          <a:p>
            <a:r>
              <a:rPr lang="en-GB" i="1" dirty="0"/>
              <a:t>How can organizations change the HR function itself to operate in a digital way, use digital tools and apps to deliver solutions, and continuously experiment and innovate?</a:t>
            </a:r>
            <a:endParaRPr lang="en-GB" dirty="0"/>
          </a:p>
        </p:txBody>
      </p:sp>
    </p:spTree>
    <p:extLst>
      <p:ext uri="{BB962C8B-B14F-4D97-AF65-F5344CB8AC3E}">
        <p14:creationId xmlns:p14="http://schemas.microsoft.com/office/powerpoint/2010/main" val="3774351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Development of HR</a:t>
            </a:r>
          </a:p>
        </p:txBody>
      </p:sp>
      <p:sp>
        <p:nvSpPr>
          <p:cNvPr id="3" name="Content Placeholder 2"/>
          <p:cNvSpPr>
            <a:spLocks noGrp="1"/>
          </p:cNvSpPr>
          <p:nvPr>
            <p:ph idx="1"/>
          </p:nvPr>
        </p:nvSpPr>
        <p:spPr/>
        <p:txBody>
          <a:bodyPr>
            <a:normAutofit fontScale="70000" lnSpcReduction="20000"/>
          </a:bodyPr>
          <a:lstStyle/>
          <a:p>
            <a:r>
              <a:rPr lang="en-GB" dirty="0"/>
              <a:t>Digital HR builds upon years of effort.</a:t>
            </a:r>
          </a:p>
          <a:p>
            <a:r>
              <a:rPr lang="en-GB" dirty="0"/>
              <a:t> In the 1960s and 1970s, HR focused on personnel operations, automating transactions, and maintaining a sound employee system of record. </a:t>
            </a:r>
          </a:p>
          <a:p>
            <a:r>
              <a:rPr lang="en-GB" dirty="0"/>
              <a:t>In the 1980s, HR was redesigned as a “service organization”; </a:t>
            </a:r>
            <a:r>
              <a:rPr lang="en-GB" dirty="0" err="1"/>
              <a:t>centers</a:t>
            </a:r>
            <a:r>
              <a:rPr lang="en-GB" dirty="0"/>
              <a:t> of expertise began to manage core talent practices, service </a:t>
            </a:r>
            <a:r>
              <a:rPr lang="en-GB" dirty="0" err="1"/>
              <a:t>centers</a:t>
            </a:r>
            <a:r>
              <a:rPr lang="en-GB" dirty="0"/>
              <a:t> handled individual needs, and HR business partners began to be embedded in the business. </a:t>
            </a:r>
          </a:p>
          <a:p>
            <a:r>
              <a:rPr lang="en-GB" dirty="0"/>
              <a:t>In the 1990s and early 2000s, HR was redesigned again around integrated talent management, often accompanied by the implementation of new systems for recruiting, learning, performance management, and compensation…</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10</a:t>
            </a:fld>
            <a:endParaRPr lang="en-GB"/>
          </a:p>
        </p:txBody>
      </p:sp>
    </p:spTree>
    <p:extLst>
      <p:ext uri="{BB962C8B-B14F-4D97-AF65-F5344CB8AC3E}">
        <p14:creationId xmlns:p14="http://schemas.microsoft.com/office/powerpoint/2010/main" val="375095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HR</a:t>
            </a:r>
          </a:p>
        </p:txBody>
      </p:sp>
      <p:sp>
        <p:nvSpPr>
          <p:cNvPr id="3" name="Content Placeholder 2"/>
          <p:cNvSpPr>
            <a:spLocks noGrp="1"/>
          </p:cNvSpPr>
          <p:nvPr>
            <p:ph idx="1"/>
          </p:nvPr>
        </p:nvSpPr>
        <p:spPr/>
        <p:txBody>
          <a:bodyPr>
            <a:normAutofit fontScale="92500"/>
          </a:bodyPr>
          <a:lstStyle/>
          <a:p>
            <a:r>
              <a:rPr lang="en-GB" dirty="0"/>
              <a:t>Today, HR’s focus has shifted toward building the organization of the future. Companies are hiring young, digitally savvy workers who are comfortable doing things themselves and sharing information in a transparent way. They want an integrated, digital experience at work—one designed around teams, productivity, and empowerment—and HR is expected to deliver it.</a:t>
            </a:r>
          </a:p>
          <a:p>
            <a:endParaRPr lang="en-GB" dirty="0"/>
          </a:p>
        </p:txBody>
      </p:sp>
    </p:spTree>
    <p:extLst>
      <p:ext uri="{BB962C8B-B14F-4D97-AF65-F5344CB8AC3E}">
        <p14:creationId xmlns:p14="http://schemas.microsoft.com/office/powerpoint/2010/main" val="3136211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Rewriting the rules for digital HR</a:t>
            </a:r>
          </a:p>
        </p:txBody>
      </p:sp>
      <p:sp>
        <p:nvSpPr>
          <p:cNvPr id="3" name="Content Placeholder 2"/>
          <p:cNvSpPr>
            <a:spLocks noGrp="1"/>
          </p:cNvSpPr>
          <p:nvPr>
            <p:ph idx="1"/>
          </p:nvPr>
        </p:nvSpPr>
        <p:spPr/>
        <p:txBody>
          <a:bodyPr>
            <a:normAutofit fontScale="85000" lnSpcReduction="10000"/>
          </a:bodyPr>
          <a:lstStyle/>
          <a:p>
            <a:r>
              <a:rPr lang="en-GB" dirty="0"/>
              <a:t>While none of HR’s prior responsibilities has gone away, HR departments today are under pressure to rewrite the rules by redesigning talent practices, from recruiting to leadership to performance management; by experimenting with digital apps; and by building a compelling employee experience. All this must be done with a focus on redesigning the organization around teams, implementing analytics and organizational network analysis, and driving a global focus on diversity, culture, learning, and careers.</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12</a:t>
            </a:fld>
            <a:endParaRPr lang="en-GB"/>
          </a:p>
        </p:txBody>
      </p:sp>
    </p:spTree>
    <p:extLst>
      <p:ext uri="{BB962C8B-B14F-4D97-AF65-F5344CB8AC3E}">
        <p14:creationId xmlns:p14="http://schemas.microsoft.com/office/powerpoint/2010/main" val="1254853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a:t>As companies become networks and the employee base becomes both older and younger, new approaches are needed in almost every HR domain.</a:t>
            </a:r>
          </a:p>
          <a:p>
            <a:r>
              <a:rPr lang="en-GB" dirty="0"/>
              <a:t>Rather than deliver HR programs designed around legacy business processes, HR teams now study employee needs across all segments: hourly workers, salaried employees, managers, executives. Instead of traditional career models, HR is offering journey maps and replacing complex processes with local practices based on an integrated platform.</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13</a:t>
            </a:fld>
            <a:endParaRPr lang="en-GB"/>
          </a:p>
        </p:txBody>
      </p:sp>
    </p:spTree>
    <p:extLst>
      <p:ext uri="{BB962C8B-B14F-4D97-AF65-F5344CB8AC3E}">
        <p14:creationId xmlns:p14="http://schemas.microsoft.com/office/powerpoint/2010/main" val="1695378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tools</a:t>
            </a:r>
          </a:p>
        </p:txBody>
      </p:sp>
      <p:sp>
        <p:nvSpPr>
          <p:cNvPr id="3" name="Content Placeholder 2"/>
          <p:cNvSpPr>
            <a:spLocks noGrp="1"/>
          </p:cNvSpPr>
          <p:nvPr>
            <p:ph idx="1"/>
          </p:nvPr>
        </p:nvSpPr>
        <p:spPr/>
        <p:txBody>
          <a:bodyPr>
            <a:normAutofit fontScale="92500" lnSpcReduction="10000"/>
          </a:bodyPr>
          <a:lstStyle/>
          <a:p>
            <a:r>
              <a:rPr lang="en-GB" dirty="0"/>
              <a:t>Wade and Wendy, a </a:t>
            </a:r>
            <a:r>
              <a:rPr lang="en-GB" dirty="0" err="1"/>
              <a:t>chatbot</a:t>
            </a:r>
            <a:r>
              <a:rPr lang="en-GB" dirty="0"/>
              <a:t> service, brings AI and </a:t>
            </a:r>
            <a:r>
              <a:rPr lang="en-GB" dirty="0" err="1"/>
              <a:t>chatbots</a:t>
            </a:r>
            <a:r>
              <a:rPr lang="en-GB" dirty="0"/>
              <a:t> to recruitment and career </a:t>
            </a:r>
            <a:r>
              <a:rPr lang="en-GB" dirty="0" err="1"/>
              <a:t>planning.Wade</a:t>
            </a:r>
            <a:r>
              <a:rPr lang="en-GB" dirty="0"/>
              <a:t> helps employees with their career strategies and shows them career opportunities in the company. Wendy talks with candidates and helps them understand the company’s culture, job opportunities, and hiring process.</a:t>
            </a:r>
          </a:p>
          <a:p>
            <a:r>
              <a:rPr lang="en-GB" dirty="0">
                <a:hlinkClick r:id="rId2"/>
              </a:rPr>
              <a:t>https://www.youtube.com/watch?time_continue=45&amp;v=Q-GQS7ssybA&amp;feature=emb_logo</a:t>
            </a:r>
            <a:endParaRPr lang="en-GB" dirty="0"/>
          </a:p>
          <a:p>
            <a:endParaRPr lang="en-GB" dirty="0"/>
          </a:p>
        </p:txBody>
      </p:sp>
    </p:spTree>
    <p:extLst>
      <p:ext uri="{BB962C8B-B14F-4D97-AF65-F5344CB8AC3E}">
        <p14:creationId xmlns:p14="http://schemas.microsoft.com/office/powerpoint/2010/main" val="485795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a:t>Firstjob’s</a:t>
            </a:r>
            <a:r>
              <a:rPr lang="en-GB" dirty="0"/>
              <a:t> </a:t>
            </a:r>
            <a:r>
              <a:rPr lang="en-GB" dirty="0" err="1"/>
              <a:t>chatbot</a:t>
            </a:r>
            <a:r>
              <a:rPr lang="en-GB" dirty="0"/>
              <a:t> Mya can eliminate up to 75 percent of the questions people have during the recruiting process</a:t>
            </a:r>
          </a:p>
          <a:p>
            <a:r>
              <a:rPr lang="en-GB" dirty="0">
                <a:hlinkClick r:id="rId2"/>
              </a:rPr>
              <a:t>https://venturebeat.com/2016/07/11/recruitment-chatbot-mya-automates-75-of-hiring-process/</a:t>
            </a:r>
            <a:endParaRPr lang="en-GB" dirty="0"/>
          </a:p>
          <a:p>
            <a:endParaRPr lang="en-GB" dirty="0"/>
          </a:p>
          <a:p>
            <a:r>
              <a:rPr lang="en-GB" dirty="0">
                <a:hlinkClick r:id="rId3"/>
              </a:rPr>
              <a:t>https://www.youtube.com/watch?v=b0sK2dqxLgY</a:t>
            </a:r>
            <a:endParaRPr lang="en-GB" dirty="0"/>
          </a:p>
          <a:p>
            <a:endParaRPr lang="en-GB" dirty="0"/>
          </a:p>
          <a:p>
            <a:endParaRPr lang="en-GB" dirty="0"/>
          </a:p>
        </p:txBody>
      </p:sp>
    </p:spTree>
    <p:extLst>
      <p:ext uri="{BB962C8B-B14F-4D97-AF65-F5344CB8AC3E}">
        <p14:creationId xmlns:p14="http://schemas.microsoft.com/office/powerpoint/2010/main" val="418120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Switch, a new app for recruiting, helps candidates find jobs by giving them a Tinder-like experience for job search and recruitment.</a:t>
            </a:r>
          </a:p>
          <a:p>
            <a:endParaRPr lang="en-GB" dirty="0"/>
          </a:p>
          <a:p>
            <a:r>
              <a:rPr lang="en-GB" dirty="0">
                <a:hlinkClick r:id="rId2"/>
              </a:rPr>
              <a:t>https://abcnews.go.com/GMA/video/swipe-employment-app-tinder-job-seekers-32264237</a:t>
            </a:r>
            <a:endParaRPr lang="en-GB" dirty="0"/>
          </a:p>
          <a:p>
            <a:endParaRPr lang="en-GB" dirty="0"/>
          </a:p>
        </p:txBody>
      </p:sp>
    </p:spTree>
    <p:extLst>
      <p:ext uri="{BB962C8B-B14F-4D97-AF65-F5344CB8AC3E}">
        <p14:creationId xmlns:p14="http://schemas.microsoft.com/office/powerpoint/2010/main" val="3995229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a:t>Software vendor Unitive uses AI to write job descriptions based on actual discussions about the job, and can algorithmically identify gender, race, or generational bias to reduce unconscious bias in recruiting. </a:t>
            </a:r>
          </a:p>
          <a:p>
            <a:r>
              <a:rPr lang="en-GB" dirty="0">
                <a:hlinkClick r:id="rId2"/>
              </a:rPr>
              <a:t>https://thenextweb.com/work2030/2019/07/09/this-ai-powered-tool-helps-you-write-effective-and-inclusive-job-ads/</a:t>
            </a:r>
            <a:endParaRPr lang="en-GB" dirty="0"/>
          </a:p>
          <a:p>
            <a:r>
              <a:rPr lang="en-GB" dirty="0"/>
              <a:t>Another example is </a:t>
            </a:r>
            <a:r>
              <a:rPr lang="en-GB" dirty="0" err="1"/>
              <a:t>SuccessFactors</a:t>
            </a:r>
            <a:r>
              <a:rPr lang="en-GB" dirty="0"/>
              <a:t>, which now provides similar tools in its enterprise talent management application.</a:t>
            </a:r>
          </a:p>
          <a:p>
            <a:r>
              <a:rPr lang="en-GB" dirty="0">
                <a:hlinkClick r:id="rId3"/>
              </a:rPr>
              <a:t>https://www.youtube.com/watch?v=zzjkor8A6wQ</a:t>
            </a:r>
            <a:endParaRPr lang="en-GB" dirty="0"/>
          </a:p>
        </p:txBody>
      </p:sp>
    </p:spTree>
    <p:extLst>
      <p:ext uri="{BB962C8B-B14F-4D97-AF65-F5344CB8AC3E}">
        <p14:creationId xmlns:p14="http://schemas.microsoft.com/office/powerpoint/2010/main" val="3178165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Transparency</a:t>
            </a:r>
          </a:p>
        </p:txBody>
      </p:sp>
      <p:sp>
        <p:nvSpPr>
          <p:cNvPr id="3" name="Content Placeholder 2"/>
          <p:cNvSpPr>
            <a:spLocks noGrp="1"/>
          </p:cNvSpPr>
          <p:nvPr>
            <p:ph idx="1"/>
          </p:nvPr>
        </p:nvSpPr>
        <p:spPr/>
        <p:txBody>
          <a:bodyPr>
            <a:normAutofit fontScale="85000" lnSpcReduction="20000"/>
          </a:bodyPr>
          <a:lstStyle/>
          <a:p>
            <a:r>
              <a:rPr lang="en-GB" dirty="0"/>
              <a:t>Transparency is becoming a standard in the world of HR and talent. In compensation, Glassdoor’s Know Your Worth and LinkedIn’s Salary were launched this year, joining vendors such as Salary.com and </a:t>
            </a:r>
            <a:r>
              <a:rPr lang="en-GB" dirty="0" err="1"/>
              <a:t>Payscale</a:t>
            </a:r>
            <a:r>
              <a:rPr lang="en-GB" dirty="0"/>
              <a:t>, which crowdsource compensation data for anyone to see. </a:t>
            </a:r>
          </a:p>
          <a:p>
            <a:endParaRPr lang="en-GB" dirty="0"/>
          </a:p>
          <a:p>
            <a:r>
              <a:rPr lang="en-GB" dirty="0"/>
              <a:t>By collecting anonymous data on tens of thousands to millions of salaries, these tools let workers compare their salary against those for similar jobs by city, tenure, industry, and even company.</a:t>
            </a:r>
          </a:p>
        </p:txBody>
      </p:sp>
    </p:spTree>
    <p:extLst>
      <p:ext uri="{BB962C8B-B14F-4D97-AF65-F5344CB8AC3E}">
        <p14:creationId xmlns:p14="http://schemas.microsoft.com/office/powerpoint/2010/main" val="37076293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IBM's HR Chief Shares Best Advice On The Future Of Work</a:t>
            </a:r>
            <a:endParaRPr lang="en-GB" dirty="0"/>
          </a:p>
        </p:txBody>
      </p:sp>
      <p:sp>
        <p:nvSpPr>
          <p:cNvPr id="3" name="Content Placeholder 2"/>
          <p:cNvSpPr>
            <a:spLocks noGrp="1"/>
          </p:cNvSpPr>
          <p:nvPr>
            <p:ph idx="1"/>
          </p:nvPr>
        </p:nvSpPr>
        <p:spPr/>
        <p:txBody>
          <a:bodyPr>
            <a:normAutofit lnSpcReduction="10000"/>
          </a:bodyPr>
          <a:lstStyle/>
          <a:p>
            <a:endParaRPr lang="en-GB" dirty="0">
              <a:hlinkClick r:id="rId2"/>
            </a:endParaRPr>
          </a:p>
          <a:p>
            <a:r>
              <a:rPr lang="en-GB" dirty="0"/>
              <a:t>IBM, a global company with over 400,000 people, is leading the transition to digital HR, using a wide variety of experiments to drive new digital HR solutions.</a:t>
            </a:r>
            <a:endParaRPr lang="en-GB" dirty="0">
              <a:hlinkClick r:id="rId2"/>
            </a:endParaRPr>
          </a:p>
          <a:p>
            <a:r>
              <a:rPr lang="en-GB" dirty="0">
                <a:hlinkClick r:id="rId2"/>
              </a:rPr>
              <a:t>https://www.forbes.com/sites/zackfriedman/2018/08/06/ibms-hr-chief-shares-best-advice-on-the-future-of-work/#378fd3203dc4</a:t>
            </a:r>
            <a:endParaRPr lang="en-GB" dirty="0"/>
          </a:p>
        </p:txBody>
      </p:sp>
    </p:spTree>
    <p:extLst>
      <p:ext uri="{BB962C8B-B14F-4D97-AF65-F5344CB8AC3E}">
        <p14:creationId xmlns:p14="http://schemas.microsoft.com/office/powerpoint/2010/main" val="1650049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dirty="0"/>
              <a:t>The company reinvented its performance management process by building Checkpoint, a new feedback process that is dramatically increasing engagement, alignment, and goal management.</a:t>
            </a:r>
          </a:p>
          <a:p>
            <a:r>
              <a:rPr lang="en-GB" dirty="0"/>
              <a:t>To drive continuous learning, IBM shut down its traditional global learning management system and replaced it with a new digital learning platform. The new system enables employees to publish any content they feel is important, curates and recommends training based on role and experience, and integrates external learning from across the Internet.</a:t>
            </a:r>
          </a:p>
          <a:p>
            <a:r>
              <a:rPr lang="en-GB" dirty="0"/>
              <a:t>To empower employees to take greater control of their career management, IBM developed a proprietary career management system that helps people find new jobs and recommends new assignments by looking at the patterns of their peers.</a:t>
            </a:r>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20</a:t>
            </a:fld>
            <a:endParaRPr lang="en-GB"/>
          </a:p>
        </p:txBody>
      </p:sp>
    </p:spTree>
    <p:extLst>
      <p:ext uri="{BB962C8B-B14F-4D97-AF65-F5344CB8AC3E}">
        <p14:creationId xmlns:p14="http://schemas.microsoft.com/office/powerpoint/2010/main" val="2838261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a:t>Within HR, IBM leveraged the company’s AI investments in Watson to pilot the use of CHIP (Cognitive Human Interface Personality), a cognitive assistant that can handle a wide range of HR-related questions. CHIP is an intelligent </a:t>
            </a:r>
            <a:r>
              <a:rPr lang="en-GB" dirty="0" err="1"/>
              <a:t>chatbot</a:t>
            </a:r>
            <a:r>
              <a:rPr lang="en-GB" dirty="0"/>
              <a:t> (available through computer, text messages, and soon voice) that recognizes the 200 most frequently asked employee questions (such as “Tell me about my vacation benefits” or “Find me an expert in digital marketing”) and becomes smarter all the time. The system has already reduced call </a:t>
            </a:r>
            <a:r>
              <a:rPr lang="en-GB" dirty="0" err="1"/>
              <a:t>center</a:t>
            </a:r>
            <a:r>
              <a:rPr lang="en-GB" dirty="0"/>
              <a:t> time and is proving popular with employees.</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21</a:t>
            </a:fld>
            <a:endParaRPr lang="en-GB"/>
          </a:p>
        </p:txBody>
      </p:sp>
    </p:spTree>
    <p:extLst>
      <p:ext uri="{BB962C8B-B14F-4D97-AF65-F5344CB8AC3E}">
        <p14:creationId xmlns:p14="http://schemas.microsoft.com/office/powerpoint/2010/main" val="1263062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9110" y="0"/>
            <a:ext cx="7995837" cy="5854262"/>
          </a:xfrm>
        </p:spPr>
      </p:pic>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22</a:t>
            </a:fld>
            <a:endParaRPr lang="en-GB"/>
          </a:p>
        </p:txBody>
      </p:sp>
    </p:spTree>
    <p:extLst>
      <p:ext uri="{BB962C8B-B14F-4D97-AF65-F5344CB8AC3E}">
        <p14:creationId xmlns:p14="http://schemas.microsoft.com/office/powerpoint/2010/main" val="696360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Sophia</a:t>
            </a:r>
          </a:p>
        </p:txBody>
      </p:sp>
      <p:sp>
        <p:nvSpPr>
          <p:cNvPr id="3" name="Content Placeholder 2"/>
          <p:cNvSpPr>
            <a:spLocks noGrp="1"/>
          </p:cNvSpPr>
          <p:nvPr>
            <p:ph idx="1"/>
          </p:nvPr>
        </p:nvSpPr>
        <p:spPr/>
        <p:txBody>
          <a:bodyPr/>
          <a:lstStyle/>
          <a:p>
            <a:r>
              <a:rPr lang="en-GB" dirty="0"/>
              <a:t>Who is Sophia?</a:t>
            </a:r>
          </a:p>
          <a:p>
            <a:r>
              <a:rPr lang="en-GB" dirty="0"/>
              <a:t>What is the significance of Sophia?</a:t>
            </a:r>
          </a:p>
          <a:p>
            <a:endParaRPr lang="en-GB" dirty="0"/>
          </a:p>
          <a:p>
            <a:r>
              <a:rPr lang="en-GB" dirty="0">
                <a:hlinkClick r:id="rId2"/>
              </a:rPr>
              <a:t>https://www.youtube.com/watch?v=dMrX08PxUNY</a:t>
            </a:r>
            <a:endParaRPr lang="en-GB" dirty="0"/>
          </a:p>
          <a:p>
            <a:endParaRPr lang="en-GB" dirty="0"/>
          </a:p>
        </p:txBody>
      </p:sp>
    </p:spTree>
    <p:extLst>
      <p:ext uri="{BB962C8B-B14F-4D97-AF65-F5344CB8AC3E}">
        <p14:creationId xmlns:p14="http://schemas.microsoft.com/office/powerpoint/2010/main" val="32409076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Boston Dynamics Atlas Robot</a:t>
            </a:r>
          </a:p>
        </p:txBody>
      </p:sp>
      <p:sp>
        <p:nvSpPr>
          <p:cNvPr id="3" name="Content Placeholder 2"/>
          <p:cNvSpPr>
            <a:spLocks noGrp="1"/>
          </p:cNvSpPr>
          <p:nvPr>
            <p:ph idx="1"/>
          </p:nvPr>
        </p:nvSpPr>
        <p:spPr/>
        <p:txBody>
          <a:bodyPr/>
          <a:lstStyle/>
          <a:p>
            <a:r>
              <a:rPr lang="en-GB" dirty="0">
                <a:hlinkClick r:id="rId2"/>
              </a:rPr>
              <a:t>https://www.youtube.com/watch?v=hSjKoEva5bg</a:t>
            </a:r>
            <a:endParaRPr lang="en-GB" dirty="0"/>
          </a:p>
          <a:p>
            <a:endParaRPr lang="en-GB" dirty="0"/>
          </a:p>
          <a:p>
            <a:r>
              <a:rPr lang="en-GB" dirty="0"/>
              <a:t>How will Amazon use Atlas?</a:t>
            </a:r>
          </a:p>
        </p:txBody>
      </p:sp>
    </p:spTree>
    <p:extLst>
      <p:ext uri="{BB962C8B-B14F-4D97-AF65-F5344CB8AC3E}">
        <p14:creationId xmlns:p14="http://schemas.microsoft.com/office/powerpoint/2010/main" val="30835440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Robot Interviewer</a:t>
            </a:r>
          </a:p>
        </p:txBody>
      </p:sp>
      <p:sp>
        <p:nvSpPr>
          <p:cNvPr id="3" name="Content Placeholder 2"/>
          <p:cNvSpPr>
            <a:spLocks noGrp="1"/>
          </p:cNvSpPr>
          <p:nvPr>
            <p:ph idx="1"/>
          </p:nvPr>
        </p:nvSpPr>
        <p:spPr/>
        <p:txBody>
          <a:bodyPr/>
          <a:lstStyle/>
          <a:p>
            <a:r>
              <a:rPr lang="en-GB" u="sng" dirty="0">
                <a:hlinkClick r:id="rId2"/>
              </a:rPr>
              <a:t>bbc.in/2NYVGQn</a:t>
            </a:r>
            <a:endParaRPr lang="en-GB" dirty="0"/>
          </a:p>
          <a:p>
            <a:pPr marL="0" indent="0">
              <a:buNone/>
            </a:pPr>
            <a:endParaRPr lang="en-GB" dirty="0"/>
          </a:p>
        </p:txBody>
      </p:sp>
    </p:spTree>
    <p:extLst>
      <p:ext uri="{BB962C8B-B14F-4D97-AF65-F5344CB8AC3E}">
        <p14:creationId xmlns:p14="http://schemas.microsoft.com/office/powerpoint/2010/main" val="20379039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TED - Susskind</a:t>
            </a:r>
          </a:p>
        </p:txBody>
      </p:sp>
      <p:sp>
        <p:nvSpPr>
          <p:cNvPr id="3" name="Content Placeholder 2"/>
          <p:cNvSpPr>
            <a:spLocks noGrp="1"/>
          </p:cNvSpPr>
          <p:nvPr>
            <p:ph idx="1"/>
          </p:nvPr>
        </p:nvSpPr>
        <p:spPr/>
        <p:txBody>
          <a:bodyPr/>
          <a:lstStyle/>
          <a:p>
            <a:r>
              <a:rPr lang="en-GB" dirty="0">
                <a:hlinkClick r:id="rId2"/>
              </a:rPr>
              <a:t>https://www.ted.com/talks/daniel_susskind_3_myths_about_the_future_of_work_and_why_they_re_not_true?language=en</a:t>
            </a:r>
            <a:endParaRPr lang="en-GB" dirty="0"/>
          </a:p>
          <a:p>
            <a:endParaRPr lang="en-GB" dirty="0"/>
          </a:p>
        </p:txBody>
      </p:sp>
    </p:spTree>
    <p:extLst>
      <p:ext uri="{BB962C8B-B14F-4D97-AF65-F5344CB8AC3E}">
        <p14:creationId xmlns:p14="http://schemas.microsoft.com/office/powerpoint/2010/main" val="855489480"/>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1">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2.xml><?xml version="1.0" encoding="utf-8"?>
<ds:datastoreItem xmlns:ds="http://schemas.openxmlformats.org/officeDocument/2006/customXml" ds:itemID="{865184DA-0349-45D2-8DFF-557E329E9070}">
  <ds:schemaRefs>
    <ds:schemaRef ds:uri="http://schemas.openxmlformats.org/package/2006/metadata/core-properties"/>
    <ds:schemaRef ds:uri="f66716c4-314f-46c1-b01e-5a44c61897d8"/>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a908d394-d138-480e-87a3-ff44c37f991a"/>
    <ds:schemaRef ds:uri="http://purl.org/dc/terms/"/>
    <ds:schemaRef ds:uri="http://www.w3.org/XML/1998/namespace"/>
  </ds:schemaRefs>
</ds:datastoreItem>
</file>

<file path=customXml/itemProps3.xml><?xml version="1.0" encoding="utf-8"?>
<ds:datastoreItem xmlns:ds="http://schemas.openxmlformats.org/officeDocument/2006/customXml" ds:itemID="{6C45BFA6-55E3-45EA-BA39-EEF01118CB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5149</TotalTime>
  <Words>985</Words>
  <Application>Microsoft Office PowerPoint</Application>
  <PresentationFormat>On-screen Show (4:3)</PresentationFormat>
  <Paragraphs>80</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Arial Rounded MT Bold</vt:lpstr>
      <vt:lpstr>Calibri</vt:lpstr>
      <vt:lpstr>Corbel</vt:lpstr>
      <vt:lpstr>Myriad Pro</vt:lpstr>
      <vt:lpstr>Trebuchet MS</vt:lpstr>
      <vt:lpstr>SftWP July 15</vt:lpstr>
      <vt:lpstr> BMBM4004  Introduction to the Digital Workplace Digital HR </vt:lpstr>
      <vt:lpstr>What are the Main Functions of HR?</vt:lpstr>
      <vt:lpstr>What are the Main Functions of HR?</vt:lpstr>
      <vt:lpstr>PowerPoint Presentation</vt:lpstr>
      <vt:lpstr>PowerPoint Presentation</vt:lpstr>
      <vt:lpstr>PowerPoint Presentation</vt:lpstr>
      <vt:lpstr>1.Digital workforce:</vt:lpstr>
      <vt:lpstr>2. Digital workplace:</vt:lpstr>
      <vt:lpstr>3. Digital HR:</vt:lpstr>
      <vt:lpstr>Development of HR</vt:lpstr>
      <vt:lpstr>Today’s HR</vt:lpstr>
      <vt:lpstr>Rewriting the rules for digital HR</vt:lpstr>
      <vt:lpstr>PowerPoint Presentation</vt:lpstr>
      <vt:lpstr>New tools</vt:lpstr>
      <vt:lpstr>PowerPoint Presentation</vt:lpstr>
      <vt:lpstr>PowerPoint Presentation</vt:lpstr>
      <vt:lpstr>PowerPoint Presentation</vt:lpstr>
      <vt:lpstr>Transparency</vt:lpstr>
      <vt:lpstr>IBM's HR Chief Shares Best Advice On The Future Of Work</vt:lpstr>
      <vt:lpstr>PowerPoint Presentation</vt:lpstr>
      <vt:lpstr>PowerPoint Presentation</vt:lpstr>
      <vt:lpstr>PowerPoint Presentation</vt:lpstr>
      <vt:lpstr>Sophia</vt:lpstr>
      <vt:lpstr>Boston Dynamics Atlas Robot</vt:lpstr>
      <vt:lpstr>Robot Interviewer</vt:lpstr>
      <vt:lpstr>TED - Susskind</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BMSK4003 Workshop 1</dc:title>
  <dc:creator>Sian Harris</dc:creator>
  <cp:lastModifiedBy>Christopher Thomas (IMH)</cp:lastModifiedBy>
  <cp:revision>119</cp:revision>
  <dcterms:modified xsi:type="dcterms:W3CDTF">2019-11-18T11:21:10Z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