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434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721F62-5797-48B3-9271-8DCB1DB976B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84B1C22D-5011-42E8-A3AC-C417D9C788D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Local Express is a Birmingham based courier start-up providing same-day and next-day delivery services. The business addresses the growing demand for rapid, reliable, and personalised logistics within the local economy.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039AEFE-9AC6-4C7A-A818-DC4F6E0DE6B6}" type="parTrans" cxnId="{163D4DDD-E009-4B2F-8F9C-094DF8258F5D}">
      <dgm:prSet/>
      <dgm:spPr/>
      <dgm:t>
        <a:bodyPr/>
        <a:lstStyle/>
        <a:p>
          <a:endParaRPr lang="en-US"/>
        </a:p>
      </dgm:t>
    </dgm:pt>
    <dgm:pt modelId="{24D0D22C-12E9-4D65-927E-CC69661BFEC4}" type="sibTrans" cxnId="{163D4DDD-E009-4B2F-8F9C-094DF8258F5D}">
      <dgm:prSet/>
      <dgm:spPr/>
      <dgm:t>
        <a:bodyPr/>
        <a:lstStyle/>
        <a:p>
          <a:endParaRPr lang="en-US"/>
        </a:p>
      </dgm:t>
    </dgm:pt>
    <dgm:pt modelId="{CA194CC8-8DCE-4E5F-8033-F61598BFADB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 mission is to deliver efficient, secure and customer-focused logistics solutions that enhance the competitiveness of Birmingham’s SMEs.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8E4C408-E412-40A5-9815-2C03726A51D4}" type="parTrans" cxnId="{308184E7-257A-4106-BDBD-8D5345C8DD2E}">
      <dgm:prSet/>
      <dgm:spPr/>
      <dgm:t>
        <a:bodyPr/>
        <a:lstStyle/>
        <a:p>
          <a:endParaRPr lang="en-US"/>
        </a:p>
      </dgm:t>
    </dgm:pt>
    <dgm:pt modelId="{D3B0FEB9-7605-4DA4-9B53-F59C1DE12A2D}" type="sibTrans" cxnId="{308184E7-257A-4106-BDBD-8D5345C8DD2E}">
      <dgm:prSet/>
      <dgm:spPr/>
      <dgm:t>
        <a:bodyPr/>
        <a:lstStyle/>
        <a:p>
          <a:endParaRPr lang="en-US"/>
        </a:p>
      </dgm:t>
    </dgm:pt>
    <dgm:pt modelId="{B9C1FA6A-B6DC-4E6D-BAD0-58E925F920B7}" type="pres">
      <dgm:prSet presAssocID="{51721F62-5797-48B3-9271-8DCB1DB976B3}" presName="root" presStyleCnt="0">
        <dgm:presLayoutVars>
          <dgm:dir/>
          <dgm:resizeHandles val="exact"/>
        </dgm:presLayoutVars>
      </dgm:prSet>
      <dgm:spPr/>
    </dgm:pt>
    <dgm:pt modelId="{FFA3F13D-4CEB-4B52-98F9-DBA895270105}" type="pres">
      <dgm:prSet presAssocID="{84B1C22D-5011-42E8-A3AC-C417D9C788D0}" presName="compNode" presStyleCnt="0"/>
      <dgm:spPr/>
    </dgm:pt>
    <dgm:pt modelId="{8E88C2F7-1A7E-4DD9-A86C-8CE15083E93D}" type="pres">
      <dgm:prSet presAssocID="{84B1C22D-5011-42E8-A3AC-C417D9C788D0}" presName="bgRect" presStyleLbl="bgShp" presStyleIdx="0" presStyleCnt="2"/>
      <dgm:spPr/>
    </dgm:pt>
    <dgm:pt modelId="{08183AA1-507C-48D9-8FB9-81E28B8F0040}" type="pres">
      <dgm:prSet presAssocID="{84B1C22D-5011-42E8-A3AC-C417D9C788D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x trolley"/>
        </a:ext>
      </dgm:extLst>
    </dgm:pt>
    <dgm:pt modelId="{D621515B-4397-45AB-9100-B647A8B0835C}" type="pres">
      <dgm:prSet presAssocID="{84B1C22D-5011-42E8-A3AC-C417D9C788D0}" presName="spaceRect" presStyleCnt="0"/>
      <dgm:spPr/>
    </dgm:pt>
    <dgm:pt modelId="{47682384-F6E0-4CA6-B018-5B46D396052E}" type="pres">
      <dgm:prSet presAssocID="{84B1C22D-5011-42E8-A3AC-C417D9C788D0}" presName="parTx" presStyleLbl="revTx" presStyleIdx="0" presStyleCnt="2">
        <dgm:presLayoutVars>
          <dgm:chMax val="0"/>
          <dgm:chPref val="0"/>
        </dgm:presLayoutVars>
      </dgm:prSet>
      <dgm:spPr/>
    </dgm:pt>
    <dgm:pt modelId="{26D83B2E-BF25-4B9F-A55D-4CBB31C49424}" type="pres">
      <dgm:prSet presAssocID="{24D0D22C-12E9-4D65-927E-CC69661BFEC4}" presName="sibTrans" presStyleCnt="0"/>
      <dgm:spPr/>
    </dgm:pt>
    <dgm:pt modelId="{5CAE3954-E5D3-40D3-9D1D-368D9BA52648}" type="pres">
      <dgm:prSet presAssocID="{CA194CC8-8DCE-4E5F-8033-F61598BFADBA}" presName="compNode" presStyleCnt="0"/>
      <dgm:spPr/>
    </dgm:pt>
    <dgm:pt modelId="{D185F5FE-4116-4C28-9C06-E15B0918E90A}" type="pres">
      <dgm:prSet presAssocID="{CA194CC8-8DCE-4E5F-8033-F61598BFADBA}" presName="bgRect" presStyleLbl="bgShp" presStyleIdx="1" presStyleCnt="2"/>
      <dgm:spPr/>
    </dgm:pt>
    <dgm:pt modelId="{E6FB4157-8B88-42A5-929B-447D99F15D39}" type="pres">
      <dgm:prSet presAssocID="{CA194CC8-8DCE-4E5F-8033-F61598BFADB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B0EB1C2B-1428-46D6-9EFE-0666086228C8}" type="pres">
      <dgm:prSet presAssocID="{CA194CC8-8DCE-4E5F-8033-F61598BFADBA}" presName="spaceRect" presStyleCnt="0"/>
      <dgm:spPr/>
    </dgm:pt>
    <dgm:pt modelId="{AD51E5D9-517A-48B8-A934-122F578EDA3F}" type="pres">
      <dgm:prSet presAssocID="{CA194CC8-8DCE-4E5F-8033-F61598BFADB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BE42F20E-FD60-4F8C-8AC4-FA1B27C9D826}" type="presOf" srcId="{CA194CC8-8DCE-4E5F-8033-F61598BFADBA}" destId="{AD51E5D9-517A-48B8-A934-122F578EDA3F}" srcOrd="0" destOrd="0" presId="urn:microsoft.com/office/officeart/2018/2/layout/IconVerticalSolidList"/>
    <dgm:cxn modelId="{77BB9A4B-4E25-42BC-9E1E-3AF864800A60}" type="presOf" srcId="{84B1C22D-5011-42E8-A3AC-C417D9C788D0}" destId="{47682384-F6E0-4CA6-B018-5B46D396052E}" srcOrd="0" destOrd="0" presId="urn:microsoft.com/office/officeart/2018/2/layout/IconVerticalSolidList"/>
    <dgm:cxn modelId="{834955A3-F54B-4DAD-8BB3-6CB494C337DB}" type="presOf" srcId="{51721F62-5797-48B3-9271-8DCB1DB976B3}" destId="{B9C1FA6A-B6DC-4E6D-BAD0-58E925F920B7}" srcOrd="0" destOrd="0" presId="urn:microsoft.com/office/officeart/2018/2/layout/IconVerticalSolidList"/>
    <dgm:cxn modelId="{163D4DDD-E009-4B2F-8F9C-094DF8258F5D}" srcId="{51721F62-5797-48B3-9271-8DCB1DB976B3}" destId="{84B1C22D-5011-42E8-A3AC-C417D9C788D0}" srcOrd="0" destOrd="0" parTransId="{3039AEFE-9AC6-4C7A-A818-DC4F6E0DE6B6}" sibTransId="{24D0D22C-12E9-4D65-927E-CC69661BFEC4}"/>
    <dgm:cxn modelId="{308184E7-257A-4106-BDBD-8D5345C8DD2E}" srcId="{51721F62-5797-48B3-9271-8DCB1DB976B3}" destId="{CA194CC8-8DCE-4E5F-8033-F61598BFADBA}" srcOrd="1" destOrd="0" parTransId="{B8E4C408-E412-40A5-9815-2C03726A51D4}" sibTransId="{D3B0FEB9-7605-4DA4-9B53-F59C1DE12A2D}"/>
    <dgm:cxn modelId="{F89C4E08-0BBF-4DD0-8FD4-1BE492A92322}" type="presParOf" srcId="{B9C1FA6A-B6DC-4E6D-BAD0-58E925F920B7}" destId="{FFA3F13D-4CEB-4B52-98F9-DBA895270105}" srcOrd="0" destOrd="0" presId="urn:microsoft.com/office/officeart/2018/2/layout/IconVerticalSolidList"/>
    <dgm:cxn modelId="{5E838270-B71B-4BE3-9E8F-1AC8A1D0FEE7}" type="presParOf" srcId="{FFA3F13D-4CEB-4B52-98F9-DBA895270105}" destId="{8E88C2F7-1A7E-4DD9-A86C-8CE15083E93D}" srcOrd="0" destOrd="0" presId="urn:microsoft.com/office/officeart/2018/2/layout/IconVerticalSolidList"/>
    <dgm:cxn modelId="{E898841E-6A3A-46CD-8AAA-61B3ACAA0D66}" type="presParOf" srcId="{FFA3F13D-4CEB-4B52-98F9-DBA895270105}" destId="{08183AA1-507C-48D9-8FB9-81E28B8F0040}" srcOrd="1" destOrd="0" presId="urn:microsoft.com/office/officeart/2018/2/layout/IconVerticalSolidList"/>
    <dgm:cxn modelId="{7CB480D1-5077-49B5-84EF-3EDAB66664FC}" type="presParOf" srcId="{FFA3F13D-4CEB-4B52-98F9-DBA895270105}" destId="{D621515B-4397-45AB-9100-B647A8B0835C}" srcOrd="2" destOrd="0" presId="urn:microsoft.com/office/officeart/2018/2/layout/IconVerticalSolidList"/>
    <dgm:cxn modelId="{1BCDF196-1CEC-4398-B40D-961EA8A8E5FD}" type="presParOf" srcId="{FFA3F13D-4CEB-4B52-98F9-DBA895270105}" destId="{47682384-F6E0-4CA6-B018-5B46D396052E}" srcOrd="3" destOrd="0" presId="urn:microsoft.com/office/officeart/2018/2/layout/IconVerticalSolidList"/>
    <dgm:cxn modelId="{224F7124-3502-4004-9096-F8815898D0B2}" type="presParOf" srcId="{B9C1FA6A-B6DC-4E6D-BAD0-58E925F920B7}" destId="{26D83B2E-BF25-4B9F-A55D-4CBB31C49424}" srcOrd="1" destOrd="0" presId="urn:microsoft.com/office/officeart/2018/2/layout/IconVerticalSolidList"/>
    <dgm:cxn modelId="{DC94CB89-A6DB-4ED2-98A8-0AD8AC5B94EE}" type="presParOf" srcId="{B9C1FA6A-B6DC-4E6D-BAD0-58E925F920B7}" destId="{5CAE3954-E5D3-40D3-9D1D-368D9BA52648}" srcOrd="2" destOrd="0" presId="urn:microsoft.com/office/officeart/2018/2/layout/IconVerticalSolidList"/>
    <dgm:cxn modelId="{F40E7AEB-53F6-4CD8-A38A-ED3EB184033F}" type="presParOf" srcId="{5CAE3954-E5D3-40D3-9D1D-368D9BA52648}" destId="{D185F5FE-4116-4C28-9C06-E15B0918E90A}" srcOrd="0" destOrd="0" presId="urn:microsoft.com/office/officeart/2018/2/layout/IconVerticalSolidList"/>
    <dgm:cxn modelId="{294594A1-3483-47E9-B6D2-6F43E0AB154C}" type="presParOf" srcId="{5CAE3954-E5D3-40D3-9D1D-368D9BA52648}" destId="{E6FB4157-8B88-42A5-929B-447D99F15D39}" srcOrd="1" destOrd="0" presId="urn:microsoft.com/office/officeart/2018/2/layout/IconVerticalSolidList"/>
    <dgm:cxn modelId="{2DC1140D-5894-439F-963B-C3B872CDA600}" type="presParOf" srcId="{5CAE3954-E5D3-40D3-9D1D-368D9BA52648}" destId="{B0EB1C2B-1428-46D6-9EFE-0666086228C8}" srcOrd="2" destOrd="0" presId="urn:microsoft.com/office/officeart/2018/2/layout/IconVerticalSolidList"/>
    <dgm:cxn modelId="{0D4A75C5-99B2-4765-8599-A882DAE279E6}" type="presParOf" srcId="{5CAE3954-E5D3-40D3-9D1D-368D9BA52648}" destId="{AD51E5D9-517A-48B8-A934-122F578EDA3F}" srcOrd="3" destOrd="0" presId="urn:microsoft.com/office/officeart/2018/2/layout/IconVerticalSolidList"/>
  </dgm:cxnLst>
  <dgm:bg>
    <a:solidFill>
      <a:srgbClr val="C00000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88C2F7-1A7E-4DD9-A86C-8CE15083E93D}">
      <dsp:nvSpPr>
        <dsp:cNvPr id="0" name=""/>
        <dsp:cNvSpPr/>
      </dsp:nvSpPr>
      <dsp:spPr>
        <a:xfrm>
          <a:off x="0" y="707092"/>
          <a:ext cx="10515600" cy="13054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183AA1-507C-48D9-8FB9-81E28B8F0040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682384-F6E0-4CA6-B018-5B46D396052E}">
      <dsp:nvSpPr>
        <dsp:cNvPr id="0" name=""/>
        <dsp:cNvSpPr/>
      </dsp:nvSpPr>
      <dsp:spPr>
        <a:xfrm>
          <a:off x="1507738" y="707092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Local Express is a Birmingham based courier start-up providing same-day and next-day delivery services. The business addresses the growing demand for rapid, reliable, and personalised logistics within the local economy.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07738" y="707092"/>
        <a:ext cx="9007861" cy="1305401"/>
      </dsp:txXfrm>
    </dsp:sp>
    <dsp:sp modelId="{D185F5FE-4116-4C28-9C06-E15B0918E90A}">
      <dsp:nvSpPr>
        <dsp:cNvPr id="0" name=""/>
        <dsp:cNvSpPr/>
      </dsp:nvSpPr>
      <dsp:spPr>
        <a:xfrm>
          <a:off x="0" y="2338844"/>
          <a:ext cx="10515600" cy="13054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FB4157-8B88-42A5-929B-447D99F15D39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51E5D9-517A-48B8-A934-122F578EDA3F}">
      <dsp:nvSpPr>
        <dsp:cNvPr id="0" name=""/>
        <dsp:cNvSpPr/>
      </dsp:nvSpPr>
      <dsp:spPr>
        <a:xfrm>
          <a:off x="1507738" y="2338844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The mission is to deliver efficient, secure and customer-focused logistics solutions that enhance the competitiveness of Birmingham’s SMEs.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07738" y="2338844"/>
        <a:ext cx="9007861" cy="13054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23D8F-350C-597E-D476-DF4FEC8525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F20281-4BAA-127F-1B20-FC47531582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82E700-D24D-5F10-416C-57EE6C8644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88165-BDE5-41B3-9288-63B076EBDAFC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594709-D8D4-B81C-9D42-1600B2A1D7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D5CDC6-A647-B5EB-FC2B-EB685BCA6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CA1E4-E608-4148-A289-7A928C002E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807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9F8D8-4048-AE2F-6942-D90F98467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2AD830-7C0E-4C0B-37CF-7FFAFECB1C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2F1EE4-0BCF-1542-2F91-4CD6E4421A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88165-BDE5-41B3-9288-63B076EBDAFC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96D10-5735-D021-5257-23DF73724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651882-B574-8830-ADF1-E4F8ECF03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CA1E4-E608-4148-A289-7A928C002E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5353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50901-7447-70C0-B88D-EA8FFCC33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619211-1FAB-E510-B520-90236ECBE9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B7699C-3E99-F830-6889-F72F961B3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88165-BDE5-41B3-9288-63B076EBDAFC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F756F2-C39D-A9B5-7217-5061EC4D02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04C88A-47C7-B639-2F31-35D4641FAB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CA1E4-E608-4148-A289-7A928C002E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4586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6847A-FD85-A59C-8316-8FC7E8415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A55641-5336-91D5-496E-96A409F9EE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DA1AE8-CF6A-8296-4983-50A7E52B9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66192F-9091-5BC5-AB11-0169A444DC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88165-BDE5-41B3-9288-63B076EBDAFC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354154-5557-85E9-7CD5-DFF6BBF463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7C4331-98F5-8FA3-E795-5BE99F0735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CA1E4-E608-4148-A289-7A928C002E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9846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43A1E-FD70-DC99-3ADB-E5A8C4113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3C1861-9E91-3A90-2724-215AA2ED1C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5A2664-8EEC-ADAE-2673-BBE9647159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E95976-3144-B4B4-A67B-7784C83E80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D66FDA-50C0-6318-D68D-875945FB64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03EA72-DDB8-1E82-BAA8-2726D1487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88165-BDE5-41B3-9288-63B076EBDAFC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4471C9C-617D-6414-290E-7947563855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CFA15F-2F92-94D8-13E1-E8FA4FAD22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CA1E4-E608-4148-A289-7A928C002E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7398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8926E-219F-D41E-2445-C4909C798B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3AF76F-8E10-11CF-E61D-D78740B46B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88165-BDE5-41B3-9288-63B076EBDAFC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18A303-A161-5DB2-CC95-82EF471CC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B0FF0B-1D29-5580-D4C4-55D4B04CB1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CA1E4-E608-4148-A289-7A928C002E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04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E05AE2-35C4-1C7E-4EA2-3FCA7B5F68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88165-BDE5-41B3-9288-63B076EBDAFC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A9C810B-8113-E211-1AFB-541F765E88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2C8A96-E5FC-CD92-6D8D-080AB309F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CA1E4-E608-4148-A289-7A928C002E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049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00223-F1E0-24E0-6370-58C52FEB2D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FC7C4-4B04-9B40-731D-6BA5F08A5E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77A4FC-BA5C-0FE9-48C0-84D42AD840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C35DCF-1B2B-7B92-8503-149B3A1C0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88165-BDE5-41B3-9288-63B076EBDAFC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7B1BB9-1C86-E0BD-DEED-ACECAA13E2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1DB4DB-0C34-1DFF-241E-C00FB3C45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CA1E4-E608-4148-A289-7A928C002E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211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69737-3E80-15AD-6CBE-B6F3AD979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09A4005-3E31-6F04-0E35-A10EB18DD2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87B0AE-7B66-0990-C385-0FBE6E43A9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B9A106-8F8F-89F7-4367-5EAEEDDA77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88165-BDE5-41B3-9288-63B076EBDAFC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F7F685-11AB-4332-BA4E-A5C8344C80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CCCDF1-AA2E-7E25-8D4A-8A2730C0F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CA1E4-E608-4148-A289-7A928C002E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1187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F67ED-2AF6-7BE7-AC93-6A7B7FE7A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31230B-7EEC-65A2-1503-683489D070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31B2AF-CBE7-6BBF-4BFF-BC59CD6F1E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88165-BDE5-41B3-9288-63B076EBDAFC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FAF4E5-7960-6B10-F9F1-E641DAB580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0E8D9-9CB9-CED1-EDD5-7FB4B07344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CA1E4-E608-4148-A289-7A928C002E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2026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423B282-4BEA-916A-D856-2CEB9BA8A89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BCD24D-F57E-16C9-B9D6-CD04BC546A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B0B446-6F06-486D-38EB-A008AB023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88165-BDE5-41B3-9288-63B076EBDAFC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622E2F-C36F-CF41-C275-7454127862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4E9473-BBD4-C4BB-E2D8-42BD9E7713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CA1E4-E608-4148-A289-7A928C002E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9710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DB7D5A5-A97F-6BF0-958E-55036E3AD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2E80A6-6DC7-6FC3-C35D-FF8D753E76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E66772-ED96-20D5-366E-FACCC91B6C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B488165-BDE5-41B3-9288-63B076EBDAFC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A35DB4-DA94-BAB4-E0BA-DAF85FB4D3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13686E-5FB1-6C18-17C1-592CCDC3C5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4FCA1E4-E608-4148-A289-7A928C002E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628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F05DDEF-D4CA-5FBA-5110-D864FB10C0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7204"/>
          <a:stretch>
            <a:fillRect/>
          </a:stretch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24129-F8B8-0989-5CF2-AE5C009CB0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77795" y="3677920"/>
            <a:ext cx="3971417" cy="23033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000" dirty="0"/>
              <a:t> 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Module name: Entrepreneurship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Module code: LCBB5013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Assignment title: Task 2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Student name: Gabriel Catalin Manole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Student ID: 2223641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60376C-556B-74B8-0F68-99077D60A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80303" y="731559"/>
            <a:ext cx="5166399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Task 2 – Business plan presentation</a:t>
            </a:r>
          </a:p>
        </p:txBody>
      </p:sp>
    </p:spTree>
    <p:extLst>
      <p:ext uri="{BB962C8B-B14F-4D97-AF65-F5344CB8AC3E}">
        <p14:creationId xmlns:p14="http://schemas.microsoft.com/office/powerpoint/2010/main" val="8937041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890A48-60FE-E73E-F240-D58AC1C36A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Business idea and opportunity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74E8F8F5-8AB6-357B-EDAF-66EC436D82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16656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494843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B739CB-928C-3321-232A-94F332C0A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  <a:solidFill>
            <a:srgbClr val="C00000"/>
          </a:solidFill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 market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C0874-223B-7C0A-0721-8B5C8A3785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987" y="2431765"/>
            <a:ext cx="8276026" cy="3320031"/>
          </a:xfrm>
        </p:spPr>
        <p:txBody>
          <a:bodyPr anchor="ctr">
            <a:normAutofit/>
          </a:bodyPr>
          <a:lstStyle/>
          <a:p>
            <a:pPr marL="342900" marR="0" lvl="0" indent="-342900" algn="just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 primary market consists of Birmingham-based SMEs—such as local retailers, florists, and online micro-sellers—requiring fast and dependable deliveries.</a:t>
            </a:r>
          </a:p>
          <a:p>
            <a:pPr marL="342900" marR="0" lvl="0" indent="-342900" algn="just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Secondary customers are individual consumers who need urgent parcel delivery.</a:t>
            </a:r>
          </a:p>
          <a:p>
            <a:pPr marL="342900" lvl="0" indent="-342900" algn="just" defTabSz="457200">
              <a:spcBef>
                <a:spcPct val="20000"/>
              </a:spcBef>
              <a:buFont typeface="Arial"/>
              <a:buChar char="•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Segmentation combines geographic, demographic, and behavioural variables, with reliability and convenience as key purchase motivators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(Zeithaml, Bitner and Gremler, 2018).</a:t>
            </a:r>
          </a:p>
          <a:p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71461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8F84A6-5989-9153-5773-B4B692BB2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  <a:solidFill>
            <a:srgbClr val="C00000"/>
          </a:solidFill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Services </a:t>
            </a:r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USP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78CC2-99A0-80B8-27F9-277F41675A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987" y="2431765"/>
            <a:ext cx="8276026" cy="3320031"/>
          </a:xfrm>
        </p:spPr>
        <p:txBody>
          <a:bodyPr anchor="ctr">
            <a:normAutofit/>
          </a:bodyPr>
          <a:lstStyle/>
          <a:p>
            <a:pPr marL="342900" marR="0" lvl="0" indent="-342900" algn="just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Core services include same-day, next-day, and scheduled business deliveries, supported by a digital booking and tracking system.</a:t>
            </a:r>
          </a:p>
          <a:p>
            <a:pPr marL="342900" marR="0" lvl="0" indent="-342900" algn="just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 USP combines local geographical expertise, a centralised operations hub, and personalised service, resulting in superior reliability.</a:t>
            </a:r>
          </a:p>
          <a:p>
            <a:pPr marL="342900" marR="0" lvl="0" indent="-342900" algn="just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Differentiation from national competitors arises from proximity, flexibility, and trust-based customer relationships.</a:t>
            </a:r>
          </a:p>
          <a:p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27172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CABEA6-777D-74B7-BBF8-146722E01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  <a:solidFill>
            <a:srgbClr val="C00000"/>
          </a:solidFill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</a:t>
            </a:r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strategy</a:t>
            </a: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931D3-978C-B8C7-F3A4-0493A5E010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987" y="2431765"/>
            <a:ext cx="8276026" cy="3320031"/>
          </a:xfrm>
        </p:spPr>
        <p:txBody>
          <a:bodyPr anchor="ctr">
            <a:normAutofit/>
          </a:bodyPr>
          <a:lstStyle/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Local Express applies relationship marketing to develop long-term loyalty and customer retention.</a:t>
            </a:r>
          </a:p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Promotion integrates both traditional and digital approaches, using consistent messaging to strengthen brand recognition.</a:t>
            </a:r>
          </a:p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Pricing strategy is value-based, reflecting reliability and speed rather than competing solely on cost (Kotler and Keller, 2016).</a:t>
            </a:r>
          </a:p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Customer experience and service quality are central to brand differentiation.</a:t>
            </a:r>
          </a:p>
          <a:p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2500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7AF438-8CD7-141B-D109-06A565809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  <a:solidFill>
            <a:srgbClr val="C00000"/>
          </a:solidFill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Financials</a:t>
            </a: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5D2D83-2966-67CC-ABDE-7CC0570293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987" y="2431765"/>
            <a:ext cx="8276026" cy="3320031"/>
          </a:xfrm>
        </p:spPr>
        <p:txBody>
          <a:bodyPr anchor="ctr">
            <a:normAutofit/>
          </a:bodyPr>
          <a:lstStyle/>
          <a:p>
            <a:pPr marL="342900" marR="0" lvl="0" indent="-342900" algn="just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Estimated start-up costs: £50,000, covering vehicles, software, marketing, and insurance.</a:t>
            </a:r>
          </a:p>
          <a:p>
            <a:pPr marL="342900" marR="0" lvl="0" indent="-342900" algn="just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Projected first-year revenue: £50,000</a:t>
            </a:r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£60,000, with break-even expected within 12 to 18 months.</a:t>
            </a:r>
          </a:p>
          <a:p>
            <a:pPr marL="342900" marR="0" lvl="0" indent="-342900" algn="just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Operational performance—particularly route efficiency and fuel management—directly affects profitability (Slack, Brandon-Jones and Burgess, 2022).</a:t>
            </a:r>
          </a:p>
          <a:p>
            <a:pPr marL="342900" marR="0" lvl="0" indent="-342900" algn="just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Primary funding sources: owner capital, small business loans, and potential investors.</a:t>
            </a:r>
          </a:p>
          <a:p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6938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6E5FE7-E440-F488-F276-BB38FA9D08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  <a:solidFill>
            <a:srgbClr val="C00000"/>
          </a:solidFill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00AA5-571B-1497-4058-9BD03B4CC1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987" y="2431765"/>
            <a:ext cx="8276026" cy="3320031"/>
          </a:xfrm>
        </p:spPr>
        <p:txBody>
          <a:bodyPr anchor="ctr">
            <a:normAutofit/>
          </a:bodyPr>
          <a:lstStyle/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 business will operate as a private limited company (Ltd) to limit personal liability and enhance professionalism (Adams, 2020).</a:t>
            </a:r>
          </a:p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Management structure: Managing Director, Operations Coordinator, Customer Service, and Delivery Drivers, ensuring lean, efficient operations.</a:t>
            </a:r>
          </a:p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Flat hierarchy encourages adaptability and rapid decision-making during early growth stages.</a:t>
            </a:r>
          </a:p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Compliance with road safety, insurance, and data protection laws will ensure long-term credibility.</a:t>
            </a:r>
          </a:p>
          <a:p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26017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5650B6-FB37-7AAB-CF77-47007A3C92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70" r="2788" b="-1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CC9B5E-D26B-73A8-D7A6-0EC1CD0E98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3653" y="2194102"/>
            <a:ext cx="5226826" cy="3908586"/>
          </a:xfrm>
        </p:spPr>
        <p:txBody>
          <a:bodyPr>
            <a:normAutofit lnSpcReduction="10000"/>
          </a:bodyPr>
          <a:lstStyle/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Local Express aims to become a trusted, sustainable courier service embedded within Birmingham’s local economy.</a:t>
            </a:r>
          </a:p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By combining relationship marketing, operational efficiency, and a strong legal foundation, the business achieves differentiation and resilience.</a:t>
            </a:r>
          </a:p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With continued focus on technology, environmental responsibility, and customer trust, Local Express is positioned for sustainable growth.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1400957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9E4967-F194-3BC0-9A87-D184C6111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D2D011-FF57-DD2F-8C25-97D69E8F77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987" y="2431765"/>
            <a:ext cx="8276026" cy="3320031"/>
          </a:xfrm>
        </p:spPr>
        <p:txBody>
          <a:bodyPr anchor="ctr">
            <a:normAutofit/>
          </a:bodyPr>
          <a:lstStyle/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Adams, A. (2020) *Law for Business Students*. 11th e</a:t>
            </a:r>
            <a:r>
              <a:rPr lang="en-GB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dn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Kotler, P. and Keller, K.L. (2016) *Marketing Management*. 15th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Slack, N., Brandon-Jones, A. and Burgess, N. (2022) *Operations Management*. 10th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Zeithaml, V.A., Bitner, M.J. and Gremler, D.D. (2018) *Services Marketing: Integrating Customer Focus Across the Firm*. 7th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New York: 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McGraw-Hill.</a:t>
            </a:r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023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D7F64A8-D625-4F61-A290-B499BB62A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551C01-4585-CF1C-4D04-87BB34ECD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7363" y="1671569"/>
            <a:ext cx="5801917" cy="2228760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/>
              <a:t>Thank you.</a:t>
            </a:r>
          </a:p>
        </p:txBody>
      </p: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A964E744-A883-558D-BA7A-7171816ED8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6948" y="2694018"/>
            <a:ext cx="1198532" cy="1198532"/>
          </a:xfrm>
          <a:prstGeom prst="rect">
            <a:avLst/>
          </a:prstGeom>
        </p:spPr>
      </p:pic>
      <p:pic>
        <p:nvPicPr>
          <p:cNvPr id="9" name="Graphic 8" descr="Smiling Face with No Fill">
            <a:extLst>
              <a:ext uri="{FF2B5EF4-FFF2-40B4-BE49-F238E27FC236}">
                <a16:creationId xmlns:a16="http://schemas.microsoft.com/office/drawing/2014/main" id="{F41ACF3B-3910-427A-A3A8-224944DB2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0924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603</Words>
  <Application>Microsoft Office PowerPoint</Application>
  <PresentationFormat>Widescreen</PresentationFormat>
  <Paragraphs>42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Task 2 – Business plan presentation</vt:lpstr>
      <vt:lpstr>Business idea and opportunity </vt:lpstr>
      <vt:lpstr>Target market </vt:lpstr>
      <vt:lpstr>Services and USP</vt:lpstr>
      <vt:lpstr>Marketing strategy </vt:lpstr>
      <vt:lpstr>Financials </vt:lpstr>
      <vt:lpstr>Legal structure</vt:lpstr>
      <vt:lpstr>PowerPoint Presentation</vt:lpstr>
      <vt:lpstr>References </vt:lpstr>
      <vt:lpstr>Thank you.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Gabriel Catalin Manole (2223641)</dc:creator>
  <cp:lastModifiedBy>Gabriel Catalin Manole (2223641)</cp:lastModifiedBy>
  <cp:revision>4</cp:revision>
  <dcterms:created xsi:type="dcterms:W3CDTF">2025-11-05T09:47:34Z</dcterms:created>
  <dcterms:modified xsi:type="dcterms:W3CDTF">2025-11-08T10:07:59Z</dcterms:modified>
</cp:coreProperties>
</file>