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63" r:id="rId7"/>
    <p:sldId id="264" r:id="rId8"/>
    <p:sldId id="265" r:id="rId9"/>
    <p:sldId id="262" r:id="rId10"/>
    <p:sldId id="258"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Daniels" userId="4f3a96041dd3b0f8" providerId="LiveId" clId="{2915E6BD-D00A-41EE-8B39-0EF32A82F473}"/>
    <pc:docChg chg="custSel modSld">
      <pc:chgData name="Samantha Daniels" userId="4f3a96041dd3b0f8" providerId="LiveId" clId="{2915E6BD-D00A-41EE-8B39-0EF32A82F473}" dt="2021-02-01T18:17:03.401" v="2731" actId="20577"/>
      <pc:docMkLst>
        <pc:docMk/>
      </pc:docMkLst>
      <pc:sldChg chg="modSp mod">
        <pc:chgData name="Samantha Daniels" userId="4f3a96041dd3b0f8" providerId="LiveId" clId="{2915E6BD-D00A-41EE-8B39-0EF32A82F473}" dt="2021-02-01T18:17:03.401" v="2731" actId="20577"/>
        <pc:sldMkLst>
          <pc:docMk/>
          <pc:sldMk cId="45559938" sldId="262"/>
        </pc:sldMkLst>
        <pc:spChg chg="mod">
          <ac:chgData name="Samantha Daniels" userId="4f3a96041dd3b0f8" providerId="LiveId" clId="{2915E6BD-D00A-41EE-8B39-0EF32A82F473}" dt="2021-02-01T17:34:58.910" v="557" actId="20577"/>
          <ac:spMkLst>
            <pc:docMk/>
            <pc:sldMk cId="45559938" sldId="262"/>
            <ac:spMk id="2" creationId="{06833ECA-0D32-4EB9-B84D-2BFC9B0985E8}"/>
          </ac:spMkLst>
        </pc:spChg>
        <pc:spChg chg="mod">
          <ac:chgData name="Samantha Daniels" userId="4f3a96041dd3b0f8" providerId="LiveId" clId="{2915E6BD-D00A-41EE-8B39-0EF32A82F473}" dt="2021-02-01T18:17:03.401" v="2731" actId="20577"/>
          <ac:spMkLst>
            <pc:docMk/>
            <pc:sldMk cId="45559938" sldId="262"/>
            <ac:spMk id="3" creationId="{9505E48D-E241-4BEA-BFFA-278643642DCB}"/>
          </ac:spMkLst>
        </pc:spChg>
      </pc:sldChg>
      <pc:sldChg chg="modSp mod">
        <pc:chgData name="Samantha Daniels" userId="4f3a96041dd3b0f8" providerId="LiveId" clId="{2915E6BD-D00A-41EE-8B39-0EF32A82F473}" dt="2021-02-01T17:30:40.938" v="507" actId="27636"/>
        <pc:sldMkLst>
          <pc:docMk/>
          <pc:sldMk cId="1027007345" sldId="264"/>
        </pc:sldMkLst>
        <pc:spChg chg="mod">
          <ac:chgData name="Samantha Daniels" userId="4f3a96041dd3b0f8" providerId="LiveId" clId="{2915E6BD-D00A-41EE-8B39-0EF32A82F473}" dt="2021-02-01T17:30:40.938" v="507" actId="27636"/>
          <ac:spMkLst>
            <pc:docMk/>
            <pc:sldMk cId="1027007345" sldId="264"/>
            <ac:spMk id="3" creationId="{88A5E9E7-895B-4AD0-BF95-BFDDDC6C118F}"/>
          </ac:spMkLst>
        </pc:spChg>
      </pc:sldChg>
      <pc:sldChg chg="modSp mod">
        <pc:chgData name="Samantha Daniels" userId="4f3a96041dd3b0f8" providerId="LiveId" clId="{2915E6BD-D00A-41EE-8B39-0EF32A82F473}" dt="2021-02-01T17:47:13.167" v="1449" actId="20577"/>
        <pc:sldMkLst>
          <pc:docMk/>
          <pc:sldMk cId="2031589236" sldId="265"/>
        </pc:sldMkLst>
        <pc:spChg chg="mod">
          <ac:chgData name="Samantha Daniels" userId="4f3a96041dd3b0f8" providerId="LiveId" clId="{2915E6BD-D00A-41EE-8B39-0EF32A82F473}" dt="2021-02-01T17:34:06.162" v="540" actId="20577"/>
          <ac:spMkLst>
            <pc:docMk/>
            <pc:sldMk cId="2031589236" sldId="265"/>
            <ac:spMk id="2" creationId="{B4BE704F-136A-4B68-A3F4-B8B40E1A543B}"/>
          </ac:spMkLst>
        </pc:spChg>
        <pc:spChg chg="mod">
          <ac:chgData name="Samantha Daniels" userId="4f3a96041dd3b0f8" providerId="LiveId" clId="{2915E6BD-D00A-41EE-8B39-0EF32A82F473}" dt="2021-02-01T17:47:13.167" v="1449" actId="20577"/>
          <ac:spMkLst>
            <pc:docMk/>
            <pc:sldMk cId="2031589236" sldId="265"/>
            <ac:spMk id="3" creationId="{3EAAC02E-136D-40E4-A046-C97B0935B6C9}"/>
          </ac:spMkLst>
        </pc:spChg>
      </pc:sldChg>
      <pc:sldChg chg="modSp mod">
        <pc:chgData name="Samantha Daniels" userId="4f3a96041dd3b0f8" providerId="LiveId" clId="{2915E6BD-D00A-41EE-8B39-0EF32A82F473}" dt="2021-02-01T17:52:07.733" v="1451"/>
        <pc:sldMkLst>
          <pc:docMk/>
          <pc:sldMk cId="3265219441" sldId="266"/>
        </pc:sldMkLst>
        <pc:spChg chg="mod">
          <ac:chgData name="Samantha Daniels" userId="4f3a96041dd3b0f8" providerId="LiveId" clId="{2915E6BD-D00A-41EE-8B39-0EF32A82F473}" dt="2021-02-01T17:52:07.733" v="1451"/>
          <ac:spMkLst>
            <pc:docMk/>
            <pc:sldMk cId="3265219441" sldId="266"/>
            <ac:spMk id="3" creationId="{02BD8DB5-3854-49E9-A4AD-70458EE767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5BB01-D828-47FA-93B1-5B0F720B2F12}"/>
              </a:ext>
            </a:extLst>
          </p:cNvPr>
          <p:cNvSpPr>
            <a:spLocks noGrp="1"/>
          </p:cNvSpPr>
          <p:nvPr>
            <p:ph type="ctrTitle"/>
          </p:nvPr>
        </p:nvSpPr>
        <p:spPr/>
        <p:txBody>
          <a:bodyPr/>
          <a:lstStyle/>
          <a:p>
            <a:r>
              <a:rPr lang="en-GB" dirty="0"/>
              <a:t>Sustainability &amp; Equality</a:t>
            </a:r>
          </a:p>
        </p:txBody>
      </p:sp>
      <p:sp>
        <p:nvSpPr>
          <p:cNvPr id="3" name="Subtitle 2">
            <a:extLst>
              <a:ext uri="{FF2B5EF4-FFF2-40B4-BE49-F238E27FC236}">
                <a16:creationId xmlns:a16="http://schemas.microsoft.com/office/drawing/2014/main" id="{4CFE4F9E-5B64-42F3-A18A-328FB75A28A4}"/>
              </a:ext>
            </a:extLst>
          </p:cNvPr>
          <p:cNvSpPr>
            <a:spLocks noGrp="1"/>
          </p:cNvSpPr>
          <p:nvPr>
            <p:ph type="subTitle" idx="1"/>
          </p:nvPr>
        </p:nvSpPr>
        <p:spPr/>
        <p:txBody>
          <a:bodyPr/>
          <a:lstStyle/>
          <a:p>
            <a:r>
              <a:rPr lang="en-GB" dirty="0"/>
              <a:t>Student name: - Samantha daniels</a:t>
            </a:r>
          </a:p>
          <a:p>
            <a:r>
              <a:rPr lang="en-GB" dirty="0"/>
              <a:t>Student number:- 1601610</a:t>
            </a:r>
          </a:p>
        </p:txBody>
      </p:sp>
    </p:spTree>
    <p:extLst>
      <p:ext uri="{BB962C8B-B14F-4D97-AF65-F5344CB8AC3E}">
        <p14:creationId xmlns:p14="http://schemas.microsoft.com/office/powerpoint/2010/main" val="2602944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7DB8-A79A-4C07-94A6-4A9A1F13D2F2}"/>
              </a:ext>
            </a:extLst>
          </p:cNvPr>
          <p:cNvSpPr>
            <a:spLocks noGrp="1"/>
          </p:cNvSpPr>
          <p:nvPr>
            <p:ph type="title"/>
          </p:nvPr>
        </p:nvSpPr>
        <p:spPr/>
        <p:txBody>
          <a:bodyPr/>
          <a:lstStyle/>
          <a:p>
            <a:r>
              <a:rPr lang="en-GB" dirty="0"/>
              <a:t>Induction </a:t>
            </a:r>
          </a:p>
        </p:txBody>
      </p:sp>
      <p:sp>
        <p:nvSpPr>
          <p:cNvPr id="3" name="Content Placeholder 2">
            <a:extLst>
              <a:ext uri="{FF2B5EF4-FFF2-40B4-BE49-F238E27FC236}">
                <a16:creationId xmlns:a16="http://schemas.microsoft.com/office/drawing/2014/main" id="{EE3472BB-3C89-48EA-BDA9-83ABE7CFA4E2}"/>
              </a:ext>
            </a:extLst>
          </p:cNvPr>
          <p:cNvSpPr>
            <a:spLocks noGrp="1"/>
          </p:cNvSpPr>
          <p:nvPr>
            <p:ph idx="1"/>
          </p:nvPr>
        </p:nvSpPr>
        <p:spPr/>
        <p:txBody>
          <a:bodyPr>
            <a:normAutofit/>
          </a:bodyPr>
          <a:lstStyle/>
          <a:p>
            <a:pPr marL="0" indent="0">
              <a:buNone/>
            </a:pPr>
            <a:r>
              <a:rPr lang="en-GB" dirty="0"/>
              <a:t>Hello, </a:t>
            </a:r>
          </a:p>
          <a:p>
            <a:pPr marL="0" indent="0">
              <a:buNone/>
            </a:pPr>
            <a:r>
              <a:rPr lang="en-GB" dirty="0"/>
              <a:t>My name is Samantha Daniels, I’m a year 3 student studying a BA Hons Health and Social Care Studies course within the University of Wales Trinity Saint David and I’m here today to talk about the ways in which the Wellbeing of Future Generations Act 2015 seeks to underpin sustainable development.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83256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2FC1-FB18-4FA6-9E76-5F1F3E134F58}"/>
              </a:ext>
            </a:extLst>
          </p:cNvPr>
          <p:cNvSpPr>
            <a:spLocks noGrp="1"/>
          </p:cNvSpPr>
          <p:nvPr>
            <p:ph type="title"/>
          </p:nvPr>
        </p:nvSpPr>
        <p:spPr/>
        <p:txBody>
          <a:bodyPr/>
          <a:lstStyle/>
          <a:p>
            <a:r>
              <a:rPr lang="en-GB" dirty="0"/>
              <a:t>What is it?</a:t>
            </a:r>
          </a:p>
        </p:txBody>
      </p:sp>
      <p:sp>
        <p:nvSpPr>
          <p:cNvPr id="3" name="Content Placeholder 2">
            <a:extLst>
              <a:ext uri="{FF2B5EF4-FFF2-40B4-BE49-F238E27FC236}">
                <a16:creationId xmlns:a16="http://schemas.microsoft.com/office/drawing/2014/main" id="{8EFAF178-ACD2-449C-B629-4C00D3763D7C}"/>
              </a:ext>
            </a:extLst>
          </p:cNvPr>
          <p:cNvSpPr>
            <a:spLocks noGrp="1"/>
          </p:cNvSpPr>
          <p:nvPr>
            <p:ph idx="1"/>
          </p:nvPr>
        </p:nvSpPr>
        <p:spPr/>
        <p:txBody>
          <a:bodyPr>
            <a:normAutofit lnSpcReduction="10000"/>
          </a:bodyPr>
          <a:lstStyle/>
          <a:p>
            <a:pPr marL="0" indent="0">
              <a:buNone/>
            </a:pPr>
            <a:r>
              <a:rPr lang="en-GB" dirty="0"/>
              <a:t>The Well-being of Future Generations (Wales) Act is all about 4 important things which is needed in our day to day lives, such as the cultural well-being of Wales, the economic, improving the social skills and the environment. With all these 4 important things in mind the act thinks about more to do with the long-term, the communities and the way we see each other, to become better at working with others in a workplace, to be able to prevent problems and take a way forward to do the join up approach. All these important things will help the Act and help Wales to become a place that everyone would like to live in now and in the future to come.  </a:t>
            </a:r>
          </a:p>
          <a:p>
            <a:pPr marL="0" indent="0">
              <a:buNone/>
            </a:pPr>
            <a:r>
              <a:rPr lang="en-GB" dirty="0"/>
              <a:t>(Well-being of Future Generations (Wales) Act 2015, 2015)</a:t>
            </a:r>
          </a:p>
        </p:txBody>
      </p:sp>
    </p:spTree>
    <p:extLst>
      <p:ext uri="{BB962C8B-B14F-4D97-AF65-F5344CB8AC3E}">
        <p14:creationId xmlns:p14="http://schemas.microsoft.com/office/powerpoint/2010/main" val="3442504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17A77-3A7F-458F-BA11-8165F0FCC668}"/>
              </a:ext>
            </a:extLst>
          </p:cNvPr>
          <p:cNvSpPr>
            <a:spLocks noGrp="1"/>
          </p:cNvSpPr>
          <p:nvPr>
            <p:ph type="title"/>
          </p:nvPr>
        </p:nvSpPr>
        <p:spPr/>
        <p:txBody>
          <a:bodyPr/>
          <a:lstStyle/>
          <a:p>
            <a:r>
              <a:rPr lang="en-GB" dirty="0"/>
              <a:t>What are the 7 goals?</a:t>
            </a:r>
          </a:p>
        </p:txBody>
      </p:sp>
      <p:sp>
        <p:nvSpPr>
          <p:cNvPr id="3" name="Content Placeholder 2">
            <a:extLst>
              <a:ext uri="{FF2B5EF4-FFF2-40B4-BE49-F238E27FC236}">
                <a16:creationId xmlns:a16="http://schemas.microsoft.com/office/drawing/2014/main" id="{DC9BF852-A299-4D05-A34B-B94BD3C0B2B6}"/>
              </a:ext>
            </a:extLst>
          </p:cNvPr>
          <p:cNvSpPr>
            <a:spLocks noGrp="1"/>
          </p:cNvSpPr>
          <p:nvPr>
            <p:ph idx="1"/>
          </p:nvPr>
        </p:nvSpPr>
        <p:spPr>
          <a:xfrm>
            <a:off x="1451579" y="2015732"/>
            <a:ext cx="9603275" cy="3603833"/>
          </a:xfrm>
        </p:spPr>
        <p:txBody>
          <a:bodyPr>
            <a:normAutofit fontScale="77500" lnSpcReduction="20000"/>
          </a:bodyPr>
          <a:lstStyle/>
          <a:p>
            <a:pPr marL="0" indent="0">
              <a:buNone/>
            </a:pPr>
            <a:r>
              <a:rPr lang="en-GB" dirty="0"/>
              <a:t>The Act put seven well-being goals in place so that everyone can work towards the same vision. The seven goals are </a:t>
            </a:r>
          </a:p>
          <a:p>
            <a:pPr algn="ctr"/>
            <a:r>
              <a:rPr lang="en-GB" dirty="0"/>
              <a:t>A globally responsible Wales</a:t>
            </a:r>
          </a:p>
          <a:p>
            <a:pPr algn="ctr"/>
            <a:r>
              <a:rPr lang="en-GB" dirty="0"/>
              <a:t>A prosperous Wales</a:t>
            </a:r>
          </a:p>
          <a:p>
            <a:pPr algn="ctr"/>
            <a:r>
              <a:rPr lang="en-GB" dirty="0"/>
              <a:t>A resilient Wales</a:t>
            </a:r>
          </a:p>
          <a:p>
            <a:pPr algn="ctr"/>
            <a:r>
              <a:rPr lang="en-GB" dirty="0"/>
              <a:t>A healthier Wales</a:t>
            </a:r>
          </a:p>
          <a:p>
            <a:pPr algn="ctr"/>
            <a:r>
              <a:rPr lang="en-GB" dirty="0"/>
              <a:t>A more equal Wales</a:t>
            </a:r>
          </a:p>
          <a:p>
            <a:pPr algn="ctr"/>
            <a:r>
              <a:rPr lang="en-GB" dirty="0"/>
              <a:t>A Wales of cohesive</a:t>
            </a:r>
          </a:p>
          <a:p>
            <a:pPr algn="ctr"/>
            <a:r>
              <a:rPr lang="en-GB" dirty="0"/>
              <a:t>A Wales of a vibrant culture and thriving the Welsh Language </a:t>
            </a:r>
          </a:p>
          <a:p>
            <a:pPr marL="0" indent="0">
              <a:buNone/>
            </a:pPr>
            <a:r>
              <a:rPr lang="en-GB" dirty="0"/>
              <a:t> (Well-being of Future Generations (Wales) Act 2015, 2015)</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941045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81D06-9D61-4039-933F-9F061386831E}"/>
              </a:ext>
            </a:extLst>
          </p:cNvPr>
          <p:cNvSpPr>
            <a:spLocks noGrp="1"/>
          </p:cNvSpPr>
          <p:nvPr>
            <p:ph type="title"/>
          </p:nvPr>
        </p:nvSpPr>
        <p:spPr/>
        <p:txBody>
          <a:bodyPr/>
          <a:lstStyle/>
          <a:p>
            <a:r>
              <a:rPr lang="en-GB" dirty="0"/>
              <a:t>Why do we need this law?</a:t>
            </a:r>
          </a:p>
        </p:txBody>
      </p:sp>
      <p:sp>
        <p:nvSpPr>
          <p:cNvPr id="3" name="Content Placeholder 2">
            <a:extLst>
              <a:ext uri="{FF2B5EF4-FFF2-40B4-BE49-F238E27FC236}">
                <a16:creationId xmlns:a16="http://schemas.microsoft.com/office/drawing/2014/main" id="{2822442B-CD28-46BA-9519-93C6469307B6}"/>
              </a:ext>
            </a:extLst>
          </p:cNvPr>
          <p:cNvSpPr>
            <a:spLocks noGrp="1"/>
          </p:cNvSpPr>
          <p:nvPr>
            <p:ph idx="1"/>
          </p:nvPr>
        </p:nvSpPr>
        <p:spPr/>
        <p:txBody>
          <a:bodyPr>
            <a:normAutofit fontScale="92500" lnSpcReduction="20000"/>
          </a:bodyPr>
          <a:lstStyle/>
          <a:p>
            <a:pPr marL="0" indent="0">
              <a:buNone/>
            </a:pPr>
            <a:r>
              <a:rPr lang="en-GB" dirty="0"/>
              <a:t>Here in Wales face a large number of challenges from now and in the future to come, such as 5 important ones to some which have been challenging for a few years such as poverty, jobs, growth, health inequalities and climate change. In order for Wales to be able to get these to a stable line would all need to come together and work on them together to keep them all stable. We need this law to be able to give us the future generations the good quality of life and to think about the long term impact on all the decisions that are made and with this being a law the public will make sure that this happens. </a:t>
            </a:r>
          </a:p>
          <a:p>
            <a:pPr marL="0" indent="0">
              <a:buNone/>
            </a:pPr>
            <a:endParaRPr lang="en-GB" dirty="0"/>
          </a:p>
          <a:p>
            <a:pPr marL="0" indent="0">
              <a:buNone/>
            </a:pPr>
            <a:endParaRPr lang="en-GB" dirty="0"/>
          </a:p>
          <a:p>
            <a:pPr marL="0" indent="0">
              <a:buNone/>
            </a:pPr>
            <a:r>
              <a:rPr lang="en-GB" dirty="0"/>
              <a:t>(NHS Wales, 2019)</a:t>
            </a:r>
          </a:p>
        </p:txBody>
      </p:sp>
    </p:spTree>
    <p:extLst>
      <p:ext uri="{BB962C8B-B14F-4D97-AF65-F5344CB8AC3E}">
        <p14:creationId xmlns:p14="http://schemas.microsoft.com/office/powerpoint/2010/main" val="616941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43A3-24B8-4DD4-9154-0E678F50E9B2}"/>
              </a:ext>
            </a:extLst>
          </p:cNvPr>
          <p:cNvSpPr>
            <a:spLocks noGrp="1"/>
          </p:cNvSpPr>
          <p:nvPr>
            <p:ph type="title"/>
          </p:nvPr>
        </p:nvSpPr>
        <p:spPr/>
        <p:txBody>
          <a:bodyPr/>
          <a:lstStyle/>
          <a:p>
            <a:r>
              <a:rPr lang="en-GB" dirty="0"/>
              <a:t>Working in a sustainable way?</a:t>
            </a:r>
          </a:p>
        </p:txBody>
      </p:sp>
      <p:sp>
        <p:nvSpPr>
          <p:cNvPr id="3" name="Content Placeholder 2">
            <a:extLst>
              <a:ext uri="{FF2B5EF4-FFF2-40B4-BE49-F238E27FC236}">
                <a16:creationId xmlns:a16="http://schemas.microsoft.com/office/drawing/2014/main" id="{0A4EC615-EA91-45DE-8E02-A89F47EE3101}"/>
              </a:ext>
            </a:extLst>
          </p:cNvPr>
          <p:cNvSpPr>
            <a:spLocks noGrp="1"/>
          </p:cNvSpPr>
          <p:nvPr>
            <p:ph idx="1"/>
          </p:nvPr>
        </p:nvSpPr>
        <p:spPr/>
        <p:txBody>
          <a:bodyPr>
            <a:normAutofit lnSpcReduction="10000"/>
          </a:bodyPr>
          <a:lstStyle/>
          <a:p>
            <a:pPr marL="0" indent="0">
              <a:buNone/>
            </a:pPr>
            <a:r>
              <a:rPr lang="en-GB" dirty="0"/>
              <a:t>In Wales there has been a policy, legislation and a institutional framework for the sustainable development for many years but since early 2015 it has been working on to try and realise what the benefits are or can be from the sustainable development through the Well-being of Future Generations (Wales) Act 2015 and any other supporting legislation and policy framework. Many of the reflections that have come through since the act has started are to prepare the report and some which have come from the existing reports from over the years.  </a:t>
            </a:r>
          </a:p>
          <a:p>
            <a:pPr marL="0" indent="0">
              <a:buNone/>
            </a:pPr>
            <a:endParaRPr lang="en-GB" dirty="0"/>
          </a:p>
          <a:p>
            <a:pPr marL="0" indent="0">
              <a:buNone/>
            </a:pPr>
            <a:r>
              <a:rPr lang="en-GB" dirty="0"/>
              <a:t>(Welsh Government, 2019)</a:t>
            </a:r>
          </a:p>
        </p:txBody>
      </p:sp>
    </p:spTree>
    <p:extLst>
      <p:ext uri="{BB962C8B-B14F-4D97-AF65-F5344CB8AC3E}">
        <p14:creationId xmlns:p14="http://schemas.microsoft.com/office/powerpoint/2010/main" val="2378043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4C7B-6B99-4008-A01C-C25989EFF331}"/>
              </a:ext>
            </a:extLst>
          </p:cNvPr>
          <p:cNvSpPr>
            <a:spLocks noGrp="1"/>
          </p:cNvSpPr>
          <p:nvPr>
            <p:ph type="title"/>
          </p:nvPr>
        </p:nvSpPr>
        <p:spPr/>
        <p:txBody>
          <a:bodyPr/>
          <a:lstStyle/>
          <a:p>
            <a:r>
              <a:rPr lang="en-GB" dirty="0"/>
              <a:t>A globally responsible Wales</a:t>
            </a:r>
            <a:br>
              <a:rPr lang="en-GB" dirty="0"/>
            </a:br>
            <a:endParaRPr lang="en-GB" dirty="0"/>
          </a:p>
        </p:txBody>
      </p:sp>
      <p:sp>
        <p:nvSpPr>
          <p:cNvPr id="3" name="Content Placeholder 2">
            <a:extLst>
              <a:ext uri="{FF2B5EF4-FFF2-40B4-BE49-F238E27FC236}">
                <a16:creationId xmlns:a16="http://schemas.microsoft.com/office/drawing/2014/main" id="{88A5E9E7-895B-4AD0-BF95-BFDDDC6C118F}"/>
              </a:ext>
            </a:extLst>
          </p:cNvPr>
          <p:cNvSpPr>
            <a:spLocks noGrp="1"/>
          </p:cNvSpPr>
          <p:nvPr>
            <p:ph idx="1"/>
          </p:nvPr>
        </p:nvSpPr>
        <p:spPr/>
        <p:txBody>
          <a:bodyPr>
            <a:normAutofit lnSpcReduction="10000"/>
          </a:bodyPr>
          <a:lstStyle/>
          <a:p>
            <a:pPr marL="0" indent="0">
              <a:buNone/>
            </a:pPr>
            <a:r>
              <a:rPr lang="en-GB" dirty="0"/>
              <a:t>At the beginning of the year 2020 the coronavirus (COVID-19) pandemic brough the whole life of Wales to a worrying stop. The Welsh Government had a huge role in responding to the big demands that the pandemic has created, which helped to provide the insight on our NHS activity, inequality, the economy, mortality and the society. The Welsh Government had to change the way they approached this and the Wellbeing of Wales report. The report that was made this year comprises in two parts which are to update the national indicators and to make a short report which looks into the trends from last year. Much of the data doesn’t cover the pandemic.   </a:t>
            </a:r>
          </a:p>
          <a:p>
            <a:pPr marL="0" indent="0">
              <a:buNone/>
            </a:pPr>
            <a:r>
              <a:rPr lang="en-GB" dirty="0"/>
              <a:t>(Welsh Government, 2020)</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27007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704F-136A-4B68-A3F4-B8B40E1A543B}"/>
              </a:ext>
            </a:extLst>
          </p:cNvPr>
          <p:cNvSpPr>
            <a:spLocks noGrp="1"/>
          </p:cNvSpPr>
          <p:nvPr>
            <p:ph type="title"/>
          </p:nvPr>
        </p:nvSpPr>
        <p:spPr/>
        <p:txBody>
          <a:bodyPr/>
          <a:lstStyle/>
          <a:p>
            <a:r>
              <a:rPr lang="en-GB" dirty="0"/>
              <a:t>A healthier Wales</a:t>
            </a:r>
            <a:br>
              <a:rPr lang="en-GB" dirty="0"/>
            </a:br>
            <a:endParaRPr lang="en-GB" dirty="0"/>
          </a:p>
        </p:txBody>
      </p:sp>
      <p:sp>
        <p:nvSpPr>
          <p:cNvPr id="3" name="Content Placeholder 2">
            <a:extLst>
              <a:ext uri="{FF2B5EF4-FFF2-40B4-BE49-F238E27FC236}">
                <a16:creationId xmlns:a16="http://schemas.microsoft.com/office/drawing/2014/main" id="{3EAAC02E-136D-40E4-A046-C97B0935B6C9}"/>
              </a:ext>
            </a:extLst>
          </p:cNvPr>
          <p:cNvSpPr>
            <a:spLocks noGrp="1"/>
          </p:cNvSpPr>
          <p:nvPr>
            <p:ph idx="1"/>
          </p:nvPr>
        </p:nvSpPr>
        <p:spPr/>
        <p:txBody>
          <a:bodyPr>
            <a:normAutofit lnSpcReduction="10000"/>
          </a:bodyPr>
          <a:lstStyle/>
          <a:p>
            <a:pPr marL="0" indent="0">
              <a:buNone/>
            </a:pPr>
            <a:r>
              <a:rPr lang="en-GB" dirty="0"/>
              <a:t>A healthier life in Wales is low for people who are living in the most deprived areas and there doesn’t seem to be no clear signs of the gap being reduce. Since the year 2020 there has been a highest rate of deaths involving the COVID-19 from the most deprived areas, but is too soon to say on whether the pandemic will have a long-term impact on the inequalities in the life and healthy life expectancy. The mental health wellbeing seems to be poorer in adults in the more deprived areas. With this in mind none of us know if there is going to be a sustainable wellbeing. </a:t>
            </a:r>
          </a:p>
          <a:p>
            <a:pPr marL="0" indent="0">
              <a:buNone/>
            </a:pPr>
            <a:r>
              <a:rPr lang="en-GB" dirty="0"/>
              <a:t> </a:t>
            </a:r>
          </a:p>
          <a:p>
            <a:pPr marL="0" indent="0">
              <a:buNone/>
            </a:pPr>
            <a:r>
              <a:rPr lang="en-GB" dirty="0"/>
              <a:t>(Welsh Government, 2020)</a:t>
            </a:r>
          </a:p>
        </p:txBody>
      </p:sp>
    </p:spTree>
    <p:extLst>
      <p:ext uri="{BB962C8B-B14F-4D97-AF65-F5344CB8AC3E}">
        <p14:creationId xmlns:p14="http://schemas.microsoft.com/office/powerpoint/2010/main" val="2031589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3ECA-0D32-4EB9-B84D-2BFC9B0985E8}"/>
              </a:ext>
            </a:extLst>
          </p:cNvPr>
          <p:cNvSpPr>
            <a:spLocks noGrp="1"/>
          </p:cNvSpPr>
          <p:nvPr>
            <p:ph type="title"/>
          </p:nvPr>
        </p:nvSpPr>
        <p:spPr/>
        <p:txBody>
          <a:bodyPr/>
          <a:lstStyle/>
          <a:p>
            <a:br>
              <a:rPr lang="en-GB" dirty="0"/>
            </a:br>
            <a:endParaRPr lang="en-GB" dirty="0"/>
          </a:p>
        </p:txBody>
      </p:sp>
      <p:sp>
        <p:nvSpPr>
          <p:cNvPr id="3" name="Content Placeholder 2">
            <a:extLst>
              <a:ext uri="{FF2B5EF4-FFF2-40B4-BE49-F238E27FC236}">
                <a16:creationId xmlns:a16="http://schemas.microsoft.com/office/drawing/2014/main" id="{9505E48D-E241-4BEA-BFFA-278643642DCB}"/>
              </a:ext>
            </a:extLst>
          </p:cNvPr>
          <p:cNvSpPr>
            <a:spLocks noGrp="1"/>
          </p:cNvSpPr>
          <p:nvPr>
            <p:ph idx="1"/>
          </p:nvPr>
        </p:nvSpPr>
        <p:spPr/>
        <p:txBody>
          <a:bodyPr/>
          <a:lstStyle/>
          <a:p>
            <a:pPr marL="0" indent="0">
              <a:buNone/>
            </a:pPr>
            <a:r>
              <a:rPr lang="en-GB" dirty="0"/>
              <a:t>With all the information that has been gathered sees that the sustainable development can develop better now and in the future. There should be more places within Wales that could be made better to be able to give the people a better chance in getting a job. With the COVID-19 being in Wales it makes the people find it hard to able to look and get a job with places being closed down. The growth in Wales grows everyday with new babies being born and not being able to go places is hard for some of the communities. There is no saying on if the sustainable development will be better in or for </a:t>
            </a:r>
            <a:r>
              <a:rPr lang="en-GB"/>
              <a:t>a future. </a:t>
            </a:r>
            <a:endParaRPr lang="en-GB" dirty="0"/>
          </a:p>
        </p:txBody>
      </p:sp>
    </p:spTree>
    <p:extLst>
      <p:ext uri="{BB962C8B-B14F-4D97-AF65-F5344CB8AC3E}">
        <p14:creationId xmlns:p14="http://schemas.microsoft.com/office/powerpoint/2010/main" val="45559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3798D-076B-42D6-996D-9F29766821C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B7D6A830-F490-47FA-968A-3DCBAEFABF29}"/>
              </a:ext>
            </a:extLst>
          </p:cNvPr>
          <p:cNvSpPr>
            <a:spLocks noGrp="1"/>
          </p:cNvSpPr>
          <p:nvPr>
            <p:ph idx="1"/>
          </p:nvPr>
        </p:nvSpPr>
        <p:spPr/>
        <p:txBody>
          <a:bodyPr>
            <a:normAutofit fontScale="92500" lnSpcReduction="20000"/>
          </a:bodyPr>
          <a:lstStyle/>
          <a:p>
            <a:pPr marL="0" indent="0">
              <a:buNone/>
            </a:pPr>
            <a:r>
              <a:rPr lang="en-GB" dirty="0"/>
              <a:t>Welsh Government, 2019. WALES AND THE SUSTAINABLE DEVELOPMENT GOALS. [online] Cardiff, pp.1-88. Available at: &lt;https://gov.wales/sites/default/files/publications/2019-07/supplementary-report-to-the-uk-review-of-progress-towards-the-sustainable-development-goals-2030_0.pdf&gt; [Accessed 1 December 2020].</a:t>
            </a:r>
          </a:p>
          <a:p>
            <a:pPr marL="0" indent="0">
              <a:buNone/>
            </a:pPr>
            <a:r>
              <a:rPr lang="en-GB" dirty="0"/>
              <a:t>Welsh Government, 2020. Wellbeing of Wales: 2020. [online] Cardiff, pp.1-20. Available at: &lt;https://gov.wales/sites/default/files/pdf-versions/2021/1/3/1610565403/wellbeing-wales-2020.pdf&gt; [Accessed 1 December 2020].</a:t>
            </a:r>
          </a:p>
          <a:p>
            <a:pPr marL="0" indent="0">
              <a:buNone/>
            </a:pPr>
            <a:r>
              <a:rPr lang="en-GB" dirty="0"/>
              <a:t>2015. Well-being of Future Generations (Wales) Act 2015. [online] 2nd, pp.1-12. Available at: &lt;https://www.futuregenerations.wales/wp-content/uploads/2017/02/150623-guide-to-the-fg-act-en.pdf&gt; [Accessed 1 December 2020].</a:t>
            </a:r>
          </a:p>
          <a:p>
            <a:pPr marL="0" indent="0">
              <a:buNone/>
            </a:pPr>
            <a:endParaRPr lang="en-GB" dirty="0"/>
          </a:p>
        </p:txBody>
      </p:sp>
    </p:spTree>
    <p:extLst>
      <p:ext uri="{BB962C8B-B14F-4D97-AF65-F5344CB8AC3E}">
        <p14:creationId xmlns:p14="http://schemas.microsoft.com/office/powerpoint/2010/main" val="14564412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8017-4EA7-4BF6-8164-A1679F3ADFD2}"/>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02BD8DB5-3854-49E9-A4AD-70458EE767DD}"/>
              </a:ext>
            </a:extLst>
          </p:cNvPr>
          <p:cNvSpPr>
            <a:spLocks noGrp="1"/>
          </p:cNvSpPr>
          <p:nvPr>
            <p:ph idx="1"/>
          </p:nvPr>
        </p:nvSpPr>
        <p:spPr/>
        <p:txBody>
          <a:bodyPr/>
          <a:lstStyle/>
          <a:p>
            <a:pPr marL="0" indent="0">
              <a:buNone/>
            </a:pPr>
            <a:r>
              <a:rPr lang="en-GB" dirty="0"/>
              <a:t>Messerli, P., 2019. THE FUTURE IS NOW SCIENCE FOR ACHIEVING SUSTAINABLE DEVELOPMENT. [online] New York, pp.1-252. Available at: &lt;https://sustainabledevelopment.un.org/content/documents/24797GSDR_report_2019.pdf&gt; [Accessed 1 December 2020].</a:t>
            </a:r>
          </a:p>
          <a:p>
            <a:pPr marL="0" indent="0">
              <a:buNone/>
            </a:pPr>
            <a:r>
              <a:rPr lang="en-GB" dirty="0"/>
              <a:t>NHS Wales, 2019. Implementing the Sustainable Development Principle. [online] London, pp.1-60. Available at: &lt;https://phw.nhs.wales/news/responding-to-the-challenge-of-implementing-sustainable-development-principles-new-report/implementing-the-sustainable-development-principle-full-report/&gt; [Accessed 1 December 2020]</a:t>
            </a:r>
          </a:p>
        </p:txBody>
      </p:sp>
    </p:spTree>
    <p:extLst>
      <p:ext uri="{BB962C8B-B14F-4D97-AF65-F5344CB8AC3E}">
        <p14:creationId xmlns:p14="http://schemas.microsoft.com/office/powerpoint/2010/main" val="32652194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227</TotalTime>
  <Words>1171</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Gallery</vt:lpstr>
      <vt:lpstr>Sustainability &amp; Equality</vt:lpstr>
      <vt:lpstr>Induction </vt:lpstr>
      <vt:lpstr>What is it?</vt:lpstr>
      <vt:lpstr>What are the 7 goals?</vt:lpstr>
      <vt:lpstr>Why do we need this law?</vt:lpstr>
      <vt:lpstr>Working in a sustainable way?</vt:lpstr>
      <vt:lpstr>A globally responsible Wales </vt:lpstr>
      <vt:lpstr>A healthier Wales </vt:lpstr>
      <vt:lpstr>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&amp; Equality</dc:title>
  <dc:creator>Samantha Daniels</dc:creator>
  <cp:lastModifiedBy>Samantha Daniels</cp:lastModifiedBy>
  <cp:revision>15</cp:revision>
  <dcterms:created xsi:type="dcterms:W3CDTF">2021-02-01T14:29:11Z</dcterms:created>
  <dcterms:modified xsi:type="dcterms:W3CDTF">2021-02-01T18:17:09Z</dcterms:modified>
</cp:coreProperties>
</file>