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notesMasterIdLst>
    <p:notesMasterId r:id="rId12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5581AD-C2B1-4BD1-9E3B-772532131453}" v="14" dt="2025-12-03T21:49:43.9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54" autoAdjust="0"/>
    <p:restoredTop sz="94688"/>
  </p:normalViewPr>
  <p:slideViewPr>
    <p:cSldViewPr snapToGrid="0">
      <p:cViewPr varScale="1">
        <p:scale>
          <a:sx n="75" d="100"/>
          <a:sy n="75" d="100"/>
        </p:scale>
        <p:origin x="651" y="2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utuiu Florina" userId="49aaaca89c39a863" providerId="LiveId" clId="{98214E5A-B1A0-4EEA-AB26-6F30F9D95785}"/>
    <pc:docChg chg="undo custSel addSld delSld modSld sldOrd">
      <pc:chgData name="Tutuiu Florina" userId="49aaaca89c39a863" providerId="LiveId" clId="{98214E5A-B1A0-4EEA-AB26-6F30F9D95785}" dt="2025-12-03T21:55:53.368" v="134" actId="20577"/>
      <pc:docMkLst>
        <pc:docMk/>
      </pc:docMkLst>
      <pc:sldChg chg="modSp mod">
        <pc:chgData name="Tutuiu Florina" userId="49aaaca89c39a863" providerId="LiveId" clId="{98214E5A-B1A0-4EEA-AB26-6F30F9D95785}" dt="2025-12-03T21:55:39.281" v="132" actId="20577"/>
        <pc:sldMkLst>
          <pc:docMk/>
          <pc:sldMk cId="741792023" sldId="257"/>
        </pc:sldMkLst>
        <pc:spChg chg="mod">
          <ac:chgData name="Tutuiu Florina" userId="49aaaca89c39a863" providerId="LiveId" clId="{98214E5A-B1A0-4EEA-AB26-6F30F9D95785}" dt="2025-12-03T21:55:39.281" v="132" actId="20577"/>
          <ac:spMkLst>
            <pc:docMk/>
            <pc:sldMk cId="741792023" sldId="257"/>
            <ac:spMk id="3" creationId="{9D28937F-8667-8B65-5C4B-7423FABE40D4}"/>
          </ac:spMkLst>
        </pc:spChg>
      </pc:sldChg>
      <pc:sldChg chg="modSp mod">
        <pc:chgData name="Tutuiu Florina" userId="49aaaca89c39a863" providerId="LiveId" clId="{98214E5A-B1A0-4EEA-AB26-6F30F9D95785}" dt="2025-12-03T21:55:53.368" v="134" actId="20577"/>
        <pc:sldMkLst>
          <pc:docMk/>
          <pc:sldMk cId="3710181842" sldId="258"/>
        </pc:sldMkLst>
        <pc:spChg chg="mod">
          <ac:chgData name="Tutuiu Florina" userId="49aaaca89c39a863" providerId="LiveId" clId="{98214E5A-B1A0-4EEA-AB26-6F30F9D95785}" dt="2025-12-03T21:55:53.368" v="134" actId="20577"/>
          <ac:spMkLst>
            <pc:docMk/>
            <pc:sldMk cId="3710181842" sldId="258"/>
            <ac:spMk id="3" creationId="{A99C1AE4-E41B-0899-446B-260346CA5699}"/>
          </ac:spMkLst>
        </pc:spChg>
      </pc:sldChg>
      <pc:sldChg chg="modSp mod">
        <pc:chgData name="Tutuiu Florina" userId="49aaaca89c39a863" providerId="LiveId" clId="{98214E5A-B1A0-4EEA-AB26-6F30F9D95785}" dt="2025-12-03T21:40:45.070" v="26" actId="20577"/>
        <pc:sldMkLst>
          <pc:docMk/>
          <pc:sldMk cId="3785890607" sldId="259"/>
        </pc:sldMkLst>
        <pc:spChg chg="mod">
          <ac:chgData name="Tutuiu Florina" userId="49aaaca89c39a863" providerId="LiveId" clId="{98214E5A-B1A0-4EEA-AB26-6F30F9D95785}" dt="2025-12-03T21:40:45.070" v="26" actId="20577"/>
          <ac:spMkLst>
            <pc:docMk/>
            <pc:sldMk cId="3785890607" sldId="259"/>
            <ac:spMk id="3" creationId="{AC085BF1-83AE-B5CA-88DD-72A3ABB8D7EB}"/>
          </ac:spMkLst>
        </pc:spChg>
      </pc:sldChg>
      <pc:sldChg chg="modSp mod">
        <pc:chgData name="Tutuiu Florina" userId="49aaaca89c39a863" providerId="LiveId" clId="{98214E5A-B1A0-4EEA-AB26-6F30F9D95785}" dt="2025-12-03T21:31:06.919" v="15" actId="20577"/>
        <pc:sldMkLst>
          <pc:docMk/>
          <pc:sldMk cId="4286507171" sldId="261"/>
        </pc:sldMkLst>
        <pc:spChg chg="mod">
          <ac:chgData name="Tutuiu Florina" userId="49aaaca89c39a863" providerId="LiveId" clId="{98214E5A-B1A0-4EEA-AB26-6F30F9D95785}" dt="2025-12-03T21:31:06.919" v="15" actId="20577"/>
          <ac:spMkLst>
            <pc:docMk/>
            <pc:sldMk cId="4286507171" sldId="261"/>
            <ac:spMk id="3" creationId="{E2BE35D7-F684-D24C-946D-05DF5AF1FF67}"/>
          </ac:spMkLst>
        </pc:spChg>
      </pc:sldChg>
      <pc:sldChg chg="modSp mod">
        <pc:chgData name="Tutuiu Florina" userId="49aaaca89c39a863" providerId="LiveId" clId="{98214E5A-B1A0-4EEA-AB26-6F30F9D95785}" dt="2025-12-03T21:38:57.928" v="22" actId="5793"/>
        <pc:sldMkLst>
          <pc:docMk/>
          <pc:sldMk cId="2843620194" sldId="262"/>
        </pc:sldMkLst>
        <pc:spChg chg="mod">
          <ac:chgData name="Tutuiu Florina" userId="49aaaca89c39a863" providerId="LiveId" clId="{98214E5A-B1A0-4EEA-AB26-6F30F9D95785}" dt="2025-12-03T21:38:57.928" v="22" actId="5793"/>
          <ac:spMkLst>
            <pc:docMk/>
            <pc:sldMk cId="2843620194" sldId="262"/>
            <ac:spMk id="3" creationId="{DF43DA10-ABA9-5E65-DA01-AF8BF4E1DE0A}"/>
          </ac:spMkLst>
        </pc:spChg>
      </pc:sldChg>
      <pc:sldChg chg="modSp mod">
        <pc:chgData name="Tutuiu Florina" userId="49aaaca89c39a863" providerId="LiveId" clId="{98214E5A-B1A0-4EEA-AB26-6F30F9D95785}" dt="2025-12-03T21:39:23.786" v="24" actId="20577"/>
        <pc:sldMkLst>
          <pc:docMk/>
          <pc:sldMk cId="1465379017" sldId="263"/>
        </pc:sldMkLst>
        <pc:spChg chg="mod">
          <ac:chgData name="Tutuiu Florina" userId="49aaaca89c39a863" providerId="LiveId" clId="{98214E5A-B1A0-4EEA-AB26-6F30F9D95785}" dt="2025-12-03T21:39:23.786" v="24" actId="20577"/>
          <ac:spMkLst>
            <pc:docMk/>
            <pc:sldMk cId="1465379017" sldId="263"/>
            <ac:spMk id="3" creationId="{CE885DFE-3897-6E12-C800-C1D38052311B}"/>
          </ac:spMkLst>
        </pc:spChg>
      </pc:sldChg>
      <pc:sldChg chg="modSp mod">
        <pc:chgData name="Tutuiu Florina" userId="49aaaca89c39a863" providerId="LiveId" clId="{98214E5A-B1A0-4EEA-AB26-6F30F9D95785}" dt="2025-12-03T21:32:30.282" v="18" actId="12"/>
        <pc:sldMkLst>
          <pc:docMk/>
          <pc:sldMk cId="4118321586" sldId="264"/>
        </pc:sldMkLst>
        <pc:spChg chg="mod">
          <ac:chgData name="Tutuiu Florina" userId="49aaaca89c39a863" providerId="LiveId" clId="{98214E5A-B1A0-4EEA-AB26-6F30F9D95785}" dt="2025-12-03T21:32:30.282" v="18" actId="12"/>
          <ac:spMkLst>
            <pc:docMk/>
            <pc:sldMk cId="4118321586" sldId="264"/>
            <ac:spMk id="3" creationId="{F8F8AA46-C6C9-314D-A432-6C2680672DCA}"/>
          </ac:spMkLst>
        </pc:spChg>
      </pc:sldChg>
      <pc:sldChg chg="addSp delSp modSp add mod ord">
        <pc:chgData name="Tutuiu Florina" userId="49aaaca89c39a863" providerId="LiveId" clId="{98214E5A-B1A0-4EEA-AB26-6F30F9D95785}" dt="2025-12-03T21:51:13.532" v="130" actId="20577"/>
        <pc:sldMkLst>
          <pc:docMk/>
          <pc:sldMk cId="1275801726" sldId="265"/>
        </pc:sldMkLst>
        <pc:spChg chg="mod">
          <ac:chgData name="Tutuiu Florina" userId="49aaaca89c39a863" providerId="LiveId" clId="{98214E5A-B1A0-4EEA-AB26-6F30F9D95785}" dt="2025-12-03T21:44:58.153" v="101" actId="20577"/>
          <ac:spMkLst>
            <pc:docMk/>
            <pc:sldMk cId="1275801726" sldId="265"/>
            <ac:spMk id="2" creationId="{6EA5F147-CA0E-6787-9A01-97EC7850586B}"/>
          </ac:spMkLst>
        </pc:spChg>
        <pc:spChg chg="mod">
          <ac:chgData name="Tutuiu Florina" userId="49aaaca89c39a863" providerId="LiveId" clId="{98214E5A-B1A0-4EEA-AB26-6F30F9D95785}" dt="2025-12-03T21:51:13.532" v="130" actId="20577"/>
          <ac:spMkLst>
            <pc:docMk/>
            <pc:sldMk cId="1275801726" sldId="265"/>
            <ac:spMk id="3" creationId="{89B00916-A3CF-4E2C-DE7B-FE25D7AA059A}"/>
          </ac:spMkLst>
        </pc:spChg>
        <pc:spChg chg="add mod">
          <ac:chgData name="Tutuiu Florina" userId="49aaaca89c39a863" providerId="LiveId" clId="{98214E5A-B1A0-4EEA-AB26-6F30F9D95785}" dt="2025-12-03T21:44:10.089" v="55" actId="571"/>
          <ac:spMkLst>
            <pc:docMk/>
            <pc:sldMk cId="1275801726" sldId="265"/>
            <ac:spMk id="4" creationId="{A0ECB63E-245B-89B1-B1BB-1F64BEDA30CB}"/>
          </ac:spMkLst>
        </pc:spChg>
        <pc:picChg chg="del">
          <ac:chgData name="Tutuiu Florina" userId="49aaaca89c39a863" providerId="LiveId" clId="{98214E5A-B1A0-4EEA-AB26-6F30F9D95785}" dt="2025-12-03T21:43:05.982" v="41" actId="478"/>
          <ac:picMkLst>
            <pc:docMk/>
            <pc:sldMk cId="1275801726" sldId="265"/>
            <ac:picMk id="1026" creationId="{D8CAB96D-A9AB-A75C-D19B-F0A14FB9E284}"/>
          </ac:picMkLst>
        </pc:picChg>
      </pc:sldChg>
      <pc:sldChg chg="addSp delSp modSp add del mod">
        <pc:chgData name="Tutuiu Florina" userId="49aaaca89c39a863" providerId="LiveId" clId="{98214E5A-B1A0-4EEA-AB26-6F30F9D95785}" dt="2025-12-03T21:42:52.077" v="37" actId="47"/>
        <pc:sldMkLst>
          <pc:docMk/>
          <pc:sldMk cId="3536668579" sldId="265"/>
        </pc:sldMkLst>
        <pc:spChg chg="mod">
          <ac:chgData name="Tutuiu Florina" userId="49aaaca89c39a863" providerId="LiveId" clId="{98214E5A-B1A0-4EEA-AB26-6F30F9D95785}" dt="2025-12-03T21:42:28.966" v="33" actId="20577"/>
          <ac:spMkLst>
            <pc:docMk/>
            <pc:sldMk cId="3536668579" sldId="265"/>
            <ac:spMk id="2" creationId="{2DDB775B-A529-8DE3-8718-CEF2394CA19A}"/>
          </ac:spMkLst>
        </pc:spChg>
        <pc:spChg chg="del mod">
          <ac:chgData name="Tutuiu Florina" userId="49aaaca89c39a863" providerId="LiveId" clId="{98214E5A-B1A0-4EEA-AB26-6F30F9D95785}" dt="2025-12-03T21:42:37.790" v="36" actId="478"/>
          <ac:spMkLst>
            <pc:docMk/>
            <pc:sldMk cId="3536668579" sldId="265"/>
            <ac:spMk id="3" creationId="{8169D433-6301-E27D-CF99-3120253D3783}"/>
          </ac:spMkLst>
        </pc:spChg>
        <pc:spChg chg="add mod">
          <ac:chgData name="Tutuiu Florina" userId="49aaaca89c39a863" providerId="LiveId" clId="{98214E5A-B1A0-4EEA-AB26-6F30F9D95785}" dt="2025-12-03T21:42:37.790" v="36" actId="478"/>
          <ac:spMkLst>
            <pc:docMk/>
            <pc:sldMk cId="3536668579" sldId="265"/>
            <ac:spMk id="5" creationId="{7368A641-968D-AF77-F08E-3909605BBA1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86218E-E9FD-46F9-9363-A4AB8228AB2C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7154D-5B09-40B3-B130-578BE45E76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069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7154D-5B09-40B3-B130-578BE45E768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6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819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723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1241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53663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80014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3873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2224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3750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7531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9044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32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578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82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5208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971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211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482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069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8439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8217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4765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9683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4128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68002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97432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97546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3326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45862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8469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0920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8335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Wednesday, December 3,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5377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Wednesday, December 3,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30357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Wednesday, December 3,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210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82662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87137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30084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Wednesday, December 3,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70363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Wednesday, December 3,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11159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Wednesday, December 3,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83263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1806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45819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91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0639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6845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10244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7026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2450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Wednesday, December 3,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636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  <p:sldLayoutId id="2147483879" r:id="rId18"/>
    <p:sldLayoutId id="2147483880" r:id="rId19"/>
    <p:sldLayoutId id="2147483881" r:id="rId20"/>
    <p:sldLayoutId id="2147483882" r:id="rId21"/>
    <p:sldLayoutId id="2147483883" r:id="rId22"/>
    <p:sldLayoutId id="2147483884" r:id="rId23"/>
    <p:sldLayoutId id="2147483885" r:id="rId24"/>
    <p:sldLayoutId id="2147483886" r:id="rId25"/>
    <p:sldLayoutId id="2147483887" r:id="rId26"/>
    <p:sldLayoutId id="2147483888" r:id="rId27"/>
    <p:sldLayoutId id="2147483889" r:id="rId28"/>
    <p:sldLayoutId id="2147483890" r:id="rId29"/>
    <p:sldLayoutId id="2147483891" r:id="rId30"/>
    <p:sldLayoutId id="2147483892" r:id="rId31"/>
    <p:sldLayoutId id="2147483861" r:id="rId32"/>
    <p:sldLayoutId id="2147483893" r:id="rId33"/>
    <p:sldLayoutId id="2147483894" r:id="rId34"/>
    <p:sldLayoutId id="2147483895" r:id="rId35"/>
    <p:sldLayoutId id="2147483896" r:id="rId36"/>
    <p:sldLayoutId id="2147483897" r:id="rId37"/>
    <p:sldLayoutId id="2147483898" r:id="rId38"/>
    <p:sldLayoutId id="2147483899" r:id="rId39"/>
    <p:sldLayoutId id="2147483907" r:id="rId40"/>
    <p:sldLayoutId id="2147483900" r:id="rId41"/>
    <p:sldLayoutId id="2147483901" r:id="rId42"/>
    <p:sldLayoutId id="2147483902" r:id="rId43"/>
    <p:sldLayoutId id="2147483903" r:id="rId44"/>
    <p:sldLayoutId id="2147483904" r:id="rId45"/>
    <p:sldLayoutId id="2147483905" r:id="rId46"/>
    <p:sldLayoutId id="2147483906" r:id="rId47"/>
    <p:sldLayoutId id="2147483860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4.xml"/><Relationship Id="rId7" Type="http://schemas.openxmlformats.org/officeDocument/2006/relationships/slide" Target="slide8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3.xml"/><Relationship Id="rId6" Type="http://schemas.openxmlformats.org/officeDocument/2006/relationships/slide" Target="slide7.xml"/><Relationship Id="rId5" Type="http://schemas.openxmlformats.org/officeDocument/2006/relationships/slide" Target="slide6.xml"/><Relationship Id="rId4" Type="http://schemas.openxmlformats.org/officeDocument/2006/relationships/slide" Target="slide5.xml"/><Relationship Id="rId9" Type="http://schemas.openxmlformats.org/officeDocument/2006/relationships/slide" Target="slide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marksandspencer.com/sparks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BF6FF-7D69-70E8-62FA-CEF0F8F5D3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51366" y="690937"/>
            <a:ext cx="5513832" cy="2889504"/>
          </a:xfrm>
        </p:spPr>
        <p:txBody>
          <a:bodyPr anchor="b">
            <a:normAutofit/>
          </a:bodyPr>
          <a:lstStyle/>
          <a:p>
            <a:pPr algn="ctr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Digital CRM Strategies at M&amp;S Food: Strengthening Customer Relationships in a Competitive Market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BDC88D-6D44-617A-592C-BF4E0588BA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00" y="4722311"/>
            <a:ext cx="6363222" cy="2004165"/>
          </a:xfrm>
        </p:spPr>
        <p:txBody>
          <a:bodyPr anchor="ctr">
            <a:no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 Leadership and Management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Building a Sustainable Marketing Relationship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code:BMSW5007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Lecturer: Gwyneth Jones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Student: Florina Tutuiu (2409707)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M&amp;S is Launching 6 New and Improved London Stores Before Christmas 2025:  All the New Shop Locations">
            <a:extLst>
              <a:ext uri="{FF2B5EF4-FFF2-40B4-BE49-F238E27FC236}">
                <a16:creationId xmlns:a16="http://schemas.microsoft.com/office/drawing/2014/main" id="{74B729D2-C271-877D-6B62-868CF39A3A3A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81" r="42557"/>
          <a:stretch>
            <a:fillRect/>
          </a:stretch>
        </p:blipFill>
        <p:spPr bwMode="auto">
          <a:xfrm>
            <a:off x="20" y="10"/>
            <a:ext cx="50672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64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9216BF-40A4-1D6A-0F5A-348BA0590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5F147-CA0E-6787-9A01-97EC78505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Table of Contents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B00916-A3CF-4E2C-DE7B-FE25D7AA0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950" y="1853852"/>
            <a:ext cx="11852666" cy="4822521"/>
          </a:xfrm>
        </p:spPr>
        <p:txBody>
          <a:bodyPr anchor="ctr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 action="ppaction://hlinksldjump"/>
              </a:rPr>
              <a:t>Digital &amp; Social Media in CRM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 action="ppaction://hlinksldjump"/>
              </a:rPr>
              <a:t>How M&amp;S Uses Digital Platforms to Build Relationships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 action="ppaction://hlinksldjump"/>
              </a:rPr>
              <a:t>How M&amp;S Uses Social Media to Build and Maintain Relationships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 action="ppaction://hlinksldjump"/>
              </a:rPr>
              <a:t>Enhancing Customer Experience Through Digital Tools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 action="ppaction://hlinksldjump"/>
              </a:rPr>
              <a:t>Digital Strategies Supporting Organisational Performance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 action="ppaction://hlinksldjump"/>
              </a:rPr>
              <a:t>SWOT Analysis: M&amp;S Digital &amp; Social CRM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 action="ppaction://hlinksldjump"/>
              </a:rPr>
              <a:t>Recommendations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 action="ppaction://hlinksldjump"/>
              </a:rPr>
              <a:t>Reference List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5801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DC220D-2192-C0C3-3009-A335562121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F169A-DD92-1EA3-ED0C-FB4E0E008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&amp; Social Media in CRM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28937F-8667-8B65-5C4B-7423FABE4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6282" y="1853852"/>
            <a:ext cx="6021334" cy="4822521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Digital media (CRM context)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Online platforms that collect or use customer data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(Awan &amp; Choudhry, 2024)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Examples: apps, websites, loyalty programmes, email marketing, online shopping</a:t>
            </a: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Enable personalised offers and automated communication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(Kingsnorth, 2022)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Social media (CRM context)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Interactive platforms enabling two way engagement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(Quesenberry, 2025)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Instagram, TikTok, Facebook, X</a:t>
            </a: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Shape perceptions and deepen emotional connection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(Hague, 2025)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Why both matter for CRM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Create continuous feedback loops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(Chaffey &amp; Smith, 2023)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Allow fast insight gathering and tailored experiences</a:t>
            </a:r>
          </a:p>
          <a:p>
            <a:pPr>
              <a:lnSpc>
                <a:spcPct val="11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Support scalable relationship building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(Kotler et al., 2024)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000" dirty="0"/>
          </a:p>
        </p:txBody>
      </p:sp>
      <p:pic>
        <p:nvPicPr>
          <p:cNvPr id="1026" name="Picture 2" descr="A smartphone displays social media app icons. photo – Free Technology Image  on Unsplash">
            <a:extLst>
              <a:ext uri="{FF2B5EF4-FFF2-40B4-BE49-F238E27FC236}">
                <a16:creationId xmlns:a16="http://schemas.microsoft.com/office/drawing/2014/main" id="{335573F3-1243-0DD3-E1D5-855E97512CAA}"/>
              </a:ext>
            </a:extLst>
          </p:cNvPr>
          <p:cNvPicPr>
            <a:picLocks noGrp="1" noChangeAspect="1" noChangeArrowheads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98" r="12139" b="3"/>
          <a:stretch>
            <a:fillRect/>
          </a:stretch>
        </p:blipFill>
        <p:spPr bwMode="auto">
          <a:xfrm>
            <a:off x="1033272" y="2203703"/>
            <a:ext cx="4842510" cy="406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1792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DD094A-5976-D49A-AB3C-6D0CD8CC07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26AC8-E9C3-B818-8912-192C9B0B3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M&amp;S Uses Digital Platforms to Build Relationships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9C1AE4-E41B-0899-446B-260346CA5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277" y="2203703"/>
            <a:ext cx="6779514" cy="4067623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Sparks loyalty programme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Personalised offers and exclusive rewards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(M&amp;S, 2025d)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Free treats and charity linked incentives encourage repeat visits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Uses individual level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data to tailor content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(Singh, 2021)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M&amp;S App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hub for offers, receipts, store locator and shopping lists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(M&amp;S, 2025a)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Push notifications reinforce daily engagement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(Smith &amp; Zook,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Ocado partnership (online grocery)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Extends M&amp;S into weekly shop territory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(Arora et al., 2020)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Provides richer basket level data for CRM decisions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(M&amp;S, 2025a)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Mobile App | M&amp;S IE">
            <a:extLst>
              <a:ext uri="{FF2B5EF4-FFF2-40B4-BE49-F238E27FC236}">
                <a16:creationId xmlns:a16="http://schemas.microsoft.com/office/drawing/2014/main" id="{A4B06CFF-413C-84E1-E11E-F0762FD3BF00}"/>
              </a:ext>
            </a:extLst>
          </p:cNvPr>
          <p:cNvPicPr>
            <a:picLocks noGrp="1" noChangeAspect="1" noChangeArrowheads="1"/>
          </p:cNvPicPr>
          <p:nvPr>
            <p:ph type="pic"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5" r="14284" b="-1"/>
          <a:stretch>
            <a:fillRect/>
          </a:stretch>
        </p:blipFill>
        <p:spPr bwMode="auto">
          <a:xfrm>
            <a:off x="1033272" y="2203703"/>
            <a:ext cx="2905505" cy="406762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710181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9F6677-C03F-C008-8756-8E734D43C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C4F04-EB78-AE2C-6AB7-5C81EA4CE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M&amp;S Uses Social Media to Build and Maintain Relationships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085BF1-83AE-B5CA-88DD-72A3ABB8D7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277" y="2203703"/>
            <a:ext cx="6779514" cy="4067623"/>
          </a:xfrm>
        </p:spPr>
        <p:txBody>
          <a:bodyPr anchor="ctr">
            <a:norm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Brand storytelling (“This is not just food…”)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Emotional, premium focused messaging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(Hague,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visuals on Instagram and YouTube support brand identity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(Smith &amp; Zook,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Community-driven posts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Recipes, seasonal launches, customer reactions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(Quesenberry,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Helps maintain modern, friendly brand image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Influencers &amp; UGC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Food creator partnerships amplify reach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Seasonal campaigns drive high visibility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(The Grocer,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15 Restaurant Instagram Marketing Strategies | TouchBistro">
            <a:extLst>
              <a:ext uri="{FF2B5EF4-FFF2-40B4-BE49-F238E27FC236}">
                <a16:creationId xmlns:a16="http://schemas.microsoft.com/office/drawing/2014/main" id="{85A58F86-EA95-26FD-ECC1-59B52F5F60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38" r="40582" b="-2"/>
          <a:stretch>
            <a:fillRect/>
          </a:stretch>
        </p:blipFill>
        <p:spPr bwMode="auto">
          <a:xfrm>
            <a:off x="1033272" y="2203703"/>
            <a:ext cx="2905505" cy="406762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785890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E6A5B8-AD98-2637-ED9E-101209656E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49506-1DCD-CB1B-E4CD-B8DDEB3E5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Customer Experience Through Digital Tools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C9E668-489C-AD05-EEF7-FF491445A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7468" y="2044824"/>
            <a:ext cx="6779514" cy="4067175"/>
          </a:xfrm>
        </p:spPr>
        <p:txBody>
          <a:bodyPr anchor="ctr">
            <a:norm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Personalisation powered by data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Sparks tailoring aligns offers with buying patterns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(M&amp;S, 2025d)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Personalisation strengthens loyalty when relevant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(Miller,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Digital convenience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Contactless payments, digital receipts, mobile checkout improve ease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(Hooley et al.,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Ocado enhances delivery reliability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(Arora et al., 2020)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Real-time communication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platforms provide fast responses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(Quesenberry,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Transparent updates during cyber incident supported trust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(Reuters, 2025; Goodman, 2019)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18A1FE8B-C72E-C869-8FA4-3249368127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37" r="26003"/>
          <a:stretch>
            <a:fillRect/>
          </a:stretch>
        </p:blipFill>
        <p:spPr bwMode="auto">
          <a:xfrm>
            <a:off x="665018" y="2044824"/>
            <a:ext cx="3789218" cy="406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8654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420DE-3000-99F0-C17B-DC210054B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278C0-5BA2-1F07-F05F-A13E49B79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Strategies Supporting Organisational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BE35D7-F684-D24C-946D-05DF5AF1FF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9277" y="2203703"/>
            <a:ext cx="6779514" cy="4067623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Boosting online engagement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Visual content generates seasonal peaks in interaction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(Smith &amp; Zook,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Sparks app increases daily and weekly active usage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(M&amp;S, 2025d)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Driving sales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Personalised offers increase basket size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(Kingsnorth, 2022)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Ocado expands reach into full basket shopping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(M&amp;S, 2025a)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Exclusive ranges foster repeat purchasing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(The Grocer,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Building brand loyalty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Emotional messaging sustains long term attachment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(Hague,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Sparks strengthens retention through personalised value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(M&amp;S, 2025d)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M&amp;S AND OCADO BRINGING THE BEST TOGETHER | Marks &amp; Spencer">
            <a:extLst>
              <a:ext uri="{FF2B5EF4-FFF2-40B4-BE49-F238E27FC236}">
                <a16:creationId xmlns:a16="http://schemas.microsoft.com/office/drawing/2014/main" id="{5EC0F261-D446-168C-4DA2-CAF6866A3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42" r="15421" b="-2"/>
          <a:stretch>
            <a:fillRect/>
          </a:stretch>
        </p:blipFill>
        <p:spPr bwMode="auto">
          <a:xfrm>
            <a:off x="1033272" y="2203703"/>
            <a:ext cx="2905505" cy="406762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86507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38EA3-9B1D-BFB9-D701-BE518B38CD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86307-9545-05C0-705E-2B17FB2E9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SWOT Analysis: M&amp;S Digital &amp; Social CRM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43DA10-ABA9-5E65-DA01-AF8BF4E1D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529" y="1891430"/>
            <a:ext cx="4804630" cy="4845782"/>
          </a:xfrm>
        </p:spPr>
        <p:txBody>
          <a:bodyPr anchor="ctr">
            <a:no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Sparks personalisation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(M&amp;S, 2025d)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Effective premium storytelling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(Hague,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seasonal social engagement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(Smith &amp; Zook,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Ocado extends reach and enhances data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(M&amp;S, 2025a)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Transparent communication maintains trust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(Goodman, 2019)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Inconsistent personalisation accuracy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(Miller,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Fragmented digital experience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(Kingsnorth, 2022)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Surface-level social interaction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(Quesenberry,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Weak pricing clarity vs competitors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(Hooley et al.,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Limited TikTok development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(The Grocer,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E5D38D-05AB-8B17-2233-79580A465210}"/>
              </a:ext>
            </a:extLst>
          </p:cNvPr>
          <p:cNvSpPr txBox="1"/>
          <p:nvPr/>
        </p:nvSpPr>
        <p:spPr>
          <a:xfrm>
            <a:off x="5686817" y="1708332"/>
            <a:ext cx="70102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 to refine CRM targeting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(Singh, 2021)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Interactive formats strengthen engagement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(Quesenberry, 2025)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Omnichannel alignment improves customer journey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(Kotler et al., 2024)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TikTok outreach for younger demographics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(The Grocer, 2025)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Clearer value messaging influences loyalty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(Hague,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Intensifying premium competition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(Marshall, 2025)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Rising expectations for seamless digital journeys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(Chaffey &amp; Smith, 2023)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Increasing privacy concerns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(Goodman, 2019)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Economic pressures encourage trading down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(The Grocer, 2025)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Competitors innovating quickly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(Hooley et al.,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620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91B6A8-CF74-4507-A64A-EE0F041FFE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886EF-4E4A-EC0C-28BF-22315FAE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885DFE-3897-6E12-C800-C1D380523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6220" y="2442905"/>
            <a:ext cx="5875780" cy="4067623"/>
          </a:xfrm>
        </p:spPr>
        <p:txBody>
          <a:bodyPr anchor="ctr">
            <a:no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1. Improve Sparks personalisation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 AI to refine offer relevance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(Singh, 2021)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2. Strengthen omnichannel consistency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Align app, website and store data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(Kotler et al.,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3. Communicate value more clearly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 customer retention during price sensitive periods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(Hague,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4. Deepen social media engagement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Expand interactive content and TikTok presence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(Quesenberry, 2025)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5. Reinforce data security focus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Essential for maintaining trust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(Goodman, 2019)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6. Accelerate digital innovation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Respond to competitor momentum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(Hooley et al., 2024)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M&amp;S Food expects social media to be 'bigger' than TV for Christmas campaign">
            <a:extLst>
              <a:ext uri="{FF2B5EF4-FFF2-40B4-BE49-F238E27FC236}">
                <a16:creationId xmlns:a16="http://schemas.microsoft.com/office/drawing/2014/main" id="{41741983-49C8-34F7-AB34-B53EC75C4D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98" r="16735" b="-2"/>
          <a:stretch>
            <a:fillRect/>
          </a:stretch>
        </p:blipFill>
        <p:spPr bwMode="auto">
          <a:xfrm>
            <a:off x="1033272" y="2203703"/>
            <a:ext cx="4842510" cy="406762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5379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1333B4-0E97-CC95-E524-C8AC245C3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1511B-3D65-EE9C-2932-67E7DBFCE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F8AA46-C6C9-314D-A432-6C2680672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127" y="1976747"/>
            <a:ext cx="11153188" cy="4751872"/>
          </a:xfrm>
          <a:noFill/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Arora, A., Khan, H., Kohli, S.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Tufft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DTC E-Commerce: How Consumer Brands Can Get It Right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McKinsey &amp; Company.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Awan, H. and Choudhry, S.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management: Concepts and applications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Chaffey, D. and Smith, P.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 excellence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Abingdon: Routledge.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Goodman, M. (2019)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Strategic communication and crisis management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Hague, P.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Value of Brands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B2B International.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Hooley, G.,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Nicoulaud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B., Piercy, N. and Rudd, J.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Marketing strategy and competitive positioning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8th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Kingsnorth, S. (2022)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marketing strategy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Kotler, P., Armstrong, G., Harris, L. and Piercy, N.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9th European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Marshall, J.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Premium grocery retailing in the UK: Competitive landscape report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Retail Intelligence Unit.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Miller, T. (2025) ‘Personalisation and emotional drivers of loyalty’,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Retail Studies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29(3), pp. 210–229.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M&amp;S (2025a)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Annual report and financial statements 2025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Marks &amp; Spencer.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M&amp;S (2025d)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Sparks loyalty: How it works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https://marksandspencer.com/sparks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Quesenberry, K.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Social media strategy: A practical guide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Rowman &amp; Littlefield.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Reuters (2025) ‘M&amp;S reports customer data concerns after third-party breach’.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Singh, R.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AI and analytics for retail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Springer.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Smith, P. and Zook, Z. (2024)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communications strategy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0" indent="0"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Grocer (2025)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UK premium retail report 2025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32158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</TotalTime>
  <Words>1325</Words>
  <Application>Microsoft Office PowerPoint</Application>
  <PresentationFormat>Widescreen</PresentationFormat>
  <Paragraphs>134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Avenir Next LT Pro</vt:lpstr>
      <vt:lpstr>Avenir Next LT Pro Light</vt:lpstr>
      <vt:lpstr>Neue Haas Grotesk Text Pro</vt:lpstr>
      <vt:lpstr>GradientRise</vt:lpstr>
      <vt:lpstr>Digital CRM Strategies at M&amp;S Food: Strengthening Customer Relationships in a Competitive Market</vt:lpstr>
      <vt:lpstr>Table of Contents </vt:lpstr>
      <vt:lpstr>Digital &amp; Social Media in CRM</vt:lpstr>
      <vt:lpstr>How M&amp;S Uses Digital Platforms to Build Relationships</vt:lpstr>
      <vt:lpstr>How M&amp;S Uses Social Media to Build and Maintain Relationships</vt:lpstr>
      <vt:lpstr>Enhancing Customer Experience Through Digital Tools</vt:lpstr>
      <vt:lpstr>Digital Strategies Supporting Organisational Performance</vt:lpstr>
      <vt:lpstr>SWOT Analysis: M&amp;S Digital &amp; Social CRM </vt:lpstr>
      <vt:lpstr>Recommendations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Tutuiu Florina</dc:creator>
  <cp:lastModifiedBy>Tutuiu Florina</cp:lastModifiedBy>
  <cp:revision>2</cp:revision>
  <dcterms:created xsi:type="dcterms:W3CDTF">2025-12-03T18:28:29Z</dcterms:created>
  <dcterms:modified xsi:type="dcterms:W3CDTF">2025-12-03T21:55:57Z</dcterms:modified>
</cp:coreProperties>
</file>