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Default Extension="bin" ContentType="application/vnd.openxmlformats-officedocument.oleObject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4"/>
  </p:notesMasterIdLst>
  <p:handoutMasterIdLst>
    <p:handoutMasterId r:id="rId35"/>
  </p:handoutMasterIdLst>
  <p:sldIdLst>
    <p:sldId id="256" r:id="rId2"/>
    <p:sldId id="257" r:id="rId3"/>
    <p:sldId id="288" r:id="rId4"/>
    <p:sldId id="259" r:id="rId5"/>
    <p:sldId id="258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9" r:id="rId14"/>
    <p:sldId id="270" r:id="rId15"/>
    <p:sldId id="271" r:id="rId16"/>
    <p:sldId id="272" r:id="rId17"/>
    <p:sldId id="274" r:id="rId18"/>
    <p:sldId id="273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2" r:id="rId27"/>
    <p:sldId id="267" r:id="rId28"/>
    <p:sldId id="283" r:id="rId29"/>
    <p:sldId id="284" r:id="rId30"/>
    <p:sldId id="286" r:id="rId31"/>
    <p:sldId id="287" r:id="rId32"/>
    <p:sldId id="268" r:id="rId33"/>
  </p:sldIdLst>
  <p:sldSz cx="9144000" cy="6858000" type="screen4x3"/>
  <p:notesSz cx="7086600" cy="9372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BAFA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224" y="3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handoutMaster" Target="handoutMasters/handout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.wmf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image" Target="../media/image12.wmf"/><Relationship Id="rId4" Type="http://schemas.openxmlformats.org/officeDocument/2006/relationships/image" Target="../media/image15.wmf"/></Relationships>
</file>

<file path=ppt/drawings/_rels/vmlDrawing4.v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7" Type="http://schemas.openxmlformats.org/officeDocument/2006/relationships/image" Target="../media/image23.wmf"/><Relationship Id="rId2" Type="http://schemas.openxmlformats.org/officeDocument/2006/relationships/image" Target="../media/image18.wmf"/><Relationship Id="rId1" Type="http://schemas.openxmlformats.org/officeDocument/2006/relationships/image" Target="../media/image17.wmf"/><Relationship Id="rId6" Type="http://schemas.openxmlformats.org/officeDocument/2006/relationships/image" Target="../media/image22.wmf"/><Relationship Id="rId5" Type="http://schemas.openxmlformats.org/officeDocument/2006/relationships/image" Target="../media/image21.wmf"/><Relationship Id="rId4" Type="http://schemas.openxmlformats.org/officeDocument/2006/relationships/image" Target="../media/image20.wmf"/></Relationships>
</file>

<file path=ppt/drawings/_rels/vmlDrawing5.vml.rels><?xml version="1.0" encoding="UTF-8" standalone="yes"?>
<Relationships xmlns="http://schemas.openxmlformats.org/package/2006/relationships"><Relationship Id="rId8" Type="http://schemas.openxmlformats.org/officeDocument/2006/relationships/image" Target="../media/image31.wmf"/><Relationship Id="rId3" Type="http://schemas.openxmlformats.org/officeDocument/2006/relationships/image" Target="../media/image26.wmf"/><Relationship Id="rId7" Type="http://schemas.openxmlformats.org/officeDocument/2006/relationships/image" Target="../media/image30.wmf"/><Relationship Id="rId2" Type="http://schemas.openxmlformats.org/officeDocument/2006/relationships/image" Target="../media/image25.wmf"/><Relationship Id="rId1" Type="http://schemas.openxmlformats.org/officeDocument/2006/relationships/image" Target="../media/image24.wmf"/><Relationship Id="rId6" Type="http://schemas.openxmlformats.org/officeDocument/2006/relationships/image" Target="../media/image29.wmf"/><Relationship Id="rId5" Type="http://schemas.openxmlformats.org/officeDocument/2006/relationships/image" Target="../media/image28.wmf"/><Relationship Id="rId4" Type="http://schemas.openxmlformats.org/officeDocument/2006/relationships/image" Target="../media/image27.wmf"/><Relationship Id="rId9" Type="http://schemas.openxmlformats.org/officeDocument/2006/relationships/image" Target="../media/image32.wmf"/></Relationships>
</file>

<file path=ppt/drawings/_rels/vmlDrawing6.vml.rels><?xml version="1.0" encoding="UTF-8" standalone="yes"?>
<Relationships xmlns="http://schemas.openxmlformats.org/package/2006/relationships"><Relationship Id="rId8" Type="http://schemas.openxmlformats.org/officeDocument/2006/relationships/image" Target="../media/image40.wmf"/><Relationship Id="rId13" Type="http://schemas.openxmlformats.org/officeDocument/2006/relationships/image" Target="../media/image45.wmf"/><Relationship Id="rId3" Type="http://schemas.openxmlformats.org/officeDocument/2006/relationships/image" Target="../media/image35.wmf"/><Relationship Id="rId7" Type="http://schemas.openxmlformats.org/officeDocument/2006/relationships/image" Target="../media/image39.wmf"/><Relationship Id="rId12" Type="http://schemas.openxmlformats.org/officeDocument/2006/relationships/image" Target="../media/image44.wmf"/><Relationship Id="rId2" Type="http://schemas.openxmlformats.org/officeDocument/2006/relationships/image" Target="../media/image34.wmf"/><Relationship Id="rId1" Type="http://schemas.openxmlformats.org/officeDocument/2006/relationships/image" Target="../media/image33.wmf"/><Relationship Id="rId6" Type="http://schemas.openxmlformats.org/officeDocument/2006/relationships/image" Target="../media/image38.wmf"/><Relationship Id="rId11" Type="http://schemas.openxmlformats.org/officeDocument/2006/relationships/image" Target="../media/image43.wmf"/><Relationship Id="rId5" Type="http://schemas.openxmlformats.org/officeDocument/2006/relationships/image" Target="../media/image37.wmf"/><Relationship Id="rId10" Type="http://schemas.openxmlformats.org/officeDocument/2006/relationships/image" Target="../media/image42.wmf"/><Relationship Id="rId4" Type="http://schemas.openxmlformats.org/officeDocument/2006/relationships/image" Target="../media/image36.wmf"/><Relationship Id="rId9" Type="http://schemas.openxmlformats.org/officeDocument/2006/relationships/image" Target="../media/image41.wmf"/><Relationship Id="rId14" Type="http://schemas.openxmlformats.org/officeDocument/2006/relationships/image" Target="../media/image46.wmf"/></Relationships>
</file>

<file path=ppt/drawings/_rels/vmlDrawing7.vml.rels><?xml version="1.0" encoding="UTF-8" standalone="yes"?>
<Relationships xmlns="http://schemas.openxmlformats.org/package/2006/relationships"><Relationship Id="rId8" Type="http://schemas.openxmlformats.org/officeDocument/2006/relationships/image" Target="../media/image52.wmf"/><Relationship Id="rId3" Type="http://schemas.openxmlformats.org/officeDocument/2006/relationships/image" Target="../media/image47.wmf"/><Relationship Id="rId7" Type="http://schemas.openxmlformats.org/officeDocument/2006/relationships/image" Target="../media/image51.wmf"/><Relationship Id="rId2" Type="http://schemas.openxmlformats.org/officeDocument/2006/relationships/image" Target="../media/image36.wmf"/><Relationship Id="rId1" Type="http://schemas.openxmlformats.org/officeDocument/2006/relationships/image" Target="../media/image35.wmf"/><Relationship Id="rId6" Type="http://schemas.openxmlformats.org/officeDocument/2006/relationships/image" Target="../media/image50.wmf"/><Relationship Id="rId11" Type="http://schemas.openxmlformats.org/officeDocument/2006/relationships/image" Target="../media/image55.wmf"/><Relationship Id="rId5" Type="http://schemas.openxmlformats.org/officeDocument/2006/relationships/image" Target="../media/image49.wmf"/><Relationship Id="rId10" Type="http://schemas.openxmlformats.org/officeDocument/2006/relationships/image" Target="../media/image54.wmf"/><Relationship Id="rId4" Type="http://schemas.openxmlformats.org/officeDocument/2006/relationships/image" Target="../media/image48.wmf"/><Relationship Id="rId9" Type="http://schemas.openxmlformats.org/officeDocument/2006/relationships/image" Target="../media/image53.wmf"/></Relationships>
</file>

<file path=ppt/drawings/_rels/vmlDrawing8.vml.rels><?xml version="1.0" encoding="UTF-8" standalone="yes"?>
<Relationships xmlns="http://schemas.openxmlformats.org/package/2006/relationships"><Relationship Id="rId8" Type="http://schemas.openxmlformats.org/officeDocument/2006/relationships/image" Target="../media/image63.wmf"/><Relationship Id="rId3" Type="http://schemas.openxmlformats.org/officeDocument/2006/relationships/image" Target="../media/image58.wmf"/><Relationship Id="rId7" Type="http://schemas.openxmlformats.org/officeDocument/2006/relationships/image" Target="../media/image62.wmf"/><Relationship Id="rId2" Type="http://schemas.openxmlformats.org/officeDocument/2006/relationships/image" Target="../media/image57.wmf"/><Relationship Id="rId1" Type="http://schemas.openxmlformats.org/officeDocument/2006/relationships/image" Target="../media/image56.wmf"/><Relationship Id="rId6" Type="http://schemas.openxmlformats.org/officeDocument/2006/relationships/image" Target="../media/image61.wmf"/><Relationship Id="rId5" Type="http://schemas.openxmlformats.org/officeDocument/2006/relationships/image" Target="../media/image60.wmf"/><Relationship Id="rId4" Type="http://schemas.openxmlformats.org/officeDocument/2006/relationships/image" Target="../media/image59.wmf"/><Relationship Id="rId9" Type="http://schemas.openxmlformats.org/officeDocument/2006/relationships/image" Target="../media/image64.wmf"/></Relationships>
</file>

<file path=ppt/drawings/_rels/vmlDrawing9.vml.rels><?xml version="1.0" encoding="UTF-8" standalone="yes"?>
<Relationships xmlns="http://schemas.openxmlformats.org/package/2006/relationships"><Relationship Id="rId3" Type="http://schemas.openxmlformats.org/officeDocument/2006/relationships/image" Target="../media/image65.wmf"/><Relationship Id="rId7" Type="http://schemas.openxmlformats.org/officeDocument/2006/relationships/image" Target="../media/image68.wmf"/><Relationship Id="rId2" Type="http://schemas.openxmlformats.org/officeDocument/2006/relationships/image" Target="../media/image36.wmf"/><Relationship Id="rId1" Type="http://schemas.openxmlformats.org/officeDocument/2006/relationships/image" Target="../media/image35.wmf"/><Relationship Id="rId6" Type="http://schemas.openxmlformats.org/officeDocument/2006/relationships/image" Target="../media/image67.wmf"/><Relationship Id="rId5" Type="http://schemas.openxmlformats.org/officeDocument/2006/relationships/image" Target="../media/image49.wmf"/><Relationship Id="rId4" Type="http://schemas.openxmlformats.org/officeDocument/2006/relationships/image" Target="../media/image66.wmf"/></Relationships>
</file>

<file path=ppt/drawings/_rels/vmlDrawing10.vml.rels><?xml version="1.0" encoding="UTF-8" standalone="yes"?>
<Relationships xmlns="http://schemas.openxmlformats.org/package/2006/relationships"><Relationship Id="rId3" Type="http://schemas.openxmlformats.org/officeDocument/2006/relationships/image" Target="../media/image71.wmf"/><Relationship Id="rId2" Type="http://schemas.openxmlformats.org/officeDocument/2006/relationships/image" Target="../media/image70.wmf"/><Relationship Id="rId1" Type="http://schemas.openxmlformats.org/officeDocument/2006/relationships/image" Target="../media/image69.wmf"/><Relationship Id="rId4" Type="http://schemas.openxmlformats.org/officeDocument/2006/relationships/image" Target="../media/image72.wmf"/></Relationships>
</file>

<file path=ppt/drawings/_rels/vmlDrawing11.vml.rels><?xml version="1.0" encoding="UTF-8" standalone="yes"?>
<Relationships xmlns="http://schemas.openxmlformats.org/package/2006/relationships"><Relationship Id="rId3" Type="http://schemas.openxmlformats.org/officeDocument/2006/relationships/image" Target="../media/image68.wmf"/><Relationship Id="rId2" Type="http://schemas.openxmlformats.org/officeDocument/2006/relationships/image" Target="../media/image73.wmf"/><Relationship Id="rId1" Type="http://schemas.openxmlformats.org/officeDocument/2006/relationships/image" Target="../media/image49.wmf"/></Relationships>
</file>

<file path=ppt/drawings/_rels/vmlDrawing12.vml.rels><?xml version="1.0" encoding="UTF-8" standalone="yes"?>
<Relationships xmlns="http://schemas.openxmlformats.org/package/2006/relationships"><Relationship Id="rId2" Type="http://schemas.openxmlformats.org/officeDocument/2006/relationships/image" Target="../media/image75.wmf"/><Relationship Id="rId1" Type="http://schemas.openxmlformats.org/officeDocument/2006/relationships/image" Target="../media/image74.wmf"/></Relationships>
</file>

<file path=ppt/drawings/_rels/vmlDrawing13.vml.rels><?xml version="1.0" encoding="UTF-8" standalone="yes"?>
<Relationships xmlns="http://schemas.openxmlformats.org/package/2006/relationships"><Relationship Id="rId3" Type="http://schemas.openxmlformats.org/officeDocument/2006/relationships/image" Target="../media/image78.wmf"/><Relationship Id="rId2" Type="http://schemas.openxmlformats.org/officeDocument/2006/relationships/image" Target="../media/image77.wmf"/><Relationship Id="rId1" Type="http://schemas.openxmlformats.org/officeDocument/2006/relationships/image" Target="../media/image76.wmf"/></Relationships>
</file>

<file path=ppt/drawings/_rels/vmlDrawing14.vml.rels><?xml version="1.0" encoding="UTF-8" standalone="yes"?>
<Relationships xmlns="http://schemas.openxmlformats.org/package/2006/relationships"><Relationship Id="rId3" Type="http://schemas.openxmlformats.org/officeDocument/2006/relationships/image" Target="../media/image81.wmf"/><Relationship Id="rId2" Type="http://schemas.openxmlformats.org/officeDocument/2006/relationships/image" Target="../media/image80.wmf"/><Relationship Id="rId1" Type="http://schemas.openxmlformats.org/officeDocument/2006/relationships/image" Target="../media/image79.wmf"/><Relationship Id="rId6" Type="http://schemas.openxmlformats.org/officeDocument/2006/relationships/image" Target="../media/image84.wmf"/><Relationship Id="rId5" Type="http://schemas.openxmlformats.org/officeDocument/2006/relationships/image" Target="../media/image83.wmf"/><Relationship Id="rId4" Type="http://schemas.openxmlformats.org/officeDocument/2006/relationships/image" Target="../media/image82.wmf"/></Relationships>
</file>

<file path=ppt/drawings/_rels/vmlDrawing15.vml.rels><?xml version="1.0" encoding="UTF-8" standalone="yes"?>
<Relationships xmlns="http://schemas.openxmlformats.org/package/2006/relationships"><Relationship Id="rId3" Type="http://schemas.openxmlformats.org/officeDocument/2006/relationships/image" Target="../media/image87.wmf"/><Relationship Id="rId7" Type="http://schemas.openxmlformats.org/officeDocument/2006/relationships/image" Target="../media/image91.wmf"/><Relationship Id="rId2" Type="http://schemas.openxmlformats.org/officeDocument/2006/relationships/image" Target="../media/image86.wmf"/><Relationship Id="rId1" Type="http://schemas.openxmlformats.org/officeDocument/2006/relationships/image" Target="../media/image85.wmf"/><Relationship Id="rId6" Type="http://schemas.openxmlformats.org/officeDocument/2006/relationships/image" Target="../media/image90.wmf"/><Relationship Id="rId5" Type="http://schemas.openxmlformats.org/officeDocument/2006/relationships/image" Target="../media/image89.wmf"/><Relationship Id="rId4" Type="http://schemas.openxmlformats.org/officeDocument/2006/relationships/image" Target="../media/image88.wmf"/></Relationships>
</file>

<file path=ppt/drawings/_rels/vmlDrawing16.vml.rels><?xml version="1.0" encoding="UTF-8" standalone="yes"?>
<Relationships xmlns="http://schemas.openxmlformats.org/package/2006/relationships"><Relationship Id="rId3" Type="http://schemas.openxmlformats.org/officeDocument/2006/relationships/image" Target="../media/image94.wmf"/><Relationship Id="rId2" Type="http://schemas.openxmlformats.org/officeDocument/2006/relationships/image" Target="../media/image93.wmf"/><Relationship Id="rId1" Type="http://schemas.openxmlformats.org/officeDocument/2006/relationships/image" Target="../media/image92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0860" cy="468630"/>
          </a:xfrm>
          <a:prstGeom prst="rect">
            <a:avLst/>
          </a:prstGeom>
        </p:spPr>
        <p:txBody>
          <a:bodyPr vert="horz" lIns="94046" tIns="47023" rIns="94046" bIns="47023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4014100" y="0"/>
            <a:ext cx="3070860" cy="468630"/>
          </a:xfrm>
          <a:prstGeom prst="rect">
            <a:avLst/>
          </a:prstGeom>
        </p:spPr>
        <p:txBody>
          <a:bodyPr vert="horz" lIns="94046" tIns="47023" rIns="94046" bIns="47023" rtlCol="0"/>
          <a:lstStyle>
            <a:lvl1pPr algn="r">
              <a:defRPr sz="1200"/>
            </a:lvl1pPr>
          </a:lstStyle>
          <a:p>
            <a:fld id="{6A989735-F003-4594-85E2-FEA09FBE1081}" type="datetimeFigureOut">
              <a:rPr lang="en-GB" smtClean="0"/>
              <a:t>26/02/2012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902343"/>
            <a:ext cx="3070860" cy="468630"/>
          </a:xfrm>
          <a:prstGeom prst="rect">
            <a:avLst/>
          </a:prstGeom>
        </p:spPr>
        <p:txBody>
          <a:bodyPr vert="horz" lIns="94046" tIns="47023" rIns="94046" bIns="47023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4014100" y="8902343"/>
            <a:ext cx="3070860" cy="468630"/>
          </a:xfrm>
          <a:prstGeom prst="rect">
            <a:avLst/>
          </a:prstGeom>
        </p:spPr>
        <p:txBody>
          <a:bodyPr vert="horz" lIns="94046" tIns="47023" rIns="94046" bIns="47023" rtlCol="0" anchor="b"/>
          <a:lstStyle>
            <a:lvl1pPr algn="r">
              <a:defRPr sz="1200"/>
            </a:lvl1pPr>
          </a:lstStyle>
          <a:p>
            <a:fld id="{53927333-C1F7-4B8E-9641-4AD2D8C2BB97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0860" cy="468630"/>
          </a:xfrm>
          <a:prstGeom prst="rect">
            <a:avLst/>
          </a:prstGeom>
        </p:spPr>
        <p:txBody>
          <a:bodyPr vert="horz" lIns="94046" tIns="47023" rIns="94046" bIns="47023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4014100" y="0"/>
            <a:ext cx="3070860" cy="468630"/>
          </a:xfrm>
          <a:prstGeom prst="rect">
            <a:avLst/>
          </a:prstGeom>
        </p:spPr>
        <p:txBody>
          <a:bodyPr vert="horz" lIns="94046" tIns="47023" rIns="94046" bIns="47023" rtlCol="0"/>
          <a:lstStyle>
            <a:lvl1pPr algn="r">
              <a:defRPr sz="1200"/>
            </a:lvl1pPr>
          </a:lstStyle>
          <a:p>
            <a:fld id="{2D8F2E6C-F9A4-4413-9685-022243EC69B5}" type="datetimeFigureOut">
              <a:rPr lang="en-US" smtClean="0"/>
              <a:pPr/>
              <a:t>2/26/2012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200150" y="703263"/>
            <a:ext cx="4686300" cy="35147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4046" tIns="47023" rIns="94046" bIns="47023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708660" y="4451985"/>
            <a:ext cx="5669280" cy="4217670"/>
          </a:xfrm>
          <a:prstGeom prst="rect">
            <a:avLst/>
          </a:prstGeom>
        </p:spPr>
        <p:txBody>
          <a:bodyPr vert="horz" lIns="94046" tIns="47023" rIns="94046" bIns="47023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902343"/>
            <a:ext cx="3070860" cy="468630"/>
          </a:xfrm>
          <a:prstGeom prst="rect">
            <a:avLst/>
          </a:prstGeom>
        </p:spPr>
        <p:txBody>
          <a:bodyPr vert="horz" lIns="94046" tIns="47023" rIns="94046" bIns="47023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4014100" y="8902343"/>
            <a:ext cx="3070860" cy="468630"/>
          </a:xfrm>
          <a:prstGeom prst="rect">
            <a:avLst/>
          </a:prstGeom>
        </p:spPr>
        <p:txBody>
          <a:bodyPr vert="horz" lIns="94046" tIns="47023" rIns="94046" bIns="47023" rtlCol="0" anchor="b"/>
          <a:lstStyle>
            <a:lvl1pPr algn="r">
              <a:defRPr sz="1200"/>
            </a:lvl1pPr>
          </a:lstStyle>
          <a:p>
            <a:fld id="{111735E6-116E-4C56-B985-5758548F1E20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1735E6-116E-4C56-B985-5758548F1E20}" type="slidenum">
              <a:rPr lang="en-GB" smtClean="0"/>
              <a:pPr/>
              <a:t>6</a:t>
            </a:fld>
            <a:endParaRPr lang="en-GB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1735E6-116E-4C56-B985-5758548F1E20}" type="slidenum">
              <a:rPr lang="en-GB" smtClean="0"/>
              <a:pPr/>
              <a:t>10</a:t>
            </a:fld>
            <a:endParaRPr lang="en-GB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1735E6-116E-4C56-B985-5758548F1E20}" type="slidenum">
              <a:rPr lang="en-GB" smtClean="0"/>
              <a:pPr/>
              <a:t>32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Rounded Rectangle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/>
              <a:pPr/>
              <a:t>2/26/2012</a:t>
            </a:fld>
            <a:endParaRPr lang="en-US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6F42FDE4-A7DD-41A7-A0A6-9B649FB43336}" type="slidenum">
              <a:rPr kumimoji="0" lang="en-US" smtClean="0"/>
              <a:pPr/>
              <a:t>‹#›</a:t>
            </a:fld>
            <a:endParaRPr kumimoji="0" lang="en-US" sz="1400" dirty="0">
              <a:solidFill>
                <a:srgbClr val="FFFFFF"/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/>
              <a:pPr/>
              <a:t>2/26/2012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2FDE4-A7DD-41A7-A0A6-9B649FB43336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Rounded Rectangle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/>
              <a:pPr/>
              <a:t>2/26/2012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kumimoji="0" lang="en-US" dirty="0"/>
          </a:p>
        </p:txBody>
      </p:sp>
      <p:sp>
        <p:nvSpPr>
          <p:cNvPr id="7" name="Rectangle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6F42FDE4-A7DD-41A7-A0A6-9B649FB43336}" type="slidenum">
              <a:rPr kumimoji="0" lang="en-US" smtClean="0"/>
              <a:pPr/>
              <a:t>‹#›</a:t>
            </a:fld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/>
              <a:pPr/>
              <a:t>2/26/2012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2FDE4-A7DD-41A7-A0A6-9B649FB43336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/>
              <a:pPr/>
              <a:t>2/26/2012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2FDE4-A7DD-41A7-A0A6-9B649FB43336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/>
              <a:pPr/>
              <a:t>2/26/2012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2FDE4-A7DD-41A7-A0A6-9B649FB43336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/>
              <a:pPr/>
              <a:t>2/26/2012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2FDE4-A7DD-41A7-A0A6-9B649FB43336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Rounded Rectangle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/>
              <a:pPr/>
              <a:t>2/26/2012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2FDE4-A7DD-41A7-A0A6-9B649FB43336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/>
              <a:pPr/>
              <a:t>2/26/2012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6F42FDE4-A7DD-41A7-A0A6-9B649FB43336}" type="slidenum">
              <a:rPr kumimoji="0" lang="en-US" smtClean="0"/>
              <a:pPr/>
              <a:t>‹#›</a:t>
            </a:fld>
            <a:endParaRPr kumimoji="0" lang="en-US" dirty="0"/>
          </a:p>
        </p:txBody>
      </p:sp>
      <p:sp>
        <p:nvSpPr>
          <p:cNvPr id="11" name="Rectangle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Rectangle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/>
              <a:pPr/>
              <a:t>2/26/2012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2FDE4-A7DD-41A7-A0A6-9B649FB43336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/>
              <a:pPr/>
              <a:t>2/26/2012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2FDE4-A7DD-41A7-A0A6-9B649FB43336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pPr algn="r" eaLnBrk="1" latinLnBrk="0" hangingPunct="1"/>
            <a:fld id="{564CF2E0-CCC4-4E1E-9902-C3C36AB3FDA4}" type="datetimeFigureOut">
              <a:rPr lang="en-US" smtClean="0"/>
              <a:pPr algn="r" eaLnBrk="1" latinLnBrk="0" hangingPunct="1"/>
              <a:t>2/26/2012</a:t>
            </a:fld>
            <a:endParaRPr lang="en-US" sz="1400" dirty="0">
              <a:solidFill>
                <a:schemeClr val="tx2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kumimoji="0" lang="en-US" sz="1400" dirty="0">
              <a:solidFill>
                <a:schemeClr val="tx2"/>
              </a:solidFill>
            </a:endParaRPr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 eaLnBrk="1" latinLnBrk="0" hangingPunct="1"/>
            <a:fld id="{6F42FDE4-A7DD-41A7-A0A6-9B649FB43336}" type="slidenum">
              <a:rPr kumimoji="0" lang="en-US" smtClean="0"/>
              <a:pPr algn="ctr" eaLnBrk="1" latinLnBrk="0" hangingPunct="1"/>
              <a:t>‹#›</a:t>
            </a:fld>
            <a:endParaRPr kumimoji="0" lang="en-US" sz="14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oleObject" Target="../embeddings/oleObject1.bin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1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6" Type="http://schemas.openxmlformats.org/officeDocument/2006/relationships/oleObject" Target="../embeddings/oleObject6.bin"/><Relationship Id="rId5" Type="http://schemas.openxmlformats.org/officeDocument/2006/relationships/oleObject" Target="../embeddings/oleObject5.bin"/><Relationship Id="rId4" Type="http://schemas.openxmlformats.org/officeDocument/2006/relationships/oleObject" Target="../embeddings/oleObject4.bin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1.bin"/><Relationship Id="rId3" Type="http://schemas.openxmlformats.org/officeDocument/2006/relationships/image" Target="../media/image16.png"/><Relationship Id="rId7" Type="http://schemas.openxmlformats.org/officeDocument/2006/relationships/oleObject" Target="../embeddings/oleObject10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6" Type="http://schemas.openxmlformats.org/officeDocument/2006/relationships/oleObject" Target="../embeddings/oleObject9.bin"/><Relationship Id="rId5" Type="http://schemas.openxmlformats.org/officeDocument/2006/relationships/oleObject" Target="../embeddings/oleObject8.bin"/><Relationship Id="rId10" Type="http://schemas.openxmlformats.org/officeDocument/2006/relationships/oleObject" Target="../embeddings/oleObject13.bin"/><Relationship Id="rId4" Type="http://schemas.openxmlformats.org/officeDocument/2006/relationships/oleObject" Target="../embeddings/oleObject7.bin"/><Relationship Id="rId9" Type="http://schemas.openxmlformats.org/officeDocument/2006/relationships/oleObject" Target="../embeddings/oleObject12.bin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9.bin"/><Relationship Id="rId3" Type="http://schemas.openxmlformats.org/officeDocument/2006/relationships/oleObject" Target="../embeddings/oleObject14.bin"/><Relationship Id="rId7" Type="http://schemas.openxmlformats.org/officeDocument/2006/relationships/oleObject" Target="../embeddings/oleObject18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6" Type="http://schemas.openxmlformats.org/officeDocument/2006/relationships/oleObject" Target="../embeddings/oleObject17.bin"/><Relationship Id="rId11" Type="http://schemas.openxmlformats.org/officeDocument/2006/relationships/oleObject" Target="../embeddings/oleObject22.bin"/><Relationship Id="rId5" Type="http://schemas.openxmlformats.org/officeDocument/2006/relationships/oleObject" Target="../embeddings/oleObject16.bin"/><Relationship Id="rId10" Type="http://schemas.openxmlformats.org/officeDocument/2006/relationships/oleObject" Target="../embeddings/oleObject21.bin"/><Relationship Id="rId4" Type="http://schemas.openxmlformats.org/officeDocument/2006/relationships/oleObject" Target="../embeddings/oleObject15.bin"/><Relationship Id="rId9" Type="http://schemas.openxmlformats.org/officeDocument/2006/relationships/oleObject" Target="../embeddings/oleObject20.bin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28.bin"/><Relationship Id="rId13" Type="http://schemas.openxmlformats.org/officeDocument/2006/relationships/oleObject" Target="../embeddings/oleObject33.bin"/><Relationship Id="rId3" Type="http://schemas.openxmlformats.org/officeDocument/2006/relationships/oleObject" Target="../embeddings/oleObject23.bin"/><Relationship Id="rId7" Type="http://schemas.openxmlformats.org/officeDocument/2006/relationships/oleObject" Target="../embeddings/oleObject27.bin"/><Relationship Id="rId12" Type="http://schemas.openxmlformats.org/officeDocument/2006/relationships/oleObject" Target="../embeddings/oleObject32.bin"/><Relationship Id="rId2" Type="http://schemas.openxmlformats.org/officeDocument/2006/relationships/slideLayout" Target="../slideLayouts/slideLayout2.xml"/><Relationship Id="rId16" Type="http://schemas.openxmlformats.org/officeDocument/2006/relationships/oleObject" Target="../embeddings/oleObject36.bin"/><Relationship Id="rId1" Type="http://schemas.openxmlformats.org/officeDocument/2006/relationships/vmlDrawing" Target="../drawings/vmlDrawing6.vml"/><Relationship Id="rId6" Type="http://schemas.openxmlformats.org/officeDocument/2006/relationships/oleObject" Target="../embeddings/oleObject26.bin"/><Relationship Id="rId11" Type="http://schemas.openxmlformats.org/officeDocument/2006/relationships/oleObject" Target="../embeddings/oleObject31.bin"/><Relationship Id="rId5" Type="http://schemas.openxmlformats.org/officeDocument/2006/relationships/oleObject" Target="../embeddings/oleObject25.bin"/><Relationship Id="rId15" Type="http://schemas.openxmlformats.org/officeDocument/2006/relationships/oleObject" Target="../embeddings/oleObject35.bin"/><Relationship Id="rId10" Type="http://schemas.openxmlformats.org/officeDocument/2006/relationships/oleObject" Target="../embeddings/oleObject30.bin"/><Relationship Id="rId4" Type="http://schemas.openxmlformats.org/officeDocument/2006/relationships/oleObject" Target="../embeddings/oleObject24.bin"/><Relationship Id="rId9" Type="http://schemas.openxmlformats.org/officeDocument/2006/relationships/oleObject" Target="../embeddings/oleObject29.bin"/><Relationship Id="rId14" Type="http://schemas.openxmlformats.org/officeDocument/2006/relationships/oleObject" Target="../embeddings/oleObject34.bin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42.bin"/><Relationship Id="rId13" Type="http://schemas.openxmlformats.org/officeDocument/2006/relationships/oleObject" Target="../embeddings/oleObject47.bin"/><Relationship Id="rId3" Type="http://schemas.openxmlformats.org/officeDocument/2006/relationships/oleObject" Target="../embeddings/oleObject37.bin"/><Relationship Id="rId7" Type="http://schemas.openxmlformats.org/officeDocument/2006/relationships/oleObject" Target="../embeddings/oleObject41.bin"/><Relationship Id="rId12" Type="http://schemas.openxmlformats.org/officeDocument/2006/relationships/oleObject" Target="../embeddings/oleObject4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7.vml"/><Relationship Id="rId6" Type="http://schemas.openxmlformats.org/officeDocument/2006/relationships/oleObject" Target="../embeddings/oleObject40.bin"/><Relationship Id="rId11" Type="http://schemas.openxmlformats.org/officeDocument/2006/relationships/oleObject" Target="../embeddings/oleObject45.bin"/><Relationship Id="rId5" Type="http://schemas.openxmlformats.org/officeDocument/2006/relationships/oleObject" Target="../embeddings/oleObject39.bin"/><Relationship Id="rId10" Type="http://schemas.openxmlformats.org/officeDocument/2006/relationships/oleObject" Target="../embeddings/oleObject44.bin"/><Relationship Id="rId4" Type="http://schemas.openxmlformats.org/officeDocument/2006/relationships/oleObject" Target="../embeddings/oleObject38.bin"/><Relationship Id="rId9" Type="http://schemas.openxmlformats.org/officeDocument/2006/relationships/oleObject" Target="../embeddings/oleObject43.bin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53.bin"/><Relationship Id="rId3" Type="http://schemas.openxmlformats.org/officeDocument/2006/relationships/oleObject" Target="../embeddings/oleObject48.bin"/><Relationship Id="rId7" Type="http://schemas.openxmlformats.org/officeDocument/2006/relationships/oleObject" Target="../embeddings/oleObject5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8.vml"/><Relationship Id="rId6" Type="http://schemas.openxmlformats.org/officeDocument/2006/relationships/oleObject" Target="../embeddings/oleObject51.bin"/><Relationship Id="rId11" Type="http://schemas.openxmlformats.org/officeDocument/2006/relationships/oleObject" Target="../embeddings/oleObject56.bin"/><Relationship Id="rId5" Type="http://schemas.openxmlformats.org/officeDocument/2006/relationships/oleObject" Target="../embeddings/oleObject50.bin"/><Relationship Id="rId10" Type="http://schemas.openxmlformats.org/officeDocument/2006/relationships/oleObject" Target="../embeddings/oleObject55.bin"/><Relationship Id="rId4" Type="http://schemas.openxmlformats.org/officeDocument/2006/relationships/oleObject" Target="../embeddings/oleObject49.bin"/><Relationship Id="rId9" Type="http://schemas.openxmlformats.org/officeDocument/2006/relationships/oleObject" Target="../embeddings/oleObject54.bin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62.bin"/><Relationship Id="rId3" Type="http://schemas.openxmlformats.org/officeDocument/2006/relationships/oleObject" Target="../embeddings/oleObject57.bin"/><Relationship Id="rId7" Type="http://schemas.openxmlformats.org/officeDocument/2006/relationships/oleObject" Target="../embeddings/oleObject6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9.vml"/><Relationship Id="rId6" Type="http://schemas.openxmlformats.org/officeDocument/2006/relationships/oleObject" Target="../embeddings/oleObject60.bin"/><Relationship Id="rId5" Type="http://schemas.openxmlformats.org/officeDocument/2006/relationships/oleObject" Target="../embeddings/oleObject59.bin"/><Relationship Id="rId4" Type="http://schemas.openxmlformats.org/officeDocument/2006/relationships/oleObject" Target="../embeddings/oleObject58.bin"/><Relationship Id="rId9" Type="http://schemas.openxmlformats.org/officeDocument/2006/relationships/oleObject" Target="../embeddings/oleObject63.bin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0.vml"/><Relationship Id="rId6" Type="http://schemas.openxmlformats.org/officeDocument/2006/relationships/oleObject" Target="../embeddings/oleObject67.bin"/><Relationship Id="rId5" Type="http://schemas.openxmlformats.org/officeDocument/2006/relationships/oleObject" Target="../embeddings/oleObject66.bin"/><Relationship Id="rId4" Type="http://schemas.openxmlformats.org/officeDocument/2006/relationships/oleObject" Target="../embeddings/oleObject65.bin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8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1.vml"/><Relationship Id="rId5" Type="http://schemas.openxmlformats.org/officeDocument/2006/relationships/oleObject" Target="../embeddings/oleObject70.bin"/><Relationship Id="rId4" Type="http://schemas.openxmlformats.org/officeDocument/2006/relationships/oleObject" Target="../embeddings/oleObject69.bin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7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2.vml"/><Relationship Id="rId4" Type="http://schemas.openxmlformats.org/officeDocument/2006/relationships/oleObject" Target="../embeddings/oleObject72.bin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7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3.vml"/><Relationship Id="rId5" Type="http://schemas.openxmlformats.org/officeDocument/2006/relationships/oleObject" Target="../embeddings/oleObject75.bin"/><Relationship Id="rId4" Type="http://schemas.openxmlformats.org/officeDocument/2006/relationships/oleObject" Target="../embeddings/oleObject74.bin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81.bin"/><Relationship Id="rId3" Type="http://schemas.openxmlformats.org/officeDocument/2006/relationships/oleObject" Target="../embeddings/oleObject76.bin"/><Relationship Id="rId7" Type="http://schemas.openxmlformats.org/officeDocument/2006/relationships/oleObject" Target="../embeddings/oleObject80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4.vml"/><Relationship Id="rId6" Type="http://schemas.openxmlformats.org/officeDocument/2006/relationships/oleObject" Target="../embeddings/oleObject79.bin"/><Relationship Id="rId5" Type="http://schemas.openxmlformats.org/officeDocument/2006/relationships/oleObject" Target="../embeddings/oleObject78.bin"/><Relationship Id="rId4" Type="http://schemas.openxmlformats.org/officeDocument/2006/relationships/oleObject" Target="../embeddings/oleObject77.bin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87.bin"/><Relationship Id="rId3" Type="http://schemas.openxmlformats.org/officeDocument/2006/relationships/oleObject" Target="../embeddings/oleObject82.bin"/><Relationship Id="rId7" Type="http://schemas.openxmlformats.org/officeDocument/2006/relationships/oleObject" Target="../embeddings/oleObject8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5.vml"/><Relationship Id="rId6" Type="http://schemas.openxmlformats.org/officeDocument/2006/relationships/oleObject" Target="../embeddings/oleObject85.bin"/><Relationship Id="rId5" Type="http://schemas.openxmlformats.org/officeDocument/2006/relationships/oleObject" Target="../embeddings/oleObject84.bin"/><Relationship Id="rId4" Type="http://schemas.openxmlformats.org/officeDocument/2006/relationships/oleObject" Target="../embeddings/oleObject83.bin"/><Relationship Id="rId9" Type="http://schemas.openxmlformats.org/officeDocument/2006/relationships/oleObject" Target="../embeddings/oleObject88.bin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6.vml"/><Relationship Id="rId6" Type="http://schemas.openxmlformats.org/officeDocument/2006/relationships/oleObject" Target="../embeddings/oleObject91.bin"/><Relationship Id="rId5" Type="http://schemas.openxmlformats.org/officeDocument/2006/relationships/oleObject" Target="../embeddings/oleObject90.bin"/><Relationship Id="rId4" Type="http://schemas.openxmlformats.org/officeDocument/2006/relationships/oleObject" Target="../embeddings/oleObject89.bin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3443310"/>
          </a:xfrm>
        </p:spPr>
        <p:txBody>
          <a:bodyPr>
            <a:normAutofit/>
          </a:bodyPr>
          <a:lstStyle/>
          <a:p>
            <a:r>
              <a:rPr lang="en-US" sz="2800" b="1" dirty="0" smtClean="0">
                <a:solidFill>
                  <a:srgbClr val="408000"/>
                </a:solidFill>
                <a:latin typeface="Times New Roman" pitchFamily="18" charset="0"/>
                <a:cs typeface="Times New Roman" pitchFamily="18" charset="0"/>
              </a:rPr>
              <a:t>Outcome 3 : Belt Drives</a:t>
            </a:r>
          </a:p>
          <a:p>
            <a:endParaRPr lang="en-US" sz="2800" dirty="0" smtClean="0">
              <a:solidFill>
                <a:srgbClr val="408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en-US" sz="2800" dirty="0" smtClean="0">
                <a:solidFill>
                  <a:srgbClr val="408000"/>
                </a:solidFill>
                <a:latin typeface="Times New Roman" pitchFamily="18" charset="0"/>
                <a:cs typeface="Times New Roman" pitchFamily="18" charset="0"/>
              </a:rPr>
              <a:t>Level : </a:t>
            </a:r>
            <a:r>
              <a:rPr lang="en-US" sz="2800" dirty="0" err="1" smtClean="0">
                <a:solidFill>
                  <a:srgbClr val="408000"/>
                </a:solidFill>
                <a:latin typeface="Times New Roman" pitchFamily="18" charset="0"/>
                <a:cs typeface="Times New Roman" pitchFamily="18" charset="0"/>
              </a:rPr>
              <a:t>BSc</a:t>
            </a:r>
            <a:r>
              <a:rPr lang="en-US" sz="2800" dirty="0" smtClean="0">
                <a:solidFill>
                  <a:srgbClr val="408000"/>
                </a:solidFill>
                <a:latin typeface="Times New Roman" pitchFamily="18" charset="0"/>
                <a:cs typeface="Times New Roman" pitchFamily="18" charset="0"/>
              </a:rPr>
              <a:t> 2 / HND 2</a:t>
            </a:r>
          </a:p>
          <a:p>
            <a:r>
              <a:rPr lang="en-US" sz="2800" dirty="0" smtClean="0">
                <a:solidFill>
                  <a:srgbClr val="408000"/>
                </a:solidFill>
                <a:latin typeface="Times New Roman" pitchFamily="18" charset="0"/>
                <a:cs typeface="Times New Roman" pitchFamily="18" charset="0"/>
              </a:rPr>
              <a:t>Lecturer :Tim Tudor</a:t>
            </a:r>
          </a:p>
          <a:p>
            <a:r>
              <a:rPr lang="en-US" sz="2800" dirty="0" smtClean="0">
                <a:solidFill>
                  <a:srgbClr val="408000"/>
                </a:solidFill>
                <a:latin typeface="Times New Roman" pitchFamily="18" charset="0"/>
                <a:cs typeface="Times New Roman" pitchFamily="18" charset="0"/>
              </a:rPr>
              <a:t>Email : timothy.tudor@smu.ac.uk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Mechanical Principles</a:t>
            </a: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 l="26693" t="19097" r="10807" b="69618"/>
          <a:stretch>
            <a:fillRect/>
          </a:stretch>
        </p:blipFill>
        <p:spPr bwMode="auto">
          <a:xfrm>
            <a:off x="928662" y="214290"/>
            <a:ext cx="7429552" cy="10060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/>
          <p:cNvSpPr/>
          <p:nvPr/>
        </p:nvSpPr>
        <p:spPr>
          <a:xfrm>
            <a:off x="857224" y="3991954"/>
            <a:ext cx="7920880" cy="1080120"/>
          </a:xfrm>
          <a:prstGeom prst="roundRect">
            <a:avLst/>
          </a:prstGeom>
          <a:solidFill>
            <a:srgbClr val="3BAFAF">
              <a:alpha val="53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Outcome 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ClrTx/>
              <a:buSzTx/>
              <a:buNone/>
              <a:defRPr/>
            </a:pPr>
            <a:r>
              <a:rPr lang="en-US" sz="1400" b="1" kern="0" dirty="0" smtClean="0">
                <a:solidFill>
                  <a:srgbClr val="008000"/>
                </a:solidFill>
                <a:latin typeface="Arial" pitchFamily="34" charset="0"/>
                <a:cs typeface="Arial" pitchFamily="34" charset="0"/>
              </a:rPr>
              <a:t>Outcome 1 						(3-4 Weeks)</a:t>
            </a:r>
          </a:p>
          <a:p>
            <a:pPr marL="1600200" lvl="3" fontAlgn="base"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/>
            </a:pPr>
            <a:r>
              <a:rPr lang="en-GB" sz="1400" b="1" i="1" kern="0" dirty="0" smtClean="0">
                <a:latin typeface="Arial" pitchFamily="34" charset="0"/>
                <a:cs typeface="Arial" pitchFamily="34" charset="0"/>
              </a:rPr>
              <a:t>Elastic constants and their relationships</a:t>
            </a:r>
            <a:endParaRPr lang="en-GB" sz="1400" kern="0" dirty="0" smtClean="0">
              <a:latin typeface="Arial" pitchFamily="34" charset="0"/>
              <a:cs typeface="Arial" pitchFamily="34" charset="0"/>
            </a:endParaRPr>
          </a:p>
          <a:p>
            <a:pPr marL="1600200" lvl="3" fontAlgn="base"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/>
            </a:pPr>
            <a:r>
              <a:rPr lang="en-GB" sz="1400" b="1" i="1" kern="0" dirty="0" smtClean="0">
                <a:latin typeface="Arial" pitchFamily="34" charset="0"/>
                <a:cs typeface="Arial" pitchFamily="34" charset="0"/>
              </a:rPr>
              <a:t>Two and three-dimensional loading</a:t>
            </a:r>
          </a:p>
          <a:p>
            <a:pPr marL="1600200" lvl="3" fontAlgn="base"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/>
            </a:pPr>
            <a:r>
              <a:rPr lang="en-GB" sz="1400" b="1" i="1" kern="0" dirty="0" smtClean="0">
                <a:latin typeface="Arial" pitchFamily="34" charset="0"/>
                <a:cs typeface="Arial" pitchFamily="34" charset="0"/>
              </a:rPr>
              <a:t>Volumetric strain</a:t>
            </a:r>
          </a:p>
          <a:p>
            <a:pPr marL="1600200" lvl="3" fontAlgn="base"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/>
            </a:pPr>
            <a:r>
              <a:rPr lang="en-GB" sz="1400" b="1" i="1" kern="0" dirty="0" smtClean="0">
                <a:latin typeface="Arial" pitchFamily="34" charset="0"/>
                <a:cs typeface="Arial" pitchFamily="34" charset="0"/>
              </a:rPr>
              <a:t>Other Elastic constants</a:t>
            </a:r>
            <a:endParaRPr lang="en-GB" sz="1400" kern="0" dirty="0" smtClean="0">
              <a:latin typeface="Arial" pitchFamily="34" charset="0"/>
              <a:cs typeface="Arial" pitchFamily="34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ClrTx/>
              <a:buSzTx/>
              <a:buNone/>
              <a:defRPr/>
            </a:pPr>
            <a:r>
              <a:rPr lang="en-US" sz="1400" b="1" kern="0" dirty="0" smtClean="0">
                <a:solidFill>
                  <a:srgbClr val="008000"/>
                </a:solidFill>
                <a:latin typeface="Arial" pitchFamily="34" charset="0"/>
                <a:cs typeface="Arial" pitchFamily="34" charset="0"/>
              </a:rPr>
              <a:t>Outcome 2 						(8-9 Weeks)</a:t>
            </a:r>
          </a:p>
          <a:p>
            <a:pPr marL="1600200" lvl="3" fontAlgn="base"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/>
            </a:pPr>
            <a:r>
              <a:rPr lang="en-GB" sz="1400" b="1" i="1" kern="0" dirty="0" smtClean="0">
                <a:latin typeface="Arial" pitchFamily="34" charset="0"/>
                <a:cs typeface="Arial" pitchFamily="34" charset="0"/>
              </a:rPr>
              <a:t>Loaded beams</a:t>
            </a:r>
          </a:p>
          <a:p>
            <a:pPr marL="1600200" lvl="3" fontAlgn="base"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/>
            </a:pPr>
            <a:r>
              <a:rPr lang="en-GB" sz="1400" b="1" i="1" kern="0" dirty="0" smtClean="0">
                <a:latin typeface="Arial" pitchFamily="34" charset="0"/>
                <a:cs typeface="Arial" pitchFamily="34" charset="0"/>
              </a:rPr>
              <a:t>Pressure in thin walled vessels</a:t>
            </a:r>
            <a:endParaRPr lang="en-GB" sz="1400" kern="0" dirty="0" smtClean="0">
              <a:latin typeface="Arial" pitchFamily="34" charset="0"/>
              <a:cs typeface="Arial" pitchFamily="34" charset="0"/>
            </a:endParaRPr>
          </a:p>
          <a:p>
            <a:pPr marL="1600200" lvl="3" fontAlgn="base"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/>
            </a:pPr>
            <a:r>
              <a:rPr lang="en-GB" sz="1400" b="1" i="1" kern="0" dirty="0" smtClean="0">
                <a:latin typeface="Arial" pitchFamily="34" charset="0"/>
                <a:cs typeface="Arial" pitchFamily="34" charset="0"/>
              </a:rPr>
              <a:t>Pressure in thick walled vessels</a:t>
            </a:r>
            <a:endParaRPr lang="en-GB" sz="1400" kern="0" dirty="0" smtClean="0">
              <a:latin typeface="Arial" pitchFamily="34" charset="0"/>
              <a:cs typeface="Arial" pitchFamily="34" charset="0"/>
            </a:endParaRPr>
          </a:p>
          <a:p>
            <a:pPr marL="1600200" lvl="3" fontAlgn="base"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/>
            </a:pPr>
            <a:endParaRPr lang="en-US" sz="1400" b="1" kern="0" dirty="0" smtClean="0">
              <a:solidFill>
                <a:srgbClr val="008000"/>
              </a:solidFill>
              <a:latin typeface="Arial" pitchFamily="34" charset="0"/>
              <a:cs typeface="Arial" pitchFamily="34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ClrTx/>
              <a:buSzTx/>
              <a:buNone/>
              <a:defRPr/>
            </a:pPr>
            <a:r>
              <a:rPr lang="en-US" sz="1400" b="1" kern="0" dirty="0" smtClean="0">
                <a:solidFill>
                  <a:srgbClr val="008000"/>
                </a:solidFill>
                <a:latin typeface="Arial" pitchFamily="34" charset="0"/>
                <a:cs typeface="Arial" pitchFamily="34" charset="0"/>
              </a:rPr>
              <a:t>Outcome 3 						(9-10 Weeks)</a:t>
            </a:r>
          </a:p>
          <a:p>
            <a:pPr marL="1600200" lvl="3" fontAlgn="base"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/>
            </a:pPr>
            <a:r>
              <a:rPr lang="en-GB" sz="1400" b="1" i="1" kern="0" dirty="0" smtClean="0">
                <a:latin typeface="Arial" pitchFamily="34" charset="0"/>
                <a:cs typeface="Arial" pitchFamily="34" charset="0"/>
              </a:rPr>
              <a:t>Friction Clutches</a:t>
            </a:r>
          </a:p>
          <a:p>
            <a:pPr marL="1600200" lvl="3" fontAlgn="base"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/>
            </a:pPr>
            <a:r>
              <a:rPr lang="en-GB" sz="1400" b="1" i="1" kern="0" dirty="0" smtClean="0">
                <a:latin typeface="Arial" pitchFamily="34" charset="0"/>
                <a:cs typeface="Arial" pitchFamily="34" charset="0"/>
              </a:rPr>
              <a:t>Gear Trains</a:t>
            </a:r>
          </a:p>
          <a:p>
            <a:pPr marL="1600200" lvl="3" fontAlgn="base"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/>
            </a:pPr>
            <a:r>
              <a:rPr lang="en-GB" sz="1400" b="1" i="1" kern="0" dirty="0" smtClean="0">
                <a:latin typeface="Arial" pitchFamily="34" charset="0"/>
                <a:cs typeface="Arial" pitchFamily="34" charset="0"/>
              </a:rPr>
              <a:t>Pulleys / Belts</a:t>
            </a:r>
            <a:endParaRPr lang="en-US" sz="1400" b="1" kern="0" dirty="0" smtClean="0">
              <a:solidFill>
                <a:srgbClr val="008000"/>
              </a:solidFill>
              <a:latin typeface="Arial" pitchFamily="34" charset="0"/>
              <a:cs typeface="Arial" pitchFamily="34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ClrTx/>
              <a:buSzTx/>
              <a:buNone/>
              <a:defRPr/>
            </a:pPr>
            <a:r>
              <a:rPr lang="en-US" sz="1400" b="1" kern="0" dirty="0" smtClean="0">
                <a:solidFill>
                  <a:srgbClr val="008000"/>
                </a:solidFill>
                <a:latin typeface="Arial" pitchFamily="34" charset="0"/>
                <a:cs typeface="Arial" pitchFamily="34" charset="0"/>
              </a:rPr>
              <a:t>Outcome 4 						(4-5 Weeks)</a:t>
            </a:r>
          </a:p>
          <a:p>
            <a:pPr marL="1600200" lvl="3" fontAlgn="base"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/>
            </a:pPr>
            <a:r>
              <a:rPr lang="en-GB" sz="1400" b="1" i="1" kern="0" dirty="0" smtClean="0">
                <a:latin typeface="Arial" pitchFamily="34" charset="0"/>
                <a:cs typeface="Arial" pitchFamily="34" charset="0"/>
              </a:rPr>
              <a:t>Flywheels</a:t>
            </a:r>
            <a:endParaRPr lang="en-GB" sz="1400" kern="0" dirty="0" smtClean="0">
              <a:latin typeface="Arial" pitchFamily="34" charset="0"/>
              <a:cs typeface="Arial" pitchFamily="34" charset="0"/>
            </a:endParaRPr>
          </a:p>
          <a:p>
            <a:pPr marL="1600200" lvl="3" fontAlgn="base"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/>
            </a:pPr>
            <a:r>
              <a:rPr lang="en-GB" sz="1400" b="1" i="1" kern="0" dirty="0" smtClean="0">
                <a:latin typeface="Arial" pitchFamily="34" charset="0"/>
                <a:cs typeface="Arial" pitchFamily="34" charset="0"/>
              </a:rPr>
              <a:t>Balancing</a:t>
            </a:r>
            <a:endParaRPr lang="en-GB" sz="1400" kern="0" dirty="0" smtClean="0">
              <a:latin typeface="Arial" pitchFamily="34" charset="0"/>
              <a:cs typeface="Arial" pitchFamily="34" charset="0"/>
            </a:endParaRP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Outcome 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Next topic - you need to bring a protractor!</a:t>
            </a:r>
          </a:p>
          <a:p>
            <a:endParaRPr lang="en-GB" dirty="0" smtClean="0"/>
          </a:p>
          <a:p>
            <a:pPr>
              <a:buNone/>
            </a:pPr>
            <a:endParaRPr lang="en-GB" dirty="0"/>
          </a:p>
        </p:txBody>
      </p:sp>
      <p:pic>
        <p:nvPicPr>
          <p:cNvPr id="82946" name="Picture 2" descr="http://www.mathsteacher.com.au/year7/ch08_angles/01_ang/Image10330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2564904"/>
            <a:ext cx="3333750" cy="1724025"/>
          </a:xfrm>
          <a:prstGeom prst="rect">
            <a:avLst/>
          </a:prstGeom>
          <a:noFill/>
        </p:spPr>
      </p:pic>
      <p:pic>
        <p:nvPicPr>
          <p:cNvPr id="82948" name="Picture 4" descr="http://www.geo-dome.co.uk/forum/uploaded_files/m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040" y="2852936"/>
            <a:ext cx="3600400" cy="367387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Belt Drives - Introduction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251520" y="1484784"/>
            <a:ext cx="6264696" cy="5112568"/>
          </a:xfrm>
        </p:spPr>
        <p:txBody>
          <a:bodyPr>
            <a:normAutofit fontScale="92500"/>
          </a:bodyPr>
          <a:lstStyle/>
          <a:p>
            <a:endParaRPr lang="en-GB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en-GB" sz="2400" dirty="0" smtClean="0"/>
              <a:t>Pulley drive systems depend on friction to enable the belt to grip the wheel and pull it around with it. </a:t>
            </a:r>
          </a:p>
          <a:p>
            <a:endParaRPr lang="en-GB" sz="2400" dirty="0" smtClean="0"/>
          </a:p>
          <a:p>
            <a:r>
              <a:rPr lang="en-GB" sz="2400" dirty="0" smtClean="0"/>
              <a:t>To enable this, the belt must be tensioned, even when the wheels are stationary. (unlike positive chain drive systems) </a:t>
            </a:r>
          </a:p>
          <a:p>
            <a:endParaRPr lang="en-GB" sz="2400" dirty="0" smtClean="0"/>
          </a:p>
          <a:p>
            <a:r>
              <a:rPr lang="en-GB" sz="2400" dirty="0" smtClean="0"/>
              <a:t>Pulley drives are most often used to produce speed reduction between a motor and the machine being driven.</a:t>
            </a:r>
          </a:p>
          <a:p>
            <a:endParaRPr lang="en-GB" sz="2400" dirty="0" smtClean="0"/>
          </a:p>
          <a:p>
            <a:r>
              <a:rPr lang="en-GB" sz="2400" dirty="0" smtClean="0"/>
              <a:t>Examples: motor driving an air compressor, timing belt. 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5124" name="Picture 4" descr="http://t0.gstatic.com/images?q=tbn:ANd9GcTjCKjeBrYcS7QZL_G0YRPmfsWKWAT63fDRvzkQ4Kbp9ZNNrPhN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88224" y="4365104"/>
            <a:ext cx="2169740" cy="1285497"/>
          </a:xfrm>
          <a:prstGeom prst="rect">
            <a:avLst/>
          </a:prstGeom>
          <a:noFill/>
        </p:spPr>
      </p:pic>
      <p:pic>
        <p:nvPicPr>
          <p:cNvPr id="5126" name="Picture 6" descr="http://t1.gstatic.com/images?q=tbn:ANd9GcRemAEs3McZUwhuHJq2ibLgUB-ABM2ONkqGxNCTkwmXsKKu2-z0lQ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53225" y="2132857"/>
            <a:ext cx="1888329" cy="151216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7" name="Picture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00232" y="2214554"/>
            <a:ext cx="5846240" cy="27860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Relationship between wheel speeds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872442" cy="6196042"/>
          </a:xfrm>
        </p:spPr>
        <p:txBody>
          <a:bodyPr>
            <a:normAutofit/>
          </a:bodyPr>
          <a:lstStyle/>
          <a:p>
            <a:r>
              <a:rPr lang="en-GB" sz="2400" dirty="0" smtClean="0"/>
              <a:t>When two wheels are connected by a pulley belt, the tangential velocity must be the same on both and be the same as the velocity of the belt.</a:t>
            </a:r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pPr>
              <a:buNone/>
            </a:pPr>
            <a:endParaRPr lang="en-GB" sz="2400" dirty="0" smtClean="0"/>
          </a:p>
          <a:p>
            <a:pPr>
              <a:buNone/>
            </a:pPr>
            <a:endParaRPr lang="en-GB" sz="2400" dirty="0" smtClean="0"/>
          </a:p>
          <a:p>
            <a:pPr>
              <a:buNone/>
            </a:pPr>
            <a:r>
              <a:rPr lang="en-GB" sz="2400" dirty="0" smtClean="0"/>
              <a:t>Velocity of belt = v m/s                                        Thus v = </a:t>
            </a:r>
            <a:r>
              <a:rPr lang="el-GR" sz="2400" dirty="0" smtClean="0"/>
              <a:t>π</a:t>
            </a:r>
            <a:r>
              <a:rPr lang="en-GB" sz="2400" dirty="0" smtClean="0"/>
              <a:t>ND</a:t>
            </a:r>
          </a:p>
          <a:p>
            <a:pPr>
              <a:buNone/>
            </a:pPr>
            <a:endParaRPr lang="en-GB" sz="2400" dirty="0" smtClean="0"/>
          </a:p>
          <a:p>
            <a:pPr>
              <a:buNone/>
            </a:pPr>
            <a:r>
              <a:rPr lang="en-GB" sz="2400" dirty="0" smtClean="0"/>
              <a:t>Since this is the same on both wheels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099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 dirty="0"/>
          </a:p>
        </p:txBody>
      </p:sp>
      <p:graphicFrame>
        <p:nvGraphicFramePr>
          <p:cNvPr id="4098" name="Object 2"/>
          <p:cNvGraphicFramePr>
            <a:graphicFrameLocks noChangeAspect="1"/>
          </p:cNvGraphicFramePr>
          <p:nvPr/>
        </p:nvGraphicFramePr>
        <p:xfrm>
          <a:off x="5786446" y="5643578"/>
          <a:ext cx="1357322" cy="938149"/>
        </p:xfrm>
        <a:graphic>
          <a:graphicData uri="http://schemas.openxmlformats.org/presentationml/2006/ole">
            <p:oleObj spid="_x0000_s4098" name="Equation" r:id="rId4" imgW="647419" imgH="444307" progId="Equation.3">
              <p:embed/>
            </p:oleObj>
          </a:graphicData>
        </a:graphic>
      </p:graphicFrame>
      <p:cxnSp>
        <p:nvCxnSpPr>
          <p:cNvPr id="9" name="Straight Arrow Connector 8"/>
          <p:cNvCxnSpPr/>
          <p:nvPr/>
        </p:nvCxnSpPr>
        <p:spPr>
          <a:xfrm>
            <a:off x="3857620" y="5072074"/>
            <a:ext cx="2286016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17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43174" y="4929198"/>
            <a:ext cx="3800504" cy="18111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Belt Tension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801004" cy="3695712"/>
          </a:xfrm>
        </p:spPr>
        <p:txBody>
          <a:bodyPr>
            <a:normAutofit fontScale="92500" lnSpcReduction="20000"/>
          </a:bodyPr>
          <a:lstStyle/>
          <a:p>
            <a:r>
              <a:rPr lang="en-GB" sz="2400" dirty="0" smtClean="0"/>
              <a:t>Imagine that the belt is initially tensioned by stretching the centre distance between the wheels</a:t>
            </a:r>
          </a:p>
          <a:p>
            <a:endParaRPr lang="en-GB" sz="2400" dirty="0" smtClean="0"/>
          </a:p>
          <a:p>
            <a:r>
              <a:rPr lang="en-GB" sz="2400" dirty="0" smtClean="0"/>
              <a:t>The tension in the belt will be the same along its whole length and equal to F. </a:t>
            </a:r>
          </a:p>
          <a:p>
            <a:endParaRPr lang="en-GB" sz="2400" dirty="0" smtClean="0"/>
          </a:p>
          <a:p>
            <a:r>
              <a:rPr lang="en-GB" sz="2400" dirty="0" smtClean="0"/>
              <a:t>When transmitting power, the driven wheel will be reluctant to turn and the driving wheel has to pull it and exert a torque on it. </a:t>
            </a:r>
          </a:p>
          <a:p>
            <a:endParaRPr lang="en-GB" sz="2400" dirty="0" smtClean="0"/>
          </a:p>
          <a:p>
            <a:r>
              <a:rPr lang="en-GB" sz="2400" dirty="0" smtClean="0"/>
              <a:t>Consequently the tension in the side pulling will increase to F</a:t>
            </a:r>
            <a:r>
              <a:rPr lang="en-GB" sz="2400" baseline="-25000" dirty="0" smtClean="0"/>
              <a:t>1</a:t>
            </a:r>
            <a:r>
              <a:rPr lang="en-GB" sz="2400" dirty="0" smtClean="0"/>
              <a:t> but the tension in the other side will decrease to F</a:t>
            </a:r>
            <a:r>
              <a:rPr lang="en-GB" sz="2400" baseline="-25000" dirty="0" smtClean="0"/>
              <a:t>2</a:t>
            </a:r>
            <a:r>
              <a:rPr lang="en-GB" sz="2400" dirty="0" smtClean="0"/>
              <a:t>.</a:t>
            </a:r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099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Belt Tension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29566" cy="5124472"/>
          </a:xfrm>
        </p:spPr>
        <p:txBody>
          <a:bodyPr>
            <a:normAutofit/>
          </a:bodyPr>
          <a:lstStyle/>
          <a:p>
            <a:r>
              <a:rPr lang="en-GB" sz="2400" dirty="0" smtClean="0"/>
              <a:t> The increase in tension on the tight side of the belt is equal to the decrease on the slack side so the sum of the tensions remains constant.</a:t>
            </a:r>
          </a:p>
          <a:p>
            <a:pPr>
              <a:buNone/>
            </a:pPr>
            <a:r>
              <a:rPr lang="en-GB" sz="2000" dirty="0" smtClean="0"/>
              <a:t>				F</a:t>
            </a:r>
            <a:r>
              <a:rPr lang="en-GB" sz="2000" baseline="-25000" dirty="0" smtClean="0"/>
              <a:t>1</a:t>
            </a:r>
            <a:r>
              <a:rPr lang="en-GB" sz="2000" dirty="0" smtClean="0"/>
              <a:t>+ F</a:t>
            </a:r>
            <a:r>
              <a:rPr lang="en-GB" sz="2000" baseline="-25000" dirty="0" smtClean="0"/>
              <a:t>2</a:t>
            </a:r>
            <a:r>
              <a:rPr lang="en-GB" sz="2000" dirty="0" smtClean="0"/>
              <a:t> = constant</a:t>
            </a:r>
          </a:p>
          <a:p>
            <a:pPr>
              <a:buNone/>
            </a:pPr>
            <a:endParaRPr lang="en-GB" sz="2000" dirty="0" smtClean="0"/>
          </a:p>
          <a:p>
            <a:r>
              <a:rPr lang="en-GB" sz="2400" dirty="0" smtClean="0"/>
              <a:t>When stationary both were equal to F so</a:t>
            </a:r>
          </a:p>
          <a:p>
            <a:pPr>
              <a:buNone/>
            </a:pPr>
            <a:r>
              <a:rPr lang="en-GB" sz="2400" dirty="0" smtClean="0"/>
              <a:t>	</a:t>
            </a:r>
          </a:p>
          <a:p>
            <a:pPr>
              <a:buNone/>
            </a:pPr>
            <a:r>
              <a:rPr lang="en-GB" sz="2400" dirty="0" smtClean="0"/>
              <a:t>			          F</a:t>
            </a:r>
            <a:r>
              <a:rPr lang="en-GB" sz="2400" baseline="-25000" dirty="0" smtClean="0"/>
              <a:t>1</a:t>
            </a:r>
            <a:r>
              <a:rPr lang="en-GB" sz="2400" dirty="0" smtClean="0"/>
              <a:t>+ F</a:t>
            </a:r>
            <a:r>
              <a:rPr lang="en-GB" sz="2400" baseline="-25000" dirty="0" smtClean="0"/>
              <a:t>2</a:t>
            </a:r>
            <a:r>
              <a:rPr lang="en-GB" sz="2400" dirty="0" smtClean="0"/>
              <a:t> = F + F = 2F</a:t>
            </a:r>
          </a:p>
          <a:p>
            <a:pPr>
              <a:buNone/>
            </a:pPr>
            <a:endParaRPr lang="en-GB" sz="2400" dirty="0" smtClean="0"/>
          </a:p>
          <a:p>
            <a:r>
              <a:rPr lang="en-GB" sz="2400" dirty="0" smtClean="0"/>
              <a:t>So when the wheel is transmitting power </a:t>
            </a:r>
          </a:p>
          <a:p>
            <a:pPr>
              <a:buNone/>
            </a:pPr>
            <a:r>
              <a:rPr lang="en-GB" sz="2400" dirty="0" smtClean="0"/>
              <a:t>			</a:t>
            </a:r>
          </a:p>
          <a:p>
            <a:pPr>
              <a:buNone/>
            </a:pPr>
            <a:r>
              <a:rPr lang="en-GB" sz="2400" dirty="0" smtClean="0"/>
              <a:t>			  	    F</a:t>
            </a:r>
            <a:r>
              <a:rPr lang="en-GB" sz="2400" baseline="-25000" dirty="0" smtClean="0"/>
              <a:t>1</a:t>
            </a:r>
            <a:r>
              <a:rPr lang="en-GB" sz="2400" dirty="0" smtClean="0"/>
              <a:t>+ F</a:t>
            </a:r>
            <a:r>
              <a:rPr lang="en-GB" sz="2400" baseline="-25000" dirty="0" smtClean="0"/>
              <a:t>2</a:t>
            </a:r>
            <a:r>
              <a:rPr lang="en-GB" sz="2400" dirty="0" smtClean="0"/>
              <a:t> = 2F</a:t>
            </a:r>
          </a:p>
          <a:p>
            <a:pPr>
              <a:buNone/>
            </a:pPr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099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Power Transmitted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29566" cy="5124472"/>
          </a:xfrm>
        </p:spPr>
        <p:txBody>
          <a:bodyPr>
            <a:normAutofit/>
          </a:bodyPr>
          <a:lstStyle/>
          <a:p>
            <a:r>
              <a:rPr lang="en-GB" sz="2400" dirty="0" smtClean="0"/>
              <a:t>Mechanical power may be defined as </a:t>
            </a:r>
          </a:p>
          <a:p>
            <a:endParaRPr lang="en-GB" sz="2400" dirty="0" smtClean="0"/>
          </a:p>
          <a:p>
            <a:pPr>
              <a:buNone/>
            </a:pPr>
            <a:r>
              <a:rPr lang="en-GB" sz="2400" dirty="0" smtClean="0"/>
              <a:t>			Power = Force x velocity    (Watts).</a:t>
            </a:r>
          </a:p>
          <a:p>
            <a:pPr>
              <a:buNone/>
            </a:pPr>
            <a:endParaRPr lang="en-GB" sz="2400" dirty="0" smtClean="0"/>
          </a:p>
          <a:p>
            <a:r>
              <a:rPr lang="en-GB" sz="2400" dirty="0" smtClean="0"/>
              <a:t>In this case we have one force pulling in opposition to the other so the net power transmitted is 	</a:t>
            </a:r>
          </a:p>
          <a:p>
            <a:pPr>
              <a:buNone/>
            </a:pPr>
            <a:r>
              <a:rPr lang="en-GB" sz="2400" b="1" dirty="0" smtClean="0"/>
              <a:t>			          P = v(F</a:t>
            </a:r>
            <a:r>
              <a:rPr lang="en-GB" sz="2400" b="1" baseline="-25000" dirty="0" smtClean="0"/>
              <a:t>1</a:t>
            </a:r>
            <a:r>
              <a:rPr lang="en-GB" sz="2400" b="1" dirty="0" smtClean="0"/>
              <a:t> - F</a:t>
            </a:r>
            <a:r>
              <a:rPr lang="en-GB" sz="2400" b="1" baseline="-25000" dirty="0" smtClean="0"/>
              <a:t>2</a:t>
            </a:r>
            <a:r>
              <a:rPr lang="en-GB" sz="2400" b="1" dirty="0" smtClean="0"/>
              <a:t>)</a:t>
            </a:r>
            <a:endParaRPr lang="en-GB" sz="2400" dirty="0" smtClean="0"/>
          </a:p>
          <a:p>
            <a:pPr>
              <a:buNone/>
            </a:pPr>
            <a:r>
              <a:rPr lang="en-GB" sz="2400" dirty="0" smtClean="0"/>
              <a:t> </a:t>
            </a:r>
          </a:p>
          <a:p>
            <a:pPr>
              <a:buNone/>
            </a:pPr>
            <a:r>
              <a:rPr lang="en-GB" sz="2400" dirty="0" smtClean="0"/>
              <a:t>	Since v = </a:t>
            </a:r>
            <a:r>
              <a:rPr lang="el-GR" sz="2400" dirty="0" smtClean="0"/>
              <a:t>π</a:t>
            </a:r>
            <a:r>
              <a:rPr lang="en-GB" sz="2400" dirty="0" smtClean="0"/>
              <a:t>ND 	</a:t>
            </a:r>
          </a:p>
          <a:p>
            <a:pPr>
              <a:buNone/>
            </a:pPr>
            <a:r>
              <a:rPr lang="en-GB" sz="2400" b="1" dirty="0" smtClean="0"/>
              <a:t>			          P = </a:t>
            </a:r>
            <a:r>
              <a:rPr lang="el-GR" sz="2400" dirty="0" smtClean="0"/>
              <a:t>π </a:t>
            </a:r>
            <a:r>
              <a:rPr lang="en-GB" sz="2400" b="1" dirty="0" smtClean="0"/>
              <a:t>ND(F</a:t>
            </a:r>
            <a:r>
              <a:rPr lang="en-GB" sz="2400" b="1" baseline="-25000" dirty="0" smtClean="0"/>
              <a:t>1</a:t>
            </a:r>
            <a:r>
              <a:rPr lang="en-GB" sz="2400" b="1" dirty="0" smtClean="0"/>
              <a:t> - F</a:t>
            </a:r>
            <a:r>
              <a:rPr lang="en-GB" sz="2400" b="1" baseline="-25000" dirty="0" smtClean="0"/>
              <a:t>2</a:t>
            </a:r>
            <a:r>
              <a:rPr lang="en-GB" sz="2400" b="1" dirty="0" smtClean="0"/>
              <a:t>)</a:t>
            </a:r>
            <a:endParaRPr lang="en-GB" sz="2400" dirty="0" smtClean="0"/>
          </a:p>
          <a:p>
            <a:pPr>
              <a:buNone/>
            </a:pPr>
            <a:r>
              <a:rPr lang="en-GB" sz="2400" dirty="0" smtClean="0"/>
              <a:t> </a:t>
            </a:r>
          </a:p>
          <a:p>
            <a:endParaRPr lang="en-GB" dirty="0"/>
          </a:p>
        </p:txBody>
      </p:sp>
      <p:sp>
        <p:nvSpPr>
          <p:cNvPr id="4099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Friction and angle of lap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29566" cy="5124472"/>
          </a:xfrm>
        </p:spPr>
        <p:txBody>
          <a:bodyPr>
            <a:normAutofit/>
          </a:bodyPr>
          <a:lstStyle/>
          <a:p>
            <a:r>
              <a:rPr lang="en-GB" sz="2400" dirty="0" smtClean="0"/>
              <a:t>Consider a pulley wheel with a belt passing around it as shown.</a:t>
            </a:r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r>
              <a:rPr lang="en-GB" sz="2400" dirty="0" smtClean="0"/>
              <a:t> In order for the belt to produce a torque on the wheel, there must be tension in both ends.</a:t>
            </a:r>
          </a:p>
          <a:p>
            <a:endParaRPr lang="en-GB" sz="2400" dirty="0" smtClean="0"/>
          </a:p>
          <a:p>
            <a:r>
              <a:rPr lang="en-GB" sz="2400" dirty="0" smtClean="0"/>
              <a:t> If this was not so, the belt would not be pressed against the wheel and it would slip on the wheel. </a:t>
            </a:r>
            <a:endParaRPr lang="en-GB" dirty="0"/>
          </a:p>
        </p:txBody>
      </p:sp>
      <p:sp>
        <p:nvSpPr>
          <p:cNvPr id="4099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 dirty="0"/>
          </a:p>
        </p:txBody>
      </p:sp>
      <p:pic>
        <p:nvPicPr>
          <p:cNvPr id="5120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71802" y="2143116"/>
            <a:ext cx="2647950" cy="173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Friction and angle of lap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29566" cy="5124472"/>
          </a:xfrm>
        </p:spPr>
        <p:txBody>
          <a:bodyPr>
            <a:normAutofit/>
          </a:bodyPr>
          <a:lstStyle/>
          <a:p>
            <a:r>
              <a:rPr lang="en-GB" sz="2400" dirty="0" smtClean="0"/>
              <a:t>For a belt to produce torque on the wheel, the force in one end must be greater than the force in the other end, otherwise the net torque is zero.</a:t>
            </a:r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pPr>
              <a:buNone/>
            </a:pPr>
            <a:endParaRPr lang="en-GB" sz="2400" dirty="0" smtClean="0"/>
          </a:p>
        </p:txBody>
      </p:sp>
      <p:sp>
        <p:nvSpPr>
          <p:cNvPr id="4099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 dirty="0"/>
          </a:p>
        </p:txBody>
      </p:sp>
      <p:pic>
        <p:nvPicPr>
          <p:cNvPr id="5120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43174" y="2928934"/>
            <a:ext cx="4143404" cy="2712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Friction and angle of lap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29566" cy="5124472"/>
          </a:xfrm>
        </p:spPr>
        <p:txBody>
          <a:bodyPr>
            <a:normAutofit fontScale="92500" lnSpcReduction="10000"/>
          </a:bodyPr>
          <a:lstStyle/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r>
              <a:rPr lang="en-GB" sz="2400" dirty="0" smtClean="0"/>
              <a:t>By resolving forces on an elemental section of the belt, the following equation may be derived which relates the tensions F</a:t>
            </a:r>
            <a:r>
              <a:rPr lang="en-GB" sz="2400" baseline="-25000" dirty="0" smtClean="0"/>
              <a:t>1</a:t>
            </a:r>
            <a:r>
              <a:rPr lang="en-GB" sz="2400" dirty="0" smtClean="0"/>
              <a:t> and F</a:t>
            </a:r>
            <a:r>
              <a:rPr lang="en-GB" sz="2400" baseline="-25000" dirty="0" smtClean="0"/>
              <a:t>2</a:t>
            </a:r>
            <a:r>
              <a:rPr lang="en-GB" sz="2400" dirty="0" smtClean="0"/>
              <a:t> with the coefficient of friction,</a:t>
            </a:r>
            <a:r>
              <a:rPr lang="el-GR" sz="2400" dirty="0" smtClean="0">
                <a:latin typeface="Arial"/>
                <a:cs typeface="Arial"/>
              </a:rPr>
              <a:t>μ</a:t>
            </a:r>
            <a:r>
              <a:rPr lang="en-GB" sz="2400" dirty="0" smtClean="0"/>
              <a:t> and angle of lap </a:t>
            </a:r>
            <a:r>
              <a:rPr lang="el-GR" sz="2400" dirty="0" smtClean="0">
                <a:latin typeface="Arial"/>
                <a:cs typeface="Arial"/>
              </a:rPr>
              <a:t>θ</a:t>
            </a:r>
            <a:r>
              <a:rPr lang="en-GB" sz="2400" dirty="0" smtClean="0"/>
              <a:t>.</a:t>
            </a:r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r>
              <a:rPr lang="en-GB" sz="2400" dirty="0" smtClean="0"/>
              <a:t>It follows that if a belt transmits power between two unequal pulleys, the pulley with the smallest angle of lap will slip first. (Smallest pulley)</a:t>
            </a:r>
            <a:endParaRPr lang="en-GB" sz="2400" dirty="0"/>
          </a:p>
        </p:txBody>
      </p:sp>
      <p:sp>
        <p:nvSpPr>
          <p:cNvPr id="4099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 dirty="0"/>
          </a:p>
        </p:txBody>
      </p:sp>
      <p:graphicFrame>
        <p:nvGraphicFramePr>
          <p:cNvPr id="52229" name="Object 5"/>
          <p:cNvGraphicFramePr>
            <a:graphicFrameLocks noChangeAspect="1"/>
          </p:cNvGraphicFramePr>
          <p:nvPr/>
        </p:nvGraphicFramePr>
        <p:xfrm>
          <a:off x="4071934" y="4786322"/>
          <a:ext cx="1144588" cy="912812"/>
        </p:xfrm>
        <a:graphic>
          <a:graphicData uri="http://schemas.openxmlformats.org/presentationml/2006/ole">
            <p:oleObj spid="_x0000_s52229" name="Equation" r:id="rId3" imgW="545760" imgH="431640" progId="Equation.3">
              <p:embed/>
            </p:oleObj>
          </a:graphicData>
        </a:graphic>
      </p:graphicFrame>
      <p:pic>
        <p:nvPicPr>
          <p:cNvPr id="52230" name="Picture 6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14678" y="1571612"/>
            <a:ext cx="2963863" cy="2005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Friction and angle of lap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29566" cy="5124472"/>
          </a:xfrm>
        </p:spPr>
        <p:txBody>
          <a:bodyPr>
            <a:normAutofit/>
          </a:bodyPr>
          <a:lstStyle/>
          <a:p>
            <a:r>
              <a:rPr lang="en-GB" sz="2400" dirty="0" smtClean="0"/>
              <a:t>Remembering that</a:t>
            </a:r>
          </a:p>
          <a:p>
            <a:pPr>
              <a:buNone/>
            </a:pPr>
            <a:r>
              <a:rPr lang="en-GB" sz="2400" b="1" dirty="0" smtClean="0"/>
              <a:t>				P = v(F</a:t>
            </a:r>
            <a:r>
              <a:rPr lang="en-GB" sz="2400" b="1" baseline="-25000" dirty="0" smtClean="0"/>
              <a:t>1</a:t>
            </a:r>
            <a:r>
              <a:rPr lang="en-GB" sz="2400" b="1" dirty="0" smtClean="0"/>
              <a:t> - F</a:t>
            </a:r>
            <a:r>
              <a:rPr lang="en-GB" sz="2400" b="1" baseline="-25000" dirty="0" smtClean="0"/>
              <a:t>2</a:t>
            </a:r>
            <a:r>
              <a:rPr lang="en-GB" sz="2400" b="1" dirty="0" smtClean="0"/>
              <a:t>)</a:t>
            </a:r>
          </a:p>
          <a:p>
            <a:r>
              <a:rPr lang="en-GB" sz="2400" dirty="0" smtClean="0"/>
              <a:t>And combining with,</a:t>
            </a:r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r>
              <a:rPr lang="en-GB" sz="2400" dirty="0" smtClean="0"/>
              <a:t>We can define the following formula for the maximum power which can be transmitted.</a:t>
            </a:r>
          </a:p>
          <a:p>
            <a:endParaRPr lang="en-GB" sz="2400" dirty="0"/>
          </a:p>
        </p:txBody>
      </p:sp>
      <p:sp>
        <p:nvSpPr>
          <p:cNvPr id="4099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 dirty="0"/>
          </a:p>
        </p:txBody>
      </p:sp>
      <p:graphicFrame>
        <p:nvGraphicFramePr>
          <p:cNvPr id="57347" name="Object 3"/>
          <p:cNvGraphicFramePr>
            <a:graphicFrameLocks noChangeAspect="1"/>
          </p:cNvGraphicFramePr>
          <p:nvPr/>
        </p:nvGraphicFramePr>
        <p:xfrm>
          <a:off x="2357422" y="2928934"/>
          <a:ext cx="1144587" cy="912812"/>
        </p:xfrm>
        <a:graphic>
          <a:graphicData uri="http://schemas.openxmlformats.org/presentationml/2006/ole">
            <p:oleObj spid="_x0000_s57347" name="Equation" r:id="rId3" imgW="545760" imgH="431640" progId="Equation.3">
              <p:embed/>
            </p:oleObj>
          </a:graphicData>
        </a:graphic>
      </p:graphicFrame>
      <p:graphicFrame>
        <p:nvGraphicFramePr>
          <p:cNvPr id="57348" name="Object 4"/>
          <p:cNvGraphicFramePr>
            <a:graphicFrameLocks noChangeAspect="1"/>
          </p:cNvGraphicFramePr>
          <p:nvPr/>
        </p:nvGraphicFramePr>
        <p:xfrm>
          <a:off x="2344738" y="5811860"/>
          <a:ext cx="4313237" cy="831850"/>
        </p:xfrm>
        <a:graphic>
          <a:graphicData uri="http://schemas.openxmlformats.org/presentationml/2006/ole">
            <p:oleObj spid="_x0000_s57348" name="Equation" r:id="rId4" imgW="2057400" imgH="393480" progId="Equation.3">
              <p:embed/>
            </p:oleObj>
          </a:graphicData>
        </a:graphic>
      </p:graphicFrame>
      <p:graphicFrame>
        <p:nvGraphicFramePr>
          <p:cNvPr id="57349" name="Object 5"/>
          <p:cNvGraphicFramePr>
            <a:graphicFrameLocks noChangeAspect="1"/>
          </p:cNvGraphicFramePr>
          <p:nvPr/>
        </p:nvGraphicFramePr>
        <p:xfrm>
          <a:off x="5345113" y="2857496"/>
          <a:ext cx="1171575" cy="833438"/>
        </p:xfrm>
        <a:graphic>
          <a:graphicData uri="http://schemas.openxmlformats.org/presentationml/2006/ole">
            <p:oleObj spid="_x0000_s57349" name="Equation" r:id="rId5" imgW="558720" imgH="393480" progId="Equation.3">
              <p:embed/>
            </p:oleObj>
          </a:graphicData>
        </a:graphic>
      </p:graphicFrame>
      <p:graphicFrame>
        <p:nvGraphicFramePr>
          <p:cNvPr id="57350" name="Object 6"/>
          <p:cNvGraphicFramePr>
            <a:graphicFrameLocks noChangeAspect="1"/>
          </p:cNvGraphicFramePr>
          <p:nvPr/>
        </p:nvGraphicFramePr>
        <p:xfrm>
          <a:off x="2397125" y="4883166"/>
          <a:ext cx="4232275" cy="831850"/>
        </p:xfrm>
        <a:graphic>
          <a:graphicData uri="http://schemas.openxmlformats.org/presentationml/2006/ole">
            <p:oleObj spid="_x0000_s57350" name="Equation" r:id="rId6" imgW="2019240" imgH="393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Example 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29566" cy="5410200"/>
          </a:xfrm>
        </p:spPr>
        <p:txBody>
          <a:bodyPr>
            <a:normAutofit/>
          </a:bodyPr>
          <a:lstStyle/>
          <a:p>
            <a:r>
              <a:rPr lang="en-GB" sz="2400" dirty="0" smtClean="0"/>
              <a:t>A rope is hung over a stationary drum as shown with weights on each end. The rope is just on the point of slipping. What is the coefficient of friction?</a:t>
            </a:r>
          </a:p>
          <a:p>
            <a:endParaRPr lang="en-GB" sz="2400" dirty="0" smtClean="0"/>
          </a:p>
        </p:txBody>
      </p:sp>
      <p:sp>
        <p:nvSpPr>
          <p:cNvPr id="4099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 dirty="0"/>
          </a:p>
        </p:txBody>
      </p:sp>
      <p:pic>
        <p:nvPicPr>
          <p:cNvPr id="60420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28992" y="2786058"/>
            <a:ext cx="2214578" cy="27861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Example 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4729170" cy="5410200"/>
          </a:xfrm>
        </p:spPr>
        <p:txBody>
          <a:bodyPr>
            <a:normAutofit/>
          </a:bodyPr>
          <a:lstStyle/>
          <a:p>
            <a:r>
              <a:rPr lang="en-GB" sz="2400" dirty="0" smtClean="0"/>
              <a:t>Angle of lap = </a:t>
            </a:r>
            <a:r>
              <a:rPr lang="en-GB" sz="2400" dirty="0" smtClean="0">
                <a:sym typeface="Symbol"/>
              </a:rPr>
              <a:t></a:t>
            </a:r>
            <a:r>
              <a:rPr lang="en-GB" sz="2400" dirty="0" smtClean="0"/>
              <a:t> = 180</a:t>
            </a:r>
            <a:r>
              <a:rPr lang="en-GB" sz="2400" baseline="30000" dirty="0" smtClean="0"/>
              <a:t>o</a:t>
            </a:r>
            <a:r>
              <a:rPr lang="en-GB" sz="2400" dirty="0" smtClean="0"/>
              <a:t> = </a:t>
            </a:r>
            <a:r>
              <a:rPr lang="en-GB" sz="2400" dirty="0" smtClean="0">
                <a:sym typeface="Symbol"/>
              </a:rPr>
              <a:t></a:t>
            </a:r>
            <a:r>
              <a:rPr lang="en-GB" sz="2400" dirty="0" smtClean="0"/>
              <a:t> radians</a:t>
            </a:r>
          </a:p>
          <a:p>
            <a:endParaRPr lang="en-GB" sz="2400" dirty="0" smtClean="0"/>
          </a:p>
          <a:p>
            <a:r>
              <a:rPr lang="en-GB" sz="2400" dirty="0" smtClean="0"/>
              <a:t>F</a:t>
            </a:r>
            <a:r>
              <a:rPr lang="en-GB" sz="2400" baseline="-25000" dirty="0" smtClean="0"/>
              <a:t>1</a:t>
            </a:r>
            <a:r>
              <a:rPr lang="en-GB" sz="2400" dirty="0" smtClean="0"/>
              <a:t> = 400 N and F</a:t>
            </a:r>
            <a:r>
              <a:rPr lang="en-GB" sz="2400" baseline="-25000" dirty="0" smtClean="0"/>
              <a:t>2</a:t>
            </a:r>
            <a:r>
              <a:rPr lang="en-GB" sz="2400" dirty="0" smtClean="0"/>
              <a:t> = 100 N</a:t>
            </a:r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</p:txBody>
      </p:sp>
      <p:sp>
        <p:nvSpPr>
          <p:cNvPr id="4099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 dirty="0"/>
          </a:p>
        </p:txBody>
      </p:sp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43636" y="2071678"/>
            <a:ext cx="2214578" cy="27861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61442" name="Object 2"/>
          <p:cNvGraphicFramePr>
            <a:graphicFrameLocks noChangeAspect="1"/>
          </p:cNvGraphicFramePr>
          <p:nvPr/>
        </p:nvGraphicFramePr>
        <p:xfrm>
          <a:off x="2335203" y="3214686"/>
          <a:ext cx="879475" cy="831850"/>
        </p:xfrm>
        <a:graphic>
          <a:graphicData uri="http://schemas.openxmlformats.org/presentationml/2006/ole">
            <p:oleObj spid="_x0000_s61442" name="Equation" r:id="rId4" imgW="419040" imgH="393480" progId="Equation.3">
              <p:embed/>
            </p:oleObj>
          </a:graphicData>
        </a:graphic>
      </p:graphicFrame>
      <p:graphicFrame>
        <p:nvGraphicFramePr>
          <p:cNvPr id="61443" name="Object 3"/>
          <p:cNvGraphicFramePr>
            <a:graphicFrameLocks noChangeAspect="1"/>
          </p:cNvGraphicFramePr>
          <p:nvPr/>
        </p:nvGraphicFramePr>
        <p:xfrm>
          <a:off x="1071538" y="3214686"/>
          <a:ext cx="1171575" cy="912812"/>
        </p:xfrm>
        <a:graphic>
          <a:graphicData uri="http://schemas.openxmlformats.org/presentationml/2006/ole">
            <p:oleObj spid="_x0000_s61443" name="Equation" r:id="rId5" imgW="558720" imgH="431640" progId="Equation.3">
              <p:embed/>
            </p:oleObj>
          </a:graphicData>
        </a:graphic>
      </p:graphicFrame>
      <p:graphicFrame>
        <p:nvGraphicFramePr>
          <p:cNvPr id="61444" name="Object 4"/>
          <p:cNvGraphicFramePr>
            <a:graphicFrameLocks noChangeAspect="1"/>
          </p:cNvGraphicFramePr>
          <p:nvPr/>
        </p:nvGraphicFramePr>
        <p:xfrm>
          <a:off x="3351208" y="3429000"/>
          <a:ext cx="506412" cy="349250"/>
        </p:xfrm>
        <a:graphic>
          <a:graphicData uri="http://schemas.openxmlformats.org/presentationml/2006/ole">
            <p:oleObj spid="_x0000_s61444" name="Equation" r:id="rId6" imgW="241200" imgH="164880" progId="Equation.3">
              <p:embed/>
            </p:oleObj>
          </a:graphicData>
        </a:graphic>
      </p:graphicFrame>
      <p:graphicFrame>
        <p:nvGraphicFramePr>
          <p:cNvPr id="61445" name="Object 5"/>
          <p:cNvGraphicFramePr>
            <a:graphicFrameLocks noChangeAspect="1"/>
          </p:cNvGraphicFramePr>
          <p:nvPr/>
        </p:nvGraphicFramePr>
        <p:xfrm>
          <a:off x="1071538" y="4500570"/>
          <a:ext cx="1277937" cy="430213"/>
        </p:xfrm>
        <a:graphic>
          <a:graphicData uri="http://schemas.openxmlformats.org/presentationml/2006/ole">
            <p:oleObj spid="_x0000_s61445" name="Equation" r:id="rId7" imgW="609480" imgH="203040" progId="Equation.3">
              <p:embed/>
            </p:oleObj>
          </a:graphicData>
        </a:graphic>
      </p:graphicFrame>
      <p:graphicFrame>
        <p:nvGraphicFramePr>
          <p:cNvPr id="61446" name="Object 6"/>
          <p:cNvGraphicFramePr>
            <a:graphicFrameLocks noChangeAspect="1"/>
          </p:cNvGraphicFramePr>
          <p:nvPr/>
        </p:nvGraphicFramePr>
        <p:xfrm>
          <a:off x="2357422" y="4500570"/>
          <a:ext cx="1038225" cy="376238"/>
        </p:xfrm>
        <a:graphic>
          <a:graphicData uri="http://schemas.openxmlformats.org/presentationml/2006/ole">
            <p:oleObj spid="_x0000_s61446" name="Equation" r:id="rId8" imgW="495000" imgH="177480" progId="Equation.3">
              <p:embed/>
            </p:oleObj>
          </a:graphicData>
        </a:graphic>
      </p:graphicFrame>
      <p:graphicFrame>
        <p:nvGraphicFramePr>
          <p:cNvPr id="61448" name="Object 8"/>
          <p:cNvGraphicFramePr>
            <a:graphicFrameLocks noChangeAspect="1"/>
          </p:cNvGraphicFramePr>
          <p:nvPr/>
        </p:nvGraphicFramePr>
        <p:xfrm>
          <a:off x="1000100" y="5286388"/>
          <a:ext cx="1357312" cy="831850"/>
        </p:xfrm>
        <a:graphic>
          <a:graphicData uri="http://schemas.openxmlformats.org/presentationml/2006/ole">
            <p:oleObj spid="_x0000_s61448" name="Equation" r:id="rId9" imgW="647640" imgH="393480" progId="Equation.3">
              <p:embed/>
            </p:oleObj>
          </a:graphicData>
        </a:graphic>
      </p:graphicFrame>
      <p:graphicFrame>
        <p:nvGraphicFramePr>
          <p:cNvPr id="61449" name="Object 9"/>
          <p:cNvGraphicFramePr>
            <a:graphicFrameLocks noChangeAspect="1"/>
          </p:cNvGraphicFramePr>
          <p:nvPr/>
        </p:nvGraphicFramePr>
        <p:xfrm>
          <a:off x="2428860" y="5500702"/>
          <a:ext cx="1038225" cy="376237"/>
        </p:xfrm>
        <a:graphic>
          <a:graphicData uri="http://schemas.openxmlformats.org/presentationml/2006/ole">
            <p:oleObj spid="_x0000_s61449" name="Equation" r:id="rId10" imgW="495000" imgH="177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Example 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29566" cy="5410200"/>
          </a:xfrm>
        </p:spPr>
        <p:txBody>
          <a:bodyPr>
            <a:normAutofit/>
          </a:bodyPr>
          <a:lstStyle/>
          <a:p>
            <a:r>
              <a:rPr lang="en-GB" sz="2400" dirty="0" smtClean="0"/>
              <a:t>. Calculate the number of times a belt must be wrapped around a post in order for a force of  100 N to hold a force of 20 </a:t>
            </a:r>
            <a:r>
              <a:rPr lang="en-GB" sz="2400" dirty="0" err="1" smtClean="0"/>
              <a:t>kN.</a:t>
            </a:r>
            <a:r>
              <a:rPr lang="en-GB" sz="2400" dirty="0" smtClean="0"/>
              <a:t> </a:t>
            </a:r>
          </a:p>
          <a:p>
            <a:endParaRPr lang="en-GB" sz="2400" dirty="0" smtClean="0"/>
          </a:p>
          <a:p>
            <a:r>
              <a:rPr lang="en-GB" sz="2400" dirty="0" smtClean="0"/>
              <a:t>The coefficient of friction is 0.3.</a:t>
            </a:r>
          </a:p>
          <a:p>
            <a:pPr>
              <a:buNone/>
            </a:pPr>
            <a:endParaRPr lang="en-GB" sz="2400" dirty="0" smtClean="0"/>
          </a:p>
          <a:p>
            <a:r>
              <a:rPr lang="en-GB" sz="2400" dirty="0" smtClean="0"/>
              <a:t>Note you must calculate </a:t>
            </a:r>
            <a:r>
              <a:rPr lang="en-GB" sz="2400" dirty="0" smtClean="0">
                <a:sym typeface="Symbol"/>
              </a:rPr>
              <a:t></a:t>
            </a:r>
            <a:r>
              <a:rPr lang="en-GB" sz="2400" dirty="0" smtClean="0"/>
              <a:t> which will be in radians and convert to turns  by dividing the answer by 2</a:t>
            </a:r>
            <a:r>
              <a:rPr lang="en-GB" sz="2400" dirty="0" smtClean="0">
                <a:sym typeface="Symbol"/>
              </a:rPr>
              <a:t></a:t>
            </a:r>
            <a:r>
              <a:rPr lang="en-GB" sz="2400" dirty="0" smtClean="0"/>
              <a:t>.</a:t>
            </a:r>
          </a:p>
          <a:p>
            <a:endParaRPr lang="en-GB" sz="2400" dirty="0" smtClean="0"/>
          </a:p>
        </p:txBody>
      </p:sp>
      <p:sp>
        <p:nvSpPr>
          <p:cNvPr id="4099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Example 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29566" cy="5410200"/>
          </a:xfrm>
        </p:spPr>
        <p:txBody>
          <a:bodyPr>
            <a:normAutofit/>
          </a:bodyPr>
          <a:lstStyle/>
          <a:p>
            <a:r>
              <a:rPr lang="en-GB" sz="2400" dirty="0" smtClean="0"/>
              <a:t>F1 = 20000 N</a:t>
            </a:r>
          </a:p>
          <a:p>
            <a:r>
              <a:rPr lang="en-GB" sz="2400" dirty="0" smtClean="0"/>
              <a:t>F2 = 100 N</a:t>
            </a:r>
          </a:p>
          <a:p>
            <a:r>
              <a:rPr lang="en-GB" sz="2400" dirty="0" smtClean="0">
                <a:latin typeface="Arial"/>
                <a:cs typeface="Arial"/>
              </a:rPr>
              <a:t>μ</a:t>
            </a:r>
            <a:r>
              <a:rPr lang="en-GB" sz="2400" dirty="0" smtClean="0"/>
              <a:t>. = 0.3</a:t>
            </a:r>
          </a:p>
        </p:txBody>
      </p:sp>
      <p:sp>
        <p:nvSpPr>
          <p:cNvPr id="4099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62466" name="Object 2"/>
          <p:cNvGraphicFramePr>
            <a:graphicFrameLocks noChangeAspect="1"/>
          </p:cNvGraphicFramePr>
          <p:nvPr/>
        </p:nvGraphicFramePr>
        <p:xfrm>
          <a:off x="1214414" y="3143248"/>
          <a:ext cx="1171575" cy="912812"/>
        </p:xfrm>
        <a:graphic>
          <a:graphicData uri="http://schemas.openxmlformats.org/presentationml/2006/ole">
            <p:oleObj spid="_x0000_s62466" name="Equation" r:id="rId3" imgW="558720" imgH="431640" progId="Equation.3">
              <p:embed/>
            </p:oleObj>
          </a:graphicData>
        </a:graphic>
      </p:graphicFrame>
      <p:graphicFrame>
        <p:nvGraphicFramePr>
          <p:cNvPr id="62467" name="Object 3"/>
          <p:cNvGraphicFramePr>
            <a:graphicFrameLocks noChangeAspect="1"/>
          </p:cNvGraphicFramePr>
          <p:nvPr/>
        </p:nvGraphicFramePr>
        <p:xfrm>
          <a:off x="2500298" y="3143248"/>
          <a:ext cx="1198563" cy="833437"/>
        </p:xfrm>
        <a:graphic>
          <a:graphicData uri="http://schemas.openxmlformats.org/presentationml/2006/ole">
            <p:oleObj spid="_x0000_s62467" name="Equation" r:id="rId4" imgW="571320" imgH="393480" progId="Equation.3">
              <p:embed/>
            </p:oleObj>
          </a:graphicData>
        </a:graphic>
      </p:graphicFrame>
      <p:graphicFrame>
        <p:nvGraphicFramePr>
          <p:cNvPr id="62468" name="Object 4"/>
          <p:cNvGraphicFramePr>
            <a:graphicFrameLocks noChangeAspect="1"/>
          </p:cNvGraphicFramePr>
          <p:nvPr/>
        </p:nvGraphicFramePr>
        <p:xfrm>
          <a:off x="3844925" y="3371850"/>
          <a:ext cx="825500" cy="376238"/>
        </p:xfrm>
        <a:graphic>
          <a:graphicData uri="http://schemas.openxmlformats.org/presentationml/2006/ole">
            <p:oleObj spid="_x0000_s62468" name="Equation" r:id="rId5" imgW="393480" imgH="177480" progId="Equation.3">
              <p:embed/>
            </p:oleObj>
          </a:graphicData>
        </a:graphic>
      </p:graphicFrame>
      <p:graphicFrame>
        <p:nvGraphicFramePr>
          <p:cNvPr id="62469" name="Object 5"/>
          <p:cNvGraphicFramePr>
            <a:graphicFrameLocks noChangeAspect="1"/>
          </p:cNvGraphicFramePr>
          <p:nvPr/>
        </p:nvGraphicFramePr>
        <p:xfrm>
          <a:off x="1214414" y="4214818"/>
          <a:ext cx="1598612" cy="430212"/>
        </p:xfrm>
        <a:graphic>
          <a:graphicData uri="http://schemas.openxmlformats.org/presentationml/2006/ole">
            <p:oleObj spid="_x0000_s62469" name="Equation" r:id="rId6" imgW="761760" imgH="203040" progId="Equation.3">
              <p:embed/>
            </p:oleObj>
          </a:graphicData>
        </a:graphic>
      </p:graphicFrame>
      <p:graphicFrame>
        <p:nvGraphicFramePr>
          <p:cNvPr id="62470" name="Object 6"/>
          <p:cNvGraphicFramePr>
            <a:graphicFrameLocks noChangeAspect="1"/>
          </p:cNvGraphicFramePr>
          <p:nvPr/>
        </p:nvGraphicFramePr>
        <p:xfrm>
          <a:off x="1214414" y="4857760"/>
          <a:ext cx="1438275" cy="887413"/>
        </p:xfrm>
        <a:graphic>
          <a:graphicData uri="http://schemas.openxmlformats.org/presentationml/2006/ole">
            <p:oleObj spid="_x0000_s62470" name="Equation" r:id="rId7" imgW="685800" imgH="419040" progId="Equation.3">
              <p:embed/>
            </p:oleObj>
          </a:graphicData>
        </a:graphic>
      </p:graphicFrame>
      <p:graphicFrame>
        <p:nvGraphicFramePr>
          <p:cNvPr id="62471" name="Object 7"/>
          <p:cNvGraphicFramePr>
            <a:graphicFrameLocks noChangeAspect="1"/>
          </p:cNvGraphicFramePr>
          <p:nvPr/>
        </p:nvGraphicFramePr>
        <p:xfrm>
          <a:off x="2714612" y="4857760"/>
          <a:ext cx="1119187" cy="833437"/>
        </p:xfrm>
        <a:graphic>
          <a:graphicData uri="http://schemas.openxmlformats.org/presentationml/2006/ole">
            <p:oleObj spid="_x0000_s62471" name="Equation" r:id="rId8" imgW="533160" imgH="393480" progId="Equation.3">
              <p:embed/>
            </p:oleObj>
          </a:graphicData>
        </a:graphic>
      </p:graphicFrame>
      <p:graphicFrame>
        <p:nvGraphicFramePr>
          <p:cNvPr id="62472" name="Object 8"/>
          <p:cNvGraphicFramePr>
            <a:graphicFrameLocks noChangeAspect="1"/>
          </p:cNvGraphicFramePr>
          <p:nvPr/>
        </p:nvGraphicFramePr>
        <p:xfrm>
          <a:off x="3857620" y="5070490"/>
          <a:ext cx="2184400" cy="430212"/>
        </p:xfrm>
        <a:graphic>
          <a:graphicData uri="http://schemas.openxmlformats.org/presentationml/2006/ole">
            <p:oleObj spid="_x0000_s62472" name="Equation" r:id="rId9" imgW="1041120" imgH="203040" progId="Equation.3">
              <p:embed/>
            </p:oleObj>
          </a:graphicData>
        </a:graphic>
      </p:graphicFrame>
      <p:graphicFrame>
        <p:nvGraphicFramePr>
          <p:cNvPr id="62473" name="Object 9"/>
          <p:cNvGraphicFramePr>
            <a:graphicFrameLocks noChangeAspect="1"/>
          </p:cNvGraphicFramePr>
          <p:nvPr/>
        </p:nvGraphicFramePr>
        <p:xfrm>
          <a:off x="1123950" y="5857892"/>
          <a:ext cx="1331913" cy="833438"/>
        </p:xfrm>
        <a:graphic>
          <a:graphicData uri="http://schemas.openxmlformats.org/presentationml/2006/ole">
            <p:oleObj spid="_x0000_s62473" name="Equation" r:id="rId10" imgW="634680" imgH="393480" progId="Equation.3">
              <p:embed/>
            </p:oleObj>
          </a:graphicData>
        </a:graphic>
      </p:graphicFrame>
      <p:graphicFrame>
        <p:nvGraphicFramePr>
          <p:cNvPr id="62474" name="Object 10"/>
          <p:cNvGraphicFramePr>
            <a:graphicFrameLocks noChangeAspect="1"/>
          </p:cNvGraphicFramePr>
          <p:nvPr/>
        </p:nvGraphicFramePr>
        <p:xfrm>
          <a:off x="2568575" y="6072206"/>
          <a:ext cx="1625600" cy="430213"/>
        </p:xfrm>
        <a:graphic>
          <a:graphicData uri="http://schemas.openxmlformats.org/presentationml/2006/ole">
            <p:oleObj spid="_x0000_s62474" name="Equation" r:id="rId11" imgW="774360" imgH="2030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Example 3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29566" cy="5410200"/>
          </a:xfrm>
        </p:spPr>
        <p:txBody>
          <a:bodyPr>
            <a:normAutofit/>
          </a:bodyPr>
          <a:lstStyle/>
          <a:p>
            <a:r>
              <a:rPr lang="en-GB" sz="2400" dirty="0" smtClean="0"/>
              <a:t>A pulley is tensioned to 800 N whilst stationary. Initial tension in each side of belt is 800 N.</a:t>
            </a:r>
          </a:p>
          <a:p>
            <a:endParaRPr lang="en-GB" sz="2400" dirty="0" smtClean="0"/>
          </a:p>
          <a:p>
            <a:r>
              <a:rPr lang="en-GB" sz="2400" dirty="0" smtClean="0"/>
              <a:t> Calculate the tensions in both sides of the belt given that the wheel  is 200 mm diameter and  2 kW of power are being transmitted at 300 rev/min. </a:t>
            </a:r>
          </a:p>
        </p:txBody>
      </p:sp>
      <p:sp>
        <p:nvSpPr>
          <p:cNvPr id="4099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Example 3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29566" cy="691042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sz="2400" dirty="0" smtClean="0"/>
              <a:t>Initially; F</a:t>
            </a:r>
            <a:r>
              <a:rPr lang="en-GB" sz="2400" baseline="-25000" dirty="0" smtClean="0"/>
              <a:t>1</a:t>
            </a:r>
            <a:r>
              <a:rPr lang="en-GB" sz="2400" dirty="0" smtClean="0"/>
              <a:t> = F</a:t>
            </a:r>
            <a:r>
              <a:rPr lang="en-GB" sz="2400" baseline="-25000" dirty="0" smtClean="0"/>
              <a:t>2</a:t>
            </a:r>
            <a:r>
              <a:rPr lang="en-GB" sz="2400" dirty="0" smtClean="0"/>
              <a:t> = 800N</a:t>
            </a:r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pPr>
              <a:buNone/>
            </a:pPr>
            <a:endParaRPr lang="en-GB" sz="2400" dirty="0" smtClean="0"/>
          </a:p>
        </p:txBody>
      </p:sp>
      <p:sp>
        <p:nvSpPr>
          <p:cNvPr id="4099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63499" name="Object 11"/>
          <p:cNvGraphicFramePr>
            <a:graphicFrameLocks noChangeAspect="1"/>
          </p:cNvGraphicFramePr>
          <p:nvPr/>
        </p:nvGraphicFramePr>
        <p:xfrm>
          <a:off x="1357290" y="2044694"/>
          <a:ext cx="2503488" cy="455612"/>
        </p:xfrm>
        <a:graphic>
          <a:graphicData uri="http://schemas.openxmlformats.org/presentationml/2006/ole">
            <p:oleObj spid="_x0000_s63499" name="Equation" r:id="rId3" imgW="1193760" imgH="215640" progId="Equation.3">
              <p:embed/>
            </p:oleObj>
          </a:graphicData>
        </a:graphic>
      </p:graphicFrame>
      <p:graphicFrame>
        <p:nvGraphicFramePr>
          <p:cNvPr id="63501" name="Object 13"/>
          <p:cNvGraphicFramePr>
            <a:graphicFrameLocks noChangeAspect="1"/>
          </p:cNvGraphicFramePr>
          <p:nvPr/>
        </p:nvGraphicFramePr>
        <p:xfrm>
          <a:off x="4003654" y="2044694"/>
          <a:ext cx="3302000" cy="428625"/>
        </p:xfrm>
        <a:graphic>
          <a:graphicData uri="http://schemas.openxmlformats.org/presentationml/2006/ole">
            <p:oleObj spid="_x0000_s63501" name="Equation" r:id="rId4" imgW="1574640" imgH="203040" progId="Equation.3">
              <p:embed/>
            </p:oleObj>
          </a:graphicData>
        </a:graphic>
      </p:graphicFrame>
      <p:graphicFrame>
        <p:nvGraphicFramePr>
          <p:cNvPr id="63503" name="Object 15"/>
          <p:cNvGraphicFramePr>
            <a:graphicFrameLocks noChangeAspect="1"/>
          </p:cNvGraphicFramePr>
          <p:nvPr/>
        </p:nvGraphicFramePr>
        <p:xfrm>
          <a:off x="1309671" y="2992436"/>
          <a:ext cx="904875" cy="293688"/>
        </p:xfrm>
        <a:graphic>
          <a:graphicData uri="http://schemas.openxmlformats.org/presentationml/2006/ole">
            <p:oleObj spid="_x0000_s63503" name="Equation" r:id="rId5" imgW="431640" imgH="139680" progId="Equation.3">
              <p:embed/>
            </p:oleObj>
          </a:graphicData>
        </a:graphic>
      </p:graphicFrame>
      <p:graphicFrame>
        <p:nvGraphicFramePr>
          <p:cNvPr id="63504" name="Object 16"/>
          <p:cNvGraphicFramePr>
            <a:graphicFrameLocks noChangeAspect="1"/>
          </p:cNvGraphicFramePr>
          <p:nvPr/>
        </p:nvGraphicFramePr>
        <p:xfrm>
          <a:off x="2212967" y="2714620"/>
          <a:ext cx="1144587" cy="828675"/>
        </p:xfrm>
        <a:graphic>
          <a:graphicData uri="http://schemas.openxmlformats.org/presentationml/2006/ole">
            <p:oleObj spid="_x0000_s63504" name="Equation" r:id="rId6" imgW="545760" imgH="393480" progId="Equation.3">
              <p:embed/>
            </p:oleObj>
          </a:graphicData>
        </a:graphic>
      </p:graphicFrame>
      <p:graphicFrame>
        <p:nvGraphicFramePr>
          <p:cNvPr id="63505" name="Object 17"/>
          <p:cNvGraphicFramePr>
            <a:graphicFrameLocks noChangeAspect="1"/>
          </p:cNvGraphicFramePr>
          <p:nvPr/>
        </p:nvGraphicFramePr>
        <p:xfrm>
          <a:off x="3428992" y="2714620"/>
          <a:ext cx="1862137" cy="828675"/>
        </p:xfrm>
        <a:graphic>
          <a:graphicData uri="http://schemas.openxmlformats.org/presentationml/2006/ole">
            <p:oleObj spid="_x0000_s63505" name="Equation" r:id="rId7" imgW="888840" imgH="393480" progId="Equation.3">
              <p:embed/>
            </p:oleObj>
          </a:graphicData>
        </a:graphic>
      </p:graphicFrame>
      <p:graphicFrame>
        <p:nvGraphicFramePr>
          <p:cNvPr id="63506" name="Object 18"/>
          <p:cNvGraphicFramePr>
            <a:graphicFrameLocks noChangeAspect="1"/>
          </p:cNvGraphicFramePr>
          <p:nvPr/>
        </p:nvGraphicFramePr>
        <p:xfrm>
          <a:off x="5291129" y="2914645"/>
          <a:ext cx="1196975" cy="428625"/>
        </p:xfrm>
        <a:graphic>
          <a:graphicData uri="http://schemas.openxmlformats.org/presentationml/2006/ole">
            <p:oleObj spid="_x0000_s63506" name="Equation" r:id="rId8" imgW="571320" imgH="203040" progId="Equation.3">
              <p:embed/>
            </p:oleObj>
          </a:graphicData>
        </a:graphic>
      </p:graphicFrame>
      <p:graphicFrame>
        <p:nvGraphicFramePr>
          <p:cNvPr id="63508" name="Object 20"/>
          <p:cNvGraphicFramePr>
            <a:graphicFrameLocks noChangeAspect="1"/>
          </p:cNvGraphicFramePr>
          <p:nvPr/>
        </p:nvGraphicFramePr>
        <p:xfrm>
          <a:off x="1285852" y="3714752"/>
          <a:ext cx="1863725" cy="455612"/>
        </p:xfrm>
        <a:graphic>
          <a:graphicData uri="http://schemas.openxmlformats.org/presentationml/2006/ole">
            <p:oleObj spid="_x0000_s63508" name="Equation" r:id="rId9" imgW="888840" imgH="215640" progId="Equation.3">
              <p:embed/>
            </p:oleObj>
          </a:graphicData>
        </a:graphic>
      </p:graphicFrame>
      <p:graphicFrame>
        <p:nvGraphicFramePr>
          <p:cNvPr id="63510" name="Object 22"/>
          <p:cNvGraphicFramePr>
            <a:graphicFrameLocks noChangeAspect="1"/>
          </p:cNvGraphicFramePr>
          <p:nvPr/>
        </p:nvGraphicFramePr>
        <p:xfrm>
          <a:off x="1285852" y="4286256"/>
          <a:ext cx="1784350" cy="830262"/>
        </p:xfrm>
        <a:graphic>
          <a:graphicData uri="http://schemas.openxmlformats.org/presentationml/2006/ole">
            <p:oleObj spid="_x0000_s63510" name="Equation" r:id="rId10" imgW="850680" imgH="393480" progId="Equation.3">
              <p:embed/>
            </p:oleObj>
          </a:graphicData>
        </a:graphic>
      </p:graphicFrame>
      <p:graphicFrame>
        <p:nvGraphicFramePr>
          <p:cNvPr id="63511" name="Object 23"/>
          <p:cNvGraphicFramePr>
            <a:graphicFrameLocks noChangeAspect="1"/>
          </p:cNvGraphicFramePr>
          <p:nvPr/>
        </p:nvGraphicFramePr>
        <p:xfrm>
          <a:off x="3071802" y="4286256"/>
          <a:ext cx="1039812" cy="830262"/>
        </p:xfrm>
        <a:graphic>
          <a:graphicData uri="http://schemas.openxmlformats.org/presentationml/2006/ole">
            <p:oleObj spid="_x0000_s63511" name="Equation" r:id="rId11" imgW="495000" imgH="393480" progId="Equation.3">
              <p:embed/>
            </p:oleObj>
          </a:graphicData>
        </a:graphic>
      </p:graphicFrame>
      <p:graphicFrame>
        <p:nvGraphicFramePr>
          <p:cNvPr id="63512" name="Object 24"/>
          <p:cNvGraphicFramePr>
            <a:graphicFrameLocks noChangeAspect="1"/>
          </p:cNvGraphicFramePr>
          <p:nvPr/>
        </p:nvGraphicFramePr>
        <p:xfrm>
          <a:off x="4237038" y="4500563"/>
          <a:ext cx="1304925" cy="374650"/>
        </p:xfrm>
        <a:graphic>
          <a:graphicData uri="http://schemas.openxmlformats.org/presentationml/2006/ole">
            <p:oleObj spid="_x0000_s63512" name="Equation" r:id="rId12" imgW="622080" imgH="177480" progId="Equation.3">
              <p:embed/>
            </p:oleObj>
          </a:graphicData>
        </a:graphic>
      </p:graphicFrame>
      <p:graphicFrame>
        <p:nvGraphicFramePr>
          <p:cNvPr id="28" name="Object 22"/>
          <p:cNvGraphicFramePr>
            <a:graphicFrameLocks noChangeAspect="1"/>
          </p:cNvGraphicFramePr>
          <p:nvPr/>
        </p:nvGraphicFramePr>
        <p:xfrm>
          <a:off x="1377950" y="5214938"/>
          <a:ext cx="2211388" cy="455612"/>
        </p:xfrm>
        <a:graphic>
          <a:graphicData uri="http://schemas.openxmlformats.org/presentationml/2006/ole">
            <p:oleObj spid="_x0000_s63513" name="Equation" r:id="rId13" imgW="1054080" imgH="215640" progId="Equation.3">
              <p:embed/>
            </p:oleObj>
          </a:graphicData>
        </a:graphic>
      </p:graphicFrame>
      <p:graphicFrame>
        <p:nvGraphicFramePr>
          <p:cNvPr id="63514" name="Object 22"/>
          <p:cNvGraphicFramePr>
            <a:graphicFrameLocks noChangeAspect="1"/>
          </p:cNvGraphicFramePr>
          <p:nvPr/>
        </p:nvGraphicFramePr>
        <p:xfrm>
          <a:off x="1379538" y="5902325"/>
          <a:ext cx="2874962" cy="455613"/>
        </p:xfrm>
        <a:graphic>
          <a:graphicData uri="http://schemas.openxmlformats.org/presentationml/2006/ole">
            <p:oleObj spid="_x0000_s63514" name="Equation" r:id="rId14" imgW="1371600" imgH="215640" progId="Equation.3">
              <p:embed/>
            </p:oleObj>
          </a:graphicData>
        </a:graphic>
      </p:graphicFrame>
      <p:graphicFrame>
        <p:nvGraphicFramePr>
          <p:cNvPr id="63515" name="Object 22"/>
          <p:cNvGraphicFramePr>
            <a:graphicFrameLocks noChangeAspect="1"/>
          </p:cNvGraphicFramePr>
          <p:nvPr/>
        </p:nvGraphicFramePr>
        <p:xfrm>
          <a:off x="6564313" y="5545138"/>
          <a:ext cx="1890712" cy="455612"/>
        </p:xfrm>
        <a:graphic>
          <a:graphicData uri="http://schemas.openxmlformats.org/presentationml/2006/ole">
            <p:oleObj spid="_x0000_s63515" name="Equation" r:id="rId15" imgW="901440" imgH="215640" progId="Equation.3">
              <p:embed/>
            </p:oleObj>
          </a:graphicData>
        </a:graphic>
      </p:graphicFrame>
      <p:graphicFrame>
        <p:nvGraphicFramePr>
          <p:cNvPr id="63516" name="Object 22"/>
          <p:cNvGraphicFramePr>
            <a:graphicFrameLocks noChangeAspect="1"/>
          </p:cNvGraphicFramePr>
          <p:nvPr/>
        </p:nvGraphicFramePr>
        <p:xfrm>
          <a:off x="6648450" y="6072188"/>
          <a:ext cx="1809750" cy="455612"/>
        </p:xfrm>
        <a:graphic>
          <a:graphicData uri="http://schemas.openxmlformats.org/presentationml/2006/ole">
            <p:oleObj spid="_x0000_s63516" name="Equation" r:id="rId16" imgW="863280" imgH="2156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5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5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5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5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5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5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5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5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5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5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5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Example 4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29566" cy="5410200"/>
          </a:xfrm>
        </p:spPr>
        <p:txBody>
          <a:bodyPr>
            <a:normAutofit/>
          </a:bodyPr>
          <a:lstStyle/>
          <a:p>
            <a:r>
              <a:rPr lang="en-GB" sz="2400" dirty="0" smtClean="0"/>
              <a:t>A pulley wheel is 100 mm diameter and transmits 1.5 kW of power at 360 rev/min. The maximum belt tension is 1200 N at this point.</a:t>
            </a:r>
          </a:p>
          <a:p>
            <a:endParaRPr lang="en-GB" sz="2400" dirty="0" smtClean="0"/>
          </a:p>
          <a:p>
            <a:r>
              <a:rPr lang="en-GB" sz="2400" dirty="0" smtClean="0"/>
              <a:t> Calculate the initial tension applied to the stationary belts. 	</a:t>
            </a:r>
          </a:p>
        </p:txBody>
      </p:sp>
      <p:sp>
        <p:nvSpPr>
          <p:cNvPr id="4099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Example 4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29566" cy="5410200"/>
          </a:xfrm>
        </p:spPr>
        <p:txBody>
          <a:bodyPr>
            <a:normAutofit/>
          </a:bodyPr>
          <a:lstStyle/>
          <a:p>
            <a:r>
              <a:rPr lang="en-GB" sz="2400" dirty="0" smtClean="0"/>
              <a:t>P = 1500W</a:t>
            </a:r>
          </a:p>
          <a:p>
            <a:r>
              <a:rPr lang="en-GB" sz="2400" dirty="0" smtClean="0"/>
              <a:t>r =0.05m </a:t>
            </a:r>
          </a:p>
          <a:p>
            <a:r>
              <a:rPr lang="en-GB" sz="2400" dirty="0" smtClean="0"/>
              <a:t>N=360 rpm</a:t>
            </a:r>
          </a:p>
          <a:p>
            <a:r>
              <a:rPr lang="en-GB" sz="2400" dirty="0" smtClean="0"/>
              <a:t>F</a:t>
            </a:r>
            <a:r>
              <a:rPr lang="en-GB" sz="2400" baseline="-25000" dirty="0" smtClean="0"/>
              <a:t>1</a:t>
            </a:r>
            <a:r>
              <a:rPr lang="en-GB" sz="2400" dirty="0" smtClean="0"/>
              <a:t>=1200N</a:t>
            </a:r>
          </a:p>
        </p:txBody>
      </p:sp>
      <p:sp>
        <p:nvSpPr>
          <p:cNvPr id="4099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64514" name="Object 2"/>
          <p:cNvGraphicFramePr>
            <a:graphicFrameLocks noChangeAspect="1"/>
          </p:cNvGraphicFramePr>
          <p:nvPr/>
        </p:nvGraphicFramePr>
        <p:xfrm>
          <a:off x="1785918" y="3357562"/>
          <a:ext cx="904875" cy="293687"/>
        </p:xfrm>
        <a:graphic>
          <a:graphicData uri="http://schemas.openxmlformats.org/presentationml/2006/ole">
            <p:oleObj spid="_x0000_s64514" name="Equation" r:id="rId3" imgW="431640" imgH="139680" progId="Equation.3">
              <p:embed/>
            </p:oleObj>
          </a:graphicData>
        </a:graphic>
      </p:graphicFrame>
      <p:graphicFrame>
        <p:nvGraphicFramePr>
          <p:cNvPr id="64515" name="Object 3"/>
          <p:cNvGraphicFramePr>
            <a:graphicFrameLocks noChangeAspect="1"/>
          </p:cNvGraphicFramePr>
          <p:nvPr/>
        </p:nvGraphicFramePr>
        <p:xfrm>
          <a:off x="2714612" y="3071810"/>
          <a:ext cx="1144588" cy="828675"/>
        </p:xfrm>
        <a:graphic>
          <a:graphicData uri="http://schemas.openxmlformats.org/presentationml/2006/ole">
            <p:oleObj spid="_x0000_s64515" name="Equation" r:id="rId4" imgW="545760" imgH="393480" progId="Equation.3">
              <p:embed/>
            </p:oleObj>
          </a:graphicData>
        </a:graphic>
      </p:graphicFrame>
      <p:graphicFrame>
        <p:nvGraphicFramePr>
          <p:cNvPr id="64516" name="Object 4"/>
          <p:cNvGraphicFramePr>
            <a:graphicFrameLocks noChangeAspect="1"/>
          </p:cNvGraphicFramePr>
          <p:nvPr/>
        </p:nvGraphicFramePr>
        <p:xfrm>
          <a:off x="3879860" y="3071813"/>
          <a:ext cx="2049462" cy="828675"/>
        </p:xfrm>
        <a:graphic>
          <a:graphicData uri="http://schemas.openxmlformats.org/presentationml/2006/ole">
            <p:oleObj spid="_x0000_s64516" name="Equation" r:id="rId5" imgW="977760" imgH="393480" progId="Equation.3">
              <p:embed/>
            </p:oleObj>
          </a:graphicData>
        </a:graphic>
      </p:graphicFrame>
      <p:graphicFrame>
        <p:nvGraphicFramePr>
          <p:cNvPr id="64517" name="Object 5"/>
          <p:cNvGraphicFramePr>
            <a:graphicFrameLocks noChangeAspect="1"/>
          </p:cNvGraphicFramePr>
          <p:nvPr/>
        </p:nvGraphicFramePr>
        <p:xfrm>
          <a:off x="5922983" y="3286125"/>
          <a:ext cx="1649413" cy="428625"/>
        </p:xfrm>
        <a:graphic>
          <a:graphicData uri="http://schemas.openxmlformats.org/presentationml/2006/ole">
            <p:oleObj spid="_x0000_s64517" name="Equation" r:id="rId6" imgW="787320" imgH="203040" progId="Equation.3">
              <p:embed/>
            </p:oleObj>
          </a:graphicData>
        </a:graphic>
      </p:graphicFrame>
      <p:graphicFrame>
        <p:nvGraphicFramePr>
          <p:cNvPr id="64518" name="Object 6"/>
          <p:cNvGraphicFramePr>
            <a:graphicFrameLocks noChangeAspect="1"/>
          </p:cNvGraphicFramePr>
          <p:nvPr/>
        </p:nvGraphicFramePr>
        <p:xfrm>
          <a:off x="1246188" y="4000504"/>
          <a:ext cx="1865312" cy="454025"/>
        </p:xfrm>
        <a:graphic>
          <a:graphicData uri="http://schemas.openxmlformats.org/presentationml/2006/ole">
            <p:oleObj spid="_x0000_s64518" name="Equation" r:id="rId7" imgW="888840" imgH="215640" progId="Equation.3">
              <p:embed/>
            </p:oleObj>
          </a:graphicData>
        </a:graphic>
      </p:graphicFrame>
      <p:graphicFrame>
        <p:nvGraphicFramePr>
          <p:cNvPr id="64520" name="Object 8"/>
          <p:cNvGraphicFramePr>
            <a:graphicFrameLocks noChangeAspect="1"/>
          </p:cNvGraphicFramePr>
          <p:nvPr/>
        </p:nvGraphicFramePr>
        <p:xfrm>
          <a:off x="1142976" y="4572008"/>
          <a:ext cx="1571625" cy="827088"/>
        </p:xfrm>
        <a:graphic>
          <a:graphicData uri="http://schemas.openxmlformats.org/presentationml/2006/ole">
            <p:oleObj spid="_x0000_s64520" name="Equation" r:id="rId8" imgW="749160" imgH="393480" progId="Equation.3">
              <p:embed/>
            </p:oleObj>
          </a:graphicData>
        </a:graphic>
      </p:graphicFrame>
      <p:graphicFrame>
        <p:nvGraphicFramePr>
          <p:cNvPr id="64521" name="Object 9"/>
          <p:cNvGraphicFramePr>
            <a:graphicFrameLocks noChangeAspect="1"/>
          </p:cNvGraphicFramePr>
          <p:nvPr/>
        </p:nvGraphicFramePr>
        <p:xfrm>
          <a:off x="2786050" y="4572008"/>
          <a:ext cx="1971675" cy="827087"/>
        </p:xfrm>
        <a:graphic>
          <a:graphicData uri="http://schemas.openxmlformats.org/presentationml/2006/ole">
            <p:oleObj spid="_x0000_s64521" name="Equation" r:id="rId9" imgW="939600" imgH="393480" progId="Equation.3">
              <p:embed/>
            </p:oleObj>
          </a:graphicData>
        </a:graphic>
      </p:graphicFrame>
      <p:graphicFrame>
        <p:nvGraphicFramePr>
          <p:cNvPr id="64522" name="Object 10"/>
          <p:cNvGraphicFramePr>
            <a:graphicFrameLocks noChangeAspect="1"/>
          </p:cNvGraphicFramePr>
          <p:nvPr/>
        </p:nvGraphicFramePr>
        <p:xfrm>
          <a:off x="4786314" y="4786322"/>
          <a:ext cx="1331913" cy="373063"/>
        </p:xfrm>
        <a:graphic>
          <a:graphicData uri="http://schemas.openxmlformats.org/presentationml/2006/ole">
            <p:oleObj spid="_x0000_s64522" name="Equation" r:id="rId10" imgW="634680" imgH="177480" progId="Equation.3">
              <p:embed/>
            </p:oleObj>
          </a:graphicData>
        </a:graphic>
      </p:graphicFrame>
      <p:graphicFrame>
        <p:nvGraphicFramePr>
          <p:cNvPr id="64523" name="Object 11"/>
          <p:cNvGraphicFramePr>
            <a:graphicFrameLocks noChangeAspect="1"/>
          </p:cNvGraphicFramePr>
          <p:nvPr/>
        </p:nvGraphicFramePr>
        <p:xfrm>
          <a:off x="1142976" y="5572140"/>
          <a:ext cx="4341813" cy="452437"/>
        </p:xfrm>
        <a:graphic>
          <a:graphicData uri="http://schemas.openxmlformats.org/presentationml/2006/ole">
            <p:oleObj spid="_x0000_s64523" name="Equation" r:id="rId11" imgW="2070000" imgH="215640" progId="Equation.3">
              <p:embed/>
            </p:oleObj>
          </a:graphicData>
        </a:graphic>
      </p:graphicFrame>
      <p:graphicFrame>
        <p:nvGraphicFramePr>
          <p:cNvPr id="64524" name="Object 12"/>
          <p:cNvGraphicFramePr>
            <a:graphicFrameLocks noChangeAspect="1"/>
          </p:cNvGraphicFramePr>
          <p:nvPr/>
        </p:nvGraphicFramePr>
        <p:xfrm>
          <a:off x="5857884" y="5786454"/>
          <a:ext cx="1597025" cy="825500"/>
        </p:xfrm>
        <a:graphic>
          <a:graphicData uri="http://schemas.openxmlformats.org/presentationml/2006/ole">
            <p:oleObj spid="_x0000_s64524" name="Equation" r:id="rId12" imgW="761760" imgH="393480" progId="Equation.3">
              <p:embed/>
            </p:oleObj>
          </a:graphicData>
        </a:graphic>
      </p:graphicFrame>
      <p:graphicFrame>
        <p:nvGraphicFramePr>
          <p:cNvPr id="64525" name="Object 13"/>
          <p:cNvGraphicFramePr>
            <a:graphicFrameLocks noChangeAspect="1"/>
          </p:cNvGraphicFramePr>
          <p:nvPr/>
        </p:nvGraphicFramePr>
        <p:xfrm>
          <a:off x="7500958" y="5984895"/>
          <a:ext cx="1304925" cy="373063"/>
        </p:xfrm>
        <a:graphic>
          <a:graphicData uri="http://schemas.openxmlformats.org/presentationml/2006/ole">
            <p:oleObj spid="_x0000_s64525" name="Equation" r:id="rId13" imgW="622080" imgH="177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Example 5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29566" cy="5410200"/>
          </a:xfrm>
        </p:spPr>
        <p:txBody>
          <a:bodyPr>
            <a:normAutofit/>
          </a:bodyPr>
          <a:lstStyle/>
          <a:p>
            <a:r>
              <a:rPr lang="en-GB" sz="2400" dirty="0" smtClean="0"/>
              <a:t>The tension in a pulley belt is 30 N when stationary. </a:t>
            </a:r>
          </a:p>
          <a:p>
            <a:endParaRPr lang="en-GB" sz="2400" dirty="0" smtClean="0"/>
          </a:p>
          <a:p>
            <a:r>
              <a:rPr lang="en-GB" sz="2400" dirty="0" smtClean="0"/>
              <a:t>Calculate the tension in each side and the power transmitted when the belt is on the point of slipping on the smaller wheel.</a:t>
            </a:r>
          </a:p>
          <a:p>
            <a:endParaRPr lang="en-GB" sz="2400" dirty="0" smtClean="0"/>
          </a:p>
          <a:p>
            <a:r>
              <a:rPr lang="en-GB" sz="2400" dirty="0" smtClean="0"/>
              <a:t> The smaller wheel is 300 mm diameter and the coefficient of friction is 0.4. The angle of lap is 160</a:t>
            </a:r>
            <a:r>
              <a:rPr lang="en-GB" sz="2400" baseline="30000" dirty="0" smtClean="0"/>
              <a:t>o</a:t>
            </a:r>
            <a:r>
              <a:rPr lang="en-GB" sz="2400" dirty="0" smtClean="0"/>
              <a:t>. The wheel speed is 1420 rev/min. 	</a:t>
            </a:r>
          </a:p>
        </p:txBody>
      </p:sp>
      <p:sp>
        <p:nvSpPr>
          <p:cNvPr id="4099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Example 5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29566" cy="5410200"/>
          </a:xfrm>
        </p:spPr>
        <p:txBody>
          <a:bodyPr>
            <a:normAutofit/>
          </a:bodyPr>
          <a:lstStyle/>
          <a:p>
            <a:r>
              <a:rPr lang="en-GB" sz="1800" dirty="0" smtClean="0"/>
              <a:t>F</a:t>
            </a:r>
            <a:r>
              <a:rPr lang="en-GB" sz="1800" baseline="-25000" dirty="0" smtClean="0"/>
              <a:t>1</a:t>
            </a:r>
            <a:r>
              <a:rPr lang="en-GB" sz="1800" dirty="0" smtClean="0"/>
              <a:t>=F</a:t>
            </a:r>
            <a:r>
              <a:rPr lang="en-GB" sz="1800" baseline="-25000" dirty="0" smtClean="0"/>
              <a:t>2</a:t>
            </a:r>
            <a:r>
              <a:rPr lang="en-GB" sz="1800" dirty="0" smtClean="0"/>
              <a:t>=30 N when stationary. </a:t>
            </a:r>
          </a:p>
          <a:p>
            <a:r>
              <a:rPr lang="en-GB" sz="1800" dirty="0" smtClean="0"/>
              <a:t>r = 0.15m</a:t>
            </a:r>
          </a:p>
          <a:p>
            <a:r>
              <a:rPr lang="en-GB" sz="1800" dirty="0" smtClean="0"/>
              <a:t>N = 1420 rpm</a:t>
            </a:r>
          </a:p>
          <a:p>
            <a:r>
              <a:rPr lang="en-GB" sz="1800" dirty="0" smtClean="0">
                <a:latin typeface="Arial"/>
                <a:cs typeface="Arial"/>
              </a:rPr>
              <a:t>μ </a:t>
            </a:r>
            <a:r>
              <a:rPr lang="en-GB" sz="1800" dirty="0" smtClean="0"/>
              <a:t>= 0.4</a:t>
            </a:r>
          </a:p>
          <a:p>
            <a:r>
              <a:rPr lang="en-GB" sz="1800" dirty="0" smtClean="0">
                <a:latin typeface="Arial"/>
                <a:cs typeface="Arial"/>
              </a:rPr>
              <a:t>θ</a:t>
            </a:r>
            <a:r>
              <a:rPr lang="en-GB" sz="1800" dirty="0" smtClean="0"/>
              <a:t> = 160 degrees </a:t>
            </a:r>
            <a:r>
              <a:rPr lang="en-GB" sz="1800" dirty="0" smtClean="0">
                <a:sym typeface="Wingdings" pitchFamily="2" charset="2"/>
              </a:rPr>
              <a:t> 160 x </a:t>
            </a:r>
            <a:r>
              <a:rPr lang="el-GR" sz="1800" dirty="0" smtClean="0">
                <a:sym typeface="Wingdings" pitchFamily="2" charset="2"/>
              </a:rPr>
              <a:t>π</a:t>
            </a:r>
            <a:r>
              <a:rPr lang="en-GB" sz="1800" dirty="0" smtClean="0">
                <a:sym typeface="Wingdings" pitchFamily="2" charset="2"/>
              </a:rPr>
              <a:t>/180 = 2.793 </a:t>
            </a:r>
            <a:r>
              <a:rPr lang="en-GB" sz="1800" dirty="0" err="1" smtClean="0">
                <a:sym typeface="Wingdings" pitchFamily="2" charset="2"/>
              </a:rPr>
              <a:t>rad</a:t>
            </a:r>
            <a:endParaRPr lang="en-GB" sz="1800" dirty="0" smtClean="0"/>
          </a:p>
        </p:txBody>
      </p:sp>
      <p:sp>
        <p:nvSpPr>
          <p:cNvPr id="4099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6553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65537" name="Object 1"/>
          <p:cNvGraphicFramePr>
            <a:graphicFrameLocks noChangeAspect="1"/>
          </p:cNvGraphicFramePr>
          <p:nvPr/>
        </p:nvGraphicFramePr>
        <p:xfrm>
          <a:off x="1071538" y="3357562"/>
          <a:ext cx="1099499" cy="909880"/>
        </p:xfrm>
        <a:graphic>
          <a:graphicData uri="http://schemas.openxmlformats.org/presentationml/2006/ole">
            <p:oleObj spid="_x0000_s65537" name="Equation" r:id="rId3" imgW="520560" imgH="431640" progId="Equation.3">
              <p:embed/>
            </p:oleObj>
          </a:graphicData>
        </a:graphic>
      </p:graphicFrame>
      <p:graphicFrame>
        <p:nvGraphicFramePr>
          <p:cNvPr id="65539" name="Object 3"/>
          <p:cNvGraphicFramePr>
            <a:graphicFrameLocks noChangeAspect="1"/>
          </p:cNvGraphicFramePr>
          <p:nvPr/>
        </p:nvGraphicFramePr>
        <p:xfrm>
          <a:off x="2143109" y="3500439"/>
          <a:ext cx="1258252" cy="429216"/>
        </p:xfrm>
        <a:graphic>
          <a:graphicData uri="http://schemas.openxmlformats.org/presentationml/2006/ole">
            <p:oleObj spid="_x0000_s65539" name="Equation" r:id="rId4" imgW="596880" imgH="203040" progId="Equation.3">
              <p:embed/>
            </p:oleObj>
          </a:graphicData>
        </a:graphic>
      </p:graphicFrame>
      <p:graphicFrame>
        <p:nvGraphicFramePr>
          <p:cNvPr id="65540" name="Object 4"/>
          <p:cNvGraphicFramePr>
            <a:graphicFrameLocks noChangeAspect="1"/>
          </p:cNvGraphicFramePr>
          <p:nvPr/>
        </p:nvGraphicFramePr>
        <p:xfrm>
          <a:off x="3286115" y="3571877"/>
          <a:ext cx="1071571" cy="374830"/>
        </p:xfrm>
        <a:graphic>
          <a:graphicData uri="http://schemas.openxmlformats.org/presentationml/2006/ole">
            <p:oleObj spid="_x0000_s65540" name="Equation" r:id="rId5" imgW="507960" imgH="177480" progId="Equation.3">
              <p:embed/>
            </p:oleObj>
          </a:graphicData>
        </a:graphic>
      </p:graphicFrame>
      <p:sp>
        <p:nvSpPr>
          <p:cNvPr id="65542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65541" name="Object 5"/>
          <p:cNvGraphicFramePr>
            <a:graphicFrameLocks noChangeAspect="1"/>
          </p:cNvGraphicFramePr>
          <p:nvPr/>
        </p:nvGraphicFramePr>
        <p:xfrm>
          <a:off x="1151986" y="5572145"/>
          <a:ext cx="2491320" cy="785813"/>
        </p:xfrm>
        <a:graphic>
          <a:graphicData uri="http://schemas.openxmlformats.org/presentationml/2006/ole">
            <p:oleObj spid="_x0000_s65541" name="Equation" r:id="rId6" imgW="1244520" imgH="393480" progId="Equation.3">
              <p:embed/>
            </p:oleObj>
          </a:graphicData>
        </a:graphic>
      </p:graphicFrame>
      <p:graphicFrame>
        <p:nvGraphicFramePr>
          <p:cNvPr id="65543" name="Object 7"/>
          <p:cNvGraphicFramePr>
            <a:graphicFrameLocks noChangeAspect="1"/>
          </p:cNvGraphicFramePr>
          <p:nvPr/>
        </p:nvGraphicFramePr>
        <p:xfrm>
          <a:off x="1122349" y="4429132"/>
          <a:ext cx="1520825" cy="431800"/>
        </p:xfrm>
        <a:graphic>
          <a:graphicData uri="http://schemas.openxmlformats.org/presentationml/2006/ole">
            <p:oleObj spid="_x0000_s65543" name="Equation" r:id="rId7" imgW="761760" imgH="215640" progId="Equation.3">
              <p:embed/>
            </p:oleObj>
          </a:graphicData>
        </a:graphic>
      </p:graphicFrame>
      <p:graphicFrame>
        <p:nvGraphicFramePr>
          <p:cNvPr id="65544" name="Object 8"/>
          <p:cNvGraphicFramePr>
            <a:graphicFrameLocks noChangeAspect="1"/>
          </p:cNvGraphicFramePr>
          <p:nvPr/>
        </p:nvGraphicFramePr>
        <p:xfrm>
          <a:off x="2643174" y="4429132"/>
          <a:ext cx="2003425" cy="431800"/>
        </p:xfrm>
        <a:graphic>
          <a:graphicData uri="http://schemas.openxmlformats.org/presentationml/2006/ole">
            <p:oleObj spid="_x0000_s65544" name="Equation" r:id="rId8" imgW="1002960" imgH="215640" progId="Equation.3">
              <p:embed/>
            </p:oleObj>
          </a:graphicData>
        </a:graphic>
      </p:graphicFrame>
      <p:graphicFrame>
        <p:nvGraphicFramePr>
          <p:cNvPr id="65545" name="Object 9"/>
          <p:cNvGraphicFramePr>
            <a:graphicFrameLocks noChangeAspect="1"/>
          </p:cNvGraphicFramePr>
          <p:nvPr/>
        </p:nvGraphicFramePr>
        <p:xfrm>
          <a:off x="4500562" y="4425960"/>
          <a:ext cx="2179637" cy="431800"/>
        </p:xfrm>
        <a:graphic>
          <a:graphicData uri="http://schemas.openxmlformats.org/presentationml/2006/ole">
            <p:oleObj spid="_x0000_s65545" name="Equation" r:id="rId9" imgW="1091880" imgH="215640" progId="Equation.3">
              <p:embed/>
            </p:oleObj>
          </a:graphicData>
        </a:graphic>
      </p:graphicFrame>
      <p:graphicFrame>
        <p:nvGraphicFramePr>
          <p:cNvPr id="65546" name="Object 10"/>
          <p:cNvGraphicFramePr>
            <a:graphicFrameLocks noChangeAspect="1"/>
          </p:cNvGraphicFramePr>
          <p:nvPr/>
        </p:nvGraphicFramePr>
        <p:xfrm>
          <a:off x="4559300" y="1357313"/>
          <a:ext cx="2028825" cy="431800"/>
        </p:xfrm>
        <a:graphic>
          <a:graphicData uri="http://schemas.openxmlformats.org/presentationml/2006/ole">
            <p:oleObj spid="_x0000_s65546" name="Equation" r:id="rId10" imgW="1015920" imgH="215640" progId="Equation.3">
              <p:embed/>
            </p:oleObj>
          </a:graphicData>
        </a:graphic>
      </p:graphicFrame>
      <p:graphicFrame>
        <p:nvGraphicFramePr>
          <p:cNvPr id="65547" name="Object 11"/>
          <p:cNvGraphicFramePr>
            <a:graphicFrameLocks noChangeAspect="1"/>
          </p:cNvGraphicFramePr>
          <p:nvPr/>
        </p:nvGraphicFramePr>
        <p:xfrm>
          <a:off x="1151986" y="5068907"/>
          <a:ext cx="1419225" cy="431800"/>
        </p:xfrm>
        <a:graphic>
          <a:graphicData uri="http://schemas.openxmlformats.org/presentationml/2006/ole">
            <p:oleObj spid="_x0000_s65547" name="Equation" r:id="rId11" imgW="711000" imgH="2156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Example 5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29566" cy="5410200"/>
          </a:xfrm>
        </p:spPr>
        <p:txBody>
          <a:bodyPr>
            <a:normAutofit/>
          </a:bodyPr>
          <a:lstStyle/>
          <a:p>
            <a:r>
              <a:rPr lang="en-GB" sz="1800" dirty="0" smtClean="0"/>
              <a:t>F</a:t>
            </a:r>
            <a:r>
              <a:rPr lang="en-GB" sz="1800" baseline="-25000" dirty="0" smtClean="0"/>
              <a:t>1</a:t>
            </a:r>
            <a:r>
              <a:rPr lang="en-GB" sz="1800" dirty="0" smtClean="0"/>
              <a:t>= 45.2 N</a:t>
            </a:r>
          </a:p>
          <a:p>
            <a:r>
              <a:rPr lang="en-GB" sz="1800" dirty="0" smtClean="0"/>
              <a:t>F</a:t>
            </a:r>
            <a:r>
              <a:rPr lang="en-GB" sz="1800" baseline="-25000" dirty="0" smtClean="0"/>
              <a:t>2</a:t>
            </a:r>
            <a:r>
              <a:rPr lang="en-GB" sz="1800" dirty="0" smtClean="0"/>
              <a:t>= 14.8 N</a:t>
            </a:r>
          </a:p>
          <a:p>
            <a:r>
              <a:rPr lang="en-GB" sz="1800" dirty="0" smtClean="0"/>
              <a:t>r = 0.15m</a:t>
            </a:r>
          </a:p>
          <a:p>
            <a:r>
              <a:rPr lang="en-GB" sz="1800" dirty="0" smtClean="0"/>
              <a:t>N = 1420 rpm</a:t>
            </a:r>
          </a:p>
        </p:txBody>
      </p:sp>
      <p:sp>
        <p:nvSpPr>
          <p:cNvPr id="4099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6553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65542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72715" name="Object 11"/>
          <p:cNvGraphicFramePr>
            <a:graphicFrameLocks noChangeAspect="1"/>
          </p:cNvGraphicFramePr>
          <p:nvPr/>
        </p:nvGraphicFramePr>
        <p:xfrm>
          <a:off x="1506545" y="3214686"/>
          <a:ext cx="904875" cy="293687"/>
        </p:xfrm>
        <a:graphic>
          <a:graphicData uri="http://schemas.openxmlformats.org/presentationml/2006/ole">
            <p:oleObj spid="_x0000_s72715" name="Equation" r:id="rId3" imgW="431640" imgH="139680" progId="Equation.3">
              <p:embed/>
            </p:oleObj>
          </a:graphicData>
        </a:graphic>
      </p:graphicFrame>
      <p:graphicFrame>
        <p:nvGraphicFramePr>
          <p:cNvPr id="72716" name="Object 12"/>
          <p:cNvGraphicFramePr>
            <a:graphicFrameLocks noChangeAspect="1"/>
          </p:cNvGraphicFramePr>
          <p:nvPr/>
        </p:nvGraphicFramePr>
        <p:xfrm>
          <a:off x="2435232" y="2928936"/>
          <a:ext cx="1144588" cy="828675"/>
        </p:xfrm>
        <a:graphic>
          <a:graphicData uri="http://schemas.openxmlformats.org/presentationml/2006/ole">
            <p:oleObj spid="_x0000_s72716" name="Equation" r:id="rId4" imgW="545760" imgH="393480" progId="Equation.3">
              <p:embed/>
            </p:oleObj>
          </a:graphicData>
        </a:graphic>
      </p:graphicFrame>
      <p:graphicFrame>
        <p:nvGraphicFramePr>
          <p:cNvPr id="72717" name="Object 13"/>
          <p:cNvGraphicFramePr>
            <a:graphicFrameLocks noChangeAspect="1"/>
          </p:cNvGraphicFramePr>
          <p:nvPr/>
        </p:nvGraphicFramePr>
        <p:xfrm>
          <a:off x="3603633" y="2928938"/>
          <a:ext cx="2182813" cy="828675"/>
        </p:xfrm>
        <a:graphic>
          <a:graphicData uri="http://schemas.openxmlformats.org/presentationml/2006/ole">
            <p:oleObj spid="_x0000_s72717" name="Equation" r:id="rId5" imgW="1041120" imgH="393480" progId="Equation.3">
              <p:embed/>
            </p:oleObj>
          </a:graphicData>
        </a:graphic>
      </p:graphicFrame>
      <p:graphicFrame>
        <p:nvGraphicFramePr>
          <p:cNvPr id="72718" name="Object 14"/>
          <p:cNvGraphicFramePr>
            <a:graphicFrameLocks noChangeAspect="1"/>
          </p:cNvGraphicFramePr>
          <p:nvPr/>
        </p:nvGraphicFramePr>
        <p:xfrm>
          <a:off x="5832475" y="3143250"/>
          <a:ext cx="1543050" cy="428625"/>
        </p:xfrm>
        <a:graphic>
          <a:graphicData uri="http://schemas.openxmlformats.org/presentationml/2006/ole">
            <p:oleObj spid="_x0000_s72718" name="Equation" r:id="rId6" imgW="736560" imgH="203040" progId="Equation.3">
              <p:embed/>
            </p:oleObj>
          </a:graphicData>
        </a:graphic>
      </p:graphicFrame>
      <p:graphicFrame>
        <p:nvGraphicFramePr>
          <p:cNvPr id="72719" name="Object 15"/>
          <p:cNvGraphicFramePr>
            <a:graphicFrameLocks noChangeAspect="1"/>
          </p:cNvGraphicFramePr>
          <p:nvPr/>
        </p:nvGraphicFramePr>
        <p:xfrm>
          <a:off x="1428728" y="4000504"/>
          <a:ext cx="1865312" cy="454025"/>
        </p:xfrm>
        <a:graphic>
          <a:graphicData uri="http://schemas.openxmlformats.org/presentationml/2006/ole">
            <p:oleObj spid="_x0000_s72719" name="Equation" r:id="rId7" imgW="888840" imgH="215640" progId="Equation.3">
              <p:embed/>
            </p:oleObj>
          </a:graphicData>
        </a:graphic>
      </p:graphicFrame>
      <p:graphicFrame>
        <p:nvGraphicFramePr>
          <p:cNvPr id="72720" name="Object 16"/>
          <p:cNvGraphicFramePr>
            <a:graphicFrameLocks noChangeAspect="1"/>
          </p:cNvGraphicFramePr>
          <p:nvPr/>
        </p:nvGraphicFramePr>
        <p:xfrm>
          <a:off x="3286116" y="4000504"/>
          <a:ext cx="2717800" cy="427037"/>
        </p:xfrm>
        <a:graphic>
          <a:graphicData uri="http://schemas.openxmlformats.org/presentationml/2006/ole">
            <p:oleObj spid="_x0000_s72720" name="Equation" r:id="rId8" imgW="1295280" imgH="203040" progId="Equation.3">
              <p:embed/>
            </p:oleObj>
          </a:graphicData>
        </a:graphic>
      </p:graphicFrame>
      <p:graphicFrame>
        <p:nvGraphicFramePr>
          <p:cNvPr id="72721" name="Object 17"/>
          <p:cNvGraphicFramePr>
            <a:graphicFrameLocks noChangeAspect="1"/>
          </p:cNvGraphicFramePr>
          <p:nvPr/>
        </p:nvGraphicFramePr>
        <p:xfrm>
          <a:off x="6000760" y="4000504"/>
          <a:ext cx="1173162" cy="427037"/>
        </p:xfrm>
        <a:graphic>
          <a:graphicData uri="http://schemas.openxmlformats.org/presentationml/2006/ole">
            <p:oleObj spid="_x0000_s72721" name="Equation" r:id="rId9" imgW="558720" imgH="2030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Example 6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29566" cy="5410200"/>
          </a:xfrm>
        </p:spPr>
        <p:txBody>
          <a:bodyPr>
            <a:normAutofit/>
          </a:bodyPr>
          <a:lstStyle/>
          <a:p>
            <a:r>
              <a:rPr lang="en-GB" sz="2400" dirty="0" smtClean="0"/>
              <a:t>A belt drive must transmit 10 kW of power at 3000 rev/min.</a:t>
            </a:r>
          </a:p>
          <a:p>
            <a:endParaRPr lang="en-GB" sz="2400" dirty="0" smtClean="0"/>
          </a:p>
          <a:p>
            <a:r>
              <a:rPr lang="en-GB" sz="2400" dirty="0" smtClean="0"/>
              <a:t> The wheel is 200 mm diameter and the coefficient of friction is 0.35. The lap angle is 150</a:t>
            </a:r>
            <a:r>
              <a:rPr lang="en-GB" sz="2400" baseline="30000" dirty="0" smtClean="0"/>
              <a:t>o</a:t>
            </a:r>
            <a:r>
              <a:rPr lang="en-GB" sz="2400" dirty="0" smtClean="0"/>
              <a:t>. The  initial belt tension must not exceed 50 N. </a:t>
            </a:r>
          </a:p>
          <a:p>
            <a:endParaRPr lang="en-GB" sz="2400" dirty="0" smtClean="0"/>
          </a:p>
          <a:p>
            <a:r>
              <a:rPr lang="en-GB" sz="2400" dirty="0" smtClean="0"/>
              <a:t>Calculate the minimum number of belts required. 	</a:t>
            </a:r>
          </a:p>
        </p:txBody>
      </p:sp>
      <p:sp>
        <p:nvSpPr>
          <p:cNvPr id="4099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Example 6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29566" cy="5410200"/>
          </a:xfrm>
        </p:spPr>
        <p:txBody>
          <a:bodyPr>
            <a:normAutofit/>
          </a:bodyPr>
          <a:lstStyle/>
          <a:p>
            <a:r>
              <a:rPr lang="en-GB" sz="2400" dirty="0" smtClean="0"/>
              <a:t>v = </a:t>
            </a:r>
            <a:r>
              <a:rPr lang="en-GB" sz="2400" dirty="0" smtClean="0">
                <a:sym typeface="Symbol"/>
              </a:rPr>
              <a:t></a:t>
            </a:r>
            <a:r>
              <a:rPr lang="en-GB" sz="2400" dirty="0" smtClean="0"/>
              <a:t>ND = </a:t>
            </a:r>
            <a:r>
              <a:rPr lang="en-GB" sz="2400" dirty="0" smtClean="0">
                <a:sym typeface="Symbol"/>
              </a:rPr>
              <a:t></a:t>
            </a:r>
            <a:r>
              <a:rPr lang="en-GB" sz="2400" dirty="0" smtClean="0"/>
              <a:t> x (3000/60) x 0.2 = 31.416 m/s</a:t>
            </a:r>
          </a:p>
          <a:p>
            <a:r>
              <a:rPr lang="en-GB" sz="2400" dirty="0" smtClean="0">
                <a:sym typeface="Symbol"/>
              </a:rPr>
              <a:t></a:t>
            </a:r>
            <a:r>
              <a:rPr lang="en-GB" sz="2400" dirty="0" smtClean="0"/>
              <a:t> = (150/180) x </a:t>
            </a:r>
            <a:r>
              <a:rPr lang="en-GB" sz="2400" dirty="0" smtClean="0">
                <a:sym typeface="Symbol"/>
              </a:rPr>
              <a:t></a:t>
            </a:r>
            <a:r>
              <a:rPr lang="en-GB" sz="2400" dirty="0" smtClean="0"/>
              <a:t> = 2.618 </a:t>
            </a:r>
            <a:r>
              <a:rPr lang="en-GB" sz="2400" dirty="0" err="1" smtClean="0"/>
              <a:t>rad</a:t>
            </a:r>
            <a:r>
              <a:rPr lang="en-GB" sz="2400" dirty="0" smtClean="0"/>
              <a:t>	</a:t>
            </a:r>
          </a:p>
          <a:p>
            <a:r>
              <a:rPr lang="en-GB" sz="2400" dirty="0" smtClean="0"/>
              <a:t>F</a:t>
            </a:r>
            <a:r>
              <a:rPr lang="en-GB" sz="2400" baseline="-25000" dirty="0" smtClean="0"/>
              <a:t>1</a:t>
            </a:r>
            <a:r>
              <a:rPr lang="en-GB" sz="2400" dirty="0" smtClean="0"/>
              <a:t> = F</a:t>
            </a:r>
            <a:r>
              <a:rPr lang="en-GB" sz="2400" baseline="-25000" dirty="0" smtClean="0"/>
              <a:t>2</a:t>
            </a:r>
            <a:r>
              <a:rPr lang="en-GB" sz="2400" dirty="0" smtClean="0"/>
              <a:t> = 50 N when stationary  (F</a:t>
            </a:r>
            <a:r>
              <a:rPr lang="en-GB" sz="2400" baseline="-25000" dirty="0" smtClean="0"/>
              <a:t>1</a:t>
            </a:r>
            <a:r>
              <a:rPr lang="en-GB" sz="2400" dirty="0" smtClean="0"/>
              <a:t> + F</a:t>
            </a:r>
            <a:r>
              <a:rPr lang="en-GB" sz="2400" baseline="-25000" dirty="0" smtClean="0"/>
              <a:t>2</a:t>
            </a:r>
            <a:r>
              <a:rPr lang="en-GB" sz="2400" dirty="0" smtClean="0"/>
              <a:t> = 100 N)</a:t>
            </a:r>
          </a:p>
          <a:p>
            <a:pPr>
              <a:buNone/>
            </a:pPr>
            <a:endParaRPr lang="en-GB" sz="2400" dirty="0" smtClean="0"/>
          </a:p>
          <a:p>
            <a:r>
              <a:rPr lang="en-GB" sz="2400" dirty="0" smtClean="0"/>
              <a:t>Tension in belts.    </a:t>
            </a:r>
          </a:p>
          <a:p>
            <a:pPr>
              <a:buNone/>
            </a:pPr>
            <a:endParaRPr lang="en-GB" sz="2400" dirty="0"/>
          </a:p>
        </p:txBody>
      </p:sp>
      <p:sp>
        <p:nvSpPr>
          <p:cNvPr id="4099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373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73729" name="Object 1"/>
          <p:cNvGraphicFramePr>
            <a:graphicFrameLocks noChangeAspect="1"/>
          </p:cNvGraphicFramePr>
          <p:nvPr/>
        </p:nvGraphicFramePr>
        <p:xfrm>
          <a:off x="1142976" y="3786190"/>
          <a:ext cx="2590800" cy="739775"/>
        </p:xfrm>
        <a:graphic>
          <a:graphicData uri="http://schemas.openxmlformats.org/presentationml/2006/ole">
            <p:oleObj spid="_x0000_s73729" name="Equation" r:id="rId3" imgW="1511280" imgH="431640" progId="Equation.3">
              <p:embed/>
            </p:oleObj>
          </a:graphicData>
        </a:graphic>
      </p:graphicFrame>
      <p:graphicFrame>
        <p:nvGraphicFramePr>
          <p:cNvPr id="73731" name="Object 3"/>
          <p:cNvGraphicFramePr>
            <a:graphicFrameLocks noChangeAspect="1"/>
          </p:cNvGraphicFramePr>
          <p:nvPr/>
        </p:nvGraphicFramePr>
        <p:xfrm>
          <a:off x="1142976" y="4643446"/>
          <a:ext cx="3919537" cy="369887"/>
        </p:xfrm>
        <a:graphic>
          <a:graphicData uri="http://schemas.openxmlformats.org/presentationml/2006/ole">
            <p:oleObj spid="_x0000_s73731" name="Equation" r:id="rId4" imgW="2286000" imgH="215640" progId="Equation.3">
              <p:embed/>
            </p:oleObj>
          </a:graphicData>
        </a:graphic>
      </p:graphicFrame>
      <p:graphicFrame>
        <p:nvGraphicFramePr>
          <p:cNvPr id="73732" name="Object 4"/>
          <p:cNvGraphicFramePr>
            <a:graphicFrameLocks noChangeAspect="1"/>
          </p:cNvGraphicFramePr>
          <p:nvPr/>
        </p:nvGraphicFramePr>
        <p:xfrm>
          <a:off x="1142976" y="5214950"/>
          <a:ext cx="1371600" cy="369887"/>
        </p:xfrm>
        <a:graphic>
          <a:graphicData uri="http://schemas.openxmlformats.org/presentationml/2006/ole">
            <p:oleObj spid="_x0000_s73732" name="Equation" r:id="rId5" imgW="799920" imgH="215640" progId="Equation.3">
              <p:embed/>
            </p:oleObj>
          </a:graphicData>
        </a:graphic>
      </p:graphicFrame>
      <p:graphicFrame>
        <p:nvGraphicFramePr>
          <p:cNvPr id="73733" name="Object 5"/>
          <p:cNvGraphicFramePr>
            <a:graphicFrameLocks noChangeAspect="1"/>
          </p:cNvGraphicFramePr>
          <p:nvPr/>
        </p:nvGraphicFramePr>
        <p:xfrm>
          <a:off x="1142976" y="5715016"/>
          <a:ext cx="2306637" cy="673100"/>
        </p:xfrm>
        <a:graphic>
          <a:graphicData uri="http://schemas.openxmlformats.org/presentationml/2006/ole">
            <p:oleObj spid="_x0000_s73733" name="Equation" r:id="rId6" imgW="1346040" imgH="393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Example 6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29566" cy="5410200"/>
          </a:xfrm>
        </p:spPr>
        <p:txBody>
          <a:bodyPr>
            <a:normAutofit/>
          </a:bodyPr>
          <a:lstStyle/>
          <a:p>
            <a:r>
              <a:rPr lang="en-GB" sz="2400" dirty="0" smtClean="0"/>
              <a:t>v = </a:t>
            </a:r>
            <a:r>
              <a:rPr lang="en-GB" sz="2400" dirty="0" smtClean="0">
                <a:sym typeface="Symbol"/>
              </a:rPr>
              <a:t></a:t>
            </a:r>
            <a:r>
              <a:rPr lang="en-GB" sz="2400" dirty="0" smtClean="0"/>
              <a:t>ND = </a:t>
            </a:r>
            <a:r>
              <a:rPr lang="en-GB" sz="2400" dirty="0" smtClean="0">
                <a:sym typeface="Symbol"/>
              </a:rPr>
              <a:t></a:t>
            </a:r>
            <a:r>
              <a:rPr lang="en-GB" sz="2400" dirty="0" smtClean="0"/>
              <a:t> x (3000/60) x 0.2 = 31.416 m/s</a:t>
            </a:r>
          </a:p>
          <a:p>
            <a:r>
              <a:rPr lang="en-GB" sz="2400" dirty="0" smtClean="0">
                <a:sym typeface="Symbol"/>
              </a:rPr>
              <a:t></a:t>
            </a:r>
            <a:r>
              <a:rPr lang="en-GB" sz="2400" dirty="0" smtClean="0"/>
              <a:t> = (150/180) x </a:t>
            </a:r>
            <a:r>
              <a:rPr lang="en-GB" sz="2400" dirty="0" smtClean="0">
                <a:sym typeface="Symbol"/>
              </a:rPr>
              <a:t></a:t>
            </a:r>
            <a:r>
              <a:rPr lang="en-GB" sz="2400" dirty="0" smtClean="0"/>
              <a:t> = 2.618 </a:t>
            </a:r>
            <a:r>
              <a:rPr lang="en-GB" sz="2400" dirty="0" err="1" smtClean="0"/>
              <a:t>rad</a:t>
            </a:r>
            <a:r>
              <a:rPr lang="en-GB" sz="2400" dirty="0" smtClean="0"/>
              <a:t>	</a:t>
            </a:r>
          </a:p>
          <a:p>
            <a:r>
              <a:rPr lang="en-GB" sz="2400" dirty="0" smtClean="0"/>
              <a:t>F</a:t>
            </a:r>
            <a:r>
              <a:rPr lang="en-GB" sz="2400" baseline="-25000" dirty="0" smtClean="0"/>
              <a:t>1</a:t>
            </a:r>
            <a:r>
              <a:rPr lang="en-GB" sz="2400" dirty="0" smtClean="0"/>
              <a:t> = 71.42 N</a:t>
            </a:r>
          </a:p>
          <a:p>
            <a:r>
              <a:rPr lang="en-GB" sz="2400" dirty="0" smtClean="0"/>
              <a:t>F</a:t>
            </a:r>
            <a:r>
              <a:rPr lang="en-GB" sz="2400" baseline="-25000" dirty="0" smtClean="0"/>
              <a:t>2</a:t>
            </a:r>
            <a:r>
              <a:rPr lang="en-GB" sz="2400" dirty="0" smtClean="0"/>
              <a:t> = 28.56 N</a:t>
            </a:r>
          </a:p>
          <a:p>
            <a:pPr>
              <a:buNone/>
            </a:pPr>
            <a:endParaRPr lang="en-GB" sz="2400" dirty="0" smtClean="0"/>
          </a:p>
          <a:p>
            <a:r>
              <a:rPr lang="en-GB" sz="2400" dirty="0" smtClean="0"/>
              <a:t>Power per belt</a:t>
            </a:r>
          </a:p>
          <a:p>
            <a:endParaRPr lang="en-GB" sz="2400" dirty="0" smtClean="0"/>
          </a:p>
          <a:p>
            <a:endParaRPr lang="en-GB" sz="2400" dirty="0" smtClean="0"/>
          </a:p>
          <a:p>
            <a:r>
              <a:rPr lang="en-GB" sz="2400" dirty="0" smtClean="0"/>
              <a:t>Number of belts required = 10000/1346 = 7.42</a:t>
            </a:r>
          </a:p>
          <a:p>
            <a:pPr>
              <a:buNone/>
            </a:pPr>
            <a:endParaRPr lang="en-GB" sz="2400" dirty="0" smtClean="0"/>
          </a:p>
          <a:p>
            <a:pPr>
              <a:buNone/>
            </a:pPr>
            <a:r>
              <a:rPr lang="en-GB" sz="2400" dirty="0" smtClean="0"/>
              <a:t>	Therefore 8 belts are required.</a:t>
            </a:r>
          </a:p>
          <a:p>
            <a:pPr>
              <a:buNone/>
            </a:pPr>
            <a:endParaRPr lang="en-GB" sz="2400" dirty="0"/>
          </a:p>
        </p:txBody>
      </p:sp>
      <p:sp>
        <p:nvSpPr>
          <p:cNvPr id="4099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373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75782" name="Object 6"/>
          <p:cNvGraphicFramePr>
            <a:graphicFrameLocks noChangeAspect="1"/>
          </p:cNvGraphicFramePr>
          <p:nvPr/>
        </p:nvGraphicFramePr>
        <p:xfrm>
          <a:off x="1785918" y="4214818"/>
          <a:ext cx="1865313" cy="454025"/>
        </p:xfrm>
        <a:graphic>
          <a:graphicData uri="http://schemas.openxmlformats.org/presentationml/2006/ole">
            <p:oleObj spid="_x0000_s75782" name="Equation" r:id="rId3" imgW="888840" imgH="215640" progId="Equation.3">
              <p:embed/>
            </p:oleObj>
          </a:graphicData>
        </a:graphic>
      </p:graphicFrame>
      <p:graphicFrame>
        <p:nvGraphicFramePr>
          <p:cNvPr id="75783" name="Object 7"/>
          <p:cNvGraphicFramePr>
            <a:graphicFrameLocks noChangeAspect="1"/>
          </p:cNvGraphicFramePr>
          <p:nvPr/>
        </p:nvGraphicFramePr>
        <p:xfrm>
          <a:off x="3643306" y="4214818"/>
          <a:ext cx="3409950" cy="427038"/>
        </p:xfrm>
        <a:graphic>
          <a:graphicData uri="http://schemas.openxmlformats.org/presentationml/2006/ole">
            <p:oleObj spid="_x0000_s75783" name="Equation" r:id="rId4" imgW="1625400" imgH="203040" progId="Equation.3">
              <p:embed/>
            </p:oleObj>
          </a:graphicData>
        </a:graphic>
      </p:graphicFrame>
      <p:graphicFrame>
        <p:nvGraphicFramePr>
          <p:cNvPr id="75784" name="Object 8"/>
          <p:cNvGraphicFramePr>
            <a:graphicFrameLocks noChangeAspect="1"/>
          </p:cNvGraphicFramePr>
          <p:nvPr/>
        </p:nvGraphicFramePr>
        <p:xfrm>
          <a:off x="7072330" y="4216408"/>
          <a:ext cx="1173163" cy="427038"/>
        </p:xfrm>
        <a:graphic>
          <a:graphicData uri="http://schemas.openxmlformats.org/presentationml/2006/ole">
            <p:oleObj spid="_x0000_s75784" name="Equation" r:id="rId5" imgW="558720" imgH="2030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Effect of centrifugal force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29566" cy="5410200"/>
          </a:xfrm>
        </p:spPr>
        <p:txBody>
          <a:bodyPr>
            <a:normAutofit/>
          </a:bodyPr>
          <a:lstStyle/>
          <a:p>
            <a:r>
              <a:rPr lang="en-GB" sz="2400" dirty="0" smtClean="0"/>
              <a:t>Every belt has its own mass.</a:t>
            </a:r>
          </a:p>
          <a:p>
            <a:endParaRPr lang="en-GB" sz="2400" dirty="0" smtClean="0"/>
          </a:p>
          <a:p>
            <a:r>
              <a:rPr lang="en-GB" sz="2400" dirty="0" smtClean="0"/>
              <a:t>As the belt passes over a pulley, each element is subjected to a centrifugal force which increases the tension in the belt by </a:t>
            </a:r>
            <a:r>
              <a:rPr lang="en-GB" sz="2400" dirty="0" err="1" smtClean="0"/>
              <a:t>F</a:t>
            </a:r>
            <a:r>
              <a:rPr lang="en-GB" sz="2400" baseline="-25000" dirty="0" err="1" smtClean="0"/>
              <a:t>c</a:t>
            </a:r>
            <a:r>
              <a:rPr lang="en-GB" sz="2400" dirty="0" smtClean="0"/>
              <a:t>. M is mass per unit length.</a:t>
            </a:r>
          </a:p>
          <a:p>
            <a:pPr>
              <a:buNone/>
            </a:pPr>
            <a:r>
              <a:rPr lang="en-GB" sz="2400" dirty="0" smtClean="0"/>
              <a:t>				    </a:t>
            </a:r>
            <a:r>
              <a:rPr lang="en-GB" sz="2400" dirty="0" err="1" smtClean="0"/>
              <a:t>F</a:t>
            </a:r>
            <a:r>
              <a:rPr lang="en-GB" sz="2400" baseline="-25000" dirty="0" err="1" smtClean="0"/>
              <a:t>c</a:t>
            </a:r>
            <a:r>
              <a:rPr lang="en-GB" sz="2400" dirty="0" smtClean="0"/>
              <a:t> = mv</a:t>
            </a:r>
            <a:r>
              <a:rPr lang="en-GB" sz="2400" baseline="30000" dirty="0" smtClean="0"/>
              <a:t>2</a:t>
            </a:r>
          </a:p>
          <a:p>
            <a:endParaRPr lang="en-GB" sz="2400" dirty="0" smtClean="0"/>
          </a:p>
          <a:p>
            <a:r>
              <a:rPr lang="en-GB" sz="2400" dirty="0" smtClean="0"/>
              <a:t>The equations therefore become;</a:t>
            </a:r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r>
              <a:rPr lang="en-GB" sz="2400" dirty="0" smtClean="0"/>
              <a:t>For maximum power </a:t>
            </a:r>
            <a:r>
              <a:rPr lang="en-GB" sz="2400" dirty="0" err="1" smtClean="0"/>
              <a:t>F</a:t>
            </a:r>
            <a:r>
              <a:rPr lang="en-GB" sz="2400" baseline="-25000" dirty="0" err="1" smtClean="0"/>
              <a:t>c</a:t>
            </a:r>
            <a:r>
              <a:rPr lang="en-GB" sz="2400" baseline="-25000" dirty="0" smtClean="0"/>
              <a:t> </a:t>
            </a:r>
            <a:r>
              <a:rPr lang="en-GB" sz="2400" dirty="0" smtClean="0"/>
              <a:t>= T</a:t>
            </a:r>
            <a:r>
              <a:rPr lang="en-GB" sz="2400" baseline="-25000" dirty="0" smtClean="0"/>
              <a:t>1</a:t>
            </a:r>
            <a:r>
              <a:rPr lang="en-GB" sz="2400" dirty="0" smtClean="0"/>
              <a:t>/3</a:t>
            </a:r>
            <a:endParaRPr lang="en-GB" sz="2400" baseline="-25000" dirty="0"/>
          </a:p>
        </p:txBody>
      </p:sp>
      <p:sp>
        <p:nvSpPr>
          <p:cNvPr id="4099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58374" name="Object 6"/>
          <p:cNvGraphicFramePr>
            <a:graphicFrameLocks noChangeAspect="1"/>
          </p:cNvGraphicFramePr>
          <p:nvPr/>
        </p:nvGraphicFramePr>
        <p:xfrm>
          <a:off x="5715008" y="4143380"/>
          <a:ext cx="1730375" cy="912813"/>
        </p:xfrm>
        <a:graphic>
          <a:graphicData uri="http://schemas.openxmlformats.org/presentationml/2006/ole">
            <p:oleObj spid="_x0000_s58374" name="Equation" r:id="rId3" imgW="825480" imgH="431640" progId="Equation.3">
              <p:embed/>
            </p:oleObj>
          </a:graphicData>
        </a:graphic>
      </p:graphicFrame>
      <p:graphicFrame>
        <p:nvGraphicFramePr>
          <p:cNvPr id="58375" name="Object 7"/>
          <p:cNvGraphicFramePr>
            <a:graphicFrameLocks noChangeAspect="1"/>
          </p:cNvGraphicFramePr>
          <p:nvPr/>
        </p:nvGraphicFramePr>
        <p:xfrm>
          <a:off x="2000232" y="5214950"/>
          <a:ext cx="5138737" cy="831850"/>
        </p:xfrm>
        <a:graphic>
          <a:graphicData uri="http://schemas.openxmlformats.org/presentationml/2006/ole">
            <p:oleObj spid="_x0000_s58375" name="Equation" r:id="rId4" imgW="2450880" imgH="393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Example 7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29566" cy="5410200"/>
          </a:xfrm>
        </p:spPr>
        <p:txBody>
          <a:bodyPr>
            <a:normAutofit/>
          </a:bodyPr>
          <a:lstStyle/>
          <a:p>
            <a:r>
              <a:rPr lang="en-GB" sz="2400" dirty="0" smtClean="0"/>
              <a:t>A pulley system uses a flat belt of </a:t>
            </a:r>
            <a:r>
              <a:rPr lang="en-GB" sz="2400" dirty="0" err="1" smtClean="0"/>
              <a:t>c.s.a</a:t>
            </a:r>
            <a:r>
              <a:rPr lang="en-GB" sz="2400" dirty="0" smtClean="0"/>
              <a:t>. 400 mm</a:t>
            </a:r>
            <a:r>
              <a:rPr lang="en-GB" sz="2400" baseline="30000" dirty="0" smtClean="0"/>
              <a:t>2</a:t>
            </a:r>
            <a:r>
              <a:rPr lang="en-GB" sz="2400" dirty="0" smtClean="0"/>
              <a:t> and density 1200 kg/m3. The angle of lap is 170</a:t>
            </a:r>
            <a:r>
              <a:rPr lang="en-GB" sz="2400" baseline="30000" dirty="0" smtClean="0"/>
              <a:t>o</a:t>
            </a:r>
            <a:r>
              <a:rPr lang="en-GB" sz="2400" dirty="0" smtClean="0"/>
              <a:t> on the smaller wheel. The coefficient of friction is 0.25. The maximum force allowed in the belt is 800 N. Calculate the power transmitted when the belt runs at 16 m/s when</a:t>
            </a:r>
          </a:p>
          <a:p>
            <a:endParaRPr lang="en-GB" sz="2400" dirty="0" smtClean="0"/>
          </a:p>
          <a:p>
            <a:pPr>
              <a:buNone/>
            </a:pPr>
            <a:r>
              <a:rPr lang="en-GB" sz="2400" dirty="0" smtClean="0"/>
              <a:t>	a. centrifugal force is not included. </a:t>
            </a:r>
          </a:p>
          <a:p>
            <a:pPr>
              <a:buNone/>
            </a:pPr>
            <a:r>
              <a:rPr lang="en-GB" sz="2400" dirty="0" smtClean="0"/>
              <a:t>	b. centrifugal force is included. </a:t>
            </a:r>
          </a:p>
          <a:p>
            <a:pPr>
              <a:buNone/>
            </a:pPr>
            <a:endParaRPr lang="en-GB" sz="2400" dirty="0" smtClean="0"/>
          </a:p>
          <a:p>
            <a:r>
              <a:rPr lang="en-GB" sz="2400" dirty="0" smtClean="0"/>
              <a:t>Calculate the initial tension in the belts. </a:t>
            </a:r>
          </a:p>
          <a:p>
            <a:pPr>
              <a:buNone/>
            </a:pPr>
            <a:r>
              <a:rPr lang="en-GB" sz="2400" dirty="0" smtClean="0"/>
              <a:t>	</a:t>
            </a:r>
          </a:p>
        </p:txBody>
      </p:sp>
      <p:sp>
        <p:nvSpPr>
          <p:cNvPr id="4099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Example 7 a)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29566" cy="5410200"/>
          </a:xfrm>
        </p:spPr>
        <p:txBody>
          <a:bodyPr>
            <a:normAutofit/>
          </a:bodyPr>
          <a:lstStyle/>
          <a:p>
            <a:r>
              <a:rPr lang="en-GB" sz="2400" dirty="0" smtClean="0">
                <a:sym typeface="Symbol"/>
              </a:rPr>
              <a:t></a:t>
            </a:r>
            <a:r>
              <a:rPr lang="en-GB" sz="2400" dirty="0" smtClean="0"/>
              <a:t> = (170/180) x </a:t>
            </a:r>
            <a:r>
              <a:rPr lang="en-GB" sz="2400" dirty="0" smtClean="0">
                <a:sym typeface="Symbol"/>
              </a:rPr>
              <a:t></a:t>
            </a:r>
            <a:r>
              <a:rPr lang="en-GB" sz="2400" dirty="0" smtClean="0"/>
              <a:t> = 2.967 radian</a:t>
            </a:r>
          </a:p>
          <a:p>
            <a:r>
              <a:rPr lang="en-GB" sz="2400" dirty="0" smtClean="0"/>
              <a:t>F</a:t>
            </a:r>
            <a:r>
              <a:rPr lang="en-GB" sz="2400" baseline="-25000" dirty="0" smtClean="0"/>
              <a:t>1max</a:t>
            </a:r>
            <a:r>
              <a:rPr lang="en-GB" sz="2400" dirty="0" smtClean="0"/>
              <a:t> = 800 N</a:t>
            </a:r>
          </a:p>
          <a:p>
            <a:r>
              <a:rPr lang="en-GB" sz="2400" dirty="0" smtClean="0"/>
              <a:t>v = 16 m/s</a:t>
            </a:r>
          </a:p>
          <a:p>
            <a:r>
              <a:rPr lang="en-GB" sz="2400" dirty="0" smtClean="0">
                <a:latin typeface="Arial"/>
                <a:cs typeface="Arial"/>
              </a:rPr>
              <a:t>μ </a:t>
            </a:r>
            <a:r>
              <a:rPr lang="en-GB" sz="2400" dirty="0" smtClean="0"/>
              <a:t>= 0.25</a:t>
            </a:r>
          </a:p>
          <a:p>
            <a:endParaRPr lang="en-GB" sz="2400" dirty="0" smtClean="0"/>
          </a:p>
          <a:p>
            <a:pPr>
              <a:buNone/>
            </a:pPr>
            <a:endParaRPr lang="en-GB" sz="2400" dirty="0" smtClean="0"/>
          </a:p>
          <a:p>
            <a:pPr>
              <a:buNone/>
            </a:pPr>
            <a:endParaRPr lang="en-GB" sz="2400" dirty="0" smtClean="0"/>
          </a:p>
          <a:p>
            <a:pPr>
              <a:buNone/>
            </a:pPr>
            <a:r>
              <a:rPr lang="en-GB" sz="2400" dirty="0" smtClean="0"/>
              <a:t>	</a:t>
            </a:r>
          </a:p>
        </p:txBody>
      </p:sp>
      <p:sp>
        <p:nvSpPr>
          <p:cNvPr id="4099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76803" name="Object 3"/>
          <p:cNvGraphicFramePr>
            <a:graphicFrameLocks noChangeAspect="1"/>
          </p:cNvGraphicFramePr>
          <p:nvPr/>
        </p:nvGraphicFramePr>
        <p:xfrm>
          <a:off x="1214414" y="3382968"/>
          <a:ext cx="2768600" cy="831850"/>
        </p:xfrm>
        <a:graphic>
          <a:graphicData uri="http://schemas.openxmlformats.org/presentationml/2006/ole">
            <p:oleObj spid="_x0000_s76803" name="Equation" r:id="rId3" imgW="1320480" imgH="393480" progId="Equation.3">
              <p:embed/>
            </p:oleObj>
          </a:graphicData>
        </a:graphic>
      </p:graphicFrame>
      <p:graphicFrame>
        <p:nvGraphicFramePr>
          <p:cNvPr id="76804" name="Object 4"/>
          <p:cNvGraphicFramePr>
            <a:graphicFrameLocks noChangeAspect="1"/>
          </p:cNvGraphicFramePr>
          <p:nvPr/>
        </p:nvGraphicFramePr>
        <p:xfrm>
          <a:off x="4000496" y="3382968"/>
          <a:ext cx="3275013" cy="831850"/>
        </p:xfrm>
        <a:graphic>
          <a:graphicData uri="http://schemas.openxmlformats.org/presentationml/2006/ole">
            <p:oleObj spid="_x0000_s76804" name="Equation" r:id="rId4" imgW="1562040" imgH="393480" progId="Equation.3">
              <p:embed/>
            </p:oleObj>
          </a:graphicData>
        </a:graphic>
      </p:graphicFrame>
      <p:graphicFrame>
        <p:nvGraphicFramePr>
          <p:cNvPr id="76805" name="Object 5"/>
          <p:cNvGraphicFramePr>
            <a:graphicFrameLocks noChangeAspect="1"/>
          </p:cNvGraphicFramePr>
          <p:nvPr/>
        </p:nvGraphicFramePr>
        <p:xfrm>
          <a:off x="1214414" y="4429132"/>
          <a:ext cx="1916113" cy="482600"/>
        </p:xfrm>
        <a:graphic>
          <a:graphicData uri="http://schemas.openxmlformats.org/presentationml/2006/ole">
            <p:oleObj spid="_x0000_s76805" name="Equation" r:id="rId5" imgW="914400" imgH="2286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Example 7 b)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29566" cy="5410200"/>
          </a:xfrm>
        </p:spPr>
        <p:txBody>
          <a:bodyPr>
            <a:normAutofit/>
          </a:bodyPr>
          <a:lstStyle/>
          <a:p>
            <a:r>
              <a:rPr lang="en-GB" sz="2400" dirty="0" smtClean="0">
                <a:sym typeface="Symbol"/>
              </a:rPr>
              <a:t></a:t>
            </a:r>
            <a:r>
              <a:rPr lang="en-GB" sz="2400" dirty="0" smtClean="0"/>
              <a:t> = (170/180) x </a:t>
            </a:r>
            <a:r>
              <a:rPr lang="en-GB" sz="2400" dirty="0" smtClean="0">
                <a:sym typeface="Symbol"/>
              </a:rPr>
              <a:t></a:t>
            </a:r>
            <a:r>
              <a:rPr lang="en-GB" sz="2400" dirty="0" smtClean="0"/>
              <a:t> = 2.967 radian</a:t>
            </a:r>
          </a:p>
          <a:p>
            <a:r>
              <a:rPr lang="en-GB" sz="2400" dirty="0" smtClean="0"/>
              <a:t>F</a:t>
            </a:r>
            <a:r>
              <a:rPr lang="en-GB" sz="2400" baseline="-25000" dirty="0" smtClean="0"/>
              <a:t>1max</a:t>
            </a:r>
            <a:r>
              <a:rPr lang="en-GB" sz="2400" dirty="0" smtClean="0"/>
              <a:t> = 800 N</a:t>
            </a:r>
          </a:p>
          <a:p>
            <a:r>
              <a:rPr lang="en-GB" sz="2400" dirty="0" smtClean="0"/>
              <a:t>v = 16 m/s</a:t>
            </a:r>
          </a:p>
          <a:p>
            <a:r>
              <a:rPr lang="en-GB" sz="2400" dirty="0" smtClean="0">
                <a:latin typeface="Arial"/>
                <a:cs typeface="Arial"/>
              </a:rPr>
              <a:t>μ </a:t>
            </a:r>
            <a:r>
              <a:rPr lang="en-GB" sz="2400" dirty="0" smtClean="0"/>
              <a:t>= 0.25</a:t>
            </a:r>
          </a:p>
          <a:p>
            <a:endParaRPr lang="en-GB" sz="2400" dirty="0" smtClean="0"/>
          </a:p>
          <a:p>
            <a:pPr>
              <a:buNone/>
            </a:pPr>
            <a:endParaRPr lang="en-GB" sz="2400" dirty="0" smtClean="0"/>
          </a:p>
          <a:p>
            <a:pPr>
              <a:buNone/>
            </a:pPr>
            <a:endParaRPr lang="en-GB" sz="2400" dirty="0" smtClean="0"/>
          </a:p>
          <a:p>
            <a:pPr>
              <a:buNone/>
            </a:pPr>
            <a:r>
              <a:rPr lang="en-GB" sz="2400" dirty="0" smtClean="0"/>
              <a:t>	</a:t>
            </a:r>
          </a:p>
        </p:txBody>
      </p:sp>
      <p:sp>
        <p:nvSpPr>
          <p:cNvPr id="4099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77830" name="Object 6"/>
          <p:cNvGraphicFramePr>
            <a:graphicFrameLocks noChangeAspect="1"/>
          </p:cNvGraphicFramePr>
          <p:nvPr/>
        </p:nvGraphicFramePr>
        <p:xfrm>
          <a:off x="714348" y="3429000"/>
          <a:ext cx="1357312" cy="509588"/>
        </p:xfrm>
        <a:graphic>
          <a:graphicData uri="http://schemas.openxmlformats.org/presentationml/2006/ole">
            <p:oleObj spid="_x0000_s77830" name="Equation" r:id="rId3" imgW="647640" imgH="241200" progId="Equation.3">
              <p:embed/>
            </p:oleObj>
          </a:graphicData>
        </a:graphic>
      </p:graphicFrame>
      <p:graphicFrame>
        <p:nvGraphicFramePr>
          <p:cNvPr id="77831" name="Object 7"/>
          <p:cNvGraphicFramePr>
            <a:graphicFrameLocks noChangeAspect="1"/>
          </p:cNvGraphicFramePr>
          <p:nvPr/>
        </p:nvGraphicFramePr>
        <p:xfrm>
          <a:off x="2143108" y="3429000"/>
          <a:ext cx="3113087" cy="428625"/>
        </p:xfrm>
        <a:graphic>
          <a:graphicData uri="http://schemas.openxmlformats.org/presentationml/2006/ole">
            <p:oleObj spid="_x0000_s77831" name="Equation" r:id="rId4" imgW="1485720" imgH="203040" progId="Equation.3">
              <p:embed/>
            </p:oleObj>
          </a:graphicData>
        </a:graphic>
      </p:graphicFrame>
      <p:graphicFrame>
        <p:nvGraphicFramePr>
          <p:cNvPr id="77832" name="Object 8"/>
          <p:cNvGraphicFramePr>
            <a:graphicFrameLocks noChangeAspect="1"/>
          </p:cNvGraphicFramePr>
          <p:nvPr/>
        </p:nvGraphicFramePr>
        <p:xfrm>
          <a:off x="5286380" y="3500438"/>
          <a:ext cx="1303338" cy="374650"/>
        </p:xfrm>
        <a:graphic>
          <a:graphicData uri="http://schemas.openxmlformats.org/presentationml/2006/ole">
            <p:oleObj spid="_x0000_s77832" name="Equation" r:id="rId5" imgW="622080" imgH="177480" progId="Equation.3">
              <p:embed/>
            </p:oleObj>
          </a:graphicData>
        </a:graphic>
      </p:graphicFrame>
      <p:graphicFrame>
        <p:nvGraphicFramePr>
          <p:cNvPr id="77833" name="Object 9"/>
          <p:cNvGraphicFramePr>
            <a:graphicFrameLocks noChangeAspect="1"/>
          </p:cNvGraphicFramePr>
          <p:nvPr/>
        </p:nvGraphicFramePr>
        <p:xfrm>
          <a:off x="642910" y="4214818"/>
          <a:ext cx="3249612" cy="831850"/>
        </p:xfrm>
        <a:graphic>
          <a:graphicData uri="http://schemas.openxmlformats.org/presentationml/2006/ole">
            <p:oleObj spid="_x0000_s77833" name="Equation" r:id="rId6" imgW="1549080" imgH="393480" progId="Equation.3">
              <p:embed/>
            </p:oleObj>
          </a:graphicData>
        </a:graphic>
      </p:graphicFrame>
      <p:graphicFrame>
        <p:nvGraphicFramePr>
          <p:cNvPr id="77834" name="Object 10"/>
          <p:cNvGraphicFramePr>
            <a:graphicFrameLocks noChangeAspect="1"/>
          </p:cNvGraphicFramePr>
          <p:nvPr/>
        </p:nvGraphicFramePr>
        <p:xfrm>
          <a:off x="3929058" y="4214818"/>
          <a:ext cx="4208463" cy="831850"/>
        </p:xfrm>
        <a:graphic>
          <a:graphicData uri="http://schemas.openxmlformats.org/presentationml/2006/ole">
            <p:oleObj spid="_x0000_s77834" name="Equation" r:id="rId7" imgW="2006280" imgH="393480" progId="Equation.3">
              <p:embed/>
            </p:oleObj>
          </a:graphicData>
        </a:graphic>
      </p:graphicFrame>
      <p:graphicFrame>
        <p:nvGraphicFramePr>
          <p:cNvPr id="77835" name="Object 11"/>
          <p:cNvGraphicFramePr>
            <a:graphicFrameLocks noChangeAspect="1"/>
          </p:cNvGraphicFramePr>
          <p:nvPr/>
        </p:nvGraphicFramePr>
        <p:xfrm>
          <a:off x="642910" y="5143512"/>
          <a:ext cx="1917700" cy="482600"/>
        </p:xfrm>
        <a:graphic>
          <a:graphicData uri="http://schemas.openxmlformats.org/presentationml/2006/ole">
            <p:oleObj spid="_x0000_s77835" name="Equation" r:id="rId8" imgW="914400" imgH="2286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Example 7 b)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29566" cy="5410200"/>
          </a:xfrm>
        </p:spPr>
        <p:txBody>
          <a:bodyPr>
            <a:normAutofit/>
          </a:bodyPr>
          <a:lstStyle/>
          <a:p>
            <a:r>
              <a:rPr lang="en-GB" sz="2400" dirty="0" smtClean="0">
                <a:sym typeface="Symbol"/>
              </a:rPr>
              <a:t></a:t>
            </a:r>
            <a:r>
              <a:rPr lang="en-GB" sz="2400" dirty="0" smtClean="0"/>
              <a:t> = (170/180) x </a:t>
            </a:r>
            <a:r>
              <a:rPr lang="en-GB" sz="2400" dirty="0" smtClean="0">
                <a:sym typeface="Symbol"/>
              </a:rPr>
              <a:t></a:t>
            </a:r>
            <a:r>
              <a:rPr lang="en-GB" sz="2400" dirty="0" smtClean="0"/>
              <a:t> = 2.967 radian</a:t>
            </a:r>
          </a:p>
          <a:p>
            <a:r>
              <a:rPr lang="en-GB" sz="2400" dirty="0" smtClean="0"/>
              <a:t>F</a:t>
            </a:r>
            <a:r>
              <a:rPr lang="en-GB" sz="2400" baseline="-25000" dirty="0" smtClean="0"/>
              <a:t>1max</a:t>
            </a:r>
            <a:r>
              <a:rPr lang="en-GB" sz="2400" dirty="0" smtClean="0"/>
              <a:t> = 800 N</a:t>
            </a:r>
          </a:p>
          <a:p>
            <a:r>
              <a:rPr lang="en-GB" sz="2400" dirty="0" smtClean="0"/>
              <a:t>v = 16 m/s</a:t>
            </a:r>
          </a:p>
          <a:p>
            <a:r>
              <a:rPr lang="en-GB" sz="2400" dirty="0" smtClean="0">
                <a:latin typeface="Arial"/>
                <a:cs typeface="Arial"/>
              </a:rPr>
              <a:t>μ </a:t>
            </a:r>
            <a:r>
              <a:rPr lang="en-GB" sz="2400" dirty="0" smtClean="0"/>
              <a:t>= 0.25</a:t>
            </a:r>
          </a:p>
          <a:p>
            <a:endParaRPr lang="en-GB" sz="2400" dirty="0" smtClean="0"/>
          </a:p>
          <a:p>
            <a:pPr>
              <a:buNone/>
            </a:pPr>
            <a:endParaRPr lang="en-GB" sz="2400" dirty="0" smtClean="0"/>
          </a:p>
          <a:p>
            <a:pPr>
              <a:buNone/>
            </a:pPr>
            <a:endParaRPr lang="en-GB" sz="2400" dirty="0" smtClean="0"/>
          </a:p>
          <a:p>
            <a:pPr>
              <a:buNone/>
            </a:pPr>
            <a:r>
              <a:rPr lang="en-GB" sz="2400" dirty="0" smtClean="0"/>
              <a:t>	</a:t>
            </a:r>
          </a:p>
        </p:txBody>
      </p:sp>
      <p:sp>
        <p:nvSpPr>
          <p:cNvPr id="4099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80906" name="Object 10"/>
          <p:cNvGraphicFramePr>
            <a:graphicFrameLocks noChangeAspect="1"/>
          </p:cNvGraphicFramePr>
          <p:nvPr/>
        </p:nvGraphicFramePr>
        <p:xfrm>
          <a:off x="3500430" y="2928934"/>
          <a:ext cx="1730375" cy="912813"/>
        </p:xfrm>
        <a:graphic>
          <a:graphicData uri="http://schemas.openxmlformats.org/presentationml/2006/ole">
            <p:oleObj spid="_x0000_s80906" name="Equation" r:id="rId3" imgW="825480" imgH="431640" progId="Equation.3">
              <p:embed/>
            </p:oleObj>
          </a:graphicData>
        </a:graphic>
      </p:graphicFrame>
      <p:graphicFrame>
        <p:nvGraphicFramePr>
          <p:cNvPr id="80907" name="Object 11"/>
          <p:cNvGraphicFramePr>
            <a:graphicFrameLocks noChangeAspect="1"/>
          </p:cNvGraphicFramePr>
          <p:nvPr/>
        </p:nvGraphicFramePr>
        <p:xfrm>
          <a:off x="1071538" y="4071942"/>
          <a:ext cx="2130425" cy="831850"/>
        </p:xfrm>
        <a:graphic>
          <a:graphicData uri="http://schemas.openxmlformats.org/presentationml/2006/ole">
            <p:oleObj spid="_x0000_s80907" name="Equation" r:id="rId4" imgW="1015920" imgH="393480" progId="Equation.3">
              <p:embed/>
            </p:oleObj>
          </a:graphicData>
        </a:graphic>
      </p:graphicFrame>
      <p:graphicFrame>
        <p:nvGraphicFramePr>
          <p:cNvPr id="80908" name="Object 12"/>
          <p:cNvGraphicFramePr>
            <a:graphicFrameLocks noChangeAspect="1"/>
          </p:cNvGraphicFramePr>
          <p:nvPr/>
        </p:nvGraphicFramePr>
        <p:xfrm>
          <a:off x="3286116" y="4025910"/>
          <a:ext cx="2795587" cy="831850"/>
        </p:xfrm>
        <a:graphic>
          <a:graphicData uri="http://schemas.openxmlformats.org/presentationml/2006/ole">
            <p:oleObj spid="_x0000_s80908" name="Equation" r:id="rId5" imgW="1333440" imgH="393480" progId="Equation.3">
              <p:embed/>
            </p:oleObj>
          </a:graphicData>
        </a:graphic>
      </p:graphicFrame>
      <p:graphicFrame>
        <p:nvGraphicFramePr>
          <p:cNvPr id="80909" name="Object 13"/>
          <p:cNvGraphicFramePr>
            <a:graphicFrameLocks noChangeAspect="1"/>
          </p:cNvGraphicFramePr>
          <p:nvPr/>
        </p:nvGraphicFramePr>
        <p:xfrm>
          <a:off x="6143636" y="4214818"/>
          <a:ext cx="1331913" cy="376238"/>
        </p:xfrm>
        <a:graphic>
          <a:graphicData uri="http://schemas.openxmlformats.org/presentationml/2006/ole">
            <p:oleObj spid="_x0000_s80909" name="Equation" r:id="rId6" imgW="634680" imgH="177480" progId="Equation.3">
              <p:embed/>
            </p:oleObj>
          </a:graphicData>
        </a:graphic>
      </p:graphicFrame>
      <p:graphicFrame>
        <p:nvGraphicFramePr>
          <p:cNvPr id="80910" name="Object 14"/>
          <p:cNvGraphicFramePr>
            <a:graphicFrameLocks noChangeAspect="1"/>
          </p:cNvGraphicFramePr>
          <p:nvPr/>
        </p:nvGraphicFramePr>
        <p:xfrm>
          <a:off x="708025" y="5357813"/>
          <a:ext cx="3143250" cy="831850"/>
        </p:xfrm>
        <a:graphic>
          <a:graphicData uri="http://schemas.openxmlformats.org/presentationml/2006/ole">
            <p:oleObj spid="_x0000_s80910" name="Equation" r:id="rId7" imgW="1498320" imgH="393480" progId="Equation.3">
              <p:embed/>
            </p:oleObj>
          </a:graphicData>
        </a:graphic>
      </p:graphicFrame>
      <p:graphicFrame>
        <p:nvGraphicFramePr>
          <p:cNvPr id="80911" name="Object 15"/>
          <p:cNvGraphicFramePr>
            <a:graphicFrameLocks noChangeAspect="1"/>
          </p:cNvGraphicFramePr>
          <p:nvPr/>
        </p:nvGraphicFramePr>
        <p:xfrm>
          <a:off x="3857620" y="5357826"/>
          <a:ext cx="1865313" cy="831850"/>
        </p:xfrm>
        <a:graphic>
          <a:graphicData uri="http://schemas.openxmlformats.org/presentationml/2006/ole">
            <p:oleObj spid="_x0000_s80911" name="Equation" r:id="rId8" imgW="888840" imgH="393480" progId="Equation.3">
              <p:embed/>
            </p:oleObj>
          </a:graphicData>
        </a:graphic>
      </p:graphicFrame>
      <p:graphicFrame>
        <p:nvGraphicFramePr>
          <p:cNvPr id="80912" name="Object 16"/>
          <p:cNvGraphicFramePr>
            <a:graphicFrameLocks noChangeAspect="1"/>
          </p:cNvGraphicFramePr>
          <p:nvPr/>
        </p:nvGraphicFramePr>
        <p:xfrm>
          <a:off x="5715008" y="5572140"/>
          <a:ext cx="1331913" cy="374650"/>
        </p:xfrm>
        <a:graphic>
          <a:graphicData uri="http://schemas.openxmlformats.org/presentationml/2006/ole">
            <p:oleObj spid="_x0000_s80912" name="Equation" r:id="rId9" imgW="634680" imgH="177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V Belts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5157798" cy="5124472"/>
          </a:xfrm>
        </p:spPr>
        <p:txBody>
          <a:bodyPr>
            <a:normAutofit/>
          </a:bodyPr>
          <a:lstStyle/>
          <a:p>
            <a:r>
              <a:rPr lang="en-GB" sz="2400" dirty="0" smtClean="0"/>
              <a:t>A V-belt increases the reaction force between the surface of the belt and pulley.</a:t>
            </a:r>
          </a:p>
          <a:p>
            <a:endParaRPr lang="en-GB" sz="2400" dirty="0" smtClean="0"/>
          </a:p>
          <a:p>
            <a:r>
              <a:rPr lang="en-GB" sz="2400" dirty="0" smtClean="0"/>
              <a:t>This increase can be described by an effective increase in coefficient </a:t>
            </a:r>
            <a:r>
              <a:rPr lang="en-GB" sz="2400" smtClean="0"/>
              <a:t>of friction </a:t>
            </a:r>
            <a:r>
              <a:rPr lang="en-GB" sz="2400" dirty="0" smtClean="0"/>
              <a:t>from </a:t>
            </a:r>
            <a:r>
              <a:rPr lang="el-GR" sz="2400" dirty="0" smtClean="0">
                <a:latin typeface="Arial"/>
                <a:cs typeface="Arial"/>
              </a:rPr>
              <a:t>μ</a:t>
            </a:r>
            <a:r>
              <a:rPr lang="en-GB" sz="2400" dirty="0" smtClean="0">
                <a:latin typeface="Arial"/>
                <a:cs typeface="Arial"/>
              </a:rPr>
              <a:t> </a:t>
            </a:r>
            <a:r>
              <a:rPr lang="en-GB" sz="2400" dirty="0" smtClean="0"/>
              <a:t>to </a:t>
            </a:r>
            <a:r>
              <a:rPr lang="el-GR" sz="2400" dirty="0" smtClean="0">
                <a:latin typeface="Arial"/>
                <a:cs typeface="Arial"/>
              </a:rPr>
              <a:t>μ</a:t>
            </a:r>
            <a:r>
              <a:rPr lang="en-GB" sz="2400" dirty="0" smtClean="0">
                <a:latin typeface="Arial"/>
                <a:cs typeface="Arial"/>
              </a:rPr>
              <a:t>’,</a:t>
            </a:r>
            <a:r>
              <a:rPr lang="en-GB" sz="2400" dirty="0" smtClean="0"/>
              <a:t> where </a:t>
            </a:r>
          </a:p>
          <a:p>
            <a:endParaRPr lang="en-GB" sz="2400" dirty="0" smtClean="0"/>
          </a:p>
        </p:txBody>
      </p:sp>
      <p:sp>
        <p:nvSpPr>
          <p:cNvPr id="4099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59396" name="Object 4"/>
          <p:cNvGraphicFramePr>
            <a:graphicFrameLocks noChangeAspect="1"/>
          </p:cNvGraphicFramePr>
          <p:nvPr/>
        </p:nvGraphicFramePr>
        <p:xfrm>
          <a:off x="1857356" y="3857628"/>
          <a:ext cx="2874962" cy="887413"/>
        </p:xfrm>
        <a:graphic>
          <a:graphicData uri="http://schemas.openxmlformats.org/presentationml/2006/ole">
            <p:oleObj spid="_x0000_s59396" name="Equation" r:id="rId4" imgW="1371600" imgH="419040" progId="Equation.3">
              <p:embed/>
            </p:oleObj>
          </a:graphicData>
        </a:graphic>
      </p:graphicFrame>
      <p:graphicFrame>
        <p:nvGraphicFramePr>
          <p:cNvPr id="59397" name="Object 5"/>
          <p:cNvGraphicFramePr>
            <a:graphicFrameLocks noChangeAspect="1"/>
          </p:cNvGraphicFramePr>
          <p:nvPr/>
        </p:nvGraphicFramePr>
        <p:xfrm>
          <a:off x="2786050" y="4929198"/>
          <a:ext cx="1171575" cy="912813"/>
        </p:xfrm>
        <a:graphic>
          <a:graphicData uri="http://schemas.openxmlformats.org/presentationml/2006/ole">
            <p:oleObj spid="_x0000_s59397" name="Equation" r:id="rId5" imgW="558720" imgH="431640" progId="Equation.3">
              <p:embed/>
            </p:oleObj>
          </a:graphicData>
        </a:graphic>
      </p:graphicFrame>
      <p:graphicFrame>
        <p:nvGraphicFramePr>
          <p:cNvPr id="59398" name="Object 6"/>
          <p:cNvGraphicFramePr>
            <a:graphicFrameLocks noChangeAspect="1"/>
          </p:cNvGraphicFramePr>
          <p:nvPr/>
        </p:nvGraphicFramePr>
        <p:xfrm>
          <a:off x="714348" y="5857892"/>
          <a:ext cx="5192712" cy="831850"/>
        </p:xfrm>
        <a:graphic>
          <a:graphicData uri="http://schemas.openxmlformats.org/presentationml/2006/ole">
            <p:oleObj spid="_x0000_s59398" name="Equation" r:id="rId6" imgW="2476440" imgH="393480" progId="Equation.3">
              <p:embed/>
            </p:oleObj>
          </a:graphicData>
        </a:graphic>
      </p:graphicFrame>
      <p:sp>
        <p:nvSpPr>
          <p:cNvPr id="54" name="TextBox 53"/>
          <p:cNvSpPr txBox="1"/>
          <p:nvPr/>
        </p:nvSpPr>
        <p:spPr>
          <a:xfrm>
            <a:off x="8572528" y="2357430"/>
            <a:ext cx="11430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dirty="0" smtClean="0">
                <a:latin typeface="Arial"/>
                <a:cs typeface="Arial"/>
              </a:rPr>
              <a:t>β</a:t>
            </a:r>
            <a:endParaRPr lang="en-GB" dirty="0"/>
          </a:p>
        </p:txBody>
      </p:sp>
      <p:grpSp>
        <p:nvGrpSpPr>
          <p:cNvPr id="59" name="Group 58"/>
          <p:cNvGrpSpPr/>
          <p:nvPr/>
        </p:nvGrpSpPr>
        <p:grpSpPr>
          <a:xfrm>
            <a:off x="5857884" y="1202280"/>
            <a:ext cx="4000528" cy="3941232"/>
            <a:chOff x="6072198" y="1202280"/>
            <a:chExt cx="4000528" cy="3941232"/>
          </a:xfrm>
        </p:grpSpPr>
        <p:grpSp>
          <p:nvGrpSpPr>
            <p:cNvPr id="13" name="Group 12"/>
            <p:cNvGrpSpPr/>
            <p:nvPr/>
          </p:nvGrpSpPr>
          <p:grpSpPr>
            <a:xfrm>
              <a:off x="6858016" y="2428868"/>
              <a:ext cx="1643074" cy="2714644"/>
              <a:chOff x="6715140" y="3714752"/>
              <a:chExt cx="1643074" cy="2714644"/>
            </a:xfrm>
          </p:grpSpPr>
          <p:sp>
            <p:nvSpPr>
              <p:cNvPr id="12" name="Rectangle 11"/>
              <p:cNvSpPr/>
              <p:nvPr/>
            </p:nvSpPr>
            <p:spPr>
              <a:xfrm>
                <a:off x="6715140" y="3714752"/>
                <a:ext cx="1643074" cy="2714644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10" name="Trapezoid 9"/>
              <p:cNvSpPr/>
              <p:nvPr/>
            </p:nvSpPr>
            <p:spPr>
              <a:xfrm rot="10800000">
                <a:off x="6858016" y="3714752"/>
                <a:ext cx="1357322" cy="928694"/>
              </a:xfrm>
              <a:prstGeom prst="trapezoid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sp>
          <p:nvSpPr>
            <p:cNvPr id="14" name="Trapezoid 13"/>
            <p:cNvSpPr/>
            <p:nvPr/>
          </p:nvSpPr>
          <p:spPr>
            <a:xfrm rot="10800000">
              <a:off x="7000892" y="2285992"/>
              <a:ext cx="1285884" cy="1000132"/>
            </a:xfrm>
            <a:prstGeom prst="trapezoid">
              <a:avLst/>
            </a:prstGeom>
            <a:solidFill>
              <a:schemeClr val="bg1">
                <a:lumMod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20" name="Straight Arrow Connector 19"/>
            <p:cNvCxnSpPr>
              <a:endCxn id="14" idx="3"/>
            </p:cNvCxnSpPr>
            <p:nvPr/>
          </p:nvCxnSpPr>
          <p:spPr>
            <a:xfrm flipV="1">
              <a:off x="6357950" y="2786058"/>
              <a:ext cx="767958" cy="214314"/>
            </a:xfrm>
            <a:prstGeom prst="straightConnector1">
              <a:avLst/>
            </a:prstGeom>
            <a:ln w="22225">
              <a:solidFill>
                <a:schemeClr val="tx1">
                  <a:lumMod val="95000"/>
                  <a:lumOff val="5000"/>
                </a:schemeClr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Arrow Connector 21"/>
            <p:cNvCxnSpPr>
              <a:endCxn id="14" idx="1"/>
            </p:cNvCxnSpPr>
            <p:nvPr/>
          </p:nvCxnSpPr>
          <p:spPr>
            <a:xfrm rot="10800000">
              <a:off x="8161760" y="2786058"/>
              <a:ext cx="767959" cy="142876"/>
            </a:xfrm>
            <a:prstGeom prst="straightConnector1">
              <a:avLst/>
            </a:prstGeom>
            <a:ln w="22225">
              <a:solidFill>
                <a:schemeClr val="tx1">
                  <a:lumMod val="95000"/>
                  <a:lumOff val="5000"/>
                </a:schemeClr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Arrow Connector 25"/>
            <p:cNvCxnSpPr/>
            <p:nvPr/>
          </p:nvCxnSpPr>
          <p:spPr>
            <a:xfrm rot="5400000" flipH="1" flipV="1">
              <a:off x="7036611" y="2107397"/>
              <a:ext cx="1214446" cy="1588"/>
            </a:xfrm>
            <a:prstGeom prst="straightConnector1">
              <a:avLst/>
            </a:prstGeom>
            <a:ln w="22225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>
              <a:stCxn id="14" idx="1"/>
            </p:cNvCxnSpPr>
            <p:nvPr/>
          </p:nvCxnSpPr>
          <p:spPr>
            <a:xfrm>
              <a:off x="8161759" y="2786058"/>
              <a:ext cx="767959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16200000" flipH="1">
              <a:off x="6000760" y="3286124"/>
              <a:ext cx="2643206" cy="642942"/>
            </a:xfrm>
            <a:prstGeom prst="line">
              <a:avLst/>
            </a:prstGeom>
            <a:ln w="12700"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5400000">
              <a:off x="6679421" y="3250405"/>
              <a:ext cx="2571768" cy="642942"/>
            </a:xfrm>
            <a:prstGeom prst="line">
              <a:avLst/>
            </a:prstGeom>
            <a:ln w="12700"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Arrow Connector 41"/>
            <p:cNvCxnSpPr/>
            <p:nvPr/>
          </p:nvCxnSpPr>
          <p:spPr>
            <a:xfrm rot="5400000" flipH="1" flipV="1">
              <a:off x="8644760" y="2999578"/>
              <a:ext cx="214314" cy="73026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Arrow Connector 44"/>
            <p:cNvCxnSpPr/>
            <p:nvPr/>
          </p:nvCxnSpPr>
          <p:spPr>
            <a:xfrm rot="16200000" flipH="1">
              <a:off x="8643966" y="2643182"/>
              <a:ext cx="214314" cy="71438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1" name="Arc 50"/>
            <p:cNvSpPr/>
            <p:nvPr/>
          </p:nvSpPr>
          <p:spPr>
            <a:xfrm>
              <a:off x="8786842" y="2786058"/>
              <a:ext cx="45719" cy="214314"/>
            </a:xfrm>
            <a:prstGeom prst="arc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52" name="Arc 51"/>
            <p:cNvSpPr/>
            <p:nvPr/>
          </p:nvSpPr>
          <p:spPr>
            <a:xfrm>
              <a:off x="7429520" y="3786190"/>
              <a:ext cx="428628" cy="142876"/>
            </a:xfrm>
            <a:prstGeom prst="arc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53" name="Arc 52"/>
            <p:cNvSpPr/>
            <p:nvPr/>
          </p:nvSpPr>
          <p:spPr>
            <a:xfrm rot="19844027">
              <a:off x="7141059" y="3898696"/>
              <a:ext cx="521735" cy="125140"/>
            </a:xfrm>
            <a:prstGeom prst="arc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55" name="TextBox 54"/>
            <p:cNvSpPr txBox="1"/>
            <p:nvPr/>
          </p:nvSpPr>
          <p:spPr>
            <a:xfrm>
              <a:off x="7429520" y="3929066"/>
              <a:ext cx="114300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>
                  <a:latin typeface="Arial"/>
                  <a:cs typeface="Arial"/>
                </a:rPr>
                <a:t>2</a:t>
              </a:r>
              <a:r>
                <a:rPr lang="el-GR" dirty="0" smtClean="0">
                  <a:latin typeface="Arial"/>
                  <a:cs typeface="Arial"/>
                </a:rPr>
                <a:t>β</a:t>
              </a:r>
              <a:endParaRPr lang="en-GB" dirty="0"/>
            </a:p>
          </p:txBody>
        </p:sp>
        <p:sp>
          <p:nvSpPr>
            <p:cNvPr id="56" name="TextBox 55"/>
            <p:cNvSpPr txBox="1"/>
            <p:nvPr/>
          </p:nvSpPr>
          <p:spPr>
            <a:xfrm>
              <a:off x="7500958" y="1202280"/>
              <a:ext cx="114300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>
                  <a:latin typeface="Arial"/>
                  <a:cs typeface="Arial"/>
                </a:rPr>
                <a:t>R</a:t>
              </a:r>
              <a:endParaRPr lang="en-GB" dirty="0"/>
            </a:p>
          </p:txBody>
        </p:sp>
        <p:sp>
          <p:nvSpPr>
            <p:cNvPr id="57" name="TextBox 56"/>
            <p:cNvSpPr txBox="1"/>
            <p:nvPr/>
          </p:nvSpPr>
          <p:spPr>
            <a:xfrm>
              <a:off x="6072198" y="2857496"/>
              <a:ext cx="114300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>
                  <a:latin typeface="Arial"/>
                  <a:cs typeface="Arial"/>
                </a:rPr>
                <a:t>N</a:t>
              </a:r>
              <a:endParaRPr lang="en-GB" dirty="0"/>
            </a:p>
          </p:txBody>
        </p:sp>
        <p:sp>
          <p:nvSpPr>
            <p:cNvPr id="58" name="TextBox 57"/>
            <p:cNvSpPr txBox="1"/>
            <p:nvPr/>
          </p:nvSpPr>
          <p:spPr>
            <a:xfrm>
              <a:off x="8929718" y="2845354"/>
              <a:ext cx="114300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>
                  <a:latin typeface="Arial"/>
                  <a:cs typeface="Arial"/>
                </a:rPr>
                <a:t>N</a:t>
              </a:r>
              <a:endParaRPr lang="en-GB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quity">
  <a:themeElements>
    <a:clrScheme name="Equity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Equity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Equity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551</TotalTime>
  <Words>1164</Words>
  <Application>Microsoft Office PowerPoint</Application>
  <PresentationFormat>On-screen Show (4:3)</PresentationFormat>
  <Paragraphs>257</Paragraphs>
  <Slides>32</Slides>
  <Notes>3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4" baseType="lpstr">
      <vt:lpstr>Equity</vt:lpstr>
      <vt:lpstr>Equation</vt:lpstr>
      <vt:lpstr>Mechanical Principles</vt:lpstr>
      <vt:lpstr>Outcome 2</vt:lpstr>
      <vt:lpstr>Outcome 2</vt:lpstr>
      <vt:lpstr>Belt Drives - Introduction </vt:lpstr>
      <vt:lpstr>Relationship between wheel speeds</vt:lpstr>
      <vt:lpstr>Belt Tension</vt:lpstr>
      <vt:lpstr>Belt Tension</vt:lpstr>
      <vt:lpstr>Power Transmitted</vt:lpstr>
      <vt:lpstr>Friction and angle of lap</vt:lpstr>
      <vt:lpstr>Friction and angle of lap</vt:lpstr>
      <vt:lpstr>Friction and angle of lap</vt:lpstr>
      <vt:lpstr>Friction and angle of lap</vt:lpstr>
      <vt:lpstr>Example 1</vt:lpstr>
      <vt:lpstr>Example 1</vt:lpstr>
      <vt:lpstr>Example 2</vt:lpstr>
      <vt:lpstr>Example 2</vt:lpstr>
      <vt:lpstr>Example 3</vt:lpstr>
      <vt:lpstr>Example 3</vt:lpstr>
      <vt:lpstr>Example 4</vt:lpstr>
      <vt:lpstr>Example 4</vt:lpstr>
      <vt:lpstr>Example 5</vt:lpstr>
      <vt:lpstr>Example 5</vt:lpstr>
      <vt:lpstr>Example 5</vt:lpstr>
      <vt:lpstr>Example 6</vt:lpstr>
      <vt:lpstr>Example 6</vt:lpstr>
      <vt:lpstr>Example 6</vt:lpstr>
      <vt:lpstr>Effect of centrifugal force</vt:lpstr>
      <vt:lpstr>Example 7</vt:lpstr>
      <vt:lpstr>Example 7 a)</vt:lpstr>
      <vt:lpstr>Example 7 b)</vt:lpstr>
      <vt:lpstr>Example 7 b)</vt:lpstr>
      <vt:lpstr>V Belts</vt:lpstr>
    </vt:vector>
  </TitlesOfParts>
  <Company>SMU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Mechanical Principles</dc:title>
  <dc:creator>fad-tt</dc:creator>
  <cp:lastModifiedBy>Tim Tudor</cp:lastModifiedBy>
  <cp:revision>65</cp:revision>
  <dcterms:created xsi:type="dcterms:W3CDTF">2010-12-21T08:45:19Z</dcterms:created>
  <dcterms:modified xsi:type="dcterms:W3CDTF">2012-02-26T14:25:00Z</dcterms:modified>
</cp:coreProperties>
</file>