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2" r:id="rId4"/>
    <p:sldId id="261" r:id="rId5"/>
    <p:sldId id="260" r:id="rId6"/>
    <p:sldId id="263"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04790-B0E8-3AD3-C404-933FA71AA93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F8D26229-71B1-5387-57FD-609D106708E0}"/>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D639730B-BCD2-963A-551A-FC50A5D475FA}"/>
              </a:ext>
            </a:extLst>
          </p:cNvPr>
          <p:cNvSpPr txBox="1">
            <a:spLocks noGrp="1"/>
          </p:cNvSpPr>
          <p:nvPr>
            <p:ph type="dt" sz="half" idx="7"/>
          </p:nvPr>
        </p:nvSpPr>
        <p:spPr/>
        <p:txBody>
          <a:bodyPr/>
          <a:lstStyle>
            <a:lvl1pPr>
              <a:defRPr/>
            </a:lvl1pPr>
          </a:lstStyle>
          <a:p>
            <a:pPr lvl="0"/>
            <a:fld id="{FE67449E-A107-4C93-B9F9-7DD062506C5A}" type="datetime1">
              <a:rPr lang="en-GB"/>
              <a:pPr lvl="0"/>
              <a:t>12/07/2024</a:t>
            </a:fld>
            <a:endParaRPr lang="en-GB"/>
          </a:p>
        </p:txBody>
      </p:sp>
      <p:sp>
        <p:nvSpPr>
          <p:cNvPr id="5" name="Footer Placeholder 4">
            <a:extLst>
              <a:ext uri="{FF2B5EF4-FFF2-40B4-BE49-F238E27FC236}">
                <a16:creationId xmlns:a16="http://schemas.microsoft.com/office/drawing/2014/main" id="{55179E9A-82B7-FA0B-C8BE-66B2510BB71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1D961CC-D720-F101-34D4-D360003A7628}"/>
              </a:ext>
            </a:extLst>
          </p:cNvPr>
          <p:cNvSpPr txBox="1">
            <a:spLocks noGrp="1"/>
          </p:cNvSpPr>
          <p:nvPr>
            <p:ph type="sldNum" sz="quarter" idx="8"/>
          </p:nvPr>
        </p:nvSpPr>
        <p:spPr/>
        <p:txBody>
          <a:bodyPr/>
          <a:lstStyle>
            <a:lvl1pPr>
              <a:defRPr/>
            </a:lvl1pPr>
          </a:lstStyle>
          <a:p>
            <a:pPr lvl="0"/>
            <a:fld id="{3F23EE01-9EA1-41F9-BFC4-9BC44A3F0FBE}" type="slidenum">
              <a:t>‹#›</a:t>
            </a:fld>
            <a:endParaRPr lang="en-GB"/>
          </a:p>
        </p:txBody>
      </p:sp>
    </p:spTree>
    <p:extLst>
      <p:ext uri="{BB962C8B-B14F-4D97-AF65-F5344CB8AC3E}">
        <p14:creationId xmlns:p14="http://schemas.microsoft.com/office/powerpoint/2010/main" val="2351632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8CD61-B8A1-3ED1-A49F-D3A42539FB49}"/>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58F3A99F-87A6-CE4D-720C-90C1AFC2B00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C318EE-F9D3-EFC2-C5C0-46E381A8BA6C}"/>
              </a:ext>
            </a:extLst>
          </p:cNvPr>
          <p:cNvSpPr txBox="1">
            <a:spLocks noGrp="1"/>
          </p:cNvSpPr>
          <p:nvPr>
            <p:ph type="dt" sz="half" idx="7"/>
          </p:nvPr>
        </p:nvSpPr>
        <p:spPr/>
        <p:txBody>
          <a:bodyPr/>
          <a:lstStyle>
            <a:lvl1pPr>
              <a:defRPr/>
            </a:lvl1pPr>
          </a:lstStyle>
          <a:p>
            <a:pPr lvl="0"/>
            <a:fld id="{73BB1C52-4E9A-4C31-851B-2E52FCB3B834}" type="datetime1">
              <a:rPr lang="en-GB"/>
              <a:pPr lvl="0"/>
              <a:t>12/07/2024</a:t>
            </a:fld>
            <a:endParaRPr lang="en-GB"/>
          </a:p>
        </p:txBody>
      </p:sp>
      <p:sp>
        <p:nvSpPr>
          <p:cNvPr id="5" name="Footer Placeholder 4">
            <a:extLst>
              <a:ext uri="{FF2B5EF4-FFF2-40B4-BE49-F238E27FC236}">
                <a16:creationId xmlns:a16="http://schemas.microsoft.com/office/drawing/2014/main" id="{27335DAE-CD18-4346-8F29-598631FB9E7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618302F-F1CF-461D-5A96-A52273FC23F7}"/>
              </a:ext>
            </a:extLst>
          </p:cNvPr>
          <p:cNvSpPr txBox="1">
            <a:spLocks noGrp="1"/>
          </p:cNvSpPr>
          <p:nvPr>
            <p:ph type="sldNum" sz="quarter" idx="8"/>
          </p:nvPr>
        </p:nvSpPr>
        <p:spPr/>
        <p:txBody>
          <a:bodyPr/>
          <a:lstStyle>
            <a:lvl1pPr>
              <a:defRPr/>
            </a:lvl1pPr>
          </a:lstStyle>
          <a:p>
            <a:pPr lvl="0"/>
            <a:fld id="{427279EB-86DA-498A-AAEC-341F5A4D6E44}" type="slidenum">
              <a:t>‹#›</a:t>
            </a:fld>
            <a:endParaRPr lang="en-GB"/>
          </a:p>
        </p:txBody>
      </p:sp>
    </p:spTree>
    <p:extLst>
      <p:ext uri="{BB962C8B-B14F-4D97-AF65-F5344CB8AC3E}">
        <p14:creationId xmlns:p14="http://schemas.microsoft.com/office/powerpoint/2010/main" val="3695267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632FA-E9B1-5857-6DC7-58DA120E7AA7}"/>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446A7EA5-730E-6031-BE0E-B267354D45FD}"/>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01CA2E9B-5504-9699-4EB9-87C76A7A7731}"/>
              </a:ext>
            </a:extLst>
          </p:cNvPr>
          <p:cNvSpPr txBox="1">
            <a:spLocks noGrp="1"/>
          </p:cNvSpPr>
          <p:nvPr>
            <p:ph type="dt" sz="half" idx="7"/>
          </p:nvPr>
        </p:nvSpPr>
        <p:spPr/>
        <p:txBody>
          <a:bodyPr/>
          <a:lstStyle>
            <a:lvl1pPr>
              <a:defRPr/>
            </a:lvl1pPr>
          </a:lstStyle>
          <a:p>
            <a:pPr lvl="0"/>
            <a:fld id="{5734F93D-215E-4127-B3B1-A6C2B63E0213}" type="datetime1">
              <a:rPr lang="en-GB"/>
              <a:pPr lvl="0"/>
              <a:t>12/07/2024</a:t>
            </a:fld>
            <a:endParaRPr lang="en-GB"/>
          </a:p>
        </p:txBody>
      </p:sp>
      <p:sp>
        <p:nvSpPr>
          <p:cNvPr id="5" name="Footer Placeholder 4">
            <a:extLst>
              <a:ext uri="{FF2B5EF4-FFF2-40B4-BE49-F238E27FC236}">
                <a16:creationId xmlns:a16="http://schemas.microsoft.com/office/drawing/2014/main" id="{2D3D6712-5374-652F-EE17-01E8A426F97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D2417FC-525B-3582-6B98-0A89EA5BB9F8}"/>
              </a:ext>
            </a:extLst>
          </p:cNvPr>
          <p:cNvSpPr txBox="1">
            <a:spLocks noGrp="1"/>
          </p:cNvSpPr>
          <p:nvPr>
            <p:ph type="sldNum" sz="quarter" idx="8"/>
          </p:nvPr>
        </p:nvSpPr>
        <p:spPr/>
        <p:txBody>
          <a:bodyPr/>
          <a:lstStyle>
            <a:lvl1pPr>
              <a:defRPr/>
            </a:lvl1pPr>
          </a:lstStyle>
          <a:p>
            <a:pPr lvl="0"/>
            <a:fld id="{BB3EA02B-4E49-4352-9FA1-B0987B804D5B}" type="slidenum">
              <a:t>‹#›</a:t>
            </a:fld>
            <a:endParaRPr lang="en-GB"/>
          </a:p>
        </p:txBody>
      </p:sp>
    </p:spTree>
    <p:extLst>
      <p:ext uri="{BB962C8B-B14F-4D97-AF65-F5344CB8AC3E}">
        <p14:creationId xmlns:p14="http://schemas.microsoft.com/office/powerpoint/2010/main" val="3917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31F44-D37D-AB73-B234-A1B62B0C6AED}"/>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A4B9D454-7454-A034-334D-0CBD61B0BF39}"/>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9136F7A-9C5F-78EC-6D6B-63250626AEA3}"/>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B5D97BD-88F3-23AB-F005-44FA8D7D542E}"/>
              </a:ext>
            </a:extLst>
          </p:cNvPr>
          <p:cNvSpPr txBox="1">
            <a:spLocks noGrp="1"/>
          </p:cNvSpPr>
          <p:nvPr>
            <p:ph type="dt" sz="half" idx="7"/>
          </p:nvPr>
        </p:nvSpPr>
        <p:spPr/>
        <p:txBody>
          <a:bodyPr/>
          <a:lstStyle>
            <a:lvl1pPr>
              <a:defRPr/>
            </a:lvl1pPr>
          </a:lstStyle>
          <a:p>
            <a:pPr lvl="0"/>
            <a:fld id="{5EE43F65-2525-486D-8B51-1F3EA958ECD4}" type="datetime1">
              <a:rPr lang="en-GB"/>
              <a:pPr lvl="0"/>
              <a:t>12/07/2024</a:t>
            </a:fld>
            <a:endParaRPr lang="en-GB"/>
          </a:p>
        </p:txBody>
      </p:sp>
      <p:sp>
        <p:nvSpPr>
          <p:cNvPr id="6" name="Footer Placeholder 5">
            <a:extLst>
              <a:ext uri="{FF2B5EF4-FFF2-40B4-BE49-F238E27FC236}">
                <a16:creationId xmlns:a16="http://schemas.microsoft.com/office/drawing/2014/main" id="{4F90FFC2-16F0-F322-4C8D-E3542F62083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16992EE-135B-5796-57C3-EB294E2F300C}"/>
              </a:ext>
            </a:extLst>
          </p:cNvPr>
          <p:cNvSpPr txBox="1">
            <a:spLocks noGrp="1"/>
          </p:cNvSpPr>
          <p:nvPr>
            <p:ph type="sldNum" sz="quarter" idx="8"/>
          </p:nvPr>
        </p:nvSpPr>
        <p:spPr/>
        <p:txBody>
          <a:bodyPr/>
          <a:lstStyle>
            <a:lvl1pPr>
              <a:defRPr/>
            </a:lvl1pPr>
          </a:lstStyle>
          <a:p>
            <a:pPr lvl="0"/>
            <a:fld id="{BECAEAF6-82C2-43EA-A0E4-0D2FE5F3714E}" type="slidenum">
              <a:t>‹#›</a:t>
            </a:fld>
            <a:endParaRPr lang="en-GB"/>
          </a:p>
        </p:txBody>
      </p:sp>
    </p:spTree>
    <p:extLst>
      <p:ext uri="{BB962C8B-B14F-4D97-AF65-F5344CB8AC3E}">
        <p14:creationId xmlns:p14="http://schemas.microsoft.com/office/powerpoint/2010/main" val="3347964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BDE4B-7079-B6AE-C905-42FAD11D2352}"/>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F86B5CCF-2ABE-D03A-9BEE-CDF3285FA947}"/>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3065724E-B73A-6C72-F84C-196B1573A9B6}"/>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5CB67E9-6D7F-FF12-6B9F-F075D869B9F9}"/>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CA0B29B2-FCCF-5A47-18D6-E2B25E01CDA7}"/>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AA1F044-0CC5-694F-E4F5-5673BA33415C}"/>
              </a:ext>
            </a:extLst>
          </p:cNvPr>
          <p:cNvSpPr txBox="1">
            <a:spLocks noGrp="1"/>
          </p:cNvSpPr>
          <p:nvPr>
            <p:ph type="dt" sz="half" idx="7"/>
          </p:nvPr>
        </p:nvSpPr>
        <p:spPr/>
        <p:txBody>
          <a:bodyPr/>
          <a:lstStyle>
            <a:lvl1pPr>
              <a:defRPr/>
            </a:lvl1pPr>
          </a:lstStyle>
          <a:p>
            <a:pPr lvl="0"/>
            <a:fld id="{607A497A-9B84-4A4F-A795-0D96985A01B4}" type="datetime1">
              <a:rPr lang="en-GB"/>
              <a:pPr lvl="0"/>
              <a:t>12/07/2024</a:t>
            </a:fld>
            <a:endParaRPr lang="en-GB"/>
          </a:p>
        </p:txBody>
      </p:sp>
      <p:sp>
        <p:nvSpPr>
          <p:cNvPr id="8" name="Footer Placeholder 7">
            <a:extLst>
              <a:ext uri="{FF2B5EF4-FFF2-40B4-BE49-F238E27FC236}">
                <a16:creationId xmlns:a16="http://schemas.microsoft.com/office/drawing/2014/main" id="{981989A2-AF04-23CC-794A-6D5E0863B652}"/>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076BEA71-C06C-4D0D-9188-550759BDD623}"/>
              </a:ext>
            </a:extLst>
          </p:cNvPr>
          <p:cNvSpPr txBox="1">
            <a:spLocks noGrp="1"/>
          </p:cNvSpPr>
          <p:nvPr>
            <p:ph type="sldNum" sz="quarter" idx="8"/>
          </p:nvPr>
        </p:nvSpPr>
        <p:spPr/>
        <p:txBody>
          <a:bodyPr/>
          <a:lstStyle>
            <a:lvl1pPr>
              <a:defRPr/>
            </a:lvl1pPr>
          </a:lstStyle>
          <a:p>
            <a:pPr lvl="0"/>
            <a:fld id="{4F6401FF-AE63-4F81-8A67-482EDE2F88EE}" type="slidenum">
              <a:t>‹#›</a:t>
            </a:fld>
            <a:endParaRPr lang="en-GB"/>
          </a:p>
        </p:txBody>
      </p:sp>
    </p:spTree>
    <p:extLst>
      <p:ext uri="{BB962C8B-B14F-4D97-AF65-F5344CB8AC3E}">
        <p14:creationId xmlns:p14="http://schemas.microsoft.com/office/powerpoint/2010/main" val="3880670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030A8-CD61-C323-48CF-854D2B42CC23}"/>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9E7292E8-44A9-4C3C-5F33-A4781508C65E}"/>
              </a:ext>
            </a:extLst>
          </p:cNvPr>
          <p:cNvSpPr txBox="1">
            <a:spLocks noGrp="1"/>
          </p:cNvSpPr>
          <p:nvPr>
            <p:ph type="dt" sz="half" idx="7"/>
          </p:nvPr>
        </p:nvSpPr>
        <p:spPr/>
        <p:txBody>
          <a:bodyPr/>
          <a:lstStyle>
            <a:lvl1pPr>
              <a:defRPr/>
            </a:lvl1pPr>
          </a:lstStyle>
          <a:p>
            <a:pPr lvl="0"/>
            <a:fld id="{0A4E259F-51DC-4FA0-8F33-0BA05F0C439B}" type="datetime1">
              <a:rPr lang="en-GB"/>
              <a:pPr lvl="0"/>
              <a:t>12/07/2024</a:t>
            </a:fld>
            <a:endParaRPr lang="en-GB"/>
          </a:p>
        </p:txBody>
      </p:sp>
      <p:sp>
        <p:nvSpPr>
          <p:cNvPr id="4" name="Footer Placeholder 3">
            <a:extLst>
              <a:ext uri="{FF2B5EF4-FFF2-40B4-BE49-F238E27FC236}">
                <a16:creationId xmlns:a16="http://schemas.microsoft.com/office/drawing/2014/main" id="{88BA27DD-4A81-5D56-3EF8-898C31A00FB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8B2302C3-FCBB-D25B-B492-39D4FF4240A1}"/>
              </a:ext>
            </a:extLst>
          </p:cNvPr>
          <p:cNvSpPr txBox="1">
            <a:spLocks noGrp="1"/>
          </p:cNvSpPr>
          <p:nvPr>
            <p:ph type="sldNum" sz="quarter" idx="8"/>
          </p:nvPr>
        </p:nvSpPr>
        <p:spPr/>
        <p:txBody>
          <a:bodyPr/>
          <a:lstStyle>
            <a:lvl1pPr>
              <a:defRPr/>
            </a:lvl1pPr>
          </a:lstStyle>
          <a:p>
            <a:pPr lvl="0"/>
            <a:fld id="{56538725-8BA3-458F-9000-02B508899BC1}" type="slidenum">
              <a:t>‹#›</a:t>
            </a:fld>
            <a:endParaRPr lang="en-GB"/>
          </a:p>
        </p:txBody>
      </p:sp>
    </p:spTree>
    <p:extLst>
      <p:ext uri="{BB962C8B-B14F-4D97-AF65-F5344CB8AC3E}">
        <p14:creationId xmlns:p14="http://schemas.microsoft.com/office/powerpoint/2010/main" val="514774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BC470A-9361-19A3-D9F8-BF4AB6DEE7E7}"/>
              </a:ext>
            </a:extLst>
          </p:cNvPr>
          <p:cNvSpPr txBox="1">
            <a:spLocks noGrp="1"/>
          </p:cNvSpPr>
          <p:nvPr>
            <p:ph type="dt" sz="half" idx="7"/>
          </p:nvPr>
        </p:nvSpPr>
        <p:spPr/>
        <p:txBody>
          <a:bodyPr/>
          <a:lstStyle>
            <a:lvl1pPr>
              <a:defRPr/>
            </a:lvl1pPr>
          </a:lstStyle>
          <a:p>
            <a:pPr lvl="0"/>
            <a:fld id="{CE093141-DE42-493D-8D99-C960D72CBB0A}" type="datetime1">
              <a:rPr lang="en-GB"/>
              <a:pPr lvl="0"/>
              <a:t>12/07/2024</a:t>
            </a:fld>
            <a:endParaRPr lang="en-GB"/>
          </a:p>
        </p:txBody>
      </p:sp>
      <p:sp>
        <p:nvSpPr>
          <p:cNvPr id="3" name="Footer Placeholder 2">
            <a:extLst>
              <a:ext uri="{FF2B5EF4-FFF2-40B4-BE49-F238E27FC236}">
                <a16:creationId xmlns:a16="http://schemas.microsoft.com/office/drawing/2014/main" id="{3BA8981D-10AB-1152-FB6B-4902C174653A}"/>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43ACB0F2-26E4-FB23-0055-C0938CDE93A4}"/>
              </a:ext>
            </a:extLst>
          </p:cNvPr>
          <p:cNvSpPr txBox="1">
            <a:spLocks noGrp="1"/>
          </p:cNvSpPr>
          <p:nvPr>
            <p:ph type="sldNum" sz="quarter" idx="8"/>
          </p:nvPr>
        </p:nvSpPr>
        <p:spPr/>
        <p:txBody>
          <a:bodyPr/>
          <a:lstStyle>
            <a:lvl1pPr>
              <a:defRPr/>
            </a:lvl1pPr>
          </a:lstStyle>
          <a:p>
            <a:pPr lvl="0"/>
            <a:fld id="{63729830-E95F-4FB1-8552-BB751DD8590C}" type="slidenum">
              <a:t>‹#›</a:t>
            </a:fld>
            <a:endParaRPr lang="en-GB"/>
          </a:p>
        </p:txBody>
      </p:sp>
    </p:spTree>
    <p:extLst>
      <p:ext uri="{BB962C8B-B14F-4D97-AF65-F5344CB8AC3E}">
        <p14:creationId xmlns:p14="http://schemas.microsoft.com/office/powerpoint/2010/main" val="115393347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5E972-360E-5316-F192-698CA7193C7E}"/>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D7E7C109-2922-328D-268C-3C9C51B4F698}"/>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FBD1F28-CE57-61AC-C109-E73163757F3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659DA5E7-7387-5286-F85B-A3855804CB73}"/>
              </a:ext>
            </a:extLst>
          </p:cNvPr>
          <p:cNvSpPr txBox="1">
            <a:spLocks noGrp="1"/>
          </p:cNvSpPr>
          <p:nvPr>
            <p:ph type="dt" sz="half" idx="7"/>
          </p:nvPr>
        </p:nvSpPr>
        <p:spPr/>
        <p:txBody>
          <a:bodyPr/>
          <a:lstStyle>
            <a:lvl1pPr>
              <a:defRPr/>
            </a:lvl1pPr>
          </a:lstStyle>
          <a:p>
            <a:pPr lvl="0"/>
            <a:fld id="{EA8D12F1-8A5B-4CDB-85C1-2A97AE0FAEE3}" type="datetime1">
              <a:rPr lang="en-GB"/>
              <a:pPr lvl="0"/>
              <a:t>12/07/2024</a:t>
            </a:fld>
            <a:endParaRPr lang="en-GB"/>
          </a:p>
        </p:txBody>
      </p:sp>
      <p:sp>
        <p:nvSpPr>
          <p:cNvPr id="6" name="Footer Placeholder 5">
            <a:extLst>
              <a:ext uri="{FF2B5EF4-FFF2-40B4-BE49-F238E27FC236}">
                <a16:creationId xmlns:a16="http://schemas.microsoft.com/office/drawing/2014/main" id="{289AEFF2-4BAF-541E-A4B5-941C82C15A1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879B896-CC12-E197-8FD9-9693E7229E63}"/>
              </a:ext>
            </a:extLst>
          </p:cNvPr>
          <p:cNvSpPr txBox="1">
            <a:spLocks noGrp="1"/>
          </p:cNvSpPr>
          <p:nvPr>
            <p:ph type="sldNum" sz="quarter" idx="8"/>
          </p:nvPr>
        </p:nvSpPr>
        <p:spPr/>
        <p:txBody>
          <a:bodyPr/>
          <a:lstStyle>
            <a:lvl1pPr>
              <a:defRPr/>
            </a:lvl1pPr>
          </a:lstStyle>
          <a:p>
            <a:pPr lvl="0"/>
            <a:fld id="{D08A224B-6C41-4BED-9B0F-9442C57E3C3B}" type="slidenum">
              <a:t>‹#›</a:t>
            </a:fld>
            <a:endParaRPr lang="en-GB"/>
          </a:p>
        </p:txBody>
      </p:sp>
    </p:spTree>
    <p:extLst>
      <p:ext uri="{BB962C8B-B14F-4D97-AF65-F5344CB8AC3E}">
        <p14:creationId xmlns:p14="http://schemas.microsoft.com/office/powerpoint/2010/main" val="3236214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4723A-37B9-96D0-120B-8D41B63D0B2E}"/>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8F4E1A3E-5DC6-F2B5-AEEB-A3F9386107D9}"/>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3FB288E8-F4E5-565A-529A-A9C32197ECBA}"/>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2DCF1C17-4226-F5B7-B307-D593612CA894}"/>
              </a:ext>
            </a:extLst>
          </p:cNvPr>
          <p:cNvSpPr txBox="1">
            <a:spLocks noGrp="1"/>
          </p:cNvSpPr>
          <p:nvPr>
            <p:ph type="dt" sz="half" idx="7"/>
          </p:nvPr>
        </p:nvSpPr>
        <p:spPr/>
        <p:txBody>
          <a:bodyPr/>
          <a:lstStyle>
            <a:lvl1pPr>
              <a:defRPr/>
            </a:lvl1pPr>
          </a:lstStyle>
          <a:p>
            <a:pPr lvl="0"/>
            <a:fld id="{367163B1-62A3-404B-B4C3-C94D5CB326AD}" type="datetime1">
              <a:rPr lang="en-GB"/>
              <a:pPr lvl="0"/>
              <a:t>12/07/2024</a:t>
            </a:fld>
            <a:endParaRPr lang="en-GB"/>
          </a:p>
        </p:txBody>
      </p:sp>
      <p:sp>
        <p:nvSpPr>
          <p:cNvPr id="6" name="Footer Placeholder 5">
            <a:extLst>
              <a:ext uri="{FF2B5EF4-FFF2-40B4-BE49-F238E27FC236}">
                <a16:creationId xmlns:a16="http://schemas.microsoft.com/office/drawing/2014/main" id="{17B3E0FC-C397-ED89-E2A2-73846939159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B1EB36B-09BA-89D3-07E3-6BFF3815D66B}"/>
              </a:ext>
            </a:extLst>
          </p:cNvPr>
          <p:cNvSpPr txBox="1">
            <a:spLocks noGrp="1"/>
          </p:cNvSpPr>
          <p:nvPr>
            <p:ph type="sldNum" sz="quarter" idx="8"/>
          </p:nvPr>
        </p:nvSpPr>
        <p:spPr/>
        <p:txBody>
          <a:bodyPr/>
          <a:lstStyle>
            <a:lvl1pPr>
              <a:defRPr/>
            </a:lvl1pPr>
          </a:lstStyle>
          <a:p>
            <a:pPr lvl="0"/>
            <a:fld id="{4D8647CB-B14F-4E21-994C-F2ABA071ACE9}" type="slidenum">
              <a:t>‹#›</a:t>
            </a:fld>
            <a:endParaRPr lang="en-GB"/>
          </a:p>
        </p:txBody>
      </p:sp>
    </p:spTree>
    <p:extLst>
      <p:ext uri="{BB962C8B-B14F-4D97-AF65-F5344CB8AC3E}">
        <p14:creationId xmlns:p14="http://schemas.microsoft.com/office/powerpoint/2010/main" val="1109754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9FE05-3FB0-6D7B-F3F7-0E65FDD25614}"/>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6FB17D7C-2843-0B76-D00F-84E7AB57E40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03536E-21FE-A8B1-4465-4BB52E372854}"/>
              </a:ext>
            </a:extLst>
          </p:cNvPr>
          <p:cNvSpPr txBox="1">
            <a:spLocks noGrp="1"/>
          </p:cNvSpPr>
          <p:nvPr>
            <p:ph type="dt" sz="half" idx="7"/>
          </p:nvPr>
        </p:nvSpPr>
        <p:spPr/>
        <p:txBody>
          <a:bodyPr/>
          <a:lstStyle>
            <a:lvl1pPr>
              <a:defRPr/>
            </a:lvl1pPr>
          </a:lstStyle>
          <a:p>
            <a:pPr lvl="0"/>
            <a:fld id="{36FDB500-A32F-43AB-8F88-084E741FFA65}" type="datetime1">
              <a:rPr lang="en-GB"/>
              <a:pPr lvl="0"/>
              <a:t>12/07/2024</a:t>
            </a:fld>
            <a:endParaRPr lang="en-GB"/>
          </a:p>
        </p:txBody>
      </p:sp>
      <p:sp>
        <p:nvSpPr>
          <p:cNvPr id="5" name="Footer Placeholder 4">
            <a:extLst>
              <a:ext uri="{FF2B5EF4-FFF2-40B4-BE49-F238E27FC236}">
                <a16:creationId xmlns:a16="http://schemas.microsoft.com/office/drawing/2014/main" id="{B8F62F90-454F-40F0-0D02-2EFFBACC935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48B0C1D-589B-EA7A-C381-3E5D83AC5C86}"/>
              </a:ext>
            </a:extLst>
          </p:cNvPr>
          <p:cNvSpPr txBox="1">
            <a:spLocks noGrp="1"/>
          </p:cNvSpPr>
          <p:nvPr>
            <p:ph type="sldNum" sz="quarter" idx="8"/>
          </p:nvPr>
        </p:nvSpPr>
        <p:spPr/>
        <p:txBody>
          <a:bodyPr/>
          <a:lstStyle>
            <a:lvl1pPr>
              <a:defRPr/>
            </a:lvl1pPr>
          </a:lstStyle>
          <a:p>
            <a:pPr lvl="0"/>
            <a:fld id="{3B1958E1-C8FB-4223-9C01-12BCCC395D3A}" type="slidenum">
              <a:t>‹#›</a:t>
            </a:fld>
            <a:endParaRPr lang="en-GB"/>
          </a:p>
        </p:txBody>
      </p:sp>
    </p:spTree>
    <p:extLst>
      <p:ext uri="{BB962C8B-B14F-4D97-AF65-F5344CB8AC3E}">
        <p14:creationId xmlns:p14="http://schemas.microsoft.com/office/powerpoint/2010/main" val="3860013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BE5CA2-E548-B6B8-27E6-DD2085E9BA20}"/>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DD0EDC7E-7A78-B64E-3A33-8664EE7DBD8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82E95A-5227-1D9A-C278-52138A83C753}"/>
              </a:ext>
            </a:extLst>
          </p:cNvPr>
          <p:cNvSpPr txBox="1">
            <a:spLocks noGrp="1"/>
          </p:cNvSpPr>
          <p:nvPr>
            <p:ph type="dt" sz="half" idx="7"/>
          </p:nvPr>
        </p:nvSpPr>
        <p:spPr/>
        <p:txBody>
          <a:bodyPr/>
          <a:lstStyle>
            <a:lvl1pPr>
              <a:defRPr/>
            </a:lvl1pPr>
          </a:lstStyle>
          <a:p>
            <a:pPr lvl="0"/>
            <a:fld id="{5A15A914-F959-4067-88E7-9FC79CE6B8F1}" type="datetime1">
              <a:rPr lang="en-GB"/>
              <a:pPr lvl="0"/>
              <a:t>12/07/2024</a:t>
            </a:fld>
            <a:endParaRPr lang="en-GB"/>
          </a:p>
        </p:txBody>
      </p:sp>
      <p:sp>
        <p:nvSpPr>
          <p:cNvPr id="5" name="Footer Placeholder 4">
            <a:extLst>
              <a:ext uri="{FF2B5EF4-FFF2-40B4-BE49-F238E27FC236}">
                <a16:creationId xmlns:a16="http://schemas.microsoft.com/office/drawing/2014/main" id="{EC989222-0420-4E96-C471-E830CEBD605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C0FCB1B-7B00-EE08-1CC3-6F85AE099285}"/>
              </a:ext>
            </a:extLst>
          </p:cNvPr>
          <p:cNvSpPr txBox="1">
            <a:spLocks noGrp="1"/>
          </p:cNvSpPr>
          <p:nvPr>
            <p:ph type="sldNum" sz="quarter" idx="8"/>
          </p:nvPr>
        </p:nvSpPr>
        <p:spPr/>
        <p:txBody>
          <a:bodyPr/>
          <a:lstStyle>
            <a:lvl1pPr>
              <a:defRPr/>
            </a:lvl1pPr>
          </a:lstStyle>
          <a:p>
            <a:pPr lvl="0"/>
            <a:fld id="{1CA792EB-3A4C-4EB1-B622-EF6D2E35293D}" type="slidenum">
              <a:t>‹#›</a:t>
            </a:fld>
            <a:endParaRPr lang="en-GB"/>
          </a:p>
        </p:txBody>
      </p:sp>
    </p:spTree>
    <p:extLst>
      <p:ext uri="{BB962C8B-B14F-4D97-AF65-F5344CB8AC3E}">
        <p14:creationId xmlns:p14="http://schemas.microsoft.com/office/powerpoint/2010/main" val="862280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80DA8E-59B3-237E-0CAA-8286ADF7A74D}"/>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DA09B30E-EFE6-64F1-72D8-6C789EBBEDF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B0A991-4E8E-5C88-FB74-4CC9631D8A50}"/>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0BB99EAB-9B5E-4D89-AFD7-DEA5E8ED827C}" type="datetime1">
              <a:rPr lang="en-GB"/>
              <a:pPr lvl="0"/>
              <a:t>12/07/2024</a:t>
            </a:fld>
            <a:endParaRPr lang="en-GB"/>
          </a:p>
        </p:txBody>
      </p:sp>
      <p:sp>
        <p:nvSpPr>
          <p:cNvPr id="5" name="Footer Placeholder 4">
            <a:extLst>
              <a:ext uri="{FF2B5EF4-FFF2-40B4-BE49-F238E27FC236}">
                <a16:creationId xmlns:a16="http://schemas.microsoft.com/office/drawing/2014/main" id="{9D285666-6FC3-34D7-B0CC-4A9A7F5D5D66}"/>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E32E31E0-B45D-3BF3-7D71-2BFF8998789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699FB23A-8C7A-47FA-B59B-D20049422E6B}"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tcs.pressbooks.pub/nursingfundamentals/chapter/17-3-applying-the-nursing-process-to-grief-2/" TargetMode="External"/><Relationship Id="rId2" Type="http://schemas.openxmlformats.org/officeDocument/2006/relationships/image" Target="../media/image2.jp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6275E976-5320-588E-1856-801980A47610}"/>
              </a:ext>
            </a:extLst>
          </p:cNvPr>
          <p:cNvSpPr txBox="1"/>
          <p:nvPr/>
        </p:nvSpPr>
        <p:spPr>
          <a:xfrm>
            <a:off x="392608" y="200692"/>
            <a:ext cx="11406783" cy="61863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400" b="0" i="0" u="none" strike="noStrike" kern="1200" cap="none" spc="0" baseline="0" dirty="0">
              <a:solidFill>
                <a:srgbClr val="000000"/>
              </a:solidFill>
              <a:uFillTx/>
              <a:latin typeface="Calibri" pitchFamily="34"/>
              <a:ea typeface="Calibri" pitchFamily="34"/>
              <a:cs typeface="Calibri"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400" b="0" i="0" u="none" strike="noStrike" kern="1200" cap="none" spc="0" baseline="0" dirty="0">
              <a:solidFill>
                <a:srgbClr val="000000"/>
              </a:solidFill>
              <a:uFillTx/>
              <a:latin typeface="Calibri" pitchFamily="34"/>
              <a:ea typeface="Calibri" pitchFamily="34"/>
              <a:cs typeface="Calibri"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400" b="0" i="0" u="none" strike="noStrike" kern="1200" cap="none" spc="0" baseline="0" dirty="0">
              <a:solidFill>
                <a:srgbClr val="000000"/>
              </a:solidFill>
              <a:uFillTx/>
              <a:latin typeface="Calibri" pitchFamily="34"/>
              <a:ea typeface="Calibri" pitchFamily="34"/>
              <a:cs typeface="Calibri"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dirty="0">
                <a:solidFill>
                  <a:srgbClr val="000000"/>
                </a:solidFill>
                <a:uFillTx/>
                <a:latin typeface="Calibri" pitchFamily="34"/>
                <a:ea typeface="Calibri" pitchFamily="34"/>
                <a:cs typeface="Calibri" pitchFamily="34"/>
              </a:rPr>
              <a:t>Name: Mabinty Kamara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dirty="0">
                <a:solidFill>
                  <a:srgbClr val="000000"/>
                </a:solidFill>
                <a:uFillTx/>
                <a:latin typeface="Calibri" pitchFamily="34"/>
                <a:ea typeface="Calibri" pitchFamily="34"/>
                <a:cs typeface="Calibri" pitchFamily="34"/>
              </a:rPr>
              <a:t>Student </a:t>
            </a:r>
            <a:r>
              <a:rPr lang="en-GB" sz="4400" b="0" i="0" u="none" strike="noStrike" kern="0" cap="none" spc="0" baseline="0" dirty="0">
                <a:solidFill>
                  <a:srgbClr val="000000"/>
                </a:solidFill>
                <a:uFillTx/>
                <a:latin typeface="Calibri" pitchFamily="34"/>
                <a:ea typeface="Calibri" pitchFamily="34"/>
                <a:cs typeface="Calibri" pitchFamily="34"/>
              </a:rPr>
              <a:t>ID</a:t>
            </a:r>
            <a:r>
              <a:rPr lang="en-GB" sz="4400" b="0" i="0" u="none" strike="noStrike" kern="1200" cap="none" spc="0" baseline="0" dirty="0">
                <a:solidFill>
                  <a:srgbClr val="000000"/>
                </a:solidFill>
                <a:uFillTx/>
                <a:latin typeface="Calibri" pitchFamily="34"/>
                <a:ea typeface="Calibri" pitchFamily="34"/>
                <a:cs typeface="Calibri" pitchFamily="34"/>
              </a:rPr>
              <a:t>: 2327089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dirty="0">
                <a:solidFill>
                  <a:srgbClr val="000000"/>
                </a:solidFill>
                <a:uFillTx/>
                <a:latin typeface="Calibri" pitchFamily="34"/>
                <a:ea typeface="Calibri" pitchFamily="34"/>
                <a:cs typeface="Calibri" pitchFamily="34"/>
              </a:rPr>
              <a:t>Module: Introduction to health and social care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dirty="0">
                <a:solidFill>
                  <a:srgbClr val="000000"/>
                </a:solidFill>
                <a:uFillTx/>
                <a:latin typeface="Calibri" pitchFamily="34"/>
                <a:ea typeface="Calibri" pitchFamily="34"/>
                <a:cs typeface="Calibri" pitchFamily="34"/>
              </a:rPr>
              <a:t>Module Code: LCHS4003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dirty="0">
                <a:solidFill>
                  <a:srgbClr val="000000"/>
                </a:solidFill>
                <a:uFillTx/>
                <a:latin typeface="Calibri" pitchFamily="34"/>
                <a:ea typeface="Calibri" pitchFamily="34"/>
                <a:cs typeface="Calibri" pitchFamily="34"/>
              </a:rPr>
              <a:t>Lecture: Rachel Cohen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dirty="0">
                <a:solidFill>
                  <a:srgbClr val="000000"/>
                </a:solidFill>
                <a:uFillTx/>
                <a:latin typeface="Calibri" pitchFamily="34"/>
                <a:ea typeface="Calibri" pitchFamily="34"/>
                <a:cs typeface="Calibri" pitchFamily="34"/>
              </a:rPr>
              <a:t>                           Topic: Residential care home</a:t>
            </a:r>
          </a:p>
        </p:txBody>
      </p:sp>
      <p:pic>
        <p:nvPicPr>
          <p:cNvPr id="3" name="Picture 4" descr="A close-up of a sign&#10;&#10;Description automatically generated">
            <a:extLst>
              <a:ext uri="{FF2B5EF4-FFF2-40B4-BE49-F238E27FC236}">
                <a16:creationId xmlns:a16="http://schemas.microsoft.com/office/drawing/2014/main" id="{23C8F627-C92C-8EF5-0390-6554BA7216A2}"/>
              </a:ext>
            </a:extLst>
          </p:cNvPr>
          <p:cNvPicPr>
            <a:picLocks noChangeAspect="1"/>
          </p:cNvPicPr>
          <p:nvPr/>
        </p:nvPicPr>
        <p:blipFill>
          <a:blip r:embed="rId2"/>
          <a:srcRect/>
          <a:stretch>
            <a:fillRect/>
          </a:stretch>
        </p:blipFill>
        <p:spPr>
          <a:xfrm>
            <a:off x="7436385" y="99148"/>
            <a:ext cx="4483860" cy="2489810"/>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5589DF-87E3-FACD-B7E0-0934FC5ABC24}"/>
              </a:ext>
            </a:extLst>
          </p:cNvPr>
          <p:cNvSpPr txBox="1"/>
          <p:nvPr/>
        </p:nvSpPr>
        <p:spPr>
          <a:xfrm>
            <a:off x="159407" y="675174"/>
            <a:ext cx="11127031" cy="661719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sng" strike="noStrike" kern="1200" cap="none" spc="0" baseline="0">
                <a:solidFill>
                  <a:srgbClr val="000000"/>
                </a:solidFill>
                <a:uFillTx/>
                <a:latin typeface="Calibri" pitchFamily="34"/>
                <a:ea typeface="Calibri" pitchFamily="34"/>
                <a:cs typeface="Calibri" pitchFamily="34"/>
              </a:rPr>
              <a:t>Introduction: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sng" strike="noStrike" kern="1200" cap="none" spc="0" baseline="0">
              <a:solidFill>
                <a:srgbClr val="000000"/>
              </a:solidFill>
              <a:uFillTx/>
              <a:latin typeface="Calibri" pitchFamily="34"/>
              <a:ea typeface="Calibri" pitchFamily="34"/>
              <a:cs typeface="Calibri"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pitchFamily="34"/>
                <a:ea typeface="Calibri" pitchFamily="34"/>
                <a:cs typeface="Calibri" pitchFamily="34"/>
              </a:rPr>
              <a:t>Residential  care home is provided for elderly s people who are unable to live in their own home due to various health and social reason.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Calibri" pitchFamily="34"/>
                <a:ea typeface="Calibri" pitchFamily="34"/>
                <a:cs typeface="Calibri" pitchFamily="34"/>
              </a:rPr>
              <a:t>They provides accommodations and care giver  to elderly's  people so they can maintain their health and wellbeing. And throughout the day, our staff will look for signs of malaise and report concerns to management.</a:t>
            </a:r>
            <a:endParaRPr lang="en-GB" sz="3200" b="1" i="0" u="sng" strike="noStrike" kern="0" cap="none" spc="0" baseline="0">
              <a:solidFill>
                <a:srgbClr val="000000"/>
              </a:solidFill>
              <a:uFillTx/>
              <a:latin typeface="Calibri" pitchFamily="34"/>
              <a:ea typeface="Calibri" pitchFamily="34"/>
              <a:cs typeface="Calibri"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sng" strike="noStrike" kern="0" cap="none" spc="0" baseline="0">
              <a:solidFill>
                <a:srgbClr val="000000"/>
              </a:solidFill>
              <a:uFillTx/>
              <a:latin typeface="Calibri" pitchFamily="34"/>
              <a:ea typeface="Calibri" pitchFamily="34"/>
              <a:cs typeface="Calibri"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sng" strike="noStrike" kern="1200" cap="none" spc="0" baseline="0">
              <a:solidFill>
                <a:srgbClr val="000000"/>
              </a:solidFill>
              <a:uFillTx/>
              <a:latin typeface="Calibri" pitchFamily="34"/>
              <a:ea typeface="Calibri" pitchFamily="34"/>
              <a:cs typeface="Calibri" pitchFamily="34"/>
            </a:endParaRPr>
          </a:p>
          <a:p>
            <a:pPr marL="571500" marR="0" lvl="0" indent="-57150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4000" b="1" i="0" u="sng" strike="noStrike" kern="1200" cap="none" spc="0" baseline="0">
              <a:solidFill>
                <a:srgbClr val="000000"/>
              </a:solidFill>
              <a:uFillTx/>
              <a:latin typeface="Calibri" pitchFamily="34"/>
              <a:ea typeface="Calibri" pitchFamily="34"/>
              <a:cs typeface="Calibri"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AD0F34E4-EA3B-CCF6-8BFC-D25FE1762AFE}"/>
              </a:ext>
            </a:extLst>
          </p:cNvPr>
          <p:cNvSpPr txBox="1"/>
          <p:nvPr/>
        </p:nvSpPr>
        <p:spPr>
          <a:xfrm>
            <a:off x="424071" y="2438403"/>
            <a:ext cx="8310624" cy="569386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The origins of care residential care home  spanning  the period from the 1890s the 1960 this publication  details  lives and survival by strategies of the elderly's people as they struggle to remain independent. When Megan Davie opens the door to the institutional of the old age home demonstrating how to the legacy of the poor law and  the demands of emerging.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My topic is about  residential care home this is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How they take care of them at the resident home  with  good care  service at the home care  as always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Qualified Nursing too was  provided for them on duty. </a:t>
            </a:r>
          </a:p>
        </p:txBody>
      </p:sp>
      <p:pic>
        <p:nvPicPr>
          <p:cNvPr id="3" name="Picture 3" descr="A nurse and an elderly person talking&#10;&#10;Description automatically generated">
            <a:extLst>
              <a:ext uri="{FF2B5EF4-FFF2-40B4-BE49-F238E27FC236}">
                <a16:creationId xmlns:a16="http://schemas.microsoft.com/office/drawing/2014/main" id="{A468E65A-D79D-6F33-5BE5-DC8F1A02BEA1}"/>
              </a:ext>
            </a:extLst>
          </p:cNvPr>
          <p:cNvPicPr>
            <a:picLocks noChangeAspect="1"/>
          </p:cNvPicPr>
          <p:nvPr/>
        </p:nvPicPr>
        <p:blipFill>
          <a:blip r:embed="rId2"/>
          <a:stretch>
            <a:fillRect/>
          </a:stretch>
        </p:blipFill>
        <p:spPr>
          <a:xfrm>
            <a:off x="9188064" y="1452881"/>
            <a:ext cx="2871856" cy="4797363"/>
          </a:xfrm>
          <a:prstGeom prst="rect">
            <a:avLst/>
          </a:prstGeom>
          <a:noFill/>
          <a:ln cap="flat">
            <a:noFill/>
          </a:ln>
        </p:spPr>
      </p:pic>
      <p:sp>
        <p:nvSpPr>
          <p:cNvPr id="4" name="TextBox 4">
            <a:extLst>
              <a:ext uri="{FF2B5EF4-FFF2-40B4-BE49-F238E27FC236}">
                <a16:creationId xmlns:a16="http://schemas.microsoft.com/office/drawing/2014/main" id="{31CCBDE2-DE07-656D-FCAD-4E3ABF2C27F8}"/>
              </a:ext>
            </a:extLst>
          </p:cNvPr>
          <p:cNvSpPr txBox="1"/>
          <p:nvPr/>
        </p:nvSpPr>
        <p:spPr>
          <a:xfrm>
            <a:off x="6672943" y="7246519"/>
            <a:ext cx="4566559"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ptos"/>
                <a:hlinkClick r:id="rId3" tooltip="https://wtcs.pressbooks.pub/nursingfundamentals/chapter/17-3-applying-the-nursing-process-to-grief-2/">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000000"/>
                </a:solidFill>
                <a:uFillTx/>
                <a:latin typeface="Aptos"/>
              </a:rPr>
              <a:t> by Unknown Author is licensed under </a:t>
            </a:r>
            <a:r>
              <a:rPr lang="en-GB" sz="900" b="0" i="0" u="none" strike="noStrike" kern="1200" cap="none" spc="0" baseline="0">
                <a:solidFill>
                  <a:srgbClr val="000000"/>
                </a:solidFill>
                <a:uFillTx/>
                <a:latin typeface="Aptos"/>
                <a:hlinkClick r:id="rId4" tooltip="https://creativecommons.org/licenses/by/3.0/">
                  <a:extLst>
                    <a:ext uri="{A12FA001-AC4F-418D-AE19-62706E023703}">
                      <ahyp:hlinkClr xmlns:ahyp="http://schemas.microsoft.com/office/drawing/2018/hyperlinkcolor" val="tx"/>
                    </a:ext>
                  </a:extLst>
                </a:hlinkClick>
              </a:rPr>
              <a:t>CC BY</a:t>
            </a:r>
            <a:endParaRPr lang="en-GB" sz="900" b="0" i="0" u="none" strike="noStrike" kern="1200" cap="none" spc="0" baseline="0">
              <a:solidFill>
                <a:srgbClr val="000000"/>
              </a:solidFill>
              <a:uFillTx/>
              <a:latin typeface="Aptos"/>
            </a:endParaRPr>
          </a:p>
        </p:txBody>
      </p:sp>
      <p:sp>
        <p:nvSpPr>
          <p:cNvPr id="5" name="TextBox 6">
            <a:extLst>
              <a:ext uri="{FF2B5EF4-FFF2-40B4-BE49-F238E27FC236}">
                <a16:creationId xmlns:a16="http://schemas.microsoft.com/office/drawing/2014/main" id="{1864B89E-A498-590D-5865-2024C1F8F737}"/>
              </a:ext>
            </a:extLst>
          </p:cNvPr>
          <p:cNvSpPr txBox="1"/>
          <p:nvPr/>
        </p:nvSpPr>
        <p:spPr>
          <a:xfrm>
            <a:off x="579116" y="819558"/>
            <a:ext cx="8818875" cy="16312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The origins of care residential care home spanning the period  Initiated in the early 1990s as an initiative between a local anthroposophical interest group and the municipality, it manifested the problematic balance between legal frameworks for care giving, record keeping of patient data, facility management and idealistic visions for a future-oriented care giving.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B434A40D-5D6F-5281-68DD-2A674F764BD3}"/>
              </a:ext>
            </a:extLst>
          </p:cNvPr>
          <p:cNvSpPr txBox="1"/>
          <p:nvPr/>
        </p:nvSpPr>
        <p:spPr>
          <a:xfrm>
            <a:off x="407621" y="958464"/>
            <a:ext cx="6838916" cy="526297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Moving into a residential care facility require a great deal of adjustment to an environment and lifestyle entirely different from that of one  previous life.  Attachment to place is believe to help create a sense of home and maintain self-identity, which supporting successful adjustment to contingencies of ageing.  The purpose of this study was to deepen on our understanding of process and strategies by which elderly people create a sense of home in residential care home.</a:t>
            </a:r>
          </a:p>
        </p:txBody>
      </p:sp>
      <p:pic>
        <p:nvPicPr>
          <p:cNvPr id="3" name="Picture 7" descr="A screenshot of a computer&#10;&#10;Description automatically generated">
            <a:extLst>
              <a:ext uri="{FF2B5EF4-FFF2-40B4-BE49-F238E27FC236}">
                <a16:creationId xmlns:a16="http://schemas.microsoft.com/office/drawing/2014/main" id="{D3A055F6-7180-E032-882E-905A1B53DE11}"/>
              </a:ext>
            </a:extLst>
          </p:cNvPr>
          <p:cNvPicPr>
            <a:picLocks noChangeAspect="1"/>
          </p:cNvPicPr>
          <p:nvPr/>
        </p:nvPicPr>
        <p:blipFill>
          <a:blip r:embed="rId2"/>
          <a:stretch>
            <a:fillRect/>
          </a:stretch>
        </p:blipFill>
        <p:spPr>
          <a:xfrm>
            <a:off x="0" y="194063"/>
            <a:ext cx="12191996" cy="6469873"/>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8DF69C5B-01B6-8B66-B50D-8599BA060A64}"/>
              </a:ext>
            </a:extLst>
          </p:cNvPr>
          <p:cNvSpPr txBox="1"/>
          <p:nvPr/>
        </p:nvSpPr>
        <p:spPr>
          <a:xfrm>
            <a:off x="799697" y="570585"/>
            <a:ext cx="11938607" cy="738664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Assistance with</a:t>
            </a:r>
            <a:r>
              <a:rPr lang="en-GB" sz="2400" b="0" i="0" u="none" strike="noStrike" kern="1200" cap="none" spc="0" baseline="0">
                <a:solidFill>
                  <a:srgbClr val="000000"/>
                </a:solidFill>
                <a:uFillTx/>
                <a:latin typeface="Aptos"/>
              </a:rPr>
              <a:t> </a:t>
            </a:r>
            <a:r>
              <a:rPr lang="en-GB" sz="2400" b="0" i="0" u="none" strike="noStrike" kern="0" cap="none" spc="0" baseline="0">
                <a:solidFill>
                  <a:srgbClr val="000000"/>
                </a:solidFill>
                <a:uFillTx/>
                <a:latin typeface="Aptos"/>
              </a:rPr>
              <a:t>waking and preparing for morning  the day</a:t>
            </a:r>
            <a:endParaRPr lang="en-GB" sz="24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ptos"/>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Bathing or showering</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Applying lotion and creams as required</a:t>
            </a:r>
            <a:endParaRPr lang="en-GB" sz="2400" b="0" i="0" u="none" strike="noStrike" kern="1200" cap="none" spc="0" baseline="0">
              <a:solidFill>
                <a:srgbClr val="000000"/>
              </a:solidFill>
              <a:uFillTx/>
              <a:latin typeface="Aptos"/>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Dressing </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Oral hygiene (brushing teeth, denture care etc.)</a:t>
            </a:r>
            <a:endParaRPr lang="en-GB" sz="2400" b="0" i="0" u="none" strike="noStrike" kern="1200" cap="none" spc="0" baseline="0">
              <a:solidFill>
                <a:srgbClr val="000000"/>
              </a:solidFill>
              <a:uFillTx/>
              <a:latin typeface="Aptos"/>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Applying make-up, help with hair styling</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Support with shaving</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Foot care</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Dressing</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4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During the day </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Assisting to ambulate around the home and its grounds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Helping to the toilet, including using a commode or bed pan</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Assistance at meal time are required</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Ensure residents have the opportunity for social interaction with others(as per their wish</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ptos"/>
              </a:rPr>
              <a:t>Making sure that residents are well hydrated and taking necessary fluids.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3" name="Picture 3" descr="A nurse feeding an old person&#10;&#10;Description automatically generated">
            <a:extLst>
              <a:ext uri="{FF2B5EF4-FFF2-40B4-BE49-F238E27FC236}">
                <a16:creationId xmlns:a16="http://schemas.microsoft.com/office/drawing/2014/main" id="{D6510BEA-8E65-C7DE-FE02-6AA4EFFC8FD8}"/>
              </a:ext>
            </a:extLst>
          </p:cNvPr>
          <p:cNvPicPr>
            <a:picLocks noChangeAspect="1"/>
          </p:cNvPicPr>
          <p:nvPr/>
        </p:nvPicPr>
        <p:blipFill>
          <a:blip r:embed="rId2"/>
          <a:stretch>
            <a:fillRect/>
          </a:stretch>
        </p:blipFill>
        <p:spPr>
          <a:xfrm>
            <a:off x="8024509" y="813523"/>
            <a:ext cx="3499390" cy="2431645"/>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EEF290-00DC-F4B3-09A5-159BAF1A02EA}"/>
              </a:ext>
            </a:extLst>
          </p:cNvPr>
          <p:cNvSpPr txBox="1"/>
          <p:nvPr/>
        </p:nvSpPr>
        <p:spPr>
          <a:xfrm>
            <a:off x="984068" y="705395"/>
            <a:ext cx="4450083" cy="701730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Reference: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333333"/>
                </a:solidFill>
                <a:highlight>
                  <a:srgbClr val="FBFBFB"/>
                </a:highlight>
                <a:uFillTx/>
                <a:latin typeface="avenir-regular-class"/>
              </a:rPr>
              <a:t>Practice and residential care homes </a:t>
            </a:r>
            <a:r>
              <a:rPr lang="en-GB" sz="1800" b="0" i="1" u="none" strike="noStrike" kern="1200" cap="none" spc="0" baseline="0">
                <a:solidFill>
                  <a:srgbClr val="333333"/>
                </a:solidFill>
                <a:highlight>
                  <a:srgbClr val="FBFBFB"/>
                </a:highlight>
                <a:uFillTx/>
                <a:latin typeface="avenir-regular-class"/>
              </a:rPr>
              <a:t>Available </a:t>
            </a:r>
            <a:r>
              <a:rPr lang="en-GB" sz="1800" b="0" i="0" u="none" strike="noStrike" kern="1200" cap="none" spc="0" baseline="0">
                <a:solidFill>
                  <a:srgbClr val="333333"/>
                </a:solidFill>
                <a:highlight>
                  <a:srgbClr val="FBFBFB"/>
                </a:highlight>
                <a:uFillTx/>
                <a:latin typeface="avenir-regular-class"/>
              </a:rPr>
              <a:t>at : https://scholar.co.uk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333333"/>
                </a:solidFill>
                <a:highlight>
                  <a:srgbClr val="FBFBFB"/>
                </a:highlight>
                <a:uFillTx/>
                <a:latin typeface="avenir-regular-class"/>
              </a:rPr>
              <a:t>(Accessed: 01 July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333333"/>
              </a:solidFill>
              <a:highlight>
                <a:srgbClr val="FBFBFB"/>
              </a:highlight>
              <a:uFillTx/>
              <a:latin typeface="avenir-regular-clas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333333"/>
                </a:solidFill>
                <a:highlight>
                  <a:srgbClr val="FBFBFB"/>
                </a:highlight>
                <a:uFillTx/>
                <a:latin typeface="avenir-regular-class"/>
              </a:rPr>
              <a:t>r</a:t>
            </a:r>
            <a:r>
              <a:rPr lang="en-GB" sz="1800" b="0" i="1" u="none" strike="noStrike" kern="1200" cap="none" spc="0" baseline="0">
                <a:solidFill>
                  <a:srgbClr val="333333"/>
                </a:solidFill>
                <a:highlight>
                  <a:srgbClr val="FBFBFB"/>
                </a:highlight>
                <a:uFillTx/>
                <a:latin typeface="avenir-regular-class"/>
              </a:rPr>
              <a:t>esidential-care-home (2024)   Available at: https://www.carehome.co.uk  </a:t>
            </a:r>
            <a:endParaRPr lang="en-GB" sz="1800" b="0" i="0" u="none" strike="noStrike" kern="1200" cap="none" spc="0" baseline="0">
              <a:solidFill>
                <a:srgbClr val="333333"/>
              </a:solidFill>
              <a:highlight>
                <a:srgbClr val="FBFBFB"/>
              </a:highlight>
              <a:uFillTx/>
              <a:latin typeface="avenir-regular-clas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333333"/>
                </a:solidFill>
                <a:highlight>
                  <a:srgbClr val="FBFBFB"/>
                </a:highlight>
                <a:uFillTx/>
                <a:latin typeface="avenir-regular-class"/>
              </a:rPr>
              <a:t> (Accessed: 30 June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1" u="none" strike="noStrike" kern="1200" cap="none" spc="0" baseline="0">
              <a:solidFill>
                <a:srgbClr val="333333"/>
              </a:solidFill>
              <a:highlight>
                <a:srgbClr val="FBFBFB"/>
              </a:highlight>
              <a:uFillTx/>
              <a:latin typeface="avenir-regular-clas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333333"/>
                </a:solidFill>
                <a:highlight>
                  <a:srgbClr val="FBFBFB"/>
                </a:highlight>
                <a:uFillTx/>
                <a:latin typeface="avenir-regular-class"/>
              </a:rPr>
              <a:t>Highpoint care (2021) residential care home Available at: https://www.hightpointcare.co.uk</a:t>
            </a:r>
            <a:endParaRPr lang="en-GB" sz="1800" b="0" i="0" u="none" strike="noStrike" kern="1200" cap="none" spc="0" baseline="0">
              <a:solidFill>
                <a:srgbClr val="333333"/>
              </a:solidFill>
              <a:highlight>
                <a:srgbClr val="FBFBFB"/>
              </a:highlight>
              <a:uFillTx/>
              <a:latin typeface="avenir-regular-clas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333333"/>
                </a:solidFill>
                <a:highlight>
                  <a:srgbClr val="FBFBFB"/>
                </a:highlight>
                <a:uFillTx/>
                <a:latin typeface="avenir-regular-class"/>
              </a:rPr>
              <a:t>(Accessed: 5 July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1" u="none" strike="noStrike" kern="1200" cap="none" spc="0" baseline="0">
              <a:solidFill>
                <a:srgbClr val="333333"/>
              </a:solidFill>
              <a:highlight>
                <a:srgbClr val="FBFBFB"/>
              </a:highlight>
              <a:uFillTx/>
              <a:latin typeface="avenir-regular-clas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Aptos"/>
              </a:rPr>
              <a:t>Agecare (2022) residential care Available at: https://agecare.uk.com/what-is residential-care</a:t>
            </a: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333333"/>
                </a:solidFill>
                <a:highlight>
                  <a:srgbClr val="FBFBFB"/>
                </a:highlight>
                <a:uFillTx/>
                <a:latin typeface="avenir-regular-class"/>
              </a:rPr>
              <a:t>(Accessed: 06 July 2024).</a:t>
            </a:r>
            <a:br>
              <a:rPr lang="en-GB" sz="1800" b="0" i="0" u="none" strike="noStrike" kern="1200" cap="none" spc="0" baseline="0">
                <a:solidFill>
                  <a:srgbClr val="000000"/>
                </a:solidFill>
                <a:uFillTx/>
                <a:latin typeface="Aptos"/>
              </a:rPr>
            </a:br>
            <a:endParaRPr lang="en-GB" sz="1800" b="0" i="0" u="none" strike="noStrike" kern="1200" cap="none" spc="0" baseline="0">
              <a:solidFill>
                <a:srgbClr val="333333"/>
              </a:solidFill>
              <a:highlight>
                <a:srgbClr val="FBFBFB"/>
              </a:highlight>
              <a:uFillTx/>
              <a:latin typeface="avenir-regular-clas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333333"/>
              </a:solidFill>
              <a:highlight>
                <a:srgbClr val="FBFBFB"/>
              </a:highlight>
              <a:uFillTx/>
              <a:latin typeface="avenir-regular-clas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333333"/>
              </a:solidFill>
              <a:highlight>
                <a:srgbClr val="FBFBFB"/>
              </a:highlight>
              <a:uFillTx/>
              <a:latin typeface="avenir-regular-clas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333333"/>
              </a:solidFill>
              <a:highlight>
                <a:srgbClr val="FBFBFB"/>
              </a:highlight>
              <a:uFillTx/>
              <a:latin typeface="avenir-regular-clas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333333"/>
              </a:solidFill>
              <a:highlight>
                <a:srgbClr val="FBFBFB"/>
              </a:highlight>
              <a:uFillTx/>
              <a:latin typeface="avenir-regular-clas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1950</TotalTime>
  <Words>542</Words>
  <Application>Microsoft Office PowerPoint</Application>
  <PresentationFormat>Widescreen</PresentationFormat>
  <Paragraphs>55</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Aptos</vt:lpstr>
      <vt:lpstr>Aptos Display</vt:lpstr>
      <vt:lpstr>Arial</vt:lpstr>
      <vt:lpstr>avenir-regular-class</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mabinty kamara</dc:creator>
  <cp:lastModifiedBy>Mabinty Kamara (2327089)</cp:lastModifiedBy>
  <cp:revision>41</cp:revision>
  <dcterms:created xsi:type="dcterms:W3CDTF">2024-06-26T14:02:27Z</dcterms:created>
  <dcterms:modified xsi:type="dcterms:W3CDTF">2024-07-12T14:23:31Z</dcterms:modified>
</cp:coreProperties>
</file>