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258" r:id="rId2"/>
    <p:sldId id="398" r:id="rId3"/>
    <p:sldId id="384" r:id="rId4"/>
    <p:sldId id="391" r:id="rId5"/>
    <p:sldId id="389" r:id="rId6"/>
    <p:sldId id="257" r:id="rId7"/>
    <p:sldId id="385" r:id="rId8"/>
    <p:sldId id="386" r:id="rId9"/>
    <p:sldId id="387" r:id="rId10"/>
    <p:sldId id="388" r:id="rId11"/>
    <p:sldId id="392" r:id="rId12"/>
    <p:sldId id="393" r:id="rId13"/>
    <p:sldId id="394" r:id="rId14"/>
    <p:sldId id="395" r:id="rId15"/>
    <p:sldId id="396" r:id="rId16"/>
    <p:sldId id="397" r:id="rId17"/>
    <p:sldId id="399" r:id="rId18"/>
    <p:sldId id="400" r:id="rId19"/>
    <p:sldId id="401" r:id="rId20"/>
    <p:sldId id="402" r:id="rId21"/>
    <p:sldId id="403" r:id="rId22"/>
    <p:sldId id="404" r:id="rId23"/>
    <p:sldId id="405" r:id="rId24"/>
    <p:sldId id="406" r:id="rId25"/>
    <p:sldId id="407" r:id="rId26"/>
    <p:sldId id="408" r:id="rId27"/>
    <p:sldId id="409" r:id="rId28"/>
    <p:sldId id="410" r:id="rId29"/>
    <p:sldId id="411" r:id="rId30"/>
    <p:sldId id="412" r:id="rId31"/>
    <p:sldId id="413" r:id="rId32"/>
    <p:sldId id="414" r:id="rId33"/>
    <p:sldId id="415" r:id="rId34"/>
    <p:sldId id="416" r:id="rId35"/>
    <p:sldId id="417" r:id="rId36"/>
    <p:sldId id="418" r:id="rId37"/>
    <p:sldId id="419" r:id="rId38"/>
    <p:sldId id="420" r:id="rId39"/>
    <p:sldId id="421" r:id="rId40"/>
  </p:sldIdLst>
  <p:sldSz cx="9144000" cy="6858000" type="screen4x3"/>
  <p:notesSz cx="6797675" cy="9925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DFE73-CD86-4BCF-A7B2-D8694E339727}" v="3" dt="2023-10-31T09:16:45.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4" autoAdjust="0"/>
  </p:normalViewPr>
  <p:slideViewPr>
    <p:cSldViewPr>
      <p:cViewPr varScale="1">
        <p:scale>
          <a:sx n="114" d="100"/>
          <a:sy n="114" d="100"/>
        </p:scale>
        <p:origin x="156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a:p>
          <a:r>
            <a:rPr lang="en-GB" dirty="0"/>
            <a:t>?</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a:p>
          <a:pPr marL="0" lvl="0" indent="0" algn="ctr" defTabSz="2400300">
            <a:lnSpc>
              <a:spcPct val="90000"/>
            </a:lnSpc>
            <a:spcBef>
              <a:spcPct val="0"/>
            </a:spcBef>
            <a:spcAft>
              <a:spcPct val="35000"/>
            </a:spcAft>
            <a:buNone/>
          </a:pPr>
          <a:r>
            <a:rPr lang="en-GB" sz="5400" kern="1200" dirty="0"/>
            <a:t>?</a:t>
          </a:r>
        </a:p>
      </dsp:txBody>
      <dsp:txXfrm>
        <a:off x="3685427" y="405993"/>
        <a:ext cx="1940108" cy="257129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625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4" y="1"/>
            <a:ext cx="2945659" cy="496252"/>
          </a:xfrm>
          <a:prstGeom prst="rect">
            <a:avLst/>
          </a:prstGeom>
        </p:spPr>
        <p:txBody>
          <a:bodyPr vert="horz" lIns="91440" tIns="45720" rIns="91440" bIns="45720" rtlCol="0"/>
          <a:lstStyle>
            <a:lvl1pPr algn="r">
              <a:defRPr sz="1200"/>
            </a:lvl1pPr>
          </a:lstStyle>
          <a:p>
            <a:fld id="{B7A126F7-C520-466E-8A08-C83A624AAD89}" type="datetimeFigureOut">
              <a:rPr lang="en-GB" smtClean="0"/>
              <a:pPr/>
              <a:t>31/10/2023</a:t>
            </a:fld>
            <a:endParaRPr lang="en-GB" dirty="0"/>
          </a:p>
        </p:txBody>
      </p:sp>
      <p:sp>
        <p:nvSpPr>
          <p:cNvPr id="4" name="Slide Image Placeholder 3"/>
          <p:cNvSpPr>
            <a:spLocks noGrp="1" noRot="1" noChangeAspect="1"/>
          </p:cNvSpPr>
          <p:nvPr>
            <p:ph type="sldImg" idx="2"/>
          </p:nvPr>
        </p:nvSpPr>
        <p:spPr>
          <a:xfrm>
            <a:off x="917575" y="744538"/>
            <a:ext cx="4962525" cy="3721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4399"/>
            <a:ext cx="5438140" cy="446627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7076"/>
            <a:ext cx="2945659" cy="49625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4" y="9427076"/>
            <a:ext cx="2945659" cy="49625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31/10/2023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99392"/>
            <a:ext cx="9144000" cy="1152128"/>
          </a:xfrm>
          <a:solidFill>
            <a:schemeClr val="tx2">
              <a:lumMod val="20000"/>
              <a:lumOff val="80000"/>
            </a:schemeClr>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0" y="1124744"/>
            <a:ext cx="9144000" cy="4536504"/>
          </a:xfrm>
          <a:solidFill>
            <a:schemeClr val="tx2">
              <a:lumMod val="75000"/>
            </a:schemeClr>
          </a:solidFill>
        </p:spPr>
        <p:txBody>
          <a:bodyPr>
            <a:normAutofit/>
          </a:bodyPr>
          <a:lstStyle>
            <a:lvl1pPr>
              <a:defRPr sz="2000">
                <a:solidFill>
                  <a:schemeClr val="tx2">
                    <a:lumMod val="20000"/>
                    <a:lumOff val="80000"/>
                  </a:schemeClr>
                </a:solidFill>
                <a:latin typeface="Arial" panose="020B0604020202020204" pitchFamily="34" charset="0"/>
                <a:cs typeface="Arial" panose="020B0604020202020204" pitchFamily="34" charset="0"/>
              </a:defRPr>
            </a:lvl1pPr>
            <a:lvl2pPr>
              <a:defRPr sz="2000">
                <a:solidFill>
                  <a:schemeClr val="tx2">
                    <a:lumMod val="20000"/>
                    <a:lumOff val="80000"/>
                  </a:schemeClr>
                </a:solidFill>
                <a:latin typeface="Arial" panose="020B0604020202020204" pitchFamily="34" charset="0"/>
                <a:cs typeface="Arial" panose="020B0604020202020204" pitchFamily="34" charset="0"/>
              </a:defRPr>
            </a:lvl2pPr>
            <a:lvl3pPr>
              <a:defRPr sz="2000">
                <a:solidFill>
                  <a:schemeClr val="tx2">
                    <a:lumMod val="20000"/>
                    <a:lumOff val="80000"/>
                  </a:schemeClr>
                </a:solidFill>
                <a:latin typeface="Arial" panose="020B0604020202020204" pitchFamily="34" charset="0"/>
                <a:cs typeface="Arial" panose="020B0604020202020204" pitchFamily="34" charset="0"/>
              </a:defRPr>
            </a:lvl3pPr>
            <a:lvl4pPr>
              <a:defRPr sz="2000">
                <a:solidFill>
                  <a:schemeClr val="tx2">
                    <a:lumMod val="20000"/>
                    <a:lumOff val="80000"/>
                  </a:schemeClr>
                </a:solidFill>
                <a:latin typeface="Arial" panose="020B0604020202020204" pitchFamily="34" charset="0"/>
                <a:cs typeface="Arial" panose="020B0604020202020204" pitchFamily="34" charset="0"/>
              </a:defRPr>
            </a:lvl4pPr>
            <a:lvl5pPr>
              <a:defRPr sz="2000">
                <a:solidFill>
                  <a:schemeClr val="tx2">
                    <a:lumMod val="20000"/>
                    <a:lumOff val="80000"/>
                  </a:schemeClr>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31/10/2023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31/10/2023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31/10/2023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31/10/2023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31/10/2023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31/10/2023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31/10/2023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31/10/2023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31/10/2023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31/10/2023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31/10/2023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31/10/2023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Corporate Finance</a:t>
            </a:r>
          </a:p>
        </p:txBody>
      </p:sp>
      <p:sp>
        <p:nvSpPr>
          <p:cNvPr id="3" name="Subtitle 2"/>
          <p:cNvSpPr>
            <a:spLocks noGrp="1"/>
          </p:cNvSpPr>
          <p:nvPr>
            <p:ph type="subTitle" idx="1"/>
          </p:nvPr>
        </p:nvSpPr>
        <p:spPr>
          <a:xfrm>
            <a:off x="323528" y="3717032"/>
            <a:ext cx="8496944" cy="1752600"/>
          </a:xfrm>
        </p:spPr>
        <p:txBody>
          <a:bodyPr>
            <a:normAutofit/>
          </a:bodyPr>
          <a:lstStyle/>
          <a:p>
            <a:endParaRPr lang="en-GB" sz="4000">
              <a:solidFill>
                <a:schemeClr val="bg1"/>
              </a:solidFill>
            </a:endParaRPr>
          </a:p>
          <a:p>
            <a:r>
              <a:rPr lang="en-GB" sz="4000">
                <a:solidFill>
                  <a:schemeClr val="bg1"/>
                </a:solidFill>
              </a:rPr>
              <a:t>Sources </a:t>
            </a:r>
            <a:r>
              <a:rPr lang="en-GB" sz="4000" dirty="0">
                <a:solidFill>
                  <a:schemeClr val="bg1"/>
                </a:solidFill>
              </a:rPr>
              <a:t>of </a:t>
            </a:r>
            <a:r>
              <a:rPr lang="en-GB" sz="4000">
                <a:solidFill>
                  <a:schemeClr val="bg1"/>
                </a:solidFill>
              </a:rPr>
              <a:t>finance – 2: </a:t>
            </a:r>
            <a:r>
              <a:rPr lang="en-GB" sz="4000" dirty="0">
                <a:solidFill>
                  <a:schemeClr val="bg1"/>
                </a:solidFill>
              </a:rPr>
              <a:t>D</a:t>
            </a:r>
            <a:r>
              <a:rPr lang="en-GB" sz="4000">
                <a:solidFill>
                  <a:schemeClr val="bg1"/>
                </a:solidFill>
              </a:rPr>
              <a:t>ebt</a:t>
            </a:r>
            <a:endParaRPr lang="en-GB" sz="4000" dirty="0">
              <a:solidFill>
                <a:schemeClr val="bg1"/>
              </a:solidFill>
            </a:endParaRP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spcBef>
                <a:spcPct val="25000"/>
              </a:spcBef>
              <a:buFont typeface="Arial" panose="020B0604020202020204" pitchFamily="34" charset="0"/>
              <a:buChar char="•"/>
            </a:pPr>
            <a:endParaRPr lang="en-GB" altLang="en-US" sz="2000" dirty="0">
              <a:solidFill>
                <a:schemeClr val="tx2">
                  <a:lumMod val="20000"/>
                  <a:lumOff val="80000"/>
                </a:schemeClr>
              </a:solidFill>
              <a:latin typeface="+mn-lt"/>
            </a:endParaRPr>
          </a:p>
          <a:p>
            <a:pPr>
              <a:spcBef>
                <a:spcPct val="25000"/>
              </a:spcBef>
              <a:buClr>
                <a:schemeClr val="tx2">
                  <a:lumMod val="20000"/>
                  <a:lumOff val="80000"/>
                </a:schemeClr>
              </a:buClr>
              <a:buFont typeface="Arial" panose="020B0604020202020204" pitchFamily="34" charset="0"/>
              <a:buChar char="•"/>
            </a:pPr>
            <a:r>
              <a:rPr lang="en-GB" altLang="en-US" sz="2200" dirty="0">
                <a:solidFill>
                  <a:schemeClr val="tx2">
                    <a:lumMod val="20000"/>
                    <a:lumOff val="80000"/>
                  </a:schemeClr>
                </a:solidFill>
                <a:latin typeface="+mn-lt"/>
              </a:rPr>
              <a:t>This lecture follows on from ‘Sources of finance – 1 An overview’, and focuses on debt as a means of raising financial capital</a:t>
            </a:r>
          </a:p>
          <a:p>
            <a:pPr>
              <a:spcBef>
                <a:spcPct val="25000"/>
              </a:spcBef>
              <a:buClr>
                <a:schemeClr val="tx2">
                  <a:lumMod val="20000"/>
                  <a:lumOff val="80000"/>
                </a:schemeClr>
              </a:buClr>
              <a:buFont typeface="Arial" panose="020B0604020202020204" pitchFamily="34" charset="0"/>
              <a:buChar char="•"/>
            </a:pPr>
            <a:endParaRPr lang="en-GB" altLang="en-US" sz="2200" dirty="0">
              <a:solidFill>
                <a:schemeClr val="tx2">
                  <a:lumMod val="20000"/>
                  <a:lumOff val="80000"/>
                </a:schemeClr>
              </a:solidFill>
              <a:latin typeface="+mn-lt"/>
            </a:endParaRPr>
          </a:p>
          <a:p>
            <a:pPr>
              <a:spcBef>
                <a:spcPct val="25000"/>
              </a:spcBef>
              <a:buClr>
                <a:schemeClr val="tx2">
                  <a:lumMod val="20000"/>
                  <a:lumOff val="80000"/>
                </a:schemeClr>
              </a:buClr>
              <a:buFont typeface="Arial" panose="020B0604020202020204" pitchFamily="34" charset="0"/>
              <a:buChar char="•"/>
            </a:pPr>
            <a:r>
              <a:rPr lang="en-GB" altLang="en-US" sz="2200" dirty="0">
                <a:solidFill>
                  <a:schemeClr val="tx2">
                    <a:lumMod val="20000"/>
                    <a:lumOff val="80000"/>
                  </a:schemeClr>
                </a:solidFill>
                <a:latin typeface="+mn-lt"/>
              </a:rPr>
              <a:t>In the last session we covered all the ways a firm can finance its operations in general terms. This set of slides takes some of those general descriptions, and expands on the main methods of debt capital</a:t>
            </a:r>
          </a:p>
          <a:p>
            <a:pPr>
              <a:spcBef>
                <a:spcPct val="25000"/>
              </a:spcBef>
              <a:buClr>
                <a:schemeClr val="tx2">
                  <a:lumMod val="20000"/>
                  <a:lumOff val="80000"/>
                </a:schemeClr>
              </a:buClr>
              <a:buFont typeface="Arial" panose="020B0604020202020204" pitchFamily="34" charset="0"/>
              <a:buChar char="•"/>
            </a:pPr>
            <a:endParaRPr lang="en-GB" altLang="en-US" sz="2200" dirty="0">
              <a:solidFill>
                <a:schemeClr val="tx2">
                  <a:lumMod val="20000"/>
                  <a:lumOff val="80000"/>
                </a:schemeClr>
              </a:solidFill>
              <a:latin typeface="+mn-lt"/>
            </a:endParaRPr>
          </a:p>
          <a:p>
            <a:pPr>
              <a:spcBef>
                <a:spcPct val="25000"/>
              </a:spcBef>
              <a:buClr>
                <a:schemeClr val="tx2">
                  <a:lumMod val="20000"/>
                  <a:lumOff val="80000"/>
                </a:schemeClr>
              </a:buClr>
              <a:buFont typeface="Arial" panose="020B0604020202020204" pitchFamily="34" charset="0"/>
              <a:buChar char="•"/>
            </a:pPr>
            <a:r>
              <a:rPr lang="en-GB" altLang="en-US" sz="2200" dirty="0">
                <a:solidFill>
                  <a:schemeClr val="tx2">
                    <a:lumMod val="20000"/>
                    <a:lumOff val="80000"/>
                  </a:schemeClr>
                </a:solidFill>
                <a:latin typeface="+mn-lt"/>
              </a:rPr>
              <a:t>In particular, we look at bank loans, bonds, and leasing, as well as the sources of the various types of debt in relation to the different markets that firms can access in order to issue debt finance</a:t>
            </a:r>
          </a:p>
          <a:p>
            <a:pPr>
              <a:spcBef>
                <a:spcPct val="25000"/>
              </a:spcBef>
              <a:buClr>
                <a:schemeClr val="tx2">
                  <a:lumMod val="20000"/>
                  <a:lumOff val="80000"/>
                </a:schemeClr>
              </a:buClr>
              <a:buFont typeface="Arial" panose="020B0604020202020204" pitchFamily="34" charset="0"/>
              <a:buChar char="•"/>
            </a:pPr>
            <a:endParaRPr lang="en-GB" altLang="en-US" sz="2000" dirty="0">
              <a:solidFill>
                <a:schemeClr val="tx2">
                  <a:lumMod val="20000"/>
                  <a:lumOff val="80000"/>
                </a:schemeClr>
              </a:solidFill>
              <a:latin typeface="+mn-lt"/>
            </a:endParaRPr>
          </a:p>
          <a:p>
            <a:pPr marL="0" indent="0">
              <a:spcBef>
                <a:spcPct val="25000"/>
              </a:spcBef>
              <a:buNone/>
            </a:pPr>
            <a:endParaRPr lang="en-GB" altLang="en-US" sz="2000" dirty="0">
              <a:solidFill>
                <a:schemeClr val="tx2">
                  <a:lumMod val="20000"/>
                  <a:lumOff val="80000"/>
                </a:schemeClr>
              </a:solidFill>
              <a:latin typeface="+mn-lt"/>
            </a:endParaRPr>
          </a:p>
          <a:p>
            <a:pPr marL="0" indent="0">
              <a:spcBef>
                <a:spcPct val="25000"/>
              </a:spcBef>
              <a:buNone/>
            </a:pPr>
            <a:endParaRPr lang="en-GB" altLang="en-US" sz="2000" dirty="0">
              <a:solidFill>
                <a:schemeClr val="tx2">
                  <a:lumMod val="20000"/>
                  <a:lumOff val="80000"/>
                </a:schemeClr>
              </a:solidFill>
              <a:latin typeface="+mn-lt"/>
            </a:endParaRPr>
          </a:p>
          <a:p>
            <a:pPr>
              <a:spcBef>
                <a:spcPct val="25000"/>
              </a:spcBef>
              <a:buFont typeface="Arial" panose="020B0604020202020204" pitchFamily="34" charset="0"/>
              <a:buChar char="•"/>
            </a:pPr>
            <a:endParaRPr lang="en-GB" altLang="en-US" sz="2000" dirty="0">
              <a:solidFill>
                <a:schemeClr val="tx2">
                  <a:lumMod val="20000"/>
                  <a:lumOff val="80000"/>
                </a:schemeClr>
              </a:solidFill>
              <a:latin typeface="+mn-lt"/>
            </a:endParaRPr>
          </a:p>
          <a:p>
            <a:pPr>
              <a:spcBef>
                <a:spcPct val="25000"/>
              </a:spcBef>
              <a:buFont typeface="Arial" panose="020B0604020202020204" pitchFamily="34" charset="0"/>
              <a:buChar char="•"/>
            </a:pPr>
            <a:endParaRPr lang="en-GB" altLang="en-US" sz="2000" dirty="0">
              <a:solidFill>
                <a:schemeClr val="tx2">
                  <a:lumMod val="20000"/>
                  <a:lumOff val="80000"/>
                </a:schemeClr>
              </a:solidFill>
              <a:latin typeface="+mn-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Introduction</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dirty="0">
              <a:solidFill>
                <a:schemeClr val="bg1"/>
              </a:solidFill>
            </a:endParaRPr>
          </a:p>
        </p:txBody>
      </p:sp>
    </p:spTree>
    <p:extLst>
      <p:ext uri="{BB962C8B-B14F-4D97-AF65-F5344CB8AC3E}">
        <p14:creationId xmlns:p14="http://schemas.microsoft.com/office/powerpoint/2010/main" val="890305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1916"/>
            <a:ext cx="9144000" cy="1008112"/>
          </a:xfrm>
          <a:solidFill>
            <a:schemeClr val="tx2">
              <a:lumMod val="75000"/>
            </a:schemeClr>
          </a:solidFill>
        </p:spPr>
        <p:txBody>
          <a:bodyPr>
            <a:normAutofit/>
          </a:bodyPr>
          <a:lstStyle/>
          <a:p>
            <a:pPr algn="ctr" eaLnBrk="1" hangingPunct="1"/>
            <a:r>
              <a:rPr lang="en-GB" altLang="en-US" sz="2800" dirty="0">
                <a:solidFill>
                  <a:schemeClr val="tx2">
                    <a:lumMod val="40000"/>
                    <a:lumOff val="60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2856671547"/>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3</a:t>
            </a:fld>
            <a:endParaRPr lang="en-GB" alt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CB5047-53E7-4D07-AF73-49CB8C8D67D1}"/>
              </a:ext>
            </a:extLst>
          </p:cNvPr>
          <p:cNvSpPr>
            <a:spLocks noGrp="1"/>
          </p:cNvSpPr>
          <p:nvPr>
            <p:ph type="title"/>
          </p:nvPr>
        </p:nvSpPr>
        <p:spPr>
          <a:xfrm>
            <a:off x="0" y="0"/>
            <a:ext cx="9144000" cy="836712"/>
          </a:xfrm>
          <a:solidFill>
            <a:schemeClr val="tx2">
              <a:lumMod val="20000"/>
              <a:lumOff val="80000"/>
            </a:schemeClr>
          </a:solidFill>
        </p:spPr>
        <p:txBody>
          <a:bodyPr>
            <a:normAutofit/>
          </a:bodyPr>
          <a:lstStyle/>
          <a:p>
            <a:r>
              <a:rPr lang="en-GB" sz="3600" dirty="0"/>
              <a:t>Debt finance compared to equity finance</a:t>
            </a:r>
          </a:p>
        </p:txBody>
      </p:sp>
      <p:sp>
        <p:nvSpPr>
          <p:cNvPr id="6" name="Text Placeholder 5">
            <a:extLst>
              <a:ext uri="{FF2B5EF4-FFF2-40B4-BE49-F238E27FC236}">
                <a16:creationId xmlns:a16="http://schemas.microsoft.com/office/drawing/2014/main" id="{1DF15581-51A0-C4B7-AA0D-7D8258407EC2}"/>
              </a:ext>
            </a:extLst>
          </p:cNvPr>
          <p:cNvSpPr>
            <a:spLocks noGrp="1"/>
          </p:cNvSpPr>
          <p:nvPr>
            <p:ph type="body" idx="1"/>
          </p:nvPr>
        </p:nvSpPr>
        <p:spPr>
          <a:xfrm>
            <a:off x="0" y="836712"/>
            <a:ext cx="4498976" cy="669081"/>
          </a:xfrm>
          <a:solidFill>
            <a:schemeClr val="tx2">
              <a:lumMod val="75000"/>
            </a:schemeClr>
          </a:solidFill>
        </p:spPr>
        <p:txBody>
          <a:bodyPr>
            <a:noAutofit/>
          </a:bodyPr>
          <a:lstStyle/>
          <a:p>
            <a:pPr algn="ctr"/>
            <a:r>
              <a:rPr lang="en-GB" sz="3600" b="0" dirty="0">
                <a:solidFill>
                  <a:schemeClr val="tx2">
                    <a:lumMod val="20000"/>
                    <a:lumOff val="80000"/>
                  </a:schemeClr>
                </a:solidFill>
              </a:rPr>
              <a:t>Debt</a:t>
            </a:r>
          </a:p>
        </p:txBody>
      </p:sp>
      <p:sp>
        <p:nvSpPr>
          <p:cNvPr id="7" name="Content Placeholder 6">
            <a:extLst>
              <a:ext uri="{FF2B5EF4-FFF2-40B4-BE49-F238E27FC236}">
                <a16:creationId xmlns:a16="http://schemas.microsoft.com/office/drawing/2014/main" id="{3FA05185-8AEA-6B00-16AA-67B01FEFB4AE}"/>
              </a:ext>
            </a:extLst>
          </p:cNvPr>
          <p:cNvSpPr>
            <a:spLocks noGrp="1"/>
          </p:cNvSpPr>
          <p:nvPr>
            <p:ph sz="half" idx="2"/>
          </p:nvPr>
        </p:nvSpPr>
        <p:spPr>
          <a:xfrm>
            <a:off x="14608" y="1556792"/>
            <a:ext cx="4484368" cy="4125466"/>
          </a:xfrm>
          <a:solidFill>
            <a:schemeClr val="tx2">
              <a:lumMod val="20000"/>
              <a:lumOff val="80000"/>
            </a:schemeClr>
          </a:solidFill>
        </p:spPr>
        <p:txBody>
          <a:bodyPr>
            <a:normAutofit/>
          </a:bodyPr>
          <a:lstStyle/>
          <a:p>
            <a:pPr lvl="1">
              <a:spcBef>
                <a:spcPts val="0"/>
              </a:spcBef>
              <a:buFont typeface="Arial" panose="020B0604020202020204" pitchFamily="34" charset="0"/>
              <a:buChar char="•"/>
              <a:defRPr/>
            </a:pPr>
            <a:r>
              <a:rPr lang="en-GB" altLang="en-US" sz="2400" dirty="0">
                <a:latin typeface="+mj-lt"/>
              </a:rPr>
              <a:t>Different types of debt</a:t>
            </a:r>
          </a:p>
          <a:p>
            <a:pPr lvl="1">
              <a:spcBef>
                <a:spcPts val="0"/>
              </a:spcBef>
              <a:buClrTx/>
              <a:buFont typeface="Arial" panose="020B0604020202020204" pitchFamily="34" charset="0"/>
              <a:buChar char="•"/>
              <a:defRPr/>
            </a:pPr>
            <a:r>
              <a:rPr lang="en-GB" altLang="en-US" sz="2400" kern="1200" dirty="0">
                <a:latin typeface="+mj-lt"/>
              </a:rPr>
              <a:t>Lower risk</a:t>
            </a:r>
          </a:p>
          <a:p>
            <a:pPr lvl="1">
              <a:spcBef>
                <a:spcPts val="0"/>
              </a:spcBef>
              <a:buClrTx/>
              <a:buFont typeface="Arial" panose="020B0604020202020204" pitchFamily="34" charset="0"/>
              <a:buChar char="•"/>
              <a:defRPr/>
            </a:pPr>
            <a:r>
              <a:rPr lang="en-GB" altLang="en-US" sz="2400" kern="1200" dirty="0">
                <a:latin typeface="+mj-lt"/>
              </a:rPr>
              <a:t>Lower returns thus cost of financing lower</a:t>
            </a:r>
          </a:p>
          <a:p>
            <a:pPr lvl="1">
              <a:spcBef>
                <a:spcPts val="0"/>
              </a:spcBef>
              <a:buClrTx/>
              <a:buFont typeface="Arial" panose="020B0604020202020204" pitchFamily="34" charset="0"/>
              <a:buChar char="•"/>
              <a:defRPr/>
            </a:pPr>
            <a:r>
              <a:rPr lang="en-GB" altLang="en-US" sz="2400" kern="1200" dirty="0">
                <a:latin typeface="+mj-lt"/>
              </a:rPr>
              <a:t>Ranks ahead in event of liquidation</a:t>
            </a:r>
          </a:p>
          <a:p>
            <a:pPr lvl="1">
              <a:spcBef>
                <a:spcPts val="0"/>
              </a:spcBef>
              <a:buClrTx/>
              <a:buFont typeface="Arial" panose="020B0604020202020204" pitchFamily="34" charset="0"/>
              <a:buChar char="•"/>
              <a:defRPr/>
            </a:pPr>
            <a:r>
              <a:rPr lang="en-GB" altLang="en-US" sz="2400" kern="1200" dirty="0">
                <a:latin typeface="+mj-lt"/>
              </a:rPr>
              <a:t>Must be repaid at some future date</a:t>
            </a:r>
          </a:p>
          <a:p>
            <a:pPr lvl="1">
              <a:spcBef>
                <a:spcPts val="0"/>
              </a:spcBef>
              <a:buClrTx/>
              <a:buFont typeface="Arial" panose="020B0604020202020204" pitchFamily="34" charset="0"/>
              <a:buChar char="•"/>
              <a:defRPr/>
            </a:pPr>
            <a:r>
              <a:rPr lang="en-GB" altLang="en-US" sz="2400" kern="1200" dirty="0">
                <a:latin typeface="+mj-lt"/>
              </a:rPr>
              <a:t>Tax deductibility</a:t>
            </a:r>
          </a:p>
          <a:p>
            <a:pPr lvl="1">
              <a:spcBef>
                <a:spcPts val="0"/>
              </a:spcBef>
              <a:buClrTx/>
              <a:buFont typeface="Arial" panose="020B0604020202020204" pitchFamily="34" charset="0"/>
              <a:buChar char="•"/>
              <a:defRPr/>
            </a:pPr>
            <a:r>
              <a:rPr lang="en-GB" altLang="en-US" sz="2400" kern="1200" dirty="0">
                <a:latin typeface="+mj-lt"/>
              </a:rPr>
              <a:t>No control or ownershi</a:t>
            </a:r>
            <a:r>
              <a:rPr lang="en-GB" altLang="en-US" sz="2400" kern="1200" dirty="0">
                <a:latin typeface="Garamond" panose="02020404030301010803" pitchFamily="18" charset="0"/>
              </a:rPr>
              <a:t>p</a:t>
            </a:r>
          </a:p>
          <a:p>
            <a:endParaRPr lang="en-GB" dirty="0"/>
          </a:p>
        </p:txBody>
      </p:sp>
      <p:sp>
        <p:nvSpPr>
          <p:cNvPr id="8" name="Text Placeholder 7">
            <a:extLst>
              <a:ext uri="{FF2B5EF4-FFF2-40B4-BE49-F238E27FC236}">
                <a16:creationId xmlns:a16="http://schemas.microsoft.com/office/drawing/2014/main" id="{4CFA5E4E-9A1C-4D50-00E4-F608545BFE97}"/>
              </a:ext>
            </a:extLst>
          </p:cNvPr>
          <p:cNvSpPr>
            <a:spLocks noGrp="1"/>
          </p:cNvSpPr>
          <p:nvPr>
            <p:ph type="body" sz="quarter" idx="3"/>
          </p:nvPr>
        </p:nvSpPr>
        <p:spPr>
          <a:xfrm>
            <a:off x="4645025" y="844581"/>
            <a:ext cx="4498975" cy="639762"/>
          </a:xfrm>
          <a:solidFill>
            <a:schemeClr val="tx2">
              <a:lumMod val="20000"/>
              <a:lumOff val="80000"/>
            </a:schemeClr>
          </a:solidFill>
        </p:spPr>
        <p:txBody>
          <a:bodyPr>
            <a:noAutofit/>
          </a:bodyPr>
          <a:lstStyle/>
          <a:p>
            <a:pPr algn="ctr"/>
            <a:r>
              <a:rPr lang="en-GB" sz="3600" b="0" dirty="0"/>
              <a:t>Equity</a:t>
            </a:r>
          </a:p>
        </p:txBody>
      </p:sp>
      <p:sp>
        <p:nvSpPr>
          <p:cNvPr id="9" name="Content Placeholder 8">
            <a:extLst>
              <a:ext uri="{FF2B5EF4-FFF2-40B4-BE49-F238E27FC236}">
                <a16:creationId xmlns:a16="http://schemas.microsoft.com/office/drawing/2014/main" id="{BD456F77-49B6-A226-BB38-19EEC43A7CB1}"/>
              </a:ext>
            </a:extLst>
          </p:cNvPr>
          <p:cNvSpPr>
            <a:spLocks noGrp="1"/>
          </p:cNvSpPr>
          <p:nvPr>
            <p:ph sz="quarter" idx="4"/>
          </p:nvPr>
        </p:nvSpPr>
        <p:spPr>
          <a:xfrm>
            <a:off x="4659633" y="1556791"/>
            <a:ext cx="4484368" cy="4176549"/>
          </a:xfrm>
          <a:solidFill>
            <a:schemeClr val="tx2">
              <a:lumMod val="75000"/>
            </a:schemeClr>
          </a:solidFill>
        </p:spPr>
        <p:txBody>
          <a:bodyPr>
            <a:normAutofit/>
          </a:bodyPr>
          <a:lstStyle/>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Common shares {unlike preferences shares}</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Risky and thus more expensive</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Last in the queue for payment</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No redemption, dividend optional</a:t>
            </a: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Provides ownership</a:t>
            </a:r>
            <a:endParaRPr lang="en-GB" altLang="en-US" sz="2400" dirty="0">
              <a:solidFill>
                <a:schemeClr val="tx2">
                  <a:lumMod val="20000"/>
                  <a:lumOff val="80000"/>
                </a:schemeClr>
              </a:solidFill>
              <a:latin typeface="+mj-lt"/>
            </a:endParaRPr>
          </a:p>
          <a:p>
            <a:pPr lvl="1">
              <a:spcBef>
                <a:spcPts val="0"/>
              </a:spcBef>
              <a:buClrTx/>
              <a:buFont typeface="Arial" panose="020B0604020202020204" pitchFamily="34" charset="0"/>
              <a:buChar char="•"/>
              <a:defRPr/>
            </a:pPr>
            <a:r>
              <a:rPr lang="en-GB" altLang="en-US" sz="2400" kern="1200" dirty="0">
                <a:solidFill>
                  <a:schemeClr val="tx2">
                    <a:lumMod val="20000"/>
                    <a:lumOff val="80000"/>
                  </a:schemeClr>
                </a:solidFill>
                <a:latin typeface="+mj-lt"/>
              </a:rPr>
              <a:t>Dividends not tax deductible</a:t>
            </a:r>
          </a:p>
          <a:p>
            <a:endParaRPr lang="en-GB" dirty="0"/>
          </a:p>
        </p:txBody>
      </p:sp>
      <p:sp>
        <p:nvSpPr>
          <p:cNvPr id="4" name="Slide Number Placeholder 3">
            <a:extLst>
              <a:ext uri="{FF2B5EF4-FFF2-40B4-BE49-F238E27FC236}">
                <a16:creationId xmlns:a16="http://schemas.microsoft.com/office/drawing/2014/main" id="{EE308F8B-C6D4-9ACA-B6C5-E82350B77795}"/>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522952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spcBef>
                <a:spcPct val="25000"/>
              </a:spcBef>
              <a:buFont typeface="Arial" panose="020B0604020202020204" pitchFamily="34" charset="0"/>
              <a:buChar char="•"/>
            </a:pPr>
            <a:r>
              <a:rPr lang="en-GB" altLang="en-US" sz="2000" dirty="0">
                <a:solidFill>
                  <a:schemeClr val="tx2">
                    <a:lumMod val="20000"/>
                    <a:lumOff val="80000"/>
                  </a:schemeClr>
                </a:solidFill>
                <a:latin typeface="+mn-lt"/>
              </a:rPr>
              <a:t>Debt is something that must be repaid</a:t>
            </a:r>
          </a:p>
          <a:p>
            <a:pPr>
              <a:spcBef>
                <a:spcPct val="25000"/>
              </a:spcBef>
              <a:buFont typeface="Arial" panose="020B0604020202020204" pitchFamily="34" charset="0"/>
              <a:buChar char="•"/>
            </a:pPr>
            <a:r>
              <a:rPr lang="en-GB" altLang="en-US" sz="2000" dirty="0">
                <a:solidFill>
                  <a:schemeClr val="tx2">
                    <a:lumMod val="20000"/>
                    <a:lumOff val="80000"/>
                  </a:schemeClr>
                </a:solidFill>
                <a:latin typeface="+mn-lt"/>
              </a:rPr>
              <a:t>Debt finance is less expensive than equity </a:t>
            </a:r>
          </a:p>
          <a:p>
            <a:pPr lvl="1">
              <a:spcBef>
                <a:spcPct val="25000"/>
              </a:spcBef>
              <a:buFont typeface="Arial" panose="020B0604020202020204" pitchFamily="34" charset="0"/>
              <a:buChar char="•"/>
            </a:pPr>
            <a:r>
              <a:rPr lang="en-GB" altLang="en-US" sz="2000" dirty="0">
                <a:solidFill>
                  <a:schemeClr val="tx2">
                    <a:lumMod val="20000"/>
                    <a:lumOff val="80000"/>
                  </a:schemeClr>
                </a:solidFill>
                <a:latin typeface="+mn-lt"/>
              </a:rPr>
              <a:t>The costs of raising the funds</a:t>
            </a:r>
          </a:p>
          <a:p>
            <a:pPr lvl="1">
              <a:spcBef>
                <a:spcPct val="25000"/>
              </a:spcBef>
              <a:buFont typeface="Arial" panose="020B0604020202020204" pitchFamily="34" charset="0"/>
              <a:buChar char="•"/>
            </a:pPr>
            <a:r>
              <a:rPr lang="en-GB" altLang="en-US" sz="2000" dirty="0">
                <a:solidFill>
                  <a:schemeClr val="tx2">
                    <a:lumMod val="20000"/>
                    <a:lumOff val="80000"/>
                  </a:schemeClr>
                </a:solidFill>
                <a:latin typeface="+mn-lt"/>
              </a:rPr>
              <a:t>The annual return required to attract investors is less</a:t>
            </a:r>
          </a:p>
          <a:p>
            <a:pPr lvl="1">
              <a:spcBef>
                <a:spcPct val="25000"/>
              </a:spcBef>
              <a:buFont typeface="Arial" panose="020B0604020202020204" pitchFamily="34" charset="0"/>
              <a:buChar char="•"/>
            </a:pPr>
            <a:r>
              <a:rPr lang="en-GB" altLang="en-US" sz="2000" dirty="0">
                <a:solidFill>
                  <a:schemeClr val="tx2">
                    <a:lumMod val="20000"/>
                    <a:lumOff val="80000"/>
                  </a:schemeClr>
                </a:solidFill>
                <a:latin typeface="+mn-lt"/>
              </a:rPr>
              <a:t>Tax deductibility of interest</a:t>
            </a:r>
          </a:p>
          <a:p>
            <a:pPr>
              <a:spcBef>
                <a:spcPct val="25000"/>
              </a:spcBef>
              <a:buFont typeface="Arial" panose="020B0604020202020204" pitchFamily="34" charset="0"/>
              <a:buChar char="•"/>
            </a:pPr>
            <a:r>
              <a:rPr lang="en-GB" altLang="en-US" sz="2000" dirty="0">
                <a:solidFill>
                  <a:schemeClr val="tx2">
                    <a:lumMod val="20000"/>
                    <a:lumOff val="80000"/>
                  </a:schemeClr>
                </a:solidFill>
                <a:latin typeface="+mn-lt"/>
              </a:rPr>
              <a:t>Lenders or debtholders do not, generally, share in the value created by successful business</a:t>
            </a:r>
          </a:p>
          <a:p>
            <a:pPr>
              <a:spcBef>
                <a:spcPct val="25000"/>
              </a:spcBef>
              <a:buFont typeface="Arial" panose="020B0604020202020204" pitchFamily="34" charset="0"/>
              <a:buChar char="•"/>
            </a:pPr>
            <a:r>
              <a:rPr lang="en-GB" altLang="en-US" sz="2000" dirty="0">
                <a:solidFill>
                  <a:schemeClr val="tx2">
                    <a:lumMod val="20000"/>
                    <a:lumOff val="80000"/>
                  </a:schemeClr>
                </a:solidFill>
                <a:latin typeface="+mn-lt"/>
              </a:rPr>
              <a:t>Absence of voting power</a:t>
            </a:r>
          </a:p>
          <a:p>
            <a:pPr>
              <a:spcBef>
                <a:spcPct val="25000"/>
              </a:spcBef>
              <a:buFont typeface="Arial" panose="020B0604020202020204" pitchFamily="34" charset="0"/>
              <a:buChar char="•"/>
            </a:pPr>
            <a:r>
              <a:rPr lang="en-GB" altLang="en-US" sz="2000" dirty="0">
                <a:solidFill>
                  <a:schemeClr val="tx2">
                    <a:lumMod val="20000"/>
                    <a:lumOff val="80000"/>
                  </a:schemeClr>
                </a:solidFill>
                <a:latin typeface="+mn-lt"/>
              </a:rPr>
              <a:t>When a company pays interest the tax authorities regard this as a cost of doing business and it can be used to reduce the taxable profit</a:t>
            </a:r>
          </a:p>
          <a:p>
            <a:pPr>
              <a:spcBef>
                <a:spcPct val="25000"/>
              </a:spcBef>
              <a:buFont typeface="Arial" panose="020B0604020202020204" pitchFamily="34" charset="0"/>
              <a:buChar char="•"/>
            </a:pPr>
            <a:r>
              <a:rPr lang="en-GB" altLang="en-US" sz="2000" dirty="0">
                <a:solidFill>
                  <a:schemeClr val="tx2">
                    <a:lumMod val="20000"/>
                    <a:lumOff val="80000"/>
                  </a:schemeClr>
                </a:solidFill>
                <a:latin typeface="+mn-lt"/>
              </a:rPr>
              <a:t>Creditors are able to claim some, or all, of the assets of the firm in the event of non-compliance with the terms of the loan</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Fundamental features of debt</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5</a:t>
            </a:fld>
            <a:endParaRPr lang="en-GB" altLang="en-US" dirty="0">
              <a:solidFill>
                <a:schemeClr val="bg1"/>
              </a:solidFill>
            </a:endParaRPr>
          </a:p>
        </p:txBody>
      </p:sp>
    </p:spTree>
    <p:extLst>
      <p:ext uri="{BB962C8B-B14F-4D97-AF65-F5344CB8AC3E}">
        <p14:creationId xmlns:p14="http://schemas.microsoft.com/office/powerpoint/2010/main" val="2701046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0" indent="0" eaLnBrk="1" hangingPunct="1">
              <a:spcBef>
                <a:spcPct val="20000"/>
              </a:spcBef>
              <a:buClrTx/>
              <a:buSzTx/>
              <a:buNone/>
            </a:pPr>
            <a:endParaRPr kumimoji="1" lang="en-GB" altLang="en-US" sz="28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Tx/>
              <a:buChar char="•"/>
            </a:pPr>
            <a:r>
              <a:rPr kumimoji="1" lang="en-GB" altLang="en-US" sz="3200" dirty="0">
                <a:solidFill>
                  <a:schemeClr val="tx2">
                    <a:lumMod val="20000"/>
                    <a:lumOff val="80000"/>
                  </a:schemeClr>
                </a:solidFill>
                <a:latin typeface="+mn-lt"/>
                <a:cs typeface="Calibri" panose="020F0502020204030204" pitchFamily="34" charset="0"/>
              </a:rPr>
              <a:t>How much debt?</a:t>
            </a:r>
          </a:p>
          <a:p>
            <a:pPr eaLnBrk="1" hangingPunct="1">
              <a:spcBef>
                <a:spcPct val="20000"/>
              </a:spcBef>
              <a:buClrTx/>
              <a:buSzTx/>
              <a:buFontTx/>
              <a:buChar char="•"/>
            </a:pPr>
            <a:endParaRPr kumimoji="1" lang="en-GB" altLang="en-US" sz="32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Tx/>
              <a:buChar char="•"/>
            </a:pPr>
            <a:r>
              <a:rPr kumimoji="1" lang="en-GB" altLang="en-US" sz="3200" dirty="0">
                <a:solidFill>
                  <a:schemeClr val="tx2">
                    <a:lumMod val="20000"/>
                    <a:lumOff val="80000"/>
                  </a:schemeClr>
                </a:solidFill>
                <a:latin typeface="+mn-lt"/>
                <a:cs typeface="Calibri" panose="020F0502020204030204" pitchFamily="34" charset="0"/>
              </a:rPr>
              <a:t>What type of debt</a:t>
            </a:r>
          </a:p>
          <a:p>
            <a:pPr eaLnBrk="1" hangingPunct="1">
              <a:spcBef>
                <a:spcPct val="20000"/>
              </a:spcBef>
              <a:buClrTx/>
              <a:buSzTx/>
              <a:buFontTx/>
              <a:buChar char="•"/>
            </a:pPr>
            <a:endParaRPr kumimoji="1" lang="en-GB" altLang="en-US" sz="32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Tx/>
              <a:buChar char="•"/>
            </a:pPr>
            <a:r>
              <a:rPr kumimoji="1" lang="en-GB" altLang="en-US" sz="3200" dirty="0">
                <a:solidFill>
                  <a:schemeClr val="tx2">
                    <a:lumMod val="20000"/>
                    <a:lumOff val="80000"/>
                  </a:schemeClr>
                </a:solidFill>
                <a:latin typeface="+mn-lt"/>
                <a:cs typeface="Calibri" panose="020F0502020204030204" pitchFamily="34" charset="0"/>
              </a:rPr>
              <a:t>Where to access debt</a:t>
            </a:r>
          </a:p>
          <a:p>
            <a:pPr eaLnBrk="1" hangingPunct="1">
              <a:spcBef>
                <a:spcPct val="20000"/>
              </a:spcBef>
              <a:buClrTx/>
              <a:buSzTx/>
              <a:buFontTx/>
              <a:buChar char="•"/>
            </a:pPr>
            <a:endParaRPr kumimoji="1" lang="en-GB" altLang="en-US" sz="32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Tx/>
              <a:buChar char="•"/>
            </a:pPr>
            <a:r>
              <a:rPr kumimoji="1" lang="en-GB" altLang="en-US" sz="3200" dirty="0">
                <a:solidFill>
                  <a:schemeClr val="tx2">
                    <a:lumMod val="20000"/>
                    <a:lumOff val="80000"/>
                  </a:schemeClr>
                </a:solidFill>
                <a:latin typeface="+mn-lt"/>
                <a:cs typeface="Calibri" panose="020F0502020204030204" pitchFamily="34" charset="0"/>
              </a:rPr>
              <a:t>Cost of debt</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Four questions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6</a:t>
            </a:fld>
            <a:endParaRPr lang="en-GB" alt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20293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0" indent="0" eaLnBrk="1" hangingPunct="1">
              <a:spcBef>
                <a:spcPct val="20000"/>
              </a:spcBef>
              <a:buClrTx/>
              <a:buSzTx/>
              <a:buNone/>
            </a:pPr>
            <a:endParaRPr kumimoji="1" lang="en-GB" altLang="en-US" sz="2800" dirty="0">
              <a:solidFill>
                <a:schemeClr val="tx2">
                  <a:lumMod val="20000"/>
                  <a:lumOff val="80000"/>
                </a:schemeClr>
              </a:solidFill>
              <a:latin typeface="+mn-lt"/>
              <a:cs typeface="Calibri" panose="020F0502020204030204" pitchFamily="34" charset="0"/>
            </a:endParaRPr>
          </a:p>
          <a:p>
            <a:pPr>
              <a:spcBef>
                <a:spcPct val="20000"/>
              </a:spcBef>
              <a:buClrTx/>
              <a:buSzTx/>
              <a:buFont typeface="Arial" panose="020B0604020202020204" pitchFamily="34" charset="0"/>
              <a:buChar char="•"/>
            </a:pPr>
            <a:r>
              <a:rPr kumimoji="1" lang="en-GB" altLang="en-US" sz="2400" dirty="0">
                <a:solidFill>
                  <a:schemeClr val="tx2">
                    <a:lumMod val="20000"/>
                    <a:lumOff val="80000"/>
                  </a:schemeClr>
                </a:solidFill>
                <a:latin typeface="+mn-lt"/>
                <a:cs typeface="Calibri" panose="020F0502020204030204" pitchFamily="34" charset="0"/>
              </a:rPr>
              <a:t>Most firms have a combination of debt and equity</a:t>
            </a:r>
          </a:p>
          <a:p>
            <a:pPr>
              <a:spcBef>
                <a:spcPct val="20000"/>
              </a:spcBef>
              <a:buClrTx/>
              <a:buSzTx/>
              <a:buFont typeface="Arial" panose="020B0604020202020204" pitchFamily="34" charset="0"/>
              <a:buChar char="•"/>
            </a:pPr>
            <a:endParaRPr kumimoji="1" lang="en-GB" altLang="en-US" sz="2400" dirty="0">
              <a:solidFill>
                <a:schemeClr val="tx2">
                  <a:lumMod val="20000"/>
                  <a:lumOff val="80000"/>
                </a:schemeClr>
              </a:solidFill>
              <a:latin typeface="+mn-lt"/>
              <a:cs typeface="Calibri" panose="020F0502020204030204" pitchFamily="34" charset="0"/>
            </a:endParaRPr>
          </a:p>
          <a:p>
            <a:pPr>
              <a:spcBef>
                <a:spcPct val="20000"/>
              </a:spcBef>
              <a:buClrTx/>
              <a:buSzTx/>
              <a:buFont typeface="Arial" panose="020B0604020202020204" pitchFamily="34" charset="0"/>
              <a:buChar char="•"/>
            </a:pPr>
            <a:r>
              <a:rPr kumimoji="1" lang="en-GB" altLang="en-US" sz="2400" dirty="0">
                <a:solidFill>
                  <a:schemeClr val="tx2">
                    <a:lumMod val="20000"/>
                    <a:lumOff val="80000"/>
                  </a:schemeClr>
                </a:solidFill>
                <a:latin typeface="+mn-lt"/>
                <a:cs typeface="Calibri" panose="020F0502020204030204" pitchFamily="34" charset="0"/>
              </a:rPr>
              <a:t>However, it is possible to have 100% debt or no debt at all</a:t>
            </a:r>
          </a:p>
          <a:p>
            <a:pPr>
              <a:spcBef>
                <a:spcPct val="20000"/>
              </a:spcBef>
              <a:buClrTx/>
              <a:buSzTx/>
              <a:buFont typeface="Arial" panose="020B0604020202020204" pitchFamily="34" charset="0"/>
              <a:buChar char="•"/>
            </a:pPr>
            <a:endParaRPr kumimoji="1" lang="en-GB" altLang="en-US" sz="2400" dirty="0">
              <a:solidFill>
                <a:schemeClr val="tx2">
                  <a:lumMod val="20000"/>
                  <a:lumOff val="80000"/>
                </a:schemeClr>
              </a:solidFill>
              <a:latin typeface="+mn-lt"/>
              <a:cs typeface="Calibri" panose="020F0502020204030204" pitchFamily="34" charset="0"/>
            </a:endParaRPr>
          </a:p>
          <a:p>
            <a:pPr>
              <a:spcBef>
                <a:spcPct val="20000"/>
              </a:spcBef>
              <a:buClrTx/>
              <a:buSzTx/>
              <a:buFont typeface="Arial" panose="020B0604020202020204" pitchFamily="34" charset="0"/>
              <a:buChar char="•"/>
            </a:pPr>
            <a:r>
              <a:rPr kumimoji="1" lang="en-GB" altLang="en-US" sz="2400" dirty="0">
                <a:solidFill>
                  <a:schemeClr val="tx2">
                    <a:lumMod val="20000"/>
                    <a:lumOff val="80000"/>
                  </a:schemeClr>
                </a:solidFill>
                <a:latin typeface="+mn-lt"/>
                <a:cs typeface="Calibri" panose="020F0502020204030204" pitchFamily="34" charset="0"/>
              </a:rPr>
              <a:t>This obviously depends on a number of internal factors, such as organisational culture, types of national capitalism, attitude to risk, and cost of capital (WACC) requirements </a:t>
            </a:r>
          </a:p>
          <a:p>
            <a:pPr>
              <a:spcBef>
                <a:spcPct val="20000"/>
              </a:spcBef>
              <a:buClrTx/>
              <a:buSzTx/>
              <a:buFont typeface="Arial" panose="020B0604020202020204" pitchFamily="34" charset="0"/>
              <a:buChar char="•"/>
            </a:pPr>
            <a:endParaRPr kumimoji="1" lang="en-GB" altLang="en-US" sz="2400" dirty="0">
              <a:solidFill>
                <a:schemeClr val="tx2">
                  <a:lumMod val="20000"/>
                  <a:lumOff val="80000"/>
                </a:schemeClr>
              </a:solidFill>
              <a:latin typeface="+mn-lt"/>
              <a:cs typeface="Calibri" panose="020F0502020204030204" pitchFamily="34" charset="0"/>
            </a:endParaRPr>
          </a:p>
          <a:p>
            <a:pPr>
              <a:spcBef>
                <a:spcPct val="20000"/>
              </a:spcBef>
              <a:buClrTx/>
              <a:buSzTx/>
              <a:buFont typeface="Arial" panose="020B0604020202020204" pitchFamily="34" charset="0"/>
              <a:buChar char="•"/>
            </a:pPr>
            <a:r>
              <a:rPr kumimoji="1" lang="en-GB" altLang="en-US" sz="2400" dirty="0">
                <a:solidFill>
                  <a:schemeClr val="tx2">
                    <a:lumMod val="20000"/>
                    <a:lumOff val="80000"/>
                  </a:schemeClr>
                </a:solidFill>
                <a:latin typeface="+mn-lt"/>
                <a:cs typeface="Calibri" panose="020F0502020204030204" pitchFamily="34" charset="0"/>
              </a:rPr>
              <a:t>Also, external factors such as economic conditions, tax advantages </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How much debt ?</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7</a:t>
            </a:fld>
            <a:endParaRPr lang="en-GB" altLang="en-US" dirty="0">
              <a:solidFill>
                <a:schemeClr val="bg1"/>
              </a:solidFill>
            </a:endParaRPr>
          </a:p>
        </p:txBody>
      </p:sp>
    </p:spTree>
    <p:extLst>
      <p:ext uri="{BB962C8B-B14F-4D97-AF65-F5344CB8AC3E}">
        <p14:creationId xmlns:p14="http://schemas.microsoft.com/office/powerpoint/2010/main" val="869739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20636" y="1195337"/>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mn-lt"/>
                <a:cs typeface="Calibri" panose="020F0502020204030204" pitchFamily="34" charset="0"/>
              </a:rPr>
              <a:t>Short-term (under one year) , medium-term (two to five years), or long-term (over five years)</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mn-lt"/>
                <a:cs typeface="Calibri" panose="020F0502020204030204" pitchFamily="34" charset="0"/>
              </a:rPr>
              <a:t>Secured or unsecured</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mn-lt"/>
                <a:cs typeface="Calibri" panose="020F0502020204030204" pitchFamily="34" charset="0"/>
              </a:rPr>
              <a:t>Public issues or private placement</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mn-lt"/>
              <a:cs typeface="Calibri" panose="020F050202020403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mn-lt"/>
                <a:cs typeface="Calibri" panose="020F0502020204030204" pitchFamily="34" charset="0"/>
              </a:rPr>
              <a:t>Domestic or international</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mn-lt"/>
              <a:cs typeface="Calibri" panose="020F0502020204030204" pitchFamily="34" charset="0"/>
            </a:endParaRPr>
          </a:p>
          <a:p>
            <a:pPr marL="0" indent="0" eaLnBrk="1" hangingPunct="1">
              <a:spcBef>
                <a:spcPct val="20000"/>
              </a:spcBef>
              <a:buClrTx/>
              <a:buSzTx/>
              <a:buNone/>
            </a:pPr>
            <a:endParaRPr kumimoji="1" lang="en-GB" altLang="en-US" sz="2800" dirty="0">
              <a:solidFill>
                <a:schemeClr val="tx2">
                  <a:lumMod val="20000"/>
                  <a:lumOff val="80000"/>
                </a:schemeClr>
              </a:solidFill>
              <a:latin typeface="+mn-lt"/>
              <a:cs typeface="Calibri" panose="020F0502020204030204" pitchFamily="34" charset="0"/>
            </a:endParaRPr>
          </a:p>
          <a:p>
            <a:pPr marL="0" indent="0" eaLnBrk="1" hangingPunct="1">
              <a:spcBef>
                <a:spcPct val="20000"/>
              </a:spcBef>
              <a:buClrTx/>
              <a:buSzTx/>
              <a:buNone/>
            </a:pPr>
            <a:endParaRPr kumimoji="1" lang="en-GB" altLang="en-US" sz="2800" dirty="0">
              <a:solidFill>
                <a:schemeClr val="tx2">
                  <a:lumMod val="20000"/>
                  <a:lumOff val="80000"/>
                </a:schemeClr>
              </a:solidFill>
              <a:latin typeface="+mn-lt"/>
              <a:cs typeface="Calibri" panose="020F0502020204030204" pitchFamily="34" charset="0"/>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What type of debt?</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8</a:t>
            </a:fld>
            <a:endParaRPr lang="en-GB" altLang="en-US" dirty="0">
              <a:solidFill>
                <a:schemeClr val="bg1"/>
              </a:solidFill>
            </a:endParaRPr>
          </a:p>
        </p:txBody>
      </p:sp>
    </p:spTree>
    <p:extLst>
      <p:ext uri="{BB962C8B-B14F-4D97-AF65-F5344CB8AC3E}">
        <p14:creationId xmlns:p14="http://schemas.microsoft.com/office/powerpoint/2010/main" val="2872437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65699" y="1196753"/>
            <a:ext cx="9251504" cy="4893940"/>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mn-lt"/>
              <a:cs typeface="Calibri" panose="020F0502020204030204" pitchFamily="34" charset="0"/>
            </a:endParaRPr>
          </a:p>
          <a:p>
            <a:pPr marL="0" indent="0" eaLnBrk="1" hangingPunct="1">
              <a:spcBef>
                <a:spcPct val="20000"/>
              </a:spcBef>
              <a:buClrTx/>
              <a:buSzTx/>
              <a:buNone/>
            </a:pPr>
            <a:endParaRPr kumimoji="1" lang="en-GB" altLang="en-US" sz="2800" dirty="0">
              <a:solidFill>
                <a:schemeClr val="tx2">
                  <a:lumMod val="20000"/>
                  <a:lumOff val="80000"/>
                </a:schemeClr>
              </a:solidFill>
              <a:latin typeface="+mn-lt"/>
              <a:cs typeface="Calibri" panose="020F0502020204030204" pitchFamily="34" charset="0"/>
            </a:endParaRPr>
          </a:p>
          <a:p>
            <a:pPr marL="0" indent="0" eaLnBrk="1" hangingPunct="1">
              <a:spcBef>
                <a:spcPct val="20000"/>
              </a:spcBef>
              <a:buClrTx/>
              <a:buSzTx/>
              <a:buNone/>
            </a:pPr>
            <a:r>
              <a:rPr kumimoji="1" lang="en-GB" altLang="en-US" sz="2800" dirty="0">
                <a:solidFill>
                  <a:schemeClr val="tx2">
                    <a:lumMod val="20000"/>
                    <a:lumOff val="80000"/>
                  </a:schemeClr>
                </a:solidFill>
                <a:latin typeface="+mn-lt"/>
                <a:cs typeface="Calibri" panose="020F0502020204030204" pitchFamily="34" charset="0"/>
              </a:rPr>
              <a:t> </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Where to access debt?</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9</a:t>
            </a:fld>
            <a:endParaRPr lang="en-GB" altLang="en-US" dirty="0">
              <a:solidFill>
                <a:schemeClr val="bg1"/>
              </a:solidFill>
            </a:endParaRPr>
          </a:p>
        </p:txBody>
      </p:sp>
      <p:sp>
        <p:nvSpPr>
          <p:cNvPr id="2" name="TextBox 1">
            <a:extLst>
              <a:ext uri="{FF2B5EF4-FFF2-40B4-BE49-F238E27FC236}">
                <a16:creationId xmlns:a16="http://schemas.microsoft.com/office/drawing/2014/main" id="{A42B0366-74CC-981D-D032-6EE60310E43F}"/>
              </a:ext>
            </a:extLst>
          </p:cNvPr>
          <p:cNvSpPr txBox="1"/>
          <p:nvPr/>
        </p:nvSpPr>
        <p:spPr>
          <a:xfrm>
            <a:off x="467544" y="2318421"/>
            <a:ext cx="2592288" cy="646331"/>
          </a:xfrm>
          <a:prstGeom prst="rect">
            <a:avLst/>
          </a:prstGeom>
          <a:solidFill>
            <a:schemeClr val="tx2">
              <a:lumMod val="20000"/>
              <a:lumOff val="80000"/>
            </a:schemeClr>
          </a:solidFill>
        </p:spPr>
        <p:txBody>
          <a:bodyPr wrap="square" rtlCol="0">
            <a:spAutoFit/>
          </a:bodyPr>
          <a:lstStyle/>
          <a:p>
            <a:r>
              <a:rPr lang="en-GB" dirty="0"/>
              <a:t>Money markets – up to 12 months</a:t>
            </a:r>
          </a:p>
        </p:txBody>
      </p:sp>
      <p:sp>
        <p:nvSpPr>
          <p:cNvPr id="3" name="TextBox 2">
            <a:extLst>
              <a:ext uri="{FF2B5EF4-FFF2-40B4-BE49-F238E27FC236}">
                <a16:creationId xmlns:a16="http://schemas.microsoft.com/office/drawing/2014/main" id="{15B07B2A-D073-E54C-AE80-0057ACB16F58}"/>
              </a:ext>
            </a:extLst>
          </p:cNvPr>
          <p:cNvSpPr txBox="1"/>
          <p:nvPr/>
        </p:nvSpPr>
        <p:spPr>
          <a:xfrm>
            <a:off x="3479933" y="2318421"/>
            <a:ext cx="2160240" cy="646331"/>
          </a:xfrm>
          <a:prstGeom prst="rect">
            <a:avLst/>
          </a:prstGeom>
          <a:solidFill>
            <a:schemeClr val="tx2">
              <a:lumMod val="20000"/>
              <a:lumOff val="80000"/>
            </a:schemeClr>
          </a:solidFill>
        </p:spPr>
        <p:txBody>
          <a:bodyPr wrap="square" rtlCol="0">
            <a:spAutoFit/>
          </a:bodyPr>
          <a:lstStyle/>
          <a:p>
            <a:r>
              <a:rPr lang="en-GB" dirty="0"/>
              <a:t>Capital markets – over 12 months</a:t>
            </a:r>
          </a:p>
        </p:txBody>
      </p:sp>
      <p:sp>
        <p:nvSpPr>
          <p:cNvPr id="4" name="TextBox 3">
            <a:extLst>
              <a:ext uri="{FF2B5EF4-FFF2-40B4-BE49-F238E27FC236}">
                <a16:creationId xmlns:a16="http://schemas.microsoft.com/office/drawing/2014/main" id="{22FB5400-899C-8C75-4A0A-0EFA39132AC0}"/>
              </a:ext>
            </a:extLst>
          </p:cNvPr>
          <p:cNvSpPr txBox="1"/>
          <p:nvPr/>
        </p:nvSpPr>
        <p:spPr>
          <a:xfrm>
            <a:off x="6080329" y="2318420"/>
            <a:ext cx="2659124" cy="646331"/>
          </a:xfrm>
          <a:prstGeom prst="rect">
            <a:avLst/>
          </a:prstGeom>
          <a:solidFill>
            <a:schemeClr val="tx2">
              <a:lumMod val="20000"/>
              <a:lumOff val="80000"/>
            </a:schemeClr>
          </a:solidFill>
        </p:spPr>
        <p:txBody>
          <a:bodyPr wrap="square" rtlCol="0">
            <a:spAutoFit/>
          </a:bodyPr>
          <a:lstStyle/>
          <a:p>
            <a:r>
              <a:rPr lang="en-GB" dirty="0"/>
              <a:t>Private arrangements -  short or long-term</a:t>
            </a:r>
          </a:p>
        </p:txBody>
      </p:sp>
      <p:sp>
        <p:nvSpPr>
          <p:cNvPr id="5" name="TextBox 4">
            <a:extLst>
              <a:ext uri="{FF2B5EF4-FFF2-40B4-BE49-F238E27FC236}">
                <a16:creationId xmlns:a16="http://schemas.microsoft.com/office/drawing/2014/main" id="{69C10DA9-967A-2FE9-9053-CB26CBE11DC8}"/>
              </a:ext>
            </a:extLst>
          </p:cNvPr>
          <p:cNvSpPr txBox="1"/>
          <p:nvPr/>
        </p:nvSpPr>
        <p:spPr>
          <a:xfrm>
            <a:off x="3378102" y="3906345"/>
            <a:ext cx="2559070" cy="1200329"/>
          </a:xfrm>
          <a:prstGeom prst="rect">
            <a:avLst/>
          </a:prstGeom>
          <a:solidFill>
            <a:schemeClr val="tx2">
              <a:lumMod val="20000"/>
              <a:lumOff val="80000"/>
            </a:schemeClr>
          </a:solidFill>
        </p:spPr>
        <p:txBody>
          <a:bodyPr wrap="square" rtlCol="0">
            <a:spAutoFit/>
          </a:bodyPr>
          <a:lstStyle/>
          <a:p>
            <a:r>
              <a:rPr lang="en-GB" dirty="0"/>
              <a:t>Bonds, convertibles, warrants, debentures mortgages, preference shares</a:t>
            </a:r>
          </a:p>
        </p:txBody>
      </p:sp>
      <p:sp>
        <p:nvSpPr>
          <p:cNvPr id="6" name="TextBox 5">
            <a:extLst>
              <a:ext uri="{FF2B5EF4-FFF2-40B4-BE49-F238E27FC236}">
                <a16:creationId xmlns:a16="http://schemas.microsoft.com/office/drawing/2014/main" id="{35AF7005-AE84-42F6-590A-4D1DC3751272}"/>
              </a:ext>
            </a:extLst>
          </p:cNvPr>
          <p:cNvSpPr txBox="1"/>
          <p:nvPr/>
        </p:nvSpPr>
        <p:spPr>
          <a:xfrm>
            <a:off x="473506" y="3906345"/>
            <a:ext cx="2559070" cy="923330"/>
          </a:xfrm>
          <a:prstGeom prst="rect">
            <a:avLst/>
          </a:prstGeom>
          <a:solidFill>
            <a:schemeClr val="tx2">
              <a:lumMod val="20000"/>
              <a:lumOff val="80000"/>
            </a:schemeClr>
          </a:solidFill>
        </p:spPr>
        <p:txBody>
          <a:bodyPr wrap="square" rtlCol="0">
            <a:spAutoFit/>
          </a:bodyPr>
          <a:lstStyle/>
          <a:p>
            <a:r>
              <a:rPr lang="en-GB" dirty="0"/>
              <a:t>Commercial paper,</a:t>
            </a:r>
          </a:p>
          <a:p>
            <a:r>
              <a:rPr lang="en-GB" dirty="0"/>
              <a:t>short-term bonds, and other loan instruments</a:t>
            </a:r>
          </a:p>
        </p:txBody>
      </p:sp>
      <p:sp>
        <p:nvSpPr>
          <p:cNvPr id="7" name="TextBox 6">
            <a:extLst>
              <a:ext uri="{FF2B5EF4-FFF2-40B4-BE49-F238E27FC236}">
                <a16:creationId xmlns:a16="http://schemas.microsoft.com/office/drawing/2014/main" id="{58535EF0-6249-BDB9-7CCE-D3344629F2BD}"/>
              </a:ext>
            </a:extLst>
          </p:cNvPr>
          <p:cNvSpPr txBox="1"/>
          <p:nvPr/>
        </p:nvSpPr>
        <p:spPr>
          <a:xfrm>
            <a:off x="6281953" y="3893250"/>
            <a:ext cx="2559070" cy="1200329"/>
          </a:xfrm>
          <a:prstGeom prst="rect">
            <a:avLst/>
          </a:prstGeom>
          <a:solidFill>
            <a:schemeClr val="tx2">
              <a:lumMod val="20000"/>
              <a:lumOff val="80000"/>
            </a:schemeClr>
          </a:solidFill>
        </p:spPr>
        <p:txBody>
          <a:bodyPr wrap="square" rtlCol="0">
            <a:spAutoFit/>
          </a:bodyPr>
          <a:lstStyle/>
          <a:p>
            <a:r>
              <a:rPr lang="en-GB" dirty="0"/>
              <a:t>Bank loans and overdrafts, commercial paper, leasing, mortgages, bonds,</a:t>
            </a:r>
          </a:p>
        </p:txBody>
      </p:sp>
      <p:cxnSp>
        <p:nvCxnSpPr>
          <p:cNvPr id="9" name="Straight Arrow Connector 8">
            <a:extLst>
              <a:ext uri="{FF2B5EF4-FFF2-40B4-BE49-F238E27FC236}">
                <a16:creationId xmlns:a16="http://schemas.microsoft.com/office/drawing/2014/main" id="{8763885A-7DDF-FAEE-4DE7-EF598A2052BB}"/>
              </a:ext>
            </a:extLst>
          </p:cNvPr>
          <p:cNvCxnSpPr>
            <a:endCxn id="6" idx="0"/>
          </p:cNvCxnSpPr>
          <p:nvPr/>
        </p:nvCxnSpPr>
        <p:spPr>
          <a:xfrm>
            <a:off x="1753041" y="2964751"/>
            <a:ext cx="0" cy="941594"/>
          </a:xfrm>
          <a:prstGeom prst="straightConnector1">
            <a:avLst/>
          </a:prstGeom>
          <a:ln w="28575">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D719F07-9B25-8513-0B22-834D39BB25B9}"/>
              </a:ext>
            </a:extLst>
          </p:cNvPr>
          <p:cNvCxnSpPr/>
          <p:nvPr/>
        </p:nvCxnSpPr>
        <p:spPr>
          <a:xfrm>
            <a:off x="7236296" y="2982648"/>
            <a:ext cx="0" cy="941594"/>
          </a:xfrm>
          <a:prstGeom prst="straightConnector1">
            <a:avLst/>
          </a:prstGeom>
          <a:ln w="28575">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CCDB666E-A603-B4F8-12B9-62AEAC2AB69B}"/>
              </a:ext>
            </a:extLst>
          </p:cNvPr>
          <p:cNvCxnSpPr/>
          <p:nvPr/>
        </p:nvCxnSpPr>
        <p:spPr>
          <a:xfrm>
            <a:off x="4539417" y="2982648"/>
            <a:ext cx="0" cy="941594"/>
          </a:xfrm>
          <a:prstGeom prst="straightConnector1">
            <a:avLst/>
          </a:prstGeom>
          <a:ln w="28575">
            <a:solidFill>
              <a:schemeClr val="tx2">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1789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20636" y="1195337"/>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284163" defTabSz="304800">
              <a:spcBef>
                <a:spcPts val="600"/>
              </a:spcBef>
              <a:buClr>
                <a:schemeClr val="tx2">
                  <a:lumMod val="20000"/>
                  <a:lumOff val="80000"/>
                </a:schemeClr>
              </a:buClr>
              <a:buFontTx/>
              <a:buChar char="•"/>
              <a:tabLst>
                <a:tab pos="185738" algn="l"/>
              </a:tabLst>
              <a:defRPr/>
            </a:pPr>
            <a:r>
              <a:rPr lang="en-GB" altLang="zh-CN" sz="2200" dirty="0">
                <a:solidFill>
                  <a:schemeClr val="tx2">
                    <a:lumMod val="20000"/>
                    <a:lumOff val="80000"/>
                  </a:schemeClr>
                </a:solidFill>
                <a:latin typeface="+mj-lt"/>
              </a:rPr>
              <a:t>Arrangement fee</a:t>
            </a:r>
          </a:p>
          <a:p>
            <a:pPr marL="463550" lvl="1" indent="284163" defTabSz="304800">
              <a:spcBef>
                <a:spcPts val="600"/>
              </a:spcBef>
              <a:buClr>
                <a:schemeClr val="tx2">
                  <a:lumMod val="20000"/>
                  <a:lumOff val="80000"/>
                </a:schemeClr>
              </a:buClr>
              <a:buFontTx/>
              <a:buChar char="•"/>
              <a:tabLst>
                <a:tab pos="185738" algn="l"/>
              </a:tabLst>
              <a:defRPr/>
            </a:pPr>
            <a:r>
              <a:rPr lang="en-GB" altLang="zh-CN" sz="2200" dirty="0">
                <a:solidFill>
                  <a:schemeClr val="tx2">
                    <a:lumMod val="20000"/>
                    <a:lumOff val="80000"/>
                  </a:schemeClr>
                </a:solidFill>
                <a:latin typeface="+mj-lt"/>
              </a:rPr>
              <a:t>Interest rate commitment can be either fixed or floating</a:t>
            </a:r>
          </a:p>
          <a:p>
            <a:pPr marL="463550" lvl="1" indent="284163" defTabSz="304800">
              <a:spcBef>
                <a:spcPts val="600"/>
              </a:spcBef>
              <a:buClr>
                <a:schemeClr val="tx2">
                  <a:lumMod val="20000"/>
                  <a:lumOff val="80000"/>
                </a:schemeClr>
              </a:buClr>
              <a:buFontTx/>
              <a:buChar char="•"/>
              <a:tabLst>
                <a:tab pos="185738" algn="l"/>
              </a:tabLst>
              <a:defRPr/>
            </a:pPr>
            <a:r>
              <a:rPr lang="en-GB" altLang="zh-CN" sz="2200" dirty="0">
                <a:solidFill>
                  <a:schemeClr val="tx2">
                    <a:lumMod val="20000"/>
                    <a:lumOff val="80000"/>
                  </a:schemeClr>
                </a:solidFill>
                <a:latin typeface="+mj-lt"/>
              </a:rPr>
              <a:t>If it is floating, then the rate will generally be certain percentage  points above the banks’ base rate or LIBOR</a:t>
            </a:r>
          </a:p>
          <a:p>
            <a:pPr marL="463550" lvl="1" indent="284163" defTabSz="304800">
              <a:spcBef>
                <a:spcPts val="600"/>
              </a:spcBef>
              <a:buClr>
                <a:schemeClr val="tx2">
                  <a:lumMod val="20000"/>
                  <a:lumOff val="80000"/>
                </a:schemeClr>
              </a:buClr>
              <a:buFontTx/>
              <a:buChar char="•"/>
              <a:tabLst>
                <a:tab pos="185738" algn="l"/>
              </a:tabLst>
              <a:defRPr/>
            </a:pPr>
            <a:r>
              <a:rPr lang="en-GB" altLang="zh-CN" sz="2200" dirty="0">
                <a:solidFill>
                  <a:schemeClr val="tx2">
                    <a:lumMod val="20000"/>
                    <a:lumOff val="80000"/>
                  </a:schemeClr>
                </a:solidFill>
                <a:latin typeface="+mj-lt"/>
              </a:rPr>
              <a:t>Floating-rate borrowings have </a:t>
            </a:r>
            <a:r>
              <a:rPr lang="en-GB" altLang="zh-CN" sz="2200" dirty="0">
                <a:solidFill>
                  <a:srgbClr val="FFFF00"/>
                </a:solidFill>
                <a:latin typeface="+mj-lt"/>
              </a:rPr>
              <a:t>advantages</a:t>
            </a:r>
            <a:r>
              <a:rPr lang="en-GB" altLang="zh-CN" sz="2200" dirty="0">
                <a:solidFill>
                  <a:schemeClr val="tx2">
                    <a:lumMod val="20000"/>
                    <a:lumOff val="80000"/>
                  </a:schemeClr>
                </a:solidFill>
                <a:latin typeface="+mj-lt"/>
              </a:rPr>
              <a:t>:</a:t>
            </a:r>
          </a:p>
          <a:p>
            <a:pPr marL="1009650" lvl="2" indent="0" defTabSz="304800">
              <a:lnSpc>
                <a:spcPct val="90000"/>
              </a:lnSpc>
              <a:spcBef>
                <a:spcPct val="200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If interest rates fall the cost of the loan falls</a:t>
            </a:r>
          </a:p>
          <a:p>
            <a:pPr marL="1009650" lvl="2" indent="0" defTabSz="304800">
              <a:lnSpc>
                <a:spcPct val="90000"/>
              </a:lnSpc>
              <a:spcBef>
                <a:spcPct val="200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Fixed rates are usually above floating rates</a:t>
            </a:r>
          </a:p>
          <a:p>
            <a:pPr marL="1009650" lvl="2" indent="0" defTabSz="304800">
              <a:lnSpc>
                <a:spcPct val="90000"/>
              </a:lnSpc>
              <a:spcBef>
                <a:spcPct val="200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Returns on the firm’s assets may go up at times of higher interest rates</a:t>
            </a:r>
          </a:p>
          <a:p>
            <a:pPr marL="781050" lvl="1" indent="-228600" defTabSz="304800">
              <a:lnSpc>
                <a:spcPct val="90000"/>
              </a:lnSpc>
              <a:spcBef>
                <a:spcPct val="20000"/>
              </a:spcBef>
              <a:buClr>
                <a:schemeClr val="tx2">
                  <a:lumMod val="20000"/>
                  <a:lumOff val="80000"/>
                </a:schemeClr>
              </a:buClr>
              <a:buFontTx/>
              <a:buChar char="•"/>
              <a:tabLst>
                <a:tab pos="185738" algn="l"/>
              </a:tabLst>
              <a:defRPr/>
            </a:pPr>
            <a:r>
              <a:rPr lang="en-GB" altLang="zh-CN" sz="2200" dirty="0">
                <a:solidFill>
                  <a:schemeClr val="tx2">
                    <a:lumMod val="20000"/>
                    <a:lumOff val="80000"/>
                  </a:schemeClr>
                </a:solidFill>
                <a:latin typeface="+mj-lt"/>
              </a:rPr>
              <a:t>Floating rates have some </a:t>
            </a:r>
            <a:r>
              <a:rPr lang="en-GB" altLang="zh-CN" sz="2200" dirty="0">
                <a:solidFill>
                  <a:srgbClr val="FFFF00"/>
                </a:solidFill>
                <a:latin typeface="+mj-lt"/>
              </a:rPr>
              <a:t>disadvantages</a:t>
            </a:r>
          </a:p>
          <a:p>
            <a:pPr marL="1009650" lvl="2" indent="0" defTabSz="304800">
              <a:lnSpc>
                <a:spcPct val="90000"/>
              </a:lnSpc>
              <a:spcBef>
                <a:spcPct val="200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The firm may be caught out by a rise in interest rates</a:t>
            </a:r>
          </a:p>
          <a:p>
            <a:pPr marL="1009650" lvl="2" indent="0" defTabSz="304800">
              <a:lnSpc>
                <a:spcPct val="90000"/>
              </a:lnSpc>
              <a:spcBef>
                <a:spcPct val="200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Uncertainty about the precise cash outflow</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Cost of debt - 1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10</a:t>
            </a:fld>
            <a:endParaRPr lang="en-GB" altLang="en-US" dirty="0">
              <a:solidFill>
                <a:schemeClr val="bg1"/>
              </a:solidFill>
            </a:endParaRPr>
          </a:p>
        </p:txBody>
      </p:sp>
    </p:spTree>
    <p:extLst>
      <p:ext uri="{BB962C8B-B14F-4D97-AF65-F5344CB8AC3E}">
        <p14:creationId xmlns:p14="http://schemas.microsoft.com/office/powerpoint/2010/main" val="4270446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20636"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400" dirty="0">
                <a:solidFill>
                  <a:schemeClr val="tx2">
                    <a:lumMod val="20000"/>
                    <a:lumOff val="80000"/>
                  </a:schemeClr>
                </a:solidFill>
                <a:latin typeface="+mj-lt"/>
              </a:rPr>
              <a:t>As discussed when we looked at a firm’s cost of capital, it will always be looking to  reduce its WACC</a:t>
            </a:r>
          </a:p>
          <a:p>
            <a:pPr marL="463550" lvl="1" indent="0" defTabSz="304800">
              <a:spcBef>
                <a:spcPts val="600"/>
              </a:spcBef>
              <a:buClr>
                <a:schemeClr val="tx2">
                  <a:lumMod val="20000"/>
                  <a:lumOff val="80000"/>
                </a:schemeClr>
              </a:buClr>
              <a:buNone/>
              <a:tabLst>
                <a:tab pos="185738" algn="l"/>
              </a:tabLst>
              <a:defRPr/>
            </a:pPr>
            <a:endParaRPr lang="en-GB" altLang="zh-CN" sz="24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400" dirty="0">
                <a:solidFill>
                  <a:schemeClr val="tx2">
                    <a:lumMod val="20000"/>
                    <a:lumOff val="80000"/>
                  </a:schemeClr>
                </a:solidFill>
                <a:latin typeface="+mj-lt"/>
              </a:rPr>
              <a:t>This means a continued review of its borrowing costs and using the money markets and capital markets to achieve this</a:t>
            </a:r>
          </a:p>
          <a:p>
            <a:pPr marL="463550" lvl="1" indent="0" defTabSz="304800">
              <a:spcBef>
                <a:spcPts val="600"/>
              </a:spcBef>
              <a:buClr>
                <a:schemeClr val="tx2">
                  <a:lumMod val="20000"/>
                  <a:lumOff val="80000"/>
                </a:schemeClr>
              </a:buClr>
              <a:buNone/>
              <a:tabLst>
                <a:tab pos="185738" algn="l"/>
              </a:tabLst>
              <a:defRPr/>
            </a:pPr>
            <a:endParaRPr lang="en-GB" altLang="zh-CN" sz="24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400" dirty="0">
                <a:solidFill>
                  <a:schemeClr val="tx2">
                    <a:lumMod val="20000"/>
                    <a:lumOff val="80000"/>
                  </a:schemeClr>
                </a:solidFill>
                <a:latin typeface="+mj-lt"/>
              </a:rPr>
              <a:t>The largest proportion of the cost of debt is the interest or coupon paid to the lenders</a:t>
            </a:r>
          </a:p>
          <a:p>
            <a:pPr marL="463550" lvl="1" indent="0" defTabSz="304800">
              <a:spcBef>
                <a:spcPts val="600"/>
              </a:spcBef>
              <a:buClr>
                <a:schemeClr val="tx2">
                  <a:lumMod val="20000"/>
                  <a:lumOff val="80000"/>
                </a:schemeClr>
              </a:buClr>
              <a:buNone/>
              <a:tabLst>
                <a:tab pos="185738" algn="l"/>
              </a:tabLst>
              <a:defRPr/>
            </a:pPr>
            <a:endParaRPr lang="en-GB" altLang="zh-CN" sz="24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400" dirty="0">
                <a:solidFill>
                  <a:schemeClr val="tx2">
                    <a:lumMod val="20000"/>
                    <a:lumOff val="80000"/>
                  </a:schemeClr>
                </a:solidFill>
                <a:latin typeface="+mj-lt"/>
              </a:rPr>
              <a:t>However, another major consideration is the tax deductibility of  interest payments as an expense to the business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Cost of debt - 2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11</a:t>
            </a:fld>
            <a:endParaRPr lang="en-GB" altLang="en-US" dirty="0">
              <a:solidFill>
                <a:schemeClr val="bg1"/>
              </a:solidFill>
            </a:endParaRPr>
          </a:p>
        </p:txBody>
      </p:sp>
    </p:spTree>
    <p:extLst>
      <p:ext uri="{BB962C8B-B14F-4D97-AF65-F5344CB8AC3E}">
        <p14:creationId xmlns:p14="http://schemas.microsoft.com/office/powerpoint/2010/main" val="1970312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20636" y="836713"/>
            <a:ext cx="9144000" cy="4896544"/>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000" dirty="0">
                <a:solidFill>
                  <a:schemeClr val="tx2">
                    <a:lumMod val="20000"/>
                    <a:lumOff val="80000"/>
                  </a:schemeClr>
                </a:solidFill>
                <a:latin typeface="+mj-lt"/>
              </a:rPr>
              <a:t>Here is an example of two companies, A and B, where A borrows through a bond issue, and B via a preference share issue. The coupon payable on the bond is the same as the fixed preference share dividend</a:t>
            </a:r>
          </a:p>
          <a:p>
            <a:pPr marL="463550" lvl="1" indent="0" defTabSz="304800">
              <a:spcBef>
                <a:spcPts val="600"/>
              </a:spcBef>
              <a:buClr>
                <a:schemeClr val="tx2">
                  <a:lumMod val="20000"/>
                  <a:lumOff val="80000"/>
                </a:schemeClr>
              </a:buClr>
              <a:buNone/>
              <a:tabLst>
                <a:tab pos="185738" algn="l"/>
              </a:tabLst>
              <a:defRPr/>
            </a:pPr>
            <a:endParaRPr lang="en-GB" altLang="zh-CN" sz="20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10318" y="17691"/>
            <a:ext cx="9164636" cy="819021"/>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Cost of debt - 3</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12</a:t>
            </a:fld>
            <a:endParaRPr lang="en-GB" altLang="en-US" dirty="0">
              <a:solidFill>
                <a:schemeClr val="bg1"/>
              </a:solidFill>
            </a:endParaRPr>
          </a:p>
        </p:txBody>
      </p:sp>
      <p:graphicFrame>
        <p:nvGraphicFramePr>
          <p:cNvPr id="2" name="Table 1">
            <a:extLst>
              <a:ext uri="{FF2B5EF4-FFF2-40B4-BE49-F238E27FC236}">
                <a16:creationId xmlns:a16="http://schemas.microsoft.com/office/drawing/2014/main" id="{F7F90AFA-8F49-BCA1-6D55-03D0C67079FA}"/>
              </a:ext>
            </a:extLst>
          </p:cNvPr>
          <p:cNvGraphicFramePr>
            <a:graphicFrameLocks noGrp="1"/>
          </p:cNvGraphicFramePr>
          <p:nvPr>
            <p:extLst>
              <p:ext uri="{D42A27DB-BD31-4B8C-83A1-F6EECF244321}">
                <p14:modId xmlns:p14="http://schemas.microsoft.com/office/powerpoint/2010/main" val="2182006361"/>
              </p:ext>
            </p:extLst>
          </p:nvPr>
        </p:nvGraphicFramePr>
        <p:xfrm>
          <a:off x="446908" y="1945640"/>
          <a:ext cx="8208912" cy="3606800"/>
        </p:xfrm>
        <a:graphic>
          <a:graphicData uri="http://schemas.openxmlformats.org/drawingml/2006/table">
            <a:tbl>
              <a:tblPr firstRow="1" bandRow="1">
                <a:tableStyleId>{5C22544A-7EE6-4342-B048-85BDC9FD1C3A}</a:tableStyleId>
              </a:tblPr>
              <a:tblGrid>
                <a:gridCol w="4464496">
                  <a:extLst>
                    <a:ext uri="{9D8B030D-6E8A-4147-A177-3AD203B41FA5}">
                      <a16:colId xmlns:a16="http://schemas.microsoft.com/office/drawing/2014/main" val="533780540"/>
                    </a:ext>
                  </a:extLst>
                </a:gridCol>
                <a:gridCol w="1800200">
                  <a:extLst>
                    <a:ext uri="{9D8B030D-6E8A-4147-A177-3AD203B41FA5}">
                      <a16:colId xmlns:a16="http://schemas.microsoft.com/office/drawing/2014/main" val="1389507803"/>
                    </a:ext>
                  </a:extLst>
                </a:gridCol>
                <a:gridCol w="1944216">
                  <a:extLst>
                    <a:ext uri="{9D8B030D-6E8A-4147-A177-3AD203B41FA5}">
                      <a16:colId xmlns:a16="http://schemas.microsoft.com/office/drawing/2014/main" val="3121018693"/>
                    </a:ext>
                  </a:extLst>
                </a:gridCol>
              </a:tblGrid>
              <a:tr h="370840">
                <a:tc>
                  <a:txBody>
                    <a:bodyPr/>
                    <a:lstStyle/>
                    <a:p>
                      <a:endParaRPr lang="en-GB" dirty="0"/>
                    </a:p>
                  </a:txBody>
                  <a:tcPr/>
                </a:tc>
                <a:tc>
                  <a:txBody>
                    <a:bodyPr/>
                    <a:lstStyle/>
                    <a:p>
                      <a:r>
                        <a:rPr lang="en-GB" dirty="0"/>
                        <a:t>Company A</a:t>
                      </a:r>
                    </a:p>
                  </a:txBody>
                  <a:tcPr/>
                </a:tc>
                <a:tc>
                  <a:txBody>
                    <a:bodyPr/>
                    <a:lstStyle/>
                    <a:p>
                      <a:r>
                        <a:rPr lang="en-GB" dirty="0"/>
                        <a:t>Company B</a:t>
                      </a:r>
                    </a:p>
                  </a:txBody>
                  <a:tcPr/>
                </a:tc>
                <a:extLst>
                  <a:ext uri="{0D108BD9-81ED-4DB2-BD59-A6C34878D82A}">
                    <a16:rowId xmlns:a16="http://schemas.microsoft.com/office/drawing/2014/main" val="2905109399"/>
                  </a:ext>
                </a:extLst>
              </a:tr>
              <a:tr h="370840">
                <a:tc>
                  <a:txBody>
                    <a:bodyPr/>
                    <a:lstStyle/>
                    <a:p>
                      <a:r>
                        <a:rPr lang="en-GB" dirty="0"/>
                        <a:t>Profit before tax, dividends, and interest</a:t>
                      </a:r>
                    </a:p>
                  </a:txBody>
                  <a:tcPr/>
                </a:tc>
                <a:tc>
                  <a:txBody>
                    <a:bodyPr/>
                    <a:lstStyle/>
                    <a:p>
                      <a:pPr algn="r"/>
                      <a:r>
                        <a:rPr lang="en-GB" dirty="0"/>
                        <a:t>200,000</a:t>
                      </a:r>
                    </a:p>
                  </a:txBody>
                  <a:tcPr/>
                </a:tc>
                <a:tc>
                  <a:txBody>
                    <a:bodyPr/>
                    <a:lstStyle/>
                    <a:p>
                      <a:pPr algn="r"/>
                      <a:r>
                        <a:rPr lang="en-GB" dirty="0"/>
                        <a:t>200,000</a:t>
                      </a:r>
                    </a:p>
                  </a:txBody>
                  <a:tcPr/>
                </a:tc>
                <a:extLst>
                  <a:ext uri="{0D108BD9-81ED-4DB2-BD59-A6C34878D82A}">
                    <a16:rowId xmlns:a16="http://schemas.microsoft.com/office/drawing/2014/main" val="1625141155"/>
                  </a:ext>
                </a:extLst>
              </a:tr>
              <a:tr h="370840">
                <a:tc>
                  <a:txBody>
                    <a:bodyPr/>
                    <a:lstStyle/>
                    <a:p>
                      <a:r>
                        <a:rPr lang="en-GB" dirty="0"/>
                        <a:t>Interest payable on bonds</a:t>
                      </a:r>
                    </a:p>
                  </a:txBody>
                  <a:tcPr/>
                </a:tc>
                <a:tc>
                  <a:txBody>
                    <a:bodyPr/>
                    <a:lstStyle/>
                    <a:p>
                      <a:pPr algn="r"/>
                      <a:r>
                        <a:rPr lang="en-GB" u="sng" dirty="0"/>
                        <a:t>80,000</a:t>
                      </a:r>
                    </a:p>
                  </a:txBody>
                  <a:tcPr/>
                </a:tc>
                <a:tc>
                  <a:txBody>
                    <a:bodyPr/>
                    <a:lstStyle/>
                    <a:p>
                      <a:pPr algn="r"/>
                      <a:r>
                        <a:rPr lang="en-GB" u="sng" dirty="0"/>
                        <a:t>0</a:t>
                      </a:r>
                    </a:p>
                  </a:txBody>
                  <a:tcPr/>
                </a:tc>
                <a:extLst>
                  <a:ext uri="{0D108BD9-81ED-4DB2-BD59-A6C34878D82A}">
                    <a16:rowId xmlns:a16="http://schemas.microsoft.com/office/drawing/2014/main" val="3163572205"/>
                  </a:ext>
                </a:extLst>
              </a:tr>
              <a:tr h="370840">
                <a:tc>
                  <a:txBody>
                    <a:bodyPr/>
                    <a:lstStyle/>
                    <a:p>
                      <a:r>
                        <a:rPr lang="en-GB" dirty="0"/>
                        <a:t>Taxable profit</a:t>
                      </a:r>
                    </a:p>
                  </a:txBody>
                  <a:tcPr/>
                </a:tc>
                <a:tc>
                  <a:txBody>
                    <a:bodyPr/>
                    <a:lstStyle/>
                    <a:p>
                      <a:pPr algn="r"/>
                      <a:r>
                        <a:rPr lang="en-GB" dirty="0"/>
                        <a:t>120,000</a:t>
                      </a:r>
                    </a:p>
                  </a:txBody>
                  <a:tcPr/>
                </a:tc>
                <a:tc>
                  <a:txBody>
                    <a:bodyPr/>
                    <a:lstStyle/>
                    <a:p>
                      <a:pPr algn="r"/>
                      <a:r>
                        <a:rPr lang="en-GB" dirty="0"/>
                        <a:t>200,000</a:t>
                      </a:r>
                    </a:p>
                  </a:txBody>
                  <a:tcPr/>
                </a:tc>
                <a:extLst>
                  <a:ext uri="{0D108BD9-81ED-4DB2-BD59-A6C34878D82A}">
                    <a16:rowId xmlns:a16="http://schemas.microsoft.com/office/drawing/2014/main" val="3584413470"/>
                  </a:ext>
                </a:extLst>
              </a:tr>
              <a:tr h="370840">
                <a:tc>
                  <a:txBody>
                    <a:bodyPr/>
                    <a:lstStyle/>
                    <a:p>
                      <a:r>
                        <a:rPr lang="en-GB" dirty="0"/>
                        <a:t>Tax payable at 30% of taxable profit</a:t>
                      </a:r>
                    </a:p>
                  </a:txBody>
                  <a:tcPr/>
                </a:tc>
                <a:tc>
                  <a:txBody>
                    <a:bodyPr/>
                    <a:lstStyle/>
                    <a:p>
                      <a:pPr algn="r"/>
                      <a:r>
                        <a:rPr lang="en-GB" u="sng" dirty="0"/>
                        <a:t>36,000</a:t>
                      </a:r>
                    </a:p>
                  </a:txBody>
                  <a:tcPr/>
                </a:tc>
                <a:tc>
                  <a:txBody>
                    <a:bodyPr/>
                    <a:lstStyle/>
                    <a:p>
                      <a:pPr algn="r"/>
                      <a:r>
                        <a:rPr lang="en-GB" u="sng" dirty="0"/>
                        <a:t>60,000</a:t>
                      </a:r>
                    </a:p>
                  </a:txBody>
                  <a:tcPr/>
                </a:tc>
                <a:extLst>
                  <a:ext uri="{0D108BD9-81ED-4DB2-BD59-A6C34878D82A}">
                    <a16:rowId xmlns:a16="http://schemas.microsoft.com/office/drawing/2014/main" val="3210527719"/>
                  </a:ext>
                </a:extLst>
              </a:tr>
              <a:tr h="370840">
                <a:tc>
                  <a:txBody>
                    <a:bodyPr/>
                    <a:lstStyle/>
                    <a:p>
                      <a:endParaRPr lang="en-GB" dirty="0"/>
                    </a:p>
                  </a:txBody>
                  <a:tcPr/>
                </a:tc>
                <a:tc>
                  <a:txBody>
                    <a:bodyPr/>
                    <a:lstStyle/>
                    <a:p>
                      <a:pPr algn="r"/>
                      <a:r>
                        <a:rPr lang="en-GB" dirty="0"/>
                        <a:t>84,000</a:t>
                      </a:r>
                    </a:p>
                  </a:txBody>
                  <a:tcPr/>
                </a:tc>
                <a:tc>
                  <a:txBody>
                    <a:bodyPr/>
                    <a:lstStyle/>
                    <a:p>
                      <a:pPr algn="r"/>
                      <a:r>
                        <a:rPr lang="en-GB" dirty="0"/>
                        <a:t>140,000</a:t>
                      </a:r>
                    </a:p>
                  </a:txBody>
                  <a:tcPr/>
                </a:tc>
                <a:extLst>
                  <a:ext uri="{0D108BD9-81ED-4DB2-BD59-A6C34878D82A}">
                    <a16:rowId xmlns:a16="http://schemas.microsoft.com/office/drawing/2014/main" val="1722422622"/>
                  </a:ext>
                </a:extLst>
              </a:tr>
              <a:tr h="370840">
                <a:tc>
                  <a:txBody>
                    <a:bodyPr/>
                    <a:lstStyle/>
                    <a:p>
                      <a:r>
                        <a:rPr lang="en-GB" dirty="0"/>
                        <a:t>Preference dividend </a:t>
                      </a:r>
                    </a:p>
                  </a:txBody>
                  <a:tcPr/>
                </a:tc>
                <a:tc>
                  <a:txBody>
                    <a:bodyPr/>
                    <a:lstStyle/>
                    <a:p>
                      <a:pPr algn="r"/>
                      <a:r>
                        <a:rPr lang="en-GB" u="sng" dirty="0"/>
                        <a:t>0</a:t>
                      </a:r>
                    </a:p>
                  </a:txBody>
                  <a:tcPr/>
                </a:tc>
                <a:tc>
                  <a:txBody>
                    <a:bodyPr/>
                    <a:lstStyle/>
                    <a:p>
                      <a:pPr algn="r"/>
                      <a:r>
                        <a:rPr lang="en-GB" u="sng" dirty="0"/>
                        <a:t>80,000</a:t>
                      </a:r>
                    </a:p>
                  </a:txBody>
                  <a:tcPr/>
                </a:tc>
                <a:extLst>
                  <a:ext uri="{0D108BD9-81ED-4DB2-BD59-A6C34878D82A}">
                    <a16:rowId xmlns:a16="http://schemas.microsoft.com/office/drawing/2014/main" val="243531590"/>
                  </a:ext>
                </a:extLst>
              </a:tr>
              <a:tr h="370840">
                <a:tc>
                  <a:txBody>
                    <a:bodyPr/>
                    <a:lstStyle/>
                    <a:p>
                      <a:r>
                        <a:rPr lang="en-GB" dirty="0"/>
                        <a:t>Available for ordinary shareholders</a:t>
                      </a:r>
                    </a:p>
                  </a:txBody>
                  <a:tcPr/>
                </a:tc>
                <a:tc>
                  <a:txBody>
                    <a:bodyPr/>
                    <a:lstStyle/>
                    <a:p>
                      <a:pPr algn="r"/>
                      <a:r>
                        <a:rPr lang="en-GB" u="sng" dirty="0"/>
                        <a:t>84,000</a:t>
                      </a:r>
                    </a:p>
                  </a:txBody>
                  <a:tcPr/>
                </a:tc>
                <a:tc>
                  <a:txBody>
                    <a:bodyPr/>
                    <a:lstStyle/>
                    <a:p>
                      <a:pPr algn="r"/>
                      <a:r>
                        <a:rPr lang="en-GB" u="sng" dirty="0"/>
                        <a:t>60,000</a:t>
                      </a:r>
                    </a:p>
                  </a:txBody>
                  <a:tcPr/>
                </a:tc>
                <a:extLst>
                  <a:ext uri="{0D108BD9-81ED-4DB2-BD59-A6C34878D82A}">
                    <a16:rowId xmlns:a16="http://schemas.microsoft.com/office/drawing/2014/main" val="279259427"/>
                  </a:ext>
                </a:extLst>
              </a:tr>
              <a:tr h="370840">
                <a:tc gridSpan="3">
                  <a:txBody>
                    <a:bodyPr/>
                    <a:lstStyle/>
                    <a:p>
                      <a:r>
                        <a:rPr lang="en-GB" dirty="0"/>
                        <a:t>Therefore, the tax benefit from a debt instrument like a bond issue is</a:t>
                      </a:r>
                    </a:p>
                    <a:p>
                      <a:r>
                        <a:rPr lang="en-GB" dirty="0"/>
                        <a:t>80,000 x 30% = 24,000</a:t>
                      </a:r>
                    </a:p>
                  </a:txBody>
                  <a:tcPr/>
                </a:tc>
                <a:tc hMerge="1">
                  <a:txBody>
                    <a:bodyPr/>
                    <a:lstStyle/>
                    <a:p>
                      <a:pPr algn="r"/>
                      <a:endParaRPr lang="en-GB" u="sng" dirty="0"/>
                    </a:p>
                  </a:txBody>
                  <a:tcPr/>
                </a:tc>
                <a:tc hMerge="1">
                  <a:txBody>
                    <a:bodyPr/>
                    <a:lstStyle/>
                    <a:p>
                      <a:pPr algn="r"/>
                      <a:endParaRPr lang="en-GB" u="sng" dirty="0"/>
                    </a:p>
                  </a:txBody>
                  <a:tcPr/>
                </a:tc>
                <a:extLst>
                  <a:ext uri="{0D108BD9-81ED-4DB2-BD59-A6C34878D82A}">
                    <a16:rowId xmlns:a16="http://schemas.microsoft.com/office/drawing/2014/main" val="1144962319"/>
                  </a:ext>
                </a:extLst>
              </a:tr>
            </a:tbl>
          </a:graphicData>
        </a:graphic>
      </p:graphicFrame>
    </p:spTree>
    <p:extLst>
      <p:ext uri="{BB962C8B-B14F-4D97-AF65-F5344CB8AC3E}">
        <p14:creationId xmlns:p14="http://schemas.microsoft.com/office/powerpoint/2010/main" val="4261101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3118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400" dirty="0">
                <a:solidFill>
                  <a:srgbClr val="FFFF00"/>
                </a:solidFill>
                <a:latin typeface="+mj-lt"/>
              </a:rPr>
              <a:t>Types</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Overdraft</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Term loan</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Syndicated bank loan</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Revolving line of credit (Unsecured)</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Asset-backed line of credit (Secured</a:t>
            </a:r>
          </a:p>
          <a:p>
            <a:pPr marL="463550" lvl="1" indent="0" defTabSz="304800">
              <a:spcBef>
                <a:spcPts val="600"/>
              </a:spcBef>
              <a:buClr>
                <a:schemeClr val="tx2">
                  <a:lumMod val="20000"/>
                  <a:lumOff val="80000"/>
                </a:schemeClr>
              </a:buClr>
              <a:buNone/>
              <a:tabLst>
                <a:tab pos="185738" algn="l"/>
              </a:tabLst>
              <a:defRPr/>
            </a:pPr>
            <a:r>
              <a:rPr lang="en-GB" altLang="zh-CN" sz="2400" dirty="0">
                <a:solidFill>
                  <a:srgbClr val="FFFF00"/>
                </a:solidFill>
                <a:latin typeface="+mj-lt"/>
              </a:rPr>
              <a:t>Advantages</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Quick to arrange</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Flexible</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400" dirty="0">
                <a:solidFill>
                  <a:schemeClr val="tx2">
                    <a:lumMod val="20000"/>
                    <a:lumOff val="80000"/>
                  </a:schemeClr>
                </a:solidFill>
                <a:latin typeface="+mj-lt"/>
              </a:rPr>
              <a:t>Available to small firms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Bank loans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13</a:t>
            </a:fld>
            <a:endParaRPr lang="en-GB" altLang="en-US" dirty="0">
              <a:solidFill>
                <a:schemeClr val="bg1"/>
              </a:solidFill>
            </a:endParaRPr>
          </a:p>
        </p:txBody>
      </p:sp>
    </p:spTree>
    <p:extLst>
      <p:ext uri="{BB962C8B-B14F-4D97-AF65-F5344CB8AC3E}">
        <p14:creationId xmlns:p14="http://schemas.microsoft.com/office/powerpoint/2010/main" val="2051504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3118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400" dirty="0">
                <a:solidFill>
                  <a:schemeClr val="tx2">
                    <a:lumMod val="20000"/>
                    <a:lumOff val="80000"/>
                  </a:schemeClr>
                </a:solidFill>
                <a:latin typeface="+mj-lt"/>
              </a:rPr>
              <a:t>Public debt is issued through the financial markets, usually via an agent, trader, broker, or underwriter</a:t>
            </a:r>
          </a:p>
          <a:p>
            <a:pPr marL="463550" lvl="1" indent="0" defTabSz="304800">
              <a:spcBef>
                <a:spcPts val="600"/>
              </a:spcBef>
              <a:buClr>
                <a:schemeClr val="tx2">
                  <a:lumMod val="20000"/>
                  <a:lumOff val="80000"/>
                </a:schemeClr>
              </a:buClr>
              <a:buNone/>
              <a:tabLst>
                <a:tab pos="185738" algn="l"/>
              </a:tabLst>
              <a:defRPr/>
            </a:pPr>
            <a:endParaRPr lang="en-GB" altLang="zh-CN" sz="24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400" dirty="0">
                <a:solidFill>
                  <a:srgbClr val="FFFF00"/>
                </a:solidFill>
                <a:latin typeface="+mj-lt"/>
              </a:rPr>
              <a:t>Unsecured </a:t>
            </a:r>
            <a:r>
              <a:rPr lang="en-GB" altLang="zh-CN" sz="2400" dirty="0">
                <a:solidFill>
                  <a:schemeClr val="tx2">
                    <a:lumMod val="20000"/>
                    <a:lumOff val="80000"/>
                  </a:schemeClr>
                </a:solidFill>
                <a:latin typeface="+mj-lt"/>
              </a:rPr>
              <a:t>corporate</a:t>
            </a:r>
            <a:r>
              <a:rPr lang="en-GB" altLang="zh-CN" sz="2400" dirty="0">
                <a:solidFill>
                  <a:srgbClr val="FFFF00"/>
                </a:solidFill>
                <a:latin typeface="+mj-lt"/>
              </a:rPr>
              <a:t> </a:t>
            </a:r>
            <a:r>
              <a:rPr lang="en-GB" altLang="zh-CN" sz="2400" dirty="0">
                <a:solidFill>
                  <a:schemeClr val="tx2">
                    <a:lumMod val="20000"/>
                    <a:lumOff val="80000"/>
                  </a:schemeClr>
                </a:solidFill>
                <a:latin typeface="+mj-lt"/>
              </a:rPr>
              <a:t>debt comes in the form of either loan notes (Original maturity of less than 10 years), or debentures (Usually long-term maturity, with additional benefits for the debtholders)</a:t>
            </a:r>
          </a:p>
          <a:p>
            <a:pPr marL="463550" lvl="1" indent="0" defTabSz="304800">
              <a:spcBef>
                <a:spcPts val="600"/>
              </a:spcBef>
              <a:buClr>
                <a:schemeClr val="tx2">
                  <a:lumMod val="20000"/>
                  <a:lumOff val="80000"/>
                </a:schemeClr>
              </a:buClr>
              <a:buNone/>
              <a:tabLst>
                <a:tab pos="185738" algn="l"/>
              </a:tabLst>
              <a:defRPr/>
            </a:pPr>
            <a:endParaRPr lang="en-GB" altLang="zh-CN" sz="24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400" dirty="0">
                <a:solidFill>
                  <a:srgbClr val="FFFF00"/>
                </a:solidFill>
                <a:latin typeface="+mj-lt"/>
              </a:rPr>
              <a:t>Secured </a:t>
            </a:r>
            <a:r>
              <a:rPr lang="en-GB" altLang="zh-CN" sz="2400" dirty="0">
                <a:solidFill>
                  <a:schemeClr val="tx2">
                    <a:lumMod val="20000"/>
                    <a:lumOff val="80000"/>
                  </a:schemeClr>
                </a:solidFill>
                <a:latin typeface="+mj-lt"/>
              </a:rPr>
              <a:t>corporate debt is issued as asset-backed bonds secured with any asset, or mortgage bonds secured with real (tangible) property</a:t>
            </a:r>
            <a:endParaRPr lang="en-GB" altLang="zh-CN" sz="2400" dirty="0">
              <a:solidFill>
                <a:srgbClr val="FFFF00"/>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Public corporate debt - 1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14</a:t>
            </a:fld>
            <a:endParaRPr lang="en-GB" altLang="en-US" dirty="0">
              <a:solidFill>
                <a:schemeClr val="bg1"/>
              </a:solidFill>
            </a:endParaRPr>
          </a:p>
        </p:txBody>
      </p:sp>
    </p:spTree>
    <p:extLst>
      <p:ext uri="{BB962C8B-B14F-4D97-AF65-F5344CB8AC3E}">
        <p14:creationId xmlns:p14="http://schemas.microsoft.com/office/powerpoint/2010/main" val="1114386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3118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400" dirty="0">
                <a:solidFill>
                  <a:srgbClr val="FFFF00"/>
                </a:solidFill>
                <a:latin typeface="+mj-lt"/>
              </a:rPr>
              <a:t>Seniority</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A corporate debtholder’s priority, in the event of a default, has a level of seniority ( A kind of pecking order) according to the terms and conditions of the original issue and whether secured or unsecured.</a:t>
            </a:r>
          </a:p>
          <a:p>
            <a:pPr marL="463550" lvl="1" indent="0" defTabSz="304800">
              <a:spcBef>
                <a:spcPts val="600"/>
              </a:spcBef>
              <a:buClr>
                <a:schemeClr val="tx2">
                  <a:lumMod val="20000"/>
                  <a:lumOff val="80000"/>
                </a:schemeClr>
              </a:buClr>
              <a:buNone/>
              <a:tabLst>
                <a:tab pos="185738" algn="l"/>
              </a:tabLst>
              <a:defRPr/>
            </a:pPr>
            <a:endParaRPr lang="en-GB" altLang="zh-CN" sz="22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Secured debt is to be claimed over unsecured debt, such as a subordinated debenture, which would be lower down the pecking order</a:t>
            </a:r>
          </a:p>
          <a:p>
            <a:pPr marL="463550" lvl="1" indent="0" defTabSz="304800">
              <a:spcBef>
                <a:spcPts val="600"/>
              </a:spcBef>
              <a:buClr>
                <a:schemeClr val="tx2">
                  <a:lumMod val="20000"/>
                  <a:lumOff val="80000"/>
                </a:schemeClr>
              </a:buClr>
              <a:buNone/>
              <a:tabLst>
                <a:tab pos="185738" algn="l"/>
              </a:tabLst>
              <a:defRPr/>
            </a:pPr>
            <a:endParaRPr lang="en-GB" altLang="zh-CN" sz="2200" dirty="0">
              <a:solidFill>
                <a:schemeClr val="tx2">
                  <a:lumMod val="20000"/>
                  <a:lumOff val="80000"/>
                </a:schemeClr>
              </a:solidFill>
              <a:latin typeface="+mj-lt"/>
            </a:endParaRP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Sometimes, you will see the term ‘Tranches’ of debt security, where different classes of security are given under the terms of one bond issue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Public corporate debt - 2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15</a:t>
            </a:fld>
            <a:endParaRPr lang="en-GB" altLang="en-US" dirty="0">
              <a:solidFill>
                <a:schemeClr val="bg1"/>
              </a:solidFill>
            </a:endParaRPr>
          </a:p>
        </p:txBody>
      </p:sp>
    </p:spTree>
    <p:extLst>
      <p:ext uri="{BB962C8B-B14F-4D97-AF65-F5344CB8AC3E}">
        <p14:creationId xmlns:p14="http://schemas.microsoft.com/office/powerpoint/2010/main" val="3760686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7518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A simple definition of a corporate bond would be a fixed income security with a financial obligation  by the issuer who promises to pay a specified sum of money at published future dates</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endParaRPr lang="en-GB" altLang="zh-CN" sz="2200" dirty="0">
              <a:solidFill>
                <a:schemeClr val="tx2">
                  <a:lumMod val="20000"/>
                  <a:lumOff val="80000"/>
                </a:schemeClr>
              </a:solidFill>
              <a:latin typeface="+mj-lt"/>
            </a:endParaRP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So, a bond is a long-term contract in which bondholders lend money to a company</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endParaRPr lang="en-GB" altLang="zh-CN" sz="2200" dirty="0">
              <a:solidFill>
                <a:schemeClr val="tx2">
                  <a:lumMod val="20000"/>
                  <a:lumOff val="80000"/>
                </a:schemeClr>
              </a:solidFill>
              <a:latin typeface="+mj-lt"/>
            </a:endParaRP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The company usually promises to pay the bondholders a series of interest payments, known as coupons, until the bond matures</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endParaRPr lang="en-GB" altLang="zh-CN" sz="2200" dirty="0">
              <a:solidFill>
                <a:schemeClr val="tx2">
                  <a:lumMod val="20000"/>
                  <a:lumOff val="80000"/>
                </a:schemeClr>
              </a:solidFill>
              <a:latin typeface="+mj-lt"/>
            </a:endParaRP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At maturity, the bondholder receives a specified principal sum called the par or face or nominal value of the bond</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16</a:t>
            </a:fld>
            <a:endParaRPr lang="en-GB" altLang="en-US" dirty="0">
              <a:solidFill>
                <a:schemeClr val="bg1"/>
              </a:solidFill>
            </a:endParaRPr>
          </a:p>
        </p:txBody>
      </p:sp>
    </p:spTree>
    <p:extLst>
      <p:ext uri="{BB962C8B-B14F-4D97-AF65-F5344CB8AC3E}">
        <p14:creationId xmlns:p14="http://schemas.microsoft.com/office/powerpoint/2010/main" val="2781340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7518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Bonds are generally negotiable, which means they can be traded on secondary markets</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endParaRPr lang="en-GB" altLang="zh-CN" sz="2200" dirty="0">
              <a:solidFill>
                <a:schemeClr val="tx2">
                  <a:lumMod val="20000"/>
                  <a:lumOff val="80000"/>
                </a:schemeClr>
              </a:solidFill>
              <a:latin typeface="+mj-lt"/>
            </a:endParaRP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They come in a significant number of forms, but is useful to first consider the three main types of bonds: straight bonds, convertible bonds, and exotic bonds</a:t>
            </a: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endParaRPr lang="en-GB" altLang="zh-CN" sz="2200" dirty="0">
              <a:solidFill>
                <a:schemeClr val="tx2">
                  <a:lumMod val="20000"/>
                  <a:lumOff val="80000"/>
                </a:schemeClr>
              </a:solidFill>
              <a:latin typeface="+mj-lt"/>
            </a:endParaRPr>
          </a:p>
          <a:p>
            <a:pPr marL="806450" lvl="1" indent="-342900" defTabSz="304800">
              <a:spcBef>
                <a:spcPts val="600"/>
              </a:spcBef>
              <a:buClr>
                <a:schemeClr val="tx2">
                  <a:lumMod val="20000"/>
                  <a:lumOff val="80000"/>
                </a:schemeClr>
              </a:buClr>
              <a:buFont typeface="Arial" panose="020B0604020202020204" pitchFamily="34" charset="0"/>
              <a:buChar char="•"/>
              <a:tabLst>
                <a:tab pos="185738" algn="l"/>
              </a:tabLst>
              <a:defRPr/>
            </a:pPr>
            <a:r>
              <a:rPr lang="en-GB" altLang="zh-CN" sz="2200" dirty="0">
                <a:solidFill>
                  <a:schemeClr val="tx2">
                    <a:lumMod val="20000"/>
                    <a:lumOff val="80000"/>
                  </a:schemeClr>
                </a:solidFill>
                <a:latin typeface="+mj-lt"/>
              </a:rPr>
              <a:t>The markets for bonds can also be described as a group: domestic markets, foreign markets, Eurobonds (Now sometimes called International bonds to avoid confusion with the euro currency), and Global bonds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17</a:t>
            </a:fld>
            <a:endParaRPr lang="en-GB" altLang="en-US" dirty="0">
              <a:solidFill>
                <a:schemeClr val="bg1"/>
              </a:solidFill>
            </a:endParaRPr>
          </a:p>
        </p:txBody>
      </p:sp>
    </p:spTree>
    <p:extLst>
      <p:ext uri="{BB962C8B-B14F-4D97-AF65-F5344CB8AC3E}">
        <p14:creationId xmlns:p14="http://schemas.microsoft.com/office/powerpoint/2010/main" val="2504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7518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200" dirty="0">
                <a:solidFill>
                  <a:srgbClr val="FFFF00"/>
                </a:solidFill>
                <a:latin typeface="+mj-lt"/>
              </a:rPr>
              <a:t>Domestic bonds</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Issued by a local firm and traded in a local market, but purchased by foreigners</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Denominated in the local currency</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For example, a United Kingdom (UK) government 10-year  gilt is issued in the UK and denominated in sterling (£), but intended for the European market</a:t>
            </a:r>
          </a:p>
          <a:p>
            <a:pPr marL="463550" lvl="1" indent="0" defTabSz="304800">
              <a:spcBef>
                <a:spcPts val="600"/>
              </a:spcBef>
              <a:buClr>
                <a:schemeClr val="tx2">
                  <a:lumMod val="20000"/>
                  <a:lumOff val="80000"/>
                </a:schemeClr>
              </a:buClr>
              <a:buNone/>
              <a:tabLst>
                <a:tab pos="185738" algn="l"/>
              </a:tabLst>
              <a:defRPr/>
            </a:pPr>
            <a:r>
              <a:rPr lang="en-GB" altLang="zh-CN" sz="2200" dirty="0">
                <a:solidFill>
                  <a:srgbClr val="FFFF00"/>
                </a:solidFill>
                <a:latin typeface="+mj-lt"/>
              </a:rPr>
              <a:t>Foreign bonds</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Issued by a foreign company in a local market</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Denominated in the local currency</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For example, Yankee bonds are foreign bonds issued in the United States (US)</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- 3</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18</a:t>
            </a:fld>
            <a:endParaRPr lang="en-GB" altLang="en-US" dirty="0">
              <a:solidFill>
                <a:schemeClr val="bg1"/>
              </a:solidFill>
            </a:endParaRPr>
          </a:p>
        </p:txBody>
      </p:sp>
    </p:spTree>
    <p:extLst>
      <p:ext uri="{BB962C8B-B14F-4D97-AF65-F5344CB8AC3E}">
        <p14:creationId xmlns:p14="http://schemas.microsoft.com/office/powerpoint/2010/main" val="2074232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33793" y="1196753"/>
            <a:ext cx="917518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200" dirty="0">
                <a:solidFill>
                  <a:srgbClr val="FFFF00"/>
                </a:solidFill>
                <a:latin typeface="+mj-lt"/>
              </a:rPr>
              <a:t>Eurobonds</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Issued by a local firm and traded in a local market, but purchased by foreigners</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Denominated in the local currency</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For example, a United Kingdom (UK) government 10-year  gilt is issued in the UK and denominated in sterling (£), but intended for the European market</a:t>
            </a:r>
          </a:p>
          <a:p>
            <a:pPr marL="463550" lvl="1" indent="0" defTabSz="304800">
              <a:spcBef>
                <a:spcPts val="600"/>
              </a:spcBef>
              <a:buClr>
                <a:schemeClr val="tx2">
                  <a:lumMod val="20000"/>
                  <a:lumOff val="80000"/>
                </a:schemeClr>
              </a:buClr>
              <a:buNone/>
              <a:tabLst>
                <a:tab pos="185738" algn="l"/>
              </a:tabLst>
              <a:defRPr/>
            </a:pPr>
            <a:r>
              <a:rPr lang="en-GB" altLang="zh-CN" sz="2200" dirty="0">
                <a:solidFill>
                  <a:srgbClr val="FFFF00"/>
                </a:solidFill>
                <a:latin typeface="+mj-lt"/>
              </a:rPr>
              <a:t>Global bonds</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Combines the features of domestic, foreign, and Eurobonds, and are offered for sale in several different markets at the same time. </a:t>
            </a:r>
          </a:p>
          <a:p>
            <a:pPr marL="463550" lvl="1" indent="0" defTabSz="304800">
              <a:spcBef>
                <a:spcPts val="600"/>
              </a:spcBef>
              <a:buClr>
                <a:schemeClr val="tx2">
                  <a:lumMod val="20000"/>
                  <a:lumOff val="80000"/>
                </a:schemeClr>
              </a:buClr>
              <a:buNone/>
              <a:tabLst>
                <a:tab pos="185738" algn="l"/>
              </a:tabLst>
              <a:defRPr/>
            </a:pPr>
            <a:r>
              <a:rPr lang="en-GB" altLang="zh-CN" sz="2200" dirty="0">
                <a:solidFill>
                  <a:schemeClr val="tx2">
                    <a:lumMod val="20000"/>
                    <a:lumOff val="80000"/>
                  </a:schemeClr>
                </a:solidFill>
                <a:latin typeface="+mj-lt"/>
              </a:rPr>
              <a:t>Can be offered for sale in the same currency as the country of issuance</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- 4</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19</a:t>
            </a:fld>
            <a:endParaRPr lang="en-GB" altLang="en-US" dirty="0">
              <a:solidFill>
                <a:schemeClr val="bg1"/>
              </a:solidFill>
            </a:endParaRPr>
          </a:p>
        </p:txBody>
      </p:sp>
    </p:spTree>
    <p:extLst>
      <p:ext uri="{BB962C8B-B14F-4D97-AF65-F5344CB8AC3E}">
        <p14:creationId xmlns:p14="http://schemas.microsoft.com/office/powerpoint/2010/main" val="2146774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33793" y="1196753"/>
            <a:ext cx="917518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r>
              <a:rPr lang="en-GB" altLang="zh-CN" sz="2400" dirty="0">
                <a:solidFill>
                  <a:schemeClr val="tx2">
                    <a:lumMod val="20000"/>
                    <a:lumOff val="80000"/>
                  </a:schemeClr>
                </a:solidFill>
                <a:latin typeface="+mj-lt"/>
              </a:rPr>
              <a:t>Governments or companies that issue bonds, as well as other types of debt, are subject to credit rating</a:t>
            </a:r>
          </a:p>
          <a:p>
            <a:pPr marL="0" indent="0">
              <a:buClrTx/>
              <a:buNone/>
            </a:pPr>
            <a:r>
              <a:rPr lang="en-GB" altLang="zh-CN" sz="2400" dirty="0">
                <a:solidFill>
                  <a:schemeClr val="tx2">
                    <a:lumMod val="20000"/>
                    <a:lumOff val="80000"/>
                  </a:schemeClr>
                </a:solidFill>
                <a:latin typeface="+mj-lt"/>
              </a:rPr>
              <a:t>Debt rating depends on</a:t>
            </a:r>
          </a:p>
          <a:p>
            <a:pPr lvl="1">
              <a:buClrTx/>
              <a:buFontTx/>
              <a:buChar char="–"/>
            </a:pPr>
            <a:r>
              <a:rPr lang="en-GB" altLang="zh-CN" sz="2400" dirty="0">
                <a:solidFill>
                  <a:schemeClr val="tx2">
                    <a:lumMod val="20000"/>
                    <a:lumOff val="80000"/>
                  </a:schemeClr>
                </a:solidFill>
                <a:latin typeface="+mj-lt"/>
              </a:rPr>
              <a:t>Likelihood of payments of interest and/or capital not being paid (that is, default)</a:t>
            </a:r>
          </a:p>
          <a:p>
            <a:pPr lvl="1">
              <a:lnSpc>
                <a:spcPct val="90000"/>
              </a:lnSpc>
              <a:buClrTx/>
              <a:buFontTx/>
              <a:buChar char="–"/>
            </a:pPr>
            <a:r>
              <a:rPr lang="en-GB" altLang="zh-CN" sz="2400" dirty="0">
                <a:solidFill>
                  <a:schemeClr val="tx2">
                    <a:lumMod val="20000"/>
                    <a:lumOff val="80000"/>
                  </a:schemeClr>
                </a:solidFill>
                <a:latin typeface="+mj-lt"/>
              </a:rPr>
              <a:t>The extent to which the lender is protected in the event of a default (the recoverability of the debt)</a:t>
            </a:r>
          </a:p>
          <a:p>
            <a:pPr>
              <a:lnSpc>
                <a:spcPct val="90000"/>
              </a:lnSpc>
              <a:buClrTx/>
              <a:buFontTx/>
              <a:buChar char="•"/>
            </a:pPr>
            <a:r>
              <a:rPr lang="en-GB" altLang="zh-CN" sz="2400" dirty="0">
                <a:solidFill>
                  <a:schemeClr val="tx2">
                    <a:lumMod val="20000"/>
                    <a:lumOff val="80000"/>
                  </a:schemeClr>
                </a:solidFill>
                <a:latin typeface="+mj-lt"/>
              </a:rPr>
              <a:t>‘Investment grade’, many institutional investors are 			permitted to invest in investment grade bonds only</a:t>
            </a:r>
          </a:p>
          <a:p>
            <a:pPr>
              <a:lnSpc>
                <a:spcPct val="90000"/>
              </a:lnSpc>
              <a:buClrTx/>
              <a:buFontTx/>
              <a:buChar char="•"/>
            </a:pPr>
            <a:r>
              <a:rPr lang="en-GB" altLang="zh-CN" sz="2400" dirty="0">
                <a:solidFill>
                  <a:schemeClr val="tx2">
                    <a:lumMod val="20000"/>
                    <a:lumOff val="80000"/>
                  </a:schemeClr>
                </a:solidFill>
                <a:latin typeface="+mj-lt"/>
              </a:rPr>
              <a:t>The specific loan is rated rather than the borrower</a:t>
            </a:r>
          </a:p>
          <a:p>
            <a:pPr marL="463550" lvl="1" indent="0" defTabSz="304800">
              <a:spcBef>
                <a:spcPts val="600"/>
              </a:spcBef>
              <a:buClr>
                <a:schemeClr val="tx2">
                  <a:lumMod val="20000"/>
                  <a:lumOff val="80000"/>
                </a:schemeClr>
              </a:buClr>
              <a:buNone/>
              <a:tabLst>
                <a:tab pos="185738" algn="l"/>
              </a:tabLst>
              <a:defRPr/>
            </a:pPr>
            <a:endParaRPr lang="en-GB" altLang="zh-CN" sz="22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- 5</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20</a:t>
            </a:fld>
            <a:endParaRPr lang="en-GB" altLang="en-US" dirty="0">
              <a:solidFill>
                <a:schemeClr val="bg1"/>
              </a:solidFill>
            </a:endParaRPr>
          </a:p>
        </p:txBody>
      </p:sp>
    </p:spTree>
    <p:extLst>
      <p:ext uri="{BB962C8B-B14F-4D97-AF65-F5344CB8AC3E}">
        <p14:creationId xmlns:p14="http://schemas.microsoft.com/office/powerpoint/2010/main" val="3214435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15590" y="837068"/>
            <a:ext cx="9175180" cy="4896188"/>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marL="463550" lvl="1" indent="0" defTabSz="304800">
              <a:spcBef>
                <a:spcPts val="600"/>
              </a:spcBef>
              <a:buClr>
                <a:schemeClr val="tx2">
                  <a:lumMod val="20000"/>
                  <a:lumOff val="80000"/>
                </a:schemeClr>
              </a:buClr>
              <a:buNone/>
              <a:tabLst>
                <a:tab pos="185738" algn="l"/>
              </a:tabLst>
              <a:defRPr/>
            </a:pPr>
            <a:endParaRPr lang="en-GB" altLang="zh-CN" sz="22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837067"/>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3200" dirty="0">
                <a:solidFill>
                  <a:schemeClr val="tx2">
                    <a:lumMod val="75000"/>
                  </a:schemeClr>
                </a:solidFill>
                <a:cs typeface="Calibri" pitchFamily="34" charset="0"/>
              </a:rPr>
              <a:t>Bonds – 6 Standard&amp; Poor and Moody’s rating scales</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21</a:t>
            </a:fld>
            <a:endParaRPr lang="en-GB" altLang="en-US" dirty="0">
              <a:solidFill>
                <a:schemeClr val="bg1"/>
              </a:solidFill>
            </a:endParaRPr>
          </a:p>
        </p:txBody>
      </p:sp>
      <p:pic>
        <p:nvPicPr>
          <p:cNvPr id="2" name="Picture 5" descr="exh-11-6">
            <a:extLst>
              <a:ext uri="{FF2B5EF4-FFF2-40B4-BE49-F238E27FC236}">
                <a16:creationId xmlns:a16="http://schemas.microsoft.com/office/drawing/2014/main" id="{B92D18A2-B6E8-DB38-F139-31EFB6B6339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905677"/>
            <a:ext cx="8712968" cy="515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41071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nSpc>
                <a:spcPct val="90000"/>
              </a:lnSpc>
              <a:spcBef>
                <a:spcPts val="1200"/>
              </a:spcBef>
              <a:spcAft>
                <a:spcPts val="600"/>
              </a:spcAft>
              <a:buClrTx/>
              <a:buSzPct val="46000"/>
              <a:buFont typeface="Wingdings" panose="05000000000000000000" pitchFamily="2" charset="2"/>
              <a:buChar char="l"/>
            </a:pPr>
            <a:endParaRPr lang="en-US" altLang="zh-CN" sz="2800" b="1" dirty="0">
              <a:solidFill>
                <a:schemeClr val="tx2">
                  <a:lumMod val="20000"/>
                  <a:lumOff val="80000"/>
                </a:schemeClr>
              </a:solidFill>
              <a:latin typeface="+mj-lt"/>
              <a:ea typeface="宋体" panose="02010600030101010101" pitchFamily="2" charset="-122"/>
            </a:endParaRPr>
          </a:p>
          <a:p>
            <a:pPr>
              <a:lnSpc>
                <a:spcPct val="90000"/>
              </a:lnSpc>
              <a:spcBef>
                <a:spcPts val="1200"/>
              </a:spcBef>
              <a:spcAft>
                <a:spcPts val="600"/>
              </a:spcAft>
              <a:buClrTx/>
              <a:buSzPct val="46000"/>
              <a:buFont typeface="Wingdings" panose="05000000000000000000" pitchFamily="2" charset="2"/>
              <a:buChar char="l"/>
            </a:pPr>
            <a:r>
              <a:rPr lang="en-US" altLang="zh-CN" sz="2800" dirty="0">
                <a:solidFill>
                  <a:srgbClr val="FFFF00"/>
                </a:solidFill>
                <a:latin typeface="+mj-lt"/>
                <a:ea typeface="宋体" panose="02010600030101010101" pitchFamily="2" charset="-122"/>
              </a:rPr>
              <a:t>Maturity </a:t>
            </a:r>
            <a:r>
              <a:rPr lang="en-US" altLang="zh-CN" sz="2800" dirty="0">
                <a:solidFill>
                  <a:schemeClr val="tx2">
                    <a:lumMod val="20000"/>
                    <a:lumOff val="80000"/>
                  </a:schemeClr>
                </a:solidFill>
                <a:latin typeface="+mj-lt"/>
                <a:ea typeface="宋体" panose="02010600030101010101" pitchFamily="2" charset="-122"/>
              </a:rPr>
              <a:t>– or term to maturity – is the number of years the debt is outstanding or the number of years remaining prior to the final principal payments.</a:t>
            </a:r>
          </a:p>
          <a:p>
            <a:pPr>
              <a:lnSpc>
                <a:spcPct val="90000"/>
              </a:lnSpc>
              <a:spcBef>
                <a:spcPts val="1200"/>
              </a:spcBef>
              <a:spcAft>
                <a:spcPts val="600"/>
              </a:spcAft>
              <a:buClrTx/>
              <a:buSzPct val="46000"/>
              <a:buFont typeface="Wingdings" panose="05000000000000000000" pitchFamily="2" charset="2"/>
              <a:buChar char="l"/>
            </a:pPr>
            <a:r>
              <a:rPr lang="en-US" altLang="zh-CN" sz="2800" dirty="0">
                <a:solidFill>
                  <a:schemeClr val="tx2">
                    <a:lumMod val="20000"/>
                    <a:lumOff val="80000"/>
                  </a:schemeClr>
                </a:solidFill>
                <a:latin typeface="+mj-lt"/>
                <a:ea typeface="宋体" panose="02010600030101010101" pitchFamily="2" charset="-122"/>
              </a:rPr>
              <a:t>The maturity date is the date (i.e. 25/7/2038) that the debt will cease to exist.</a:t>
            </a:r>
          </a:p>
          <a:p>
            <a:pPr lvl="1">
              <a:lnSpc>
                <a:spcPct val="90000"/>
              </a:lnSpc>
              <a:buClrTx/>
              <a:buSzPct val="46000"/>
              <a:buFont typeface="Wingdings" panose="05000000000000000000" pitchFamily="2" charset="2"/>
              <a:buChar char="l"/>
            </a:pPr>
            <a:r>
              <a:rPr lang="en-US" altLang="zh-CN" sz="2400" dirty="0">
                <a:solidFill>
                  <a:schemeClr val="tx2">
                    <a:lumMod val="20000"/>
                    <a:lumOff val="80000"/>
                  </a:schemeClr>
                </a:solidFill>
                <a:latin typeface="+mj-lt"/>
                <a:ea typeface="宋体" panose="02010600030101010101" pitchFamily="2" charset="-122"/>
              </a:rPr>
              <a:t>1 to 5 year maturity bonds – short-term</a:t>
            </a:r>
          </a:p>
          <a:p>
            <a:pPr lvl="1">
              <a:lnSpc>
                <a:spcPct val="90000"/>
              </a:lnSpc>
              <a:buClrTx/>
              <a:buSzPct val="46000"/>
              <a:buFont typeface="Wingdings" panose="05000000000000000000" pitchFamily="2" charset="2"/>
              <a:buChar char="l"/>
            </a:pPr>
            <a:r>
              <a:rPr lang="en-US" altLang="zh-CN" sz="2400" dirty="0">
                <a:solidFill>
                  <a:schemeClr val="tx2">
                    <a:lumMod val="20000"/>
                    <a:lumOff val="80000"/>
                  </a:schemeClr>
                </a:solidFill>
                <a:latin typeface="+mj-lt"/>
                <a:ea typeface="宋体" panose="02010600030101010101" pitchFamily="2" charset="-122"/>
              </a:rPr>
              <a:t>5 to 12 years – intermediate</a:t>
            </a:r>
          </a:p>
          <a:p>
            <a:pPr lvl="1">
              <a:lnSpc>
                <a:spcPct val="90000"/>
              </a:lnSpc>
              <a:buClrTx/>
              <a:buSzPct val="46000"/>
              <a:buFont typeface="Wingdings" panose="05000000000000000000" pitchFamily="2" charset="2"/>
              <a:buChar char="l"/>
            </a:pPr>
            <a:r>
              <a:rPr lang="en-US" altLang="zh-CN" sz="2400" dirty="0">
                <a:solidFill>
                  <a:schemeClr val="tx2">
                    <a:lumMod val="20000"/>
                    <a:lumOff val="80000"/>
                  </a:schemeClr>
                </a:solidFill>
                <a:latin typeface="+mj-lt"/>
                <a:ea typeface="宋体" panose="02010600030101010101" pitchFamily="2" charset="-122"/>
              </a:rPr>
              <a:t>Over 12 years – long-term</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- 6</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22</a:t>
            </a:fld>
            <a:endParaRPr lang="en-GB" altLang="en-US" dirty="0">
              <a:solidFill>
                <a:schemeClr val="bg1"/>
              </a:solidFill>
            </a:endParaRPr>
          </a:p>
        </p:txBody>
      </p:sp>
    </p:spTree>
    <p:extLst>
      <p:ext uri="{BB962C8B-B14F-4D97-AF65-F5344CB8AC3E}">
        <p14:creationId xmlns:p14="http://schemas.microsoft.com/office/powerpoint/2010/main" val="42571846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nSpc>
                <a:spcPct val="90000"/>
              </a:lnSpc>
              <a:buClrTx/>
              <a:buSzPct val="46000"/>
              <a:buFont typeface="Wingdings" panose="05000000000000000000" pitchFamily="2" charset="2"/>
              <a:buChar char="l"/>
            </a:pPr>
            <a:r>
              <a:rPr lang="en-US" altLang="zh-CN" sz="2800" dirty="0">
                <a:solidFill>
                  <a:srgbClr val="FFFF00"/>
                </a:solidFill>
                <a:latin typeface="+mj-lt"/>
                <a:ea typeface="宋体" panose="02010600030101010101" pitchFamily="2" charset="-122"/>
              </a:rPr>
              <a:t>Par Value </a:t>
            </a:r>
            <a:r>
              <a:rPr lang="en-US" altLang="zh-CN" sz="2800" dirty="0">
                <a:solidFill>
                  <a:schemeClr val="tx2">
                    <a:lumMod val="20000"/>
                    <a:lumOff val="80000"/>
                  </a:schemeClr>
                </a:solidFill>
                <a:latin typeface="+mj-lt"/>
                <a:ea typeface="宋体" panose="02010600030101010101" pitchFamily="2" charset="-122"/>
              </a:rPr>
              <a:t>– The par value (principal, face value, redemption value, or maturity value) of a bond is the amount that the issuer agrees to repay the bondholder at or by the maturity date.</a:t>
            </a:r>
          </a:p>
          <a:p>
            <a:pPr>
              <a:lnSpc>
                <a:spcPct val="90000"/>
              </a:lnSpc>
              <a:buClrTx/>
              <a:buSzPct val="46000"/>
              <a:buFont typeface="Wingdings" panose="05000000000000000000" pitchFamily="2" charset="2"/>
              <a:buChar char="l"/>
            </a:pPr>
            <a:endParaRPr lang="en-US" altLang="zh-CN" sz="2800" dirty="0">
              <a:solidFill>
                <a:schemeClr val="tx2">
                  <a:lumMod val="20000"/>
                  <a:lumOff val="80000"/>
                </a:schemeClr>
              </a:solidFill>
              <a:latin typeface="+mj-lt"/>
              <a:ea typeface="宋体" panose="02010600030101010101" pitchFamily="2" charset="-122"/>
            </a:endParaRPr>
          </a:p>
          <a:p>
            <a:pPr>
              <a:lnSpc>
                <a:spcPct val="90000"/>
              </a:lnSpc>
              <a:buClrTx/>
              <a:buSzPct val="46000"/>
              <a:buFont typeface="Wingdings" panose="05000000000000000000" pitchFamily="2" charset="2"/>
              <a:buChar char="l"/>
            </a:pPr>
            <a:r>
              <a:rPr lang="en-US" altLang="zh-CN" sz="2800" dirty="0">
                <a:solidFill>
                  <a:schemeClr val="tx2">
                    <a:lumMod val="20000"/>
                    <a:lumOff val="80000"/>
                  </a:schemeClr>
                </a:solidFill>
                <a:latin typeface="+mj-lt"/>
                <a:ea typeface="宋体" panose="02010600030101010101" pitchFamily="2" charset="-122"/>
              </a:rPr>
              <a:t>Bonds can have any par value.</a:t>
            </a:r>
          </a:p>
          <a:p>
            <a:pPr>
              <a:lnSpc>
                <a:spcPct val="90000"/>
              </a:lnSpc>
              <a:buClrTx/>
              <a:buSzPct val="46000"/>
              <a:buFont typeface="Wingdings" panose="05000000000000000000" pitchFamily="2" charset="2"/>
              <a:buChar char="l"/>
            </a:pPr>
            <a:endParaRPr lang="en-US" altLang="zh-CN" sz="2800" dirty="0">
              <a:solidFill>
                <a:schemeClr val="tx2">
                  <a:lumMod val="20000"/>
                  <a:lumOff val="80000"/>
                </a:schemeClr>
              </a:solidFill>
              <a:latin typeface="+mj-lt"/>
              <a:ea typeface="宋体" panose="02010600030101010101" pitchFamily="2" charset="-122"/>
            </a:endParaRPr>
          </a:p>
          <a:p>
            <a:pPr>
              <a:lnSpc>
                <a:spcPct val="90000"/>
              </a:lnSpc>
              <a:buClrTx/>
              <a:buSzPct val="46000"/>
              <a:buFont typeface="Wingdings" panose="05000000000000000000" pitchFamily="2" charset="2"/>
              <a:buChar char="l"/>
            </a:pPr>
            <a:r>
              <a:rPr lang="en-US" altLang="zh-CN" sz="2800" dirty="0">
                <a:solidFill>
                  <a:schemeClr val="tx2">
                    <a:lumMod val="20000"/>
                    <a:lumOff val="80000"/>
                  </a:schemeClr>
                </a:solidFill>
                <a:latin typeface="+mj-lt"/>
                <a:ea typeface="宋体" panose="02010600030101010101" pitchFamily="2" charset="-122"/>
              </a:rPr>
              <a:t>Bond prices are quoted as a percentage of par value, with par value equal to 100.</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- 7</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23</a:t>
            </a:fld>
            <a:endParaRPr lang="en-GB" altLang="en-US" dirty="0">
              <a:solidFill>
                <a:schemeClr val="bg1"/>
              </a:solidFill>
            </a:endParaRPr>
          </a:p>
        </p:txBody>
      </p:sp>
    </p:spTree>
    <p:extLst>
      <p:ext uri="{BB962C8B-B14F-4D97-AF65-F5344CB8AC3E}">
        <p14:creationId xmlns:p14="http://schemas.microsoft.com/office/powerpoint/2010/main" val="2354759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nSpc>
                <a:spcPct val="80000"/>
              </a:lnSpc>
              <a:buClrTx/>
              <a:buSzPct val="46000"/>
              <a:buFont typeface="Wingdings" panose="05000000000000000000" pitchFamily="2" charset="2"/>
              <a:buChar char="l"/>
            </a:pPr>
            <a:r>
              <a:rPr lang="en-US" altLang="zh-CN" sz="2800" dirty="0">
                <a:solidFill>
                  <a:srgbClr val="FFFF00"/>
                </a:solidFill>
                <a:latin typeface="+mj-lt"/>
                <a:ea typeface="宋体" panose="02010600030101010101" pitchFamily="2" charset="-122"/>
              </a:rPr>
              <a:t>Coupon rate </a:t>
            </a:r>
            <a:r>
              <a:rPr lang="en-US" altLang="zh-CN" sz="2800" dirty="0">
                <a:solidFill>
                  <a:schemeClr val="tx2">
                    <a:lumMod val="20000"/>
                    <a:lumOff val="80000"/>
                  </a:schemeClr>
                </a:solidFill>
                <a:latin typeface="+mj-lt"/>
                <a:ea typeface="宋体" panose="02010600030101010101" pitchFamily="2" charset="-122"/>
              </a:rPr>
              <a:t>(nominal rate) is the interest rate the interest rate that the issuer agrees to pay each year is called the coupon rate; the coupon is the annual amount of the interest payment and is found by multiplying the par value by the coupon rate.</a:t>
            </a:r>
          </a:p>
          <a:p>
            <a:pPr>
              <a:lnSpc>
                <a:spcPct val="80000"/>
              </a:lnSpc>
              <a:buClrTx/>
              <a:buSzPct val="46000"/>
              <a:buFont typeface="Wingdings" panose="05000000000000000000" pitchFamily="2" charset="2"/>
              <a:buChar char="l"/>
            </a:pPr>
            <a:endParaRPr lang="en-US" altLang="zh-CN" sz="2800" dirty="0">
              <a:solidFill>
                <a:schemeClr val="tx2">
                  <a:lumMod val="20000"/>
                  <a:lumOff val="80000"/>
                </a:schemeClr>
              </a:solidFill>
              <a:latin typeface="+mj-lt"/>
              <a:ea typeface="宋体" panose="02010600030101010101" pitchFamily="2" charset="-122"/>
            </a:endParaRPr>
          </a:p>
          <a:p>
            <a:pPr>
              <a:lnSpc>
                <a:spcPct val="80000"/>
              </a:lnSpc>
              <a:buClrTx/>
              <a:buSzPct val="46000"/>
              <a:buFont typeface="Wingdings" panose="05000000000000000000" pitchFamily="2" charset="2"/>
              <a:buChar char="l"/>
            </a:pPr>
            <a:r>
              <a:rPr lang="en-US" altLang="zh-CN" sz="2800" dirty="0">
                <a:solidFill>
                  <a:schemeClr val="tx2">
                    <a:lumMod val="20000"/>
                    <a:lumOff val="80000"/>
                  </a:schemeClr>
                </a:solidFill>
                <a:latin typeface="+mj-lt"/>
                <a:ea typeface="宋体" panose="02010600030101010101" pitchFamily="2" charset="-122"/>
              </a:rPr>
              <a:t>The annual amount of the interest payment made to the bondholders during the term of the bond is called the coupon.</a:t>
            </a:r>
          </a:p>
          <a:p>
            <a:pPr>
              <a:lnSpc>
                <a:spcPct val="80000"/>
              </a:lnSpc>
              <a:buClrTx/>
              <a:buSzPct val="46000"/>
              <a:buFont typeface="Wingdings" panose="05000000000000000000" pitchFamily="2" charset="2"/>
              <a:buChar char="l"/>
            </a:pPr>
            <a:endParaRPr lang="en-US" altLang="zh-CN" sz="2800" dirty="0">
              <a:solidFill>
                <a:schemeClr val="tx2">
                  <a:lumMod val="20000"/>
                  <a:lumOff val="80000"/>
                </a:schemeClr>
              </a:solidFill>
              <a:latin typeface="+mj-lt"/>
              <a:ea typeface="宋体" panose="02010600030101010101" pitchFamily="2" charset="-122"/>
            </a:endParaRPr>
          </a:p>
          <a:p>
            <a:pPr>
              <a:lnSpc>
                <a:spcPct val="80000"/>
              </a:lnSpc>
              <a:buClrTx/>
              <a:buSzPct val="46000"/>
              <a:buFont typeface="Wingdings" panose="05000000000000000000" pitchFamily="2" charset="2"/>
              <a:buChar char="l"/>
            </a:pPr>
            <a:r>
              <a:rPr lang="en-US" altLang="zh-CN" sz="2800" dirty="0">
                <a:solidFill>
                  <a:schemeClr val="tx2">
                    <a:lumMod val="20000"/>
                    <a:lumOff val="80000"/>
                  </a:schemeClr>
                </a:solidFill>
                <a:latin typeface="+mj-lt"/>
                <a:ea typeface="宋体" panose="02010600030101010101" pitchFamily="2" charset="-122"/>
              </a:rPr>
              <a:t>The coupon is equal to the coupon rate times the par value. (For example, 8% coupon rate and a par value of $1,000 will pay annual interest of $80).</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- 8</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24</a:t>
            </a:fld>
            <a:endParaRPr lang="en-GB" altLang="en-US" dirty="0">
              <a:solidFill>
                <a:schemeClr val="bg1"/>
              </a:solidFill>
            </a:endParaRPr>
          </a:p>
        </p:txBody>
      </p:sp>
    </p:spTree>
    <p:extLst>
      <p:ext uri="{BB962C8B-B14F-4D97-AF65-F5344CB8AC3E}">
        <p14:creationId xmlns:p14="http://schemas.microsoft.com/office/powerpoint/2010/main" val="22631825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r>
              <a:rPr lang="en-GB" sz="2800" dirty="0">
                <a:solidFill>
                  <a:schemeClr val="tx2">
                    <a:lumMod val="20000"/>
                    <a:lumOff val="80000"/>
                  </a:schemeClr>
                </a:solidFill>
                <a:latin typeface="+mj-lt"/>
              </a:rPr>
              <a:t>Take, for example, the simplest form of bond. A French government, 4-year to maturity, 8.5% single payment (coupon) treasury  issue. French bonds of this type are called Obligations Assimilables du Trésor (OATs).</a:t>
            </a:r>
          </a:p>
          <a:p>
            <a:pPr>
              <a:buClr>
                <a:schemeClr val="tx2">
                  <a:lumMod val="20000"/>
                  <a:lumOff val="80000"/>
                </a:schemeClr>
              </a:buClr>
              <a:buFont typeface="Arial" panose="020B0604020202020204" pitchFamily="34" charset="0"/>
              <a:buChar char="•"/>
            </a:pPr>
            <a:r>
              <a:rPr lang="en-GB" sz="2800" dirty="0">
                <a:solidFill>
                  <a:schemeClr val="tx2">
                    <a:lumMod val="20000"/>
                    <a:lumOff val="80000"/>
                  </a:schemeClr>
                </a:solidFill>
                <a:latin typeface="+mj-lt"/>
              </a:rPr>
              <a:t>You invest €100 (face value of the bond) in December 2008, and your first payment is due in December 2009, and the bond matures in 2012	</a:t>
            </a: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- 9</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25</a:t>
            </a:fld>
            <a:endParaRPr lang="en-GB" altLang="en-US" dirty="0">
              <a:solidFill>
                <a:schemeClr val="bg1"/>
              </a:solidFill>
            </a:endParaRPr>
          </a:p>
        </p:txBody>
      </p:sp>
      <p:graphicFrame>
        <p:nvGraphicFramePr>
          <p:cNvPr id="2" name="Content Placeholder 4">
            <a:extLst>
              <a:ext uri="{FF2B5EF4-FFF2-40B4-BE49-F238E27FC236}">
                <a16:creationId xmlns:a16="http://schemas.microsoft.com/office/drawing/2014/main" id="{D9D9D78F-8A51-1455-E844-62C23A86F4A2}"/>
              </a:ext>
            </a:extLst>
          </p:cNvPr>
          <p:cNvGraphicFramePr>
            <a:graphicFrameLocks noGrp="1"/>
          </p:cNvGraphicFramePr>
          <p:nvPr>
            <p:ph idx="1"/>
            <p:extLst>
              <p:ext uri="{D42A27DB-BD31-4B8C-83A1-F6EECF244321}">
                <p14:modId xmlns:p14="http://schemas.microsoft.com/office/powerpoint/2010/main" val="2689268770"/>
              </p:ext>
            </p:extLst>
          </p:nvPr>
        </p:nvGraphicFramePr>
        <p:xfrm>
          <a:off x="472692" y="3966472"/>
          <a:ext cx="8229600" cy="138176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gridSpan="4">
                  <a:txBody>
                    <a:bodyPr/>
                    <a:lstStyle/>
                    <a:p>
                      <a:pPr algn="ctr"/>
                      <a:r>
                        <a:rPr lang="en-GB" dirty="0"/>
                        <a:t>Cash payments over time</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2019</a:t>
                      </a:r>
                    </a:p>
                  </a:txBody>
                  <a:tcPr/>
                </a:tc>
                <a:tc>
                  <a:txBody>
                    <a:bodyPr/>
                    <a:lstStyle/>
                    <a:p>
                      <a:r>
                        <a:rPr lang="en-GB" dirty="0"/>
                        <a:t>2020</a:t>
                      </a:r>
                    </a:p>
                  </a:txBody>
                  <a:tcPr/>
                </a:tc>
                <a:tc>
                  <a:txBody>
                    <a:bodyPr/>
                    <a:lstStyle/>
                    <a:p>
                      <a:r>
                        <a:rPr lang="en-GB" dirty="0"/>
                        <a:t>2021</a:t>
                      </a:r>
                    </a:p>
                  </a:txBody>
                  <a:tcPr/>
                </a:tc>
                <a:tc>
                  <a:txBody>
                    <a:bodyPr/>
                    <a:lstStyle/>
                    <a:p>
                      <a:r>
                        <a:rPr lang="en-GB" dirty="0"/>
                        <a:t>2022</a:t>
                      </a:r>
                    </a:p>
                  </a:txBody>
                  <a:tcPr/>
                </a:tc>
                <a:extLst>
                  <a:ext uri="{0D108BD9-81ED-4DB2-BD59-A6C34878D82A}">
                    <a16:rowId xmlns:a16="http://schemas.microsoft.com/office/drawing/2014/main" val="10001"/>
                  </a:ext>
                </a:extLst>
              </a:tr>
              <a:tr h="370840">
                <a:tc>
                  <a:txBody>
                    <a:bodyPr/>
                    <a:lstStyle/>
                    <a:p>
                      <a:r>
                        <a:rPr lang="en-GB" dirty="0"/>
                        <a:t>€8.50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€8.50</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€8.50</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€108.50</a:t>
                      </a:r>
                    </a:p>
                    <a:p>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4410471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- 10</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26</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lstStyle/>
          <a:p>
            <a:endParaRPr lang="en-GB" sz="2800" dirty="0"/>
          </a:p>
          <a:p>
            <a:r>
              <a:rPr lang="en-GB" sz="2800" dirty="0"/>
              <a:t>Now suppose the opportunity cost ( the rate of a similar alternative bond investment) was 3%.</a:t>
            </a:r>
          </a:p>
          <a:p>
            <a:r>
              <a:rPr lang="en-GB" sz="2800" dirty="0"/>
              <a:t>This means you would need to discount (time value of money) the €8.50 at 3.0% .This effectively is the opportunity cost of capital. So, the Present Value (PV) of the investment</a:t>
            </a:r>
          </a:p>
          <a:p>
            <a:r>
              <a:rPr lang="en-GB" sz="2800" dirty="0"/>
              <a:t>= </a:t>
            </a:r>
            <a:r>
              <a:rPr lang="en-GB" sz="2800" u="sng" dirty="0"/>
              <a:t>8.50</a:t>
            </a:r>
            <a:r>
              <a:rPr lang="en-GB" sz="2800" dirty="0"/>
              <a:t>+</a:t>
            </a:r>
            <a:r>
              <a:rPr lang="en-GB" sz="2800" u="sng" dirty="0"/>
              <a:t>8.50</a:t>
            </a:r>
            <a:r>
              <a:rPr lang="en-GB" sz="2800" dirty="0"/>
              <a:t>+</a:t>
            </a:r>
            <a:r>
              <a:rPr lang="en-GB" sz="2800" u="sng" dirty="0"/>
              <a:t>8.50</a:t>
            </a:r>
            <a:r>
              <a:rPr lang="en-GB" sz="2800" dirty="0"/>
              <a:t>+</a:t>
            </a:r>
            <a:r>
              <a:rPr lang="en-GB" sz="2800" u="sng" dirty="0"/>
              <a:t>108.50   </a:t>
            </a:r>
            <a:r>
              <a:rPr lang="en-GB" sz="2800" dirty="0"/>
              <a:t>= €120.44</a:t>
            </a:r>
            <a:endParaRPr lang="en-GB" sz="2800" u="sng" dirty="0"/>
          </a:p>
          <a:p>
            <a:pPr>
              <a:buNone/>
            </a:pPr>
            <a:r>
              <a:rPr lang="en-GB" sz="2800" dirty="0"/>
              <a:t>      1.03  1.03</a:t>
            </a:r>
            <a:r>
              <a:rPr lang="en-GB" sz="2800" baseline="30000" dirty="0"/>
              <a:t>2  </a:t>
            </a:r>
            <a:r>
              <a:rPr lang="en-GB" sz="2800" dirty="0"/>
              <a:t>1.03</a:t>
            </a:r>
            <a:r>
              <a:rPr lang="en-GB" sz="2800" baseline="30000" dirty="0"/>
              <a:t>3</a:t>
            </a:r>
            <a:r>
              <a:rPr lang="en-GB" sz="2800" dirty="0"/>
              <a:t>  1.03</a:t>
            </a:r>
            <a:r>
              <a:rPr lang="en-GB" sz="2800" baseline="30000" dirty="0"/>
              <a:t>4</a:t>
            </a:r>
            <a:endParaRPr lang="en-GB" sz="2800" dirty="0"/>
          </a:p>
          <a:p>
            <a:endParaRPr lang="en-GB" dirty="0"/>
          </a:p>
        </p:txBody>
      </p:sp>
    </p:spTree>
    <p:extLst>
      <p:ext uri="{BB962C8B-B14F-4D97-AF65-F5344CB8AC3E}">
        <p14:creationId xmlns:p14="http://schemas.microsoft.com/office/powerpoint/2010/main" val="4025691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- 11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27</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r>
              <a:rPr lang="en-GB" sz="2600" dirty="0"/>
              <a:t>Bond prices are usually expressed as a percentage of face value. So, the price of your 8.5% bond would be 120.44%.</a:t>
            </a:r>
          </a:p>
          <a:p>
            <a:r>
              <a:rPr lang="en-GB" sz="2600" dirty="0"/>
              <a:t>Think of this as two investments: the first receives four annual coupon payments of €8.50, and the second benefits from the €100</a:t>
            </a:r>
          </a:p>
          <a:p>
            <a:pPr>
              <a:buNone/>
            </a:pPr>
            <a:r>
              <a:rPr lang="en-GB" sz="2600" dirty="0"/>
              <a:t>   face value at maturity.</a:t>
            </a:r>
          </a:p>
          <a:p>
            <a:r>
              <a:rPr lang="en-GB" sz="2600" dirty="0"/>
              <a:t>Therefore, the PV (bond) = PV of the annuity value of coupon payments + PV of final payment</a:t>
            </a:r>
          </a:p>
          <a:p>
            <a:r>
              <a:rPr lang="en-GB" sz="2600" dirty="0"/>
              <a:t>Which, in turn, is (coupon x 4-year annuity factor)+(final payment x discount</a:t>
            </a:r>
          </a:p>
          <a:p>
            <a:endParaRPr lang="en-GB" dirty="0"/>
          </a:p>
        </p:txBody>
      </p:sp>
    </p:spTree>
    <p:extLst>
      <p:ext uri="{BB962C8B-B14F-4D97-AF65-F5344CB8AC3E}">
        <p14:creationId xmlns:p14="http://schemas.microsoft.com/office/powerpoint/2010/main" val="29276638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- 12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28</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fontScale="92500"/>
          </a:bodyPr>
          <a:lstStyle/>
          <a:p>
            <a:pPr marL="0" indent="0">
              <a:buNone/>
            </a:pPr>
            <a:r>
              <a:rPr lang="en-GB" sz="2200" dirty="0"/>
              <a:t>So…</a:t>
            </a:r>
          </a:p>
          <a:p>
            <a:pPr>
              <a:buNone/>
            </a:pPr>
            <a:r>
              <a:rPr lang="en-GB" sz="2200" dirty="0"/>
              <a:t> 8.50  </a:t>
            </a:r>
            <a:r>
              <a:rPr lang="en-GB" sz="2200" u="sng" dirty="0"/>
              <a:t>  1    </a:t>
            </a:r>
            <a:r>
              <a:rPr lang="en-GB" sz="2200" dirty="0"/>
              <a:t>  -   </a:t>
            </a:r>
            <a:r>
              <a:rPr lang="en-GB" sz="2200" u="sng" dirty="0"/>
              <a:t>      1        </a:t>
            </a:r>
            <a:r>
              <a:rPr lang="en-GB" sz="2200" dirty="0"/>
              <a:t>        +   </a:t>
            </a:r>
            <a:r>
              <a:rPr lang="en-GB" sz="2200" u="sng" dirty="0"/>
              <a:t>100 </a:t>
            </a:r>
            <a:r>
              <a:rPr lang="en-GB" sz="2200" dirty="0"/>
              <a:t>  = 31.59 + 88.85 = €120.44 </a:t>
            </a:r>
          </a:p>
          <a:p>
            <a:pPr>
              <a:buNone/>
            </a:pPr>
            <a:r>
              <a:rPr lang="en-GB" sz="2200" dirty="0"/>
              <a:t>           0.03    0.03(1.03)</a:t>
            </a:r>
            <a:r>
              <a:rPr lang="en-GB" sz="2200" baseline="30000" dirty="0"/>
              <a:t>4                  </a:t>
            </a:r>
            <a:r>
              <a:rPr lang="en-GB" sz="2200" dirty="0"/>
              <a:t>(1.03)</a:t>
            </a:r>
            <a:r>
              <a:rPr lang="en-GB" sz="2200" baseline="30000" dirty="0"/>
              <a:t>4</a:t>
            </a:r>
            <a:endParaRPr lang="en-GB" sz="2200" dirty="0"/>
          </a:p>
          <a:p>
            <a:pPr>
              <a:buNone/>
            </a:pPr>
            <a:r>
              <a:rPr lang="en-GB" sz="2200" dirty="0"/>
              <a:t> </a:t>
            </a:r>
          </a:p>
          <a:p>
            <a:r>
              <a:rPr lang="en-GB" sz="2200" dirty="0"/>
              <a:t>The bond then is valued as a package of the annuity or coupon payments and the final single payment – the repayment of the principal.</a:t>
            </a:r>
          </a:p>
          <a:p>
            <a:pPr marL="0" indent="0">
              <a:buNone/>
            </a:pPr>
            <a:endParaRPr lang="en-GB" sz="2200" dirty="0"/>
          </a:p>
          <a:p>
            <a:r>
              <a:rPr lang="en-GB" sz="2200" dirty="0"/>
              <a:t>But what is the rate of interest being earned?</a:t>
            </a:r>
          </a:p>
          <a:p>
            <a:endParaRPr lang="en-GB" sz="2200" dirty="0"/>
          </a:p>
          <a:p>
            <a:pPr>
              <a:spcBef>
                <a:spcPts val="0"/>
              </a:spcBef>
            </a:pPr>
            <a:r>
              <a:rPr lang="en-GB" sz="2200" dirty="0"/>
              <a:t>We already know the PV of the bond is €120.44 when discounted at the opportunity cost of 3%. This makes the yield to maturity 3%.</a:t>
            </a:r>
          </a:p>
          <a:p>
            <a:pPr marL="0" indent="0">
              <a:spcBef>
                <a:spcPts val="0"/>
              </a:spcBef>
              <a:buNone/>
            </a:pPr>
            <a:r>
              <a:rPr lang="en-GB" sz="2200" dirty="0"/>
              <a:t> </a:t>
            </a:r>
          </a:p>
          <a:p>
            <a:pPr>
              <a:spcBef>
                <a:spcPts val="0"/>
              </a:spcBef>
            </a:pPr>
            <a:r>
              <a:rPr lang="en-GB" sz="2200" dirty="0"/>
              <a:t>That is, if you buy the bond at 120.44%,  and hold it to maturity, you will earn 3% per year.    </a:t>
            </a:r>
          </a:p>
          <a:p>
            <a:pPr marL="0">
              <a:buNone/>
            </a:pPr>
            <a:endParaRPr lang="en-GB" dirty="0"/>
          </a:p>
        </p:txBody>
      </p:sp>
      <p:sp>
        <p:nvSpPr>
          <p:cNvPr id="2" name="Double Bracket 1">
            <a:extLst>
              <a:ext uri="{FF2B5EF4-FFF2-40B4-BE49-F238E27FC236}">
                <a16:creationId xmlns:a16="http://schemas.microsoft.com/office/drawing/2014/main" id="{5A2306DA-B96F-9BB9-4972-C6600E16F809}"/>
              </a:ext>
            </a:extLst>
          </p:cNvPr>
          <p:cNvSpPr/>
          <p:nvPr/>
        </p:nvSpPr>
        <p:spPr>
          <a:xfrm>
            <a:off x="683568" y="1160749"/>
            <a:ext cx="2592288" cy="692695"/>
          </a:xfrm>
          <a:prstGeom prst="bracketPair">
            <a:avLst/>
          </a:prstGeom>
          <a:ln w="19050">
            <a:solidFill>
              <a:srgbClr val="ABE1FF"/>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Tree>
    <p:extLst>
      <p:ext uri="{BB962C8B-B14F-4D97-AF65-F5344CB8AC3E}">
        <p14:creationId xmlns:p14="http://schemas.microsoft.com/office/powerpoint/2010/main" val="16757046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Bonds - 13</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29</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lnSpcReduction="10000"/>
          </a:bodyPr>
          <a:lstStyle/>
          <a:p>
            <a:r>
              <a:rPr lang="en-GB" sz="2200" dirty="0"/>
              <a:t>Why then is the yield to maturity less than the 8.5% coupon payment?</a:t>
            </a:r>
          </a:p>
          <a:p>
            <a:r>
              <a:rPr lang="en-GB" sz="2200" dirty="0"/>
              <a:t>This is because you are paying €120.44 for a bond with a face value of only €100. You lose the difference of €20.44 if you hold the bond to maturity.</a:t>
            </a:r>
          </a:p>
          <a:p>
            <a:r>
              <a:rPr lang="en-GB" sz="2200" dirty="0"/>
              <a:t>However, you do receive the annual coupon payments of €8.50 (the other component of the bond), and the current yield of these coupons would be the annual receipt expressed as a percentage of the investment cost. So…</a:t>
            </a:r>
            <a:endParaRPr lang="en-GB" sz="2200" u="sng" dirty="0"/>
          </a:p>
          <a:p>
            <a:r>
              <a:rPr lang="en-GB" sz="2200" dirty="0"/>
              <a:t>The coupon receipt is 8.50 and the (NPV-determined) cost of the bond is 120.44, the interest received is  </a:t>
            </a:r>
            <a:r>
              <a:rPr lang="en-GB" sz="2200" u="sng" dirty="0"/>
              <a:t> 8.50 </a:t>
            </a:r>
            <a:r>
              <a:rPr lang="en-GB" sz="2200" dirty="0"/>
              <a:t>  = 0.7057, or 7.1%</a:t>
            </a:r>
          </a:p>
          <a:p>
            <a:pPr>
              <a:buNone/>
            </a:pPr>
            <a:r>
              <a:rPr lang="en-GB" sz="2200" dirty="0"/>
              <a:t>                                                                   120.44 </a:t>
            </a:r>
          </a:p>
          <a:p>
            <a:r>
              <a:rPr lang="en-GB" sz="2200" dirty="0"/>
              <a:t>Effectively, the advertised 8.5% return is reduced by the overall yield to maturity factor, where the original bond’s value declines over time. </a:t>
            </a:r>
          </a:p>
          <a:p>
            <a:pPr marL="0">
              <a:buNone/>
            </a:pPr>
            <a:endParaRPr lang="en-GB" dirty="0"/>
          </a:p>
        </p:txBody>
      </p:sp>
    </p:spTree>
    <p:extLst>
      <p:ext uri="{BB962C8B-B14F-4D97-AF65-F5344CB8AC3E}">
        <p14:creationId xmlns:p14="http://schemas.microsoft.com/office/powerpoint/2010/main" val="19823044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- 1</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30</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pPr marL="0">
              <a:buNone/>
            </a:pPr>
            <a:r>
              <a:rPr lang="en-GB" dirty="0"/>
              <a:t>Leasing is another form of debt, where there is legally binding agreement for the borrower (the lessee) to repay a number of regular payments to the lender or owner (the lessor) for the use of an asset</a:t>
            </a:r>
          </a:p>
          <a:p>
            <a:pPr marL="0">
              <a:buNone/>
            </a:pPr>
            <a:endParaRPr lang="en-GB" dirty="0"/>
          </a:p>
          <a:p>
            <a:pPr marL="0">
              <a:buNone/>
            </a:pPr>
            <a:r>
              <a:rPr lang="en-GB" dirty="0"/>
              <a:t>There are two types of lease: operating leases and financial leases</a:t>
            </a:r>
          </a:p>
          <a:p>
            <a:pPr marL="0">
              <a:buNone/>
            </a:pPr>
            <a:endParaRPr lang="en-GB" dirty="0"/>
          </a:p>
          <a:p>
            <a:pPr marL="0">
              <a:buNone/>
            </a:pPr>
            <a:r>
              <a:rPr lang="en-GB" dirty="0">
                <a:solidFill>
                  <a:srgbClr val="FFFF00"/>
                </a:solidFill>
              </a:rPr>
              <a:t>Operating leases </a:t>
            </a:r>
            <a:r>
              <a:rPr lang="en-GB" dirty="0"/>
              <a:t>are usually short-term to medium-term, whereby the lessor has responsibility for the upkeep and maintenance of the asset, and retains the asset in its balance sheet, and the lessee simply pays the rental to the lessor as an expense in its profit statement. The leased asset is returned to the owner at the end of the lease, but the lessor may offer the option to the lessee of buying the asset at an agreed residual price</a:t>
            </a:r>
          </a:p>
          <a:p>
            <a:pPr marL="0">
              <a:buNone/>
            </a:pPr>
            <a:endParaRPr lang="en-GB" dirty="0"/>
          </a:p>
          <a:p>
            <a:pPr marL="0">
              <a:buNone/>
            </a:pPr>
            <a:endParaRPr lang="en-GB" dirty="0">
              <a:solidFill>
                <a:srgbClr val="FFFF00"/>
              </a:solidFill>
            </a:endParaRPr>
          </a:p>
        </p:txBody>
      </p:sp>
    </p:spTree>
    <p:extLst>
      <p:ext uri="{BB962C8B-B14F-4D97-AF65-F5344CB8AC3E}">
        <p14:creationId xmlns:p14="http://schemas.microsoft.com/office/powerpoint/2010/main" val="22551933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- 2</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31</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lnSpcReduction="10000"/>
          </a:bodyPr>
          <a:lstStyle/>
          <a:p>
            <a:pPr marL="0">
              <a:buNone/>
            </a:pPr>
            <a:endParaRPr lang="en-GB" dirty="0"/>
          </a:p>
          <a:p>
            <a:pPr marL="0">
              <a:buNone/>
            </a:pPr>
            <a:r>
              <a:rPr lang="en-GB" dirty="0">
                <a:solidFill>
                  <a:srgbClr val="FFFF00"/>
                </a:solidFill>
              </a:rPr>
              <a:t>Financial or capital leases </a:t>
            </a:r>
            <a:r>
              <a:rPr lang="en-GB" dirty="0"/>
              <a:t>are usually medium-term to long-term, and are a direct source of financing similar to borrowing money. There is an immediate cash inflow because the lessee no longer needs to buy the asset and so has the value of the asset without paying out the full amount for it. This makes sense because obviously the lessee would either have to pay for the asset out of existing funds or borrow the money from elsewhere.</a:t>
            </a:r>
          </a:p>
          <a:p>
            <a:pPr marL="0">
              <a:buNone/>
            </a:pPr>
            <a:endParaRPr lang="en-GB" dirty="0"/>
          </a:p>
          <a:p>
            <a:pPr marL="0">
              <a:buNone/>
            </a:pPr>
            <a:r>
              <a:rPr lang="en-GB" dirty="0"/>
              <a:t>Under a financial lease the lessee takes full responsibility for the upkeep and maintenance of the asset, and accounts for it in its balance sheet as an asset, as well as being able claim tax advantages relating to the interest component of the lease rental, but not the depreciation element as the lessor retains ownership of the asset</a:t>
            </a:r>
          </a:p>
          <a:p>
            <a:pPr marL="0">
              <a:buNone/>
            </a:pPr>
            <a:endParaRPr lang="en-GB" dirty="0"/>
          </a:p>
          <a:p>
            <a:pPr marL="0">
              <a:buNone/>
            </a:pPr>
            <a:r>
              <a:rPr lang="en-GB" dirty="0"/>
              <a:t>In many ways a financial lease is equivalent to a secured loan. If the lessee does not maintain the payments, the lessor can repossess the asset</a:t>
            </a:r>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solidFill>
                <a:srgbClr val="FFFF00"/>
              </a:solidFill>
            </a:endParaRPr>
          </a:p>
        </p:txBody>
      </p:sp>
    </p:spTree>
    <p:extLst>
      <p:ext uri="{BB962C8B-B14F-4D97-AF65-F5344CB8AC3E}">
        <p14:creationId xmlns:p14="http://schemas.microsoft.com/office/powerpoint/2010/main" val="1583752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- 3</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32</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pPr marL="0">
              <a:buNone/>
            </a:pPr>
            <a:endParaRPr lang="en-GB" dirty="0"/>
          </a:p>
          <a:p>
            <a:pPr marL="0">
              <a:buNone/>
            </a:pPr>
            <a:r>
              <a:rPr lang="en-GB" sz="2800" dirty="0"/>
              <a:t>Lease or buy?</a:t>
            </a:r>
          </a:p>
          <a:p>
            <a:pPr marL="0">
              <a:buNone/>
            </a:pPr>
            <a:endParaRPr lang="en-GB" dirty="0"/>
          </a:p>
          <a:p>
            <a:pPr marL="0">
              <a:buNone/>
            </a:pPr>
            <a:r>
              <a:rPr lang="en-GB" dirty="0"/>
              <a:t>If you need a car for a day or a week, you would be ill-advised to but it outright, but if you intended to run it for 10 years, you would be unlikely to lease it, therefore there is a point in between where it makes sense to compare the two options</a:t>
            </a:r>
          </a:p>
          <a:p>
            <a:pPr marL="0">
              <a:buNone/>
            </a:pPr>
            <a:endParaRPr lang="en-GB" dirty="0"/>
          </a:p>
          <a:p>
            <a:pPr marL="0">
              <a:buNone/>
            </a:pPr>
            <a:r>
              <a:rPr lang="en-GB" dirty="0"/>
              <a:t>In order to illustrate this, we can use the net present value (NPV) technique, where we have a medium-term lease situation for the acquisition of  passenger transport vehicle (PSV) for a coach company called Greymare Bus Lines </a:t>
            </a:r>
          </a:p>
          <a:p>
            <a:pPr marL="0">
              <a:buNone/>
            </a:pPr>
            <a:r>
              <a:rPr lang="en-GB" dirty="0"/>
              <a:t>(Brearly, Myers, and Allen: 2020)</a:t>
            </a:r>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solidFill>
                <a:srgbClr val="FFFF00"/>
              </a:solidFill>
            </a:endParaRPr>
          </a:p>
        </p:txBody>
      </p:sp>
    </p:spTree>
    <p:extLst>
      <p:ext uri="{BB962C8B-B14F-4D97-AF65-F5344CB8AC3E}">
        <p14:creationId xmlns:p14="http://schemas.microsoft.com/office/powerpoint/2010/main" val="12305510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- 4</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33</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lnSpcReduction="10000"/>
          </a:bodyPr>
          <a:lstStyle/>
          <a:p>
            <a:pPr marL="0">
              <a:buNone/>
            </a:pPr>
            <a:r>
              <a:rPr lang="en-GB" sz="2400" dirty="0">
                <a:solidFill>
                  <a:srgbClr val="FFFF00"/>
                </a:solidFill>
              </a:rPr>
              <a:t>Example of a financial lease</a:t>
            </a:r>
            <a:endParaRPr lang="en-GB" dirty="0">
              <a:solidFill>
                <a:srgbClr val="FFFF00"/>
              </a:solidFill>
            </a:endParaRPr>
          </a:p>
          <a:p>
            <a:pPr marL="0">
              <a:buNone/>
            </a:pPr>
            <a:r>
              <a:rPr lang="en-GB" dirty="0"/>
              <a:t>Greymare Bus Lines owns all its current vehicles, and has always bought them. There is now a need for an additional coach that will cost $100,000 and is expected to last eight years. A representative of the coach manufacturer has offered a deal whereby it could lease the vehicle to Greymare for eight annual payments of $16,200 each.</a:t>
            </a:r>
          </a:p>
          <a:p>
            <a:pPr marL="0">
              <a:buNone/>
            </a:pPr>
            <a:endParaRPr lang="en-GB" dirty="0"/>
          </a:p>
          <a:p>
            <a:pPr marL="0">
              <a:buNone/>
            </a:pPr>
            <a:r>
              <a:rPr lang="en-GB" dirty="0"/>
              <a:t>The table on the next slide illustrates the direct cashflow consequences of signing the lease contract. Please note the following</a:t>
            </a:r>
          </a:p>
          <a:p>
            <a:pPr marL="0">
              <a:buNone/>
            </a:pPr>
            <a:endParaRPr lang="en-GB" dirty="0"/>
          </a:p>
          <a:p>
            <a:pPr marL="0">
              <a:buNone/>
            </a:pPr>
            <a:r>
              <a:rPr lang="en-GB" dirty="0"/>
              <a:t>As Greymare does not have to pay the $100,000 for the coach, there is an immediate cash inflow of $100,000</a:t>
            </a:r>
          </a:p>
          <a:p>
            <a:pPr marL="0">
              <a:buNone/>
            </a:pPr>
            <a:endParaRPr lang="en-GB" dirty="0"/>
          </a:p>
          <a:p>
            <a:pPr marL="0">
              <a:buNone/>
            </a:pPr>
            <a:r>
              <a:rPr lang="en-GB" dirty="0"/>
              <a:t>Greymare will not own the coach so gives up the right to depreciate the asset and its tax shield</a:t>
            </a:r>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solidFill>
                <a:srgbClr val="FFFF00"/>
              </a:solidFill>
            </a:endParaRPr>
          </a:p>
        </p:txBody>
      </p:sp>
    </p:spTree>
    <p:extLst>
      <p:ext uri="{BB962C8B-B14F-4D97-AF65-F5344CB8AC3E}">
        <p14:creationId xmlns:p14="http://schemas.microsoft.com/office/powerpoint/2010/main" val="39244251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- 5</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34</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fontScale="92500" lnSpcReduction="10000"/>
          </a:bodyPr>
          <a:lstStyle/>
          <a:p>
            <a:pPr marL="0">
              <a:buNone/>
            </a:pPr>
            <a:r>
              <a:rPr lang="en-GB" sz="2400" dirty="0"/>
              <a:t>Example of a financial lease</a:t>
            </a:r>
          </a:p>
          <a:p>
            <a:pPr marL="0">
              <a:buNone/>
            </a:pPr>
            <a:endParaRPr lang="en-GB" dirty="0"/>
          </a:p>
          <a:p>
            <a:pPr marL="0">
              <a:buNone/>
            </a:pPr>
            <a:r>
              <a:rPr lang="en-GB" dirty="0"/>
              <a:t>Greymare Bus Lines owns all its current vehicles, and has always bought them. There is now a need for an additional coach that will cost $100,000 and is expected to last eight years. A representative of the coach manufacturer has offered a deal whereby it could lease the vehicle to Greymare for eight annual payments of $16,200 each.</a:t>
            </a:r>
          </a:p>
          <a:p>
            <a:pPr marL="0">
              <a:buNone/>
            </a:pPr>
            <a:endParaRPr lang="en-GB" dirty="0"/>
          </a:p>
          <a:p>
            <a:pPr marL="0">
              <a:buNone/>
            </a:pPr>
            <a:r>
              <a:rPr lang="en-GB" dirty="0"/>
              <a:t>The table following the next slide illustrates the direct cashflow consequences of signing the lease contract. Please note the following</a:t>
            </a:r>
          </a:p>
          <a:p>
            <a:pPr marL="0">
              <a:buNone/>
            </a:pPr>
            <a:endParaRPr lang="en-GB" dirty="0"/>
          </a:p>
          <a:p>
            <a:pPr marL="457200" indent="-457200">
              <a:buFont typeface="+mj-lt"/>
              <a:buAutoNum type="arabicPeriod"/>
            </a:pPr>
            <a:r>
              <a:rPr lang="en-GB" dirty="0"/>
              <a:t>As Greymare does not have to pay the $100,000 for the coach, there is an immediate cash inflow of $100,000</a:t>
            </a:r>
          </a:p>
          <a:p>
            <a:pPr marL="457200" indent="-457200">
              <a:buFont typeface="+mj-lt"/>
              <a:buAutoNum type="arabicPeriod"/>
            </a:pPr>
            <a:endParaRPr lang="en-GB" dirty="0"/>
          </a:p>
          <a:p>
            <a:pPr marL="457200" indent="-457200">
              <a:buFont typeface="+mj-lt"/>
              <a:buAutoNum type="arabicPeriod"/>
            </a:pPr>
            <a:r>
              <a:rPr lang="en-GB" dirty="0"/>
              <a:t>Greymare will not own the coach so gives up the right to depreciate the asset and its tax shield </a:t>
            </a:r>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solidFill>
                <a:srgbClr val="FFFF00"/>
              </a:solidFill>
            </a:endParaRPr>
          </a:p>
        </p:txBody>
      </p:sp>
    </p:spTree>
    <p:extLst>
      <p:ext uri="{BB962C8B-B14F-4D97-AF65-F5344CB8AC3E}">
        <p14:creationId xmlns:p14="http://schemas.microsoft.com/office/powerpoint/2010/main" val="13894066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- 6</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35</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pPr marL="457200" indent="-457200">
              <a:buFont typeface="+mj-lt"/>
              <a:buAutoNum type="arabicPeriod" startAt="3"/>
            </a:pPr>
            <a:r>
              <a:rPr lang="en-GB" dirty="0"/>
              <a:t>In the table we assume that the coach can be immediately written-off for tax purposes</a:t>
            </a:r>
          </a:p>
          <a:p>
            <a:pPr marL="457200" indent="-457200">
              <a:buFont typeface="+mj-lt"/>
              <a:buAutoNum type="arabicPeriod" startAt="3"/>
            </a:pPr>
            <a:endParaRPr lang="en-GB" dirty="0"/>
          </a:p>
          <a:p>
            <a:pPr marL="457200" indent="-457200">
              <a:buFont typeface="+mj-lt"/>
              <a:buAutoNum type="arabicPeriod" startAt="3"/>
            </a:pPr>
            <a:r>
              <a:rPr lang="en-GB" dirty="0"/>
              <a:t>Greymare must pay $16,200 per year for eight years. The first payment is due immediately and the last payment is due at the end of year seven</a:t>
            </a:r>
          </a:p>
          <a:p>
            <a:pPr marL="457200" indent="-457200">
              <a:buFont typeface="+mj-lt"/>
              <a:buAutoNum type="arabicPeriod" startAt="3"/>
            </a:pPr>
            <a:endParaRPr lang="en-GB" dirty="0"/>
          </a:p>
          <a:p>
            <a:pPr marL="457200" indent="-457200">
              <a:buFont typeface="+mj-lt"/>
              <a:buAutoNum type="arabicPeriod" startAt="3"/>
            </a:pPr>
            <a:r>
              <a:rPr lang="en-GB" dirty="0"/>
              <a:t>The lease payments are fully tax-deductible. So, at a 21% marginal tax rate, the lease payments generate tax shields of $3,400 per year, assuming Greymare is liable to pay full tax. This means that the real cost of the lease payments is actually $16,200 - $3,400 = $12,800 </a:t>
            </a:r>
          </a:p>
          <a:p>
            <a:pPr marL="457200" indent="-457200">
              <a:buFont typeface="+mj-lt"/>
              <a:buAutoNum type="arabicPeriod" startAt="3"/>
            </a:pPr>
            <a:endParaRPr lang="en-GB" dirty="0"/>
          </a:p>
          <a:p>
            <a:pPr marL="457200" indent="-457200">
              <a:buFont typeface="+mj-lt"/>
              <a:buAutoNum type="arabicPeriod" startAt="3"/>
            </a:pPr>
            <a:r>
              <a:rPr lang="en-GB" dirty="0"/>
              <a:t>Greymare’s borrowing rate is 10%</a:t>
            </a:r>
          </a:p>
          <a:p>
            <a:pPr marL="457200" indent="-457200">
              <a:buFont typeface="+mj-lt"/>
              <a:buAutoNum type="arabicPeriod" startAt="3"/>
            </a:pPr>
            <a:endParaRPr lang="en-GB" dirty="0"/>
          </a:p>
          <a:p>
            <a:pPr marL="457200" indent="-457200">
              <a:buFont typeface="+mj-lt"/>
              <a:buAutoNum type="arabicPeriod" startAt="3"/>
            </a:pPr>
            <a:r>
              <a:rPr lang="en-GB" dirty="0"/>
              <a:t>There is no expected residual or scrap value of the coach</a:t>
            </a:r>
          </a:p>
          <a:p>
            <a:pPr marL="0">
              <a:buNone/>
            </a:pPr>
            <a:endParaRPr lang="en-GB" dirty="0"/>
          </a:p>
          <a:p>
            <a:pPr marL="0">
              <a:buNone/>
            </a:pPr>
            <a:endParaRPr lang="en-GB" dirty="0"/>
          </a:p>
          <a:p>
            <a:pPr marL="0">
              <a:buNone/>
            </a:pPr>
            <a:endParaRPr lang="en-GB" dirty="0"/>
          </a:p>
          <a:p>
            <a:pPr marL="0">
              <a:buNone/>
            </a:pPr>
            <a:endParaRPr lang="en-GB" dirty="0"/>
          </a:p>
          <a:p>
            <a:pPr marL="0">
              <a:buNone/>
            </a:pPr>
            <a:endParaRPr lang="en-GB" dirty="0">
              <a:solidFill>
                <a:srgbClr val="FFFF00"/>
              </a:solidFill>
            </a:endParaRPr>
          </a:p>
        </p:txBody>
      </p:sp>
    </p:spTree>
    <p:extLst>
      <p:ext uri="{BB962C8B-B14F-4D97-AF65-F5344CB8AC3E}">
        <p14:creationId xmlns:p14="http://schemas.microsoft.com/office/powerpoint/2010/main" val="1055366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44000" cy="836711"/>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- 7</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36</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836712"/>
            <a:ext cx="9144000" cy="4680520"/>
          </a:xfrm>
        </p:spPr>
        <p:txBody>
          <a:bodyPr>
            <a:normAutofit/>
          </a:bodyPr>
          <a:lstStyle/>
          <a:p>
            <a:pPr marL="0">
              <a:buNone/>
            </a:pPr>
            <a:endParaRPr lang="en-GB" dirty="0"/>
          </a:p>
          <a:p>
            <a:pPr marL="0">
              <a:buNone/>
            </a:pPr>
            <a:r>
              <a:rPr lang="en-GB" sz="2800" dirty="0"/>
              <a:t>Direct cashflow summary for Greymare Bus Lines</a:t>
            </a:r>
          </a:p>
          <a:p>
            <a:pPr marL="0">
              <a:buNone/>
            </a:pPr>
            <a:endParaRPr lang="en-GB" dirty="0"/>
          </a:p>
          <a:p>
            <a:pPr marL="0">
              <a:buNone/>
            </a:pPr>
            <a:endParaRPr lang="en-GB" dirty="0"/>
          </a:p>
          <a:p>
            <a:pPr marL="0">
              <a:buNone/>
            </a:pPr>
            <a:endParaRPr lang="en-GB" dirty="0"/>
          </a:p>
          <a:p>
            <a:pPr marL="0">
              <a:buNone/>
            </a:pPr>
            <a:r>
              <a:rPr lang="en-GB" dirty="0">
                <a:solidFill>
                  <a:srgbClr val="FFFF00"/>
                </a:solidFill>
              </a:rPr>
              <a:t>ash</a:t>
            </a:r>
          </a:p>
        </p:txBody>
      </p:sp>
      <p:graphicFrame>
        <p:nvGraphicFramePr>
          <p:cNvPr id="2" name="Table 1">
            <a:extLst>
              <a:ext uri="{FF2B5EF4-FFF2-40B4-BE49-F238E27FC236}">
                <a16:creationId xmlns:a16="http://schemas.microsoft.com/office/drawing/2014/main" id="{003736B5-E9CC-001A-6478-A3140ABEC3C0}"/>
              </a:ext>
            </a:extLst>
          </p:cNvPr>
          <p:cNvGraphicFramePr>
            <a:graphicFrameLocks noGrp="1"/>
          </p:cNvGraphicFramePr>
          <p:nvPr>
            <p:extLst>
              <p:ext uri="{D42A27DB-BD31-4B8C-83A1-F6EECF244321}">
                <p14:modId xmlns:p14="http://schemas.microsoft.com/office/powerpoint/2010/main" val="370595733"/>
              </p:ext>
            </p:extLst>
          </p:nvPr>
        </p:nvGraphicFramePr>
        <p:xfrm>
          <a:off x="0" y="2109289"/>
          <a:ext cx="9123364" cy="2595880"/>
        </p:xfrm>
        <a:graphic>
          <a:graphicData uri="http://schemas.openxmlformats.org/drawingml/2006/table">
            <a:tbl>
              <a:tblPr firstRow="1" bandRow="1">
                <a:tableStyleId>{5C22544A-7EE6-4342-B048-85BDC9FD1C3A}</a:tableStyleId>
              </a:tblPr>
              <a:tblGrid>
                <a:gridCol w="2823172">
                  <a:extLst>
                    <a:ext uri="{9D8B030D-6E8A-4147-A177-3AD203B41FA5}">
                      <a16:colId xmlns:a16="http://schemas.microsoft.com/office/drawing/2014/main" val="1313392090"/>
                    </a:ext>
                  </a:extLst>
                </a:gridCol>
                <a:gridCol w="787524">
                  <a:extLst>
                    <a:ext uri="{9D8B030D-6E8A-4147-A177-3AD203B41FA5}">
                      <a16:colId xmlns:a16="http://schemas.microsoft.com/office/drawing/2014/main" val="3835634543"/>
                    </a:ext>
                  </a:extLst>
                </a:gridCol>
                <a:gridCol w="787524">
                  <a:extLst>
                    <a:ext uri="{9D8B030D-6E8A-4147-A177-3AD203B41FA5}">
                      <a16:colId xmlns:a16="http://schemas.microsoft.com/office/drawing/2014/main" val="1705383380"/>
                    </a:ext>
                  </a:extLst>
                </a:gridCol>
                <a:gridCol w="787524">
                  <a:extLst>
                    <a:ext uri="{9D8B030D-6E8A-4147-A177-3AD203B41FA5}">
                      <a16:colId xmlns:a16="http://schemas.microsoft.com/office/drawing/2014/main" val="2102325949"/>
                    </a:ext>
                  </a:extLst>
                </a:gridCol>
                <a:gridCol w="787524">
                  <a:extLst>
                    <a:ext uri="{9D8B030D-6E8A-4147-A177-3AD203B41FA5}">
                      <a16:colId xmlns:a16="http://schemas.microsoft.com/office/drawing/2014/main" val="2626107333"/>
                    </a:ext>
                  </a:extLst>
                </a:gridCol>
                <a:gridCol w="787524">
                  <a:extLst>
                    <a:ext uri="{9D8B030D-6E8A-4147-A177-3AD203B41FA5}">
                      <a16:colId xmlns:a16="http://schemas.microsoft.com/office/drawing/2014/main" val="3036376783"/>
                    </a:ext>
                  </a:extLst>
                </a:gridCol>
                <a:gridCol w="787524">
                  <a:extLst>
                    <a:ext uri="{9D8B030D-6E8A-4147-A177-3AD203B41FA5}">
                      <a16:colId xmlns:a16="http://schemas.microsoft.com/office/drawing/2014/main" val="3093045620"/>
                    </a:ext>
                  </a:extLst>
                </a:gridCol>
                <a:gridCol w="787524">
                  <a:extLst>
                    <a:ext uri="{9D8B030D-6E8A-4147-A177-3AD203B41FA5}">
                      <a16:colId xmlns:a16="http://schemas.microsoft.com/office/drawing/2014/main" val="1087348758"/>
                    </a:ext>
                  </a:extLst>
                </a:gridCol>
                <a:gridCol w="787524">
                  <a:extLst>
                    <a:ext uri="{9D8B030D-6E8A-4147-A177-3AD203B41FA5}">
                      <a16:colId xmlns:a16="http://schemas.microsoft.com/office/drawing/2014/main" val="503111925"/>
                    </a:ext>
                  </a:extLst>
                </a:gridCol>
              </a:tblGrid>
              <a:tr h="370840">
                <a:tc>
                  <a:txBody>
                    <a:bodyPr/>
                    <a:lstStyle/>
                    <a:p>
                      <a:r>
                        <a:rPr lang="en-GB" dirty="0"/>
                        <a:t>Year</a:t>
                      </a:r>
                    </a:p>
                  </a:txBody>
                  <a:tcPr/>
                </a:tc>
                <a:tc>
                  <a:txBody>
                    <a:bodyPr/>
                    <a:lstStyle/>
                    <a:p>
                      <a:r>
                        <a:rPr lang="en-GB" dirty="0"/>
                        <a:t>0</a:t>
                      </a:r>
                    </a:p>
                  </a:txBody>
                  <a:tcPr/>
                </a:tc>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extLst>
                  <a:ext uri="{0D108BD9-81ED-4DB2-BD59-A6C34878D82A}">
                    <a16:rowId xmlns:a16="http://schemas.microsoft.com/office/drawing/2014/main" val="3521104990"/>
                  </a:ext>
                </a:extLst>
              </a:tr>
              <a:tr h="370840">
                <a:tc>
                  <a:txBody>
                    <a:bodyPr/>
                    <a:lstStyle/>
                    <a:p>
                      <a:endParaRPr lang="en-GB" dirty="0"/>
                    </a:p>
                  </a:txBody>
                  <a:tcPr/>
                </a:tc>
                <a:tc gridSpan="8">
                  <a:txBody>
                    <a:bodyPr/>
                    <a:lstStyle/>
                    <a:p>
                      <a:pPr algn="ctr"/>
                      <a:r>
                        <a:rPr lang="en-GB" dirty="0"/>
                        <a:t>000s</a:t>
                      </a:r>
                    </a:p>
                  </a:txBody>
                  <a:tcPr/>
                </a:tc>
                <a:tc hMerge="1">
                  <a:txBody>
                    <a:bodyPr/>
                    <a:lstStyle/>
                    <a:p>
                      <a:pPr algn="r"/>
                      <a:endParaRPr lang="en-GB" dirty="0"/>
                    </a:p>
                  </a:txBody>
                  <a:tcPr/>
                </a:tc>
                <a:tc hMerge="1">
                  <a:txBody>
                    <a:bodyPr/>
                    <a:lstStyle/>
                    <a:p>
                      <a:pPr algn="r"/>
                      <a:endParaRPr lang="en-GB" dirty="0"/>
                    </a:p>
                  </a:txBody>
                  <a:tcPr/>
                </a:tc>
                <a:tc hMerge="1">
                  <a:txBody>
                    <a:bodyPr/>
                    <a:lstStyle/>
                    <a:p>
                      <a:pPr algn="r"/>
                      <a:endParaRPr lang="en-GB" dirty="0"/>
                    </a:p>
                  </a:txBody>
                  <a:tcPr/>
                </a:tc>
                <a:tc hMerge="1">
                  <a:txBody>
                    <a:bodyPr/>
                    <a:lstStyle/>
                    <a:p>
                      <a:pPr algn="r"/>
                      <a:endParaRPr lang="en-GB" dirty="0"/>
                    </a:p>
                  </a:txBody>
                  <a:tcPr/>
                </a:tc>
                <a:tc hMerge="1">
                  <a:txBody>
                    <a:bodyPr/>
                    <a:lstStyle/>
                    <a:p>
                      <a:pPr algn="r"/>
                      <a:endParaRPr lang="en-GB" dirty="0"/>
                    </a:p>
                  </a:txBody>
                  <a:tcPr/>
                </a:tc>
                <a:tc hMerge="1">
                  <a:txBody>
                    <a:bodyPr/>
                    <a:lstStyle/>
                    <a:p>
                      <a:pPr algn="r"/>
                      <a:endParaRPr lang="en-GB" dirty="0"/>
                    </a:p>
                  </a:txBody>
                  <a:tcPr/>
                </a:tc>
                <a:tc hMerge="1">
                  <a:txBody>
                    <a:bodyPr/>
                    <a:lstStyle/>
                    <a:p>
                      <a:pPr algn="r"/>
                      <a:endParaRPr lang="en-GB" dirty="0"/>
                    </a:p>
                  </a:txBody>
                  <a:tcPr/>
                </a:tc>
                <a:extLst>
                  <a:ext uri="{0D108BD9-81ED-4DB2-BD59-A6C34878D82A}">
                    <a16:rowId xmlns:a16="http://schemas.microsoft.com/office/drawing/2014/main" val="23677779"/>
                  </a:ext>
                </a:extLst>
              </a:tr>
              <a:tr h="370840">
                <a:tc>
                  <a:txBody>
                    <a:bodyPr/>
                    <a:lstStyle/>
                    <a:p>
                      <a:r>
                        <a:rPr lang="en-GB" sz="1600" dirty="0"/>
                        <a:t>Cost of new coach</a:t>
                      </a:r>
                    </a:p>
                  </a:txBody>
                  <a:tcPr/>
                </a:tc>
                <a:tc>
                  <a:txBody>
                    <a:bodyPr/>
                    <a:lstStyle/>
                    <a:p>
                      <a:pPr algn="r"/>
                      <a:r>
                        <a:rPr lang="en-GB" dirty="0"/>
                        <a:t>+100</a:t>
                      </a:r>
                    </a:p>
                  </a:txBody>
                  <a:tcPr/>
                </a:tc>
                <a:tc>
                  <a:txBody>
                    <a:bodyPr/>
                    <a:lstStyle/>
                    <a:p>
                      <a:pPr algn="r"/>
                      <a:endParaRPr lang="en-GB" dirty="0"/>
                    </a:p>
                  </a:txBody>
                  <a:tcPr/>
                </a:tc>
                <a:tc>
                  <a:txBody>
                    <a:bodyPr/>
                    <a:lstStyle/>
                    <a:p>
                      <a:pPr algn="r"/>
                      <a:endParaRPr lang="en-GB" dirty="0"/>
                    </a:p>
                  </a:txBody>
                  <a:tcPr/>
                </a:tc>
                <a:tc>
                  <a:txBody>
                    <a:bodyPr/>
                    <a:lstStyle/>
                    <a:p>
                      <a:pPr algn="r"/>
                      <a:endParaRPr lang="en-GB" dirty="0"/>
                    </a:p>
                  </a:txBody>
                  <a:tcPr/>
                </a:tc>
                <a:tc>
                  <a:txBody>
                    <a:bodyPr/>
                    <a:lstStyle/>
                    <a:p>
                      <a:pPr algn="r"/>
                      <a:endParaRPr lang="en-GB" dirty="0"/>
                    </a:p>
                  </a:txBody>
                  <a:tcPr/>
                </a:tc>
                <a:tc>
                  <a:txBody>
                    <a:bodyPr/>
                    <a:lstStyle/>
                    <a:p>
                      <a:pPr algn="r"/>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524152606"/>
                  </a:ext>
                </a:extLst>
              </a:tr>
              <a:tr h="370840">
                <a:tc>
                  <a:txBody>
                    <a:bodyPr/>
                    <a:lstStyle/>
                    <a:p>
                      <a:r>
                        <a:rPr lang="en-GB" sz="1600" dirty="0"/>
                        <a:t>Lost depreciation tax shield</a:t>
                      </a:r>
                    </a:p>
                  </a:txBody>
                  <a:tcPr/>
                </a:tc>
                <a:tc>
                  <a:txBody>
                    <a:bodyPr/>
                    <a:lstStyle/>
                    <a:p>
                      <a:pPr algn="r"/>
                      <a:r>
                        <a:rPr lang="en-GB" dirty="0"/>
                        <a:t>-21</a:t>
                      </a:r>
                    </a:p>
                  </a:txBody>
                  <a:tcPr/>
                </a:tc>
                <a:tc>
                  <a:txBody>
                    <a:bodyPr/>
                    <a:lstStyle/>
                    <a:p>
                      <a:pPr algn="r"/>
                      <a:r>
                        <a:rPr lang="en-GB" dirty="0"/>
                        <a:t>0</a:t>
                      </a:r>
                    </a:p>
                  </a:txBody>
                  <a:tcPr/>
                </a:tc>
                <a:tc>
                  <a:txBody>
                    <a:bodyPr/>
                    <a:lstStyle/>
                    <a:p>
                      <a:pPr algn="r"/>
                      <a:r>
                        <a:rPr lang="en-GB" dirty="0"/>
                        <a:t>0</a:t>
                      </a:r>
                    </a:p>
                  </a:txBody>
                  <a:tcPr/>
                </a:tc>
                <a:tc>
                  <a:txBody>
                    <a:bodyPr/>
                    <a:lstStyle/>
                    <a:p>
                      <a:pPr algn="r"/>
                      <a:r>
                        <a:rPr lang="en-GB" dirty="0"/>
                        <a:t>0</a:t>
                      </a:r>
                    </a:p>
                  </a:txBody>
                  <a:tcPr/>
                </a:tc>
                <a:tc>
                  <a:txBody>
                    <a:bodyPr/>
                    <a:lstStyle/>
                    <a:p>
                      <a:pPr algn="r"/>
                      <a:r>
                        <a:rPr lang="en-GB" dirty="0"/>
                        <a:t>0</a:t>
                      </a:r>
                    </a:p>
                  </a:txBody>
                  <a:tcPr/>
                </a:tc>
                <a:tc>
                  <a:txBody>
                    <a:bodyPr/>
                    <a:lstStyle/>
                    <a:p>
                      <a:pPr algn="r"/>
                      <a:r>
                        <a:rPr lang="en-GB" dirty="0"/>
                        <a:t>0</a:t>
                      </a:r>
                    </a:p>
                  </a:txBody>
                  <a:tcPr/>
                </a:tc>
                <a:tc>
                  <a:txBody>
                    <a:bodyPr/>
                    <a:lstStyle/>
                    <a:p>
                      <a:pPr algn="r"/>
                      <a:r>
                        <a:rPr lang="en-GB" dirty="0"/>
                        <a:t>0</a:t>
                      </a:r>
                    </a:p>
                  </a:txBody>
                  <a:tcPr/>
                </a:tc>
                <a:tc>
                  <a:txBody>
                    <a:bodyPr/>
                    <a:lstStyle/>
                    <a:p>
                      <a:pPr algn="r"/>
                      <a:r>
                        <a:rPr lang="en-GB" dirty="0"/>
                        <a:t>0</a:t>
                      </a:r>
                    </a:p>
                  </a:txBody>
                  <a:tcPr/>
                </a:tc>
                <a:extLst>
                  <a:ext uri="{0D108BD9-81ED-4DB2-BD59-A6C34878D82A}">
                    <a16:rowId xmlns:a16="http://schemas.microsoft.com/office/drawing/2014/main" val="3273317619"/>
                  </a:ext>
                </a:extLst>
              </a:tr>
              <a:tr h="370840">
                <a:tc>
                  <a:txBody>
                    <a:bodyPr/>
                    <a:lstStyle/>
                    <a:p>
                      <a:r>
                        <a:rPr lang="en-GB" sz="1600" dirty="0"/>
                        <a:t>Lease payment</a:t>
                      </a:r>
                    </a:p>
                  </a:txBody>
                  <a:tcPr/>
                </a:tc>
                <a:tc>
                  <a:txBody>
                    <a:bodyPr/>
                    <a:lstStyle/>
                    <a:p>
                      <a:pPr algn="r"/>
                      <a:r>
                        <a:rPr lang="en-GB" dirty="0"/>
                        <a:t>-16.2</a:t>
                      </a:r>
                    </a:p>
                  </a:txBody>
                  <a:tcPr/>
                </a:tc>
                <a:tc>
                  <a:txBody>
                    <a:bodyPr/>
                    <a:lstStyle/>
                    <a:p>
                      <a:pPr algn="r"/>
                      <a:r>
                        <a:rPr lang="en-GB" dirty="0"/>
                        <a:t>-16.2</a:t>
                      </a:r>
                    </a:p>
                  </a:txBody>
                  <a:tcPr/>
                </a:tc>
                <a:tc>
                  <a:txBody>
                    <a:bodyPr/>
                    <a:lstStyle/>
                    <a:p>
                      <a:pPr algn="r"/>
                      <a:r>
                        <a:rPr lang="en-GB" dirty="0"/>
                        <a:t>-16.2</a:t>
                      </a:r>
                    </a:p>
                  </a:txBody>
                  <a:tcPr/>
                </a:tc>
                <a:tc>
                  <a:txBody>
                    <a:bodyPr/>
                    <a:lstStyle/>
                    <a:p>
                      <a:pPr algn="r"/>
                      <a:r>
                        <a:rPr lang="en-GB" dirty="0"/>
                        <a:t>-16.2</a:t>
                      </a:r>
                    </a:p>
                  </a:txBody>
                  <a:tcPr/>
                </a:tc>
                <a:tc>
                  <a:txBody>
                    <a:bodyPr/>
                    <a:lstStyle/>
                    <a:p>
                      <a:pPr algn="r"/>
                      <a:r>
                        <a:rPr lang="en-GB" dirty="0"/>
                        <a:t>-16.2</a:t>
                      </a:r>
                    </a:p>
                  </a:txBody>
                  <a:tcPr/>
                </a:tc>
                <a:tc>
                  <a:txBody>
                    <a:bodyPr/>
                    <a:lstStyle/>
                    <a:p>
                      <a:pPr algn="r"/>
                      <a:r>
                        <a:rPr lang="en-GB" dirty="0"/>
                        <a:t>-16.2</a:t>
                      </a:r>
                    </a:p>
                  </a:txBody>
                  <a:tcPr/>
                </a:tc>
                <a:tc>
                  <a:txBody>
                    <a:bodyPr/>
                    <a:lstStyle/>
                    <a:p>
                      <a:pPr algn="r"/>
                      <a:r>
                        <a:rPr lang="en-GB" dirty="0"/>
                        <a:t>-16.2</a:t>
                      </a:r>
                    </a:p>
                  </a:txBody>
                  <a:tcPr/>
                </a:tc>
                <a:tc>
                  <a:txBody>
                    <a:bodyPr/>
                    <a:lstStyle/>
                    <a:p>
                      <a:pPr algn="r"/>
                      <a:r>
                        <a:rPr lang="en-GB" dirty="0"/>
                        <a:t>-16.2</a:t>
                      </a:r>
                    </a:p>
                  </a:txBody>
                  <a:tcPr/>
                </a:tc>
                <a:extLst>
                  <a:ext uri="{0D108BD9-81ED-4DB2-BD59-A6C34878D82A}">
                    <a16:rowId xmlns:a16="http://schemas.microsoft.com/office/drawing/2014/main" val="3237187565"/>
                  </a:ext>
                </a:extLst>
              </a:tr>
              <a:tr h="370840">
                <a:tc>
                  <a:txBody>
                    <a:bodyPr/>
                    <a:lstStyle/>
                    <a:p>
                      <a:r>
                        <a:rPr lang="en-GB" sz="1600" dirty="0"/>
                        <a:t>Tax shield of lease payment</a:t>
                      </a:r>
                    </a:p>
                  </a:txBody>
                  <a:tcPr/>
                </a:tc>
                <a:tc>
                  <a:txBody>
                    <a:bodyPr/>
                    <a:lstStyle/>
                    <a:p>
                      <a:pPr algn="r"/>
                      <a:r>
                        <a:rPr lang="en-GB" dirty="0"/>
                        <a:t>+3.4</a:t>
                      </a:r>
                    </a:p>
                  </a:txBody>
                  <a:tcPr/>
                </a:tc>
                <a:tc>
                  <a:txBody>
                    <a:bodyPr/>
                    <a:lstStyle/>
                    <a:p>
                      <a:pPr algn="r"/>
                      <a:r>
                        <a:rPr lang="en-GB" dirty="0"/>
                        <a:t>+3.4</a:t>
                      </a:r>
                    </a:p>
                  </a:txBody>
                  <a:tcPr/>
                </a:tc>
                <a:tc>
                  <a:txBody>
                    <a:bodyPr/>
                    <a:lstStyle/>
                    <a:p>
                      <a:pPr algn="r"/>
                      <a:r>
                        <a:rPr lang="en-GB" dirty="0"/>
                        <a:t>+3.4</a:t>
                      </a:r>
                    </a:p>
                  </a:txBody>
                  <a:tcPr/>
                </a:tc>
                <a:tc>
                  <a:txBody>
                    <a:bodyPr/>
                    <a:lstStyle/>
                    <a:p>
                      <a:pPr algn="r"/>
                      <a:r>
                        <a:rPr lang="en-GB" dirty="0"/>
                        <a:t>+3.4</a:t>
                      </a:r>
                    </a:p>
                  </a:txBody>
                  <a:tcPr/>
                </a:tc>
                <a:tc>
                  <a:txBody>
                    <a:bodyPr/>
                    <a:lstStyle/>
                    <a:p>
                      <a:pPr algn="r"/>
                      <a:r>
                        <a:rPr lang="en-GB" dirty="0"/>
                        <a:t>+3.4</a:t>
                      </a:r>
                    </a:p>
                  </a:txBody>
                  <a:tcPr/>
                </a:tc>
                <a:tc>
                  <a:txBody>
                    <a:bodyPr/>
                    <a:lstStyle/>
                    <a:p>
                      <a:pPr algn="r"/>
                      <a:r>
                        <a:rPr lang="en-GB" dirty="0"/>
                        <a:t>+3.4</a:t>
                      </a:r>
                    </a:p>
                  </a:txBody>
                  <a:tcPr/>
                </a:tc>
                <a:tc>
                  <a:txBody>
                    <a:bodyPr/>
                    <a:lstStyle/>
                    <a:p>
                      <a:pPr algn="r"/>
                      <a:r>
                        <a:rPr lang="en-GB" dirty="0"/>
                        <a:t>+3.4</a:t>
                      </a:r>
                    </a:p>
                  </a:txBody>
                  <a:tcPr/>
                </a:tc>
                <a:tc>
                  <a:txBody>
                    <a:bodyPr/>
                    <a:lstStyle/>
                    <a:p>
                      <a:pPr algn="r"/>
                      <a:r>
                        <a:rPr lang="en-GB" dirty="0"/>
                        <a:t>+3.4</a:t>
                      </a:r>
                    </a:p>
                  </a:txBody>
                  <a:tcPr/>
                </a:tc>
                <a:extLst>
                  <a:ext uri="{0D108BD9-81ED-4DB2-BD59-A6C34878D82A}">
                    <a16:rowId xmlns:a16="http://schemas.microsoft.com/office/drawing/2014/main" val="2590774195"/>
                  </a:ext>
                </a:extLst>
              </a:tr>
              <a:tr h="370840">
                <a:tc>
                  <a:txBody>
                    <a:bodyPr/>
                    <a:lstStyle/>
                    <a:p>
                      <a:r>
                        <a:rPr lang="en-GB" sz="1600" dirty="0"/>
                        <a:t>Cash flow of lease</a:t>
                      </a:r>
                    </a:p>
                  </a:txBody>
                  <a:tcPr/>
                </a:tc>
                <a:tc>
                  <a:txBody>
                    <a:bodyPr/>
                    <a:lstStyle/>
                    <a:p>
                      <a:pPr algn="r"/>
                      <a:r>
                        <a:rPr lang="en-GB" dirty="0"/>
                        <a:t>+66.2</a:t>
                      </a:r>
                    </a:p>
                  </a:txBody>
                  <a:tcPr/>
                </a:tc>
                <a:tc>
                  <a:txBody>
                    <a:bodyPr/>
                    <a:lstStyle/>
                    <a:p>
                      <a:pPr algn="r"/>
                      <a:r>
                        <a:rPr lang="en-GB" dirty="0"/>
                        <a:t>-12.8</a:t>
                      </a:r>
                    </a:p>
                  </a:txBody>
                  <a:tcPr/>
                </a:tc>
                <a:tc>
                  <a:txBody>
                    <a:bodyPr/>
                    <a:lstStyle/>
                    <a:p>
                      <a:pPr algn="r"/>
                      <a:r>
                        <a:rPr lang="en-GB" dirty="0"/>
                        <a:t>-12.8</a:t>
                      </a:r>
                    </a:p>
                  </a:txBody>
                  <a:tcPr/>
                </a:tc>
                <a:tc>
                  <a:txBody>
                    <a:bodyPr/>
                    <a:lstStyle/>
                    <a:p>
                      <a:pPr algn="r"/>
                      <a:r>
                        <a:rPr lang="en-GB" dirty="0"/>
                        <a:t>+12.8</a:t>
                      </a:r>
                    </a:p>
                  </a:txBody>
                  <a:tcPr/>
                </a:tc>
                <a:tc>
                  <a:txBody>
                    <a:bodyPr/>
                    <a:lstStyle/>
                    <a:p>
                      <a:pPr algn="r"/>
                      <a:r>
                        <a:rPr lang="en-GB" dirty="0"/>
                        <a:t>-12.8</a:t>
                      </a:r>
                    </a:p>
                  </a:txBody>
                  <a:tcPr/>
                </a:tc>
                <a:tc>
                  <a:txBody>
                    <a:bodyPr/>
                    <a:lstStyle/>
                    <a:p>
                      <a:pPr algn="r"/>
                      <a:r>
                        <a:rPr lang="en-GB" dirty="0"/>
                        <a:t>-12.8</a:t>
                      </a:r>
                    </a:p>
                  </a:txBody>
                  <a:tcPr/>
                </a:tc>
                <a:tc>
                  <a:txBody>
                    <a:bodyPr/>
                    <a:lstStyle/>
                    <a:p>
                      <a:pPr algn="r"/>
                      <a:r>
                        <a:rPr lang="en-GB" dirty="0"/>
                        <a:t>-12.8</a:t>
                      </a:r>
                    </a:p>
                  </a:txBody>
                  <a:tcPr/>
                </a:tc>
                <a:tc>
                  <a:txBody>
                    <a:bodyPr/>
                    <a:lstStyle/>
                    <a:p>
                      <a:pPr algn="r"/>
                      <a:r>
                        <a:rPr lang="en-GB" dirty="0"/>
                        <a:t>-12.8</a:t>
                      </a:r>
                    </a:p>
                  </a:txBody>
                  <a:tcPr/>
                </a:tc>
                <a:extLst>
                  <a:ext uri="{0D108BD9-81ED-4DB2-BD59-A6C34878D82A}">
                    <a16:rowId xmlns:a16="http://schemas.microsoft.com/office/drawing/2014/main" val="3048460325"/>
                  </a:ext>
                </a:extLst>
              </a:tr>
            </a:tbl>
          </a:graphicData>
        </a:graphic>
      </p:graphicFrame>
    </p:spTree>
    <p:extLst>
      <p:ext uri="{BB962C8B-B14F-4D97-AF65-F5344CB8AC3E}">
        <p14:creationId xmlns:p14="http://schemas.microsoft.com/office/powerpoint/2010/main" val="1037927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- 8</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37</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pPr marL="0">
              <a:buNone/>
            </a:pPr>
            <a:endParaRPr lang="en-GB" dirty="0"/>
          </a:p>
          <a:p>
            <a:pPr marL="0"/>
            <a:r>
              <a:rPr lang="en-GB" dirty="0"/>
              <a:t>When a company lends money, it pays tax on the interest it receives (Other income). When a company borrows money, it can deduct interest payments from its taxable income providing it is earning enough profit to pay tax</a:t>
            </a:r>
          </a:p>
          <a:p>
            <a:pPr marL="0"/>
            <a:endParaRPr lang="en-GB" dirty="0"/>
          </a:p>
          <a:p>
            <a:pPr marL="0"/>
            <a:r>
              <a:rPr lang="en-GB" dirty="0"/>
              <a:t>Therefore, the net cost of borrowing is the post-tax interest rate, and this becomes the effective rate at which a company can transfer debt-equivalent flows from one time period to another</a:t>
            </a:r>
          </a:p>
          <a:p>
            <a:pPr marL="0"/>
            <a:endParaRPr lang="en-GB" dirty="0"/>
          </a:p>
          <a:p>
            <a:pPr marL="0"/>
            <a:r>
              <a:rPr lang="en-GB" dirty="0"/>
              <a:t>So, to value the incremental cashflows stemming from the lease, we need to discount them at the post-tax interest rate</a:t>
            </a:r>
          </a:p>
          <a:p>
            <a:pPr marL="0">
              <a:buNone/>
            </a:pPr>
            <a:endParaRPr lang="en-GB" dirty="0"/>
          </a:p>
          <a:p>
            <a:pPr marL="0">
              <a:buNone/>
            </a:pPr>
            <a:r>
              <a:rPr lang="en-GB" dirty="0"/>
              <a:t>+66.2 – 12.80/1.079 – 12.80/1.079</a:t>
            </a:r>
            <a:r>
              <a:rPr lang="en-GB" baseline="30000" dirty="0"/>
              <a:t>2</a:t>
            </a:r>
            <a:r>
              <a:rPr lang="en-GB" dirty="0"/>
              <a:t> – 12.80/1.079</a:t>
            </a:r>
            <a:r>
              <a:rPr lang="en-GB" baseline="30000" dirty="0"/>
              <a:t>3</a:t>
            </a:r>
            <a:r>
              <a:rPr lang="en-GB" dirty="0"/>
              <a:t> – 12.80/1.079</a:t>
            </a:r>
            <a:r>
              <a:rPr lang="en-GB" baseline="30000" dirty="0"/>
              <a:t>4 </a:t>
            </a:r>
            <a:r>
              <a:rPr lang="en-GB" dirty="0"/>
              <a:t> - 12.80/1.079</a:t>
            </a:r>
            <a:r>
              <a:rPr lang="en-GB" baseline="30000" dirty="0"/>
              <a:t>5</a:t>
            </a:r>
            <a:r>
              <a:rPr lang="en-GB" dirty="0"/>
              <a:t> – 1.079</a:t>
            </a:r>
            <a:r>
              <a:rPr lang="en-GB" baseline="30000" dirty="0"/>
              <a:t>6</a:t>
            </a:r>
            <a:r>
              <a:rPr lang="en-GB" dirty="0"/>
              <a:t> – 1.079</a:t>
            </a:r>
            <a:r>
              <a:rPr lang="en-GB" baseline="30000" dirty="0"/>
              <a:t>7</a:t>
            </a:r>
            <a:r>
              <a:rPr lang="en-GB" dirty="0"/>
              <a:t> = - 0.66 or - $660</a:t>
            </a:r>
          </a:p>
        </p:txBody>
      </p:sp>
    </p:spTree>
    <p:extLst>
      <p:ext uri="{BB962C8B-B14F-4D97-AF65-F5344CB8AC3E}">
        <p14:creationId xmlns:p14="http://schemas.microsoft.com/office/powerpoint/2010/main" val="6577215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- 9</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38</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pPr marL="0">
              <a:buNone/>
            </a:pPr>
            <a:r>
              <a:rPr lang="en-GB" dirty="0"/>
              <a:t>Therefore, since the lease has a negative net present value (NPV) where the shortfall is $660, we can compare this to borrowing the money as opposed to leasing it </a:t>
            </a:r>
          </a:p>
          <a:p>
            <a:pPr marL="0">
              <a:buNone/>
            </a:pPr>
            <a:r>
              <a:rPr lang="en-GB" dirty="0"/>
              <a:t>Please see table below of the equivalent loan…</a:t>
            </a:r>
          </a:p>
          <a:p>
            <a:pPr marL="0">
              <a:buNone/>
            </a:pPr>
            <a:endParaRPr lang="en-GB" dirty="0"/>
          </a:p>
          <a:p>
            <a:pPr marL="0">
              <a:buNone/>
            </a:pPr>
            <a:endParaRPr lang="en-GB" dirty="0"/>
          </a:p>
          <a:p>
            <a:pPr marL="0">
              <a:buNone/>
            </a:pPr>
            <a:endParaRPr lang="en-GB" dirty="0"/>
          </a:p>
        </p:txBody>
      </p:sp>
      <p:graphicFrame>
        <p:nvGraphicFramePr>
          <p:cNvPr id="2" name="Table 1">
            <a:extLst>
              <a:ext uri="{FF2B5EF4-FFF2-40B4-BE49-F238E27FC236}">
                <a16:creationId xmlns:a16="http://schemas.microsoft.com/office/drawing/2014/main" id="{0C0897D5-6F7A-0EA9-B102-BC6F5EF28C47}"/>
              </a:ext>
            </a:extLst>
          </p:cNvPr>
          <p:cNvGraphicFramePr>
            <a:graphicFrameLocks noGrp="1"/>
          </p:cNvGraphicFramePr>
          <p:nvPr>
            <p:extLst>
              <p:ext uri="{D42A27DB-BD31-4B8C-83A1-F6EECF244321}">
                <p14:modId xmlns:p14="http://schemas.microsoft.com/office/powerpoint/2010/main" val="755671163"/>
              </p:ext>
            </p:extLst>
          </p:nvPr>
        </p:nvGraphicFramePr>
        <p:xfrm>
          <a:off x="46623" y="2132856"/>
          <a:ext cx="9144000" cy="3235960"/>
        </p:xfrm>
        <a:graphic>
          <a:graphicData uri="http://schemas.openxmlformats.org/drawingml/2006/table">
            <a:tbl>
              <a:tblPr firstRow="1" bandRow="1">
                <a:tableStyleId>{5C22544A-7EE6-4342-B048-85BDC9FD1C3A}</a:tableStyleId>
              </a:tblPr>
              <a:tblGrid>
                <a:gridCol w="2576416">
                  <a:extLst>
                    <a:ext uri="{9D8B030D-6E8A-4147-A177-3AD203B41FA5}">
                      <a16:colId xmlns:a16="http://schemas.microsoft.com/office/drawing/2014/main" val="1749070071"/>
                    </a:ext>
                  </a:extLst>
                </a:gridCol>
                <a:gridCol w="820948">
                  <a:extLst>
                    <a:ext uri="{9D8B030D-6E8A-4147-A177-3AD203B41FA5}">
                      <a16:colId xmlns:a16="http://schemas.microsoft.com/office/drawing/2014/main" val="1236747992"/>
                    </a:ext>
                  </a:extLst>
                </a:gridCol>
                <a:gridCol w="820948">
                  <a:extLst>
                    <a:ext uri="{9D8B030D-6E8A-4147-A177-3AD203B41FA5}">
                      <a16:colId xmlns:a16="http://schemas.microsoft.com/office/drawing/2014/main" val="2971431235"/>
                    </a:ext>
                  </a:extLst>
                </a:gridCol>
                <a:gridCol w="820948">
                  <a:extLst>
                    <a:ext uri="{9D8B030D-6E8A-4147-A177-3AD203B41FA5}">
                      <a16:colId xmlns:a16="http://schemas.microsoft.com/office/drawing/2014/main" val="2178569357"/>
                    </a:ext>
                  </a:extLst>
                </a:gridCol>
                <a:gridCol w="820948">
                  <a:extLst>
                    <a:ext uri="{9D8B030D-6E8A-4147-A177-3AD203B41FA5}">
                      <a16:colId xmlns:a16="http://schemas.microsoft.com/office/drawing/2014/main" val="3825199446"/>
                    </a:ext>
                  </a:extLst>
                </a:gridCol>
                <a:gridCol w="820948">
                  <a:extLst>
                    <a:ext uri="{9D8B030D-6E8A-4147-A177-3AD203B41FA5}">
                      <a16:colId xmlns:a16="http://schemas.microsoft.com/office/drawing/2014/main" val="2306548068"/>
                    </a:ext>
                  </a:extLst>
                </a:gridCol>
                <a:gridCol w="820948">
                  <a:extLst>
                    <a:ext uri="{9D8B030D-6E8A-4147-A177-3AD203B41FA5}">
                      <a16:colId xmlns:a16="http://schemas.microsoft.com/office/drawing/2014/main" val="2161762589"/>
                    </a:ext>
                  </a:extLst>
                </a:gridCol>
                <a:gridCol w="820948">
                  <a:extLst>
                    <a:ext uri="{9D8B030D-6E8A-4147-A177-3AD203B41FA5}">
                      <a16:colId xmlns:a16="http://schemas.microsoft.com/office/drawing/2014/main" val="1674490759"/>
                    </a:ext>
                  </a:extLst>
                </a:gridCol>
                <a:gridCol w="820948">
                  <a:extLst>
                    <a:ext uri="{9D8B030D-6E8A-4147-A177-3AD203B41FA5}">
                      <a16:colId xmlns:a16="http://schemas.microsoft.com/office/drawing/2014/main" val="2591443301"/>
                    </a:ext>
                  </a:extLst>
                </a:gridCol>
              </a:tblGrid>
              <a:tr h="370840">
                <a:tc>
                  <a:txBody>
                    <a:bodyPr/>
                    <a:lstStyle/>
                    <a:p>
                      <a:r>
                        <a:rPr lang="en-GB" dirty="0"/>
                        <a:t>Year</a:t>
                      </a:r>
                    </a:p>
                  </a:txBody>
                  <a:tcPr/>
                </a:tc>
                <a:tc>
                  <a:txBody>
                    <a:bodyPr/>
                    <a:lstStyle/>
                    <a:p>
                      <a:r>
                        <a:rPr lang="en-GB" dirty="0"/>
                        <a:t>0</a:t>
                      </a:r>
                    </a:p>
                  </a:txBody>
                  <a:tcPr/>
                </a:tc>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extLst>
                  <a:ext uri="{0D108BD9-81ED-4DB2-BD59-A6C34878D82A}">
                    <a16:rowId xmlns:a16="http://schemas.microsoft.com/office/drawing/2014/main" val="972281556"/>
                  </a:ext>
                </a:extLst>
              </a:tr>
              <a:tr h="370840">
                <a:tc>
                  <a:txBody>
                    <a:bodyPr/>
                    <a:lstStyle/>
                    <a:p>
                      <a:endParaRPr lang="en-GB" dirty="0"/>
                    </a:p>
                  </a:txBody>
                  <a:tcPr/>
                </a:tc>
                <a:tc gridSpan="8">
                  <a:txBody>
                    <a:bodyPr/>
                    <a:lstStyle/>
                    <a:p>
                      <a:pPr algn="ctr"/>
                      <a:r>
                        <a:rPr lang="en-GB" dirty="0"/>
                        <a:t>000s</a:t>
                      </a:r>
                    </a:p>
                  </a:txBody>
                  <a:tcPr/>
                </a:tc>
                <a:tc hMerge="1">
                  <a:txBody>
                    <a:bodyPr/>
                    <a:lstStyle/>
                    <a:p>
                      <a:endParaRPr lang="en-GB"/>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802780358"/>
                  </a:ext>
                </a:extLst>
              </a:tr>
              <a:tr h="370840">
                <a:tc>
                  <a:txBody>
                    <a:bodyPr/>
                    <a:lstStyle/>
                    <a:p>
                      <a:r>
                        <a:rPr lang="en-GB" sz="1600" dirty="0"/>
                        <a:t>Amount borrowed</a:t>
                      </a:r>
                    </a:p>
                  </a:txBody>
                  <a:tcPr/>
                </a:tc>
                <a:tc>
                  <a:txBody>
                    <a:bodyPr/>
                    <a:lstStyle/>
                    <a:p>
                      <a:pPr algn="r"/>
                      <a:r>
                        <a:rPr lang="en-GB" sz="1600" dirty="0"/>
                        <a:t>66.86</a:t>
                      </a:r>
                    </a:p>
                  </a:txBody>
                  <a:tcPr/>
                </a:tc>
                <a:tc>
                  <a:txBody>
                    <a:bodyPr/>
                    <a:lstStyle/>
                    <a:p>
                      <a:pPr algn="r"/>
                      <a:r>
                        <a:rPr lang="en-GB" sz="1600" dirty="0"/>
                        <a:t>59.34</a:t>
                      </a:r>
                    </a:p>
                  </a:txBody>
                  <a:tcPr/>
                </a:tc>
                <a:tc>
                  <a:txBody>
                    <a:bodyPr/>
                    <a:lstStyle/>
                    <a:p>
                      <a:pPr algn="r"/>
                      <a:r>
                        <a:rPr lang="en-GB" sz="1600" dirty="0"/>
                        <a:t>51.23</a:t>
                      </a:r>
                    </a:p>
                  </a:txBody>
                  <a:tcPr/>
                </a:tc>
                <a:tc>
                  <a:txBody>
                    <a:bodyPr/>
                    <a:lstStyle/>
                    <a:p>
                      <a:pPr algn="r"/>
                      <a:r>
                        <a:rPr lang="en-GB" sz="1600" dirty="0"/>
                        <a:t>42.48</a:t>
                      </a:r>
                    </a:p>
                  </a:txBody>
                  <a:tcPr/>
                </a:tc>
                <a:tc>
                  <a:txBody>
                    <a:bodyPr/>
                    <a:lstStyle/>
                    <a:p>
                      <a:pPr algn="r"/>
                      <a:r>
                        <a:rPr lang="en-GB" sz="1600" dirty="0"/>
                        <a:t>33.04</a:t>
                      </a:r>
                    </a:p>
                  </a:txBody>
                  <a:tcPr/>
                </a:tc>
                <a:tc>
                  <a:txBody>
                    <a:bodyPr/>
                    <a:lstStyle/>
                    <a:p>
                      <a:pPr algn="r"/>
                      <a:r>
                        <a:rPr lang="en-GB" sz="1600" dirty="0"/>
                        <a:t>22.85</a:t>
                      </a:r>
                    </a:p>
                  </a:txBody>
                  <a:tcPr/>
                </a:tc>
                <a:tc>
                  <a:txBody>
                    <a:bodyPr/>
                    <a:lstStyle/>
                    <a:p>
                      <a:pPr algn="r"/>
                      <a:r>
                        <a:rPr lang="en-GB" sz="1600" dirty="0"/>
                        <a:t>11.86</a:t>
                      </a:r>
                    </a:p>
                  </a:txBody>
                  <a:tcPr/>
                </a:tc>
                <a:tc>
                  <a:txBody>
                    <a:bodyPr/>
                    <a:lstStyle/>
                    <a:p>
                      <a:pPr algn="r"/>
                      <a:r>
                        <a:rPr lang="en-GB" sz="1600" dirty="0"/>
                        <a:t>0</a:t>
                      </a:r>
                    </a:p>
                  </a:txBody>
                  <a:tcPr/>
                </a:tc>
                <a:extLst>
                  <a:ext uri="{0D108BD9-81ED-4DB2-BD59-A6C34878D82A}">
                    <a16:rowId xmlns:a16="http://schemas.microsoft.com/office/drawing/2014/main" val="1764470855"/>
                  </a:ext>
                </a:extLst>
              </a:tr>
              <a:tr h="370840">
                <a:tc>
                  <a:txBody>
                    <a:bodyPr/>
                    <a:lstStyle/>
                    <a:p>
                      <a:r>
                        <a:rPr lang="en-GB" sz="1600" dirty="0"/>
                        <a:t>Interest paid at 10%</a:t>
                      </a:r>
                    </a:p>
                  </a:txBody>
                  <a:tcPr/>
                </a:tc>
                <a:tc>
                  <a:txBody>
                    <a:bodyPr/>
                    <a:lstStyle/>
                    <a:p>
                      <a:pPr algn="r"/>
                      <a:endParaRPr lang="en-GB" sz="1600" dirty="0"/>
                    </a:p>
                  </a:txBody>
                  <a:tcPr/>
                </a:tc>
                <a:tc>
                  <a:txBody>
                    <a:bodyPr/>
                    <a:lstStyle/>
                    <a:p>
                      <a:pPr algn="r"/>
                      <a:r>
                        <a:rPr lang="en-GB" sz="1600" dirty="0"/>
                        <a:t>-6.69</a:t>
                      </a:r>
                    </a:p>
                  </a:txBody>
                  <a:tcPr/>
                </a:tc>
                <a:tc>
                  <a:txBody>
                    <a:bodyPr/>
                    <a:lstStyle/>
                    <a:p>
                      <a:pPr algn="r"/>
                      <a:r>
                        <a:rPr lang="en-GB" sz="1600" dirty="0"/>
                        <a:t>-5.93</a:t>
                      </a:r>
                    </a:p>
                  </a:txBody>
                  <a:tcPr/>
                </a:tc>
                <a:tc>
                  <a:txBody>
                    <a:bodyPr/>
                    <a:lstStyle/>
                    <a:p>
                      <a:pPr algn="r"/>
                      <a:r>
                        <a:rPr lang="en-GB" sz="1600" dirty="0"/>
                        <a:t>-5.12</a:t>
                      </a:r>
                    </a:p>
                  </a:txBody>
                  <a:tcPr/>
                </a:tc>
                <a:tc>
                  <a:txBody>
                    <a:bodyPr/>
                    <a:lstStyle/>
                    <a:p>
                      <a:pPr algn="r"/>
                      <a:r>
                        <a:rPr lang="en-GB" sz="1600" dirty="0"/>
                        <a:t>-4.25</a:t>
                      </a:r>
                    </a:p>
                  </a:txBody>
                  <a:tcPr/>
                </a:tc>
                <a:tc>
                  <a:txBody>
                    <a:bodyPr/>
                    <a:lstStyle/>
                    <a:p>
                      <a:pPr algn="r"/>
                      <a:r>
                        <a:rPr lang="en-GB" sz="1600" dirty="0"/>
                        <a:t>-3.30</a:t>
                      </a:r>
                    </a:p>
                  </a:txBody>
                  <a:tcPr/>
                </a:tc>
                <a:tc>
                  <a:txBody>
                    <a:bodyPr/>
                    <a:lstStyle/>
                    <a:p>
                      <a:pPr algn="r"/>
                      <a:r>
                        <a:rPr lang="en-GB" sz="1600" dirty="0"/>
                        <a:t>-2.29</a:t>
                      </a:r>
                    </a:p>
                  </a:txBody>
                  <a:tcPr/>
                </a:tc>
                <a:tc>
                  <a:txBody>
                    <a:bodyPr/>
                    <a:lstStyle/>
                    <a:p>
                      <a:pPr algn="r"/>
                      <a:r>
                        <a:rPr lang="en-GB" sz="1600" dirty="0"/>
                        <a:t>-1.19</a:t>
                      </a:r>
                    </a:p>
                  </a:txBody>
                  <a:tcPr/>
                </a:tc>
                <a:extLst>
                  <a:ext uri="{0D108BD9-81ED-4DB2-BD59-A6C34878D82A}">
                    <a16:rowId xmlns:a16="http://schemas.microsoft.com/office/drawing/2014/main" val="4160106552"/>
                  </a:ext>
                </a:extLst>
              </a:tr>
              <a:tr h="370840">
                <a:tc>
                  <a:txBody>
                    <a:bodyPr/>
                    <a:lstStyle/>
                    <a:p>
                      <a:r>
                        <a:rPr lang="en-GB" sz="1600" dirty="0"/>
                        <a:t>Interest tax shield at 21%</a:t>
                      </a:r>
                    </a:p>
                  </a:txBody>
                  <a:tcPr/>
                </a:tc>
                <a:tc>
                  <a:txBody>
                    <a:bodyPr/>
                    <a:lstStyle/>
                    <a:p>
                      <a:pPr algn="r"/>
                      <a:endParaRPr lang="en-GB" sz="1600" dirty="0"/>
                    </a:p>
                  </a:txBody>
                  <a:tcPr/>
                </a:tc>
                <a:tc>
                  <a:txBody>
                    <a:bodyPr/>
                    <a:lstStyle/>
                    <a:p>
                      <a:pPr algn="r"/>
                      <a:r>
                        <a:rPr lang="en-GB" sz="1600" dirty="0"/>
                        <a:t>+1.40</a:t>
                      </a:r>
                    </a:p>
                  </a:txBody>
                  <a:tcPr/>
                </a:tc>
                <a:tc>
                  <a:txBody>
                    <a:bodyPr/>
                    <a:lstStyle/>
                    <a:p>
                      <a:pPr algn="r"/>
                      <a:r>
                        <a:rPr lang="en-GB" sz="1600" dirty="0"/>
                        <a:t>+1.25</a:t>
                      </a:r>
                    </a:p>
                  </a:txBody>
                  <a:tcPr/>
                </a:tc>
                <a:tc>
                  <a:txBody>
                    <a:bodyPr/>
                    <a:lstStyle/>
                    <a:p>
                      <a:pPr algn="r"/>
                      <a:r>
                        <a:rPr lang="en-GB" sz="1600" dirty="0"/>
                        <a:t>+1.08</a:t>
                      </a:r>
                    </a:p>
                  </a:txBody>
                  <a:tcPr/>
                </a:tc>
                <a:tc>
                  <a:txBody>
                    <a:bodyPr/>
                    <a:lstStyle/>
                    <a:p>
                      <a:pPr algn="r"/>
                      <a:r>
                        <a:rPr lang="en-GB" sz="1600" dirty="0"/>
                        <a:t>+0.89</a:t>
                      </a:r>
                    </a:p>
                  </a:txBody>
                  <a:tcPr/>
                </a:tc>
                <a:tc>
                  <a:txBody>
                    <a:bodyPr/>
                    <a:lstStyle/>
                    <a:p>
                      <a:pPr algn="r"/>
                      <a:r>
                        <a:rPr lang="en-GB" sz="1600" dirty="0"/>
                        <a:t>+0.69</a:t>
                      </a:r>
                    </a:p>
                  </a:txBody>
                  <a:tcPr/>
                </a:tc>
                <a:tc>
                  <a:txBody>
                    <a:bodyPr/>
                    <a:lstStyle/>
                    <a:p>
                      <a:pPr algn="r"/>
                      <a:r>
                        <a:rPr lang="en-GB" sz="1600" dirty="0"/>
                        <a:t>+0.48</a:t>
                      </a:r>
                    </a:p>
                  </a:txBody>
                  <a:tcPr/>
                </a:tc>
                <a:tc>
                  <a:txBody>
                    <a:bodyPr/>
                    <a:lstStyle/>
                    <a:p>
                      <a:pPr algn="r"/>
                      <a:r>
                        <a:rPr lang="en-GB" sz="1600" dirty="0"/>
                        <a:t>+2.05</a:t>
                      </a:r>
                    </a:p>
                  </a:txBody>
                  <a:tcPr/>
                </a:tc>
                <a:extLst>
                  <a:ext uri="{0D108BD9-81ED-4DB2-BD59-A6C34878D82A}">
                    <a16:rowId xmlns:a16="http://schemas.microsoft.com/office/drawing/2014/main" val="583250669"/>
                  </a:ext>
                </a:extLst>
              </a:tr>
              <a:tr h="370840">
                <a:tc>
                  <a:txBody>
                    <a:bodyPr/>
                    <a:lstStyle/>
                    <a:p>
                      <a:r>
                        <a:rPr lang="en-GB" dirty="0"/>
                        <a:t>Interest paid after tax</a:t>
                      </a:r>
                    </a:p>
                  </a:txBody>
                  <a:tcPr/>
                </a:tc>
                <a:tc>
                  <a:txBody>
                    <a:bodyPr/>
                    <a:lstStyle/>
                    <a:p>
                      <a:pPr algn="r"/>
                      <a:endParaRPr lang="en-GB" sz="1600" dirty="0"/>
                    </a:p>
                  </a:txBody>
                  <a:tcPr/>
                </a:tc>
                <a:tc>
                  <a:txBody>
                    <a:bodyPr/>
                    <a:lstStyle/>
                    <a:p>
                      <a:pPr algn="r"/>
                      <a:r>
                        <a:rPr lang="en-GB" sz="1600" dirty="0"/>
                        <a:t>-5.28</a:t>
                      </a:r>
                    </a:p>
                  </a:txBody>
                  <a:tcPr/>
                </a:tc>
                <a:tc>
                  <a:txBody>
                    <a:bodyPr/>
                    <a:lstStyle/>
                    <a:p>
                      <a:pPr algn="r"/>
                      <a:r>
                        <a:rPr lang="en-GB" sz="1600" dirty="0"/>
                        <a:t>-4.69</a:t>
                      </a:r>
                    </a:p>
                  </a:txBody>
                  <a:tcPr/>
                </a:tc>
                <a:tc>
                  <a:txBody>
                    <a:bodyPr/>
                    <a:lstStyle/>
                    <a:p>
                      <a:pPr algn="r"/>
                      <a:r>
                        <a:rPr lang="en-GB" sz="1600" dirty="0"/>
                        <a:t>-4.05</a:t>
                      </a:r>
                    </a:p>
                  </a:txBody>
                  <a:tcPr/>
                </a:tc>
                <a:tc>
                  <a:txBody>
                    <a:bodyPr/>
                    <a:lstStyle/>
                    <a:p>
                      <a:pPr algn="r"/>
                      <a:r>
                        <a:rPr lang="en-GB" sz="1600" dirty="0"/>
                        <a:t>-3.36</a:t>
                      </a:r>
                    </a:p>
                  </a:txBody>
                  <a:tcPr/>
                </a:tc>
                <a:tc>
                  <a:txBody>
                    <a:bodyPr/>
                    <a:lstStyle/>
                    <a:p>
                      <a:pPr algn="r"/>
                      <a:r>
                        <a:rPr lang="en-GB" sz="1600" dirty="0"/>
                        <a:t>-2.61</a:t>
                      </a:r>
                    </a:p>
                  </a:txBody>
                  <a:tcPr/>
                </a:tc>
                <a:tc>
                  <a:txBody>
                    <a:bodyPr/>
                    <a:lstStyle/>
                    <a:p>
                      <a:pPr algn="r"/>
                      <a:r>
                        <a:rPr lang="en-GB" sz="1600" dirty="0"/>
                        <a:t>1.81</a:t>
                      </a:r>
                    </a:p>
                  </a:txBody>
                  <a:tcPr/>
                </a:tc>
                <a:tc>
                  <a:txBody>
                    <a:bodyPr/>
                    <a:lstStyle/>
                    <a:p>
                      <a:pPr algn="r"/>
                      <a:r>
                        <a:rPr lang="en-GB" sz="1600" dirty="0"/>
                        <a:t>-0.94</a:t>
                      </a:r>
                    </a:p>
                  </a:txBody>
                  <a:tcPr/>
                </a:tc>
                <a:extLst>
                  <a:ext uri="{0D108BD9-81ED-4DB2-BD59-A6C34878D82A}">
                    <a16:rowId xmlns:a16="http://schemas.microsoft.com/office/drawing/2014/main" val="1835281160"/>
                  </a:ext>
                </a:extLst>
              </a:tr>
              <a:tr h="370840">
                <a:tc>
                  <a:txBody>
                    <a:bodyPr/>
                    <a:lstStyle/>
                    <a:p>
                      <a:r>
                        <a:rPr lang="en-GB" dirty="0"/>
                        <a:t>Principal of loan repaid</a:t>
                      </a:r>
                    </a:p>
                  </a:txBody>
                  <a:tcPr/>
                </a:tc>
                <a:tc>
                  <a:txBody>
                    <a:bodyPr/>
                    <a:lstStyle/>
                    <a:p>
                      <a:pPr algn="r"/>
                      <a:endParaRPr lang="en-GB" sz="1600" dirty="0"/>
                    </a:p>
                  </a:txBody>
                  <a:tcPr/>
                </a:tc>
                <a:tc>
                  <a:txBody>
                    <a:bodyPr/>
                    <a:lstStyle/>
                    <a:p>
                      <a:pPr algn="r"/>
                      <a:r>
                        <a:rPr lang="en-GB" sz="1600" dirty="0"/>
                        <a:t>-7.52</a:t>
                      </a:r>
                    </a:p>
                  </a:txBody>
                  <a:tcPr/>
                </a:tc>
                <a:tc>
                  <a:txBody>
                    <a:bodyPr/>
                    <a:lstStyle/>
                    <a:p>
                      <a:pPr algn="r"/>
                      <a:r>
                        <a:rPr lang="en-GB" sz="1600" dirty="0"/>
                        <a:t>-8.11</a:t>
                      </a:r>
                    </a:p>
                  </a:txBody>
                  <a:tcPr/>
                </a:tc>
                <a:tc>
                  <a:txBody>
                    <a:bodyPr/>
                    <a:lstStyle/>
                    <a:p>
                      <a:pPr algn="r"/>
                      <a:r>
                        <a:rPr lang="en-GB" sz="1600" dirty="0"/>
                        <a:t>-8.75</a:t>
                      </a:r>
                    </a:p>
                  </a:txBody>
                  <a:tcPr/>
                </a:tc>
                <a:tc>
                  <a:txBody>
                    <a:bodyPr/>
                    <a:lstStyle/>
                    <a:p>
                      <a:pPr algn="r"/>
                      <a:r>
                        <a:rPr lang="en-GB" sz="1600" dirty="0"/>
                        <a:t>-9.44</a:t>
                      </a:r>
                    </a:p>
                  </a:txBody>
                  <a:tcPr/>
                </a:tc>
                <a:tc>
                  <a:txBody>
                    <a:bodyPr/>
                    <a:lstStyle/>
                    <a:p>
                      <a:pPr algn="r"/>
                      <a:r>
                        <a:rPr lang="en-GB" sz="1600" dirty="0"/>
                        <a:t>-10.19</a:t>
                      </a:r>
                    </a:p>
                  </a:txBody>
                  <a:tcPr/>
                </a:tc>
                <a:tc>
                  <a:txBody>
                    <a:bodyPr/>
                    <a:lstStyle/>
                    <a:p>
                      <a:pPr algn="r"/>
                      <a:r>
                        <a:rPr lang="en-GB" sz="1600" dirty="0"/>
                        <a:t>-10.99</a:t>
                      </a:r>
                    </a:p>
                  </a:txBody>
                  <a:tcPr/>
                </a:tc>
                <a:tc>
                  <a:txBody>
                    <a:bodyPr/>
                    <a:lstStyle/>
                    <a:p>
                      <a:pPr algn="r"/>
                      <a:r>
                        <a:rPr lang="en-GB" sz="1600" dirty="0"/>
                        <a:t>-11.86</a:t>
                      </a:r>
                    </a:p>
                  </a:txBody>
                  <a:tcPr/>
                </a:tc>
                <a:extLst>
                  <a:ext uri="{0D108BD9-81ED-4DB2-BD59-A6C34878D82A}">
                    <a16:rowId xmlns:a16="http://schemas.microsoft.com/office/drawing/2014/main" val="1865298417"/>
                  </a:ext>
                </a:extLst>
              </a:tr>
              <a:tr h="370840">
                <a:tc>
                  <a:txBody>
                    <a:bodyPr/>
                    <a:lstStyle/>
                    <a:p>
                      <a:r>
                        <a:rPr lang="en-GB" dirty="0"/>
                        <a:t>Net cash flow of equivalent loan</a:t>
                      </a:r>
                    </a:p>
                  </a:txBody>
                  <a:tcPr/>
                </a:tc>
                <a:tc>
                  <a:txBody>
                    <a:bodyPr/>
                    <a:lstStyle/>
                    <a:p>
                      <a:pPr algn="r"/>
                      <a:r>
                        <a:rPr lang="en-GB" sz="1600" dirty="0"/>
                        <a:t>66.86</a:t>
                      </a:r>
                    </a:p>
                  </a:txBody>
                  <a:tcPr/>
                </a:tc>
                <a:tc>
                  <a:txBody>
                    <a:bodyPr/>
                    <a:lstStyle/>
                    <a:p>
                      <a:pPr algn="r"/>
                      <a:r>
                        <a:rPr lang="en-GB" sz="1600" dirty="0"/>
                        <a:t>-12.80</a:t>
                      </a:r>
                    </a:p>
                  </a:txBody>
                  <a:tcPr/>
                </a:tc>
                <a:tc>
                  <a:txBody>
                    <a:bodyPr/>
                    <a:lstStyle/>
                    <a:p>
                      <a:pPr algn="r"/>
                      <a:r>
                        <a:rPr lang="en-GB" sz="1600" dirty="0"/>
                        <a:t>-12.80</a:t>
                      </a:r>
                    </a:p>
                  </a:txBody>
                  <a:tcPr/>
                </a:tc>
                <a:tc>
                  <a:txBody>
                    <a:bodyPr/>
                    <a:lstStyle/>
                    <a:p>
                      <a:pPr algn="r"/>
                      <a:r>
                        <a:rPr lang="en-GB" sz="1600" dirty="0"/>
                        <a:t>-12.80</a:t>
                      </a:r>
                    </a:p>
                  </a:txBody>
                  <a:tcPr/>
                </a:tc>
                <a:tc>
                  <a:txBody>
                    <a:bodyPr/>
                    <a:lstStyle/>
                    <a:p>
                      <a:pPr algn="r"/>
                      <a:r>
                        <a:rPr lang="en-GB" sz="1600" dirty="0"/>
                        <a:t>-12.80</a:t>
                      </a:r>
                    </a:p>
                  </a:txBody>
                  <a:tcPr/>
                </a:tc>
                <a:tc>
                  <a:txBody>
                    <a:bodyPr/>
                    <a:lstStyle/>
                    <a:p>
                      <a:pPr algn="r"/>
                      <a:r>
                        <a:rPr lang="en-GB" sz="1600" dirty="0"/>
                        <a:t>-12.80</a:t>
                      </a:r>
                    </a:p>
                  </a:txBody>
                  <a:tcPr/>
                </a:tc>
                <a:tc>
                  <a:txBody>
                    <a:bodyPr/>
                    <a:lstStyle/>
                    <a:p>
                      <a:pPr algn="r"/>
                      <a:r>
                        <a:rPr lang="en-GB" sz="1600" dirty="0"/>
                        <a:t>-12.80</a:t>
                      </a:r>
                    </a:p>
                  </a:txBody>
                  <a:tcPr/>
                </a:tc>
                <a:tc>
                  <a:txBody>
                    <a:bodyPr/>
                    <a:lstStyle/>
                    <a:p>
                      <a:pPr algn="r"/>
                      <a:r>
                        <a:rPr lang="en-GB" sz="1600" dirty="0"/>
                        <a:t>-12.80</a:t>
                      </a:r>
                    </a:p>
                  </a:txBody>
                  <a:tcPr/>
                </a:tc>
                <a:extLst>
                  <a:ext uri="{0D108BD9-81ED-4DB2-BD59-A6C34878D82A}">
                    <a16:rowId xmlns:a16="http://schemas.microsoft.com/office/drawing/2014/main" val="3000348006"/>
                  </a:ext>
                </a:extLst>
              </a:tr>
            </a:tbl>
          </a:graphicData>
        </a:graphic>
      </p:graphicFrame>
    </p:spTree>
    <p:extLst>
      <p:ext uri="{BB962C8B-B14F-4D97-AF65-F5344CB8AC3E}">
        <p14:creationId xmlns:p14="http://schemas.microsoft.com/office/powerpoint/2010/main" val="1865761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98" y="692696"/>
            <a:ext cx="9175180" cy="500455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buClr>
                <a:schemeClr val="tx2">
                  <a:lumMod val="20000"/>
                  <a:lumOff val="80000"/>
                </a:schemeClr>
              </a:buClr>
              <a:buFont typeface="Arial" panose="020B0604020202020204" pitchFamily="34" charset="0"/>
              <a:buChar char="•"/>
            </a:pPr>
            <a:endParaRPr lang="en-GB" sz="2800" dirty="0">
              <a:solidFill>
                <a:schemeClr val="tx2">
                  <a:lumMod val="20000"/>
                  <a:lumOff val="80000"/>
                </a:schemeClr>
              </a:solidFill>
              <a:latin typeface="+mj-lt"/>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02728" cy="692695"/>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Leasing - 9</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39</a:t>
            </a:fld>
            <a:endParaRPr lang="en-GB" altLang="en-US" dirty="0">
              <a:solidFill>
                <a:schemeClr val="bg1"/>
              </a:solidFill>
            </a:endParaRPr>
          </a:p>
        </p:txBody>
      </p:sp>
      <p:sp>
        <p:nvSpPr>
          <p:cNvPr id="4" name="Content Placeholder 3">
            <a:extLst>
              <a:ext uri="{FF2B5EF4-FFF2-40B4-BE49-F238E27FC236}">
                <a16:creationId xmlns:a16="http://schemas.microsoft.com/office/drawing/2014/main" id="{B3737CF1-2BA0-25AD-132B-8722CAB5B38D}"/>
              </a:ext>
            </a:extLst>
          </p:cNvPr>
          <p:cNvSpPr>
            <a:spLocks noGrp="1"/>
          </p:cNvSpPr>
          <p:nvPr>
            <p:ph idx="1"/>
          </p:nvPr>
        </p:nvSpPr>
        <p:spPr>
          <a:xfrm>
            <a:off x="0" y="692696"/>
            <a:ext cx="9144000" cy="4968552"/>
          </a:xfrm>
        </p:spPr>
        <p:txBody>
          <a:bodyPr>
            <a:normAutofit/>
          </a:bodyPr>
          <a:lstStyle/>
          <a:p>
            <a:pPr marL="0">
              <a:buNone/>
            </a:pPr>
            <a:endParaRPr lang="en-GB" dirty="0"/>
          </a:p>
          <a:p>
            <a:pPr marL="0"/>
            <a:r>
              <a:rPr lang="en-GB" dirty="0"/>
              <a:t>As you can see the equivalent loan which brings in an immediate cashflow of $66,860 costs exactly the same to service (-$12,800 per year), as the lease that only brings in an initial cashflow of $66,200</a:t>
            </a:r>
          </a:p>
          <a:p>
            <a:pPr marL="0"/>
            <a:endParaRPr lang="en-GB" dirty="0"/>
          </a:p>
          <a:p>
            <a:pPr marL="0"/>
            <a:r>
              <a:rPr lang="en-GB" dirty="0"/>
              <a:t>So, if Greymare leases the coach rather than raising an </a:t>
            </a:r>
            <a:r>
              <a:rPr lang="en-GB" dirty="0">
                <a:solidFill>
                  <a:srgbClr val="FFFF00"/>
                </a:solidFill>
              </a:rPr>
              <a:t>equivalent loan, </a:t>
            </a:r>
            <a:r>
              <a:rPr lang="en-GB" dirty="0"/>
              <a:t>there will be $660 less in Greymare’s bank account</a:t>
            </a:r>
          </a:p>
          <a:p>
            <a:pPr marL="0"/>
            <a:endParaRPr lang="en-GB" dirty="0"/>
          </a:p>
          <a:p>
            <a:pPr marL="0"/>
            <a:r>
              <a:rPr lang="en-GB" dirty="0"/>
              <a:t>In summary, if you devise a borrowing  plan that gives the same cashflow as the lease in every future period, but with a higher immediate cashflow, you should not lease. If, however, the equivalent loan provides the same future cashflows as the lease, but with a lower initial cashflow, then leasing is the better choice</a:t>
            </a:r>
          </a:p>
          <a:p>
            <a:pPr marL="0">
              <a:buNone/>
            </a:pPr>
            <a:endParaRPr lang="en-GB" dirty="0"/>
          </a:p>
          <a:p>
            <a:pPr marL="0">
              <a:buNone/>
            </a:pPr>
            <a:endParaRPr lang="en-GB" dirty="0"/>
          </a:p>
          <a:p>
            <a:pPr marL="0">
              <a:buNone/>
            </a:pPr>
            <a:endParaRPr lang="en-GB" dirty="0"/>
          </a:p>
        </p:txBody>
      </p:sp>
    </p:spTree>
    <p:extLst>
      <p:ext uri="{BB962C8B-B14F-4D97-AF65-F5344CB8AC3E}">
        <p14:creationId xmlns:p14="http://schemas.microsoft.com/office/powerpoint/2010/main" val="35777933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11199</TotalTime>
  <Words>3616</Words>
  <Application>Microsoft Office PowerPoint</Application>
  <PresentationFormat>On-screen Show (4:3)</PresentationFormat>
  <Paragraphs>493</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Century Gothic</vt:lpstr>
      <vt:lpstr>Garamond</vt:lpstr>
      <vt:lpstr>Wingdings</vt:lpstr>
      <vt:lpstr>Wingdings 3</vt:lpstr>
      <vt:lpstr>20140311PresentationUWTSDTemplate</vt:lpstr>
      <vt:lpstr>MBA  Corporate Finance</vt:lpstr>
      <vt:lpstr>PowerPoint Presentation</vt:lpstr>
      <vt:lpstr>Most businesses have a combination of both equity and debt</vt:lpstr>
      <vt:lpstr>Debt finance compared to equity finance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cp:lastModifiedBy>
  <cp:revision>319</cp:revision>
  <cp:lastPrinted>2023-10-31T09:16:25Z</cp:lastPrinted>
  <dcterms:created xsi:type="dcterms:W3CDTF">2013-10-11T12:05:37Z</dcterms:created>
  <dcterms:modified xsi:type="dcterms:W3CDTF">2023-10-31T10:33:40Z</dcterms:modified>
</cp:coreProperties>
</file>