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320" r:id="rId6"/>
    <p:sldId id="306" r:id="rId7"/>
    <p:sldId id="317" r:id="rId8"/>
    <p:sldId id="318" r:id="rId9"/>
    <p:sldId id="315" r:id="rId10"/>
    <p:sldId id="321" r:id="rId11"/>
    <p:sldId id="300" r:id="rId12"/>
    <p:sldId id="307" r:id="rId13"/>
    <p:sldId id="323" r:id="rId14"/>
    <p:sldId id="324" r:id="rId15"/>
    <p:sldId id="325" r:id="rId16"/>
    <p:sldId id="311" r:id="rId17"/>
    <p:sldId id="313" r:id="rId18"/>
    <p:sldId id="314" r:id="rId19"/>
    <p:sldId id="316" r:id="rId20"/>
    <p:sldId id="31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588"/>
    <p:restoredTop sz="93011"/>
  </p:normalViewPr>
  <p:slideViewPr>
    <p:cSldViewPr>
      <p:cViewPr varScale="1">
        <p:scale>
          <a:sx n="102" d="100"/>
          <a:sy n="102" d="100"/>
        </p:scale>
        <p:origin x="184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61E106-BF8B-C041-BB9E-0B585FDD471A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2298ED-B1A5-974D-B82D-54B2390194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04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gb/579470097/what-type-of-business-is-it-diagram/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ink.library.smu.edu.sg/ami/50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nk.library.smu.edu.sg/ami/50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It’s a trendy and hugely successful start up which sells fashion online.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1202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Who are they and what do they do, make or sell?  I</a:t>
            </a:r>
            <a:r>
              <a:rPr lang="en-GB" b="1" dirty="0"/>
              <a:t>t’s a company which 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4242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https://quizlet.com/gb/579470097/what-type-of-business-is-it-diagram/</a:t>
            </a:r>
            <a:r>
              <a:rPr lang="en-GB" dirty="0"/>
              <a:t>, https://</a:t>
            </a:r>
            <a:r>
              <a:rPr lang="en-GB" dirty="0" err="1"/>
              <a:t>quizlet.com</a:t>
            </a:r>
            <a:r>
              <a:rPr lang="en-GB" dirty="0"/>
              <a:t>/</a:t>
            </a:r>
            <a:r>
              <a:rPr lang="en-GB" dirty="0" err="1"/>
              <a:t>StephBradley</a:t>
            </a:r>
            <a:r>
              <a:rPr lang="en-GB" dirty="0"/>
              <a:t>/folders/</a:t>
            </a:r>
            <a:r>
              <a:rPr lang="en-GB" dirty="0" err="1"/>
              <a:t>english-language-support?x</a:t>
            </a:r>
            <a:r>
              <a:rPr lang="en-GB"/>
              <a:t>=1xqt&amp;i=2waqte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  </a:t>
            </a:r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462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0693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Bold</a:t>
            </a:r>
            <a:r>
              <a:rPr lang="en-GB" dirty="0"/>
              <a:t> the relative pronouns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0896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Bold ‘it’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3593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Bold ‘he’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8781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Bold ‘in successful businesses’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9164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www.cnbc.com</a:t>
            </a:r>
            <a:r>
              <a:rPr lang="en-GB" dirty="0"/>
              <a:t>/2019/10/16/us-green-economy-generates-1point3-trillion-and-employs-millions-new-study-finds.html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8839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1. </a:t>
            </a:r>
            <a:r>
              <a:rPr lang="en-GB" sz="1200" dirty="0"/>
              <a:t>Mathur, S. (2016), The new dragon dance: China's evolving growth model. </a:t>
            </a:r>
            <a:r>
              <a:rPr lang="en-GB" sz="1200" i="1" dirty="0"/>
              <a:t>Asian Management Insights</a:t>
            </a:r>
            <a:r>
              <a:rPr lang="en-GB" sz="1200" dirty="0"/>
              <a:t>. 3, (1), 26-33. Available at: </a:t>
            </a:r>
            <a:r>
              <a:rPr lang="en-GB" sz="1200" dirty="0">
                <a:hlinkClick r:id="rId3"/>
              </a:rPr>
              <a:t>https://ink.library.smu.edu.sg/ami/50</a:t>
            </a:r>
            <a:r>
              <a:rPr lang="en-GB" sz="1200" dirty="0"/>
              <a:t>  [Accessed on 25/02/21]</a:t>
            </a:r>
            <a:endParaRPr lang="en-GB" dirty="0"/>
          </a:p>
          <a:p>
            <a:r>
              <a:rPr lang="en-GB" dirty="0"/>
              <a:t>2. https://</a:t>
            </a:r>
            <a:r>
              <a:rPr lang="en-GB" dirty="0" err="1"/>
              <a:t>www.cnbc.com</a:t>
            </a:r>
            <a:r>
              <a:rPr lang="en-GB" dirty="0"/>
              <a:t>/2019/10/16/us-green-economy-generates-1point3-trillion-and-employs-millions-new-study-finds.html </a:t>
            </a:r>
          </a:p>
          <a:p>
            <a:r>
              <a:rPr lang="en-GB" dirty="0"/>
              <a:t>3. https://</a:t>
            </a:r>
            <a:r>
              <a:rPr lang="en-GB" dirty="0" err="1"/>
              <a:t>www.uwtsd.ac.uk</a:t>
            </a:r>
            <a:r>
              <a:rPr lang="en-GB" dirty="0"/>
              <a:t>/media/</a:t>
            </a:r>
            <a:r>
              <a:rPr lang="en-GB" dirty="0" err="1"/>
              <a:t>uwtsd</a:t>
            </a:r>
            <a:r>
              <a:rPr lang="en-GB" dirty="0"/>
              <a:t>-website/content-assets/documents/faculty-of-business-and-</a:t>
            </a:r>
            <a:r>
              <a:rPr lang="en-GB" dirty="0" err="1"/>
              <a:t>managment</a:t>
            </a:r>
            <a:r>
              <a:rPr lang="en-GB" dirty="0"/>
              <a:t>/</a:t>
            </a:r>
            <a:r>
              <a:rPr lang="en-GB" dirty="0" err="1"/>
              <a:t>swansea</a:t>
            </a:r>
            <a:r>
              <a:rPr lang="en-GB" dirty="0"/>
              <a:t>-business-school-</a:t>
            </a:r>
            <a:r>
              <a:rPr lang="en-GB" dirty="0" err="1"/>
              <a:t>booklet.pdf</a:t>
            </a:r>
            <a:endParaRPr lang="en-GB" dirty="0"/>
          </a:p>
          <a:p>
            <a:r>
              <a:rPr lang="en-GB" dirty="0"/>
              <a:t>4. https://</a:t>
            </a:r>
            <a:r>
              <a:rPr lang="en-GB" dirty="0" err="1"/>
              <a:t>www.statista.com</a:t>
            </a:r>
            <a:r>
              <a:rPr lang="en-GB" dirty="0"/>
              <a:t>/topics/6745/</a:t>
            </a:r>
            <a:r>
              <a:rPr lang="en-GB" dirty="0" err="1"/>
              <a:t>beijing</a:t>
            </a:r>
            <a:r>
              <a:rPr lang="en-GB" dirty="0"/>
              <a:t>/#:~:text=Beijing%20has%20the%20second%20largest,and%20provinces%20in%20the%20country. </a:t>
            </a:r>
          </a:p>
          <a:p>
            <a:r>
              <a:rPr lang="en-GB" dirty="0"/>
              <a:t>5. https://</a:t>
            </a:r>
            <a:r>
              <a:rPr lang="en-GB" dirty="0" err="1"/>
              <a:t>time.com</a:t>
            </a:r>
            <a:r>
              <a:rPr lang="en-GB" dirty="0"/>
              <a:t>/5930093/</a:t>
            </a:r>
            <a:r>
              <a:rPr lang="en-GB" dirty="0" err="1"/>
              <a:t>amsterdam</a:t>
            </a:r>
            <a:r>
              <a:rPr lang="en-GB" dirty="0"/>
              <a:t>-doughnut-economics/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550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1. </a:t>
            </a:r>
            <a:r>
              <a:rPr lang="en-GB" sz="1200" dirty="0"/>
              <a:t>Mathur, S. (2016), The new dragon dance: China's evolving growth model. </a:t>
            </a:r>
            <a:r>
              <a:rPr lang="en-GB" sz="1200" i="1" dirty="0"/>
              <a:t>Asian Management Insights</a:t>
            </a:r>
            <a:r>
              <a:rPr lang="en-GB" sz="1200" dirty="0"/>
              <a:t>. 3, (1), 26-33. Available at: </a:t>
            </a:r>
            <a:r>
              <a:rPr lang="en-GB" sz="1200" dirty="0">
                <a:hlinkClick r:id="rId3"/>
              </a:rPr>
              <a:t>https://ink.library.smu.edu.sg/ami/50</a:t>
            </a:r>
            <a:r>
              <a:rPr lang="en-GB" sz="1200" dirty="0"/>
              <a:t>  [Accessed on 25/02/21]</a:t>
            </a:r>
            <a:endParaRPr lang="en-GB" dirty="0"/>
          </a:p>
          <a:p>
            <a:r>
              <a:rPr lang="en-GB" dirty="0"/>
              <a:t>2. https://</a:t>
            </a:r>
            <a:r>
              <a:rPr lang="en-GB" dirty="0" err="1"/>
              <a:t>www.cnbc.com</a:t>
            </a:r>
            <a:r>
              <a:rPr lang="en-GB" dirty="0"/>
              <a:t>/2019/10/16/us-green-economy-generates-1point3-trillion-and-employs-millions-new-study-finds.html </a:t>
            </a:r>
          </a:p>
          <a:p>
            <a:r>
              <a:rPr lang="en-GB" dirty="0"/>
              <a:t>3. https://</a:t>
            </a:r>
            <a:r>
              <a:rPr lang="en-GB" dirty="0" err="1"/>
              <a:t>www.uwtsd.ac.uk</a:t>
            </a:r>
            <a:r>
              <a:rPr lang="en-GB" dirty="0"/>
              <a:t>/media/</a:t>
            </a:r>
            <a:r>
              <a:rPr lang="en-GB" dirty="0" err="1"/>
              <a:t>uwtsd</a:t>
            </a:r>
            <a:r>
              <a:rPr lang="en-GB" dirty="0"/>
              <a:t>-website/content-assets/documents/faculty-of-business-and-</a:t>
            </a:r>
            <a:r>
              <a:rPr lang="en-GB" dirty="0" err="1"/>
              <a:t>managment</a:t>
            </a:r>
            <a:r>
              <a:rPr lang="en-GB" dirty="0"/>
              <a:t>/</a:t>
            </a:r>
            <a:r>
              <a:rPr lang="en-GB" dirty="0" err="1"/>
              <a:t>swansea</a:t>
            </a:r>
            <a:r>
              <a:rPr lang="en-GB" dirty="0"/>
              <a:t>-business-school-</a:t>
            </a:r>
            <a:r>
              <a:rPr lang="en-GB" dirty="0" err="1"/>
              <a:t>booklet.pdf</a:t>
            </a:r>
            <a:endParaRPr lang="en-GB" dirty="0"/>
          </a:p>
          <a:p>
            <a:r>
              <a:rPr lang="en-GB" dirty="0"/>
              <a:t>4. https://</a:t>
            </a:r>
            <a:r>
              <a:rPr lang="en-GB" dirty="0" err="1"/>
              <a:t>www.statista.com</a:t>
            </a:r>
            <a:r>
              <a:rPr lang="en-GB" dirty="0"/>
              <a:t>/topics/6745/</a:t>
            </a:r>
            <a:r>
              <a:rPr lang="en-GB" dirty="0" err="1"/>
              <a:t>beijing</a:t>
            </a:r>
            <a:r>
              <a:rPr lang="en-GB" dirty="0"/>
              <a:t>/#:~:text=Beijing%20has%20the%20second%20largest,and%20provinces%20in%20the%20country. </a:t>
            </a:r>
          </a:p>
          <a:p>
            <a:r>
              <a:rPr lang="en-GB" dirty="0"/>
              <a:t>5. https://</a:t>
            </a:r>
            <a:r>
              <a:rPr lang="en-GB" dirty="0" err="1"/>
              <a:t>time.com</a:t>
            </a:r>
            <a:r>
              <a:rPr lang="en-GB" dirty="0"/>
              <a:t>/5930093/</a:t>
            </a:r>
            <a:r>
              <a:rPr lang="en-GB" dirty="0" err="1"/>
              <a:t>amsterdam</a:t>
            </a:r>
            <a:r>
              <a:rPr lang="en-GB" dirty="0"/>
              <a:t>-doughnut-economics/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4211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 Hong Kong and Chinese investors.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6579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break out rooms tell your partner about the business. Include at least 3 relative pronouns. Come back when you have practised and tell 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873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orditout.com/word-cloud/creat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abrasil.com/pages/our-commitments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fortune.com/company/berkshire-hathaway/worlds-most-admired-companies/" TargetMode="External"/><Relationship Id="rId13" Type="http://schemas.openxmlformats.org/officeDocument/2006/relationships/hyperlink" Target="https://fortune.com/worlds-most-admired-companies/2021/" TargetMode="External"/><Relationship Id="rId3" Type="http://schemas.openxmlformats.org/officeDocument/2006/relationships/hyperlink" Target="https://fortune.com/company/apple/worlds-most-admired-companies/" TargetMode="External"/><Relationship Id="rId7" Type="http://schemas.openxmlformats.org/officeDocument/2006/relationships/hyperlink" Target="https://fortune.com/company/starbucks/worlds-most-admired-companies/" TargetMode="External"/><Relationship Id="rId12" Type="http://schemas.openxmlformats.org/officeDocument/2006/relationships/hyperlink" Target="https://fortune.com/company/costco/worlds-most-admired-companie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ortune.com/company/disney/worlds-most-admired-companies/" TargetMode="External"/><Relationship Id="rId11" Type="http://schemas.openxmlformats.org/officeDocument/2006/relationships/hyperlink" Target="https://fortune.com/company/netflix/worlds-most-admired-companies/" TargetMode="External"/><Relationship Id="rId5" Type="http://schemas.openxmlformats.org/officeDocument/2006/relationships/hyperlink" Target="https://fortune.com/company/microsoft/worlds-most-admired-companies/" TargetMode="External"/><Relationship Id="rId10" Type="http://schemas.openxmlformats.org/officeDocument/2006/relationships/hyperlink" Target="https://fortune.com/company/jpmorgan-chase/worlds-most-admired-companies/" TargetMode="External"/><Relationship Id="rId4" Type="http://schemas.openxmlformats.org/officeDocument/2006/relationships/hyperlink" Target="https://fortune.com/company/amazon-com/worlds-most-admired-companies/" TargetMode="External"/><Relationship Id="rId9" Type="http://schemas.openxmlformats.org/officeDocument/2006/relationships/hyperlink" Target="https://fortune.com/company/alphabet/worlds-most-admired-companie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gb/579470097/what-type-of-business-is-it-diagram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smostethicalcompanies.com/honorees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English Language Support 2021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with Stephanie Bradley, Dip Ed., Dip TEFLA, MA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Fluency Practice: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 </a:t>
            </a:r>
            <a:r>
              <a:rPr lang="en-GB" sz="4000" b="1" i="1" dirty="0">
                <a:solidFill>
                  <a:schemeClr val="bg1"/>
                </a:solidFill>
              </a:rPr>
              <a:t>Discuss businesses which inspire you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BC1F5-24B6-2143-B818-8F091ABC1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Name a successful business</a:t>
            </a:r>
            <a:br>
              <a:rPr lang="en-GB" sz="2800" dirty="0"/>
            </a:br>
            <a:r>
              <a:rPr lang="en-GB" sz="2400" dirty="0">
                <a:hlinkClick r:id="rId2"/>
              </a:rPr>
              <a:t>https://worditout.com/word-cloud/create</a:t>
            </a:r>
            <a:r>
              <a:rPr lang="en-GB" sz="2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E8689-2ABE-1D40-8FA8-573DD0480A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799"/>
            <a:ext cx="8147248" cy="388843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  <a:p>
            <a:pPr marL="0" indent="0" algn="ctr">
              <a:buNone/>
            </a:pPr>
            <a:r>
              <a:rPr lang="en-GB" sz="1400" dirty="0">
                <a:hlinkClick r:id="rId2"/>
              </a:rPr>
              <a:t>Image Source: https://www.creativebloq.com/features/6-famous-textless-logos-and-why-they-work </a:t>
            </a:r>
          </a:p>
          <a:p>
            <a:pPr marL="0" indent="0" algn="ctr">
              <a:buNone/>
            </a:pPr>
            <a:endParaRPr lang="en-GB" sz="1400" dirty="0">
              <a:hlinkClick r:id="rId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D3902A-9D93-114D-A9EA-260A504734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21251"/>
            <a:ext cx="4824536" cy="3618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121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9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678907-F6E8-CA4D-85E5-8A72B55EE4F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155" y="353447"/>
            <a:ext cx="8004956" cy="53171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BD95B6-C703-1B4B-8D37-BF498195A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Fluency Practice – Talking about Films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7F416-8E0D-A74F-B1E6-E8FFCF71F7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7995911" cy="37010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/>
              <a:t>Currently, my favourite film is “The Intern” starring Robert de Niro and Anne Hathaway.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This American film,</a:t>
            </a:r>
            <a:r>
              <a:rPr lang="en-GB" sz="2600" b="1" dirty="0"/>
              <a:t> </a:t>
            </a:r>
            <a:r>
              <a:rPr lang="en-GB" sz="2600" dirty="0"/>
              <a:t>which was released in 2015, won awards for best comedy, and best actor and actress. It’s about a retired businessman who starts work as an intern in a trendy and hugely successful start up</a:t>
            </a:r>
            <a:r>
              <a:rPr lang="en-GB" sz="2600" b="1" dirty="0"/>
              <a:t> which</a:t>
            </a:r>
            <a:r>
              <a:rPr lang="en-GB" sz="2600" dirty="0"/>
              <a:t> sells fashion online.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I like it because it shows the value of both old and young people in successful businesses, where soft skills are just as important as hard skills.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976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6BC0D-309F-EF46-B554-CB656641D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Describe a well known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65DE0-0BF8-F041-8F5D-24E1A00AA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For example: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  It’s a trendy and hugely successful start up which sells fashion online.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 It’s Brazil’s largest multinational. It’s been selling health and beauty products since 1969 and is committed to its environmental and socio-cultural objectives.</a:t>
            </a:r>
          </a:p>
        </p:txBody>
      </p:sp>
    </p:spTree>
    <p:extLst>
      <p:ext uri="{BB962C8B-B14F-4D97-AF65-F5344CB8AC3E}">
        <p14:creationId xmlns:p14="http://schemas.microsoft.com/office/powerpoint/2010/main" val="1880542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264AA7-1D13-CB44-97BC-265080BD15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32656"/>
            <a:ext cx="6527833" cy="4895875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3B25498-311E-0540-A9D1-540F7C894891}"/>
              </a:ext>
            </a:extLst>
          </p:cNvPr>
          <p:cNvSpPr/>
          <p:nvPr/>
        </p:nvSpPr>
        <p:spPr>
          <a:xfrm>
            <a:off x="1475656" y="5202966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Source: </a:t>
            </a:r>
            <a:r>
              <a:rPr lang="en-GB" dirty="0">
                <a:hlinkClick r:id="rId3"/>
              </a:rPr>
              <a:t>https://www.naturabrasil.com/pages/our-commitments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5036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59F6E-92AA-AC41-9F35-DEEC7BEF6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Fortune’s Top 10 World’s Most Admired Companies 2021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93165-DE98-8D44-87B5-48A39168D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fontAlgn="base">
              <a:buNone/>
            </a:pPr>
            <a:endParaRPr lang="en-GB" b="1" dirty="0"/>
          </a:p>
          <a:p>
            <a:pPr fontAlgn="base"/>
            <a:r>
              <a:rPr lang="en-GB" b="1" dirty="0">
                <a:hlinkClick r:id="rId3"/>
              </a:rPr>
              <a:t>1 Apple</a:t>
            </a:r>
            <a:endParaRPr lang="en-GB" dirty="0">
              <a:hlinkClick r:id="rId3"/>
            </a:endParaRPr>
          </a:p>
          <a:p>
            <a:pPr fontAlgn="base"/>
            <a:r>
              <a:rPr lang="en-GB" b="1" dirty="0">
                <a:hlinkClick r:id="rId4"/>
              </a:rPr>
              <a:t>2 Amazon</a:t>
            </a:r>
            <a:endParaRPr lang="en-GB" dirty="0">
              <a:hlinkClick r:id="rId4"/>
            </a:endParaRPr>
          </a:p>
          <a:p>
            <a:pPr fontAlgn="base"/>
            <a:r>
              <a:rPr lang="en-GB" b="1" dirty="0">
                <a:hlinkClick r:id="rId5"/>
              </a:rPr>
              <a:t>3 Microsoft</a:t>
            </a:r>
            <a:endParaRPr lang="en-GB" dirty="0">
              <a:hlinkClick r:id="rId5"/>
            </a:endParaRPr>
          </a:p>
          <a:p>
            <a:pPr fontAlgn="base"/>
            <a:r>
              <a:rPr lang="en-GB" b="1" dirty="0">
                <a:hlinkClick r:id="rId6"/>
              </a:rPr>
              <a:t>4 Walt Disney</a:t>
            </a:r>
            <a:endParaRPr lang="en-GB" dirty="0">
              <a:hlinkClick r:id="rId6"/>
            </a:endParaRPr>
          </a:p>
          <a:p>
            <a:pPr fontAlgn="base"/>
            <a:r>
              <a:rPr lang="en-GB" b="1" dirty="0">
                <a:hlinkClick r:id="rId7"/>
              </a:rPr>
              <a:t>5 Starbucks</a:t>
            </a:r>
            <a:endParaRPr lang="en-GB" dirty="0">
              <a:hlinkClick r:id="rId7"/>
            </a:endParaRPr>
          </a:p>
          <a:p>
            <a:pPr fontAlgn="base"/>
            <a:r>
              <a:rPr lang="en-GB" b="1" dirty="0">
                <a:hlinkClick r:id="rId8"/>
              </a:rPr>
              <a:t>6 Berkshire Hathaway</a:t>
            </a:r>
            <a:endParaRPr lang="en-GB" dirty="0">
              <a:hlinkClick r:id="rId8"/>
            </a:endParaRPr>
          </a:p>
          <a:p>
            <a:pPr fontAlgn="base"/>
            <a:r>
              <a:rPr lang="en-GB" b="1" dirty="0">
                <a:hlinkClick r:id="rId9"/>
              </a:rPr>
              <a:t>7 Alphabet Inc.</a:t>
            </a:r>
            <a:endParaRPr lang="en-GB" dirty="0">
              <a:hlinkClick r:id="rId9"/>
            </a:endParaRPr>
          </a:p>
          <a:p>
            <a:pPr fontAlgn="base"/>
            <a:r>
              <a:rPr lang="en-GB" b="1" dirty="0">
                <a:hlinkClick r:id="rId10"/>
              </a:rPr>
              <a:t>8 JPMorgan Chase</a:t>
            </a:r>
            <a:endParaRPr lang="en-GB" dirty="0">
              <a:hlinkClick r:id="rId10"/>
            </a:endParaRPr>
          </a:p>
          <a:p>
            <a:pPr fontAlgn="base"/>
            <a:r>
              <a:rPr lang="en-GB" b="1" dirty="0">
                <a:hlinkClick r:id="rId11"/>
              </a:rPr>
              <a:t>9 Netflix</a:t>
            </a:r>
            <a:endParaRPr lang="en-GB" dirty="0">
              <a:hlinkClick r:id="rId11"/>
            </a:endParaRPr>
          </a:p>
          <a:p>
            <a:pPr fontAlgn="base"/>
            <a:r>
              <a:rPr lang="en-GB" b="1" dirty="0">
                <a:hlinkClick r:id="rId12"/>
              </a:rPr>
              <a:t>10 Costco Wholesale</a:t>
            </a:r>
          </a:p>
          <a:p>
            <a:pPr fontAlgn="base"/>
            <a:endParaRPr lang="en-GB" dirty="0">
              <a:hlinkClick r:id="rId12"/>
            </a:endParaRPr>
          </a:p>
          <a:p>
            <a:pPr marL="0" indent="0">
              <a:buNone/>
            </a:pPr>
            <a:r>
              <a:rPr lang="en-GB" dirty="0">
                <a:hlinkClick r:id="rId13"/>
              </a:rPr>
              <a:t>Source: https://fortune.com/worlds-most-admired-companies/2021/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31383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F9FF2-8E4A-1246-964D-68C05D541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type of business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76DA0-E5E9-2A4F-A33D-0DEB7CFFE3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 algn="ctr">
              <a:buNone/>
            </a:pPr>
            <a:r>
              <a:rPr lang="en-GB" dirty="0">
                <a:hlinkClick r:id="rId3"/>
              </a:rPr>
              <a:t>https://quizlet.com/gb/579470097/what-type-of-business-is-it-diagram/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128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5414B-19A8-8B40-80AB-BFE6B4D8B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Fluency Practice – Talking about Businesses you admire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E4613-3CAA-A445-AD09-F3B7E3E00E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Useful language</a:t>
            </a:r>
            <a:r>
              <a:rPr lang="en-GB" sz="2400" dirty="0"/>
              <a:t>: 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2400" b="1" dirty="0">
                <a:solidFill>
                  <a:srgbClr val="0070C0"/>
                </a:solidFill>
              </a:rPr>
              <a:t>My favourite/One of my favourite/My all time favourite/</a:t>
            </a:r>
          </a:p>
          <a:p>
            <a:r>
              <a:rPr lang="en-GB" sz="2400" dirty="0">
                <a:solidFill>
                  <a:srgbClr val="FF0000"/>
                </a:solidFill>
              </a:rPr>
              <a:t>I really admire/I am inspired by/I have a lot of respect for/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Sole proprietorship/Partnership/Corporation/Limited liability company/Not for Profit Organisation/                    Cooperative/Conglomerate/</a:t>
            </a:r>
          </a:p>
          <a:p>
            <a:r>
              <a:rPr lang="en-GB" sz="2400" dirty="0">
                <a:solidFill>
                  <a:srgbClr val="FF0000"/>
                </a:solidFill>
              </a:rPr>
              <a:t>Well-established/recent/start up/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British/Chinese/American/Australian/Japanese/Korean</a:t>
            </a:r>
          </a:p>
          <a:p>
            <a:r>
              <a:rPr lang="en-GB" sz="2400" dirty="0">
                <a:solidFill>
                  <a:srgbClr val="FF0000"/>
                </a:solidFill>
              </a:rPr>
              <a:t>The founder/The CEO/The Director/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84724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F0927-F99C-CF4D-9325-EDA8821D7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F5473-4D55-9D4F-987C-6E9C04C56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This American film, </a:t>
            </a:r>
            <a:r>
              <a:rPr lang="en-GB" dirty="0">
                <a:solidFill>
                  <a:srgbClr val="FF0000"/>
                </a:solidFill>
              </a:rPr>
              <a:t>which </a:t>
            </a:r>
            <a:r>
              <a:rPr lang="en-GB" dirty="0"/>
              <a:t>was released in 2015, won awards for best comedy, and best actor and actress.</a:t>
            </a:r>
          </a:p>
          <a:p>
            <a:r>
              <a:rPr lang="en-GB" dirty="0"/>
              <a:t>It’s about a retired businessman </a:t>
            </a:r>
            <a:r>
              <a:rPr lang="en-GB" dirty="0">
                <a:solidFill>
                  <a:srgbClr val="FF0000"/>
                </a:solidFill>
              </a:rPr>
              <a:t>who</a:t>
            </a:r>
            <a:r>
              <a:rPr lang="en-GB" dirty="0"/>
              <a:t> starts work as an intern in a trendy and hugely successful start up </a:t>
            </a:r>
            <a:r>
              <a:rPr lang="en-GB" dirty="0">
                <a:solidFill>
                  <a:srgbClr val="FF0000"/>
                </a:solidFill>
              </a:rPr>
              <a:t>which</a:t>
            </a:r>
            <a:r>
              <a:rPr lang="en-GB" dirty="0"/>
              <a:t> sells fashion online.</a:t>
            </a:r>
          </a:p>
          <a:p>
            <a:r>
              <a:rPr lang="en-GB" dirty="0"/>
              <a:t>I like it because it shows the value of both old and young people in successful businesses, </a:t>
            </a:r>
            <a:r>
              <a:rPr lang="en-GB" dirty="0">
                <a:solidFill>
                  <a:srgbClr val="FF0000"/>
                </a:solidFill>
              </a:rPr>
              <a:t>where</a:t>
            </a:r>
            <a:r>
              <a:rPr lang="en-GB" dirty="0"/>
              <a:t> soft skills are just as important as hard skills.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1524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90FBC-23FC-B148-A019-4CACC6E97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B1675-FA97-454A-B1CB-66C46DC18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American film, </a:t>
            </a:r>
            <a:r>
              <a:rPr lang="en-GB" b="1" dirty="0">
                <a:solidFill>
                  <a:srgbClr val="FF0000"/>
                </a:solidFill>
              </a:rPr>
              <a:t>which</a:t>
            </a:r>
            <a:r>
              <a:rPr lang="en-GB" dirty="0"/>
              <a:t> was released in 2015, won awards for best comedy, and best actor and actress.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1" dirty="0"/>
              <a:t>This American film was released in 2015.</a:t>
            </a:r>
          </a:p>
          <a:p>
            <a:r>
              <a:rPr lang="en-GB" b="1" i="1" u="sng" dirty="0"/>
              <a:t>It</a:t>
            </a:r>
            <a:r>
              <a:rPr lang="en-GB" b="1" i="1" dirty="0"/>
              <a:t> </a:t>
            </a:r>
            <a:r>
              <a:rPr lang="en-GB" i="1" dirty="0"/>
              <a:t>won awards for best comedy, and best actor and actress.</a:t>
            </a:r>
          </a:p>
        </p:txBody>
      </p:sp>
    </p:spTree>
    <p:extLst>
      <p:ext uri="{BB962C8B-B14F-4D97-AF65-F5344CB8AC3E}">
        <p14:creationId xmlns:p14="http://schemas.microsoft.com/office/powerpoint/2010/main" val="2827346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21349-8884-ED47-95E4-DE646C913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95D65-617D-B44A-A09C-E5BA2F8F54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It’s about a retired businessman </a:t>
            </a:r>
            <a:r>
              <a:rPr lang="en-GB" b="1" dirty="0">
                <a:solidFill>
                  <a:srgbClr val="FF0000"/>
                </a:solidFill>
              </a:rPr>
              <a:t>who</a:t>
            </a:r>
            <a:r>
              <a:rPr lang="en-GB" dirty="0"/>
              <a:t> starts work as an intern.</a:t>
            </a:r>
          </a:p>
          <a:p>
            <a:endParaRPr lang="en-GB" dirty="0"/>
          </a:p>
          <a:p>
            <a:r>
              <a:rPr lang="en-GB" i="1" dirty="0"/>
              <a:t>It’s about a retired business man</a:t>
            </a:r>
            <a:r>
              <a:rPr lang="en-GB" b="1" i="1" u="sng" dirty="0"/>
              <a:t>.</a:t>
            </a:r>
          </a:p>
          <a:p>
            <a:r>
              <a:rPr lang="en-GB" b="1" i="1" u="sng" dirty="0"/>
              <a:t>He</a:t>
            </a:r>
            <a:r>
              <a:rPr lang="en-GB" i="1" dirty="0"/>
              <a:t> starts work as an intern.</a:t>
            </a:r>
          </a:p>
        </p:txBody>
      </p:sp>
    </p:spTree>
    <p:extLst>
      <p:ext uri="{BB962C8B-B14F-4D97-AF65-F5344CB8AC3E}">
        <p14:creationId xmlns:p14="http://schemas.microsoft.com/office/powerpoint/2010/main" val="4123150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7F2FE-5355-C947-87C5-A893807C5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Pronouns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BA1EE-1BDF-8544-8DAB-04A01811F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 like it because it shows the value of both old and young people in successful businesses, </a:t>
            </a:r>
            <a:r>
              <a:rPr lang="en-GB" b="1" dirty="0">
                <a:solidFill>
                  <a:srgbClr val="FF0000"/>
                </a:solidFill>
              </a:rPr>
              <a:t>where</a:t>
            </a:r>
            <a:r>
              <a:rPr lang="en-GB" dirty="0"/>
              <a:t> soft skills are just as important as hard skills.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I like it because it shows the value of both old and young people </a:t>
            </a:r>
            <a:r>
              <a:rPr lang="en-GB" i="1" u="sng" dirty="0"/>
              <a:t>in successful businesses.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>
                <a:solidFill>
                  <a:srgbClr val="FF0000"/>
                </a:solidFill>
              </a:rPr>
              <a:t>In successful businesses </a:t>
            </a:r>
            <a:r>
              <a:rPr lang="en-GB" i="1" dirty="0"/>
              <a:t>soft skills are just as important as hard skills.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9676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D75CC-4B54-2B4C-B5F0-B1036700F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Practise making extended sentences by using a relative pronoun. </a:t>
            </a:r>
            <a:r>
              <a:rPr lang="en-GB" sz="3600" b="1" dirty="0"/>
              <a:t>which/whose/where/</a:t>
            </a:r>
            <a:endParaRPr lang="en-GB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6A02D1-2AED-574A-8057-D7A1B6E354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016962"/>
              </p:ext>
            </p:extLst>
          </p:nvPr>
        </p:nvGraphicFramePr>
        <p:xfrm>
          <a:off x="1043608" y="1772816"/>
          <a:ext cx="720080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1564259464"/>
                    </a:ext>
                  </a:extLst>
                </a:gridCol>
                <a:gridCol w="2592288">
                  <a:extLst>
                    <a:ext uri="{9D8B030D-6E8A-4147-A177-3AD203B41FA5}">
                      <a16:colId xmlns:a16="http://schemas.microsoft.com/office/drawing/2014/main" val="1456923654"/>
                    </a:ext>
                  </a:extLst>
                </a:gridCol>
                <a:gridCol w="3240360">
                  <a:extLst>
                    <a:ext uri="{9D8B030D-6E8A-4147-A177-3AD203B41FA5}">
                      <a16:colId xmlns:a16="http://schemas.microsoft.com/office/drawing/2014/main" val="1546834642"/>
                    </a:ext>
                  </a:extLst>
                </a:gridCol>
              </a:tblGrid>
              <a:tr h="363469">
                <a:tc>
                  <a:txBody>
                    <a:bodyPr/>
                    <a:lstStyle/>
                    <a:p>
                      <a:r>
                        <a:rPr lang="en-GB" dirty="0"/>
                        <a:t>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Attribute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Attribute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1116279"/>
                  </a:ext>
                </a:extLst>
              </a:tr>
              <a:tr h="908672"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Invests 200 billion dollars  in R&amp;D annually.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Almost 5 million new start ups in 2014-5.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827642"/>
                  </a:ext>
                </a:extLst>
              </a:tr>
              <a:tr h="908672">
                <a:tc>
                  <a:txBody>
                    <a:bodyPr/>
                    <a:lstStyle/>
                    <a:p>
                      <a:r>
                        <a:rPr lang="en-GB" dirty="0"/>
                        <a:t>America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Green economy generates 1.3 trillion dollars a year.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Employs 9.5 million people in Green jobs.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734778"/>
                  </a:ext>
                </a:extLst>
              </a:tr>
              <a:tr h="636071">
                <a:tc>
                  <a:txBody>
                    <a:bodyPr/>
                    <a:lstStyle/>
                    <a:p>
                      <a:r>
                        <a:rPr lang="en-GB" dirty="0"/>
                        <a:t>Swansea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International Business School for over 20 years.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Has recently invested 300 million pounds in new facilities.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1821627"/>
                  </a:ext>
                </a:extLst>
              </a:tr>
              <a:tr h="363469">
                <a:tc>
                  <a:txBody>
                    <a:bodyPr/>
                    <a:lstStyle/>
                    <a:p>
                      <a:r>
                        <a:rPr lang="en-GB" dirty="0"/>
                        <a:t>Beijing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Population 20.4 million.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GNP 164,000 </a:t>
                      </a:r>
                      <a:r>
                        <a:rPr lang="en-GB" sz="1400" dirty="0"/>
                        <a:t>CNY</a:t>
                      </a:r>
                      <a:r>
                        <a:rPr lang="en-GB" dirty="0"/>
                        <a:t> per capita.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056139"/>
                  </a:ext>
                </a:extLst>
              </a:tr>
              <a:tr h="636071">
                <a:tc>
                  <a:txBody>
                    <a:bodyPr/>
                    <a:lstStyle/>
                    <a:p>
                      <a:r>
                        <a:rPr lang="en-GB" dirty="0"/>
                        <a:t>Amsterdam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Adopted Doughnut Economics in 2020.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Circular economy.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74707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3372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D75CC-4B54-2B4C-B5F0-B1036700F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Practise making extended sentences by using a relative pronoun. </a:t>
            </a:r>
            <a:r>
              <a:rPr lang="en-GB" sz="3600" b="1" dirty="0"/>
              <a:t>which/whose/where/</a:t>
            </a:r>
            <a:endParaRPr lang="en-GB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6A02D1-2AED-574A-8057-D7A1B6E354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8058282"/>
              </p:ext>
            </p:extLst>
          </p:nvPr>
        </p:nvGraphicFramePr>
        <p:xfrm>
          <a:off x="1043608" y="1556792"/>
          <a:ext cx="72008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1564259464"/>
                    </a:ext>
                  </a:extLst>
                </a:gridCol>
                <a:gridCol w="2592288">
                  <a:extLst>
                    <a:ext uri="{9D8B030D-6E8A-4147-A177-3AD203B41FA5}">
                      <a16:colId xmlns:a16="http://schemas.microsoft.com/office/drawing/2014/main" val="1456923654"/>
                    </a:ext>
                  </a:extLst>
                </a:gridCol>
                <a:gridCol w="3240360">
                  <a:extLst>
                    <a:ext uri="{9D8B030D-6E8A-4147-A177-3AD203B41FA5}">
                      <a16:colId xmlns:a16="http://schemas.microsoft.com/office/drawing/2014/main" val="1546834642"/>
                    </a:ext>
                  </a:extLst>
                </a:gridCol>
              </a:tblGrid>
              <a:tr h="358440">
                <a:tc>
                  <a:txBody>
                    <a:bodyPr/>
                    <a:lstStyle/>
                    <a:p>
                      <a:r>
                        <a:rPr lang="en-GB" dirty="0"/>
                        <a:t>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Attribute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Attribute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1116279"/>
                  </a:ext>
                </a:extLst>
              </a:tr>
              <a:tr h="896099"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Invests 200 billion dollars  in R&amp;D annually.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Almost 5 million new start ups in 2014-15.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827642"/>
                  </a:ext>
                </a:extLst>
              </a:tr>
              <a:tr h="896099">
                <a:tc>
                  <a:txBody>
                    <a:bodyPr/>
                    <a:lstStyle/>
                    <a:p>
                      <a:r>
                        <a:rPr lang="en-GB" dirty="0"/>
                        <a:t>America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Green economy generates 1.3 trillion dollars a year.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Employs 9.5 million people in Green jobs.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734778"/>
                  </a:ext>
                </a:extLst>
              </a:tr>
              <a:tr h="627270">
                <a:tc>
                  <a:txBody>
                    <a:bodyPr/>
                    <a:lstStyle/>
                    <a:p>
                      <a:r>
                        <a:rPr lang="en-GB" dirty="0"/>
                        <a:t>Swansea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International Business School for over 20 years.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Has recently invested 300 million pounds in new facilities.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1821627"/>
                  </a:ext>
                </a:extLst>
              </a:tr>
              <a:tr h="627270">
                <a:tc>
                  <a:txBody>
                    <a:bodyPr/>
                    <a:lstStyle/>
                    <a:p>
                      <a:r>
                        <a:rPr lang="en-GB" b="1" dirty="0"/>
                        <a:t>Beijing,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F0000"/>
                          </a:solidFill>
                        </a:rPr>
                        <a:t>whose</a:t>
                      </a:r>
                      <a:r>
                        <a:rPr lang="en-GB" b="1" dirty="0"/>
                        <a:t> population is 20.4 million,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has a GNP of 164,000 </a:t>
                      </a:r>
                      <a:r>
                        <a:rPr lang="en-GB" sz="1400" b="1" dirty="0"/>
                        <a:t>CNY</a:t>
                      </a:r>
                      <a:r>
                        <a:rPr lang="en-GB" b="1" dirty="0"/>
                        <a:t> per capita.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056139"/>
                  </a:ext>
                </a:extLst>
              </a:tr>
              <a:tr h="627270">
                <a:tc>
                  <a:txBody>
                    <a:bodyPr/>
                    <a:lstStyle/>
                    <a:p>
                      <a:r>
                        <a:rPr lang="en-GB" dirty="0"/>
                        <a:t>Amsterdam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adopted Doughnut Economics in 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Circular economy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74707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76448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D75CC-4B54-2B4C-B5F0-B1036700F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en-GB" sz="3600" dirty="0"/>
              <a:t>Possible answers</a:t>
            </a:r>
            <a:br>
              <a:rPr lang="en-GB" sz="3600" dirty="0"/>
            </a:br>
            <a:r>
              <a:rPr lang="en-GB" sz="3600" dirty="0"/>
              <a:t> </a:t>
            </a:r>
            <a:r>
              <a:rPr lang="en-GB" sz="3600" b="1" dirty="0"/>
              <a:t>which/whose/where/</a:t>
            </a:r>
            <a:endParaRPr lang="en-GB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6A02D1-2AED-574A-8057-D7A1B6E354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613724"/>
              </p:ext>
            </p:extLst>
          </p:nvPr>
        </p:nvGraphicFramePr>
        <p:xfrm>
          <a:off x="457200" y="1556792"/>
          <a:ext cx="8229600" cy="41483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63624">
                  <a:extLst>
                    <a:ext uri="{9D8B030D-6E8A-4147-A177-3AD203B41FA5}">
                      <a16:colId xmlns:a16="http://schemas.microsoft.com/office/drawing/2014/main" val="1564259464"/>
                    </a:ext>
                  </a:extLst>
                </a:gridCol>
                <a:gridCol w="2962656">
                  <a:extLst>
                    <a:ext uri="{9D8B030D-6E8A-4147-A177-3AD203B41FA5}">
                      <a16:colId xmlns:a16="http://schemas.microsoft.com/office/drawing/2014/main" val="1456923654"/>
                    </a:ext>
                  </a:extLst>
                </a:gridCol>
                <a:gridCol w="3703320">
                  <a:extLst>
                    <a:ext uri="{9D8B030D-6E8A-4147-A177-3AD203B41FA5}">
                      <a16:colId xmlns:a16="http://schemas.microsoft.com/office/drawing/2014/main" val="1546834642"/>
                    </a:ext>
                  </a:extLst>
                </a:gridCol>
              </a:tblGrid>
              <a:tr h="316270">
                <a:tc>
                  <a:txBody>
                    <a:bodyPr/>
                    <a:lstStyle/>
                    <a:p>
                      <a:r>
                        <a:rPr lang="en-GB" sz="1400" dirty="0"/>
                        <a:t>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Attribute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Attribute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1116279"/>
                  </a:ext>
                </a:extLst>
              </a:tr>
              <a:tr h="790676">
                <a:tc>
                  <a:txBody>
                    <a:bodyPr/>
                    <a:lstStyle/>
                    <a:p>
                      <a:r>
                        <a:rPr lang="en-GB" sz="1600" b="1" dirty="0"/>
                        <a:t>China,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which</a:t>
                      </a:r>
                      <a:r>
                        <a:rPr lang="en-GB" sz="1600" b="1" dirty="0"/>
                        <a:t> invests 200 billion dollars in R&amp;D annually,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/>
                        <a:t>had almost 5 million new start ups in 2014-5.</a:t>
                      </a:r>
                    </a:p>
                    <a:p>
                      <a:endParaRPr lang="en-GB" sz="16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827642"/>
                  </a:ext>
                </a:extLst>
              </a:tr>
              <a:tr h="790676">
                <a:tc>
                  <a:txBody>
                    <a:bodyPr/>
                    <a:lstStyle/>
                    <a:p>
                      <a:r>
                        <a:rPr lang="en-GB" sz="1600" b="1" dirty="0"/>
                        <a:t>America,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where</a:t>
                      </a:r>
                      <a:r>
                        <a:rPr lang="en-GB" sz="1600" b="1" dirty="0"/>
                        <a:t> the Green economy generates 1.3 trillion dollars a year,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employs 9.5 million people in Green jobs.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734778"/>
                  </a:ext>
                </a:extLst>
              </a:tr>
              <a:tr h="1027879">
                <a:tc>
                  <a:txBody>
                    <a:bodyPr/>
                    <a:lstStyle/>
                    <a:p>
                      <a:r>
                        <a:rPr lang="en-GB" sz="1600" b="1" dirty="0"/>
                        <a:t>Swansea,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whose</a:t>
                      </a:r>
                      <a:r>
                        <a:rPr lang="en-GB" sz="1600" b="1" dirty="0"/>
                        <a:t> International Business School has been established for over 20 years,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has recently invested 300 million pounds in new facilities.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1821627"/>
                  </a:ext>
                </a:extLst>
              </a:tr>
              <a:tr h="553473">
                <a:tc>
                  <a:txBody>
                    <a:bodyPr/>
                    <a:lstStyle/>
                    <a:p>
                      <a:r>
                        <a:rPr lang="en-GB" sz="1600" b="1" dirty="0"/>
                        <a:t>Beijing,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whose</a:t>
                      </a:r>
                      <a:r>
                        <a:rPr lang="en-GB" sz="1600" b="1" dirty="0"/>
                        <a:t> population is 20.4 million,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has a GNP of 164,000 CNY per capita.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6056139"/>
                  </a:ext>
                </a:extLst>
              </a:tr>
              <a:tr h="553473">
                <a:tc>
                  <a:txBody>
                    <a:bodyPr/>
                    <a:lstStyle/>
                    <a:p>
                      <a:r>
                        <a:rPr lang="en-GB" sz="1600" b="1" dirty="0"/>
                        <a:t>In 2020 Amsterdam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adopted Doughnut Economics,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which</a:t>
                      </a:r>
                      <a:r>
                        <a:rPr lang="en-GB" sz="1600" b="1" dirty="0"/>
                        <a:t> is a circular economy.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74707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7240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F7B71-313E-434D-8989-2D849DA8A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en-GB" sz="2400" dirty="0"/>
              <a:t>Some of the World’s Most Ethical Companies, 2021</a:t>
            </a:r>
            <a:br>
              <a:rPr lang="en-GB" sz="2400" dirty="0"/>
            </a:br>
            <a:r>
              <a:rPr lang="en-GB" sz="1800" dirty="0"/>
              <a:t>Source: </a:t>
            </a:r>
            <a:r>
              <a:rPr lang="en-GB" sz="1800" dirty="0">
                <a:hlinkClick r:id="rId3"/>
              </a:rPr>
              <a:t>https://www.worldsmostethicalcompanies.com/honorees/</a:t>
            </a:r>
            <a:r>
              <a:rPr lang="en-GB" sz="18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46551-E144-F949-8326-0ECBB2C46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08919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100" dirty="0"/>
              <a:t>Source: </a:t>
            </a:r>
            <a:r>
              <a:rPr lang="en-GB" sz="2100" dirty="0">
                <a:hlinkClick r:id="rId3"/>
              </a:rPr>
              <a:t>https://www.worldsmostethicalcompanies.com/honorees/</a:t>
            </a:r>
            <a:r>
              <a:rPr lang="en-GB" sz="2100" dirty="0"/>
              <a:t>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32CF0E-DF1A-1340-BD28-4F8ADC4A08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051192"/>
              </p:ext>
            </p:extLst>
          </p:nvPr>
        </p:nvGraphicFramePr>
        <p:xfrm>
          <a:off x="323528" y="1196753"/>
          <a:ext cx="8363272" cy="54083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7391">
                  <a:extLst>
                    <a:ext uri="{9D8B030D-6E8A-4147-A177-3AD203B41FA5}">
                      <a16:colId xmlns:a16="http://schemas.microsoft.com/office/drawing/2014/main" val="3053300048"/>
                    </a:ext>
                  </a:extLst>
                </a:gridCol>
                <a:gridCol w="1215176">
                  <a:extLst>
                    <a:ext uri="{9D8B030D-6E8A-4147-A177-3AD203B41FA5}">
                      <a16:colId xmlns:a16="http://schemas.microsoft.com/office/drawing/2014/main" val="3091197089"/>
                    </a:ext>
                  </a:extLst>
                </a:gridCol>
                <a:gridCol w="3145162">
                  <a:extLst>
                    <a:ext uri="{9D8B030D-6E8A-4147-A177-3AD203B41FA5}">
                      <a16:colId xmlns:a16="http://schemas.microsoft.com/office/drawing/2014/main" val="1040740160"/>
                    </a:ext>
                  </a:extLst>
                </a:gridCol>
                <a:gridCol w="1715543">
                  <a:extLst>
                    <a:ext uri="{9D8B030D-6E8A-4147-A177-3AD203B41FA5}">
                      <a16:colId xmlns:a16="http://schemas.microsoft.com/office/drawing/2014/main" val="1533682365"/>
                    </a:ext>
                  </a:extLst>
                </a:gridCol>
              </a:tblGrid>
              <a:tr h="431379">
                <a:tc>
                  <a:txBody>
                    <a:bodyPr/>
                    <a:lstStyle/>
                    <a:p>
                      <a:r>
                        <a:rPr lang="en-GB" sz="1600" dirty="0"/>
                        <a:t>Company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Country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Goods/Services provided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</a:t>
                      </a:r>
                      <a:r>
                        <a:rPr lang="en-GB" sz="1600" u="sng" dirty="0"/>
                        <a:t>o</a:t>
                      </a:r>
                      <a:r>
                        <a:rPr lang="en-GB" sz="1600" dirty="0"/>
                        <a:t> of Employees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4635229"/>
                  </a:ext>
                </a:extLst>
              </a:tr>
              <a:tr h="476785">
                <a:tc>
                  <a:txBody>
                    <a:bodyPr/>
                    <a:lstStyle/>
                    <a:p>
                      <a:r>
                        <a:rPr lang="en-GB" dirty="0"/>
                        <a:t>Connor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Global Sourcing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9131908"/>
                  </a:ext>
                </a:extLst>
              </a:tr>
              <a:tr h="354482">
                <a:tc>
                  <a:txBody>
                    <a:bodyPr/>
                    <a:lstStyle/>
                    <a:p>
                      <a:r>
                        <a:rPr lang="en-GB" dirty="0"/>
                        <a:t>Sony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Japan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Multinational Conglomerate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111,700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6823143"/>
                  </a:ext>
                </a:extLst>
              </a:tr>
              <a:tr h="620343">
                <a:tc>
                  <a:txBody>
                    <a:bodyPr/>
                    <a:lstStyle/>
                    <a:p>
                      <a:r>
                        <a:rPr lang="en-GB" dirty="0"/>
                        <a:t>Teachers Mutual Bank Ltd.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Australia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Banks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0375739"/>
                  </a:ext>
                </a:extLst>
              </a:tr>
              <a:tr h="354482">
                <a:tc>
                  <a:txBody>
                    <a:bodyPr/>
                    <a:lstStyle/>
                    <a:p>
                      <a:r>
                        <a:rPr lang="en-GB" dirty="0"/>
                        <a:t>NWG Living Water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UK*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Water and Sewerage Facility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3,169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7501841"/>
                  </a:ext>
                </a:extLst>
              </a:tr>
              <a:tr h="354482">
                <a:tc>
                  <a:txBody>
                    <a:bodyPr/>
                    <a:lstStyle/>
                    <a:p>
                      <a:r>
                        <a:rPr lang="en-GB" dirty="0"/>
                        <a:t>Natura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Brazil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Health and Beauty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6,800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832107"/>
                  </a:ext>
                </a:extLst>
              </a:tr>
              <a:tr h="476785">
                <a:tc>
                  <a:txBody>
                    <a:bodyPr/>
                    <a:lstStyle/>
                    <a:p>
                      <a:r>
                        <a:rPr lang="en-GB" dirty="0"/>
                        <a:t>C.P. 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Thailand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Food, Beverage and Agriculture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17,979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879090"/>
                  </a:ext>
                </a:extLst>
              </a:tr>
              <a:tr h="354482">
                <a:tc>
                  <a:txBody>
                    <a:bodyPr/>
                    <a:lstStyle/>
                    <a:p>
                      <a:r>
                        <a:rPr lang="en-GB" dirty="0"/>
                        <a:t>Elekta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Sweden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Medical Devices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3970311"/>
                  </a:ext>
                </a:extLst>
              </a:tr>
              <a:tr h="354482">
                <a:tc>
                  <a:txBody>
                    <a:bodyPr/>
                    <a:lstStyle/>
                    <a:p>
                      <a:r>
                        <a:rPr lang="en-GB" dirty="0" err="1"/>
                        <a:t>edp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Portugal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Energy and Utilities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11,660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0390805"/>
                  </a:ext>
                </a:extLst>
              </a:tr>
              <a:tr h="620343">
                <a:tc>
                  <a:txBody>
                    <a:bodyPr/>
                    <a:lstStyle/>
                    <a:p>
                      <a:r>
                        <a:rPr lang="en-GB" dirty="0"/>
                        <a:t>Microsoft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Multinational Technology Company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166,475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4281092"/>
                  </a:ext>
                </a:extLst>
              </a:tr>
              <a:tr h="354482">
                <a:tc>
                  <a:txBody>
                    <a:bodyPr/>
                    <a:lstStyle/>
                    <a:p>
                      <a:r>
                        <a:rPr lang="en-GB" dirty="0"/>
                        <a:t>Wipro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Multinational corporation offering IT Services &amp; business consultancy.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221,890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8127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64489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E1817-5FBB-5744-A436-CFE9C406F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Talk about a business you admire.</a:t>
            </a:r>
            <a:br>
              <a:rPr lang="en-GB" dirty="0"/>
            </a:br>
            <a:r>
              <a:rPr lang="en-GB" dirty="0"/>
              <a:t>Try to include relative pronouns.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8815C-FC0D-DA4A-A102-A21CC1B2A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Company Name</a:t>
            </a:r>
          </a:p>
          <a:p>
            <a:r>
              <a:rPr lang="en-GB" dirty="0"/>
              <a:t>Strap line</a:t>
            </a:r>
          </a:p>
          <a:p>
            <a:r>
              <a:rPr lang="en-GB" dirty="0"/>
              <a:t>Any awards?</a:t>
            </a:r>
          </a:p>
          <a:p>
            <a:r>
              <a:rPr lang="en-GB" dirty="0"/>
              <a:t>Country </a:t>
            </a:r>
          </a:p>
          <a:p>
            <a:r>
              <a:rPr lang="en-GB" dirty="0"/>
              <a:t>Date founded</a:t>
            </a:r>
          </a:p>
          <a:p>
            <a:r>
              <a:rPr lang="en-GB" dirty="0"/>
              <a:t>Type</a:t>
            </a:r>
          </a:p>
          <a:p>
            <a:r>
              <a:rPr lang="en-GB" dirty="0"/>
              <a:t>What is its business? Service or Goods?</a:t>
            </a:r>
          </a:p>
          <a:p>
            <a:r>
              <a:rPr lang="en-GB" dirty="0"/>
              <a:t>Why do you admire it?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4038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16326</TotalTime>
  <Words>1421</Words>
  <Application>Microsoft Macintosh PowerPoint</Application>
  <PresentationFormat>On-screen Show (4:3)</PresentationFormat>
  <Paragraphs>234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 English Language Support 2021 with Stephanie Bradley, Dip Ed., Dip TEFLA, MA  Fluency Practice:  Discuss businesses which inspire you   </vt:lpstr>
      <vt:lpstr>Name a successful business https://worditout.com/word-cloud/create </vt:lpstr>
      <vt:lpstr>Fluency Practice – Talking about Films</vt:lpstr>
      <vt:lpstr>Describe a well known company</vt:lpstr>
      <vt:lpstr>PowerPoint Presentation</vt:lpstr>
      <vt:lpstr>Fortune’s Top 10 World’s Most Admired Companies 2021</vt:lpstr>
      <vt:lpstr>What type of business is it?</vt:lpstr>
      <vt:lpstr>Fluency Practice – Talking about Businesses you admire</vt:lpstr>
      <vt:lpstr>Relative Pronouns</vt:lpstr>
      <vt:lpstr>Relative Pronouns</vt:lpstr>
      <vt:lpstr>Relative Pronouns</vt:lpstr>
      <vt:lpstr>Relative Pronouns</vt:lpstr>
      <vt:lpstr>Practise making extended sentences by using a relative pronoun. which/whose/where/</vt:lpstr>
      <vt:lpstr>Practise making extended sentences by using a relative pronoun. which/whose/where/</vt:lpstr>
      <vt:lpstr>Possible answers  which/whose/where/</vt:lpstr>
      <vt:lpstr>Some of the World’s Most Ethical Companies, 2021 Source: https://www.worldsmostethicalcompanies.com/honorees/ </vt:lpstr>
      <vt:lpstr>Talk about a business you admire. Try to include relative pronouns.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Bradley, Stephanie</cp:lastModifiedBy>
  <cp:revision>203</cp:revision>
  <dcterms:created xsi:type="dcterms:W3CDTF">2015-04-14T15:21:28Z</dcterms:created>
  <dcterms:modified xsi:type="dcterms:W3CDTF">2021-12-09T12:43:05Z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