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4"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813185-A16D-49EC-8104-2743943A4275}" v="14" dt="2024-03-01T13:29:05.7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nu Cojocariu" userId="ac165ef7a218ab2d" providerId="LiveId" clId="{94813185-A16D-49EC-8104-2743943A4275}"/>
    <pc:docChg chg="undo custSel addSld delSld modSld sldOrd">
      <pc:chgData name="Dinu Cojocariu" userId="ac165ef7a218ab2d" providerId="LiveId" clId="{94813185-A16D-49EC-8104-2743943A4275}" dt="2024-03-01T13:34:03.364" v="3484" actId="27636"/>
      <pc:docMkLst>
        <pc:docMk/>
      </pc:docMkLst>
      <pc:sldChg chg="addSp modSp mod setBg setClrOvrMap">
        <pc:chgData name="Dinu Cojocariu" userId="ac165ef7a218ab2d" providerId="LiveId" clId="{94813185-A16D-49EC-8104-2743943A4275}" dt="2024-03-01T10:27:32.352" v="91" actId="114"/>
        <pc:sldMkLst>
          <pc:docMk/>
          <pc:sldMk cId="4114545347" sldId="256"/>
        </pc:sldMkLst>
        <pc:spChg chg="mod">
          <ac:chgData name="Dinu Cojocariu" userId="ac165ef7a218ab2d" providerId="LiveId" clId="{94813185-A16D-49EC-8104-2743943A4275}" dt="2024-03-01T10:27:32.352" v="91" actId="114"/>
          <ac:spMkLst>
            <pc:docMk/>
            <pc:sldMk cId="4114545347" sldId="256"/>
            <ac:spMk id="2" creationId="{56DFCC7E-83D4-5B09-C488-35619172CBB8}"/>
          </ac:spMkLst>
        </pc:spChg>
        <pc:spChg chg="add">
          <ac:chgData name="Dinu Cojocariu" userId="ac165ef7a218ab2d" providerId="LiveId" clId="{94813185-A16D-49EC-8104-2743943A4275}" dt="2024-03-01T10:25:44.903" v="0" actId="26606"/>
          <ac:spMkLst>
            <pc:docMk/>
            <pc:sldMk cId="4114545347" sldId="256"/>
            <ac:spMk id="10" creationId="{757B325C-3E35-45CF-9D07-3BCB281F3B9C}"/>
          </ac:spMkLst>
        </pc:spChg>
        <pc:spChg chg="add">
          <ac:chgData name="Dinu Cojocariu" userId="ac165ef7a218ab2d" providerId="LiveId" clId="{94813185-A16D-49EC-8104-2743943A4275}" dt="2024-03-01T10:25:44.903" v="0" actId="26606"/>
          <ac:spMkLst>
            <pc:docMk/>
            <pc:sldMk cId="4114545347" sldId="256"/>
            <ac:spMk id="12" creationId="{C24BEC42-AFF3-40D1-93A2-A27A42E1E23C}"/>
          </ac:spMkLst>
        </pc:spChg>
        <pc:spChg chg="add">
          <ac:chgData name="Dinu Cojocariu" userId="ac165ef7a218ab2d" providerId="LiveId" clId="{94813185-A16D-49EC-8104-2743943A4275}" dt="2024-03-01T10:25:44.903" v="0" actId="26606"/>
          <ac:spMkLst>
            <pc:docMk/>
            <pc:sldMk cId="4114545347" sldId="256"/>
            <ac:spMk id="14" creationId="{608F427C-1EC9-4280-9367-F2B3AA063E82}"/>
          </ac:spMkLst>
        </pc:spChg>
        <pc:spChg chg="add">
          <ac:chgData name="Dinu Cojocariu" userId="ac165ef7a218ab2d" providerId="LiveId" clId="{94813185-A16D-49EC-8104-2743943A4275}" dt="2024-03-01T10:25:44.903" v="0" actId="26606"/>
          <ac:spMkLst>
            <pc:docMk/>
            <pc:sldMk cId="4114545347" sldId="256"/>
            <ac:spMk id="16" creationId="{F98810A7-E114-447A-A7D6-69B27CFB5650}"/>
          </ac:spMkLst>
        </pc:spChg>
        <pc:picChg chg="mod ord">
          <ac:chgData name="Dinu Cojocariu" userId="ac165ef7a218ab2d" providerId="LiveId" clId="{94813185-A16D-49EC-8104-2743943A4275}" dt="2024-03-01T10:25:44.903" v="0" actId="26606"/>
          <ac:picMkLst>
            <pc:docMk/>
            <pc:sldMk cId="4114545347" sldId="256"/>
            <ac:picMk id="5" creationId="{4A8C9A94-8409-EB17-8942-A039DDD2DB18}"/>
          </ac:picMkLst>
        </pc:picChg>
      </pc:sldChg>
      <pc:sldChg chg="addSp delSp modSp mod setBg setClrOvrMap">
        <pc:chgData name="Dinu Cojocariu" userId="ac165ef7a218ab2d" providerId="LiveId" clId="{94813185-A16D-49EC-8104-2743943A4275}" dt="2024-03-01T11:18:57.424" v="1363" actId="20577"/>
        <pc:sldMkLst>
          <pc:docMk/>
          <pc:sldMk cId="1625346145" sldId="257"/>
        </pc:sldMkLst>
        <pc:spChg chg="mod">
          <ac:chgData name="Dinu Cojocariu" userId="ac165ef7a218ab2d" providerId="LiveId" clId="{94813185-A16D-49EC-8104-2743943A4275}" dt="2024-03-01T11:11:42.003" v="624" actId="26606"/>
          <ac:spMkLst>
            <pc:docMk/>
            <pc:sldMk cId="1625346145" sldId="257"/>
            <ac:spMk id="2" creationId="{2958543F-C7D2-1538-B4C8-A9464B3662C0}"/>
          </ac:spMkLst>
        </pc:spChg>
        <pc:spChg chg="mod">
          <ac:chgData name="Dinu Cojocariu" userId="ac165ef7a218ab2d" providerId="LiveId" clId="{94813185-A16D-49EC-8104-2743943A4275}" dt="2024-03-01T11:18:57.424" v="1363" actId="20577"/>
          <ac:spMkLst>
            <pc:docMk/>
            <pc:sldMk cId="1625346145" sldId="257"/>
            <ac:spMk id="3" creationId="{EDDBCD4A-4084-F75F-A8C7-21552412B36E}"/>
          </ac:spMkLst>
        </pc:spChg>
        <pc:spChg chg="add del">
          <ac:chgData name="Dinu Cojocariu" userId="ac165ef7a218ab2d" providerId="LiveId" clId="{94813185-A16D-49EC-8104-2743943A4275}" dt="2024-03-01T11:14:03.847" v="731" actId="26606"/>
          <ac:spMkLst>
            <pc:docMk/>
            <pc:sldMk cId="1625346145" sldId="257"/>
            <ac:spMk id="9" creationId="{EE4E366E-272A-409E-840F-9A6A64A9E3FF}"/>
          </ac:spMkLst>
        </pc:spChg>
        <pc:spChg chg="add del">
          <ac:chgData name="Dinu Cojocariu" userId="ac165ef7a218ab2d" providerId="LiveId" clId="{94813185-A16D-49EC-8104-2743943A4275}" dt="2024-03-01T11:14:03.847" v="731" actId="26606"/>
          <ac:spMkLst>
            <pc:docMk/>
            <pc:sldMk cId="1625346145" sldId="257"/>
            <ac:spMk id="11" creationId="{A721560C-E4AB-4287-A29C-3F6916794CB9}"/>
          </ac:spMkLst>
        </pc:spChg>
        <pc:spChg chg="add del">
          <ac:chgData name="Dinu Cojocariu" userId="ac165ef7a218ab2d" providerId="LiveId" clId="{94813185-A16D-49EC-8104-2743943A4275}" dt="2024-03-01T11:14:03.847" v="731" actId="26606"/>
          <ac:spMkLst>
            <pc:docMk/>
            <pc:sldMk cId="1625346145" sldId="257"/>
            <ac:spMk id="13" creationId="{DF6CFF07-D953-4F9C-9A0E-E0A6AACB6158}"/>
          </ac:spMkLst>
        </pc:spChg>
        <pc:spChg chg="add del">
          <ac:chgData name="Dinu Cojocariu" userId="ac165ef7a218ab2d" providerId="LiveId" clId="{94813185-A16D-49EC-8104-2743943A4275}" dt="2024-03-01T11:14:03.847" v="731" actId="26606"/>
          <ac:spMkLst>
            <pc:docMk/>
            <pc:sldMk cId="1625346145" sldId="257"/>
            <ac:spMk id="15" creationId="{DAA4FEEE-0B5F-41BF-825D-60F9FB089568}"/>
          </ac:spMkLst>
        </pc:spChg>
        <pc:spChg chg="add">
          <ac:chgData name="Dinu Cojocariu" userId="ac165ef7a218ab2d" providerId="LiveId" clId="{94813185-A16D-49EC-8104-2743943A4275}" dt="2024-03-01T11:14:03.847" v="731" actId="26606"/>
          <ac:spMkLst>
            <pc:docMk/>
            <pc:sldMk cId="1625346145" sldId="257"/>
            <ac:spMk id="20" creationId="{B87E4204-E93C-417B-9ED0-F81552DE87E4}"/>
          </ac:spMkLst>
        </pc:spChg>
        <pc:spChg chg="add">
          <ac:chgData name="Dinu Cojocariu" userId="ac165ef7a218ab2d" providerId="LiveId" clId="{94813185-A16D-49EC-8104-2743943A4275}" dt="2024-03-01T11:14:03.847" v="731" actId="26606"/>
          <ac:spMkLst>
            <pc:docMk/>
            <pc:sldMk cId="1625346145" sldId="257"/>
            <ac:spMk id="22" creationId="{068E4A00-82CC-4AD0-B631-F820AEE40F36}"/>
          </ac:spMkLst>
        </pc:spChg>
        <pc:spChg chg="add">
          <ac:chgData name="Dinu Cojocariu" userId="ac165ef7a218ab2d" providerId="LiveId" clId="{94813185-A16D-49EC-8104-2743943A4275}" dt="2024-03-01T11:14:03.847" v="731" actId="26606"/>
          <ac:spMkLst>
            <pc:docMk/>
            <pc:sldMk cId="1625346145" sldId="257"/>
            <ac:spMk id="24" creationId="{463665DF-25B8-4EE2-8F85-921EF38BE2D0}"/>
          </ac:spMkLst>
        </pc:spChg>
        <pc:spChg chg="add">
          <ac:chgData name="Dinu Cojocariu" userId="ac165ef7a218ab2d" providerId="LiveId" clId="{94813185-A16D-49EC-8104-2743943A4275}" dt="2024-03-01T11:14:03.847" v="731" actId="26606"/>
          <ac:spMkLst>
            <pc:docMk/>
            <pc:sldMk cId="1625346145" sldId="257"/>
            <ac:spMk id="26" creationId="{B3378DC2-950E-4B63-B833-32DE4719A85C}"/>
          </ac:spMkLst>
        </pc:spChg>
        <pc:picChg chg="mod">
          <ac:chgData name="Dinu Cojocariu" userId="ac165ef7a218ab2d" providerId="LiveId" clId="{94813185-A16D-49EC-8104-2743943A4275}" dt="2024-03-01T11:14:03.847" v="731" actId="26606"/>
          <ac:picMkLst>
            <pc:docMk/>
            <pc:sldMk cId="1625346145" sldId="257"/>
            <ac:picMk id="4" creationId="{7D3BAE7A-ECD1-D800-39F9-58AF86CC3CF4}"/>
          </ac:picMkLst>
        </pc:picChg>
      </pc:sldChg>
      <pc:sldChg chg="addSp modSp mod ord setBg">
        <pc:chgData name="Dinu Cojocariu" userId="ac165ef7a218ab2d" providerId="LiveId" clId="{94813185-A16D-49EC-8104-2743943A4275}" dt="2024-03-01T11:19:10.537" v="1364" actId="403"/>
        <pc:sldMkLst>
          <pc:docMk/>
          <pc:sldMk cId="2527790602" sldId="258"/>
        </pc:sldMkLst>
        <pc:spChg chg="mod">
          <ac:chgData name="Dinu Cojocariu" userId="ac165ef7a218ab2d" providerId="LiveId" clId="{94813185-A16D-49EC-8104-2743943A4275}" dt="2024-03-01T10:59:07.158" v="375" actId="404"/>
          <ac:spMkLst>
            <pc:docMk/>
            <pc:sldMk cId="2527790602" sldId="258"/>
            <ac:spMk id="2" creationId="{8A5B6898-11FB-6311-1D0B-216E026490F2}"/>
          </ac:spMkLst>
        </pc:spChg>
        <pc:spChg chg="mod ord">
          <ac:chgData name="Dinu Cojocariu" userId="ac165ef7a218ab2d" providerId="LiveId" clId="{94813185-A16D-49EC-8104-2743943A4275}" dt="2024-03-01T11:19:10.537" v="1364" actId="403"/>
          <ac:spMkLst>
            <pc:docMk/>
            <pc:sldMk cId="2527790602" sldId="258"/>
            <ac:spMk id="3" creationId="{7D336A6D-C392-43DB-BFC0-8DC27134AD5E}"/>
          </ac:spMkLst>
        </pc:spChg>
        <pc:spChg chg="add">
          <ac:chgData name="Dinu Cojocariu" userId="ac165ef7a218ab2d" providerId="LiveId" clId="{94813185-A16D-49EC-8104-2743943A4275}" dt="2024-03-01T10:58:49.022" v="367" actId="26606"/>
          <ac:spMkLst>
            <pc:docMk/>
            <pc:sldMk cId="2527790602" sldId="258"/>
            <ac:spMk id="10" creationId="{AC546BE4-C7A3-4A47-9FA5-0866D5E656B4}"/>
          </ac:spMkLst>
        </pc:spChg>
        <pc:picChg chg="mod">
          <ac:chgData name="Dinu Cojocariu" userId="ac165ef7a218ab2d" providerId="LiveId" clId="{94813185-A16D-49EC-8104-2743943A4275}" dt="2024-03-01T10:58:49.022" v="367" actId="26606"/>
          <ac:picMkLst>
            <pc:docMk/>
            <pc:sldMk cId="2527790602" sldId="258"/>
            <ac:picMk id="4" creationId="{2AEE182C-FFD3-E6D3-C3F1-6008013142C9}"/>
          </ac:picMkLst>
        </pc:picChg>
        <pc:picChg chg="mod">
          <ac:chgData name="Dinu Cojocariu" userId="ac165ef7a218ab2d" providerId="LiveId" clId="{94813185-A16D-49EC-8104-2743943A4275}" dt="2024-03-01T10:58:49.022" v="367" actId="26606"/>
          <ac:picMkLst>
            <pc:docMk/>
            <pc:sldMk cId="2527790602" sldId="258"/>
            <ac:picMk id="5" creationId="{5BFE5DC4-133C-B4F7-ACD6-A71E280CEA58}"/>
          </ac:picMkLst>
        </pc:picChg>
      </pc:sldChg>
      <pc:sldChg chg="addSp delSp modSp mod setBg setClrOvrMap">
        <pc:chgData name="Dinu Cojocariu" userId="ac165ef7a218ab2d" providerId="LiveId" clId="{94813185-A16D-49EC-8104-2743943A4275}" dt="2024-03-01T13:20:22.910" v="2942" actId="1076"/>
        <pc:sldMkLst>
          <pc:docMk/>
          <pc:sldMk cId="1523886657" sldId="259"/>
        </pc:sldMkLst>
        <pc:spChg chg="mod">
          <ac:chgData name="Dinu Cojocariu" userId="ac165ef7a218ab2d" providerId="LiveId" clId="{94813185-A16D-49EC-8104-2743943A4275}" dt="2024-03-01T11:21:25.842" v="1382" actId="26606"/>
          <ac:spMkLst>
            <pc:docMk/>
            <pc:sldMk cId="1523886657" sldId="259"/>
            <ac:spMk id="2" creationId="{70EAEAD6-2432-4C4B-2C92-4EAD90A82128}"/>
          </ac:spMkLst>
        </pc:spChg>
        <pc:spChg chg="mod ord">
          <ac:chgData name="Dinu Cojocariu" userId="ac165ef7a218ab2d" providerId="LiveId" clId="{94813185-A16D-49EC-8104-2743943A4275}" dt="2024-03-01T11:21:42.635" v="1385" actId="1076"/>
          <ac:spMkLst>
            <pc:docMk/>
            <pc:sldMk cId="1523886657" sldId="259"/>
            <ac:spMk id="3" creationId="{C32E1F4E-8ECB-3327-F987-8BEA4CC5FD54}"/>
          </ac:spMkLst>
        </pc:spChg>
        <pc:spChg chg="add del">
          <ac:chgData name="Dinu Cojocariu" userId="ac165ef7a218ab2d" providerId="LiveId" clId="{94813185-A16D-49EC-8104-2743943A4275}" dt="2024-03-01T10:46:14.808" v="103" actId="26606"/>
          <ac:spMkLst>
            <pc:docMk/>
            <pc:sldMk cId="1523886657" sldId="259"/>
            <ac:spMk id="10" creationId="{BC004C91-9324-4E94-BC28-856AE162D3A8}"/>
          </ac:spMkLst>
        </pc:spChg>
        <pc:spChg chg="add del">
          <ac:chgData name="Dinu Cojocariu" userId="ac165ef7a218ab2d" providerId="LiveId" clId="{94813185-A16D-49EC-8104-2743943A4275}" dt="2024-03-01T10:46:14.808" v="103" actId="26606"/>
          <ac:spMkLst>
            <pc:docMk/>
            <pc:sldMk cId="1523886657" sldId="259"/>
            <ac:spMk id="12" creationId="{5B562CD4-39C5-44ED-BD68-B789B305E0D5}"/>
          </ac:spMkLst>
        </pc:spChg>
        <pc:spChg chg="add del">
          <ac:chgData name="Dinu Cojocariu" userId="ac165ef7a218ab2d" providerId="LiveId" clId="{94813185-A16D-49EC-8104-2743943A4275}" dt="2024-03-01T11:21:25.842" v="1382" actId="26606"/>
          <ac:spMkLst>
            <pc:docMk/>
            <pc:sldMk cId="1523886657" sldId="259"/>
            <ac:spMk id="17" creationId="{C8A3C342-1D03-412F-8DD3-BF519E8E0AE9}"/>
          </ac:spMkLst>
        </pc:spChg>
        <pc:spChg chg="add del">
          <ac:chgData name="Dinu Cojocariu" userId="ac165ef7a218ab2d" providerId="LiveId" clId="{94813185-A16D-49EC-8104-2743943A4275}" dt="2024-03-01T11:21:25.842" v="1382" actId="26606"/>
          <ac:spMkLst>
            <pc:docMk/>
            <pc:sldMk cId="1523886657" sldId="259"/>
            <ac:spMk id="19" creationId="{81CC9B02-E087-4350-AEBD-2C3CF001AF01}"/>
          </ac:spMkLst>
        </pc:spChg>
        <pc:spChg chg="add">
          <ac:chgData name="Dinu Cojocariu" userId="ac165ef7a218ab2d" providerId="LiveId" clId="{94813185-A16D-49EC-8104-2743943A4275}" dt="2024-03-01T11:21:25.842" v="1382" actId="26606"/>
          <ac:spMkLst>
            <pc:docMk/>
            <pc:sldMk cId="1523886657" sldId="259"/>
            <ac:spMk id="24" creationId="{9362849A-570D-49DB-954C-63F144E88A4A}"/>
          </ac:spMkLst>
        </pc:spChg>
        <pc:spChg chg="add">
          <ac:chgData name="Dinu Cojocariu" userId="ac165ef7a218ab2d" providerId="LiveId" clId="{94813185-A16D-49EC-8104-2743943A4275}" dt="2024-03-01T11:21:25.842" v="1382" actId="26606"/>
          <ac:spMkLst>
            <pc:docMk/>
            <pc:sldMk cId="1523886657" sldId="259"/>
            <ac:spMk id="26" creationId="{1CA42011-E478-428B-9D15-A98E338BF8C1}"/>
          </ac:spMkLst>
        </pc:spChg>
        <pc:spChg chg="add">
          <ac:chgData name="Dinu Cojocariu" userId="ac165ef7a218ab2d" providerId="LiveId" clId="{94813185-A16D-49EC-8104-2743943A4275}" dt="2024-03-01T11:21:25.842" v="1382" actId="26606"/>
          <ac:spMkLst>
            <pc:docMk/>
            <pc:sldMk cId="1523886657" sldId="259"/>
            <ac:spMk id="28" creationId="{9ED2773C-FE51-4632-BA46-036BDCDA6E5C}"/>
          </ac:spMkLst>
        </pc:spChg>
        <pc:spChg chg="add">
          <ac:chgData name="Dinu Cojocariu" userId="ac165ef7a218ab2d" providerId="LiveId" clId="{94813185-A16D-49EC-8104-2743943A4275}" dt="2024-03-01T11:21:25.842" v="1382" actId="26606"/>
          <ac:spMkLst>
            <pc:docMk/>
            <pc:sldMk cId="1523886657" sldId="259"/>
            <ac:spMk id="30" creationId="{E02F9158-C4C2-46A8-BE73-A4F77E139FB6}"/>
          </ac:spMkLst>
        </pc:spChg>
        <pc:picChg chg="del mod ord">
          <ac:chgData name="Dinu Cojocariu" userId="ac165ef7a218ab2d" providerId="LiveId" clId="{94813185-A16D-49EC-8104-2743943A4275}" dt="2024-03-01T11:20:55.626" v="1376" actId="21"/>
          <ac:picMkLst>
            <pc:docMk/>
            <pc:sldMk cId="1523886657" sldId="259"/>
            <ac:picMk id="4" creationId="{A46FB7B0-8D12-4E90-A80A-D62BE15BD6DF}"/>
          </ac:picMkLst>
        </pc:picChg>
        <pc:picChg chg="del mod">
          <ac:chgData name="Dinu Cojocariu" userId="ac165ef7a218ab2d" providerId="LiveId" clId="{94813185-A16D-49EC-8104-2743943A4275}" dt="2024-03-01T12:26:44.849" v="2024" actId="21"/>
          <ac:picMkLst>
            <pc:docMk/>
            <pc:sldMk cId="1523886657" sldId="259"/>
            <ac:picMk id="5" creationId="{3A2342D2-9152-F129-C3C9-B3EE15DA0A97}"/>
          </ac:picMkLst>
        </pc:picChg>
        <pc:picChg chg="add mod">
          <ac:chgData name="Dinu Cojocariu" userId="ac165ef7a218ab2d" providerId="LiveId" clId="{94813185-A16D-49EC-8104-2743943A4275}" dt="2024-03-01T13:20:22.910" v="2942" actId="1076"/>
          <ac:picMkLst>
            <pc:docMk/>
            <pc:sldMk cId="1523886657" sldId="259"/>
            <ac:picMk id="6" creationId="{ACF54D52-EFB2-27DC-BF18-42CE9AA81061}"/>
          </ac:picMkLst>
        </pc:picChg>
      </pc:sldChg>
      <pc:sldChg chg="addSp delSp modSp mod setBg">
        <pc:chgData name="Dinu Cojocariu" userId="ac165ef7a218ab2d" providerId="LiveId" clId="{94813185-A16D-49EC-8104-2743943A4275}" dt="2024-03-01T13:25:44.378" v="3312" actId="27636"/>
        <pc:sldMkLst>
          <pc:docMk/>
          <pc:sldMk cId="745340556" sldId="260"/>
        </pc:sldMkLst>
        <pc:spChg chg="mod">
          <ac:chgData name="Dinu Cojocariu" userId="ac165ef7a218ab2d" providerId="LiveId" clId="{94813185-A16D-49EC-8104-2743943A4275}" dt="2024-03-01T10:46:58.588" v="113" actId="26606"/>
          <ac:spMkLst>
            <pc:docMk/>
            <pc:sldMk cId="745340556" sldId="260"/>
            <ac:spMk id="2" creationId="{CB4ABC55-295D-1CEF-6F82-4E038958122A}"/>
          </ac:spMkLst>
        </pc:spChg>
        <pc:spChg chg="mod ord">
          <ac:chgData name="Dinu Cojocariu" userId="ac165ef7a218ab2d" providerId="LiveId" clId="{94813185-A16D-49EC-8104-2743943A4275}" dt="2024-03-01T13:25:44.378" v="3312" actId="27636"/>
          <ac:spMkLst>
            <pc:docMk/>
            <pc:sldMk cId="745340556" sldId="260"/>
            <ac:spMk id="3" creationId="{45923BE6-122B-F571-8097-3D7FBCB6AEA8}"/>
          </ac:spMkLst>
        </pc:spChg>
        <pc:spChg chg="add del">
          <ac:chgData name="Dinu Cojocariu" userId="ac165ef7a218ab2d" providerId="LiveId" clId="{94813185-A16D-49EC-8104-2743943A4275}" dt="2024-03-01T10:46:58.504" v="112" actId="26606"/>
          <ac:spMkLst>
            <pc:docMk/>
            <pc:sldMk cId="745340556" sldId="260"/>
            <ac:spMk id="11" creationId="{0F8EDF29-1535-4A6E-807D-812733F33EDB}"/>
          </ac:spMkLst>
        </pc:spChg>
        <pc:spChg chg="add">
          <ac:chgData name="Dinu Cojocariu" userId="ac165ef7a218ab2d" providerId="LiveId" clId="{94813185-A16D-49EC-8104-2743943A4275}" dt="2024-03-01T10:46:58.588" v="113" actId="26606"/>
          <ac:spMkLst>
            <pc:docMk/>
            <pc:sldMk cId="745340556" sldId="260"/>
            <ac:spMk id="14" creationId="{6DDE478A-9B9B-4F32-906C-273776BD77F0}"/>
          </ac:spMkLst>
        </pc:spChg>
        <pc:picChg chg="mod">
          <ac:chgData name="Dinu Cojocariu" userId="ac165ef7a218ab2d" providerId="LiveId" clId="{94813185-A16D-49EC-8104-2743943A4275}" dt="2024-03-01T10:46:58.588" v="113" actId="26606"/>
          <ac:picMkLst>
            <pc:docMk/>
            <pc:sldMk cId="745340556" sldId="260"/>
            <ac:picMk id="4" creationId="{37C6E456-BCC6-4A81-5429-002F04393CFC}"/>
          </ac:picMkLst>
        </pc:picChg>
        <pc:picChg chg="mod ord">
          <ac:chgData name="Dinu Cojocariu" userId="ac165ef7a218ab2d" providerId="LiveId" clId="{94813185-A16D-49EC-8104-2743943A4275}" dt="2024-03-01T10:46:58.588" v="113" actId="26606"/>
          <ac:picMkLst>
            <pc:docMk/>
            <pc:sldMk cId="745340556" sldId="260"/>
            <ac:picMk id="5" creationId="{BAD29ECD-B6BE-7508-EA17-296CEDE82F05}"/>
          </ac:picMkLst>
        </pc:picChg>
        <pc:picChg chg="mod ord">
          <ac:chgData name="Dinu Cojocariu" userId="ac165ef7a218ab2d" providerId="LiveId" clId="{94813185-A16D-49EC-8104-2743943A4275}" dt="2024-03-01T10:46:58.588" v="113" actId="26606"/>
          <ac:picMkLst>
            <pc:docMk/>
            <pc:sldMk cId="745340556" sldId="260"/>
            <ac:picMk id="6" creationId="{7747000C-8233-5AA2-565B-F6CE083D9528}"/>
          </ac:picMkLst>
        </pc:picChg>
        <pc:cxnChg chg="add">
          <ac:chgData name="Dinu Cojocariu" userId="ac165ef7a218ab2d" providerId="LiveId" clId="{94813185-A16D-49EC-8104-2743943A4275}" dt="2024-03-01T10:46:58.588" v="113" actId="26606"/>
          <ac:cxnSpMkLst>
            <pc:docMk/>
            <pc:sldMk cId="745340556" sldId="260"/>
            <ac:cxnSpMk id="13" creationId="{133675D8-8B7A-4149-AD08-B81A69EC6C88}"/>
          </ac:cxnSpMkLst>
        </pc:cxnChg>
        <pc:cxnChg chg="add">
          <ac:chgData name="Dinu Cojocariu" userId="ac165ef7a218ab2d" providerId="LiveId" clId="{94813185-A16D-49EC-8104-2743943A4275}" dt="2024-03-01T10:46:58.588" v="113" actId="26606"/>
          <ac:cxnSpMkLst>
            <pc:docMk/>
            <pc:sldMk cId="745340556" sldId="260"/>
            <ac:cxnSpMk id="15" creationId="{56FE85DE-8857-4E6E-800A-944BB57F97EF}"/>
          </ac:cxnSpMkLst>
        </pc:cxnChg>
      </pc:sldChg>
      <pc:sldChg chg="addSp modSp mod setBg">
        <pc:chgData name="Dinu Cojocariu" userId="ac165ef7a218ab2d" providerId="LiveId" clId="{94813185-A16D-49EC-8104-2743943A4275}" dt="2024-03-01T13:20:01.495" v="2941" actId="27636"/>
        <pc:sldMkLst>
          <pc:docMk/>
          <pc:sldMk cId="806587403" sldId="261"/>
        </pc:sldMkLst>
        <pc:spChg chg="mod">
          <ac:chgData name="Dinu Cojocariu" userId="ac165ef7a218ab2d" providerId="LiveId" clId="{94813185-A16D-49EC-8104-2743943A4275}" dt="2024-03-01T13:19:55.059" v="2938" actId="1076"/>
          <ac:spMkLst>
            <pc:docMk/>
            <pc:sldMk cId="806587403" sldId="261"/>
            <ac:spMk id="2" creationId="{492AF98B-9AEC-4099-CC41-A7F5C3821056}"/>
          </ac:spMkLst>
        </pc:spChg>
        <pc:spChg chg="mod">
          <ac:chgData name="Dinu Cojocariu" userId="ac165ef7a218ab2d" providerId="LiveId" clId="{94813185-A16D-49EC-8104-2743943A4275}" dt="2024-03-01T13:20:01.495" v="2941" actId="27636"/>
          <ac:spMkLst>
            <pc:docMk/>
            <pc:sldMk cId="806587403" sldId="261"/>
            <ac:spMk id="3" creationId="{8CC7BE6F-598D-7899-4010-7874191D09A1}"/>
          </ac:spMkLst>
        </pc:spChg>
        <pc:spChg chg="add">
          <ac:chgData name="Dinu Cojocariu" userId="ac165ef7a218ab2d" providerId="LiveId" clId="{94813185-A16D-49EC-8104-2743943A4275}" dt="2024-03-01T10:47:15.825" v="114" actId="26606"/>
          <ac:spMkLst>
            <pc:docMk/>
            <pc:sldMk cId="806587403" sldId="261"/>
            <ac:spMk id="10" creationId="{387B700E-91FC-4893-94A0-333C11403BF3}"/>
          </ac:spMkLst>
        </pc:spChg>
        <pc:picChg chg="mod">
          <ac:chgData name="Dinu Cojocariu" userId="ac165ef7a218ab2d" providerId="LiveId" clId="{94813185-A16D-49EC-8104-2743943A4275}" dt="2024-03-01T13:19:38.065" v="2933" actId="14100"/>
          <ac:picMkLst>
            <pc:docMk/>
            <pc:sldMk cId="806587403" sldId="261"/>
            <ac:picMk id="4" creationId="{A97FD509-3CF4-A7C2-8A9C-795709135246}"/>
          </ac:picMkLst>
        </pc:picChg>
        <pc:picChg chg="mod ord">
          <ac:chgData name="Dinu Cojocariu" userId="ac165ef7a218ab2d" providerId="LiveId" clId="{94813185-A16D-49EC-8104-2743943A4275}" dt="2024-03-01T13:19:35.871" v="2932" actId="14100"/>
          <ac:picMkLst>
            <pc:docMk/>
            <pc:sldMk cId="806587403" sldId="261"/>
            <ac:picMk id="5" creationId="{F4E56550-937E-05B9-0360-57EEC5E22808}"/>
          </ac:picMkLst>
        </pc:picChg>
      </pc:sldChg>
      <pc:sldChg chg="modSp mod">
        <pc:chgData name="Dinu Cojocariu" userId="ac165ef7a218ab2d" providerId="LiveId" clId="{94813185-A16D-49EC-8104-2743943A4275}" dt="2024-03-01T13:19:25.656" v="2931" actId="2711"/>
        <pc:sldMkLst>
          <pc:docMk/>
          <pc:sldMk cId="1368053604" sldId="262"/>
        </pc:sldMkLst>
        <pc:spChg chg="mod">
          <ac:chgData name="Dinu Cojocariu" userId="ac165ef7a218ab2d" providerId="LiveId" clId="{94813185-A16D-49EC-8104-2743943A4275}" dt="2024-03-01T13:19:10.676" v="2930" actId="1076"/>
          <ac:spMkLst>
            <pc:docMk/>
            <pc:sldMk cId="1368053604" sldId="262"/>
            <ac:spMk id="2" creationId="{A981C1FD-41A0-E66F-0DCE-A04DF0626BDC}"/>
          </ac:spMkLst>
        </pc:spChg>
        <pc:spChg chg="mod">
          <ac:chgData name="Dinu Cojocariu" userId="ac165ef7a218ab2d" providerId="LiveId" clId="{94813185-A16D-49EC-8104-2743943A4275}" dt="2024-03-01T13:19:25.656" v="2931" actId="2711"/>
          <ac:spMkLst>
            <pc:docMk/>
            <pc:sldMk cId="1368053604" sldId="262"/>
            <ac:spMk id="3" creationId="{61E21F83-0A0C-1990-B70A-E7408096DF3A}"/>
          </ac:spMkLst>
        </pc:spChg>
      </pc:sldChg>
      <pc:sldChg chg="modSp mod">
        <pc:chgData name="Dinu Cojocariu" userId="ac165ef7a218ab2d" providerId="LiveId" clId="{94813185-A16D-49EC-8104-2743943A4275}" dt="2024-03-01T13:18:54.743" v="2929" actId="404"/>
        <pc:sldMkLst>
          <pc:docMk/>
          <pc:sldMk cId="3855400765" sldId="263"/>
        </pc:sldMkLst>
        <pc:spChg chg="mod">
          <ac:chgData name="Dinu Cojocariu" userId="ac165ef7a218ab2d" providerId="LiveId" clId="{94813185-A16D-49EC-8104-2743943A4275}" dt="2024-03-01T12:25:51.470" v="2021" actId="1076"/>
          <ac:spMkLst>
            <pc:docMk/>
            <pc:sldMk cId="3855400765" sldId="263"/>
            <ac:spMk id="2" creationId="{ACB9975A-B487-81C7-FC88-E920DE0B6985}"/>
          </ac:spMkLst>
        </pc:spChg>
        <pc:spChg chg="mod">
          <ac:chgData name="Dinu Cojocariu" userId="ac165ef7a218ab2d" providerId="LiveId" clId="{94813185-A16D-49EC-8104-2743943A4275}" dt="2024-03-01T13:18:54.743" v="2929" actId="404"/>
          <ac:spMkLst>
            <pc:docMk/>
            <pc:sldMk cId="3855400765" sldId="263"/>
            <ac:spMk id="3" creationId="{0A1CDBAE-8B07-9351-0A10-91B3A98AF002}"/>
          </ac:spMkLst>
        </pc:spChg>
      </pc:sldChg>
      <pc:sldChg chg="addSp delSp modSp new mod setBg setClrOvrMap">
        <pc:chgData name="Dinu Cojocariu" userId="ac165ef7a218ab2d" providerId="LiveId" clId="{94813185-A16D-49EC-8104-2743943A4275}" dt="2024-03-01T12:31:24.599" v="2422" actId="1582"/>
        <pc:sldMkLst>
          <pc:docMk/>
          <pc:sldMk cId="1882936368" sldId="264"/>
        </pc:sldMkLst>
        <pc:spChg chg="del">
          <ac:chgData name="Dinu Cojocariu" userId="ac165ef7a218ab2d" providerId="LiveId" clId="{94813185-A16D-49EC-8104-2743943A4275}" dt="2024-03-01T11:20:13.720" v="1367" actId="478"/>
          <ac:spMkLst>
            <pc:docMk/>
            <pc:sldMk cId="1882936368" sldId="264"/>
            <ac:spMk id="2" creationId="{45BF85D8-3D71-B859-0F16-5DC8E4B63D75}"/>
          </ac:spMkLst>
        </pc:spChg>
        <pc:spChg chg="mod ord">
          <ac:chgData name="Dinu Cojocariu" userId="ac165ef7a218ab2d" providerId="LiveId" clId="{94813185-A16D-49EC-8104-2743943A4275}" dt="2024-03-01T12:31:24.599" v="2422" actId="1582"/>
          <ac:spMkLst>
            <pc:docMk/>
            <pc:sldMk cId="1882936368" sldId="264"/>
            <ac:spMk id="3" creationId="{ACFA2BE2-9068-05F1-FDAA-670C5B8BE397}"/>
          </ac:spMkLst>
        </pc:spChg>
        <pc:spChg chg="add mod">
          <ac:chgData name="Dinu Cojocariu" userId="ac165ef7a218ab2d" providerId="LiveId" clId="{94813185-A16D-49EC-8104-2743943A4275}" dt="2024-03-01T12:31:01.451" v="2419" actId="2710"/>
          <ac:spMkLst>
            <pc:docMk/>
            <pc:sldMk cId="1882936368" sldId="264"/>
            <ac:spMk id="6" creationId="{C5A2E0FE-C737-416A-F4E1-8011A5C24116}"/>
          </ac:spMkLst>
        </pc:spChg>
        <pc:spChg chg="add">
          <ac:chgData name="Dinu Cojocariu" userId="ac165ef7a218ab2d" providerId="LiveId" clId="{94813185-A16D-49EC-8104-2743943A4275}" dt="2024-03-01T11:21:07.013" v="1379" actId="26606"/>
          <ac:spMkLst>
            <pc:docMk/>
            <pc:sldMk cId="1882936368" sldId="264"/>
            <ac:spMk id="9" creationId="{9362849A-570D-49DB-954C-63F144E88A4A}"/>
          </ac:spMkLst>
        </pc:spChg>
        <pc:spChg chg="add">
          <ac:chgData name="Dinu Cojocariu" userId="ac165ef7a218ab2d" providerId="LiveId" clId="{94813185-A16D-49EC-8104-2743943A4275}" dt="2024-03-01T11:21:07.013" v="1379" actId="26606"/>
          <ac:spMkLst>
            <pc:docMk/>
            <pc:sldMk cId="1882936368" sldId="264"/>
            <ac:spMk id="11" creationId="{1CA42011-E478-428B-9D15-A98E338BF8C1}"/>
          </ac:spMkLst>
        </pc:spChg>
        <pc:spChg chg="add">
          <ac:chgData name="Dinu Cojocariu" userId="ac165ef7a218ab2d" providerId="LiveId" clId="{94813185-A16D-49EC-8104-2743943A4275}" dt="2024-03-01T11:21:07.013" v="1379" actId="26606"/>
          <ac:spMkLst>
            <pc:docMk/>
            <pc:sldMk cId="1882936368" sldId="264"/>
            <ac:spMk id="13" creationId="{9ED2773C-FE51-4632-BA46-036BDCDA6E5C}"/>
          </ac:spMkLst>
        </pc:spChg>
        <pc:spChg chg="add">
          <ac:chgData name="Dinu Cojocariu" userId="ac165ef7a218ab2d" providerId="LiveId" clId="{94813185-A16D-49EC-8104-2743943A4275}" dt="2024-03-01T11:21:07.013" v="1379" actId="26606"/>
          <ac:spMkLst>
            <pc:docMk/>
            <pc:sldMk cId="1882936368" sldId="264"/>
            <ac:spMk id="15" creationId="{E02F9158-C4C2-46A8-BE73-A4F77E139FB6}"/>
          </ac:spMkLst>
        </pc:spChg>
        <pc:picChg chg="add del mod">
          <ac:chgData name="Dinu Cojocariu" userId="ac165ef7a218ab2d" providerId="LiveId" clId="{94813185-A16D-49EC-8104-2743943A4275}" dt="2024-03-01T12:26:37.429" v="2022" actId="21"/>
          <ac:picMkLst>
            <pc:docMk/>
            <pc:sldMk cId="1882936368" sldId="264"/>
            <ac:picMk id="4" creationId="{33BD9E26-AB61-82AD-A055-4F27F5A3740E}"/>
          </ac:picMkLst>
        </pc:picChg>
        <pc:picChg chg="add mod">
          <ac:chgData name="Dinu Cojocariu" userId="ac165ef7a218ab2d" providerId="LiveId" clId="{94813185-A16D-49EC-8104-2743943A4275}" dt="2024-03-01T12:26:55.064" v="2028" actId="1076"/>
          <ac:picMkLst>
            <pc:docMk/>
            <pc:sldMk cId="1882936368" sldId="264"/>
            <ac:picMk id="5" creationId="{09B9E87C-470B-024B-9C61-A4638077BEBF}"/>
          </ac:picMkLst>
        </pc:picChg>
      </pc:sldChg>
      <pc:sldChg chg="delSp modSp new mod">
        <pc:chgData name="Dinu Cojocariu" userId="ac165ef7a218ab2d" providerId="LiveId" clId="{94813185-A16D-49EC-8104-2743943A4275}" dt="2024-03-01T13:34:03.364" v="3484" actId="27636"/>
        <pc:sldMkLst>
          <pc:docMk/>
          <pc:sldMk cId="1679993884" sldId="265"/>
        </pc:sldMkLst>
        <pc:spChg chg="del">
          <ac:chgData name="Dinu Cojocariu" userId="ac165ef7a218ab2d" providerId="LiveId" clId="{94813185-A16D-49EC-8104-2743943A4275}" dt="2024-03-01T13:18:15.975" v="2917" actId="478"/>
          <ac:spMkLst>
            <pc:docMk/>
            <pc:sldMk cId="1679993884" sldId="265"/>
            <ac:spMk id="2" creationId="{198678F8-562B-8770-E202-D3E2EB2A46D6}"/>
          </ac:spMkLst>
        </pc:spChg>
        <pc:spChg chg="mod">
          <ac:chgData name="Dinu Cojocariu" userId="ac165ef7a218ab2d" providerId="LiveId" clId="{94813185-A16D-49EC-8104-2743943A4275}" dt="2024-03-01T13:34:03.364" v="3484" actId="27636"/>
          <ac:spMkLst>
            <pc:docMk/>
            <pc:sldMk cId="1679993884" sldId="265"/>
            <ac:spMk id="3" creationId="{E8DC7B3B-95AF-1599-502C-931EAA493F42}"/>
          </ac:spMkLst>
        </pc:spChg>
      </pc:sldChg>
      <pc:sldChg chg="modSp new del mod">
        <pc:chgData name="Dinu Cojocariu" userId="ac165ef7a218ab2d" providerId="LiveId" clId="{94813185-A16D-49EC-8104-2743943A4275}" dt="2024-03-01T12:31:37.982" v="2424" actId="47"/>
        <pc:sldMkLst>
          <pc:docMk/>
          <pc:sldMk cId="2836070899" sldId="265"/>
        </pc:sldMkLst>
        <pc:spChg chg="mod">
          <ac:chgData name="Dinu Cojocariu" userId="ac165ef7a218ab2d" providerId="LiveId" clId="{94813185-A16D-49EC-8104-2743943A4275}" dt="2024-03-01T12:31:34.858" v="2423" actId="20577"/>
          <ac:spMkLst>
            <pc:docMk/>
            <pc:sldMk cId="2836070899" sldId="265"/>
            <ac:spMk id="3" creationId="{1CA76425-9E13-10FB-484E-6D3A3EB985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887C0E-D2E6-46D3-A4D9-47F016A7D605}" type="datetimeFigureOut">
              <a:rPr lang="en-US" smtClean="0"/>
              <a:t>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1171A2-2D43-45E4-8ED1-54C14CC173F1}" type="slidenum">
              <a:rPr lang="en-US" smtClean="0"/>
              <a:t>‹#›</a:t>
            </a:fld>
            <a:endParaRPr lang="en-US"/>
          </a:p>
        </p:txBody>
      </p:sp>
    </p:spTree>
    <p:extLst>
      <p:ext uri="{BB962C8B-B14F-4D97-AF65-F5344CB8AC3E}">
        <p14:creationId xmlns:p14="http://schemas.microsoft.com/office/powerpoint/2010/main" val="17426982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a ubiquitous name in the realm of fast-food, is a haven for burger enthusiasts worldwide and with its iconic flame-grilled patties and signature Whopper sandwich, Burger King has carved a distinctive niche in the culinary landscape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Ashman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2021).</a:t>
            </a:r>
            <a:r>
              <a:rPr lang="en-US" sz="1800" kern="0" dirty="0">
                <a:solidFill>
                  <a:srgbClr val="0D0D0D"/>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 chose Burger King for its unparalleled convenience, consistent quality, and nostalgic appeal. Its affordability and accessibility make it a go-to choose for a quick and satisfying meal. Despite its widespread presence, each visit promises a familiar yet gratifying experience, with the aroma of freshly cooked burgers permeating the air and the anticipation of that first bite never failing to deliver. While gastronomy often conjures images of elaborate culinary creations, Burger King's straightforward approach to comfort food holds a special place in many hearts, including mine.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81171A2-2D43-45E4-8ED1-54C14CC173F1}" type="slidenum">
              <a:rPr lang="en-US" smtClean="0"/>
              <a:t>2</a:t>
            </a:fld>
            <a:endParaRPr lang="en-US"/>
          </a:p>
        </p:txBody>
      </p:sp>
    </p:spTree>
    <p:extLst>
      <p:ext uri="{BB962C8B-B14F-4D97-AF65-F5344CB8AC3E}">
        <p14:creationId xmlns:p14="http://schemas.microsoft.com/office/powerpoint/2010/main" val="195804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Product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is known for its diverse menu offerings, primarily centered around burgers, fries, and beverages. However, the menu is regularly updated with new additions, limited-time offers, and promotions to keep customers engaged and interested. This includes variations of their classic burgers, such as the Whopper, as well as chicken sandwiches, salads, and breakfast items. Additionally, Burger King often collaborates with popular brands for special menu items, further expanding its appeal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McLamore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Place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strategically locates its restaurants in high-traffic areas, including shopping centers, airports, and along major highways. This ensures accessibility and convenience for customers on the go. The restaurant chain also utilizes drive-thru facilities to cater to customers who prefer the convenience of ordering from their vehicles. In terms of transportation links, Burger King locations are often situated near public transportation hubs or major roadways, facilitating easy access for commuters. Regarding parking, many Burger King locations offer ample parking space, making it convenient for customers dining in or using the drive-thru service.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81171A2-2D43-45E4-8ED1-54C14CC173F1}" type="slidenum">
              <a:rPr lang="en-US" smtClean="0"/>
              <a:t>3</a:t>
            </a:fld>
            <a:endParaRPr lang="en-US"/>
          </a:p>
        </p:txBody>
      </p:sp>
    </p:spTree>
    <p:extLst>
      <p:ext uri="{BB962C8B-B14F-4D97-AF65-F5344CB8AC3E}">
        <p14:creationId xmlns:p14="http://schemas.microsoft.com/office/powerpoint/2010/main" val="2563746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Price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positions itself as a mid-range fast-food option, offering quality food at affordable prices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Tlapana</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Sandlana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The menu features a range of price points, with value meals and combo deals providing cost-effective options for budget-conscious diners. Compared to fine dining establishments, Burger King falls into the budget-friendly category, appealing to a wide demographic, including families, students, and individuals seeking a quick and satisfying meal without breaking the bank. Prices for individual menu items typically range from a few dollars for sandwiches and sides to around ten dollars for combo meals. Beverages are priced competitively, with options ranging from soft drinks to specialty coffee beverages.</a:t>
            </a: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Promotion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utilizes various channels to advertise its brand and promotions. This includes traditional methods such as television commercials, print ads in newspapers and magazines, and outdoor billboards. Additionally, Burger King maintains a strong online presence through its official website and social media platforms, where customers can find information about menu items, promotions, and special offers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Bragg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2020). The restaurant chain also leverages digital marketing techniques such as email newsletters and mobile app notifications to engage with customers and drive sales. Promotions frequently include limited-time menu items, discounts on combo meals, and special deals for loyalty program members (</a:t>
            </a:r>
            <a:r>
              <a:rPr lang="en-US" sz="1800" kern="100" dirty="0">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Hecht 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2020). Overall, Burger King's promotional efforts are designed to attract both new and existing customers, encouraging them to visit their nearest location and enjoy their favorite menu items.</a:t>
            </a:r>
          </a:p>
          <a:p>
            <a:endParaRPr lang="en-US" dirty="0"/>
          </a:p>
        </p:txBody>
      </p:sp>
      <p:sp>
        <p:nvSpPr>
          <p:cNvPr id="4" name="Slide Number Placeholder 3"/>
          <p:cNvSpPr>
            <a:spLocks noGrp="1"/>
          </p:cNvSpPr>
          <p:nvPr>
            <p:ph type="sldNum" sz="quarter" idx="5"/>
          </p:nvPr>
        </p:nvSpPr>
        <p:spPr/>
        <p:txBody>
          <a:bodyPr/>
          <a:lstStyle/>
          <a:p>
            <a:fld id="{681171A2-2D43-45E4-8ED1-54C14CC173F1}" type="slidenum">
              <a:rPr lang="en-US" smtClean="0"/>
              <a:t>4</a:t>
            </a:fld>
            <a:endParaRPr lang="en-US"/>
          </a:p>
        </p:txBody>
      </p:sp>
    </p:spTree>
    <p:extLst>
      <p:ext uri="{BB962C8B-B14F-4D97-AF65-F5344CB8AC3E}">
        <p14:creationId xmlns:p14="http://schemas.microsoft.com/office/powerpoint/2010/main" val="2317483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Menu Innovation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continuously innovates its menu to offer a diverse range of options to cater to different tastes and preferences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Wolfson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et al</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2020). From classic burgers like the Whopper to vegetarian and plant-based alternatives, such as the Impossible Whopper, the menu appeals to a wide audience. This variety ensures that customers can find something they enjoy, whether they prefer traditional favorites or are looking to try something new.</a:t>
            </a: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Quality Ingredients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Despite being a fast-food chain, Burger King emphasizes the use of quality ingredients in its menu items. The iconic flame-grilled burgers are made with 100% beef patties, and the ingredients are sourced from trusted suppliers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Hagedoorn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This commitment to quality ensures that customers receive fresh and flavorful food with every visit.</a:t>
            </a: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Value Pricing</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offers value pricing on many of its menu items, including combo meals and value meals. These affordable options allow customers to enjoy a satisfying meal without breaking the bank. Additionally, Burger King regularly features promotions and discounts, further enhancing the value proposition for customers (</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Shcherbakova</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Convenience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Burger King prioritizes convenience for its customers through various service channels, including dine-in, drive-thru, and delivery options. Whether customers prefer to enjoy their meal in the restaurant, on the go, or in the comfort of their own home, Burger King makes it easy to access their food. The restaurant chain also offers mobile ordering through its app, allowing customers to place orders and customize their meals with ease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Dirsehan</a:t>
            </a:r>
            <a:r>
              <a:rPr lang="en-US"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Cankat</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2021)</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681171A2-2D43-45E4-8ED1-54C14CC173F1}" type="slidenum">
              <a:rPr lang="en-US" smtClean="0"/>
              <a:t>6</a:t>
            </a:fld>
            <a:endParaRPr lang="en-US"/>
          </a:p>
        </p:txBody>
      </p:sp>
    </p:spTree>
    <p:extLst>
      <p:ext uri="{BB962C8B-B14F-4D97-AF65-F5344CB8AC3E}">
        <p14:creationId xmlns:p14="http://schemas.microsoft.com/office/powerpoint/2010/main" val="39861685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During a recent visit to Burger King, I experienced firsthand the value that the restaurant provides to its customers. The inviting aroma of freshly grilled burgers greeted me as I entered the restaurant, creating a sense of anticipation for the meal ahead. The interior was modern and well-maintained, with comfortable seating areas for dining in. As I approached the counter to place my order, I was greeted warmly by the staff, who were attentive and helpful throughout the ordering process. I decided to try the signature Whopper meal, which came with a side of crispy fries and a refreshing soft drink. The Whopper was freshly prepared and bursting with flavor, with the flame-grilled patty complemented by fresh lettuce, tomatoes, onions, and creamy mayo. The fries were perfectly golden and crispy, and the drink was ice-cold and refreshing. Overall, my dining experience at Burger King was highly enjoyable, thanks to the delicious food, friendly service, and convenient amenities. Whether dining in, using the drive-thru, or ordering delivery, Burger King consistently delivers value to its customers through its quality food and exceptional service. I would highly recommend Burger King to anyone looking for a satisfying meal at an affordable price.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81171A2-2D43-45E4-8ED1-54C14CC173F1}" type="slidenum">
              <a:rPr lang="en-US" smtClean="0"/>
              <a:t>7</a:t>
            </a:fld>
            <a:endParaRPr lang="en-US"/>
          </a:p>
        </p:txBody>
      </p:sp>
    </p:spTree>
    <p:extLst>
      <p:ext uri="{BB962C8B-B14F-4D97-AF65-F5344CB8AC3E}">
        <p14:creationId xmlns:p14="http://schemas.microsoft.com/office/powerpoint/2010/main" val="338559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 a reviewer, it is important to provide a balanced perspective, considering both positive and negative aspects of the dining experience. My recent visit to Burger King left me with mixed feelings, with elements of both positive and negative experiences.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Positive Aspects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highlight of my visit to Burger King was undoubtedly the food. The Whopper meal I ordered was delicious, with the flame-grilled patty providing a satisfying smoky flavor that paired well with the fresh toppings. The fries were crispy and perfectly seasoned, and the drink was cold and refreshing. In terms of taste and quality, Burger King delivered on its promise of flavorful fast food. Additionally, the convenience and accessibility of Burger King cannot be overlooked. The restaurant's drive-thru service allowed me to quickly and easily place my order without leaving my car, making it a convenient option for busy individuals or families on the go. The restaurant's clean and modern interior also provided a comfortable atmosphere for dining in.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Negative Aspects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While the food at Burger King exceeded my expectations, there were some drawbacks to the overall experience. One area of concern was the service. While the staff were friendly and polite, there seemed to be a lack of efficiency in handling orders, resulting in longer wait times than anticipated. This was particularly noticeable during peak hours when the restaurant was busy. Another potential downside was the pricing. While Burger King is generally considered affordable for fast food, I could not help but feel that the prices were slightly inflated compared to similar fast-food chains. The cost of the meal, especially when considering additional items like drinks or desserts, may deter some customers looking for a budget-friendly option. Cleanliness was another area of concern. While the restaurant appeared clean and well-maintained overall, I could not help but notice that the "scores on the doors" sign was not prominently displayed. This lack of transparency regarding hygiene ratings left me feeling uneasy, as I would have expected a clear indication of the restaurant's cleanliness standards.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b="1" kern="100" dirty="0">
                <a:effectLst/>
                <a:latin typeface="Times New Roman" panose="02020603050405020304" pitchFamily="18" charset="0"/>
                <a:ea typeface="Calibri" panose="020F0502020204030204" pitchFamily="34" charset="0"/>
                <a:cs typeface="Times New Roman" panose="02020603050405020304" pitchFamily="18" charset="0"/>
              </a:rPr>
              <a:t>Influence on Others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As a reviewer, my role is to provide an honest and accurate portrayal of my dining experience, both the positive and negative aspects. While my review of Burger King highlighted the delicious food and convenient service, it also addressed areas for improvement, such as service efficiency, pricing, and cleanliness. Potential diners reading my review will be able to make informed decisions based on the detailed information provided. They may appreciate the flavorful food and convenience of Burger King but take into consideration the drawbacks mentioned, such as potential wait times and pricing concerns. Ultimately, my review aims to empower readers to make their own judgments about whether Burger King aligns with their dining preferences and priorities.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681171A2-2D43-45E4-8ED1-54C14CC173F1}" type="slidenum">
              <a:rPr lang="en-US" smtClean="0"/>
              <a:t>8</a:t>
            </a:fld>
            <a:endParaRPr lang="en-US"/>
          </a:p>
        </p:txBody>
      </p:sp>
    </p:spTree>
    <p:extLst>
      <p:ext uri="{BB962C8B-B14F-4D97-AF65-F5344CB8AC3E}">
        <p14:creationId xmlns:p14="http://schemas.microsoft.com/office/powerpoint/2010/main" val="135003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4237586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2334224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4152974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BE44CB8-D6CC-4299-B57A-602CCD176D21}"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1670872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E44CB8-D6CC-4299-B57A-602CCD176D21}" type="datetimeFigureOut">
              <a:rPr lang="en-US" smtClean="0"/>
              <a:t>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1028762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2624765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1810811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4035859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E44CB8-D6CC-4299-B57A-602CCD176D21}"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2281944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BE44CB8-D6CC-4299-B57A-602CCD176D21}"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4012863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1503618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0572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3272844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717018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1130923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28754134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E44CB8-D6CC-4299-B57A-602CCD176D21}"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6DCE6B-9880-455E-96CE-065F8198BF5F}" type="slidenum">
              <a:rPr lang="en-US" smtClean="0"/>
              <a:t>‹#›</a:t>
            </a:fld>
            <a:endParaRPr lang="en-US"/>
          </a:p>
        </p:txBody>
      </p:sp>
    </p:spTree>
    <p:extLst>
      <p:ext uri="{BB962C8B-B14F-4D97-AF65-F5344CB8AC3E}">
        <p14:creationId xmlns:p14="http://schemas.microsoft.com/office/powerpoint/2010/main" val="2433172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BE44CB8-D6CC-4299-B57A-602CCD176D21}" type="datetimeFigureOut">
              <a:rPr lang="en-US" smtClean="0"/>
              <a:t>3/1/2024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DCE6B-9880-455E-96CE-065F8198BF5F}" type="slidenum">
              <a:rPr lang="en-US" smtClean="0"/>
              <a:t>‹#›</a:t>
            </a:fld>
            <a:endParaRPr lang="en-US"/>
          </a:p>
        </p:txBody>
      </p:sp>
    </p:spTree>
    <p:extLst>
      <p:ext uri="{BB962C8B-B14F-4D97-AF65-F5344CB8AC3E}">
        <p14:creationId xmlns:p14="http://schemas.microsoft.com/office/powerpoint/2010/main" val="164165289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onlinelibrary-wiley-com.ezproxy.uwtsd.ac.uk/doi/full/10.1111/ijpo.12606" TargetMode="External"/><Relationship Id="rId2" Type="http://schemas.openxmlformats.org/officeDocument/2006/relationships/hyperlink" Target="https://www.proquest.com/docview/2573168945?accountid=130472&amp;parentSessionId=w2R2Quj8K8TX2VbivdVD%2Fxc%2Fd0FanhF44S%2FwewDc11g%3D&amp;pq-origsite=primo&amp;sourcetype=Scholarly%20Journals" TargetMode="External"/><Relationship Id="rId1" Type="http://schemas.openxmlformats.org/officeDocument/2006/relationships/slideLayout" Target="../slideLayouts/slideLayout2.xml"/><Relationship Id="rId5" Type="http://schemas.openxmlformats.org/officeDocument/2006/relationships/hyperlink" Target="https://studenttheses.uu.nl/bitstream/handle/20.500.12932/38663/Final%20thesis%20Hendrik%20Hagedoorn%206619215.pdf?sequence=1" TargetMode="External"/><Relationship Id="rId4" Type="http://schemas.openxmlformats.org/officeDocument/2006/relationships/hyperlink" Target="https://www-sciencedirect-com.ezproxy.uwtsd.ac.uk/science/article/pii/S0969698921001740?via%3Dihub"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instituteofhospitality.org/bp-news-lightspeed-ai-restaurant-industry/" TargetMode="External"/><Relationship Id="rId2" Type="http://schemas.openxmlformats.org/officeDocument/2006/relationships/hyperlink" Target="https://www.proquest.com/docview/2635373297/fulltextPDF/F92DE2E283204006PQ/1?accountid=130472&amp;sourcetype=Scholarly%20Journals"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749379720300611" TargetMode="External"/><Relationship Id="rId5" Type="http://schemas.openxmlformats.org/officeDocument/2006/relationships/hyperlink" Target="https://sobiad.org/menuscript/index.php/ijbms/article/view/479/24" TargetMode="External"/><Relationship Id="rId4" Type="http://schemas.openxmlformats.org/officeDocument/2006/relationships/hyperlink" Target="https://doaj.org/article/e6531652c07e4c2abd3b218eba9b0f6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FCC7E-83D4-5B09-C488-35619172CBB8}"/>
              </a:ext>
            </a:extLst>
          </p:cNvPr>
          <p:cNvSpPr>
            <a:spLocks noGrp="1"/>
          </p:cNvSpPr>
          <p:nvPr>
            <p:ph type="ctrTitle"/>
          </p:nvPr>
        </p:nvSpPr>
        <p:spPr>
          <a:xfrm>
            <a:off x="7809955" y="643134"/>
            <a:ext cx="4382046" cy="5012078"/>
          </a:xfrm>
        </p:spPr>
        <p:txBody>
          <a:bodyPr>
            <a:normAutofit/>
          </a:bodyPr>
          <a:lstStyle/>
          <a:p>
            <a:pPr>
              <a:lnSpc>
                <a:spcPct val="90000"/>
              </a:lnSpc>
            </a:pPr>
            <a:r>
              <a:rPr lang="en-US" sz="3200" b="1" dirty="0">
                <a:solidFill>
                  <a:srgbClr val="EBEBEB"/>
                </a:solidFill>
                <a:latin typeface="Times New Roman" panose="02020603050405020304" pitchFamily="18" charset="0"/>
                <a:cs typeface="Times New Roman" panose="02020603050405020304" pitchFamily="18" charset="0"/>
              </a:rPr>
              <a:t>INTRODUCTION TO GASTRONOMY</a:t>
            </a:r>
            <a:br>
              <a:rPr lang="en-US" sz="3000" b="1" dirty="0">
                <a:solidFill>
                  <a:srgbClr val="EBEBEB"/>
                </a:solidFill>
                <a:latin typeface="Times New Roman" panose="02020603050405020304" pitchFamily="18" charset="0"/>
                <a:cs typeface="Times New Roman" panose="02020603050405020304" pitchFamily="18" charset="0"/>
              </a:rPr>
            </a:br>
            <a:br>
              <a:rPr lang="en-US" sz="3000" b="1" dirty="0">
                <a:solidFill>
                  <a:srgbClr val="EBEBEB"/>
                </a:solidFill>
                <a:latin typeface="Times New Roman" panose="02020603050405020304" pitchFamily="18" charset="0"/>
                <a:cs typeface="Times New Roman" panose="02020603050405020304" pitchFamily="18" charset="0"/>
              </a:rPr>
            </a:br>
            <a:r>
              <a:rPr lang="en-US" sz="3000" b="1" dirty="0">
                <a:solidFill>
                  <a:srgbClr val="EBEBEB"/>
                </a:solidFill>
                <a:latin typeface="Times New Roman" panose="02020603050405020304" pitchFamily="18" charset="0"/>
                <a:cs typeface="Times New Roman" panose="02020603050405020304" pitchFamily="18" charset="0"/>
              </a:rPr>
              <a:t>Dumitru Cojocariu</a:t>
            </a:r>
            <a:br>
              <a:rPr lang="en-US" sz="3000" b="1" dirty="0">
                <a:solidFill>
                  <a:srgbClr val="EBEBEB"/>
                </a:solidFill>
                <a:latin typeface="Times New Roman" panose="02020603050405020304" pitchFamily="18" charset="0"/>
                <a:cs typeface="Times New Roman" panose="02020603050405020304" pitchFamily="18" charset="0"/>
              </a:rPr>
            </a:br>
            <a:br>
              <a:rPr lang="en-US" sz="3000" b="1" dirty="0">
                <a:solidFill>
                  <a:srgbClr val="EBEBEB"/>
                </a:solidFill>
                <a:latin typeface="Times New Roman" panose="02020603050405020304" pitchFamily="18" charset="0"/>
                <a:cs typeface="Times New Roman" panose="02020603050405020304" pitchFamily="18" charset="0"/>
              </a:rPr>
            </a:br>
            <a:r>
              <a:rPr lang="en-US" sz="3000" b="1" dirty="0">
                <a:solidFill>
                  <a:srgbClr val="EBEBEB"/>
                </a:solidFill>
                <a:latin typeface="Times New Roman" panose="02020603050405020304" pitchFamily="18" charset="0"/>
                <a:cs typeface="Times New Roman" panose="02020603050405020304" pitchFamily="18" charset="0"/>
              </a:rPr>
              <a:t>Student Number: 1920263</a:t>
            </a:r>
            <a:br>
              <a:rPr lang="en-US" sz="3000" b="1" dirty="0">
                <a:solidFill>
                  <a:srgbClr val="EBEBEB"/>
                </a:solidFill>
                <a:latin typeface="Times New Roman" panose="02020603050405020304" pitchFamily="18" charset="0"/>
                <a:cs typeface="Times New Roman" panose="02020603050405020304" pitchFamily="18" charset="0"/>
              </a:rPr>
            </a:br>
            <a:br>
              <a:rPr lang="en-US" sz="3000" b="1" dirty="0">
                <a:solidFill>
                  <a:srgbClr val="EBEBEB"/>
                </a:solidFill>
                <a:latin typeface="Times New Roman" panose="02020603050405020304" pitchFamily="18" charset="0"/>
                <a:cs typeface="Times New Roman" panose="02020603050405020304" pitchFamily="18" charset="0"/>
              </a:rPr>
            </a:br>
            <a:r>
              <a:rPr lang="en-US" sz="3000" b="1" dirty="0">
                <a:solidFill>
                  <a:srgbClr val="EBEBEB"/>
                </a:solidFill>
                <a:latin typeface="Times New Roman" panose="02020603050405020304" pitchFamily="18" charset="0"/>
                <a:cs typeface="Times New Roman" panose="02020603050405020304" pitchFamily="18" charset="0"/>
              </a:rPr>
              <a:t>Rework due 1</a:t>
            </a:r>
            <a:r>
              <a:rPr lang="en-US" sz="3000" b="1" baseline="30000" dirty="0">
                <a:solidFill>
                  <a:srgbClr val="EBEBEB"/>
                </a:solidFill>
                <a:latin typeface="Times New Roman" panose="02020603050405020304" pitchFamily="18" charset="0"/>
                <a:cs typeface="Times New Roman" panose="02020603050405020304" pitchFamily="18" charset="0"/>
              </a:rPr>
              <a:t>st</a:t>
            </a:r>
            <a:r>
              <a:rPr lang="en-US" sz="3000" b="1" dirty="0">
                <a:solidFill>
                  <a:srgbClr val="EBEBEB"/>
                </a:solidFill>
                <a:latin typeface="Times New Roman" panose="02020603050405020304" pitchFamily="18" charset="0"/>
                <a:cs typeface="Times New Roman" panose="02020603050405020304" pitchFamily="18" charset="0"/>
              </a:rPr>
              <a:t> of March 2024</a:t>
            </a:r>
          </a:p>
        </p:txBody>
      </p:sp>
      <p:sp>
        <p:nvSpPr>
          <p:cNvPr id="1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4A8C9A94-8409-EB17-8942-A039DDD2DB18}"/>
              </a:ext>
            </a:extLst>
          </p:cNvPr>
          <p:cNvPicPr>
            <a:picLocks noChangeAspect="1"/>
          </p:cNvPicPr>
          <p:nvPr/>
        </p:nvPicPr>
        <p:blipFill>
          <a:blip r:embed="rId2"/>
          <a:stretch>
            <a:fillRect/>
          </a:stretch>
        </p:blipFill>
        <p:spPr>
          <a:xfrm>
            <a:off x="998115" y="647698"/>
            <a:ext cx="5562139" cy="5562139"/>
          </a:xfrm>
          <a:prstGeom prst="rect">
            <a:avLst/>
          </a:prstGeom>
          <a:effectLst/>
        </p:spPr>
      </p:pic>
    </p:spTree>
    <p:extLst>
      <p:ext uri="{BB962C8B-B14F-4D97-AF65-F5344CB8AC3E}">
        <p14:creationId xmlns:p14="http://schemas.microsoft.com/office/powerpoint/2010/main" val="411454534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958543F-C7D2-1538-B4C8-A9464B3662C0}"/>
              </a:ext>
            </a:extLst>
          </p:cNvPr>
          <p:cNvSpPr>
            <a:spLocks noGrp="1"/>
          </p:cNvSpPr>
          <p:nvPr>
            <p:ph type="title"/>
          </p:nvPr>
        </p:nvSpPr>
        <p:spPr>
          <a:xfrm>
            <a:off x="648930" y="629267"/>
            <a:ext cx="9252154" cy="1016654"/>
          </a:xfrm>
        </p:spPr>
        <p:txBody>
          <a:bodyPr>
            <a:normAutofit/>
          </a:bodyPr>
          <a:lstStyle/>
          <a:p>
            <a:r>
              <a:rPr lang="en-US" b="1">
                <a:solidFill>
                  <a:srgbClr val="EBEBEB"/>
                </a:solidFill>
                <a:latin typeface="Times New Roman" panose="02020603050405020304" pitchFamily="18" charset="0"/>
                <a:cs typeface="Times New Roman" panose="02020603050405020304" pitchFamily="18" charset="0"/>
              </a:rPr>
              <a:t>INTRODUCTION</a:t>
            </a:r>
          </a:p>
        </p:txBody>
      </p:sp>
      <p:sp useBgFill="1">
        <p:nvSpPr>
          <p:cNvPr id="26" name="Freeform: Shape 25">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EDDBCD4A-4084-F75F-A8C7-21552412B36E}"/>
              </a:ext>
            </a:extLst>
          </p:cNvPr>
          <p:cNvSpPr>
            <a:spLocks noGrp="1"/>
          </p:cNvSpPr>
          <p:nvPr>
            <p:ph idx="1"/>
          </p:nvPr>
        </p:nvSpPr>
        <p:spPr>
          <a:xfrm>
            <a:off x="-418" y="2275189"/>
            <a:ext cx="8129872" cy="4582812"/>
          </a:xfrm>
        </p:spPr>
        <p:txBody>
          <a:bodyPr>
            <a:normAutofit fontScale="85000" lnSpcReduction="10000"/>
          </a:bodyPr>
          <a:lstStyle/>
          <a:p>
            <a:pPr marL="457200" lvl="1" indent="0">
              <a:lnSpc>
                <a:spcPct val="160000"/>
              </a:lnSpc>
              <a:buNone/>
            </a:pPr>
            <a:r>
              <a:rPr lang="en-US" dirty="0">
                <a:latin typeface="Times New Roman" panose="02020603050405020304" pitchFamily="18" charset="0"/>
                <a:cs typeface="Times New Roman" panose="02020603050405020304" pitchFamily="18" charset="0"/>
              </a:rPr>
              <a:t>Burger King is known for its iconic flame-grilled patties and signature Whopper sandwich. Their meals are known for convenience, consistent quality, and nostalgic appeal. They offer affordable  and accessible food, making it a popular choice for quick, satisfying meals. Despite its widespread presence, each visit promises a familiar yet gratifying experience. Burger King's straightforward approach to comfort food holds a special place in many hearts.</a:t>
            </a:r>
          </a:p>
          <a:p>
            <a:pPr marL="457200" lvl="1" indent="0">
              <a:lnSpc>
                <a:spcPct val="160000"/>
              </a:lnSpc>
              <a:buNone/>
            </a:pPr>
            <a:endParaRPr lang="en-US" dirty="0">
              <a:latin typeface="Times New Roman" panose="02020603050405020304" pitchFamily="18" charset="0"/>
              <a:cs typeface="Times New Roman" panose="02020603050405020304" pitchFamily="18" charset="0"/>
            </a:endParaRPr>
          </a:p>
          <a:p>
            <a:pPr marL="457200" lvl="1" indent="0">
              <a:lnSpc>
                <a:spcPct val="160000"/>
              </a:lnSpc>
              <a:buNone/>
            </a:pPr>
            <a:r>
              <a:rPr lang="en-US" dirty="0">
                <a:latin typeface="Times New Roman" panose="02020603050405020304" pitchFamily="18" charset="0"/>
                <a:cs typeface="Times New Roman" panose="02020603050405020304" pitchFamily="18" charset="0"/>
              </a:rPr>
              <a:t>I have chosen to talk about this restaurant because, as I do not frequent such fast-food establishments, preferring home-made meals using fresh ingredients, I wanted to get insight into what makes Burger King attractive to many so many customers. Is it their delicious burgers? Is it the service they offer? Is it convenience or low-priced food? Maybe it is the successfully implemented marketing strategies? I wanted to have an answer to all the above.</a:t>
            </a:r>
          </a:p>
        </p:txBody>
      </p:sp>
      <p:pic>
        <p:nvPicPr>
          <p:cNvPr id="4" name="Picture 3">
            <a:extLst>
              <a:ext uri="{FF2B5EF4-FFF2-40B4-BE49-F238E27FC236}">
                <a16:creationId xmlns:a16="http://schemas.microsoft.com/office/drawing/2014/main" id="{7D3BAE7A-ECD1-D800-39F9-58AF86CC3CF4}"/>
              </a:ext>
            </a:extLst>
          </p:cNvPr>
          <p:cNvPicPr>
            <a:picLocks noChangeAspect="1"/>
          </p:cNvPicPr>
          <p:nvPr/>
        </p:nvPicPr>
        <p:blipFill>
          <a:blip r:embed="rId3"/>
          <a:stretch>
            <a:fillRect/>
          </a:stretch>
        </p:blipFill>
        <p:spPr>
          <a:xfrm>
            <a:off x="8129872" y="3419195"/>
            <a:ext cx="3413671" cy="1920189"/>
          </a:xfrm>
          <a:prstGeom prst="rect">
            <a:avLst/>
          </a:prstGeom>
          <a:effectLst/>
        </p:spPr>
      </p:pic>
    </p:spTree>
    <p:extLst>
      <p:ext uri="{BB962C8B-B14F-4D97-AF65-F5344CB8AC3E}">
        <p14:creationId xmlns:p14="http://schemas.microsoft.com/office/powerpoint/2010/main" val="1625346145"/>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B6898-11FB-6311-1D0B-216E026490F2}"/>
              </a:ext>
            </a:extLst>
          </p:cNvPr>
          <p:cNvSpPr>
            <a:spLocks noGrp="1"/>
          </p:cNvSpPr>
          <p:nvPr>
            <p:ph type="title"/>
          </p:nvPr>
        </p:nvSpPr>
        <p:spPr>
          <a:xfrm>
            <a:off x="288226" y="187571"/>
            <a:ext cx="5620205" cy="1675975"/>
          </a:xfrm>
        </p:spPr>
        <p:txBody>
          <a:bodyPr>
            <a:normAutofit/>
          </a:bodyPr>
          <a:lstStyle/>
          <a:p>
            <a:r>
              <a:rPr lang="en-US" sz="3200" b="1" dirty="0">
                <a:latin typeface="Times New Roman" panose="02020603050405020304" pitchFamily="18" charset="0"/>
                <a:cs typeface="Times New Roman" panose="02020603050405020304" pitchFamily="18" charset="0"/>
              </a:rPr>
              <a:t>MARKETING STRATEGY</a:t>
            </a:r>
          </a:p>
        </p:txBody>
      </p:sp>
      <p:pic>
        <p:nvPicPr>
          <p:cNvPr id="4" name="Picture 3">
            <a:extLst>
              <a:ext uri="{FF2B5EF4-FFF2-40B4-BE49-F238E27FC236}">
                <a16:creationId xmlns:a16="http://schemas.microsoft.com/office/drawing/2014/main" id="{2AEE182C-FFD3-E6D3-C3F1-6008013142C9}"/>
              </a:ext>
            </a:extLst>
          </p:cNvPr>
          <p:cNvPicPr>
            <a:picLocks noChangeAspect="1"/>
          </p:cNvPicPr>
          <p:nvPr/>
        </p:nvPicPr>
        <p:blipFill rotWithShape="1">
          <a:blip r:embed="rId4"/>
          <a:srcRect t="3729" b="10099"/>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10" name="Rectangle 9">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D336A6D-C392-43DB-BFC0-8DC27134AD5E}"/>
              </a:ext>
            </a:extLst>
          </p:cNvPr>
          <p:cNvSpPr>
            <a:spLocks noGrp="1"/>
          </p:cNvSpPr>
          <p:nvPr>
            <p:ph idx="1"/>
          </p:nvPr>
        </p:nvSpPr>
        <p:spPr>
          <a:xfrm>
            <a:off x="288226" y="1025558"/>
            <a:ext cx="5620205" cy="5644871"/>
          </a:xfrm>
        </p:spPr>
        <p:txBody>
          <a:bodyPr>
            <a:normAutofit/>
          </a:bodyPr>
          <a:lstStyle/>
          <a:p>
            <a:pPr marL="0" indent="0">
              <a:lnSpc>
                <a:spcPct val="90000"/>
              </a:lnSpc>
              <a:buNone/>
            </a:pPr>
            <a:r>
              <a:rPr lang="en-US" sz="1400" b="1" dirty="0">
                <a:latin typeface="Times New Roman" panose="02020603050405020304" pitchFamily="18" charset="0"/>
                <a:cs typeface="Times New Roman" panose="02020603050405020304" pitchFamily="18" charset="0"/>
              </a:rPr>
              <a:t>Product</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Mainly focuses on burgers, fries, and beverages.</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Regularly updated with new additions, limited-time offers, and promotions.</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Includes variations of classic burgers, chicken sandwiches, salads, and breakfast items.</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Collaborates with popular brands for special menu items.</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Wolfson, Leung and </a:t>
            </a:r>
            <a:r>
              <a:rPr lang="en-US" sz="1400" dirty="0" err="1">
                <a:latin typeface="Times New Roman" panose="02020603050405020304" pitchFamily="18" charset="0"/>
                <a:cs typeface="Times New Roman" panose="02020603050405020304" pitchFamily="18" charset="0"/>
              </a:rPr>
              <a:t>Gearhardt</a:t>
            </a:r>
            <a:r>
              <a:rPr lang="en-US" sz="1400" dirty="0">
                <a:latin typeface="Times New Roman" panose="02020603050405020304" pitchFamily="18" charset="0"/>
                <a:cs typeface="Times New Roman" panose="02020603050405020304" pitchFamily="18" charset="0"/>
              </a:rPr>
              <a:t> (2020) warn about the lack of nutritional value of top burger fast food restaurants such as Burger King, especially regarding the children’s menu. </a:t>
            </a:r>
          </a:p>
          <a:p>
            <a:pPr marL="0" indent="0">
              <a:lnSpc>
                <a:spcPct val="90000"/>
              </a:lnSpc>
              <a:buNone/>
            </a:pPr>
            <a:r>
              <a:rPr lang="en-US" sz="1400" b="1" dirty="0">
                <a:latin typeface="Times New Roman" panose="02020603050405020304" pitchFamily="18" charset="0"/>
                <a:cs typeface="Times New Roman" panose="02020603050405020304" pitchFamily="18" charset="0"/>
              </a:rPr>
              <a:t>Place</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Strategically located in high-traffic areas for accessibility and convenience.</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Uses drive-thru facilities for convenience.</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Located near public transportation hubs or major roadways.</a:t>
            </a:r>
          </a:p>
          <a:p>
            <a:pPr marL="457200" lvl="1" indent="0">
              <a:lnSpc>
                <a:spcPct val="90000"/>
              </a:lnSpc>
              <a:buNone/>
            </a:pPr>
            <a:r>
              <a:rPr lang="en-US" sz="1400" dirty="0">
                <a:latin typeface="Times New Roman" panose="02020603050405020304" pitchFamily="18" charset="0"/>
                <a:cs typeface="Times New Roman" panose="02020603050405020304" pitchFamily="18" charset="0"/>
              </a:rPr>
              <a:t>Offers ample parking for convenient dining and drive-thru service.</a:t>
            </a:r>
          </a:p>
        </p:txBody>
      </p:sp>
      <p:pic>
        <p:nvPicPr>
          <p:cNvPr id="5" name="Picture 4">
            <a:extLst>
              <a:ext uri="{FF2B5EF4-FFF2-40B4-BE49-F238E27FC236}">
                <a16:creationId xmlns:a16="http://schemas.microsoft.com/office/drawing/2014/main" id="{5BFE5DC4-133C-B4F7-ACD6-A71E280CEA58}"/>
              </a:ext>
            </a:extLst>
          </p:cNvPr>
          <p:cNvPicPr>
            <a:picLocks noChangeAspect="1"/>
          </p:cNvPicPr>
          <p:nvPr/>
        </p:nvPicPr>
        <p:blipFill rotWithShape="1">
          <a:blip r:embed="rId5"/>
          <a:srcRect t="30628" r="2" b="5925"/>
          <a:stretch/>
        </p:blipFill>
        <p:spPr>
          <a:xfrm>
            <a:off x="6094412" y="3482108"/>
            <a:ext cx="5449888"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527790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0EAEAD6-2432-4C4B-2C92-4EAD90A82128}"/>
              </a:ext>
            </a:extLst>
          </p:cNvPr>
          <p:cNvSpPr>
            <a:spLocks noGrp="1"/>
          </p:cNvSpPr>
          <p:nvPr>
            <p:ph type="title"/>
          </p:nvPr>
        </p:nvSpPr>
        <p:spPr>
          <a:xfrm>
            <a:off x="648930" y="629267"/>
            <a:ext cx="9252154" cy="1016654"/>
          </a:xfrm>
        </p:spPr>
        <p:txBody>
          <a:bodyPr>
            <a:normAutofit/>
          </a:bodyPr>
          <a:lstStyle/>
          <a:p>
            <a:r>
              <a:rPr lang="en-US" b="1" dirty="0">
                <a:solidFill>
                  <a:srgbClr val="EBEBEB"/>
                </a:solidFill>
                <a:latin typeface="Times New Roman" panose="02020603050405020304" pitchFamily="18" charset="0"/>
                <a:cs typeface="Times New Roman" panose="02020603050405020304" pitchFamily="18" charset="0"/>
              </a:rPr>
              <a:t>MARKETING STRATEGY</a:t>
            </a:r>
            <a:endParaRPr lang="en-US" dirty="0">
              <a:solidFill>
                <a:srgbClr val="EBEBEB"/>
              </a:solidFill>
            </a:endParaRPr>
          </a:p>
        </p:txBody>
      </p:sp>
      <p:sp useBgFill="1">
        <p:nvSpPr>
          <p:cNvPr id="30" name="Freeform: Shape 29">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C32E1F4E-8ECB-3327-F987-8BEA4CC5FD54}"/>
              </a:ext>
            </a:extLst>
          </p:cNvPr>
          <p:cNvSpPr>
            <a:spLocks noGrp="1"/>
          </p:cNvSpPr>
          <p:nvPr>
            <p:ph idx="1"/>
          </p:nvPr>
        </p:nvSpPr>
        <p:spPr>
          <a:xfrm>
            <a:off x="6163064" y="2286162"/>
            <a:ext cx="6146167" cy="4434703"/>
          </a:xfrm>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Price</a:t>
            </a:r>
          </a:p>
          <a:p>
            <a:pPr marL="457200" lvl="1" indent="0">
              <a:buNone/>
            </a:pPr>
            <a:r>
              <a:rPr lang="en-US" dirty="0">
                <a:latin typeface="Times New Roman" panose="02020603050405020304" pitchFamily="18" charset="0"/>
                <a:cs typeface="Times New Roman" panose="02020603050405020304" pitchFamily="18" charset="0"/>
              </a:rPr>
              <a:t>Positioned as a budget-friendly fast-food option.</a:t>
            </a:r>
          </a:p>
          <a:p>
            <a:pPr marL="457200" lvl="1" indent="0">
              <a:buNone/>
            </a:pPr>
            <a:r>
              <a:rPr lang="en-US" dirty="0">
                <a:latin typeface="Times New Roman" panose="02020603050405020304" pitchFamily="18" charset="0"/>
                <a:cs typeface="Times New Roman" panose="02020603050405020304" pitchFamily="18" charset="0"/>
              </a:rPr>
              <a:t>Offers quality food at affordable prices.</a:t>
            </a:r>
          </a:p>
          <a:p>
            <a:pPr marL="457200" lvl="1" indent="0">
              <a:buNone/>
            </a:pPr>
            <a:r>
              <a:rPr lang="en-US" dirty="0">
                <a:latin typeface="Times New Roman" panose="02020603050405020304" pitchFamily="18" charset="0"/>
                <a:cs typeface="Times New Roman" panose="02020603050405020304" pitchFamily="18" charset="0"/>
              </a:rPr>
              <a:t>Menu includes value meals and combo deals.</a:t>
            </a:r>
          </a:p>
          <a:p>
            <a:pPr marL="457200" lvl="1" indent="0">
              <a:buNone/>
            </a:pPr>
            <a:r>
              <a:rPr lang="en-US" dirty="0">
                <a:latin typeface="Times New Roman" panose="02020603050405020304" pitchFamily="18" charset="0"/>
                <a:cs typeface="Times New Roman" panose="02020603050405020304" pitchFamily="18" charset="0"/>
              </a:rPr>
              <a:t>Attracts a wide demographic including families, students, and individuals.</a:t>
            </a:r>
          </a:p>
          <a:p>
            <a:pPr marL="457200" lvl="1" indent="0">
              <a:buNone/>
            </a:pPr>
            <a:r>
              <a:rPr lang="en-US" dirty="0">
                <a:latin typeface="Times New Roman" panose="02020603050405020304" pitchFamily="18" charset="0"/>
                <a:cs typeface="Times New Roman" panose="02020603050405020304" pitchFamily="18" charset="0"/>
              </a:rPr>
              <a:t>Prices range from a few dollars for sandwiches and sides to around ten dollars for combo meals.</a:t>
            </a:r>
          </a:p>
          <a:p>
            <a:pPr marL="457200" lvl="1" indent="0">
              <a:buNone/>
            </a:pPr>
            <a:r>
              <a:rPr lang="en-US" dirty="0">
                <a:latin typeface="Times New Roman" panose="02020603050405020304" pitchFamily="18" charset="0"/>
                <a:cs typeface="Times New Roman" panose="02020603050405020304" pitchFamily="18" charset="0"/>
              </a:rPr>
              <a:t>Competitively priced beverages include soft drinks and specialty coffee.</a:t>
            </a:r>
          </a:p>
        </p:txBody>
      </p:sp>
      <p:pic>
        <p:nvPicPr>
          <p:cNvPr id="6" name="Picture 5">
            <a:extLst>
              <a:ext uri="{FF2B5EF4-FFF2-40B4-BE49-F238E27FC236}">
                <a16:creationId xmlns:a16="http://schemas.microsoft.com/office/drawing/2014/main" id="{ACF54D52-EFB2-27DC-BF18-42CE9AA81061}"/>
              </a:ext>
            </a:extLst>
          </p:cNvPr>
          <p:cNvPicPr>
            <a:picLocks noChangeAspect="1"/>
          </p:cNvPicPr>
          <p:nvPr/>
        </p:nvPicPr>
        <p:blipFill>
          <a:blip r:embed="rId3"/>
          <a:stretch>
            <a:fillRect/>
          </a:stretch>
        </p:blipFill>
        <p:spPr>
          <a:xfrm>
            <a:off x="763193" y="2603005"/>
            <a:ext cx="4925995" cy="3414056"/>
          </a:xfrm>
          <a:prstGeom prst="rect">
            <a:avLst/>
          </a:prstGeom>
        </p:spPr>
      </p:pic>
    </p:spTree>
    <p:extLst>
      <p:ext uri="{BB962C8B-B14F-4D97-AF65-F5344CB8AC3E}">
        <p14:creationId xmlns:p14="http://schemas.microsoft.com/office/powerpoint/2010/main" val="152388665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useBgFill="1">
        <p:nvSpPr>
          <p:cNvPr id="15" name="Freeform: Shape 14">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ACFA2BE2-9068-05F1-FDAA-670C5B8BE397}"/>
              </a:ext>
            </a:extLst>
          </p:cNvPr>
          <p:cNvSpPr>
            <a:spLocks noGrp="1"/>
          </p:cNvSpPr>
          <p:nvPr>
            <p:ph idx="1"/>
          </p:nvPr>
        </p:nvSpPr>
        <p:spPr>
          <a:xfrm>
            <a:off x="4931356" y="640080"/>
            <a:ext cx="7059974" cy="5577840"/>
          </a:xfrm>
          <a:ln w="28575">
            <a:solidFill>
              <a:schemeClr val="tx1"/>
            </a:solidFill>
          </a:ln>
        </p:spPr>
        <p:txBody>
          <a:bodyPr>
            <a:normAutofit fontScale="55000" lnSpcReduction="20000"/>
          </a:bodyPr>
          <a:lstStyle/>
          <a:p>
            <a:pPr marL="0" indent="0">
              <a:lnSpc>
                <a:spcPct val="170000"/>
              </a:lnSpc>
              <a:buNone/>
            </a:pPr>
            <a:r>
              <a:rPr lang="en-US" sz="3300" b="1" dirty="0">
                <a:solidFill>
                  <a:schemeClr val="bg1"/>
                </a:solidFill>
                <a:latin typeface="Arial" panose="020B0604020202020204" pitchFamily="34" charset="0"/>
                <a:cs typeface="Arial" panose="020B0604020202020204" pitchFamily="34" charset="0"/>
              </a:rPr>
              <a:t>Promotion</a:t>
            </a:r>
          </a:p>
          <a:p>
            <a:pPr marL="0" indent="0">
              <a:lnSpc>
                <a:spcPct val="170000"/>
              </a:lnSpc>
              <a:buNone/>
            </a:pPr>
            <a:endParaRPr lang="en-US" sz="2500" b="1" dirty="0">
              <a:latin typeface="Arial" panose="020B0604020202020204" pitchFamily="34" charset="0"/>
              <a:cs typeface="Arial" panose="020B0604020202020204" pitchFamily="34" charset="0"/>
            </a:endParaRPr>
          </a:p>
          <a:p>
            <a:pPr marL="0" indent="0">
              <a:lnSpc>
                <a:spcPct val="170000"/>
              </a:lnSpc>
              <a:buNone/>
            </a:pPr>
            <a:r>
              <a:rPr lang="en-US" sz="2500" dirty="0">
                <a:solidFill>
                  <a:schemeClr val="bg1"/>
                </a:solidFill>
                <a:latin typeface="Arial" panose="020B0604020202020204" pitchFamily="34" charset="0"/>
                <a:cs typeface="Arial" panose="020B0604020202020204" pitchFamily="34" charset="0"/>
              </a:rPr>
              <a:t>Utilizes traditional channels like television commercials, print ads, and outdoor billboards.</a:t>
            </a:r>
          </a:p>
          <a:p>
            <a:pPr marL="0" indent="0">
              <a:lnSpc>
                <a:spcPct val="170000"/>
              </a:lnSpc>
              <a:buNone/>
            </a:pPr>
            <a:r>
              <a:rPr lang="en-US" sz="2500" dirty="0">
                <a:latin typeface="Arial" panose="020B0604020202020204" pitchFamily="34" charset="0"/>
                <a:cs typeface="Arial" panose="020B0604020202020204" pitchFamily="34" charset="0"/>
              </a:rPr>
              <a:t>Maintains a strong online presence through official website and social media.</a:t>
            </a:r>
          </a:p>
          <a:p>
            <a:pPr marL="0" indent="0">
              <a:lnSpc>
                <a:spcPct val="170000"/>
              </a:lnSpc>
              <a:buNone/>
            </a:pPr>
            <a:r>
              <a:rPr lang="en-US" sz="2500" dirty="0">
                <a:latin typeface="Arial" panose="020B0604020202020204" pitchFamily="34" charset="0"/>
                <a:cs typeface="Arial" panose="020B0604020202020204" pitchFamily="34" charset="0"/>
              </a:rPr>
              <a:t>Uses digital marketing techniques like email newsletters and mobile app notifications.</a:t>
            </a:r>
          </a:p>
          <a:p>
            <a:pPr marL="0" indent="0">
              <a:lnSpc>
                <a:spcPct val="170000"/>
              </a:lnSpc>
              <a:buNone/>
            </a:pPr>
            <a:r>
              <a:rPr lang="en-US" sz="2500" dirty="0">
                <a:latin typeface="Arial" panose="020B0604020202020204" pitchFamily="34" charset="0"/>
                <a:cs typeface="Arial" panose="020B0604020202020204" pitchFamily="34" charset="0"/>
              </a:rPr>
              <a:t>Promotions include limited-time menu items, combo meal discounts, and loyalty program deals.</a:t>
            </a:r>
          </a:p>
          <a:p>
            <a:pPr marL="0" indent="0">
              <a:lnSpc>
                <a:spcPct val="170000"/>
              </a:lnSpc>
              <a:buNone/>
            </a:pPr>
            <a:r>
              <a:rPr lang="en-US" sz="2500" dirty="0">
                <a:latin typeface="Arial" panose="020B0604020202020204" pitchFamily="34" charset="0"/>
                <a:cs typeface="Arial" panose="020B0604020202020204" pitchFamily="34" charset="0"/>
              </a:rPr>
              <a:t>Aims to attract new and existing customers.</a:t>
            </a:r>
          </a:p>
          <a:p>
            <a:pPr marL="0" indent="0">
              <a:lnSpc>
                <a:spcPct val="170000"/>
              </a:lnSpc>
              <a:buNone/>
            </a:pPr>
            <a:r>
              <a:rPr lang="en-US" sz="2500" dirty="0">
                <a:latin typeface="Arial" panose="020B0604020202020204" pitchFamily="34" charset="0"/>
                <a:cs typeface="Arial" panose="020B0604020202020204" pitchFamily="34" charset="0"/>
              </a:rPr>
              <a:t>Shcherbakova (2020) states that major food players need to apply a product-oriented marketing strategy combined with a service-oriented one , through multiple channels of promotion if they want their brand to be a strong one and stand out from their competitors.</a:t>
            </a:r>
          </a:p>
          <a:p>
            <a:pPr>
              <a:lnSpc>
                <a:spcPct val="90000"/>
              </a:lnSpc>
            </a:pPr>
            <a:endParaRPr lang="en-GB" sz="1700" dirty="0"/>
          </a:p>
        </p:txBody>
      </p:sp>
      <p:pic>
        <p:nvPicPr>
          <p:cNvPr id="5" name="Picture 4">
            <a:extLst>
              <a:ext uri="{FF2B5EF4-FFF2-40B4-BE49-F238E27FC236}">
                <a16:creationId xmlns:a16="http://schemas.microsoft.com/office/drawing/2014/main" id="{09B9E87C-470B-024B-9C61-A4638077BEBF}"/>
              </a:ext>
            </a:extLst>
          </p:cNvPr>
          <p:cNvPicPr>
            <a:picLocks noChangeAspect="1"/>
          </p:cNvPicPr>
          <p:nvPr/>
        </p:nvPicPr>
        <p:blipFill>
          <a:blip r:embed="rId2"/>
          <a:stretch>
            <a:fillRect/>
          </a:stretch>
        </p:blipFill>
        <p:spPr>
          <a:xfrm>
            <a:off x="200670" y="296042"/>
            <a:ext cx="4530017" cy="3132958"/>
          </a:xfrm>
          <a:prstGeom prst="rect">
            <a:avLst/>
          </a:prstGeom>
        </p:spPr>
      </p:pic>
      <p:sp>
        <p:nvSpPr>
          <p:cNvPr id="6" name="TextBox 5">
            <a:extLst>
              <a:ext uri="{FF2B5EF4-FFF2-40B4-BE49-F238E27FC236}">
                <a16:creationId xmlns:a16="http://schemas.microsoft.com/office/drawing/2014/main" id="{C5A2E0FE-C737-416A-F4E1-8011A5C24116}"/>
              </a:ext>
            </a:extLst>
          </p:cNvPr>
          <p:cNvSpPr txBox="1"/>
          <p:nvPr/>
        </p:nvSpPr>
        <p:spPr>
          <a:xfrm>
            <a:off x="200670" y="3854548"/>
            <a:ext cx="4530017" cy="2262671"/>
          </a:xfrm>
          <a:prstGeom prst="rect">
            <a:avLst/>
          </a:prstGeom>
          <a:noFill/>
        </p:spPr>
        <p:txBody>
          <a:bodyPr wrap="square" rtlCol="0">
            <a:spAutoFit/>
          </a:bodyPr>
          <a:lstStyle/>
          <a:p>
            <a:pPr>
              <a:lnSpc>
                <a:spcPct val="150000"/>
              </a:lnSpc>
            </a:pPr>
            <a:r>
              <a:rPr lang="en-US" sz="1600" dirty="0">
                <a:latin typeface="Arial" panose="020B0604020202020204" pitchFamily="34" charset="0"/>
                <a:cs typeface="Arial" panose="020B0604020202020204" pitchFamily="34" charset="0"/>
              </a:rPr>
              <a:t>As seen in the image above, the food advertisement for Burger King products are aimed at contemporary youth interests, such as video games. It is used pervasively and is often delivered through social media and interactive tools for its users (Bragg, 2019).</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8293636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ABC55-295D-1CEF-6F82-4E038958122A}"/>
              </a:ext>
            </a:extLst>
          </p:cNvPr>
          <p:cNvSpPr>
            <a:spLocks noGrp="1"/>
          </p:cNvSpPr>
          <p:nvPr>
            <p:ph type="title"/>
          </p:nvPr>
        </p:nvSpPr>
        <p:spPr>
          <a:xfrm>
            <a:off x="647701" y="452718"/>
            <a:ext cx="3978790" cy="1400530"/>
          </a:xfrm>
        </p:spPr>
        <p:txBody>
          <a:bodyPr>
            <a:normAutofit/>
          </a:bodyPr>
          <a:lstStyle/>
          <a:p>
            <a:pPr>
              <a:lnSpc>
                <a:spcPct val="90000"/>
              </a:lnSpc>
            </a:pPr>
            <a:r>
              <a:rPr lang="en-US" sz="2900" b="1">
                <a:latin typeface="Times New Roman" panose="02020603050405020304" pitchFamily="18" charset="0"/>
                <a:cs typeface="Times New Roman" panose="02020603050405020304" pitchFamily="18" charset="0"/>
              </a:rPr>
              <a:t>CREATING CUSTOMER VALUE AND ENGAGEMENT</a:t>
            </a:r>
          </a:p>
        </p:txBody>
      </p:sp>
      <p:pic>
        <p:nvPicPr>
          <p:cNvPr id="5" name="Picture 4">
            <a:extLst>
              <a:ext uri="{FF2B5EF4-FFF2-40B4-BE49-F238E27FC236}">
                <a16:creationId xmlns:a16="http://schemas.microsoft.com/office/drawing/2014/main" id="{BAD29ECD-B6BE-7508-EA17-296CEDE82F05}"/>
              </a:ext>
            </a:extLst>
          </p:cNvPr>
          <p:cNvPicPr>
            <a:picLocks noChangeAspect="1"/>
          </p:cNvPicPr>
          <p:nvPr/>
        </p:nvPicPr>
        <p:blipFill rotWithShape="1">
          <a:blip r:embed="rId4"/>
          <a:srcRect t="2709"/>
          <a:stretch/>
        </p:blipFill>
        <p:spPr>
          <a:xfrm>
            <a:off x="5316658" y="10"/>
            <a:ext cx="6873804" cy="3428988"/>
          </a:xfrm>
          <a:prstGeom prst="rect">
            <a:avLst/>
          </a:prstGeom>
        </p:spPr>
      </p:pic>
      <p:sp>
        <p:nvSpPr>
          <p:cNvPr id="14" name="Rectangle 13">
            <a:extLst>
              <a:ext uri="{FF2B5EF4-FFF2-40B4-BE49-F238E27FC236}">
                <a16:creationId xmlns:a16="http://schemas.microsoft.com/office/drawing/2014/main" id="{6DDE478A-9B9B-4F32-906C-273776BD7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5923BE6-122B-F571-8097-3D7FBCB6AEA8}"/>
              </a:ext>
            </a:extLst>
          </p:cNvPr>
          <p:cNvSpPr>
            <a:spLocks noGrp="1"/>
          </p:cNvSpPr>
          <p:nvPr>
            <p:ph idx="1"/>
          </p:nvPr>
        </p:nvSpPr>
        <p:spPr>
          <a:xfrm>
            <a:off x="112542" y="2052918"/>
            <a:ext cx="5036233" cy="4615168"/>
          </a:xfrm>
        </p:spPr>
        <p:txBody>
          <a:bodyPr>
            <a:normAutofit fontScale="85000" lnSpcReduction="10000"/>
          </a:bodyPr>
          <a:lstStyle/>
          <a:p>
            <a:pPr marL="0" indent="0">
              <a:lnSpc>
                <a:spcPct val="150000"/>
              </a:lnSpc>
              <a:buNone/>
            </a:pPr>
            <a:r>
              <a:rPr lang="en-US" sz="1800" b="1" dirty="0">
                <a:latin typeface="Arial" panose="020B0604020202020204" pitchFamily="34" charset="0"/>
                <a:cs typeface="Arial" panose="020B0604020202020204" pitchFamily="34" charset="0"/>
              </a:rPr>
              <a:t>Value Creation</a:t>
            </a:r>
          </a:p>
          <a:p>
            <a:pPr marL="457200" lvl="1" indent="0">
              <a:lnSpc>
                <a:spcPct val="150000"/>
              </a:lnSpc>
              <a:buNone/>
            </a:pPr>
            <a:r>
              <a:rPr lang="en-US" dirty="0">
                <a:latin typeface="Arial" panose="020B0604020202020204" pitchFamily="34" charset="0"/>
                <a:cs typeface="Arial" panose="020B0604020202020204" pitchFamily="34" charset="0"/>
              </a:rPr>
              <a:t>Menu Innovation</a:t>
            </a:r>
          </a:p>
          <a:p>
            <a:pPr marL="457200" lvl="1" indent="0">
              <a:lnSpc>
                <a:spcPct val="150000"/>
              </a:lnSpc>
              <a:buNone/>
            </a:pPr>
            <a:r>
              <a:rPr lang="en-US" dirty="0">
                <a:latin typeface="Arial" panose="020B0604020202020204" pitchFamily="34" charset="0"/>
                <a:cs typeface="Arial" panose="020B0604020202020204" pitchFamily="34" charset="0"/>
              </a:rPr>
              <a:t>Quality Ingredients</a:t>
            </a:r>
          </a:p>
          <a:p>
            <a:pPr marL="457200" lvl="1" indent="0">
              <a:lnSpc>
                <a:spcPct val="150000"/>
              </a:lnSpc>
              <a:buNone/>
            </a:pPr>
            <a:r>
              <a:rPr lang="en-US" dirty="0">
                <a:latin typeface="Arial" panose="020B0604020202020204" pitchFamily="34" charset="0"/>
                <a:cs typeface="Arial" panose="020B0604020202020204" pitchFamily="34" charset="0"/>
              </a:rPr>
              <a:t>Value Pricing </a:t>
            </a:r>
          </a:p>
          <a:p>
            <a:pPr marL="457200" lvl="1" indent="0">
              <a:lnSpc>
                <a:spcPct val="150000"/>
              </a:lnSpc>
              <a:buNone/>
            </a:pPr>
            <a:r>
              <a:rPr lang="en-US" dirty="0">
                <a:latin typeface="Arial" panose="020B0604020202020204" pitchFamily="34" charset="0"/>
                <a:cs typeface="Arial" panose="020B0604020202020204" pitchFamily="34" charset="0"/>
              </a:rPr>
              <a:t>Convenience</a:t>
            </a:r>
          </a:p>
          <a:p>
            <a:pPr marL="57150" indent="0">
              <a:lnSpc>
                <a:spcPct val="150000"/>
              </a:lnSpc>
              <a:buNone/>
            </a:pPr>
            <a:r>
              <a:rPr lang="en-US" sz="1800" dirty="0">
                <a:latin typeface="Arial" panose="020B0604020202020204" pitchFamily="34" charset="0"/>
                <a:cs typeface="Arial" panose="020B0604020202020204" pitchFamily="34" charset="0"/>
              </a:rPr>
              <a:t>Institute of Hospitality (2023) talks about how the restaurant industry is being transformed by technology and implicitly, more and more by artificial intelligence. They argue that AI could be used to reduce food waste and to target customers that may not have used or tried certain brands.</a:t>
            </a:r>
          </a:p>
          <a:p>
            <a:pPr marL="457200" lvl="1" indent="0">
              <a:buNone/>
            </a:pPr>
            <a:endParaRPr lang="en-US"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37C6E456-BCC6-4A81-5429-002F04393CFC}"/>
              </a:ext>
            </a:extLst>
          </p:cNvPr>
          <p:cNvPicPr>
            <a:picLocks noChangeAspect="1"/>
          </p:cNvPicPr>
          <p:nvPr/>
        </p:nvPicPr>
        <p:blipFill rotWithShape="1">
          <a:blip r:embed="rId5"/>
          <a:srcRect l="31227" r="12644"/>
          <a:stretch/>
        </p:blipFill>
        <p:spPr>
          <a:xfrm>
            <a:off x="5316658" y="3428998"/>
            <a:ext cx="3436902" cy="3428998"/>
          </a:xfrm>
          <a:prstGeom prst="rect">
            <a:avLst/>
          </a:prstGeom>
        </p:spPr>
      </p:pic>
      <p:pic>
        <p:nvPicPr>
          <p:cNvPr id="6" name="Picture 5">
            <a:extLst>
              <a:ext uri="{FF2B5EF4-FFF2-40B4-BE49-F238E27FC236}">
                <a16:creationId xmlns:a16="http://schemas.microsoft.com/office/drawing/2014/main" id="{7747000C-8233-5AA2-565B-F6CE083D9528}"/>
              </a:ext>
            </a:extLst>
          </p:cNvPr>
          <p:cNvPicPr>
            <a:picLocks noChangeAspect="1"/>
          </p:cNvPicPr>
          <p:nvPr/>
        </p:nvPicPr>
        <p:blipFill rotWithShape="1">
          <a:blip r:embed="rId6"/>
          <a:srcRect t="230" r="-1" b="-1"/>
          <a:stretch/>
        </p:blipFill>
        <p:spPr>
          <a:xfrm>
            <a:off x="8753560" y="3428998"/>
            <a:ext cx="3436902" cy="3428996"/>
          </a:xfrm>
          <a:prstGeom prst="rect">
            <a:avLst/>
          </a:prstGeom>
        </p:spPr>
      </p:pic>
      <p:cxnSp>
        <p:nvCxnSpPr>
          <p:cNvPr id="13" name="Straight Connector 12">
            <a:extLst>
              <a:ext uri="{FF2B5EF4-FFF2-40B4-BE49-F238E27FC236}">
                <a16:creationId xmlns:a16="http://schemas.microsoft.com/office/drawing/2014/main" id="{133675D8-8B7A-4149-AD08-B81A69EC6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3560" y="3428998"/>
            <a:ext cx="0" cy="342899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6FE85DE-8857-4E6E-800A-944BB57F97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16658" y="3428998"/>
            <a:ext cx="6873804"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340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AF98B-9AEC-4099-CC41-A7F5C3821056}"/>
              </a:ext>
            </a:extLst>
          </p:cNvPr>
          <p:cNvSpPr>
            <a:spLocks noGrp="1"/>
          </p:cNvSpPr>
          <p:nvPr>
            <p:ph type="title"/>
          </p:nvPr>
        </p:nvSpPr>
        <p:spPr>
          <a:xfrm>
            <a:off x="267874" y="226364"/>
            <a:ext cx="4765226" cy="1400530"/>
          </a:xfrm>
        </p:spPr>
        <p:txBody>
          <a:bodyPr>
            <a:normAutofit/>
          </a:bodyPr>
          <a:lstStyle/>
          <a:p>
            <a:pPr>
              <a:lnSpc>
                <a:spcPct val="90000"/>
              </a:lnSpc>
            </a:pPr>
            <a:r>
              <a:rPr lang="en-US" sz="2400" b="1" dirty="0">
                <a:latin typeface="Arial" panose="020B0604020202020204" pitchFamily="34" charset="0"/>
                <a:cs typeface="Arial" panose="020B0604020202020204" pitchFamily="34" charset="0"/>
              </a:rPr>
              <a:t>CREATING CUSTOMER VALUE AND ENGAGEMENT</a:t>
            </a:r>
          </a:p>
        </p:txBody>
      </p:sp>
      <p:pic>
        <p:nvPicPr>
          <p:cNvPr id="5" name="Picture 4">
            <a:extLst>
              <a:ext uri="{FF2B5EF4-FFF2-40B4-BE49-F238E27FC236}">
                <a16:creationId xmlns:a16="http://schemas.microsoft.com/office/drawing/2014/main" id="{F4E56550-937E-05B9-0360-57EEC5E22808}"/>
              </a:ext>
            </a:extLst>
          </p:cNvPr>
          <p:cNvPicPr>
            <a:picLocks noChangeAspect="1"/>
          </p:cNvPicPr>
          <p:nvPr/>
        </p:nvPicPr>
        <p:blipFill rotWithShape="1">
          <a:blip r:embed="rId4"/>
          <a:srcRect t="26548" r="3" b="13105"/>
          <a:stretch/>
        </p:blipFill>
        <p:spPr>
          <a:xfrm>
            <a:off x="6428935" y="10"/>
            <a:ext cx="5761526" cy="2623857"/>
          </a:xfrm>
          <a:prstGeom prst="rect">
            <a:avLst/>
          </a:prstGeom>
        </p:spPr>
      </p:pic>
      <p:sp>
        <p:nvSpPr>
          <p:cNvPr id="10" name="Rectangle 9">
            <a:extLst>
              <a:ext uri="{FF2B5EF4-FFF2-40B4-BE49-F238E27FC236}">
                <a16:creationId xmlns:a16="http://schemas.microsoft.com/office/drawing/2014/main" id="{387B700E-91FC-4893-94A0-333C11403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CC7BE6F-598D-7899-4010-7874191D09A1}"/>
              </a:ext>
            </a:extLst>
          </p:cNvPr>
          <p:cNvSpPr>
            <a:spLocks noGrp="1"/>
          </p:cNvSpPr>
          <p:nvPr>
            <p:ph idx="1"/>
          </p:nvPr>
        </p:nvSpPr>
        <p:spPr>
          <a:xfrm>
            <a:off x="96494" y="1143000"/>
            <a:ext cx="6205832" cy="5715000"/>
          </a:xfrm>
        </p:spPr>
        <p:txBody>
          <a:bodyPr>
            <a:normAutofit/>
          </a:bodyPr>
          <a:lstStyle/>
          <a:p>
            <a:pPr marL="0" indent="0">
              <a:lnSpc>
                <a:spcPct val="150000"/>
              </a:lnSpc>
              <a:buNone/>
            </a:pPr>
            <a:r>
              <a:rPr lang="en-US" sz="1500" b="1" dirty="0">
                <a:latin typeface="Arial" panose="020B0604020202020204" pitchFamily="34" charset="0"/>
                <a:cs typeface="Arial" panose="020B0604020202020204" pitchFamily="34" charset="0"/>
              </a:rPr>
              <a:t>Dining Experience </a:t>
            </a:r>
          </a:p>
          <a:p>
            <a:pPr marL="457200" lvl="1" indent="0">
              <a:lnSpc>
                <a:spcPct val="150000"/>
              </a:lnSpc>
              <a:buNone/>
            </a:pPr>
            <a:r>
              <a:rPr lang="en-US" sz="1500" dirty="0">
                <a:latin typeface="Arial" panose="020B0604020202020204" pitchFamily="34" charset="0"/>
                <a:cs typeface="Arial" panose="020B0604020202020204" pitchFamily="34" charset="0"/>
              </a:rPr>
              <a:t>Upon entering, the aroma of freshly grilled burgers greeted the visitor.</a:t>
            </a:r>
          </a:p>
          <a:p>
            <a:pPr marL="457200" lvl="1" indent="0">
              <a:lnSpc>
                <a:spcPct val="150000"/>
              </a:lnSpc>
              <a:buNone/>
            </a:pPr>
            <a:r>
              <a:rPr lang="en-US" sz="1500" dirty="0">
                <a:latin typeface="Arial" panose="020B0604020202020204" pitchFamily="34" charset="0"/>
                <a:cs typeface="Arial" panose="020B0604020202020204" pitchFamily="34" charset="0"/>
              </a:rPr>
              <a:t>The restaurant's interior was modern and well-maintained, with comfortable seating areas.</a:t>
            </a:r>
          </a:p>
          <a:p>
            <a:pPr marL="457200" lvl="1" indent="0">
              <a:lnSpc>
                <a:spcPct val="150000"/>
              </a:lnSpc>
              <a:buNone/>
            </a:pPr>
            <a:r>
              <a:rPr lang="en-US" sz="1500" dirty="0">
                <a:latin typeface="Arial" panose="020B0604020202020204" pitchFamily="34" charset="0"/>
                <a:cs typeface="Arial" panose="020B0604020202020204" pitchFamily="34" charset="0"/>
              </a:rPr>
              <a:t>The staff was attentive and helpful during the ordering process.</a:t>
            </a:r>
          </a:p>
          <a:p>
            <a:pPr marL="457200" lvl="1" indent="0">
              <a:lnSpc>
                <a:spcPct val="150000"/>
              </a:lnSpc>
              <a:buNone/>
            </a:pPr>
            <a:r>
              <a:rPr lang="en-US" sz="1500" dirty="0">
                <a:latin typeface="Arial" panose="020B0604020202020204" pitchFamily="34" charset="0"/>
                <a:cs typeface="Arial" panose="020B0604020202020204" pitchFamily="34" charset="0"/>
              </a:rPr>
              <a:t>The signature Whopper meal was tried, bursting with flavor and complemented by crispy fries and a refreshing soft drink.</a:t>
            </a:r>
          </a:p>
          <a:p>
            <a:pPr marL="457200" lvl="1" indent="0">
              <a:lnSpc>
                <a:spcPct val="150000"/>
              </a:lnSpc>
              <a:buNone/>
            </a:pPr>
            <a:r>
              <a:rPr lang="en-US" sz="1500" dirty="0">
                <a:latin typeface="Arial" panose="020B0604020202020204" pitchFamily="34" charset="0"/>
                <a:cs typeface="Arial" panose="020B0604020202020204" pitchFamily="34" charset="0"/>
              </a:rPr>
              <a:t>The dining experience was enjoyable, with quality food, friendly service, and convenient amenities.</a:t>
            </a:r>
          </a:p>
          <a:p>
            <a:pPr marL="457200" lvl="1" indent="0">
              <a:lnSpc>
                <a:spcPct val="150000"/>
              </a:lnSpc>
              <a:buNone/>
            </a:pPr>
            <a:r>
              <a:rPr lang="en-US" sz="1500" dirty="0">
                <a:latin typeface="Arial" panose="020B0604020202020204" pitchFamily="34" charset="0"/>
                <a:cs typeface="Arial" panose="020B0604020202020204" pitchFamily="34" charset="0"/>
              </a:rPr>
              <a:t>Burger King consistently delivers value through quality food and exceptional service, making it a recommended choice for affordable meals.</a:t>
            </a:r>
          </a:p>
        </p:txBody>
      </p:sp>
      <p:pic>
        <p:nvPicPr>
          <p:cNvPr id="4" name="Picture 3">
            <a:extLst>
              <a:ext uri="{FF2B5EF4-FFF2-40B4-BE49-F238E27FC236}">
                <a16:creationId xmlns:a16="http://schemas.microsoft.com/office/drawing/2014/main" id="{A97FD509-3CF4-A7C2-8A9C-795709135246}"/>
              </a:ext>
            </a:extLst>
          </p:cNvPr>
          <p:cNvPicPr>
            <a:picLocks noChangeAspect="1"/>
          </p:cNvPicPr>
          <p:nvPr/>
        </p:nvPicPr>
        <p:blipFill rotWithShape="1">
          <a:blip r:embed="rId5"/>
          <a:srcRect l="13772" r="14700" b="1"/>
          <a:stretch/>
        </p:blipFill>
        <p:spPr>
          <a:xfrm>
            <a:off x="6428935" y="2624327"/>
            <a:ext cx="5761526" cy="4233672"/>
          </a:xfrm>
          <a:prstGeom prst="rect">
            <a:avLst/>
          </a:prstGeom>
        </p:spPr>
      </p:pic>
    </p:spTree>
    <p:extLst>
      <p:ext uri="{BB962C8B-B14F-4D97-AF65-F5344CB8AC3E}">
        <p14:creationId xmlns:p14="http://schemas.microsoft.com/office/powerpoint/2010/main" val="806587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1C1FD-41A0-E66F-0DCE-A04DF0626BDC}"/>
              </a:ext>
            </a:extLst>
          </p:cNvPr>
          <p:cNvSpPr>
            <a:spLocks noGrp="1"/>
          </p:cNvSpPr>
          <p:nvPr>
            <p:ph type="title"/>
          </p:nvPr>
        </p:nvSpPr>
        <p:spPr>
          <a:xfrm>
            <a:off x="111540" y="189915"/>
            <a:ext cx="2870812" cy="757104"/>
          </a:xfrm>
        </p:spPr>
        <p:txBody>
          <a:bodyPr/>
          <a:lstStyle/>
          <a:p>
            <a:pPr algn="ctr"/>
            <a:r>
              <a:rPr lang="en-US" sz="3600" b="1" dirty="0">
                <a:latin typeface="Times New Roman" panose="02020603050405020304" pitchFamily="18" charset="0"/>
                <a:cs typeface="Times New Roman" panose="02020603050405020304" pitchFamily="18" charset="0"/>
              </a:rPr>
              <a:t>OPINION</a:t>
            </a:r>
          </a:p>
        </p:txBody>
      </p:sp>
      <p:sp>
        <p:nvSpPr>
          <p:cNvPr id="3" name="Content Placeholder 2">
            <a:extLst>
              <a:ext uri="{FF2B5EF4-FFF2-40B4-BE49-F238E27FC236}">
                <a16:creationId xmlns:a16="http://schemas.microsoft.com/office/drawing/2014/main" id="{61E21F83-0A0C-1990-B70A-E7408096DF3A}"/>
              </a:ext>
            </a:extLst>
          </p:cNvPr>
          <p:cNvSpPr>
            <a:spLocks noGrp="1"/>
          </p:cNvSpPr>
          <p:nvPr>
            <p:ph idx="1"/>
          </p:nvPr>
        </p:nvSpPr>
        <p:spPr>
          <a:xfrm>
            <a:off x="0" y="1012874"/>
            <a:ext cx="11915336" cy="5655211"/>
          </a:xfrm>
        </p:spPr>
        <p:txBody>
          <a:bodyPr numCol="2">
            <a:noAutofit/>
          </a:bodyPr>
          <a:lstStyle/>
          <a:p>
            <a:pPr marL="0" indent="0">
              <a:lnSpc>
                <a:spcPct val="170000"/>
              </a:lnSpc>
              <a:buNone/>
            </a:pPr>
            <a:r>
              <a:rPr lang="en-US" sz="1400" b="1" dirty="0">
                <a:latin typeface="Arial" panose="020B0604020202020204" pitchFamily="34" charset="0"/>
                <a:cs typeface="Arial" panose="020B0604020202020204" pitchFamily="34" charset="0"/>
              </a:rPr>
              <a:t>	Positive Aspects</a:t>
            </a:r>
          </a:p>
          <a:p>
            <a:pPr marL="457200" lvl="1" indent="0">
              <a:lnSpc>
                <a:spcPct val="170000"/>
              </a:lnSpc>
              <a:buNone/>
            </a:pPr>
            <a:r>
              <a:rPr lang="en-US" sz="1400" dirty="0">
                <a:latin typeface="Arial" panose="020B0604020202020204" pitchFamily="34" charset="0"/>
                <a:cs typeface="Arial" panose="020B0604020202020204" pitchFamily="34" charset="0"/>
              </a:rPr>
              <a:t>The Whopper meal was </a:t>
            </a:r>
            <a:r>
              <a:rPr lang="en-US" sz="1400" dirty="0" err="1">
                <a:latin typeface="Arial" panose="020B0604020202020204" pitchFamily="34" charset="0"/>
                <a:cs typeface="Arial" panose="020B0604020202020204" pitchFamily="34" charset="0"/>
              </a:rPr>
              <a:t>flavourful</a:t>
            </a:r>
            <a:r>
              <a:rPr lang="en-US" sz="1400" dirty="0">
                <a:latin typeface="Arial" panose="020B0604020202020204" pitchFamily="34" charset="0"/>
                <a:cs typeface="Arial" panose="020B0604020202020204" pitchFamily="34" charset="0"/>
              </a:rPr>
              <a:t> with a smoky flavor and fresh toppings.</a:t>
            </a:r>
          </a:p>
          <a:p>
            <a:pPr marL="457200" lvl="1" indent="0">
              <a:lnSpc>
                <a:spcPct val="170000"/>
              </a:lnSpc>
              <a:buNone/>
            </a:pPr>
            <a:r>
              <a:rPr lang="en-US" sz="1400" dirty="0">
                <a:latin typeface="Arial" panose="020B0604020202020204" pitchFamily="34" charset="0"/>
                <a:cs typeface="Arial" panose="020B0604020202020204" pitchFamily="34" charset="0"/>
              </a:rPr>
              <a:t>The fries were crispy and perfectly seasoned.</a:t>
            </a:r>
          </a:p>
          <a:p>
            <a:pPr marL="457200" lvl="1" indent="0">
              <a:lnSpc>
                <a:spcPct val="170000"/>
              </a:lnSpc>
              <a:buNone/>
            </a:pPr>
            <a:r>
              <a:rPr lang="en-US" sz="1400" dirty="0">
                <a:latin typeface="Arial" panose="020B0604020202020204" pitchFamily="34" charset="0"/>
                <a:cs typeface="Arial" panose="020B0604020202020204" pitchFamily="34" charset="0"/>
              </a:rPr>
              <a:t>The drink was cold and refreshing.</a:t>
            </a:r>
          </a:p>
          <a:p>
            <a:pPr marL="457200" lvl="1" indent="0">
              <a:lnSpc>
                <a:spcPct val="170000"/>
              </a:lnSpc>
              <a:buNone/>
            </a:pPr>
            <a:r>
              <a:rPr lang="en-US" sz="1400" dirty="0">
                <a:latin typeface="Arial" panose="020B0604020202020204" pitchFamily="34" charset="0"/>
                <a:cs typeface="Arial" panose="020B0604020202020204" pitchFamily="34" charset="0"/>
              </a:rPr>
              <a:t>The restaurant's drive-thru service was convenient and easy to use.</a:t>
            </a:r>
          </a:p>
          <a:p>
            <a:pPr marL="457200" lvl="1" indent="0">
              <a:lnSpc>
                <a:spcPct val="170000"/>
              </a:lnSpc>
              <a:buNone/>
            </a:pPr>
            <a:r>
              <a:rPr lang="en-US" sz="1400" dirty="0">
                <a:latin typeface="Arial" panose="020B0604020202020204" pitchFamily="34" charset="0"/>
                <a:cs typeface="Arial" panose="020B0604020202020204" pitchFamily="34" charset="0"/>
              </a:rPr>
              <a:t>The clean and modern interior provided a comfortable dining atmosphere.</a:t>
            </a:r>
          </a:p>
          <a:p>
            <a:pPr marL="0" indent="0">
              <a:lnSpc>
                <a:spcPct val="170000"/>
              </a:lnSpc>
              <a:buNone/>
            </a:pPr>
            <a:endParaRPr lang="en-US" sz="1400" b="1" dirty="0">
              <a:latin typeface="Arial" panose="020B0604020202020204" pitchFamily="34" charset="0"/>
              <a:cs typeface="Arial" panose="020B0604020202020204" pitchFamily="34" charset="0"/>
            </a:endParaRPr>
          </a:p>
          <a:p>
            <a:pPr marL="0" indent="0">
              <a:lnSpc>
                <a:spcPct val="170000"/>
              </a:lnSpc>
              <a:buNone/>
            </a:pPr>
            <a:endParaRPr lang="en-US" sz="1400" b="1" dirty="0">
              <a:latin typeface="Arial" panose="020B0604020202020204" pitchFamily="34" charset="0"/>
              <a:cs typeface="Arial" panose="020B0604020202020204" pitchFamily="34" charset="0"/>
            </a:endParaRPr>
          </a:p>
          <a:p>
            <a:pPr marL="0" indent="0">
              <a:lnSpc>
                <a:spcPct val="170000"/>
              </a:lnSpc>
              <a:buNone/>
            </a:pPr>
            <a:endParaRPr lang="en-US" sz="1400" b="1" dirty="0">
              <a:latin typeface="Arial" panose="020B0604020202020204" pitchFamily="34" charset="0"/>
              <a:cs typeface="Arial" panose="020B0604020202020204" pitchFamily="34" charset="0"/>
            </a:endParaRPr>
          </a:p>
          <a:p>
            <a:pPr marL="0" indent="0">
              <a:lnSpc>
                <a:spcPct val="170000"/>
              </a:lnSpc>
              <a:buNone/>
            </a:pPr>
            <a:endParaRPr lang="en-US" sz="1400" b="1" dirty="0">
              <a:latin typeface="Arial" panose="020B0604020202020204" pitchFamily="34" charset="0"/>
              <a:cs typeface="Arial" panose="020B0604020202020204" pitchFamily="34" charset="0"/>
            </a:endParaRPr>
          </a:p>
          <a:p>
            <a:pPr marL="0" indent="0">
              <a:lnSpc>
                <a:spcPct val="170000"/>
              </a:lnSpc>
              <a:buNone/>
            </a:pPr>
            <a:endParaRPr lang="en-US" sz="1400" b="1" dirty="0">
              <a:latin typeface="Arial" panose="020B0604020202020204" pitchFamily="34" charset="0"/>
              <a:cs typeface="Arial" panose="020B0604020202020204" pitchFamily="34" charset="0"/>
            </a:endParaRPr>
          </a:p>
          <a:p>
            <a:pPr marL="0" indent="0">
              <a:lnSpc>
                <a:spcPct val="170000"/>
              </a:lnSpc>
              <a:buNone/>
            </a:pPr>
            <a:r>
              <a:rPr lang="en-US" sz="1400" b="1" dirty="0">
                <a:latin typeface="Arial" panose="020B0604020202020204" pitchFamily="34" charset="0"/>
                <a:cs typeface="Arial" panose="020B0604020202020204" pitchFamily="34" charset="0"/>
              </a:rPr>
              <a:t>	Negative Aspects</a:t>
            </a:r>
          </a:p>
          <a:p>
            <a:pPr marL="457200" lvl="1" indent="0">
              <a:lnSpc>
                <a:spcPct val="170000"/>
              </a:lnSpc>
              <a:buNone/>
            </a:pPr>
            <a:r>
              <a:rPr lang="en-US" sz="1400" dirty="0">
                <a:latin typeface="Arial" panose="020B0604020202020204" pitchFamily="34" charset="0"/>
                <a:cs typeface="Arial" panose="020B0604020202020204" pitchFamily="34" charset="0"/>
              </a:rPr>
              <a:t>The service was slow, resulting in longer wait times.</a:t>
            </a:r>
          </a:p>
          <a:p>
            <a:pPr marL="457200" lvl="1" indent="0">
              <a:lnSpc>
                <a:spcPct val="170000"/>
              </a:lnSpc>
              <a:buNone/>
            </a:pPr>
            <a:r>
              <a:rPr lang="en-US" sz="1400" dirty="0">
                <a:latin typeface="Arial" panose="020B0604020202020204" pitchFamily="34" charset="0"/>
                <a:cs typeface="Arial" panose="020B0604020202020204" pitchFamily="34" charset="0"/>
              </a:rPr>
              <a:t>The prices were slightly inflated compared to similar fast-food chains.</a:t>
            </a:r>
          </a:p>
          <a:p>
            <a:pPr marL="457200" lvl="1" indent="0">
              <a:lnSpc>
                <a:spcPct val="170000"/>
              </a:lnSpc>
              <a:buNone/>
            </a:pPr>
            <a:r>
              <a:rPr lang="en-US" sz="1400" dirty="0">
                <a:latin typeface="Arial" panose="020B0604020202020204" pitchFamily="34" charset="0"/>
                <a:cs typeface="Arial" panose="020B0604020202020204" pitchFamily="34" charset="0"/>
              </a:rPr>
              <a:t>The cleanliness was not prominently displayed, leaving the customer uneasy.</a:t>
            </a:r>
          </a:p>
          <a:p>
            <a:pPr marL="457200" lvl="1" indent="0">
              <a:lnSpc>
                <a:spcPct val="170000"/>
              </a:lnSpc>
              <a:buNone/>
            </a:pPr>
            <a:r>
              <a:rPr lang="en-US" sz="1400" dirty="0">
                <a:latin typeface="Arial" panose="020B0604020202020204" pitchFamily="34" charset="0"/>
                <a:cs typeface="Arial" panose="020B0604020202020204" pitchFamily="34" charset="0"/>
              </a:rPr>
              <a:t>The lack of nutritional value of such fast-food meals deters me from having regular meals here.</a:t>
            </a:r>
          </a:p>
          <a:p>
            <a:pPr marL="457200" lvl="1" indent="0">
              <a:lnSpc>
                <a:spcPct val="170000"/>
              </a:lnSpc>
              <a:buNone/>
            </a:pPr>
            <a:endParaRPr lang="en-US" sz="1400" dirty="0">
              <a:latin typeface="Arial" panose="020B0604020202020204" pitchFamily="34" charset="0"/>
              <a:cs typeface="Arial" panose="020B0604020202020204" pitchFamily="34" charset="0"/>
            </a:endParaRPr>
          </a:p>
          <a:p>
            <a:pPr marL="0" indent="0">
              <a:lnSpc>
                <a:spcPct val="170000"/>
              </a:lnSpc>
              <a:buNone/>
            </a:pPr>
            <a:r>
              <a:rPr lang="en-US" sz="1400" b="1" dirty="0">
                <a:latin typeface="Arial" panose="020B0604020202020204" pitchFamily="34" charset="0"/>
                <a:cs typeface="Arial" panose="020B0604020202020204" pitchFamily="34" charset="0"/>
              </a:rPr>
              <a:t>	Influence on Others</a:t>
            </a:r>
          </a:p>
          <a:p>
            <a:pPr marL="457200" lvl="1" indent="0">
              <a:lnSpc>
                <a:spcPct val="170000"/>
              </a:lnSpc>
              <a:buNone/>
            </a:pPr>
            <a:r>
              <a:rPr lang="en-US" sz="1400" dirty="0">
                <a:latin typeface="Arial" panose="020B0604020202020204" pitchFamily="34" charset="0"/>
                <a:cs typeface="Arial" panose="020B0604020202020204" pitchFamily="34" charset="0"/>
              </a:rPr>
              <a:t>The review aims to empower readers to make informed decisions about whether Burger King aligns with their dining preferences and priorities.</a:t>
            </a:r>
            <a:endParaRPr lang="en-US"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8053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9975A-B487-81C7-FC88-E920DE0B6985}"/>
              </a:ext>
            </a:extLst>
          </p:cNvPr>
          <p:cNvSpPr>
            <a:spLocks noGrp="1"/>
          </p:cNvSpPr>
          <p:nvPr>
            <p:ph type="title"/>
          </p:nvPr>
        </p:nvSpPr>
        <p:spPr>
          <a:xfrm>
            <a:off x="0" y="0"/>
            <a:ext cx="4086132" cy="1400530"/>
          </a:xfrm>
        </p:spPr>
        <p:txBody>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A1CDBAE-8B07-9351-0A10-91B3A98AF002}"/>
              </a:ext>
            </a:extLst>
          </p:cNvPr>
          <p:cNvSpPr>
            <a:spLocks noGrp="1"/>
          </p:cNvSpPr>
          <p:nvPr>
            <p:ph idx="1"/>
          </p:nvPr>
        </p:nvSpPr>
        <p:spPr>
          <a:xfrm>
            <a:off x="0" y="1012874"/>
            <a:ext cx="12192000" cy="5845126"/>
          </a:xfrm>
        </p:spPr>
        <p:txBody>
          <a:bodyPr>
            <a:normAutofit/>
          </a:bodyPr>
          <a:lstStyle/>
          <a:p>
            <a:pPr marL="457200" marR="0" indent="-457200">
              <a:lnSpc>
                <a:spcPct val="150000"/>
              </a:lnSpc>
              <a:spcBef>
                <a:spcPts val="0"/>
              </a:spcBef>
              <a:spcAft>
                <a:spcPts val="0"/>
              </a:spcAft>
            </a:pPr>
            <a:r>
              <a:rPr lang="en-US" sz="1400" kern="100" dirty="0">
                <a:effectLst/>
                <a:latin typeface="Arial" panose="020B0604020202020204" pitchFamily="34" charset="0"/>
                <a:ea typeface="Calibri" panose="020F0502020204030204" pitchFamily="34" charset="0"/>
                <a:cs typeface="Arial" panose="020B0604020202020204" pitchFamily="34" charset="0"/>
              </a:rPr>
              <a:t>Ashman, R., Patterson, A. and </a:t>
            </a:r>
            <a:r>
              <a:rPr lang="en-US" sz="1400" kern="100" dirty="0" err="1">
                <a:effectLst/>
                <a:latin typeface="Arial" panose="020B0604020202020204" pitchFamily="34" charset="0"/>
                <a:ea typeface="Calibri" panose="020F0502020204030204" pitchFamily="34" charset="0"/>
                <a:cs typeface="Arial" panose="020B0604020202020204" pitchFamily="34" charset="0"/>
              </a:rPr>
              <a:t>Kozinets</a:t>
            </a:r>
            <a:r>
              <a:rPr lang="en-US" sz="1400" kern="100" dirty="0">
                <a:effectLst/>
                <a:latin typeface="Arial" panose="020B0604020202020204" pitchFamily="34" charset="0"/>
                <a:ea typeface="Calibri" panose="020F0502020204030204" pitchFamily="34" charset="0"/>
                <a:cs typeface="Arial" panose="020B0604020202020204" pitchFamily="34" charset="0"/>
              </a:rPr>
              <a:t>, R.V. </a:t>
            </a:r>
            <a:r>
              <a:rPr lang="en-US" sz="1400" kern="100" dirty="0">
                <a:latin typeface="Arial" panose="020B0604020202020204" pitchFamily="34" charset="0"/>
                <a:ea typeface="Calibri" panose="020F0502020204030204" pitchFamily="34" charset="0"/>
                <a:cs typeface="Arial" panose="020B0604020202020204" pitchFamily="34" charset="0"/>
              </a:rPr>
              <a:t>(</a:t>
            </a:r>
            <a:r>
              <a:rPr lang="en-US" sz="1400" kern="100" dirty="0">
                <a:effectLst/>
                <a:latin typeface="Arial" panose="020B0604020202020204" pitchFamily="34" charset="0"/>
                <a:ea typeface="Calibri" panose="020F0502020204030204" pitchFamily="34" charset="0"/>
                <a:cs typeface="Arial" panose="020B0604020202020204" pitchFamily="34" charset="0"/>
              </a:rPr>
              <a:t>2021</a:t>
            </a:r>
            <a:r>
              <a:rPr lang="en-US" sz="1400" kern="100" dirty="0">
                <a:latin typeface="Arial" panose="020B0604020202020204" pitchFamily="34" charset="0"/>
                <a:ea typeface="Calibri" panose="020F0502020204030204" pitchFamily="34" charset="0"/>
                <a:cs typeface="Arial" panose="020B0604020202020204" pitchFamily="34" charset="0"/>
              </a:rPr>
              <a:t>)</a:t>
            </a:r>
            <a:r>
              <a:rPr lang="en-US" sz="1400" kern="100" dirty="0">
                <a:effectLst/>
                <a:latin typeface="Arial" panose="020B0604020202020204" pitchFamily="34" charset="0"/>
                <a:ea typeface="Calibri" panose="020F0502020204030204" pitchFamily="34" charset="0"/>
                <a:cs typeface="Arial" panose="020B0604020202020204" pitchFamily="34" charset="0"/>
              </a:rPr>
              <a:t> ‘Netnography and design thinking: development and illustration in the vegan food industry’, </a:t>
            </a:r>
            <a:r>
              <a:rPr lang="en-US" sz="1400" i="1" kern="100" dirty="0">
                <a:effectLst/>
                <a:latin typeface="Arial" panose="020B0604020202020204" pitchFamily="34" charset="0"/>
                <a:ea typeface="Calibri" panose="020F0502020204030204" pitchFamily="34" charset="0"/>
                <a:cs typeface="Arial" panose="020B0604020202020204" pitchFamily="34" charset="0"/>
              </a:rPr>
              <a:t>European Journal of Marketing</a:t>
            </a:r>
            <a:r>
              <a:rPr lang="en-US" sz="1400" kern="100" dirty="0">
                <a:effectLst/>
                <a:latin typeface="Arial" panose="020B0604020202020204" pitchFamily="34" charset="0"/>
                <a:ea typeface="Calibri" panose="020F0502020204030204" pitchFamily="34" charset="0"/>
                <a:cs typeface="Arial" panose="020B0604020202020204" pitchFamily="34" charset="0"/>
              </a:rPr>
              <a:t>, </a:t>
            </a:r>
            <a:r>
              <a:rPr lang="en-US" sz="1400" i="1" kern="100" dirty="0">
                <a:effectLst/>
                <a:latin typeface="Arial" panose="020B0604020202020204" pitchFamily="34" charset="0"/>
                <a:ea typeface="Calibri" panose="020F0502020204030204" pitchFamily="34" charset="0"/>
                <a:cs typeface="Arial" panose="020B0604020202020204" pitchFamily="34" charset="0"/>
              </a:rPr>
              <a:t>55</a:t>
            </a:r>
            <a:r>
              <a:rPr lang="en-US" sz="1400" kern="100" dirty="0">
                <a:effectLst/>
                <a:latin typeface="Arial" panose="020B0604020202020204" pitchFamily="34" charset="0"/>
                <a:ea typeface="Calibri" panose="020F0502020204030204" pitchFamily="34" charset="0"/>
                <a:cs typeface="Arial" panose="020B0604020202020204" pitchFamily="34" charset="0"/>
              </a:rPr>
              <a:t>(9), pp. 2491-2514. Available at: </a:t>
            </a:r>
            <a:r>
              <a:rPr lang="en-US" sz="1400" kern="100" dirty="0">
                <a:effectLst/>
                <a:latin typeface="Arial" panose="020B0604020202020204" pitchFamily="34" charset="0"/>
                <a:ea typeface="Calibri" panose="020F0502020204030204" pitchFamily="34" charset="0"/>
                <a:cs typeface="Arial" panose="020B0604020202020204" pitchFamily="34" charset="0"/>
                <a:hlinkClick r:id="rId2"/>
              </a:rPr>
              <a:t>https://www.proquest.com/docview/2573168945?accountid=130472&amp;parentSessionId=w2R2Quj8K8TX2VbivdVD%2Fxc%2Fd0FanhF44S%2FwewDc11g%3D&amp;pq-origsite=primo&amp;sourcetype=Scholarly%20Journals</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26</a:t>
            </a:r>
            <a:r>
              <a:rPr lang="en-US" sz="14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400" kern="100" dirty="0">
                <a:effectLst/>
                <a:latin typeface="Arial" panose="020B0604020202020204" pitchFamily="34" charset="0"/>
                <a:ea typeface="Calibri" panose="020F0502020204030204" pitchFamily="34" charset="0"/>
                <a:cs typeface="Arial" panose="020B0604020202020204" pitchFamily="34" charset="0"/>
              </a:rPr>
              <a:t> February 2024).</a:t>
            </a:r>
          </a:p>
          <a:p>
            <a:pPr marL="457200" marR="0" indent="-457200">
              <a:lnSpc>
                <a:spcPct val="150000"/>
              </a:lnSpc>
              <a:spcBef>
                <a:spcPts val="0"/>
              </a:spcBef>
              <a:spcAft>
                <a:spcPts val="0"/>
              </a:spcAft>
            </a:pPr>
            <a:r>
              <a:rPr lang="en-US" sz="1400" kern="100" dirty="0">
                <a:effectLst/>
                <a:latin typeface="Arial" panose="020B0604020202020204" pitchFamily="34" charset="0"/>
                <a:ea typeface="Calibri" panose="020F0502020204030204" pitchFamily="34" charset="0"/>
                <a:cs typeface="Arial" panose="020B0604020202020204" pitchFamily="34" charset="0"/>
              </a:rPr>
              <a:t>Bragg, M.A., et al. (2019</a:t>
            </a:r>
            <a:r>
              <a:rPr lang="en-US" sz="1400" kern="100" dirty="0">
                <a:latin typeface="Arial" panose="020B0604020202020204" pitchFamily="34" charset="0"/>
                <a:ea typeface="Calibri" panose="020F0502020204030204" pitchFamily="34" charset="0"/>
                <a:cs typeface="Arial" panose="020B0604020202020204" pitchFamily="34" charset="0"/>
              </a:rPr>
              <a:t>)</a:t>
            </a:r>
            <a:r>
              <a:rPr lang="en-US" sz="1400" kern="100" dirty="0">
                <a:effectLst/>
                <a:latin typeface="Arial" panose="020B0604020202020204" pitchFamily="34" charset="0"/>
                <a:ea typeface="Calibri" panose="020F0502020204030204" pitchFamily="34" charset="0"/>
                <a:cs typeface="Arial" panose="020B0604020202020204" pitchFamily="34" charset="0"/>
              </a:rPr>
              <a:t> Fast food, beverage, and snack brands on social media in the United States: an examination of marketing techniques utilized in 2000 brand posts. </a:t>
            </a:r>
            <a:r>
              <a:rPr lang="en-US" sz="1400" i="1" kern="100" dirty="0">
                <a:effectLst/>
                <a:latin typeface="Arial" panose="020B0604020202020204" pitchFamily="34" charset="0"/>
                <a:ea typeface="Calibri" panose="020F0502020204030204" pitchFamily="34" charset="0"/>
                <a:cs typeface="Arial" panose="020B0604020202020204" pitchFamily="34" charset="0"/>
              </a:rPr>
              <a:t>Pediatric obesity</a:t>
            </a:r>
            <a:r>
              <a:rPr lang="en-US" sz="1400" kern="100" dirty="0">
                <a:effectLst/>
                <a:latin typeface="Arial" panose="020B0604020202020204" pitchFamily="34" charset="0"/>
                <a:ea typeface="Calibri" panose="020F0502020204030204" pitchFamily="34" charset="0"/>
                <a:cs typeface="Arial" panose="020B0604020202020204" pitchFamily="34" charset="0"/>
              </a:rPr>
              <a:t>, </a:t>
            </a:r>
            <a:r>
              <a:rPr lang="en-US" sz="1400" i="1" kern="100" dirty="0">
                <a:effectLst/>
                <a:latin typeface="Arial" panose="020B0604020202020204" pitchFamily="34" charset="0"/>
                <a:ea typeface="Calibri" panose="020F0502020204030204" pitchFamily="34" charset="0"/>
                <a:cs typeface="Arial" panose="020B0604020202020204" pitchFamily="34" charset="0"/>
              </a:rPr>
              <a:t>15</a:t>
            </a:r>
            <a:r>
              <a:rPr lang="en-US" sz="1400" kern="100" dirty="0">
                <a:effectLst/>
                <a:latin typeface="Arial" panose="020B0604020202020204" pitchFamily="34" charset="0"/>
                <a:ea typeface="Calibri" panose="020F0502020204030204" pitchFamily="34" charset="0"/>
                <a:cs typeface="Arial" panose="020B0604020202020204" pitchFamily="34" charset="0"/>
              </a:rPr>
              <a:t>(5), p.</a:t>
            </a:r>
            <a:r>
              <a:rPr lang="en-US" sz="1400" kern="100" dirty="0">
                <a:latin typeface="Arial" panose="020B0604020202020204" pitchFamily="34" charset="0"/>
                <a:ea typeface="Calibri" panose="020F0502020204030204" pitchFamily="34" charset="0"/>
                <a:cs typeface="Arial" panose="020B0604020202020204" pitchFamily="34" charset="0"/>
              </a:rPr>
              <a:t> 1-10</a:t>
            </a:r>
            <a:r>
              <a:rPr lang="en-US"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400" kern="100" dirty="0">
                <a:effectLst/>
                <a:latin typeface="Arial" panose="020B0604020202020204" pitchFamily="34" charset="0"/>
                <a:ea typeface="Calibri" panose="020F0502020204030204" pitchFamily="34" charset="0"/>
                <a:cs typeface="Arial" panose="020B0604020202020204" pitchFamily="34" charset="0"/>
                <a:hlinkClick r:id="rId3"/>
              </a:rPr>
              <a:t>https://onlinelibrary-wiley-com.ezproxy.uwtsd.ac.uk/doi/full/10.1111/ijpo.12606</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26</a:t>
            </a:r>
            <a:r>
              <a:rPr lang="en-US" sz="14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400" kern="100" dirty="0">
                <a:effectLst/>
                <a:latin typeface="Arial" panose="020B0604020202020204" pitchFamily="34" charset="0"/>
                <a:ea typeface="Calibri" panose="020F0502020204030204" pitchFamily="34" charset="0"/>
                <a:cs typeface="Arial" panose="020B0604020202020204" pitchFamily="34" charset="0"/>
              </a:rPr>
              <a:t> February 2024).</a:t>
            </a:r>
          </a:p>
          <a:p>
            <a:pPr marL="457200" marR="0" indent="-457200">
              <a:lnSpc>
                <a:spcPct val="150000"/>
              </a:lnSpc>
              <a:spcBef>
                <a:spcPts val="0"/>
              </a:spcBef>
              <a:spcAft>
                <a:spcPts val="0"/>
              </a:spcAft>
            </a:pPr>
            <a:r>
              <a:rPr lang="en-US" sz="1400" kern="100" dirty="0" err="1">
                <a:effectLst/>
                <a:latin typeface="Arial" panose="020B0604020202020204" pitchFamily="34" charset="0"/>
                <a:ea typeface="Calibri" panose="020F0502020204030204" pitchFamily="34" charset="0"/>
                <a:cs typeface="Arial" panose="020B0604020202020204" pitchFamily="34" charset="0"/>
              </a:rPr>
              <a:t>Dirsehan</a:t>
            </a:r>
            <a:r>
              <a:rPr lang="en-US" sz="1400" kern="100" dirty="0">
                <a:effectLst/>
                <a:latin typeface="Arial" panose="020B0604020202020204" pitchFamily="34" charset="0"/>
                <a:ea typeface="Calibri" panose="020F0502020204030204" pitchFamily="34" charset="0"/>
                <a:cs typeface="Arial" panose="020B0604020202020204" pitchFamily="34" charset="0"/>
              </a:rPr>
              <a:t>, T. and </a:t>
            </a:r>
            <a:r>
              <a:rPr lang="en-US" sz="1400" kern="100" dirty="0" err="1">
                <a:effectLst/>
                <a:latin typeface="Arial" panose="020B0604020202020204" pitchFamily="34" charset="0"/>
                <a:ea typeface="Calibri" panose="020F0502020204030204" pitchFamily="34" charset="0"/>
                <a:cs typeface="Arial" panose="020B0604020202020204" pitchFamily="34" charset="0"/>
              </a:rPr>
              <a:t>Cankat</a:t>
            </a:r>
            <a:r>
              <a:rPr lang="en-US" sz="1400" kern="100" dirty="0">
                <a:effectLst/>
                <a:latin typeface="Arial" panose="020B0604020202020204" pitchFamily="34" charset="0"/>
                <a:ea typeface="Calibri" panose="020F0502020204030204" pitchFamily="34" charset="0"/>
                <a:cs typeface="Arial" panose="020B0604020202020204" pitchFamily="34" charset="0"/>
              </a:rPr>
              <a:t>, E. (2021</a:t>
            </a:r>
            <a:r>
              <a:rPr lang="en-US" sz="1400" kern="100" dirty="0">
                <a:latin typeface="Arial" panose="020B0604020202020204" pitchFamily="34" charset="0"/>
                <a:ea typeface="Calibri" panose="020F0502020204030204" pitchFamily="34" charset="0"/>
                <a:cs typeface="Arial" panose="020B0604020202020204" pitchFamily="34" charset="0"/>
              </a:rPr>
              <a:t>)</a:t>
            </a:r>
            <a:r>
              <a:rPr lang="en-US" sz="1400" kern="100" dirty="0">
                <a:effectLst/>
                <a:latin typeface="Arial" panose="020B0604020202020204" pitchFamily="34" charset="0"/>
                <a:ea typeface="Calibri" panose="020F0502020204030204" pitchFamily="34" charset="0"/>
                <a:cs typeface="Arial" panose="020B0604020202020204" pitchFamily="34" charset="0"/>
              </a:rPr>
              <a:t> ‘Role of mobile food-ordering applications in developing restaurants’ brand satisfaction and loyalty in the pandemic period’, </a:t>
            </a:r>
            <a:r>
              <a:rPr lang="en-US" sz="1400" i="1" kern="100" dirty="0">
                <a:effectLst/>
                <a:latin typeface="Arial" panose="020B0604020202020204" pitchFamily="34" charset="0"/>
                <a:ea typeface="Calibri" panose="020F0502020204030204" pitchFamily="34" charset="0"/>
                <a:cs typeface="Arial" panose="020B0604020202020204" pitchFamily="34" charset="0"/>
              </a:rPr>
              <a:t>Journal of Retailing and Consumer Services</a:t>
            </a:r>
            <a:r>
              <a:rPr lang="en-US" sz="1400" kern="100" dirty="0">
                <a:effectLst/>
                <a:latin typeface="Arial" panose="020B0604020202020204" pitchFamily="34" charset="0"/>
                <a:ea typeface="Calibri" panose="020F0502020204030204" pitchFamily="34" charset="0"/>
                <a:cs typeface="Arial" panose="020B0604020202020204" pitchFamily="34" charset="0"/>
              </a:rPr>
              <a:t>, </a:t>
            </a:r>
            <a:r>
              <a:rPr lang="en-US" sz="1400" i="1" kern="100" dirty="0">
                <a:effectLst/>
                <a:latin typeface="Arial" panose="020B0604020202020204" pitchFamily="34" charset="0"/>
                <a:ea typeface="Calibri" panose="020F0502020204030204" pitchFamily="34" charset="0"/>
                <a:cs typeface="Arial" panose="020B0604020202020204" pitchFamily="34" charset="0"/>
              </a:rPr>
              <a:t>62</a:t>
            </a:r>
            <a:r>
              <a:rPr lang="en-US" sz="1400" kern="100" dirty="0">
                <a:effectLst/>
                <a:latin typeface="Arial" panose="020B0604020202020204" pitchFamily="34" charset="0"/>
                <a:ea typeface="Calibri" panose="020F0502020204030204" pitchFamily="34" charset="0"/>
                <a:cs typeface="Arial" panose="020B0604020202020204" pitchFamily="34" charset="0"/>
              </a:rPr>
              <a:t>, p.102608. Available at: </a:t>
            </a:r>
            <a:r>
              <a:rPr lang="en-US" sz="1400" kern="100" dirty="0">
                <a:effectLst/>
                <a:latin typeface="Arial" panose="020B0604020202020204" pitchFamily="34" charset="0"/>
                <a:ea typeface="Calibri" panose="020F0502020204030204" pitchFamily="34" charset="0"/>
                <a:cs typeface="Arial" panose="020B0604020202020204" pitchFamily="34" charset="0"/>
                <a:hlinkClick r:id="rId4"/>
              </a:rPr>
              <a:t>https://www-sciencedirect-com.ezproxy.uwtsd.ac.uk/science/article/pii/S0969698921001740?via%3Dihub</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27</a:t>
            </a:r>
            <a:r>
              <a:rPr lang="en-US" sz="14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400" kern="100" dirty="0">
                <a:effectLst/>
                <a:latin typeface="Arial" panose="020B0604020202020204" pitchFamily="34" charset="0"/>
                <a:ea typeface="Calibri" panose="020F0502020204030204" pitchFamily="34" charset="0"/>
                <a:cs typeface="Arial" panose="020B0604020202020204" pitchFamily="34" charset="0"/>
              </a:rPr>
              <a:t> February 2024).</a:t>
            </a:r>
          </a:p>
          <a:p>
            <a:pPr marL="457200" marR="0" indent="-457200">
              <a:lnSpc>
                <a:spcPct val="150000"/>
              </a:lnSpc>
              <a:spcBef>
                <a:spcPts val="0"/>
              </a:spcBef>
              <a:spcAft>
                <a:spcPts val="0"/>
              </a:spcAft>
            </a:pPr>
            <a:r>
              <a:rPr lang="en-US" sz="1400" kern="100" dirty="0" err="1">
                <a:effectLst/>
                <a:latin typeface="Arial" panose="020B0604020202020204" pitchFamily="34" charset="0"/>
                <a:ea typeface="Calibri" panose="020F0502020204030204" pitchFamily="34" charset="0"/>
                <a:cs typeface="Arial" panose="020B0604020202020204" pitchFamily="34" charset="0"/>
              </a:rPr>
              <a:t>Hagedoorn</a:t>
            </a:r>
            <a:r>
              <a:rPr lang="en-US" sz="1400" kern="100" dirty="0">
                <a:effectLst/>
                <a:latin typeface="Arial" panose="020B0604020202020204" pitchFamily="34" charset="0"/>
                <a:ea typeface="Calibri" panose="020F0502020204030204" pitchFamily="34" charset="0"/>
                <a:cs typeface="Arial" panose="020B0604020202020204" pitchFamily="34" charset="0"/>
              </a:rPr>
              <a:t>, H.J.P. (2020</a:t>
            </a:r>
            <a:r>
              <a:rPr lang="en-US" sz="1400" kern="100" dirty="0">
                <a:latin typeface="Arial" panose="020B0604020202020204" pitchFamily="34" charset="0"/>
                <a:ea typeface="Calibri" panose="020F0502020204030204" pitchFamily="34" charset="0"/>
                <a:cs typeface="Arial" panose="020B0604020202020204" pitchFamily="34" charset="0"/>
              </a:rPr>
              <a:t>)</a:t>
            </a:r>
            <a:r>
              <a:rPr lang="en-US" sz="1400" kern="100" dirty="0">
                <a:effectLst/>
                <a:latin typeface="Arial" panose="020B0604020202020204" pitchFamily="34" charset="0"/>
                <a:ea typeface="Calibri" panose="020F0502020204030204" pitchFamily="34" charset="0"/>
                <a:cs typeface="Arial" panose="020B0604020202020204" pitchFamily="34" charset="0"/>
              </a:rPr>
              <a:t> </a:t>
            </a:r>
            <a:r>
              <a:rPr lang="en-US" sz="1400" i="1" kern="100" dirty="0">
                <a:effectLst/>
                <a:latin typeface="Arial" panose="020B0604020202020204" pitchFamily="34" charset="0"/>
                <a:ea typeface="Calibri" panose="020F0502020204030204" pitchFamily="34" charset="0"/>
                <a:cs typeface="Arial" panose="020B0604020202020204" pitchFamily="34" charset="0"/>
              </a:rPr>
              <a:t>The potential of co-branding with meat processing companies as a strategy for the suppliers of plant-based meat substitutes to address the barriers to increased consumption of plant-based meat substitutes</a:t>
            </a:r>
            <a:r>
              <a:rPr lang="en-US" sz="1400" kern="100" dirty="0">
                <a:effectLst/>
                <a:latin typeface="Arial" panose="020B0604020202020204" pitchFamily="34" charset="0"/>
                <a:ea typeface="Calibri" panose="020F0502020204030204" pitchFamily="34" charset="0"/>
                <a:cs typeface="Arial" panose="020B0604020202020204" pitchFamily="34" charset="0"/>
              </a:rPr>
              <a:t> (Master's thesis). Available at: </a:t>
            </a:r>
            <a:r>
              <a:rPr lang="en-US" sz="1400" kern="100" dirty="0">
                <a:effectLst/>
                <a:latin typeface="Arial" panose="020B0604020202020204" pitchFamily="34" charset="0"/>
                <a:ea typeface="Calibri" panose="020F0502020204030204" pitchFamily="34" charset="0"/>
                <a:cs typeface="Arial" panose="020B0604020202020204" pitchFamily="34" charset="0"/>
                <a:hlinkClick r:id="rId5"/>
              </a:rPr>
              <a:t>https://studenttheses.uu.nl/bitstream/handle/20.500.12932/38663/Final%20thesis%20Hendrik%20Hagedoorn%206619215.pdf?sequence=1</a:t>
            </a:r>
            <a:r>
              <a:rPr lang="en-US" sz="1400" kern="100" dirty="0">
                <a:effectLst/>
                <a:latin typeface="Arial" panose="020B0604020202020204" pitchFamily="34" charset="0"/>
                <a:ea typeface="Calibri" panose="020F0502020204030204" pitchFamily="34" charset="0"/>
                <a:cs typeface="Arial" panose="020B0604020202020204" pitchFamily="34" charset="0"/>
              </a:rPr>
              <a:t> (Accessed: 27</a:t>
            </a:r>
            <a:r>
              <a:rPr lang="en-US" sz="14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400" kern="100" dirty="0">
                <a:effectLst/>
                <a:latin typeface="Arial" panose="020B0604020202020204" pitchFamily="34" charset="0"/>
                <a:ea typeface="Calibri" panose="020F0502020204030204" pitchFamily="34" charset="0"/>
                <a:cs typeface="Arial" panose="020B0604020202020204" pitchFamily="34" charset="0"/>
              </a:rPr>
              <a:t> February 2024).</a:t>
            </a:r>
          </a:p>
          <a:p>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554007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C7B3B-95AF-1599-502C-931EAA493F42}"/>
              </a:ext>
            </a:extLst>
          </p:cNvPr>
          <p:cNvSpPr>
            <a:spLocks noGrp="1"/>
          </p:cNvSpPr>
          <p:nvPr>
            <p:ph idx="1"/>
          </p:nvPr>
        </p:nvSpPr>
        <p:spPr>
          <a:xfrm>
            <a:off x="0" y="267286"/>
            <a:ext cx="11943471" cy="6077243"/>
          </a:xfrm>
        </p:spPr>
        <p:txBody>
          <a:bodyPr>
            <a:normAutofit/>
          </a:bodyPr>
          <a:lstStyle/>
          <a:p>
            <a:pPr marL="457200" marR="0" lvl="0" indent="-457200" algn="l" defTabSz="457200" rtl="0" eaLnBrk="1" fontAlgn="auto" latinLnBrk="0" hangingPunct="1">
              <a:lnSpc>
                <a:spcPct val="150000"/>
              </a:lnSpc>
              <a:spcBef>
                <a:spcPts val="0"/>
              </a:spcBef>
              <a:spcAft>
                <a:spcPts val="0"/>
              </a:spcAft>
              <a:buClr>
                <a:srgbClr val="1E5155">
                  <a:lumMod val="40000"/>
                  <a:lumOff val="60000"/>
                </a:srgbClr>
              </a:buClr>
              <a:buSzPct val="80000"/>
              <a:buFont typeface="Wingdings 3" charset="2"/>
              <a:buChar char=""/>
              <a:tabLst/>
              <a:defRPr/>
            </a:pP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Hecht, A.A., et al. (2020) Influence of food and beverage companies on retailer marketing strategies and consumer behavior.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17</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(20), p.1-34. Available at: </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hlinkClick r:id="rId2"/>
              </a:rPr>
              <a:t>https://www.proquest.com/docview/2635373297/fulltextPDF/F92DE2E283204006PQ/1?accountid=130472&amp;sourcetype=Scholarly%20Journals</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(Accessed: 28</a:t>
            </a:r>
            <a:r>
              <a:rPr kumimoji="0" lang="en-US" sz="1600" b="0" i="0" u="none" strike="noStrike" kern="1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February 2024).</a:t>
            </a:r>
          </a:p>
          <a:p>
            <a:pPr marL="457200" marR="0" lvl="0" indent="-457200" algn="l" defTabSz="457200" rtl="0" eaLnBrk="1" fontAlgn="auto" latinLnBrk="0" hangingPunct="1">
              <a:lnSpc>
                <a:spcPct val="150000"/>
              </a:lnSpc>
              <a:spcBef>
                <a:spcPts val="0"/>
              </a:spcBef>
              <a:spcAft>
                <a:spcPts val="0"/>
              </a:spcAft>
              <a:buClr>
                <a:srgbClr val="1E5155">
                  <a:lumMod val="40000"/>
                  <a:lumOff val="60000"/>
                </a:srgbClr>
              </a:buClr>
              <a:buSzPct val="80000"/>
              <a:buFont typeface="Wingdings 3" charset="2"/>
              <a:buChar char=""/>
              <a:tabLst/>
              <a:defRPr/>
            </a:pPr>
            <a:r>
              <a:rPr lang="en-US" sz="1600" kern="100" dirty="0">
                <a:solidFill>
                  <a:prstClr val="white"/>
                </a:solidFill>
                <a:latin typeface="Arial" panose="020B0604020202020204" pitchFamily="34" charset="0"/>
                <a:ea typeface="Calibri" panose="020F0502020204030204" pitchFamily="34" charset="0"/>
                <a:cs typeface="Arial" panose="020B0604020202020204" pitchFamily="34" charset="0"/>
              </a:rPr>
              <a:t>Institute of Hospitality (2023) </a:t>
            </a:r>
            <a:r>
              <a:rPr lang="en-US" sz="1600" i="1" kern="100" dirty="0">
                <a:solidFill>
                  <a:prstClr val="white"/>
                </a:solidFill>
                <a:latin typeface="Arial" panose="020B0604020202020204" pitchFamily="34" charset="0"/>
                <a:ea typeface="Calibri" panose="020F0502020204030204" pitchFamily="34" charset="0"/>
                <a:cs typeface="Arial" panose="020B0604020202020204" pitchFamily="34" charset="0"/>
              </a:rPr>
              <a:t>How Artificial Intelligence is transforming the Restaurant Industry. </a:t>
            </a:r>
            <a:r>
              <a:rPr lang="en-US" sz="1600" kern="100" dirty="0">
                <a:solidFill>
                  <a:prstClr val="white"/>
                </a:solidFill>
                <a:latin typeface="Arial" panose="020B0604020202020204" pitchFamily="34" charset="0"/>
                <a:ea typeface="Calibri" panose="020F0502020204030204" pitchFamily="34" charset="0"/>
                <a:cs typeface="Arial" panose="020B0604020202020204" pitchFamily="34" charset="0"/>
              </a:rPr>
              <a:t>Available at: </a:t>
            </a:r>
            <a:r>
              <a:rPr lang="en-US" sz="1600" kern="100" dirty="0">
                <a:solidFill>
                  <a:prstClr val="white"/>
                </a:solidFill>
                <a:latin typeface="Arial" panose="020B0604020202020204" pitchFamily="34" charset="0"/>
                <a:ea typeface="Calibri" panose="020F0502020204030204" pitchFamily="34" charset="0"/>
                <a:cs typeface="Arial" panose="020B0604020202020204" pitchFamily="34" charset="0"/>
                <a:hlinkClick r:id="rId3"/>
              </a:rPr>
              <a:t>https://www.instituteofhospitality.org/bp-news-lightspeed-ai-restaurant-industry/</a:t>
            </a:r>
            <a:r>
              <a:rPr lang="en-US" sz="1600" kern="100" dirty="0">
                <a:solidFill>
                  <a:prstClr val="white"/>
                </a:solidFill>
                <a:latin typeface="Arial" panose="020B0604020202020204" pitchFamily="34" charset="0"/>
                <a:ea typeface="Calibri" panose="020F0502020204030204" pitchFamily="34" charset="0"/>
                <a:cs typeface="Arial" panose="020B0604020202020204" pitchFamily="34" charset="0"/>
              </a:rPr>
              <a:t> (Accessed: 28</a:t>
            </a:r>
            <a:r>
              <a:rPr lang="en-US" sz="1600" kern="100" baseline="30000" dirty="0">
                <a:solidFill>
                  <a:prstClr val="white"/>
                </a:solidFill>
                <a:latin typeface="Arial" panose="020B0604020202020204" pitchFamily="34" charset="0"/>
                <a:ea typeface="Calibri" panose="020F0502020204030204" pitchFamily="34" charset="0"/>
                <a:cs typeface="Arial" panose="020B0604020202020204" pitchFamily="34" charset="0"/>
              </a:rPr>
              <a:t>th</a:t>
            </a:r>
            <a:r>
              <a:rPr lang="en-US" sz="1600" kern="100" dirty="0">
                <a:solidFill>
                  <a:prstClr val="white"/>
                </a:solidFill>
                <a:latin typeface="Arial" panose="020B0604020202020204" pitchFamily="34" charset="0"/>
                <a:ea typeface="Calibri" panose="020F0502020204030204" pitchFamily="34" charset="0"/>
                <a:cs typeface="Arial" panose="020B0604020202020204" pitchFamily="34" charset="0"/>
              </a:rPr>
              <a:t> February 2024).</a:t>
            </a:r>
            <a:endPar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a:p>
            <a:pPr marL="457200" marR="0" lvl="0" indent="-457200" algn="l" defTabSz="457200" rtl="0" eaLnBrk="1" fontAlgn="auto" latinLnBrk="0" hangingPunct="1">
              <a:lnSpc>
                <a:spcPct val="150000"/>
              </a:lnSpc>
              <a:spcBef>
                <a:spcPts val="0"/>
              </a:spcBef>
              <a:spcAft>
                <a:spcPts val="0"/>
              </a:spcAft>
              <a:buClr>
                <a:srgbClr val="1E5155">
                  <a:lumMod val="40000"/>
                  <a:lumOff val="60000"/>
                </a:srgbClr>
              </a:buClr>
              <a:buSzPct val="80000"/>
              <a:buFont typeface="Wingdings 3" charset="2"/>
              <a:buChar char=""/>
              <a:tabLst/>
              <a:defRPr/>
            </a:pPr>
            <a:r>
              <a:rPr kumimoji="0" lang="en-US" sz="1600" b="0" i="0" u="none" strike="noStrike" kern="1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McLamore</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J. (2020</a:t>
            </a:r>
            <a:r>
              <a:rPr lang="en-US" sz="1600" kern="100" dirty="0">
                <a:solidFill>
                  <a:prstClr val="white"/>
                </a:solidFill>
                <a:latin typeface="Arial" panose="020B0604020202020204" pitchFamily="34" charset="0"/>
                <a:ea typeface="Calibri" panose="020F0502020204030204" pitchFamily="34" charset="0"/>
                <a:cs typeface="Arial" panose="020B0604020202020204" pitchFamily="34" charset="0"/>
              </a:rPr>
              <a:t>)</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The Burger King: A Whopper of a Story on Life and Leadership</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Mango Media Inc.</a:t>
            </a:r>
          </a:p>
          <a:p>
            <a:pPr marL="457200" marR="0" lvl="0" indent="-457200" algn="l" defTabSz="457200" rtl="0" eaLnBrk="1" fontAlgn="auto" latinLnBrk="0" hangingPunct="1">
              <a:lnSpc>
                <a:spcPct val="150000"/>
              </a:lnSpc>
              <a:spcBef>
                <a:spcPts val="0"/>
              </a:spcBef>
              <a:spcAft>
                <a:spcPts val="0"/>
              </a:spcAft>
              <a:buClr>
                <a:srgbClr val="1E5155">
                  <a:lumMod val="40000"/>
                  <a:lumOff val="60000"/>
                </a:srgbClr>
              </a:buClr>
              <a:buSzPct val="80000"/>
              <a:buFont typeface="Wingdings 3" charset="2"/>
              <a:buChar char=""/>
              <a:tabLst/>
              <a:defRPr/>
            </a:pP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Shcherbakova, E. (2020) ‘Importance of Diversified Marketing Strategies for Fast Food Restaurant Chains’,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Westcliff International Journal of Applied Research, </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4(1), pp. 72-77. Available </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hlinkClick r:id="rId4"/>
              </a:rPr>
              <a:t>https://doaj.org/article/e6531652c07e4c2abd3b218eba9b0f64</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(Accessed: 25</a:t>
            </a:r>
            <a:r>
              <a:rPr kumimoji="0" lang="en-US" sz="1600" b="0" i="0" u="none" strike="noStrike" kern="1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February 2024).</a:t>
            </a:r>
            <a:endPar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a:p>
            <a:pPr marL="457200" marR="0" lvl="0" indent="-457200" algn="l" defTabSz="457200" rtl="0" eaLnBrk="1" fontAlgn="auto" latinLnBrk="0" hangingPunct="1">
              <a:lnSpc>
                <a:spcPct val="150000"/>
              </a:lnSpc>
              <a:spcBef>
                <a:spcPts val="0"/>
              </a:spcBef>
              <a:spcAft>
                <a:spcPts val="0"/>
              </a:spcAft>
              <a:buClr>
                <a:srgbClr val="1E5155">
                  <a:lumMod val="40000"/>
                  <a:lumOff val="60000"/>
                </a:srgbClr>
              </a:buClr>
              <a:buSzPct val="80000"/>
              <a:buFont typeface="Wingdings 3" charset="2"/>
              <a:buChar char=""/>
              <a:tabLst/>
              <a:defRPr/>
            </a:pPr>
            <a:r>
              <a:rPr kumimoji="0" lang="en-US" sz="1600" b="0" i="0" u="none" strike="noStrike" kern="1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Tlapana</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T. and </a:t>
            </a:r>
            <a:r>
              <a:rPr kumimoji="0" lang="en-US" sz="1600" b="0" i="0" u="none" strike="noStrike" kern="1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Sandlana</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T. (2021) ‘Factors influencing consumer preferences of restaurants in the Greater Buffalo City’,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International Journal of Business and Management Studies</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13</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(1), pp.38-59. Available at: </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hlinkClick r:id="rId5"/>
              </a:rPr>
              <a:t>https://sobiad.org/menuscript/index.php/ijbms/article/view/479/24</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(Accessed: 25</a:t>
            </a:r>
            <a:r>
              <a:rPr kumimoji="0" lang="en-US" sz="1600" b="0" i="0" u="none" strike="noStrike" kern="1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February 2024).</a:t>
            </a:r>
          </a:p>
          <a:p>
            <a:pPr marL="457200" marR="0" lvl="0" indent="-457200" algn="l" defTabSz="457200" rtl="0" eaLnBrk="1" fontAlgn="auto" latinLnBrk="0" hangingPunct="1">
              <a:lnSpc>
                <a:spcPct val="150000"/>
              </a:lnSpc>
              <a:spcBef>
                <a:spcPts val="0"/>
              </a:spcBef>
              <a:spcAft>
                <a:spcPts val="0"/>
              </a:spcAft>
              <a:buClr>
                <a:srgbClr val="1E5155">
                  <a:lumMod val="40000"/>
                  <a:lumOff val="60000"/>
                </a:srgbClr>
              </a:buClr>
              <a:buSzPct val="80000"/>
              <a:buFont typeface="Wingdings 3" charset="2"/>
              <a:buChar char=""/>
              <a:tabLst/>
              <a:defRPr/>
            </a:pP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Wolfson, J.A., Leung, C.W. and </a:t>
            </a:r>
            <a:r>
              <a:rPr kumimoji="0" lang="en-US" sz="1600" b="0" i="0" u="none" strike="noStrike" kern="1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Gearhardt</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A.N. (2020) ‘Trends in the nutrition profile of menu items at large burger chain restaurants’,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American journal of preventive medicine</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b="0" i="1"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58</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(6), pp. 171-179. Available at: </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hlinkClick r:id="rId6"/>
              </a:rPr>
              <a:t>https://www.sciencedirect.com/science/article/abs/pii/S0749379720300611</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(Accessed: 25</a:t>
            </a:r>
            <a:r>
              <a:rPr kumimoji="0" lang="en-US" sz="1600" b="0" i="0" u="none" strike="noStrike" kern="1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US" sz="1600" b="0" i="0" u="none" strike="noStrike" kern="1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February 2024).</a:t>
            </a:r>
          </a:p>
          <a:p>
            <a:endParaRPr lang="en-GB" dirty="0"/>
          </a:p>
        </p:txBody>
      </p:sp>
    </p:spTree>
    <p:extLst>
      <p:ext uri="{BB962C8B-B14F-4D97-AF65-F5344CB8AC3E}">
        <p14:creationId xmlns:p14="http://schemas.microsoft.com/office/powerpoint/2010/main" val="16799938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196</TotalTime>
  <Words>3116</Words>
  <Application>Microsoft Office PowerPoint</Application>
  <PresentationFormat>Widescreen</PresentationFormat>
  <Paragraphs>111</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vt:lpstr>
      <vt:lpstr>INTRODUCTION TO GASTRONOMY  Dumitru Cojocariu  Student Number: 1920263  Rework due 1st of March 2024</vt:lpstr>
      <vt:lpstr>INTRODUCTION</vt:lpstr>
      <vt:lpstr>MARKETING STRATEGY</vt:lpstr>
      <vt:lpstr>MARKETING STRATEGY</vt:lpstr>
      <vt:lpstr>PowerPoint Presentation</vt:lpstr>
      <vt:lpstr>CREATING CUSTOMER VALUE AND ENGAGEMENT</vt:lpstr>
      <vt:lpstr>CREATING CUSTOMER VALUE AND ENGAGEMENT</vt:lpstr>
      <vt:lpstr>OPINION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GASTRONOMY</dc:title>
  <dc:creator>DC</dc:creator>
  <cp:lastModifiedBy>Dinu Cojocariu</cp:lastModifiedBy>
  <cp:revision>2</cp:revision>
  <dcterms:created xsi:type="dcterms:W3CDTF">2024-02-09T12:12:03Z</dcterms:created>
  <dcterms:modified xsi:type="dcterms:W3CDTF">2024-03-01T13:34:11Z</dcterms:modified>
</cp:coreProperties>
</file>