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1_14C2D9A4.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8" r:id="rId7"/>
    <p:sldId id="269" r:id="rId8"/>
    <p:sldId id="271" r:id="rId9"/>
    <p:sldId id="261" r:id="rId10"/>
    <p:sldId id="260" r:id="rId11"/>
    <p:sldId id="264" r:id="rId12"/>
    <p:sldId id="262"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553D32-38F2-145B-05A7-F5E309FBF6C2}" name="Laila Surani" initials="LS" userId="S::l.surani@uwtsd.ac.uk::d9e3be33-304d-43a2-900d-ef35edf61773" providerId="AD"/>
  <p188:author id="{5EC25F4F-CED1-E1B4-5782-DCFD342F71B9}" name="laila khalfan" initials="lk" userId="a97d515d83b54edd"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910AC6-2B84-4EE7-8EFE-14FB05D0843E}" v="2" dt="2022-08-19T09:30:30.148"/>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5899" autoAdjust="0"/>
  </p:normalViewPr>
  <p:slideViewPr>
    <p:cSldViewPr snapToGrid="0">
      <p:cViewPr varScale="1">
        <p:scale>
          <a:sx n="98" d="100"/>
          <a:sy n="98" d="100"/>
        </p:scale>
        <p:origin x="96" y="1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modernComment_101_14C2D9A4.xml><?xml version="1.0" encoding="utf-8"?>
<p188:cmLst xmlns:a="http://schemas.openxmlformats.org/drawingml/2006/main" xmlns:r="http://schemas.openxmlformats.org/officeDocument/2006/relationships" xmlns:p188="http://schemas.microsoft.com/office/powerpoint/2018/8/main">
  <p188:cm id="{E222FF79-EBF0-4CFD-BA41-60821EAC8DA7}" authorId="{EA553D32-38F2-145B-05A7-F5E309FBF6C2}" created="2022-07-29T11:36:53.803">
    <ac:txMkLst xmlns:ac="http://schemas.microsoft.com/office/drawing/2013/main/command">
      <pc:docMk xmlns:pc="http://schemas.microsoft.com/office/powerpoint/2013/main/command"/>
      <pc:sldMk xmlns:pc="http://schemas.microsoft.com/office/powerpoint/2013/main/command" cId="348314020" sldId="257"/>
      <ac:spMk id="3" creationId="{66980A3A-5B14-360E-9E6C-D1CE433FCAD4}"/>
      <ac:txMk cp="1471">
        <ac:context len="1472" hash="1329403046"/>
      </ac:txMk>
    </ac:txMkLst>
    <p188:txBody>
      <a:bodyPr/>
      <a:lstStyle/>
      <a:p>
        <a:r>
          <a:rPr lang="en-GB"/>
          <a:t>This should be relevant to your research topic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E51A60-FCEA-4DF1-997A-5A36C93F1E57}" type="datetimeFigureOut">
              <a:rPr lang="en-GB" smtClean="0"/>
              <a:t>19/08/2022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49C565-7B81-487D-B0ED-1F70582455C1}" type="slidenum">
              <a:rPr lang="en-GB" smtClean="0"/>
              <a:t>‹#›</a:t>
            </a:fld>
            <a:endParaRPr lang="en-GB"/>
          </a:p>
        </p:txBody>
      </p:sp>
    </p:spTree>
    <p:extLst>
      <p:ext uri="{BB962C8B-B14F-4D97-AF65-F5344CB8AC3E}">
        <p14:creationId xmlns:p14="http://schemas.microsoft.com/office/powerpoint/2010/main" val="2413594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1</a:t>
            </a:fld>
            <a:endParaRPr lang="en-GB"/>
          </a:p>
        </p:txBody>
      </p:sp>
    </p:spTree>
    <p:extLst>
      <p:ext uri="{BB962C8B-B14F-4D97-AF65-F5344CB8AC3E}">
        <p14:creationId xmlns:p14="http://schemas.microsoft.com/office/powerpoint/2010/main" val="4265158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latin typeface="Arial" panose="020B0604020202020204" pitchFamily="34" charset="0"/>
                <a:cs typeface="Arial" panose="020B0604020202020204" pitchFamily="34" charset="0"/>
              </a:rPr>
              <a:t>According to Carers UK an online survey was carried out between 3rd April and 14th April 2020. A total of 5,047 carers and former carers responded to the survey. This included 4,830 current carers and 217 former carers. Compared to the carer population as a whole, respondents to this survey were more likely to be female and caring for a high number of hours every week. As not all respondents completed every question in the survey, a number of the figures given in this report, including those presented here, are based upon responses from fewer than 5,047 carers.</a:t>
            </a:r>
          </a:p>
          <a:p>
            <a:pPr marL="0" indent="0">
              <a:buNone/>
            </a:pPr>
            <a:r>
              <a:rPr lang="en-GB" sz="1200" dirty="0">
                <a:latin typeface="Arial" panose="020B0604020202020204" pitchFamily="34" charset="0"/>
                <a:cs typeface="Arial" panose="020B0604020202020204" pitchFamily="34" charset="0"/>
              </a:rPr>
              <a:t>Of current carers responding to the survey: • 67% live in England, 19% live in Scotland, 9% live in Northern Ireland, and 6% live in Wales. • 81% identify as female and 18% identify as male. • 23% consider themselves to have a disability. • 1% are aged 0–24, 4% are aged 25–34, 13% are aged 35–44, 27% are aged 45–54, 32% are aged 55– 64, 17% are aged 65–74, and 5% are aged 75 and over. • 4% identified as lesbian, gay or bisexual. • 4% described their ethnicity as black or minority ethnic. • 18% also have childcare responsibilities for a nondisabled child under 18. • 36% have been caring for 15 years or more, 17% for between 10–14 years, 24% for 5–9 years, 20% for 1–4 years, 2% for less than one year and just 1% have been caring since the beginning of the coronavirus outbreak. • Most (71%) care for one person, 20% care for two people, 6% for three people, and 2% care for four or more people. </a:t>
            </a:r>
          </a:p>
          <a:p>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2</a:t>
            </a:fld>
            <a:endParaRPr lang="en-GB"/>
          </a:p>
        </p:txBody>
      </p:sp>
    </p:spTree>
    <p:extLst>
      <p:ext uri="{BB962C8B-B14F-4D97-AF65-F5344CB8AC3E}">
        <p14:creationId xmlns:p14="http://schemas.microsoft.com/office/powerpoint/2010/main" val="3936407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method I used to conduct my research is qualitative method</a:t>
            </a:r>
          </a:p>
          <a:p>
            <a:pPr marL="171450" indent="-171450">
              <a:buFont typeface="Arial" panose="020B0604020202020204" pitchFamily="34" charset="0"/>
              <a:buChar char="•"/>
            </a:pPr>
            <a:r>
              <a:rPr lang="en-GB" dirty="0"/>
              <a:t>I used this method because a one to one interaction give people courage to wanting to speak their experience.</a:t>
            </a:r>
          </a:p>
          <a:p>
            <a:pPr marL="171450" indent="-171450">
              <a:buFont typeface="Arial" panose="020B0604020202020204" pitchFamily="34" charset="0"/>
              <a:buChar char="•"/>
            </a:pPr>
            <a:r>
              <a:rPr lang="en-GB" dirty="0"/>
              <a:t>Keywords I used are; domestic abuse, child development, and child cognitive development</a:t>
            </a:r>
          </a:p>
          <a:p>
            <a:pPr marL="171450" indent="-171450">
              <a:buFont typeface="Arial" panose="020B0604020202020204" pitchFamily="34" charset="0"/>
              <a:buChar char="•"/>
            </a:pPr>
            <a:r>
              <a:rPr lang="en-GB" dirty="0"/>
              <a:t>Database used are: online journals, books and google scholar</a:t>
            </a:r>
          </a:p>
          <a:p>
            <a:pPr marL="171450" indent="-171450">
              <a:buFont typeface="Arial" panose="020B0604020202020204" pitchFamily="34" charset="0"/>
              <a:buChar char="•"/>
            </a:pPr>
            <a:r>
              <a:rPr lang="en-GB" dirty="0"/>
              <a:t>Search exclusion: age, gender and race</a:t>
            </a:r>
          </a:p>
        </p:txBody>
      </p:sp>
      <p:sp>
        <p:nvSpPr>
          <p:cNvPr id="4" name="Slide Number Placeholder 3"/>
          <p:cNvSpPr>
            <a:spLocks noGrp="1"/>
          </p:cNvSpPr>
          <p:nvPr>
            <p:ph type="sldNum" sz="quarter" idx="5"/>
          </p:nvPr>
        </p:nvSpPr>
        <p:spPr/>
        <p:txBody>
          <a:bodyPr/>
          <a:lstStyle/>
          <a:p>
            <a:fld id="{5049C565-7B81-487D-B0ED-1F70582455C1}" type="slidenum">
              <a:rPr lang="en-GB" smtClean="0"/>
              <a:t>3</a:t>
            </a:fld>
            <a:endParaRPr lang="en-GB"/>
          </a:p>
        </p:txBody>
      </p:sp>
    </p:spTree>
    <p:extLst>
      <p:ext uri="{BB962C8B-B14F-4D97-AF65-F5344CB8AC3E}">
        <p14:creationId xmlns:p14="http://schemas.microsoft.com/office/powerpoint/2010/main" val="178866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6</a:t>
            </a:fld>
            <a:endParaRPr lang="en-GB"/>
          </a:p>
        </p:txBody>
      </p:sp>
    </p:spTree>
    <p:extLst>
      <p:ext uri="{BB962C8B-B14F-4D97-AF65-F5344CB8AC3E}">
        <p14:creationId xmlns:p14="http://schemas.microsoft.com/office/powerpoint/2010/main" val="2507270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The result shows that all 5 reviews highlights the same negative outcome. </a:t>
            </a:r>
          </a:p>
          <a:p>
            <a:endParaRPr lang="en-GB"/>
          </a:p>
          <a:p>
            <a:pPr marL="171450" indent="-171450">
              <a:buFont typeface="Arial" panose="020B0604020202020204" pitchFamily="34" charset="0"/>
              <a:buChar char="•"/>
            </a:pPr>
            <a:r>
              <a:rPr lang="en-GB"/>
              <a:t>Delay in a child’s intellectual development such as delay in language skills.</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The key theme of the reviews shows that children and young people that witnesses domestic abuse score low on their intellectual development.</a:t>
            </a:r>
            <a:endParaRPr lang="en-GB" dirty="0"/>
          </a:p>
        </p:txBody>
      </p:sp>
      <p:sp>
        <p:nvSpPr>
          <p:cNvPr id="4" name="Slide Number Placeholder 3"/>
          <p:cNvSpPr>
            <a:spLocks noGrp="1"/>
          </p:cNvSpPr>
          <p:nvPr>
            <p:ph type="sldNum" sz="quarter" idx="5"/>
          </p:nvPr>
        </p:nvSpPr>
        <p:spPr/>
        <p:txBody>
          <a:bodyPr/>
          <a:lstStyle/>
          <a:p>
            <a:fld id="{5049C565-7B81-487D-B0ED-1F70582455C1}" type="slidenum">
              <a:rPr lang="en-GB" smtClean="0"/>
              <a:t>7</a:t>
            </a:fld>
            <a:endParaRPr lang="en-GB"/>
          </a:p>
        </p:txBody>
      </p:sp>
    </p:spTree>
    <p:extLst>
      <p:ext uri="{BB962C8B-B14F-4D97-AF65-F5344CB8AC3E}">
        <p14:creationId xmlns:p14="http://schemas.microsoft.com/office/powerpoint/2010/main" val="1138835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The purpose of my research is to be able to understand the effect of a child’s cognitive and emotional development when witnessing domestic abuse at home.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It is also likely that child going through these experience would end up in need of medical care to help control their emotions, anxiety and depression caused by abusive actions by their parents. </a:t>
            </a:r>
          </a:p>
        </p:txBody>
      </p:sp>
      <p:sp>
        <p:nvSpPr>
          <p:cNvPr id="4" name="Slide Number Placeholder 3"/>
          <p:cNvSpPr>
            <a:spLocks noGrp="1"/>
          </p:cNvSpPr>
          <p:nvPr>
            <p:ph type="sldNum" sz="quarter" idx="5"/>
          </p:nvPr>
        </p:nvSpPr>
        <p:spPr/>
        <p:txBody>
          <a:bodyPr/>
          <a:lstStyle/>
          <a:p>
            <a:fld id="{5049C565-7B81-487D-B0ED-1F70582455C1}" type="slidenum">
              <a:rPr lang="en-GB" smtClean="0"/>
              <a:t>9</a:t>
            </a:fld>
            <a:endParaRPr lang="en-GB"/>
          </a:p>
        </p:txBody>
      </p:sp>
    </p:spTree>
    <p:extLst>
      <p:ext uri="{BB962C8B-B14F-4D97-AF65-F5344CB8AC3E}">
        <p14:creationId xmlns:p14="http://schemas.microsoft.com/office/powerpoint/2010/main" val="34697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3185395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586177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F3F26-1857-45BC-B597-9CD27DD0931E}"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000896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8F3F26-1857-45BC-B597-9CD27DD0931E}"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417100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8F3F26-1857-45BC-B597-9CD27DD0931E}" type="datetimeFigureOut">
              <a:rPr lang="en-GB" smtClean="0"/>
              <a:t>19/08/2022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626823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8F3F26-1857-45BC-B597-9CD27DD0931E}" type="datetimeFigureOut">
              <a:rPr lang="en-GB" smtClean="0"/>
              <a:t>19/08/2022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3258854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8F3F26-1857-45BC-B597-9CD27DD0931E}" type="datetimeFigureOut">
              <a:rPr lang="en-GB" smtClean="0"/>
              <a:t>19/08/2022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11212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8F3F26-1857-45BC-B597-9CD27DD0931E}"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374934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8F3F26-1857-45BC-B597-9CD27DD0931E}" type="datetimeFigureOut">
              <a:rPr lang="en-GB" smtClean="0"/>
              <a:t>19/08/2022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533705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2669999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F3F26-1857-45BC-B597-9CD27DD0931E}" type="datetimeFigureOut">
              <a:rPr lang="en-GB" smtClean="0"/>
              <a:t>19/08/2022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D9845B-5656-4C8A-9068-22B20FC75ADF}" type="slidenum">
              <a:rPr lang="en-GB" smtClean="0"/>
              <a:t>‹#›</a:t>
            </a:fld>
            <a:endParaRPr lang="en-GB"/>
          </a:p>
        </p:txBody>
      </p:sp>
    </p:spTree>
    <p:extLst>
      <p:ext uri="{BB962C8B-B14F-4D97-AF65-F5344CB8AC3E}">
        <p14:creationId xmlns:p14="http://schemas.microsoft.com/office/powerpoint/2010/main" val="765933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8F3F26-1857-45BC-B597-9CD27DD0931E}" type="datetimeFigureOut">
              <a:rPr lang="en-GB" smtClean="0"/>
              <a:t>19/08/2022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D9845B-5656-4C8A-9068-22B20FC75ADF}" type="slidenum">
              <a:rPr lang="en-GB" smtClean="0"/>
              <a:t>‹#›</a:t>
            </a:fld>
            <a:endParaRPr lang="en-GB"/>
          </a:p>
        </p:txBody>
      </p:sp>
    </p:spTree>
    <p:extLst>
      <p:ext uri="{BB962C8B-B14F-4D97-AF65-F5344CB8AC3E}">
        <p14:creationId xmlns:p14="http://schemas.microsoft.com/office/powerpoint/2010/main" val="33896187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microsoft.com/office/2018/10/relationships/comments" Target="../comments/modernComment_101_14C2D9A4.xm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ciencedirect.com/science/article/pii/S0277953621001337#bib12"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arersuk.org/for-professionals/policy/policy-library/caring-behind-closed-doors-rep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5CA1-C7BA-20F6-DD27-167A40291658}"/>
              </a:ext>
            </a:extLst>
          </p:cNvPr>
          <p:cNvSpPr>
            <a:spLocks noGrp="1"/>
          </p:cNvSpPr>
          <p:nvPr>
            <p:ph type="ctrTitle"/>
          </p:nvPr>
        </p:nvSpPr>
        <p:spPr>
          <a:xfrm>
            <a:off x="1423555" y="1641987"/>
            <a:ext cx="9076494" cy="2046785"/>
          </a:xfrm>
        </p:spPr>
        <p:txBody>
          <a:bodyPr>
            <a:normAutofit fontScale="90000"/>
          </a:bodyPr>
          <a:lstStyle/>
          <a:p>
            <a:b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br>
            <a:br>
              <a:rPr kumimoji="0" lang="en-GB" sz="4400" b="1" i="0" u="none" strike="noStrike" kern="1200" cap="none" spc="0" normalizeH="0" baseline="0" noProof="0" dirty="0">
                <a:ln>
                  <a:noFill/>
                </a:ln>
                <a:solidFill>
                  <a:prstClr val="black"/>
                </a:solidFill>
                <a:effectLst/>
                <a:uLnTx/>
                <a:uFillTx/>
                <a:latin typeface="Calibri Light" panose="020F0302020204030204"/>
                <a:ea typeface="+mj-ea"/>
                <a:cs typeface="+mj-cs"/>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Module: Introduction to Research </a:t>
            </a: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(BMHP5005)</a:t>
            </a:r>
            <a:br>
              <a:rPr kumimoji="0" lang="en-GB" sz="3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27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27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Assessment 2 </a:t>
            </a:r>
            <a:r>
              <a:rPr lang="it-IT" sz="2700" dirty="0">
                <a:latin typeface="Arial" panose="020B0604020202020204" pitchFamily="34" charset="0"/>
                <a:cs typeface="Arial" panose="020B0604020202020204" pitchFamily="34" charset="0"/>
              </a:rPr>
              <a:t>The Viva Voce presentation</a:t>
            </a: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51E7EE3-F4EF-73D6-8DB9-ACF0550EA1FB}"/>
              </a:ext>
            </a:extLst>
          </p:cNvPr>
          <p:cNvSpPr>
            <a:spLocks noGrp="1"/>
          </p:cNvSpPr>
          <p:nvPr>
            <p:ph type="subTitle" idx="1"/>
          </p:nvPr>
        </p:nvSpPr>
        <p:spPr>
          <a:xfrm>
            <a:off x="696686" y="3771900"/>
            <a:ext cx="10885714" cy="2781300"/>
          </a:xfrm>
        </p:spPr>
        <p:txBody>
          <a:bodyPr>
            <a:normAutofit fontScale="25000" lnSpcReduction="20000"/>
          </a:bodyPr>
          <a:lstStyle/>
          <a:p>
            <a:pPr algn="l">
              <a:defRPr/>
            </a:pPr>
            <a:r>
              <a:rPr kumimoji="0" lang="en-GB" sz="6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Name</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lang="en-GB" sz="9600" dirty="0"/>
              <a:t>Grace Nkoyo Bassey George Duke Henshaw</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9600" noProof="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Number</a:t>
            </a:r>
            <a:r>
              <a:rPr lang="en-GB" sz="6200" b="1" dirty="0">
                <a:solidFill>
                  <a:prstClr val="black"/>
                </a:solidFill>
                <a:latin typeface="Arial" panose="020B0604020202020204" pitchFamily="34" charset="0"/>
                <a:cs typeface="Arial" panose="020B0604020202020204" pitchFamily="34" charset="0"/>
              </a:rPr>
              <a:t> : </a:t>
            </a:r>
            <a:r>
              <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9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2020571</a:t>
            </a:r>
            <a:endParaRPr lang="en-GB" sz="6200" dirty="0">
              <a:solidFill>
                <a:prstClr val="black"/>
              </a:solidFill>
              <a:latin typeface="Arial" panose="020B0604020202020204" pitchFamily="34" charset="0"/>
              <a:cs typeface="Arial" panose="020B0604020202020204" pitchFamily="34" charset="0"/>
            </a:endParaRPr>
          </a:p>
          <a:p>
            <a:pPr algn="l">
              <a:defRPr/>
            </a:pPr>
            <a:endParaRPr kumimoji="0" lang="en-GB" sz="6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lgn="l">
              <a:defRPr/>
            </a:pPr>
            <a:r>
              <a:rPr lang="en-GB" sz="6200" b="1" dirty="0">
                <a:latin typeface="Arial" panose="020B0604020202020204" pitchFamily="34" charset="0"/>
                <a:cs typeface="Arial" panose="020B0604020202020204" pitchFamily="34" charset="0"/>
              </a:rPr>
              <a:t>Assignment Title</a:t>
            </a:r>
            <a:r>
              <a:rPr lang="en-GB" sz="9600" b="1" dirty="0">
                <a:latin typeface="Arial" panose="020B0604020202020204" pitchFamily="34" charset="0"/>
                <a:cs typeface="Arial" panose="020B0604020202020204" pitchFamily="34" charset="0"/>
              </a:rPr>
              <a:t>: </a:t>
            </a:r>
            <a:r>
              <a:rPr lang="en-GB" sz="9600" dirty="0">
                <a:latin typeface="Arial" panose="020B0604020202020204" pitchFamily="34" charset="0"/>
                <a:cs typeface="Arial" panose="020B0604020202020204" pitchFamily="34" charset="0"/>
              </a:rPr>
              <a:t>The impact of Covid -19 on carers and their family in the community</a:t>
            </a:r>
          </a:p>
          <a:p>
            <a:pPr algn="l">
              <a:defRPr/>
            </a:pPr>
            <a:endParaRPr lang="en-GB" sz="9600" b="1" dirty="0">
              <a:latin typeface="Arial" panose="020B0604020202020204" pitchFamily="34" charset="0"/>
              <a:cs typeface="Arial" panose="020B0604020202020204" pitchFamily="34" charset="0"/>
            </a:endParaRPr>
          </a:p>
          <a:p>
            <a:pPr algn="l">
              <a:defRPr/>
            </a:pPr>
            <a:r>
              <a:rPr lang="en-GB" sz="6200" b="1" dirty="0">
                <a:latin typeface="Arial" panose="020B0604020202020204" pitchFamily="34" charset="0"/>
                <a:cs typeface="Arial" panose="020B0604020202020204" pitchFamily="34" charset="0"/>
              </a:rPr>
              <a:t>Lecturer Name</a:t>
            </a:r>
            <a:r>
              <a:rPr lang="en-GB" sz="9600" dirty="0">
                <a:latin typeface="Arial" panose="020B0604020202020204" pitchFamily="34" charset="0"/>
                <a:cs typeface="Arial" panose="020B0604020202020204" pitchFamily="34" charset="0"/>
              </a:rPr>
              <a:t>: Laila </a:t>
            </a:r>
            <a:r>
              <a:rPr lang="en-GB" sz="9600" dirty="0" err="1">
                <a:latin typeface="Arial" panose="020B0604020202020204" pitchFamily="34" charset="0"/>
                <a:cs typeface="Arial" panose="020B0604020202020204" pitchFamily="34" charset="0"/>
              </a:rPr>
              <a:t>Surani</a:t>
            </a:r>
            <a:endParaRPr lang="en-GB" sz="9600" dirty="0">
              <a:latin typeface="Arial" panose="020B0604020202020204" pitchFamily="34" charset="0"/>
              <a:cs typeface="Arial" panose="020B0604020202020204" pitchFamily="34" charset="0"/>
            </a:endParaRPr>
          </a:p>
          <a:p>
            <a:pPr algn="l">
              <a:defRPr/>
            </a:pPr>
            <a:endParaRPr lang="en-GB" sz="9600" dirty="0"/>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endParaRPr lang="en-GB" dirty="0"/>
          </a:p>
        </p:txBody>
      </p:sp>
      <p:pic>
        <p:nvPicPr>
          <p:cNvPr id="5" name="Picture 4" descr="Discover University of Wales Trinity Saint David">
            <a:extLst>
              <a:ext uri="{FF2B5EF4-FFF2-40B4-BE49-F238E27FC236}">
                <a16:creationId xmlns:a16="http://schemas.microsoft.com/office/drawing/2014/main" id="{8BE46CA8-6B92-7599-B14D-8C7A1A224A7C}"/>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44481" y="723690"/>
            <a:ext cx="1913584" cy="918298"/>
          </a:xfrm>
          <a:prstGeom prst="rect">
            <a:avLst/>
          </a:prstGeom>
          <a:noFill/>
          <a:ln>
            <a:noFill/>
          </a:ln>
        </p:spPr>
      </p:pic>
    </p:spTree>
    <p:extLst>
      <p:ext uri="{BB962C8B-B14F-4D97-AF65-F5344CB8AC3E}">
        <p14:creationId xmlns:p14="http://schemas.microsoft.com/office/powerpoint/2010/main" val="185705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1" name="Rectangle 1030">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62" name="Arc 1032">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6B94BD48-E1AE-D081-76DD-568049578222}"/>
              </a:ext>
            </a:extLst>
          </p:cNvPr>
          <p:cNvSpPr>
            <a:spLocks noGrp="1"/>
          </p:cNvSpPr>
          <p:nvPr>
            <p:ph type="title"/>
          </p:nvPr>
        </p:nvSpPr>
        <p:spPr>
          <a:xfrm>
            <a:off x="838200" y="365125"/>
            <a:ext cx="10515599" cy="1325563"/>
          </a:xfrm>
        </p:spPr>
        <p:txBody>
          <a:bodyPr>
            <a:normAutofit/>
          </a:bodyPr>
          <a:lstStyle/>
          <a:p>
            <a:r>
              <a:rPr lang="en-GB"/>
              <a:t>Introduction </a:t>
            </a:r>
          </a:p>
        </p:txBody>
      </p:sp>
      <p:sp>
        <p:nvSpPr>
          <p:cNvPr id="1063" name="Content Placeholder 2">
            <a:extLst>
              <a:ext uri="{FF2B5EF4-FFF2-40B4-BE49-F238E27FC236}">
                <a16:creationId xmlns:a16="http://schemas.microsoft.com/office/drawing/2014/main" id="{66980A3A-5B14-360E-9E6C-D1CE433FCAD4}"/>
              </a:ext>
            </a:extLst>
          </p:cNvPr>
          <p:cNvSpPr>
            <a:spLocks noGrp="1"/>
          </p:cNvSpPr>
          <p:nvPr>
            <p:ph idx="1"/>
          </p:nvPr>
        </p:nvSpPr>
        <p:spPr>
          <a:xfrm>
            <a:off x="838200" y="1825625"/>
            <a:ext cx="5393361" cy="4351338"/>
          </a:xfrm>
        </p:spPr>
        <p:txBody>
          <a:bodyPr>
            <a:normAutofit/>
          </a:bodyPr>
          <a:lstStyle/>
          <a:p>
            <a:pPr marL="0" indent="0" algn="just">
              <a:buNone/>
            </a:pPr>
            <a:r>
              <a:rPr lang="en-GB" sz="2000" dirty="0">
                <a:latin typeface="Arial" panose="020B0604020202020204" pitchFamily="34" charset="0"/>
                <a:cs typeface="Arial" panose="020B0604020202020204" pitchFamily="34" charset="0"/>
              </a:rPr>
              <a:t>During the </a:t>
            </a:r>
            <a:r>
              <a:rPr lang="en-GB" sz="2000" b="0" i="0" dirty="0">
                <a:effectLst/>
                <a:latin typeface="Arial" panose="020B0604020202020204" pitchFamily="34" charset="0"/>
                <a:cs typeface="Arial" panose="020B0604020202020204" pitchFamily="34" charset="0"/>
              </a:rPr>
              <a:t>covid -19 </a:t>
            </a:r>
            <a:r>
              <a:rPr lang="en-GB" sz="2000" dirty="0">
                <a:latin typeface="Arial" panose="020B0604020202020204" pitchFamily="34" charset="0"/>
                <a:cs typeface="Arial" panose="020B0604020202020204" pitchFamily="34" charset="0"/>
              </a:rPr>
              <a:t>pandemic, the world panicked, and there was fear of the unknown. Schools and Workplaces had to close, but carers were expected to work without knowing what's there had to face. </a:t>
            </a:r>
            <a:r>
              <a:rPr lang="en-GB" sz="1800" dirty="0">
                <a:latin typeface="Arial" panose="020B0604020202020204" pitchFamily="34" charset="0"/>
                <a:cs typeface="Arial" panose="020B0604020202020204" pitchFamily="34" charset="0"/>
              </a:rPr>
              <a:t>V</a:t>
            </a:r>
            <a:r>
              <a:rPr lang="en-GB" sz="1800" b="0" i="0" dirty="0">
                <a:effectLst/>
                <a:latin typeface="Arial" panose="020B0604020202020204" pitchFamily="34" charset="0"/>
                <a:cs typeface="Arial" panose="020B0604020202020204" pitchFamily="34" charset="0"/>
              </a:rPr>
              <a:t>arious reports looked at the profound impact the Pandemic had on carers' lives. </a:t>
            </a:r>
            <a:endParaRPr lang="en-GB" sz="1800" dirty="0">
              <a:latin typeface="Arial" panose="020B0604020202020204" pitchFamily="34" charset="0"/>
              <a:cs typeface="Arial" panose="020B0604020202020204" pitchFamily="34" charset="0"/>
            </a:endParaRPr>
          </a:p>
        </p:txBody>
      </p:sp>
      <p:sp>
        <p:nvSpPr>
          <p:cNvPr id="1064"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figure 1">
            <a:extLst>
              <a:ext uri="{FF2B5EF4-FFF2-40B4-BE49-F238E27FC236}">
                <a16:creationId xmlns:a16="http://schemas.microsoft.com/office/drawing/2014/main" id="{E1CC5A4B-0BDB-6BA8-702D-37DAD349B20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99438" y="4374501"/>
            <a:ext cx="7627439" cy="1964065"/>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14020"/>
      </p:ext>
    </p:extLst>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D6DCA-AFB7-E61B-A849-BE2645626E5E}"/>
              </a:ext>
            </a:extLst>
          </p:cNvPr>
          <p:cNvSpPr>
            <a:spLocks noGrp="1"/>
          </p:cNvSpPr>
          <p:nvPr>
            <p:ph type="title"/>
          </p:nvPr>
        </p:nvSpPr>
        <p:spPr>
          <a:xfrm>
            <a:off x="686834" y="1153572"/>
            <a:ext cx="3200400" cy="4461163"/>
          </a:xfrm>
        </p:spPr>
        <p:txBody>
          <a:bodyPr>
            <a:normAutofit/>
          </a:bodyPr>
          <a:lstStyle/>
          <a:p>
            <a:r>
              <a:rPr kumimoji="0" lang="en-GB" b="1"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Methods</a:t>
            </a: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BDE644-5F0C-0D73-64C8-639B36609C62}"/>
              </a:ext>
            </a:extLst>
          </p:cNvPr>
          <p:cNvSpPr>
            <a:spLocks noGrp="1"/>
          </p:cNvSpPr>
          <p:nvPr>
            <p:ph idx="1"/>
          </p:nvPr>
        </p:nvSpPr>
        <p:spPr>
          <a:xfrm>
            <a:off x="4447308" y="548640"/>
            <a:ext cx="6906491" cy="5990272"/>
          </a:xfrm>
        </p:spPr>
        <p:txBody>
          <a:bodyPr anchor="ctr">
            <a:normAutofit lnSpcReduction="10000"/>
          </a:bodyPr>
          <a:lstStyle/>
          <a:p>
            <a:pPr marL="0" indent="0" algn="l">
              <a:buNone/>
            </a:pPr>
            <a:r>
              <a:rPr kumimoji="0" lang="en-GB" sz="1500" b="1" i="0" u="none" strike="noStrike" kern="1200" cap="none" spc="0" normalizeH="0" baseline="0" noProof="0" dirty="0">
                <a:ln>
                  <a:noFill/>
                </a:ln>
                <a:effectLst/>
                <a:uLnTx/>
                <a:uFillTx/>
                <a:latin typeface="Arial" panose="020B0604020202020204" pitchFamily="34" charset="0"/>
                <a:cs typeface="Arial" panose="020B0604020202020204" pitchFamily="34" charset="0"/>
              </a:rPr>
              <a:t>Quantitative data relates</a:t>
            </a:r>
            <a:r>
              <a:rPr lang="en-GB" sz="1400" b="0" i="0" dirty="0">
                <a:solidFill>
                  <a:srgbClr val="202124"/>
                </a:solidFill>
                <a:effectLst/>
                <a:latin typeface="Arial" panose="020B0604020202020204" pitchFamily="34" charset="0"/>
                <a:cs typeface="Arial" panose="020B0604020202020204" pitchFamily="34" charset="0"/>
              </a:rPr>
              <a:t> to, measuring or measuring by the quantity of something rather than its quality.</a:t>
            </a:r>
            <a:endParaRPr lang="en-GB" sz="1400" b="0" i="0" dirty="0">
              <a:solidFill>
                <a:srgbClr val="70757A"/>
              </a:solidFill>
              <a:effectLst/>
              <a:latin typeface="Arial" panose="020B0604020202020204" pitchFamily="34" charset="0"/>
              <a:cs typeface="Arial" panose="020B0604020202020204" pitchFamily="34" charset="0"/>
            </a:endParaRPr>
          </a:p>
          <a:p>
            <a:pPr>
              <a:spcBef>
                <a:spcPts val="0"/>
              </a:spcBef>
              <a:defRPr/>
            </a:pPr>
            <a:endParaRPr kumimoji="0" lang="en-GB" sz="15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a:spcBef>
                <a:spcPts val="0"/>
              </a:spcBef>
              <a:defRPr/>
            </a:pPr>
            <a:endParaRPr lang="en-GB" sz="1500" b="1" dirty="0">
              <a:latin typeface="Arial" panose="020B0604020202020204" pitchFamily="34" charset="0"/>
              <a:cs typeface="Arial" panose="020B0604020202020204" pitchFamily="34" charset="0"/>
            </a:endParaRPr>
          </a:p>
          <a:p>
            <a:pPr marL="0" indent="0">
              <a:spcBef>
                <a:spcPts val="0"/>
              </a:spcBef>
              <a:buNone/>
              <a:defRPr/>
            </a:pPr>
            <a:r>
              <a:rPr lang="en-GB" sz="1500" b="1" dirty="0">
                <a:latin typeface="Arial" panose="020B0604020202020204" pitchFamily="34" charset="0"/>
                <a:cs typeface="Arial" panose="020B0604020202020204" pitchFamily="34" charset="0"/>
              </a:rPr>
              <a:t>Q</a:t>
            </a:r>
            <a:r>
              <a:rPr kumimoji="0" lang="en-GB" sz="1500" b="1" i="0" u="none" strike="noStrike" kern="1200" cap="none" spc="0" normalizeH="0" baseline="0" noProof="0" dirty="0" err="1">
                <a:ln>
                  <a:noFill/>
                </a:ln>
                <a:effectLst/>
                <a:uLnTx/>
                <a:uFillTx/>
                <a:latin typeface="Arial" panose="020B0604020202020204" pitchFamily="34" charset="0"/>
                <a:cs typeface="Arial" panose="020B0604020202020204" pitchFamily="34" charset="0"/>
              </a:rPr>
              <a:t>ualitative</a:t>
            </a:r>
            <a:r>
              <a:rPr kumimoji="0" lang="en-GB" sz="1500" b="1" i="0" u="none" strike="noStrike" kern="1200" cap="none" spc="0" normalizeH="0" baseline="0" noProof="0" dirty="0">
                <a:ln>
                  <a:noFill/>
                </a:ln>
                <a:effectLst/>
                <a:uLnTx/>
                <a:uFillTx/>
                <a:latin typeface="Arial" panose="020B0604020202020204" pitchFamily="34" charset="0"/>
                <a:cs typeface="Arial" panose="020B0604020202020204" pitchFamily="34" charset="0"/>
              </a:rPr>
              <a:t> data </a:t>
            </a:r>
            <a:r>
              <a:rPr lang="en-GB" sz="1400" b="0" i="0" dirty="0">
                <a:solidFill>
                  <a:srgbClr val="343332"/>
                </a:solidFill>
                <a:effectLst/>
                <a:latin typeface="Arial" panose="020B0604020202020204" pitchFamily="34" charset="0"/>
                <a:cs typeface="Arial" panose="020B0604020202020204" pitchFamily="34" charset="0"/>
              </a:rPr>
              <a:t>secondary analysis of qualitative data, based on work examining the nature and use of the methodology in social research. It clarifies what secondary analysis is and how the methodology relates to other similar approaches used in qualitative research</a:t>
            </a:r>
            <a:endParaRPr kumimoji="0" lang="en-GB" sz="14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a:spcBef>
                <a:spcPts val="0"/>
              </a:spcBef>
              <a:defRPr/>
            </a:pPr>
            <a:endParaRPr lang="en-GB" sz="1500" b="1" dirty="0">
              <a:latin typeface="Arial" panose="020B0604020202020204" pitchFamily="34" charset="0"/>
              <a:cs typeface="Arial" panose="020B0604020202020204" pitchFamily="34" charset="0"/>
            </a:endParaRPr>
          </a:p>
          <a:p>
            <a:pPr marL="0" indent="0">
              <a:spcBef>
                <a:spcPts val="0"/>
              </a:spcBef>
              <a:buNone/>
              <a:defRPr/>
            </a:pPr>
            <a:r>
              <a:rPr kumimoji="0" lang="en-GB" sz="1500" b="1" i="0" u="none" strike="noStrike" kern="1200" cap="none" spc="0" normalizeH="0" baseline="0" noProof="0" dirty="0">
                <a:ln>
                  <a:noFill/>
                </a:ln>
                <a:effectLst/>
                <a:uLnTx/>
                <a:uFillTx/>
                <a:latin typeface="Arial" panose="020B0604020202020204" pitchFamily="34" charset="0"/>
                <a:cs typeface="Arial" panose="020B0604020202020204" pitchFamily="34" charset="0"/>
              </a:rPr>
              <a:t>Data collection: </a:t>
            </a:r>
          </a:p>
          <a:p>
            <a:pPr>
              <a:spcBef>
                <a:spcPts val="0"/>
              </a:spcBef>
              <a:defRPr/>
            </a:pPr>
            <a:endParaRPr lang="en-GB" sz="1500" b="1" dirty="0">
              <a:latin typeface="Arial" panose="020B0604020202020204" pitchFamily="34" charset="0"/>
              <a:cs typeface="Arial" panose="020B0604020202020204" pitchFamily="34" charset="0"/>
            </a:endParaRPr>
          </a:p>
          <a:p>
            <a:pPr>
              <a:spcBef>
                <a:spcPts val="0"/>
              </a:spcBef>
              <a:defRPr/>
            </a:pPr>
            <a:r>
              <a:rPr kumimoji="0" lang="en-GB" sz="1500" b="1"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rPr>
              <a:t>Online Journals,</a:t>
            </a:r>
          </a:p>
          <a:p>
            <a:pPr>
              <a:spcBef>
                <a:spcPts val="0"/>
              </a:spcBef>
              <a:defRPr/>
            </a:pPr>
            <a:r>
              <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Google Scholar </a:t>
            </a:r>
            <a:endParaRPr lang="en-GB" sz="1500" dirty="0">
              <a:latin typeface="Arial" panose="020B0604020202020204" pitchFamily="34" charset="0"/>
              <a:cs typeface="Arial" panose="020B0604020202020204" pitchFamily="34" charset="0"/>
            </a:endParaRPr>
          </a:p>
          <a:p>
            <a:pPr>
              <a:spcBef>
                <a:spcPts val="0"/>
              </a:spcBef>
              <a:defRPr/>
            </a:pPr>
            <a:r>
              <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Books </a:t>
            </a:r>
            <a:endPar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a:spcBef>
                <a:spcPts val="0"/>
              </a:spcBef>
              <a:defRPr/>
            </a:pPr>
            <a:endPar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indent="0">
              <a:spcBef>
                <a:spcPts val="0"/>
              </a:spcBef>
              <a:buNone/>
              <a:defRPr/>
            </a:pPr>
            <a:r>
              <a:rPr lang="en-GB" sz="1600" dirty="0">
                <a:latin typeface="Arial" panose="020B0604020202020204" pitchFamily="34" charset="0"/>
                <a:cs typeface="Arial" panose="020B0604020202020204" pitchFamily="34" charset="0"/>
              </a:rPr>
              <a:t>The Objectives of the secondary literature review used illustrated how the carers coped and managed during the pandemic. </a:t>
            </a:r>
          </a:p>
          <a:p>
            <a:pPr>
              <a:spcBef>
                <a:spcPts val="0"/>
              </a:spcBef>
              <a:defRPr/>
            </a:pPr>
            <a:endPar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lvl="0" indent="0">
              <a:spcBef>
                <a:spcPts val="0"/>
              </a:spcBef>
              <a:buNone/>
              <a:defRPr/>
            </a:pPr>
            <a:endParaRPr lang="en-GB" sz="1500" b="1" dirty="0">
              <a:latin typeface="Arial" panose="020B0604020202020204" pitchFamily="34" charset="0"/>
              <a:cs typeface="Arial" panose="020B0604020202020204" pitchFamily="34" charset="0"/>
            </a:endParaRPr>
          </a:p>
          <a:p>
            <a:pPr marL="0" lvl="0" indent="0">
              <a:spcBef>
                <a:spcPts val="0"/>
              </a:spcBef>
              <a:buNone/>
              <a:defRPr/>
            </a:pPr>
            <a:r>
              <a:rPr lang="en-GB" sz="1500" b="1" dirty="0">
                <a:latin typeface="Arial" panose="020B0604020202020204" pitchFamily="34" charset="0"/>
                <a:cs typeface="Arial" panose="020B0604020202020204" pitchFamily="34" charset="0"/>
              </a:rPr>
              <a:t>Keywords:  </a:t>
            </a:r>
            <a:r>
              <a:rPr lang="en-GB" sz="1500" dirty="0">
                <a:latin typeface="Arial" panose="020B0604020202020204" pitchFamily="34" charset="0"/>
                <a:cs typeface="Arial" panose="020B0604020202020204" pitchFamily="34" charset="0"/>
              </a:rPr>
              <a:t>Covid -19, coronavirus, critical care, anxiety, depression, </a:t>
            </a:r>
            <a:r>
              <a:rPr lang="en-GB" sz="1200" dirty="0">
                <a:latin typeface="Arial" panose="020B0604020202020204" pitchFamily="34" charset="0"/>
                <a:cs typeface="Arial" panose="020B0604020202020204" pitchFamily="34" charset="0"/>
              </a:rPr>
              <a:t>Working without protection, financial constraints, overworked and underpaid</a:t>
            </a:r>
            <a:r>
              <a:rPr lang="en-GB" sz="1500" b="1" dirty="0">
                <a:latin typeface="Arial" panose="020B0604020202020204" pitchFamily="34" charset="0"/>
                <a:cs typeface="Arial" panose="020B0604020202020204" pitchFamily="34" charset="0"/>
              </a:rPr>
              <a:t>.</a:t>
            </a:r>
            <a:endPar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a:spcBef>
                <a:spcPts val="0"/>
              </a:spcBef>
              <a:defRPr/>
            </a:pPr>
            <a:endParaRPr kumimoji="0" lang="en-GB" sz="15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indent="0">
              <a:buNone/>
            </a:pPr>
            <a:r>
              <a:rPr kumimoji="0" lang="en-GB" sz="1500" b="1" i="0" u="none" strike="noStrike" kern="1200" cap="none" spc="0" normalizeH="0" baseline="0" noProof="0" dirty="0">
                <a:ln>
                  <a:noFill/>
                </a:ln>
                <a:effectLst/>
                <a:uLnTx/>
                <a:uFillTx/>
                <a:latin typeface="Arial" panose="020B0604020202020204" pitchFamily="34" charset="0"/>
                <a:cs typeface="Arial" panose="020B0604020202020204" pitchFamily="34" charset="0"/>
              </a:rPr>
              <a:t>Inclusion:</a:t>
            </a:r>
            <a:r>
              <a:rPr kumimoji="0" lang="en-GB" sz="15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Children</a:t>
            </a:r>
            <a:endParaRPr kumimoji="0" lang="en-GB" sz="15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Carers, Nurses, Doctors</a:t>
            </a:r>
          </a:p>
          <a:p>
            <a:r>
              <a:rPr lang="en-GB" sz="1500" dirty="0">
                <a:latin typeface="Arial" panose="020B0604020202020204" pitchFamily="34" charset="0"/>
                <a:cs typeface="Arial" panose="020B0604020202020204" pitchFamily="34" charset="0"/>
              </a:rPr>
              <a:t>Key workers and frontline worker</a:t>
            </a:r>
          </a:p>
          <a:p>
            <a:r>
              <a:rPr lang="en-GB" sz="1500" dirty="0">
                <a:latin typeface="Arial" panose="020B0604020202020204" pitchFamily="34" charset="0"/>
                <a:cs typeface="Arial" panose="020B0604020202020204" pitchFamily="34" charset="0"/>
              </a:rPr>
              <a:t>This includes ethnic minority gender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endParaRPr kumimoji="0" lang="en-GB" sz="15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endParaRPr kumimoji="0" lang="en-GB" sz="15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685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79623-4E5B-7447-5F12-2810303AC6B5}"/>
              </a:ext>
            </a:extLst>
          </p:cNvPr>
          <p:cNvSpPr>
            <a:spLocks noGrp="1"/>
          </p:cNvSpPr>
          <p:nvPr>
            <p:ph type="title"/>
          </p:nvPr>
        </p:nvSpPr>
        <p:spPr/>
        <p:txBody>
          <a:bodyPr/>
          <a:lstStyle/>
          <a:p>
            <a:r>
              <a:rPr lang="en-GB" dirty="0"/>
              <a:t>                     LITERATURE REVIEW</a:t>
            </a:r>
          </a:p>
        </p:txBody>
      </p:sp>
      <p:graphicFrame>
        <p:nvGraphicFramePr>
          <p:cNvPr id="4" name="Table 3">
            <a:extLst>
              <a:ext uri="{FF2B5EF4-FFF2-40B4-BE49-F238E27FC236}">
                <a16:creationId xmlns:a16="http://schemas.microsoft.com/office/drawing/2014/main" id="{A2B9BF33-DA38-8885-73E9-AF73691420F7}"/>
              </a:ext>
            </a:extLst>
          </p:cNvPr>
          <p:cNvGraphicFramePr>
            <a:graphicFrameLocks noGrp="1"/>
          </p:cNvGraphicFramePr>
          <p:nvPr>
            <p:extLst>
              <p:ext uri="{D42A27DB-BD31-4B8C-83A1-F6EECF244321}">
                <p14:modId xmlns:p14="http://schemas.microsoft.com/office/powerpoint/2010/main" val="681889084"/>
              </p:ext>
            </p:extLst>
          </p:nvPr>
        </p:nvGraphicFramePr>
        <p:xfrm>
          <a:off x="159487" y="1913861"/>
          <a:ext cx="11515061" cy="6292823"/>
        </p:xfrm>
        <a:graphic>
          <a:graphicData uri="http://schemas.openxmlformats.org/drawingml/2006/table">
            <a:tbl>
              <a:tblPr firstRow="1" firstCol="1" bandRow="1">
                <a:tableStyleId>{5C22544A-7EE6-4342-B048-85BDC9FD1C3A}</a:tableStyleId>
              </a:tblPr>
              <a:tblGrid>
                <a:gridCol w="497586">
                  <a:extLst>
                    <a:ext uri="{9D8B030D-6E8A-4147-A177-3AD203B41FA5}">
                      <a16:colId xmlns:a16="http://schemas.microsoft.com/office/drawing/2014/main" val="4235821036"/>
                    </a:ext>
                  </a:extLst>
                </a:gridCol>
                <a:gridCol w="2336065">
                  <a:extLst>
                    <a:ext uri="{9D8B030D-6E8A-4147-A177-3AD203B41FA5}">
                      <a16:colId xmlns:a16="http://schemas.microsoft.com/office/drawing/2014/main" val="237821416"/>
                    </a:ext>
                  </a:extLst>
                </a:gridCol>
                <a:gridCol w="2236907">
                  <a:extLst>
                    <a:ext uri="{9D8B030D-6E8A-4147-A177-3AD203B41FA5}">
                      <a16:colId xmlns:a16="http://schemas.microsoft.com/office/drawing/2014/main" val="2974848961"/>
                    </a:ext>
                  </a:extLst>
                </a:gridCol>
                <a:gridCol w="2453985">
                  <a:extLst>
                    <a:ext uri="{9D8B030D-6E8A-4147-A177-3AD203B41FA5}">
                      <a16:colId xmlns:a16="http://schemas.microsoft.com/office/drawing/2014/main" val="2290617724"/>
                    </a:ext>
                  </a:extLst>
                </a:gridCol>
                <a:gridCol w="3990518">
                  <a:extLst>
                    <a:ext uri="{9D8B030D-6E8A-4147-A177-3AD203B41FA5}">
                      <a16:colId xmlns:a16="http://schemas.microsoft.com/office/drawing/2014/main" val="3378990897"/>
                    </a:ext>
                  </a:extLst>
                </a:gridCol>
              </a:tblGrid>
              <a:tr h="1123996">
                <a:tc>
                  <a:txBody>
                    <a:bodyPr/>
                    <a:lstStyle/>
                    <a:p>
                      <a:pPr>
                        <a:lnSpc>
                          <a:spcPct val="107000"/>
                        </a:lnSpc>
                        <a:spcAft>
                          <a:spcPts val="800"/>
                        </a:spcAft>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Author(s), title, and year of publication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dirty="0">
                          <a:effectLst/>
                        </a:rPr>
                        <a:t>Aim of study</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dirty="0">
                          <a:effectLst/>
                        </a:rPr>
                        <a:t>Methods, Sample size and characteristics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a:effectLst/>
                        </a:rPr>
                        <a:t>Summary of main findings</a:t>
                      </a:r>
                    </a:p>
                    <a:p>
                      <a:pPr>
                        <a:lnSpc>
                          <a:spcPct val="107000"/>
                        </a:lnSpc>
                        <a:spcAft>
                          <a:spcPts val="80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extLst>
                  <a:ext uri="{0D108BD9-81ED-4DB2-BD59-A6C34878D82A}">
                    <a16:rowId xmlns:a16="http://schemas.microsoft.com/office/drawing/2014/main" val="916314313"/>
                  </a:ext>
                </a:extLst>
              </a:tr>
              <a:tr h="625660">
                <a:tc>
                  <a:txBody>
                    <a:bodyPr/>
                    <a:lstStyle/>
                    <a:p>
                      <a:pPr algn="ctr">
                        <a:lnSpc>
                          <a:spcPct val="107000"/>
                        </a:lnSpc>
                        <a:spcAft>
                          <a:spcPts val="800"/>
                        </a:spcAft>
                      </a:pPr>
                      <a:r>
                        <a:rPr lang="en-GB" sz="1200">
                          <a:effectLst/>
                        </a:rPr>
                        <a:t>1</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gn="l" fontAlgn="t">
                        <a:spcBef>
                          <a:spcPts val="0"/>
                        </a:spcBef>
                        <a:spcAft>
                          <a:spcPts val="0"/>
                        </a:spcAft>
                      </a:pPr>
                      <a:r>
                        <a:rPr lang="en-GB" sz="1100" b="0" i="0" u="none" strike="noStrike" kern="1200" dirty="0">
                          <a:solidFill>
                            <a:schemeClr val="tx1"/>
                          </a:solidFill>
                          <a:effectLst/>
                          <a:latin typeface="Arial" panose="020B0604020202020204" pitchFamily="34" charset="0"/>
                          <a:ea typeface="+mn-ea"/>
                          <a:cs typeface="Arial" panose="020B0604020202020204" pitchFamily="34" charset="0"/>
                        </a:rPr>
                        <a:t>https://www.carersuk.org/for-professionals/policy/policy-</a:t>
                      </a:r>
                    </a:p>
                    <a:p>
                      <a:pPr algn="l" fontAlgn="t">
                        <a:spcBef>
                          <a:spcPts val="0"/>
                        </a:spcBef>
                        <a:spcAft>
                          <a:spcPts val="0"/>
                        </a:spcAft>
                      </a:pPr>
                      <a:r>
                        <a:rPr lang="en-GB" sz="1100" b="0" i="0" u="none" strike="noStrike" kern="1200" dirty="0">
                          <a:solidFill>
                            <a:schemeClr val="tx1"/>
                          </a:solidFill>
                          <a:effectLst/>
                          <a:latin typeface="Arial" panose="020B0604020202020204" pitchFamily="34" charset="0"/>
                          <a:ea typeface="+mn-ea"/>
                          <a:cs typeface="Arial" panose="020B0604020202020204" pitchFamily="34" charset="0"/>
                        </a:rPr>
                        <a:t>library/caring-behind-closed-doors-report</a:t>
                      </a:r>
                    </a:p>
                    <a:p>
                      <a:pPr algn="l" fontAlgn="t">
                        <a:spcBef>
                          <a:spcPts val="0"/>
                        </a:spcBef>
                        <a:spcAft>
                          <a:spcPts val="0"/>
                        </a:spcAft>
                      </a:pPr>
                      <a:r>
                        <a:rPr lang="en-GB" sz="1100" b="0" i="0" u="none" strike="noStrike" kern="1200" dirty="0">
                          <a:solidFill>
                            <a:schemeClr val="tx1"/>
                          </a:solidFill>
                          <a:effectLst/>
                          <a:latin typeface="Arial" panose="020B0604020202020204" pitchFamily="34" charset="0"/>
                          <a:ea typeface="+mn-ea"/>
                          <a:cs typeface="Arial" panose="020B0604020202020204" pitchFamily="34" charset="0"/>
                        </a:rPr>
                        <a:t>The impact of coronavirus on carers</a:t>
                      </a:r>
                    </a:p>
                    <a:p>
                      <a:pPr algn="l" fontAlgn="t">
                        <a:spcBef>
                          <a:spcPts val="0"/>
                        </a:spcBef>
                        <a:spcAft>
                          <a:spcPts val="0"/>
                        </a:spcAft>
                      </a:pPr>
                      <a:r>
                        <a:rPr lang="en-GB" sz="1100" b="0" i="0" u="none" strike="noStrike" kern="1200" dirty="0">
                          <a:solidFill>
                            <a:schemeClr val="tx1"/>
                          </a:solidFill>
                          <a:effectLst/>
                          <a:latin typeface="Arial" panose="020B0604020202020204" pitchFamily="34" charset="0"/>
                          <a:ea typeface="+mn-ea"/>
                          <a:cs typeface="Arial" panose="020B0604020202020204" pitchFamily="34" charset="0"/>
                        </a:rPr>
                        <a:t>and families behind the door  April 2020 </a:t>
                      </a:r>
                      <a:endParaRPr lang="en-GB" sz="1100" b="1" i="0" u="none" strike="noStrike" dirty="0">
                        <a:effectLst/>
                        <a:latin typeface="Arial" panose="020B0604020202020204" pitchFamily="34" charset="0"/>
                        <a:cs typeface="Arial" panose="020B0604020202020204" pitchFamily="34" charset="0"/>
                      </a:endParaRPr>
                    </a:p>
                    <a:p>
                      <a:pPr>
                        <a:lnSpc>
                          <a:spcPct val="107000"/>
                        </a:lnSpc>
                      </a:pPr>
                      <a:endParaRPr lang="en-GB" sz="1100" dirty="0">
                        <a:effectLst/>
                        <a:latin typeface="Arial" panose="020B0604020202020204" pitchFamily="34" charset="0"/>
                        <a:cs typeface="Arial" panose="020B0604020202020204" pitchFamily="34" charset="0"/>
                      </a:endParaRPr>
                    </a:p>
                  </a:txBody>
                  <a:tcPr marL="68580" marR="68580" marT="6350" marB="0"/>
                </a:tc>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100" b="0" kern="1200" dirty="0">
                          <a:solidFill>
                            <a:schemeClr val="tx1"/>
                          </a:solidFill>
                          <a:effectLst/>
                          <a:latin typeface="Arial" panose="020B0604020202020204" pitchFamily="34" charset="0"/>
                          <a:cs typeface="Arial" panose="020B0604020202020204" pitchFamily="34" charset="0"/>
                        </a:rPr>
                        <a:t>This study aims to show the impact the coronavirus pandemic, had on carers and their family.</a:t>
                      </a:r>
                      <a:endParaRPr lang="en-GB" sz="1100" b="0" i="0" u="none" strike="noStrike" dirty="0">
                        <a:effectLst/>
                        <a:latin typeface="Arial" panose="020B0604020202020204" pitchFamily="34" charset="0"/>
                        <a:cs typeface="Arial" panose="020B0604020202020204" pitchFamily="34" charset="0"/>
                      </a:endParaRPr>
                    </a:p>
                    <a:p>
                      <a:pPr>
                        <a:lnSpc>
                          <a:spcPct val="107000"/>
                        </a:lnSpc>
                      </a:pPr>
                      <a:endParaRPr lang="en-GB" sz="1100" dirty="0">
                        <a:effectLst/>
                        <a:latin typeface="Arial" panose="020B0604020202020204" pitchFamily="34" charset="0"/>
                        <a:cs typeface="Arial" panose="020B0604020202020204" pitchFamily="34" charset="0"/>
                      </a:endParaRPr>
                    </a:p>
                  </a:txBody>
                  <a:tcPr marL="68580" marR="68580" marT="6350" marB="0"/>
                </a:tc>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200" b="0" kern="1200" dirty="0">
                          <a:solidFill>
                            <a:schemeClr val="tx1"/>
                          </a:solidFill>
                          <a:effectLst/>
                          <a:latin typeface="Arial" panose="020B0604020202020204" pitchFamily="34" charset="0"/>
                          <a:cs typeface="Arial" panose="020B0604020202020204" pitchFamily="34" charset="0"/>
                        </a:rPr>
                        <a:t>The method used for this research is </a:t>
                      </a:r>
                      <a:r>
                        <a:rPr lang="en-US" sz="1200" b="0" kern="1200" dirty="0">
                          <a:solidFill>
                            <a:schemeClr val="tx1"/>
                          </a:solidFill>
                          <a:effectLst/>
                          <a:latin typeface="Arial" panose="020B0604020202020204" pitchFamily="34" charset="0"/>
                          <a:cs typeface="Arial" panose="020B0604020202020204" pitchFamily="34" charset="0"/>
                        </a:rPr>
                        <a:t>Qualitative research and the same size is 35</a:t>
                      </a:r>
                      <a:endParaRPr lang="en-GB" sz="1200" b="0" i="0" u="none" strike="noStrike" dirty="0">
                        <a:effectLst/>
                        <a:latin typeface="Arial" panose="020B0604020202020204" pitchFamily="34" charset="0"/>
                        <a:cs typeface="Arial" panose="020B0604020202020204" pitchFamily="34" charset="0"/>
                      </a:endParaRPr>
                    </a:p>
                    <a:p>
                      <a:pPr>
                        <a:lnSpc>
                          <a:spcPct val="107000"/>
                        </a:lnSpc>
                      </a:pPr>
                      <a:endParaRPr lang="en-GB" sz="1200" dirty="0">
                        <a:effectLst/>
                        <a:latin typeface="Times New Roman" panose="02020603050405020304" pitchFamily="18" charset="0"/>
                        <a:cs typeface="Times New Roman" panose="02020603050405020304" pitchFamily="18" charset="0"/>
                      </a:endParaRPr>
                    </a:p>
                  </a:txBody>
                  <a:tcPr marL="68580" marR="68580" marT="6350" marB="0"/>
                </a:tc>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The issues identified from this research: Financial constraints. working without no protection, Such as PPE, impact their mental health and strain their family.</a:t>
                      </a:r>
                    </a:p>
                    <a:p>
                      <a:pPr>
                        <a:lnSpc>
                          <a:spcPct val="107000"/>
                        </a:lnSpc>
                      </a:pPr>
                      <a:endParaRPr lang="en-GB" sz="1200" dirty="0">
                        <a:effectLst/>
                        <a:latin typeface="Times New Roman" panose="02020603050405020304" pitchFamily="18" charset="0"/>
                        <a:cs typeface="Times New Roman" panose="02020603050405020304" pitchFamily="18" charset="0"/>
                      </a:endParaRPr>
                    </a:p>
                  </a:txBody>
                  <a:tcPr marL="68580" marR="68580" marT="6350" marB="0"/>
                </a:tc>
                <a:extLst>
                  <a:ext uri="{0D108BD9-81ED-4DB2-BD59-A6C34878D82A}">
                    <a16:rowId xmlns:a16="http://schemas.microsoft.com/office/drawing/2014/main" val="1384736817"/>
                  </a:ext>
                </a:extLst>
              </a:tr>
              <a:tr h="575004">
                <a:tc>
                  <a:txBody>
                    <a:bodyPr/>
                    <a:lstStyle/>
                    <a:p>
                      <a:pPr algn="ctr">
                        <a:lnSpc>
                          <a:spcPct val="107000"/>
                        </a:lnSpc>
                        <a:spcAft>
                          <a:spcPts val="800"/>
                        </a:spcAft>
                      </a:pPr>
                      <a:r>
                        <a:rPr lang="en-GB" sz="1200">
                          <a:effectLst/>
                        </a:rPr>
                        <a:t>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100" b="0" i="0" kern="1200" dirty="0">
                          <a:solidFill>
                            <a:schemeClr val="dk1"/>
                          </a:solidFill>
                          <a:effectLst/>
                          <a:latin typeface="Arial" panose="020B0604020202020204" pitchFamily="34" charset="0"/>
                          <a:ea typeface="+mn-ea"/>
                          <a:cs typeface="Arial" panose="020B0604020202020204" pitchFamily="34" charset="0"/>
                        </a:rPr>
                        <a:t>Assessing the psychological impact of COVID-19 on intensive care workers: A single-centre cross-sectional UK-based stud</a:t>
                      </a:r>
                    </a:p>
                    <a:p>
                      <a:pPr>
                        <a:lnSpc>
                          <a:spcPct val="107000"/>
                        </a:lnSpc>
                      </a:pPr>
                      <a:endParaRPr lang="en-GB" sz="1100" dirty="0">
                        <a:effectLst/>
                        <a:latin typeface="Arial" panose="020B0604020202020204" pitchFamily="34" charset="0"/>
                        <a:cs typeface="Arial" panose="020B0604020202020204" pitchFamily="34" charset="0"/>
                      </a:endParaRPr>
                    </a:p>
                  </a:txBody>
                  <a:tcPr marL="68580" marR="68580" marT="6350" marB="0"/>
                </a:tc>
                <a:tc>
                  <a:txBody>
                    <a:bodyPr/>
                    <a:lstStyle/>
                    <a:p>
                      <a:pPr>
                        <a:lnSpc>
                          <a:spcPct val="107000"/>
                        </a:lnSpc>
                      </a:pPr>
                      <a:r>
                        <a:rPr lang="en-GB" sz="1100" b="0" i="0" kern="1200">
                          <a:solidFill>
                            <a:schemeClr val="dk1"/>
                          </a:solidFill>
                          <a:effectLst/>
                          <a:latin typeface="Arial" panose="020B0604020202020204" pitchFamily="34" charset="0"/>
                          <a:ea typeface="+mn-ea"/>
                          <a:cs typeface="Arial" panose="020B0604020202020204" pitchFamily="34" charset="0"/>
                        </a:rPr>
                        <a:t>The aim was to establish the prevalence of anxiety, depression and post-traumatic stress disorder amongst a cohort of intensive care workers within the United Kingdom.</a:t>
                      </a:r>
                      <a:endParaRPr lang="en-GB" sz="1100">
                        <a:effectLst/>
                        <a:latin typeface="Arial" panose="020B0604020202020204" pitchFamily="34" charset="0"/>
                        <a:cs typeface="Arial" panose="020B0604020202020204" pitchFamily="34" charset="0"/>
                      </a:endParaRPr>
                    </a:p>
                  </a:txBody>
                  <a:tcPr marL="68580" marR="68580" marT="6350" marB="0"/>
                </a:tc>
                <a:tc>
                  <a:txBody>
                    <a:bodyPr/>
                    <a:lstStyle/>
                    <a:p>
                      <a:pPr>
                        <a:lnSpc>
                          <a:spcPct val="107000"/>
                        </a:lnSpc>
                      </a:pPr>
                      <a:r>
                        <a:rPr lang="en-GB" sz="1100" b="0" i="0" kern="1200" dirty="0">
                          <a:solidFill>
                            <a:schemeClr val="dk1"/>
                          </a:solidFill>
                          <a:effectLst/>
                          <a:latin typeface="Arial" panose="020B0604020202020204" pitchFamily="34" charset="0"/>
                          <a:ea typeface="+mn-ea"/>
                          <a:cs typeface="Arial" panose="020B0604020202020204" pitchFamily="34" charset="0"/>
                        </a:rPr>
                        <a:t>A questionnaire was designed to incorporate validated screening tools for depression (Patient </a:t>
                      </a:r>
                      <a:r>
                        <a:rPr lang="en-GB" sz="1100" b="0" i="0" kern="1200" dirty="0" err="1">
                          <a:solidFill>
                            <a:schemeClr val="dk1"/>
                          </a:solidFill>
                          <a:effectLst/>
                          <a:latin typeface="Arial" panose="020B0604020202020204" pitchFamily="34" charset="0"/>
                          <a:ea typeface="+mn-ea"/>
                          <a:cs typeface="Arial" panose="020B0604020202020204" pitchFamily="34" charset="0"/>
                        </a:rPr>
                        <a:t>HealthScale</a:t>
                      </a:r>
                      <a:r>
                        <a:rPr lang="en-GB" sz="1100" b="0" i="0" kern="1200" dirty="0">
                          <a:solidFill>
                            <a:schemeClr val="dk1"/>
                          </a:solidFill>
                          <a:effectLst/>
                          <a:latin typeface="Arial" panose="020B0604020202020204" pitchFamily="34" charset="0"/>
                          <a:ea typeface="+mn-ea"/>
                          <a:cs typeface="Arial" panose="020B0604020202020204" pitchFamily="34" charset="0"/>
                        </a:rPr>
                        <a:t>–Revised, IES-R). All intensive care workers at the Countess of Chester Hospital (UK) were eligible. Data was collected between 17th June and 8th July 2020.</a:t>
                      </a:r>
                      <a:endParaRPr lang="en-GB" sz="1100" dirty="0">
                        <a:effectLst/>
                        <a:latin typeface="Arial" panose="020B0604020202020204" pitchFamily="34" charset="0"/>
                        <a:cs typeface="Arial" panose="020B0604020202020204" pitchFamily="34" charset="0"/>
                      </a:endParaRPr>
                    </a:p>
                  </a:txBody>
                  <a:tcPr marL="68580" marR="68580" marT="6350" marB="0"/>
                </a:tc>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The issues identified from this research: Financial constraints. working without no protection, Such as PPE, impact their mental health and strain their family.</a:t>
                      </a:r>
                    </a:p>
                    <a:p>
                      <a:pPr>
                        <a:lnSpc>
                          <a:spcPct val="107000"/>
                        </a:lnSpc>
                      </a:pPr>
                      <a:endParaRPr lang="en-GB" sz="1200" dirty="0">
                        <a:effectLst/>
                        <a:latin typeface="Times New Roman" panose="02020603050405020304" pitchFamily="18" charset="0"/>
                        <a:cs typeface="Times New Roman" panose="02020603050405020304" pitchFamily="18" charset="0"/>
                      </a:endParaRPr>
                    </a:p>
                  </a:txBody>
                  <a:tcPr marL="68580" marR="68580" marT="6350" marB="0"/>
                </a:tc>
                <a:extLst>
                  <a:ext uri="{0D108BD9-81ED-4DB2-BD59-A6C34878D82A}">
                    <a16:rowId xmlns:a16="http://schemas.microsoft.com/office/drawing/2014/main" val="3987204043"/>
                  </a:ext>
                </a:extLst>
              </a:tr>
              <a:tr h="575004">
                <a:tc>
                  <a:txBody>
                    <a:bodyPr/>
                    <a:lstStyle/>
                    <a:p>
                      <a:pPr algn="ct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3</a:t>
                      </a:r>
                    </a:p>
                  </a:txBody>
                  <a:tcPr marL="0" marR="0" marT="0" marB="0"/>
                </a:tc>
                <a:tc>
                  <a:txBody>
                    <a:bodyPr/>
                    <a:lstStyle/>
                    <a:p>
                      <a:pPr>
                        <a:lnSpc>
                          <a:spcPct val="107000"/>
                        </a:lnSpc>
                      </a:pPr>
                      <a:r>
                        <a:rPr lang="en-GB" sz="1200" dirty="0">
                          <a:effectLst/>
                          <a:latin typeface="Arial" panose="020B0604020202020204" pitchFamily="34" charset="0"/>
                          <a:cs typeface="Arial" panose="020B0604020202020204" pitchFamily="34" charset="0"/>
                        </a:rPr>
                        <a:t>The disparate impact of Covid -19 on the mental health of  Female and Male Caregivers</a:t>
                      </a:r>
                    </a:p>
                  </a:txBody>
                  <a:tcPr marL="68580" marR="68580" marT="6350" marB="0"/>
                </a:tc>
                <a:tc>
                  <a:txBody>
                    <a:bodyPr/>
                    <a:lstStyle/>
                    <a:p>
                      <a:pPr>
                        <a:lnSpc>
                          <a:spcPct val="107000"/>
                        </a:lnSpc>
                      </a:pPr>
                      <a:r>
                        <a:rPr lang="en-GB" sz="1100" b="0" i="0" kern="1200" dirty="0">
                          <a:solidFill>
                            <a:schemeClr val="dk1"/>
                          </a:solidFill>
                          <a:effectLst/>
                          <a:latin typeface="Arial" panose="020B0604020202020204" pitchFamily="34" charset="0"/>
                          <a:ea typeface="+mn-ea"/>
                          <a:cs typeface="Arial" panose="020B0604020202020204" pitchFamily="34" charset="0"/>
                        </a:rPr>
                        <a:t>Caregiver mental health is crucial to the wellbeing of children. This is most apparent when caregivers face high levels of stress or life adversity</a:t>
                      </a:r>
                      <a:endParaRPr lang="en-GB" sz="1100" b="0" dirty="0">
                        <a:effectLst/>
                        <a:latin typeface="Arial" panose="020B0604020202020204" pitchFamily="34" charset="0"/>
                        <a:cs typeface="Arial" panose="020B0604020202020204" pitchFamily="34" charset="0"/>
                      </a:endParaRPr>
                    </a:p>
                  </a:txBody>
                  <a:tcPr marL="68580" marR="68580" marT="6350" marB="0"/>
                </a:tc>
                <a:tc>
                  <a:txBody>
                    <a:bodyPr/>
                    <a:lstStyle/>
                    <a:p>
                      <a:pPr>
                        <a:lnSpc>
                          <a:spcPct val="107000"/>
                        </a:lnSpc>
                      </a:pPr>
                      <a:r>
                        <a:rPr lang="en-GB" sz="1100" b="0" i="0" kern="1200" dirty="0">
                          <a:solidFill>
                            <a:schemeClr val="dk1"/>
                          </a:solidFill>
                          <a:effectLst/>
                          <a:latin typeface="+mn-lt"/>
                          <a:ea typeface="+mn-ea"/>
                          <a:cs typeface="+mn-cs"/>
                        </a:rPr>
                        <a:t>The current study is part of a prospective cohort of 549 caregivers (</a:t>
                      </a:r>
                      <a:r>
                        <a:rPr lang="en-GB" sz="1100" b="0" i="1" kern="1200" dirty="0">
                          <a:solidFill>
                            <a:schemeClr val="dk1"/>
                          </a:solidFill>
                          <a:effectLst/>
                          <a:latin typeface="+mn-lt"/>
                          <a:ea typeface="+mn-ea"/>
                          <a:cs typeface="+mn-cs"/>
                        </a:rPr>
                        <a:t>M</a:t>
                      </a:r>
                      <a:r>
                        <a:rPr lang="en-GB" sz="1100" b="0" i="0" kern="1200" baseline="-25000" dirty="0">
                          <a:solidFill>
                            <a:schemeClr val="dk1"/>
                          </a:solidFill>
                          <a:effectLst/>
                          <a:latin typeface="+mn-lt"/>
                          <a:ea typeface="+mn-ea"/>
                          <a:cs typeface="+mn-cs"/>
                        </a:rPr>
                        <a:t>age</a:t>
                      </a:r>
                      <a:r>
                        <a:rPr lang="en-GB" sz="1100" b="0" i="0" kern="1200" dirty="0">
                          <a:solidFill>
                            <a:schemeClr val="dk1"/>
                          </a:solidFill>
                          <a:effectLst/>
                          <a:latin typeface="+mn-lt"/>
                          <a:ea typeface="+mn-ea"/>
                          <a:cs typeface="+mn-cs"/>
                        </a:rPr>
                        <a:t> = 41.33, </a:t>
                      </a:r>
                      <a:r>
                        <a:rPr lang="en-GB" sz="1100" b="0" i="1" kern="1200" dirty="0" err="1">
                          <a:solidFill>
                            <a:schemeClr val="dk1"/>
                          </a:solidFill>
                          <a:effectLst/>
                          <a:latin typeface="+mn-lt"/>
                          <a:ea typeface="+mn-ea"/>
                          <a:cs typeface="+mn-cs"/>
                        </a:rPr>
                        <a:t>SD</a:t>
                      </a:r>
                      <a:r>
                        <a:rPr lang="en-GB" sz="1100" b="0" i="0" kern="1200" baseline="-25000" dirty="0" err="1">
                          <a:solidFill>
                            <a:schemeClr val="dk1"/>
                          </a:solidFill>
                          <a:effectLst/>
                          <a:latin typeface="+mn-lt"/>
                          <a:ea typeface="+mn-ea"/>
                          <a:cs typeface="+mn-cs"/>
                        </a:rPr>
                        <a:t>age</a:t>
                      </a:r>
                      <a:r>
                        <a:rPr lang="en-GB" sz="1100" b="0" i="0" kern="1200" dirty="0">
                          <a:solidFill>
                            <a:schemeClr val="dk1"/>
                          </a:solidFill>
                          <a:effectLst/>
                          <a:latin typeface="+mn-lt"/>
                          <a:ea typeface="+mn-ea"/>
                          <a:cs typeface="+mn-cs"/>
                        </a:rPr>
                        <a:t> = 6.329) designed to understand the effects of COVID-19 stress and disruption on family wellbeing</a:t>
                      </a:r>
                      <a:endParaRPr lang="en-GB" sz="1100" dirty="0">
                        <a:effectLst/>
                        <a:latin typeface="Times New Roman" panose="02020603050405020304" pitchFamily="18" charset="0"/>
                        <a:cs typeface="Times New Roman" panose="02020603050405020304" pitchFamily="18" charset="0"/>
                      </a:endParaRPr>
                    </a:p>
                  </a:txBody>
                  <a:tcPr marL="68580" marR="68580" marT="6350" marB="0"/>
                </a:tc>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The issues identified from this research: Financial constraints. Job uncertainty, and family well-being, impact their mental health and strain their family.</a:t>
                      </a:r>
                    </a:p>
                    <a:p>
                      <a:pPr>
                        <a:lnSpc>
                          <a:spcPct val="107000"/>
                        </a:lnSpc>
                      </a:pPr>
                      <a:endParaRPr lang="en-GB" sz="1200" dirty="0">
                        <a:effectLst/>
                        <a:latin typeface="Times New Roman" panose="02020603050405020304" pitchFamily="18" charset="0"/>
                        <a:cs typeface="Times New Roman" panose="02020603050405020304" pitchFamily="18" charset="0"/>
                      </a:endParaRPr>
                    </a:p>
                  </a:txBody>
                  <a:tcPr marL="68580" marR="68580" marT="6350" marB="0"/>
                </a:tc>
                <a:extLst>
                  <a:ext uri="{0D108BD9-81ED-4DB2-BD59-A6C34878D82A}">
                    <a16:rowId xmlns:a16="http://schemas.microsoft.com/office/drawing/2014/main" val="2815493800"/>
                  </a:ext>
                </a:extLst>
              </a:tr>
              <a:tr h="575004">
                <a:tc>
                  <a:txBody>
                    <a:bodyPr/>
                    <a:lstStyle/>
                    <a:p>
                      <a:pPr algn="ctr">
                        <a:lnSpc>
                          <a:spcPct val="107000"/>
                        </a:lnSpc>
                        <a:spcAft>
                          <a:spcPts val="800"/>
                        </a:spcAft>
                      </a:pPr>
                      <a:r>
                        <a:rPr lang="en-GB" sz="1200">
                          <a:effectLst/>
                        </a:rPr>
                        <a:t>4</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pPr>
                      <a:endParaRPr lang="en-GB" sz="1200">
                        <a:effectLst/>
                        <a:latin typeface="Times New Roman" panose="02020603050405020304" pitchFamily="18" charset="0"/>
                        <a:cs typeface="Times New Roman" panose="02020603050405020304" pitchFamily="18" charset="0"/>
                      </a:endParaRPr>
                    </a:p>
                  </a:txBody>
                  <a:tcPr marL="68580" marR="68580" marT="6350" marB="0"/>
                </a:tc>
                <a:extLst>
                  <a:ext uri="{0D108BD9-81ED-4DB2-BD59-A6C34878D82A}">
                    <a16:rowId xmlns:a16="http://schemas.microsoft.com/office/drawing/2014/main" val="1854910876"/>
                  </a:ext>
                </a:extLst>
              </a:tr>
              <a:tr h="757089">
                <a:tc>
                  <a:txBody>
                    <a:bodyPr/>
                    <a:lstStyle/>
                    <a:p>
                      <a:pPr algn="ctr">
                        <a:lnSpc>
                          <a:spcPct val="107000"/>
                        </a:lnSpc>
                        <a:spcAft>
                          <a:spcPts val="800"/>
                        </a:spcAft>
                      </a:pPr>
                      <a:r>
                        <a:rPr lang="en-GB" sz="1200">
                          <a:effectLst/>
                        </a:rPr>
                        <a:t>5</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tc>
                  <a:txBody>
                    <a:bodyPr/>
                    <a:lstStyle/>
                    <a:p>
                      <a:pPr>
                        <a:lnSpc>
                          <a:spcPct val="107000"/>
                        </a:lnSpc>
                        <a:spcAft>
                          <a:spcPts val="800"/>
                        </a:spcAft>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tc>
                <a:extLst>
                  <a:ext uri="{0D108BD9-81ED-4DB2-BD59-A6C34878D82A}">
                    <a16:rowId xmlns:a16="http://schemas.microsoft.com/office/drawing/2014/main" val="2363615324"/>
                  </a:ext>
                </a:extLst>
              </a:tr>
            </a:tbl>
          </a:graphicData>
        </a:graphic>
      </p:graphicFrame>
    </p:spTree>
    <p:extLst>
      <p:ext uri="{BB962C8B-B14F-4D97-AF65-F5344CB8AC3E}">
        <p14:creationId xmlns:p14="http://schemas.microsoft.com/office/powerpoint/2010/main" val="514590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42A85-B994-F3D5-9A31-87C085D90C52}"/>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3DBDCF-C0DD-35E1-A75B-9C054ADE51EE}"/>
              </a:ext>
            </a:extLst>
          </p:cNvPr>
          <p:cNvSpPr>
            <a:spLocks noGrp="1"/>
          </p:cNvSpPr>
          <p:nvPr>
            <p:ph idx="1"/>
          </p:nvPr>
        </p:nvSpPr>
        <p:spPr>
          <a:xfrm>
            <a:off x="4447308" y="591344"/>
            <a:ext cx="6906491" cy="5585619"/>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My research Showed: </a:t>
            </a:r>
          </a:p>
          <a:p>
            <a:pPr marL="0" indent="0" algn="just">
              <a:buNone/>
            </a:pPr>
            <a:endParaRPr lang="en-GB" sz="2000" b="0" i="0" dirty="0">
              <a:effectLst/>
              <a:latin typeface="Arial" panose="020B0604020202020204" pitchFamily="34" charset="0"/>
              <a:cs typeface="Arial" panose="020B0604020202020204" pitchFamily="34" charset="0"/>
            </a:endParaRPr>
          </a:p>
          <a:p>
            <a:pPr marL="0" indent="0" algn="just">
              <a:buNone/>
            </a:pPr>
            <a:r>
              <a:rPr lang="en-GB" sz="2000" b="0" i="0" dirty="0">
                <a:effectLst/>
                <a:latin typeface="Arial" panose="020B0604020202020204" pitchFamily="34" charset="0"/>
                <a:cs typeface="Arial" panose="020B0604020202020204" pitchFamily="34" charset="0"/>
              </a:rPr>
              <a:t>Carers UK surveyed the experiences of over 5,000 current and former carers:</a:t>
            </a:r>
          </a:p>
          <a:p>
            <a:r>
              <a:rPr lang="en-GB" sz="2000" b="0" i="0" dirty="0">
                <a:effectLst/>
                <a:latin typeface="Arial" panose="020B0604020202020204" pitchFamily="34" charset="0"/>
                <a:cs typeface="Arial" panose="020B0604020202020204" pitchFamily="34" charset="0"/>
              </a:rPr>
              <a:t>70% of carers provided more care during the pandemic</a:t>
            </a: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 35% of care given resulted from local services being reduced or closed.</a:t>
            </a: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Carers on average worked an additional 10 hours a week.</a:t>
            </a: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69% of all carers </a:t>
            </a:r>
            <a:r>
              <a:rPr lang="en-GB" sz="2000" dirty="0">
                <a:latin typeface="Arial" panose="020B0604020202020204" pitchFamily="34" charset="0"/>
                <a:cs typeface="Arial" panose="020B0604020202020204" pitchFamily="34" charset="0"/>
              </a:rPr>
              <a:t>were supporting </a:t>
            </a:r>
            <a:r>
              <a:rPr lang="en-GB" sz="2000" b="0" i="0" dirty="0">
                <a:effectLst/>
                <a:latin typeface="Arial" panose="020B0604020202020204" pitchFamily="34" charset="0"/>
                <a:cs typeface="Arial" panose="020B0604020202020204" pitchFamily="34" charset="0"/>
              </a:rPr>
              <a:t>more with emotional wellbeing.</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48945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E6AF1-3248-F68C-B561-0190F007503F}"/>
              </a:ext>
            </a:extLst>
          </p:cNvPr>
          <p:cNvSpPr>
            <a:spLocks noGrp="1"/>
          </p:cNvSpPr>
          <p:nvPr>
            <p:ph type="title"/>
          </p:nvPr>
        </p:nvSpPr>
        <p:spPr>
          <a:xfrm>
            <a:off x="838200" y="486155"/>
            <a:ext cx="10515600" cy="1325563"/>
          </a:xfrm>
        </p:spPr>
        <p:txBody>
          <a:bodyPr>
            <a:normAutofit/>
          </a:bodyPr>
          <a:lstStyle/>
          <a:p>
            <a:r>
              <a:rPr lang="en-GB" sz="5400" b="1" dirty="0">
                <a:latin typeface="Arial" panose="020B0604020202020204" pitchFamily="34" charset="0"/>
                <a:cs typeface="Arial" panose="020B0604020202020204" pitchFamily="34" charset="0"/>
              </a:rPr>
              <a:t>Strengths</a:t>
            </a:r>
            <a:r>
              <a:rPr lang="en-GB" sz="5400" dirty="0"/>
              <a:t>                </a:t>
            </a:r>
            <a:r>
              <a:rPr lang="en-GB" sz="5400" b="1" dirty="0">
                <a:latin typeface="Arial" panose="020B0604020202020204" pitchFamily="34" charset="0"/>
                <a:cs typeface="Arial" panose="020B0604020202020204" pitchFamily="34" charset="0"/>
              </a:rPr>
              <a:t>Weaknesses</a:t>
            </a:r>
            <a:r>
              <a:rPr lang="en-GB" sz="5400" dirty="0"/>
              <a:t> </a:t>
            </a:r>
            <a:endParaRPr lang="en-GB" sz="54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8E413C-A64B-D50C-1C39-36859B32E339}"/>
              </a:ext>
            </a:extLst>
          </p:cNvPr>
          <p:cNvSpPr>
            <a:spLocks noGrp="1"/>
          </p:cNvSpPr>
          <p:nvPr>
            <p:ph sz="half" idx="1"/>
          </p:nvPr>
        </p:nvSpPr>
        <p:spPr/>
        <p:txBody>
          <a:bodyPr>
            <a:normAutofit/>
          </a:bodyPr>
          <a:lstStyle/>
          <a:p>
            <a:pPr algn="just"/>
            <a:r>
              <a:rPr lang="en-GB" sz="1800" b="0" i="0" dirty="0">
                <a:solidFill>
                  <a:srgbClr val="2E2E2E"/>
                </a:solidFill>
                <a:effectLst/>
                <a:latin typeface="Arial" panose="020B0604020202020204" pitchFamily="34" charset="0"/>
                <a:cs typeface="Arial" panose="020B0604020202020204" pitchFamily="34" charset="0"/>
              </a:rPr>
              <a:t>Caregiver mental health is crucial to the wellbeing of children. This is most apparent when caregivers face high levels of stress or life adversity</a:t>
            </a:r>
            <a:endParaRPr lang="en-GB" sz="1800"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Caring for someone can be challenging, and many previous research reports have evidenced the impact on carers’ physical and mental health. Alongside the usual stresses of ensuring that the person they care for is well looked after, the coronavirus outbreak has added additional pressure and the feeling of being responsible for keeping the person they care for safe</a:t>
            </a:r>
          </a:p>
        </p:txBody>
      </p:sp>
      <p:sp>
        <p:nvSpPr>
          <p:cNvPr id="14" name="Content Placeholder 13">
            <a:extLst>
              <a:ext uri="{FF2B5EF4-FFF2-40B4-BE49-F238E27FC236}">
                <a16:creationId xmlns:a16="http://schemas.microsoft.com/office/drawing/2014/main" id="{87381D23-594E-CACF-8DFB-D723F0B14A2C}"/>
              </a:ext>
            </a:extLst>
          </p:cNvPr>
          <p:cNvSpPr>
            <a:spLocks noGrp="1"/>
          </p:cNvSpPr>
          <p:nvPr>
            <p:ph sz="half" idx="2"/>
          </p:nvPr>
        </p:nvSpPr>
        <p:spPr/>
        <p:txBody>
          <a:bodyPr>
            <a:normAutofit/>
          </a:bodyPr>
          <a:lstStyle/>
          <a:p>
            <a:r>
              <a:rPr lang="en-GB" sz="1800" dirty="0">
                <a:latin typeface="Arial" panose="020B0604020202020204" pitchFamily="34" charset="0"/>
                <a:cs typeface="Arial" panose="020B0604020202020204" pitchFamily="34" charset="0"/>
              </a:rPr>
              <a:t>Working carers were already struggling to juggle the pressures of working and caring, trying hard to balance providing practical and emotional support, managing appointments, and keeping an eye on the person they care.</a:t>
            </a:r>
          </a:p>
          <a:p>
            <a:r>
              <a:rPr lang="en-GB" sz="2000" b="0" i="0" dirty="0">
                <a:solidFill>
                  <a:srgbClr val="2E2E2E"/>
                </a:solidFill>
                <a:effectLst/>
                <a:latin typeface="Arial" panose="020B0604020202020204" pitchFamily="34" charset="0"/>
                <a:cs typeface="Arial" panose="020B0604020202020204" pitchFamily="34" charset="0"/>
              </a:rPr>
              <a:t>financial stress, caregiver anxiety and depression (</a:t>
            </a:r>
            <a:r>
              <a:rPr lang="en-GB" sz="2000" b="0" i="0" u="none" strike="noStrike" dirty="0">
                <a:solidFill>
                  <a:srgbClr val="0C7DBB"/>
                </a:solidFill>
                <a:effectLst/>
                <a:latin typeface="Arial" panose="020B0604020202020204" pitchFamily="34" charset="0"/>
                <a:cs typeface="Arial" panose="020B0604020202020204" pitchFamily="34" charset="0"/>
                <a:hlinkClick r:id="rId3"/>
              </a:rPr>
              <a:t>Brown et al., 2020</a:t>
            </a:r>
            <a:r>
              <a:rPr lang="en-GB" sz="2000" b="0" i="0" dirty="0">
                <a:solidFill>
                  <a:srgbClr val="2E2E2E"/>
                </a:solidFill>
                <a:effectLst/>
                <a:latin typeface="Arial" panose="020B0604020202020204" pitchFamily="34" charset="0"/>
                <a:cs typeface="Arial" panose="020B0604020202020204" pitchFamily="34" charset="0"/>
              </a:rPr>
              <a:t>). </a:t>
            </a:r>
          </a:p>
          <a:p>
            <a:endParaRPr lang="en-GB" sz="2000" dirty="0">
              <a:solidFill>
                <a:srgbClr val="2E2E2E"/>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vast majority of carers have seen an increased cost of living since the Covid -19 outbreak. Salary has not increased.</a:t>
            </a:r>
          </a:p>
        </p:txBody>
      </p:sp>
    </p:spTree>
    <p:extLst>
      <p:ext uri="{BB962C8B-B14F-4D97-AF65-F5344CB8AC3E}">
        <p14:creationId xmlns:p14="http://schemas.microsoft.com/office/powerpoint/2010/main" val="2812627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77B56-3A80-CD42-896D-3BF85A839EC0}"/>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Autofit/>
          </a:bodyPr>
          <a:lstStyle/>
          <a:p>
            <a:pPr algn="ctr"/>
            <a:r>
              <a:rPr lang="en-GB" sz="2800" kern="1200" dirty="0">
                <a:solidFill>
                  <a:srgbClr val="FFFFFF"/>
                </a:solidFill>
                <a:latin typeface="Arial" panose="020B0604020202020204" pitchFamily="34" charset="0"/>
                <a:cs typeface="Arial" panose="020B0604020202020204" pitchFamily="34" charset="0"/>
              </a:rPr>
              <a:t>Recurring Themes</a:t>
            </a:r>
            <a:br>
              <a:rPr lang="en-GB" sz="2800" kern="1200" dirty="0">
                <a:solidFill>
                  <a:srgbClr val="FFFFFF"/>
                </a:solidFill>
                <a:latin typeface="Arial" panose="020B0604020202020204" pitchFamily="34" charset="0"/>
                <a:cs typeface="Arial" panose="020B0604020202020204" pitchFamily="34" charset="0"/>
              </a:rPr>
            </a:br>
            <a:r>
              <a:rPr lang="en-GB" sz="2800" dirty="0">
                <a:solidFill>
                  <a:srgbClr val="FFFFFF"/>
                </a:solidFill>
                <a:latin typeface="Arial" panose="020B0604020202020204" pitchFamily="34" charset="0"/>
                <a:cs typeface="Arial" panose="020B0604020202020204" pitchFamily="34" charset="0"/>
              </a:rPr>
              <a:t>Key Findings</a:t>
            </a:r>
            <a:endParaRPr lang="en-US" sz="2800" kern="1200" dirty="0">
              <a:solidFill>
                <a:srgbClr val="FFFFFF"/>
              </a:solidFill>
              <a:latin typeface="Arial" panose="020B0604020202020204" pitchFamily="34" charset="0"/>
              <a:cs typeface="Arial" panose="020B0604020202020204" pitchFamily="34" charset="0"/>
            </a:endParaRPr>
          </a:p>
        </p:txBody>
      </p:sp>
      <p:sp>
        <p:nvSpPr>
          <p:cNvPr id="31" name="Rectangle 30">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FCD6B9-E983-159D-F231-DB154573EEB6}"/>
              </a:ext>
            </a:extLst>
          </p:cNvPr>
          <p:cNvSpPr>
            <a:spLocks noGrp="1"/>
          </p:cNvSpPr>
          <p:nvPr>
            <p:ph idx="1"/>
          </p:nvPr>
        </p:nvSpPr>
        <p:spPr>
          <a:xfrm>
            <a:off x="6582772" y="172720"/>
            <a:ext cx="5053066" cy="6685280"/>
          </a:xfrm>
        </p:spPr>
        <p:txBody>
          <a:bodyPr vert="horz" lIns="91440" tIns="45720" rIns="91440" bIns="45720" rtlCol="0">
            <a:normAutofit fontScale="25000" lnSpcReduction="20000"/>
          </a:bodyPr>
          <a:lstStyle/>
          <a:p>
            <a:pPr marL="0" indent="0">
              <a:spcBef>
                <a:spcPts val="0"/>
              </a:spcBef>
              <a:buNone/>
              <a:defRPr/>
            </a:pPr>
            <a:r>
              <a:rPr kumimoji="0" lang="en-US" sz="8000" b="1" i="0" u="sng" strike="noStrike" cap="none" spc="0" normalizeH="0" baseline="0" noProof="0" dirty="0">
                <a:ln>
                  <a:noFill/>
                </a:ln>
                <a:effectLst/>
                <a:uLnTx/>
                <a:uFillTx/>
                <a:latin typeface="Arial" panose="020B0604020202020204" pitchFamily="34" charset="0"/>
                <a:cs typeface="Arial" panose="020B0604020202020204" pitchFamily="34" charset="0"/>
              </a:rPr>
              <a:t>Key Findings</a:t>
            </a:r>
          </a:p>
          <a:p>
            <a:pPr marL="0" indent="0">
              <a:spcBef>
                <a:spcPts val="0"/>
              </a:spcBef>
              <a:buNone/>
              <a:defRPr/>
            </a:pPr>
            <a:endParaRPr lang="en-US" sz="9600" b="1" dirty="0">
              <a:latin typeface="Arial" panose="020B0604020202020204" pitchFamily="34" charset="0"/>
              <a:cs typeface="Arial" panose="020B0604020202020204" pitchFamily="34" charset="0"/>
            </a:endParaRPr>
          </a:p>
          <a:p>
            <a:pPr marL="0" indent="0" algn="just">
              <a:spcBef>
                <a:spcPts val="0"/>
              </a:spcBef>
              <a:buNone/>
              <a:defRPr/>
            </a:pPr>
            <a:r>
              <a:rPr lang="en-GB" sz="7200" b="0" i="0" dirty="0">
                <a:solidFill>
                  <a:srgbClr val="2E2E2E"/>
                </a:solidFill>
                <a:effectLst/>
                <a:latin typeface="Arial" panose="020B0604020202020204" pitchFamily="34" charset="0"/>
                <a:cs typeface="Arial" panose="020B0604020202020204" pitchFamily="34" charset="0"/>
              </a:rPr>
              <a:t>Caregiver mental health is critical to the adjustment of people being cared for. Under distress conditions, changes in caregiver behaviour, emotional availability, and psychological functioning may have a cascading effect on the well-being of people care.</a:t>
            </a:r>
            <a:endParaRPr lang="en-US" sz="7200" b="1" u="sng" dirty="0">
              <a:effectLst/>
              <a:latin typeface="Arial" panose="020B0604020202020204" pitchFamily="34" charset="0"/>
              <a:cs typeface="Arial" panose="020B0604020202020204" pitchFamily="34" charset="0"/>
            </a:endParaRPr>
          </a:p>
          <a:p>
            <a:pPr marL="0" indent="0">
              <a:spcBef>
                <a:spcPts val="0"/>
              </a:spcBef>
              <a:buNone/>
              <a:defRPr/>
            </a:pPr>
            <a:endParaRPr lang="en-US" sz="7200" b="1" dirty="0">
              <a:latin typeface="Arial" panose="020B0604020202020204" pitchFamily="34" charset="0"/>
              <a:cs typeface="Arial" panose="020B0604020202020204" pitchFamily="34" charset="0"/>
            </a:endParaRPr>
          </a:p>
          <a:p>
            <a:pPr marL="0" indent="0">
              <a:spcBef>
                <a:spcPts val="0"/>
              </a:spcBef>
              <a:buNone/>
              <a:defRPr/>
            </a:pPr>
            <a:r>
              <a:rPr lang="en-US" sz="7200" b="1" u="sng" dirty="0">
                <a:latin typeface="Arial" panose="020B0604020202020204" pitchFamily="34" charset="0"/>
                <a:cs typeface="Arial" panose="020B0604020202020204" pitchFamily="34" charset="0"/>
              </a:rPr>
              <a:t>K</a:t>
            </a:r>
            <a:r>
              <a:rPr kumimoji="0" lang="en-US" sz="7200" b="1" i="0" u="sng" strike="noStrike" cap="none" spc="0" normalizeH="0" baseline="0" noProof="0" dirty="0" err="1">
                <a:ln>
                  <a:noFill/>
                </a:ln>
                <a:effectLst/>
                <a:uLnTx/>
                <a:uFillTx/>
                <a:latin typeface="Arial" panose="020B0604020202020204" pitchFamily="34" charset="0"/>
                <a:cs typeface="Arial" panose="020B0604020202020204" pitchFamily="34" charset="0"/>
              </a:rPr>
              <a:t>ey</a:t>
            </a:r>
            <a:r>
              <a:rPr kumimoji="0" lang="en-US" sz="7200" b="1" i="0" u="sng" strike="noStrike" cap="none" spc="0" normalizeH="0" baseline="0" noProof="0" dirty="0">
                <a:ln>
                  <a:noFill/>
                </a:ln>
                <a:effectLst/>
                <a:uLnTx/>
                <a:uFillTx/>
                <a:latin typeface="Arial" panose="020B0604020202020204" pitchFamily="34" charset="0"/>
                <a:cs typeface="Arial" panose="020B0604020202020204" pitchFamily="34" charset="0"/>
              </a:rPr>
              <a:t> themes</a:t>
            </a:r>
            <a:r>
              <a:rPr lang="en-US" sz="7200" b="1" u="sng" dirty="0">
                <a:latin typeface="Arial" panose="020B0604020202020204" pitchFamily="34" charset="0"/>
                <a:cs typeface="Arial" panose="020B0604020202020204" pitchFamily="34" charset="0"/>
              </a:rPr>
              <a:t>:</a:t>
            </a:r>
          </a:p>
          <a:p>
            <a:pPr>
              <a:spcBef>
                <a:spcPts val="0"/>
              </a:spcBef>
              <a:defRPr/>
            </a:pPr>
            <a:endParaRPr lang="en-US" sz="7200" b="1" dirty="0">
              <a:latin typeface="Arial" panose="020B0604020202020204" pitchFamily="34" charset="0"/>
              <a:cs typeface="Arial" panose="020B0604020202020204" pitchFamily="34" charset="0"/>
            </a:endParaRPr>
          </a:p>
          <a:p>
            <a:pPr>
              <a:spcBef>
                <a:spcPts val="0"/>
              </a:spcBef>
              <a:defRPr/>
            </a:pPr>
            <a:r>
              <a:rPr lang="en-GB" sz="7200" dirty="0">
                <a:latin typeface="Arial" panose="020B0604020202020204" pitchFamily="34" charset="0"/>
                <a:cs typeface="Arial" panose="020B0604020202020204" pitchFamily="34" charset="0"/>
              </a:rPr>
              <a:t>Critical care, </a:t>
            </a:r>
          </a:p>
          <a:p>
            <a:pPr>
              <a:spcBef>
                <a:spcPts val="0"/>
              </a:spcBef>
              <a:defRPr/>
            </a:pPr>
            <a:endParaRPr lang="en-GB" sz="7200" dirty="0">
              <a:latin typeface="Arial" panose="020B0604020202020204" pitchFamily="34" charset="0"/>
              <a:cs typeface="Arial" panose="020B0604020202020204" pitchFamily="34" charset="0"/>
            </a:endParaRPr>
          </a:p>
          <a:p>
            <a:pPr>
              <a:spcBef>
                <a:spcPts val="0"/>
              </a:spcBef>
              <a:defRPr/>
            </a:pPr>
            <a:r>
              <a:rPr lang="en-GB" sz="7200" dirty="0">
                <a:latin typeface="Arial" panose="020B0604020202020204" pitchFamily="34" charset="0"/>
                <a:cs typeface="Arial" panose="020B0604020202020204" pitchFamily="34" charset="0"/>
              </a:rPr>
              <a:t>depression, </a:t>
            </a:r>
          </a:p>
          <a:p>
            <a:pPr>
              <a:spcBef>
                <a:spcPts val="0"/>
              </a:spcBef>
              <a:defRPr/>
            </a:pPr>
            <a:endParaRPr lang="en-GB" sz="7200" dirty="0">
              <a:latin typeface="Arial" panose="020B0604020202020204" pitchFamily="34" charset="0"/>
              <a:cs typeface="Arial" panose="020B0604020202020204" pitchFamily="34" charset="0"/>
            </a:endParaRPr>
          </a:p>
          <a:p>
            <a:pPr>
              <a:spcBef>
                <a:spcPts val="0"/>
              </a:spcBef>
              <a:defRPr/>
            </a:pPr>
            <a:r>
              <a:rPr lang="en-GB" sz="7200" dirty="0">
                <a:latin typeface="Arial" panose="020B0604020202020204" pitchFamily="34" charset="0"/>
                <a:cs typeface="Arial" panose="020B0604020202020204" pitchFamily="34" charset="0"/>
              </a:rPr>
              <a:t>Working without protection</a:t>
            </a:r>
          </a:p>
          <a:p>
            <a:pPr>
              <a:spcBef>
                <a:spcPts val="0"/>
              </a:spcBef>
              <a:defRPr/>
            </a:pPr>
            <a:endParaRPr lang="en-GB" sz="7200" dirty="0">
              <a:latin typeface="Arial" panose="020B0604020202020204" pitchFamily="34" charset="0"/>
              <a:cs typeface="Arial" panose="020B0604020202020204" pitchFamily="34" charset="0"/>
            </a:endParaRPr>
          </a:p>
          <a:p>
            <a:pPr>
              <a:spcBef>
                <a:spcPts val="0"/>
              </a:spcBef>
              <a:defRPr/>
            </a:pPr>
            <a:r>
              <a:rPr lang="en-GB" sz="7200" dirty="0">
                <a:latin typeface="Arial" panose="020B0604020202020204" pitchFamily="34" charset="0"/>
                <a:cs typeface="Arial" panose="020B0604020202020204" pitchFamily="34" charset="0"/>
              </a:rPr>
              <a:t>overworked and underpaid</a:t>
            </a:r>
            <a:r>
              <a:rPr lang="en-GB" sz="7200" b="1" dirty="0">
                <a:latin typeface="Arial" panose="020B0604020202020204" pitchFamily="34" charset="0"/>
                <a:cs typeface="Arial" panose="020B0604020202020204" pitchFamily="34" charset="0"/>
              </a:rPr>
              <a:t>.</a:t>
            </a:r>
            <a:endParaRPr kumimoji="0" lang="en-GB" sz="72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r>
              <a:rPr lang="en-US" sz="7200" dirty="0">
                <a:effectLst/>
                <a:latin typeface="Arial" panose="020B0604020202020204" pitchFamily="34" charset="0"/>
                <a:cs typeface="Arial" panose="020B0604020202020204" pitchFamily="34" charset="0"/>
              </a:rPr>
              <a:t>Social isolation from others</a:t>
            </a:r>
          </a:p>
          <a:p>
            <a:r>
              <a:rPr lang="en-US" sz="7200" dirty="0">
                <a:latin typeface="Arial" panose="020B0604020202020204" pitchFamily="34" charset="0"/>
                <a:cs typeface="Arial" panose="020B0604020202020204" pitchFamily="34" charset="0"/>
              </a:rPr>
              <a:t>Low self-esteem </a:t>
            </a:r>
          </a:p>
          <a:p>
            <a:r>
              <a:rPr lang="en-US" sz="7200" dirty="0">
                <a:effectLst/>
                <a:latin typeface="Arial" panose="020B0604020202020204" pitchFamily="34" charset="0"/>
                <a:cs typeface="Arial" panose="020B0604020202020204" pitchFamily="34" charset="0"/>
              </a:rPr>
              <a:t>Low self-confident</a:t>
            </a:r>
          </a:p>
          <a:p>
            <a:r>
              <a:rPr lang="en-US" sz="7200" dirty="0">
                <a:latin typeface="Arial" panose="020B0604020202020204" pitchFamily="34" charset="0"/>
                <a:cs typeface="Arial" panose="020B0604020202020204" pitchFamily="34" charset="0"/>
              </a:rPr>
              <a:t>Anxiety </a:t>
            </a:r>
          </a:p>
          <a:p>
            <a:pPr>
              <a:spcBef>
                <a:spcPts val="0"/>
              </a:spcBef>
              <a:defRPr/>
            </a:pPr>
            <a:endParaRPr lang="en-US" sz="7200" dirty="0">
              <a:latin typeface="Arial" panose="020B0604020202020204" pitchFamily="34" charset="0"/>
              <a:cs typeface="Arial" panose="020B0604020202020204" pitchFamily="34" charset="0"/>
            </a:endParaRPr>
          </a:p>
          <a:p>
            <a:pPr>
              <a:spcBef>
                <a:spcPts val="0"/>
              </a:spcBef>
              <a:defRPr/>
            </a:pPr>
            <a:r>
              <a:rPr lang="en-US" sz="7200" dirty="0">
                <a:latin typeface="Arial" panose="020B0604020202020204" pitchFamily="34" charset="0"/>
                <a:cs typeface="Arial" panose="020B0604020202020204" pitchFamily="34" charset="0"/>
              </a:rPr>
              <a:t>Lack of communication </a:t>
            </a:r>
          </a:p>
          <a:p>
            <a:pPr>
              <a:spcBef>
                <a:spcPts val="0"/>
              </a:spcBef>
              <a:defRPr/>
            </a:pPr>
            <a:endParaRPr kumimoji="0" lang="en-US" sz="720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a:spcBef>
                <a:spcPts val="0"/>
              </a:spcBef>
              <a:defRPr/>
            </a:pPr>
            <a:r>
              <a:rPr kumimoji="0" lang="en-US" sz="7200" i="0" u="none" strike="noStrike" cap="none" spc="0" normalizeH="0" baseline="0" noProof="0" dirty="0">
                <a:ln>
                  <a:noFill/>
                </a:ln>
                <a:effectLst/>
                <a:uLnTx/>
                <a:uFillTx/>
                <a:latin typeface="Arial" panose="020B0604020202020204" pitchFamily="34" charset="0"/>
                <a:cs typeface="Arial" panose="020B0604020202020204" pitchFamily="34" charset="0"/>
              </a:rPr>
              <a:t>Financial difficulties</a:t>
            </a:r>
          </a:p>
          <a:p>
            <a:pPr>
              <a:spcBef>
                <a:spcPts val="0"/>
              </a:spcBef>
              <a:defRPr/>
            </a:pPr>
            <a:endParaRPr lang="en-US" sz="9600" dirty="0">
              <a:latin typeface="Arial" panose="020B0604020202020204" pitchFamily="34" charset="0"/>
              <a:cs typeface="Arial" panose="020B0604020202020204" pitchFamily="34" charset="0"/>
            </a:endParaRPr>
          </a:p>
          <a:p>
            <a:pPr marL="0" indent="0">
              <a:spcBef>
                <a:spcPts val="0"/>
              </a:spcBef>
              <a:buNone/>
              <a:defRPr/>
            </a:pPr>
            <a:endParaRPr kumimoji="0" lang="en-US" sz="9600" b="1"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L="0"/>
            <a:endParaRPr lang="en-US" sz="1600" b="1" dirty="0">
              <a:latin typeface="Arial" panose="020B0604020202020204" pitchFamily="34" charset="0"/>
              <a:cs typeface="Arial" panose="020B0604020202020204" pitchFamily="34" charset="0"/>
            </a:endParaRPr>
          </a:p>
          <a:p>
            <a:pPr marL="0"/>
            <a:endParaRPr lang="en-US" sz="800" dirty="0"/>
          </a:p>
        </p:txBody>
      </p:sp>
    </p:spTree>
    <p:extLst>
      <p:ext uri="{BB962C8B-B14F-4D97-AF65-F5344CB8AC3E}">
        <p14:creationId xmlns:p14="http://schemas.microsoft.com/office/powerpoint/2010/main" val="687126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A1261-E131-78B0-E673-EDC0E5DA93CE}"/>
              </a:ext>
            </a:extLst>
          </p:cNvPr>
          <p:cNvSpPr>
            <a:spLocks noGrp="1"/>
          </p:cNvSpPr>
          <p:nvPr>
            <p:ph type="title"/>
          </p:nvPr>
        </p:nvSpPr>
        <p:spPr>
          <a:xfrm>
            <a:off x="686834" y="1153572"/>
            <a:ext cx="3200400" cy="4461163"/>
          </a:xfrm>
        </p:spPr>
        <p:txBody>
          <a:bodyPr>
            <a:normAutofit/>
          </a:bodyPr>
          <a:lstStyle/>
          <a:p>
            <a:r>
              <a:rPr lang="en-GB" sz="2800">
                <a:solidFill>
                  <a:srgbClr val="FFFFFF"/>
                </a:solidFill>
                <a:latin typeface="Arial" panose="020B0604020202020204" pitchFamily="34" charset="0"/>
                <a:cs typeface="Arial" panose="020B0604020202020204" pitchFamily="34" charset="0"/>
              </a:rPr>
              <a:t>Recommendation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9AB7F3E-BB6A-88DE-9447-782D80585823}"/>
              </a:ext>
            </a:extLst>
          </p:cNvPr>
          <p:cNvSpPr>
            <a:spLocks noGrp="1"/>
          </p:cNvSpPr>
          <p:nvPr>
            <p:ph idx="1"/>
          </p:nvPr>
        </p:nvSpPr>
        <p:spPr>
          <a:xfrm>
            <a:off x="4447308" y="591344"/>
            <a:ext cx="6906491" cy="5585619"/>
          </a:xfrm>
        </p:spPr>
        <p:txBody>
          <a:bodyPr anchor="ctr">
            <a:normAutofit fontScale="92500" lnSpcReduction="10000"/>
          </a:bodyPr>
          <a:lstStyle/>
          <a:p>
            <a:r>
              <a:rPr lang="en-GB" dirty="0">
                <a:latin typeface="Arial" panose="020B0604020202020204" pitchFamily="34" charset="0"/>
                <a:cs typeface="Arial" panose="020B0604020202020204" pitchFamily="34" charset="0"/>
              </a:rPr>
              <a:t>Government across the nations of the UK to take action to support carers, both in the short and longer term. In particular, we are calling for an urgent increase in the level of Carer’s Allowance, ensuring access to food and necessary supplies, and additional guidance for unpaid and paid carers.</a:t>
            </a:r>
          </a:p>
          <a:p>
            <a:r>
              <a:rPr lang="en-GB" dirty="0">
                <a:latin typeface="Arial" panose="020B0604020202020204" pitchFamily="34" charset="0"/>
                <a:cs typeface="Arial" panose="020B0604020202020204" pitchFamily="34" charset="0"/>
              </a:rPr>
              <a:t>To ensure people are been guided about the increase in mental health increased levels of testing, and increased access to personal protective equipment (PPE).</a:t>
            </a:r>
          </a:p>
          <a:p>
            <a:r>
              <a:rPr lang="en-GB" dirty="0">
                <a:latin typeface="Arial" panose="020B0604020202020204" pitchFamily="34" charset="0"/>
                <a:cs typeface="Arial" panose="020B0604020202020204" pitchFamily="34" charset="0"/>
              </a:rPr>
              <a:t>For the government to support families in dire need of help as a lot of families lost loved ones and breadwinners. Suicide and killing are on the rise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1562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634281-54F8-AA4A-CE4B-B6090520B62C}"/>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Conclusion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A47E5D-F210-44DE-A1FB-B57BC7677B44}"/>
              </a:ext>
            </a:extLst>
          </p:cNvPr>
          <p:cNvSpPr>
            <a:spLocks noGrp="1"/>
          </p:cNvSpPr>
          <p:nvPr>
            <p:ph idx="1"/>
          </p:nvPr>
        </p:nvSpPr>
        <p:spPr>
          <a:xfrm>
            <a:off x="4447308" y="591344"/>
            <a:ext cx="6906491" cy="5585619"/>
          </a:xfrm>
        </p:spPr>
        <p:txBody>
          <a:bodyPr anchor="ctr">
            <a:normAutofit/>
          </a:bodyPr>
          <a:lstStyle/>
          <a:p>
            <a:r>
              <a:rPr lang="en-GB" b="0" i="0" dirty="0">
                <a:effectLst/>
                <a:latin typeface="Arial" panose="020B0604020202020204" pitchFamily="34" charset="0"/>
                <a:cs typeface="Arial" panose="020B0604020202020204" pitchFamily="34" charset="0"/>
              </a:rPr>
              <a:t>The impact of COVID-19 on intensive care workers is significant and warrants specific focus and attention to preserve this key sector of the workforce</a:t>
            </a:r>
          </a:p>
          <a:p>
            <a:r>
              <a:rPr lang="en-GB" dirty="0">
                <a:latin typeface="Arial" panose="020B0604020202020204" pitchFamily="34" charset="0"/>
                <a:cs typeface="Arial" panose="020B0604020202020204" pitchFamily="34" charset="0"/>
              </a:rPr>
              <a:t> Many families a facing are going to face hardship as the cost of living is going high salaries are not increased; a lot of families has lost their job and some has lost loved ones</a:t>
            </a:r>
          </a:p>
          <a:p>
            <a:pPr>
              <a:spcBef>
                <a:spcPts val="0"/>
              </a:spcBef>
              <a:defRPr/>
            </a:pPr>
            <a:r>
              <a:rPr lang="en-GB" dirty="0">
                <a:latin typeface="Arial" panose="020B0604020202020204" pitchFamily="34" charset="0"/>
                <a:cs typeface="Arial" panose="020B0604020202020204" pitchFamily="34" charset="0"/>
              </a:rPr>
              <a:t>Anxiety and depression are that the rise people need to be aware I need to be able to seek for help </a:t>
            </a:r>
          </a:p>
        </p:txBody>
      </p:sp>
    </p:spTree>
    <p:extLst>
      <p:ext uri="{BB962C8B-B14F-4D97-AF65-F5344CB8AC3E}">
        <p14:creationId xmlns:p14="http://schemas.microsoft.com/office/powerpoint/2010/main" val="2265654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1912D-36D8-D1AE-739C-6B7D1E50A975}"/>
              </a:ext>
            </a:extLst>
          </p:cNvPr>
          <p:cNvSpPr>
            <a:spLocks noGrp="1"/>
          </p:cNvSpPr>
          <p:nvPr>
            <p:ph type="title"/>
          </p:nvPr>
        </p:nvSpPr>
        <p:spPr>
          <a:xfrm>
            <a:off x="838200" y="365125"/>
            <a:ext cx="5558489" cy="1325563"/>
          </a:xfrm>
        </p:spPr>
        <p:txBody>
          <a:bodyPr>
            <a:normAutofit/>
          </a:bodyPr>
          <a:lstStyle/>
          <a:p>
            <a:r>
              <a:rPr lang="en-GB" dirty="0">
                <a:latin typeface="Arial" panose="020B0604020202020204" pitchFamily="34" charset="0"/>
                <a:cs typeface="Arial" panose="020B0604020202020204" pitchFamily="34" charset="0"/>
              </a:rPr>
              <a:t>                 Reference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48907B5-BBC2-A72C-9B29-7D61B8C4A0EE}"/>
              </a:ext>
            </a:extLst>
          </p:cNvPr>
          <p:cNvSpPr>
            <a:spLocks noGrp="1"/>
          </p:cNvSpPr>
          <p:nvPr>
            <p:ph idx="1"/>
          </p:nvPr>
        </p:nvSpPr>
        <p:spPr>
          <a:xfrm>
            <a:off x="91440" y="1690688"/>
            <a:ext cx="6305249" cy="5086031"/>
          </a:xfrm>
        </p:spPr>
        <p:txBody>
          <a:bodyPr>
            <a:normAutofit fontScale="77500" lnSpcReduction="20000"/>
          </a:bodyPr>
          <a:lstStyle/>
          <a:p>
            <a:pPr marL="342900" lvl="0" indent="-342900">
              <a:lnSpc>
                <a:spcPct val="106000"/>
              </a:lnSpc>
              <a:spcAft>
                <a:spcPts val="800"/>
              </a:spcAft>
              <a:buFont typeface="Arial" panose="020B0604020202020204" pitchFamily="34" charset="0"/>
              <a:buChar char="•"/>
              <a:tabLst>
                <a:tab pos="457200" algn="l"/>
              </a:tabLst>
            </a:pPr>
            <a:r>
              <a:rPr lang="it-IT" sz="1800" dirty="0">
                <a:effectLst/>
                <a:latin typeface="Arial" panose="020B0604020202020204" pitchFamily="34" charset="0"/>
                <a:ea typeface="Calibri" panose="020F0502020204030204" pitchFamily="34" charset="0"/>
                <a:cs typeface="Arial" panose="020B0604020202020204" pitchFamily="34" charset="0"/>
              </a:rPr>
              <a:t>Byrne, D., 2002. </a:t>
            </a:r>
            <a:r>
              <a:rPr lang="it-IT" sz="1800" i="1" dirty="0">
                <a:effectLst/>
                <a:latin typeface="Arial" panose="020B0604020202020204" pitchFamily="34" charset="0"/>
                <a:ea typeface="Calibri" panose="020F0502020204030204" pitchFamily="34" charset="0"/>
                <a:cs typeface="Arial" panose="020B0604020202020204" pitchFamily="34" charset="0"/>
              </a:rPr>
              <a:t>Interpreting quantitative data</a:t>
            </a:r>
            <a:r>
              <a:rPr lang="it-IT" sz="1800" dirty="0">
                <a:effectLst/>
                <a:latin typeface="Arial" panose="020B0604020202020204" pitchFamily="34" charset="0"/>
                <a:ea typeface="Calibri" panose="020F0502020204030204" pitchFamily="34" charset="0"/>
                <a:cs typeface="Arial" panose="020B0604020202020204" pitchFamily="34" charset="0"/>
              </a:rPr>
              <a:t>. Sage.</a:t>
            </a:r>
          </a:p>
          <a:p>
            <a:pPr marL="342900" indent="-342900">
              <a:lnSpc>
                <a:spcPct val="106000"/>
              </a:lnSpc>
              <a:spcAft>
                <a:spcPts val="800"/>
              </a:spcAft>
              <a:tabLst>
                <a:tab pos="457200" algn="l"/>
              </a:tabLst>
            </a:pPr>
            <a:r>
              <a:rPr lang="en-GB" sz="1800" dirty="0" err="1">
                <a:effectLst/>
                <a:latin typeface="Arial" panose="020B0604020202020204" pitchFamily="34" charset="0"/>
                <a:ea typeface="Calibri" panose="020F0502020204030204" pitchFamily="34" charset="0"/>
                <a:cs typeface="Arial" panose="020B0604020202020204" pitchFamily="34" charset="0"/>
              </a:rPr>
              <a:t>Careruk</a:t>
            </a:r>
            <a:r>
              <a:rPr lang="en-GB" sz="1800" dirty="0">
                <a:effectLst/>
                <a:latin typeface="Arial" panose="020B0604020202020204" pitchFamily="34" charset="0"/>
                <a:ea typeface="Calibri" panose="020F0502020204030204" pitchFamily="34" charset="0"/>
                <a:cs typeface="Arial" panose="020B0604020202020204" pitchFamily="34" charset="0"/>
              </a:rPr>
              <a:t>, 2020</a:t>
            </a:r>
            <a:r>
              <a:rPr lang="en-GB" sz="1800" i="1" dirty="0">
                <a:effectLst/>
                <a:latin typeface="Arial" panose="020B0604020202020204" pitchFamily="34" charset="0"/>
                <a:ea typeface="Calibri" panose="020F0502020204030204" pitchFamily="34" charset="0"/>
                <a:cs typeface="Arial" panose="020B0604020202020204" pitchFamily="34" charset="0"/>
              </a:rPr>
              <a:t>, Caring behind closed doors: Forgotten families in coronavirus outbreak. </a:t>
            </a:r>
            <a:r>
              <a:rPr lang="en-GB" sz="1800" dirty="0">
                <a:latin typeface="Arial" panose="020B0604020202020204" pitchFamily="34" charset="0"/>
                <a:ea typeface="Calibri" panose="020F0502020204030204" pitchFamily="34" charset="0"/>
                <a:cs typeface="Arial" panose="020B0604020202020204" pitchFamily="34" charset="0"/>
              </a:rPr>
              <a:t>Online: </a:t>
            </a:r>
            <a:r>
              <a:rPr lang="en-GB" sz="1800" dirty="0">
                <a:effectLst/>
                <a:latin typeface="Arial" panose="020B0604020202020204" pitchFamily="34" charset="0"/>
                <a:ea typeface="Calibri" panose="020F0502020204030204" pitchFamily="34" charset="0"/>
                <a:cs typeface="Arial" panose="020B0604020202020204" pitchFamily="34" charset="0"/>
                <a:hlinkClick r:id="rId2"/>
              </a:rPr>
              <a:t>https://www.carersuk.org/for-professionals/policy/policy-library/caring-behind-closed-doors-report</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err="1">
                <a:effectLst/>
                <a:latin typeface="Arial" panose="020B0604020202020204" pitchFamily="34" charset="0"/>
                <a:ea typeface="Calibri" panose="020F0502020204030204" pitchFamily="34" charset="0"/>
                <a:cs typeface="Arial" panose="020B0604020202020204" pitchFamily="34" charset="0"/>
              </a:rPr>
              <a:t>Accesssed</a:t>
            </a:r>
            <a:r>
              <a:rPr lang="en-GB" sz="1800" dirty="0">
                <a:effectLst/>
                <a:latin typeface="Arial" panose="020B0604020202020204" pitchFamily="34" charset="0"/>
                <a:ea typeface="Calibri" panose="020F0502020204030204" pitchFamily="34" charset="0"/>
                <a:cs typeface="Arial" panose="020B0604020202020204" pitchFamily="34" charset="0"/>
              </a:rPr>
              <a:t>: 1</a:t>
            </a:r>
            <a:r>
              <a:rPr lang="en-GB" sz="1800" baseline="30000" dirty="0">
                <a:effectLst/>
                <a:latin typeface="Arial" panose="020B0604020202020204" pitchFamily="34" charset="0"/>
                <a:ea typeface="Calibri" panose="020F0502020204030204" pitchFamily="34" charset="0"/>
                <a:cs typeface="Arial" panose="020B0604020202020204" pitchFamily="34" charset="0"/>
              </a:rPr>
              <a:t>st</a:t>
            </a:r>
            <a:r>
              <a:rPr lang="en-GB" sz="1800" dirty="0">
                <a:effectLst/>
                <a:latin typeface="Arial" panose="020B0604020202020204" pitchFamily="34" charset="0"/>
                <a:ea typeface="Calibri" panose="020F0502020204030204" pitchFamily="34" charset="0"/>
                <a:cs typeface="Arial" panose="020B0604020202020204" pitchFamily="34" charset="0"/>
              </a:rPr>
              <a:t> August 2022]</a:t>
            </a:r>
          </a:p>
          <a:p>
            <a:pPr marL="342900" lvl="0" indent="-342900">
              <a:lnSpc>
                <a:spcPct val="106000"/>
              </a:lnSpc>
              <a:spcAft>
                <a:spcPts val="800"/>
              </a:spcAft>
              <a:buFont typeface="Arial" panose="020B0604020202020204" pitchFamily="34" charset="0"/>
              <a:buChar char="•"/>
              <a:tabLst>
                <a:tab pos="457200" algn="l"/>
              </a:tabLst>
            </a:pPr>
            <a:r>
              <a:rPr lang="en-GB" sz="1800" dirty="0" err="1">
                <a:effectLst/>
                <a:latin typeface="Arial" panose="020B0604020202020204" pitchFamily="34" charset="0"/>
                <a:ea typeface="Calibri" panose="020F0502020204030204" pitchFamily="34" charset="0"/>
                <a:cs typeface="Arial" panose="020B0604020202020204" pitchFamily="34" charset="0"/>
              </a:rPr>
              <a:t>Firew</a:t>
            </a:r>
            <a:r>
              <a:rPr lang="en-GB" sz="1800" dirty="0">
                <a:effectLst/>
                <a:latin typeface="Arial" panose="020B0604020202020204" pitchFamily="34" charset="0"/>
                <a:ea typeface="Calibri" panose="020F0502020204030204" pitchFamily="34" charset="0"/>
                <a:cs typeface="Arial" panose="020B0604020202020204" pitchFamily="34" charset="0"/>
              </a:rPr>
              <a:t>, T., Sano, E.D., Lee, J.W., Flores, S., Lang, K., Salman, K., Greene, M.C. and Chang, B.P., 2020. Protecting the front line: a cross-sectional survey analysis of the occupational factors contributing to healthcare workers’ infection and psychological distress during the COVID-19 pandemic in the USA. </a:t>
            </a:r>
            <a:r>
              <a:rPr lang="en-GB" sz="1800" i="1" dirty="0">
                <a:effectLst/>
                <a:latin typeface="Arial" panose="020B0604020202020204" pitchFamily="34" charset="0"/>
                <a:ea typeface="Calibri" panose="020F0502020204030204" pitchFamily="34" charset="0"/>
                <a:cs typeface="Arial" panose="020B0604020202020204" pitchFamily="34" charset="0"/>
              </a:rPr>
              <a:t>BMJ open</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10</a:t>
            </a:r>
            <a:r>
              <a:rPr lang="en-GB" sz="1800" dirty="0">
                <a:effectLst/>
                <a:latin typeface="Arial" panose="020B0604020202020204" pitchFamily="34" charset="0"/>
                <a:ea typeface="Calibri" panose="020F0502020204030204" pitchFamily="34" charset="0"/>
                <a:cs typeface="Arial" panose="020B0604020202020204" pitchFamily="34" charset="0"/>
              </a:rPr>
              <a:t>(10), p.e042752.</a:t>
            </a:r>
          </a:p>
          <a:p>
            <a:pPr marL="342900" lvl="0" indent="-342900">
              <a:lnSpc>
                <a:spcPct val="106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Heaton, J., 2008. Secondary analysis of qualitative data: An overview. </a:t>
            </a:r>
            <a:r>
              <a:rPr lang="en-GB" sz="1800" i="1" dirty="0">
                <a:effectLst/>
                <a:latin typeface="Arial" panose="020B0604020202020204" pitchFamily="34" charset="0"/>
                <a:ea typeface="Calibri" panose="020F0502020204030204" pitchFamily="34" charset="0"/>
                <a:cs typeface="Arial" panose="020B0604020202020204" pitchFamily="34" charset="0"/>
              </a:rPr>
              <a:t>Historical Social Research/</a:t>
            </a:r>
            <a:r>
              <a:rPr lang="en-GB" sz="1800" i="1" dirty="0" err="1">
                <a:effectLst/>
                <a:latin typeface="Arial" panose="020B0604020202020204" pitchFamily="34" charset="0"/>
                <a:ea typeface="Calibri" panose="020F0502020204030204" pitchFamily="34" charset="0"/>
                <a:cs typeface="Arial" panose="020B0604020202020204" pitchFamily="34" charset="0"/>
              </a:rPr>
              <a:t>Historische</a:t>
            </a:r>
            <a:r>
              <a:rPr lang="en-GB" sz="1800" i="1" dirty="0">
                <a:effectLst/>
                <a:latin typeface="Arial" panose="020B0604020202020204" pitchFamily="34" charset="0"/>
                <a:ea typeface="Calibri" panose="020F0502020204030204" pitchFamily="34" charset="0"/>
                <a:cs typeface="Arial" panose="020B0604020202020204" pitchFamily="34" charset="0"/>
              </a:rPr>
              <a:t> </a:t>
            </a:r>
            <a:r>
              <a:rPr lang="en-GB" sz="1800" i="1" dirty="0" err="1">
                <a:effectLst/>
                <a:latin typeface="Arial" panose="020B0604020202020204" pitchFamily="34" charset="0"/>
                <a:ea typeface="Calibri" panose="020F0502020204030204" pitchFamily="34" charset="0"/>
                <a:cs typeface="Arial" panose="020B0604020202020204" pitchFamily="34" charset="0"/>
              </a:rPr>
              <a:t>Sozialforschung</a:t>
            </a:r>
            <a:r>
              <a:rPr lang="en-GB" sz="1800" dirty="0">
                <a:effectLst/>
                <a:latin typeface="Arial" panose="020B0604020202020204" pitchFamily="34" charset="0"/>
                <a:ea typeface="Calibri" panose="020F0502020204030204" pitchFamily="34" charset="0"/>
                <a:cs typeface="Arial" panose="020B0604020202020204" pitchFamily="34" charset="0"/>
              </a:rPr>
              <a:t>, pp.33-45.</a:t>
            </a:r>
          </a:p>
          <a:p>
            <a:pPr marL="342900" lvl="0" indent="-342900">
              <a:lnSpc>
                <a:spcPct val="106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Wade, M., Prime, H., Johnson, D., May, S.S., Jenkins, J.M. and Browne, D.T., 2021. The disparate impact of COVID-19 on the mental health of female and male caregivers. </a:t>
            </a:r>
            <a:r>
              <a:rPr lang="en-GB" sz="1800" i="1" dirty="0">
                <a:effectLst/>
                <a:latin typeface="Arial" panose="020B0604020202020204" pitchFamily="34" charset="0"/>
                <a:ea typeface="Calibri" panose="020F0502020204030204" pitchFamily="34" charset="0"/>
                <a:cs typeface="Arial" panose="020B0604020202020204" pitchFamily="34" charset="0"/>
              </a:rPr>
              <a:t>Social Science &amp; Medicine</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275</a:t>
            </a:r>
            <a:r>
              <a:rPr lang="en-GB" sz="1800" dirty="0">
                <a:effectLst/>
                <a:latin typeface="Arial" panose="020B0604020202020204" pitchFamily="34" charset="0"/>
                <a:ea typeface="Calibri" panose="020F0502020204030204" pitchFamily="34" charset="0"/>
                <a:cs typeface="Arial" panose="020B0604020202020204" pitchFamily="34" charset="0"/>
              </a:rPr>
              <a:t>, p.113801.</a:t>
            </a:r>
          </a:p>
          <a:p>
            <a:pPr marL="342900" lvl="0" indent="-342900">
              <a:lnSpc>
                <a:spcPct val="106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World Health Organization, 2020. </a:t>
            </a:r>
            <a:r>
              <a:rPr lang="en-GB" sz="1800" i="1" dirty="0">
                <a:effectLst/>
                <a:latin typeface="Arial" panose="020B0604020202020204" pitchFamily="34" charset="0"/>
                <a:ea typeface="Calibri" panose="020F0502020204030204" pitchFamily="34" charset="0"/>
                <a:cs typeface="Arial" panose="020B0604020202020204" pitchFamily="34" charset="0"/>
              </a:rPr>
              <a:t>Mental health and psychosocial considerations during the COVID-19 outbreak, 18 March 2020</a:t>
            </a:r>
            <a:r>
              <a:rPr lang="en-GB" sz="1800" dirty="0">
                <a:effectLst/>
                <a:latin typeface="Arial" panose="020B0604020202020204" pitchFamily="34" charset="0"/>
                <a:ea typeface="Calibri" panose="020F0502020204030204" pitchFamily="34" charset="0"/>
                <a:cs typeface="Arial" panose="020B0604020202020204" pitchFamily="34" charset="0"/>
              </a:rPr>
              <a:t> (No. WHO/2019-nCoV/</a:t>
            </a:r>
            <a:r>
              <a:rPr lang="en-GB" sz="1800" dirty="0" err="1">
                <a:effectLst/>
                <a:latin typeface="Arial" panose="020B0604020202020204" pitchFamily="34" charset="0"/>
                <a:ea typeface="Calibri" panose="020F0502020204030204" pitchFamily="34" charset="0"/>
                <a:cs typeface="Arial" panose="020B0604020202020204" pitchFamily="34" charset="0"/>
              </a:rPr>
              <a:t>MentalHealth</a:t>
            </a:r>
            <a:r>
              <a:rPr lang="en-GB" sz="1800" dirty="0">
                <a:effectLst/>
                <a:latin typeface="Arial" panose="020B0604020202020204" pitchFamily="34" charset="0"/>
                <a:ea typeface="Calibri" panose="020F0502020204030204" pitchFamily="34" charset="0"/>
                <a:cs typeface="Arial" panose="020B0604020202020204" pitchFamily="34" charset="0"/>
              </a:rPr>
              <a:t>/2020.1). World Health Organization.</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07665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1" ma:contentTypeDescription="Create a new document." ma:contentTypeScope="" ma:versionID="fba3a3691b312bf57854fb129e30394d">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832e9434041131203f7d65aca7cd49d1"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1600F04-E253-43A9-84CD-CC4B33B06CE7}">
  <ds:schemaRefs>
    <ds:schemaRef ds:uri="http://schemas.microsoft.com/office/2006/metadata/properties"/>
    <ds:schemaRef ds:uri="http://schemas.microsoft.com/office/infopath/2007/PartnerControls"/>
    <ds:schemaRef ds:uri="616eabd9-892f-425c-aaec-cee6893c8e0e"/>
    <ds:schemaRef ds:uri="http://schemas.microsoft.com/office/2006/documentManagement/types"/>
    <ds:schemaRef ds:uri="http://purl.org/dc/elements/1.1/"/>
    <ds:schemaRef ds:uri="http://schemas.openxmlformats.org/package/2006/metadata/core-properties"/>
    <ds:schemaRef ds:uri="1e817316-4aca-4b9e-ace6-40706940dca6"/>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F363E3CC-3AF4-46AE-B492-A1BAA5256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616eabd9-892f-425c-aaec-cee6893c8e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E950F2-E397-4C6F-BDE5-474FE3AD80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1871</Words>
  <Application>Microsoft Office PowerPoint</Application>
  <PresentationFormat>Widescreen</PresentationFormat>
  <Paragraphs>146</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  Module: Introduction to Research   (BMHP5005)  Assessment 2 The Viva Voce presentation</vt:lpstr>
      <vt:lpstr>Introduction </vt:lpstr>
      <vt:lpstr>Methods</vt:lpstr>
      <vt:lpstr>                     LITERATURE REVIEW</vt:lpstr>
      <vt:lpstr>Research </vt:lpstr>
      <vt:lpstr>Strengths                Weaknesses </vt:lpstr>
      <vt:lpstr>Recurring Themes Key Findings</vt:lpstr>
      <vt:lpstr>Recommendation </vt:lpstr>
      <vt:lpstr>Conclusion </vt:lpstr>
      <vt:lpstr>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 Cole (2022097)</dc:creator>
  <cp:lastModifiedBy>Manuela Dineva</cp:lastModifiedBy>
  <cp:revision>12</cp:revision>
  <dcterms:created xsi:type="dcterms:W3CDTF">2022-07-04T22:23:31Z</dcterms:created>
  <dcterms:modified xsi:type="dcterms:W3CDTF">2022-08-19T10:31:21Z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