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2.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3.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0.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1.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2.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3.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5.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56.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57.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sldIdLst>
    <p:sldId id="256" r:id="rId2"/>
    <p:sldId id="257" r:id="rId3"/>
    <p:sldId id="258" r:id="rId4"/>
    <p:sldId id="259" r:id="rId5"/>
    <p:sldId id="351" r:id="rId6"/>
    <p:sldId id="260" r:id="rId7"/>
    <p:sldId id="290" r:id="rId8"/>
    <p:sldId id="352" r:id="rId9"/>
    <p:sldId id="261" r:id="rId10"/>
    <p:sldId id="291" r:id="rId11"/>
    <p:sldId id="353" r:id="rId12"/>
    <p:sldId id="262" r:id="rId13"/>
    <p:sldId id="294" r:id="rId14"/>
    <p:sldId id="263" r:id="rId15"/>
    <p:sldId id="295" r:id="rId16"/>
    <p:sldId id="264" r:id="rId17"/>
    <p:sldId id="296" r:id="rId18"/>
    <p:sldId id="297" r:id="rId19"/>
    <p:sldId id="354" r:id="rId20"/>
    <p:sldId id="276" r:id="rId21"/>
    <p:sldId id="326" r:id="rId22"/>
    <p:sldId id="312" r:id="rId23"/>
    <p:sldId id="313" r:id="rId24"/>
    <p:sldId id="314" r:id="rId25"/>
    <p:sldId id="355" r:id="rId26"/>
    <p:sldId id="315" r:id="rId27"/>
    <p:sldId id="346" r:id="rId28"/>
    <p:sldId id="316" r:id="rId29"/>
    <p:sldId id="317" r:id="rId30"/>
    <p:sldId id="318" r:id="rId31"/>
    <p:sldId id="319" r:id="rId32"/>
    <p:sldId id="299" r:id="rId33"/>
    <p:sldId id="320" r:id="rId34"/>
    <p:sldId id="298" r:id="rId35"/>
    <p:sldId id="321" r:id="rId36"/>
    <p:sldId id="323" r:id="rId37"/>
    <p:sldId id="324" r:id="rId38"/>
    <p:sldId id="327" r:id="rId39"/>
    <p:sldId id="328" r:id="rId40"/>
    <p:sldId id="329" r:id="rId41"/>
    <p:sldId id="347" r:id="rId42"/>
    <p:sldId id="330" r:id="rId43"/>
    <p:sldId id="348" r:id="rId44"/>
    <p:sldId id="331" r:id="rId45"/>
    <p:sldId id="332" r:id="rId46"/>
    <p:sldId id="349" r:id="rId47"/>
    <p:sldId id="333" r:id="rId48"/>
    <p:sldId id="334" r:id="rId49"/>
    <p:sldId id="335" r:id="rId50"/>
    <p:sldId id="339" r:id="rId51"/>
    <p:sldId id="338" r:id="rId52"/>
    <p:sldId id="341" r:id="rId53"/>
    <p:sldId id="340" r:id="rId54"/>
    <p:sldId id="345" r:id="rId55"/>
    <p:sldId id="309" r:id="rId56"/>
    <p:sldId id="300" r:id="rId57"/>
    <p:sldId id="301" r:id="rId58"/>
    <p:sldId id="302" r:id="rId59"/>
    <p:sldId id="303" r:id="rId60"/>
    <p:sldId id="304" r:id="rId61"/>
    <p:sldId id="269" r:id="rId62"/>
    <p:sldId id="270" r:id="rId63"/>
    <p:sldId id="272" r:id="rId64"/>
    <p:sldId id="273" r:id="rId65"/>
    <p:sldId id="265" r:id="rId66"/>
    <p:sldId id="305" r:id="rId67"/>
    <p:sldId id="306" r:id="rId68"/>
    <p:sldId id="307" r:id="rId69"/>
    <p:sldId id="266" r:id="rId70"/>
    <p:sldId id="267"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229" autoAdjust="0"/>
    <p:restoredTop sz="95581" autoAdjust="0"/>
  </p:normalViewPr>
  <p:slideViewPr>
    <p:cSldViewPr snapToGrid="0">
      <p:cViewPr varScale="1">
        <p:scale>
          <a:sx n="106" d="100"/>
          <a:sy n="106" d="100"/>
        </p:scale>
        <p:origin x="208"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24.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25.svg"/></Relationships>
</file>

<file path=ppt/diagrams/_rels/data1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ata17.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2.png"/><Relationship Id="rId7" Type="http://schemas.openxmlformats.org/officeDocument/2006/relationships/image" Target="../media/image64.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63.svg"/></Relationships>
</file>

<file path=ppt/diagrams/_rels/data19.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ata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9.svg"/><Relationship Id="rId1" Type="http://schemas.openxmlformats.org/officeDocument/2006/relationships/image" Target="../media/image78.png"/><Relationship Id="rId4" Type="http://schemas.openxmlformats.org/officeDocument/2006/relationships/image" Target="../media/image13.svg"/></Relationships>
</file>

<file path=ppt/diagrams/_rels/data24.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ata2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svg"/><Relationship Id="rId1" Type="http://schemas.openxmlformats.org/officeDocument/2006/relationships/image" Target="../media/image90.png"/><Relationship Id="rId4" Type="http://schemas.openxmlformats.org/officeDocument/2006/relationships/image" Target="../media/image93.svg"/></Relationships>
</file>

<file path=ppt/diagrams/_rels/data29.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diagrams/_rels/data31.xml.rels><?xml version="1.0" encoding="UTF-8" standalone="yes"?>
<Relationships xmlns="http://schemas.openxmlformats.org/package/2006/relationships"><Relationship Id="rId8" Type="http://schemas.openxmlformats.org/officeDocument/2006/relationships/image" Target="../media/image110.sv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108.svg"/><Relationship Id="rId5" Type="http://schemas.openxmlformats.org/officeDocument/2006/relationships/image" Target="../media/image107.png"/><Relationship Id="rId10" Type="http://schemas.openxmlformats.org/officeDocument/2006/relationships/image" Target="../media/image112.svg"/><Relationship Id="rId4" Type="http://schemas.openxmlformats.org/officeDocument/2006/relationships/image" Target="../media/image106.svg"/><Relationship Id="rId9" Type="http://schemas.openxmlformats.org/officeDocument/2006/relationships/image" Target="../media/image111.png"/></Relationships>
</file>

<file path=ppt/diagrams/_rels/data36.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svg"/><Relationship Id="rId1" Type="http://schemas.openxmlformats.org/officeDocument/2006/relationships/image" Target="../media/image131.png"/><Relationship Id="rId6" Type="http://schemas.openxmlformats.org/officeDocument/2006/relationships/image" Target="../media/image136.svg"/><Relationship Id="rId5" Type="http://schemas.openxmlformats.org/officeDocument/2006/relationships/image" Target="../media/image135.png"/><Relationship Id="rId4" Type="http://schemas.openxmlformats.org/officeDocument/2006/relationships/image" Target="../media/image134.svg"/></Relationships>
</file>

<file path=ppt/diagrams/_rels/data37.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svg"/><Relationship Id="rId1" Type="http://schemas.openxmlformats.org/officeDocument/2006/relationships/image" Target="../media/image137.png"/><Relationship Id="rId4" Type="http://schemas.openxmlformats.org/officeDocument/2006/relationships/image" Target="../media/image14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24.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25.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2.png"/><Relationship Id="rId7" Type="http://schemas.openxmlformats.org/officeDocument/2006/relationships/image" Target="../media/image64.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63.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9.svg"/><Relationship Id="rId1" Type="http://schemas.openxmlformats.org/officeDocument/2006/relationships/image" Target="../media/image78.png"/><Relationship Id="rId4" Type="http://schemas.openxmlformats.org/officeDocument/2006/relationships/image" Target="../media/image13.svg"/></Relationships>
</file>

<file path=ppt/diagrams/_rels/drawing24.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svg"/><Relationship Id="rId1" Type="http://schemas.openxmlformats.org/officeDocument/2006/relationships/image" Target="../media/image90.png"/><Relationship Id="rId4" Type="http://schemas.openxmlformats.org/officeDocument/2006/relationships/image" Target="../media/image93.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diagrams/_rels/drawing31.xml.rels><?xml version="1.0" encoding="UTF-8" standalone="yes"?>
<Relationships xmlns="http://schemas.openxmlformats.org/package/2006/relationships"><Relationship Id="rId8" Type="http://schemas.openxmlformats.org/officeDocument/2006/relationships/image" Target="../media/image110.sv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108.svg"/><Relationship Id="rId5" Type="http://schemas.openxmlformats.org/officeDocument/2006/relationships/image" Target="../media/image107.png"/><Relationship Id="rId10" Type="http://schemas.openxmlformats.org/officeDocument/2006/relationships/image" Target="../media/image112.svg"/><Relationship Id="rId4" Type="http://schemas.openxmlformats.org/officeDocument/2006/relationships/image" Target="../media/image106.svg"/><Relationship Id="rId9" Type="http://schemas.openxmlformats.org/officeDocument/2006/relationships/image" Target="../media/image111.png"/></Relationships>
</file>

<file path=ppt/diagrams/_rels/drawing36.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svg"/><Relationship Id="rId1" Type="http://schemas.openxmlformats.org/officeDocument/2006/relationships/image" Target="../media/image131.png"/><Relationship Id="rId6" Type="http://schemas.openxmlformats.org/officeDocument/2006/relationships/image" Target="../media/image136.svg"/><Relationship Id="rId5" Type="http://schemas.openxmlformats.org/officeDocument/2006/relationships/image" Target="../media/image135.png"/><Relationship Id="rId4" Type="http://schemas.openxmlformats.org/officeDocument/2006/relationships/image" Target="../media/image134.svg"/></Relationships>
</file>

<file path=ppt/diagrams/_rels/drawing37.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svg"/><Relationship Id="rId1" Type="http://schemas.openxmlformats.org/officeDocument/2006/relationships/image" Target="../media/image137.png"/><Relationship Id="rId4" Type="http://schemas.openxmlformats.org/officeDocument/2006/relationships/image" Target="../media/image14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0B3711-4E24-40D3-9D71-E9DB40838B30}"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A9FBB7C8-2233-4865-A5CB-8BD463C28D0D}">
      <dgm:prSet custT="1"/>
      <dgm:spPr/>
      <dgm:t>
        <a:bodyPr/>
        <a:lstStyle/>
        <a:p>
          <a:r>
            <a:rPr lang="en-IN" sz="1200" b="1">
              <a:latin typeface="Arial" panose="020B0604020202020204" pitchFamily="34" charset="0"/>
              <a:cs typeface="Arial" panose="020B0604020202020204" pitchFamily="34" charset="0"/>
            </a:rPr>
            <a:t>Activity:</a:t>
          </a:r>
          <a:r>
            <a:rPr lang="en-IN" sz="1200">
              <a:latin typeface="Arial" panose="020B0604020202020204" pitchFamily="34" charset="0"/>
              <a:cs typeface="Arial" panose="020B0604020202020204" pitchFamily="34" charset="0"/>
            </a:rPr>
            <a:t> A community-focused digital diabetes awareness and self-monitoring campaign using the </a:t>
          </a:r>
          <a:r>
            <a:rPr lang="en-IN" sz="1200" i="1">
              <a:latin typeface="Arial" panose="020B0604020202020204" pitchFamily="34" charset="0"/>
              <a:cs typeface="Arial" panose="020B0604020202020204" pitchFamily="34" charset="0"/>
            </a:rPr>
            <a:t>GlucoTrack</a:t>
          </a:r>
          <a:r>
            <a:rPr lang="en-IN" sz="1200">
              <a:latin typeface="Arial" panose="020B0604020202020204" pitchFamily="34" charset="0"/>
              <a:cs typeface="Arial" panose="020B0604020202020204" pitchFamily="34" charset="0"/>
            </a:rPr>
            <a:t> mobile app.</a:t>
          </a:r>
          <a:endParaRPr lang="en-US" sz="1200">
            <a:latin typeface="Arial" panose="020B0604020202020204" pitchFamily="34" charset="0"/>
            <a:cs typeface="Arial" panose="020B0604020202020204" pitchFamily="34" charset="0"/>
          </a:endParaRPr>
        </a:p>
      </dgm:t>
    </dgm:pt>
    <dgm:pt modelId="{0EC159B8-2F36-4A17-9C8B-57DF71F2A804}" type="parTrans" cxnId="{0D5C7F3B-9FC2-4754-AC35-3DFF91B8C36A}">
      <dgm:prSet/>
      <dgm:spPr/>
      <dgm:t>
        <a:bodyPr/>
        <a:lstStyle/>
        <a:p>
          <a:endParaRPr lang="en-US"/>
        </a:p>
      </dgm:t>
    </dgm:pt>
    <dgm:pt modelId="{47578571-6198-46F3-853A-2BC3EA6A1B63}" type="sibTrans" cxnId="{0D5C7F3B-9FC2-4754-AC35-3DFF91B8C36A}">
      <dgm:prSet/>
      <dgm:spPr/>
      <dgm:t>
        <a:bodyPr/>
        <a:lstStyle/>
        <a:p>
          <a:endParaRPr lang="en-US"/>
        </a:p>
      </dgm:t>
    </dgm:pt>
    <dgm:pt modelId="{E0CFAEC5-6193-407A-AD71-6D49C105F83A}">
      <dgm:prSet custT="1"/>
      <dgm:spPr/>
      <dgm:t>
        <a:bodyPr/>
        <a:lstStyle/>
        <a:p>
          <a:r>
            <a:rPr lang="en-IN" sz="1200" b="1">
              <a:latin typeface="Arial" panose="020B0604020202020204" pitchFamily="34" charset="0"/>
              <a:cs typeface="Arial" panose="020B0604020202020204" pitchFamily="34" charset="0"/>
            </a:rPr>
            <a:t>Aim:</a:t>
          </a:r>
          <a:r>
            <a:rPr lang="en-IN" sz="1200">
              <a:latin typeface="Arial" panose="020B0604020202020204" pitchFamily="34" charset="0"/>
              <a:cs typeface="Arial" panose="020B0604020202020204" pitchFamily="34" charset="0"/>
            </a:rPr>
            <a:t> To empower low-income adults (40 to 55) to monitor and manage blood glucose affordably.</a:t>
          </a:r>
          <a:endParaRPr lang="en-US" sz="1200">
            <a:latin typeface="Arial" panose="020B0604020202020204" pitchFamily="34" charset="0"/>
            <a:cs typeface="Arial" panose="020B0604020202020204" pitchFamily="34" charset="0"/>
          </a:endParaRPr>
        </a:p>
      </dgm:t>
    </dgm:pt>
    <dgm:pt modelId="{ACA418F9-AA17-413F-B0E0-3940A45775C6}" type="parTrans" cxnId="{B2B4197C-4821-4713-A7C8-3642FF84B2F1}">
      <dgm:prSet/>
      <dgm:spPr/>
      <dgm:t>
        <a:bodyPr/>
        <a:lstStyle/>
        <a:p>
          <a:endParaRPr lang="en-US"/>
        </a:p>
      </dgm:t>
    </dgm:pt>
    <dgm:pt modelId="{153B0A89-65D2-452C-A1AC-CFAF37364208}" type="sibTrans" cxnId="{B2B4197C-4821-4713-A7C8-3642FF84B2F1}">
      <dgm:prSet/>
      <dgm:spPr/>
      <dgm:t>
        <a:bodyPr/>
        <a:lstStyle/>
        <a:p>
          <a:endParaRPr lang="en-US"/>
        </a:p>
      </dgm:t>
    </dgm:pt>
    <dgm:pt modelId="{75FDBC5B-67E0-4DC1-94E0-20088C7A755C}">
      <dgm:prSet custT="1"/>
      <dgm:spPr/>
      <dgm:t>
        <a:bodyPr/>
        <a:lstStyle/>
        <a:p>
          <a:r>
            <a:rPr lang="en-IN" sz="1200" dirty="0">
              <a:effectLst/>
              <a:latin typeface="Arial" panose="020B0604020202020204" pitchFamily="34" charset="0"/>
              <a:ea typeface="+mn-ea"/>
              <a:cs typeface="Arial" panose="020B0604020202020204" pitchFamily="34" charset="0"/>
            </a:rPr>
            <a:t>This project aims to counterbalance the escalating diabetes epidemic by promoting self-care via technology that is user-friendly and digital. </a:t>
          </a:r>
          <a:endParaRPr lang="en-US" sz="1200" dirty="0">
            <a:latin typeface="Arial" panose="020B0604020202020204" pitchFamily="34" charset="0"/>
            <a:cs typeface="Arial" panose="020B0604020202020204" pitchFamily="34" charset="0"/>
          </a:endParaRPr>
        </a:p>
      </dgm:t>
    </dgm:pt>
    <dgm:pt modelId="{F42D4023-EC48-4107-ACD8-2D6D10D6F2F2}" type="parTrans" cxnId="{FE6685F7-F358-48B1-8E02-FDDBCE3F1509}">
      <dgm:prSet/>
      <dgm:spPr/>
      <dgm:t>
        <a:bodyPr/>
        <a:lstStyle/>
        <a:p>
          <a:endParaRPr lang="en-IN"/>
        </a:p>
      </dgm:t>
    </dgm:pt>
    <dgm:pt modelId="{CD617859-87B5-41DE-A3F3-C3592C1CD638}" type="sibTrans" cxnId="{FE6685F7-F358-48B1-8E02-FDDBCE3F1509}">
      <dgm:prSet/>
      <dgm:spPr/>
      <dgm:t>
        <a:bodyPr/>
        <a:lstStyle/>
        <a:p>
          <a:endParaRPr lang="en-IN"/>
        </a:p>
      </dgm:t>
    </dgm:pt>
    <dgm:pt modelId="{6E3DD6DA-249B-4B6A-889B-1A903885C042}">
      <dgm:prSet custT="1"/>
      <dgm:spPr/>
      <dgm:t>
        <a:bodyPr/>
        <a:lstStyle/>
        <a:p>
          <a:r>
            <a:rPr lang="en-IN" sz="1200" b="1">
              <a:solidFill>
                <a:schemeClr val="bg1"/>
              </a:solidFill>
              <a:latin typeface="Arial" panose="020B0604020202020204" pitchFamily="34" charset="0"/>
              <a:cs typeface="Arial" panose="020B0604020202020204" pitchFamily="34" charset="0"/>
            </a:rPr>
            <a:t>Objectives:</a:t>
          </a:r>
          <a:r>
            <a:rPr lang="en-IN" sz="1200">
              <a:solidFill>
                <a:schemeClr val="bg1"/>
              </a:solidFill>
              <a:latin typeface="Arial" panose="020B0604020202020204" pitchFamily="34" charset="0"/>
              <a:cs typeface="Arial" panose="020B0604020202020204" pitchFamily="34" charset="0"/>
            </a:rPr>
            <a:t> Increase daily testing adherence and promote lifestyle modification.</a:t>
          </a:r>
          <a:endParaRPr lang="en-US" sz="1200" dirty="0">
            <a:latin typeface="Arial" panose="020B0604020202020204" pitchFamily="34" charset="0"/>
            <a:cs typeface="Arial" panose="020B0604020202020204" pitchFamily="34" charset="0"/>
          </a:endParaRPr>
        </a:p>
      </dgm:t>
    </dgm:pt>
    <dgm:pt modelId="{2C6032AE-E68B-4CFC-97EF-CF2263085229}" type="parTrans" cxnId="{9E2012E0-74F8-4A02-B901-0D11B8BCB04A}">
      <dgm:prSet/>
      <dgm:spPr/>
      <dgm:t>
        <a:bodyPr/>
        <a:lstStyle/>
        <a:p>
          <a:endParaRPr lang="en-IN"/>
        </a:p>
      </dgm:t>
    </dgm:pt>
    <dgm:pt modelId="{A329AB1A-73CE-4917-A624-C48413B094DB}" type="sibTrans" cxnId="{9E2012E0-74F8-4A02-B901-0D11B8BCB04A}">
      <dgm:prSet/>
      <dgm:spPr/>
      <dgm:t>
        <a:bodyPr/>
        <a:lstStyle/>
        <a:p>
          <a:endParaRPr lang="en-IN"/>
        </a:p>
      </dgm:t>
    </dgm:pt>
    <dgm:pt modelId="{2F28740B-5222-4505-91E1-C295AB23B8EE}">
      <dgm:prSet custT="1"/>
      <dgm:spPr/>
      <dgm:t>
        <a:bodyPr/>
        <a:lstStyle/>
        <a:p>
          <a:r>
            <a:rPr lang="en-IN" sz="1200" b="1" dirty="0">
              <a:solidFill>
                <a:schemeClr val="bg1"/>
              </a:solidFill>
              <a:latin typeface="Arial" panose="020B0604020202020204" pitchFamily="34" charset="0"/>
              <a:cs typeface="Arial" panose="020B0604020202020204" pitchFamily="34" charset="0"/>
            </a:rPr>
            <a:t>Content:</a:t>
          </a:r>
          <a:r>
            <a:rPr lang="en-IN" sz="1200" dirty="0">
              <a:solidFill>
                <a:schemeClr val="bg1"/>
              </a:solidFill>
              <a:latin typeface="Arial" panose="020B0604020202020204" pitchFamily="34" charset="0"/>
              <a:cs typeface="Arial" panose="020B0604020202020204" pitchFamily="34" charset="0"/>
            </a:rPr>
            <a:t> In-app education modules, glucose tracking, personalised diet as well as exercise guidance, and gamified “7-Day Sugar Balance Challenge.”</a:t>
          </a:r>
          <a:endParaRPr lang="en-US" sz="1200" dirty="0">
            <a:solidFill>
              <a:schemeClr val="bg1"/>
            </a:solidFill>
            <a:latin typeface="Arial" panose="020B0604020202020204" pitchFamily="34" charset="0"/>
            <a:cs typeface="Arial" panose="020B0604020202020204" pitchFamily="34" charset="0"/>
          </a:endParaRPr>
        </a:p>
      </dgm:t>
    </dgm:pt>
    <dgm:pt modelId="{0F37A811-605D-4891-8B2D-BFE3B025ABEC}" type="parTrans" cxnId="{35B1B5F3-1F79-483A-B601-7A1E10A4AFA1}">
      <dgm:prSet/>
      <dgm:spPr/>
      <dgm:t>
        <a:bodyPr/>
        <a:lstStyle/>
        <a:p>
          <a:endParaRPr lang="en-IN"/>
        </a:p>
      </dgm:t>
    </dgm:pt>
    <dgm:pt modelId="{FFB0E4DC-8F75-4E61-96A7-BC59B230AD05}" type="sibTrans" cxnId="{35B1B5F3-1F79-483A-B601-7A1E10A4AFA1}">
      <dgm:prSet/>
      <dgm:spPr/>
      <dgm:t>
        <a:bodyPr/>
        <a:lstStyle/>
        <a:p>
          <a:endParaRPr lang="en-IN"/>
        </a:p>
      </dgm:t>
    </dgm:pt>
    <dgm:pt modelId="{416B0744-873E-4A41-9C78-8A1444E731F7}">
      <dgm:prSet custT="1"/>
      <dgm:spPr/>
      <dgm:t>
        <a:bodyPr/>
        <a:lstStyle/>
        <a:p>
          <a:pPr>
            <a:buClrTx/>
            <a:buSzTx/>
            <a:buFontTx/>
            <a:buNone/>
          </a:pPr>
          <a:r>
            <a:rPr lang="en-IN" sz="1200" dirty="0">
              <a:solidFill>
                <a:schemeClr val="bg1"/>
              </a:solidFill>
              <a:effectLst/>
              <a:latin typeface="Arial" panose="020B0604020202020204" pitchFamily="34" charset="0"/>
              <a:ea typeface="+mn-ea"/>
              <a:cs typeface="Arial" panose="020B0604020202020204" pitchFamily="34" charset="0"/>
            </a:rPr>
            <a:t>The app and program are meant to blend health education, reminders, and gamification seamlessly to provide support in the areas of motivation and adherence. </a:t>
          </a:r>
          <a:endParaRPr lang="en-US" sz="1200" dirty="0">
            <a:solidFill>
              <a:schemeClr val="bg1"/>
            </a:solidFill>
            <a:latin typeface="Arial" panose="020B0604020202020204" pitchFamily="34" charset="0"/>
            <a:cs typeface="Arial" panose="020B0604020202020204" pitchFamily="34" charset="0"/>
          </a:endParaRPr>
        </a:p>
      </dgm:t>
    </dgm:pt>
    <dgm:pt modelId="{A5BC6958-B4F3-4315-AB80-6DEAED04DFFF}" type="parTrans" cxnId="{D398F0D2-41BF-4FBB-B7B7-9F701FA5B0A0}">
      <dgm:prSet/>
      <dgm:spPr/>
      <dgm:t>
        <a:bodyPr/>
        <a:lstStyle/>
        <a:p>
          <a:endParaRPr lang="en-IN"/>
        </a:p>
      </dgm:t>
    </dgm:pt>
    <dgm:pt modelId="{D7E3F459-86D1-4D14-84FE-2BDC1223F849}" type="sibTrans" cxnId="{D398F0D2-41BF-4FBB-B7B7-9F701FA5B0A0}">
      <dgm:prSet/>
      <dgm:spPr/>
      <dgm:t>
        <a:bodyPr/>
        <a:lstStyle/>
        <a:p>
          <a:endParaRPr lang="en-IN"/>
        </a:p>
      </dgm:t>
    </dgm:pt>
    <dgm:pt modelId="{C6F8D03C-5DB7-4230-85E0-8EF453726084}" type="pres">
      <dgm:prSet presAssocID="{8E0B3711-4E24-40D3-9D71-E9DB40838B30}" presName="linear" presStyleCnt="0">
        <dgm:presLayoutVars>
          <dgm:animLvl val="lvl"/>
          <dgm:resizeHandles val="exact"/>
        </dgm:presLayoutVars>
      </dgm:prSet>
      <dgm:spPr/>
    </dgm:pt>
    <dgm:pt modelId="{D1174C0F-FD13-4732-A768-9487B176CE31}" type="pres">
      <dgm:prSet presAssocID="{A9FBB7C8-2233-4865-A5CB-8BD463C28D0D}" presName="parentText" presStyleLbl="node1" presStyleIdx="0" presStyleCnt="6">
        <dgm:presLayoutVars>
          <dgm:chMax val="0"/>
          <dgm:bulletEnabled val="1"/>
        </dgm:presLayoutVars>
      </dgm:prSet>
      <dgm:spPr/>
    </dgm:pt>
    <dgm:pt modelId="{9E6680B0-22C3-4594-8CBE-0396D13BC5F7}" type="pres">
      <dgm:prSet presAssocID="{47578571-6198-46F3-853A-2BC3EA6A1B63}" presName="spacer" presStyleCnt="0"/>
      <dgm:spPr/>
    </dgm:pt>
    <dgm:pt modelId="{CD577090-8437-4822-BB0B-B9AA6B99F0CA}" type="pres">
      <dgm:prSet presAssocID="{E0CFAEC5-6193-407A-AD71-6D49C105F83A}" presName="parentText" presStyleLbl="node1" presStyleIdx="1" presStyleCnt="6">
        <dgm:presLayoutVars>
          <dgm:chMax val="0"/>
          <dgm:bulletEnabled val="1"/>
        </dgm:presLayoutVars>
      </dgm:prSet>
      <dgm:spPr/>
    </dgm:pt>
    <dgm:pt modelId="{02E26B87-25C8-419F-987F-443821A453FF}" type="pres">
      <dgm:prSet presAssocID="{153B0A89-65D2-452C-A1AC-CFAF37364208}" presName="spacer" presStyleCnt="0"/>
      <dgm:spPr/>
    </dgm:pt>
    <dgm:pt modelId="{9C8506CB-5148-45E8-9787-731DF2C37DEE}" type="pres">
      <dgm:prSet presAssocID="{75FDBC5B-67E0-4DC1-94E0-20088C7A755C}" presName="parentText" presStyleLbl="node1" presStyleIdx="2" presStyleCnt="6">
        <dgm:presLayoutVars>
          <dgm:chMax val="0"/>
          <dgm:bulletEnabled val="1"/>
        </dgm:presLayoutVars>
      </dgm:prSet>
      <dgm:spPr/>
    </dgm:pt>
    <dgm:pt modelId="{F9B1ADFD-9741-460A-A380-D10EB7FA137B}" type="pres">
      <dgm:prSet presAssocID="{CD617859-87B5-41DE-A3F3-C3592C1CD638}" presName="spacer" presStyleCnt="0"/>
      <dgm:spPr/>
    </dgm:pt>
    <dgm:pt modelId="{92C8F0CE-EAEF-425F-B480-AFC64FC685BF}" type="pres">
      <dgm:prSet presAssocID="{6E3DD6DA-249B-4B6A-889B-1A903885C042}" presName="parentText" presStyleLbl="node1" presStyleIdx="3" presStyleCnt="6">
        <dgm:presLayoutVars>
          <dgm:chMax val="0"/>
          <dgm:bulletEnabled val="1"/>
        </dgm:presLayoutVars>
      </dgm:prSet>
      <dgm:spPr/>
    </dgm:pt>
    <dgm:pt modelId="{7CC083F7-0C5E-41C9-BC4C-538D53C57419}" type="pres">
      <dgm:prSet presAssocID="{A329AB1A-73CE-4917-A624-C48413B094DB}" presName="spacer" presStyleCnt="0"/>
      <dgm:spPr/>
    </dgm:pt>
    <dgm:pt modelId="{BBC4C79E-9679-40DB-8C54-B4C8AB0B5D17}" type="pres">
      <dgm:prSet presAssocID="{2F28740B-5222-4505-91E1-C295AB23B8EE}" presName="parentText" presStyleLbl="node1" presStyleIdx="4" presStyleCnt="6">
        <dgm:presLayoutVars>
          <dgm:chMax val="0"/>
          <dgm:bulletEnabled val="1"/>
        </dgm:presLayoutVars>
      </dgm:prSet>
      <dgm:spPr/>
    </dgm:pt>
    <dgm:pt modelId="{D36E74B4-3673-44CC-9F13-DE0771151B49}" type="pres">
      <dgm:prSet presAssocID="{FFB0E4DC-8F75-4E61-96A7-BC59B230AD05}" presName="spacer" presStyleCnt="0"/>
      <dgm:spPr/>
    </dgm:pt>
    <dgm:pt modelId="{8820B4EF-8362-4680-B5EF-2B94E013F25C}" type="pres">
      <dgm:prSet presAssocID="{416B0744-873E-4A41-9C78-8A1444E731F7}" presName="parentText" presStyleLbl="node1" presStyleIdx="5" presStyleCnt="6">
        <dgm:presLayoutVars>
          <dgm:chMax val="0"/>
          <dgm:bulletEnabled val="1"/>
        </dgm:presLayoutVars>
      </dgm:prSet>
      <dgm:spPr/>
    </dgm:pt>
  </dgm:ptLst>
  <dgm:cxnLst>
    <dgm:cxn modelId="{7ED0D410-9CB7-4A75-88C1-1CC3CA53B24A}" type="presOf" srcId="{A9FBB7C8-2233-4865-A5CB-8BD463C28D0D}" destId="{D1174C0F-FD13-4732-A768-9487B176CE31}" srcOrd="0" destOrd="0" presId="urn:microsoft.com/office/officeart/2005/8/layout/vList2"/>
    <dgm:cxn modelId="{000F381E-C889-4AB2-B24B-CF6AC38DCEB6}" type="presOf" srcId="{2F28740B-5222-4505-91E1-C295AB23B8EE}" destId="{BBC4C79E-9679-40DB-8C54-B4C8AB0B5D17}" srcOrd="0" destOrd="0" presId="urn:microsoft.com/office/officeart/2005/8/layout/vList2"/>
    <dgm:cxn modelId="{0D5C7F3B-9FC2-4754-AC35-3DFF91B8C36A}" srcId="{8E0B3711-4E24-40D3-9D71-E9DB40838B30}" destId="{A9FBB7C8-2233-4865-A5CB-8BD463C28D0D}" srcOrd="0" destOrd="0" parTransId="{0EC159B8-2F36-4A17-9C8B-57DF71F2A804}" sibTransId="{47578571-6198-46F3-853A-2BC3EA6A1B63}"/>
    <dgm:cxn modelId="{9B637147-D8D5-4914-A26E-4C1F33BB299D}" type="presOf" srcId="{75FDBC5B-67E0-4DC1-94E0-20088C7A755C}" destId="{9C8506CB-5148-45E8-9787-731DF2C37DEE}" srcOrd="0" destOrd="0" presId="urn:microsoft.com/office/officeart/2005/8/layout/vList2"/>
    <dgm:cxn modelId="{8B8F2D6E-013B-445F-BFA0-D4A99010DF21}" type="presOf" srcId="{6E3DD6DA-249B-4B6A-889B-1A903885C042}" destId="{92C8F0CE-EAEF-425F-B480-AFC64FC685BF}" srcOrd="0" destOrd="0" presId="urn:microsoft.com/office/officeart/2005/8/layout/vList2"/>
    <dgm:cxn modelId="{B2B4197C-4821-4713-A7C8-3642FF84B2F1}" srcId="{8E0B3711-4E24-40D3-9D71-E9DB40838B30}" destId="{E0CFAEC5-6193-407A-AD71-6D49C105F83A}" srcOrd="1" destOrd="0" parTransId="{ACA418F9-AA17-413F-B0E0-3940A45775C6}" sibTransId="{153B0A89-65D2-452C-A1AC-CFAF37364208}"/>
    <dgm:cxn modelId="{53BC94A5-2853-40B9-A4E9-C2E10458A05A}" type="presOf" srcId="{E0CFAEC5-6193-407A-AD71-6D49C105F83A}" destId="{CD577090-8437-4822-BB0B-B9AA6B99F0CA}" srcOrd="0" destOrd="0" presId="urn:microsoft.com/office/officeart/2005/8/layout/vList2"/>
    <dgm:cxn modelId="{B0CCE8A8-4464-4303-A62F-000EC0E2E7B6}" type="presOf" srcId="{8E0B3711-4E24-40D3-9D71-E9DB40838B30}" destId="{C6F8D03C-5DB7-4230-85E0-8EF453726084}" srcOrd="0" destOrd="0" presId="urn:microsoft.com/office/officeart/2005/8/layout/vList2"/>
    <dgm:cxn modelId="{D398F0D2-41BF-4FBB-B7B7-9F701FA5B0A0}" srcId="{8E0B3711-4E24-40D3-9D71-E9DB40838B30}" destId="{416B0744-873E-4A41-9C78-8A1444E731F7}" srcOrd="5" destOrd="0" parTransId="{A5BC6958-B4F3-4315-AB80-6DEAED04DFFF}" sibTransId="{D7E3F459-86D1-4D14-84FE-2BDC1223F849}"/>
    <dgm:cxn modelId="{9E2012E0-74F8-4A02-B901-0D11B8BCB04A}" srcId="{8E0B3711-4E24-40D3-9D71-E9DB40838B30}" destId="{6E3DD6DA-249B-4B6A-889B-1A903885C042}" srcOrd="3" destOrd="0" parTransId="{2C6032AE-E68B-4CFC-97EF-CF2263085229}" sibTransId="{A329AB1A-73CE-4917-A624-C48413B094DB}"/>
    <dgm:cxn modelId="{B6EB13EE-32F1-4A55-82FC-AEEEDC982EBD}" type="presOf" srcId="{416B0744-873E-4A41-9C78-8A1444E731F7}" destId="{8820B4EF-8362-4680-B5EF-2B94E013F25C}" srcOrd="0" destOrd="0" presId="urn:microsoft.com/office/officeart/2005/8/layout/vList2"/>
    <dgm:cxn modelId="{35B1B5F3-1F79-483A-B601-7A1E10A4AFA1}" srcId="{8E0B3711-4E24-40D3-9D71-E9DB40838B30}" destId="{2F28740B-5222-4505-91E1-C295AB23B8EE}" srcOrd="4" destOrd="0" parTransId="{0F37A811-605D-4891-8B2D-BFE3B025ABEC}" sibTransId="{FFB0E4DC-8F75-4E61-96A7-BC59B230AD05}"/>
    <dgm:cxn modelId="{FE6685F7-F358-48B1-8E02-FDDBCE3F1509}" srcId="{8E0B3711-4E24-40D3-9D71-E9DB40838B30}" destId="{75FDBC5B-67E0-4DC1-94E0-20088C7A755C}" srcOrd="2" destOrd="0" parTransId="{F42D4023-EC48-4107-ACD8-2D6D10D6F2F2}" sibTransId="{CD617859-87B5-41DE-A3F3-C3592C1CD638}"/>
    <dgm:cxn modelId="{3CF867B2-F735-4B47-B3D6-C7CFE7986E63}" type="presParOf" srcId="{C6F8D03C-5DB7-4230-85E0-8EF453726084}" destId="{D1174C0F-FD13-4732-A768-9487B176CE31}" srcOrd="0" destOrd="0" presId="urn:microsoft.com/office/officeart/2005/8/layout/vList2"/>
    <dgm:cxn modelId="{2E7B10A8-04A0-42C4-94BF-23F4DD6AC12C}" type="presParOf" srcId="{C6F8D03C-5DB7-4230-85E0-8EF453726084}" destId="{9E6680B0-22C3-4594-8CBE-0396D13BC5F7}" srcOrd="1" destOrd="0" presId="urn:microsoft.com/office/officeart/2005/8/layout/vList2"/>
    <dgm:cxn modelId="{F2AB14FF-0075-41EA-9D9D-C16B1FBDF810}" type="presParOf" srcId="{C6F8D03C-5DB7-4230-85E0-8EF453726084}" destId="{CD577090-8437-4822-BB0B-B9AA6B99F0CA}" srcOrd="2" destOrd="0" presId="urn:microsoft.com/office/officeart/2005/8/layout/vList2"/>
    <dgm:cxn modelId="{9779552E-13A3-4E7E-BAD4-B178804F00D4}" type="presParOf" srcId="{C6F8D03C-5DB7-4230-85E0-8EF453726084}" destId="{02E26B87-25C8-419F-987F-443821A453FF}" srcOrd="3" destOrd="0" presId="urn:microsoft.com/office/officeart/2005/8/layout/vList2"/>
    <dgm:cxn modelId="{FA25F773-B7AF-43F3-8751-7A2B974B2F5A}" type="presParOf" srcId="{C6F8D03C-5DB7-4230-85E0-8EF453726084}" destId="{9C8506CB-5148-45E8-9787-731DF2C37DEE}" srcOrd="4" destOrd="0" presId="urn:microsoft.com/office/officeart/2005/8/layout/vList2"/>
    <dgm:cxn modelId="{1553751D-E4DA-4109-849A-5D8F917EB342}" type="presParOf" srcId="{C6F8D03C-5DB7-4230-85E0-8EF453726084}" destId="{F9B1ADFD-9741-460A-A380-D10EB7FA137B}" srcOrd="5" destOrd="0" presId="urn:microsoft.com/office/officeart/2005/8/layout/vList2"/>
    <dgm:cxn modelId="{2D9E361E-8204-4699-9493-1F8CFE889870}" type="presParOf" srcId="{C6F8D03C-5DB7-4230-85E0-8EF453726084}" destId="{92C8F0CE-EAEF-425F-B480-AFC64FC685BF}" srcOrd="6" destOrd="0" presId="urn:microsoft.com/office/officeart/2005/8/layout/vList2"/>
    <dgm:cxn modelId="{78304ADB-263D-49D1-8FCC-AD981E609A51}" type="presParOf" srcId="{C6F8D03C-5DB7-4230-85E0-8EF453726084}" destId="{7CC083F7-0C5E-41C9-BC4C-538D53C57419}" srcOrd="7" destOrd="0" presId="urn:microsoft.com/office/officeart/2005/8/layout/vList2"/>
    <dgm:cxn modelId="{CFFC991C-622D-4B6C-96CE-9FD404F0506D}" type="presParOf" srcId="{C6F8D03C-5DB7-4230-85E0-8EF453726084}" destId="{BBC4C79E-9679-40DB-8C54-B4C8AB0B5D17}" srcOrd="8" destOrd="0" presId="urn:microsoft.com/office/officeart/2005/8/layout/vList2"/>
    <dgm:cxn modelId="{9E502A43-A7A4-4F11-B946-71DC6C05581C}" type="presParOf" srcId="{C6F8D03C-5DB7-4230-85E0-8EF453726084}" destId="{D36E74B4-3673-44CC-9F13-DE0771151B49}" srcOrd="9" destOrd="0" presId="urn:microsoft.com/office/officeart/2005/8/layout/vList2"/>
    <dgm:cxn modelId="{F2795BE0-0992-422B-A3FC-35C1F3495145}" type="presParOf" srcId="{C6F8D03C-5DB7-4230-85E0-8EF453726084}" destId="{8820B4EF-8362-4680-B5EF-2B94E013F25C}"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B09BB1-F912-46DF-8220-829BBC4DB413}"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IN"/>
        </a:p>
      </dgm:t>
    </dgm:pt>
    <dgm:pt modelId="{C00EEA24-7709-43A9-B718-FB9B1D2BB3AB}">
      <dgm:prSet/>
      <dgm:spPr/>
      <dgm:t>
        <a:bodyPr/>
        <a:lstStyle/>
        <a:p>
          <a:pPr>
            <a:lnSpc>
              <a:spcPct val="100000"/>
            </a:lnSpc>
          </a:pPr>
          <a:r>
            <a:rPr lang="en-IN" b="1">
              <a:latin typeface="Arial" panose="020B0604020202020204" pitchFamily="34" charset="0"/>
              <a:cs typeface="Arial" panose="020B0604020202020204" pitchFamily="34" charset="0"/>
            </a:rPr>
            <a:t>Technology:</a:t>
          </a:r>
          <a:r>
            <a:rPr lang="en-IN">
              <a:latin typeface="Arial" panose="020B0604020202020204" pitchFamily="34" charset="0"/>
              <a:cs typeface="Arial" panose="020B0604020202020204" pitchFamily="34" charset="0"/>
            </a:rPr>
            <a:t> GlucoTrack which is an affordable, AI-assisted mobile application for blood glucose monitoring.</a:t>
          </a:r>
        </a:p>
      </dgm:t>
    </dgm:pt>
    <dgm:pt modelId="{C30C4E86-9C58-49BF-91BC-89D4104AD4C4}" type="parTrans" cxnId="{4CD56F35-846E-41FD-9DDA-6026A4F36F57}">
      <dgm:prSet/>
      <dgm:spPr/>
      <dgm:t>
        <a:bodyPr/>
        <a:lstStyle/>
        <a:p>
          <a:endParaRPr lang="en-IN"/>
        </a:p>
      </dgm:t>
    </dgm:pt>
    <dgm:pt modelId="{1B7CA676-81CA-4A0F-AD27-86AFD15E02B8}" type="sibTrans" cxnId="{4CD56F35-846E-41FD-9DDA-6026A4F36F57}">
      <dgm:prSet/>
      <dgm:spPr/>
      <dgm:t>
        <a:bodyPr/>
        <a:lstStyle/>
        <a:p>
          <a:endParaRPr lang="en-IN"/>
        </a:p>
      </dgm:t>
    </dgm:pt>
    <dgm:pt modelId="{7748BA9D-C618-4F02-B729-0C444367C03A}">
      <dgm:prSet/>
      <dgm:spPr/>
      <dgm:t>
        <a:bodyPr/>
        <a:lstStyle/>
        <a:p>
          <a:pPr>
            <a:lnSpc>
              <a:spcPct val="100000"/>
            </a:lnSpc>
          </a:pPr>
          <a:r>
            <a:rPr lang="en-IN" b="1">
              <a:latin typeface="Arial" panose="020B0604020202020204" pitchFamily="34" charset="0"/>
              <a:cs typeface="Arial" panose="020B0604020202020204" pitchFamily="34" charset="0"/>
            </a:rPr>
            <a:t>Features:</a:t>
          </a:r>
          <a:r>
            <a:rPr lang="en-IN">
              <a:latin typeface="Arial" panose="020B0604020202020204" pitchFamily="34" charset="0"/>
              <a:cs typeface="Arial" panose="020B0604020202020204" pitchFamily="34" charset="0"/>
            </a:rPr>
            <a:t> Connects to low-cost Bluetooth glucometers and supports offline data sync.</a:t>
          </a:r>
        </a:p>
      </dgm:t>
    </dgm:pt>
    <dgm:pt modelId="{823CD7C2-F798-41DB-9D8C-CEC61FE7983B}" type="parTrans" cxnId="{614AA3EB-D060-4723-854C-E49DAE6659D2}">
      <dgm:prSet/>
      <dgm:spPr/>
      <dgm:t>
        <a:bodyPr/>
        <a:lstStyle/>
        <a:p>
          <a:endParaRPr lang="en-IN"/>
        </a:p>
      </dgm:t>
    </dgm:pt>
    <dgm:pt modelId="{48B35350-6308-4920-8052-E16D24554F1C}" type="sibTrans" cxnId="{614AA3EB-D060-4723-854C-E49DAE6659D2}">
      <dgm:prSet/>
      <dgm:spPr/>
      <dgm:t>
        <a:bodyPr/>
        <a:lstStyle/>
        <a:p>
          <a:endParaRPr lang="en-IN"/>
        </a:p>
      </dgm:t>
    </dgm:pt>
    <dgm:pt modelId="{66D5AF5F-584C-43BA-82F5-F3AF9AF4534E}">
      <dgm:prSet/>
      <dgm:spPr/>
      <dgm:t>
        <a:bodyPr/>
        <a:lstStyle/>
        <a:p>
          <a:pPr>
            <a:lnSpc>
              <a:spcPct val="100000"/>
            </a:lnSpc>
          </a:pPr>
          <a:r>
            <a:rPr lang="en-IN" b="1">
              <a:latin typeface="Arial" panose="020B0604020202020204" pitchFamily="34" charset="0"/>
              <a:ea typeface="Aptos" panose="020B0004020202020204" pitchFamily="34" charset="0"/>
              <a:cs typeface="Arial" panose="020B0604020202020204" pitchFamily="34" charset="0"/>
            </a:rPr>
            <a:t>Support Tools:</a:t>
          </a:r>
          <a:r>
            <a:rPr lang="en-IN">
              <a:latin typeface="Arial" panose="020B0604020202020204" pitchFamily="34" charset="0"/>
              <a:ea typeface="Aptos" panose="020B0004020202020204" pitchFamily="34" charset="0"/>
              <a:cs typeface="Arial" panose="020B0604020202020204" pitchFamily="34" charset="0"/>
            </a:rPr>
            <a:t> Personalised diet and exercise plans, real-time alerts, and motivational badges.</a:t>
          </a:r>
          <a:endParaRPr lang="en-IN">
            <a:latin typeface="Arial" panose="020B0604020202020204" pitchFamily="34" charset="0"/>
            <a:cs typeface="Arial" panose="020B0604020202020204" pitchFamily="34" charset="0"/>
          </a:endParaRPr>
        </a:p>
      </dgm:t>
    </dgm:pt>
    <dgm:pt modelId="{C2107255-948A-4DBC-9218-502E23FF2D66}" type="parTrans" cxnId="{7F5DC18C-BA52-49DE-8366-C4A3F44B9BD7}">
      <dgm:prSet/>
      <dgm:spPr/>
      <dgm:t>
        <a:bodyPr/>
        <a:lstStyle/>
        <a:p>
          <a:endParaRPr lang="en-IN"/>
        </a:p>
      </dgm:t>
    </dgm:pt>
    <dgm:pt modelId="{077CE78F-B759-4043-9681-A775CBD31604}" type="sibTrans" cxnId="{7F5DC18C-BA52-49DE-8366-C4A3F44B9BD7}">
      <dgm:prSet/>
      <dgm:spPr/>
      <dgm:t>
        <a:bodyPr/>
        <a:lstStyle/>
        <a:p>
          <a:endParaRPr lang="en-IN"/>
        </a:p>
      </dgm:t>
    </dgm:pt>
    <dgm:pt modelId="{4CFCBB7F-DD52-44F8-9AD0-1BCA7BAC6EA5}">
      <dgm:prSet/>
      <dgm:spPr/>
      <dgm:t>
        <a:bodyPr/>
        <a:lstStyle/>
        <a:p>
          <a:pPr>
            <a:lnSpc>
              <a:spcPct val="100000"/>
            </a:lnSpc>
          </a:pPr>
          <a:r>
            <a:rPr lang="en-IN" b="1" dirty="0">
              <a:latin typeface="Arial" panose="020B0604020202020204" pitchFamily="34" charset="0"/>
              <a:ea typeface="Aptos" panose="020B0004020202020204" pitchFamily="34" charset="0"/>
              <a:cs typeface="Arial" panose="020B0604020202020204" pitchFamily="34" charset="0"/>
            </a:rPr>
            <a:t>Innovation:</a:t>
          </a:r>
          <a:r>
            <a:rPr lang="en-IN" dirty="0">
              <a:latin typeface="Arial" panose="020B0604020202020204" pitchFamily="34" charset="0"/>
              <a:ea typeface="Aptos" panose="020B0004020202020204" pitchFamily="34" charset="0"/>
              <a:cs typeface="Arial" panose="020B0604020202020204" pitchFamily="34" charset="0"/>
            </a:rPr>
            <a:t> This will use behavioural analytics to deliver targeted feedback, empowering users to achieve stable glucose levels through consistent engagement and education.</a:t>
          </a:r>
        </a:p>
      </dgm:t>
    </dgm:pt>
    <dgm:pt modelId="{B46EC0EB-D1F7-4817-9B09-6BE16B7458AC}" type="parTrans" cxnId="{46213007-184B-4CA0-A440-203B432ED61E}">
      <dgm:prSet/>
      <dgm:spPr/>
      <dgm:t>
        <a:bodyPr/>
        <a:lstStyle/>
        <a:p>
          <a:endParaRPr lang="en-IN"/>
        </a:p>
      </dgm:t>
    </dgm:pt>
    <dgm:pt modelId="{11B2F770-D768-4CEA-B350-8B990974F675}" type="sibTrans" cxnId="{46213007-184B-4CA0-A440-203B432ED61E}">
      <dgm:prSet/>
      <dgm:spPr/>
      <dgm:t>
        <a:bodyPr/>
        <a:lstStyle/>
        <a:p>
          <a:endParaRPr lang="en-IN"/>
        </a:p>
      </dgm:t>
    </dgm:pt>
    <dgm:pt modelId="{AA2EE45D-D969-4B81-9DAC-664607ACF8F9}" type="pres">
      <dgm:prSet presAssocID="{56B09BB1-F912-46DF-8220-829BBC4DB413}" presName="root" presStyleCnt="0">
        <dgm:presLayoutVars>
          <dgm:dir/>
          <dgm:resizeHandles val="exact"/>
        </dgm:presLayoutVars>
      </dgm:prSet>
      <dgm:spPr/>
    </dgm:pt>
    <dgm:pt modelId="{31D13D9E-5028-4782-B86C-2089AD867277}" type="pres">
      <dgm:prSet presAssocID="{C00EEA24-7709-43A9-B718-FB9B1D2BB3AB}" presName="compNode" presStyleCnt="0"/>
      <dgm:spPr/>
    </dgm:pt>
    <dgm:pt modelId="{92B1BC8C-6FE0-411F-BCBE-646A19B0CD9D}" type="pres">
      <dgm:prSet presAssocID="{C00EEA24-7709-43A9-B718-FB9B1D2BB3AB}" presName="bgRect" presStyleLbl="bgShp" presStyleIdx="0" presStyleCnt="4"/>
      <dgm:spPr/>
    </dgm:pt>
    <dgm:pt modelId="{AE160758-5992-4E99-8674-94A7AE5051D3}" type="pres">
      <dgm:prSet presAssocID="{C00EEA24-7709-43A9-B718-FB9B1D2BB3A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AC1D1A15-C5EA-4389-A862-7348CD7D6F72}" type="pres">
      <dgm:prSet presAssocID="{C00EEA24-7709-43A9-B718-FB9B1D2BB3AB}" presName="spaceRect" presStyleCnt="0"/>
      <dgm:spPr/>
    </dgm:pt>
    <dgm:pt modelId="{F64405CD-8473-40B8-8F36-CBDF7F04C77E}" type="pres">
      <dgm:prSet presAssocID="{C00EEA24-7709-43A9-B718-FB9B1D2BB3AB}" presName="parTx" presStyleLbl="revTx" presStyleIdx="0" presStyleCnt="4">
        <dgm:presLayoutVars>
          <dgm:chMax val="0"/>
          <dgm:chPref val="0"/>
        </dgm:presLayoutVars>
      </dgm:prSet>
      <dgm:spPr/>
    </dgm:pt>
    <dgm:pt modelId="{FC511209-7F8A-4CB0-8CBF-CB77CDC9F65D}" type="pres">
      <dgm:prSet presAssocID="{1B7CA676-81CA-4A0F-AD27-86AFD15E02B8}" presName="sibTrans" presStyleCnt="0"/>
      <dgm:spPr/>
    </dgm:pt>
    <dgm:pt modelId="{B4C059B9-E482-4349-A145-8DC1EC1EB533}" type="pres">
      <dgm:prSet presAssocID="{7748BA9D-C618-4F02-B729-0C444367C03A}" presName="compNode" presStyleCnt="0"/>
      <dgm:spPr/>
    </dgm:pt>
    <dgm:pt modelId="{52777489-41FB-43B1-A962-A0AEB418865B}" type="pres">
      <dgm:prSet presAssocID="{7748BA9D-C618-4F02-B729-0C444367C03A}" presName="bgRect" presStyleLbl="bgShp" presStyleIdx="1" presStyleCnt="4"/>
      <dgm:spPr/>
    </dgm:pt>
    <dgm:pt modelId="{2684F06B-A213-487E-8ED9-EB9DE77E9205}" type="pres">
      <dgm:prSet presAssocID="{7748BA9D-C618-4F02-B729-0C444367C0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luetooth"/>
        </a:ext>
      </dgm:extLst>
    </dgm:pt>
    <dgm:pt modelId="{720B30E8-94D1-4574-A257-ECB5A5F621F1}" type="pres">
      <dgm:prSet presAssocID="{7748BA9D-C618-4F02-B729-0C444367C03A}" presName="spaceRect" presStyleCnt="0"/>
      <dgm:spPr/>
    </dgm:pt>
    <dgm:pt modelId="{4069C420-6A07-467A-A4A7-3A981010FC1E}" type="pres">
      <dgm:prSet presAssocID="{7748BA9D-C618-4F02-B729-0C444367C03A}" presName="parTx" presStyleLbl="revTx" presStyleIdx="1" presStyleCnt="4">
        <dgm:presLayoutVars>
          <dgm:chMax val="0"/>
          <dgm:chPref val="0"/>
        </dgm:presLayoutVars>
      </dgm:prSet>
      <dgm:spPr/>
    </dgm:pt>
    <dgm:pt modelId="{62F700D0-7766-4052-9D1D-1422E1F79B3D}" type="pres">
      <dgm:prSet presAssocID="{48B35350-6308-4920-8052-E16D24554F1C}" presName="sibTrans" presStyleCnt="0"/>
      <dgm:spPr/>
    </dgm:pt>
    <dgm:pt modelId="{37D48894-1063-406C-BD49-F857E079784A}" type="pres">
      <dgm:prSet presAssocID="{66D5AF5F-584C-43BA-82F5-F3AF9AF4534E}" presName="compNode" presStyleCnt="0"/>
      <dgm:spPr/>
    </dgm:pt>
    <dgm:pt modelId="{946CA925-5363-4287-A825-6E5B0538909D}" type="pres">
      <dgm:prSet presAssocID="{66D5AF5F-584C-43BA-82F5-F3AF9AF4534E}" presName="bgRect" presStyleLbl="bgShp" presStyleIdx="2" presStyleCnt="4"/>
      <dgm:spPr/>
    </dgm:pt>
    <dgm:pt modelId="{14A7ABBF-E864-42C4-B764-4CC49D0A31A6}" type="pres">
      <dgm:prSet presAssocID="{66D5AF5F-584C-43BA-82F5-F3AF9AF4534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a:ext>
      </dgm:extLst>
    </dgm:pt>
    <dgm:pt modelId="{5AAE2932-746F-4809-A9BA-A10D94EA1829}" type="pres">
      <dgm:prSet presAssocID="{66D5AF5F-584C-43BA-82F5-F3AF9AF4534E}" presName="spaceRect" presStyleCnt="0"/>
      <dgm:spPr/>
    </dgm:pt>
    <dgm:pt modelId="{FD4254B1-8CF7-433C-A1AA-51B20B474E43}" type="pres">
      <dgm:prSet presAssocID="{66D5AF5F-584C-43BA-82F5-F3AF9AF4534E}" presName="parTx" presStyleLbl="revTx" presStyleIdx="2" presStyleCnt="4">
        <dgm:presLayoutVars>
          <dgm:chMax val="0"/>
          <dgm:chPref val="0"/>
        </dgm:presLayoutVars>
      </dgm:prSet>
      <dgm:spPr/>
    </dgm:pt>
    <dgm:pt modelId="{1BD288DB-E404-4ECA-A6E1-7A77E85676E3}" type="pres">
      <dgm:prSet presAssocID="{077CE78F-B759-4043-9681-A775CBD31604}" presName="sibTrans" presStyleCnt="0"/>
      <dgm:spPr/>
    </dgm:pt>
    <dgm:pt modelId="{9E11DD10-ECFF-42CC-BEB8-03A6CA75619F}" type="pres">
      <dgm:prSet presAssocID="{4CFCBB7F-DD52-44F8-9AD0-1BCA7BAC6EA5}" presName="compNode" presStyleCnt="0"/>
      <dgm:spPr/>
    </dgm:pt>
    <dgm:pt modelId="{641E912A-EF44-49D8-8071-51E056293687}" type="pres">
      <dgm:prSet presAssocID="{4CFCBB7F-DD52-44F8-9AD0-1BCA7BAC6EA5}" presName="bgRect" presStyleLbl="bgShp" presStyleIdx="3" presStyleCnt="4" custScaleY="170865"/>
      <dgm:spPr/>
    </dgm:pt>
    <dgm:pt modelId="{1B298366-0081-4596-9CDE-33CB0E5DF3FE}" type="pres">
      <dgm:prSet presAssocID="{4CFCBB7F-DD52-44F8-9AD0-1BCA7BAC6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577DAE6E-CEC4-4BD3-BF8F-149E7982ACA1}" type="pres">
      <dgm:prSet presAssocID="{4CFCBB7F-DD52-44F8-9AD0-1BCA7BAC6EA5}" presName="spaceRect" presStyleCnt="0"/>
      <dgm:spPr/>
    </dgm:pt>
    <dgm:pt modelId="{16B78E91-0CE4-4F07-BD9D-1AA400F3FE18}" type="pres">
      <dgm:prSet presAssocID="{4CFCBB7F-DD52-44F8-9AD0-1BCA7BAC6EA5}" presName="parTx" presStyleLbl="revTx" presStyleIdx="3" presStyleCnt="4">
        <dgm:presLayoutVars>
          <dgm:chMax val="0"/>
          <dgm:chPref val="0"/>
        </dgm:presLayoutVars>
      </dgm:prSet>
      <dgm:spPr/>
    </dgm:pt>
  </dgm:ptLst>
  <dgm:cxnLst>
    <dgm:cxn modelId="{46213007-184B-4CA0-A440-203B432ED61E}" srcId="{56B09BB1-F912-46DF-8220-829BBC4DB413}" destId="{4CFCBB7F-DD52-44F8-9AD0-1BCA7BAC6EA5}" srcOrd="3" destOrd="0" parTransId="{B46EC0EB-D1F7-4817-9B09-6BE16B7458AC}" sibTransId="{11B2F770-D768-4CEA-B350-8B990974F675}"/>
    <dgm:cxn modelId="{4CD56F35-846E-41FD-9DDA-6026A4F36F57}" srcId="{56B09BB1-F912-46DF-8220-829BBC4DB413}" destId="{C00EEA24-7709-43A9-B718-FB9B1D2BB3AB}" srcOrd="0" destOrd="0" parTransId="{C30C4E86-9C58-49BF-91BC-89D4104AD4C4}" sibTransId="{1B7CA676-81CA-4A0F-AD27-86AFD15E02B8}"/>
    <dgm:cxn modelId="{2510873B-D3EA-4FD8-84B2-D8B30355BCD4}" type="presOf" srcId="{4CFCBB7F-DD52-44F8-9AD0-1BCA7BAC6EA5}" destId="{16B78E91-0CE4-4F07-BD9D-1AA400F3FE18}" srcOrd="0" destOrd="0" presId="urn:microsoft.com/office/officeart/2018/2/layout/IconVerticalSolidList"/>
    <dgm:cxn modelId="{7F5DC18C-BA52-49DE-8366-C4A3F44B9BD7}" srcId="{56B09BB1-F912-46DF-8220-829BBC4DB413}" destId="{66D5AF5F-584C-43BA-82F5-F3AF9AF4534E}" srcOrd="2" destOrd="0" parTransId="{C2107255-948A-4DBC-9218-502E23FF2D66}" sibTransId="{077CE78F-B759-4043-9681-A775CBD31604}"/>
    <dgm:cxn modelId="{A781DDBC-C1C2-41B6-A944-373E9DFC2331}" type="presOf" srcId="{66D5AF5F-584C-43BA-82F5-F3AF9AF4534E}" destId="{FD4254B1-8CF7-433C-A1AA-51B20B474E43}" srcOrd="0" destOrd="0" presId="urn:microsoft.com/office/officeart/2018/2/layout/IconVerticalSolidList"/>
    <dgm:cxn modelId="{945DFADF-4B5D-49C6-8A35-2C08DCA7D60E}" type="presOf" srcId="{7748BA9D-C618-4F02-B729-0C444367C03A}" destId="{4069C420-6A07-467A-A4A7-3A981010FC1E}" srcOrd="0" destOrd="0" presId="urn:microsoft.com/office/officeart/2018/2/layout/IconVerticalSolidList"/>
    <dgm:cxn modelId="{2806AAE5-4C4C-487A-B864-9A42C1A599F1}" type="presOf" srcId="{C00EEA24-7709-43A9-B718-FB9B1D2BB3AB}" destId="{F64405CD-8473-40B8-8F36-CBDF7F04C77E}" srcOrd="0" destOrd="0" presId="urn:microsoft.com/office/officeart/2018/2/layout/IconVerticalSolidList"/>
    <dgm:cxn modelId="{614AA3EB-D060-4723-854C-E49DAE6659D2}" srcId="{56B09BB1-F912-46DF-8220-829BBC4DB413}" destId="{7748BA9D-C618-4F02-B729-0C444367C03A}" srcOrd="1" destOrd="0" parTransId="{823CD7C2-F798-41DB-9D8C-CEC61FE7983B}" sibTransId="{48B35350-6308-4920-8052-E16D24554F1C}"/>
    <dgm:cxn modelId="{648054FC-917F-441A-A195-0A86F049B243}" type="presOf" srcId="{56B09BB1-F912-46DF-8220-829BBC4DB413}" destId="{AA2EE45D-D969-4B81-9DAC-664607ACF8F9}" srcOrd="0" destOrd="0" presId="urn:microsoft.com/office/officeart/2018/2/layout/IconVerticalSolidList"/>
    <dgm:cxn modelId="{147A2607-72EC-4FE9-9CAB-1C9CBCCE7317}" type="presParOf" srcId="{AA2EE45D-D969-4B81-9DAC-664607ACF8F9}" destId="{31D13D9E-5028-4782-B86C-2089AD867277}" srcOrd="0" destOrd="0" presId="urn:microsoft.com/office/officeart/2018/2/layout/IconVerticalSolidList"/>
    <dgm:cxn modelId="{4CD09EE5-B499-4347-B862-2893E229B51D}" type="presParOf" srcId="{31D13D9E-5028-4782-B86C-2089AD867277}" destId="{92B1BC8C-6FE0-411F-BCBE-646A19B0CD9D}" srcOrd="0" destOrd="0" presId="urn:microsoft.com/office/officeart/2018/2/layout/IconVerticalSolidList"/>
    <dgm:cxn modelId="{6A9700C2-7B2C-4A31-8597-0153DFE99DB9}" type="presParOf" srcId="{31D13D9E-5028-4782-B86C-2089AD867277}" destId="{AE160758-5992-4E99-8674-94A7AE5051D3}" srcOrd="1" destOrd="0" presId="urn:microsoft.com/office/officeart/2018/2/layout/IconVerticalSolidList"/>
    <dgm:cxn modelId="{367E1284-3030-4F8D-B921-90BE9771C7A6}" type="presParOf" srcId="{31D13D9E-5028-4782-B86C-2089AD867277}" destId="{AC1D1A15-C5EA-4389-A862-7348CD7D6F72}" srcOrd="2" destOrd="0" presId="urn:microsoft.com/office/officeart/2018/2/layout/IconVerticalSolidList"/>
    <dgm:cxn modelId="{E6745451-F351-49B4-8E5D-D1AC1769D71A}" type="presParOf" srcId="{31D13D9E-5028-4782-B86C-2089AD867277}" destId="{F64405CD-8473-40B8-8F36-CBDF7F04C77E}" srcOrd="3" destOrd="0" presId="urn:microsoft.com/office/officeart/2018/2/layout/IconVerticalSolidList"/>
    <dgm:cxn modelId="{17933404-65F7-41C7-B816-EE82FDF36A13}" type="presParOf" srcId="{AA2EE45D-D969-4B81-9DAC-664607ACF8F9}" destId="{FC511209-7F8A-4CB0-8CBF-CB77CDC9F65D}" srcOrd="1" destOrd="0" presId="urn:microsoft.com/office/officeart/2018/2/layout/IconVerticalSolidList"/>
    <dgm:cxn modelId="{B6EBE10A-2149-42C0-84A8-7410BBA12787}" type="presParOf" srcId="{AA2EE45D-D969-4B81-9DAC-664607ACF8F9}" destId="{B4C059B9-E482-4349-A145-8DC1EC1EB533}" srcOrd="2" destOrd="0" presId="urn:microsoft.com/office/officeart/2018/2/layout/IconVerticalSolidList"/>
    <dgm:cxn modelId="{2A253AEA-96FF-4112-93E4-F36A1E43C3D7}" type="presParOf" srcId="{B4C059B9-E482-4349-A145-8DC1EC1EB533}" destId="{52777489-41FB-43B1-A962-A0AEB418865B}" srcOrd="0" destOrd="0" presId="urn:microsoft.com/office/officeart/2018/2/layout/IconVerticalSolidList"/>
    <dgm:cxn modelId="{19A390DD-C6AC-4C44-B06F-061C02EC2081}" type="presParOf" srcId="{B4C059B9-E482-4349-A145-8DC1EC1EB533}" destId="{2684F06B-A213-487E-8ED9-EB9DE77E9205}" srcOrd="1" destOrd="0" presId="urn:microsoft.com/office/officeart/2018/2/layout/IconVerticalSolidList"/>
    <dgm:cxn modelId="{B73076F9-DE3B-4984-A555-3BEE812E0AC7}" type="presParOf" srcId="{B4C059B9-E482-4349-A145-8DC1EC1EB533}" destId="{720B30E8-94D1-4574-A257-ECB5A5F621F1}" srcOrd="2" destOrd="0" presId="urn:microsoft.com/office/officeart/2018/2/layout/IconVerticalSolidList"/>
    <dgm:cxn modelId="{CBA02638-B091-4B2C-BD3C-690B045FDA60}" type="presParOf" srcId="{B4C059B9-E482-4349-A145-8DC1EC1EB533}" destId="{4069C420-6A07-467A-A4A7-3A981010FC1E}" srcOrd="3" destOrd="0" presId="urn:microsoft.com/office/officeart/2018/2/layout/IconVerticalSolidList"/>
    <dgm:cxn modelId="{15F4127E-4F8C-4A81-99E2-22A805F311BA}" type="presParOf" srcId="{AA2EE45D-D969-4B81-9DAC-664607ACF8F9}" destId="{62F700D0-7766-4052-9D1D-1422E1F79B3D}" srcOrd="3" destOrd="0" presId="urn:microsoft.com/office/officeart/2018/2/layout/IconVerticalSolidList"/>
    <dgm:cxn modelId="{F39D1609-766F-497A-8FDC-86937D461394}" type="presParOf" srcId="{AA2EE45D-D969-4B81-9DAC-664607ACF8F9}" destId="{37D48894-1063-406C-BD49-F857E079784A}" srcOrd="4" destOrd="0" presId="urn:microsoft.com/office/officeart/2018/2/layout/IconVerticalSolidList"/>
    <dgm:cxn modelId="{68AA4779-6F67-4A39-A151-D4DBC8532F28}" type="presParOf" srcId="{37D48894-1063-406C-BD49-F857E079784A}" destId="{946CA925-5363-4287-A825-6E5B0538909D}" srcOrd="0" destOrd="0" presId="urn:microsoft.com/office/officeart/2018/2/layout/IconVerticalSolidList"/>
    <dgm:cxn modelId="{AF25A7D1-D920-41B8-9F2A-D28F48FD02D8}" type="presParOf" srcId="{37D48894-1063-406C-BD49-F857E079784A}" destId="{14A7ABBF-E864-42C4-B764-4CC49D0A31A6}" srcOrd="1" destOrd="0" presId="urn:microsoft.com/office/officeart/2018/2/layout/IconVerticalSolidList"/>
    <dgm:cxn modelId="{0E9DBFCF-5090-4919-B0D1-FF7538725A60}" type="presParOf" srcId="{37D48894-1063-406C-BD49-F857E079784A}" destId="{5AAE2932-746F-4809-A9BA-A10D94EA1829}" srcOrd="2" destOrd="0" presId="urn:microsoft.com/office/officeart/2018/2/layout/IconVerticalSolidList"/>
    <dgm:cxn modelId="{3E3926BE-FC6F-4C01-9946-41C4626B86F8}" type="presParOf" srcId="{37D48894-1063-406C-BD49-F857E079784A}" destId="{FD4254B1-8CF7-433C-A1AA-51B20B474E43}" srcOrd="3" destOrd="0" presId="urn:microsoft.com/office/officeart/2018/2/layout/IconVerticalSolidList"/>
    <dgm:cxn modelId="{F0D64FE4-5F00-4472-ABB6-69F7A2FC80ED}" type="presParOf" srcId="{AA2EE45D-D969-4B81-9DAC-664607ACF8F9}" destId="{1BD288DB-E404-4ECA-A6E1-7A77E85676E3}" srcOrd="5" destOrd="0" presId="urn:microsoft.com/office/officeart/2018/2/layout/IconVerticalSolidList"/>
    <dgm:cxn modelId="{77603408-9374-45C8-A895-708F7846962D}" type="presParOf" srcId="{AA2EE45D-D969-4B81-9DAC-664607ACF8F9}" destId="{9E11DD10-ECFF-42CC-BEB8-03A6CA75619F}" srcOrd="6" destOrd="0" presId="urn:microsoft.com/office/officeart/2018/2/layout/IconVerticalSolidList"/>
    <dgm:cxn modelId="{A5A3C508-C1FD-45FB-BA61-3C6C880C0A8F}" type="presParOf" srcId="{9E11DD10-ECFF-42CC-BEB8-03A6CA75619F}" destId="{641E912A-EF44-49D8-8071-51E056293687}" srcOrd="0" destOrd="0" presId="urn:microsoft.com/office/officeart/2018/2/layout/IconVerticalSolidList"/>
    <dgm:cxn modelId="{8F751208-387E-46E0-8F1C-BA04A651C181}" type="presParOf" srcId="{9E11DD10-ECFF-42CC-BEB8-03A6CA75619F}" destId="{1B298366-0081-4596-9CDE-33CB0E5DF3FE}" srcOrd="1" destOrd="0" presId="urn:microsoft.com/office/officeart/2018/2/layout/IconVerticalSolidList"/>
    <dgm:cxn modelId="{0D1CD728-5965-4796-91CB-5B78C05B953F}" type="presParOf" srcId="{9E11DD10-ECFF-42CC-BEB8-03A6CA75619F}" destId="{577DAE6E-CEC4-4BD3-BF8F-149E7982ACA1}" srcOrd="2" destOrd="0" presId="urn:microsoft.com/office/officeart/2018/2/layout/IconVerticalSolidList"/>
    <dgm:cxn modelId="{15D934CC-0AD7-4546-BFEE-43F100A95D22}" type="presParOf" srcId="{9E11DD10-ECFF-42CC-BEB8-03A6CA75619F}" destId="{16B78E91-0CE4-4F07-BD9D-1AA400F3FE1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F8233D-4E61-47C8-BFA9-06A65F418081}"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IN"/>
        </a:p>
      </dgm:t>
    </dgm:pt>
    <dgm:pt modelId="{58AB6F62-60BD-4578-95FE-73107AA36CAA}">
      <dgm:prSet/>
      <dgm:spPr/>
      <dgm:t>
        <a:bodyPr/>
        <a:lstStyle/>
        <a:p>
          <a:r>
            <a:rPr lang="en-IN" dirty="0">
              <a:effectLst/>
              <a:latin typeface="Arial" panose="020B0604020202020204" pitchFamily="34" charset="0"/>
              <a:ea typeface="+mn-ea"/>
              <a:cs typeface="Arial" panose="020B0604020202020204" pitchFamily="34" charset="0"/>
            </a:rPr>
            <a:t>The rate of diabetes among low-income populations is at its peak and the inclination is still to the upside. </a:t>
          </a:r>
          <a:endParaRPr lang="en-IN" dirty="0">
            <a:latin typeface="Arial" panose="020B0604020202020204" pitchFamily="34" charset="0"/>
            <a:cs typeface="Arial" panose="020B0604020202020204" pitchFamily="34" charset="0"/>
          </a:endParaRPr>
        </a:p>
      </dgm:t>
    </dgm:pt>
    <dgm:pt modelId="{05CDF14E-E545-41B5-BD49-07E6E1CBD0AE}" type="parTrans" cxnId="{27BDB77A-6990-4FD1-AB9D-AB5F1C22DA1B}">
      <dgm:prSet/>
      <dgm:spPr/>
      <dgm:t>
        <a:bodyPr/>
        <a:lstStyle/>
        <a:p>
          <a:pPr>
            <a:lnSpc>
              <a:spcPct val="150000"/>
            </a:lnSpc>
          </a:pPr>
          <a:endParaRPr lang="en-IN" sz="1800">
            <a:latin typeface="Arial" panose="020B0604020202020204" pitchFamily="34" charset="0"/>
            <a:cs typeface="Arial" panose="020B0604020202020204" pitchFamily="34" charset="0"/>
          </a:endParaRPr>
        </a:p>
      </dgm:t>
    </dgm:pt>
    <dgm:pt modelId="{0F4B32CA-F589-4F9F-85AF-13E57400D584}" type="sibTrans" cxnId="{27BDB77A-6990-4FD1-AB9D-AB5F1C22DA1B}">
      <dgm:prSet/>
      <dgm:spPr/>
      <dgm:t>
        <a:bodyPr/>
        <a:lstStyle/>
        <a:p>
          <a:endParaRPr lang="en-IN">
            <a:latin typeface="Arial" panose="020B0604020202020204" pitchFamily="34" charset="0"/>
            <a:cs typeface="Arial" panose="020B0604020202020204" pitchFamily="34" charset="0"/>
          </a:endParaRPr>
        </a:p>
      </dgm:t>
    </dgm:pt>
    <dgm:pt modelId="{28888556-C4AC-4499-9078-596756B87C7B}">
      <dgm:prSet/>
      <dgm:spPr/>
      <dgm:t>
        <a:bodyPr/>
        <a:lstStyle/>
        <a:p>
          <a:r>
            <a:rPr lang="en-IN" dirty="0">
              <a:latin typeface="Arial" panose="020B0604020202020204" pitchFamily="34" charset="0"/>
              <a:cs typeface="Arial" panose="020B0604020202020204" pitchFamily="34" charset="0"/>
            </a:rPr>
            <a:t>The total estimate of diagnosed as well as undiagnosed type 2 diabetes in England in 2021 was 7.8% of adults aged 40+ (GOV.UK, 2025).</a:t>
          </a:r>
        </a:p>
      </dgm:t>
    </dgm:pt>
    <dgm:pt modelId="{0A99932E-99CE-43C8-B3C9-F27EC305D5D7}" type="parTrans" cxnId="{66524610-5101-4395-B478-4FA0FB5A01ED}">
      <dgm:prSet/>
      <dgm:spPr/>
      <dgm:t>
        <a:bodyPr/>
        <a:lstStyle/>
        <a:p>
          <a:pPr>
            <a:lnSpc>
              <a:spcPct val="150000"/>
            </a:lnSpc>
          </a:pPr>
          <a:endParaRPr lang="en-IN" sz="1800">
            <a:latin typeface="Arial" panose="020B0604020202020204" pitchFamily="34" charset="0"/>
            <a:cs typeface="Arial" panose="020B0604020202020204" pitchFamily="34" charset="0"/>
          </a:endParaRPr>
        </a:p>
      </dgm:t>
    </dgm:pt>
    <dgm:pt modelId="{7A541A48-6D0B-46B2-BE4A-442E522E4522}" type="sibTrans" cxnId="{66524610-5101-4395-B478-4FA0FB5A01ED}">
      <dgm:prSet/>
      <dgm:spPr/>
      <dgm:t>
        <a:bodyPr/>
        <a:lstStyle/>
        <a:p>
          <a:endParaRPr lang="en-IN">
            <a:latin typeface="Arial" panose="020B0604020202020204" pitchFamily="34" charset="0"/>
            <a:cs typeface="Arial" panose="020B0604020202020204" pitchFamily="34" charset="0"/>
          </a:endParaRPr>
        </a:p>
      </dgm:t>
    </dgm:pt>
    <dgm:pt modelId="{DB601EE8-918F-4927-BE29-8FDE86935628}">
      <dgm:prSet/>
      <dgm:spPr/>
      <dgm:t>
        <a:bodyPr/>
        <a:lstStyle/>
        <a:p>
          <a:r>
            <a:rPr lang="en-IN">
              <a:latin typeface="Arial" panose="020B0604020202020204" pitchFamily="34" charset="0"/>
              <a:cs typeface="Arial" panose="020B0604020202020204" pitchFamily="34" charset="0"/>
            </a:rPr>
            <a:t>In England, GP-recorded prevalence of type 2 diabetes for adults 40+ rose to 44.1% in March 2024 (Statista, NHS Digital, 2024).</a:t>
          </a:r>
        </a:p>
      </dgm:t>
    </dgm:pt>
    <dgm:pt modelId="{8E453C7A-5E4A-44F5-9793-1DB123668E39}" type="parTrans" cxnId="{8F6B8268-E796-4ACA-82DF-CB0C922AE20B}">
      <dgm:prSet/>
      <dgm:spPr/>
      <dgm:t>
        <a:bodyPr/>
        <a:lstStyle/>
        <a:p>
          <a:endParaRPr lang="en-IN"/>
        </a:p>
      </dgm:t>
    </dgm:pt>
    <dgm:pt modelId="{9815DFB1-9594-492D-9587-E2A15295CF66}" type="sibTrans" cxnId="{8F6B8268-E796-4ACA-82DF-CB0C922AE20B}">
      <dgm:prSet/>
      <dgm:spPr/>
      <dgm:t>
        <a:bodyPr/>
        <a:lstStyle/>
        <a:p>
          <a:endParaRPr lang="en-IN"/>
        </a:p>
      </dgm:t>
    </dgm:pt>
    <dgm:pt modelId="{38060135-8557-4994-8395-2F3A7B76085D}" type="pres">
      <dgm:prSet presAssocID="{98F8233D-4E61-47C8-BFA9-06A65F418081}" presName="outerComposite" presStyleCnt="0">
        <dgm:presLayoutVars>
          <dgm:chMax val="5"/>
          <dgm:dir/>
          <dgm:resizeHandles val="exact"/>
        </dgm:presLayoutVars>
      </dgm:prSet>
      <dgm:spPr/>
    </dgm:pt>
    <dgm:pt modelId="{AA86E060-53FF-460C-BE0E-2C52CEC8048B}" type="pres">
      <dgm:prSet presAssocID="{98F8233D-4E61-47C8-BFA9-06A65F418081}" presName="dummyMaxCanvas" presStyleCnt="0">
        <dgm:presLayoutVars/>
      </dgm:prSet>
      <dgm:spPr/>
    </dgm:pt>
    <dgm:pt modelId="{27D845A8-F236-4772-BE56-5C519FA0B190}" type="pres">
      <dgm:prSet presAssocID="{98F8233D-4E61-47C8-BFA9-06A65F418081}" presName="ThreeNodes_1" presStyleLbl="node1" presStyleIdx="0" presStyleCnt="3">
        <dgm:presLayoutVars>
          <dgm:bulletEnabled val="1"/>
        </dgm:presLayoutVars>
      </dgm:prSet>
      <dgm:spPr/>
    </dgm:pt>
    <dgm:pt modelId="{89306E9B-7212-4DCE-A803-F031ECF6485E}" type="pres">
      <dgm:prSet presAssocID="{98F8233D-4E61-47C8-BFA9-06A65F418081}" presName="ThreeNodes_2" presStyleLbl="node1" presStyleIdx="1" presStyleCnt="3">
        <dgm:presLayoutVars>
          <dgm:bulletEnabled val="1"/>
        </dgm:presLayoutVars>
      </dgm:prSet>
      <dgm:spPr/>
    </dgm:pt>
    <dgm:pt modelId="{D990C406-8C21-4EC7-84CF-9F6809E901CD}" type="pres">
      <dgm:prSet presAssocID="{98F8233D-4E61-47C8-BFA9-06A65F418081}" presName="ThreeNodes_3" presStyleLbl="node1" presStyleIdx="2" presStyleCnt="3">
        <dgm:presLayoutVars>
          <dgm:bulletEnabled val="1"/>
        </dgm:presLayoutVars>
      </dgm:prSet>
      <dgm:spPr/>
    </dgm:pt>
    <dgm:pt modelId="{9C03BBB9-6499-4F90-B1B7-538D4771D018}" type="pres">
      <dgm:prSet presAssocID="{98F8233D-4E61-47C8-BFA9-06A65F418081}" presName="ThreeConn_1-2" presStyleLbl="fgAccFollowNode1" presStyleIdx="0" presStyleCnt="2">
        <dgm:presLayoutVars>
          <dgm:bulletEnabled val="1"/>
        </dgm:presLayoutVars>
      </dgm:prSet>
      <dgm:spPr/>
    </dgm:pt>
    <dgm:pt modelId="{859BF4FB-8A0F-451F-A421-64A249E117A5}" type="pres">
      <dgm:prSet presAssocID="{98F8233D-4E61-47C8-BFA9-06A65F418081}" presName="ThreeConn_2-3" presStyleLbl="fgAccFollowNode1" presStyleIdx="1" presStyleCnt="2">
        <dgm:presLayoutVars>
          <dgm:bulletEnabled val="1"/>
        </dgm:presLayoutVars>
      </dgm:prSet>
      <dgm:spPr/>
    </dgm:pt>
    <dgm:pt modelId="{70C9E22C-9775-4ABF-9065-567D4F1D2A74}" type="pres">
      <dgm:prSet presAssocID="{98F8233D-4E61-47C8-BFA9-06A65F418081}" presName="ThreeNodes_1_text" presStyleLbl="node1" presStyleIdx="2" presStyleCnt="3">
        <dgm:presLayoutVars>
          <dgm:bulletEnabled val="1"/>
        </dgm:presLayoutVars>
      </dgm:prSet>
      <dgm:spPr/>
    </dgm:pt>
    <dgm:pt modelId="{0171E31F-E1AE-498E-9767-5B49B3A6117C}" type="pres">
      <dgm:prSet presAssocID="{98F8233D-4E61-47C8-BFA9-06A65F418081}" presName="ThreeNodes_2_text" presStyleLbl="node1" presStyleIdx="2" presStyleCnt="3">
        <dgm:presLayoutVars>
          <dgm:bulletEnabled val="1"/>
        </dgm:presLayoutVars>
      </dgm:prSet>
      <dgm:spPr/>
    </dgm:pt>
    <dgm:pt modelId="{EAB0516B-25F9-4F9E-B8A4-0DCC04CD1BB3}" type="pres">
      <dgm:prSet presAssocID="{98F8233D-4E61-47C8-BFA9-06A65F418081}" presName="ThreeNodes_3_text" presStyleLbl="node1" presStyleIdx="2" presStyleCnt="3">
        <dgm:presLayoutVars>
          <dgm:bulletEnabled val="1"/>
        </dgm:presLayoutVars>
      </dgm:prSet>
      <dgm:spPr/>
    </dgm:pt>
  </dgm:ptLst>
  <dgm:cxnLst>
    <dgm:cxn modelId="{144AF40A-BAF6-4FDE-B1DA-461CA49CAC16}" type="presOf" srcId="{28888556-C4AC-4499-9078-596756B87C7B}" destId="{EAB0516B-25F9-4F9E-B8A4-0DCC04CD1BB3}" srcOrd="1" destOrd="0" presId="urn:microsoft.com/office/officeart/2005/8/layout/vProcess5"/>
    <dgm:cxn modelId="{66524610-5101-4395-B478-4FA0FB5A01ED}" srcId="{98F8233D-4E61-47C8-BFA9-06A65F418081}" destId="{28888556-C4AC-4499-9078-596756B87C7B}" srcOrd="2" destOrd="0" parTransId="{0A99932E-99CE-43C8-B3C9-F27EC305D5D7}" sibTransId="{7A541A48-6D0B-46B2-BE4A-442E522E4522}"/>
    <dgm:cxn modelId="{20CBD925-03F8-4DB4-BFC5-A82E74BED99C}" type="presOf" srcId="{58AB6F62-60BD-4578-95FE-73107AA36CAA}" destId="{70C9E22C-9775-4ABF-9065-567D4F1D2A74}" srcOrd="1" destOrd="0" presId="urn:microsoft.com/office/officeart/2005/8/layout/vProcess5"/>
    <dgm:cxn modelId="{F5C70E4D-1528-4973-9488-712E8728462D}" type="presOf" srcId="{DB601EE8-918F-4927-BE29-8FDE86935628}" destId="{89306E9B-7212-4DCE-A803-F031ECF6485E}" srcOrd="0" destOrd="0" presId="urn:microsoft.com/office/officeart/2005/8/layout/vProcess5"/>
    <dgm:cxn modelId="{E355FA4E-C7FD-421C-9761-5E883A249FB0}" type="presOf" srcId="{DB601EE8-918F-4927-BE29-8FDE86935628}" destId="{0171E31F-E1AE-498E-9767-5B49B3A6117C}" srcOrd="1" destOrd="0" presId="urn:microsoft.com/office/officeart/2005/8/layout/vProcess5"/>
    <dgm:cxn modelId="{0A927757-6EBE-4300-A5DA-F356C0AB381D}" type="presOf" srcId="{0F4B32CA-F589-4F9F-85AF-13E57400D584}" destId="{9C03BBB9-6499-4F90-B1B7-538D4771D018}" srcOrd="0" destOrd="0" presId="urn:microsoft.com/office/officeart/2005/8/layout/vProcess5"/>
    <dgm:cxn modelId="{8F6B8268-E796-4ACA-82DF-CB0C922AE20B}" srcId="{98F8233D-4E61-47C8-BFA9-06A65F418081}" destId="{DB601EE8-918F-4927-BE29-8FDE86935628}" srcOrd="1" destOrd="0" parTransId="{8E453C7A-5E4A-44F5-9793-1DB123668E39}" sibTransId="{9815DFB1-9594-492D-9587-E2A15295CF66}"/>
    <dgm:cxn modelId="{27BDB77A-6990-4FD1-AB9D-AB5F1C22DA1B}" srcId="{98F8233D-4E61-47C8-BFA9-06A65F418081}" destId="{58AB6F62-60BD-4578-95FE-73107AA36CAA}" srcOrd="0" destOrd="0" parTransId="{05CDF14E-E545-41B5-BD49-07E6E1CBD0AE}" sibTransId="{0F4B32CA-F589-4F9F-85AF-13E57400D584}"/>
    <dgm:cxn modelId="{B9979ABA-9124-45D5-AA14-5FE9961B0751}" type="presOf" srcId="{9815DFB1-9594-492D-9587-E2A15295CF66}" destId="{859BF4FB-8A0F-451F-A421-64A249E117A5}" srcOrd="0" destOrd="0" presId="urn:microsoft.com/office/officeart/2005/8/layout/vProcess5"/>
    <dgm:cxn modelId="{4CA30AC9-D8E7-4D2F-8094-D0CBD7BC4BB1}" type="presOf" srcId="{28888556-C4AC-4499-9078-596756B87C7B}" destId="{D990C406-8C21-4EC7-84CF-9F6809E901CD}" srcOrd="0" destOrd="0" presId="urn:microsoft.com/office/officeart/2005/8/layout/vProcess5"/>
    <dgm:cxn modelId="{1AD7B1CF-3E83-47BC-851F-3BB03F6A6118}" type="presOf" srcId="{58AB6F62-60BD-4578-95FE-73107AA36CAA}" destId="{27D845A8-F236-4772-BE56-5C519FA0B190}" srcOrd="0" destOrd="0" presId="urn:microsoft.com/office/officeart/2005/8/layout/vProcess5"/>
    <dgm:cxn modelId="{8D34E0DB-10E7-4D0B-8D5C-E1EE5A0B6905}" type="presOf" srcId="{98F8233D-4E61-47C8-BFA9-06A65F418081}" destId="{38060135-8557-4994-8395-2F3A7B76085D}" srcOrd="0" destOrd="0" presId="urn:microsoft.com/office/officeart/2005/8/layout/vProcess5"/>
    <dgm:cxn modelId="{59799219-0F5C-444C-9DF4-B9DE00497F40}" type="presParOf" srcId="{38060135-8557-4994-8395-2F3A7B76085D}" destId="{AA86E060-53FF-460C-BE0E-2C52CEC8048B}" srcOrd="0" destOrd="0" presId="urn:microsoft.com/office/officeart/2005/8/layout/vProcess5"/>
    <dgm:cxn modelId="{A0E5A29D-4D4A-4E5A-8DC6-29CC82754056}" type="presParOf" srcId="{38060135-8557-4994-8395-2F3A7B76085D}" destId="{27D845A8-F236-4772-BE56-5C519FA0B190}" srcOrd="1" destOrd="0" presId="urn:microsoft.com/office/officeart/2005/8/layout/vProcess5"/>
    <dgm:cxn modelId="{CD05FE9A-F9F9-44CB-BE87-25D29C0B7EB4}" type="presParOf" srcId="{38060135-8557-4994-8395-2F3A7B76085D}" destId="{89306E9B-7212-4DCE-A803-F031ECF6485E}" srcOrd="2" destOrd="0" presId="urn:microsoft.com/office/officeart/2005/8/layout/vProcess5"/>
    <dgm:cxn modelId="{6607C746-BB82-47EA-9302-9B06089C9FBD}" type="presParOf" srcId="{38060135-8557-4994-8395-2F3A7B76085D}" destId="{D990C406-8C21-4EC7-84CF-9F6809E901CD}" srcOrd="3" destOrd="0" presId="urn:microsoft.com/office/officeart/2005/8/layout/vProcess5"/>
    <dgm:cxn modelId="{AA8AE8D4-88EB-4413-B9AC-A3017C381558}" type="presParOf" srcId="{38060135-8557-4994-8395-2F3A7B76085D}" destId="{9C03BBB9-6499-4F90-B1B7-538D4771D018}" srcOrd="4" destOrd="0" presId="urn:microsoft.com/office/officeart/2005/8/layout/vProcess5"/>
    <dgm:cxn modelId="{F17C1E20-7032-4A78-8427-63F4E45D2C96}" type="presParOf" srcId="{38060135-8557-4994-8395-2F3A7B76085D}" destId="{859BF4FB-8A0F-451F-A421-64A249E117A5}" srcOrd="5" destOrd="0" presId="urn:microsoft.com/office/officeart/2005/8/layout/vProcess5"/>
    <dgm:cxn modelId="{3A75E314-1455-49EB-9BAE-18F3FDB949F8}" type="presParOf" srcId="{38060135-8557-4994-8395-2F3A7B76085D}" destId="{70C9E22C-9775-4ABF-9065-567D4F1D2A74}" srcOrd="6" destOrd="0" presId="urn:microsoft.com/office/officeart/2005/8/layout/vProcess5"/>
    <dgm:cxn modelId="{78AB8E66-FF4C-44C7-ADAB-52CCE0D3AF79}" type="presParOf" srcId="{38060135-8557-4994-8395-2F3A7B76085D}" destId="{0171E31F-E1AE-498E-9767-5B49B3A6117C}" srcOrd="7" destOrd="0" presId="urn:microsoft.com/office/officeart/2005/8/layout/vProcess5"/>
    <dgm:cxn modelId="{9141F255-5858-4200-866C-BF40A7D73BEA}" type="presParOf" srcId="{38060135-8557-4994-8395-2F3A7B76085D}" destId="{EAB0516B-25F9-4F9E-B8A4-0DCC04CD1BB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79AE28-CCF8-45BB-83B0-AF7336DCE74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72A73513-C7C1-43E6-8B7A-104BDACF27E9}">
      <dgm:prSet/>
      <dgm:spPr/>
      <dgm:t>
        <a:bodyPr/>
        <a:lstStyle/>
        <a:p>
          <a:r>
            <a:rPr lang="en-IN" b="0" i="0" baseline="0">
              <a:latin typeface="Arial" panose="020B0604020202020204" pitchFamily="34" charset="0"/>
              <a:cs typeface="Arial" panose="020B0604020202020204" pitchFamily="34" charset="0"/>
            </a:rPr>
            <a:t>People from the most deprived areas are more than twice as likely to have type 2 diabetes compared to those with highest household income </a:t>
          </a:r>
          <a:r>
            <a:rPr lang="en-IN">
              <a:latin typeface="Arial" panose="020B0604020202020204" pitchFamily="34" charset="0"/>
              <a:cs typeface="Arial" panose="020B0604020202020204" pitchFamily="34" charset="0"/>
            </a:rPr>
            <a:t>(Holman et al., 2025)</a:t>
          </a:r>
          <a:r>
            <a:rPr lang="en-IN" b="0" i="0" baseline="0">
              <a:latin typeface="Arial" panose="020B0604020202020204" pitchFamily="34" charset="0"/>
              <a:cs typeface="Arial" panose="020B0604020202020204" pitchFamily="34" charset="0"/>
            </a:rPr>
            <a:t>.</a:t>
          </a:r>
          <a:endParaRPr lang="en-IN">
            <a:latin typeface="Arial" panose="020B0604020202020204" pitchFamily="34" charset="0"/>
            <a:cs typeface="Arial" panose="020B0604020202020204" pitchFamily="34" charset="0"/>
          </a:endParaRPr>
        </a:p>
      </dgm:t>
    </dgm:pt>
    <dgm:pt modelId="{88FB4332-BE1C-4D74-8F0B-C511274B2296}" type="parTrans" cxnId="{508BA03A-C4EF-4A16-ABF6-EAF57EACED6B}">
      <dgm:prSet/>
      <dgm:spPr/>
      <dgm:t>
        <a:bodyPr/>
        <a:lstStyle/>
        <a:p>
          <a:pPr>
            <a:lnSpc>
              <a:spcPct val="150000"/>
            </a:lnSpc>
          </a:pPr>
          <a:endParaRPr lang="en-IN" sz="1800">
            <a:latin typeface="Arial" panose="020B0604020202020204" pitchFamily="34" charset="0"/>
            <a:cs typeface="Arial" panose="020B0604020202020204" pitchFamily="34" charset="0"/>
          </a:endParaRPr>
        </a:p>
      </dgm:t>
    </dgm:pt>
    <dgm:pt modelId="{AC55A399-BF9A-47C2-83DD-0D77F6CCD476}" type="sibTrans" cxnId="{508BA03A-C4EF-4A16-ABF6-EAF57EACED6B}">
      <dgm:prSet/>
      <dgm:spPr/>
      <dgm:t>
        <a:bodyPr/>
        <a:lstStyle/>
        <a:p>
          <a:endParaRPr lang="en-IN">
            <a:latin typeface="Arial" panose="020B0604020202020204" pitchFamily="34" charset="0"/>
            <a:cs typeface="Arial" panose="020B0604020202020204" pitchFamily="34" charset="0"/>
          </a:endParaRPr>
        </a:p>
      </dgm:t>
    </dgm:pt>
    <dgm:pt modelId="{6ED69871-EF00-4C6C-83B5-992828086312}">
      <dgm:prSet/>
      <dgm:spPr/>
      <dgm:t>
        <a:bodyPr/>
        <a:lstStyle/>
        <a:p>
          <a:r>
            <a:rPr lang="en-IN" b="0" i="0" baseline="0" dirty="0">
              <a:latin typeface="Arial" panose="020B0604020202020204" pitchFamily="34" charset="0"/>
              <a:cs typeface="Arial" panose="020B0604020202020204" pitchFamily="34" charset="0"/>
            </a:rPr>
            <a:t>Over 549,000 people in England were newly identified in a single year as being at risk of type 2 diabetes, highlighting growth and potential complication burden (NHS England, 2024). </a:t>
          </a:r>
          <a:endParaRPr lang="en-IN" dirty="0">
            <a:latin typeface="Arial" panose="020B0604020202020204" pitchFamily="34" charset="0"/>
            <a:cs typeface="Arial" panose="020B0604020202020204" pitchFamily="34" charset="0"/>
          </a:endParaRPr>
        </a:p>
      </dgm:t>
    </dgm:pt>
    <dgm:pt modelId="{A9EF015B-27F8-4372-BA60-CFE776B4FBFA}" type="parTrans" cxnId="{716B8691-8FE0-4628-9B9C-4BB0D276F274}">
      <dgm:prSet/>
      <dgm:spPr/>
      <dgm:t>
        <a:bodyPr/>
        <a:lstStyle/>
        <a:p>
          <a:pPr>
            <a:lnSpc>
              <a:spcPct val="150000"/>
            </a:lnSpc>
          </a:pPr>
          <a:endParaRPr lang="en-IN" sz="1800">
            <a:latin typeface="Arial" panose="020B0604020202020204" pitchFamily="34" charset="0"/>
            <a:cs typeface="Arial" panose="020B0604020202020204" pitchFamily="34" charset="0"/>
          </a:endParaRPr>
        </a:p>
      </dgm:t>
    </dgm:pt>
    <dgm:pt modelId="{8FCA0E15-968A-4875-835E-8E2DA9E03A0F}" type="sibTrans" cxnId="{716B8691-8FE0-4628-9B9C-4BB0D276F274}">
      <dgm:prSet/>
      <dgm:spPr/>
      <dgm:t>
        <a:bodyPr/>
        <a:lstStyle/>
        <a:p>
          <a:endParaRPr lang="en-IN">
            <a:latin typeface="Arial" panose="020B0604020202020204" pitchFamily="34" charset="0"/>
            <a:cs typeface="Arial" panose="020B0604020202020204" pitchFamily="34" charset="0"/>
          </a:endParaRPr>
        </a:p>
      </dgm:t>
    </dgm:pt>
    <dgm:pt modelId="{297503E0-E520-4411-BD35-06C124DCB571}">
      <dgm:prSet/>
      <dgm:spPr/>
      <dgm:t>
        <a:bodyPr/>
        <a:lstStyle/>
        <a:p>
          <a:pPr>
            <a:buClrTx/>
            <a:buSzTx/>
            <a:buFontTx/>
            <a:buNone/>
          </a:pPr>
          <a:r>
            <a:rPr lang="en-IN" dirty="0">
              <a:effectLst/>
              <a:latin typeface="+mn-lt"/>
              <a:ea typeface="+mn-ea"/>
              <a:cs typeface="+mn-cs"/>
            </a:rPr>
            <a:t>This problem if left unchecked will result in higher complication rates along with the heaviest burden on aspects of health services, thus worsening health disparities.</a:t>
          </a:r>
          <a:endParaRPr lang="en-IN" dirty="0">
            <a:latin typeface="Arial" panose="020B0604020202020204" pitchFamily="34" charset="0"/>
            <a:cs typeface="Arial" panose="020B0604020202020204" pitchFamily="34" charset="0"/>
          </a:endParaRPr>
        </a:p>
      </dgm:t>
    </dgm:pt>
    <dgm:pt modelId="{89827870-0D0F-4FDE-A9CF-99046154094F}" type="parTrans" cxnId="{D759EE6F-93FC-4CAC-A553-6A15A0A5F669}">
      <dgm:prSet/>
      <dgm:spPr/>
      <dgm:t>
        <a:bodyPr/>
        <a:lstStyle/>
        <a:p>
          <a:endParaRPr lang="en-IN"/>
        </a:p>
      </dgm:t>
    </dgm:pt>
    <dgm:pt modelId="{E334026D-2E64-484B-9CE7-C88298829B4A}" type="sibTrans" cxnId="{D759EE6F-93FC-4CAC-A553-6A15A0A5F669}">
      <dgm:prSet/>
      <dgm:spPr/>
      <dgm:t>
        <a:bodyPr/>
        <a:lstStyle/>
        <a:p>
          <a:endParaRPr lang="en-IN"/>
        </a:p>
      </dgm:t>
    </dgm:pt>
    <dgm:pt modelId="{F7293A7C-B676-436E-AFE9-9E740A1E1B0B}" type="pres">
      <dgm:prSet presAssocID="{5279AE28-CCF8-45BB-83B0-AF7336DCE74B}" presName="diagram" presStyleCnt="0">
        <dgm:presLayoutVars>
          <dgm:dir/>
          <dgm:resizeHandles val="exact"/>
        </dgm:presLayoutVars>
      </dgm:prSet>
      <dgm:spPr/>
    </dgm:pt>
    <dgm:pt modelId="{DF7F42FE-A476-49B3-9CAA-686224903B3B}" type="pres">
      <dgm:prSet presAssocID="{72A73513-C7C1-43E6-8B7A-104BDACF27E9}" presName="node" presStyleLbl="node1" presStyleIdx="0" presStyleCnt="3">
        <dgm:presLayoutVars>
          <dgm:bulletEnabled val="1"/>
        </dgm:presLayoutVars>
      </dgm:prSet>
      <dgm:spPr/>
    </dgm:pt>
    <dgm:pt modelId="{32767D8A-BE8A-4450-A43B-94B417620164}" type="pres">
      <dgm:prSet presAssocID="{AC55A399-BF9A-47C2-83DD-0D77F6CCD476}" presName="sibTrans" presStyleCnt="0"/>
      <dgm:spPr/>
    </dgm:pt>
    <dgm:pt modelId="{D484A251-2A57-40CA-8CD5-ABD657A340D2}" type="pres">
      <dgm:prSet presAssocID="{6ED69871-EF00-4C6C-83B5-992828086312}" presName="node" presStyleLbl="node1" presStyleIdx="1" presStyleCnt="3">
        <dgm:presLayoutVars>
          <dgm:bulletEnabled val="1"/>
        </dgm:presLayoutVars>
      </dgm:prSet>
      <dgm:spPr/>
    </dgm:pt>
    <dgm:pt modelId="{AED03D51-E8C8-403F-B555-C32ED55AA6F1}" type="pres">
      <dgm:prSet presAssocID="{8FCA0E15-968A-4875-835E-8E2DA9E03A0F}" presName="sibTrans" presStyleCnt="0"/>
      <dgm:spPr/>
    </dgm:pt>
    <dgm:pt modelId="{E642FF0E-5CE2-404B-A436-2A35BA79CA24}" type="pres">
      <dgm:prSet presAssocID="{297503E0-E520-4411-BD35-06C124DCB571}" presName="node" presStyleLbl="node1" presStyleIdx="2" presStyleCnt="3">
        <dgm:presLayoutVars>
          <dgm:bulletEnabled val="1"/>
        </dgm:presLayoutVars>
      </dgm:prSet>
      <dgm:spPr/>
    </dgm:pt>
  </dgm:ptLst>
  <dgm:cxnLst>
    <dgm:cxn modelId="{508BA03A-C4EF-4A16-ABF6-EAF57EACED6B}" srcId="{5279AE28-CCF8-45BB-83B0-AF7336DCE74B}" destId="{72A73513-C7C1-43E6-8B7A-104BDACF27E9}" srcOrd="0" destOrd="0" parTransId="{88FB4332-BE1C-4D74-8F0B-C511274B2296}" sibTransId="{AC55A399-BF9A-47C2-83DD-0D77F6CCD476}"/>
    <dgm:cxn modelId="{29E5FC4B-CC6D-42C3-BB1B-3EF534AD7946}" type="presOf" srcId="{297503E0-E520-4411-BD35-06C124DCB571}" destId="{E642FF0E-5CE2-404B-A436-2A35BA79CA24}" srcOrd="0" destOrd="0" presId="urn:microsoft.com/office/officeart/2005/8/layout/default"/>
    <dgm:cxn modelId="{D759EE6F-93FC-4CAC-A553-6A15A0A5F669}" srcId="{5279AE28-CCF8-45BB-83B0-AF7336DCE74B}" destId="{297503E0-E520-4411-BD35-06C124DCB571}" srcOrd="2" destOrd="0" parTransId="{89827870-0D0F-4FDE-A9CF-99046154094F}" sibTransId="{E334026D-2E64-484B-9CE7-C88298829B4A}"/>
    <dgm:cxn modelId="{8529DD83-E5E8-4796-A52C-61FE800ACF6F}" type="presOf" srcId="{72A73513-C7C1-43E6-8B7A-104BDACF27E9}" destId="{DF7F42FE-A476-49B3-9CAA-686224903B3B}" srcOrd="0" destOrd="0" presId="urn:microsoft.com/office/officeart/2005/8/layout/default"/>
    <dgm:cxn modelId="{716B8691-8FE0-4628-9B9C-4BB0D276F274}" srcId="{5279AE28-CCF8-45BB-83B0-AF7336DCE74B}" destId="{6ED69871-EF00-4C6C-83B5-992828086312}" srcOrd="1" destOrd="0" parTransId="{A9EF015B-27F8-4372-BA60-CFE776B4FBFA}" sibTransId="{8FCA0E15-968A-4875-835E-8E2DA9E03A0F}"/>
    <dgm:cxn modelId="{B48AB8A0-562E-45E9-B191-C21F444606E0}" type="presOf" srcId="{6ED69871-EF00-4C6C-83B5-992828086312}" destId="{D484A251-2A57-40CA-8CD5-ABD657A340D2}" srcOrd="0" destOrd="0" presId="urn:microsoft.com/office/officeart/2005/8/layout/default"/>
    <dgm:cxn modelId="{AE82D4A8-AE28-41A9-BA36-8479CC349E3C}" type="presOf" srcId="{5279AE28-CCF8-45BB-83B0-AF7336DCE74B}" destId="{F7293A7C-B676-436E-AFE9-9E740A1E1B0B}" srcOrd="0" destOrd="0" presId="urn:microsoft.com/office/officeart/2005/8/layout/default"/>
    <dgm:cxn modelId="{6766F9C5-5884-4E2F-BFD5-60B6B6D3C7C3}" type="presParOf" srcId="{F7293A7C-B676-436E-AFE9-9E740A1E1B0B}" destId="{DF7F42FE-A476-49B3-9CAA-686224903B3B}" srcOrd="0" destOrd="0" presId="urn:microsoft.com/office/officeart/2005/8/layout/default"/>
    <dgm:cxn modelId="{E8A6C00D-7F22-47B2-A239-2746023E5ED3}" type="presParOf" srcId="{F7293A7C-B676-436E-AFE9-9E740A1E1B0B}" destId="{32767D8A-BE8A-4450-A43B-94B417620164}" srcOrd="1" destOrd="0" presId="urn:microsoft.com/office/officeart/2005/8/layout/default"/>
    <dgm:cxn modelId="{C93E4403-ED46-4B03-9A19-31F16577F4D9}" type="presParOf" srcId="{F7293A7C-B676-436E-AFE9-9E740A1E1B0B}" destId="{D484A251-2A57-40CA-8CD5-ABD657A340D2}" srcOrd="2" destOrd="0" presId="urn:microsoft.com/office/officeart/2005/8/layout/default"/>
    <dgm:cxn modelId="{FAC2FA91-D64D-4759-A82B-5BC3B9977BC1}" type="presParOf" srcId="{F7293A7C-B676-436E-AFE9-9E740A1E1B0B}" destId="{AED03D51-E8C8-403F-B555-C32ED55AA6F1}" srcOrd="3" destOrd="0" presId="urn:microsoft.com/office/officeart/2005/8/layout/default"/>
    <dgm:cxn modelId="{334EDDA8-A922-4C0F-9BBD-A0DE30876A40}" type="presParOf" srcId="{F7293A7C-B676-436E-AFE9-9E740A1E1B0B}" destId="{E642FF0E-5CE2-404B-A436-2A35BA79CA24}"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F643BA-E426-4C10-83E7-8DE44D282AD4}"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US"/>
        </a:p>
      </dgm:t>
    </dgm:pt>
    <dgm:pt modelId="{3E5EA033-EBFF-4BD6-A08A-330AB6376729}">
      <dgm:prSet/>
      <dgm:spPr/>
      <dgm:t>
        <a:bodyPr/>
        <a:lstStyle/>
        <a:p>
          <a:r>
            <a:rPr lang="en-IN" dirty="0"/>
            <a:t>Socioeconomic indicators play an essential role in demonstrating that people in the most disadvantaged regions suffer Type 2 diabetes incidence more than twice as compared to their counterparts in the least deprived areas (</a:t>
          </a:r>
          <a:r>
            <a:rPr lang="en-IN" b="0" i="0" baseline="0" dirty="0">
              <a:latin typeface="Arial" panose="020B0604020202020204" pitchFamily="34" charset="0"/>
              <a:cs typeface="Arial" panose="020B0604020202020204" pitchFamily="34" charset="0"/>
            </a:rPr>
            <a:t>Gov.UK, 2025)</a:t>
          </a:r>
          <a:r>
            <a:rPr lang="en-IN" dirty="0"/>
            <a:t>. </a:t>
          </a:r>
          <a:endParaRPr lang="en-US" dirty="0"/>
        </a:p>
      </dgm:t>
    </dgm:pt>
    <dgm:pt modelId="{9954E659-5B1A-41BF-8C61-C109BFDF4A8E}" type="parTrans" cxnId="{E7AE7EFF-ECF7-4DDC-B4EC-4EB1750FC1CA}">
      <dgm:prSet/>
      <dgm:spPr/>
      <dgm:t>
        <a:bodyPr/>
        <a:lstStyle/>
        <a:p>
          <a:endParaRPr lang="en-US"/>
        </a:p>
      </dgm:t>
    </dgm:pt>
    <dgm:pt modelId="{2A00CD94-A62D-4993-B928-5CA34A99800C}" type="sibTrans" cxnId="{E7AE7EFF-ECF7-4DDC-B4EC-4EB1750FC1CA}">
      <dgm:prSet/>
      <dgm:spPr/>
      <dgm:t>
        <a:bodyPr/>
        <a:lstStyle/>
        <a:p>
          <a:endParaRPr lang="en-US"/>
        </a:p>
      </dgm:t>
    </dgm:pt>
    <dgm:pt modelId="{058BFA23-0B92-4343-852A-620F6B4FDCB2}">
      <dgm:prSet/>
      <dgm:spPr/>
      <dgm:t>
        <a:bodyPr/>
        <a:lstStyle/>
        <a:p>
          <a:r>
            <a:rPr lang="en-IN" dirty="0"/>
            <a:t>Furthermore, a nationwide figure shows that more than half a million new patients in a single year in England only, have been classified as at-risk for Type 2 diabetes as published by </a:t>
          </a:r>
          <a:r>
            <a:rPr lang="en-IN" dirty="0">
              <a:latin typeface="Arial" panose="020B0604020202020204" pitchFamily="34" charset="0"/>
              <a:cs typeface="Arial" panose="020B0604020202020204" pitchFamily="34" charset="0"/>
            </a:rPr>
            <a:t>NHS </a:t>
          </a:r>
          <a:r>
            <a:rPr lang="en-IN" b="0" dirty="0">
              <a:latin typeface="Arial" panose="020B0604020202020204" pitchFamily="34" charset="0"/>
              <a:cs typeface="Arial" panose="020B0604020202020204" pitchFamily="34" charset="0"/>
            </a:rPr>
            <a:t>(</a:t>
          </a:r>
          <a:r>
            <a:rPr lang="en-IN" b="0" i="0" baseline="0" dirty="0">
              <a:latin typeface="Arial" panose="020B0604020202020204" pitchFamily="34" charset="0"/>
              <a:cs typeface="Arial" panose="020B0604020202020204" pitchFamily="34" charset="0"/>
            </a:rPr>
            <a:t>NHS England, 2024)</a:t>
          </a:r>
          <a:r>
            <a:rPr lang="en-IN" b="0" dirty="0">
              <a:latin typeface="Arial" panose="020B0604020202020204" pitchFamily="34" charset="0"/>
              <a:cs typeface="Arial" panose="020B0604020202020204" pitchFamily="34" charset="0"/>
            </a:rPr>
            <a:t>. </a:t>
          </a:r>
          <a:endParaRPr lang="en-US" b="0" dirty="0">
            <a:latin typeface="Arial" panose="020B0604020202020204" pitchFamily="34" charset="0"/>
            <a:cs typeface="Arial" panose="020B0604020202020204" pitchFamily="34" charset="0"/>
          </a:endParaRPr>
        </a:p>
      </dgm:t>
    </dgm:pt>
    <dgm:pt modelId="{29E9C1DF-09E5-4BEF-BA65-B74DB52121E6}" type="parTrans" cxnId="{A747A3B4-0602-4493-9214-86A5E9F3AA96}">
      <dgm:prSet/>
      <dgm:spPr/>
      <dgm:t>
        <a:bodyPr/>
        <a:lstStyle/>
        <a:p>
          <a:endParaRPr lang="en-US"/>
        </a:p>
      </dgm:t>
    </dgm:pt>
    <dgm:pt modelId="{0E69FF53-4999-4839-B7F6-3D11770B96BC}" type="sibTrans" cxnId="{A747A3B4-0602-4493-9214-86A5E9F3AA96}">
      <dgm:prSet/>
      <dgm:spPr/>
      <dgm:t>
        <a:bodyPr/>
        <a:lstStyle/>
        <a:p>
          <a:endParaRPr lang="en-US"/>
        </a:p>
      </dgm:t>
    </dgm:pt>
    <dgm:pt modelId="{876BC7D4-1049-456F-9C6F-6CF2A60C8C8C}" type="pres">
      <dgm:prSet presAssocID="{10F643BA-E426-4C10-83E7-8DE44D282AD4}" presName="Name0" presStyleCnt="0">
        <dgm:presLayoutVars>
          <dgm:dir/>
          <dgm:resizeHandles val="exact"/>
        </dgm:presLayoutVars>
      </dgm:prSet>
      <dgm:spPr/>
    </dgm:pt>
    <dgm:pt modelId="{F5018389-79FD-472E-96D1-44F22BCEA272}" type="pres">
      <dgm:prSet presAssocID="{3E5EA033-EBFF-4BD6-A08A-330AB6376729}" presName="parTxOnly" presStyleLbl="node1" presStyleIdx="0" presStyleCnt="2">
        <dgm:presLayoutVars>
          <dgm:bulletEnabled val="1"/>
        </dgm:presLayoutVars>
      </dgm:prSet>
      <dgm:spPr/>
    </dgm:pt>
    <dgm:pt modelId="{1C2DCF92-73DD-42DF-B7D9-435AB53EAEDD}" type="pres">
      <dgm:prSet presAssocID="{2A00CD94-A62D-4993-B928-5CA34A99800C}" presName="parSpace" presStyleCnt="0"/>
      <dgm:spPr/>
    </dgm:pt>
    <dgm:pt modelId="{F92BC007-99B4-46EE-9ADC-55AA9BFEF2C7}" type="pres">
      <dgm:prSet presAssocID="{058BFA23-0B92-4343-852A-620F6B4FDCB2}" presName="parTxOnly" presStyleLbl="node1" presStyleIdx="1" presStyleCnt="2">
        <dgm:presLayoutVars>
          <dgm:bulletEnabled val="1"/>
        </dgm:presLayoutVars>
      </dgm:prSet>
      <dgm:spPr/>
    </dgm:pt>
  </dgm:ptLst>
  <dgm:cxnLst>
    <dgm:cxn modelId="{5C2CAE06-8803-41AE-8F39-A6F00F89F673}" type="presOf" srcId="{3E5EA033-EBFF-4BD6-A08A-330AB6376729}" destId="{F5018389-79FD-472E-96D1-44F22BCEA272}" srcOrd="0" destOrd="0" presId="urn:microsoft.com/office/officeart/2005/8/layout/hChevron3"/>
    <dgm:cxn modelId="{94CB5298-8DE7-421A-A480-EF88746EEE02}" type="presOf" srcId="{10F643BA-E426-4C10-83E7-8DE44D282AD4}" destId="{876BC7D4-1049-456F-9C6F-6CF2A60C8C8C}" srcOrd="0" destOrd="0" presId="urn:microsoft.com/office/officeart/2005/8/layout/hChevron3"/>
    <dgm:cxn modelId="{A747A3B4-0602-4493-9214-86A5E9F3AA96}" srcId="{10F643BA-E426-4C10-83E7-8DE44D282AD4}" destId="{058BFA23-0B92-4343-852A-620F6B4FDCB2}" srcOrd="1" destOrd="0" parTransId="{29E9C1DF-09E5-4BEF-BA65-B74DB52121E6}" sibTransId="{0E69FF53-4999-4839-B7F6-3D11770B96BC}"/>
    <dgm:cxn modelId="{5C5B01B7-08CB-4F6D-8C32-589F7E20F73B}" type="presOf" srcId="{058BFA23-0B92-4343-852A-620F6B4FDCB2}" destId="{F92BC007-99B4-46EE-9ADC-55AA9BFEF2C7}" srcOrd="0" destOrd="0" presId="urn:microsoft.com/office/officeart/2005/8/layout/hChevron3"/>
    <dgm:cxn modelId="{E7AE7EFF-ECF7-4DDC-B4EC-4EB1750FC1CA}" srcId="{10F643BA-E426-4C10-83E7-8DE44D282AD4}" destId="{3E5EA033-EBFF-4BD6-A08A-330AB6376729}" srcOrd="0" destOrd="0" parTransId="{9954E659-5B1A-41BF-8C61-C109BFDF4A8E}" sibTransId="{2A00CD94-A62D-4993-B928-5CA34A99800C}"/>
    <dgm:cxn modelId="{859A04AB-7E7B-454F-AE22-DCECE24C866E}" type="presParOf" srcId="{876BC7D4-1049-456F-9C6F-6CF2A60C8C8C}" destId="{F5018389-79FD-472E-96D1-44F22BCEA272}" srcOrd="0" destOrd="0" presId="urn:microsoft.com/office/officeart/2005/8/layout/hChevron3"/>
    <dgm:cxn modelId="{98A85612-C9DF-4A78-9F5E-01A4BD55DD4C}" type="presParOf" srcId="{876BC7D4-1049-456F-9C6F-6CF2A60C8C8C}" destId="{1C2DCF92-73DD-42DF-B7D9-435AB53EAEDD}" srcOrd="1" destOrd="0" presId="urn:microsoft.com/office/officeart/2005/8/layout/hChevron3"/>
    <dgm:cxn modelId="{ECF4177B-2A11-4166-BD0A-D171FA5ECDBC}" type="presParOf" srcId="{876BC7D4-1049-456F-9C6F-6CF2A60C8C8C}" destId="{F92BC007-99B4-46EE-9ADC-55AA9BFEF2C7}"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E6811B-05FE-4152-8048-D24C53B9CC37}"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IN"/>
        </a:p>
      </dgm:t>
    </dgm:pt>
    <dgm:pt modelId="{1CE2F5C7-0F6C-4382-82CD-7AD6DEFA6217}">
      <dgm:prSet/>
      <dgm:spPr/>
      <dgm:t>
        <a:bodyPr/>
        <a:lstStyle/>
        <a:p>
          <a:r>
            <a:rPr lang="en-IN">
              <a:latin typeface="Arial" panose="020B0604020202020204" pitchFamily="34" charset="0"/>
              <a:cs typeface="Arial" panose="020B0604020202020204" pitchFamily="34" charset="0"/>
            </a:rPr>
            <a:t>Untreated diabetes dramatically increases risk of cardiovascular disease, renal failure, blindness, and amputations (Holman et al., 2025).</a:t>
          </a:r>
        </a:p>
      </dgm:t>
    </dgm:pt>
    <dgm:pt modelId="{D70B0236-6C46-4F80-90D8-33CE4F36AD19}" type="parTrans" cxnId="{9D6276BB-381A-410E-B28C-C4FF8D0867D7}">
      <dgm:prSet/>
      <dgm:spPr/>
      <dgm:t>
        <a:bodyPr/>
        <a:lstStyle/>
        <a:p>
          <a:endParaRPr lang="en-IN">
            <a:latin typeface="Arial" panose="020B0604020202020204" pitchFamily="34" charset="0"/>
            <a:cs typeface="Arial" panose="020B0604020202020204" pitchFamily="34" charset="0"/>
          </a:endParaRPr>
        </a:p>
      </dgm:t>
    </dgm:pt>
    <dgm:pt modelId="{26D84486-0F6E-4832-9C11-933A4882103A}" type="sibTrans" cxnId="{9D6276BB-381A-410E-B28C-C4FF8D0867D7}">
      <dgm:prSet/>
      <dgm:spPr/>
      <dgm:t>
        <a:bodyPr/>
        <a:lstStyle/>
        <a:p>
          <a:endParaRPr lang="en-IN">
            <a:latin typeface="Arial" panose="020B0604020202020204" pitchFamily="34" charset="0"/>
            <a:cs typeface="Arial" panose="020B0604020202020204" pitchFamily="34" charset="0"/>
          </a:endParaRPr>
        </a:p>
      </dgm:t>
    </dgm:pt>
    <dgm:pt modelId="{27E987EC-A393-47F2-A833-3ACF01B40116}">
      <dgm:prSet/>
      <dgm:spPr/>
      <dgm:t>
        <a:bodyPr/>
        <a:lstStyle/>
        <a:p>
          <a:r>
            <a:rPr lang="en-IN">
              <a:latin typeface="Arial" panose="020B0604020202020204" pitchFamily="34" charset="0"/>
              <a:cs typeface="Arial" panose="020B0604020202020204" pitchFamily="34" charset="0"/>
            </a:rPr>
            <a:t>People with diabetes incur significantly higher hospital care costs as stated by Peterson-KFF (2025). </a:t>
          </a:r>
        </a:p>
      </dgm:t>
    </dgm:pt>
    <dgm:pt modelId="{3ABE139D-A34C-4F13-B500-235A0F610403}" type="parTrans" cxnId="{B9A491B0-37A0-4093-8D20-4530E7958DE5}">
      <dgm:prSet/>
      <dgm:spPr/>
      <dgm:t>
        <a:bodyPr/>
        <a:lstStyle/>
        <a:p>
          <a:endParaRPr lang="en-IN">
            <a:latin typeface="Arial" panose="020B0604020202020204" pitchFamily="34" charset="0"/>
            <a:cs typeface="Arial" panose="020B0604020202020204" pitchFamily="34" charset="0"/>
          </a:endParaRPr>
        </a:p>
      </dgm:t>
    </dgm:pt>
    <dgm:pt modelId="{A69BB803-5C3B-4341-B002-46551DDEEB56}" type="sibTrans" cxnId="{B9A491B0-37A0-4093-8D20-4530E7958DE5}">
      <dgm:prSet/>
      <dgm:spPr/>
      <dgm:t>
        <a:bodyPr/>
        <a:lstStyle/>
        <a:p>
          <a:endParaRPr lang="en-IN">
            <a:latin typeface="Arial" panose="020B0604020202020204" pitchFamily="34" charset="0"/>
            <a:cs typeface="Arial" panose="020B0604020202020204" pitchFamily="34" charset="0"/>
          </a:endParaRPr>
        </a:p>
      </dgm:t>
    </dgm:pt>
    <dgm:pt modelId="{E94BAA6B-C45D-4BF8-93D2-3101836E3898}">
      <dgm:prSet/>
      <dgm:spPr/>
      <dgm:t>
        <a:bodyPr/>
        <a:lstStyle/>
        <a:p>
          <a:r>
            <a:rPr lang="en-IN">
              <a:effectLst/>
              <a:latin typeface="Arial" panose="020B0604020202020204" pitchFamily="34" charset="0"/>
              <a:ea typeface="+mn-ea"/>
              <a:cs typeface="Arial" panose="020B0604020202020204" pitchFamily="34" charset="0"/>
            </a:rPr>
            <a:t>It can be stated that uncontrolled diabetes will not only have negative effects on quality of life of individuals but also on health care systems in general. </a:t>
          </a:r>
          <a:endParaRPr lang="en-IN">
            <a:latin typeface="Arial" panose="020B0604020202020204" pitchFamily="34" charset="0"/>
            <a:cs typeface="Arial" panose="020B0604020202020204" pitchFamily="34" charset="0"/>
          </a:endParaRPr>
        </a:p>
      </dgm:t>
    </dgm:pt>
    <dgm:pt modelId="{C1D8FA95-B429-4035-952A-49B3255D379C}" type="parTrans" cxnId="{E2486B06-0E5A-496E-A31B-611121DF14D8}">
      <dgm:prSet/>
      <dgm:spPr/>
      <dgm:t>
        <a:bodyPr/>
        <a:lstStyle/>
        <a:p>
          <a:endParaRPr lang="en-IN">
            <a:latin typeface="Arial" panose="020B0604020202020204" pitchFamily="34" charset="0"/>
            <a:cs typeface="Arial" panose="020B0604020202020204" pitchFamily="34" charset="0"/>
          </a:endParaRPr>
        </a:p>
      </dgm:t>
    </dgm:pt>
    <dgm:pt modelId="{276E323A-B128-4CA1-8277-1517BD9039EE}" type="sibTrans" cxnId="{E2486B06-0E5A-496E-A31B-611121DF14D8}">
      <dgm:prSet/>
      <dgm:spPr/>
      <dgm:t>
        <a:bodyPr/>
        <a:lstStyle/>
        <a:p>
          <a:endParaRPr lang="en-IN">
            <a:latin typeface="Arial" panose="020B0604020202020204" pitchFamily="34" charset="0"/>
            <a:cs typeface="Arial" panose="020B0604020202020204" pitchFamily="34" charset="0"/>
          </a:endParaRPr>
        </a:p>
      </dgm:t>
    </dgm:pt>
    <dgm:pt modelId="{2584C662-CBAD-4E31-82B7-80A06A8B96E6}">
      <dgm:prSet/>
      <dgm:spPr/>
      <dgm:t>
        <a:bodyPr/>
        <a:lstStyle/>
        <a:p>
          <a:r>
            <a:rPr lang="en-IN" dirty="0">
              <a:effectLst/>
              <a:latin typeface="Arial" panose="020B0604020202020204" pitchFamily="34" charset="0"/>
              <a:ea typeface="+mn-ea"/>
              <a:cs typeface="Arial" panose="020B0604020202020204" pitchFamily="34" charset="0"/>
            </a:rPr>
            <a:t>Different types of complications caused by high blood sugar, including heart disease, kidney failure, and amputations, are expensive and have a lasting negative impact on people's lives. </a:t>
          </a:r>
          <a:endParaRPr lang="en-IN" dirty="0">
            <a:latin typeface="Arial" panose="020B0604020202020204" pitchFamily="34" charset="0"/>
            <a:cs typeface="Arial" panose="020B0604020202020204" pitchFamily="34" charset="0"/>
          </a:endParaRPr>
        </a:p>
      </dgm:t>
    </dgm:pt>
    <dgm:pt modelId="{E556CAAE-868D-431B-A7B3-9A4099737F1E}" type="parTrans" cxnId="{E6C31550-6541-4B6C-B0B6-F77D408E2FCA}">
      <dgm:prSet/>
      <dgm:spPr/>
      <dgm:t>
        <a:bodyPr/>
        <a:lstStyle/>
        <a:p>
          <a:endParaRPr lang="en-IN">
            <a:latin typeface="Arial" panose="020B0604020202020204" pitchFamily="34" charset="0"/>
            <a:cs typeface="Arial" panose="020B0604020202020204" pitchFamily="34" charset="0"/>
          </a:endParaRPr>
        </a:p>
      </dgm:t>
    </dgm:pt>
    <dgm:pt modelId="{74ED95C5-0D27-4438-841D-C1DDE18202A6}" type="sibTrans" cxnId="{E6C31550-6541-4B6C-B0B6-F77D408E2FCA}">
      <dgm:prSet/>
      <dgm:spPr/>
      <dgm:t>
        <a:bodyPr/>
        <a:lstStyle/>
        <a:p>
          <a:endParaRPr lang="en-IN">
            <a:latin typeface="Arial" panose="020B0604020202020204" pitchFamily="34" charset="0"/>
            <a:cs typeface="Arial" panose="020B0604020202020204" pitchFamily="34" charset="0"/>
          </a:endParaRPr>
        </a:p>
      </dgm:t>
    </dgm:pt>
    <dgm:pt modelId="{0461CF0D-A1BA-43B5-903E-241EEBF3D8FB}" type="pres">
      <dgm:prSet presAssocID="{09E6811B-05FE-4152-8048-D24C53B9CC37}" presName="diagram" presStyleCnt="0">
        <dgm:presLayoutVars>
          <dgm:dir/>
          <dgm:resizeHandles val="exact"/>
        </dgm:presLayoutVars>
      </dgm:prSet>
      <dgm:spPr/>
    </dgm:pt>
    <dgm:pt modelId="{1631A27E-1A1D-4B7F-A4F2-415CFF4E69A9}" type="pres">
      <dgm:prSet presAssocID="{1CE2F5C7-0F6C-4382-82CD-7AD6DEFA6217}" presName="node" presStyleLbl="node1" presStyleIdx="0" presStyleCnt="4">
        <dgm:presLayoutVars>
          <dgm:bulletEnabled val="1"/>
        </dgm:presLayoutVars>
      </dgm:prSet>
      <dgm:spPr/>
    </dgm:pt>
    <dgm:pt modelId="{6F288FF0-5378-4CDC-AF4B-C35869CD1D59}" type="pres">
      <dgm:prSet presAssocID="{26D84486-0F6E-4832-9C11-933A4882103A}" presName="sibTrans" presStyleCnt="0"/>
      <dgm:spPr/>
    </dgm:pt>
    <dgm:pt modelId="{4EC52667-E6DA-47EF-9C57-987B7B9B1A67}" type="pres">
      <dgm:prSet presAssocID="{27E987EC-A393-47F2-A833-3ACF01B40116}" presName="node" presStyleLbl="node1" presStyleIdx="1" presStyleCnt="4">
        <dgm:presLayoutVars>
          <dgm:bulletEnabled val="1"/>
        </dgm:presLayoutVars>
      </dgm:prSet>
      <dgm:spPr/>
    </dgm:pt>
    <dgm:pt modelId="{BEEC02EE-B1ED-438A-B9BF-1224118DFE6B}" type="pres">
      <dgm:prSet presAssocID="{A69BB803-5C3B-4341-B002-46551DDEEB56}" presName="sibTrans" presStyleCnt="0"/>
      <dgm:spPr/>
    </dgm:pt>
    <dgm:pt modelId="{CDD494A3-A656-4006-AE39-EF1BE6DDB521}" type="pres">
      <dgm:prSet presAssocID="{E94BAA6B-C45D-4BF8-93D2-3101836E3898}" presName="node" presStyleLbl="node1" presStyleIdx="2" presStyleCnt="4">
        <dgm:presLayoutVars>
          <dgm:bulletEnabled val="1"/>
        </dgm:presLayoutVars>
      </dgm:prSet>
      <dgm:spPr/>
    </dgm:pt>
    <dgm:pt modelId="{EFC07415-FA6B-44A9-BC85-AC02C32DD7A6}" type="pres">
      <dgm:prSet presAssocID="{276E323A-B128-4CA1-8277-1517BD9039EE}" presName="sibTrans" presStyleCnt="0"/>
      <dgm:spPr/>
    </dgm:pt>
    <dgm:pt modelId="{83DB70FA-DE6C-48D0-A920-9E3D32D9781D}" type="pres">
      <dgm:prSet presAssocID="{2584C662-CBAD-4E31-82B7-80A06A8B96E6}" presName="node" presStyleLbl="node1" presStyleIdx="3" presStyleCnt="4">
        <dgm:presLayoutVars>
          <dgm:bulletEnabled val="1"/>
        </dgm:presLayoutVars>
      </dgm:prSet>
      <dgm:spPr/>
    </dgm:pt>
  </dgm:ptLst>
  <dgm:cxnLst>
    <dgm:cxn modelId="{E2486B06-0E5A-496E-A31B-611121DF14D8}" srcId="{09E6811B-05FE-4152-8048-D24C53B9CC37}" destId="{E94BAA6B-C45D-4BF8-93D2-3101836E3898}" srcOrd="2" destOrd="0" parTransId="{C1D8FA95-B429-4035-952A-49B3255D379C}" sibTransId="{276E323A-B128-4CA1-8277-1517BD9039EE}"/>
    <dgm:cxn modelId="{1F085B17-550A-429C-928E-2CDFA34C9B55}" type="presOf" srcId="{1CE2F5C7-0F6C-4382-82CD-7AD6DEFA6217}" destId="{1631A27E-1A1D-4B7F-A4F2-415CFF4E69A9}" srcOrd="0" destOrd="0" presId="urn:microsoft.com/office/officeart/2005/8/layout/default"/>
    <dgm:cxn modelId="{D381FA18-8E00-41B8-B81A-83E5602339A4}" type="presOf" srcId="{2584C662-CBAD-4E31-82B7-80A06A8B96E6}" destId="{83DB70FA-DE6C-48D0-A920-9E3D32D9781D}" srcOrd="0" destOrd="0" presId="urn:microsoft.com/office/officeart/2005/8/layout/default"/>
    <dgm:cxn modelId="{AE10E228-7AE0-4CA1-A308-DA129D100016}" type="presOf" srcId="{27E987EC-A393-47F2-A833-3ACF01B40116}" destId="{4EC52667-E6DA-47EF-9C57-987B7B9B1A67}" srcOrd="0" destOrd="0" presId="urn:microsoft.com/office/officeart/2005/8/layout/default"/>
    <dgm:cxn modelId="{E6C31550-6541-4B6C-B0B6-F77D408E2FCA}" srcId="{09E6811B-05FE-4152-8048-D24C53B9CC37}" destId="{2584C662-CBAD-4E31-82B7-80A06A8B96E6}" srcOrd="3" destOrd="0" parTransId="{E556CAAE-868D-431B-A7B3-9A4099737F1E}" sibTransId="{74ED95C5-0D27-4438-841D-C1DDE18202A6}"/>
    <dgm:cxn modelId="{C7071A5B-932F-46D9-BF31-6F5A542AFADE}" type="presOf" srcId="{09E6811B-05FE-4152-8048-D24C53B9CC37}" destId="{0461CF0D-A1BA-43B5-903E-241EEBF3D8FB}" srcOrd="0" destOrd="0" presId="urn:microsoft.com/office/officeart/2005/8/layout/default"/>
    <dgm:cxn modelId="{694D65AD-BEE9-4081-9296-1A7EA93A85B8}" type="presOf" srcId="{E94BAA6B-C45D-4BF8-93D2-3101836E3898}" destId="{CDD494A3-A656-4006-AE39-EF1BE6DDB521}" srcOrd="0" destOrd="0" presId="urn:microsoft.com/office/officeart/2005/8/layout/default"/>
    <dgm:cxn modelId="{B9A491B0-37A0-4093-8D20-4530E7958DE5}" srcId="{09E6811B-05FE-4152-8048-D24C53B9CC37}" destId="{27E987EC-A393-47F2-A833-3ACF01B40116}" srcOrd="1" destOrd="0" parTransId="{3ABE139D-A34C-4F13-B500-235A0F610403}" sibTransId="{A69BB803-5C3B-4341-B002-46551DDEEB56}"/>
    <dgm:cxn modelId="{9D6276BB-381A-410E-B28C-C4FF8D0867D7}" srcId="{09E6811B-05FE-4152-8048-D24C53B9CC37}" destId="{1CE2F5C7-0F6C-4382-82CD-7AD6DEFA6217}" srcOrd="0" destOrd="0" parTransId="{D70B0236-6C46-4F80-90D8-33CE4F36AD19}" sibTransId="{26D84486-0F6E-4832-9C11-933A4882103A}"/>
    <dgm:cxn modelId="{0055663A-6B9E-4BA3-828F-77CB5D4064EF}" type="presParOf" srcId="{0461CF0D-A1BA-43B5-903E-241EEBF3D8FB}" destId="{1631A27E-1A1D-4B7F-A4F2-415CFF4E69A9}" srcOrd="0" destOrd="0" presId="urn:microsoft.com/office/officeart/2005/8/layout/default"/>
    <dgm:cxn modelId="{6C69FE9B-DE1B-4A8B-A170-9357AD11BF91}" type="presParOf" srcId="{0461CF0D-A1BA-43B5-903E-241EEBF3D8FB}" destId="{6F288FF0-5378-4CDC-AF4B-C35869CD1D59}" srcOrd="1" destOrd="0" presId="urn:microsoft.com/office/officeart/2005/8/layout/default"/>
    <dgm:cxn modelId="{74DD2EE3-9B6A-4547-9107-26DF1B20DA2B}" type="presParOf" srcId="{0461CF0D-A1BA-43B5-903E-241EEBF3D8FB}" destId="{4EC52667-E6DA-47EF-9C57-987B7B9B1A67}" srcOrd="2" destOrd="0" presId="urn:microsoft.com/office/officeart/2005/8/layout/default"/>
    <dgm:cxn modelId="{C8A0318C-4F9E-4827-9926-1304DF4A8187}" type="presParOf" srcId="{0461CF0D-A1BA-43B5-903E-241EEBF3D8FB}" destId="{BEEC02EE-B1ED-438A-B9BF-1224118DFE6B}" srcOrd="3" destOrd="0" presId="urn:microsoft.com/office/officeart/2005/8/layout/default"/>
    <dgm:cxn modelId="{630D8F91-0CDD-4F18-89B0-420F304425D9}" type="presParOf" srcId="{0461CF0D-A1BA-43B5-903E-241EEBF3D8FB}" destId="{CDD494A3-A656-4006-AE39-EF1BE6DDB521}" srcOrd="4" destOrd="0" presId="urn:microsoft.com/office/officeart/2005/8/layout/default"/>
    <dgm:cxn modelId="{935D7385-A639-496A-B5BE-C51DEDF4311F}" type="presParOf" srcId="{0461CF0D-A1BA-43B5-903E-241EEBF3D8FB}" destId="{EFC07415-FA6B-44A9-BC85-AC02C32DD7A6}" srcOrd="5" destOrd="0" presId="urn:microsoft.com/office/officeart/2005/8/layout/default"/>
    <dgm:cxn modelId="{FA80A3A8-2861-4C2C-9757-32C985D389DE}" type="presParOf" srcId="{0461CF0D-A1BA-43B5-903E-241EEBF3D8FB}" destId="{83DB70FA-DE6C-48D0-A920-9E3D32D9781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309E9A-B1EA-4E04-83A7-8188FCFCF5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E081F2-5986-4B60-94CC-45C767B741EE}">
      <dgm:prSet/>
      <dgm:spPr/>
      <dgm:t>
        <a:bodyPr/>
        <a:lstStyle/>
        <a:p>
          <a:pPr>
            <a:lnSpc>
              <a:spcPct val="100000"/>
            </a:lnSpc>
          </a:pPr>
          <a:r>
            <a:rPr lang="en-IN" b="1">
              <a:latin typeface="Arial" panose="020B0604020202020204" pitchFamily="34" charset="0"/>
              <a:cs typeface="Arial" panose="020B0604020202020204" pitchFamily="34" charset="0"/>
            </a:rPr>
            <a:t>Intervention:</a:t>
          </a:r>
          <a:r>
            <a:rPr lang="en-IN">
              <a:latin typeface="Arial" panose="020B0604020202020204" pitchFamily="34" charset="0"/>
              <a:cs typeface="Arial" panose="020B0604020202020204" pitchFamily="34" charset="0"/>
            </a:rPr>
            <a:t> The mobile app </a:t>
          </a:r>
          <a:r>
            <a:rPr lang="en-IN" i="1">
              <a:latin typeface="Arial" panose="020B0604020202020204" pitchFamily="34" charset="0"/>
              <a:cs typeface="Arial" panose="020B0604020202020204" pitchFamily="34" charset="0"/>
            </a:rPr>
            <a:t>GlucoTrack</a:t>
          </a:r>
          <a:r>
            <a:rPr lang="en-IN">
              <a:latin typeface="Arial" panose="020B0604020202020204" pitchFamily="34" charset="0"/>
              <a:cs typeface="Arial" panose="020B0604020202020204" pitchFamily="34" charset="0"/>
            </a:rPr>
            <a:t> enables daily sugar tracking, lifestyle guidance and gamified engagement for diabetes prevention and control.</a:t>
          </a:r>
          <a:endParaRPr lang="en-US">
            <a:latin typeface="Arial" panose="020B0604020202020204" pitchFamily="34" charset="0"/>
            <a:cs typeface="Arial" panose="020B0604020202020204" pitchFamily="34" charset="0"/>
          </a:endParaRPr>
        </a:p>
      </dgm:t>
    </dgm:pt>
    <dgm:pt modelId="{506A417B-205F-4A42-8028-4D1123880395}" type="parTrans" cxnId="{EB13C09F-D971-45C8-B18A-35DD5785AED0}">
      <dgm:prSet/>
      <dgm:spPr/>
      <dgm:t>
        <a:bodyPr/>
        <a:lstStyle/>
        <a:p>
          <a:endParaRPr lang="en-US"/>
        </a:p>
      </dgm:t>
    </dgm:pt>
    <dgm:pt modelId="{C93D259C-2105-4B5D-8A03-83D58BD0570A}" type="sibTrans" cxnId="{EB13C09F-D971-45C8-B18A-35DD5785AED0}">
      <dgm:prSet/>
      <dgm:spPr/>
      <dgm:t>
        <a:bodyPr/>
        <a:lstStyle/>
        <a:p>
          <a:endParaRPr lang="en-US"/>
        </a:p>
      </dgm:t>
    </dgm:pt>
    <dgm:pt modelId="{AD5B1B31-6277-4F46-B034-1FB5D9DF0BFF}">
      <dgm:prSet/>
      <dgm:spPr/>
      <dgm:t>
        <a:bodyPr/>
        <a:lstStyle/>
        <a:p>
          <a:pPr>
            <a:lnSpc>
              <a:spcPct val="100000"/>
            </a:lnSpc>
          </a:pPr>
          <a:r>
            <a:rPr lang="en-IN">
              <a:latin typeface="Arial" panose="020B0604020202020204" pitchFamily="34" charset="0"/>
              <a:cs typeface="Arial" panose="020B0604020202020204" pitchFamily="34" charset="0"/>
            </a:rPr>
            <a:t>The intervention aims to increase self-monitoring frequency, promote healthy behaviours and reduce incidence of complications.</a:t>
          </a:r>
          <a:endParaRPr lang="en-US">
            <a:latin typeface="Arial" panose="020B0604020202020204" pitchFamily="34" charset="0"/>
            <a:cs typeface="Arial" panose="020B0604020202020204" pitchFamily="34" charset="0"/>
          </a:endParaRPr>
        </a:p>
      </dgm:t>
    </dgm:pt>
    <dgm:pt modelId="{CC6B4C6E-67B4-4F4B-90D4-B264EF89639E}" type="parTrans" cxnId="{E4A232F6-94A0-45A0-A050-C8BBDE82C36A}">
      <dgm:prSet/>
      <dgm:spPr/>
      <dgm:t>
        <a:bodyPr/>
        <a:lstStyle/>
        <a:p>
          <a:endParaRPr lang="en-US"/>
        </a:p>
      </dgm:t>
    </dgm:pt>
    <dgm:pt modelId="{E1CD57DE-2F66-44F2-9088-FB66E2D8B39E}" type="sibTrans" cxnId="{E4A232F6-94A0-45A0-A050-C8BBDE82C36A}">
      <dgm:prSet/>
      <dgm:spPr/>
      <dgm:t>
        <a:bodyPr/>
        <a:lstStyle/>
        <a:p>
          <a:endParaRPr lang="en-US"/>
        </a:p>
      </dgm:t>
    </dgm:pt>
    <dgm:pt modelId="{7E3451D3-3338-4D95-A220-6FF95AC63C7E}">
      <dgm:prSet/>
      <dgm:spPr/>
      <dgm:t>
        <a:bodyPr/>
        <a:lstStyle/>
        <a:p>
          <a:pPr>
            <a:lnSpc>
              <a:spcPct val="100000"/>
            </a:lnSpc>
          </a:pPr>
          <a:r>
            <a:rPr lang="en-IN" b="1">
              <a:latin typeface="Arial" panose="020B0604020202020204" pitchFamily="34" charset="0"/>
              <a:cs typeface="Arial" panose="020B0604020202020204" pitchFamily="34" charset="0"/>
            </a:rPr>
            <a:t>Objective:</a:t>
          </a:r>
          <a:r>
            <a:rPr lang="en-IN">
              <a:latin typeface="Arial" panose="020B0604020202020204" pitchFamily="34" charset="0"/>
              <a:cs typeface="Arial" panose="020B0604020202020204" pitchFamily="34" charset="0"/>
            </a:rPr>
            <a:t> To empower low-income adults to self-manage diabetes through affordable, digital self-monitoring.</a:t>
          </a:r>
          <a:endParaRPr lang="en-US">
            <a:latin typeface="Arial" panose="020B0604020202020204" pitchFamily="34" charset="0"/>
            <a:cs typeface="Arial" panose="020B0604020202020204" pitchFamily="34" charset="0"/>
          </a:endParaRPr>
        </a:p>
      </dgm:t>
    </dgm:pt>
    <dgm:pt modelId="{8AE14BB5-C129-4BFF-A4F5-1107A85281AA}" type="parTrans" cxnId="{88B4664C-428B-41B0-871B-6F27D27D91F9}">
      <dgm:prSet/>
      <dgm:spPr/>
      <dgm:t>
        <a:bodyPr/>
        <a:lstStyle/>
        <a:p>
          <a:endParaRPr lang="en-US"/>
        </a:p>
      </dgm:t>
    </dgm:pt>
    <dgm:pt modelId="{A23F6CA2-4E43-4B88-9479-6C8381512835}" type="sibTrans" cxnId="{88B4664C-428B-41B0-871B-6F27D27D91F9}">
      <dgm:prSet/>
      <dgm:spPr/>
      <dgm:t>
        <a:bodyPr/>
        <a:lstStyle/>
        <a:p>
          <a:endParaRPr lang="en-US"/>
        </a:p>
      </dgm:t>
    </dgm:pt>
    <dgm:pt modelId="{5EC7DC56-DF9E-4A2A-B8EE-112B178A2017}" type="pres">
      <dgm:prSet presAssocID="{28309E9A-B1EA-4E04-83A7-8188FCFCF58C}" presName="root" presStyleCnt="0">
        <dgm:presLayoutVars>
          <dgm:dir/>
          <dgm:resizeHandles val="exact"/>
        </dgm:presLayoutVars>
      </dgm:prSet>
      <dgm:spPr/>
    </dgm:pt>
    <dgm:pt modelId="{AB054596-9A87-4399-B00A-93D543FFBED5}" type="pres">
      <dgm:prSet presAssocID="{4CE081F2-5986-4B60-94CC-45C767B741EE}" presName="compNode" presStyleCnt="0"/>
      <dgm:spPr/>
    </dgm:pt>
    <dgm:pt modelId="{462552DC-4CAD-4F8E-8564-CE2C2DB40118}" type="pres">
      <dgm:prSet presAssocID="{4CE081F2-5986-4B60-94CC-45C767B741EE}" presName="bgRect" presStyleLbl="bgShp" presStyleIdx="0" presStyleCnt="3"/>
      <dgm:spPr/>
    </dgm:pt>
    <dgm:pt modelId="{789FC7E1-2894-4BAA-819F-375A9ADBA357}" type="pres">
      <dgm:prSet presAssocID="{4CE081F2-5986-4B60-94CC-45C767B741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uit Bowl"/>
        </a:ext>
      </dgm:extLst>
    </dgm:pt>
    <dgm:pt modelId="{8B97F29F-5C77-4352-9F56-02749650C180}" type="pres">
      <dgm:prSet presAssocID="{4CE081F2-5986-4B60-94CC-45C767B741EE}" presName="spaceRect" presStyleCnt="0"/>
      <dgm:spPr/>
    </dgm:pt>
    <dgm:pt modelId="{53A30627-5D90-41A3-B5A0-A112922BE84F}" type="pres">
      <dgm:prSet presAssocID="{4CE081F2-5986-4B60-94CC-45C767B741EE}" presName="parTx" presStyleLbl="revTx" presStyleIdx="0" presStyleCnt="3">
        <dgm:presLayoutVars>
          <dgm:chMax val="0"/>
          <dgm:chPref val="0"/>
        </dgm:presLayoutVars>
      </dgm:prSet>
      <dgm:spPr/>
    </dgm:pt>
    <dgm:pt modelId="{69EC442E-3B9D-4224-BD86-3B59DC8C6422}" type="pres">
      <dgm:prSet presAssocID="{C93D259C-2105-4B5D-8A03-83D58BD0570A}" presName="sibTrans" presStyleCnt="0"/>
      <dgm:spPr/>
    </dgm:pt>
    <dgm:pt modelId="{B8BFB307-05DC-440A-8AAD-39E0C1F1C3DA}" type="pres">
      <dgm:prSet presAssocID="{AD5B1B31-6277-4F46-B034-1FB5D9DF0BFF}" presName="compNode" presStyleCnt="0"/>
      <dgm:spPr/>
    </dgm:pt>
    <dgm:pt modelId="{0D9C62BE-A0E4-4603-BC5E-5E5424E78FD6}" type="pres">
      <dgm:prSet presAssocID="{AD5B1B31-6277-4F46-B034-1FB5D9DF0BFF}" presName="bgRect" presStyleLbl="bgShp" presStyleIdx="1" presStyleCnt="3"/>
      <dgm:spPr/>
    </dgm:pt>
    <dgm:pt modelId="{8CB4E799-FEB4-4F71-B16B-1F11946DACB0}" type="pres">
      <dgm:prSet presAssocID="{AD5B1B31-6277-4F46-B034-1FB5D9DF0B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B1EC4E99-E793-44AB-92C1-C147C43CB763}" type="pres">
      <dgm:prSet presAssocID="{AD5B1B31-6277-4F46-B034-1FB5D9DF0BFF}" presName="spaceRect" presStyleCnt="0"/>
      <dgm:spPr/>
    </dgm:pt>
    <dgm:pt modelId="{3FCE0D9C-2493-471B-A645-49962AE3AB4A}" type="pres">
      <dgm:prSet presAssocID="{AD5B1B31-6277-4F46-B034-1FB5D9DF0BFF}" presName="parTx" presStyleLbl="revTx" presStyleIdx="1" presStyleCnt="3">
        <dgm:presLayoutVars>
          <dgm:chMax val="0"/>
          <dgm:chPref val="0"/>
        </dgm:presLayoutVars>
      </dgm:prSet>
      <dgm:spPr/>
    </dgm:pt>
    <dgm:pt modelId="{1260864A-EE8C-4389-BD0C-33DCC4A1199D}" type="pres">
      <dgm:prSet presAssocID="{E1CD57DE-2F66-44F2-9088-FB66E2D8B39E}" presName="sibTrans" presStyleCnt="0"/>
      <dgm:spPr/>
    </dgm:pt>
    <dgm:pt modelId="{56C61BDA-96F4-4088-BF70-75A0EC50BB50}" type="pres">
      <dgm:prSet presAssocID="{7E3451D3-3338-4D95-A220-6FF95AC63C7E}" presName="compNode" presStyleCnt="0"/>
      <dgm:spPr/>
    </dgm:pt>
    <dgm:pt modelId="{BE22C2E0-C61C-4123-ADAD-772EC4A387BC}" type="pres">
      <dgm:prSet presAssocID="{7E3451D3-3338-4D95-A220-6FF95AC63C7E}" presName="bgRect" presStyleLbl="bgShp" presStyleIdx="2" presStyleCnt="3"/>
      <dgm:spPr/>
    </dgm:pt>
    <dgm:pt modelId="{3A47C267-A44A-4E9B-93D6-5C8BBD455E6F}" type="pres">
      <dgm:prSet presAssocID="{7E3451D3-3338-4D95-A220-6FF95AC63C7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4CFEF18A-C8E1-40C5-96CD-9689B5528651}" type="pres">
      <dgm:prSet presAssocID="{7E3451D3-3338-4D95-A220-6FF95AC63C7E}" presName="spaceRect" presStyleCnt="0"/>
      <dgm:spPr/>
    </dgm:pt>
    <dgm:pt modelId="{6C1C0FEE-186A-4295-945C-13C25EEAD6D5}" type="pres">
      <dgm:prSet presAssocID="{7E3451D3-3338-4D95-A220-6FF95AC63C7E}" presName="parTx" presStyleLbl="revTx" presStyleIdx="2" presStyleCnt="3">
        <dgm:presLayoutVars>
          <dgm:chMax val="0"/>
          <dgm:chPref val="0"/>
        </dgm:presLayoutVars>
      </dgm:prSet>
      <dgm:spPr/>
    </dgm:pt>
  </dgm:ptLst>
  <dgm:cxnLst>
    <dgm:cxn modelId="{5D016437-71C6-4AD3-9A3C-F78266CA9E36}" type="presOf" srcId="{7E3451D3-3338-4D95-A220-6FF95AC63C7E}" destId="{6C1C0FEE-186A-4295-945C-13C25EEAD6D5}" srcOrd="0" destOrd="0" presId="urn:microsoft.com/office/officeart/2018/2/layout/IconVerticalSolidList"/>
    <dgm:cxn modelId="{88B4664C-428B-41B0-871B-6F27D27D91F9}" srcId="{28309E9A-B1EA-4E04-83A7-8188FCFCF58C}" destId="{7E3451D3-3338-4D95-A220-6FF95AC63C7E}" srcOrd="2" destOrd="0" parTransId="{8AE14BB5-C129-4BFF-A4F5-1107A85281AA}" sibTransId="{A23F6CA2-4E43-4B88-9479-6C8381512835}"/>
    <dgm:cxn modelId="{9769BD99-6826-480F-8D04-43677D98940A}" type="presOf" srcId="{AD5B1B31-6277-4F46-B034-1FB5D9DF0BFF}" destId="{3FCE0D9C-2493-471B-A645-49962AE3AB4A}" srcOrd="0" destOrd="0" presId="urn:microsoft.com/office/officeart/2018/2/layout/IconVerticalSolidList"/>
    <dgm:cxn modelId="{EB13C09F-D971-45C8-B18A-35DD5785AED0}" srcId="{28309E9A-B1EA-4E04-83A7-8188FCFCF58C}" destId="{4CE081F2-5986-4B60-94CC-45C767B741EE}" srcOrd="0" destOrd="0" parTransId="{506A417B-205F-4A42-8028-4D1123880395}" sibTransId="{C93D259C-2105-4B5D-8A03-83D58BD0570A}"/>
    <dgm:cxn modelId="{CF1A89D3-A01D-468C-A329-10214F6B43E0}" type="presOf" srcId="{28309E9A-B1EA-4E04-83A7-8188FCFCF58C}" destId="{5EC7DC56-DF9E-4A2A-B8EE-112B178A2017}" srcOrd="0" destOrd="0" presId="urn:microsoft.com/office/officeart/2018/2/layout/IconVerticalSolidList"/>
    <dgm:cxn modelId="{936A10EF-6E6D-4CC7-B4D2-DA694434C7C2}" type="presOf" srcId="{4CE081F2-5986-4B60-94CC-45C767B741EE}" destId="{53A30627-5D90-41A3-B5A0-A112922BE84F}" srcOrd="0" destOrd="0" presId="urn:microsoft.com/office/officeart/2018/2/layout/IconVerticalSolidList"/>
    <dgm:cxn modelId="{E4A232F6-94A0-45A0-A050-C8BBDE82C36A}" srcId="{28309E9A-B1EA-4E04-83A7-8188FCFCF58C}" destId="{AD5B1B31-6277-4F46-B034-1FB5D9DF0BFF}" srcOrd="1" destOrd="0" parTransId="{CC6B4C6E-67B4-4F4B-90D4-B264EF89639E}" sibTransId="{E1CD57DE-2F66-44F2-9088-FB66E2D8B39E}"/>
    <dgm:cxn modelId="{E46D2438-B891-4E6C-BD43-678B119AF1A8}" type="presParOf" srcId="{5EC7DC56-DF9E-4A2A-B8EE-112B178A2017}" destId="{AB054596-9A87-4399-B00A-93D543FFBED5}" srcOrd="0" destOrd="0" presId="urn:microsoft.com/office/officeart/2018/2/layout/IconVerticalSolidList"/>
    <dgm:cxn modelId="{D63DC7A8-4245-4029-A784-330B6FFBCF20}" type="presParOf" srcId="{AB054596-9A87-4399-B00A-93D543FFBED5}" destId="{462552DC-4CAD-4F8E-8564-CE2C2DB40118}" srcOrd="0" destOrd="0" presId="urn:microsoft.com/office/officeart/2018/2/layout/IconVerticalSolidList"/>
    <dgm:cxn modelId="{31B01FC3-6BFD-4599-B516-D36988B1961E}" type="presParOf" srcId="{AB054596-9A87-4399-B00A-93D543FFBED5}" destId="{789FC7E1-2894-4BAA-819F-375A9ADBA357}" srcOrd="1" destOrd="0" presId="urn:microsoft.com/office/officeart/2018/2/layout/IconVerticalSolidList"/>
    <dgm:cxn modelId="{43240E9D-8174-46A6-A860-5176DCAD973D}" type="presParOf" srcId="{AB054596-9A87-4399-B00A-93D543FFBED5}" destId="{8B97F29F-5C77-4352-9F56-02749650C180}" srcOrd="2" destOrd="0" presId="urn:microsoft.com/office/officeart/2018/2/layout/IconVerticalSolidList"/>
    <dgm:cxn modelId="{73B7E3B4-6B4C-45E2-9229-BD7FECF85391}" type="presParOf" srcId="{AB054596-9A87-4399-B00A-93D543FFBED5}" destId="{53A30627-5D90-41A3-B5A0-A112922BE84F}" srcOrd="3" destOrd="0" presId="urn:microsoft.com/office/officeart/2018/2/layout/IconVerticalSolidList"/>
    <dgm:cxn modelId="{139CEAB8-66B6-4801-AE6A-41874D20CA43}" type="presParOf" srcId="{5EC7DC56-DF9E-4A2A-B8EE-112B178A2017}" destId="{69EC442E-3B9D-4224-BD86-3B59DC8C6422}" srcOrd="1" destOrd="0" presId="urn:microsoft.com/office/officeart/2018/2/layout/IconVerticalSolidList"/>
    <dgm:cxn modelId="{015EF633-0475-4591-AC70-5731AC129FE8}" type="presParOf" srcId="{5EC7DC56-DF9E-4A2A-B8EE-112B178A2017}" destId="{B8BFB307-05DC-440A-8AAD-39E0C1F1C3DA}" srcOrd="2" destOrd="0" presId="urn:microsoft.com/office/officeart/2018/2/layout/IconVerticalSolidList"/>
    <dgm:cxn modelId="{E23650CD-ACBB-4C00-9C31-02A79C0304C3}" type="presParOf" srcId="{B8BFB307-05DC-440A-8AAD-39E0C1F1C3DA}" destId="{0D9C62BE-A0E4-4603-BC5E-5E5424E78FD6}" srcOrd="0" destOrd="0" presId="urn:microsoft.com/office/officeart/2018/2/layout/IconVerticalSolidList"/>
    <dgm:cxn modelId="{AC3C4EC7-266D-4FC9-928F-33605DAB53D2}" type="presParOf" srcId="{B8BFB307-05DC-440A-8AAD-39E0C1F1C3DA}" destId="{8CB4E799-FEB4-4F71-B16B-1F11946DACB0}" srcOrd="1" destOrd="0" presId="urn:microsoft.com/office/officeart/2018/2/layout/IconVerticalSolidList"/>
    <dgm:cxn modelId="{4C16ADEA-CA12-4F57-BF9D-F5642513FC7E}" type="presParOf" srcId="{B8BFB307-05DC-440A-8AAD-39E0C1F1C3DA}" destId="{B1EC4E99-E793-44AB-92C1-C147C43CB763}" srcOrd="2" destOrd="0" presId="urn:microsoft.com/office/officeart/2018/2/layout/IconVerticalSolidList"/>
    <dgm:cxn modelId="{CC07F5B9-F3D6-4CA4-82FB-5935263F2F2C}" type="presParOf" srcId="{B8BFB307-05DC-440A-8AAD-39E0C1F1C3DA}" destId="{3FCE0D9C-2493-471B-A645-49962AE3AB4A}" srcOrd="3" destOrd="0" presId="urn:microsoft.com/office/officeart/2018/2/layout/IconVerticalSolidList"/>
    <dgm:cxn modelId="{F27EFB9A-3F9F-4FBC-BF06-0586187A255A}" type="presParOf" srcId="{5EC7DC56-DF9E-4A2A-B8EE-112B178A2017}" destId="{1260864A-EE8C-4389-BD0C-33DCC4A1199D}" srcOrd="3" destOrd="0" presId="urn:microsoft.com/office/officeart/2018/2/layout/IconVerticalSolidList"/>
    <dgm:cxn modelId="{FD06C914-0E59-4380-A058-4F1CE2060D61}" type="presParOf" srcId="{5EC7DC56-DF9E-4A2A-B8EE-112B178A2017}" destId="{56C61BDA-96F4-4088-BF70-75A0EC50BB50}" srcOrd="4" destOrd="0" presId="urn:microsoft.com/office/officeart/2018/2/layout/IconVerticalSolidList"/>
    <dgm:cxn modelId="{8136BE85-555D-4CCA-A4CC-BBAEA55A74C5}" type="presParOf" srcId="{56C61BDA-96F4-4088-BF70-75A0EC50BB50}" destId="{BE22C2E0-C61C-4123-ADAD-772EC4A387BC}" srcOrd="0" destOrd="0" presId="urn:microsoft.com/office/officeart/2018/2/layout/IconVerticalSolidList"/>
    <dgm:cxn modelId="{D6914400-502D-4D4E-BFE3-E9290600A59E}" type="presParOf" srcId="{56C61BDA-96F4-4088-BF70-75A0EC50BB50}" destId="{3A47C267-A44A-4E9B-93D6-5C8BBD455E6F}" srcOrd="1" destOrd="0" presId="urn:microsoft.com/office/officeart/2018/2/layout/IconVerticalSolidList"/>
    <dgm:cxn modelId="{DC7BEAF7-9975-44E5-9CE9-B047B06985B9}" type="presParOf" srcId="{56C61BDA-96F4-4088-BF70-75A0EC50BB50}" destId="{4CFEF18A-C8E1-40C5-96CD-9689B5528651}" srcOrd="2" destOrd="0" presId="urn:microsoft.com/office/officeart/2018/2/layout/IconVerticalSolidList"/>
    <dgm:cxn modelId="{C3E689A1-0CF5-41F6-B4A2-9C676599F3F0}" type="presParOf" srcId="{56C61BDA-96F4-4088-BF70-75A0EC50BB50}" destId="{6C1C0FEE-186A-4295-945C-13C25EEAD6D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2A77AE-598D-4FE9-B491-5EF8BB0CB116}" type="doc">
      <dgm:prSet loTypeId="urn:microsoft.com/office/officeart/2005/8/layout/hList7" loCatId="process" qsTypeId="urn:microsoft.com/office/officeart/2005/8/quickstyle/simple4" qsCatId="simple" csTypeId="urn:microsoft.com/office/officeart/2005/8/colors/colorful5" csCatId="colorful" phldr="1"/>
      <dgm:spPr/>
      <dgm:t>
        <a:bodyPr/>
        <a:lstStyle/>
        <a:p>
          <a:endParaRPr lang="en-US"/>
        </a:p>
      </dgm:t>
    </dgm:pt>
    <dgm:pt modelId="{34226106-A306-44A6-8283-C665C16DEA2E}">
      <dgm:prSet custT="1"/>
      <dgm:spPr/>
      <dgm:t>
        <a:bodyPr/>
        <a:lstStyle/>
        <a:p>
          <a:pPr>
            <a:defRPr cap="all"/>
          </a:pPr>
          <a:r>
            <a:rPr lang="en-US" sz="2000" b="1" dirty="0">
              <a:latin typeface="Arial" panose="020B0604020202020204" pitchFamily="34" charset="0"/>
              <a:cs typeface="Arial" panose="020B0604020202020204" pitchFamily="34" charset="0"/>
            </a:rPr>
            <a:t>Short-term outcomes:</a:t>
          </a:r>
        </a:p>
      </dgm:t>
    </dgm:pt>
    <dgm:pt modelId="{7695C1F9-DAEC-4531-93AD-CEB105BF7A2C}" type="parTrans" cxnId="{1549E5A8-717A-426E-967A-32ECDD934E36}">
      <dgm:prSet/>
      <dgm:spPr/>
      <dgm:t>
        <a:bodyPr/>
        <a:lstStyle/>
        <a:p>
          <a:endParaRPr lang="en-US"/>
        </a:p>
      </dgm:t>
    </dgm:pt>
    <dgm:pt modelId="{D8F13928-02B3-4F33-A9CD-FE636558AD80}" type="sibTrans" cxnId="{1549E5A8-717A-426E-967A-32ECDD934E36}">
      <dgm:prSet/>
      <dgm:spPr/>
      <dgm:t>
        <a:bodyPr/>
        <a:lstStyle/>
        <a:p>
          <a:endParaRPr lang="en-US"/>
        </a:p>
      </dgm:t>
    </dgm:pt>
    <dgm:pt modelId="{ED03F4EB-B424-4D1F-B7D3-B25C48BA938E}">
      <dgm:prSet custT="1"/>
      <dgm:spPr/>
      <dgm:t>
        <a:bodyPr/>
        <a:lstStyle/>
        <a:p>
          <a:pPr>
            <a:defRPr cap="all"/>
          </a:pPr>
          <a:r>
            <a:rPr lang="en-US" sz="2000" b="1" dirty="0">
              <a:latin typeface="Arial" panose="020B0604020202020204" pitchFamily="34" charset="0"/>
              <a:cs typeface="Arial" panose="020B0604020202020204" pitchFamily="34" charset="0"/>
            </a:rPr>
            <a:t>Long-term outcomes</a:t>
          </a:r>
          <a:r>
            <a:rPr lang="en-US" sz="1800" dirty="0">
              <a:latin typeface="Arial" panose="020B0604020202020204" pitchFamily="34" charset="0"/>
              <a:cs typeface="Arial" panose="020B0604020202020204" pitchFamily="34" charset="0"/>
            </a:rPr>
            <a:t>:</a:t>
          </a:r>
        </a:p>
      </dgm:t>
    </dgm:pt>
    <dgm:pt modelId="{1290121E-8533-4737-8C65-F55F93A02672}" type="parTrans" cxnId="{7781E75B-302D-4EEA-AF30-C5DBAF04B896}">
      <dgm:prSet/>
      <dgm:spPr/>
      <dgm:t>
        <a:bodyPr/>
        <a:lstStyle/>
        <a:p>
          <a:endParaRPr lang="en-US"/>
        </a:p>
      </dgm:t>
    </dgm:pt>
    <dgm:pt modelId="{094CD0B7-171D-4AFA-A8B4-E08CD9D6C5DA}" type="sibTrans" cxnId="{7781E75B-302D-4EEA-AF30-C5DBAF04B896}">
      <dgm:prSet/>
      <dgm:spPr/>
      <dgm:t>
        <a:bodyPr/>
        <a:lstStyle/>
        <a:p>
          <a:endParaRPr lang="en-US"/>
        </a:p>
      </dgm:t>
    </dgm:pt>
    <dgm:pt modelId="{C53924BB-A8CA-4965-8EE5-3D990E57D7F5}">
      <dgm:prSet custT="1"/>
      <dgm:spPr/>
      <dgm:t>
        <a:bodyPr/>
        <a:lstStyle/>
        <a:p>
          <a:pPr>
            <a:defRPr cap="all"/>
          </a:pPr>
          <a:r>
            <a:rPr lang="en-US" sz="1800" dirty="0">
              <a:latin typeface="Arial" panose="020B0604020202020204" pitchFamily="34" charset="0"/>
              <a:cs typeface="Arial" panose="020B0604020202020204" pitchFamily="34" charset="0"/>
            </a:rPr>
            <a:t>Reduction in uncontrolled glucose cases, fewer diabetes-related hospital admissions, and strengthened community capacity for sustainable digital self-care practices.</a:t>
          </a:r>
        </a:p>
      </dgm:t>
    </dgm:pt>
    <dgm:pt modelId="{C6FB37BB-D5FD-44E2-9FAB-CE3DF7E05F2F}" type="parTrans" cxnId="{A24CEF00-40B1-465D-AA7E-23E4F8BD2527}">
      <dgm:prSet/>
      <dgm:spPr/>
      <dgm:t>
        <a:bodyPr/>
        <a:lstStyle/>
        <a:p>
          <a:endParaRPr lang="en-IN"/>
        </a:p>
      </dgm:t>
    </dgm:pt>
    <dgm:pt modelId="{686D1DA2-0A63-4E2A-A597-E362A2B56464}" type="sibTrans" cxnId="{A24CEF00-40B1-465D-AA7E-23E4F8BD2527}">
      <dgm:prSet/>
      <dgm:spPr/>
      <dgm:t>
        <a:bodyPr/>
        <a:lstStyle/>
        <a:p>
          <a:endParaRPr lang="en-IN"/>
        </a:p>
      </dgm:t>
    </dgm:pt>
    <dgm:pt modelId="{5E5BEFD5-1BE9-4059-9739-9ECE7DB25AC4}">
      <dgm:prSet custT="1"/>
      <dgm:spPr/>
      <dgm:t>
        <a:bodyPr/>
        <a:lstStyle/>
        <a:p>
          <a:pPr>
            <a:defRPr cap="all"/>
          </a:pPr>
          <a:r>
            <a:rPr lang="en-US" sz="1800" dirty="0">
              <a:latin typeface="Arial" panose="020B0604020202020204" pitchFamily="34" charset="0"/>
              <a:cs typeface="Arial" panose="020B0604020202020204" pitchFamily="34" charset="0"/>
            </a:rPr>
            <a:t>Increased awareness of diabetes risks, improved self-monitoring frequency, and enhanced digital health literacy among low-income adults using </a:t>
          </a:r>
          <a:r>
            <a:rPr lang="en-US" sz="1800" dirty="0" err="1">
              <a:latin typeface="Arial" panose="020B0604020202020204" pitchFamily="34" charset="0"/>
              <a:cs typeface="Arial" panose="020B0604020202020204" pitchFamily="34" charset="0"/>
            </a:rPr>
            <a:t>GlucoTrack</a:t>
          </a:r>
          <a:r>
            <a:rPr lang="en-US" sz="1800" dirty="0">
              <a:latin typeface="Arial" panose="020B0604020202020204" pitchFamily="34" charset="0"/>
              <a:cs typeface="Arial" panose="020B0604020202020204" pitchFamily="34" charset="0"/>
            </a:rPr>
            <a:t>.</a:t>
          </a:r>
        </a:p>
      </dgm:t>
    </dgm:pt>
    <dgm:pt modelId="{D3A64C5A-38D6-465B-9F82-1250FE13145E}" type="parTrans" cxnId="{4CDF63B4-7099-473C-A97B-A8C236FE1D74}">
      <dgm:prSet/>
      <dgm:spPr/>
      <dgm:t>
        <a:bodyPr/>
        <a:lstStyle/>
        <a:p>
          <a:endParaRPr lang="en-IN"/>
        </a:p>
      </dgm:t>
    </dgm:pt>
    <dgm:pt modelId="{92BCDD1D-28CB-472A-89E5-5242570A5355}" type="sibTrans" cxnId="{4CDF63B4-7099-473C-A97B-A8C236FE1D74}">
      <dgm:prSet/>
      <dgm:spPr/>
      <dgm:t>
        <a:bodyPr/>
        <a:lstStyle/>
        <a:p>
          <a:endParaRPr lang="en-IN"/>
        </a:p>
      </dgm:t>
    </dgm:pt>
    <dgm:pt modelId="{10D69970-00B6-4B3C-9FC4-09A2B62035DA}" type="pres">
      <dgm:prSet presAssocID="{0E2A77AE-598D-4FE9-B491-5EF8BB0CB116}" presName="Name0" presStyleCnt="0">
        <dgm:presLayoutVars>
          <dgm:dir/>
          <dgm:resizeHandles val="exact"/>
        </dgm:presLayoutVars>
      </dgm:prSet>
      <dgm:spPr/>
    </dgm:pt>
    <dgm:pt modelId="{EF32DA83-7101-4D31-A1BF-4ECAB3BAFD81}" type="pres">
      <dgm:prSet presAssocID="{0E2A77AE-598D-4FE9-B491-5EF8BB0CB116}" presName="fgShape" presStyleLbl="fgShp" presStyleIdx="0" presStyleCnt="1"/>
      <dgm:spPr/>
    </dgm:pt>
    <dgm:pt modelId="{83720741-48E0-4934-BF20-9D3990A62B9A}" type="pres">
      <dgm:prSet presAssocID="{0E2A77AE-598D-4FE9-B491-5EF8BB0CB116}" presName="linComp" presStyleCnt="0"/>
      <dgm:spPr/>
    </dgm:pt>
    <dgm:pt modelId="{FDB27D4C-A810-4B48-B1F9-018109463B00}" type="pres">
      <dgm:prSet presAssocID="{34226106-A306-44A6-8283-C665C16DEA2E}" presName="compNode" presStyleCnt="0"/>
      <dgm:spPr/>
    </dgm:pt>
    <dgm:pt modelId="{CF65612A-4EF5-44AF-A7AE-858DEC8975F3}" type="pres">
      <dgm:prSet presAssocID="{34226106-A306-44A6-8283-C665C16DEA2E}" presName="bkgdShape" presStyleLbl="node1" presStyleIdx="0" presStyleCnt="2"/>
      <dgm:spPr/>
    </dgm:pt>
    <dgm:pt modelId="{63336C7A-9128-44B2-88E5-EFFBA90C2F8D}" type="pres">
      <dgm:prSet presAssocID="{34226106-A306-44A6-8283-C665C16DEA2E}" presName="nodeTx" presStyleLbl="node1" presStyleIdx="0" presStyleCnt="2">
        <dgm:presLayoutVars>
          <dgm:bulletEnabled val="1"/>
        </dgm:presLayoutVars>
      </dgm:prSet>
      <dgm:spPr/>
    </dgm:pt>
    <dgm:pt modelId="{E8D9A84F-BC7C-4E1F-BD0B-B0317E8E9989}" type="pres">
      <dgm:prSet presAssocID="{34226106-A306-44A6-8283-C665C16DEA2E}" presName="invisiNode" presStyleLbl="node1" presStyleIdx="0" presStyleCnt="2"/>
      <dgm:spPr/>
    </dgm:pt>
    <dgm:pt modelId="{4A7AD016-B8A9-45B7-99EC-ACC04C332189}" type="pres">
      <dgm:prSet presAssocID="{34226106-A306-44A6-8283-C665C16DEA2E}" presName="imagNod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ruit Bowl"/>
        </a:ext>
      </dgm:extLst>
    </dgm:pt>
    <dgm:pt modelId="{D9AFFA36-1FF8-4E10-A08A-F7F7FEF45D3D}" type="pres">
      <dgm:prSet presAssocID="{D8F13928-02B3-4F33-A9CD-FE636558AD80}" presName="sibTrans" presStyleLbl="sibTrans2D1" presStyleIdx="0" presStyleCnt="0"/>
      <dgm:spPr/>
    </dgm:pt>
    <dgm:pt modelId="{226D2F14-6DD4-4B10-AAC9-9653C8BEAD72}" type="pres">
      <dgm:prSet presAssocID="{ED03F4EB-B424-4D1F-B7D3-B25C48BA938E}" presName="compNode" presStyleCnt="0"/>
      <dgm:spPr/>
    </dgm:pt>
    <dgm:pt modelId="{240BC92E-AAD9-4555-97FE-DE99DE15BBC6}" type="pres">
      <dgm:prSet presAssocID="{ED03F4EB-B424-4D1F-B7D3-B25C48BA938E}" presName="bkgdShape" presStyleLbl="node1" presStyleIdx="1" presStyleCnt="2"/>
      <dgm:spPr/>
    </dgm:pt>
    <dgm:pt modelId="{00CB0823-4DC5-40A7-A1A0-EAC73FACEE45}" type="pres">
      <dgm:prSet presAssocID="{ED03F4EB-B424-4D1F-B7D3-B25C48BA938E}" presName="nodeTx" presStyleLbl="node1" presStyleIdx="1" presStyleCnt="2">
        <dgm:presLayoutVars>
          <dgm:bulletEnabled val="1"/>
        </dgm:presLayoutVars>
      </dgm:prSet>
      <dgm:spPr/>
    </dgm:pt>
    <dgm:pt modelId="{7001D258-E7AD-48E1-9118-A3F70C756699}" type="pres">
      <dgm:prSet presAssocID="{ED03F4EB-B424-4D1F-B7D3-B25C48BA938E}" presName="invisiNode" presStyleLbl="node1" presStyleIdx="1" presStyleCnt="2"/>
      <dgm:spPr/>
    </dgm:pt>
    <dgm:pt modelId="{D877F1FD-7042-4DF8-9B77-CB1FFEFF6C66}" type="pres">
      <dgm:prSet presAssocID="{ED03F4EB-B424-4D1F-B7D3-B25C48BA938E}" presName="imagNode" presStyleLbl="fgImgPlac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
        </a:ext>
      </dgm:extLst>
    </dgm:pt>
  </dgm:ptLst>
  <dgm:cxnLst>
    <dgm:cxn modelId="{A24CEF00-40B1-465D-AA7E-23E4F8BD2527}" srcId="{ED03F4EB-B424-4D1F-B7D3-B25C48BA938E}" destId="{C53924BB-A8CA-4965-8EE5-3D990E57D7F5}" srcOrd="0" destOrd="0" parTransId="{C6FB37BB-D5FD-44E2-9FAB-CE3DF7E05F2F}" sibTransId="{686D1DA2-0A63-4E2A-A597-E362A2B56464}"/>
    <dgm:cxn modelId="{46B02706-D770-4115-A478-9483C2A2D8FA}" type="presOf" srcId="{C53924BB-A8CA-4965-8EE5-3D990E57D7F5}" destId="{00CB0823-4DC5-40A7-A1A0-EAC73FACEE45}" srcOrd="1" destOrd="1" presId="urn:microsoft.com/office/officeart/2005/8/layout/hList7"/>
    <dgm:cxn modelId="{05646711-99B7-40CD-9F50-6AE0412D03DE}" type="presOf" srcId="{0E2A77AE-598D-4FE9-B491-5EF8BB0CB116}" destId="{10D69970-00B6-4B3C-9FC4-09A2B62035DA}" srcOrd="0" destOrd="0" presId="urn:microsoft.com/office/officeart/2005/8/layout/hList7"/>
    <dgm:cxn modelId="{B21EDC16-4F03-4BE4-83DD-DAC94D31D472}" type="presOf" srcId="{5E5BEFD5-1BE9-4059-9739-9ECE7DB25AC4}" destId="{63336C7A-9128-44B2-88E5-EFFBA90C2F8D}" srcOrd="1" destOrd="1" presId="urn:microsoft.com/office/officeart/2005/8/layout/hList7"/>
    <dgm:cxn modelId="{C7BB2A25-80E8-4962-A211-74A61EF70103}" type="presOf" srcId="{ED03F4EB-B424-4D1F-B7D3-B25C48BA938E}" destId="{00CB0823-4DC5-40A7-A1A0-EAC73FACEE45}" srcOrd="1" destOrd="0" presId="urn:microsoft.com/office/officeart/2005/8/layout/hList7"/>
    <dgm:cxn modelId="{D70E5229-F50D-4895-A056-937D42BE3ED4}" type="presOf" srcId="{D8F13928-02B3-4F33-A9CD-FE636558AD80}" destId="{D9AFFA36-1FF8-4E10-A08A-F7F7FEF45D3D}" srcOrd="0" destOrd="0" presId="urn:microsoft.com/office/officeart/2005/8/layout/hList7"/>
    <dgm:cxn modelId="{96D9324E-6D44-4E07-8BF6-776E96825ABE}" type="presOf" srcId="{5E5BEFD5-1BE9-4059-9739-9ECE7DB25AC4}" destId="{CF65612A-4EF5-44AF-A7AE-858DEC8975F3}" srcOrd="0" destOrd="1" presId="urn:microsoft.com/office/officeart/2005/8/layout/hList7"/>
    <dgm:cxn modelId="{7781E75B-302D-4EEA-AF30-C5DBAF04B896}" srcId="{0E2A77AE-598D-4FE9-B491-5EF8BB0CB116}" destId="{ED03F4EB-B424-4D1F-B7D3-B25C48BA938E}" srcOrd="1" destOrd="0" parTransId="{1290121E-8533-4737-8C65-F55F93A02672}" sibTransId="{094CD0B7-171D-4AFA-A8B4-E08CD9D6C5DA}"/>
    <dgm:cxn modelId="{A157E38C-D4F7-479E-ACED-A4515FCFA7C8}" type="presOf" srcId="{ED03F4EB-B424-4D1F-B7D3-B25C48BA938E}" destId="{240BC92E-AAD9-4555-97FE-DE99DE15BBC6}" srcOrd="0" destOrd="0" presId="urn:microsoft.com/office/officeart/2005/8/layout/hList7"/>
    <dgm:cxn modelId="{E4B41893-2E47-45AA-8F2C-88CB9942FCCC}" type="presOf" srcId="{34226106-A306-44A6-8283-C665C16DEA2E}" destId="{CF65612A-4EF5-44AF-A7AE-858DEC8975F3}" srcOrd="0" destOrd="0" presId="urn:microsoft.com/office/officeart/2005/8/layout/hList7"/>
    <dgm:cxn modelId="{1549E5A8-717A-426E-967A-32ECDD934E36}" srcId="{0E2A77AE-598D-4FE9-B491-5EF8BB0CB116}" destId="{34226106-A306-44A6-8283-C665C16DEA2E}" srcOrd="0" destOrd="0" parTransId="{7695C1F9-DAEC-4531-93AD-CEB105BF7A2C}" sibTransId="{D8F13928-02B3-4F33-A9CD-FE636558AD80}"/>
    <dgm:cxn modelId="{4CDF63B4-7099-473C-A97B-A8C236FE1D74}" srcId="{34226106-A306-44A6-8283-C665C16DEA2E}" destId="{5E5BEFD5-1BE9-4059-9739-9ECE7DB25AC4}" srcOrd="0" destOrd="0" parTransId="{D3A64C5A-38D6-465B-9F82-1250FE13145E}" sibTransId="{92BCDD1D-28CB-472A-89E5-5242570A5355}"/>
    <dgm:cxn modelId="{C52BFED8-6FFD-44A6-A29E-E0164D1A533F}" type="presOf" srcId="{34226106-A306-44A6-8283-C665C16DEA2E}" destId="{63336C7A-9128-44B2-88E5-EFFBA90C2F8D}" srcOrd="1" destOrd="0" presId="urn:microsoft.com/office/officeart/2005/8/layout/hList7"/>
    <dgm:cxn modelId="{92B7A4ED-7443-413C-8B86-2C4B09D3BF58}" type="presOf" srcId="{C53924BB-A8CA-4965-8EE5-3D990E57D7F5}" destId="{240BC92E-AAD9-4555-97FE-DE99DE15BBC6}" srcOrd="0" destOrd="1" presId="urn:microsoft.com/office/officeart/2005/8/layout/hList7"/>
    <dgm:cxn modelId="{8C9DAFA9-1E9E-458D-8386-391CA50947E0}" type="presParOf" srcId="{10D69970-00B6-4B3C-9FC4-09A2B62035DA}" destId="{EF32DA83-7101-4D31-A1BF-4ECAB3BAFD81}" srcOrd="0" destOrd="0" presId="urn:microsoft.com/office/officeart/2005/8/layout/hList7"/>
    <dgm:cxn modelId="{C1C67A49-B948-4AB7-8245-9A08D167F53C}" type="presParOf" srcId="{10D69970-00B6-4B3C-9FC4-09A2B62035DA}" destId="{83720741-48E0-4934-BF20-9D3990A62B9A}" srcOrd="1" destOrd="0" presId="urn:microsoft.com/office/officeart/2005/8/layout/hList7"/>
    <dgm:cxn modelId="{90A1E3BF-742D-4B4E-B180-88A47ACE0287}" type="presParOf" srcId="{83720741-48E0-4934-BF20-9D3990A62B9A}" destId="{FDB27D4C-A810-4B48-B1F9-018109463B00}" srcOrd="0" destOrd="0" presId="urn:microsoft.com/office/officeart/2005/8/layout/hList7"/>
    <dgm:cxn modelId="{5E4E1474-09F6-4994-9A44-C7B7ECF0A214}" type="presParOf" srcId="{FDB27D4C-A810-4B48-B1F9-018109463B00}" destId="{CF65612A-4EF5-44AF-A7AE-858DEC8975F3}" srcOrd="0" destOrd="0" presId="urn:microsoft.com/office/officeart/2005/8/layout/hList7"/>
    <dgm:cxn modelId="{33C64DFD-6B41-4977-9096-02850345B3FB}" type="presParOf" srcId="{FDB27D4C-A810-4B48-B1F9-018109463B00}" destId="{63336C7A-9128-44B2-88E5-EFFBA90C2F8D}" srcOrd="1" destOrd="0" presId="urn:microsoft.com/office/officeart/2005/8/layout/hList7"/>
    <dgm:cxn modelId="{4C0DE945-66D0-43BF-81BB-96E0A8A74BCD}" type="presParOf" srcId="{FDB27D4C-A810-4B48-B1F9-018109463B00}" destId="{E8D9A84F-BC7C-4E1F-BD0B-B0317E8E9989}" srcOrd="2" destOrd="0" presId="urn:microsoft.com/office/officeart/2005/8/layout/hList7"/>
    <dgm:cxn modelId="{BBF00B37-78D4-4A04-A31A-5674825B85D4}" type="presParOf" srcId="{FDB27D4C-A810-4B48-B1F9-018109463B00}" destId="{4A7AD016-B8A9-45B7-99EC-ACC04C332189}" srcOrd="3" destOrd="0" presId="urn:microsoft.com/office/officeart/2005/8/layout/hList7"/>
    <dgm:cxn modelId="{755C546A-D09E-41F5-ACE0-7C4CE535DA7A}" type="presParOf" srcId="{83720741-48E0-4934-BF20-9D3990A62B9A}" destId="{D9AFFA36-1FF8-4E10-A08A-F7F7FEF45D3D}" srcOrd="1" destOrd="0" presId="urn:microsoft.com/office/officeart/2005/8/layout/hList7"/>
    <dgm:cxn modelId="{E109A361-3DC6-43A6-8EDA-1BC063167AFB}" type="presParOf" srcId="{83720741-48E0-4934-BF20-9D3990A62B9A}" destId="{226D2F14-6DD4-4B10-AAC9-9653C8BEAD72}" srcOrd="2" destOrd="0" presId="urn:microsoft.com/office/officeart/2005/8/layout/hList7"/>
    <dgm:cxn modelId="{86E35074-E341-44C7-9252-39C72C0F1A1D}" type="presParOf" srcId="{226D2F14-6DD4-4B10-AAC9-9653C8BEAD72}" destId="{240BC92E-AAD9-4555-97FE-DE99DE15BBC6}" srcOrd="0" destOrd="0" presId="urn:microsoft.com/office/officeart/2005/8/layout/hList7"/>
    <dgm:cxn modelId="{C60E0F91-B14F-4BD4-8887-7189A3D8D3B8}" type="presParOf" srcId="{226D2F14-6DD4-4B10-AAC9-9653C8BEAD72}" destId="{00CB0823-4DC5-40A7-A1A0-EAC73FACEE45}" srcOrd="1" destOrd="0" presId="urn:microsoft.com/office/officeart/2005/8/layout/hList7"/>
    <dgm:cxn modelId="{8175D52F-A2AA-468E-A010-3EA1BD5757C2}" type="presParOf" srcId="{226D2F14-6DD4-4B10-AAC9-9653C8BEAD72}" destId="{7001D258-E7AD-48E1-9118-A3F70C756699}" srcOrd="2" destOrd="0" presId="urn:microsoft.com/office/officeart/2005/8/layout/hList7"/>
    <dgm:cxn modelId="{4EFB2B25-E3B0-4CC4-8002-6320B6575B92}" type="presParOf" srcId="{226D2F14-6DD4-4B10-AAC9-9653C8BEAD72}" destId="{D877F1FD-7042-4DF8-9B77-CB1FFEFF6C66}"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FCE5B18-1CE6-4C63-8E63-55B54116A92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D277515-37A5-4F8F-AE16-3D045173D437}">
      <dgm:prSet/>
      <dgm:spPr/>
      <dgm:t>
        <a:bodyPr/>
        <a:lstStyle/>
        <a:p>
          <a:r>
            <a:rPr lang="en-US"/>
            <a:t>The anticipated results will cover not only the behavioural side but also that of the clinical. Initially, GlucoTrack will turn up the awareness presented for the users and self-management with regard for self-assurance. </a:t>
          </a:r>
        </a:p>
      </dgm:t>
    </dgm:pt>
    <dgm:pt modelId="{3C84266B-81A0-4107-8304-03F75A21A777}" type="parTrans" cxnId="{D6FBE278-7B84-420C-8AB2-D58250C1105E}">
      <dgm:prSet/>
      <dgm:spPr/>
      <dgm:t>
        <a:bodyPr/>
        <a:lstStyle/>
        <a:p>
          <a:endParaRPr lang="en-US"/>
        </a:p>
      </dgm:t>
    </dgm:pt>
    <dgm:pt modelId="{E6462BCB-1AAE-4CA4-A7F6-7A12DE2EB79A}" type="sibTrans" cxnId="{D6FBE278-7B84-420C-8AB2-D58250C1105E}">
      <dgm:prSet/>
      <dgm:spPr/>
      <dgm:t>
        <a:bodyPr/>
        <a:lstStyle/>
        <a:p>
          <a:endParaRPr lang="en-US"/>
        </a:p>
      </dgm:t>
    </dgm:pt>
    <dgm:pt modelId="{D74C3C5D-5D01-40DB-95C8-AA1A2B237A0B}">
      <dgm:prSet/>
      <dgm:spPr/>
      <dgm:t>
        <a:bodyPr/>
        <a:lstStyle/>
        <a:p>
          <a:r>
            <a:rPr lang="en-US"/>
            <a:t>Meanwhile, in this context, the long-term benefits are going to be visible in the form of less patients who are to be hospitalized and an overall healthier community supporting the right of people to equal benefit of health care. </a:t>
          </a:r>
        </a:p>
      </dgm:t>
    </dgm:pt>
    <dgm:pt modelId="{999B8C97-7B97-417E-BFC0-7A80CC8A67E6}" type="parTrans" cxnId="{079A0D37-5744-43B2-A84C-A038D275699C}">
      <dgm:prSet/>
      <dgm:spPr/>
      <dgm:t>
        <a:bodyPr/>
        <a:lstStyle/>
        <a:p>
          <a:endParaRPr lang="en-US"/>
        </a:p>
      </dgm:t>
    </dgm:pt>
    <dgm:pt modelId="{EE590CCD-D62E-474C-84EF-14B67823FE59}" type="sibTrans" cxnId="{079A0D37-5744-43B2-A84C-A038D275699C}">
      <dgm:prSet/>
      <dgm:spPr/>
      <dgm:t>
        <a:bodyPr/>
        <a:lstStyle/>
        <a:p>
          <a:endParaRPr lang="en-US"/>
        </a:p>
      </dgm:t>
    </dgm:pt>
    <dgm:pt modelId="{13654EEA-85A5-470B-87B8-E9AD04EF553A}">
      <dgm:prSet/>
      <dgm:spPr/>
      <dgm:t>
        <a:bodyPr/>
        <a:lstStyle/>
        <a:p>
          <a:r>
            <a:rPr lang="en-US"/>
            <a:t>The assessment will be purely based on the user data collected, and the opinions of the surrounding community for six and twelve months.</a:t>
          </a:r>
        </a:p>
      </dgm:t>
    </dgm:pt>
    <dgm:pt modelId="{3EBB9D8B-90B1-493F-A91F-748E1CC657C9}" type="parTrans" cxnId="{D17197B2-960E-4582-A216-338A288E08EB}">
      <dgm:prSet/>
      <dgm:spPr/>
      <dgm:t>
        <a:bodyPr/>
        <a:lstStyle/>
        <a:p>
          <a:endParaRPr lang="en-US"/>
        </a:p>
      </dgm:t>
    </dgm:pt>
    <dgm:pt modelId="{8FC411AE-2F5E-484D-9A85-8AD9980B756F}" type="sibTrans" cxnId="{D17197B2-960E-4582-A216-338A288E08EB}">
      <dgm:prSet/>
      <dgm:spPr/>
      <dgm:t>
        <a:bodyPr/>
        <a:lstStyle/>
        <a:p>
          <a:endParaRPr lang="en-US"/>
        </a:p>
      </dgm:t>
    </dgm:pt>
    <dgm:pt modelId="{79385EFE-15C5-42F4-9AC4-8F2CCF3F0158}" type="pres">
      <dgm:prSet presAssocID="{CFCE5B18-1CE6-4C63-8E63-55B54116A92E}" presName="root" presStyleCnt="0">
        <dgm:presLayoutVars>
          <dgm:dir/>
          <dgm:resizeHandles val="exact"/>
        </dgm:presLayoutVars>
      </dgm:prSet>
      <dgm:spPr/>
    </dgm:pt>
    <dgm:pt modelId="{76749D14-7AF7-45C7-B208-F660BE8F13C1}" type="pres">
      <dgm:prSet presAssocID="{AD277515-37A5-4F8F-AE16-3D045173D437}" presName="compNode" presStyleCnt="0"/>
      <dgm:spPr/>
    </dgm:pt>
    <dgm:pt modelId="{08D050BD-B23E-4C2A-98CF-2DDAA23FF140}" type="pres">
      <dgm:prSet presAssocID="{AD277515-37A5-4F8F-AE16-3D045173D437}" presName="bgRect" presStyleLbl="bgShp" presStyleIdx="0" presStyleCnt="3"/>
      <dgm:spPr/>
    </dgm:pt>
    <dgm:pt modelId="{302333A2-ED9E-41A8-A099-7CCB2DC2A3BE}" type="pres">
      <dgm:prSet presAssocID="{AD277515-37A5-4F8F-AE16-3D045173D43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5AAF9E4C-5E47-4C55-8440-403872EEDC54}" type="pres">
      <dgm:prSet presAssocID="{AD277515-37A5-4F8F-AE16-3D045173D437}" presName="spaceRect" presStyleCnt="0"/>
      <dgm:spPr/>
    </dgm:pt>
    <dgm:pt modelId="{58A34839-60FC-4E5E-885E-F45ABC421CCB}" type="pres">
      <dgm:prSet presAssocID="{AD277515-37A5-4F8F-AE16-3D045173D437}" presName="parTx" presStyleLbl="revTx" presStyleIdx="0" presStyleCnt="3">
        <dgm:presLayoutVars>
          <dgm:chMax val="0"/>
          <dgm:chPref val="0"/>
        </dgm:presLayoutVars>
      </dgm:prSet>
      <dgm:spPr/>
    </dgm:pt>
    <dgm:pt modelId="{69ECE3A4-FB30-49F2-991F-105A9DB7234A}" type="pres">
      <dgm:prSet presAssocID="{E6462BCB-1AAE-4CA4-A7F6-7A12DE2EB79A}" presName="sibTrans" presStyleCnt="0"/>
      <dgm:spPr/>
    </dgm:pt>
    <dgm:pt modelId="{2042764E-7313-4919-9BCE-6C660EE910A7}" type="pres">
      <dgm:prSet presAssocID="{D74C3C5D-5D01-40DB-95C8-AA1A2B237A0B}" presName="compNode" presStyleCnt="0"/>
      <dgm:spPr/>
    </dgm:pt>
    <dgm:pt modelId="{3BA277D0-FC5E-4272-9856-53BC12A36858}" type="pres">
      <dgm:prSet presAssocID="{D74C3C5D-5D01-40DB-95C8-AA1A2B237A0B}" presName="bgRect" presStyleLbl="bgShp" presStyleIdx="1" presStyleCnt="3"/>
      <dgm:spPr/>
    </dgm:pt>
    <dgm:pt modelId="{5948FAAA-83E3-4796-857E-D2ACFCB87E3F}" type="pres">
      <dgm:prSet presAssocID="{D74C3C5D-5D01-40DB-95C8-AA1A2B237A0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A9CB7AA-A48E-48EF-9D9C-31B5F81809B6}" type="pres">
      <dgm:prSet presAssocID="{D74C3C5D-5D01-40DB-95C8-AA1A2B237A0B}" presName="spaceRect" presStyleCnt="0"/>
      <dgm:spPr/>
    </dgm:pt>
    <dgm:pt modelId="{D7FE817F-7BDA-457B-99E8-9B92E1DF5124}" type="pres">
      <dgm:prSet presAssocID="{D74C3C5D-5D01-40DB-95C8-AA1A2B237A0B}" presName="parTx" presStyleLbl="revTx" presStyleIdx="1" presStyleCnt="3">
        <dgm:presLayoutVars>
          <dgm:chMax val="0"/>
          <dgm:chPref val="0"/>
        </dgm:presLayoutVars>
      </dgm:prSet>
      <dgm:spPr/>
    </dgm:pt>
    <dgm:pt modelId="{1C5B7006-BA29-44FA-8586-5EF7DAC266B5}" type="pres">
      <dgm:prSet presAssocID="{EE590CCD-D62E-474C-84EF-14B67823FE59}" presName="sibTrans" presStyleCnt="0"/>
      <dgm:spPr/>
    </dgm:pt>
    <dgm:pt modelId="{CC4E8D9C-D6DE-4756-9169-C3EE1C32D0B8}" type="pres">
      <dgm:prSet presAssocID="{13654EEA-85A5-470B-87B8-E9AD04EF553A}" presName="compNode" presStyleCnt="0"/>
      <dgm:spPr/>
    </dgm:pt>
    <dgm:pt modelId="{A3F3A792-31B1-4460-9FFD-AF2DBE0BE2D1}" type="pres">
      <dgm:prSet presAssocID="{13654EEA-85A5-470B-87B8-E9AD04EF553A}" presName="bgRect" presStyleLbl="bgShp" presStyleIdx="2" presStyleCnt="3"/>
      <dgm:spPr/>
    </dgm:pt>
    <dgm:pt modelId="{8B3591D8-BAB5-4D79-A7DC-29CE8A3B6AFF}" type="pres">
      <dgm:prSet presAssocID="{13654EEA-85A5-470B-87B8-E9AD04EF553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0F97E8E6-D963-4C1F-9883-63D6B75C78A0}" type="pres">
      <dgm:prSet presAssocID="{13654EEA-85A5-470B-87B8-E9AD04EF553A}" presName="spaceRect" presStyleCnt="0"/>
      <dgm:spPr/>
    </dgm:pt>
    <dgm:pt modelId="{2266E06C-6197-4D18-B2ED-99ED8E69C4E7}" type="pres">
      <dgm:prSet presAssocID="{13654EEA-85A5-470B-87B8-E9AD04EF553A}" presName="parTx" presStyleLbl="revTx" presStyleIdx="2" presStyleCnt="3">
        <dgm:presLayoutVars>
          <dgm:chMax val="0"/>
          <dgm:chPref val="0"/>
        </dgm:presLayoutVars>
      </dgm:prSet>
      <dgm:spPr/>
    </dgm:pt>
  </dgm:ptLst>
  <dgm:cxnLst>
    <dgm:cxn modelId="{079A0D37-5744-43B2-A84C-A038D275699C}" srcId="{CFCE5B18-1CE6-4C63-8E63-55B54116A92E}" destId="{D74C3C5D-5D01-40DB-95C8-AA1A2B237A0B}" srcOrd="1" destOrd="0" parTransId="{999B8C97-7B97-417E-BFC0-7A80CC8A67E6}" sibTransId="{EE590CCD-D62E-474C-84EF-14B67823FE59}"/>
    <dgm:cxn modelId="{4BD21D37-CDBE-4987-99ED-08D9334E0C8D}" type="presOf" srcId="{D74C3C5D-5D01-40DB-95C8-AA1A2B237A0B}" destId="{D7FE817F-7BDA-457B-99E8-9B92E1DF5124}" srcOrd="0" destOrd="0" presId="urn:microsoft.com/office/officeart/2018/2/layout/IconVerticalSolidList"/>
    <dgm:cxn modelId="{9A5CC575-5BCB-47D5-9CF1-5C67F50966BA}" type="presOf" srcId="{13654EEA-85A5-470B-87B8-E9AD04EF553A}" destId="{2266E06C-6197-4D18-B2ED-99ED8E69C4E7}" srcOrd="0" destOrd="0" presId="urn:microsoft.com/office/officeart/2018/2/layout/IconVerticalSolidList"/>
    <dgm:cxn modelId="{D6FBE278-7B84-420C-8AB2-D58250C1105E}" srcId="{CFCE5B18-1CE6-4C63-8E63-55B54116A92E}" destId="{AD277515-37A5-4F8F-AE16-3D045173D437}" srcOrd="0" destOrd="0" parTransId="{3C84266B-81A0-4107-8304-03F75A21A777}" sibTransId="{E6462BCB-1AAE-4CA4-A7F6-7A12DE2EB79A}"/>
    <dgm:cxn modelId="{D17197B2-960E-4582-A216-338A288E08EB}" srcId="{CFCE5B18-1CE6-4C63-8E63-55B54116A92E}" destId="{13654EEA-85A5-470B-87B8-E9AD04EF553A}" srcOrd="2" destOrd="0" parTransId="{3EBB9D8B-90B1-493F-A91F-748E1CC657C9}" sibTransId="{8FC411AE-2F5E-484D-9A85-8AD9980B756F}"/>
    <dgm:cxn modelId="{876AAFEE-CD83-44E6-8399-DF40E907D9A2}" type="presOf" srcId="{CFCE5B18-1CE6-4C63-8E63-55B54116A92E}" destId="{79385EFE-15C5-42F4-9AC4-8F2CCF3F0158}" srcOrd="0" destOrd="0" presId="urn:microsoft.com/office/officeart/2018/2/layout/IconVerticalSolidList"/>
    <dgm:cxn modelId="{154905F9-B339-49DD-B2BB-C827B5638170}" type="presOf" srcId="{AD277515-37A5-4F8F-AE16-3D045173D437}" destId="{58A34839-60FC-4E5E-885E-F45ABC421CCB}" srcOrd="0" destOrd="0" presId="urn:microsoft.com/office/officeart/2018/2/layout/IconVerticalSolidList"/>
    <dgm:cxn modelId="{8EFE5469-7917-485C-AD24-354A899944C7}" type="presParOf" srcId="{79385EFE-15C5-42F4-9AC4-8F2CCF3F0158}" destId="{76749D14-7AF7-45C7-B208-F660BE8F13C1}" srcOrd="0" destOrd="0" presId="urn:microsoft.com/office/officeart/2018/2/layout/IconVerticalSolidList"/>
    <dgm:cxn modelId="{BD1B4BAB-4E7B-4A23-83AA-C9B1EE3688BA}" type="presParOf" srcId="{76749D14-7AF7-45C7-B208-F660BE8F13C1}" destId="{08D050BD-B23E-4C2A-98CF-2DDAA23FF140}" srcOrd="0" destOrd="0" presId="urn:microsoft.com/office/officeart/2018/2/layout/IconVerticalSolidList"/>
    <dgm:cxn modelId="{58C58A15-6E9D-4C12-8A67-BBDAB41FC510}" type="presParOf" srcId="{76749D14-7AF7-45C7-B208-F660BE8F13C1}" destId="{302333A2-ED9E-41A8-A099-7CCB2DC2A3BE}" srcOrd="1" destOrd="0" presId="urn:microsoft.com/office/officeart/2018/2/layout/IconVerticalSolidList"/>
    <dgm:cxn modelId="{71736214-AC84-4FC5-98A3-B24DE8094236}" type="presParOf" srcId="{76749D14-7AF7-45C7-B208-F660BE8F13C1}" destId="{5AAF9E4C-5E47-4C55-8440-403872EEDC54}" srcOrd="2" destOrd="0" presId="urn:microsoft.com/office/officeart/2018/2/layout/IconVerticalSolidList"/>
    <dgm:cxn modelId="{0311AB4E-A8BB-4E37-AAAE-82D5496351DA}" type="presParOf" srcId="{76749D14-7AF7-45C7-B208-F660BE8F13C1}" destId="{58A34839-60FC-4E5E-885E-F45ABC421CCB}" srcOrd="3" destOrd="0" presId="urn:microsoft.com/office/officeart/2018/2/layout/IconVerticalSolidList"/>
    <dgm:cxn modelId="{6EA2915F-A719-4ECF-9166-15A22FAB0C6D}" type="presParOf" srcId="{79385EFE-15C5-42F4-9AC4-8F2CCF3F0158}" destId="{69ECE3A4-FB30-49F2-991F-105A9DB7234A}" srcOrd="1" destOrd="0" presId="urn:microsoft.com/office/officeart/2018/2/layout/IconVerticalSolidList"/>
    <dgm:cxn modelId="{77CFEA02-0A87-4066-8B66-A044A9E9AE14}" type="presParOf" srcId="{79385EFE-15C5-42F4-9AC4-8F2CCF3F0158}" destId="{2042764E-7313-4919-9BCE-6C660EE910A7}" srcOrd="2" destOrd="0" presId="urn:microsoft.com/office/officeart/2018/2/layout/IconVerticalSolidList"/>
    <dgm:cxn modelId="{EF0145EA-A1D7-413D-AC2F-4196E5B3ADD1}" type="presParOf" srcId="{2042764E-7313-4919-9BCE-6C660EE910A7}" destId="{3BA277D0-FC5E-4272-9856-53BC12A36858}" srcOrd="0" destOrd="0" presId="urn:microsoft.com/office/officeart/2018/2/layout/IconVerticalSolidList"/>
    <dgm:cxn modelId="{D5A27D9A-79C7-4923-85CE-F53285DB5E43}" type="presParOf" srcId="{2042764E-7313-4919-9BCE-6C660EE910A7}" destId="{5948FAAA-83E3-4796-857E-D2ACFCB87E3F}" srcOrd="1" destOrd="0" presId="urn:microsoft.com/office/officeart/2018/2/layout/IconVerticalSolidList"/>
    <dgm:cxn modelId="{DC9CB697-EB30-4542-9939-C6893DF88577}" type="presParOf" srcId="{2042764E-7313-4919-9BCE-6C660EE910A7}" destId="{EA9CB7AA-A48E-48EF-9D9C-31B5F81809B6}" srcOrd="2" destOrd="0" presId="urn:microsoft.com/office/officeart/2018/2/layout/IconVerticalSolidList"/>
    <dgm:cxn modelId="{CB9217FE-B3EE-427C-A1F8-7BCB6DDFB9C7}" type="presParOf" srcId="{2042764E-7313-4919-9BCE-6C660EE910A7}" destId="{D7FE817F-7BDA-457B-99E8-9B92E1DF5124}" srcOrd="3" destOrd="0" presId="urn:microsoft.com/office/officeart/2018/2/layout/IconVerticalSolidList"/>
    <dgm:cxn modelId="{836B12D1-A4D1-4DB4-81BB-D02C394C6A43}" type="presParOf" srcId="{79385EFE-15C5-42F4-9AC4-8F2CCF3F0158}" destId="{1C5B7006-BA29-44FA-8586-5EF7DAC266B5}" srcOrd="3" destOrd="0" presId="urn:microsoft.com/office/officeart/2018/2/layout/IconVerticalSolidList"/>
    <dgm:cxn modelId="{EB84A351-E904-46E7-89EA-577DF1945326}" type="presParOf" srcId="{79385EFE-15C5-42F4-9AC4-8F2CCF3F0158}" destId="{CC4E8D9C-D6DE-4756-9169-C3EE1C32D0B8}" srcOrd="4" destOrd="0" presId="urn:microsoft.com/office/officeart/2018/2/layout/IconVerticalSolidList"/>
    <dgm:cxn modelId="{0AD1D42D-11C0-4175-8D4C-44BA52B2E492}" type="presParOf" srcId="{CC4E8D9C-D6DE-4756-9169-C3EE1C32D0B8}" destId="{A3F3A792-31B1-4460-9FFD-AF2DBE0BE2D1}" srcOrd="0" destOrd="0" presId="urn:microsoft.com/office/officeart/2018/2/layout/IconVerticalSolidList"/>
    <dgm:cxn modelId="{42116515-AFFD-4E1F-BC82-5443D04274AE}" type="presParOf" srcId="{CC4E8D9C-D6DE-4756-9169-C3EE1C32D0B8}" destId="{8B3591D8-BAB5-4D79-A7DC-29CE8A3B6AFF}" srcOrd="1" destOrd="0" presId="urn:microsoft.com/office/officeart/2018/2/layout/IconVerticalSolidList"/>
    <dgm:cxn modelId="{6FAAACE9-5416-4DD3-B28B-95E337CD1C08}" type="presParOf" srcId="{CC4E8D9C-D6DE-4756-9169-C3EE1C32D0B8}" destId="{0F97E8E6-D963-4C1F-9883-63D6B75C78A0}" srcOrd="2" destOrd="0" presId="urn:microsoft.com/office/officeart/2018/2/layout/IconVerticalSolidList"/>
    <dgm:cxn modelId="{17DBCE1E-F0B5-49B9-9816-8663442FFCE4}" type="presParOf" srcId="{CC4E8D9C-D6DE-4756-9169-C3EE1C32D0B8}" destId="{2266E06C-6197-4D18-B2ED-99ED8E69C4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740D933-AEE8-406B-AA22-94B67F6ED39A}" type="doc">
      <dgm:prSet loTypeId="urn:microsoft.com/office/officeart/2005/8/layout/vProcess5" loCatId="process" qsTypeId="urn:microsoft.com/office/officeart/2005/8/quickstyle/simple1" qsCatId="simple" csTypeId="urn:microsoft.com/office/officeart/2005/8/colors/accent6_2" csCatId="accent6" phldr="1"/>
      <dgm:spPr/>
      <dgm:t>
        <a:bodyPr/>
        <a:lstStyle/>
        <a:p>
          <a:endParaRPr lang="en-US"/>
        </a:p>
      </dgm:t>
    </dgm:pt>
    <dgm:pt modelId="{73F3EBFE-BCE0-4AB6-B0F4-8CF3A8EDB258}">
      <dgm:prSet/>
      <dgm:spPr/>
      <dgm:t>
        <a:bodyPr/>
        <a:lstStyle/>
        <a:p>
          <a:r>
            <a:rPr lang="en-GB" dirty="0"/>
            <a:t>The PRECEDE-PROCEED model integrates factors related to the diagnosis, implementation, and evaluation of health interventions (Kim et al., 2022). </a:t>
          </a:r>
          <a:endParaRPr lang="en-US" dirty="0"/>
        </a:p>
      </dgm:t>
    </dgm:pt>
    <dgm:pt modelId="{8C62CB44-AF10-4718-922D-5706A596498D}" type="parTrans" cxnId="{5B5CC6FE-D996-4278-867A-86E04856AED2}">
      <dgm:prSet/>
      <dgm:spPr/>
      <dgm:t>
        <a:bodyPr/>
        <a:lstStyle/>
        <a:p>
          <a:endParaRPr lang="en-US"/>
        </a:p>
      </dgm:t>
    </dgm:pt>
    <dgm:pt modelId="{CF920BC8-3958-4BA4-BD0B-6CD02EBF5C21}" type="sibTrans" cxnId="{5B5CC6FE-D996-4278-867A-86E04856AED2}">
      <dgm:prSet/>
      <dgm:spPr/>
      <dgm:t>
        <a:bodyPr/>
        <a:lstStyle/>
        <a:p>
          <a:endParaRPr lang="en-US"/>
        </a:p>
      </dgm:t>
    </dgm:pt>
    <dgm:pt modelId="{395643C9-7AC4-4B86-BF4C-6E0DF1A48334}">
      <dgm:prSet/>
      <dgm:spPr/>
      <dgm:t>
        <a:bodyPr/>
        <a:lstStyle/>
        <a:p>
          <a:r>
            <a:rPr lang="en-GB" dirty="0"/>
            <a:t>This encourages community participation and data-driven decision-making (</a:t>
          </a:r>
          <a:r>
            <a:rPr lang="en-GB" dirty="0" err="1"/>
            <a:t>Luangphituck</a:t>
          </a:r>
          <a:r>
            <a:rPr lang="en-GB" dirty="0"/>
            <a:t> et al., 2025).</a:t>
          </a:r>
          <a:endParaRPr lang="en-US" dirty="0"/>
        </a:p>
      </dgm:t>
    </dgm:pt>
    <dgm:pt modelId="{7103FA02-B078-4BC6-BB5C-8FC04402C3DD}" type="parTrans" cxnId="{6EE5E282-201B-4E1F-BCC1-40F71E37C169}">
      <dgm:prSet/>
      <dgm:spPr/>
      <dgm:t>
        <a:bodyPr/>
        <a:lstStyle/>
        <a:p>
          <a:endParaRPr lang="en-US"/>
        </a:p>
      </dgm:t>
    </dgm:pt>
    <dgm:pt modelId="{6397E64A-F31D-479B-8CAB-E554085DD986}" type="sibTrans" cxnId="{6EE5E282-201B-4E1F-BCC1-40F71E37C169}">
      <dgm:prSet/>
      <dgm:spPr/>
      <dgm:t>
        <a:bodyPr/>
        <a:lstStyle/>
        <a:p>
          <a:endParaRPr lang="en-US"/>
        </a:p>
      </dgm:t>
    </dgm:pt>
    <dgm:pt modelId="{9E9576B7-6B6D-49B9-AC0D-C45A911D2DC2}">
      <dgm:prSet/>
      <dgm:spPr/>
      <dgm:t>
        <a:bodyPr/>
        <a:lstStyle/>
        <a:p>
          <a:r>
            <a:rPr lang="en-GB" b="0" i="0" u="none" strike="noStrike" dirty="0">
              <a:effectLst/>
              <a:latin typeface="Arial" panose="020B0604020202020204" pitchFamily="34" charset="0"/>
            </a:rPr>
            <a:t>The PRECEDE-PROCEED model or framework is considered one of the major supports of the planning phase that can be helpful for planning, carrying out, and appraising the </a:t>
          </a:r>
          <a:r>
            <a:rPr lang="en-GB" b="0" i="0" u="none" strike="noStrike" dirty="0" err="1">
              <a:effectLst/>
              <a:latin typeface="Arial" panose="020B0604020202020204" pitchFamily="34" charset="0"/>
            </a:rPr>
            <a:t>GlucoTrack</a:t>
          </a:r>
          <a:r>
            <a:rPr lang="en-GB" b="0" i="0" u="none" strike="noStrike" dirty="0">
              <a:effectLst/>
              <a:latin typeface="Arial" panose="020B0604020202020204" pitchFamily="34" charset="0"/>
            </a:rPr>
            <a:t> intervention (</a:t>
          </a:r>
          <a:r>
            <a:rPr lang="en-GB" b="0" dirty="0" err="1">
              <a:latin typeface="Arial" panose="020B0604020202020204" pitchFamily="34" charset="0"/>
              <a:cs typeface="Arial" panose="020B0604020202020204" pitchFamily="34" charset="0"/>
            </a:rPr>
            <a:t>Luangphituck</a:t>
          </a:r>
          <a:r>
            <a:rPr lang="en-GB" b="0" dirty="0">
              <a:latin typeface="Arial" panose="020B0604020202020204" pitchFamily="34" charset="0"/>
              <a:cs typeface="Arial" panose="020B0604020202020204" pitchFamily="34" charset="0"/>
            </a:rPr>
            <a:t> et al., 2025)</a:t>
          </a:r>
          <a:r>
            <a:rPr lang="en-GB" b="0" i="0" u="none" strike="noStrike" dirty="0">
              <a:effectLst/>
              <a:latin typeface="Arial" panose="020B0604020202020204" pitchFamily="34" charset="0"/>
            </a:rPr>
            <a:t>.</a:t>
          </a:r>
          <a:endParaRPr lang="en-US" b="0" dirty="0"/>
        </a:p>
      </dgm:t>
    </dgm:pt>
    <dgm:pt modelId="{D5CFEBC1-02AE-4B07-B0E0-00C5B9CD4F9B}" type="parTrans" cxnId="{D10C2570-A3A9-4053-A2BE-B19009EF4B84}">
      <dgm:prSet/>
      <dgm:spPr/>
      <dgm:t>
        <a:bodyPr/>
        <a:lstStyle/>
        <a:p>
          <a:endParaRPr lang="en-IN"/>
        </a:p>
      </dgm:t>
    </dgm:pt>
    <dgm:pt modelId="{580675FE-F8C2-4A4D-BF30-52D4DF9E4165}" type="sibTrans" cxnId="{D10C2570-A3A9-4053-A2BE-B19009EF4B84}">
      <dgm:prSet/>
      <dgm:spPr/>
      <dgm:t>
        <a:bodyPr/>
        <a:lstStyle/>
        <a:p>
          <a:endParaRPr lang="en-IN"/>
        </a:p>
      </dgm:t>
    </dgm:pt>
    <dgm:pt modelId="{4A4A4906-AFA7-4A1F-BA18-08098C1A9114}" type="pres">
      <dgm:prSet presAssocID="{4740D933-AEE8-406B-AA22-94B67F6ED39A}" presName="outerComposite" presStyleCnt="0">
        <dgm:presLayoutVars>
          <dgm:chMax val="5"/>
          <dgm:dir/>
          <dgm:resizeHandles val="exact"/>
        </dgm:presLayoutVars>
      </dgm:prSet>
      <dgm:spPr/>
    </dgm:pt>
    <dgm:pt modelId="{3EA4B80D-CEED-4B19-B778-06403F070971}" type="pres">
      <dgm:prSet presAssocID="{4740D933-AEE8-406B-AA22-94B67F6ED39A}" presName="dummyMaxCanvas" presStyleCnt="0">
        <dgm:presLayoutVars/>
      </dgm:prSet>
      <dgm:spPr/>
    </dgm:pt>
    <dgm:pt modelId="{6D6F8552-3DFF-4AEB-AC37-45636BE41CB9}" type="pres">
      <dgm:prSet presAssocID="{4740D933-AEE8-406B-AA22-94B67F6ED39A}" presName="ThreeNodes_1" presStyleLbl="node1" presStyleIdx="0" presStyleCnt="3">
        <dgm:presLayoutVars>
          <dgm:bulletEnabled val="1"/>
        </dgm:presLayoutVars>
      </dgm:prSet>
      <dgm:spPr/>
    </dgm:pt>
    <dgm:pt modelId="{9A22ACF9-3E4E-48B6-8788-A56FC38EBAB9}" type="pres">
      <dgm:prSet presAssocID="{4740D933-AEE8-406B-AA22-94B67F6ED39A}" presName="ThreeNodes_2" presStyleLbl="node1" presStyleIdx="1" presStyleCnt="3">
        <dgm:presLayoutVars>
          <dgm:bulletEnabled val="1"/>
        </dgm:presLayoutVars>
      </dgm:prSet>
      <dgm:spPr/>
    </dgm:pt>
    <dgm:pt modelId="{886BE1A2-855D-4D4A-BFF8-A8E08364FF44}" type="pres">
      <dgm:prSet presAssocID="{4740D933-AEE8-406B-AA22-94B67F6ED39A}" presName="ThreeNodes_3" presStyleLbl="node1" presStyleIdx="2" presStyleCnt="3">
        <dgm:presLayoutVars>
          <dgm:bulletEnabled val="1"/>
        </dgm:presLayoutVars>
      </dgm:prSet>
      <dgm:spPr/>
    </dgm:pt>
    <dgm:pt modelId="{EDCB0ED9-088E-499F-B233-690F22099EC4}" type="pres">
      <dgm:prSet presAssocID="{4740D933-AEE8-406B-AA22-94B67F6ED39A}" presName="ThreeConn_1-2" presStyleLbl="fgAccFollowNode1" presStyleIdx="0" presStyleCnt="2">
        <dgm:presLayoutVars>
          <dgm:bulletEnabled val="1"/>
        </dgm:presLayoutVars>
      </dgm:prSet>
      <dgm:spPr/>
    </dgm:pt>
    <dgm:pt modelId="{52D6A023-E470-4850-96CE-DCE6980615C8}" type="pres">
      <dgm:prSet presAssocID="{4740D933-AEE8-406B-AA22-94B67F6ED39A}" presName="ThreeConn_2-3" presStyleLbl="fgAccFollowNode1" presStyleIdx="1" presStyleCnt="2">
        <dgm:presLayoutVars>
          <dgm:bulletEnabled val="1"/>
        </dgm:presLayoutVars>
      </dgm:prSet>
      <dgm:spPr/>
    </dgm:pt>
    <dgm:pt modelId="{722B9201-CDDA-4A86-BD51-0CBDDE4BD967}" type="pres">
      <dgm:prSet presAssocID="{4740D933-AEE8-406B-AA22-94B67F6ED39A}" presName="ThreeNodes_1_text" presStyleLbl="node1" presStyleIdx="2" presStyleCnt="3">
        <dgm:presLayoutVars>
          <dgm:bulletEnabled val="1"/>
        </dgm:presLayoutVars>
      </dgm:prSet>
      <dgm:spPr/>
    </dgm:pt>
    <dgm:pt modelId="{2B1BCA1B-4654-4E05-81E3-3474535ED130}" type="pres">
      <dgm:prSet presAssocID="{4740D933-AEE8-406B-AA22-94B67F6ED39A}" presName="ThreeNodes_2_text" presStyleLbl="node1" presStyleIdx="2" presStyleCnt="3">
        <dgm:presLayoutVars>
          <dgm:bulletEnabled val="1"/>
        </dgm:presLayoutVars>
      </dgm:prSet>
      <dgm:spPr/>
    </dgm:pt>
    <dgm:pt modelId="{AE1A33FA-1469-40FF-81A3-6861944B8434}" type="pres">
      <dgm:prSet presAssocID="{4740D933-AEE8-406B-AA22-94B67F6ED39A}" presName="ThreeNodes_3_text" presStyleLbl="node1" presStyleIdx="2" presStyleCnt="3">
        <dgm:presLayoutVars>
          <dgm:bulletEnabled val="1"/>
        </dgm:presLayoutVars>
      </dgm:prSet>
      <dgm:spPr/>
    </dgm:pt>
  </dgm:ptLst>
  <dgm:cxnLst>
    <dgm:cxn modelId="{46339901-6E7E-43C9-9648-145CB296FB24}" type="presOf" srcId="{73F3EBFE-BCE0-4AB6-B0F4-8CF3A8EDB258}" destId="{722B9201-CDDA-4A86-BD51-0CBDDE4BD967}" srcOrd="1" destOrd="0" presId="urn:microsoft.com/office/officeart/2005/8/layout/vProcess5"/>
    <dgm:cxn modelId="{6FC0DD0E-8D02-4250-9ECC-70F6464266EC}" type="presOf" srcId="{395643C9-7AC4-4B86-BF4C-6E0DF1A48334}" destId="{9A22ACF9-3E4E-48B6-8788-A56FC38EBAB9}" srcOrd="0" destOrd="0" presId="urn:microsoft.com/office/officeart/2005/8/layout/vProcess5"/>
    <dgm:cxn modelId="{412FAC47-5041-458D-932C-59673F2E9977}" type="presOf" srcId="{6397E64A-F31D-479B-8CAB-E554085DD986}" destId="{52D6A023-E470-4850-96CE-DCE6980615C8}" srcOrd="0" destOrd="0" presId="urn:microsoft.com/office/officeart/2005/8/layout/vProcess5"/>
    <dgm:cxn modelId="{0A880C4B-97B7-47C9-B33B-290582C45977}" type="presOf" srcId="{9E9576B7-6B6D-49B9-AC0D-C45A911D2DC2}" destId="{886BE1A2-855D-4D4A-BFF8-A8E08364FF44}" srcOrd="0" destOrd="0" presId="urn:microsoft.com/office/officeart/2005/8/layout/vProcess5"/>
    <dgm:cxn modelId="{64C5A759-38C9-42BC-9AE8-166BF970D8BC}" type="presOf" srcId="{73F3EBFE-BCE0-4AB6-B0F4-8CF3A8EDB258}" destId="{6D6F8552-3DFF-4AEB-AC37-45636BE41CB9}" srcOrd="0" destOrd="0" presId="urn:microsoft.com/office/officeart/2005/8/layout/vProcess5"/>
    <dgm:cxn modelId="{D10C2570-A3A9-4053-A2BE-B19009EF4B84}" srcId="{4740D933-AEE8-406B-AA22-94B67F6ED39A}" destId="{9E9576B7-6B6D-49B9-AC0D-C45A911D2DC2}" srcOrd="2" destOrd="0" parTransId="{D5CFEBC1-02AE-4B07-B0E0-00C5B9CD4F9B}" sibTransId="{580675FE-F8C2-4A4D-BF30-52D4DF9E4165}"/>
    <dgm:cxn modelId="{37CE2175-6E67-4F9B-990E-43CDD50B7097}" type="presOf" srcId="{9E9576B7-6B6D-49B9-AC0D-C45A911D2DC2}" destId="{AE1A33FA-1469-40FF-81A3-6861944B8434}" srcOrd="1" destOrd="0" presId="urn:microsoft.com/office/officeart/2005/8/layout/vProcess5"/>
    <dgm:cxn modelId="{6EE5E282-201B-4E1F-BCC1-40F71E37C169}" srcId="{4740D933-AEE8-406B-AA22-94B67F6ED39A}" destId="{395643C9-7AC4-4B86-BF4C-6E0DF1A48334}" srcOrd="1" destOrd="0" parTransId="{7103FA02-B078-4BC6-BB5C-8FC04402C3DD}" sibTransId="{6397E64A-F31D-479B-8CAB-E554085DD986}"/>
    <dgm:cxn modelId="{7605769C-E1F5-4424-91DA-05612D818001}" type="presOf" srcId="{CF920BC8-3958-4BA4-BD0B-6CD02EBF5C21}" destId="{EDCB0ED9-088E-499F-B233-690F22099EC4}" srcOrd="0" destOrd="0" presId="urn:microsoft.com/office/officeart/2005/8/layout/vProcess5"/>
    <dgm:cxn modelId="{49BA1BA0-B5C2-43F9-A57D-F34DF0C1C965}" type="presOf" srcId="{4740D933-AEE8-406B-AA22-94B67F6ED39A}" destId="{4A4A4906-AFA7-4A1F-BA18-08098C1A9114}" srcOrd="0" destOrd="0" presId="urn:microsoft.com/office/officeart/2005/8/layout/vProcess5"/>
    <dgm:cxn modelId="{9DA69EF9-BE04-43C4-9DCA-747558B6A374}" type="presOf" srcId="{395643C9-7AC4-4B86-BF4C-6E0DF1A48334}" destId="{2B1BCA1B-4654-4E05-81E3-3474535ED130}" srcOrd="1" destOrd="0" presId="urn:microsoft.com/office/officeart/2005/8/layout/vProcess5"/>
    <dgm:cxn modelId="{5B5CC6FE-D996-4278-867A-86E04856AED2}" srcId="{4740D933-AEE8-406B-AA22-94B67F6ED39A}" destId="{73F3EBFE-BCE0-4AB6-B0F4-8CF3A8EDB258}" srcOrd="0" destOrd="0" parTransId="{8C62CB44-AF10-4718-922D-5706A596498D}" sibTransId="{CF920BC8-3958-4BA4-BD0B-6CD02EBF5C21}"/>
    <dgm:cxn modelId="{0CD3C329-8020-4061-84B7-4D4AF9129E91}" type="presParOf" srcId="{4A4A4906-AFA7-4A1F-BA18-08098C1A9114}" destId="{3EA4B80D-CEED-4B19-B778-06403F070971}" srcOrd="0" destOrd="0" presId="urn:microsoft.com/office/officeart/2005/8/layout/vProcess5"/>
    <dgm:cxn modelId="{C5356C38-8A6D-4EED-9EAC-E4F43849CA0C}" type="presParOf" srcId="{4A4A4906-AFA7-4A1F-BA18-08098C1A9114}" destId="{6D6F8552-3DFF-4AEB-AC37-45636BE41CB9}" srcOrd="1" destOrd="0" presId="urn:microsoft.com/office/officeart/2005/8/layout/vProcess5"/>
    <dgm:cxn modelId="{C78A51A3-442C-4ABD-9D74-B4454D3AB722}" type="presParOf" srcId="{4A4A4906-AFA7-4A1F-BA18-08098C1A9114}" destId="{9A22ACF9-3E4E-48B6-8788-A56FC38EBAB9}" srcOrd="2" destOrd="0" presId="urn:microsoft.com/office/officeart/2005/8/layout/vProcess5"/>
    <dgm:cxn modelId="{3D9B0610-CBF1-48B8-952D-BBA640AEEF65}" type="presParOf" srcId="{4A4A4906-AFA7-4A1F-BA18-08098C1A9114}" destId="{886BE1A2-855D-4D4A-BFF8-A8E08364FF44}" srcOrd="3" destOrd="0" presId="urn:microsoft.com/office/officeart/2005/8/layout/vProcess5"/>
    <dgm:cxn modelId="{44FE691C-05E1-4125-8B60-F2D9E7B9967C}" type="presParOf" srcId="{4A4A4906-AFA7-4A1F-BA18-08098C1A9114}" destId="{EDCB0ED9-088E-499F-B233-690F22099EC4}" srcOrd="4" destOrd="0" presId="urn:microsoft.com/office/officeart/2005/8/layout/vProcess5"/>
    <dgm:cxn modelId="{674B5264-8A65-4A5E-A5DA-91250F2FB7D4}" type="presParOf" srcId="{4A4A4906-AFA7-4A1F-BA18-08098C1A9114}" destId="{52D6A023-E470-4850-96CE-DCE6980615C8}" srcOrd="5" destOrd="0" presId="urn:microsoft.com/office/officeart/2005/8/layout/vProcess5"/>
    <dgm:cxn modelId="{AEEC285B-C96D-4C21-9C1A-088B3E688995}" type="presParOf" srcId="{4A4A4906-AFA7-4A1F-BA18-08098C1A9114}" destId="{722B9201-CDDA-4A86-BD51-0CBDDE4BD967}" srcOrd="6" destOrd="0" presId="urn:microsoft.com/office/officeart/2005/8/layout/vProcess5"/>
    <dgm:cxn modelId="{1D0678B5-51D7-4CE2-B211-AE5836AF72CA}" type="presParOf" srcId="{4A4A4906-AFA7-4A1F-BA18-08098C1A9114}" destId="{2B1BCA1B-4654-4E05-81E3-3474535ED130}" srcOrd="7" destOrd="0" presId="urn:microsoft.com/office/officeart/2005/8/layout/vProcess5"/>
    <dgm:cxn modelId="{5DA48393-04FE-44DD-BF8C-4F89967F6AD7}" type="presParOf" srcId="{4A4A4906-AFA7-4A1F-BA18-08098C1A9114}" destId="{AE1A33FA-1469-40FF-81A3-6861944B8434}"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1EFD10-1D7B-4D26-A721-441BCCB32F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9706239-B8AD-4CF7-BD09-BB3B6C652F04}">
      <dgm:prSet/>
      <dgm:spPr/>
      <dgm:t>
        <a:bodyPr/>
        <a:lstStyle/>
        <a:p>
          <a:r>
            <a:rPr lang="en-GB" b="0" i="0" dirty="0"/>
            <a:t>Selected the PRECEDE–PROCEED model for its comprehensive structure covering needs assessment to evaluation (Kim et al., 2022).</a:t>
          </a:r>
          <a:endParaRPr lang="en-US" dirty="0"/>
        </a:p>
      </dgm:t>
    </dgm:pt>
    <dgm:pt modelId="{2DE48D74-2095-4EE2-83B2-B7579DC363CC}" type="parTrans" cxnId="{8998E238-5E52-4D0C-8521-441EEB4E23DF}">
      <dgm:prSet/>
      <dgm:spPr/>
      <dgm:t>
        <a:bodyPr/>
        <a:lstStyle/>
        <a:p>
          <a:endParaRPr lang="en-US"/>
        </a:p>
      </dgm:t>
    </dgm:pt>
    <dgm:pt modelId="{3877833B-AA77-47EC-BA4C-4487EB16FA2B}" type="sibTrans" cxnId="{8998E238-5E52-4D0C-8521-441EEB4E23DF}">
      <dgm:prSet/>
      <dgm:spPr/>
      <dgm:t>
        <a:bodyPr/>
        <a:lstStyle/>
        <a:p>
          <a:endParaRPr lang="en-US"/>
        </a:p>
      </dgm:t>
    </dgm:pt>
    <dgm:pt modelId="{B1181396-76FE-4C90-9218-692D9E9FF695}">
      <dgm:prSet/>
      <dgm:spPr/>
      <dgm:t>
        <a:bodyPr/>
        <a:lstStyle/>
        <a:p>
          <a:r>
            <a:rPr lang="en-GB" b="0" i="0" dirty="0"/>
            <a:t>The model integrates behavioural, environmental and policy determinants of health, making it suitable for digital health interventions (Evans, Welsh and Seibold, 2022).</a:t>
          </a:r>
          <a:endParaRPr lang="en-US" dirty="0"/>
        </a:p>
      </dgm:t>
    </dgm:pt>
    <dgm:pt modelId="{EA4612E6-17B8-4784-83F8-2CE84394C3CE}" type="parTrans" cxnId="{A444E0AD-0698-4B6E-B2F4-2B45E88851DA}">
      <dgm:prSet/>
      <dgm:spPr/>
      <dgm:t>
        <a:bodyPr/>
        <a:lstStyle/>
        <a:p>
          <a:endParaRPr lang="en-US"/>
        </a:p>
      </dgm:t>
    </dgm:pt>
    <dgm:pt modelId="{701650DC-3B6E-47F0-8F2A-77EB145B1045}" type="sibTrans" cxnId="{A444E0AD-0698-4B6E-B2F4-2B45E88851DA}">
      <dgm:prSet/>
      <dgm:spPr/>
      <dgm:t>
        <a:bodyPr/>
        <a:lstStyle/>
        <a:p>
          <a:endParaRPr lang="en-US"/>
        </a:p>
      </dgm:t>
    </dgm:pt>
    <dgm:pt modelId="{80900355-6130-4EEF-B855-B6DBB1088CFF}">
      <dgm:prSet/>
      <dgm:spPr/>
      <dgm:t>
        <a:bodyPr/>
        <a:lstStyle/>
        <a:p>
          <a:r>
            <a:rPr lang="en-GB" b="0" i="0"/>
            <a:t>This model is used to plan GlucoTrack: assess community need → design digital intervention → deliver and evaluate outcomes (Luangphituck et al., 2025).</a:t>
          </a:r>
          <a:endParaRPr lang="en-US"/>
        </a:p>
      </dgm:t>
    </dgm:pt>
    <dgm:pt modelId="{6B2599AA-7D2B-42DA-80D2-8068CDF98586}" type="parTrans" cxnId="{16352CBD-C46E-419F-AD8A-073DA9750FA0}">
      <dgm:prSet/>
      <dgm:spPr/>
      <dgm:t>
        <a:bodyPr/>
        <a:lstStyle/>
        <a:p>
          <a:endParaRPr lang="en-US"/>
        </a:p>
      </dgm:t>
    </dgm:pt>
    <dgm:pt modelId="{1958799B-75A2-4826-AB2C-95EB90EC3EDE}" type="sibTrans" cxnId="{16352CBD-C46E-419F-AD8A-073DA9750FA0}">
      <dgm:prSet/>
      <dgm:spPr/>
      <dgm:t>
        <a:bodyPr/>
        <a:lstStyle/>
        <a:p>
          <a:endParaRPr lang="en-US"/>
        </a:p>
      </dgm:t>
    </dgm:pt>
    <dgm:pt modelId="{A4E6C883-F94B-4BF5-82E9-3EDB086CE518}" type="pres">
      <dgm:prSet presAssocID="{A91EFD10-1D7B-4D26-A721-441BCCB32FFC}" presName="root" presStyleCnt="0">
        <dgm:presLayoutVars>
          <dgm:dir/>
          <dgm:resizeHandles val="exact"/>
        </dgm:presLayoutVars>
      </dgm:prSet>
      <dgm:spPr/>
    </dgm:pt>
    <dgm:pt modelId="{ADD6FECA-7FBF-4865-9E77-FF9D3D8B3074}" type="pres">
      <dgm:prSet presAssocID="{09706239-B8AD-4CF7-BD09-BB3B6C652F04}" presName="compNode" presStyleCnt="0"/>
      <dgm:spPr/>
    </dgm:pt>
    <dgm:pt modelId="{33ADFFF9-FEBC-4253-B19A-F741FD7A2DFA}" type="pres">
      <dgm:prSet presAssocID="{09706239-B8AD-4CF7-BD09-BB3B6C652F04}" presName="bgRect" presStyleLbl="bgShp" presStyleIdx="0" presStyleCnt="3"/>
      <dgm:spPr/>
    </dgm:pt>
    <dgm:pt modelId="{2BE858C3-5F96-409E-BB6C-7B5B3F9FD3DF}" type="pres">
      <dgm:prSet presAssocID="{09706239-B8AD-4CF7-BD09-BB3B6C652F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DC8D8ECD-94CD-4CE6-9F7E-F12BF5E5DD00}" type="pres">
      <dgm:prSet presAssocID="{09706239-B8AD-4CF7-BD09-BB3B6C652F04}" presName="spaceRect" presStyleCnt="0"/>
      <dgm:spPr/>
    </dgm:pt>
    <dgm:pt modelId="{19B2FE93-B858-4EBC-B077-944356AFBDA6}" type="pres">
      <dgm:prSet presAssocID="{09706239-B8AD-4CF7-BD09-BB3B6C652F04}" presName="parTx" presStyleLbl="revTx" presStyleIdx="0" presStyleCnt="3">
        <dgm:presLayoutVars>
          <dgm:chMax val="0"/>
          <dgm:chPref val="0"/>
        </dgm:presLayoutVars>
      </dgm:prSet>
      <dgm:spPr/>
    </dgm:pt>
    <dgm:pt modelId="{317D70B3-A50C-4F12-AD1A-3AF7B46DC7E1}" type="pres">
      <dgm:prSet presAssocID="{3877833B-AA77-47EC-BA4C-4487EB16FA2B}" presName="sibTrans" presStyleCnt="0"/>
      <dgm:spPr/>
    </dgm:pt>
    <dgm:pt modelId="{CF29F8B7-19F1-4BE2-AAC8-60802E8EF2B4}" type="pres">
      <dgm:prSet presAssocID="{B1181396-76FE-4C90-9218-692D9E9FF695}" presName="compNode" presStyleCnt="0"/>
      <dgm:spPr/>
    </dgm:pt>
    <dgm:pt modelId="{D55B3A62-4088-408B-AF05-005B7FD6971B}" type="pres">
      <dgm:prSet presAssocID="{B1181396-76FE-4C90-9218-692D9E9FF695}" presName="bgRect" presStyleLbl="bgShp" presStyleIdx="1" presStyleCnt="3"/>
      <dgm:spPr/>
    </dgm:pt>
    <dgm:pt modelId="{244E55B6-5EF7-46C6-B343-D847EF00C837}" type="pres">
      <dgm:prSet presAssocID="{B1181396-76FE-4C90-9218-692D9E9FF69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F897DDE-9A69-4BF6-977E-34276FC0A846}" type="pres">
      <dgm:prSet presAssocID="{B1181396-76FE-4C90-9218-692D9E9FF695}" presName="spaceRect" presStyleCnt="0"/>
      <dgm:spPr/>
    </dgm:pt>
    <dgm:pt modelId="{D591C317-DB05-4D31-B8B0-C72863995B4F}" type="pres">
      <dgm:prSet presAssocID="{B1181396-76FE-4C90-9218-692D9E9FF695}" presName="parTx" presStyleLbl="revTx" presStyleIdx="1" presStyleCnt="3">
        <dgm:presLayoutVars>
          <dgm:chMax val="0"/>
          <dgm:chPref val="0"/>
        </dgm:presLayoutVars>
      </dgm:prSet>
      <dgm:spPr/>
    </dgm:pt>
    <dgm:pt modelId="{6B54B25E-68CE-48EB-8B36-77C607E649EA}" type="pres">
      <dgm:prSet presAssocID="{701650DC-3B6E-47F0-8F2A-77EB145B1045}" presName="sibTrans" presStyleCnt="0"/>
      <dgm:spPr/>
    </dgm:pt>
    <dgm:pt modelId="{8EAFB966-4566-4FDE-BFCD-8B8F3950F59D}" type="pres">
      <dgm:prSet presAssocID="{80900355-6130-4EEF-B855-B6DBB1088CFF}" presName="compNode" presStyleCnt="0"/>
      <dgm:spPr/>
    </dgm:pt>
    <dgm:pt modelId="{D923A277-640B-4B0E-AD94-469F21398B02}" type="pres">
      <dgm:prSet presAssocID="{80900355-6130-4EEF-B855-B6DBB1088CFF}" presName="bgRect" presStyleLbl="bgShp" presStyleIdx="2" presStyleCnt="3"/>
      <dgm:spPr/>
    </dgm:pt>
    <dgm:pt modelId="{D6A70BA2-1B13-4442-BDB3-54D92F11EDCA}" type="pres">
      <dgm:prSet presAssocID="{80900355-6130-4EEF-B855-B6DBB1088CF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D7B7241A-B519-41FC-B7B2-6B9A7661CAC2}" type="pres">
      <dgm:prSet presAssocID="{80900355-6130-4EEF-B855-B6DBB1088CFF}" presName="spaceRect" presStyleCnt="0"/>
      <dgm:spPr/>
    </dgm:pt>
    <dgm:pt modelId="{7F669C0E-DCB2-4CB6-AA4A-8FB82AF9B98F}" type="pres">
      <dgm:prSet presAssocID="{80900355-6130-4EEF-B855-B6DBB1088CFF}" presName="parTx" presStyleLbl="revTx" presStyleIdx="2" presStyleCnt="3">
        <dgm:presLayoutVars>
          <dgm:chMax val="0"/>
          <dgm:chPref val="0"/>
        </dgm:presLayoutVars>
      </dgm:prSet>
      <dgm:spPr/>
    </dgm:pt>
  </dgm:ptLst>
  <dgm:cxnLst>
    <dgm:cxn modelId="{02A1EB0A-64E8-4FA2-A26B-03DC5A4BC890}" type="presOf" srcId="{B1181396-76FE-4C90-9218-692D9E9FF695}" destId="{D591C317-DB05-4D31-B8B0-C72863995B4F}" srcOrd="0" destOrd="0" presId="urn:microsoft.com/office/officeart/2018/2/layout/IconVerticalSolidList"/>
    <dgm:cxn modelId="{8998E238-5E52-4D0C-8521-441EEB4E23DF}" srcId="{A91EFD10-1D7B-4D26-A721-441BCCB32FFC}" destId="{09706239-B8AD-4CF7-BD09-BB3B6C652F04}" srcOrd="0" destOrd="0" parTransId="{2DE48D74-2095-4EE2-83B2-B7579DC363CC}" sibTransId="{3877833B-AA77-47EC-BA4C-4487EB16FA2B}"/>
    <dgm:cxn modelId="{22A01F58-BB1F-453B-B300-B436BFF213F8}" type="presOf" srcId="{A91EFD10-1D7B-4D26-A721-441BCCB32FFC}" destId="{A4E6C883-F94B-4BF5-82E9-3EDB086CE518}" srcOrd="0" destOrd="0" presId="urn:microsoft.com/office/officeart/2018/2/layout/IconVerticalSolidList"/>
    <dgm:cxn modelId="{A444E0AD-0698-4B6E-B2F4-2B45E88851DA}" srcId="{A91EFD10-1D7B-4D26-A721-441BCCB32FFC}" destId="{B1181396-76FE-4C90-9218-692D9E9FF695}" srcOrd="1" destOrd="0" parTransId="{EA4612E6-17B8-4784-83F8-2CE84394C3CE}" sibTransId="{701650DC-3B6E-47F0-8F2A-77EB145B1045}"/>
    <dgm:cxn modelId="{19F33EB2-7F12-469A-B393-3F0E38948A9A}" type="presOf" srcId="{09706239-B8AD-4CF7-BD09-BB3B6C652F04}" destId="{19B2FE93-B858-4EBC-B077-944356AFBDA6}" srcOrd="0" destOrd="0" presId="urn:microsoft.com/office/officeart/2018/2/layout/IconVerticalSolidList"/>
    <dgm:cxn modelId="{16352CBD-C46E-419F-AD8A-073DA9750FA0}" srcId="{A91EFD10-1D7B-4D26-A721-441BCCB32FFC}" destId="{80900355-6130-4EEF-B855-B6DBB1088CFF}" srcOrd="2" destOrd="0" parTransId="{6B2599AA-7D2B-42DA-80D2-8068CDF98586}" sibTransId="{1958799B-75A2-4826-AB2C-95EB90EC3EDE}"/>
    <dgm:cxn modelId="{42ED74C9-63C7-485A-9BD6-1853A6444795}" type="presOf" srcId="{80900355-6130-4EEF-B855-B6DBB1088CFF}" destId="{7F669C0E-DCB2-4CB6-AA4A-8FB82AF9B98F}" srcOrd="0" destOrd="0" presId="urn:microsoft.com/office/officeart/2018/2/layout/IconVerticalSolidList"/>
    <dgm:cxn modelId="{A0F7A4B9-0E75-41A9-A9E0-8DFFF529C575}" type="presParOf" srcId="{A4E6C883-F94B-4BF5-82E9-3EDB086CE518}" destId="{ADD6FECA-7FBF-4865-9E77-FF9D3D8B3074}" srcOrd="0" destOrd="0" presId="urn:microsoft.com/office/officeart/2018/2/layout/IconVerticalSolidList"/>
    <dgm:cxn modelId="{5AD20193-7248-4321-8536-30F554ED99E3}" type="presParOf" srcId="{ADD6FECA-7FBF-4865-9E77-FF9D3D8B3074}" destId="{33ADFFF9-FEBC-4253-B19A-F741FD7A2DFA}" srcOrd="0" destOrd="0" presId="urn:microsoft.com/office/officeart/2018/2/layout/IconVerticalSolidList"/>
    <dgm:cxn modelId="{7BC0DD8A-B5ED-4AFB-AD5B-C5D461708226}" type="presParOf" srcId="{ADD6FECA-7FBF-4865-9E77-FF9D3D8B3074}" destId="{2BE858C3-5F96-409E-BB6C-7B5B3F9FD3DF}" srcOrd="1" destOrd="0" presId="urn:microsoft.com/office/officeart/2018/2/layout/IconVerticalSolidList"/>
    <dgm:cxn modelId="{CC0CDC97-99D1-4695-B0C6-2C72F2B8030D}" type="presParOf" srcId="{ADD6FECA-7FBF-4865-9E77-FF9D3D8B3074}" destId="{DC8D8ECD-94CD-4CE6-9F7E-F12BF5E5DD00}" srcOrd="2" destOrd="0" presId="urn:microsoft.com/office/officeart/2018/2/layout/IconVerticalSolidList"/>
    <dgm:cxn modelId="{C92E868E-9D83-4942-8022-A6548AA17C68}" type="presParOf" srcId="{ADD6FECA-7FBF-4865-9E77-FF9D3D8B3074}" destId="{19B2FE93-B858-4EBC-B077-944356AFBDA6}" srcOrd="3" destOrd="0" presId="urn:microsoft.com/office/officeart/2018/2/layout/IconVerticalSolidList"/>
    <dgm:cxn modelId="{3349B193-B53E-4AE9-A48E-8D65362E0492}" type="presParOf" srcId="{A4E6C883-F94B-4BF5-82E9-3EDB086CE518}" destId="{317D70B3-A50C-4F12-AD1A-3AF7B46DC7E1}" srcOrd="1" destOrd="0" presId="urn:microsoft.com/office/officeart/2018/2/layout/IconVerticalSolidList"/>
    <dgm:cxn modelId="{782572FC-E923-4048-A887-52866D891BF6}" type="presParOf" srcId="{A4E6C883-F94B-4BF5-82E9-3EDB086CE518}" destId="{CF29F8B7-19F1-4BE2-AAC8-60802E8EF2B4}" srcOrd="2" destOrd="0" presId="urn:microsoft.com/office/officeart/2018/2/layout/IconVerticalSolidList"/>
    <dgm:cxn modelId="{DEB1E321-F67D-4858-9B83-6073987752A1}" type="presParOf" srcId="{CF29F8B7-19F1-4BE2-AAC8-60802E8EF2B4}" destId="{D55B3A62-4088-408B-AF05-005B7FD6971B}" srcOrd="0" destOrd="0" presId="urn:microsoft.com/office/officeart/2018/2/layout/IconVerticalSolidList"/>
    <dgm:cxn modelId="{FF172987-C7A8-4E56-8B11-CDDD0DFB3E0E}" type="presParOf" srcId="{CF29F8B7-19F1-4BE2-AAC8-60802E8EF2B4}" destId="{244E55B6-5EF7-46C6-B343-D847EF00C837}" srcOrd="1" destOrd="0" presId="urn:microsoft.com/office/officeart/2018/2/layout/IconVerticalSolidList"/>
    <dgm:cxn modelId="{9F35EA04-F979-4756-86B5-7E0DD4F7EEEB}" type="presParOf" srcId="{CF29F8B7-19F1-4BE2-AAC8-60802E8EF2B4}" destId="{FF897DDE-9A69-4BF6-977E-34276FC0A846}" srcOrd="2" destOrd="0" presId="urn:microsoft.com/office/officeart/2018/2/layout/IconVerticalSolidList"/>
    <dgm:cxn modelId="{CDCADAF2-1402-4599-81C3-E8163F546382}" type="presParOf" srcId="{CF29F8B7-19F1-4BE2-AAC8-60802E8EF2B4}" destId="{D591C317-DB05-4D31-B8B0-C72863995B4F}" srcOrd="3" destOrd="0" presId="urn:microsoft.com/office/officeart/2018/2/layout/IconVerticalSolidList"/>
    <dgm:cxn modelId="{726193FB-F9AD-4171-B391-1F8D73B6ABF6}" type="presParOf" srcId="{A4E6C883-F94B-4BF5-82E9-3EDB086CE518}" destId="{6B54B25E-68CE-48EB-8B36-77C607E649EA}" srcOrd="3" destOrd="0" presId="urn:microsoft.com/office/officeart/2018/2/layout/IconVerticalSolidList"/>
    <dgm:cxn modelId="{4F052BE3-0367-4E3A-9121-A862927FE2A2}" type="presParOf" srcId="{A4E6C883-F94B-4BF5-82E9-3EDB086CE518}" destId="{8EAFB966-4566-4FDE-BFCD-8B8F3950F59D}" srcOrd="4" destOrd="0" presId="urn:microsoft.com/office/officeart/2018/2/layout/IconVerticalSolidList"/>
    <dgm:cxn modelId="{060D7052-2D3F-4A37-8194-C5D4B7C0CB05}" type="presParOf" srcId="{8EAFB966-4566-4FDE-BFCD-8B8F3950F59D}" destId="{D923A277-640B-4B0E-AD94-469F21398B02}" srcOrd="0" destOrd="0" presId="urn:microsoft.com/office/officeart/2018/2/layout/IconVerticalSolidList"/>
    <dgm:cxn modelId="{4F021CFB-B29C-4A36-9982-891EF32775B5}" type="presParOf" srcId="{8EAFB966-4566-4FDE-BFCD-8B8F3950F59D}" destId="{D6A70BA2-1B13-4442-BDB3-54D92F11EDCA}" srcOrd="1" destOrd="0" presId="urn:microsoft.com/office/officeart/2018/2/layout/IconVerticalSolidList"/>
    <dgm:cxn modelId="{2B33E388-170B-40FF-A0D9-DC6FE38FE4B4}" type="presParOf" srcId="{8EAFB966-4566-4FDE-BFCD-8B8F3950F59D}" destId="{D7B7241A-B519-41FC-B7B2-6B9A7661CAC2}" srcOrd="2" destOrd="0" presId="urn:microsoft.com/office/officeart/2018/2/layout/IconVerticalSolidList"/>
    <dgm:cxn modelId="{613F2380-FA93-4D5A-9F29-5CE79EF58527}" type="presParOf" srcId="{8EAFB966-4566-4FDE-BFCD-8B8F3950F59D}" destId="{7F669C0E-DCB2-4CB6-AA4A-8FB82AF9B9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12FC02-B84F-463E-98D8-07ABC9D71C98}"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AB821837-CA66-4776-9015-B69CE3151D8C}">
      <dgm:prSet/>
      <dgm:spPr/>
      <dgm:t>
        <a:bodyPr/>
        <a:lstStyle/>
        <a:p>
          <a:r>
            <a:rPr lang="en-GB" dirty="0">
              <a:latin typeface="Arial" panose="020B0604020202020204" pitchFamily="34" charset="0"/>
              <a:cs typeface="Arial" panose="020B0604020202020204" pitchFamily="34" charset="0"/>
            </a:rPr>
            <a:t>It provides a proper structure for the health intervention planning (Selvaraj and Sriram, 2022).</a:t>
          </a:r>
          <a:endParaRPr lang="en-US" dirty="0">
            <a:latin typeface="Arial" panose="020B0604020202020204" pitchFamily="34" charset="0"/>
            <a:cs typeface="Arial" panose="020B0604020202020204" pitchFamily="34" charset="0"/>
          </a:endParaRPr>
        </a:p>
      </dgm:t>
    </dgm:pt>
    <dgm:pt modelId="{20CE25BA-A36F-439C-820C-EEF3D4BCBA59}" type="parTrans" cxnId="{90F7DE27-A689-44FA-B98F-50C5B7B86419}">
      <dgm:prSet/>
      <dgm:spPr/>
      <dgm:t>
        <a:bodyPr/>
        <a:lstStyle/>
        <a:p>
          <a:endParaRPr lang="en-US"/>
        </a:p>
      </dgm:t>
    </dgm:pt>
    <dgm:pt modelId="{FFC8825B-4AF8-447E-B040-CD73DF5B74A7}" type="sibTrans" cxnId="{90F7DE27-A689-44FA-B98F-50C5B7B86419}">
      <dgm:prSet/>
      <dgm:spPr/>
      <dgm:t>
        <a:bodyPr/>
        <a:lstStyle/>
        <a:p>
          <a:endParaRPr lang="en-US"/>
        </a:p>
      </dgm:t>
    </dgm:pt>
    <dgm:pt modelId="{DA76DE03-1A6F-409B-8FCC-27F89584A3C3}">
      <dgm:prSet/>
      <dgm:spPr/>
      <dgm:t>
        <a:bodyPr/>
        <a:lstStyle/>
        <a:p>
          <a:r>
            <a:rPr lang="en-GB" dirty="0">
              <a:latin typeface="Arial" panose="020B0604020202020204" pitchFamily="34" charset="0"/>
              <a:cs typeface="Arial" panose="020B0604020202020204" pitchFamily="34" charset="0"/>
            </a:rPr>
            <a:t>Stakeholder and community involvement are encouraged by this model (Kim et al., 2022).</a:t>
          </a:r>
          <a:endParaRPr lang="en-US" dirty="0">
            <a:latin typeface="Arial" panose="020B0604020202020204" pitchFamily="34" charset="0"/>
            <a:cs typeface="Arial" panose="020B0604020202020204" pitchFamily="34" charset="0"/>
          </a:endParaRPr>
        </a:p>
      </dgm:t>
    </dgm:pt>
    <dgm:pt modelId="{C8B64259-B023-4B2D-978F-1417CA8B84B5}" type="parTrans" cxnId="{B502546D-AA49-4371-8D18-7F122D8B6929}">
      <dgm:prSet/>
      <dgm:spPr/>
      <dgm:t>
        <a:bodyPr/>
        <a:lstStyle/>
        <a:p>
          <a:endParaRPr lang="en-US"/>
        </a:p>
      </dgm:t>
    </dgm:pt>
    <dgm:pt modelId="{BCB1F9D9-5184-447F-8A70-224E3EB1ACFD}" type="sibTrans" cxnId="{B502546D-AA49-4371-8D18-7F122D8B6929}">
      <dgm:prSet/>
      <dgm:spPr/>
      <dgm:t>
        <a:bodyPr/>
        <a:lstStyle/>
        <a:p>
          <a:endParaRPr lang="en-US"/>
        </a:p>
      </dgm:t>
    </dgm:pt>
    <dgm:pt modelId="{B4446233-F2B5-4A90-82F3-E5452DFE2709}">
      <dgm:prSet/>
      <dgm:spPr/>
      <dgm:t>
        <a:bodyPr/>
        <a:lstStyle/>
        <a:p>
          <a:r>
            <a:rPr lang="en-GB">
              <a:latin typeface="Arial" panose="020B0604020202020204" pitchFamily="34" charset="0"/>
              <a:cs typeface="Arial" panose="020B0604020202020204" pitchFamily="34" charset="0"/>
            </a:rPr>
            <a:t>This promotes transparency in the intervention designs (Filippi et al., 2023)</a:t>
          </a:r>
          <a:endParaRPr lang="en-US">
            <a:latin typeface="Arial" panose="020B0604020202020204" pitchFamily="34" charset="0"/>
            <a:cs typeface="Arial" panose="020B0604020202020204" pitchFamily="34" charset="0"/>
          </a:endParaRPr>
        </a:p>
      </dgm:t>
    </dgm:pt>
    <dgm:pt modelId="{20C766FD-E8F3-4D91-BF23-ECC39693DE24}" type="parTrans" cxnId="{F4B41719-28FB-4746-A122-936C7066BEB1}">
      <dgm:prSet/>
      <dgm:spPr/>
      <dgm:t>
        <a:bodyPr/>
        <a:lstStyle/>
        <a:p>
          <a:endParaRPr lang="en-US"/>
        </a:p>
      </dgm:t>
    </dgm:pt>
    <dgm:pt modelId="{2CA0C0DF-75B2-4890-9CF0-2C3184F90774}" type="sibTrans" cxnId="{F4B41719-28FB-4746-A122-936C7066BEB1}">
      <dgm:prSet/>
      <dgm:spPr/>
      <dgm:t>
        <a:bodyPr/>
        <a:lstStyle/>
        <a:p>
          <a:endParaRPr lang="en-US"/>
        </a:p>
      </dgm:t>
    </dgm:pt>
    <dgm:pt modelId="{4E4F08A0-CFBD-446A-85C9-5F2B7DB0B9DA}">
      <dgm:prSet/>
      <dgm:spPr/>
      <dgm:t>
        <a:bodyPr/>
        <a:lstStyle/>
        <a:p>
          <a:r>
            <a:rPr lang="en-GB">
              <a:latin typeface="Arial" panose="020B0604020202020204" pitchFamily="34" charset="0"/>
              <a:cs typeface="Arial" panose="020B0604020202020204" pitchFamily="34" charset="0"/>
            </a:rPr>
            <a:t>Using this stage-based process, the behavioural change will be assessed to understand the health outcomes, which can be measured as the stage of outcome (Filippi et al., 2023). </a:t>
          </a:r>
          <a:endParaRPr lang="en-US">
            <a:latin typeface="Arial" panose="020B0604020202020204" pitchFamily="34" charset="0"/>
            <a:cs typeface="Arial" panose="020B0604020202020204" pitchFamily="34" charset="0"/>
          </a:endParaRPr>
        </a:p>
      </dgm:t>
    </dgm:pt>
    <dgm:pt modelId="{11720EB2-3324-4BF6-939C-952DBC7870EB}" type="parTrans" cxnId="{0E8C3BD5-839F-4E58-A53F-8C1718357C3E}">
      <dgm:prSet/>
      <dgm:spPr/>
      <dgm:t>
        <a:bodyPr/>
        <a:lstStyle/>
        <a:p>
          <a:endParaRPr lang="en-US"/>
        </a:p>
      </dgm:t>
    </dgm:pt>
    <dgm:pt modelId="{354B2757-89D8-49CF-8262-252E4BEC3792}" type="sibTrans" cxnId="{0E8C3BD5-839F-4E58-A53F-8C1718357C3E}">
      <dgm:prSet/>
      <dgm:spPr/>
      <dgm:t>
        <a:bodyPr/>
        <a:lstStyle/>
        <a:p>
          <a:endParaRPr lang="en-US"/>
        </a:p>
      </dgm:t>
    </dgm:pt>
    <dgm:pt modelId="{C1392A72-EEC1-4EFD-AA46-C37A14E5185C}">
      <dgm:prSet/>
      <dgm:spPr/>
      <dgm:t>
        <a:bodyPr/>
        <a:lstStyle/>
        <a:p>
          <a:r>
            <a:rPr lang="en-GB">
              <a:latin typeface="Arial" panose="020B0604020202020204" pitchFamily="34" charset="0"/>
              <a:cs typeface="Arial" panose="020B0604020202020204" pitchFamily="34" charset="0"/>
            </a:rPr>
            <a:t>Health behaviours are further influenced by individual, environmental, and policy factors, as is the case for the considered digital health intervention (Kim et al., 2022). </a:t>
          </a:r>
          <a:endParaRPr lang="en-US">
            <a:latin typeface="Arial" panose="020B0604020202020204" pitchFamily="34" charset="0"/>
            <a:cs typeface="Arial" panose="020B0604020202020204" pitchFamily="34" charset="0"/>
          </a:endParaRPr>
        </a:p>
      </dgm:t>
    </dgm:pt>
    <dgm:pt modelId="{281C1CD1-784D-48F3-9091-4CE8B52BEC51}" type="parTrans" cxnId="{DB113803-5201-49B3-B109-B990A8C2C8F6}">
      <dgm:prSet/>
      <dgm:spPr/>
      <dgm:t>
        <a:bodyPr/>
        <a:lstStyle/>
        <a:p>
          <a:endParaRPr lang="en-US"/>
        </a:p>
      </dgm:t>
    </dgm:pt>
    <dgm:pt modelId="{EC9039BA-4DEC-44B5-97A8-FF40AAF06E0D}" type="sibTrans" cxnId="{DB113803-5201-49B3-B109-B990A8C2C8F6}">
      <dgm:prSet/>
      <dgm:spPr/>
      <dgm:t>
        <a:bodyPr/>
        <a:lstStyle/>
        <a:p>
          <a:endParaRPr lang="en-US"/>
        </a:p>
      </dgm:t>
    </dgm:pt>
    <dgm:pt modelId="{12BFF69A-2159-45B9-821E-9E98E5903D6B}">
      <dgm:prSet/>
      <dgm:spPr/>
      <dgm:t>
        <a:bodyPr/>
        <a:lstStyle/>
        <a:p>
          <a:r>
            <a:rPr lang="en-GB" dirty="0">
              <a:latin typeface="Arial" panose="020B0604020202020204" pitchFamily="34" charset="0"/>
              <a:cs typeface="Arial" panose="020B0604020202020204" pitchFamily="34" charset="0"/>
            </a:rPr>
            <a:t>Thus, the PRECEDE-PROCEED model will not only provide a systematic, evidence-informed way of planning purposefully, but also a clear evaluation pathway for the intervention.</a:t>
          </a:r>
          <a:endParaRPr lang="en-US" dirty="0">
            <a:latin typeface="Arial" panose="020B0604020202020204" pitchFamily="34" charset="0"/>
            <a:cs typeface="Arial" panose="020B0604020202020204" pitchFamily="34" charset="0"/>
          </a:endParaRPr>
        </a:p>
      </dgm:t>
    </dgm:pt>
    <dgm:pt modelId="{E25A4833-7DD0-4536-9266-B77D3D767229}" type="parTrans" cxnId="{D68530A4-F07B-497E-8B5C-55D7ADDB645A}">
      <dgm:prSet/>
      <dgm:spPr/>
      <dgm:t>
        <a:bodyPr/>
        <a:lstStyle/>
        <a:p>
          <a:endParaRPr lang="en-US"/>
        </a:p>
      </dgm:t>
    </dgm:pt>
    <dgm:pt modelId="{1DEDFE1C-237F-4038-8579-9E48E867CBE1}" type="sibTrans" cxnId="{D68530A4-F07B-497E-8B5C-55D7ADDB645A}">
      <dgm:prSet/>
      <dgm:spPr/>
      <dgm:t>
        <a:bodyPr/>
        <a:lstStyle/>
        <a:p>
          <a:endParaRPr lang="en-US"/>
        </a:p>
      </dgm:t>
    </dgm:pt>
    <dgm:pt modelId="{4BAB8B66-A415-4675-AE2D-F4EF79037CCE}" type="pres">
      <dgm:prSet presAssocID="{4B12FC02-B84F-463E-98D8-07ABC9D71C98}" presName="Name0" presStyleCnt="0">
        <dgm:presLayoutVars>
          <dgm:dir/>
          <dgm:resizeHandles val="exact"/>
        </dgm:presLayoutVars>
      </dgm:prSet>
      <dgm:spPr/>
    </dgm:pt>
    <dgm:pt modelId="{DEB18786-4211-4458-A920-C4ED70701899}" type="pres">
      <dgm:prSet presAssocID="{AB821837-CA66-4776-9015-B69CE3151D8C}" presName="node" presStyleLbl="node1" presStyleIdx="0" presStyleCnt="6">
        <dgm:presLayoutVars>
          <dgm:bulletEnabled val="1"/>
        </dgm:presLayoutVars>
      </dgm:prSet>
      <dgm:spPr/>
    </dgm:pt>
    <dgm:pt modelId="{FDCCF422-77FE-47BF-82EF-D93C5F269D11}" type="pres">
      <dgm:prSet presAssocID="{FFC8825B-4AF8-447E-B040-CD73DF5B74A7}" presName="sibTrans" presStyleLbl="sibTrans1D1" presStyleIdx="0" presStyleCnt="5"/>
      <dgm:spPr/>
    </dgm:pt>
    <dgm:pt modelId="{48879315-1F5C-44FB-8B16-0F5753AB0826}" type="pres">
      <dgm:prSet presAssocID="{FFC8825B-4AF8-447E-B040-CD73DF5B74A7}" presName="connectorText" presStyleLbl="sibTrans1D1" presStyleIdx="0" presStyleCnt="5"/>
      <dgm:spPr/>
    </dgm:pt>
    <dgm:pt modelId="{C40A9444-7B94-409B-A9DD-C3124C7BE839}" type="pres">
      <dgm:prSet presAssocID="{DA76DE03-1A6F-409B-8FCC-27F89584A3C3}" presName="node" presStyleLbl="node1" presStyleIdx="1" presStyleCnt="6">
        <dgm:presLayoutVars>
          <dgm:bulletEnabled val="1"/>
        </dgm:presLayoutVars>
      </dgm:prSet>
      <dgm:spPr/>
    </dgm:pt>
    <dgm:pt modelId="{2E6A96F1-9AEC-41A0-B9E2-2E1E59EEAFF4}" type="pres">
      <dgm:prSet presAssocID="{BCB1F9D9-5184-447F-8A70-224E3EB1ACFD}" presName="sibTrans" presStyleLbl="sibTrans1D1" presStyleIdx="1" presStyleCnt="5"/>
      <dgm:spPr/>
    </dgm:pt>
    <dgm:pt modelId="{DE321426-9523-4682-95F3-1657B26798CD}" type="pres">
      <dgm:prSet presAssocID="{BCB1F9D9-5184-447F-8A70-224E3EB1ACFD}" presName="connectorText" presStyleLbl="sibTrans1D1" presStyleIdx="1" presStyleCnt="5"/>
      <dgm:spPr/>
    </dgm:pt>
    <dgm:pt modelId="{89A1462A-45EC-467F-9AA9-6695656DDF50}" type="pres">
      <dgm:prSet presAssocID="{B4446233-F2B5-4A90-82F3-E5452DFE2709}" presName="node" presStyleLbl="node1" presStyleIdx="2" presStyleCnt="6">
        <dgm:presLayoutVars>
          <dgm:bulletEnabled val="1"/>
        </dgm:presLayoutVars>
      </dgm:prSet>
      <dgm:spPr/>
    </dgm:pt>
    <dgm:pt modelId="{A440DCBA-51C1-4186-89BA-6D53A4649A74}" type="pres">
      <dgm:prSet presAssocID="{2CA0C0DF-75B2-4890-9CF0-2C3184F90774}" presName="sibTrans" presStyleLbl="sibTrans1D1" presStyleIdx="2" presStyleCnt="5"/>
      <dgm:spPr/>
    </dgm:pt>
    <dgm:pt modelId="{018E53E2-7090-48DC-9F3E-875BE5CF9A4B}" type="pres">
      <dgm:prSet presAssocID="{2CA0C0DF-75B2-4890-9CF0-2C3184F90774}" presName="connectorText" presStyleLbl="sibTrans1D1" presStyleIdx="2" presStyleCnt="5"/>
      <dgm:spPr/>
    </dgm:pt>
    <dgm:pt modelId="{BD9EAD27-577F-4CE7-9100-34B377A54585}" type="pres">
      <dgm:prSet presAssocID="{4E4F08A0-CFBD-446A-85C9-5F2B7DB0B9DA}" presName="node" presStyleLbl="node1" presStyleIdx="3" presStyleCnt="6">
        <dgm:presLayoutVars>
          <dgm:bulletEnabled val="1"/>
        </dgm:presLayoutVars>
      </dgm:prSet>
      <dgm:spPr/>
    </dgm:pt>
    <dgm:pt modelId="{69C93A39-68F9-4596-A15B-B4D67978BDAA}" type="pres">
      <dgm:prSet presAssocID="{354B2757-89D8-49CF-8262-252E4BEC3792}" presName="sibTrans" presStyleLbl="sibTrans1D1" presStyleIdx="3" presStyleCnt="5"/>
      <dgm:spPr/>
    </dgm:pt>
    <dgm:pt modelId="{33FC1C09-6D0E-4B8C-B200-7074C88AF9AE}" type="pres">
      <dgm:prSet presAssocID="{354B2757-89D8-49CF-8262-252E4BEC3792}" presName="connectorText" presStyleLbl="sibTrans1D1" presStyleIdx="3" presStyleCnt="5"/>
      <dgm:spPr/>
    </dgm:pt>
    <dgm:pt modelId="{EA1ADDE5-BA24-4966-B935-3ABF05240732}" type="pres">
      <dgm:prSet presAssocID="{C1392A72-EEC1-4EFD-AA46-C37A14E5185C}" presName="node" presStyleLbl="node1" presStyleIdx="4" presStyleCnt="6">
        <dgm:presLayoutVars>
          <dgm:bulletEnabled val="1"/>
        </dgm:presLayoutVars>
      </dgm:prSet>
      <dgm:spPr/>
    </dgm:pt>
    <dgm:pt modelId="{96F80931-FD65-4638-889C-4E86D152C0F1}" type="pres">
      <dgm:prSet presAssocID="{EC9039BA-4DEC-44B5-97A8-FF40AAF06E0D}" presName="sibTrans" presStyleLbl="sibTrans1D1" presStyleIdx="4" presStyleCnt="5"/>
      <dgm:spPr/>
    </dgm:pt>
    <dgm:pt modelId="{14BD771D-C796-4849-84DB-35C1DFA22D8F}" type="pres">
      <dgm:prSet presAssocID="{EC9039BA-4DEC-44B5-97A8-FF40AAF06E0D}" presName="connectorText" presStyleLbl="sibTrans1D1" presStyleIdx="4" presStyleCnt="5"/>
      <dgm:spPr/>
    </dgm:pt>
    <dgm:pt modelId="{255DCFA6-C001-4D8D-B4AD-D02019064B8A}" type="pres">
      <dgm:prSet presAssocID="{12BFF69A-2159-45B9-821E-9E98E5903D6B}" presName="node" presStyleLbl="node1" presStyleIdx="5" presStyleCnt="6">
        <dgm:presLayoutVars>
          <dgm:bulletEnabled val="1"/>
        </dgm:presLayoutVars>
      </dgm:prSet>
      <dgm:spPr/>
    </dgm:pt>
  </dgm:ptLst>
  <dgm:cxnLst>
    <dgm:cxn modelId="{DB113803-5201-49B3-B109-B990A8C2C8F6}" srcId="{4B12FC02-B84F-463E-98D8-07ABC9D71C98}" destId="{C1392A72-EEC1-4EFD-AA46-C37A14E5185C}" srcOrd="4" destOrd="0" parTransId="{281C1CD1-784D-48F3-9091-4CE8B52BEC51}" sibTransId="{EC9039BA-4DEC-44B5-97A8-FF40AAF06E0D}"/>
    <dgm:cxn modelId="{DAD22405-1C70-4692-9ADD-C3BBB8808FB5}" type="presOf" srcId="{2CA0C0DF-75B2-4890-9CF0-2C3184F90774}" destId="{A440DCBA-51C1-4186-89BA-6D53A4649A74}" srcOrd="0" destOrd="0" presId="urn:microsoft.com/office/officeart/2016/7/layout/RepeatingBendingProcessNew"/>
    <dgm:cxn modelId="{708A7005-1105-4155-90F7-78CD68B95A13}" type="presOf" srcId="{FFC8825B-4AF8-447E-B040-CD73DF5B74A7}" destId="{FDCCF422-77FE-47BF-82EF-D93C5F269D11}" srcOrd="0" destOrd="0" presId="urn:microsoft.com/office/officeart/2016/7/layout/RepeatingBendingProcessNew"/>
    <dgm:cxn modelId="{D33E2513-5DE1-4AAF-9E98-18F4EF8AB92C}" type="presOf" srcId="{12BFF69A-2159-45B9-821E-9E98E5903D6B}" destId="{255DCFA6-C001-4D8D-B4AD-D02019064B8A}" srcOrd="0" destOrd="0" presId="urn:microsoft.com/office/officeart/2016/7/layout/RepeatingBendingProcessNew"/>
    <dgm:cxn modelId="{F4B41719-28FB-4746-A122-936C7066BEB1}" srcId="{4B12FC02-B84F-463E-98D8-07ABC9D71C98}" destId="{B4446233-F2B5-4A90-82F3-E5452DFE2709}" srcOrd="2" destOrd="0" parTransId="{20C766FD-E8F3-4D91-BF23-ECC39693DE24}" sibTransId="{2CA0C0DF-75B2-4890-9CF0-2C3184F90774}"/>
    <dgm:cxn modelId="{B56E2625-8CF9-42BA-8F52-022D926C310E}" type="presOf" srcId="{AB821837-CA66-4776-9015-B69CE3151D8C}" destId="{DEB18786-4211-4458-A920-C4ED70701899}" srcOrd="0" destOrd="0" presId="urn:microsoft.com/office/officeart/2016/7/layout/RepeatingBendingProcessNew"/>
    <dgm:cxn modelId="{90F7DE27-A689-44FA-B98F-50C5B7B86419}" srcId="{4B12FC02-B84F-463E-98D8-07ABC9D71C98}" destId="{AB821837-CA66-4776-9015-B69CE3151D8C}" srcOrd="0" destOrd="0" parTransId="{20CE25BA-A36F-439C-820C-EEF3D4BCBA59}" sibTransId="{FFC8825B-4AF8-447E-B040-CD73DF5B74A7}"/>
    <dgm:cxn modelId="{1534253A-3EF6-4023-9888-7D9A3BA474FF}" type="presOf" srcId="{DA76DE03-1A6F-409B-8FCC-27F89584A3C3}" destId="{C40A9444-7B94-409B-A9DD-C3124C7BE839}" srcOrd="0" destOrd="0" presId="urn:microsoft.com/office/officeart/2016/7/layout/RepeatingBendingProcessNew"/>
    <dgm:cxn modelId="{9540A63D-46D9-49AC-B5E7-D37475452BA2}" type="presOf" srcId="{EC9039BA-4DEC-44B5-97A8-FF40AAF06E0D}" destId="{96F80931-FD65-4638-889C-4E86D152C0F1}" srcOrd="0" destOrd="0" presId="urn:microsoft.com/office/officeart/2016/7/layout/RepeatingBendingProcessNew"/>
    <dgm:cxn modelId="{FDFF5B66-CCA0-47BB-AB02-E6274ED2B654}" type="presOf" srcId="{354B2757-89D8-49CF-8262-252E4BEC3792}" destId="{69C93A39-68F9-4596-A15B-B4D67978BDAA}" srcOrd="0" destOrd="0" presId="urn:microsoft.com/office/officeart/2016/7/layout/RepeatingBendingProcessNew"/>
    <dgm:cxn modelId="{B502546D-AA49-4371-8D18-7F122D8B6929}" srcId="{4B12FC02-B84F-463E-98D8-07ABC9D71C98}" destId="{DA76DE03-1A6F-409B-8FCC-27F89584A3C3}" srcOrd="1" destOrd="0" parTransId="{C8B64259-B023-4B2D-978F-1417CA8B84B5}" sibTransId="{BCB1F9D9-5184-447F-8A70-224E3EB1ACFD}"/>
    <dgm:cxn modelId="{5819646F-433F-4870-A385-06432EFDE88A}" type="presOf" srcId="{2CA0C0DF-75B2-4890-9CF0-2C3184F90774}" destId="{018E53E2-7090-48DC-9F3E-875BE5CF9A4B}" srcOrd="1" destOrd="0" presId="urn:microsoft.com/office/officeart/2016/7/layout/RepeatingBendingProcessNew"/>
    <dgm:cxn modelId="{0815BF8D-F7C4-4A28-8D6A-249437C55791}" type="presOf" srcId="{4B12FC02-B84F-463E-98D8-07ABC9D71C98}" destId="{4BAB8B66-A415-4675-AE2D-F4EF79037CCE}" srcOrd="0" destOrd="0" presId="urn:microsoft.com/office/officeart/2016/7/layout/RepeatingBendingProcessNew"/>
    <dgm:cxn modelId="{E580A39D-EBC6-451F-91F1-9AF472909980}" type="presOf" srcId="{FFC8825B-4AF8-447E-B040-CD73DF5B74A7}" destId="{48879315-1F5C-44FB-8B16-0F5753AB0826}" srcOrd="1" destOrd="0" presId="urn:microsoft.com/office/officeart/2016/7/layout/RepeatingBendingProcessNew"/>
    <dgm:cxn modelId="{D68530A4-F07B-497E-8B5C-55D7ADDB645A}" srcId="{4B12FC02-B84F-463E-98D8-07ABC9D71C98}" destId="{12BFF69A-2159-45B9-821E-9E98E5903D6B}" srcOrd="5" destOrd="0" parTransId="{E25A4833-7DD0-4536-9266-B77D3D767229}" sibTransId="{1DEDFE1C-237F-4038-8579-9E48E867CBE1}"/>
    <dgm:cxn modelId="{FA58A6A6-D70C-4317-AB8A-B1D688F12B84}" type="presOf" srcId="{BCB1F9D9-5184-447F-8A70-224E3EB1ACFD}" destId="{DE321426-9523-4682-95F3-1657B26798CD}" srcOrd="1" destOrd="0" presId="urn:microsoft.com/office/officeart/2016/7/layout/RepeatingBendingProcessNew"/>
    <dgm:cxn modelId="{52F89AC0-5692-472D-9C88-BFE779301662}" type="presOf" srcId="{354B2757-89D8-49CF-8262-252E4BEC3792}" destId="{33FC1C09-6D0E-4B8C-B200-7074C88AF9AE}" srcOrd="1" destOrd="0" presId="urn:microsoft.com/office/officeart/2016/7/layout/RepeatingBendingProcessNew"/>
    <dgm:cxn modelId="{0E8C3BD5-839F-4E58-A53F-8C1718357C3E}" srcId="{4B12FC02-B84F-463E-98D8-07ABC9D71C98}" destId="{4E4F08A0-CFBD-446A-85C9-5F2B7DB0B9DA}" srcOrd="3" destOrd="0" parTransId="{11720EB2-3324-4BF6-939C-952DBC7870EB}" sibTransId="{354B2757-89D8-49CF-8262-252E4BEC3792}"/>
    <dgm:cxn modelId="{B66A31D9-9811-4AB8-A0AC-2B6795E1C6CB}" type="presOf" srcId="{C1392A72-EEC1-4EFD-AA46-C37A14E5185C}" destId="{EA1ADDE5-BA24-4966-B935-3ABF05240732}" srcOrd="0" destOrd="0" presId="urn:microsoft.com/office/officeart/2016/7/layout/RepeatingBendingProcessNew"/>
    <dgm:cxn modelId="{ABDEDCDF-0D41-4FD9-9648-16753CA6B3A2}" type="presOf" srcId="{B4446233-F2B5-4A90-82F3-E5452DFE2709}" destId="{89A1462A-45EC-467F-9AA9-6695656DDF50}" srcOrd="0" destOrd="0" presId="urn:microsoft.com/office/officeart/2016/7/layout/RepeatingBendingProcessNew"/>
    <dgm:cxn modelId="{09A52AE7-1832-4B82-8EC0-7D197B43CFFE}" type="presOf" srcId="{BCB1F9D9-5184-447F-8A70-224E3EB1ACFD}" destId="{2E6A96F1-9AEC-41A0-B9E2-2E1E59EEAFF4}" srcOrd="0" destOrd="0" presId="urn:microsoft.com/office/officeart/2016/7/layout/RepeatingBendingProcessNew"/>
    <dgm:cxn modelId="{C1A821EE-1041-4377-9255-B8DFA3F6108A}" type="presOf" srcId="{4E4F08A0-CFBD-446A-85C9-5F2B7DB0B9DA}" destId="{BD9EAD27-577F-4CE7-9100-34B377A54585}" srcOrd="0" destOrd="0" presId="urn:microsoft.com/office/officeart/2016/7/layout/RepeatingBendingProcessNew"/>
    <dgm:cxn modelId="{5D14F1FC-4DF3-41F6-88FC-E004DED1161E}" type="presOf" srcId="{EC9039BA-4DEC-44B5-97A8-FF40AAF06E0D}" destId="{14BD771D-C796-4849-84DB-35C1DFA22D8F}" srcOrd="1" destOrd="0" presId="urn:microsoft.com/office/officeart/2016/7/layout/RepeatingBendingProcessNew"/>
    <dgm:cxn modelId="{0330E773-262E-4B06-90C1-E513A4594125}" type="presParOf" srcId="{4BAB8B66-A415-4675-AE2D-F4EF79037CCE}" destId="{DEB18786-4211-4458-A920-C4ED70701899}" srcOrd="0" destOrd="0" presId="urn:microsoft.com/office/officeart/2016/7/layout/RepeatingBendingProcessNew"/>
    <dgm:cxn modelId="{01C92C6F-295B-4472-ACF9-FD7D5C0975DE}" type="presParOf" srcId="{4BAB8B66-A415-4675-AE2D-F4EF79037CCE}" destId="{FDCCF422-77FE-47BF-82EF-D93C5F269D11}" srcOrd="1" destOrd="0" presId="urn:microsoft.com/office/officeart/2016/7/layout/RepeatingBendingProcessNew"/>
    <dgm:cxn modelId="{5792932D-88BC-409E-A807-46B71B6A4D9B}" type="presParOf" srcId="{FDCCF422-77FE-47BF-82EF-D93C5F269D11}" destId="{48879315-1F5C-44FB-8B16-0F5753AB0826}" srcOrd="0" destOrd="0" presId="urn:microsoft.com/office/officeart/2016/7/layout/RepeatingBendingProcessNew"/>
    <dgm:cxn modelId="{AE2B005D-C4A7-4321-8D39-04FA4337A117}" type="presParOf" srcId="{4BAB8B66-A415-4675-AE2D-F4EF79037CCE}" destId="{C40A9444-7B94-409B-A9DD-C3124C7BE839}" srcOrd="2" destOrd="0" presId="urn:microsoft.com/office/officeart/2016/7/layout/RepeatingBendingProcessNew"/>
    <dgm:cxn modelId="{C7122DC3-3D19-461B-B2D7-B99E7106380E}" type="presParOf" srcId="{4BAB8B66-A415-4675-AE2D-F4EF79037CCE}" destId="{2E6A96F1-9AEC-41A0-B9E2-2E1E59EEAFF4}" srcOrd="3" destOrd="0" presId="urn:microsoft.com/office/officeart/2016/7/layout/RepeatingBendingProcessNew"/>
    <dgm:cxn modelId="{726E7EB0-DFD6-45B5-8513-E9DB0B1D5A5E}" type="presParOf" srcId="{2E6A96F1-9AEC-41A0-B9E2-2E1E59EEAFF4}" destId="{DE321426-9523-4682-95F3-1657B26798CD}" srcOrd="0" destOrd="0" presId="urn:microsoft.com/office/officeart/2016/7/layout/RepeatingBendingProcessNew"/>
    <dgm:cxn modelId="{6AABEDD6-BC12-43D8-9BCF-268A9AC1D117}" type="presParOf" srcId="{4BAB8B66-A415-4675-AE2D-F4EF79037CCE}" destId="{89A1462A-45EC-467F-9AA9-6695656DDF50}" srcOrd="4" destOrd="0" presId="urn:microsoft.com/office/officeart/2016/7/layout/RepeatingBendingProcessNew"/>
    <dgm:cxn modelId="{07640ABA-614E-4A58-AB66-8FAB69675825}" type="presParOf" srcId="{4BAB8B66-A415-4675-AE2D-F4EF79037CCE}" destId="{A440DCBA-51C1-4186-89BA-6D53A4649A74}" srcOrd="5" destOrd="0" presId="urn:microsoft.com/office/officeart/2016/7/layout/RepeatingBendingProcessNew"/>
    <dgm:cxn modelId="{DE59A9D8-8563-4316-AB4C-610DDF6AF103}" type="presParOf" srcId="{A440DCBA-51C1-4186-89BA-6D53A4649A74}" destId="{018E53E2-7090-48DC-9F3E-875BE5CF9A4B}" srcOrd="0" destOrd="0" presId="urn:microsoft.com/office/officeart/2016/7/layout/RepeatingBendingProcessNew"/>
    <dgm:cxn modelId="{8CF9D160-4F95-4A58-9E00-33EA90235F6D}" type="presParOf" srcId="{4BAB8B66-A415-4675-AE2D-F4EF79037CCE}" destId="{BD9EAD27-577F-4CE7-9100-34B377A54585}" srcOrd="6" destOrd="0" presId="urn:microsoft.com/office/officeart/2016/7/layout/RepeatingBendingProcessNew"/>
    <dgm:cxn modelId="{B7F38649-70B9-47D8-9901-080D985267FB}" type="presParOf" srcId="{4BAB8B66-A415-4675-AE2D-F4EF79037CCE}" destId="{69C93A39-68F9-4596-A15B-B4D67978BDAA}" srcOrd="7" destOrd="0" presId="urn:microsoft.com/office/officeart/2016/7/layout/RepeatingBendingProcessNew"/>
    <dgm:cxn modelId="{A763F8D3-15B7-475F-81CD-DECDF3D57205}" type="presParOf" srcId="{69C93A39-68F9-4596-A15B-B4D67978BDAA}" destId="{33FC1C09-6D0E-4B8C-B200-7074C88AF9AE}" srcOrd="0" destOrd="0" presId="urn:microsoft.com/office/officeart/2016/7/layout/RepeatingBendingProcessNew"/>
    <dgm:cxn modelId="{1A9BD380-0297-4E35-8BED-1B640567ED77}" type="presParOf" srcId="{4BAB8B66-A415-4675-AE2D-F4EF79037CCE}" destId="{EA1ADDE5-BA24-4966-B935-3ABF05240732}" srcOrd="8" destOrd="0" presId="urn:microsoft.com/office/officeart/2016/7/layout/RepeatingBendingProcessNew"/>
    <dgm:cxn modelId="{EB48D5DB-240C-4D02-97C5-8E0E60A9C9AF}" type="presParOf" srcId="{4BAB8B66-A415-4675-AE2D-F4EF79037CCE}" destId="{96F80931-FD65-4638-889C-4E86D152C0F1}" srcOrd="9" destOrd="0" presId="urn:microsoft.com/office/officeart/2016/7/layout/RepeatingBendingProcessNew"/>
    <dgm:cxn modelId="{373E2E85-0129-4EA4-AA30-A5017C4E05B1}" type="presParOf" srcId="{96F80931-FD65-4638-889C-4E86D152C0F1}" destId="{14BD771D-C796-4849-84DB-35C1DFA22D8F}" srcOrd="0" destOrd="0" presId="urn:microsoft.com/office/officeart/2016/7/layout/RepeatingBendingProcessNew"/>
    <dgm:cxn modelId="{462D8489-E048-4760-A6FE-41DB3075D601}" type="presParOf" srcId="{4BAB8B66-A415-4675-AE2D-F4EF79037CCE}" destId="{255DCFA6-C001-4D8D-B4AD-D02019064B8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BB312B1-BF7F-4878-A452-77A14B6134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F31D1B-DFC5-40C2-B812-135DA5882CAE}">
      <dgm:prSet/>
      <dgm:spPr/>
      <dgm:t>
        <a:bodyPr/>
        <a:lstStyle/>
        <a:p>
          <a:pPr>
            <a:lnSpc>
              <a:spcPct val="100000"/>
            </a:lnSpc>
          </a:pPr>
          <a:r>
            <a:rPr lang="en-GB" b="1">
              <a:latin typeface="Arial" panose="020B0604020202020204" pitchFamily="34" charset="0"/>
              <a:cs typeface="Arial" panose="020B0604020202020204" pitchFamily="34" charset="0"/>
            </a:rPr>
            <a:t>Phase 1: Social Assessment – Identify and evaluate for and assess regular glucose testing</a:t>
          </a:r>
          <a:endParaRPr lang="en-US" b="1">
            <a:latin typeface="Arial" panose="020B0604020202020204" pitchFamily="34" charset="0"/>
            <a:cs typeface="Arial" panose="020B0604020202020204" pitchFamily="34" charset="0"/>
          </a:endParaRPr>
        </a:p>
      </dgm:t>
    </dgm:pt>
    <dgm:pt modelId="{748D1D5F-0FB6-4F89-86FF-0D3F6B3D97A3}" type="parTrans" cxnId="{8087A32D-EFF4-47E0-8B4F-BBCC8268CFC2}">
      <dgm:prSet/>
      <dgm:spPr/>
      <dgm:t>
        <a:bodyPr/>
        <a:lstStyle/>
        <a:p>
          <a:endParaRPr lang="en-US"/>
        </a:p>
      </dgm:t>
    </dgm:pt>
    <dgm:pt modelId="{53CCE0F7-E99C-4C95-B314-DE60CE069AB6}" type="sibTrans" cxnId="{8087A32D-EFF4-47E0-8B4F-BBCC8268CFC2}">
      <dgm:prSet/>
      <dgm:spPr/>
      <dgm:t>
        <a:bodyPr/>
        <a:lstStyle/>
        <a:p>
          <a:endParaRPr lang="en-US"/>
        </a:p>
      </dgm:t>
    </dgm:pt>
    <dgm:pt modelId="{46092449-4D39-44C4-A076-6A71CF426D35}">
      <dgm:prSet/>
      <dgm:spPr/>
      <dgm:t>
        <a:bodyPr/>
        <a:lstStyle/>
        <a:p>
          <a:pPr>
            <a:lnSpc>
              <a:spcPct val="100000"/>
            </a:lnSpc>
          </a:pPr>
          <a:r>
            <a:rPr lang="en-US" b="0">
              <a:latin typeface="Arial" panose="020B0604020202020204" pitchFamily="34" charset="0"/>
              <a:cs typeface="Arial" panose="020B0604020202020204" pitchFamily="34" charset="0"/>
            </a:rPr>
            <a:t>Integrating </a:t>
          </a:r>
          <a:r>
            <a:rPr lang="en-GB" b="0">
              <a:latin typeface="Arial" panose="020B0604020202020204" pitchFamily="34" charset="0"/>
              <a:cs typeface="Arial" panose="020B0604020202020204" pitchFamily="34" charset="0"/>
            </a:rPr>
            <a:t>diagnosis, implementation, and evaluation</a:t>
          </a:r>
          <a:endParaRPr lang="en-US" b="0">
            <a:latin typeface="Arial" panose="020B0604020202020204" pitchFamily="34" charset="0"/>
            <a:cs typeface="Arial" panose="020B0604020202020204" pitchFamily="34" charset="0"/>
          </a:endParaRPr>
        </a:p>
      </dgm:t>
    </dgm:pt>
    <dgm:pt modelId="{26773D67-E15D-4D61-BC05-5B01ED76BA41}" type="parTrans" cxnId="{43620E60-0F23-4AEC-B230-354A160FCF4C}">
      <dgm:prSet/>
      <dgm:spPr/>
      <dgm:t>
        <a:bodyPr/>
        <a:lstStyle/>
        <a:p>
          <a:endParaRPr lang="en-US"/>
        </a:p>
      </dgm:t>
    </dgm:pt>
    <dgm:pt modelId="{2B8E2AB7-E7E6-4C01-8266-6438E2B3354A}" type="sibTrans" cxnId="{43620E60-0F23-4AEC-B230-354A160FCF4C}">
      <dgm:prSet/>
      <dgm:spPr/>
      <dgm:t>
        <a:bodyPr/>
        <a:lstStyle/>
        <a:p>
          <a:endParaRPr lang="en-US"/>
        </a:p>
      </dgm:t>
    </dgm:pt>
    <dgm:pt modelId="{D1EEB41C-842E-4C0C-A2F4-A1B7C9FE6B44}">
      <dgm:prSet/>
      <dgm:spPr/>
      <dgm:t>
        <a:bodyPr/>
        <a:lstStyle/>
        <a:p>
          <a:pPr>
            <a:lnSpc>
              <a:spcPct val="100000"/>
            </a:lnSpc>
          </a:pPr>
          <a:r>
            <a:rPr lang="en-GB" b="0" i="0" u="none" strike="noStrike">
              <a:effectLst/>
              <a:latin typeface="Arial" panose="020B0604020202020204" pitchFamily="34" charset="0"/>
              <a:cs typeface="Arial" panose="020B0604020202020204" pitchFamily="34" charset="0"/>
            </a:rPr>
            <a:t>This </a:t>
          </a:r>
          <a:r>
            <a:rPr lang="en-GB">
              <a:latin typeface="Arial" panose="020B0604020202020204" pitchFamily="34" charset="0"/>
              <a:cs typeface="Arial" panose="020B0604020202020204" pitchFamily="34" charset="0"/>
            </a:rPr>
            <a:t>begins with identifying the social and epidemiological issues affecting quality of life before moving into educational and ecological assessments to determine behavioural influences </a:t>
          </a:r>
          <a:r>
            <a:rPr lang="en-GB" b="0">
              <a:latin typeface="Arial" panose="020B0604020202020204" pitchFamily="34" charset="0"/>
              <a:cs typeface="Arial" panose="020B0604020202020204" pitchFamily="34" charset="0"/>
            </a:rPr>
            <a:t>(Selvaraj and Sriram, 2022).</a:t>
          </a:r>
          <a:endParaRPr lang="en-US" b="0">
            <a:latin typeface="Arial" panose="020B0604020202020204" pitchFamily="34" charset="0"/>
            <a:cs typeface="Arial" panose="020B0604020202020204" pitchFamily="34" charset="0"/>
          </a:endParaRPr>
        </a:p>
      </dgm:t>
    </dgm:pt>
    <dgm:pt modelId="{ECE6BFAF-21FC-4F70-B043-31922BFA6985}" type="parTrans" cxnId="{06615635-0D1C-4083-9568-13BC21F4BDA3}">
      <dgm:prSet/>
      <dgm:spPr/>
      <dgm:t>
        <a:bodyPr/>
        <a:lstStyle/>
        <a:p>
          <a:endParaRPr lang="en-IN"/>
        </a:p>
      </dgm:t>
    </dgm:pt>
    <dgm:pt modelId="{D6588099-5501-4CE0-A966-C67000B6B974}" type="sibTrans" cxnId="{06615635-0D1C-4083-9568-13BC21F4BDA3}">
      <dgm:prSet/>
      <dgm:spPr/>
      <dgm:t>
        <a:bodyPr/>
        <a:lstStyle/>
        <a:p>
          <a:endParaRPr lang="en-IN"/>
        </a:p>
      </dgm:t>
    </dgm:pt>
    <dgm:pt modelId="{48A0D263-472F-4B5A-AE3B-2F8B9A54FE29}">
      <dgm:prSet/>
      <dgm:spPr/>
      <dgm:t>
        <a:bodyPr/>
        <a:lstStyle/>
        <a:p>
          <a:pPr>
            <a:lnSpc>
              <a:spcPct val="100000"/>
            </a:lnSpc>
          </a:pPr>
          <a:r>
            <a:rPr lang="en-GB" b="0" i="0" u="none" strike="noStrike">
              <a:effectLst/>
              <a:latin typeface="Arial" panose="020B0604020202020204" pitchFamily="34" charset="0"/>
              <a:cs typeface="Arial" panose="020B0604020202020204" pitchFamily="34" charset="0"/>
            </a:rPr>
            <a:t>The first phase focusing on the quality of individuals who can impact financial limitations for healthcare in their ability to check their sugar levels regularly, due to the cost associated with the level of deviation and financial limit.</a:t>
          </a:r>
          <a:endParaRPr lang="en-US" b="0">
            <a:latin typeface="Arial" panose="020B0604020202020204" pitchFamily="34" charset="0"/>
            <a:cs typeface="Arial" panose="020B0604020202020204" pitchFamily="34" charset="0"/>
          </a:endParaRPr>
        </a:p>
      </dgm:t>
    </dgm:pt>
    <dgm:pt modelId="{3C5E7B20-D28B-435C-B0F9-6113655A1EB4}" type="parTrans" cxnId="{0DF4CDFB-0146-4765-AECD-4D2FF7A10BBD}">
      <dgm:prSet/>
      <dgm:spPr/>
      <dgm:t>
        <a:bodyPr/>
        <a:lstStyle/>
        <a:p>
          <a:endParaRPr lang="en-IN"/>
        </a:p>
      </dgm:t>
    </dgm:pt>
    <dgm:pt modelId="{7167ECB7-D01D-45B5-B421-5EA6565D4724}" type="sibTrans" cxnId="{0DF4CDFB-0146-4765-AECD-4D2FF7A10BBD}">
      <dgm:prSet/>
      <dgm:spPr/>
      <dgm:t>
        <a:bodyPr/>
        <a:lstStyle/>
        <a:p>
          <a:endParaRPr lang="en-IN"/>
        </a:p>
      </dgm:t>
    </dgm:pt>
    <dgm:pt modelId="{518C5EF2-4C3F-4902-AEE0-AC502D01DB16}" type="pres">
      <dgm:prSet presAssocID="{0BB312B1-BF7F-4878-A452-77A14B613459}" presName="root" presStyleCnt="0">
        <dgm:presLayoutVars>
          <dgm:dir/>
          <dgm:resizeHandles val="exact"/>
        </dgm:presLayoutVars>
      </dgm:prSet>
      <dgm:spPr/>
    </dgm:pt>
    <dgm:pt modelId="{792A517E-092C-46DA-A093-5B99D5CAA68F}" type="pres">
      <dgm:prSet presAssocID="{CCF31D1B-DFC5-40C2-B812-135DA5882CAE}" presName="compNode" presStyleCnt="0"/>
      <dgm:spPr/>
    </dgm:pt>
    <dgm:pt modelId="{8D6325DC-9E8A-4ECE-BA1C-03B53992B841}" type="pres">
      <dgm:prSet presAssocID="{CCF31D1B-DFC5-40C2-B812-135DA5882CAE}" presName="bgRect" presStyleLbl="bgShp" presStyleIdx="0" presStyleCnt="4"/>
      <dgm:spPr/>
    </dgm:pt>
    <dgm:pt modelId="{7031E8E8-00FC-449E-87B0-2616B6C94DF9}" type="pres">
      <dgm:prSet presAssocID="{CCF31D1B-DFC5-40C2-B812-135DA5882C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FF68BE3F-7291-4139-A4A6-925D1B19598E}" type="pres">
      <dgm:prSet presAssocID="{CCF31D1B-DFC5-40C2-B812-135DA5882CAE}" presName="spaceRect" presStyleCnt="0"/>
      <dgm:spPr/>
    </dgm:pt>
    <dgm:pt modelId="{8863F690-2393-419C-9823-ECB47A266260}" type="pres">
      <dgm:prSet presAssocID="{CCF31D1B-DFC5-40C2-B812-135DA5882CAE}" presName="parTx" presStyleLbl="revTx" presStyleIdx="0" presStyleCnt="4">
        <dgm:presLayoutVars>
          <dgm:chMax val="0"/>
          <dgm:chPref val="0"/>
        </dgm:presLayoutVars>
      </dgm:prSet>
      <dgm:spPr/>
    </dgm:pt>
    <dgm:pt modelId="{2DDD022F-5442-49D1-A5B2-31F813A9987D}" type="pres">
      <dgm:prSet presAssocID="{53CCE0F7-E99C-4C95-B314-DE60CE069AB6}" presName="sibTrans" presStyleCnt="0"/>
      <dgm:spPr/>
    </dgm:pt>
    <dgm:pt modelId="{3CA403D4-D27E-4179-9257-80060F481867}" type="pres">
      <dgm:prSet presAssocID="{46092449-4D39-44C4-A076-6A71CF426D35}" presName="compNode" presStyleCnt="0"/>
      <dgm:spPr/>
    </dgm:pt>
    <dgm:pt modelId="{5B0040B6-36B4-4B9A-B077-CA45C2E4B2EF}" type="pres">
      <dgm:prSet presAssocID="{46092449-4D39-44C4-A076-6A71CF426D35}" presName="bgRect" presStyleLbl="bgShp" presStyleIdx="1" presStyleCnt="4"/>
      <dgm:spPr/>
    </dgm:pt>
    <dgm:pt modelId="{E3B1678F-8457-4153-836B-7D332A99E1B0}" type="pres">
      <dgm:prSet presAssocID="{46092449-4D39-44C4-A076-6A71CF426D3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CB20BF2C-66D9-4BF0-BCFF-60D3FEB7930B}" type="pres">
      <dgm:prSet presAssocID="{46092449-4D39-44C4-A076-6A71CF426D35}" presName="spaceRect" presStyleCnt="0"/>
      <dgm:spPr/>
    </dgm:pt>
    <dgm:pt modelId="{71D35111-7A0B-4E38-B288-5A3E519978D2}" type="pres">
      <dgm:prSet presAssocID="{46092449-4D39-44C4-A076-6A71CF426D35}" presName="parTx" presStyleLbl="revTx" presStyleIdx="1" presStyleCnt="4">
        <dgm:presLayoutVars>
          <dgm:chMax val="0"/>
          <dgm:chPref val="0"/>
        </dgm:presLayoutVars>
      </dgm:prSet>
      <dgm:spPr/>
    </dgm:pt>
    <dgm:pt modelId="{514C7B29-5A5F-4E0F-8FF6-56922CEB0461}" type="pres">
      <dgm:prSet presAssocID="{2B8E2AB7-E7E6-4C01-8266-6438E2B3354A}" presName="sibTrans" presStyleCnt="0"/>
      <dgm:spPr/>
    </dgm:pt>
    <dgm:pt modelId="{A7296CFB-02B9-4DA6-A155-2555AC630FB5}" type="pres">
      <dgm:prSet presAssocID="{D1EEB41C-842E-4C0C-A2F4-A1B7C9FE6B44}" presName="compNode" presStyleCnt="0"/>
      <dgm:spPr/>
    </dgm:pt>
    <dgm:pt modelId="{B8AB502E-048D-4C07-9184-306DB0645FD7}" type="pres">
      <dgm:prSet presAssocID="{D1EEB41C-842E-4C0C-A2F4-A1B7C9FE6B44}" presName="bgRect" presStyleLbl="bgShp" presStyleIdx="2" presStyleCnt="4"/>
      <dgm:spPr/>
    </dgm:pt>
    <dgm:pt modelId="{F7AB859D-8753-4850-AA94-E699D90EAF68}" type="pres">
      <dgm:prSet presAssocID="{D1EEB41C-842E-4C0C-A2F4-A1B7C9FE6B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C3AE2BB-6D59-4A81-A986-911F259CE951}" type="pres">
      <dgm:prSet presAssocID="{D1EEB41C-842E-4C0C-A2F4-A1B7C9FE6B44}" presName="spaceRect" presStyleCnt="0"/>
      <dgm:spPr/>
    </dgm:pt>
    <dgm:pt modelId="{343BF68A-41A0-4AA2-AA05-18D5761DD3D7}" type="pres">
      <dgm:prSet presAssocID="{D1EEB41C-842E-4C0C-A2F4-A1B7C9FE6B44}" presName="parTx" presStyleLbl="revTx" presStyleIdx="2" presStyleCnt="4">
        <dgm:presLayoutVars>
          <dgm:chMax val="0"/>
          <dgm:chPref val="0"/>
        </dgm:presLayoutVars>
      </dgm:prSet>
      <dgm:spPr/>
    </dgm:pt>
    <dgm:pt modelId="{89F16D0F-20A1-4DEB-82B7-2FB3FB599736}" type="pres">
      <dgm:prSet presAssocID="{D6588099-5501-4CE0-A966-C67000B6B974}" presName="sibTrans" presStyleCnt="0"/>
      <dgm:spPr/>
    </dgm:pt>
    <dgm:pt modelId="{CE7F9DB7-1809-4A40-936F-913A65885A9D}" type="pres">
      <dgm:prSet presAssocID="{48A0D263-472F-4B5A-AE3B-2F8B9A54FE29}" presName="compNode" presStyleCnt="0"/>
      <dgm:spPr/>
    </dgm:pt>
    <dgm:pt modelId="{6B9FDAD3-DAE9-4D94-93D6-49038CA9350D}" type="pres">
      <dgm:prSet presAssocID="{48A0D263-472F-4B5A-AE3B-2F8B9A54FE29}" presName="bgRect" presStyleLbl="bgShp" presStyleIdx="3" presStyleCnt="4"/>
      <dgm:spPr/>
    </dgm:pt>
    <dgm:pt modelId="{A3AAB2F4-63C4-47F1-BD11-78A01CB61EAD}" type="pres">
      <dgm:prSet presAssocID="{48A0D263-472F-4B5A-AE3B-2F8B9A54FE2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vocado"/>
        </a:ext>
      </dgm:extLst>
    </dgm:pt>
    <dgm:pt modelId="{9DFF89A0-A8C1-4345-82F2-001C2B1FC6DC}" type="pres">
      <dgm:prSet presAssocID="{48A0D263-472F-4B5A-AE3B-2F8B9A54FE29}" presName="spaceRect" presStyleCnt="0"/>
      <dgm:spPr/>
    </dgm:pt>
    <dgm:pt modelId="{78E97FBB-1011-4261-A146-55B37963127A}" type="pres">
      <dgm:prSet presAssocID="{48A0D263-472F-4B5A-AE3B-2F8B9A54FE29}" presName="parTx" presStyleLbl="revTx" presStyleIdx="3" presStyleCnt="4">
        <dgm:presLayoutVars>
          <dgm:chMax val="0"/>
          <dgm:chPref val="0"/>
        </dgm:presLayoutVars>
      </dgm:prSet>
      <dgm:spPr/>
    </dgm:pt>
  </dgm:ptLst>
  <dgm:cxnLst>
    <dgm:cxn modelId="{8087A32D-EFF4-47E0-8B4F-BBCC8268CFC2}" srcId="{0BB312B1-BF7F-4878-A452-77A14B613459}" destId="{CCF31D1B-DFC5-40C2-B812-135DA5882CAE}" srcOrd="0" destOrd="0" parTransId="{748D1D5F-0FB6-4F89-86FF-0D3F6B3D97A3}" sibTransId="{53CCE0F7-E99C-4C95-B314-DE60CE069AB6}"/>
    <dgm:cxn modelId="{06615635-0D1C-4083-9568-13BC21F4BDA3}" srcId="{0BB312B1-BF7F-4878-A452-77A14B613459}" destId="{D1EEB41C-842E-4C0C-A2F4-A1B7C9FE6B44}" srcOrd="2" destOrd="0" parTransId="{ECE6BFAF-21FC-4F70-B043-31922BFA6985}" sibTransId="{D6588099-5501-4CE0-A966-C67000B6B974}"/>
    <dgm:cxn modelId="{AD4A7937-74C5-40C2-9D11-C2938A4D79F9}" type="presOf" srcId="{CCF31D1B-DFC5-40C2-B812-135DA5882CAE}" destId="{8863F690-2393-419C-9823-ECB47A266260}" srcOrd="0" destOrd="0" presId="urn:microsoft.com/office/officeart/2018/2/layout/IconVerticalSolidList"/>
    <dgm:cxn modelId="{319FFB39-E7B2-40E0-AF90-7411517DE1F2}" type="presOf" srcId="{48A0D263-472F-4B5A-AE3B-2F8B9A54FE29}" destId="{78E97FBB-1011-4261-A146-55B37963127A}" srcOrd="0" destOrd="0" presId="urn:microsoft.com/office/officeart/2018/2/layout/IconVerticalSolidList"/>
    <dgm:cxn modelId="{45E2DB48-F95E-4232-907F-6645FF5D73A3}" type="presOf" srcId="{D1EEB41C-842E-4C0C-A2F4-A1B7C9FE6B44}" destId="{343BF68A-41A0-4AA2-AA05-18D5761DD3D7}" srcOrd="0" destOrd="0" presId="urn:microsoft.com/office/officeart/2018/2/layout/IconVerticalSolidList"/>
    <dgm:cxn modelId="{43620E60-0F23-4AEC-B230-354A160FCF4C}" srcId="{0BB312B1-BF7F-4878-A452-77A14B613459}" destId="{46092449-4D39-44C4-A076-6A71CF426D35}" srcOrd="1" destOrd="0" parTransId="{26773D67-E15D-4D61-BC05-5B01ED76BA41}" sibTransId="{2B8E2AB7-E7E6-4C01-8266-6438E2B3354A}"/>
    <dgm:cxn modelId="{ABC66365-F088-4B45-A2E3-527CF116D7A0}" type="presOf" srcId="{46092449-4D39-44C4-A076-6A71CF426D35}" destId="{71D35111-7A0B-4E38-B288-5A3E519978D2}" srcOrd="0" destOrd="0" presId="urn:microsoft.com/office/officeart/2018/2/layout/IconVerticalSolidList"/>
    <dgm:cxn modelId="{4533C065-8F13-4200-A905-B7B782AD739D}" type="presOf" srcId="{0BB312B1-BF7F-4878-A452-77A14B613459}" destId="{518C5EF2-4C3F-4902-AEE0-AC502D01DB16}" srcOrd="0" destOrd="0" presId="urn:microsoft.com/office/officeart/2018/2/layout/IconVerticalSolidList"/>
    <dgm:cxn modelId="{0DF4CDFB-0146-4765-AECD-4D2FF7A10BBD}" srcId="{0BB312B1-BF7F-4878-A452-77A14B613459}" destId="{48A0D263-472F-4B5A-AE3B-2F8B9A54FE29}" srcOrd="3" destOrd="0" parTransId="{3C5E7B20-D28B-435C-B0F9-6113655A1EB4}" sibTransId="{7167ECB7-D01D-45B5-B421-5EA6565D4724}"/>
    <dgm:cxn modelId="{7387F494-4E0B-4B31-9CDE-45C23D756DA7}" type="presParOf" srcId="{518C5EF2-4C3F-4902-AEE0-AC502D01DB16}" destId="{792A517E-092C-46DA-A093-5B99D5CAA68F}" srcOrd="0" destOrd="0" presId="urn:microsoft.com/office/officeart/2018/2/layout/IconVerticalSolidList"/>
    <dgm:cxn modelId="{CCB663BE-45DA-4819-96F5-4EBAE6B2D950}" type="presParOf" srcId="{792A517E-092C-46DA-A093-5B99D5CAA68F}" destId="{8D6325DC-9E8A-4ECE-BA1C-03B53992B841}" srcOrd="0" destOrd="0" presId="urn:microsoft.com/office/officeart/2018/2/layout/IconVerticalSolidList"/>
    <dgm:cxn modelId="{4F73A2F7-6524-439A-92AE-DA9D6433CC7C}" type="presParOf" srcId="{792A517E-092C-46DA-A093-5B99D5CAA68F}" destId="{7031E8E8-00FC-449E-87B0-2616B6C94DF9}" srcOrd="1" destOrd="0" presId="urn:microsoft.com/office/officeart/2018/2/layout/IconVerticalSolidList"/>
    <dgm:cxn modelId="{D327773E-01F5-4575-BCB1-1B64487C8825}" type="presParOf" srcId="{792A517E-092C-46DA-A093-5B99D5CAA68F}" destId="{FF68BE3F-7291-4139-A4A6-925D1B19598E}" srcOrd="2" destOrd="0" presId="urn:microsoft.com/office/officeart/2018/2/layout/IconVerticalSolidList"/>
    <dgm:cxn modelId="{50DD2AC3-2C87-4E21-8719-2F43C62E8A5C}" type="presParOf" srcId="{792A517E-092C-46DA-A093-5B99D5CAA68F}" destId="{8863F690-2393-419C-9823-ECB47A266260}" srcOrd="3" destOrd="0" presId="urn:microsoft.com/office/officeart/2018/2/layout/IconVerticalSolidList"/>
    <dgm:cxn modelId="{1BA119B1-18E7-4FAE-968E-666B04C3F480}" type="presParOf" srcId="{518C5EF2-4C3F-4902-AEE0-AC502D01DB16}" destId="{2DDD022F-5442-49D1-A5B2-31F813A9987D}" srcOrd="1" destOrd="0" presId="urn:microsoft.com/office/officeart/2018/2/layout/IconVerticalSolidList"/>
    <dgm:cxn modelId="{72F23052-44B1-4A21-923F-18DC4E9D52E7}" type="presParOf" srcId="{518C5EF2-4C3F-4902-AEE0-AC502D01DB16}" destId="{3CA403D4-D27E-4179-9257-80060F481867}" srcOrd="2" destOrd="0" presId="urn:microsoft.com/office/officeart/2018/2/layout/IconVerticalSolidList"/>
    <dgm:cxn modelId="{015CE5DA-C047-451B-8493-CAC916EBC5FB}" type="presParOf" srcId="{3CA403D4-D27E-4179-9257-80060F481867}" destId="{5B0040B6-36B4-4B9A-B077-CA45C2E4B2EF}" srcOrd="0" destOrd="0" presId="urn:microsoft.com/office/officeart/2018/2/layout/IconVerticalSolidList"/>
    <dgm:cxn modelId="{E3CE9172-0CDC-40F7-9640-B63A6FD57C58}" type="presParOf" srcId="{3CA403D4-D27E-4179-9257-80060F481867}" destId="{E3B1678F-8457-4153-836B-7D332A99E1B0}" srcOrd="1" destOrd="0" presId="urn:microsoft.com/office/officeart/2018/2/layout/IconVerticalSolidList"/>
    <dgm:cxn modelId="{6F2C2664-A1D9-4A80-BCCD-CB40E1A73A61}" type="presParOf" srcId="{3CA403D4-D27E-4179-9257-80060F481867}" destId="{CB20BF2C-66D9-4BF0-BCFF-60D3FEB7930B}" srcOrd="2" destOrd="0" presId="urn:microsoft.com/office/officeart/2018/2/layout/IconVerticalSolidList"/>
    <dgm:cxn modelId="{88FC758C-6F84-41FB-B3E6-AB5BE6EF150B}" type="presParOf" srcId="{3CA403D4-D27E-4179-9257-80060F481867}" destId="{71D35111-7A0B-4E38-B288-5A3E519978D2}" srcOrd="3" destOrd="0" presId="urn:microsoft.com/office/officeart/2018/2/layout/IconVerticalSolidList"/>
    <dgm:cxn modelId="{DF84E3E8-5D4D-4084-AA72-2BF0F40761E2}" type="presParOf" srcId="{518C5EF2-4C3F-4902-AEE0-AC502D01DB16}" destId="{514C7B29-5A5F-4E0F-8FF6-56922CEB0461}" srcOrd="3" destOrd="0" presId="urn:microsoft.com/office/officeart/2018/2/layout/IconVerticalSolidList"/>
    <dgm:cxn modelId="{86A49A6D-3F75-40BC-8253-792565FE71E3}" type="presParOf" srcId="{518C5EF2-4C3F-4902-AEE0-AC502D01DB16}" destId="{A7296CFB-02B9-4DA6-A155-2555AC630FB5}" srcOrd="4" destOrd="0" presId="urn:microsoft.com/office/officeart/2018/2/layout/IconVerticalSolidList"/>
    <dgm:cxn modelId="{5E3E9DFD-9639-48A3-8732-3079D2F66433}" type="presParOf" srcId="{A7296CFB-02B9-4DA6-A155-2555AC630FB5}" destId="{B8AB502E-048D-4C07-9184-306DB0645FD7}" srcOrd="0" destOrd="0" presId="urn:microsoft.com/office/officeart/2018/2/layout/IconVerticalSolidList"/>
    <dgm:cxn modelId="{FD35D0D1-383A-497C-B51B-D2741EC60F1A}" type="presParOf" srcId="{A7296CFB-02B9-4DA6-A155-2555AC630FB5}" destId="{F7AB859D-8753-4850-AA94-E699D90EAF68}" srcOrd="1" destOrd="0" presId="urn:microsoft.com/office/officeart/2018/2/layout/IconVerticalSolidList"/>
    <dgm:cxn modelId="{BC487FBB-8B2A-41B8-B16F-C4A2626DDAAB}" type="presParOf" srcId="{A7296CFB-02B9-4DA6-A155-2555AC630FB5}" destId="{CC3AE2BB-6D59-4A81-A986-911F259CE951}" srcOrd="2" destOrd="0" presId="urn:microsoft.com/office/officeart/2018/2/layout/IconVerticalSolidList"/>
    <dgm:cxn modelId="{B0CEA956-2AEB-4929-BB6D-952DC7727CBC}" type="presParOf" srcId="{A7296CFB-02B9-4DA6-A155-2555AC630FB5}" destId="{343BF68A-41A0-4AA2-AA05-18D5761DD3D7}" srcOrd="3" destOrd="0" presId="urn:microsoft.com/office/officeart/2018/2/layout/IconVerticalSolidList"/>
    <dgm:cxn modelId="{82049DD0-1A83-4D41-AFB0-E6586529AAD7}" type="presParOf" srcId="{518C5EF2-4C3F-4902-AEE0-AC502D01DB16}" destId="{89F16D0F-20A1-4DEB-82B7-2FB3FB599736}" srcOrd="5" destOrd="0" presId="urn:microsoft.com/office/officeart/2018/2/layout/IconVerticalSolidList"/>
    <dgm:cxn modelId="{EEC43B41-2D4D-4D6F-9E66-6D1B1A98313C}" type="presParOf" srcId="{518C5EF2-4C3F-4902-AEE0-AC502D01DB16}" destId="{CE7F9DB7-1809-4A40-936F-913A65885A9D}" srcOrd="6" destOrd="0" presId="urn:microsoft.com/office/officeart/2018/2/layout/IconVerticalSolidList"/>
    <dgm:cxn modelId="{4753E521-AC27-445E-B3E3-D1C691425870}" type="presParOf" srcId="{CE7F9DB7-1809-4A40-936F-913A65885A9D}" destId="{6B9FDAD3-DAE9-4D94-93D6-49038CA9350D}" srcOrd="0" destOrd="0" presId="urn:microsoft.com/office/officeart/2018/2/layout/IconVerticalSolidList"/>
    <dgm:cxn modelId="{9580A5FF-C7D8-42A1-B47C-BC772027AB96}" type="presParOf" srcId="{CE7F9DB7-1809-4A40-936F-913A65885A9D}" destId="{A3AAB2F4-63C4-47F1-BD11-78A01CB61EAD}" srcOrd="1" destOrd="0" presId="urn:microsoft.com/office/officeart/2018/2/layout/IconVerticalSolidList"/>
    <dgm:cxn modelId="{0433C670-ED21-4A21-AE2F-0BBD7722BFC2}" type="presParOf" srcId="{CE7F9DB7-1809-4A40-936F-913A65885A9D}" destId="{9DFF89A0-A8C1-4345-82F2-001C2B1FC6DC}" srcOrd="2" destOrd="0" presId="urn:microsoft.com/office/officeart/2018/2/layout/IconVerticalSolidList"/>
    <dgm:cxn modelId="{9CB72F59-7ECB-42AB-9007-D84D6D1F0999}" type="presParOf" srcId="{CE7F9DB7-1809-4A40-936F-913A65885A9D}" destId="{78E97FBB-1011-4261-A146-55B3796312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6C98AC3-10B3-4383-A196-CDE2B086C588}"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IN"/>
        </a:p>
      </dgm:t>
    </dgm:pt>
    <dgm:pt modelId="{29A990ED-52A9-461B-83FA-C6B9120308A3}">
      <dgm:prSet/>
      <dgm:spPr/>
      <dgm:t>
        <a:bodyPr/>
        <a:lstStyle/>
        <a:p>
          <a:r>
            <a:rPr lang="en-GB" b="1">
              <a:latin typeface="Arial" panose="020B0604020202020204" pitchFamily="34" charset="0"/>
              <a:cs typeface="Arial" panose="020B0604020202020204" pitchFamily="34" charset="0"/>
            </a:rPr>
            <a:t>Phase 2: Epidemiological, Behavioural &amp; Environmental Assessment – Investigate and analyse the low frequency of glucose testing and the lack of inexpensive and accessible tools for glucose monitoring </a:t>
          </a:r>
          <a:endParaRPr lang="en-IN">
            <a:latin typeface="Arial" panose="020B0604020202020204" pitchFamily="34" charset="0"/>
            <a:cs typeface="Arial" panose="020B0604020202020204" pitchFamily="34" charset="0"/>
          </a:endParaRPr>
        </a:p>
      </dgm:t>
    </dgm:pt>
    <dgm:pt modelId="{4FCD6F5B-BCD0-44A8-84C9-0C0DEBF6E4A6}" type="parTrans" cxnId="{3BC1E669-5EC4-4DB1-9F2B-50B636F901E7}">
      <dgm:prSet/>
      <dgm:spPr/>
      <dgm:t>
        <a:bodyPr/>
        <a:lstStyle/>
        <a:p>
          <a:endParaRPr lang="en-IN" sz="1200">
            <a:latin typeface="Arial" panose="020B0604020202020204" pitchFamily="34" charset="0"/>
            <a:cs typeface="Arial" panose="020B0604020202020204" pitchFamily="34" charset="0"/>
          </a:endParaRPr>
        </a:p>
      </dgm:t>
    </dgm:pt>
    <dgm:pt modelId="{EB170891-9BCC-4B23-AD3A-D4A4FDD54924}" type="sibTrans" cxnId="{3BC1E669-5EC4-4DB1-9F2B-50B636F901E7}">
      <dgm:prSet/>
      <dgm:spPr/>
      <dgm:t>
        <a:bodyPr/>
        <a:lstStyle/>
        <a:p>
          <a:endParaRPr lang="en-IN">
            <a:latin typeface="Arial" panose="020B0604020202020204" pitchFamily="34" charset="0"/>
            <a:cs typeface="Arial" panose="020B0604020202020204" pitchFamily="34" charset="0"/>
          </a:endParaRPr>
        </a:p>
      </dgm:t>
    </dgm:pt>
    <dgm:pt modelId="{79FB7663-AB57-4A43-8244-B1618E4B1E4A}">
      <dgm:prSet/>
      <dgm:spPr/>
      <dgm:t>
        <a:bodyPr/>
        <a:lstStyle/>
        <a:p>
          <a:r>
            <a:rPr lang="en-GB">
              <a:latin typeface="Arial" panose="020B0604020202020204" pitchFamily="34" charset="0"/>
              <a:cs typeface="Arial" panose="020B0604020202020204" pitchFamily="34" charset="0"/>
            </a:rPr>
            <a:t>Aligns with evidence-based practice through data collection and iterative evaluation (Kim et al., 2022).</a:t>
          </a:r>
          <a:endParaRPr lang="en-IN">
            <a:latin typeface="Arial" panose="020B0604020202020204" pitchFamily="34" charset="0"/>
            <a:cs typeface="Arial" panose="020B0604020202020204" pitchFamily="34" charset="0"/>
          </a:endParaRPr>
        </a:p>
      </dgm:t>
    </dgm:pt>
    <dgm:pt modelId="{93072C71-95AA-4BFD-930C-C6E30AE18EC1}" type="parTrans" cxnId="{EB08E7D4-087B-482C-AF06-82841C9DC839}">
      <dgm:prSet/>
      <dgm:spPr/>
      <dgm:t>
        <a:bodyPr/>
        <a:lstStyle/>
        <a:p>
          <a:endParaRPr lang="en-IN" sz="1200">
            <a:latin typeface="Arial" panose="020B0604020202020204" pitchFamily="34" charset="0"/>
            <a:cs typeface="Arial" panose="020B0604020202020204" pitchFamily="34" charset="0"/>
          </a:endParaRPr>
        </a:p>
      </dgm:t>
    </dgm:pt>
    <dgm:pt modelId="{F82EF9A4-6B04-4CC0-9CED-41E919FE229F}" type="sibTrans" cxnId="{EB08E7D4-087B-482C-AF06-82841C9DC839}">
      <dgm:prSet/>
      <dgm:spPr/>
      <dgm:t>
        <a:bodyPr/>
        <a:lstStyle/>
        <a:p>
          <a:endParaRPr lang="en-IN">
            <a:latin typeface="Arial" panose="020B0604020202020204" pitchFamily="34" charset="0"/>
            <a:cs typeface="Arial" panose="020B0604020202020204" pitchFamily="34" charset="0"/>
          </a:endParaRPr>
        </a:p>
      </dgm:t>
    </dgm:pt>
    <dgm:pt modelId="{AACE4FCE-9AE3-4289-A462-6E2DDF74B231}">
      <dgm:prSet/>
      <dgm:spPr/>
      <dgm:t>
        <a:bodyPr/>
        <a:lstStyle/>
        <a:p>
          <a:r>
            <a:rPr lang="en-GB" dirty="0">
              <a:latin typeface="Arial" panose="020B0604020202020204" pitchFamily="34" charset="0"/>
              <a:cs typeface="Arial" panose="020B0604020202020204" pitchFamily="34" charset="0"/>
            </a:rPr>
            <a:t>The second phase focuses on testing the equation and the measurable of the healthy terminal using national data and local clinic reports. </a:t>
          </a:r>
          <a:endParaRPr lang="en-IN" dirty="0">
            <a:latin typeface="Arial" panose="020B0604020202020204" pitchFamily="34" charset="0"/>
            <a:cs typeface="Arial" panose="020B0604020202020204" pitchFamily="34" charset="0"/>
          </a:endParaRPr>
        </a:p>
      </dgm:t>
    </dgm:pt>
    <dgm:pt modelId="{95652269-E86B-4211-9B46-416CFC9D5198}" type="parTrans" cxnId="{75BFA870-C7F3-47A2-B1CD-64FB6CD3F703}">
      <dgm:prSet/>
      <dgm:spPr/>
      <dgm:t>
        <a:bodyPr/>
        <a:lstStyle/>
        <a:p>
          <a:endParaRPr lang="en-IN" sz="1200">
            <a:latin typeface="Arial" panose="020B0604020202020204" pitchFamily="34" charset="0"/>
            <a:cs typeface="Arial" panose="020B0604020202020204" pitchFamily="34" charset="0"/>
          </a:endParaRPr>
        </a:p>
      </dgm:t>
    </dgm:pt>
    <dgm:pt modelId="{9314F1BD-9E29-4EBA-AB09-99F6D9A13165}" type="sibTrans" cxnId="{75BFA870-C7F3-47A2-B1CD-64FB6CD3F703}">
      <dgm:prSet/>
      <dgm:spPr/>
      <dgm:t>
        <a:bodyPr/>
        <a:lstStyle/>
        <a:p>
          <a:endParaRPr lang="en-IN">
            <a:latin typeface="Arial" panose="020B0604020202020204" pitchFamily="34" charset="0"/>
            <a:cs typeface="Arial" panose="020B0604020202020204" pitchFamily="34" charset="0"/>
          </a:endParaRPr>
        </a:p>
      </dgm:t>
    </dgm:pt>
    <dgm:pt modelId="{509DFCCB-5666-4C4D-B610-386B95F5B6DF}">
      <dgm:prSet/>
      <dgm:spPr/>
      <dgm:t>
        <a:bodyPr/>
        <a:lstStyle/>
        <a:p>
          <a:r>
            <a:rPr lang="en-GB" dirty="0">
              <a:latin typeface="Arial" panose="020B0604020202020204" pitchFamily="34" charset="0"/>
              <a:cs typeface="Arial" panose="020B0604020202020204" pitchFamily="34" charset="0"/>
            </a:rPr>
            <a:t>This phase is essential for the progress management of the task </a:t>
          </a:r>
          <a:r>
            <a:rPr lang="en-GB" b="0" i="0" dirty="0"/>
            <a:t>(Kim et al., 2022)</a:t>
          </a:r>
          <a:r>
            <a:rPr lang="en-GB"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dgm:t>
    </dgm:pt>
    <dgm:pt modelId="{F4FC1A60-D082-4484-8105-884745DFCA3C}" type="parTrans" cxnId="{D473A0E0-BD77-41FE-A755-15A4276CABF0}">
      <dgm:prSet/>
      <dgm:spPr/>
      <dgm:t>
        <a:bodyPr/>
        <a:lstStyle/>
        <a:p>
          <a:endParaRPr lang="en-IN" sz="1200">
            <a:latin typeface="Arial" panose="020B0604020202020204" pitchFamily="34" charset="0"/>
            <a:cs typeface="Arial" panose="020B0604020202020204" pitchFamily="34" charset="0"/>
          </a:endParaRPr>
        </a:p>
      </dgm:t>
    </dgm:pt>
    <dgm:pt modelId="{3A48508C-EC09-40D2-BF6D-C775A7A537AA}" type="sibTrans" cxnId="{D473A0E0-BD77-41FE-A755-15A4276CABF0}">
      <dgm:prSet/>
      <dgm:spPr/>
      <dgm:t>
        <a:bodyPr/>
        <a:lstStyle/>
        <a:p>
          <a:endParaRPr lang="en-IN">
            <a:latin typeface="Arial" panose="020B0604020202020204" pitchFamily="34" charset="0"/>
            <a:cs typeface="Arial" panose="020B0604020202020204" pitchFamily="34" charset="0"/>
          </a:endParaRPr>
        </a:p>
      </dgm:t>
    </dgm:pt>
    <dgm:pt modelId="{2B50713D-CBC3-4190-8579-F4B85063485A}">
      <dgm:prSet/>
      <dgm:spPr/>
      <dgm:t>
        <a:bodyPr/>
        <a:lstStyle/>
        <a:p>
          <a:r>
            <a:rPr lang="en-GB">
              <a:latin typeface="Arial" panose="020B0604020202020204" pitchFamily="34" charset="0"/>
              <a:cs typeface="Arial" panose="020B0604020202020204" pitchFamily="34" charset="0"/>
            </a:rPr>
            <a:t>This will be helpful for prevalence, control, and database development with the training behaviour for checking blood sugar levels (Selvaraj and Sriram, 2022). </a:t>
          </a:r>
          <a:endParaRPr lang="en-IN">
            <a:latin typeface="Arial" panose="020B0604020202020204" pitchFamily="34" charset="0"/>
            <a:cs typeface="Arial" panose="020B0604020202020204" pitchFamily="34" charset="0"/>
          </a:endParaRPr>
        </a:p>
      </dgm:t>
    </dgm:pt>
    <dgm:pt modelId="{9C959F7A-AEF0-4738-BA9C-AF8A4B2A9CF4}" type="parTrans" cxnId="{CC6E7D26-D6AD-45D4-97DC-BC39291D32BA}">
      <dgm:prSet/>
      <dgm:spPr/>
      <dgm:t>
        <a:bodyPr/>
        <a:lstStyle/>
        <a:p>
          <a:endParaRPr lang="en-IN"/>
        </a:p>
      </dgm:t>
    </dgm:pt>
    <dgm:pt modelId="{F9EA0757-6014-4190-8103-080E29F24BC8}" type="sibTrans" cxnId="{CC6E7D26-D6AD-45D4-97DC-BC39291D32BA}">
      <dgm:prSet/>
      <dgm:spPr/>
      <dgm:t>
        <a:bodyPr/>
        <a:lstStyle/>
        <a:p>
          <a:endParaRPr lang="en-IN"/>
        </a:p>
      </dgm:t>
    </dgm:pt>
    <dgm:pt modelId="{8DC4F1F9-83A3-4A20-9FDC-DC394A995787}" type="pres">
      <dgm:prSet presAssocID="{A6C98AC3-10B3-4383-A196-CDE2B086C588}" presName="vert0" presStyleCnt="0">
        <dgm:presLayoutVars>
          <dgm:dir/>
          <dgm:animOne val="branch"/>
          <dgm:animLvl val="lvl"/>
        </dgm:presLayoutVars>
      </dgm:prSet>
      <dgm:spPr/>
    </dgm:pt>
    <dgm:pt modelId="{032FE903-59E6-4EF8-887E-166AB1A88B0B}" type="pres">
      <dgm:prSet presAssocID="{29A990ED-52A9-461B-83FA-C6B9120308A3}" presName="thickLine" presStyleLbl="alignNode1" presStyleIdx="0" presStyleCnt="1"/>
      <dgm:spPr/>
    </dgm:pt>
    <dgm:pt modelId="{B552796A-CFEF-4783-A5EE-A4A3CD69AD93}" type="pres">
      <dgm:prSet presAssocID="{29A990ED-52A9-461B-83FA-C6B9120308A3}" presName="horz1" presStyleCnt="0"/>
      <dgm:spPr/>
    </dgm:pt>
    <dgm:pt modelId="{191510D0-0D5E-4137-AB3D-2C555636BADA}" type="pres">
      <dgm:prSet presAssocID="{29A990ED-52A9-461B-83FA-C6B9120308A3}" presName="tx1" presStyleLbl="revTx" presStyleIdx="0" presStyleCnt="5"/>
      <dgm:spPr/>
    </dgm:pt>
    <dgm:pt modelId="{65C0615B-0D23-4708-BC8C-5FDDCDE5A3B2}" type="pres">
      <dgm:prSet presAssocID="{29A990ED-52A9-461B-83FA-C6B9120308A3}" presName="vert1" presStyleCnt="0"/>
      <dgm:spPr/>
    </dgm:pt>
    <dgm:pt modelId="{1AD07AE9-C62A-467D-BF82-927699D6E85C}" type="pres">
      <dgm:prSet presAssocID="{79FB7663-AB57-4A43-8244-B1618E4B1E4A}" presName="vertSpace2a" presStyleCnt="0"/>
      <dgm:spPr/>
    </dgm:pt>
    <dgm:pt modelId="{C140E253-3D1D-4410-A591-4DFDC2C21626}" type="pres">
      <dgm:prSet presAssocID="{79FB7663-AB57-4A43-8244-B1618E4B1E4A}" presName="horz2" presStyleCnt="0"/>
      <dgm:spPr/>
    </dgm:pt>
    <dgm:pt modelId="{166A86C1-42F8-4AC9-ACAD-130AEAC90A04}" type="pres">
      <dgm:prSet presAssocID="{79FB7663-AB57-4A43-8244-B1618E4B1E4A}" presName="horzSpace2" presStyleCnt="0"/>
      <dgm:spPr/>
    </dgm:pt>
    <dgm:pt modelId="{878AF491-0652-4764-A662-2BACF4C33C84}" type="pres">
      <dgm:prSet presAssocID="{79FB7663-AB57-4A43-8244-B1618E4B1E4A}" presName="tx2" presStyleLbl="revTx" presStyleIdx="1" presStyleCnt="5"/>
      <dgm:spPr/>
    </dgm:pt>
    <dgm:pt modelId="{27E00C67-21F9-4965-A794-1728F3B11BEC}" type="pres">
      <dgm:prSet presAssocID="{79FB7663-AB57-4A43-8244-B1618E4B1E4A}" presName="vert2" presStyleCnt="0"/>
      <dgm:spPr/>
    </dgm:pt>
    <dgm:pt modelId="{B0C2BE02-B058-4D61-ADDB-5C0682756602}" type="pres">
      <dgm:prSet presAssocID="{79FB7663-AB57-4A43-8244-B1618E4B1E4A}" presName="thinLine2b" presStyleLbl="callout" presStyleIdx="0" presStyleCnt="4"/>
      <dgm:spPr/>
    </dgm:pt>
    <dgm:pt modelId="{128854D8-5B03-47BE-A650-D4960AE76810}" type="pres">
      <dgm:prSet presAssocID="{79FB7663-AB57-4A43-8244-B1618E4B1E4A}" presName="vertSpace2b" presStyleCnt="0"/>
      <dgm:spPr/>
    </dgm:pt>
    <dgm:pt modelId="{D2F32252-84F5-437E-B4B7-8F393AE40435}" type="pres">
      <dgm:prSet presAssocID="{AACE4FCE-9AE3-4289-A462-6E2DDF74B231}" presName="horz2" presStyleCnt="0"/>
      <dgm:spPr/>
    </dgm:pt>
    <dgm:pt modelId="{29517EB9-3DF3-4CC3-B201-5A4ED25AAAD7}" type="pres">
      <dgm:prSet presAssocID="{AACE4FCE-9AE3-4289-A462-6E2DDF74B231}" presName="horzSpace2" presStyleCnt="0"/>
      <dgm:spPr/>
    </dgm:pt>
    <dgm:pt modelId="{E7BE4771-277C-4C65-BBF2-E71EEE0C0303}" type="pres">
      <dgm:prSet presAssocID="{AACE4FCE-9AE3-4289-A462-6E2DDF74B231}" presName="tx2" presStyleLbl="revTx" presStyleIdx="2" presStyleCnt="5"/>
      <dgm:spPr/>
    </dgm:pt>
    <dgm:pt modelId="{CD8DC6D9-4982-47DB-BA1A-8AF3BC86F2DB}" type="pres">
      <dgm:prSet presAssocID="{AACE4FCE-9AE3-4289-A462-6E2DDF74B231}" presName="vert2" presStyleCnt="0"/>
      <dgm:spPr/>
    </dgm:pt>
    <dgm:pt modelId="{8B004E4C-552A-4606-82C6-7F9434956910}" type="pres">
      <dgm:prSet presAssocID="{AACE4FCE-9AE3-4289-A462-6E2DDF74B231}" presName="thinLine2b" presStyleLbl="callout" presStyleIdx="1" presStyleCnt="4"/>
      <dgm:spPr/>
    </dgm:pt>
    <dgm:pt modelId="{210D1BC9-AB05-48EE-8427-DEB61EA02194}" type="pres">
      <dgm:prSet presAssocID="{AACE4FCE-9AE3-4289-A462-6E2DDF74B231}" presName="vertSpace2b" presStyleCnt="0"/>
      <dgm:spPr/>
    </dgm:pt>
    <dgm:pt modelId="{0687F57A-7B16-4DA1-816A-8A64FB8212D2}" type="pres">
      <dgm:prSet presAssocID="{2B50713D-CBC3-4190-8579-F4B85063485A}" presName="horz2" presStyleCnt="0"/>
      <dgm:spPr/>
    </dgm:pt>
    <dgm:pt modelId="{E3784480-A5BE-44B0-B2AE-840570A0D140}" type="pres">
      <dgm:prSet presAssocID="{2B50713D-CBC3-4190-8579-F4B85063485A}" presName="horzSpace2" presStyleCnt="0"/>
      <dgm:spPr/>
    </dgm:pt>
    <dgm:pt modelId="{83E0DDF2-E6C2-4967-B97B-9A0DF7CD6339}" type="pres">
      <dgm:prSet presAssocID="{2B50713D-CBC3-4190-8579-F4B85063485A}" presName="tx2" presStyleLbl="revTx" presStyleIdx="3" presStyleCnt="5"/>
      <dgm:spPr/>
    </dgm:pt>
    <dgm:pt modelId="{0E87B0F6-A071-4DBB-B5C9-3028A3343597}" type="pres">
      <dgm:prSet presAssocID="{2B50713D-CBC3-4190-8579-F4B85063485A}" presName="vert2" presStyleCnt="0"/>
      <dgm:spPr/>
    </dgm:pt>
    <dgm:pt modelId="{9F6868B6-37BD-4802-A23F-93AF29821158}" type="pres">
      <dgm:prSet presAssocID="{2B50713D-CBC3-4190-8579-F4B85063485A}" presName="thinLine2b" presStyleLbl="callout" presStyleIdx="2" presStyleCnt="4"/>
      <dgm:spPr/>
    </dgm:pt>
    <dgm:pt modelId="{31C48E02-4C18-4C3B-ADF4-EB28EC7B8040}" type="pres">
      <dgm:prSet presAssocID="{2B50713D-CBC3-4190-8579-F4B85063485A}" presName="vertSpace2b" presStyleCnt="0"/>
      <dgm:spPr/>
    </dgm:pt>
    <dgm:pt modelId="{F47D59F4-A48E-4F5C-A594-FF15A3FC2390}" type="pres">
      <dgm:prSet presAssocID="{509DFCCB-5666-4C4D-B610-386B95F5B6DF}" presName="horz2" presStyleCnt="0"/>
      <dgm:spPr/>
    </dgm:pt>
    <dgm:pt modelId="{9B907945-2554-4ABE-8185-86EBEFC7A409}" type="pres">
      <dgm:prSet presAssocID="{509DFCCB-5666-4C4D-B610-386B95F5B6DF}" presName="horzSpace2" presStyleCnt="0"/>
      <dgm:spPr/>
    </dgm:pt>
    <dgm:pt modelId="{CDFC94B4-16E0-4E1B-AAEC-824540756004}" type="pres">
      <dgm:prSet presAssocID="{509DFCCB-5666-4C4D-B610-386B95F5B6DF}" presName="tx2" presStyleLbl="revTx" presStyleIdx="4" presStyleCnt="5"/>
      <dgm:spPr/>
    </dgm:pt>
    <dgm:pt modelId="{4643D634-598F-4AE1-B1C4-40179F9BC1CA}" type="pres">
      <dgm:prSet presAssocID="{509DFCCB-5666-4C4D-B610-386B95F5B6DF}" presName="vert2" presStyleCnt="0"/>
      <dgm:spPr/>
    </dgm:pt>
    <dgm:pt modelId="{0F42089B-5E91-4E20-81A7-E2254B708E03}" type="pres">
      <dgm:prSet presAssocID="{509DFCCB-5666-4C4D-B610-386B95F5B6DF}" presName="thinLine2b" presStyleLbl="callout" presStyleIdx="3" presStyleCnt="4"/>
      <dgm:spPr/>
    </dgm:pt>
    <dgm:pt modelId="{18CF4C24-EFEF-4435-9DE2-9D3262BD27E9}" type="pres">
      <dgm:prSet presAssocID="{509DFCCB-5666-4C4D-B610-386B95F5B6DF}" presName="vertSpace2b" presStyleCnt="0"/>
      <dgm:spPr/>
    </dgm:pt>
  </dgm:ptLst>
  <dgm:cxnLst>
    <dgm:cxn modelId="{BC0E0C07-38CA-4065-AF6C-FF432580F0FC}" type="presOf" srcId="{2B50713D-CBC3-4190-8579-F4B85063485A}" destId="{83E0DDF2-E6C2-4967-B97B-9A0DF7CD6339}" srcOrd="0" destOrd="0" presId="urn:microsoft.com/office/officeart/2008/layout/LinedList"/>
    <dgm:cxn modelId="{4168E022-D6BA-4CFD-9689-D185C5D39EEE}" type="presOf" srcId="{AACE4FCE-9AE3-4289-A462-6E2DDF74B231}" destId="{E7BE4771-277C-4C65-BBF2-E71EEE0C0303}" srcOrd="0" destOrd="0" presId="urn:microsoft.com/office/officeart/2008/layout/LinedList"/>
    <dgm:cxn modelId="{CC6E7D26-D6AD-45D4-97DC-BC39291D32BA}" srcId="{29A990ED-52A9-461B-83FA-C6B9120308A3}" destId="{2B50713D-CBC3-4190-8579-F4B85063485A}" srcOrd="2" destOrd="0" parTransId="{9C959F7A-AEF0-4738-BA9C-AF8A4B2A9CF4}" sibTransId="{F9EA0757-6014-4190-8103-080E29F24BC8}"/>
    <dgm:cxn modelId="{11B6594E-1A80-4451-B2A3-9199FDAA4014}" type="presOf" srcId="{A6C98AC3-10B3-4383-A196-CDE2B086C588}" destId="{8DC4F1F9-83A3-4A20-9FDC-DC394A995787}" srcOrd="0" destOrd="0" presId="urn:microsoft.com/office/officeart/2008/layout/LinedList"/>
    <dgm:cxn modelId="{3BC1E669-5EC4-4DB1-9F2B-50B636F901E7}" srcId="{A6C98AC3-10B3-4383-A196-CDE2B086C588}" destId="{29A990ED-52A9-461B-83FA-C6B9120308A3}" srcOrd="0" destOrd="0" parTransId="{4FCD6F5B-BCD0-44A8-84C9-0C0DEBF6E4A6}" sibTransId="{EB170891-9BCC-4B23-AD3A-D4A4FDD54924}"/>
    <dgm:cxn modelId="{75BFA870-C7F3-47A2-B1CD-64FB6CD3F703}" srcId="{29A990ED-52A9-461B-83FA-C6B9120308A3}" destId="{AACE4FCE-9AE3-4289-A462-6E2DDF74B231}" srcOrd="1" destOrd="0" parTransId="{95652269-E86B-4211-9B46-416CFC9D5198}" sibTransId="{9314F1BD-9E29-4EBA-AB09-99F6D9A13165}"/>
    <dgm:cxn modelId="{83B30B87-7389-46B1-AA9E-E44DD9B9815C}" type="presOf" srcId="{29A990ED-52A9-461B-83FA-C6B9120308A3}" destId="{191510D0-0D5E-4137-AB3D-2C555636BADA}" srcOrd="0" destOrd="0" presId="urn:microsoft.com/office/officeart/2008/layout/LinedList"/>
    <dgm:cxn modelId="{599C6293-C4E3-4D89-950F-66C53E4B0C82}" type="presOf" srcId="{509DFCCB-5666-4C4D-B610-386B95F5B6DF}" destId="{CDFC94B4-16E0-4E1B-AAEC-824540756004}" srcOrd="0" destOrd="0" presId="urn:microsoft.com/office/officeart/2008/layout/LinedList"/>
    <dgm:cxn modelId="{7596A3B5-4C73-43D4-9279-A2173E49383D}" type="presOf" srcId="{79FB7663-AB57-4A43-8244-B1618E4B1E4A}" destId="{878AF491-0652-4764-A662-2BACF4C33C84}" srcOrd="0" destOrd="0" presId="urn:microsoft.com/office/officeart/2008/layout/LinedList"/>
    <dgm:cxn modelId="{EB08E7D4-087B-482C-AF06-82841C9DC839}" srcId="{29A990ED-52A9-461B-83FA-C6B9120308A3}" destId="{79FB7663-AB57-4A43-8244-B1618E4B1E4A}" srcOrd="0" destOrd="0" parTransId="{93072C71-95AA-4BFD-930C-C6E30AE18EC1}" sibTransId="{F82EF9A4-6B04-4CC0-9CED-41E919FE229F}"/>
    <dgm:cxn modelId="{D473A0E0-BD77-41FE-A755-15A4276CABF0}" srcId="{29A990ED-52A9-461B-83FA-C6B9120308A3}" destId="{509DFCCB-5666-4C4D-B610-386B95F5B6DF}" srcOrd="3" destOrd="0" parTransId="{F4FC1A60-D082-4484-8105-884745DFCA3C}" sibTransId="{3A48508C-EC09-40D2-BF6D-C775A7A537AA}"/>
    <dgm:cxn modelId="{E6E4936C-0807-444B-B14D-A6BC61AF5368}" type="presParOf" srcId="{8DC4F1F9-83A3-4A20-9FDC-DC394A995787}" destId="{032FE903-59E6-4EF8-887E-166AB1A88B0B}" srcOrd="0" destOrd="0" presId="urn:microsoft.com/office/officeart/2008/layout/LinedList"/>
    <dgm:cxn modelId="{B27EA396-BAD5-4360-B07D-BAA7D77C8E59}" type="presParOf" srcId="{8DC4F1F9-83A3-4A20-9FDC-DC394A995787}" destId="{B552796A-CFEF-4783-A5EE-A4A3CD69AD93}" srcOrd="1" destOrd="0" presId="urn:microsoft.com/office/officeart/2008/layout/LinedList"/>
    <dgm:cxn modelId="{3D8218E4-2A24-4407-960D-75BDC6129DCC}" type="presParOf" srcId="{B552796A-CFEF-4783-A5EE-A4A3CD69AD93}" destId="{191510D0-0D5E-4137-AB3D-2C555636BADA}" srcOrd="0" destOrd="0" presId="urn:microsoft.com/office/officeart/2008/layout/LinedList"/>
    <dgm:cxn modelId="{68D18A86-D72E-4C14-A6F1-7A81CB0F904F}" type="presParOf" srcId="{B552796A-CFEF-4783-A5EE-A4A3CD69AD93}" destId="{65C0615B-0D23-4708-BC8C-5FDDCDE5A3B2}" srcOrd="1" destOrd="0" presId="urn:microsoft.com/office/officeart/2008/layout/LinedList"/>
    <dgm:cxn modelId="{D5DDE993-DA85-44CE-A0DC-D9A5E3615EA4}" type="presParOf" srcId="{65C0615B-0D23-4708-BC8C-5FDDCDE5A3B2}" destId="{1AD07AE9-C62A-467D-BF82-927699D6E85C}" srcOrd="0" destOrd="0" presId="urn:microsoft.com/office/officeart/2008/layout/LinedList"/>
    <dgm:cxn modelId="{F2054A14-C212-419E-B62F-AF0841F5669D}" type="presParOf" srcId="{65C0615B-0D23-4708-BC8C-5FDDCDE5A3B2}" destId="{C140E253-3D1D-4410-A591-4DFDC2C21626}" srcOrd="1" destOrd="0" presId="urn:microsoft.com/office/officeart/2008/layout/LinedList"/>
    <dgm:cxn modelId="{F253691B-5221-43E4-BCB4-3682760EE456}" type="presParOf" srcId="{C140E253-3D1D-4410-A591-4DFDC2C21626}" destId="{166A86C1-42F8-4AC9-ACAD-130AEAC90A04}" srcOrd="0" destOrd="0" presId="urn:microsoft.com/office/officeart/2008/layout/LinedList"/>
    <dgm:cxn modelId="{58F29098-2382-4804-8972-BB341FBC2BAE}" type="presParOf" srcId="{C140E253-3D1D-4410-A591-4DFDC2C21626}" destId="{878AF491-0652-4764-A662-2BACF4C33C84}" srcOrd="1" destOrd="0" presId="urn:microsoft.com/office/officeart/2008/layout/LinedList"/>
    <dgm:cxn modelId="{9758F222-132B-4277-86BD-A200535B5DEB}" type="presParOf" srcId="{C140E253-3D1D-4410-A591-4DFDC2C21626}" destId="{27E00C67-21F9-4965-A794-1728F3B11BEC}" srcOrd="2" destOrd="0" presId="urn:microsoft.com/office/officeart/2008/layout/LinedList"/>
    <dgm:cxn modelId="{FEA63AF4-9416-4625-A15D-0307D47D1183}" type="presParOf" srcId="{65C0615B-0D23-4708-BC8C-5FDDCDE5A3B2}" destId="{B0C2BE02-B058-4D61-ADDB-5C0682756602}" srcOrd="2" destOrd="0" presId="urn:microsoft.com/office/officeart/2008/layout/LinedList"/>
    <dgm:cxn modelId="{745A5375-9C2E-43C4-81B2-5E7AE2AC62F4}" type="presParOf" srcId="{65C0615B-0D23-4708-BC8C-5FDDCDE5A3B2}" destId="{128854D8-5B03-47BE-A650-D4960AE76810}" srcOrd="3" destOrd="0" presId="urn:microsoft.com/office/officeart/2008/layout/LinedList"/>
    <dgm:cxn modelId="{93D7E71D-ABFA-4B53-A97A-E41D88A35AFB}" type="presParOf" srcId="{65C0615B-0D23-4708-BC8C-5FDDCDE5A3B2}" destId="{D2F32252-84F5-437E-B4B7-8F393AE40435}" srcOrd="4" destOrd="0" presId="urn:microsoft.com/office/officeart/2008/layout/LinedList"/>
    <dgm:cxn modelId="{94A6B9A2-3E85-4E57-8BFD-EFAF2FF9BF68}" type="presParOf" srcId="{D2F32252-84F5-437E-B4B7-8F393AE40435}" destId="{29517EB9-3DF3-4CC3-B201-5A4ED25AAAD7}" srcOrd="0" destOrd="0" presId="urn:microsoft.com/office/officeart/2008/layout/LinedList"/>
    <dgm:cxn modelId="{5E14E253-23E1-494B-9C8B-E990A35AA275}" type="presParOf" srcId="{D2F32252-84F5-437E-B4B7-8F393AE40435}" destId="{E7BE4771-277C-4C65-BBF2-E71EEE0C0303}" srcOrd="1" destOrd="0" presId="urn:microsoft.com/office/officeart/2008/layout/LinedList"/>
    <dgm:cxn modelId="{A623D594-DF98-4278-B8A0-0C1279A9864C}" type="presParOf" srcId="{D2F32252-84F5-437E-B4B7-8F393AE40435}" destId="{CD8DC6D9-4982-47DB-BA1A-8AF3BC86F2DB}" srcOrd="2" destOrd="0" presId="urn:microsoft.com/office/officeart/2008/layout/LinedList"/>
    <dgm:cxn modelId="{97E7BB0A-3E91-4503-8DAD-D1BCC62407C0}" type="presParOf" srcId="{65C0615B-0D23-4708-BC8C-5FDDCDE5A3B2}" destId="{8B004E4C-552A-4606-82C6-7F9434956910}" srcOrd="5" destOrd="0" presId="urn:microsoft.com/office/officeart/2008/layout/LinedList"/>
    <dgm:cxn modelId="{CF5639DD-A60B-4083-91DF-72353F03B8B7}" type="presParOf" srcId="{65C0615B-0D23-4708-BC8C-5FDDCDE5A3B2}" destId="{210D1BC9-AB05-48EE-8427-DEB61EA02194}" srcOrd="6" destOrd="0" presId="urn:microsoft.com/office/officeart/2008/layout/LinedList"/>
    <dgm:cxn modelId="{3C4B10A7-7223-4768-83BD-FC1F71BDD656}" type="presParOf" srcId="{65C0615B-0D23-4708-BC8C-5FDDCDE5A3B2}" destId="{0687F57A-7B16-4DA1-816A-8A64FB8212D2}" srcOrd="7" destOrd="0" presId="urn:microsoft.com/office/officeart/2008/layout/LinedList"/>
    <dgm:cxn modelId="{DAB3EFB4-B2C3-4493-A256-A004F7F0B803}" type="presParOf" srcId="{0687F57A-7B16-4DA1-816A-8A64FB8212D2}" destId="{E3784480-A5BE-44B0-B2AE-840570A0D140}" srcOrd="0" destOrd="0" presId="urn:microsoft.com/office/officeart/2008/layout/LinedList"/>
    <dgm:cxn modelId="{5F91A71E-FE8E-4F67-AF0E-770772C1A018}" type="presParOf" srcId="{0687F57A-7B16-4DA1-816A-8A64FB8212D2}" destId="{83E0DDF2-E6C2-4967-B97B-9A0DF7CD6339}" srcOrd="1" destOrd="0" presId="urn:microsoft.com/office/officeart/2008/layout/LinedList"/>
    <dgm:cxn modelId="{5BC3C905-DCD6-4274-8DF1-681149C3B37A}" type="presParOf" srcId="{0687F57A-7B16-4DA1-816A-8A64FB8212D2}" destId="{0E87B0F6-A071-4DBB-B5C9-3028A3343597}" srcOrd="2" destOrd="0" presId="urn:microsoft.com/office/officeart/2008/layout/LinedList"/>
    <dgm:cxn modelId="{7C8AE949-EDBB-4196-BCB0-F216EEB97003}" type="presParOf" srcId="{65C0615B-0D23-4708-BC8C-5FDDCDE5A3B2}" destId="{9F6868B6-37BD-4802-A23F-93AF29821158}" srcOrd="8" destOrd="0" presId="urn:microsoft.com/office/officeart/2008/layout/LinedList"/>
    <dgm:cxn modelId="{C4CEA953-FA10-423C-BA63-468E23BDEC89}" type="presParOf" srcId="{65C0615B-0D23-4708-BC8C-5FDDCDE5A3B2}" destId="{31C48E02-4C18-4C3B-ADF4-EB28EC7B8040}" srcOrd="9" destOrd="0" presId="urn:microsoft.com/office/officeart/2008/layout/LinedList"/>
    <dgm:cxn modelId="{BEA0C014-8C0F-445D-98C9-7D05CF4D4750}" type="presParOf" srcId="{65C0615B-0D23-4708-BC8C-5FDDCDE5A3B2}" destId="{F47D59F4-A48E-4F5C-A594-FF15A3FC2390}" srcOrd="10" destOrd="0" presId="urn:microsoft.com/office/officeart/2008/layout/LinedList"/>
    <dgm:cxn modelId="{0C981412-1022-4FB4-BD43-1EBF8FEC2425}" type="presParOf" srcId="{F47D59F4-A48E-4F5C-A594-FF15A3FC2390}" destId="{9B907945-2554-4ABE-8185-86EBEFC7A409}" srcOrd="0" destOrd="0" presId="urn:microsoft.com/office/officeart/2008/layout/LinedList"/>
    <dgm:cxn modelId="{A8308B36-8682-427F-844F-96564EF37539}" type="presParOf" srcId="{F47D59F4-A48E-4F5C-A594-FF15A3FC2390}" destId="{CDFC94B4-16E0-4E1B-AAEC-824540756004}" srcOrd="1" destOrd="0" presId="urn:microsoft.com/office/officeart/2008/layout/LinedList"/>
    <dgm:cxn modelId="{C2E6B15B-AED2-46CE-A3E6-E1D4D7E0AC1D}" type="presParOf" srcId="{F47D59F4-A48E-4F5C-A594-FF15A3FC2390}" destId="{4643D634-598F-4AE1-B1C4-40179F9BC1CA}" srcOrd="2" destOrd="0" presId="urn:microsoft.com/office/officeart/2008/layout/LinedList"/>
    <dgm:cxn modelId="{CE7E1EB2-4199-4DD3-BB15-7EA0F1F92D54}" type="presParOf" srcId="{65C0615B-0D23-4708-BC8C-5FDDCDE5A3B2}" destId="{0F42089B-5E91-4E20-81A7-E2254B708E03}" srcOrd="11" destOrd="0" presId="urn:microsoft.com/office/officeart/2008/layout/LinedList"/>
    <dgm:cxn modelId="{BEA067C8-3C90-4136-9FE1-DC5A775B4765}" type="presParOf" srcId="{65C0615B-0D23-4708-BC8C-5FDDCDE5A3B2}" destId="{18CF4C24-EFEF-4435-9DE2-9D3262BD27E9}"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9E9422E-221E-4C11-83FD-BE6A6CD6CDD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C26C18F-3E84-4F53-ADE8-1C57A485A2AF}">
      <dgm:prSet/>
      <dgm:spPr/>
      <dgm:t>
        <a:bodyPr/>
        <a:lstStyle/>
        <a:p>
          <a:r>
            <a:rPr lang="en-GB" b="1">
              <a:latin typeface="Arial" panose="020B0604020202020204" pitchFamily="34" charset="0"/>
              <a:cs typeface="Arial" panose="020B0604020202020204" pitchFamily="34" charset="0"/>
            </a:rPr>
            <a:t>Phase 3: Educational &amp; Ecological Assessment – Identify barriers to testing: awareness, motivation, and access.</a:t>
          </a:r>
          <a:endParaRPr lang="en-US" b="1">
            <a:latin typeface="Arial" panose="020B0604020202020204" pitchFamily="34" charset="0"/>
            <a:cs typeface="Arial" panose="020B0604020202020204" pitchFamily="34" charset="0"/>
          </a:endParaRPr>
        </a:p>
      </dgm:t>
    </dgm:pt>
    <dgm:pt modelId="{324D45E6-23B1-4D83-B8D8-A0EBEE13EF0A}" type="parTrans" cxnId="{BE01B7BC-8362-40B4-8A58-96A35955D5E0}">
      <dgm:prSet/>
      <dgm:spPr/>
      <dgm:t>
        <a:bodyPr/>
        <a:lstStyle/>
        <a:p>
          <a:endParaRPr lang="en-US"/>
        </a:p>
      </dgm:t>
    </dgm:pt>
    <dgm:pt modelId="{829CB3FA-1D1E-4B8A-93F1-650BFE9508A7}" type="sibTrans" cxnId="{BE01B7BC-8362-40B4-8A58-96A35955D5E0}">
      <dgm:prSet/>
      <dgm:spPr/>
      <dgm:t>
        <a:bodyPr/>
        <a:lstStyle/>
        <a:p>
          <a:endParaRPr lang="en-US"/>
        </a:p>
      </dgm:t>
    </dgm:pt>
    <dgm:pt modelId="{B5198838-5947-444E-8E75-EE6F99A43C0A}">
      <dgm:prSet/>
      <dgm:spPr/>
      <dgm:t>
        <a:bodyPr/>
        <a:lstStyle/>
        <a:p>
          <a:r>
            <a:rPr lang="en-GB">
              <a:latin typeface="Arial" panose="020B0604020202020204" pitchFamily="34" charset="0"/>
              <a:cs typeface="Arial" panose="020B0604020202020204" pitchFamily="34" charset="0"/>
            </a:rPr>
            <a:t>Overall, this promotes accountability and transparency (Lei et al., 2025). </a:t>
          </a:r>
          <a:endParaRPr lang="en-US">
            <a:latin typeface="Arial" panose="020B0604020202020204" pitchFamily="34" charset="0"/>
            <a:cs typeface="Arial" panose="020B0604020202020204" pitchFamily="34" charset="0"/>
          </a:endParaRPr>
        </a:p>
      </dgm:t>
    </dgm:pt>
    <dgm:pt modelId="{48525BC7-8940-4B76-944D-5EBFB25B5AD2}" type="parTrans" cxnId="{A523FC89-5E2C-409C-8EE0-3D8934ACEF1D}">
      <dgm:prSet/>
      <dgm:spPr/>
      <dgm:t>
        <a:bodyPr/>
        <a:lstStyle/>
        <a:p>
          <a:endParaRPr lang="en-US"/>
        </a:p>
      </dgm:t>
    </dgm:pt>
    <dgm:pt modelId="{C33665C4-FFB3-49AC-A771-0070DCA724C8}" type="sibTrans" cxnId="{A523FC89-5E2C-409C-8EE0-3D8934ACEF1D}">
      <dgm:prSet/>
      <dgm:spPr/>
      <dgm:t>
        <a:bodyPr/>
        <a:lstStyle/>
        <a:p>
          <a:endParaRPr lang="en-US"/>
        </a:p>
      </dgm:t>
    </dgm:pt>
    <dgm:pt modelId="{CC5346AD-CA07-43E5-B6B0-CCA7BC2521FA}">
      <dgm:prSet/>
      <dgm:spPr/>
      <dgm:t>
        <a:bodyPr/>
        <a:lstStyle/>
        <a:p>
          <a:r>
            <a:rPr lang="en-GB" b="0" i="0" u="none" strike="noStrike">
              <a:effectLst/>
              <a:latin typeface="Arial" panose="020B0604020202020204" pitchFamily="34" charset="0"/>
              <a:cs typeface="Arial" panose="020B0604020202020204" pitchFamily="34" charset="0"/>
            </a:rPr>
            <a:t>Phase 3 examines predisposing, enabling, and reinforcing factors of the behaviours. </a:t>
          </a:r>
          <a:endParaRPr lang="en-US">
            <a:latin typeface="Arial" panose="020B0604020202020204" pitchFamily="34" charset="0"/>
            <a:cs typeface="Arial" panose="020B0604020202020204" pitchFamily="34" charset="0"/>
          </a:endParaRPr>
        </a:p>
      </dgm:t>
    </dgm:pt>
    <dgm:pt modelId="{B47C9BB8-0C05-416F-BA52-965015A15BB5}" type="parTrans" cxnId="{EDC8D677-BE63-46B3-8BF4-793F54C2C514}">
      <dgm:prSet/>
      <dgm:spPr/>
      <dgm:t>
        <a:bodyPr/>
        <a:lstStyle/>
        <a:p>
          <a:endParaRPr lang="en-IN"/>
        </a:p>
      </dgm:t>
    </dgm:pt>
    <dgm:pt modelId="{1FFDBCE2-BAF6-4CB3-8F31-FB1AA7E84135}" type="sibTrans" cxnId="{EDC8D677-BE63-46B3-8BF4-793F54C2C514}">
      <dgm:prSet/>
      <dgm:spPr/>
      <dgm:t>
        <a:bodyPr/>
        <a:lstStyle/>
        <a:p>
          <a:endParaRPr lang="en-IN"/>
        </a:p>
      </dgm:t>
    </dgm:pt>
    <dgm:pt modelId="{DAEF62E2-C6D8-4913-A1F1-049E992A8177}">
      <dgm:prSet/>
      <dgm:spPr/>
      <dgm:t>
        <a:bodyPr/>
        <a:lstStyle/>
        <a:p>
          <a:r>
            <a:rPr lang="en-GB" b="0" i="0" u="none" strike="noStrike">
              <a:effectLst/>
              <a:latin typeface="Arial" panose="020B0604020202020204" pitchFamily="34" charset="0"/>
              <a:cs typeface="Arial" panose="020B0604020202020204" pitchFamily="34" charset="0"/>
            </a:rPr>
            <a:t>The initial three steps of the PRECEDE model support the proper evaluation of the task of diabetes self-management, which is not acceptable among adults.</a:t>
          </a:r>
          <a:endParaRPr lang="en-US">
            <a:latin typeface="Arial" panose="020B0604020202020204" pitchFamily="34" charset="0"/>
            <a:cs typeface="Arial" panose="020B0604020202020204" pitchFamily="34" charset="0"/>
          </a:endParaRPr>
        </a:p>
      </dgm:t>
    </dgm:pt>
    <dgm:pt modelId="{C97B5807-F7C8-49C5-8997-135B5239CE08}" type="parTrans" cxnId="{C6B995AE-7DA1-428D-BB67-26A544AF2B06}">
      <dgm:prSet/>
      <dgm:spPr/>
      <dgm:t>
        <a:bodyPr/>
        <a:lstStyle/>
        <a:p>
          <a:endParaRPr lang="en-IN"/>
        </a:p>
      </dgm:t>
    </dgm:pt>
    <dgm:pt modelId="{40DD9370-9C8E-431C-8C7A-AC46DABE31BB}" type="sibTrans" cxnId="{C6B995AE-7DA1-428D-BB67-26A544AF2B06}">
      <dgm:prSet/>
      <dgm:spPr/>
      <dgm:t>
        <a:bodyPr/>
        <a:lstStyle/>
        <a:p>
          <a:endParaRPr lang="en-IN"/>
        </a:p>
      </dgm:t>
    </dgm:pt>
    <dgm:pt modelId="{C071619B-4C68-473F-907C-EE9E29A35B5C}">
      <dgm:prSet/>
      <dgm:spPr/>
      <dgm:t>
        <a:bodyPr/>
        <a:lstStyle/>
        <a:p>
          <a:r>
            <a:rPr lang="en-GB" b="0" i="0" u="none" strike="noStrike">
              <a:effectLst/>
              <a:latin typeface="Arial" panose="020B0604020202020204" pitchFamily="34" charset="0"/>
              <a:cs typeface="Arial" panose="020B0604020202020204" pitchFamily="34" charset="0"/>
            </a:rPr>
            <a:t>The predisposing factors that impact behaviour are low awareness of diabetes, limited digital literacy </a:t>
          </a:r>
          <a:r>
            <a:rPr lang="en-GB">
              <a:latin typeface="Arial" panose="020B0604020202020204" pitchFamily="34" charset="0"/>
              <a:cs typeface="Arial" panose="020B0604020202020204" pitchFamily="34" charset="0"/>
            </a:rPr>
            <a:t>(Selvaraj and Sriram, 2022)</a:t>
          </a:r>
          <a:r>
            <a:rPr lang="en-GB" b="0" i="0" u="none" strike="noStrike">
              <a:effectLst/>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dgm:t>
    </dgm:pt>
    <dgm:pt modelId="{30238EF5-2492-44A7-8A33-7EF8F74A6F69}" type="parTrans" cxnId="{0893D9EE-45CB-415E-A789-8FBB0EA6FA66}">
      <dgm:prSet/>
      <dgm:spPr/>
      <dgm:t>
        <a:bodyPr/>
        <a:lstStyle/>
        <a:p>
          <a:endParaRPr lang="en-IN"/>
        </a:p>
      </dgm:t>
    </dgm:pt>
    <dgm:pt modelId="{E7AA74A9-3713-46DA-AD25-04BBF410FDA9}" type="sibTrans" cxnId="{0893D9EE-45CB-415E-A789-8FBB0EA6FA66}">
      <dgm:prSet/>
      <dgm:spPr/>
      <dgm:t>
        <a:bodyPr/>
        <a:lstStyle/>
        <a:p>
          <a:endParaRPr lang="en-IN"/>
        </a:p>
      </dgm:t>
    </dgm:pt>
    <dgm:pt modelId="{AF690B62-0A20-4DC3-AEFC-3A0E8BD3C6B3}" type="pres">
      <dgm:prSet presAssocID="{89E9422E-221E-4C11-83FD-BE6A6CD6CDD6}" presName="diagram" presStyleCnt="0">
        <dgm:presLayoutVars>
          <dgm:dir/>
          <dgm:resizeHandles val="exact"/>
        </dgm:presLayoutVars>
      </dgm:prSet>
      <dgm:spPr/>
    </dgm:pt>
    <dgm:pt modelId="{72FF1F46-8990-42F0-9F99-1D50CCE49A22}" type="pres">
      <dgm:prSet presAssocID="{3C26C18F-3E84-4F53-ADE8-1C57A485A2AF}" presName="node" presStyleLbl="node1" presStyleIdx="0" presStyleCnt="5">
        <dgm:presLayoutVars>
          <dgm:bulletEnabled val="1"/>
        </dgm:presLayoutVars>
      </dgm:prSet>
      <dgm:spPr/>
    </dgm:pt>
    <dgm:pt modelId="{1FB7E897-68A8-4571-B2F2-BF65F2E0EE1E}" type="pres">
      <dgm:prSet presAssocID="{829CB3FA-1D1E-4B8A-93F1-650BFE9508A7}" presName="sibTrans" presStyleCnt="0"/>
      <dgm:spPr/>
    </dgm:pt>
    <dgm:pt modelId="{CDAA6AA5-5C62-46FC-AE17-DB82D6D73E47}" type="pres">
      <dgm:prSet presAssocID="{B5198838-5947-444E-8E75-EE6F99A43C0A}" presName="node" presStyleLbl="node1" presStyleIdx="1" presStyleCnt="5">
        <dgm:presLayoutVars>
          <dgm:bulletEnabled val="1"/>
        </dgm:presLayoutVars>
      </dgm:prSet>
      <dgm:spPr/>
    </dgm:pt>
    <dgm:pt modelId="{411D947C-BD6B-4B41-959C-91593971B076}" type="pres">
      <dgm:prSet presAssocID="{C33665C4-FFB3-49AC-A771-0070DCA724C8}" presName="sibTrans" presStyleCnt="0"/>
      <dgm:spPr/>
    </dgm:pt>
    <dgm:pt modelId="{F919DDC6-6BA8-437D-9E33-8134F5CDC801}" type="pres">
      <dgm:prSet presAssocID="{CC5346AD-CA07-43E5-B6B0-CCA7BC2521FA}" presName="node" presStyleLbl="node1" presStyleIdx="2" presStyleCnt="5">
        <dgm:presLayoutVars>
          <dgm:bulletEnabled val="1"/>
        </dgm:presLayoutVars>
      </dgm:prSet>
      <dgm:spPr/>
    </dgm:pt>
    <dgm:pt modelId="{4849A4CA-F9D4-4C7C-8BAA-9E542DF1E15F}" type="pres">
      <dgm:prSet presAssocID="{1FFDBCE2-BAF6-4CB3-8F31-FB1AA7E84135}" presName="sibTrans" presStyleCnt="0"/>
      <dgm:spPr/>
    </dgm:pt>
    <dgm:pt modelId="{1433E85A-7AC1-4ED4-A893-7DF2033619E9}" type="pres">
      <dgm:prSet presAssocID="{C071619B-4C68-473F-907C-EE9E29A35B5C}" presName="node" presStyleLbl="node1" presStyleIdx="3" presStyleCnt="5">
        <dgm:presLayoutVars>
          <dgm:bulletEnabled val="1"/>
        </dgm:presLayoutVars>
      </dgm:prSet>
      <dgm:spPr/>
    </dgm:pt>
    <dgm:pt modelId="{A70E90F4-887B-4D18-A430-AC3C6AD14A96}" type="pres">
      <dgm:prSet presAssocID="{E7AA74A9-3713-46DA-AD25-04BBF410FDA9}" presName="sibTrans" presStyleCnt="0"/>
      <dgm:spPr/>
    </dgm:pt>
    <dgm:pt modelId="{72591E5E-0F35-45DA-96CC-2E5D32FCAD3E}" type="pres">
      <dgm:prSet presAssocID="{DAEF62E2-C6D8-4913-A1F1-049E992A8177}" presName="node" presStyleLbl="node1" presStyleIdx="4" presStyleCnt="5">
        <dgm:presLayoutVars>
          <dgm:bulletEnabled val="1"/>
        </dgm:presLayoutVars>
      </dgm:prSet>
      <dgm:spPr/>
    </dgm:pt>
  </dgm:ptLst>
  <dgm:cxnLst>
    <dgm:cxn modelId="{FD3C061E-A192-478A-90BE-11329003C792}" type="presOf" srcId="{B5198838-5947-444E-8E75-EE6F99A43C0A}" destId="{CDAA6AA5-5C62-46FC-AE17-DB82D6D73E47}" srcOrd="0" destOrd="0" presId="urn:microsoft.com/office/officeart/2005/8/layout/default"/>
    <dgm:cxn modelId="{FD02B52C-D580-4FD2-8DCA-60FE2CFA1235}" type="presOf" srcId="{3C26C18F-3E84-4F53-ADE8-1C57A485A2AF}" destId="{72FF1F46-8990-42F0-9F99-1D50CCE49A22}" srcOrd="0" destOrd="0" presId="urn:microsoft.com/office/officeart/2005/8/layout/default"/>
    <dgm:cxn modelId="{7791F33D-AC5F-4BAB-80F3-AF169326DE88}" type="presOf" srcId="{CC5346AD-CA07-43E5-B6B0-CCA7BC2521FA}" destId="{F919DDC6-6BA8-437D-9E33-8134F5CDC801}" srcOrd="0" destOrd="0" presId="urn:microsoft.com/office/officeart/2005/8/layout/default"/>
    <dgm:cxn modelId="{EDC8D677-BE63-46B3-8BF4-793F54C2C514}" srcId="{89E9422E-221E-4C11-83FD-BE6A6CD6CDD6}" destId="{CC5346AD-CA07-43E5-B6B0-CCA7BC2521FA}" srcOrd="2" destOrd="0" parTransId="{B47C9BB8-0C05-416F-BA52-965015A15BB5}" sibTransId="{1FFDBCE2-BAF6-4CB3-8F31-FB1AA7E84135}"/>
    <dgm:cxn modelId="{A523FC89-5E2C-409C-8EE0-3D8934ACEF1D}" srcId="{89E9422E-221E-4C11-83FD-BE6A6CD6CDD6}" destId="{B5198838-5947-444E-8E75-EE6F99A43C0A}" srcOrd="1" destOrd="0" parTransId="{48525BC7-8940-4B76-944D-5EBFB25B5AD2}" sibTransId="{C33665C4-FFB3-49AC-A771-0070DCA724C8}"/>
    <dgm:cxn modelId="{A6CA3190-0271-4757-B860-3AFAE94699F3}" type="presOf" srcId="{89E9422E-221E-4C11-83FD-BE6A6CD6CDD6}" destId="{AF690B62-0A20-4DC3-AEFC-3A0E8BD3C6B3}" srcOrd="0" destOrd="0" presId="urn:microsoft.com/office/officeart/2005/8/layout/default"/>
    <dgm:cxn modelId="{C6B995AE-7DA1-428D-BB67-26A544AF2B06}" srcId="{89E9422E-221E-4C11-83FD-BE6A6CD6CDD6}" destId="{DAEF62E2-C6D8-4913-A1F1-049E992A8177}" srcOrd="4" destOrd="0" parTransId="{C97B5807-F7C8-49C5-8997-135B5239CE08}" sibTransId="{40DD9370-9C8E-431C-8C7A-AC46DABE31BB}"/>
    <dgm:cxn modelId="{E8A2B6BC-F213-4259-AB8C-B53DC4DA3B3B}" type="presOf" srcId="{C071619B-4C68-473F-907C-EE9E29A35B5C}" destId="{1433E85A-7AC1-4ED4-A893-7DF2033619E9}" srcOrd="0" destOrd="0" presId="urn:microsoft.com/office/officeart/2005/8/layout/default"/>
    <dgm:cxn modelId="{BE01B7BC-8362-40B4-8A58-96A35955D5E0}" srcId="{89E9422E-221E-4C11-83FD-BE6A6CD6CDD6}" destId="{3C26C18F-3E84-4F53-ADE8-1C57A485A2AF}" srcOrd="0" destOrd="0" parTransId="{324D45E6-23B1-4D83-B8D8-A0EBEE13EF0A}" sibTransId="{829CB3FA-1D1E-4B8A-93F1-650BFE9508A7}"/>
    <dgm:cxn modelId="{E188DADE-84CE-48FA-8380-E989BADABC8B}" type="presOf" srcId="{DAEF62E2-C6D8-4913-A1F1-049E992A8177}" destId="{72591E5E-0F35-45DA-96CC-2E5D32FCAD3E}" srcOrd="0" destOrd="0" presId="urn:microsoft.com/office/officeart/2005/8/layout/default"/>
    <dgm:cxn modelId="{0893D9EE-45CB-415E-A789-8FBB0EA6FA66}" srcId="{89E9422E-221E-4C11-83FD-BE6A6CD6CDD6}" destId="{C071619B-4C68-473F-907C-EE9E29A35B5C}" srcOrd="3" destOrd="0" parTransId="{30238EF5-2492-44A7-8A33-7EF8F74A6F69}" sibTransId="{E7AA74A9-3713-46DA-AD25-04BBF410FDA9}"/>
    <dgm:cxn modelId="{58276810-745C-4E16-855C-D60E2882F787}" type="presParOf" srcId="{AF690B62-0A20-4DC3-AEFC-3A0E8BD3C6B3}" destId="{72FF1F46-8990-42F0-9F99-1D50CCE49A22}" srcOrd="0" destOrd="0" presId="urn:microsoft.com/office/officeart/2005/8/layout/default"/>
    <dgm:cxn modelId="{F51F6E69-0CAC-471E-87F4-C61C5CC3434F}" type="presParOf" srcId="{AF690B62-0A20-4DC3-AEFC-3A0E8BD3C6B3}" destId="{1FB7E897-68A8-4571-B2F2-BF65F2E0EE1E}" srcOrd="1" destOrd="0" presId="urn:microsoft.com/office/officeart/2005/8/layout/default"/>
    <dgm:cxn modelId="{0F2AE829-D00E-47A2-8D5C-7E63FEB5A828}" type="presParOf" srcId="{AF690B62-0A20-4DC3-AEFC-3A0E8BD3C6B3}" destId="{CDAA6AA5-5C62-46FC-AE17-DB82D6D73E47}" srcOrd="2" destOrd="0" presId="urn:microsoft.com/office/officeart/2005/8/layout/default"/>
    <dgm:cxn modelId="{A8BD1ACC-54EC-44C2-8570-520697719517}" type="presParOf" srcId="{AF690B62-0A20-4DC3-AEFC-3A0E8BD3C6B3}" destId="{411D947C-BD6B-4B41-959C-91593971B076}" srcOrd="3" destOrd="0" presId="urn:microsoft.com/office/officeart/2005/8/layout/default"/>
    <dgm:cxn modelId="{ED6B626F-F806-40E6-BF38-B570F871B605}" type="presParOf" srcId="{AF690B62-0A20-4DC3-AEFC-3A0E8BD3C6B3}" destId="{F919DDC6-6BA8-437D-9E33-8134F5CDC801}" srcOrd="4" destOrd="0" presId="urn:microsoft.com/office/officeart/2005/8/layout/default"/>
    <dgm:cxn modelId="{70C0C622-B259-4DA8-8C6C-81EBC2C0AE97}" type="presParOf" srcId="{AF690B62-0A20-4DC3-AEFC-3A0E8BD3C6B3}" destId="{4849A4CA-F9D4-4C7C-8BAA-9E542DF1E15F}" srcOrd="5" destOrd="0" presId="urn:microsoft.com/office/officeart/2005/8/layout/default"/>
    <dgm:cxn modelId="{66E2E9E9-B693-45CA-84E0-D86B93B9E6CE}" type="presParOf" srcId="{AF690B62-0A20-4DC3-AEFC-3A0E8BD3C6B3}" destId="{1433E85A-7AC1-4ED4-A893-7DF2033619E9}" srcOrd="6" destOrd="0" presId="urn:microsoft.com/office/officeart/2005/8/layout/default"/>
    <dgm:cxn modelId="{F0511C10-4657-4211-BDF7-2CFE767A868D}" type="presParOf" srcId="{AF690B62-0A20-4DC3-AEFC-3A0E8BD3C6B3}" destId="{A70E90F4-887B-4D18-A430-AC3C6AD14A96}" srcOrd="7" destOrd="0" presId="urn:microsoft.com/office/officeart/2005/8/layout/default"/>
    <dgm:cxn modelId="{CD9CF8B8-9DEB-4A13-A6CE-69D5B36BE463}" type="presParOf" srcId="{AF690B62-0A20-4DC3-AEFC-3A0E8BD3C6B3}" destId="{72591E5E-0F35-45DA-96CC-2E5D32FCAD3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201AE00-BE6A-42BC-B88A-05D8C0ED67D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E7A584-59AE-4CEC-986B-92CB3E3B6661}">
      <dgm:prSet custT="1"/>
      <dgm:spPr/>
      <dgm:t>
        <a:bodyPr/>
        <a:lstStyle/>
        <a:p>
          <a:pPr>
            <a:lnSpc>
              <a:spcPct val="150000"/>
            </a:lnSpc>
          </a:pPr>
          <a:r>
            <a:rPr lang="en-GB" sz="1800" dirty="0">
              <a:latin typeface="Arial" panose="020B0604020202020204" pitchFamily="34" charset="0"/>
              <a:cs typeface="Arial" panose="020B0604020202020204" pitchFamily="34" charset="0"/>
            </a:rPr>
            <a:t>Implementation of the </a:t>
          </a:r>
          <a:r>
            <a:rPr lang="en-GB" sz="1800" dirty="0" err="1">
              <a:latin typeface="Arial" panose="020B0604020202020204" pitchFamily="34" charset="0"/>
              <a:cs typeface="Arial" panose="020B0604020202020204" pitchFamily="34" charset="0"/>
            </a:rPr>
            <a:t>GlucoTrack</a:t>
          </a:r>
          <a:r>
            <a:rPr lang="en-GB" sz="1800" dirty="0">
              <a:latin typeface="Arial" panose="020B0604020202020204" pitchFamily="34" charset="0"/>
              <a:cs typeface="Arial" panose="020B0604020202020204" pitchFamily="34" charset="0"/>
            </a:rPr>
            <a:t> application will trigger the training sessions driven by the clinics (Filippi et al., 2023).</a:t>
          </a:r>
          <a:endParaRPr lang="en-US" sz="1800" dirty="0">
            <a:latin typeface="Arial" panose="020B0604020202020204" pitchFamily="34" charset="0"/>
            <a:cs typeface="Arial" panose="020B0604020202020204" pitchFamily="34" charset="0"/>
          </a:endParaRPr>
        </a:p>
      </dgm:t>
    </dgm:pt>
    <dgm:pt modelId="{A5741ABA-8AF5-403C-A703-2CD139C20DEA}" type="parTrans" cxnId="{19AD6D9A-E2D1-4A9E-8FB3-ED101130CAE9}">
      <dgm:prSet/>
      <dgm:spPr/>
      <dgm:t>
        <a:bodyPr/>
        <a:lstStyle/>
        <a:p>
          <a:pPr>
            <a:lnSpc>
              <a:spcPct val="150000"/>
            </a:lnSpc>
          </a:pPr>
          <a:endParaRPr lang="en-US" sz="2800">
            <a:latin typeface="Arial" panose="020B0604020202020204" pitchFamily="34" charset="0"/>
            <a:cs typeface="Arial" panose="020B0604020202020204" pitchFamily="34" charset="0"/>
          </a:endParaRPr>
        </a:p>
      </dgm:t>
    </dgm:pt>
    <dgm:pt modelId="{5109B322-B069-44A5-BB63-2C68C6B921AA}" type="sibTrans" cxnId="{19AD6D9A-E2D1-4A9E-8FB3-ED101130CAE9}">
      <dgm:prSet/>
      <dgm:spPr/>
      <dgm:t>
        <a:bodyPr/>
        <a:lstStyle/>
        <a:p>
          <a:pPr>
            <a:lnSpc>
              <a:spcPct val="150000"/>
            </a:lnSpc>
          </a:pPr>
          <a:endParaRPr lang="en-US" sz="2800">
            <a:latin typeface="Arial" panose="020B0604020202020204" pitchFamily="34" charset="0"/>
            <a:cs typeface="Arial" panose="020B0604020202020204" pitchFamily="34" charset="0"/>
          </a:endParaRPr>
        </a:p>
      </dgm:t>
    </dgm:pt>
    <dgm:pt modelId="{7163E22A-78B2-4C86-AF8B-009A773689E5}">
      <dgm:prSet custT="1"/>
      <dgm:spPr/>
      <dgm:t>
        <a:bodyPr/>
        <a:lstStyle/>
        <a:p>
          <a:pPr>
            <a:lnSpc>
              <a:spcPct val="150000"/>
            </a:lnSpc>
          </a:pPr>
          <a:r>
            <a:rPr lang="en-GB" sz="1800" dirty="0">
              <a:latin typeface="Arial" panose="020B0604020202020204" pitchFamily="34" charset="0"/>
              <a:cs typeface="Arial" panose="020B0604020202020204" pitchFamily="34" charset="0"/>
            </a:rPr>
            <a:t>Process Evaluation needs to focus on downloads and daily active users to complete the workshop.</a:t>
          </a:r>
          <a:endParaRPr lang="en-US" sz="1800" dirty="0">
            <a:latin typeface="Arial" panose="020B0604020202020204" pitchFamily="34" charset="0"/>
            <a:cs typeface="Arial" panose="020B0604020202020204" pitchFamily="34" charset="0"/>
          </a:endParaRPr>
        </a:p>
      </dgm:t>
    </dgm:pt>
    <dgm:pt modelId="{6A6E3B4D-4512-4DEE-B8DC-6922823A90B4}" type="parTrans" cxnId="{F113745E-51CE-4D8C-8A0F-3F23468FD80A}">
      <dgm:prSet/>
      <dgm:spPr/>
      <dgm:t>
        <a:bodyPr/>
        <a:lstStyle/>
        <a:p>
          <a:pPr>
            <a:lnSpc>
              <a:spcPct val="150000"/>
            </a:lnSpc>
          </a:pPr>
          <a:endParaRPr lang="en-US" sz="2800">
            <a:latin typeface="Arial" panose="020B0604020202020204" pitchFamily="34" charset="0"/>
            <a:cs typeface="Arial" panose="020B0604020202020204" pitchFamily="34" charset="0"/>
          </a:endParaRPr>
        </a:p>
      </dgm:t>
    </dgm:pt>
    <dgm:pt modelId="{B3DBF986-4875-4260-9CEE-2D425B9999EE}" type="sibTrans" cxnId="{F113745E-51CE-4D8C-8A0F-3F23468FD80A}">
      <dgm:prSet/>
      <dgm:spPr/>
      <dgm:t>
        <a:bodyPr/>
        <a:lstStyle/>
        <a:p>
          <a:pPr>
            <a:lnSpc>
              <a:spcPct val="150000"/>
            </a:lnSpc>
          </a:pPr>
          <a:endParaRPr lang="en-US" sz="2800">
            <a:latin typeface="Arial" panose="020B0604020202020204" pitchFamily="34" charset="0"/>
            <a:cs typeface="Arial" panose="020B0604020202020204" pitchFamily="34" charset="0"/>
          </a:endParaRPr>
        </a:p>
      </dgm:t>
    </dgm:pt>
    <dgm:pt modelId="{908063A4-0560-4CB3-8747-453A5FD1A7A4}">
      <dgm:prSet custT="1"/>
      <dgm:spPr/>
      <dgm:t>
        <a:bodyPr/>
        <a:lstStyle/>
        <a:p>
          <a:pPr>
            <a:lnSpc>
              <a:spcPct val="150000"/>
            </a:lnSpc>
          </a:pPr>
          <a:r>
            <a:rPr lang="en-US" sz="1800">
              <a:latin typeface="Arial" panose="020B0604020202020204" pitchFamily="34" charset="0"/>
              <a:cs typeface="Arial" panose="020B0604020202020204" pitchFamily="34" charset="0"/>
            </a:rPr>
            <a:t>This ensures that </a:t>
          </a:r>
          <a:r>
            <a:rPr lang="en-GB" sz="1800">
              <a:latin typeface="Arial" panose="020B0604020202020204" pitchFamily="34" charset="0"/>
              <a:cs typeface="Arial" panose="020B0604020202020204" pitchFamily="34" charset="0"/>
            </a:rPr>
            <a:t>the strategies are systematically implemented, monitored, and evaluated for both process and outcomes</a:t>
          </a:r>
          <a:endParaRPr lang="en-US" sz="1800">
            <a:latin typeface="Arial" panose="020B0604020202020204" pitchFamily="34" charset="0"/>
            <a:cs typeface="Arial" panose="020B0604020202020204" pitchFamily="34" charset="0"/>
          </a:endParaRPr>
        </a:p>
      </dgm:t>
    </dgm:pt>
    <dgm:pt modelId="{958A05DA-3903-463D-AC69-DD8EAECE7625}" type="parTrans" cxnId="{465CC6A5-DACD-4978-9AF4-43976D9A2230}">
      <dgm:prSet/>
      <dgm:spPr/>
      <dgm:t>
        <a:bodyPr/>
        <a:lstStyle/>
        <a:p>
          <a:pPr>
            <a:lnSpc>
              <a:spcPct val="150000"/>
            </a:lnSpc>
          </a:pPr>
          <a:endParaRPr lang="en-US" sz="2800">
            <a:latin typeface="Arial" panose="020B0604020202020204" pitchFamily="34" charset="0"/>
            <a:cs typeface="Arial" panose="020B0604020202020204" pitchFamily="34" charset="0"/>
          </a:endParaRPr>
        </a:p>
      </dgm:t>
    </dgm:pt>
    <dgm:pt modelId="{88C84347-0E5A-44A5-873D-AB092EB8D0BB}" type="sibTrans" cxnId="{465CC6A5-DACD-4978-9AF4-43976D9A2230}">
      <dgm:prSet/>
      <dgm:spPr/>
      <dgm:t>
        <a:bodyPr/>
        <a:lstStyle/>
        <a:p>
          <a:pPr>
            <a:lnSpc>
              <a:spcPct val="150000"/>
            </a:lnSpc>
          </a:pPr>
          <a:endParaRPr lang="en-US" sz="2800">
            <a:latin typeface="Arial" panose="020B0604020202020204" pitchFamily="34" charset="0"/>
            <a:cs typeface="Arial" panose="020B0604020202020204" pitchFamily="34" charset="0"/>
          </a:endParaRPr>
        </a:p>
      </dgm:t>
    </dgm:pt>
    <dgm:pt modelId="{B81FE65A-9D03-44F2-A527-5E920BC0012B}" type="pres">
      <dgm:prSet presAssocID="{2201AE00-BE6A-42BC-B88A-05D8C0ED67DB}" presName="root" presStyleCnt="0">
        <dgm:presLayoutVars>
          <dgm:dir/>
          <dgm:resizeHandles val="exact"/>
        </dgm:presLayoutVars>
      </dgm:prSet>
      <dgm:spPr/>
    </dgm:pt>
    <dgm:pt modelId="{C66B9380-0D00-4EC6-B559-79BB069645EA}" type="pres">
      <dgm:prSet presAssocID="{2201AE00-BE6A-42BC-B88A-05D8C0ED67DB}" presName="container" presStyleCnt="0">
        <dgm:presLayoutVars>
          <dgm:dir/>
          <dgm:resizeHandles val="exact"/>
        </dgm:presLayoutVars>
      </dgm:prSet>
      <dgm:spPr/>
    </dgm:pt>
    <dgm:pt modelId="{FB6A71B5-E173-4E0E-A1BF-310E8DE69A84}" type="pres">
      <dgm:prSet presAssocID="{09E7A584-59AE-4CEC-986B-92CB3E3B6661}" presName="compNode" presStyleCnt="0"/>
      <dgm:spPr/>
    </dgm:pt>
    <dgm:pt modelId="{7D0771E8-D0F4-4E1C-816B-7FF834816CD7}" type="pres">
      <dgm:prSet presAssocID="{09E7A584-59AE-4CEC-986B-92CB3E3B6661}" presName="iconBgRect" presStyleLbl="bgShp" presStyleIdx="0" presStyleCnt="3"/>
      <dgm:spPr/>
    </dgm:pt>
    <dgm:pt modelId="{A6013333-DFEC-4289-8006-38787B5A737B}" type="pres">
      <dgm:prSet presAssocID="{09E7A584-59AE-4CEC-986B-92CB3E3B66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C5D7490F-274B-4B4C-A3A8-33C538C29C7B}" type="pres">
      <dgm:prSet presAssocID="{09E7A584-59AE-4CEC-986B-92CB3E3B6661}" presName="spaceRect" presStyleCnt="0"/>
      <dgm:spPr/>
    </dgm:pt>
    <dgm:pt modelId="{2065CF75-0E10-4ABB-91E4-9EC8D86FCE76}" type="pres">
      <dgm:prSet presAssocID="{09E7A584-59AE-4CEC-986B-92CB3E3B6661}" presName="textRect" presStyleLbl="revTx" presStyleIdx="0" presStyleCnt="3">
        <dgm:presLayoutVars>
          <dgm:chMax val="1"/>
          <dgm:chPref val="1"/>
        </dgm:presLayoutVars>
      </dgm:prSet>
      <dgm:spPr/>
    </dgm:pt>
    <dgm:pt modelId="{D9EB2B20-6EAA-42BA-B2FC-1447C2C5E37A}" type="pres">
      <dgm:prSet presAssocID="{5109B322-B069-44A5-BB63-2C68C6B921AA}" presName="sibTrans" presStyleLbl="sibTrans2D1" presStyleIdx="0" presStyleCnt="0"/>
      <dgm:spPr/>
    </dgm:pt>
    <dgm:pt modelId="{2E2A3257-DAD7-4FF2-8BB2-2F5429548618}" type="pres">
      <dgm:prSet presAssocID="{7163E22A-78B2-4C86-AF8B-009A773689E5}" presName="compNode" presStyleCnt="0"/>
      <dgm:spPr/>
    </dgm:pt>
    <dgm:pt modelId="{CFCE27B2-4EEB-4EB6-8A41-43BB9AA4D699}" type="pres">
      <dgm:prSet presAssocID="{7163E22A-78B2-4C86-AF8B-009A773689E5}" presName="iconBgRect" presStyleLbl="bgShp" presStyleIdx="1" presStyleCnt="3"/>
      <dgm:spPr/>
    </dgm:pt>
    <dgm:pt modelId="{A4BFEDCF-71BC-4C42-805D-1A21C9702D2F}" type="pres">
      <dgm:prSet presAssocID="{7163E22A-78B2-4C86-AF8B-009A773689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F48300AE-B6EF-4AA7-9483-CB117483F250}" type="pres">
      <dgm:prSet presAssocID="{7163E22A-78B2-4C86-AF8B-009A773689E5}" presName="spaceRect" presStyleCnt="0"/>
      <dgm:spPr/>
    </dgm:pt>
    <dgm:pt modelId="{55613F57-6F77-43B0-89ED-0C6D78A52A8A}" type="pres">
      <dgm:prSet presAssocID="{7163E22A-78B2-4C86-AF8B-009A773689E5}" presName="textRect" presStyleLbl="revTx" presStyleIdx="1" presStyleCnt="3">
        <dgm:presLayoutVars>
          <dgm:chMax val="1"/>
          <dgm:chPref val="1"/>
        </dgm:presLayoutVars>
      </dgm:prSet>
      <dgm:spPr/>
    </dgm:pt>
    <dgm:pt modelId="{EF634303-12E7-4BC0-86C7-F20FAA941FE3}" type="pres">
      <dgm:prSet presAssocID="{B3DBF986-4875-4260-9CEE-2D425B9999EE}" presName="sibTrans" presStyleLbl="sibTrans2D1" presStyleIdx="0" presStyleCnt="0"/>
      <dgm:spPr/>
    </dgm:pt>
    <dgm:pt modelId="{1D02FF6E-A86D-4113-8C28-272CA7EC5382}" type="pres">
      <dgm:prSet presAssocID="{908063A4-0560-4CB3-8747-453A5FD1A7A4}" presName="compNode" presStyleCnt="0"/>
      <dgm:spPr/>
    </dgm:pt>
    <dgm:pt modelId="{4AD663D8-1B4E-4A72-B50B-1FD3E6E9F02E}" type="pres">
      <dgm:prSet presAssocID="{908063A4-0560-4CB3-8747-453A5FD1A7A4}" presName="iconBgRect" presStyleLbl="bgShp" presStyleIdx="2" presStyleCnt="3"/>
      <dgm:spPr/>
    </dgm:pt>
    <dgm:pt modelId="{3C42FBE4-8133-49D1-82E6-CD9D126A0EF5}" type="pres">
      <dgm:prSet presAssocID="{908063A4-0560-4CB3-8747-453A5FD1A7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B2797A7-3F53-4A89-8FB2-846F10D6FF49}" type="pres">
      <dgm:prSet presAssocID="{908063A4-0560-4CB3-8747-453A5FD1A7A4}" presName="spaceRect" presStyleCnt="0"/>
      <dgm:spPr/>
    </dgm:pt>
    <dgm:pt modelId="{C77D8EFD-0EFB-4171-8C88-14FD8B02518D}" type="pres">
      <dgm:prSet presAssocID="{908063A4-0560-4CB3-8747-453A5FD1A7A4}" presName="textRect" presStyleLbl="revTx" presStyleIdx="2" presStyleCnt="3">
        <dgm:presLayoutVars>
          <dgm:chMax val="1"/>
          <dgm:chPref val="1"/>
        </dgm:presLayoutVars>
      </dgm:prSet>
      <dgm:spPr/>
    </dgm:pt>
  </dgm:ptLst>
  <dgm:cxnLst>
    <dgm:cxn modelId="{1D30A40A-FEF2-4EE0-86F9-C7B68DA3EDC1}" type="presOf" srcId="{09E7A584-59AE-4CEC-986B-92CB3E3B6661}" destId="{2065CF75-0E10-4ABB-91E4-9EC8D86FCE76}" srcOrd="0" destOrd="0" presId="urn:microsoft.com/office/officeart/2018/2/layout/IconCircleList"/>
    <dgm:cxn modelId="{4FEC8E0E-A64C-42AC-99C4-94AE4A2395B5}" type="presOf" srcId="{2201AE00-BE6A-42BC-B88A-05D8C0ED67DB}" destId="{B81FE65A-9D03-44F2-A527-5E920BC0012B}" srcOrd="0" destOrd="0" presId="urn:microsoft.com/office/officeart/2018/2/layout/IconCircleList"/>
    <dgm:cxn modelId="{A94B2216-AB05-4642-B7D4-A78EE12C6B8E}" type="presOf" srcId="{B3DBF986-4875-4260-9CEE-2D425B9999EE}" destId="{EF634303-12E7-4BC0-86C7-F20FAA941FE3}" srcOrd="0" destOrd="0" presId="urn:microsoft.com/office/officeart/2018/2/layout/IconCircleList"/>
    <dgm:cxn modelId="{32805624-FE7C-4211-826D-AF60B83B8FC8}" type="presOf" srcId="{7163E22A-78B2-4C86-AF8B-009A773689E5}" destId="{55613F57-6F77-43B0-89ED-0C6D78A52A8A}" srcOrd="0" destOrd="0" presId="urn:microsoft.com/office/officeart/2018/2/layout/IconCircleList"/>
    <dgm:cxn modelId="{11AA8434-63A8-410D-80BF-CFEE4700C3B8}" type="presOf" srcId="{5109B322-B069-44A5-BB63-2C68C6B921AA}" destId="{D9EB2B20-6EAA-42BA-B2FC-1447C2C5E37A}" srcOrd="0" destOrd="0" presId="urn:microsoft.com/office/officeart/2018/2/layout/IconCircleList"/>
    <dgm:cxn modelId="{F113745E-51CE-4D8C-8A0F-3F23468FD80A}" srcId="{2201AE00-BE6A-42BC-B88A-05D8C0ED67DB}" destId="{7163E22A-78B2-4C86-AF8B-009A773689E5}" srcOrd="1" destOrd="0" parTransId="{6A6E3B4D-4512-4DEE-B8DC-6922823A90B4}" sibTransId="{B3DBF986-4875-4260-9CEE-2D425B9999EE}"/>
    <dgm:cxn modelId="{19AD6D9A-E2D1-4A9E-8FB3-ED101130CAE9}" srcId="{2201AE00-BE6A-42BC-B88A-05D8C0ED67DB}" destId="{09E7A584-59AE-4CEC-986B-92CB3E3B6661}" srcOrd="0" destOrd="0" parTransId="{A5741ABA-8AF5-403C-A703-2CD139C20DEA}" sibTransId="{5109B322-B069-44A5-BB63-2C68C6B921AA}"/>
    <dgm:cxn modelId="{465CC6A5-DACD-4978-9AF4-43976D9A2230}" srcId="{2201AE00-BE6A-42BC-B88A-05D8C0ED67DB}" destId="{908063A4-0560-4CB3-8747-453A5FD1A7A4}" srcOrd="2" destOrd="0" parTransId="{958A05DA-3903-463D-AC69-DD8EAECE7625}" sibTransId="{88C84347-0E5A-44A5-873D-AB092EB8D0BB}"/>
    <dgm:cxn modelId="{50E419B6-4E30-414B-A617-F8B4A9FE511E}" type="presOf" srcId="{908063A4-0560-4CB3-8747-453A5FD1A7A4}" destId="{C77D8EFD-0EFB-4171-8C88-14FD8B02518D}" srcOrd="0" destOrd="0" presId="urn:microsoft.com/office/officeart/2018/2/layout/IconCircleList"/>
    <dgm:cxn modelId="{6BA09F6E-1421-40C0-B470-60A76D7A8AB5}" type="presParOf" srcId="{B81FE65A-9D03-44F2-A527-5E920BC0012B}" destId="{C66B9380-0D00-4EC6-B559-79BB069645EA}" srcOrd="0" destOrd="0" presId="urn:microsoft.com/office/officeart/2018/2/layout/IconCircleList"/>
    <dgm:cxn modelId="{65D00BED-67B2-4D53-8F08-3BCA9648FA67}" type="presParOf" srcId="{C66B9380-0D00-4EC6-B559-79BB069645EA}" destId="{FB6A71B5-E173-4E0E-A1BF-310E8DE69A84}" srcOrd="0" destOrd="0" presId="urn:microsoft.com/office/officeart/2018/2/layout/IconCircleList"/>
    <dgm:cxn modelId="{953E8541-5324-4785-AE66-29E3B04919E1}" type="presParOf" srcId="{FB6A71B5-E173-4E0E-A1BF-310E8DE69A84}" destId="{7D0771E8-D0F4-4E1C-816B-7FF834816CD7}" srcOrd="0" destOrd="0" presId="urn:microsoft.com/office/officeart/2018/2/layout/IconCircleList"/>
    <dgm:cxn modelId="{4B923E3E-51DE-4E5C-98B1-7EFDABDC5493}" type="presParOf" srcId="{FB6A71B5-E173-4E0E-A1BF-310E8DE69A84}" destId="{A6013333-DFEC-4289-8006-38787B5A737B}" srcOrd="1" destOrd="0" presId="urn:microsoft.com/office/officeart/2018/2/layout/IconCircleList"/>
    <dgm:cxn modelId="{B5AE6B2E-213F-42FC-B3C0-E57C2EEFC4D4}" type="presParOf" srcId="{FB6A71B5-E173-4E0E-A1BF-310E8DE69A84}" destId="{C5D7490F-274B-4B4C-A3A8-33C538C29C7B}" srcOrd="2" destOrd="0" presId="urn:microsoft.com/office/officeart/2018/2/layout/IconCircleList"/>
    <dgm:cxn modelId="{C69652A4-C1F1-4F7C-83C1-1890834898EA}" type="presParOf" srcId="{FB6A71B5-E173-4E0E-A1BF-310E8DE69A84}" destId="{2065CF75-0E10-4ABB-91E4-9EC8D86FCE76}" srcOrd="3" destOrd="0" presId="urn:microsoft.com/office/officeart/2018/2/layout/IconCircleList"/>
    <dgm:cxn modelId="{AB73FD0D-0977-47B1-8886-A93AB1162640}" type="presParOf" srcId="{C66B9380-0D00-4EC6-B559-79BB069645EA}" destId="{D9EB2B20-6EAA-42BA-B2FC-1447C2C5E37A}" srcOrd="1" destOrd="0" presId="urn:microsoft.com/office/officeart/2018/2/layout/IconCircleList"/>
    <dgm:cxn modelId="{9CD6B1C2-1DB7-4314-A87E-662AD0211599}" type="presParOf" srcId="{C66B9380-0D00-4EC6-B559-79BB069645EA}" destId="{2E2A3257-DAD7-4FF2-8BB2-2F5429548618}" srcOrd="2" destOrd="0" presId="urn:microsoft.com/office/officeart/2018/2/layout/IconCircleList"/>
    <dgm:cxn modelId="{1BE91A48-71B4-49E1-B770-D14E7B4046DC}" type="presParOf" srcId="{2E2A3257-DAD7-4FF2-8BB2-2F5429548618}" destId="{CFCE27B2-4EEB-4EB6-8A41-43BB9AA4D699}" srcOrd="0" destOrd="0" presId="urn:microsoft.com/office/officeart/2018/2/layout/IconCircleList"/>
    <dgm:cxn modelId="{55814810-D535-48AA-A3BB-10B2830A4890}" type="presParOf" srcId="{2E2A3257-DAD7-4FF2-8BB2-2F5429548618}" destId="{A4BFEDCF-71BC-4C42-805D-1A21C9702D2F}" srcOrd="1" destOrd="0" presId="urn:microsoft.com/office/officeart/2018/2/layout/IconCircleList"/>
    <dgm:cxn modelId="{49BF19DE-F125-4122-837C-854AF52D2B07}" type="presParOf" srcId="{2E2A3257-DAD7-4FF2-8BB2-2F5429548618}" destId="{F48300AE-B6EF-4AA7-9483-CB117483F250}" srcOrd="2" destOrd="0" presId="urn:microsoft.com/office/officeart/2018/2/layout/IconCircleList"/>
    <dgm:cxn modelId="{6D283764-59F8-469D-90AE-8C7C9542A534}" type="presParOf" srcId="{2E2A3257-DAD7-4FF2-8BB2-2F5429548618}" destId="{55613F57-6F77-43B0-89ED-0C6D78A52A8A}" srcOrd="3" destOrd="0" presId="urn:microsoft.com/office/officeart/2018/2/layout/IconCircleList"/>
    <dgm:cxn modelId="{782F443D-AD19-4666-8A8B-85E9E4B00319}" type="presParOf" srcId="{C66B9380-0D00-4EC6-B559-79BB069645EA}" destId="{EF634303-12E7-4BC0-86C7-F20FAA941FE3}" srcOrd="3" destOrd="0" presId="urn:microsoft.com/office/officeart/2018/2/layout/IconCircleList"/>
    <dgm:cxn modelId="{C8ED200F-2CB9-42CD-A28D-5962D3D28049}" type="presParOf" srcId="{C66B9380-0D00-4EC6-B559-79BB069645EA}" destId="{1D02FF6E-A86D-4113-8C28-272CA7EC5382}" srcOrd="4" destOrd="0" presId="urn:microsoft.com/office/officeart/2018/2/layout/IconCircleList"/>
    <dgm:cxn modelId="{393BD032-DC8E-4C0D-862B-938687BD0CE2}" type="presParOf" srcId="{1D02FF6E-A86D-4113-8C28-272CA7EC5382}" destId="{4AD663D8-1B4E-4A72-B50B-1FD3E6E9F02E}" srcOrd="0" destOrd="0" presId="urn:microsoft.com/office/officeart/2018/2/layout/IconCircleList"/>
    <dgm:cxn modelId="{4C82253F-6399-4038-ABCC-A420E1E61FC3}" type="presParOf" srcId="{1D02FF6E-A86D-4113-8C28-272CA7EC5382}" destId="{3C42FBE4-8133-49D1-82E6-CD9D126A0EF5}" srcOrd="1" destOrd="0" presId="urn:microsoft.com/office/officeart/2018/2/layout/IconCircleList"/>
    <dgm:cxn modelId="{EE8FC9CD-5C36-4490-8118-E489CBC12FA3}" type="presParOf" srcId="{1D02FF6E-A86D-4113-8C28-272CA7EC5382}" destId="{1B2797A7-3F53-4A89-8FB2-846F10D6FF49}" srcOrd="2" destOrd="0" presId="urn:microsoft.com/office/officeart/2018/2/layout/IconCircleList"/>
    <dgm:cxn modelId="{D112C508-3885-4823-9B3F-E19A37502A60}" type="presParOf" srcId="{1D02FF6E-A86D-4113-8C28-272CA7EC5382}" destId="{C77D8EFD-0EFB-4171-8C88-14FD8B02518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43A6A8E-134B-4A79-9BB7-85BE3B493A95}" type="doc">
      <dgm:prSet loTypeId="urn:microsoft.com/office/officeart/2018/2/layout/IconCircleList" loCatId="icon" qsTypeId="urn:microsoft.com/office/officeart/2005/8/quickstyle/simple1" qsCatId="simple" csTypeId="urn:microsoft.com/office/officeart/2018/5/colors/Iconchunking_neutralbg_accent2_2" csCatId="accent2" phldr="1"/>
      <dgm:spPr/>
      <dgm:t>
        <a:bodyPr/>
        <a:lstStyle/>
        <a:p>
          <a:endParaRPr lang="en-US"/>
        </a:p>
      </dgm:t>
    </dgm:pt>
    <dgm:pt modelId="{328D3EAB-E000-457C-B2EB-3C37C6B6DD3D}">
      <dgm:prSet/>
      <dgm:spPr/>
      <dgm:t>
        <a:bodyPr/>
        <a:lstStyle/>
        <a:p>
          <a:r>
            <a:rPr lang="en-GB">
              <a:latin typeface="Arial" panose="020B0604020202020204" pitchFamily="34" charset="0"/>
              <a:cs typeface="Arial" panose="020B0604020202020204" pitchFamily="34" charset="0"/>
            </a:rPr>
            <a:t>Outcome Evaluation will measure the change in the average HbA1c levels after 6 months of consistent use (Evans, Welsh and Seibold, 2022). </a:t>
          </a:r>
          <a:endParaRPr lang="en-US">
            <a:latin typeface="Arial" panose="020B0604020202020204" pitchFamily="34" charset="0"/>
            <a:cs typeface="Arial" panose="020B0604020202020204" pitchFamily="34" charset="0"/>
          </a:endParaRPr>
        </a:p>
      </dgm:t>
    </dgm:pt>
    <dgm:pt modelId="{62861DB5-9342-4A1F-9168-71675E0E4B25}" type="parTrans" cxnId="{8A30F69A-8F71-476C-92E4-A44FCCE710A7}">
      <dgm:prSet/>
      <dgm:spPr/>
      <dgm:t>
        <a:bodyPr/>
        <a:lstStyle/>
        <a:p>
          <a:endParaRPr lang="en-US">
            <a:latin typeface="Arial" panose="020B0604020202020204" pitchFamily="34" charset="0"/>
            <a:cs typeface="Arial" panose="020B0604020202020204" pitchFamily="34" charset="0"/>
          </a:endParaRPr>
        </a:p>
      </dgm:t>
    </dgm:pt>
    <dgm:pt modelId="{B687185C-308A-4C87-BBF8-BA6467FB7F36}" type="sibTrans" cxnId="{8A30F69A-8F71-476C-92E4-A44FCCE710A7}">
      <dgm:prSet/>
      <dgm:spPr/>
      <dgm:t>
        <a:bodyPr/>
        <a:lstStyle/>
        <a:p>
          <a:endParaRPr lang="en-US">
            <a:latin typeface="Arial" panose="020B0604020202020204" pitchFamily="34" charset="0"/>
            <a:cs typeface="Arial" panose="020B0604020202020204" pitchFamily="34" charset="0"/>
          </a:endParaRPr>
        </a:p>
      </dgm:t>
    </dgm:pt>
    <dgm:pt modelId="{B7E6639F-67A8-495B-8035-10A4933D2B7A}">
      <dgm:prSet/>
      <dgm:spPr/>
      <dgm:t>
        <a:bodyPr/>
        <a:lstStyle/>
        <a:p>
          <a:r>
            <a:rPr lang="en-GB">
              <a:latin typeface="Arial" panose="020B0604020202020204" pitchFamily="34" charset="0"/>
              <a:cs typeface="Arial" panose="020B0604020202020204" pitchFamily="34" charset="0"/>
            </a:rPr>
            <a:t>The PROCEED phases direct the implementation and evaluation of GlucoTrack’s health promotion intervention as follows.</a:t>
          </a:r>
          <a:endParaRPr lang="en-US">
            <a:latin typeface="Arial" panose="020B0604020202020204" pitchFamily="34" charset="0"/>
            <a:cs typeface="Arial" panose="020B0604020202020204" pitchFamily="34" charset="0"/>
          </a:endParaRPr>
        </a:p>
      </dgm:t>
    </dgm:pt>
    <dgm:pt modelId="{9B24D407-EB95-42E0-94FF-DEB2AD4B5FC7}" type="parTrans" cxnId="{A8376C65-48A4-4910-B976-B1F39FEBB69D}">
      <dgm:prSet/>
      <dgm:spPr/>
      <dgm:t>
        <a:bodyPr/>
        <a:lstStyle/>
        <a:p>
          <a:endParaRPr lang="en-US">
            <a:latin typeface="Arial" panose="020B0604020202020204" pitchFamily="34" charset="0"/>
            <a:cs typeface="Arial" panose="020B0604020202020204" pitchFamily="34" charset="0"/>
          </a:endParaRPr>
        </a:p>
      </dgm:t>
    </dgm:pt>
    <dgm:pt modelId="{AD99E4FD-81E2-40B2-94F6-A9E52BBED04E}" type="sibTrans" cxnId="{A8376C65-48A4-4910-B976-B1F39FEBB69D}">
      <dgm:prSet/>
      <dgm:spPr/>
      <dgm:t>
        <a:bodyPr/>
        <a:lstStyle/>
        <a:p>
          <a:endParaRPr lang="en-US">
            <a:latin typeface="Arial" panose="020B0604020202020204" pitchFamily="34" charset="0"/>
            <a:cs typeface="Arial" panose="020B0604020202020204" pitchFamily="34" charset="0"/>
          </a:endParaRPr>
        </a:p>
      </dgm:t>
    </dgm:pt>
    <dgm:pt modelId="{166321F2-9154-49F8-A8E0-21E86D78D142}">
      <dgm:prSet/>
      <dgm:spPr/>
      <dgm:t>
        <a:bodyPr/>
        <a:lstStyle/>
        <a:p>
          <a:r>
            <a:rPr lang="en-GB" b="0" i="0" u="none" strike="noStrike">
              <a:effectLst/>
              <a:latin typeface="Arial" panose="020B0604020202020204" pitchFamily="34" charset="0"/>
              <a:cs typeface="Arial" panose="020B0604020202020204" pitchFamily="34" charset="0"/>
            </a:rPr>
            <a:t>The Process Evaluation will monitor app downloads, daily active users, and participation in health workshops to determine if the implementation of the GlucoTrack platform aligns with planned implementation. </a:t>
          </a:r>
          <a:endParaRPr lang="en-US">
            <a:latin typeface="Arial" panose="020B0604020202020204" pitchFamily="34" charset="0"/>
            <a:cs typeface="Arial" panose="020B0604020202020204" pitchFamily="34" charset="0"/>
          </a:endParaRPr>
        </a:p>
      </dgm:t>
    </dgm:pt>
    <dgm:pt modelId="{3B5EA9A5-4097-4C47-96F4-BF8FBFE6602B}" type="parTrans" cxnId="{FED100C8-6334-4AA7-B85A-C96526F34DDE}">
      <dgm:prSet/>
      <dgm:spPr/>
      <dgm:t>
        <a:bodyPr/>
        <a:lstStyle/>
        <a:p>
          <a:endParaRPr lang="en-IN">
            <a:latin typeface="Arial" panose="020B0604020202020204" pitchFamily="34" charset="0"/>
            <a:cs typeface="Arial" panose="020B0604020202020204" pitchFamily="34" charset="0"/>
          </a:endParaRPr>
        </a:p>
      </dgm:t>
    </dgm:pt>
    <dgm:pt modelId="{AC36AF17-972D-4873-AB13-F3C70D2C20C7}" type="sibTrans" cxnId="{FED100C8-6334-4AA7-B85A-C96526F34DDE}">
      <dgm:prSet/>
      <dgm:spPr/>
    </dgm:pt>
    <dgm:pt modelId="{BE9A29D2-4ACD-4B32-9C2E-F0CC212D3864}">
      <dgm:prSet/>
      <dgm:spPr/>
      <dgm:t>
        <a:bodyPr/>
        <a:lstStyle/>
        <a:p>
          <a:r>
            <a:rPr lang="en-GB" b="0" i="0" u="none" strike="noStrike">
              <a:effectLst/>
              <a:latin typeface="Arial" panose="020B0604020202020204" pitchFamily="34" charset="0"/>
              <a:cs typeface="Arial" panose="020B0604020202020204" pitchFamily="34" charset="0"/>
            </a:rPr>
            <a:t>Retention rates and frequency of user interactions in the app will provide insight into engagement and satisfaction.</a:t>
          </a:r>
          <a:endParaRPr lang="en-US">
            <a:latin typeface="Arial" panose="020B0604020202020204" pitchFamily="34" charset="0"/>
            <a:cs typeface="Arial" panose="020B0604020202020204" pitchFamily="34" charset="0"/>
          </a:endParaRPr>
        </a:p>
      </dgm:t>
    </dgm:pt>
    <dgm:pt modelId="{2FE47973-0551-438F-8BD4-F1B6B2F2BDE0}" type="parTrans" cxnId="{FA19CA1D-7866-4A35-9415-E5B3C80E3A66}">
      <dgm:prSet/>
      <dgm:spPr/>
      <dgm:t>
        <a:bodyPr/>
        <a:lstStyle/>
        <a:p>
          <a:endParaRPr lang="en-IN">
            <a:latin typeface="Arial" panose="020B0604020202020204" pitchFamily="34" charset="0"/>
            <a:cs typeface="Arial" panose="020B0604020202020204" pitchFamily="34" charset="0"/>
          </a:endParaRPr>
        </a:p>
      </dgm:t>
    </dgm:pt>
    <dgm:pt modelId="{2002E8DD-18A7-4CB7-B61C-D5F360F60EB3}" type="sibTrans" cxnId="{FA19CA1D-7866-4A35-9415-E5B3C80E3A66}">
      <dgm:prSet/>
      <dgm:spPr/>
    </dgm:pt>
    <dgm:pt modelId="{769DEAB3-8B1F-4DEC-9B39-7A1360D8B722}" type="pres">
      <dgm:prSet presAssocID="{543A6A8E-134B-4A79-9BB7-85BE3B493A95}" presName="root" presStyleCnt="0">
        <dgm:presLayoutVars>
          <dgm:dir/>
          <dgm:resizeHandles val="exact"/>
        </dgm:presLayoutVars>
      </dgm:prSet>
      <dgm:spPr/>
    </dgm:pt>
    <dgm:pt modelId="{3E0AA9D5-7E61-4C0B-8D11-7431EF3A6933}" type="pres">
      <dgm:prSet presAssocID="{543A6A8E-134B-4A79-9BB7-85BE3B493A95}" presName="container" presStyleCnt="0">
        <dgm:presLayoutVars>
          <dgm:dir/>
          <dgm:resizeHandles val="exact"/>
        </dgm:presLayoutVars>
      </dgm:prSet>
      <dgm:spPr/>
    </dgm:pt>
    <dgm:pt modelId="{1D907CE2-2D91-4B9F-B678-E10B4FFC6D7D}" type="pres">
      <dgm:prSet presAssocID="{328D3EAB-E000-457C-B2EB-3C37C6B6DD3D}" presName="compNode" presStyleCnt="0"/>
      <dgm:spPr/>
    </dgm:pt>
    <dgm:pt modelId="{8F3033CF-9768-4AA4-BE2E-8BEFE2D8BDFB}" type="pres">
      <dgm:prSet presAssocID="{328D3EAB-E000-457C-B2EB-3C37C6B6DD3D}" presName="iconBgRect" presStyleLbl="bgShp" presStyleIdx="0" presStyleCnt="4"/>
      <dgm:spPr/>
    </dgm:pt>
    <dgm:pt modelId="{7931D912-B813-490F-B489-52FCAFB264DE}" type="pres">
      <dgm:prSet presAssocID="{328D3EAB-E000-457C-B2EB-3C37C6B6DD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4BD4E4CA-DD6C-44A3-9300-A3903C887994}" type="pres">
      <dgm:prSet presAssocID="{328D3EAB-E000-457C-B2EB-3C37C6B6DD3D}" presName="spaceRect" presStyleCnt="0"/>
      <dgm:spPr/>
    </dgm:pt>
    <dgm:pt modelId="{E5941999-09BA-494D-9AB7-AEAEE7B45FE2}" type="pres">
      <dgm:prSet presAssocID="{328D3EAB-E000-457C-B2EB-3C37C6B6DD3D}" presName="textRect" presStyleLbl="revTx" presStyleIdx="0" presStyleCnt="4">
        <dgm:presLayoutVars>
          <dgm:chMax val="1"/>
          <dgm:chPref val="1"/>
        </dgm:presLayoutVars>
      </dgm:prSet>
      <dgm:spPr/>
    </dgm:pt>
    <dgm:pt modelId="{42A83A97-0598-4C32-B02D-A91A9A9DB7A0}" type="pres">
      <dgm:prSet presAssocID="{B687185C-308A-4C87-BBF8-BA6467FB7F36}" presName="sibTrans" presStyleLbl="sibTrans2D1" presStyleIdx="0" presStyleCnt="0"/>
      <dgm:spPr/>
    </dgm:pt>
    <dgm:pt modelId="{FA63BBFC-48E2-4624-BA7D-1A26176C452C}" type="pres">
      <dgm:prSet presAssocID="{B7E6639F-67A8-495B-8035-10A4933D2B7A}" presName="compNode" presStyleCnt="0"/>
      <dgm:spPr/>
    </dgm:pt>
    <dgm:pt modelId="{79794617-6EB3-4802-9DCF-982A141C4E84}" type="pres">
      <dgm:prSet presAssocID="{B7E6639F-67A8-495B-8035-10A4933D2B7A}" presName="iconBgRect" presStyleLbl="bgShp" presStyleIdx="1" presStyleCnt="4"/>
      <dgm:spPr/>
    </dgm:pt>
    <dgm:pt modelId="{6771FE91-9748-4D64-AE47-058B3069EBE5}" type="pres">
      <dgm:prSet presAssocID="{B7E6639F-67A8-495B-8035-10A4933D2B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3FA96B7F-F194-4746-B317-CE20B310251A}" type="pres">
      <dgm:prSet presAssocID="{B7E6639F-67A8-495B-8035-10A4933D2B7A}" presName="spaceRect" presStyleCnt="0"/>
      <dgm:spPr/>
    </dgm:pt>
    <dgm:pt modelId="{BE206B10-624B-44C3-A596-DEDC7C9842A8}" type="pres">
      <dgm:prSet presAssocID="{B7E6639F-67A8-495B-8035-10A4933D2B7A}" presName="textRect" presStyleLbl="revTx" presStyleIdx="1" presStyleCnt="4">
        <dgm:presLayoutVars>
          <dgm:chMax val="1"/>
          <dgm:chPref val="1"/>
        </dgm:presLayoutVars>
      </dgm:prSet>
      <dgm:spPr/>
    </dgm:pt>
    <dgm:pt modelId="{0D0D1A72-D2B2-4FBE-A539-520A527A6EB3}" type="pres">
      <dgm:prSet presAssocID="{AD99E4FD-81E2-40B2-94F6-A9E52BBED04E}" presName="sibTrans" presStyleLbl="sibTrans2D1" presStyleIdx="0" presStyleCnt="0"/>
      <dgm:spPr/>
    </dgm:pt>
    <dgm:pt modelId="{D2FDFCC7-3132-4729-94B2-E0BDEB0B1FCE}" type="pres">
      <dgm:prSet presAssocID="{166321F2-9154-49F8-A8E0-21E86D78D142}" presName="compNode" presStyleCnt="0"/>
      <dgm:spPr/>
    </dgm:pt>
    <dgm:pt modelId="{CCAA4601-1188-4EDC-AF12-AFCD3B237BE0}" type="pres">
      <dgm:prSet presAssocID="{166321F2-9154-49F8-A8E0-21E86D78D142}" presName="iconBgRect" presStyleLbl="bgShp" presStyleIdx="2" presStyleCnt="4"/>
      <dgm:spPr/>
    </dgm:pt>
    <dgm:pt modelId="{79D8C2D4-7ACB-40C3-A505-08109AD429D0}" type="pres">
      <dgm:prSet presAssocID="{166321F2-9154-49F8-A8E0-21E86D78D1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C628E303-E2E4-4306-8A99-C6064035C198}" type="pres">
      <dgm:prSet presAssocID="{166321F2-9154-49F8-A8E0-21E86D78D142}" presName="spaceRect" presStyleCnt="0"/>
      <dgm:spPr/>
    </dgm:pt>
    <dgm:pt modelId="{3290A046-674A-4999-AD8F-6F194A2AB6AA}" type="pres">
      <dgm:prSet presAssocID="{166321F2-9154-49F8-A8E0-21E86D78D142}" presName="textRect" presStyleLbl="revTx" presStyleIdx="2" presStyleCnt="4">
        <dgm:presLayoutVars>
          <dgm:chMax val="1"/>
          <dgm:chPref val="1"/>
        </dgm:presLayoutVars>
      </dgm:prSet>
      <dgm:spPr/>
    </dgm:pt>
    <dgm:pt modelId="{BD6C0ABB-5906-489C-B813-64232871AA4B}" type="pres">
      <dgm:prSet presAssocID="{AC36AF17-972D-4873-AB13-F3C70D2C20C7}" presName="sibTrans" presStyleLbl="sibTrans2D1" presStyleIdx="0" presStyleCnt="0"/>
      <dgm:spPr/>
    </dgm:pt>
    <dgm:pt modelId="{9130C6BC-6523-4A39-83A6-CA75AC853196}" type="pres">
      <dgm:prSet presAssocID="{BE9A29D2-4ACD-4B32-9C2E-F0CC212D3864}" presName="compNode" presStyleCnt="0"/>
      <dgm:spPr/>
    </dgm:pt>
    <dgm:pt modelId="{1FB0D049-CF16-4A72-8BA5-E51777772DC3}" type="pres">
      <dgm:prSet presAssocID="{BE9A29D2-4ACD-4B32-9C2E-F0CC212D3864}" presName="iconBgRect" presStyleLbl="bgShp" presStyleIdx="3" presStyleCnt="4"/>
      <dgm:spPr/>
    </dgm:pt>
    <dgm:pt modelId="{41BFBB05-0966-4626-99DF-6B6421107BCA}" type="pres">
      <dgm:prSet presAssocID="{BE9A29D2-4ACD-4B32-9C2E-F0CC212D386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CC04FF76-74FA-4F0D-A2E8-58D371C9A8BF}" type="pres">
      <dgm:prSet presAssocID="{BE9A29D2-4ACD-4B32-9C2E-F0CC212D3864}" presName="spaceRect" presStyleCnt="0"/>
      <dgm:spPr/>
    </dgm:pt>
    <dgm:pt modelId="{77AE2BF2-1594-4F3D-81D8-D37575739D40}" type="pres">
      <dgm:prSet presAssocID="{BE9A29D2-4ACD-4B32-9C2E-F0CC212D3864}" presName="textRect" presStyleLbl="revTx" presStyleIdx="3" presStyleCnt="4">
        <dgm:presLayoutVars>
          <dgm:chMax val="1"/>
          <dgm:chPref val="1"/>
        </dgm:presLayoutVars>
      </dgm:prSet>
      <dgm:spPr/>
    </dgm:pt>
  </dgm:ptLst>
  <dgm:cxnLst>
    <dgm:cxn modelId="{153D811A-6E33-4E23-9B3A-1A31DF4A8506}" type="presOf" srcId="{B687185C-308A-4C87-BBF8-BA6467FB7F36}" destId="{42A83A97-0598-4C32-B02D-A91A9A9DB7A0}" srcOrd="0" destOrd="0" presId="urn:microsoft.com/office/officeart/2018/2/layout/IconCircleList"/>
    <dgm:cxn modelId="{FA19CA1D-7866-4A35-9415-E5B3C80E3A66}" srcId="{543A6A8E-134B-4A79-9BB7-85BE3B493A95}" destId="{BE9A29D2-4ACD-4B32-9C2E-F0CC212D3864}" srcOrd="3" destOrd="0" parTransId="{2FE47973-0551-438F-8BD4-F1B6B2F2BDE0}" sibTransId="{2002E8DD-18A7-4CB7-B61C-D5F360F60EB3}"/>
    <dgm:cxn modelId="{37192D34-7F88-4C09-B0FE-78D93BE0279C}" type="presOf" srcId="{AC36AF17-972D-4873-AB13-F3C70D2C20C7}" destId="{BD6C0ABB-5906-489C-B813-64232871AA4B}" srcOrd="0" destOrd="0" presId="urn:microsoft.com/office/officeart/2018/2/layout/IconCircleList"/>
    <dgm:cxn modelId="{A8376C65-48A4-4910-B976-B1F39FEBB69D}" srcId="{543A6A8E-134B-4A79-9BB7-85BE3B493A95}" destId="{B7E6639F-67A8-495B-8035-10A4933D2B7A}" srcOrd="1" destOrd="0" parTransId="{9B24D407-EB95-42E0-94FF-DEB2AD4B5FC7}" sibTransId="{AD99E4FD-81E2-40B2-94F6-A9E52BBED04E}"/>
    <dgm:cxn modelId="{8A30F69A-8F71-476C-92E4-A44FCCE710A7}" srcId="{543A6A8E-134B-4A79-9BB7-85BE3B493A95}" destId="{328D3EAB-E000-457C-B2EB-3C37C6B6DD3D}" srcOrd="0" destOrd="0" parTransId="{62861DB5-9342-4A1F-9168-71675E0E4B25}" sibTransId="{B687185C-308A-4C87-BBF8-BA6467FB7F36}"/>
    <dgm:cxn modelId="{EACF10AB-86A4-48A2-8914-AB710FD207D0}" type="presOf" srcId="{328D3EAB-E000-457C-B2EB-3C37C6B6DD3D}" destId="{E5941999-09BA-494D-9AB7-AEAEE7B45FE2}" srcOrd="0" destOrd="0" presId="urn:microsoft.com/office/officeart/2018/2/layout/IconCircleList"/>
    <dgm:cxn modelId="{9C6017C5-80C9-4FF2-8D99-F0CABBDB6659}" type="presOf" srcId="{BE9A29D2-4ACD-4B32-9C2E-F0CC212D3864}" destId="{77AE2BF2-1594-4F3D-81D8-D37575739D40}" srcOrd="0" destOrd="0" presId="urn:microsoft.com/office/officeart/2018/2/layout/IconCircleList"/>
    <dgm:cxn modelId="{FED100C8-6334-4AA7-B85A-C96526F34DDE}" srcId="{543A6A8E-134B-4A79-9BB7-85BE3B493A95}" destId="{166321F2-9154-49F8-A8E0-21E86D78D142}" srcOrd="2" destOrd="0" parTransId="{3B5EA9A5-4097-4C47-96F4-BF8FBFE6602B}" sibTransId="{AC36AF17-972D-4873-AB13-F3C70D2C20C7}"/>
    <dgm:cxn modelId="{3EEF8CE1-AEB7-4D03-96DC-4B4C5B9956B3}" type="presOf" srcId="{543A6A8E-134B-4A79-9BB7-85BE3B493A95}" destId="{769DEAB3-8B1F-4DEC-9B39-7A1360D8B722}" srcOrd="0" destOrd="0" presId="urn:microsoft.com/office/officeart/2018/2/layout/IconCircleList"/>
    <dgm:cxn modelId="{356916F2-52D6-4943-9DF2-CBAF1A59D1D7}" type="presOf" srcId="{AD99E4FD-81E2-40B2-94F6-A9E52BBED04E}" destId="{0D0D1A72-D2B2-4FBE-A539-520A527A6EB3}" srcOrd="0" destOrd="0" presId="urn:microsoft.com/office/officeart/2018/2/layout/IconCircleList"/>
    <dgm:cxn modelId="{79B82AF6-93AD-4E69-9A83-0020322AE014}" type="presOf" srcId="{B7E6639F-67A8-495B-8035-10A4933D2B7A}" destId="{BE206B10-624B-44C3-A596-DEDC7C9842A8}" srcOrd="0" destOrd="0" presId="urn:microsoft.com/office/officeart/2018/2/layout/IconCircleList"/>
    <dgm:cxn modelId="{040752F8-BE20-4EA0-98BA-0DAB045F48ED}" type="presOf" srcId="{166321F2-9154-49F8-A8E0-21E86D78D142}" destId="{3290A046-674A-4999-AD8F-6F194A2AB6AA}" srcOrd="0" destOrd="0" presId="urn:microsoft.com/office/officeart/2018/2/layout/IconCircleList"/>
    <dgm:cxn modelId="{ACC7C854-4B06-43A9-A2AF-F81B7BFA4BE7}" type="presParOf" srcId="{769DEAB3-8B1F-4DEC-9B39-7A1360D8B722}" destId="{3E0AA9D5-7E61-4C0B-8D11-7431EF3A6933}" srcOrd="0" destOrd="0" presId="urn:microsoft.com/office/officeart/2018/2/layout/IconCircleList"/>
    <dgm:cxn modelId="{5012B7F3-DD6F-4412-9D8F-AE059B8603CE}" type="presParOf" srcId="{3E0AA9D5-7E61-4C0B-8D11-7431EF3A6933}" destId="{1D907CE2-2D91-4B9F-B678-E10B4FFC6D7D}" srcOrd="0" destOrd="0" presId="urn:microsoft.com/office/officeart/2018/2/layout/IconCircleList"/>
    <dgm:cxn modelId="{E433D62D-35F2-4603-801C-2FF898F5419C}" type="presParOf" srcId="{1D907CE2-2D91-4B9F-B678-E10B4FFC6D7D}" destId="{8F3033CF-9768-4AA4-BE2E-8BEFE2D8BDFB}" srcOrd="0" destOrd="0" presId="urn:microsoft.com/office/officeart/2018/2/layout/IconCircleList"/>
    <dgm:cxn modelId="{A2F676D9-4A4B-479F-A9CA-5E85936272F1}" type="presParOf" srcId="{1D907CE2-2D91-4B9F-B678-E10B4FFC6D7D}" destId="{7931D912-B813-490F-B489-52FCAFB264DE}" srcOrd="1" destOrd="0" presId="urn:microsoft.com/office/officeart/2018/2/layout/IconCircleList"/>
    <dgm:cxn modelId="{8710D1DF-744C-42C6-835A-E6B8D13A09C1}" type="presParOf" srcId="{1D907CE2-2D91-4B9F-B678-E10B4FFC6D7D}" destId="{4BD4E4CA-DD6C-44A3-9300-A3903C887994}" srcOrd="2" destOrd="0" presId="urn:microsoft.com/office/officeart/2018/2/layout/IconCircleList"/>
    <dgm:cxn modelId="{2D306ABC-C3EA-419A-90A6-B73D771B6C2D}" type="presParOf" srcId="{1D907CE2-2D91-4B9F-B678-E10B4FFC6D7D}" destId="{E5941999-09BA-494D-9AB7-AEAEE7B45FE2}" srcOrd="3" destOrd="0" presId="urn:microsoft.com/office/officeart/2018/2/layout/IconCircleList"/>
    <dgm:cxn modelId="{B5C988EE-B7A8-4DC3-8E81-B7D94EF163C2}" type="presParOf" srcId="{3E0AA9D5-7E61-4C0B-8D11-7431EF3A6933}" destId="{42A83A97-0598-4C32-B02D-A91A9A9DB7A0}" srcOrd="1" destOrd="0" presId="urn:microsoft.com/office/officeart/2018/2/layout/IconCircleList"/>
    <dgm:cxn modelId="{518C0FEA-2DE4-4C17-89B2-546732588226}" type="presParOf" srcId="{3E0AA9D5-7E61-4C0B-8D11-7431EF3A6933}" destId="{FA63BBFC-48E2-4624-BA7D-1A26176C452C}" srcOrd="2" destOrd="0" presId="urn:microsoft.com/office/officeart/2018/2/layout/IconCircleList"/>
    <dgm:cxn modelId="{BE263F8A-A894-452E-ADB5-05A08D31B8E9}" type="presParOf" srcId="{FA63BBFC-48E2-4624-BA7D-1A26176C452C}" destId="{79794617-6EB3-4802-9DCF-982A141C4E84}" srcOrd="0" destOrd="0" presId="urn:microsoft.com/office/officeart/2018/2/layout/IconCircleList"/>
    <dgm:cxn modelId="{5984317C-C252-430C-A33A-BBDAC7172933}" type="presParOf" srcId="{FA63BBFC-48E2-4624-BA7D-1A26176C452C}" destId="{6771FE91-9748-4D64-AE47-058B3069EBE5}" srcOrd="1" destOrd="0" presId="urn:microsoft.com/office/officeart/2018/2/layout/IconCircleList"/>
    <dgm:cxn modelId="{59CE3825-40BD-47AA-B0E8-049ED3F55F8A}" type="presParOf" srcId="{FA63BBFC-48E2-4624-BA7D-1A26176C452C}" destId="{3FA96B7F-F194-4746-B317-CE20B310251A}" srcOrd="2" destOrd="0" presId="urn:microsoft.com/office/officeart/2018/2/layout/IconCircleList"/>
    <dgm:cxn modelId="{D2D5F160-3DE0-49C8-BE76-18879B41B5C0}" type="presParOf" srcId="{FA63BBFC-48E2-4624-BA7D-1A26176C452C}" destId="{BE206B10-624B-44C3-A596-DEDC7C9842A8}" srcOrd="3" destOrd="0" presId="urn:microsoft.com/office/officeart/2018/2/layout/IconCircleList"/>
    <dgm:cxn modelId="{52675B2E-5C00-472C-800D-F0F7E4FCABED}" type="presParOf" srcId="{3E0AA9D5-7E61-4C0B-8D11-7431EF3A6933}" destId="{0D0D1A72-D2B2-4FBE-A539-520A527A6EB3}" srcOrd="3" destOrd="0" presId="urn:microsoft.com/office/officeart/2018/2/layout/IconCircleList"/>
    <dgm:cxn modelId="{47908D4F-5B0E-4E39-AC89-12C2DF4BF972}" type="presParOf" srcId="{3E0AA9D5-7E61-4C0B-8D11-7431EF3A6933}" destId="{D2FDFCC7-3132-4729-94B2-E0BDEB0B1FCE}" srcOrd="4" destOrd="0" presId="urn:microsoft.com/office/officeart/2018/2/layout/IconCircleList"/>
    <dgm:cxn modelId="{43B3AAD1-0B42-4D45-84B4-87A2173F1D97}" type="presParOf" srcId="{D2FDFCC7-3132-4729-94B2-E0BDEB0B1FCE}" destId="{CCAA4601-1188-4EDC-AF12-AFCD3B237BE0}" srcOrd="0" destOrd="0" presId="urn:microsoft.com/office/officeart/2018/2/layout/IconCircleList"/>
    <dgm:cxn modelId="{C7A25DE4-3447-46ED-89E5-8AE71E78ED31}" type="presParOf" srcId="{D2FDFCC7-3132-4729-94B2-E0BDEB0B1FCE}" destId="{79D8C2D4-7ACB-40C3-A505-08109AD429D0}" srcOrd="1" destOrd="0" presId="urn:microsoft.com/office/officeart/2018/2/layout/IconCircleList"/>
    <dgm:cxn modelId="{9FADCAEF-283C-4038-B9B1-8AE5B622CBA8}" type="presParOf" srcId="{D2FDFCC7-3132-4729-94B2-E0BDEB0B1FCE}" destId="{C628E303-E2E4-4306-8A99-C6064035C198}" srcOrd="2" destOrd="0" presId="urn:microsoft.com/office/officeart/2018/2/layout/IconCircleList"/>
    <dgm:cxn modelId="{AF326CE3-932E-4FFF-B136-1A6C41295CE0}" type="presParOf" srcId="{D2FDFCC7-3132-4729-94B2-E0BDEB0B1FCE}" destId="{3290A046-674A-4999-AD8F-6F194A2AB6AA}" srcOrd="3" destOrd="0" presId="urn:microsoft.com/office/officeart/2018/2/layout/IconCircleList"/>
    <dgm:cxn modelId="{35A692E8-0011-4A1C-B563-B421684A3EED}" type="presParOf" srcId="{3E0AA9D5-7E61-4C0B-8D11-7431EF3A6933}" destId="{BD6C0ABB-5906-489C-B813-64232871AA4B}" srcOrd="5" destOrd="0" presId="urn:microsoft.com/office/officeart/2018/2/layout/IconCircleList"/>
    <dgm:cxn modelId="{9001A50F-5D78-498D-B1E9-9A20A04E9544}" type="presParOf" srcId="{3E0AA9D5-7E61-4C0B-8D11-7431EF3A6933}" destId="{9130C6BC-6523-4A39-83A6-CA75AC853196}" srcOrd="6" destOrd="0" presId="urn:microsoft.com/office/officeart/2018/2/layout/IconCircleList"/>
    <dgm:cxn modelId="{E9EFBFDF-F5BB-4E15-88EB-758B07C380A0}" type="presParOf" srcId="{9130C6BC-6523-4A39-83A6-CA75AC853196}" destId="{1FB0D049-CF16-4A72-8BA5-E51777772DC3}" srcOrd="0" destOrd="0" presId="urn:microsoft.com/office/officeart/2018/2/layout/IconCircleList"/>
    <dgm:cxn modelId="{6C9F62A7-882B-4DFA-8B19-4A46B149DEA3}" type="presParOf" srcId="{9130C6BC-6523-4A39-83A6-CA75AC853196}" destId="{41BFBB05-0966-4626-99DF-6B6421107BCA}" srcOrd="1" destOrd="0" presId="urn:microsoft.com/office/officeart/2018/2/layout/IconCircleList"/>
    <dgm:cxn modelId="{3E08775B-ADD9-4A74-A0D6-233582749DDB}" type="presParOf" srcId="{9130C6BC-6523-4A39-83A6-CA75AC853196}" destId="{CC04FF76-74FA-4F0D-A2E8-58D371C9A8BF}" srcOrd="2" destOrd="0" presId="urn:microsoft.com/office/officeart/2018/2/layout/IconCircleList"/>
    <dgm:cxn modelId="{871408E9-6160-4CED-9CAF-D9F5714EB801}" type="presParOf" srcId="{9130C6BC-6523-4A39-83A6-CA75AC853196}" destId="{77AE2BF2-1594-4F3D-81D8-D37575739D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C60EFC6-0166-4B09-9297-50D9851F2B50}" type="doc">
      <dgm:prSet loTypeId="urn:microsoft.com/office/officeart/2016/7/layout/BasicProcessNew" loCatId="process" qsTypeId="urn:microsoft.com/office/officeart/2005/8/quickstyle/simple1" qsCatId="simple" csTypeId="urn:microsoft.com/office/officeart/2005/8/colors/colorful2" csCatId="colorful" phldr="1"/>
      <dgm:spPr/>
      <dgm:t>
        <a:bodyPr/>
        <a:lstStyle/>
        <a:p>
          <a:endParaRPr lang="en-US"/>
        </a:p>
      </dgm:t>
    </dgm:pt>
    <dgm:pt modelId="{E1BD0167-B77D-4F16-807B-709286EDE93A}">
      <dgm:prSet/>
      <dgm:spPr/>
      <dgm:t>
        <a:bodyPr/>
        <a:lstStyle/>
        <a:p>
          <a:r>
            <a:rPr lang="en-GB">
              <a:latin typeface="Arial" panose="020B0604020202020204" pitchFamily="34" charset="0"/>
              <a:cs typeface="Arial" panose="020B0604020202020204" pitchFamily="34" charset="0"/>
            </a:rPr>
            <a:t>Social Media Marketing will have to focus on Short Video Campaigns on social media platforms, such as "Check Sugar Smartly." (Kletecka-Pulker et al., 2021)</a:t>
          </a:r>
          <a:endParaRPr lang="en-US">
            <a:latin typeface="Arial" panose="020B0604020202020204" pitchFamily="34" charset="0"/>
            <a:cs typeface="Arial" panose="020B0604020202020204" pitchFamily="34" charset="0"/>
          </a:endParaRPr>
        </a:p>
      </dgm:t>
    </dgm:pt>
    <dgm:pt modelId="{44A524AC-A396-4067-918B-E862CAE17D8E}" type="parTrans" cxnId="{2EDD86E6-F6E6-4289-89E8-7FAA4159B61A}">
      <dgm:prSet/>
      <dgm:spPr/>
      <dgm:t>
        <a:bodyPr/>
        <a:lstStyle/>
        <a:p>
          <a:endParaRPr lang="en-US"/>
        </a:p>
      </dgm:t>
    </dgm:pt>
    <dgm:pt modelId="{85F9A486-BEA8-4671-9D1E-71EF436673EA}" type="sibTrans" cxnId="{2EDD86E6-F6E6-4289-89E8-7FAA4159B61A}">
      <dgm:prSet/>
      <dgm:spPr/>
      <dgm:t>
        <a:bodyPr/>
        <a:lstStyle/>
        <a:p>
          <a:endParaRPr lang="en-US"/>
        </a:p>
      </dgm:t>
    </dgm:pt>
    <dgm:pt modelId="{E8F524D0-18CC-436E-8D52-0FBDD34383BD}">
      <dgm:prSet/>
      <dgm:spPr/>
      <dgm:t>
        <a:bodyPr/>
        <a:lstStyle/>
        <a:p>
          <a:r>
            <a:rPr lang="en-GB" dirty="0">
              <a:latin typeface="Arial" panose="020B0604020202020204" pitchFamily="34" charset="0"/>
              <a:cs typeface="Arial" panose="020B0604020202020204" pitchFamily="34" charset="0"/>
            </a:rPr>
            <a:t>Hashtags:  #GlucoTrackChallenge #YourHealthInYourHands  (Aydin, Uray, and </a:t>
          </a:r>
          <a:r>
            <a:rPr lang="en-GB" dirty="0" err="1">
              <a:latin typeface="Arial" panose="020B0604020202020204" pitchFamily="34" charset="0"/>
              <a:cs typeface="Arial" panose="020B0604020202020204" pitchFamily="34" charset="0"/>
            </a:rPr>
            <a:t>Silahtaroglu</a:t>
          </a:r>
          <a:r>
            <a:rPr lang="en-GB" dirty="0">
              <a:latin typeface="Arial" panose="020B0604020202020204" pitchFamily="34" charset="0"/>
              <a:cs typeface="Arial" panose="020B0604020202020204" pitchFamily="34" charset="0"/>
            </a:rPr>
            <a:t>, 2021)</a:t>
          </a:r>
          <a:endParaRPr lang="en-US" dirty="0">
            <a:latin typeface="Arial" panose="020B0604020202020204" pitchFamily="34" charset="0"/>
            <a:cs typeface="Arial" panose="020B0604020202020204" pitchFamily="34" charset="0"/>
          </a:endParaRPr>
        </a:p>
      </dgm:t>
    </dgm:pt>
    <dgm:pt modelId="{780C93A7-2AA2-4DE6-8637-F3CAD68ACFEB}" type="parTrans" cxnId="{92687BAC-D501-4D82-9168-BFA8E1AD7722}">
      <dgm:prSet/>
      <dgm:spPr/>
      <dgm:t>
        <a:bodyPr/>
        <a:lstStyle/>
        <a:p>
          <a:endParaRPr lang="en-US"/>
        </a:p>
      </dgm:t>
    </dgm:pt>
    <dgm:pt modelId="{9CC9315A-EDF0-42DB-BED8-B1C6B475A1BD}" type="sibTrans" cxnId="{92687BAC-D501-4D82-9168-BFA8E1AD7722}">
      <dgm:prSet/>
      <dgm:spPr/>
      <dgm:t>
        <a:bodyPr/>
        <a:lstStyle/>
        <a:p>
          <a:endParaRPr lang="en-US"/>
        </a:p>
      </dgm:t>
    </dgm:pt>
    <dgm:pt modelId="{C4B924C4-A785-42A4-A354-C4AE0F7691C7}">
      <dgm:prSet/>
      <dgm:spPr/>
      <dgm:t>
        <a:bodyPr/>
        <a:lstStyle/>
        <a:p>
          <a:r>
            <a:rPr lang="en-GB" b="0" i="0" u="none" strike="noStrike">
              <a:effectLst/>
              <a:latin typeface="Arial" panose="020B0604020202020204" pitchFamily="34" charset="0"/>
              <a:cs typeface="Arial" panose="020B0604020202020204" pitchFamily="34" charset="0"/>
            </a:rPr>
            <a:t>Digital promotion is an essential component of the outreach strategy for any application, which has been driving engagement. </a:t>
          </a:r>
          <a:endParaRPr lang="en-US">
            <a:latin typeface="Arial" panose="020B0604020202020204" pitchFamily="34" charset="0"/>
            <a:cs typeface="Arial" panose="020B0604020202020204" pitchFamily="34" charset="0"/>
          </a:endParaRPr>
        </a:p>
      </dgm:t>
    </dgm:pt>
    <dgm:pt modelId="{678607CB-36FB-4954-BCDD-15BA38DF879D}" type="parTrans" cxnId="{9F6138E2-C4E3-4A75-AF25-C6D2B7F3BAA0}">
      <dgm:prSet/>
      <dgm:spPr/>
      <dgm:t>
        <a:bodyPr/>
        <a:lstStyle/>
        <a:p>
          <a:endParaRPr lang="en-IN"/>
        </a:p>
      </dgm:t>
    </dgm:pt>
    <dgm:pt modelId="{9D30BCDB-0548-43A2-8AE3-93EB6EBB0EF8}" type="sibTrans" cxnId="{9F6138E2-C4E3-4A75-AF25-C6D2B7F3BAA0}">
      <dgm:prSet/>
      <dgm:spPr/>
      <dgm:t>
        <a:bodyPr/>
        <a:lstStyle/>
        <a:p>
          <a:endParaRPr lang="en-IN"/>
        </a:p>
      </dgm:t>
    </dgm:pt>
    <dgm:pt modelId="{0D18E570-7611-47FC-96F8-8A8BA1F7A376}">
      <dgm:prSet/>
      <dgm:spPr/>
      <dgm:t>
        <a:bodyPr/>
        <a:lstStyle/>
        <a:p>
          <a:r>
            <a:rPr lang="en-GB" b="0" i="0" u="none" strike="noStrike" dirty="0">
              <a:effectLst/>
              <a:latin typeface="Arial" panose="020B0604020202020204" pitchFamily="34" charset="0"/>
              <a:cs typeface="Arial" panose="020B0604020202020204" pitchFamily="34" charset="0"/>
            </a:rPr>
            <a:t>It will also use Google ahead and block post for optimisation of the search engine and targeted intervention to address the requirement of the user who actively looks for economical ways to monitor their blood sugar level, along with better healthcare to keep this in check.</a:t>
          </a:r>
          <a:endParaRPr lang="en-US" dirty="0">
            <a:latin typeface="Arial" panose="020B0604020202020204" pitchFamily="34" charset="0"/>
            <a:cs typeface="Arial" panose="020B0604020202020204" pitchFamily="34" charset="0"/>
          </a:endParaRPr>
        </a:p>
      </dgm:t>
    </dgm:pt>
    <dgm:pt modelId="{F800F392-C3DA-48B5-9F43-DF81C216A996}" type="parTrans" cxnId="{E518AEF1-D206-4E9D-AD4F-EC874D3B7EFC}">
      <dgm:prSet/>
      <dgm:spPr/>
      <dgm:t>
        <a:bodyPr/>
        <a:lstStyle/>
        <a:p>
          <a:endParaRPr lang="en-IN"/>
        </a:p>
      </dgm:t>
    </dgm:pt>
    <dgm:pt modelId="{BB2EA6DE-3D03-40C3-B742-A2AE1F1ED657}" type="sibTrans" cxnId="{E518AEF1-D206-4E9D-AD4F-EC874D3B7EFC}">
      <dgm:prSet/>
      <dgm:spPr/>
      <dgm:t>
        <a:bodyPr/>
        <a:lstStyle/>
        <a:p>
          <a:endParaRPr lang="en-IN"/>
        </a:p>
      </dgm:t>
    </dgm:pt>
    <dgm:pt modelId="{EEADE8E5-96FA-4CEB-8AF3-878BC790C3F7}" type="pres">
      <dgm:prSet presAssocID="{2C60EFC6-0166-4B09-9297-50D9851F2B50}" presName="Name0" presStyleCnt="0">
        <dgm:presLayoutVars>
          <dgm:dir/>
          <dgm:resizeHandles val="exact"/>
        </dgm:presLayoutVars>
      </dgm:prSet>
      <dgm:spPr/>
    </dgm:pt>
    <dgm:pt modelId="{70E8FD9B-1496-4166-8990-692409A35754}" type="pres">
      <dgm:prSet presAssocID="{E1BD0167-B77D-4F16-807B-709286EDE93A}" presName="node" presStyleLbl="node1" presStyleIdx="0" presStyleCnt="7">
        <dgm:presLayoutVars>
          <dgm:bulletEnabled val="1"/>
        </dgm:presLayoutVars>
      </dgm:prSet>
      <dgm:spPr/>
    </dgm:pt>
    <dgm:pt modelId="{FD3D76A4-8789-40F2-A518-F88B61556F99}" type="pres">
      <dgm:prSet presAssocID="{85F9A486-BEA8-4671-9D1E-71EF436673EA}" presName="sibTransSpacerBeforeConnector" presStyleCnt="0"/>
      <dgm:spPr/>
    </dgm:pt>
    <dgm:pt modelId="{A90FA5DB-854A-4379-B35A-A547E1FC3045}" type="pres">
      <dgm:prSet presAssocID="{85F9A486-BEA8-4671-9D1E-71EF436673EA}" presName="sibTrans" presStyleLbl="node1" presStyleIdx="1" presStyleCnt="7"/>
      <dgm:spPr/>
    </dgm:pt>
    <dgm:pt modelId="{F8A27B89-CE23-4689-A8E1-49179D320F83}" type="pres">
      <dgm:prSet presAssocID="{85F9A486-BEA8-4671-9D1E-71EF436673EA}" presName="sibTransSpacerAfterConnector" presStyleCnt="0"/>
      <dgm:spPr/>
    </dgm:pt>
    <dgm:pt modelId="{2CBAB25C-EA98-4CE4-8632-BB55664BA169}" type="pres">
      <dgm:prSet presAssocID="{E8F524D0-18CC-436E-8D52-0FBDD34383BD}" presName="node" presStyleLbl="node1" presStyleIdx="2" presStyleCnt="7">
        <dgm:presLayoutVars>
          <dgm:bulletEnabled val="1"/>
        </dgm:presLayoutVars>
      </dgm:prSet>
      <dgm:spPr/>
    </dgm:pt>
    <dgm:pt modelId="{DA099BEC-4C4D-4BDC-9470-1BA136B6ACB7}" type="pres">
      <dgm:prSet presAssocID="{9CC9315A-EDF0-42DB-BED8-B1C6B475A1BD}" presName="sibTransSpacerBeforeConnector" presStyleCnt="0"/>
      <dgm:spPr/>
    </dgm:pt>
    <dgm:pt modelId="{4870EE89-BF91-4808-92EF-6297E3BF10BD}" type="pres">
      <dgm:prSet presAssocID="{9CC9315A-EDF0-42DB-BED8-B1C6B475A1BD}" presName="sibTrans" presStyleLbl="node1" presStyleIdx="3" presStyleCnt="7"/>
      <dgm:spPr/>
    </dgm:pt>
    <dgm:pt modelId="{529ADA11-23CA-41DC-B500-409CA01AFCC1}" type="pres">
      <dgm:prSet presAssocID="{9CC9315A-EDF0-42DB-BED8-B1C6B475A1BD}" presName="sibTransSpacerAfterConnector" presStyleCnt="0"/>
      <dgm:spPr/>
    </dgm:pt>
    <dgm:pt modelId="{A7326E5F-8082-4097-8DB5-84E05E443B71}" type="pres">
      <dgm:prSet presAssocID="{C4B924C4-A785-42A4-A354-C4AE0F7691C7}" presName="node" presStyleLbl="node1" presStyleIdx="4" presStyleCnt="7">
        <dgm:presLayoutVars>
          <dgm:bulletEnabled val="1"/>
        </dgm:presLayoutVars>
      </dgm:prSet>
      <dgm:spPr/>
    </dgm:pt>
    <dgm:pt modelId="{FF7B6C58-DF73-4E7E-AAA3-FC7FB57BE9B9}" type="pres">
      <dgm:prSet presAssocID="{9D30BCDB-0548-43A2-8AE3-93EB6EBB0EF8}" presName="sibTransSpacerBeforeConnector" presStyleCnt="0"/>
      <dgm:spPr/>
    </dgm:pt>
    <dgm:pt modelId="{C123EC28-CB70-4F56-B2EA-6B47988D4599}" type="pres">
      <dgm:prSet presAssocID="{9D30BCDB-0548-43A2-8AE3-93EB6EBB0EF8}" presName="sibTrans" presStyleLbl="node1" presStyleIdx="5" presStyleCnt="7"/>
      <dgm:spPr/>
    </dgm:pt>
    <dgm:pt modelId="{FF9CE2D9-72AB-4DC9-B5F4-7CB7350852B3}" type="pres">
      <dgm:prSet presAssocID="{9D30BCDB-0548-43A2-8AE3-93EB6EBB0EF8}" presName="sibTransSpacerAfterConnector" presStyleCnt="0"/>
      <dgm:spPr/>
    </dgm:pt>
    <dgm:pt modelId="{5CD5A485-65C5-4DF1-8873-F81C00071EDE}" type="pres">
      <dgm:prSet presAssocID="{0D18E570-7611-47FC-96F8-8A8BA1F7A376}" presName="node" presStyleLbl="node1" presStyleIdx="6" presStyleCnt="7">
        <dgm:presLayoutVars>
          <dgm:bulletEnabled val="1"/>
        </dgm:presLayoutVars>
      </dgm:prSet>
      <dgm:spPr/>
    </dgm:pt>
  </dgm:ptLst>
  <dgm:cxnLst>
    <dgm:cxn modelId="{C4B7A512-0CAC-44F3-ABA4-A65B79E49078}" type="presOf" srcId="{E8F524D0-18CC-436E-8D52-0FBDD34383BD}" destId="{2CBAB25C-EA98-4CE4-8632-BB55664BA169}" srcOrd="0" destOrd="0" presId="urn:microsoft.com/office/officeart/2016/7/layout/BasicProcessNew"/>
    <dgm:cxn modelId="{6D48511E-4BB4-4A81-A5F6-90F03A1789B3}" type="presOf" srcId="{85F9A486-BEA8-4671-9D1E-71EF436673EA}" destId="{A90FA5DB-854A-4379-B35A-A547E1FC3045}" srcOrd="0" destOrd="0" presId="urn:microsoft.com/office/officeart/2016/7/layout/BasicProcessNew"/>
    <dgm:cxn modelId="{2BCF5F23-5EB3-4FCF-BD54-7B730FFC7376}" type="presOf" srcId="{C4B924C4-A785-42A4-A354-C4AE0F7691C7}" destId="{A7326E5F-8082-4097-8DB5-84E05E443B71}" srcOrd="0" destOrd="0" presId="urn:microsoft.com/office/officeart/2016/7/layout/BasicProcessNew"/>
    <dgm:cxn modelId="{2E60ED35-E552-4953-8CE4-253C42C261B7}" type="presOf" srcId="{0D18E570-7611-47FC-96F8-8A8BA1F7A376}" destId="{5CD5A485-65C5-4DF1-8873-F81C00071EDE}" srcOrd="0" destOrd="0" presId="urn:microsoft.com/office/officeart/2016/7/layout/BasicProcessNew"/>
    <dgm:cxn modelId="{DD92D64F-2A57-49BA-AD7D-17F317ED4BBE}" type="presOf" srcId="{2C60EFC6-0166-4B09-9297-50D9851F2B50}" destId="{EEADE8E5-96FA-4CEB-8AF3-878BC790C3F7}" srcOrd="0" destOrd="0" presId="urn:microsoft.com/office/officeart/2016/7/layout/BasicProcessNew"/>
    <dgm:cxn modelId="{92687BAC-D501-4D82-9168-BFA8E1AD7722}" srcId="{2C60EFC6-0166-4B09-9297-50D9851F2B50}" destId="{E8F524D0-18CC-436E-8D52-0FBDD34383BD}" srcOrd="1" destOrd="0" parTransId="{780C93A7-2AA2-4DE6-8637-F3CAD68ACFEB}" sibTransId="{9CC9315A-EDF0-42DB-BED8-B1C6B475A1BD}"/>
    <dgm:cxn modelId="{661AEAD8-B6BA-482B-820D-36618F0EE0A7}" type="presOf" srcId="{9D30BCDB-0548-43A2-8AE3-93EB6EBB0EF8}" destId="{C123EC28-CB70-4F56-B2EA-6B47988D4599}" srcOrd="0" destOrd="0" presId="urn:microsoft.com/office/officeart/2016/7/layout/BasicProcessNew"/>
    <dgm:cxn modelId="{9F6138E2-C4E3-4A75-AF25-C6D2B7F3BAA0}" srcId="{2C60EFC6-0166-4B09-9297-50D9851F2B50}" destId="{C4B924C4-A785-42A4-A354-C4AE0F7691C7}" srcOrd="2" destOrd="0" parTransId="{678607CB-36FB-4954-BCDD-15BA38DF879D}" sibTransId="{9D30BCDB-0548-43A2-8AE3-93EB6EBB0EF8}"/>
    <dgm:cxn modelId="{2EDD86E6-F6E6-4289-89E8-7FAA4159B61A}" srcId="{2C60EFC6-0166-4B09-9297-50D9851F2B50}" destId="{E1BD0167-B77D-4F16-807B-709286EDE93A}" srcOrd="0" destOrd="0" parTransId="{44A524AC-A396-4067-918B-E862CAE17D8E}" sibTransId="{85F9A486-BEA8-4671-9D1E-71EF436673EA}"/>
    <dgm:cxn modelId="{E518AEF1-D206-4E9D-AD4F-EC874D3B7EFC}" srcId="{2C60EFC6-0166-4B09-9297-50D9851F2B50}" destId="{0D18E570-7611-47FC-96F8-8A8BA1F7A376}" srcOrd="3" destOrd="0" parTransId="{F800F392-C3DA-48B5-9F43-DF81C216A996}" sibTransId="{BB2EA6DE-3D03-40C3-B742-A2AE1F1ED657}"/>
    <dgm:cxn modelId="{B898F1F1-B2E3-4AC0-BE95-D503E549136A}" type="presOf" srcId="{E1BD0167-B77D-4F16-807B-709286EDE93A}" destId="{70E8FD9B-1496-4166-8990-692409A35754}" srcOrd="0" destOrd="0" presId="urn:microsoft.com/office/officeart/2016/7/layout/BasicProcessNew"/>
    <dgm:cxn modelId="{6B4513FB-2C06-4D76-9530-9189ACC5626B}" type="presOf" srcId="{9CC9315A-EDF0-42DB-BED8-B1C6B475A1BD}" destId="{4870EE89-BF91-4808-92EF-6297E3BF10BD}" srcOrd="0" destOrd="0" presId="urn:microsoft.com/office/officeart/2016/7/layout/BasicProcessNew"/>
    <dgm:cxn modelId="{3A5DF226-067C-4905-83CB-15D3FDBB1C35}" type="presParOf" srcId="{EEADE8E5-96FA-4CEB-8AF3-878BC790C3F7}" destId="{70E8FD9B-1496-4166-8990-692409A35754}" srcOrd="0" destOrd="0" presId="urn:microsoft.com/office/officeart/2016/7/layout/BasicProcessNew"/>
    <dgm:cxn modelId="{D6FBF67A-54C8-41EF-A3CA-8E97BF7D1728}" type="presParOf" srcId="{EEADE8E5-96FA-4CEB-8AF3-878BC790C3F7}" destId="{FD3D76A4-8789-40F2-A518-F88B61556F99}" srcOrd="1" destOrd="0" presId="urn:microsoft.com/office/officeart/2016/7/layout/BasicProcessNew"/>
    <dgm:cxn modelId="{5A6C8C15-9944-4DAE-8314-6BD17CB79DA0}" type="presParOf" srcId="{EEADE8E5-96FA-4CEB-8AF3-878BC790C3F7}" destId="{A90FA5DB-854A-4379-B35A-A547E1FC3045}" srcOrd="2" destOrd="0" presId="urn:microsoft.com/office/officeart/2016/7/layout/BasicProcessNew"/>
    <dgm:cxn modelId="{B4550E0C-E088-40F7-A722-DC0CF9F4D082}" type="presParOf" srcId="{EEADE8E5-96FA-4CEB-8AF3-878BC790C3F7}" destId="{F8A27B89-CE23-4689-A8E1-49179D320F83}" srcOrd="3" destOrd="0" presId="urn:microsoft.com/office/officeart/2016/7/layout/BasicProcessNew"/>
    <dgm:cxn modelId="{2211D50F-071D-4938-92A0-940755138942}" type="presParOf" srcId="{EEADE8E5-96FA-4CEB-8AF3-878BC790C3F7}" destId="{2CBAB25C-EA98-4CE4-8632-BB55664BA169}" srcOrd="4" destOrd="0" presId="urn:microsoft.com/office/officeart/2016/7/layout/BasicProcessNew"/>
    <dgm:cxn modelId="{0CF698E5-837F-425E-8EF4-DB021CC14B30}" type="presParOf" srcId="{EEADE8E5-96FA-4CEB-8AF3-878BC790C3F7}" destId="{DA099BEC-4C4D-4BDC-9470-1BA136B6ACB7}" srcOrd="5" destOrd="0" presId="urn:microsoft.com/office/officeart/2016/7/layout/BasicProcessNew"/>
    <dgm:cxn modelId="{EA213056-8635-445C-942A-2E8D843A3497}" type="presParOf" srcId="{EEADE8E5-96FA-4CEB-8AF3-878BC790C3F7}" destId="{4870EE89-BF91-4808-92EF-6297E3BF10BD}" srcOrd="6" destOrd="0" presId="urn:microsoft.com/office/officeart/2016/7/layout/BasicProcessNew"/>
    <dgm:cxn modelId="{D675CB40-3C96-44E6-AFA5-9B3FBF3EC23E}" type="presParOf" srcId="{EEADE8E5-96FA-4CEB-8AF3-878BC790C3F7}" destId="{529ADA11-23CA-41DC-B500-409CA01AFCC1}" srcOrd="7" destOrd="0" presId="urn:microsoft.com/office/officeart/2016/7/layout/BasicProcessNew"/>
    <dgm:cxn modelId="{697ADA7B-4D0E-4AB1-A0E0-2BF1141F9039}" type="presParOf" srcId="{EEADE8E5-96FA-4CEB-8AF3-878BC790C3F7}" destId="{A7326E5F-8082-4097-8DB5-84E05E443B71}" srcOrd="8" destOrd="0" presId="urn:microsoft.com/office/officeart/2016/7/layout/BasicProcessNew"/>
    <dgm:cxn modelId="{D5BC361A-9226-447B-AA9D-457259014D16}" type="presParOf" srcId="{EEADE8E5-96FA-4CEB-8AF3-878BC790C3F7}" destId="{FF7B6C58-DF73-4E7E-AAA3-FC7FB57BE9B9}" srcOrd="9" destOrd="0" presId="urn:microsoft.com/office/officeart/2016/7/layout/BasicProcessNew"/>
    <dgm:cxn modelId="{B4F1B7FF-609E-4513-B1BD-63D3EE05A980}" type="presParOf" srcId="{EEADE8E5-96FA-4CEB-8AF3-878BC790C3F7}" destId="{C123EC28-CB70-4F56-B2EA-6B47988D4599}" srcOrd="10" destOrd="0" presId="urn:microsoft.com/office/officeart/2016/7/layout/BasicProcessNew"/>
    <dgm:cxn modelId="{A7F8C049-739F-46EF-9C66-AC3776A27E34}" type="presParOf" srcId="{EEADE8E5-96FA-4CEB-8AF3-878BC790C3F7}" destId="{FF9CE2D9-72AB-4DC9-B5F4-7CB7350852B3}" srcOrd="11" destOrd="0" presId="urn:microsoft.com/office/officeart/2016/7/layout/BasicProcessNew"/>
    <dgm:cxn modelId="{F53DC0C0-0CF5-4E48-9BEB-0FC9EF12707A}" type="presParOf" srcId="{EEADE8E5-96FA-4CEB-8AF3-878BC790C3F7}" destId="{5CD5A485-65C5-4DF1-8873-F81C00071EDE}"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54122A8-A0E0-4767-89FF-0287226869E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836458-1E6B-42CE-A04E-DE6CFFE7B1C3}">
      <dgm:prSet custT="1"/>
      <dgm:spPr/>
      <dgm:t>
        <a:bodyPr/>
        <a:lstStyle/>
        <a:p>
          <a:pPr>
            <a:lnSpc>
              <a:spcPct val="100000"/>
            </a:lnSpc>
          </a:pPr>
          <a:r>
            <a:rPr lang="en-GB" sz="1600">
              <a:latin typeface="Arial" panose="020B0604020202020204" pitchFamily="34" charset="0"/>
              <a:cs typeface="Arial" panose="020B0604020202020204" pitchFamily="34" charset="0"/>
            </a:rPr>
            <a:t>Small business wellness challenges needed to be included as potential business partners (Stumbitz et al., 2022).</a:t>
          </a:r>
          <a:endParaRPr lang="en-US" sz="1600">
            <a:latin typeface="Arial" panose="020B0604020202020204" pitchFamily="34" charset="0"/>
            <a:cs typeface="Arial" panose="020B0604020202020204" pitchFamily="34" charset="0"/>
          </a:endParaRPr>
        </a:p>
      </dgm:t>
    </dgm:pt>
    <dgm:pt modelId="{67EB4220-DAF2-4E06-BE54-AD8219FC5F87}" type="parTrans" cxnId="{D57C7AC8-0A61-4FE7-AA6B-6192C486B54C}">
      <dgm:prSet/>
      <dgm:spPr/>
      <dgm:t>
        <a:bodyPr/>
        <a:lstStyle/>
        <a:p>
          <a:endParaRPr lang="en-US" sz="2400"/>
        </a:p>
      </dgm:t>
    </dgm:pt>
    <dgm:pt modelId="{191788C1-CD3E-441A-8567-34DC395ABB40}" type="sibTrans" cxnId="{D57C7AC8-0A61-4FE7-AA6B-6192C486B54C}">
      <dgm:prSet/>
      <dgm:spPr/>
      <dgm:t>
        <a:bodyPr/>
        <a:lstStyle/>
        <a:p>
          <a:endParaRPr lang="en-US"/>
        </a:p>
      </dgm:t>
    </dgm:pt>
    <dgm:pt modelId="{D39A3544-99FE-4BEB-8555-FBCAD09BB853}">
      <dgm:prSet custT="1"/>
      <dgm:spPr/>
      <dgm:t>
        <a:bodyPr/>
        <a:lstStyle/>
        <a:p>
          <a:pPr>
            <a:lnSpc>
              <a:spcPct val="100000"/>
            </a:lnSpc>
          </a:pPr>
          <a:r>
            <a:rPr lang="en-GB" sz="1600" dirty="0">
              <a:latin typeface="Arial" panose="020B0604020202020204" pitchFamily="34" charset="0"/>
              <a:cs typeface="Arial" panose="020B0604020202020204" pitchFamily="34" charset="0"/>
            </a:rPr>
            <a:t>Health camps like the </a:t>
          </a:r>
          <a:r>
            <a:rPr lang="en-GB" sz="1600" dirty="0" err="1">
              <a:latin typeface="Arial" panose="020B0604020202020204" pitchFamily="34" charset="0"/>
              <a:cs typeface="Arial" panose="020B0604020202020204" pitchFamily="34" charset="0"/>
            </a:rPr>
            <a:t>GlucoTrack</a:t>
          </a:r>
          <a:r>
            <a:rPr lang="en-GB" sz="1600" dirty="0">
              <a:latin typeface="Arial" panose="020B0604020202020204" pitchFamily="34" charset="0"/>
              <a:cs typeface="Arial" panose="020B0604020202020204" pitchFamily="34" charset="0"/>
            </a:rPr>
            <a:t> for Free Sugar Check events (</a:t>
          </a:r>
          <a:r>
            <a:rPr lang="en-GB" sz="1600" dirty="0" err="1">
              <a:latin typeface="Arial" panose="020B0604020202020204" pitchFamily="34" charset="0"/>
              <a:cs typeface="Arial" panose="020B0604020202020204" pitchFamily="34" charset="0"/>
            </a:rPr>
            <a:t>Luangphituck</a:t>
          </a:r>
          <a:r>
            <a:rPr lang="en-GB" sz="1600" dirty="0">
              <a:latin typeface="Arial" panose="020B0604020202020204" pitchFamily="34" charset="0"/>
              <a:cs typeface="Arial" panose="020B0604020202020204" pitchFamily="34" charset="0"/>
            </a:rPr>
            <a:t> et al., 2025).</a:t>
          </a:r>
          <a:endParaRPr lang="en-US" sz="1600" dirty="0">
            <a:latin typeface="Arial" panose="020B0604020202020204" pitchFamily="34" charset="0"/>
            <a:cs typeface="Arial" panose="020B0604020202020204" pitchFamily="34" charset="0"/>
          </a:endParaRPr>
        </a:p>
      </dgm:t>
    </dgm:pt>
    <dgm:pt modelId="{3659C721-A4D3-49E1-AFF0-B0626133F978}" type="parTrans" cxnId="{9993CB54-C804-4A7A-9F3A-EE44DC8CC8FD}">
      <dgm:prSet/>
      <dgm:spPr/>
      <dgm:t>
        <a:bodyPr/>
        <a:lstStyle/>
        <a:p>
          <a:endParaRPr lang="en-US" sz="2400"/>
        </a:p>
      </dgm:t>
    </dgm:pt>
    <dgm:pt modelId="{79ACEC32-D4E6-4C0D-B00B-8BADFD5FE6E7}" type="sibTrans" cxnId="{9993CB54-C804-4A7A-9F3A-EE44DC8CC8FD}">
      <dgm:prSet/>
      <dgm:spPr/>
      <dgm:t>
        <a:bodyPr/>
        <a:lstStyle/>
        <a:p>
          <a:endParaRPr lang="en-US"/>
        </a:p>
      </dgm:t>
    </dgm:pt>
    <dgm:pt modelId="{5A24AC9E-BB26-46F1-B75E-E899D612E1B0}">
      <dgm:prSet custT="1"/>
      <dgm:spPr/>
      <dgm:t>
        <a:bodyPr/>
        <a:lstStyle/>
        <a:p>
          <a:pPr>
            <a:lnSpc>
              <a:spcPct val="100000"/>
            </a:lnSpc>
          </a:pPr>
          <a:r>
            <a:rPr lang="en-GB" sz="1600" b="0" i="0" u="none" strike="noStrike" dirty="0">
              <a:effectLst/>
              <a:latin typeface="Arial" panose="020B0604020202020204" pitchFamily="34" charset="0"/>
              <a:cs typeface="Arial" panose="020B0604020202020204" pitchFamily="34" charset="0"/>
            </a:rPr>
            <a:t>The </a:t>
          </a:r>
          <a:r>
            <a:rPr lang="en-GB" sz="1600" b="0" i="0" u="none" strike="noStrike" dirty="0" err="1">
              <a:effectLst/>
              <a:latin typeface="Arial" panose="020B0604020202020204" pitchFamily="34" charset="0"/>
              <a:cs typeface="Arial" panose="020B0604020202020204" pitchFamily="34" charset="0"/>
            </a:rPr>
            <a:t>GlucoTrack</a:t>
          </a:r>
          <a:r>
            <a:rPr lang="en-GB" sz="1600" b="0" i="0" u="none" strike="noStrike" dirty="0">
              <a:effectLst/>
              <a:latin typeface="Arial" panose="020B0604020202020204" pitchFamily="34" charset="0"/>
              <a:cs typeface="Arial" panose="020B0604020202020204" pitchFamily="34" charset="0"/>
            </a:rPr>
            <a:t> will need to focus on corporate wellness collaborations with regional factories and small businesses, which will help teach the </a:t>
          </a:r>
          <a:r>
            <a:rPr lang="en-GB" sz="1600" b="0" i="0" u="none" strike="noStrike" dirty="0" err="1">
              <a:effectLst/>
              <a:latin typeface="Arial" panose="020B0604020202020204" pitchFamily="34" charset="0"/>
              <a:cs typeface="Arial" panose="020B0604020202020204" pitchFamily="34" charset="0"/>
            </a:rPr>
            <a:t>GlucoTrack</a:t>
          </a:r>
          <a:r>
            <a:rPr lang="en-GB" sz="1600" b="0" i="0" u="none" strike="noStrike" dirty="0">
              <a:effectLst/>
              <a:latin typeface="Arial" panose="020B0604020202020204" pitchFamily="34" charset="0"/>
              <a:cs typeface="Arial" panose="020B0604020202020204" pitchFamily="34" charset="0"/>
            </a:rPr>
            <a:t> in the employee health program. </a:t>
          </a:r>
          <a:endParaRPr lang="en-US" sz="1600" dirty="0">
            <a:latin typeface="Arial" panose="020B0604020202020204" pitchFamily="34" charset="0"/>
            <a:cs typeface="Arial" panose="020B0604020202020204" pitchFamily="34" charset="0"/>
          </a:endParaRPr>
        </a:p>
      </dgm:t>
    </dgm:pt>
    <dgm:pt modelId="{91DD7039-A24D-41B3-83C0-859E479002D8}" type="parTrans" cxnId="{1BF96620-601B-4070-8081-79C9B851A530}">
      <dgm:prSet/>
      <dgm:spPr/>
      <dgm:t>
        <a:bodyPr/>
        <a:lstStyle/>
        <a:p>
          <a:endParaRPr lang="en-IN"/>
        </a:p>
      </dgm:t>
    </dgm:pt>
    <dgm:pt modelId="{10EF9601-7E22-4CF7-9A82-2389D808D2D9}" type="sibTrans" cxnId="{1BF96620-601B-4070-8081-79C9B851A530}">
      <dgm:prSet/>
      <dgm:spPr/>
      <dgm:t>
        <a:bodyPr/>
        <a:lstStyle/>
        <a:p>
          <a:endParaRPr lang="en-IN"/>
        </a:p>
      </dgm:t>
    </dgm:pt>
    <dgm:pt modelId="{EEEBD57F-07F8-4488-982E-3EA952463866}">
      <dgm:prSet custT="1"/>
      <dgm:spPr/>
      <dgm:t>
        <a:bodyPr/>
        <a:lstStyle/>
        <a:p>
          <a:pPr>
            <a:lnSpc>
              <a:spcPct val="100000"/>
            </a:lnSpc>
          </a:pPr>
          <a:r>
            <a:rPr lang="en-GB" sz="1600" b="0" i="0" u="none" strike="noStrike" dirty="0">
              <a:effectLst/>
              <a:latin typeface="Arial" panose="020B0604020202020204" pitchFamily="34" charset="0"/>
              <a:cs typeface="Arial" panose="020B0604020202020204" pitchFamily="34" charset="0"/>
            </a:rPr>
            <a:t>Initiatives like the “Team leaderboard challenges” will provide friendly competition within the team to sustain glucose tracking and improve lifestyle habits, reinforcing the employer's employee wellness initiative (</a:t>
          </a:r>
          <a:r>
            <a:rPr lang="en-IN" sz="1600" dirty="0">
              <a:latin typeface="Arial" panose="020B0604020202020204" pitchFamily="34" charset="0"/>
              <a:cs typeface="Arial" panose="020B0604020202020204" pitchFamily="34" charset="0"/>
            </a:rPr>
            <a:t>Park and Kim, 2021)</a:t>
          </a:r>
          <a:r>
            <a:rPr lang="en-GB" sz="1600" b="0" i="0" u="none" strike="noStrike" dirty="0">
              <a:effectLst/>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C2F8FD66-17D9-4624-8B9A-EB27B124C311}" type="parTrans" cxnId="{81A840FC-3D91-4ED5-A840-D9DBFBADDDAC}">
      <dgm:prSet/>
      <dgm:spPr/>
      <dgm:t>
        <a:bodyPr/>
        <a:lstStyle/>
        <a:p>
          <a:endParaRPr lang="en-IN"/>
        </a:p>
      </dgm:t>
    </dgm:pt>
    <dgm:pt modelId="{381B56A9-9462-43D3-B0AA-BA346E7FB40D}" type="sibTrans" cxnId="{81A840FC-3D91-4ED5-A840-D9DBFBADDDAC}">
      <dgm:prSet/>
      <dgm:spPr/>
      <dgm:t>
        <a:bodyPr/>
        <a:lstStyle/>
        <a:p>
          <a:endParaRPr lang="en-IN"/>
        </a:p>
      </dgm:t>
    </dgm:pt>
    <dgm:pt modelId="{1AD9DA3C-48F9-40DF-8607-2A36DBF0DC05}" type="pres">
      <dgm:prSet presAssocID="{A54122A8-A0E0-4767-89FF-0287226869EF}" presName="root" presStyleCnt="0">
        <dgm:presLayoutVars>
          <dgm:dir/>
          <dgm:resizeHandles val="exact"/>
        </dgm:presLayoutVars>
      </dgm:prSet>
      <dgm:spPr/>
    </dgm:pt>
    <dgm:pt modelId="{F582F163-3207-4F02-8067-A6597D9A1509}" type="pres">
      <dgm:prSet presAssocID="{EF836458-1E6B-42CE-A04E-DE6CFFE7B1C3}" presName="compNode" presStyleCnt="0"/>
      <dgm:spPr/>
    </dgm:pt>
    <dgm:pt modelId="{0A8FC15E-6053-4EB1-B587-37B465834E57}" type="pres">
      <dgm:prSet presAssocID="{EF836458-1E6B-42CE-A04E-DE6CFFE7B1C3}" presName="bgRect" presStyleLbl="bgShp" presStyleIdx="0" presStyleCnt="4"/>
      <dgm:spPr/>
    </dgm:pt>
    <dgm:pt modelId="{3C73D708-F0EF-4971-BC11-9256E50BE2A2}" type="pres">
      <dgm:prSet presAssocID="{EF836458-1E6B-42CE-A04E-DE6CFFE7B1C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C1151B60-F7B6-484D-A571-DC0C18AF4DEF}" type="pres">
      <dgm:prSet presAssocID="{EF836458-1E6B-42CE-A04E-DE6CFFE7B1C3}" presName="spaceRect" presStyleCnt="0"/>
      <dgm:spPr/>
    </dgm:pt>
    <dgm:pt modelId="{C9D5A176-53AA-45B7-B7A6-BB6041359808}" type="pres">
      <dgm:prSet presAssocID="{EF836458-1E6B-42CE-A04E-DE6CFFE7B1C3}" presName="parTx" presStyleLbl="revTx" presStyleIdx="0" presStyleCnt="4">
        <dgm:presLayoutVars>
          <dgm:chMax val="0"/>
          <dgm:chPref val="0"/>
        </dgm:presLayoutVars>
      </dgm:prSet>
      <dgm:spPr/>
    </dgm:pt>
    <dgm:pt modelId="{DFDCABF5-AA13-4D6E-A758-CB84049D2CB8}" type="pres">
      <dgm:prSet presAssocID="{191788C1-CD3E-441A-8567-34DC395ABB40}" presName="sibTrans" presStyleCnt="0"/>
      <dgm:spPr/>
    </dgm:pt>
    <dgm:pt modelId="{D15F176A-74A1-4442-8A8C-5E93835B08FD}" type="pres">
      <dgm:prSet presAssocID="{D39A3544-99FE-4BEB-8555-FBCAD09BB853}" presName="compNode" presStyleCnt="0"/>
      <dgm:spPr/>
    </dgm:pt>
    <dgm:pt modelId="{073419B0-79A5-49A0-8940-AF6259A05B47}" type="pres">
      <dgm:prSet presAssocID="{D39A3544-99FE-4BEB-8555-FBCAD09BB853}" presName="bgRect" presStyleLbl="bgShp" presStyleIdx="1" presStyleCnt="4"/>
      <dgm:spPr/>
    </dgm:pt>
    <dgm:pt modelId="{90AD18CB-4982-46A2-90A0-C879F7E5E743}" type="pres">
      <dgm:prSet presAssocID="{D39A3544-99FE-4BEB-8555-FBCAD09BB8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ruit Bowl"/>
        </a:ext>
      </dgm:extLst>
    </dgm:pt>
    <dgm:pt modelId="{2743ACFF-95A5-4D17-B101-58EFC3E8807A}" type="pres">
      <dgm:prSet presAssocID="{D39A3544-99FE-4BEB-8555-FBCAD09BB853}" presName="spaceRect" presStyleCnt="0"/>
      <dgm:spPr/>
    </dgm:pt>
    <dgm:pt modelId="{99A9202A-B3F0-4F92-8BFB-25CF8C155DF5}" type="pres">
      <dgm:prSet presAssocID="{D39A3544-99FE-4BEB-8555-FBCAD09BB853}" presName="parTx" presStyleLbl="revTx" presStyleIdx="1" presStyleCnt="4">
        <dgm:presLayoutVars>
          <dgm:chMax val="0"/>
          <dgm:chPref val="0"/>
        </dgm:presLayoutVars>
      </dgm:prSet>
      <dgm:spPr/>
    </dgm:pt>
    <dgm:pt modelId="{EB275E70-157C-45E5-9666-8DCE47A87012}" type="pres">
      <dgm:prSet presAssocID="{79ACEC32-D4E6-4C0D-B00B-8BADFD5FE6E7}" presName="sibTrans" presStyleCnt="0"/>
      <dgm:spPr/>
    </dgm:pt>
    <dgm:pt modelId="{1E0299CA-5D6E-41A9-AF84-1E52D253AAF9}" type="pres">
      <dgm:prSet presAssocID="{5A24AC9E-BB26-46F1-B75E-E899D612E1B0}" presName="compNode" presStyleCnt="0"/>
      <dgm:spPr/>
    </dgm:pt>
    <dgm:pt modelId="{D24B0340-A99F-40A5-9E01-400467AFA47F}" type="pres">
      <dgm:prSet presAssocID="{5A24AC9E-BB26-46F1-B75E-E899D612E1B0}" presName="bgRect" presStyleLbl="bgShp" presStyleIdx="2" presStyleCnt="4"/>
      <dgm:spPr/>
    </dgm:pt>
    <dgm:pt modelId="{8CA30A8F-EDE3-45EF-B493-4C5ACD63FCB8}" type="pres">
      <dgm:prSet presAssocID="{5A24AC9E-BB26-46F1-B75E-E899D612E1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B408337-DA0C-4874-A4B4-5A4AB144A6AA}" type="pres">
      <dgm:prSet presAssocID="{5A24AC9E-BB26-46F1-B75E-E899D612E1B0}" presName="spaceRect" presStyleCnt="0"/>
      <dgm:spPr/>
    </dgm:pt>
    <dgm:pt modelId="{F0BC2287-754B-4EE0-B687-540D44BDC9C0}" type="pres">
      <dgm:prSet presAssocID="{5A24AC9E-BB26-46F1-B75E-E899D612E1B0}" presName="parTx" presStyleLbl="revTx" presStyleIdx="2" presStyleCnt="4">
        <dgm:presLayoutVars>
          <dgm:chMax val="0"/>
          <dgm:chPref val="0"/>
        </dgm:presLayoutVars>
      </dgm:prSet>
      <dgm:spPr/>
    </dgm:pt>
    <dgm:pt modelId="{5B155276-BDDF-4E9A-984B-E01F5F50E66C}" type="pres">
      <dgm:prSet presAssocID="{10EF9601-7E22-4CF7-9A82-2389D808D2D9}" presName="sibTrans" presStyleCnt="0"/>
      <dgm:spPr/>
    </dgm:pt>
    <dgm:pt modelId="{F8B1F0BC-A7D5-4208-9342-0D65DF9D90CE}" type="pres">
      <dgm:prSet presAssocID="{EEEBD57F-07F8-4488-982E-3EA952463866}" presName="compNode" presStyleCnt="0"/>
      <dgm:spPr/>
    </dgm:pt>
    <dgm:pt modelId="{E8333463-501D-4DA8-BFA4-F3BD7AFC4773}" type="pres">
      <dgm:prSet presAssocID="{EEEBD57F-07F8-4488-982E-3EA952463866}" presName="bgRect" presStyleLbl="bgShp" presStyleIdx="3" presStyleCnt="4"/>
      <dgm:spPr/>
    </dgm:pt>
    <dgm:pt modelId="{E1679C52-342E-480E-9B15-20C7C57A8453}" type="pres">
      <dgm:prSet presAssocID="{EEEBD57F-07F8-4488-982E-3EA95246386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are With Person"/>
        </a:ext>
      </dgm:extLst>
    </dgm:pt>
    <dgm:pt modelId="{55E4FC29-6A9D-4C19-ADD6-A6B6AF1D20AE}" type="pres">
      <dgm:prSet presAssocID="{EEEBD57F-07F8-4488-982E-3EA952463866}" presName="spaceRect" presStyleCnt="0"/>
      <dgm:spPr/>
    </dgm:pt>
    <dgm:pt modelId="{3066CDF0-D372-49A0-9EF4-DB72ACD9CA01}" type="pres">
      <dgm:prSet presAssocID="{EEEBD57F-07F8-4488-982E-3EA952463866}" presName="parTx" presStyleLbl="revTx" presStyleIdx="3" presStyleCnt="4">
        <dgm:presLayoutVars>
          <dgm:chMax val="0"/>
          <dgm:chPref val="0"/>
        </dgm:presLayoutVars>
      </dgm:prSet>
      <dgm:spPr/>
    </dgm:pt>
  </dgm:ptLst>
  <dgm:cxnLst>
    <dgm:cxn modelId="{1BF96620-601B-4070-8081-79C9B851A530}" srcId="{A54122A8-A0E0-4767-89FF-0287226869EF}" destId="{5A24AC9E-BB26-46F1-B75E-E899D612E1B0}" srcOrd="2" destOrd="0" parTransId="{91DD7039-A24D-41B3-83C0-859E479002D8}" sibTransId="{10EF9601-7E22-4CF7-9A82-2389D808D2D9}"/>
    <dgm:cxn modelId="{A0B2A72F-3C84-4AF8-BECC-47531B402C32}" type="presOf" srcId="{D39A3544-99FE-4BEB-8555-FBCAD09BB853}" destId="{99A9202A-B3F0-4F92-8BFB-25CF8C155DF5}" srcOrd="0" destOrd="0" presId="urn:microsoft.com/office/officeart/2018/2/layout/IconVerticalSolidList"/>
    <dgm:cxn modelId="{ACC2A141-4292-4F37-AB12-DF8930D1188E}" type="presOf" srcId="{5A24AC9E-BB26-46F1-B75E-E899D612E1B0}" destId="{F0BC2287-754B-4EE0-B687-540D44BDC9C0}" srcOrd="0" destOrd="0" presId="urn:microsoft.com/office/officeart/2018/2/layout/IconVerticalSolidList"/>
    <dgm:cxn modelId="{9993CB54-C804-4A7A-9F3A-EE44DC8CC8FD}" srcId="{A54122A8-A0E0-4767-89FF-0287226869EF}" destId="{D39A3544-99FE-4BEB-8555-FBCAD09BB853}" srcOrd="1" destOrd="0" parTransId="{3659C721-A4D3-49E1-AFF0-B0626133F978}" sibTransId="{79ACEC32-D4E6-4C0D-B00B-8BADFD5FE6E7}"/>
    <dgm:cxn modelId="{79E1AA71-DA28-4161-B840-BC1ED1004FA2}" type="presOf" srcId="{EEEBD57F-07F8-4488-982E-3EA952463866}" destId="{3066CDF0-D372-49A0-9EF4-DB72ACD9CA01}" srcOrd="0" destOrd="0" presId="urn:microsoft.com/office/officeart/2018/2/layout/IconVerticalSolidList"/>
    <dgm:cxn modelId="{051884A7-1458-4491-9EAE-A10D18C94025}" type="presOf" srcId="{A54122A8-A0E0-4767-89FF-0287226869EF}" destId="{1AD9DA3C-48F9-40DF-8607-2A36DBF0DC05}" srcOrd="0" destOrd="0" presId="urn:microsoft.com/office/officeart/2018/2/layout/IconVerticalSolidList"/>
    <dgm:cxn modelId="{33E50AAA-EDFB-471D-88EC-0EFE3869B4AB}" type="presOf" srcId="{EF836458-1E6B-42CE-A04E-DE6CFFE7B1C3}" destId="{C9D5A176-53AA-45B7-B7A6-BB6041359808}" srcOrd="0" destOrd="0" presId="urn:microsoft.com/office/officeart/2018/2/layout/IconVerticalSolidList"/>
    <dgm:cxn modelId="{D57C7AC8-0A61-4FE7-AA6B-6192C486B54C}" srcId="{A54122A8-A0E0-4767-89FF-0287226869EF}" destId="{EF836458-1E6B-42CE-A04E-DE6CFFE7B1C3}" srcOrd="0" destOrd="0" parTransId="{67EB4220-DAF2-4E06-BE54-AD8219FC5F87}" sibTransId="{191788C1-CD3E-441A-8567-34DC395ABB40}"/>
    <dgm:cxn modelId="{81A840FC-3D91-4ED5-A840-D9DBFBADDDAC}" srcId="{A54122A8-A0E0-4767-89FF-0287226869EF}" destId="{EEEBD57F-07F8-4488-982E-3EA952463866}" srcOrd="3" destOrd="0" parTransId="{C2F8FD66-17D9-4624-8B9A-EB27B124C311}" sibTransId="{381B56A9-9462-43D3-B0AA-BA346E7FB40D}"/>
    <dgm:cxn modelId="{53088D50-A0E4-49A3-8E68-03035749854B}" type="presParOf" srcId="{1AD9DA3C-48F9-40DF-8607-2A36DBF0DC05}" destId="{F582F163-3207-4F02-8067-A6597D9A1509}" srcOrd="0" destOrd="0" presId="urn:microsoft.com/office/officeart/2018/2/layout/IconVerticalSolidList"/>
    <dgm:cxn modelId="{FEF65231-8CAF-4EEA-BB53-FF3611C78F91}" type="presParOf" srcId="{F582F163-3207-4F02-8067-A6597D9A1509}" destId="{0A8FC15E-6053-4EB1-B587-37B465834E57}" srcOrd="0" destOrd="0" presId="urn:microsoft.com/office/officeart/2018/2/layout/IconVerticalSolidList"/>
    <dgm:cxn modelId="{168E69E4-EF54-4424-810E-DEFCFFB9A920}" type="presParOf" srcId="{F582F163-3207-4F02-8067-A6597D9A1509}" destId="{3C73D708-F0EF-4971-BC11-9256E50BE2A2}" srcOrd="1" destOrd="0" presId="urn:microsoft.com/office/officeart/2018/2/layout/IconVerticalSolidList"/>
    <dgm:cxn modelId="{450CC773-A31F-4AA4-BB01-534418761706}" type="presParOf" srcId="{F582F163-3207-4F02-8067-A6597D9A1509}" destId="{C1151B60-F7B6-484D-A571-DC0C18AF4DEF}" srcOrd="2" destOrd="0" presId="urn:microsoft.com/office/officeart/2018/2/layout/IconVerticalSolidList"/>
    <dgm:cxn modelId="{5F446857-F003-4F06-B1CC-4EB43F1D8D85}" type="presParOf" srcId="{F582F163-3207-4F02-8067-A6597D9A1509}" destId="{C9D5A176-53AA-45B7-B7A6-BB6041359808}" srcOrd="3" destOrd="0" presId="urn:microsoft.com/office/officeart/2018/2/layout/IconVerticalSolidList"/>
    <dgm:cxn modelId="{3CEC4B57-A983-49E9-8AE2-4FD698A88247}" type="presParOf" srcId="{1AD9DA3C-48F9-40DF-8607-2A36DBF0DC05}" destId="{DFDCABF5-AA13-4D6E-A758-CB84049D2CB8}" srcOrd="1" destOrd="0" presId="urn:microsoft.com/office/officeart/2018/2/layout/IconVerticalSolidList"/>
    <dgm:cxn modelId="{319A66C6-A13A-43AE-A2BF-BD578A97C48B}" type="presParOf" srcId="{1AD9DA3C-48F9-40DF-8607-2A36DBF0DC05}" destId="{D15F176A-74A1-4442-8A8C-5E93835B08FD}" srcOrd="2" destOrd="0" presId="urn:microsoft.com/office/officeart/2018/2/layout/IconVerticalSolidList"/>
    <dgm:cxn modelId="{E830C20B-67BF-4292-8251-40A8E4F4ACC8}" type="presParOf" srcId="{D15F176A-74A1-4442-8A8C-5E93835B08FD}" destId="{073419B0-79A5-49A0-8940-AF6259A05B47}" srcOrd="0" destOrd="0" presId="urn:microsoft.com/office/officeart/2018/2/layout/IconVerticalSolidList"/>
    <dgm:cxn modelId="{C8C0BCA5-EC4A-43EA-ADCB-854AD1CD5326}" type="presParOf" srcId="{D15F176A-74A1-4442-8A8C-5E93835B08FD}" destId="{90AD18CB-4982-46A2-90A0-C879F7E5E743}" srcOrd="1" destOrd="0" presId="urn:microsoft.com/office/officeart/2018/2/layout/IconVerticalSolidList"/>
    <dgm:cxn modelId="{F604BC4E-2CC7-4077-BB62-68BBF91F2243}" type="presParOf" srcId="{D15F176A-74A1-4442-8A8C-5E93835B08FD}" destId="{2743ACFF-95A5-4D17-B101-58EFC3E8807A}" srcOrd="2" destOrd="0" presId="urn:microsoft.com/office/officeart/2018/2/layout/IconVerticalSolidList"/>
    <dgm:cxn modelId="{27F8C2EC-D276-4681-974A-1046B6CC1923}" type="presParOf" srcId="{D15F176A-74A1-4442-8A8C-5E93835B08FD}" destId="{99A9202A-B3F0-4F92-8BFB-25CF8C155DF5}" srcOrd="3" destOrd="0" presId="urn:microsoft.com/office/officeart/2018/2/layout/IconVerticalSolidList"/>
    <dgm:cxn modelId="{B0EA394F-6029-4F3D-B2DE-7F62BC6F4264}" type="presParOf" srcId="{1AD9DA3C-48F9-40DF-8607-2A36DBF0DC05}" destId="{EB275E70-157C-45E5-9666-8DCE47A87012}" srcOrd="3" destOrd="0" presId="urn:microsoft.com/office/officeart/2018/2/layout/IconVerticalSolidList"/>
    <dgm:cxn modelId="{E5F83FAE-0B0A-46E6-BB72-2AE21CD33B57}" type="presParOf" srcId="{1AD9DA3C-48F9-40DF-8607-2A36DBF0DC05}" destId="{1E0299CA-5D6E-41A9-AF84-1E52D253AAF9}" srcOrd="4" destOrd="0" presId="urn:microsoft.com/office/officeart/2018/2/layout/IconVerticalSolidList"/>
    <dgm:cxn modelId="{C9C9FEC3-405B-48F2-9E5F-9FBA8545C542}" type="presParOf" srcId="{1E0299CA-5D6E-41A9-AF84-1E52D253AAF9}" destId="{D24B0340-A99F-40A5-9E01-400467AFA47F}" srcOrd="0" destOrd="0" presId="urn:microsoft.com/office/officeart/2018/2/layout/IconVerticalSolidList"/>
    <dgm:cxn modelId="{0C126CE7-F245-47A4-A7ED-8B6BEE25272B}" type="presParOf" srcId="{1E0299CA-5D6E-41A9-AF84-1E52D253AAF9}" destId="{8CA30A8F-EDE3-45EF-B493-4C5ACD63FCB8}" srcOrd="1" destOrd="0" presId="urn:microsoft.com/office/officeart/2018/2/layout/IconVerticalSolidList"/>
    <dgm:cxn modelId="{011447EF-BBFB-46F6-ADA1-79094BFF8898}" type="presParOf" srcId="{1E0299CA-5D6E-41A9-AF84-1E52D253AAF9}" destId="{4B408337-DA0C-4874-A4B4-5A4AB144A6AA}" srcOrd="2" destOrd="0" presId="urn:microsoft.com/office/officeart/2018/2/layout/IconVerticalSolidList"/>
    <dgm:cxn modelId="{6C286ADA-EB29-47B0-A646-BD304658DB45}" type="presParOf" srcId="{1E0299CA-5D6E-41A9-AF84-1E52D253AAF9}" destId="{F0BC2287-754B-4EE0-B687-540D44BDC9C0}" srcOrd="3" destOrd="0" presId="urn:microsoft.com/office/officeart/2018/2/layout/IconVerticalSolidList"/>
    <dgm:cxn modelId="{347CB594-CC7B-47D6-9320-99B902634231}" type="presParOf" srcId="{1AD9DA3C-48F9-40DF-8607-2A36DBF0DC05}" destId="{5B155276-BDDF-4E9A-984B-E01F5F50E66C}" srcOrd="5" destOrd="0" presId="urn:microsoft.com/office/officeart/2018/2/layout/IconVerticalSolidList"/>
    <dgm:cxn modelId="{D3C9BA58-4344-4E1B-A589-BE920220F889}" type="presParOf" srcId="{1AD9DA3C-48F9-40DF-8607-2A36DBF0DC05}" destId="{F8B1F0BC-A7D5-4208-9342-0D65DF9D90CE}" srcOrd="6" destOrd="0" presId="urn:microsoft.com/office/officeart/2018/2/layout/IconVerticalSolidList"/>
    <dgm:cxn modelId="{E49C4D25-5A89-4090-9D4E-5A65F6E6B67D}" type="presParOf" srcId="{F8B1F0BC-A7D5-4208-9342-0D65DF9D90CE}" destId="{E8333463-501D-4DA8-BFA4-F3BD7AFC4773}" srcOrd="0" destOrd="0" presId="urn:microsoft.com/office/officeart/2018/2/layout/IconVerticalSolidList"/>
    <dgm:cxn modelId="{A64ADD0C-2871-41B4-B195-6CB3B39691C2}" type="presParOf" srcId="{F8B1F0BC-A7D5-4208-9342-0D65DF9D90CE}" destId="{E1679C52-342E-480E-9B15-20C7C57A8453}" srcOrd="1" destOrd="0" presId="urn:microsoft.com/office/officeart/2018/2/layout/IconVerticalSolidList"/>
    <dgm:cxn modelId="{AB9695DF-F9BE-4BB9-B642-C21E0612FC1F}" type="presParOf" srcId="{F8B1F0BC-A7D5-4208-9342-0D65DF9D90CE}" destId="{55E4FC29-6A9D-4C19-ADD6-A6B6AF1D20AE}" srcOrd="2" destOrd="0" presId="urn:microsoft.com/office/officeart/2018/2/layout/IconVerticalSolidList"/>
    <dgm:cxn modelId="{B78A8EF5-581C-456D-883C-AFDA0462597B}" type="presParOf" srcId="{F8B1F0BC-A7D5-4208-9342-0D65DF9D90CE}" destId="{3066CDF0-D372-49A0-9EF4-DB72ACD9CA01}" srcOrd="3" destOrd="0" presId="urn:microsoft.com/office/officeart/2018/2/layout/IconVerticalSolidList"/>
  </dgm:cxnLst>
  <dgm:bg>
    <a:solidFill>
      <a:schemeClr val="bg1">
        <a:lumMod val="9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4A60D79-95FF-4131-A07A-0F306575AAFD}"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B694E967-F4DE-4980-98F1-70D685E81CD4}">
      <dgm:prSet custT="1"/>
      <dgm:spPr/>
      <dgm:t>
        <a:bodyPr/>
        <a:lstStyle/>
        <a:p>
          <a:pPr>
            <a:lnSpc>
              <a:spcPct val="100000"/>
            </a:lnSpc>
          </a:pPr>
          <a:r>
            <a:rPr lang="en-IN" sz="1400" b="1" dirty="0">
              <a:latin typeface="Arial" panose="020B0604020202020204" pitchFamily="34" charset="0"/>
              <a:cs typeface="Arial" panose="020B0604020202020204" pitchFamily="34" charset="0"/>
            </a:rPr>
            <a:t>Health Equity Advocacy:</a:t>
          </a:r>
          <a:r>
            <a:rPr lang="en-IN" sz="1400" dirty="0">
              <a:latin typeface="Arial" panose="020B0604020202020204" pitchFamily="34" charset="0"/>
              <a:cs typeface="Arial" panose="020B0604020202020204" pitchFamily="34" charset="0"/>
            </a:rPr>
            <a:t> Promotes fair access through NHS, local councils, and community systems (</a:t>
          </a:r>
          <a:r>
            <a:rPr lang="en-GB" sz="1400" dirty="0">
              <a:latin typeface="Arial" panose="020B0604020202020204" pitchFamily="34" charset="0"/>
              <a:cs typeface="Arial" panose="020B0604020202020204" pitchFamily="34" charset="0"/>
            </a:rPr>
            <a:t>NHS England, 2023)</a:t>
          </a:r>
          <a:r>
            <a:rPr lang="en-IN"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dgm:t>
    </dgm:pt>
    <dgm:pt modelId="{21AF7A01-33D9-4994-82F1-8D02D5ADD746}" type="parTrans" cxnId="{8B6503A8-9973-4412-91D5-9AD1A73540E2}">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0248BC15-9C02-45D0-88C3-3038B870D5AB}" type="sibTrans" cxnId="{8B6503A8-9973-4412-91D5-9AD1A73540E2}">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4E5CBC75-8F86-4579-904E-7641C20930FA}">
      <dgm:prSet custT="1"/>
      <dgm:spPr/>
      <dgm:t>
        <a:bodyPr/>
        <a:lstStyle/>
        <a:p>
          <a:pPr>
            <a:lnSpc>
              <a:spcPct val="100000"/>
            </a:lnSpc>
          </a:pPr>
          <a:r>
            <a:rPr lang="en-IN" sz="1400" b="1" dirty="0">
              <a:latin typeface="Arial" panose="020B0604020202020204" pitchFamily="34" charset="0"/>
              <a:cs typeface="Arial" panose="020B0604020202020204" pitchFamily="34" charset="0"/>
            </a:rPr>
            <a:t>Digital Innovation Responsibility:</a:t>
          </a:r>
          <a:r>
            <a:rPr lang="en-IN" sz="1400" dirty="0">
              <a:latin typeface="Arial" panose="020B0604020202020204" pitchFamily="34" charset="0"/>
              <a:cs typeface="Arial" panose="020B0604020202020204" pitchFamily="34" charset="0"/>
            </a:rPr>
            <a:t> Encourage future practitioners to champion ethical digital innovation for population health (</a:t>
          </a:r>
          <a:r>
            <a:rPr lang="en-US" sz="1400" dirty="0">
              <a:latin typeface="Arial" panose="020B0604020202020204" pitchFamily="34" charset="0"/>
              <a:cs typeface="Arial" panose="020B0604020202020204" pitchFamily="34" charset="0"/>
            </a:rPr>
            <a:t>Naughton, Dopson and Iakovleva, 2023)</a:t>
          </a:r>
          <a:r>
            <a:rPr lang="en-IN"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dgm:t>
    </dgm:pt>
    <dgm:pt modelId="{A6B2ECF4-E475-421D-B44E-E1C4C553BC3F}" type="parTrans" cxnId="{811AD5C5-4EC3-434F-9540-E1C38598B016}">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DA9BD7D4-B538-4DE3-9217-07E1684103BE}" type="sibTrans" cxnId="{811AD5C5-4EC3-434F-9540-E1C38598B016}">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4A613F44-A5DE-49C5-B29B-405156758C70}">
      <dgm:prSet custT="1"/>
      <dgm:spPr/>
      <dgm:t>
        <a:bodyPr/>
        <a:lstStyle/>
        <a:p>
          <a:pPr>
            <a:lnSpc>
              <a:spcPct val="100000"/>
            </a:lnSpc>
          </a:pPr>
          <a:r>
            <a:rPr lang="en-IN" sz="1400" dirty="0">
              <a:solidFill>
                <a:schemeClr val="tx1"/>
              </a:solidFill>
              <a:effectLst/>
              <a:latin typeface="Arial" panose="020B0604020202020204" pitchFamily="34" charset="0"/>
              <a:ea typeface="+mn-ea"/>
              <a:cs typeface="Arial" panose="020B0604020202020204" pitchFamily="34" charset="0"/>
            </a:rPr>
            <a:t>It is the responsibility for the purpose of promoting the innovation that fairly benefits the required communities. </a:t>
          </a:r>
          <a:endParaRPr lang="en-US" sz="1400" dirty="0">
            <a:latin typeface="Arial" panose="020B0604020202020204" pitchFamily="34" charset="0"/>
            <a:cs typeface="Arial" panose="020B0604020202020204" pitchFamily="34" charset="0"/>
          </a:endParaRPr>
        </a:p>
      </dgm:t>
    </dgm:pt>
    <dgm:pt modelId="{4ADED34D-6928-4B0E-B67E-D42B9086340C}" type="parTrans" cxnId="{AFEBA4B3-536E-41BB-8E84-DBC9494050EA}">
      <dgm:prSet/>
      <dgm:spPr/>
      <dgm:t>
        <a:bodyPr/>
        <a:lstStyle/>
        <a:p>
          <a:endParaRPr lang="en-GB" sz="1400">
            <a:latin typeface="Arial" panose="020B0604020202020204" pitchFamily="34" charset="0"/>
            <a:cs typeface="Arial" panose="020B0604020202020204" pitchFamily="34" charset="0"/>
          </a:endParaRPr>
        </a:p>
      </dgm:t>
    </dgm:pt>
    <dgm:pt modelId="{E845C524-90CC-45B8-A681-7A3B0D816ED1}" type="sibTrans" cxnId="{AFEBA4B3-536E-41BB-8E84-DBC9494050EA}">
      <dgm:prSet/>
      <dgm:spPr/>
      <dgm:t>
        <a:bodyPr/>
        <a:lstStyle/>
        <a:p>
          <a:endParaRPr lang="en-GB" sz="1400">
            <a:latin typeface="Arial" panose="020B0604020202020204" pitchFamily="34" charset="0"/>
            <a:cs typeface="Arial" panose="020B0604020202020204" pitchFamily="34" charset="0"/>
          </a:endParaRPr>
        </a:p>
      </dgm:t>
    </dgm:pt>
    <dgm:pt modelId="{827EC8BF-A3A6-47A9-A8CD-9D61A948D424}">
      <dgm:prSet custT="1"/>
      <dgm:spPr/>
      <dgm:t>
        <a:bodyPr/>
        <a:lstStyle/>
        <a:p>
          <a:pPr>
            <a:lnSpc>
              <a:spcPct val="100000"/>
            </a:lnSpc>
          </a:pPr>
          <a:r>
            <a:rPr lang="en-IN" sz="1400" dirty="0">
              <a:solidFill>
                <a:schemeClr val="tx1"/>
              </a:solidFill>
              <a:effectLst/>
              <a:latin typeface="Arial" panose="020B0604020202020204" pitchFamily="34" charset="0"/>
              <a:ea typeface="+mn-ea"/>
              <a:cs typeface="Arial" panose="020B0604020202020204" pitchFamily="34" charset="0"/>
            </a:rPr>
            <a:t>This aims on ensuring the application </a:t>
          </a:r>
          <a:r>
            <a:rPr lang="en-IN" sz="1400" dirty="0" err="1">
              <a:solidFill>
                <a:schemeClr val="tx1"/>
              </a:solidFill>
              <a:effectLst/>
              <a:latin typeface="Arial" panose="020B0604020202020204" pitchFamily="34" charset="0"/>
              <a:ea typeface="+mn-ea"/>
              <a:cs typeface="Arial" panose="020B0604020202020204" pitchFamily="34" charset="0"/>
            </a:rPr>
            <a:t>GlucoTrack</a:t>
          </a:r>
          <a:r>
            <a:rPr lang="en-IN" sz="1400" dirty="0">
              <a:solidFill>
                <a:schemeClr val="tx1"/>
              </a:solidFill>
              <a:effectLst/>
              <a:latin typeface="Arial" panose="020B0604020202020204" pitchFamily="34" charset="0"/>
              <a:ea typeface="+mn-ea"/>
              <a:cs typeface="Arial" panose="020B0604020202020204" pitchFamily="34" charset="0"/>
            </a:rPr>
            <a:t> in an effective and equitable manner by offering basic and clear contextual communications. </a:t>
          </a:r>
          <a:endParaRPr lang="en-US" sz="1400" dirty="0">
            <a:latin typeface="Arial" panose="020B0604020202020204" pitchFamily="34" charset="0"/>
            <a:cs typeface="Arial" panose="020B0604020202020204" pitchFamily="34" charset="0"/>
          </a:endParaRPr>
        </a:p>
      </dgm:t>
    </dgm:pt>
    <dgm:pt modelId="{6D08D95A-A2BB-4A2A-A48F-1F3811C490BB}" type="parTrans" cxnId="{BCA5A543-F844-43F6-8C75-0BCDBBDB229A}">
      <dgm:prSet/>
      <dgm:spPr/>
      <dgm:t>
        <a:bodyPr/>
        <a:lstStyle/>
        <a:p>
          <a:endParaRPr lang="en-GB" sz="1400">
            <a:latin typeface="Arial" panose="020B0604020202020204" pitchFamily="34" charset="0"/>
            <a:cs typeface="Arial" panose="020B0604020202020204" pitchFamily="34" charset="0"/>
          </a:endParaRPr>
        </a:p>
      </dgm:t>
    </dgm:pt>
    <dgm:pt modelId="{7E36321E-826B-4765-AF5F-A68CE197D593}" type="sibTrans" cxnId="{BCA5A543-F844-43F6-8C75-0BCDBBDB229A}">
      <dgm:prSet/>
      <dgm:spPr/>
      <dgm:t>
        <a:bodyPr/>
        <a:lstStyle/>
        <a:p>
          <a:endParaRPr lang="en-GB" sz="1400">
            <a:latin typeface="Arial" panose="020B0604020202020204" pitchFamily="34" charset="0"/>
            <a:cs typeface="Arial" panose="020B0604020202020204" pitchFamily="34" charset="0"/>
          </a:endParaRPr>
        </a:p>
      </dgm:t>
    </dgm:pt>
    <dgm:pt modelId="{307AD7FB-4BC0-4BD0-A8AE-8775F2310C38}">
      <dgm:prSet custT="1"/>
      <dgm:spPr/>
      <dgm:t>
        <a:bodyPr/>
        <a:lstStyle/>
        <a:p>
          <a:pPr>
            <a:lnSpc>
              <a:spcPct val="100000"/>
            </a:lnSpc>
          </a:pPr>
          <a:r>
            <a:rPr lang="en-IN" sz="1400">
              <a:solidFill>
                <a:schemeClr val="tx1"/>
              </a:solidFill>
              <a:effectLst/>
              <a:latin typeface="Arial" panose="020B0604020202020204" pitchFamily="34" charset="0"/>
              <a:ea typeface="+mn-ea"/>
              <a:cs typeface="Arial" panose="020B0604020202020204" pitchFamily="34" charset="0"/>
            </a:rPr>
            <a:t>All of these initiatives aim on the process of promoting and measuring the autonomy of patient, confidentiality, and consistent of trust with the professional and ethical standard of digital practice of public health.</a:t>
          </a:r>
          <a:endParaRPr lang="en-US" sz="1400" dirty="0">
            <a:latin typeface="Arial" panose="020B0604020202020204" pitchFamily="34" charset="0"/>
            <a:cs typeface="Arial" panose="020B0604020202020204" pitchFamily="34" charset="0"/>
          </a:endParaRPr>
        </a:p>
      </dgm:t>
    </dgm:pt>
    <dgm:pt modelId="{0C22EAA7-34F0-4453-B23E-C856E8E87616}" type="parTrans" cxnId="{5FAC15C9-3DF9-4D33-B9CA-5108DBADC2E0}">
      <dgm:prSet/>
      <dgm:spPr/>
      <dgm:t>
        <a:bodyPr/>
        <a:lstStyle/>
        <a:p>
          <a:endParaRPr lang="en-GB" sz="1400">
            <a:latin typeface="Arial" panose="020B0604020202020204" pitchFamily="34" charset="0"/>
            <a:cs typeface="Arial" panose="020B0604020202020204" pitchFamily="34" charset="0"/>
          </a:endParaRPr>
        </a:p>
      </dgm:t>
    </dgm:pt>
    <dgm:pt modelId="{B3B32CD2-6199-45CA-9884-5EEBC45EFA15}" type="sibTrans" cxnId="{5FAC15C9-3DF9-4D33-B9CA-5108DBADC2E0}">
      <dgm:prSet/>
      <dgm:spPr/>
      <dgm:t>
        <a:bodyPr/>
        <a:lstStyle/>
        <a:p>
          <a:endParaRPr lang="en-GB" sz="1400">
            <a:latin typeface="Arial" panose="020B0604020202020204" pitchFamily="34" charset="0"/>
            <a:cs typeface="Arial" panose="020B0604020202020204" pitchFamily="34" charset="0"/>
          </a:endParaRPr>
        </a:p>
      </dgm:t>
    </dgm:pt>
    <dgm:pt modelId="{E72D5F96-D636-4D4F-A449-00BD3B5E9F1E}" type="pres">
      <dgm:prSet presAssocID="{D4A60D79-95FF-4131-A07A-0F306575AAFD}" presName="root" presStyleCnt="0">
        <dgm:presLayoutVars>
          <dgm:dir/>
          <dgm:resizeHandles val="exact"/>
        </dgm:presLayoutVars>
      </dgm:prSet>
      <dgm:spPr/>
    </dgm:pt>
    <dgm:pt modelId="{87138917-FBA8-48CB-B384-549953A25F5E}" type="pres">
      <dgm:prSet presAssocID="{B694E967-F4DE-4980-98F1-70D685E81CD4}" presName="compNode" presStyleCnt="0"/>
      <dgm:spPr/>
    </dgm:pt>
    <dgm:pt modelId="{0679DA88-CD2A-4FB0-AA51-7B50316AD85B}" type="pres">
      <dgm:prSet presAssocID="{B694E967-F4DE-4980-98F1-70D685E81CD4}" presName="bgRect" presStyleLbl="bgShp" presStyleIdx="0" presStyleCnt="5"/>
      <dgm:spPr/>
    </dgm:pt>
    <dgm:pt modelId="{0C5E0A3D-30F3-4AC5-B046-E28F4FF41F7E}" type="pres">
      <dgm:prSet presAssocID="{B694E967-F4DE-4980-98F1-70D685E81CD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2A43B857-03D2-4767-80BE-A77FFC1883A9}" type="pres">
      <dgm:prSet presAssocID="{B694E967-F4DE-4980-98F1-70D685E81CD4}" presName="spaceRect" presStyleCnt="0"/>
      <dgm:spPr/>
    </dgm:pt>
    <dgm:pt modelId="{2509FC7B-B24A-4A7C-95F1-C1710AFE4F56}" type="pres">
      <dgm:prSet presAssocID="{B694E967-F4DE-4980-98F1-70D685E81CD4}" presName="parTx" presStyleLbl="revTx" presStyleIdx="0" presStyleCnt="5">
        <dgm:presLayoutVars>
          <dgm:chMax val="0"/>
          <dgm:chPref val="0"/>
        </dgm:presLayoutVars>
      </dgm:prSet>
      <dgm:spPr/>
    </dgm:pt>
    <dgm:pt modelId="{06752654-74A2-45B5-B875-1693B4536618}" type="pres">
      <dgm:prSet presAssocID="{0248BC15-9C02-45D0-88C3-3038B870D5AB}" presName="sibTrans" presStyleCnt="0"/>
      <dgm:spPr/>
    </dgm:pt>
    <dgm:pt modelId="{652458A7-32EA-44C3-892B-5EE768E8070D}" type="pres">
      <dgm:prSet presAssocID="{4E5CBC75-8F86-4579-904E-7641C20930FA}" presName="compNode" presStyleCnt="0"/>
      <dgm:spPr/>
    </dgm:pt>
    <dgm:pt modelId="{227AB438-07F0-469A-ADF3-A67C74C8B500}" type="pres">
      <dgm:prSet presAssocID="{4E5CBC75-8F86-4579-904E-7641C20930FA}" presName="bgRect" presStyleLbl="bgShp" presStyleIdx="1" presStyleCnt="5"/>
      <dgm:spPr/>
    </dgm:pt>
    <dgm:pt modelId="{02AADAF7-6446-479C-8409-2031E0976623}" type="pres">
      <dgm:prSet presAssocID="{4E5CBC75-8F86-4579-904E-7641C20930F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bulb"/>
        </a:ext>
      </dgm:extLst>
    </dgm:pt>
    <dgm:pt modelId="{3FEDD977-AC66-412F-BFB7-800AA2517C68}" type="pres">
      <dgm:prSet presAssocID="{4E5CBC75-8F86-4579-904E-7641C20930FA}" presName="spaceRect" presStyleCnt="0"/>
      <dgm:spPr/>
    </dgm:pt>
    <dgm:pt modelId="{544B03F3-7F68-49B5-8F85-9B7340BE049A}" type="pres">
      <dgm:prSet presAssocID="{4E5CBC75-8F86-4579-904E-7641C20930FA}" presName="parTx" presStyleLbl="revTx" presStyleIdx="1" presStyleCnt="5">
        <dgm:presLayoutVars>
          <dgm:chMax val="0"/>
          <dgm:chPref val="0"/>
        </dgm:presLayoutVars>
      </dgm:prSet>
      <dgm:spPr/>
    </dgm:pt>
    <dgm:pt modelId="{2B8A4852-0445-47DE-9F33-3EA48407137B}" type="pres">
      <dgm:prSet presAssocID="{DA9BD7D4-B538-4DE3-9217-07E1684103BE}" presName="sibTrans" presStyleCnt="0"/>
      <dgm:spPr/>
    </dgm:pt>
    <dgm:pt modelId="{E577E4F3-43F4-4104-B554-2B4FC59542DF}" type="pres">
      <dgm:prSet presAssocID="{4A613F44-A5DE-49C5-B29B-405156758C70}" presName="compNode" presStyleCnt="0"/>
      <dgm:spPr/>
    </dgm:pt>
    <dgm:pt modelId="{0A5198BD-08DA-4A3B-BF1D-A6E237356727}" type="pres">
      <dgm:prSet presAssocID="{4A613F44-A5DE-49C5-B29B-405156758C70}" presName="bgRect" presStyleLbl="bgShp" presStyleIdx="2" presStyleCnt="5"/>
      <dgm:spPr/>
    </dgm:pt>
    <dgm:pt modelId="{024F00AB-A620-4689-87EF-9F0FA6FF3EF9}" type="pres">
      <dgm:prSet presAssocID="{4A613F44-A5DE-49C5-B29B-405156758C70}" presName="iconRect" presStyleLbl="node1" presStyleIdx="2" presStyleCnt="5"/>
      <dgm:spPr/>
    </dgm:pt>
    <dgm:pt modelId="{EFED40B8-F8EF-4788-A8D0-E38C1687B7A3}" type="pres">
      <dgm:prSet presAssocID="{4A613F44-A5DE-49C5-B29B-405156758C70}" presName="spaceRect" presStyleCnt="0"/>
      <dgm:spPr/>
    </dgm:pt>
    <dgm:pt modelId="{A78D61D1-05C4-47B5-9C20-EDE5479D1636}" type="pres">
      <dgm:prSet presAssocID="{4A613F44-A5DE-49C5-B29B-405156758C70}" presName="parTx" presStyleLbl="revTx" presStyleIdx="2" presStyleCnt="5">
        <dgm:presLayoutVars>
          <dgm:chMax val="0"/>
          <dgm:chPref val="0"/>
        </dgm:presLayoutVars>
      </dgm:prSet>
      <dgm:spPr/>
    </dgm:pt>
    <dgm:pt modelId="{4DC6458E-5BF5-4ACE-A716-9F63BC2E6630}" type="pres">
      <dgm:prSet presAssocID="{E845C524-90CC-45B8-A681-7A3B0D816ED1}" presName="sibTrans" presStyleCnt="0"/>
      <dgm:spPr/>
    </dgm:pt>
    <dgm:pt modelId="{5066D1EF-7533-48E2-AE89-1216C240FD2E}" type="pres">
      <dgm:prSet presAssocID="{827EC8BF-A3A6-47A9-A8CD-9D61A948D424}" presName="compNode" presStyleCnt="0"/>
      <dgm:spPr/>
    </dgm:pt>
    <dgm:pt modelId="{DF16D5DD-B6DA-4BC6-87C6-F376789CE9BE}" type="pres">
      <dgm:prSet presAssocID="{827EC8BF-A3A6-47A9-A8CD-9D61A948D424}" presName="bgRect" presStyleLbl="bgShp" presStyleIdx="3" presStyleCnt="5"/>
      <dgm:spPr/>
    </dgm:pt>
    <dgm:pt modelId="{A92F526A-CA9B-482D-B351-D2078E80E4AA}" type="pres">
      <dgm:prSet presAssocID="{827EC8BF-A3A6-47A9-A8CD-9D61A948D424}" presName="iconRect" presStyleLbl="node1" presStyleIdx="3" presStyleCnt="5"/>
      <dgm:spPr/>
    </dgm:pt>
    <dgm:pt modelId="{6C7510B5-2A89-4466-BE86-CD7BF8A4FB19}" type="pres">
      <dgm:prSet presAssocID="{827EC8BF-A3A6-47A9-A8CD-9D61A948D424}" presName="spaceRect" presStyleCnt="0"/>
      <dgm:spPr/>
    </dgm:pt>
    <dgm:pt modelId="{1139A4A1-9453-4119-A188-284AFEF8F740}" type="pres">
      <dgm:prSet presAssocID="{827EC8BF-A3A6-47A9-A8CD-9D61A948D424}" presName="parTx" presStyleLbl="revTx" presStyleIdx="3" presStyleCnt="5">
        <dgm:presLayoutVars>
          <dgm:chMax val="0"/>
          <dgm:chPref val="0"/>
        </dgm:presLayoutVars>
      </dgm:prSet>
      <dgm:spPr/>
    </dgm:pt>
    <dgm:pt modelId="{4836FA04-A1E6-45AD-AAFF-E879AE0E044E}" type="pres">
      <dgm:prSet presAssocID="{7E36321E-826B-4765-AF5F-A68CE197D593}" presName="sibTrans" presStyleCnt="0"/>
      <dgm:spPr/>
    </dgm:pt>
    <dgm:pt modelId="{C0CFB5C5-B059-484C-B7E6-3B0FFA58A1FD}" type="pres">
      <dgm:prSet presAssocID="{307AD7FB-4BC0-4BD0-A8AE-8775F2310C38}" presName="compNode" presStyleCnt="0"/>
      <dgm:spPr/>
    </dgm:pt>
    <dgm:pt modelId="{557494D4-73C9-4D7A-A4DE-FF5336A7C050}" type="pres">
      <dgm:prSet presAssocID="{307AD7FB-4BC0-4BD0-A8AE-8775F2310C38}" presName="bgRect" presStyleLbl="bgShp" presStyleIdx="4" presStyleCnt="5"/>
      <dgm:spPr/>
    </dgm:pt>
    <dgm:pt modelId="{0832F717-1E45-42DF-8F18-9A92A5C21B5A}" type="pres">
      <dgm:prSet presAssocID="{307AD7FB-4BC0-4BD0-A8AE-8775F2310C38}" presName="iconRect" presStyleLbl="node1" presStyleIdx="4" presStyleCnt="5"/>
      <dgm:spPr/>
    </dgm:pt>
    <dgm:pt modelId="{E2D830D5-21EF-42C3-8B29-C385C5750585}" type="pres">
      <dgm:prSet presAssocID="{307AD7FB-4BC0-4BD0-A8AE-8775F2310C38}" presName="spaceRect" presStyleCnt="0"/>
      <dgm:spPr/>
    </dgm:pt>
    <dgm:pt modelId="{0BB3330A-A1F3-4FEB-BC3F-87588250F08B}" type="pres">
      <dgm:prSet presAssocID="{307AD7FB-4BC0-4BD0-A8AE-8775F2310C38}" presName="parTx" presStyleLbl="revTx" presStyleIdx="4" presStyleCnt="5">
        <dgm:presLayoutVars>
          <dgm:chMax val="0"/>
          <dgm:chPref val="0"/>
        </dgm:presLayoutVars>
      </dgm:prSet>
      <dgm:spPr/>
    </dgm:pt>
  </dgm:ptLst>
  <dgm:cxnLst>
    <dgm:cxn modelId="{BCA5A543-F844-43F6-8C75-0BCDBBDB229A}" srcId="{D4A60D79-95FF-4131-A07A-0F306575AAFD}" destId="{827EC8BF-A3A6-47A9-A8CD-9D61A948D424}" srcOrd="3" destOrd="0" parTransId="{6D08D95A-A2BB-4A2A-A48F-1F3811C490BB}" sibTransId="{7E36321E-826B-4765-AF5F-A68CE197D593}"/>
    <dgm:cxn modelId="{3C422F44-B8DC-414F-A172-329F277D6AAE}" type="presOf" srcId="{4A613F44-A5DE-49C5-B29B-405156758C70}" destId="{A78D61D1-05C4-47B5-9C20-EDE5479D1636}" srcOrd="0" destOrd="0" presId="urn:microsoft.com/office/officeart/2018/2/layout/IconVerticalSolidList"/>
    <dgm:cxn modelId="{E59CEE59-9911-4E2D-BD90-79AB6DBFE611}" type="presOf" srcId="{4E5CBC75-8F86-4579-904E-7641C20930FA}" destId="{544B03F3-7F68-49B5-8F85-9B7340BE049A}" srcOrd="0" destOrd="0" presId="urn:microsoft.com/office/officeart/2018/2/layout/IconVerticalSolidList"/>
    <dgm:cxn modelId="{F14DEF7C-4DD7-419A-BA5D-AF1C7BE20998}" type="presOf" srcId="{B694E967-F4DE-4980-98F1-70D685E81CD4}" destId="{2509FC7B-B24A-4A7C-95F1-C1710AFE4F56}" srcOrd="0" destOrd="0" presId="urn:microsoft.com/office/officeart/2018/2/layout/IconVerticalSolidList"/>
    <dgm:cxn modelId="{A491DA91-2E59-41E7-8E7F-FFD5E3A0C303}" type="presOf" srcId="{307AD7FB-4BC0-4BD0-A8AE-8775F2310C38}" destId="{0BB3330A-A1F3-4FEB-BC3F-87588250F08B}" srcOrd="0" destOrd="0" presId="urn:microsoft.com/office/officeart/2018/2/layout/IconVerticalSolidList"/>
    <dgm:cxn modelId="{8B6503A8-9973-4412-91D5-9AD1A73540E2}" srcId="{D4A60D79-95FF-4131-A07A-0F306575AAFD}" destId="{B694E967-F4DE-4980-98F1-70D685E81CD4}" srcOrd="0" destOrd="0" parTransId="{21AF7A01-33D9-4994-82F1-8D02D5ADD746}" sibTransId="{0248BC15-9C02-45D0-88C3-3038B870D5AB}"/>
    <dgm:cxn modelId="{BBBF73AA-524C-44A0-A480-2872D9AABD0E}" type="presOf" srcId="{827EC8BF-A3A6-47A9-A8CD-9D61A948D424}" destId="{1139A4A1-9453-4119-A188-284AFEF8F740}" srcOrd="0" destOrd="0" presId="urn:microsoft.com/office/officeart/2018/2/layout/IconVerticalSolidList"/>
    <dgm:cxn modelId="{AFEBA4B3-536E-41BB-8E84-DBC9494050EA}" srcId="{D4A60D79-95FF-4131-A07A-0F306575AAFD}" destId="{4A613F44-A5DE-49C5-B29B-405156758C70}" srcOrd="2" destOrd="0" parTransId="{4ADED34D-6928-4B0E-B67E-D42B9086340C}" sibTransId="{E845C524-90CC-45B8-A681-7A3B0D816ED1}"/>
    <dgm:cxn modelId="{811AD5C5-4EC3-434F-9540-E1C38598B016}" srcId="{D4A60D79-95FF-4131-A07A-0F306575AAFD}" destId="{4E5CBC75-8F86-4579-904E-7641C20930FA}" srcOrd="1" destOrd="0" parTransId="{A6B2ECF4-E475-421D-B44E-E1C4C553BC3F}" sibTransId="{DA9BD7D4-B538-4DE3-9217-07E1684103BE}"/>
    <dgm:cxn modelId="{5FAC15C9-3DF9-4D33-B9CA-5108DBADC2E0}" srcId="{D4A60D79-95FF-4131-A07A-0F306575AAFD}" destId="{307AD7FB-4BC0-4BD0-A8AE-8775F2310C38}" srcOrd="4" destOrd="0" parTransId="{0C22EAA7-34F0-4453-B23E-C856E8E87616}" sibTransId="{B3B32CD2-6199-45CA-9884-5EEBC45EFA15}"/>
    <dgm:cxn modelId="{B69F71E8-6F1E-45B7-8135-7BECB66A9E26}" type="presOf" srcId="{D4A60D79-95FF-4131-A07A-0F306575AAFD}" destId="{E72D5F96-D636-4D4F-A449-00BD3B5E9F1E}" srcOrd="0" destOrd="0" presId="urn:microsoft.com/office/officeart/2018/2/layout/IconVerticalSolidList"/>
    <dgm:cxn modelId="{D8A27FC3-93A0-4D80-9AC1-79178381C764}" type="presParOf" srcId="{E72D5F96-D636-4D4F-A449-00BD3B5E9F1E}" destId="{87138917-FBA8-48CB-B384-549953A25F5E}" srcOrd="0" destOrd="0" presId="urn:microsoft.com/office/officeart/2018/2/layout/IconVerticalSolidList"/>
    <dgm:cxn modelId="{3F3E341D-0102-4FBC-A3B7-6F831BE0E47D}" type="presParOf" srcId="{87138917-FBA8-48CB-B384-549953A25F5E}" destId="{0679DA88-CD2A-4FB0-AA51-7B50316AD85B}" srcOrd="0" destOrd="0" presId="urn:microsoft.com/office/officeart/2018/2/layout/IconVerticalSolidList"/>
    <dgm:cxn modelId="{90339FCA-6810-4C44-84D0-84E23DF2597A}" type="presParOf" srcId="{87138917-FBA8-48CB-B384-549953A25F5E}" destId="{0C5E0A3D-30F3-4AC5-B046-E28F4FF41F7E}" srcOrd="1" destOrd="0" presId="urn:microsoft.com/office/officeart/2018/2/layout/IconVerticalSolidList"/>
    <dgm:cxn modelId="{3DBC2D11-5761-4FDE-A89B-BAB9EBBD811B}" type="presParOf" srcId="{87138917-FBA8-48CB-B384-549953A25F5E}" destId="{2A43B857-03D2-4767-80BE-A77FFC1883A9}" srcOrd="2" destOrd="0" presId="urn:microsoft.com/office/officeart/2018/2/layout/IconVerticalSolidList"/>
    <dgm:cxn modelId="{8706ECD6-FD89-4041-8B3A-AC3E85E13E91}" type="presParOf" srcId="{87138917-FBA8-48CB-B384-549953A25F5E}" destId="{2509FC7B-B24A-4A7C-95F1-C1710AFE4F56}" srcOrd="3" destOrd="0" presId="urn:microsoft.com/office/officeart/2018/2/layout/IconVerticalSolidList"/>
    <dgm:cxn modelId="{1944CCA2-7D1E-43B1-91EC-219AE951BE5E}" type="presParOf" srcId="{E72D5F96-D636-4D4F-A449-00BD3B5E9F1E}" destId="{06752654-74A2-45B5-B875-1693B4536618}" srcOrd="1" destOrd="0" presId="urn:microsoft.com/office/officeart/2018/2/layout/IconVerticalSolidList"/>
    <dgm:cxn modelId="{D4BFD023-B5C8-42FC-95F2-6C044722EBE0}" type="presParOf" srcId="{E72D5F96-D636-4D4F-A449-00BD3B5E9F1E}" destId="{652458A7-32EA-44C3-892B-5EE768E8070D}" srcOrd="2" destOrd="0" presId="urn:microsoft.com/office/officeart/2018/2/layout/IconVerticalSolidList"/>
    <dgm:cxn modelId="{AABE7C83-E36E-430B-A0DA-8026F497430D}" type="presParOf" srcId="{652458A7-32EA-44C3-892B-5EE768E8070D}" destId="{227AB438-07F0-469A-ADF3-A67C74C8B500}" srcOrd="0" destOrd="0" presId="urn:microsoft.com/office/officeart/2018/2/layout/IconVerticalSolidList"/>
    <dgm:cxn modelId="{F404EA89-E1BE-44F5-93C2-E145C87FD7CC}" type="presParOf" srcId="{652458A7-32EA-44C3-892B-5EE768E8070D}" destId="{02AADAF7-6446-479C-8409-2031E0976623}" srcOrd="1" destOrd="0" presId="urn:microsoft.com/office/officeart/2018/2/layout/IconVerticalSolidList"/>
    <dgm:cxn modelId="{24F14798-A71E-4ED6-9C9C-ABEA95035DDF}" type="presParOf" srcId="{652458A7-32EA-44C3-892B-5EE768E8070D}" destId="{3FEDD977-AC66-412F-BFB7-800AA2517C68}" srcOrd="2" destOrd="0" presId="urn:microsoft.com/office/officeart/2018/2/layout/IconVerticalSolidList"/>
    <dgm:cxn modelId="{F04811AC-ED79-455D-9418-3A18C4BC8BB2}" type="presParOf" srcId="{652458A7-32EA-44C3-892B-5EE768E8070D}" destId="{544B03F3-7F68-49B5-8F85-9B7340BE049A}" srcOrd="3" destOrd="0" presId="urn:microsoft.com/office/officeart/2018/2/layout/IconVerticalSolidList"/>
    <dgm:cxn modelId="{42A4F2E4-1A32-41B0-96F9-84728E7ECB9B}" type="presParOf" srcId="{E72D5F96-D636-4D4F-A449-00BD3B5E9F1E}" destId="{2B8A4852-0445-47DE-9F33-3EA48407137B}" srcOrd="3" destOrd="0" presId="urn:microsoft.com/office/officeart/2018/2/layout/IconVerticalSolidList"/>
    <dgm:cxn modelId="{DB6CD343-A035-45E1-A267-43E9C21903B7}" type="presParOf" srcId="{E72D5F96-D636-4D4F-A449-00BD3B5E9F1E}" destId="{E577E4F3-43F4-4104-B554-2B4FC59542DF}" srcOrd="4" destOrd="0" presId="urn:microsoft.com/office/officeart/2018/2/layout/IconVerticalSolidList"/>
    <dgm:cxn modelId="{2EA0AE6F-4F28-4E18-82A1-9D6198CB15AD}" type="presParOf" srcId="{E577E4F3-43F4-4104-B554-2B4FC59542DF}" destId="{0A5198BD-08DA-4A3B-BF1D-A6E237356727}" srcOrd="0" destOrd="0" presId="urn:microsoft.com/office/officeart/2018/2/layout/IconVerticalSolidList"/>
    <dgm:cxn modelId="{3FAEFE02-AB61-4865-B077-1F9414176127}" type="presParOf" srcId="{E577E4F3-43F4-4104-B554-2B4FC59542DF}" destId="{024F00AB-A620-4689-87EF-9F0FA6FF3EF9}" srcOrd="1" destOrd="0" presId="urn:microsoft.com/office/officeart/2018/2/layout/IconVerticalSolidList"/>
    <dgm:cxn modelId="{F95628CE-9571-430D-88C0-B9F0D9F12A2C}" type="presParOf" srcId="{E577E4F3-43F4-4104-B554-2B4FC59542DF}" destId="{EFED40B8-F8EF-4788-A8D0-E38C1687B7A3}" srcOrd="2" destOrd="0" presId="urn:microsoft.com/office/officeart/2018/2/layout/IconVerticalSolidList"/>
    <dgm:cxn modelId="{FA34E8ED-67E9-4961-B087-97DF373F697B}" type="presParOf" srcId="{E577E4F3-43F4-4104-B554-2B4FC59542DF}" destId="{A78D61D1-05C4-47B5-9C20-EDE5479D1636}" srcOrd="3" destOrd="0" presId="urn:microsoft.com/office/officeart/2018/2/layout/IconVerticalSolidList"/>
    <dgm:cxn modelId="{C05EEF13-94FC-48EF-B3A1-3F826E23A59C}" type="presParOf" srcId="{E72D5F96-D636-4D4F-A449-00BD3B5E9F1E}" destId="{4DC6458E-5BF5-4ACE-A716-9F63BC2E6630}" srcOrd="5" destOrd="0" presId="urn:microsoft.com/office/officeart/2018/2/layout/IconVerticalSolidList"/>
    <dgm:cxn modelId="{006C8620-3477-426F-B402-AC2593433C94}" type="presParOf" srcId="{E72D5F96-D636-4D4F-A449-00BD3B5E9F1E}" destId="{5066D1EF-7533-48E2-AE89-1216C240FD2E}" srcOrd="6" destOrd="0" presId="urn:microsoft.com/office/officeart/2018/2/layout/IconVerticalSolidList"/>
    <dgm:cxn modelId="{205C2C86-92FF-44AB-BA07-19498E1CA581}" type="presParOf" srcId="{5066D1EF-7533-48E2-AE89-1216C240FD2E}" destId="{DF16D5DD-B6DA-4BC6-87C6-F376789CE9BE}" srcOrd="0" destOrd="0" presId="urn:microsoft.com/office/officeart/2018/2/layout/IconVerticalSolidList"/>
    <dgm:cxn modelId="{0371141B-3734-4E23-B74D-765600C375CB}" type="presParOf" srcId="{5066D1EF-7533-48E2-AE89-1216C240FD2E}" destId="{A92F526A-CA9B-482D-B351-D2078E80E4AA}" srcOrd="1" destOrd="0" presId="urn:microsoft.com/office/officeart/2018/2/layout/IconVerticalSolidList"/>
    <dgm:cxn modelId="{199C6B0D-5D94-449B-970D-9C1B060375C2}" type="presParOf" srcId="{5066D1EF-7533-48E2-AE89-1216C240FD2E}" destId="{6C7510B5-2A89-4466-BE86-CD7BF8A4FB19}" srcOrd="2" destOrd="0" presId="urn:microsoft.com/office/officeart/2018/2/layout/IconVerticalSolidList"/>
    <dgm:cxn modelId="{BB0F024D-ED04-4AE5-9E8D-C7390D0EE991}" type="presParOf" srcId="{5066D1EF-7533-48E2-AE89-1216C240FD2E}" destId="{1139A4A1-9453-4119-A188-284AFEF8F740}" srcOrd="3" destOrd="0" presId="urn:microsoft.com/office/officeart/2018/2/layout/IconVerticalSolidList"/>
    <dgm:cxn modelId="{DBA7A372-832D-4566-8209-142EE87EF160}" type="presParOf" srcId="{E72D5F96-D636-4D4F-A449-00BD3B5E9F1E}" destId="{4836FA04-A1E6-45AD-AAFF-E879AE0E044E}" srcOrd="7" destOrd="0" presId="urn:microsoft.com/office/officeart/2018/2/layout/IconVerticalSolidList"/>
    <dgm:cxn modelId="{1609CD75-F792-46FD-A7CB-8DD0A6A73401}" type="presParOf" srcId="{E72D5F96-D636-4D4F-A449-00BD3B5E9F1E}" destId="{C0CFB5C5-B059-484C-B7E6-3B0FFA58A1FD}" srcOrd="8" destOrd="0" presId="urn:microsoft.com/office/officeart/2018/2/layout/IconVerticalSolidList"/>
    <dgm:cxn modelId="{17395810-2F36-4556-9268-BAA39199D72D}" type="presParOf" srcId="{C0CFB5C5-B059-484C-B7E6-3B0FFA58A1FD}" destId="{557494D4-73C9-4D7A-A4DE-FF5336A7C050}" srcOrd="0" destOrd="0" presId="urn:microsoft.com/office/officeart/2018/2/layout/IconVerticalSolidList"/>
    <dgm:cxn modelId="{49F3D2CE-4CD5-4337-8BB2-B4C67DD96047}" type="presParOf" srcId="{C0CFB5C5-B059-484C-B7E6-3B0FFA58A1FD}" destId="{0832F717-1E45-42DF-8F18-9A92A5C21B5A}" srcOrd="1" destOrd="0" presId="urn:microsoft.com/office/officeart/2018/2/layout/IconVerticalSolidList"/>
    <dgm:cxn modelId="{943D8AAE-A631-48E3-B7B3-D416B481ADE2}" type="presParOf" srcId="{C0CFB5C5-B059-484C-B7E6-3B0FFA58A1FD}" destId="{E2D830D5-21EF-42C3-8B29-C385C5750585}" srcOrd="2" destOrd="0" presId="urn:microsoft.com/office/officeart/2018/2/layout/IconVerticalSolidList"/>
    <dgm:cxn modelId="{4C18BBDB-678B-43B0-817F-DE7B63BE1849}" type="presParOf" srcId="{C0CFB5C5-B059-484C-B7E6-3B0FFA58A1FD}" destId="{0BB3330A-A1F3-4FEB-BC3F-87588250F0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FDA7C6B-F549-4143-84C2-D85F44DDB0BC}"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GB"/>
        </a:p>
      </dgm:t>
    </dgm:pt>
    <dgm:pt modelId="{C2FFEB6E-A98D-4ADD-A9C8-A3139A24662E}">
      <dgm:prSet/>
      <dgm:spPr/>
      <dgm:t>
        <a:bodyPr/>
        <a:lstStyle/>
        <a:p>
          <a:r>
            <a:rPr lang="en-IN" b="1" dirty="0">
              <a:latin typeface="Arial" panose="020B0604020202020204" pitchFamily="34" charset="0"/>
              <a:cs typeface="Arial" panose="020B0604020202020204" pitchFamily="34" charset="0"/>
            </a:rPr>
            <a:t>Healthcare Providers:</a:t>
          </a:r>
          <a:r>
            <a:rPr lang="en-IN" dirty="0">
              <a:latin typeface="Arial" panose="020B0604020202020204" pitchFamily="34" charset="0"/>
              <a:cs typeface="Arial" panose="020B0604020202020204" pitchFamily="34" charset="0"/>
            </a:rPr>
            <a:t> Integrate </a:t>
          </a:r>
          <a:r>
            <a:rPr lang="en-IN" dirty="0" err="1">
              <a:latin typeface="Arial" panose="020B0604020202020204" pitchFamily="34" charset="0"/>
              <a:cs typeface="Arial" panose="020B0604020202020204" pitchFamily="34" charset="0"/>
            </a:rPr>
            <a:t>GlucoTrack</a:t>
          </a:r>
          <a:r>
            <a:rPr lang="en-IN" dirty="0">
              <a:latin typeface="Arial" panose="020B0604020202020204" pitchFamily="34" charset="0"/>
              <a:cs typeface="Arial" panose="020B0604020202020204" pitchFamily="34" charset="0"/>
            </a:rPr>
            <a:t> into diabetes consultations, supporting self-management and improving continuity of care </a:t>
          </a:r>
          <a:r>
            <a:rPr lang="en-IN" dirty="0" err="1">
              <a:latin typeface="Arial" panose="020B0604020202020204" pitchFamily="34" charset="0"/>
              <a:cs typeface="Arial" panose="020B0604020202020204" pitchFamily="34" charset="0"/>
            </a:rPr>
            <a:t>Glucotrack</a:t>
          </a:r>
          <a:r>
            <a:rPr lang="en-IN" dirty="0">
              <a:latin typeface="Arial" panose="020B0604020202020204" pitchFamily="34" charset="0"/>
              <a:cs typeface="Arial" panose="020B0604020202020204" pitchFamily="34" charset="0"/>
            </a:rPr>
            <a:t> (2025).</a:t>
          </a:r>
          <a:r>
            <a:rPr lang="en-IN" dirty="0">
              <a:effectLst/>
              <a:latin typeface="Arial" panose="020B0604020202020204" pitchFamily="34" charset="0"/>
              <a:ea typeface="+mn-ea"/>
              <a:cs typeface="Arial" panose="020B0604020202020204" pitchFamily="34" charset="0"/>
            </a:rPr>
            <a:t> The providers of healthcare have an important position in the process of acquiring the app during the consultations of diabetes and facilitating the app as part of patient care as it is rolled out. </a:t>
          </a:r>
          <a:endParaRPr lang="en-IN" dirty="0">
            <a:latin typeface="Arial" panose="020B0604020202020204" pitchFamily="34" charset="0"/>
            <a:cs typeface="Arial" panose="020B0604020202020204" pitchFamily="34" charset="0"/>
          </a:endParaRPr>
        </a:p>
      </dgm:t>
    </dgm:pt>
    <dgm:pt modelId="{E779C0B3-DCA3-4651-9606-2F1FF7BD84A0}" type="parTrans" cxnId="{1DF76334-9539-4B13-A3B9-72C9ABC5BF9E}">
      <dgm:prSet/>
      <dgm:spPr/>
      <dgm:t>
        <a:bodyPr/>
        <a:lstStyle/>
        <a:p>
          <a:endParaRPr lang="en-GB">
            <a:latin typeface="Arial" panose="020B0604020202020204" pitchFamily="34" charset="0"/>
            <a:cs typeface="Arial" panose="020B0604020202020204" pitchFamily="34" charset="0"/>
          </a:endParaRPr>
        </a:p>
      </dgm:t>
    </dgm:pt>
    <dgm:pt modelId="{6DA39C02-BEB7-4CF4-A60C-5812B692F472}" type="sibTrans" cxnId="{1DF76334-9539-4B13-A3B9-72C9ABC5BF9E}">
      <dgm:prSet/>
      <dgm:spPr/>
      <dgm:t>
        <a:bodyPr/>
        <a:lstStyle/>
        <a:p>
          <a:endParaRPr lang="en-GB">
            <a:latin typeface="Arial" panose="020B0604020202020204" pitchFamily="34" charset="0"/>
            <a:cs typeface="Arial" panose="020B0604020202020204" pitchFamily="34" charset="0"/>
          </a:endParaRPr>
        </a:p>
      </dgm:t>
    </dgm:pt>
    <dgm:pt modelId="{B982E558-448C-411B-B096-6CABBD372A7E}">
      <dgm:prSet/>
      <dgm:spPr/>
      <dgm:t>
        <a:bodyPr/>
        <a:lstStyle/>
        <a:p>
          <a:r>
            <a:rPr lang="en-US" b="1" dirty="0"/>
            <a:t>Integration into Care Pathways:</a:t>
          </a:r>
          <a:r>
            <a:rPr lang="en-US" dirty="0"/>
            <a:t> Healthcare providers embed </a:t>
          </a:r>
          <a:r>
            <a:rPr lang="en-US" dirty="0" err="1"/>
            <a:t>GlucoTrack</a:t>
          </a:r>
          <a:r>
            <a:rPr lang="en-US" dirty="0"/>
            <a:t> into diabetes management plans, improving continuous monitoring and patient engagement.</a:t>
          </a:r>
          <a:endParaRPr lang="en-IN" dirty="0">
            <a:latin typeface="Arial" panose="020B0604020202020204" pitchFamily="34" charset="0"/>
            <a:cs typeface="Arial" panose="020B0604020202020204" pitchFamily="34" charset="0"/>
          </a:endParaRPr>
        </a:p>
      </dgm:t>
    </dgm:pt>
    <dgm:pt modelId="{87FFF594-DC24-415C-AE57-AFF6709CC9A7}" type="parTrans" cxnId="{34C6AC50-BCC9-4D7F-B145-C1DF1EEB401E}">
      <dgm:prSet/>
      <dgm:spPr/>
      <dgm:t>
        <a:bodyPr/>
        <a:lstStyle/>
        <a:p>
          <a:endParaRPr lang="en-GB"/>
        </a:p>
      </dgm:t>
    </dgm:pt>
    <dgm:pt modelId="{F79C7E21-B0A8-4F1E-B8FA-4BE76ECF8BD3}" type="sibTrans" cxnId="{34C6AC50-BCC9-4D7F-B145-C1DF1EEB401E}">
      <dgm:prSet/>
      <dgm:spPr/>
      <dgm:t>
        <a:bodyPr/>
        <a:lstStyle/>
        <a:p>
          <a:endParaRPr lang="en-GB"/>
        </a:p>
      </dgm:t>
    </dgm:pt>
    <dgm:pt modelId="{18B852C6-C8C6-47CC-9247-4E629C1930C3}">
      <dgm:prSet/>
      <dgm:spPr/>
      <dgm:t>
        <a:bodyPr/>
        <a:lstStyle/>
        <a:p>
          <a:r>
            <a:rPr lang="en-US" b="1" dirty="0"/>
            <a:t>Clinical Validation &amp; Trust:</a:t>
          </a:r>
          <a:r>
            <a:rPr lang="en-US" dirty="0"/>
            <a:t> Their endorsement ensures medical credibility, encouraging wider patient adoption and compliance (</a:t>
          </a:r>
          <a:r>
            <a:rPr lang="en-IN" dirty="0" err="1">
              <a:latin typeface="Arial" panose="020B0604020202020204" pitchFamily="34" charset="0"/>
              <a:cs typeface="Arial" panose="020B0604020202020204" pitchFamily="34" charset="0"/>
            </a:rPr>
            <a:t>Glucotrack</a:t>
          </a:r>
          <a:r>
            <a:rPr lang="en-IN" dirty="0">
              <a:latin typeface="Arial" panose="020B0604020202020204" pitchFamily="34" charset="0"/>
              <a:cs typeface="Arial" panose="020B0604020202020204" pitchFamily="34" charset="0"/>
            </a:rPr>
            <a:t>, 2025)</a:t>
          </a:r>
          <a:r>
            <a:rPr lang="en-US" dirty="0"/>
            <a:t>.</a:t>
          </a:r>
        </a:p>
      </dgm:t>
    </dgm:pt>
    <dgm:pt modelId="{93589024-DDF6-4203-A6D5-B8006DDA1DF7}" type="parTrans" cxnId="{F0DF4D5E-34E3-493C-B2D1-8FFE0FBFA729}">
      <dgm:prSet/>
      <dgm:spPr/>
      <dgm:t>
        <a:bodyPr/>
        <a:lstStyle/>
        <a:p>
          <a:endParaRPr lang="en-GB"/>
        </a:p>
      </dgm:t>
    </dgm:pt>
    <dgm:pt modelId="{B39D13EB-980A-4768-A03F-2DB4257D229E}" type="sibTrans" cxnId="{F0DF4D5E-34E3-493C-B2D1-8FFE0FBFA729}">
      <dgm:prSet/>
      <dgm:spPr/>
      <dgm:t>
        <a:bodyPr/>
        <a:lstStyle/>
        <a:p>
          <a:endParaRPr lang="en-GB"/>
        </a:p>
      </dgm:t>
    </dgm:pt>
    <dgm:pt modelId="{F4043F3B-11D9-4B59-8FC5-013880853EA9}">
      <dgm:prSet/>
      <dgm:spPr/>
      <dgm:t>
        <a:bodyPr/>
        <a:lstStyle/>
        <a:p>
          <a:r>
            <a:rPr lang="en-US" b="1"/>
            <a:t>Education &amp; Support Role:</a:t>
          </a:r>
          <a:r>
            <a:rPr lang="en-US"/>
            <a:t> Providers guide patients on app use, interpret results, and reinforce digital self-care as part of routine consultations.</a:t>
          </a:r>
          <a:endParaRPr lang="en-US" dirty="0"/>
        </a:p>
      </dgm:t>
    </dgm:pt>
    <dgm:pt modelId="{0573B887-A1DB-4869-9784-78405C96951F}" type="parTrans" cxnId="{6639DAC4-0841-4A30-893B-05E2753CA98D}">
      <dgm:prSet/>
      <dgm:spPr/>
      <dgm:t>
        <a:bodyPr/>
        <a:lstStyle/>
        <a:p>
          <a:endParaRPr lang="en-GB"/>
        </a:p>
      </dgm:t>
    </dgm:pt>
    <dgm:pt modelId="{10834476-025F-4777-80C1-4A3B4A82EA3E}" type="sibTrans" cxnId="{6639DAC4-0841-4A30-893B-05E2753CA98D}">
      <dgm:prSet/>
      <dgm:spPr/>
      <dgm:t>
        <a:bodyPr/>
        <a:lstStyle/>
        <a:p>
          <a:endParaRPr lang="en-GB"/>
        </a:p>
      </dgm:t>
    </dgm:pt>
    <dgm:pt modelId="{B4AEEEF6-050B-45AE-A0B9-5F334B1F35B6}" type="pres">
      <dgm:prSet presAssocID="{7FDA7C6B-F549-4143-84C2-D85F44DDB0BC}" presName="Name0" presStyleCnt="0">
        <dgm:presLayoutVars>
          <dgm:dir/>
          <dgm:animLvl val="lvl"/>
          <dgm:resizeHandles val="exact"/>
        </dgm:presLayoutVars>
      </dgm:prSet>
      <dgm:spPr/>
    </dgm:pt>
    <dgm:pt modelId="{2E230718-4433-4259-B709-517AE51A40AC}" type="pres">
      <dgm:prSet presAssocID="{F4043F3B-11D9-4B59-8FC5-013880853EA9}" presName="boxAndChildren" presStyleCnt="0"/>
      <dgm:spPr/>
    </dgm:pt>
    <dgm:pt modelId="{E481BF5D-DE9B-4A1C-B643-18AE21D14F57}" type="pres">
      <dgm:prSet presAssocID="{F4043F3B-11D9-4B59-8FC5-013880853EA9}" presName="parentTextBox" presStyleLbl="node1" presStyleIdx="0" presStyleCnt="4"/>
      <dgm:spPr/>
    </dgm:pt>
    <dgm:pt modelId="{E73C48A9-BB0B-4FFA-B9F6-85AA502FAF79}" type="pres">
      <dgm:prSet presAssocID="{B39D13EB-980A-4768-A03F-2DB4257D229E}" presName="sp" presStyleCnt="0"/>
      <dgm:spPr/>
    </dgm:pt>
    <dgm:pt modelId="{C34BF76B-09DC-4BF8-8D07-3CFD297124D9}" type="pres">
      <dgm:prSet presAssocID="{18B852C6-C8C6-47CC-9247-4E629C1930C3}" presName="arrowAndChildren" presStyleCnt="0"/>
      <dgm:spPr/>
    </dgm:pt>
    <dgm:pt modelId="{FECCF9B7-2891-43BC-BD43-A3AE06E25AD6}" type="pres">
      <dgm:prSet presAssocID="{18B852C6-C8C6-47CC-9247-4E629C1930C3}" presName="parentTextArrow" presStyleLbl="node1" presStyleIdx="1" presStyleCnt="4"/>
      <dgm:spPr/>
    </dgm:pt>
    <dgm:pt modelId="{2B4813C9-30BA-40D1-BC03-99E0DCFBF6B6}" type="pres">
      <dgm:prSet presAssocID="{F79C7E21-B0A8-4F1E-B8FA-4BE76ECF8BD3}" presName="sp" presStyleCnt="0"/>
      <dgm:spPr/>
    </dgm:pt>
    <dgm:pt modelId="{31CFC47B-8121-42C6-A7D1-2CF1C5A0AB49}" type="pres">
      <dgm:prSet presAssocID="{B982E558-448C-411B-B096-6CABBD372A7E}" presName="arrowAndChildren" presStyleCnt="0"/>
      <dgm:spPr/>
    </dgm:pt>
    <dgm:pt modelId="{BD8BAC9C-A21E-499B-9D9F-8435FA04CA76}" type="pres">
      <dgm:prSet presAssocID="{B982E558-448C-411B-B096-6CABBD372A7E}" presName="parentTextArrow" presStyleLbl="node1" presStyleIdx="2" presStyleCnt="4"/>
      <dgm:spPr/>
    </dgm:pt>
    <dgm:pt modelId="{8E77C16E-67FD-4DC9-962A-F4329D6D0A1D}" type="pres">
      <dgm:prSet presAssocID="{6DA39C02-BEB7-4CF4-A60C-5812B692F472}" presName="sp" presStyleCnt="0"/>
      <dgm:spPr/>
    </dgm:pt>
    <dgm:pt modelId="{EEC0C2B7-8428-4320-8007-94335F64C336}" type="pres">
      <dgm:prSet presAssocID="{C2FFEB6E-A98D-4ADD-A9C8-A3139A24662E}" presName="arrowAndChildren" presStyleCnt="0"/>
      <dgm:spPr/>
    </dgm:pt>
    <dgm:pt modelId="{9B7401A3-19EE-45B8-877B-A66B0BB37F21}" type="pres">
      <dgm:prSet presAssocID="{C2FFEB6E-A98D-4ADD-A9C8-A3139A24662E}" presName="parentTextArrow" presStyleLbl="node1" presStyleIdx="3" presStyleCnt="4"/>
      <dgm:spPr/>
    </dgm:pt>
  </dgm:ptLst>
  <dgm:cxnLst>
    <dgm:cxn modelId="{988E4904-A645-467B-A6D3-A10CC9F4C091}" type="presOf" srcId="{7FDA7C6B-F549-4143-84C2-D85F44DDB0BC}" destId="{B4AEEEF6-050B-45AE-A0B9-5F334B1F35B6}" srcOrd="0" destOrd="0" presId="urn:microsoft.com/office/officeart/2005/8/layout/process4"/>
    <dgm:cxn modelId="{1DF76334-9539-4B13-A3B9-72C9ABC5BF9E}" srcId="{7FDA7C6B-F549-4143-84C2-D85F44DDB0BC}" destId="{C2FFEB6E-A98D-4ADD-A9C8-A3139A24662E}" srcOrd="0" destOrd="0" parTransId="{E779C0B3-DCA3-4651-9606-2F1FF7BD84A0}" sibTransId="{6DA39C02-BEB7-4CF4-A60C-5812B692F472}"/>
    <dgm:cxn modelId="{1548C134-8CA7-45A6-997C-97595F9E5CCD}" type="presOf" srcId="{F4043F3B-11D9-4B59-8FC5-013880853EA9}" destId="{E481BF5D-DE9B-4A1C-B643-18AE21D14F57}" srcOrd="0" destOrd="0" presId="urn:microsoft.com/office/officeart/2005/8/layout/process4"/>
    <dgm:cxn modelId="{EFE6513B-3CAB-4D1B-B865-16ACD2F0A2E9}" type="presOf" srcId="{18B852C6-C8C6-47CC-9247-4E629C1930C3}" destId="{FECCF9B7-2891-43BC-BD43-A3AE06E25AD6}" srcOrd="0" destOrd="0" presId="urn:microsoft.com/office/officeart/2005/8/layout/process4"/>
    <dgm:cxn modelId="{34C6AC50-BCC9-4D7F-B145-C1DF1EEB401E}" srcId="{7FDA7C6B-F549-4143-84C2-D85F44DDB0BC}" destId="{B982E558-448C-411B-B096-6CABBD372A7E}" srcOrd="1" destOrd="0" parTransId="{87FFF594-DC24-415C-AE57-AFF6709CC9A7}" sibTransId="{F79C7E21-B0A8-4F1E-B8FA-4BE76ECF8BD3}"/>
    <dgm:cxn modelId="{36525358-29D9-4E6D-8F2F-54BCB9FBE2EC}" type="presOf" srcId="{C2FFEB6E-A98D-4ADD-A9C8-A3139A24662E}" destId="{9B7401A3-19EE-45B8-877B-A66B0BB37F21}" srcOrd="0" destOrd="0" presId="urn:microsoft.com/office/officeart/2005/8/layout/process4"/>
    <dgm:cxn modelId="{F0DF4D5E-34E3-493C-B2D1-8FFE0FBFA729}" srcId="{7FDA7C6B-F549-4143-84C2-D85F44DDB0BC}" destId="{18B852C6-C8C6-47CC-9247-4E629C1930C3}" srcOrd="2" destOrd="0" parTransId="{93589024-DDF6-4203-A6D5-B8006DDA1DF7}" sibTransId="{B39D13EB-980A-4768-A03F-2DB4257D229E}"/>
    <dgm:cxn modelId="{E1533D8E-8146-4FAD-AED0-7CEDB8DEFA23}" type="presOf" srcId="{B982E558-448C-411B-B096-6CABBD372A7E}" destId="{BD8BAC9C-A21E-499B-9D9F-8435FA04CA76}" srcOrd="0" destOrd="0" presId="urn:microsoft.com/office/officeart/2005/8/layout/process4"/>
    <dgm:cxn modelId="{6639DAC4-0841-4A30-893B-05E2753CA98D}" srcId="{7FDA7C6B-F549-4143-84C2-D85F44DDB0BC}" destId="{F4043F3B-11D9-4B59-8FC5-013880853EA9}" srcOrd="3" destOrd="0" parTransId="{0573B887-A1DB-4869-9784-78405C96951F}" sibTransId="{10834476-025F-4777-80C1-4A3B4A82EA3E}"/>
    <dgm:cxn modelId="{A1ED6004-01E5-425C-A9AB-307DC9390882}" type="presParOf" srcId="{B4AEEEF6-050B-45AE-A0B9-5F334B1F35B6}" destId="{2E230718-4433-4259-B709-517AE51A40AC}" srcOrd="0" destOrd="0" presId="urn:microsoft.com/office/officeart/2005/8/layout/process4"/>
    <dgm:cxn modelId="{88DBF0C5-E6D8-4734-B1A6-57BC9EE79C0B}" type="presParOf" srcId="{2E230718-4433-4259-B709-517AE51A40AC}" destId="{E481BF5D-DE9B-4A1C-B643-18AE21D14F57}" srcOrd="0" destOrd="0" presId="urn:microsoft.com/office/officeart/2005/8/layout/process4"/>
    <dgm:cxn modelId="{7CF44220-1F1E-402E-B378-DC6DB8568A5B}" type="presParOf" srcId="{B4AEEEF6-050B-45AE-A0B9-5F334B1F35B6}" destId="{E73C48A9-BB0B-4FFA-B9F6-85AA502FAF79}" srcOrd="1" destOrd="0" presId="urn:microsoft.com/office/officeart/2005/8/layout/process4"/>
    <dgm:cxn modelId="{62E89031-B7D4-4FA8-B276-4A7906C96C5E}" type="presParOf" srcId="{B4AEEEF6-050B-45AE-A0B9-5F334B1F35B6}" destId="{C34BF76B-09DC-4BF8-8D07-3CFD297124D9}" srcOrd="2" destOrd="0" presId="urn:microsoft.com/office/officeart/2005/8/layout/process4"/>
    <dgm:cxn modelId="{4DCA57E7-70EB-464F-8192-2C345CFDC82C}" type="presParOf" srcId="{C34BF76B-09DC-4BF8-8D07-3CFD297124D9}" destId="{FECCF9B7-2891-43BC-BD43-A3AE06E25AD6}" srcOrd="0" destOrd="0" presId="urn:microsoft.com/office/officeart/2005/8/layout/process4"/>
    <dgm:cxn modelId="{F862F63A-DB83-4D6C-852F-F714AA354B90}" type="presParOf" srcId="{B4AEEEF6-050B-45AE-A0B9-5F334B1F35B6}" destId="{2B4813C9-30BA-40D1-BC03-99E0DCFBF6B6}" srcOrd="3" destOrd="0" presId="urn:microsoft.com/office/officeart/2005/8/layout/process4"/>
    <dgm:cxn modelId="{01B13F87-C3A7-4F40-B40D-A918FDCA3784}" type="presParOf" srcId="{B4AEEEF6-050B-45AE-A0B9-5F334B1F35B6}" destId="{31CFC47B-8121-42C6-A7D1-2CF1C5A0AB49}" srcOrd="4" destOrd="0" presId="urn:microsoft.com/office/officeart/2005/8/layout/process4"/>
    <dgm:cxn modelId="{DF176D0B-D91D-49B4-AD0E-9CC128289295}" type="presParOf" srcId="{31CFC47B-8121-42C6-A7D1-2CF1C5A0AB49}" destId="{BD8BAC9C-A21E-499B-9D9F-8435FA04CA76}" srcOrd="0" destOrd="0" presId="urn:microsoft.com/office/officeart/2005/8/layout/process4"/>
    <dgm:cxn modelId="{D4F3EDCF-B1E3-4FBE-81B6-681489191F0D}" type="presParOf" srcId="{B4AEEEF6-050B-45AE-A0B9-5F334B1F35B6}" destId="{8E77C16E-67FD-4DC9-962A-F4329D6D0A1D}" srcOrd="5" destOrd="0" presId="urn:microsoft.com/office/officeart/2005/8/layout/process4"/>
    <dgm:cxn modelId="{AEB1FE28-C7F5-4FE4-A66D-EEA7616F5A03}" type="presParOf" srcId="{B4AEEEF6-050B-45AE-A0B9-5F334B1F35B6}" destId="{EEC0C2B7-8428-4320-8007-94335F64C336}" srcOrd="6" destOrd="0" presId="urn:microsoft.com/office/officeart/2005/8/layout/process4"/>
    <dgm:cxn modelId="{4093EA11-B956-4D71-860A-7A97DE1013EA}" type="presParOf" srcId="{EEC0C2B7-8428-4320-8007-94335F64C336}" destId="{9B7401A3-19EE-45B8-877B-A66B0BB37F2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2478943-FC28-41E7-A61A-6E40C248E30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CF7C5CD-F737-49A1-8B4F-BB58BDA49C42}">
      <dgm:prSet/>
      <dgm:spPr/>
      <dgm:t>
        <a:bodyPr/>
        <a:lstStyle/>
        <a:p>
          <a:r>
            <a:rPr lang="en-IN" b="1" dirty="0">
              <a:latin typeface="Arial" panose="020B0604020202020204" pitchFamily="34" charset="0"/>
              <a:cs typeface="Arial" panose="020B0604020202020204" pitchFamily="34" charset="0"/>
            </a:rPr>
            <a:t>Pharmacies &amp; Clinics:</a:t>
          </a:r>
          <a:r>
            <a:rPr lang="en-IN" dirty="0">
              <a:latin typeface="Arial" panose="020B0604020202020204" pitchFamily="34" charset="0"/>
              <a:cs typeface="Arial" panose="020B0604020202020204" pitchFamily="34" charset="0"/>
            </a:rPr>
            <a:t> Serve as community access points, displaying QR posters and assisting with app installation (Ashcroft, Cooper and Nazar, 2024). Pharmacies and clinics act or perform as the access points at the level of community, which helps in providing the codes of QR and providing the support for the users in the methods of installing the app. </a:t>
          </a:r>
          <a:endParaRPr lang="en-US" dirty="0">
            <a:latin typeface="Arial" panose="020B0604020202020204" pitchFamily="34" charset="0"/>
            <a:cs typeface="Arial" panose="020B0604020202020204" pitchFamily="34" charset="0"/>
          </a:endParaRPr>
        </a:p>
      </dgm:t>
    </dgm:pt>
    <dgm:pt modelId="{A222F090-357C-4AE5-A579-EE7E6C0D6157}" type="parTrans" cxnId="{A3023ADD-72C6-4EC4-B8E0-B224F59B5885}">
      <dgm:prSet/>
      <dgm:spPr/>
      <dgm:t>
        <a:bodyPr/>
        <a:lstStyle/>
        <a:p>
          <a:endParaRPr lang="en-US">
            <a:latin typeface="Arial" panose="020B0604020202020204" pitchFamily="34" charset="0"/>
            <a:cs typeface="Arial" panose="020B0604020202020204" pitchFamily="34" charset="0"/>
          </a:endParaRPr>
        </a:p>
      </dgm:t>
    </dgm:pt>
    <dgm:pt modelId="{1B9FC145-135D-409A-AC95-6D9618D660C7}" type="sibTrans" cxnId="{A3023ADD-72C6-4EC4-B8E0-B224F59B5885}">
      <dgm:prSet/>
      <dgm:spPr/>
      <dgm:t>
        <a:bodyPr/>
        <a:lstStyle/>
        <a:p>
          <a:endParaRPr lang="en-US">
            <a:latin typeface="Arial" panose="020B0604020202020204" pitchFamily="34" charset="0"/>
            <a:cs typeface="Arial" panose="020B0604020202020204" pitchFamily="34" charset="0"/>
          </a:endParaRPr>
        </a:p>
      </dgm:t>
    </dgm:pt>
    <dgm:pt modelId="{2D053B56-0EB4-43FA-A591-3AB4B2E9AB05}">
      <dgm:prSet/>
      <dgm:spPr/>
      <dgm:t>
        <a:bodyPr/>
        <a:lstStyle/>
        <a:p>
          <a:r>
            <a:rPr lang="en-US" b="1" dirty="0">
              <a:latin typeface="Arial" panose="020B0604020202020204" pitchFamily="34" charset="0"/>
              <a:cs typeface="Arial" panose="020B0604020202020204" pitchFamily="34" charset="0"/>
            </a:rPr>
            <a:t>Community Access Points:</a:t>
          </a:r>
          <a:r>
            <a:rPr lang="en-US" dirty="0">
              <a:latin typeface="Arial" panose="020B0604020202020204" pitchFamily="34" charset="0"/>
              <a:cs typeface="Arial" panose="020B0604020202020204" pitchFamily="34" charset="0"/>
            </a:rPr>
            <a:t> Pharmacies and clinics act as frontline hubs where patients can easily access </a:t>
          </a:r>
          <a:r>
            <a:rPr lang="en-US" dirty="0" err="1">
              <a:latin typeface="Arial" panose="020B0604020202020204" pitchFamily="34" charset="0"/>
              <a:cs typeface="Arial" panose="020B0604020202020204" pitchFamily="34" charset="0"/>
            </a:rPr>
            <a:t>GlucoTrack</a:t>
          </a:r>
          <a:r>
            <a:rPr lang="en-US" dirty="0">
              <a:latin typeface="Arial" panose="020B0604020202020204" pitchFamily="34" charset="0"/>
              <a:cs typeface="Arial" panose="020B0604020202020204" pitchFamily="34" charset="0"/>
            </a:rPr>
            <a:t> through QR code posters, leaflets, and in-person demonstrations </a:t>
          </a:r>
          <a:r>
            <a:rPr lang="en-IN" dirty="0">
              <a:latin typeface="Arial" panose="020B0604020202020204" pitchFamily="34" charset="0"/>
              <a:cs typeface="Arial" panose="020B0604020202020204" pitchFamily="34" charset="0"/>
            </a:rPr>
            <a:t>(Ashcroft, Cooper and Nazar, 2024)</a:t>
          </a:r>
          <a:r>
            <a:rPr lang="en-US" dirty="0">
              <a:latin typeface="Arial" panose="020B0604020202020204" pitchFamily="34" charset="0"/>
              <a:cs typeface="Arial" panose="020B0604020202020204" pitchFamily="34" charset="0"/>
            </a:rPr>
            <a:t>.</a:t>
          </a:r>
        </a:p>
      </dgm:t>
    </dgm:pt>
    <dgm:pt modelId="{3DF972FD-448D-4330-91C4-8D952E795E32}" type="parTrans" cxnId="{5251DA05-6374-4340-937E-9A1D4274F82E}">
      <dgm:prSet/>
      <dgm:spPr/>
      <dgm:t>
        <a:bodyPr/>
        <a:lstStyle/>
        <a:p>
          <a:endParaRPr lang="en-US">
            <a:latin typeface="Arial" panose="020B0604020202020204" pitchFamily="34" charset="0"/>
            <a:cs typeface="Arial" panose="020B0604020202020204" pitchFamily="34" charset="0"/>
          </a:endParaRPr>
        </a:p>
      </dgm:t>
    </dgm:pt>
    <dgm:pt modelId="{F2CBA064-1B45-4D41-AEBD-A51F29F0B0F6}" type="sibTrans" cxnId="{5251DA05-6374-4340-937E-9A1D4274F82E}">
      <dgm:prSet/>
      <dgm:spPr/>
      <dgm:t>
        <a:bodyPr/>
        <a:lstStyle/>
        <a:p>
          <a:endParaRPr lang="en-US">
            <a:latin typeface="Arial" panose="020B0604020202020204" pitchFamily="34" charset="0"/>
            <a:cs typeface="Arial" panose="020B0604020202020204" pitchFamily="34" charset="0"/>
          </a:endParaRPr>
        </a:p>
      </dgm:t>
    </dgm:pt>
    <dgm:pt modelId="{B97A2444-ED6B-4290-9539-14ED05C64CAF}">
      <dgm:prSet/>
      <dgm:spPr/>
      <dgm:t>
        <a:bodyPr/>
        <a:lstStyle/>
        <a:p>
          <a:r>
            <a:rPr lang="en-US" b="1" dirty="0">
              <a:latin typeface="Arial" panose="020B0604020202020204" pitchFamily="34" charset="0"/>
              <a:cs typeface="Arial" panose="020B0604020202020204" pitchFamily="34" charset="0"/>
            </a:rPr>
            <a:t>User Support &amp; Guidance:</a:t>
          </a:r>
          <a:r>
            <a:rPr lang="en-US" dirty="0">
              <a:latin typeface="Arial" panose="020B0604020202020204" pitchFamily="34" charset="0"/>
              <a:cs typeface="Arial" panose="020B0604020202020204" pitchFamily="34" charset="0"/>
            </a:rPr>
            <a:t> Staff assist users with app installation, basic troubleshooting, and interpretation of glucose trends, improving confidence and adherence </a:t>
          </a:r>
          <a:r>
            <a:rPr lang="en-IN" dirty="0">
              <a:latin typeface="Arial" panose="020B0604020202020204" pitchFamily="34" charset="0"/>
              <a:cs typeface="Arial" panose="020B0604020202020204" pitchFamily="34" charset="0"/>
            </a:rPr>
            <a:t>(Ashcroft, Cooper and Nazar, 2024). </a:t>
          </a:r>
          <a:r>
            <a:rPr lang="en-US" dirty="0">
              <a:latin typeface="Arial" panose="020B0604020202020204" pitchFamily="34" charset="0"/>
              <a:cs typeface="Arial" panose="020B0604020202020204" pitchFamily="34" charset="0"/>
            </a:rPr>
            <a:t>.</a:t>
          </a:r>
        </a:p>
      </dgm:t>
    </dgm:pt>
    <dgm:pt modelId="{1DE0D00F-64BF-4F3B-A071-C07C3B17C467}" type="parTrans" cxnId="{6F41B17B-7D8D-403F-8A3C-209544C90453}">
      <dgm:prSet/>
      <dgm:spPr/>
      <dgm:t>
        <a:bodyPr/>
        <a:lstStyle/>
        <a:p>
          <a:endParaRPr lang="en-US">
            <a:latin typeface="Arial" panose="020B0604020202020204" pitchFamily="34" charset="0"/>
            <a:cs typeface="Arial" panose="020B0604020202020204" pitchFamily="34" charset="0"/>
          </a:endParaRPr>
        </a:p>
      </dgm:t>
    </dgm:pt>
    <dgm:pt modelId="{1B650DB3-A0A6-470C-9FD9-26A1B877E344}" type="sibTrans" cxnId="{6F41B17B-7D8D-403F-8A3C-209544C90453}">
      <dgm:prSet/>
      <dgm:spPr/>
      <dgm:t>
        <a:bodyPr/>
        <a:lstStyle/>
        <a:p>
          <a:endParaRPr lang="en-US">
            <a:latin typeface="Arial" panose="020B0604020202020204" pitchFamily="34" charset="0"/>
            <a:cs typeface="Arial" panose="020B0604020202020204" pitchFamily="34" charset="0"/>
          </a:endParaRPr>
        </a:p>
      </dgm:t>
    </dgm:pt>
    <dgm:pt modelId="{D46C3338-C56A-45E9-B064-09DEE4342E32}">
      <dgm:prSet/>
      <dgm:spPr/>
      <dgm:t>
        <a:bodyPr/>
        <a:lstStyle/>
        <a:p>
          <a:r>
            <a:rPr lang="en-US" b="1">
              <a:latin typeface="Arial" panose="020B0604020202020204" pitchFamily="34" charset="0"/>
              <a:cs typeface="Arial" panose="020B0604020202020204" pitchFamily="34" charset="0"/>
            </a:rPr>
            <a:t>Health Promotion Partners:</a:t>
          </a:r>
          <a:r>
            <a:rPr lang="en-US">
              <a:latin typeface="Arial" panose="020B0604020202020204" pitchFamily="34" charset="0"/>
              <a:cs typeface="Arial" panose="020B0604020202020204" pitchFamily="34" charset="0"/>
            </a:rPr>
            <a:t> They participate in awareness campaigns, encouraging regular self-monitoring and supporting GlucoTrack’s integration into community diabetes prevention efforts.</a:t>
          </a:r>
        </a:p>
      </dgm:t>
    </dgm:pt>
    <dgm:pt modelId="{4259318F-DCFB-449E-BC70-DEBC0D13EB54}" type="parTrans" cxnId="{3C7C70F9-9E97-4F57-93EB-F1D35E6166DF}">
      <dgm:prSet/>
      <dgm:spPr/>
      <dgm:t>
        <a:bodyPr/>
        <a:lstStyle/>
        <a:p>
          <a:endParaRPr lang="en-US">
            <a:latin typeface="Arial" panose="020B0604020202020204" pitchFamily="34" charset="0"/>
            <a:cs typeface="Arial" panose="020B0604020202020204" pitchFamily="34" charset="0"/>
          </a:endParaRPr>
        </a:p>
      </dgm:t>
    </dgm:pt>
    <dgm:pt modelId="{DE67778D-DC0E-4E73-B512-88D1096535DC}" type="sibTrans" cxnId="{3C7C70F9-9E97-4F57-93EB-F1D35E6166DF}">
      <dgm:prSet/>
      <dgm:spPr/>
      <dgm:t>
        <a:bodyPr/>
        <a:lstStyle/>
        <a:p>
          <a:endParaRPr lang="en-US">
            <a:latin typeface="Arial" panose="020B0604020202020204" pitchFamily="34" charset="0"/>
            <a:cs typeface="Arial" panose="020B0604020202020204" pitchFamily="34" charset="0"/>
          </a:endParaRPr>
        </a:p>
      </dgm:t>
    </dgm:pt>
    <dgm:pt modelId="{E3371F20-5E5E-4EB6-8D1D-66501171371C}" type="pres">
      <dgm:prSet presAssocID="{82478943-FC28-41E7-A61A-6E40C248E301}" presName="linear" presStyleCnt="0">
        <dgm:presLayoutVars>
          <dgm:animLvl val="lvl"/>
          <dgm:resizeHandles val="exact"/>
        </dgm:presLayoutVars>
      </dgm:prSet>
      <dgm:spPr/>
    </dgm:pt>
    <dgm:pt modelId="{765E6BF5-1702-42D9-A13D-89EA42C0610C}" type="pres">
      <dgm:prSet presAssocID="{7CF7C5CD-F737-49A1-8B4F-BB58BDA49C42}" presName="parentText" presStyleLbl="node1" presStyleIdx="0" presStyleCnt="4">
        <dgm:presLayoutVars>
          <dgm:chMax val="0"/>
          <dgm:bulletEnabled val="1"/>
        </dgm:presLayoutVars>
      </dgm:prSet>
      <dgm:spPr/>
    </dgm:pt>
    <dgm:pt modelId="{F86EE002-9759-448D-8878-FC4885B72183}" type="pres">
      <dgm:prSet presAssocID="{1B9FC145-135D-409A-AC95-6D9618D660C7}" presName="spacer" presStyleCnt="0"/>
      <dgm:spPr/>
    </dgm:pt>
    <dgm:pt modelId="{CF6B1B9D-70CB-4D66-8F8A-B6A53369EF4D}" type="pres">
      <dgm:prSet presAssocID="{2D053B56-0EB4-43FA-A591-3AB4B2E9AB05}" presName="parentText" presStyleLbl="node1" presStyleIdx="1" presStyleCnt="4">
        <dgm:presLayoutVars>
          <dgm:chMax val="0"/>
          <dgm:bulletEnabled val="1"/>
        </dgm:presLayoutVars>
      </dgm:prSet>
      <dgm:spPr/>
    </dgm:pt>
    <dgm:pt modelId="{644BD1C8-1C08-4DE2-9ED7-3F9FDA6A00C9}" type="pres">
      <dgm:prSet presAssocID="{F2CBA064-1B45-4D41-AEBD-A51F29F0B0F6}" presName="spacer" presStyleCnt="0"/>
      <dgm:spPr/>
    </dgm:pt>
    <dgm:pt modelId="{72CFA3B7-2945-4482-B663-89FA4D3DE4FB}" type="pres">
      <dgm:prSet presAssocID="{B97A2444-ED6B-4290-9539-14ED05C64CAF}" presName="parentText" presStyleLbl="node1" presStyleIdx="2" presStyleCnt="4">
        <dgm:presLayoutVars>
          <dgm:chMax val="0"/>
          <dgm:bulletEnabled val="1"/>
        </dgm:presLayoutVars>
      </dgm:prSet>
      <dgm:spPr/>
    </dgm:pt>
    <dgm:pt modelId="{E05EA9BA-A684-40F6-AA07-F97BE2B1F11E}" type="pres">
      <dgm:prSet presAssocID="{1B650DB3-A0A6-470C-9FD9-26A1B877E344}" presName="spacer" presStyleCnt="0"/>
      <dgm:spPr/>
    </dgm:pt>
    <dgm:pt modelId="{691FB5A2-4516-4841-91D4-BB4DE0288BA4}" type="pres">
      <dgm:prSet presAssocID="{D46C3338-C56A-45E9-B064-09DEE4342E32}" presName="parentText" presStyleLbl="node1" presStyleIdx="3" presStyleCnt="4">
        <dgm:presLayoutVars>
          <dgm:chMax val="0"/>
          <dgm:bulletEnabled val="1"/>
        </dgm:presLayoutVars>
      </dgm:prSet>
      <dgm:spPr/>
    </dgm:pt>
  </dgm:ptLst>
  <dgm:cxnLst>
    <dgm:cxn modelId="{5251DA05-6374-4340-937E-9A1D4274F82E}" srcId="{82478943-FC28-41E7-A61A-6E40C248E301}" destId="{2D053B56-0EB4-43FA-A591-3AB4B2E9AB05}" srcOrd="1" destOrd="0" parTransId="{3DF972FD-448D-4330-91C4-8D952E795E32}" sibTransId="{F2CBA064-1B45-4D41-AEBD-A51F29F0B0F6}"/>
    <dgm:cxn modelId="{6F41B17B-7D8D-403F-8A3C-209544C90453}" srcId="{82478943-FC28-41E7-A61A-6E40C248E301}" destId="{B97A2444-ED6B-4290-9539-14ED05C64CAF}" srcOrd="2" destOrd="0" parTransId="{1DE0D00F-64BF-4F3B-A071-C07C3B17C467}" sibTransId="{1B650DB3-A0A6-470C-9FD9-26A1B877E344}"/>
    <dgm:cxn modelId="{1F7E208A-3D7A-4F35-B765-B09C5828DCFE}" type="presOf" srcId="{D46C3338-C56A-45E9-B064-09DEE4342E32}" destId="{691FB5A2-4516-4841-91D4-BB4DE0288BA4}" srcOrd="0" destOrd="0" presId="urn:microsoft.com/office/officeart/2005/8/layout/vList2"/>
    <dgm:cxn modelId="{624C8B9E-499F-47A8-9345-2DF68699C6FB}" type="presOf" srcId="{B97A2444-ED6B-4290-9539-14ED05C64CAF}" destId="{72CFA3B7-2945-4482-B663-89FA4D3DE4FB}" srcOrd="0" destOrd="0" presId="urn:microsoft.com/office/officeart/2005/8/layout/vList2"/>
    <dgm:cxn modelId="{B12146CA-C743-4F89-8A7B-E6822D3912E9}" type="presOf" srcId="{7CF7C5CD-F737-49A1-8B4F-BB58BDA49C42}" destId="{765E6BF5-1702-42D9-A13D-89EA42C0610C}" srcOrd="0" destOrd="0" presId="urn:microsoft.com/office/officeart/2005/8/layout/vList2"/>
    <dgm:cxn modelId="{A3023ADD-72C6-4EC4-B8E0-B224F59B5885}" srcId="{82478943-FC28-41E7-A61A-6E40C248E301}" destId="{7CF7C5CD-F737-49A1-8B4F-BB58BDA49C42}" srcOrd="0" destOrd="0" parTransId="{A222F090-357C-4AE5-A579-EE7E6C0D6157}" sibTransId="{1B9FC145-135D-409A-AC95-6D9618D660C7}"/>
    <dgm:cxn modelId="{4E357CDF-6B19-44D0-AC1B-3AC2FBC11226}" type="presOf" srcId="{82478943-FC28-41E7-A61A-6E40C248E301}" destId="{E3371F20-5E5E-4EB6-8D1D-66501171371C}" srcOrd="0" destOrd="0" presId="urn:microsoft.com/office/officeart/2005/8/layout/vList2"/>
    <dgm:cxn modelId="{AD4028F9-1825-4B10-A3E1-B4CC9C4C5641}" type="presOf" srcId="{2D053B56-0EB4-43FA-A591-3AB4B2E9AB05}" destId="{CF6B1B9D-70CB-4D66-8F8A-B6A53369EF4D}" srcOrd="0" destOrd="0" presId="urn:microsoft.com/office/officeart/2005/8/layout/vList2"/>
    <dgm:cxn modelId="{3C7C70F9-9E97-4F57-93EB-F1D35E6166DF}" srcId="{82478943-FC28-41E7-A61A-6E40C248E301}" destId="{D46C3338-C56A-45E9-B064-09DEE4342E32}" srcOrd="3" destOrd="0" parTransId="{4259318F-DCFB-449E-BC70-DEBC0D13EB54}" sibTransId="{DE67778D-DC0E-4E73-B512-88D1096535DC}"/>
    <dgm:cxn modelId="{B99E3AEE-EA55-48D4-9AA2-44B1309F42EE}" type="presParOf" srcId="{E3371F20-5E5E-4EB6-8D1D-66501171371C}" destId="{765E6BF5-1702-42D9-A13D-89EA42C0610C}" srcOrd="0" destOrd="0" presId="urn:microsoft.com/office/officeart/2005/8/layout/vList2"/>
    <dgm:cxn modelId="{05898853-1570-46CE-9F90-5FF5C1E62389}" type="presParOf" srcId="{E3371F20-5E5E-4EB6-8D1D-66501171371C}" destId="{F86EE002-9759-448D-8878-FC4885B72183}" srcOrd="1" destOrd="0" presId="urn:microsoft.com/office/officeart/2005/8/layout/vList2"/>
    <dgm:cxn modelId="{61470DD9-4DFF-4CA8-A7FF-AA77185F1B25}" type="presParOf" srcId="{E3371F20-5E5E-4EB6-8D1D-66501171371C}" destId="{CF6B1B9D-70CB-4D66-8F8A-B6A53369EF4D}" srcOrd="2" destOrd="0" presId="urn:microsoft.com/office/officeart/2005/8/layout/vList2"/>
    <dgm:cxn modelId="{8322DB39-4D90-4BA4-A1B6-232D6A01840C}" type="presParOf" srcId="{E3371F20-5E5E-4EB6-8D1D-66501171371C}" destId="{644BD1C8-1C08-4DE2-9ED7-3F9FDA6A00C9}" srcOrd="3" destOrd="0" presId="urn:microsoft.com/office/officeart/2005/8/layout/vList2"/>
    <dgm:cxn modelId="{36593E5F-7CBD-4E3D-BC2D-E5ED1D7AA9D5}" type="presParOf" srcId="{E3371F20-5E5E-4EB6-8D1D-66501171371C}" destId="{72CFA3B7-2945-4482-B663-89FA4D3DE4FB}" srcOrd="4" destOrd="0" presId="urn:microsoft.com/office/officeart/2005/8/layout/vList2"/>
    <dgm:cxn modelId="{BAF1D0A0-306D-4D24-971A-55B1A30796D0}" type="presParOf" srcId="{E3371F20-5E5E-4EB6-8D1D-66501171371C}" destId="{E05EA9BA-A684-40F6-AA07-F97BE2B1F11E}" srcOrd="5" destOrd="0" presId="urn:microsoft.com/office/officeart/2005/8/layout/vList2"/>
    <dgm:cxn modelId="{D9A7D094-FFBD-49DC-95A0-7458D90215AC}" type="presParOf" srcId="{E3371F20-5E5E-4EB6-8D1D-66501171371C}" destId="{691FB5A2-4516-4841-91D4-BB4DE0288BA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B7DCF8F-8C00-4FA7-AE41-C4868934EA56}"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68461050-E265-48A2-A9CA-DEF3D91969B7}">
      <dgm:prSet/>
      <dgm:spPr/>
      <dgm:t>
        <a:bodyPr/>
        <a:lstStyle/>
        <a:p>
          <a:r>
            <a:rPr lang="en-US"/>
            <a:t>Local Councils &amp; NGOs: Conduct outreach, promote digital-literacy workshops, and enhance community participation (Abiddin, Ibrahim and Aziz, 2022).</a:t>
          </a:r>
          <a:endParaRPr lang="en-IN"/>
        </a:p>
      </dgm:t>
    </dgm:pt>
    <dgm:pt modelId="{BEF4C6BA-DCD4-4548-9AC1-B167A343F8D9}" type="parTrans" cxnId="{2B172587-3CCE-43AA-88F7-A1AD0ACD1EFA}">
      <dgm:prSet/>
      <dgm:spPr/>
      <dgm:t>
        <a:bodyPr/>
        <a:lstStyle/>
        <a:p>
          <a:endParaRPr lang="en-GB"/>
        </a:p>
      </dgm:t>
    </dgm:pt>
    <dgm:pt modelId="{007A57FA-796E-4A7F-A594-BF320DBADDCE}" type="sibTrans" cxnId="{2B172587-3CCE-43AA-88F7-A1AD0ACD1EFA}">
      <dgm:prSet/>
      <dgm:spPr/>
      <dgm:t>
        <a:bodyPr/>
        <a:lstStyle/>
        <a:p>
          <a:endParaRPr lang="en-GB"/>
        </a:p>
      </dgm:t>
    </dgm:pt>
    <dgm:pt modelId="{31E4F813-D8A7-4132-80FC-B3C7CDC97D5B}">
      <dgm:prSet/>
      <dgm:spPr/>
      <dgm:t>
        <a:bodyPr/>
        <a:lstStyle/>
        <a:p>
          <a:r>
            <a:rPr lang="en-IN"/>
            <a:t>Councils and organizations based on community helps in the procedure of engagement through workshops and outreach campaigns </a:t>
          </a:r>
          <a:r>
            <a:rPr lang="en-US"/>
            <a:t>(Abiddin, Ibrahim and Aziz, 2022)</a:t>
          </a:r>
          <a:r>
            <a:rPr lang="en-IN"/>
            <a:t>. </a:t>
          </a:r>
        </a:p>
      </dgm:t>
    </dgm:pt>
    <dgm:pt modelId="{776B946F-83D9-4043-979D-E51A0812AF0E}" type="parTrans" cxnId="{659B646B-4959-4130-85DF-B9F3105B73DB}">
      <dgm:prSet/>
      <dgm:spPr/>
      <dgm:t>
        <a:bodyPr/>
        <a:lstStyle/>
        <a:p>
          <a:endParaRPr lang="en-GB"/>
        </a:p>
      </dgm:t>
    </dgm:pt>
    <dgm:pt modelId="{283D3E99-1FAA-4354-9D5C-F085952EF4CB}" type="sibTrans" cxnId="{659B646B-4959-4130-85DF-B9F3105B73DB}">
      <dgm:prSet/>
      <dgm:spPr/>
      <dgm:t>
        <a:bodyPr/>
        <a:lstStyle/>
        <a:p>
          <a:endParaRPr lang="en-GB"/>
        </a:p>
      </dgm:t>
    </dgm:pt>
    <dgm:pt modelId="{8F4EA9E7-1AFA-4FDD-82FC-083C995DB748}">
      <dgm:prSet/>
      <dgm:spPr/>
      <dgm:t>
        <a:bodyPr/>
        <a:lstStyle/>
        <a:p>
          <a:r>
            <a:rPr lang="en-US"/>
            <a:t>Community Mobilization: Local councils and NGOs organize outreach programmed, workshops, and awareness drives to promote GlucoTrack among low-income populations.</a:t>
          </a:r>
          <a:endParaRPr lang="en-IN"/>
        </a:p>
      </dgm:t>
    </dgm:pt>
    <dgm:pt modelId="{9CE5728C-49ED-42C5-9DAD-31945D7F451E}" type="parTrans" cxnId="{DF98AE78-B6BB-4D1B-90C7-A1FB53A41151}">
      <dgm:prSet/>
      <dgm:spPr/>
      <dgm:t>
        <a:bodyPr/>
        <a:lstStyle/>
        <a:p>
          <a:endParaRPr lang="en-GB"/>
        </a:p>
      </dgm:t>
    </dgm:pt>
    <dgm:pt modelId="{4A3284A9-F22E-4824-B057-74093951E37B}" type="sibTrans" cxnId="{DF98AE78-B6BB-4D1B-90C7-A1FB53A41151}">
      <dgm:prSet/>
      <dgm:spPr/>
      <dgm:t>
        <a:bodyPr/>
        <a:lstStyle/>
        <a:p>
          <a:endParaRPr lang="en-GB"/>
        </a:p>
      </dgm:t>
    </dgm:pt>
    <dgm:pt modelId="{3AB91A58-EE94-4A49-AA95-557CC8565413}">
      <dgm:prSet/>
      <dgm:spPr/>
      <dgm:t>
        <a:bodyPr/>
        <a:lstStyle/>
        <a:p>
          <a:r>
            <a:rPr lang="en-US"/>
            <a:t>Digital Inclusion: They support digital-literacy initiatives, ensuring marginalized groups gain the skills and confidence to use the app effectively for diabetes self-management (Abiddin, Ibrahim and Aziz, 2022).</a:t>
          </a:r>
          <a:endParaRPr lang="en-IN"/>
        </a:p>
      </dgm:t>
    </dgm:pt>
    <dgm:pt modelId="{CEC0772D-440F-4BD8-92F9-A1ED751DB11C}" type="parTrans" cxnId="{81FB0F29-C0DD-4CAD-93BE-56E761508912}">
      <dgm:prSet/>
      <dgm:spPr/>
      <dgm:t>
        <a:bodyPr/>
        <a:lstStyle/>
        <a:p>
          <a:endParaRPr lang="en-GB"/>
        </a:p>
      </dgm:t>
    </dgm:pt>
    <dgm:pt modelId="{8900DC51-01B6-422C-8BFD-1EEEC289E90C}" type="sibTrans" cxnId="{81FB0F29-C0DD-4CAD-93BE-56E761508912}">
      <dgm:prSet/>
      <dgm:spPr/>
      <dgm:t>
        <a:bodyPr/>
        <a:lstStyle/>
        <a:p>
          <a:endParaRPr lang="en-GB"/>
        </a:p>
      </dgm:t>
    </dgm:pt>
    <dgm:pt modelId="{E38A471D-C857-42D9-8422-6174B6EFF4CF}" type="pres">
      <dgm:prSet presAssocID="{2B7DCF8F-8C00-4FA7-AE41-C4868934EA56}" presName="linear" presStyleCnt="0">
        <dgm:presLayoutVars>
          <dgm:animLvl val="lvl"/>
          <dgm:resizeHandles val="exact"/>
        </dgm:presLayoutVars>
      </dgm:prSet>
      <dgm:spPr/>
    </dgm:pt>
    <dgm:pt modelId="{1B0629AF-DBC0-4BE1-835C-5BF897DBE830}" type="pres">
      <dgm:prSet presAssocID="{68461050-E265-48A2-A9CA-DEF3D91969B7}" presName="parentText" presStyleLbl="node1" presStyleIdx="0" presStyleCnt="4">
        <dgm:presLayoutVars>
          <dgm:chMax val="0"/>
          <dgm:bulletEnabled val="1"/>
        </dgm:presLayoutVars>
      </dgm:prSet>
      <dgm:spPr/>
    </dgm:pt>
    <dgm:pt modelId="{773E9DEF-24B2-4A2E-8FFE-5E6FE675B644}" type="pres">
      <dgm:prSet presAssocID="{007A57FA-796E-4A7F-A594-BF320DBADDCE}" presName="spacer" presStyleCnt="0"/>
      <dgm:spPr/>
    </dgm:pt>
    <dgm:pt modelId="{D52F76C6-3731-4033-8B22-907D9B00D15E}" type="pres">
      <dgm:prSet presAssocID="{31E4F813-D8A7-4132-80FC-B3C7CDC97D5B}" presName="parentText" presStyleLbl="node1" presStyleIdx="1" presStyleCnt="4">
        <dgm:presLayoutVars>
          <dgm:chMax val="0"/>
          <dgm:bulletEnabled val="1"/>
        </dgm:presLayoutVars>
      </dgm:prSet>
      <dgm:spPr/>
    </dgm:pt>
    <dgm:pt modelId="{BA63BFC2-4899-4830-A4CC-B1968309D4F1}" type="pres">
      <dgm:prSet presAssocID="{283D3E99-1FAA-4354-9D5C-F085952EF4CB}" presName="spacer" presStyleCnt="0"/>
      <dgm:spPr/>
    </dgm:pt>
    <dgm:pt modelId="{62E7AAC2-AC48-44EC-838D-8F662F1FF140}" type="pres">
      <dgm:prSet presAssocID="{8F4EA9E7-1AFA-4FDD-82FC-083C995DB748}" presName="parentText" presStyleLbl="node1" presStyleIdx="2" presStyleCnt="4">
        <dgm:presLayoutVars>
          <dgm:chMax val="0"/>
          <dgm:bulletEnabled val="1"/>
        </dgm:presLayoutVars>
      </dgm:prSet>
      <dgm:spPr/>
    </dgm:pt>
    <dgm:pt modelId="{D8390ACD-B6ED-44FC-8660-2A450424E483}" type="pres">
      <dgm:prSet presAssocID="{4A3284A9-F22E-4824-B057-74093951E37B}" presName="spacer" presStyleCnt="0"/>
      <dgm:spPr/>
    </dgm:pt>
    <dgm:pt modelId="{01E7F4BD-A863-47F2-8659-52431CC0776A}" type="pres">
      <dgm:prSet presAssocID="{3AB91A58-EE94-4A49-AA95-557CC8565413}" presName="parentText" presStyleLbl="node1" presStyleIdx="3" presStyleCnt="4">
        <dgm:presLayoutVars>
          <dgm:chMax val="0"/>
          <dgm:bulletEnabled val="1"/>
        </dgm:presLayoutVars>
      </dgm:prSet>
      <dgm:spPr/>
    </dgm:pt>
  </dgm:ptLst>
  <dgm:cxnLst>
    <dgm:cxn modelId="{81FB0F29-C0DD-4CAD-93BE-56E761508912}" srcId="{2B7DCF8F-8C00-4FA7-AE41-C4868934EA56}" destId="{3AB91A58-EE94-4A49-AA95-557CC8565413}" srcOrd="3" destOrd="0" parTransId="{CEC0772D-440F-4BD8-92F9-A1ED751DB11C}" sibTransId="{8900DC51-01B6-422C-8BFD-1EEEC289E90C}"/>
    <dgm:cxn modelId="{D5C1FC2E-1B4B-4C95-9107-130C105BF05F}" type="presOf" srcId="{2B7DCF8F-8C00-4FA7-AE41-C4868934EA56}" destId="{E38A471D-C857-42D9-8422-6174B6EFF4CF}" srcOrd="0" destOrd="0" presId="urn:microsoft.com/office/officeart/2005/8/layout/vList2"/>
    <dgm:cxn modelId="{342A7E4B-3C25-487D-85C7-8E12E5F394B5}" type="presOf" srcId="{8F4EA9E7-1AFA-4FDD-82FC-083C995DB748}" destId="{62E7AAC2-AC48-44EC-838D-8F662F1FF140}" srcOrd="0" destOrd="0" presId="urn:microsoft.com/office/officeart/2005/8/layout/vList2"/>
    <dgm:cxn modelId="{659B646B-4959-4130-85DF-B9F3105B73DB}" srcId="{2B7DCF8F-8C00-4FA7-AE41-C4868934EA56}" destId="{31E4F813-D8A7-4132-80FC-B3C7CDC97D5B}" srcOrd="1" destOrd="0" parTransId="{776B946F-83D9-4043-979D-E51A0812AF0E}" sibTransId="{283D3E99-1FAA-4354-9D5C-F085952EF4CB}"/>
    <dgm:cxn modelId="{DF98AE78-B6BB-4D1B-90C7-A1FB53A41151}" srcId="{2B7DCF8F-8C00-4FA7-AE41-C4868934EA56}" destId="{8F4EA9E7-1AFA-4FDD-82FC-083C995DB748}" srcOrd="2" destOrd="0" parTransId="{9CE5728C-49ED-42C5-9DAD-31945D7F451E}" sibTransId="{4A3284A9-F22E-4824-B057-74093951E37B}"/>
    <dgm:cxn modelId="{2B172587-3CCE-43AA-88F7-A1AD0ACD1EFA}" srcId="{2B7DCF8F-8C00-4FA7-AE41-C4868934EA56}" destId="{68461050-E265-48A2-A9CA-DEF3D91969B7}" srcOrd="0" destOrd="0" parTransId="{BEF4C6BA-DCD4-4548-9AC1-B167A343F8D9}" sibTransId="{007A57FA-796E-4A7F-A594-BF320DBADDCE}"/>
    <dgm:cxn modelId="{6BDF41AB-99CF-4226-9B95-5606672F2684}" type="presOf" srcId="{68461050-E265-48A2-A9CA-DEF3D91969B7}" destId="{1B0629AF-DBC0-4BE1-835C-5BF897DBE830}" srcOrd="0" destOrd="0" presId="urn:microsoft.com/office/officeart/2005/8/layout/vList2"/>
    <dgm:cxn modelId="{272E5AB9-1FBE-4A50-B918-0CC056F7FDF9}" type="presOf" srcId="{31E4F813-D8A7-4132-80FC-B3C7CDC97D5B}" destId="{D52F76C6-3731-4033-8B22-907D9B00D15E}" srcOrd="0" destOrd="0" presId="urn:microsoft.com/office/officeart/2005/8/layout/vList2"/>
    <dgm:cxn modelId="{C01E9BE7-EF72-4C0F-8F69-8FAF7C871261}" type="presOf" srcId="{3AB91A58-EE94-4A49-AA95-557CC8565413}" destId="{01E7F4BD-A863-47F2-8659-52431CC0776A}" srcOrd="0" destOrd="0" presId="urn:microsoft.com/office/officeart/2005/8/layout/vList2"/>
    <dgm:cxn modelId="{BD410471-5587-4445-BE69-9EB6B0B6DABB}" type="presParOf" srcId="{E38A471D-C857-42D9-8422-6174B6EFF4CF}" destId="{1B0629AF-DBC0-4BE1-835C-5BF897DBE830}" srcOrd="0" destOrd="0" presId="urn:microsoft.com/office/officeart/2005/8/layout/vList2"/>
    <dgm:cxn modelId="{085543B2-B67F-488D-AF53-D00876561C76}" type="presParOf" srcId="{E38A471D-C857-42D9-8422-6174B6EFF4CF}" destId="{773E9DEF-24B2-4A2E-8FFE-5E6FE675B644}" srcOrd="1" destOrd="0" presId="urn:microsoft.com/office/officeart/2005/8/layout/vList2"/>
    <dgm:cxn modelId="{04C8DE46-92BB-4CFD-84F0-826248941577}" type="presParOf" srcId="{E38A471D-C857-42D9-8422-6174B6EFF4CF}" destId="{D52F76C6-3731-4033-8B22-907D9B00D15E}" srcOrd="2" destOrd="0" presId="urn:microsoft.com/office/officeart/2005/8/layout/vList2"/>
    <dgm:cxn modelId="{94089264-C623-4942-A211-75DB59E78255}" type="presParOf" srcId="{E38A471D-C857-42D9-8422-6174B6EFF4CF}" destId="{BA63BFC2-4899-4830-A4CC-B1968309D4F1}" srcOrd="3" destOrd="0" presId="urn:microsoft.com/office/officeart/2005/8/layout/vList2"/>
    <dgm:cxn modelId="{BCD9383C-CDAF-4DA5-83D2-07A2D51896A1}" type="presParOf" srcId="{E38A471D-C857-42D9-8422-6174B6EFF4CF}" destId="{62E7AAC2-AC48-44EC-838D-8F662F1FF140}" srcOrd="4" destOrd="0" presId="urn:microsoft.com/office/officeart/2005/8/layout/vList2"/>
    <dgm:cxn modelId="{B5BF460A-060F-4C32-9F96-612778441B82}" type="presParOf" srcId="{E38A471D-C857-42D9-8422-6174B6EFF4CF}" destId="{D8390ACD-B6ED-44FC-8660-2A450424E483}" srcOrd="5" destOrd="0" presId="urn:microsoft.com/office/officeart/2005/8/layout/vList2"/>
    <dgm:cxn modelId="{8EEC4EB3-8B83-4D2E-BFCE-B12B85833E5A}" type="presParOf" srcId="{E38A471D-C857-42D9-8422-6174B6EFF4CF}" destId="{01E7F4BD-A863-47F2-8659-52431CC0776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E8371F10-8D6E-4867-9368-62D3280A1EDA}"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0FAD8C55-8E75-4F03-8B26-09F966599164}">
      <dgm:prSet custT="1"/>
      <dgm:spPr/>
      <dgm:t>
        <a:bodyPr/>
        <a:lstStyle/>
        <a:p>
          <a:pPr>
            <a:lnSpc>
              <a:spcPct val="100000"/>
            </a:lnSpc>
          </a:pPr>
          <a:r>
            <a:rPr lang="en-US" sz="1200">
              <a:latin typeface="Arial" panose="020B0604020202020204" pitchFamily="34" charset="0"/>
              <a:cs typeface="Arial" panose="020B0604020202020204" pitchFamily="34" charset="0"/>
            </a:rPr>
            <a:t>Corporate &amp; Tech Partners: Fund wellness initiatives, ensure technical updates, and maintain security to strengthen scalability and trust </a:t>
          </a:r>
          <a:r>
            <a:rPr lang="en-IN" sz="1200">
              <a:latin typeface="Arial" panose="020B0604020202020204" pitchFamily="34" charset="0"/>
              <a:cs typeface="Arial" panose="020B0604020202020204" pitchFamily="34" charset="0"/>
            </a:rPr>
            <a:t>(Ashcroft, Cooper and Nazar, 2024)</a:t>
          </a:r>
          <a:r>
            <a:rPr lang="en-US" sz="1200">
              <a:latin typeface="Arial" panose="020B0604020202020204" pitchFamily="34" charset="0"/>
              <a:cs typeface="Arial" panose="020B0604020202020204" pitchFamily="34" charset="0"/>
            </a:rPr>
            <a:t>.</a:t>
          </a:r>
        </a:p>
      </dgm:t>
    </dgm:pt>
    <dgm:pt modelId="{AE918DA2-CE96-4ED4-8375-85980C4F9248}" type="parTrans" cxnId="{AB70378B-6918-4DE1-A29B-9B731E0724ED}">
      <dgm:prSet/>
      <dgm:spPr/>
      <dgm:t>
        <a:bodyPr/>
        <a:lstStyle/>
        <a:p>
          <a:endParaRPr lang="en-US" sz="1200">
            <a:latin typeface="Arial" panose="020B0604020202020204" pitchFamily="34" charset="0"/>
            <a:cs typeface="Arial" panose="020B0604020202020204" pitchFamily="34" charset="0"/>
          </a:endParaRPr>
        </a:p>
      </dgm:t>
    </dgm:pt>
    <dgm:pt modelId="{6A6277BC-004C-4FF9-B2D4-28B4224BDABA}" type="sibTrans" cxnId="{AB70378B-6918-4DE1-A29B-9B731E0724ED}">
      <dgm:prSet custT="1"/>
      <dgm:spPr/>
      <dgm:t>
        <a:bodyPr/>
        <a:lstStyle/>
        <a:p>
          <a:endParaRPr lang="en-US" sz="1200">
            <a:latin typeface="Arial" panose="020B0604020202020204" pitchFamily="34" charset="0"/>
            <a:cs typeface="Arial" panose="020B0604020202020204" pitchFamily="34" charset="0"/>
          </a:endParaRPr>
        </a:p>
      </dgm:t>
    </dgm:pt>
    <dgm:pt modelId="{07AE0E8A-DCE5-4A51-9BF7-59AC6968A4FD}">
      <dgm:prSet custT="1"/>
      <dgm:spPr/>
      <dgm:t>
        <a:bodyPr/>
        <a:lstStyle/>
        <a:p>
          <a:pPr>
            <a:lnSpc>
              <a:spcPct val="100000"/>
            </a:lnSpc>
          </a:pPr>
          <a:r>
            <a:rPr lang="en-IN" sz="1200">
              <a:latin typeface="Arial" panose="020B0604020202020204" pitchFamily="34" charset="0"/>
              <a:cs typeface="Arial" panose="020B0604020202020204" pitchFamily="34" charset="0"/>
            </a:rPr>
            <a:t>The partners of corporate focuses on funding the activities related to outreach along with integrating the app with the initiatives of employee wellness (Ashcroft, Cooper and Nazar, 2024). </a:t>
          </a:r>
          <a:endParaRPr lang="en-US" sz="1200">
            <a:latin typeface="Arial" panose="020B0604020202020204" pitchFamily="34" charset="0"/>
            <a:cs typeface="Arial" panose="020B0604020202020204" pitchFamily="34" charset="0"/>
          </a:endParaRPr>
        </a:p>
      </dgm:t>
    </dgm:pt>
    <dgm:pt modelId="{E9859697-95FD-46A1-A334-0C4F14611DB9}" type="parTrans" cxnId="{E040C28D-8A82-4D96-8ED5-BE77B8EA5C10}">
      <dgm:prSet/>
      <dgm:spPr/>
      <dgm:t>
        <a:bodyPr/>
        <a:lstStyle/>
        <a:p>
          <a:endParaRPr lang="en-US" sz="1200">
            <a:latin typeface="Arial" panose="020B0604020202020204" pitchFamily="34" charset="0"/>
            <a:cs typeface="Arial" panose="020B0604020202020204" pitchFamily="34" charset="0"/>
          </a:endParaRPr>
        </a:p>
      </dgm:t>
    </dgm:pt>
    <dgm:pt modelId="{1E460471-9485-4703-A133-454F4C8B516F}" type="sibTrans" cxnId="{E040C28D-8A82-4D96-8ED5-BE77B8EA5C10}">
      <dgm:prSet custT="1"/>
      <dgm:spPr/>
      <dgm:t>
        <a:bodyPr/>
        <a:lstStyle/>
        <a:p>
          <a:endParaRPr lang="en-US" sz="1200">
            <a:latin typeface="Arial" panose="020B0604020202020204" pitchFamily="34" charset="0"/>
            <a:cs typeface="Arial" panose="020B0604020202020204" pitchFamily="34" charset="0"/>
          </a:endParaRPr>
        </a:p>
      </dgm:t>
    </dgm:pt>
    <dgm:pt modelId="{B00B2821-C991-4F86-83E8-7B6711FFB421}">
      <dgm:prSet custT="1"/>
      <dgm:spPr/>
      <dgm:t>
        <a:bodyPr/>
        <a:lstStyle/>
        <a:p>
          <a:pPr>
            <a:lnSpc>
              <a:spcPct val="100000"/>
            </a:lnSpc>
          </a:pPr>
          <a:r>
            <a:rPr lang="en-US" sz="1200">
              <a:latin typeface="Arial" panose="020B0604020202020204" pitchFamily="34" charset="0"/>
              <a:cs typeface="Arial" panose="020B0604020202020204" pitchFamily="34" charset="0"/>
            </a:rPr>
            <a:t>Corporate Partners: Support GlucoTrack through funding, employee wellness initiatives, and large-scale workplace adoption, extending the app’s reach and social impact.</a:t>
          </a:r>
        </a:p>
      </dgm:t>
    </dgm:pt>
    <dgm:pt modelId="{768EED7B-29E5-493C-952F-D8B03EB40239}" type="parTrans" cxnId="{14B29B0C-CA2A-4894-9E10-6E872F395141}">
      <dgm:prSet/>
      <dgm:spPr/>
      <dgm:t>
        <a:bodyPr/>
        <a:lstStyle/>
        <a:p>
          <a:endParaRPr lang="en-US" sz="1200">
            <a:latin typeface="Arial" panose="020B0604020202020204" pitchFamily="34" charset="0"/>
            <a:cs typeface="Arial" panose="020B0604020202020204" pitchFamily="34" charset="0"/>
          </a:endParaRPr>
        </a:p>
      </dgm:t>
    </dgm:pt>
    <dgm:pt modelId="{7260211F-9E1F-4191-9F94-AC4E026E6DE4}" type="sibTrans" cxnId="{14B29B0C-CA2A-4894-9E10-6E872F395141}">
      <dgm:prSet custT="1"/>
      <dgm:spPr/>
      <dgm:t>
        <a:bodyPr/>
        <a:lstStyle/>
        <a:p>
          <a:endParaRPr lang="en-US" sz="1200">
            <a:latin typeface="Arial" panose="020B0604020202020204" pitchFamily="34" charset="0"/>
            <a:cs typeface="Arial" panose="020B0604020202020204" pitchFamily="34" charset="0"/>
          </a:endParaRPr>
        </a:p>
      </dgm:t>
    </dgm:pt>
    <dgm:pt modelId="{59107E04-4394-4EC9-AE8C-3B1FEE46A622}">
      <dgm:prSet custT="1"/>
      <dgm:spPr/>
      <dgm:t>
        <a:bodyPr/>
        <a:lstStyle/>
        <a:p>
          <a:pPr>
            <a:lnSpc>
              <a:spcPct val="100000"/>
            </a:lnSpc>
          </a:pPr>
          <a:r>
            <a:rPr lang="en-US" sz="1200">
              <a:latin typeface="Arial" panose="020B0604020202020204" pitchFamily="34" charset="0"/>
              <a:cs typeface="Arial" panose="020B0604020202020204" pitchFamily="34" charset="0"/>
            </a:rPr>
            <a:t>Technology Developers: Ensure continuous improvement, cybersecurity, and system reliability through regular updates and data protection compliance, maintaining user trust and long-term sustainability of the platform </a:t>
          </a:r>
          <a:r>
            <a:rPr lang="en-IN" sz="1200">
              <a:latin typeface="Arial" panose="020B0604020202020204" pitchFamily="34" charset="0"/>
              <a:cs typeface="Arial" panose="020B0604020202020204" pitchFamily="34" charset="0"/>
            </a:rPr>
            <a:t>(Ashcroft, Cooper and Nazar, 2024)</a:t>
          </a:r>
          <a:r>
            <a:rPr lang="en-US" sz="1200">
              <a:latin typeface="Arial" panose="020B0604020202020204" pitchFamily="34" charset="0"/>
              <a:cs typeface="Arial" panose="020B0604020202020204" pitchFamily="34" charset="0"/>
            </a:rPr>
            <a:t>.</a:t>
          </a:r>
        </a:p>
      </dgm:t>
    </dgm:pt>
    <dgm:pt modelId="{030C1170-09CC-4F79-AB22-CE3AD44226B1}" type="parTrans" cxnId="{6E58360F-CF62-4C92-B1B1-CDE5750E3722}">
      <dgm:prSet/>
      <dgm:spPr/>
      <dgm:t>
        <a:bodyPr/>
        <a:lstStyle/>
        <a:p>
          <a:endParaRPr lang="en-US" sz="1200">
            <a:latin typeface="Arial" panose="020B0604020202020204" pitchFamily="34" charset="0"/>
            <a:cs typeface="Arial" panose="020B0604020202020204" pitchFamily="34" charset="0"/>
          </a:endParaRPr>
        </a:p>
      </dgm:t>
    </dgm:pt>
    <dgm:pt modelId="{702F5A4B-E0AE-407B-BA44-AFF253D54C8A}" type="sibTrans" cxnId="{6E58360F-CF62-4C92-B1B1-CDE5750E3722}">
      <dgm:prSet/>
      <dgm:spPr/>
      <dgm:t>
        <a:bodyPr/>
        <a:lstStyle/>
        <a:p>
          <a:endParaRPr lang="en-US" sz="1200">
            <a:latin typeface="Arial" panose="020B0604020202020204" pitchFamily="34" charset="0"/>
            <a:cs typeface="Arial" panose="020B0604020202020204" pitchFamily="34" charset="0"/>
          </a:endParaRPr>
        </a:p>
      </dgm:t>
    </dgm:pt>
    <dgm:pt modelId="{DA25F07F-BE19-40A7-819A-39DD567312AA}" type="pres">
      <dgm:prSet presAssocID="{E8371F10-8D6E-4867-9368-62D3280A1EDA}" presName="root" presStyleCnt="0">
        <dgm:presLayoutVars>
          <dgm:dir/>
          <dgm:resizeHandles val="exact"/>
        </dgm:presLayoutVars>
      </dgm:prSet>
      <dgm:spPr/>
    </dgm:pt>
    <dgm:pt modelId="{C35A5455-B77D-4960-BD95-32F455819463}" type="pres">
      <dgm:prSet presAssocID="{0FAD8C55-8E75-4F03-8B26-09F966599164}" presName="compNode" presStyleCnt="0"/>
      <dgm:spPr/>
    </dgm:pt>
    <dgm:pt modelId="{7F28C2BE-BB6E-4A2F-8EDB-D054C56C47A6}" type="pres">
      <dgm:prSet presAssocID="{0FAD8C55-8E75-4F03-8B26-09F966599164}" presName="bgRect" presStyleLbl="bgShp" presStyleIdx="0" presStyleCnt="4"/>
      <dgm:spPr/>
    </dgm:pt>
    <dgm:pt modelId="{B633DC01-DF1F-4F55-B171-DC8AE49C3207}" type="pres">
      <dgm:prSet presAssocID="{0FAD8C55-8E75-4F03-8B26-09F9665991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mmable"/>
        </a:ext>
      </dgm:extLst>
    </dgm:pt>
    <dgm:pt modelId="{EF72569C-054A-4962-B873-8DB184F85A95}" type="pres">
      <dgm:prSet presAssocID="{0FAD8C55-8E75-4F03-8B26-09F966599164}" presName="spaceRect" presStyleCnt="0"/>
      <dgm:spPr/>
    </dgm:pt>
    <dgm:pt modelId="{D2464203-001E-460B-8780-6F7552FDBECD}" type="pres">
      <dgm:prSet presAssocID="{0FAD8C55-8E75-4F03-8B26-09F966599164}" presName="parTx" presStyleLbl="revTx" presStyleIdx="0" presStyleCnt="4">
        <dgm:presLayoutVars>
          <dgm:chMax val="0"/>
          <dgm:chPref val="0"/>
        </dgm:presLayoutVars>
      </dgm:prSet>
      <dgm:spPr/>
    </dgm:pt>
    <dgm:pt modelId="{C8DB32FA-9754-48ED-98E8-47BBA082E926}" type="pres">
      <dgm:prSet presAssocID="{6A6277BC-004C-4FF9-B2D4-28B4224BDABA}" presName="sibTrans" presStyleCnt="0"/>
      <dgm:spPr/>
    </dgm:pt>
    <dgm:pt modelId="{047C7078-EC91-4B80-8D77-312C135EFC10}" type="pres">
      <dgm:prSet presAssocID="{07AE0E8A-DCE5-4A51-9BF7-59AC6968A4FD}" presName="compNode" presStyleCnt="0"/>
      <dgm:spPr/>
    </dgm:pt>
    <dgm:pt modelId="{557F5F2D-3B93-4BDB-AA42-498410EC5F9F}" type="pres">
      <dgm:prSet presAssocID="{07AE0E8A-DCE5-4A51-9BF7-59AC6968A4FD}" presName="bgRect" presStyleLbl="bgShp" presStyleIdx="1" presStyleCnt="4"/>
      <dgm:spPr/>
    </dgm:pt>
    <dgm:pt modelId="{D883557F-645F-4014-85CE-151266EC4EF2}" type="pres">
      <dgm:prSet presAssocID="{07AE0E8A-DCE5-4A51-9BF7-59AC6968A4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lectric Car"/>
        </a:ext>
      </dgm:extLst>
    </dgm:pt>
    <dgm:pt modelId="{51358AF3-0F5C-4CC4-A22A-8C21E887A577}" type="pres">
      <dgm:prSet presAssocID="{07AE0E8A-DCE5-4A51-9BF7-59AC6968A4FD}" presName="spaceRect" presStyleCnt="0"/>
      <dgm:spPr/>
    </dgm:pt>
    <dgm:pt modelId="{6B17A760-B991-4574-A62B-8736A78239DB}" type="pres">
      <dgm:prSet presAssocID="{07AE0E8A-DCE5-4A51-9BF7-59AC6968A4FD}" presName="parTx" presStyleLbl="revTx" presStyleIdx="1" presStyleCnt="4">
        <dgm:presLayoutVars>
          <dgm:chMax val="0"/>
          <dgm:chPref val="0"/>
        </dgm:presLayoutVars>
      </dgm:prSet>
      <dgm:spPr/>
    </dgm:pt>
    <dgm:pt modelId="{B3875A6B-6584-4DEA-906F-A1A64630BC0C}" type="pres">
      <dgm:prSet presAssocID="{1E460471-9485-4703-A133-454F4C8B516F}" presName="sibTrans" presStyleCnt="0"/>
      <dgm:spPr/>
    </dgm:pt>
    <dgm:pt modelId="{E3430373-FCCE-4E51-9D94-55D396593359}" type="pres">
      <dgm:prSet presAssocID="{B00B2821-C991-4F86-83E8-7B6711FFB421}" presName="compNode" presStyleCnt="0"/>
      <dgm:spPr/>
    </dgm:pt>
    <dgm:pt modelId="{12F4134E-E571-4AB2-8AFB-C8EC0390B9AC}" type="pres">
      <dgm:prSet presAssocID="{B00B2821-C991-4F86-83E8-7B6711FFB421}" presName="bgRect" presStyleLbl="bgShp" presStyleIdx="2" presStyleCnt="4"/>
      <dgm:spPr/>
    </dgm:pt>
    <dgm:pt modelId="{F5B68618-2191-4EE5-8880-47B0FB369107}" type="pres">
      <dgm:prSet presAssocID="{B00B2821-C991-4F86-83E8-7B6711FFB4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1EB117A6-0FA0-4EE6-BD80-7F5585026A75}" type="pres">
      <dgm:prSet presAssocID="{B00B2821-C991-4F86-83E8-7B6711FFB421}" presName="spaceRect" presStyleCnt="0"/>
      <dgm:spPr/>
    </dgm:pt>
    <dgm:pt modelId="{D217A188-EAE8-4809-96D1-DE331CC187A1}" type="pres">
      <dgm:prSet presAssocID="{B00B2821-C991-4F86-83E8-7B6711FFB421}" presName="parTx" presStyleLbl="revTx" presStyleIdx="2" presStyleCnt="4">
        <dgm:presLayoutVars>
          <dgm:chMax val="0"/>
          <dgm:chPref val="0"/>
        </dgm:presLayoutVars>
      </dgm:prSet>
      <dgm:spPr/>
    </dgm:pt>
    <dgm:pt modelId="{1E7C7C67-2997-477A-8582-238C30AC91A3}" type="pres">
      <dgm:prSet presAssocID="{7260211F-9E1F-4191-9F94-AC4E026E6DE4}" presName="sibTrans" presStyleCnt="0"/>
      <dgm:spPr/>
    </dgm:pt>
    <dgm:pt modelId="{BEFDDC8D-A5A4-44EB-A9F2-0699804398EF}" type="pres">
      <dgm:prSet presAssocID="{59107E04-4394-4EC9-AE8C-3B1FEE46A622}" presName="compNode" presStyleCnt="0"/>
      <dgm:spPr/>
    </dgm:pt>
    <dgm:pt modelId="{7BCFB1E4-E100-4ECF-BE7E-F702F6D9E951}" type="pres">
      <dgm:prSet presAssocID="{59107E04-4394-4EC9-AE8C-3B1FEE46A622}" presName="bgRect" presStyleLbl="bgShp" presStyleIdx="3" presStyleCnt="4"/>
      <dgm:spPr/>
    </dgm:pt>
    <dgm:pt modelId="{C1277E59-26F6-43D5-B47D-B3F4F938701F}" type="pres">
      <dgm:prSet presAssocID="{59107E04-4394-4EC9-AE8C-3B1FEE46A6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ud Computing"/>
        </a:ext>
      </dgm:extLst>
    </dgm:pt>
    <dgm:pt modelId="{39B2044B-8510-416D-93DE-B4442CABDB51}" type="pres">
      <dgm:prSet presAssocID="{59107E04-4394-4EC9-AE8C-3B1FEE46A622}" presName="spaceRect" presStyleCnt="0"/>
      <dgm:spPr/>
    </dgm:pt>
    <dgm:pt modelId="{EB42BC98-0700-454C-9BBB-296DB3D579FC}" type="pres">
      <dgm:prSet presAssocID="{59107E04-4394-4EC9-AE8C-3B1FEE46A622}" presName="parTx" presStyleLbl="revTx" presStyleIdx="3" presStyleCnt="4">
        <dgm:presLayoutVars>
          <dgm:chMax val="0"/>
          <dgm:chPref val="0"/>
        </dgm:presLayoutVars>
      </dgm:prSet>
      <dgm:spPr/>
    </dgm:pt>
  </dgm:ptLst>
  <dgm:cxnLst>
    <dgm:cxn modelId="{14B29B0C-CA2A-4894-9E10-6E872F395141}" srcId="{E8371F10-8D6E-4867-9368-62D3280A1EDA}" destId="{B00B2821-C991-4F86-83E8-7B6711FFB421}" srcOrd="2" destOrd="0" parTransId="{768EED7B-29E5-493C-952F-D8B03EB40239}" sibTransId="{7260211F-9E1F-4191-9F94-AC4E026E6DE4}"/>
    <dgm:cxn modelId="{6E58360F-CF62-4C92-B1B1-CDE5750E3722}" srcId="{E8371F10-8D6E-4867-9368-62D3280A1EDA}" destId="{59107E04-4394-4EC9-AE8C-3B1FEE46A622}" srcOrd="3" destOrd="0" parTransId="{030C1170-09CC-4F79-AB22-CE3AD44226B1}" sibTransId="{702F5A4B-E0AE-407B-BA44-AFF253D54C8A}"/>
    <dgm:cxn modelId="{4A931D33-A31A-4A0F-B403-BC81E23D3981}" type="presOf" srcId="{B00B2821-C991-4F86-83E8-7B6711FFB421}" destId="{D217A188-EAE8-4809-96D1-DE331CC187A1}" srcOrd="0" destOrd="0" presId="urn:microsoft.com/office/officeart/2018/2/layout/IconVerticalSolidList"/>
    <dgm:cxn modelId="{2A507176-96A1-4BB5-99BD-18C9B4AF7EB5}" type="presOf" srcId="{07AE0E8A-DCE5-4A51-9BF7-59AC6968A4FD}" destId="{6B17A760-B991-4574-A62B-8736A78239DB}" srcOrd="0" destOrd="0" presId="urn:microsoft.com/office/officeart/2018/2/layout/IconVerticalSolidList"/>
    <dgm:cxn modelId="{AB70378B-6918-4DE1-A29B-9B731E0724ED}" srcId="{E8371F10-8D6E-4867-9368-62D3280A1EDA}" destId="{0FAD8C55-8E75-4F03-8B26-09F966599164}" srcOrd="0" destOrd="0" parTransId="{AE918DA2-CE96-4ED4-8375-85980C4F9248}" sibTransId="{6A6277BC-004C-4FF9-B2D4-28B4224BDABA}"/>
    <dgm:cxn modelId="{E040C28D-8A82-4D96-8ED5-BE77B8EA5C10}" srcId="{E8371F10-8D6E-4867-9368-62D3280A1EDA}" destId="{07AE0E8A-DCE5-4A51-9BF7-59AC6968A4FD}" srcOrd="1" destOrd="0" parTransId="{E9859697-95FD-46A1-A334-0C4F14611DB9}" sibTransId="{1E460471-9485-4703-A133-454F4C8B516F}"/>
    <dgm:cxn modelId="{BA3BF6AF-BB84-4E7C-8028-BFD71B116CF4}" type="presOf" srcId="{0FAD8C55-8E75-4F03-8B26-09F966599164}" destId="{D2464203-001E-460B-8780-6F7552FDBECD}" srcOrd="0" destOrd="0" presId="urn:microsoft.com/office/officeart/2018/2/layout/IconVerticalSolidList"/>
    <dgm:cxn modelId="{3493E7C4-0584-41FA-B9CD-0B086517E0D3}" type="presOf" srcId="{E8371F10-8D6E-4867-9368-62D3280A1EDA}" destId="{DA25F07F-BE19-40A7-819A-39DD567312AA}" srcOrd="0" destOrd="0" presId="urn:microsoft.com/office/officeart/2018/2/layout/IconVerticalSolidList"/>
    <dgm:cxn modelId="{8D51CAC8-CA47-486D-9476-83E9BEBF53BF}" type="presOf" srcId="{59107E04-4394-4EC9-AE8C-3B1FEE46A622}" destId="{EB42BC98-0700-454C-9BBB-296DB3D579FC}" srcOrd="0" destOrd="0" presId="urn:microsoft.com/office/officeart/2018/2/layout/IconVerticalSolidList"/>
    <dgm:cxn modelId="{7F18BAE2-56A1-438D-8933-C714172A1517}" type="presParOf" srcId="{DA25F07F-BE19-40A7-819A-39DD567312AA}" destId="{C35A5455-B77D-4960-BD95-32F455819463}" srcOrd="0" destOrd="0" presId="urn:microsoft.com/office/officeart/2018/2/layout/IconVerticalSolidList"/>
    <dgm:cxn modelId="{05DF6CE0-50CF-4E71-8C3F-4C717B848844}" type="presParOf" srcId="{C35A5455-B77D-4960-BD95-32F455819463}" destId="{7F28C2BE-BB6E-4A2F-8EDB-D054C56C47A6}" srcOrd="0" destOrd="0" presId="urn:microsoft.com/office/officeart/2018/2/layout/IconVerticalSolidList"/>
    <dgm:cxn modelId="{E6AEA76E-6056-407B-AE55-CA9AF98FC840}" type="presParOf" srcId="{C35A5455-B77D-4960-BD95-32F455819463}" destId="{B633DC01-DF1F-4F55-B171-DC8AE49C3207}" srcOrd="1" destOrd="0" presId="urn:microsoft.com/office/officeart/2018/2/layout/IconVerticalSolidList"/>
    <dgm:cxn modelId="{7891CBEB-5199-4152-9021-7F97AEB9A547}" type="presParOf" srcId="{C35A5455-B77D-4960-BD95-32F455819463}" destId="{EF72569C-054A-4962-B873-8DB184F85A95}" srcOrd="2" destOrd="0" presId="urn:microsoft.com/office/officeart/2018/2/layout/IconVerticalSolidList"/>
    <dgm:cxn modelId="{B06FD726-8575-44F3-AB38-D754525019A9}" type="presParOf" srcId="{C35A5455-B77D-4960-BD95-32F455819463}" destId="{D2464203-001E-460B-8780-6F7552FDBECD}" srcOrd="3" destOrd="0" presId="urn:microsoft.com/office/officeart/2018/2/layout/IconVerticalSolidList"/>
    <dgm:cxn modelId="{9E372123-847C-42C6-B269-CA723B5F4B28}" type="presParOf" srcId="{DA25F07F-BE19-40A7-819A-39DD567312AA}" destId="{C8DB32FA-9754-48ED-98E8-47BBA082E926}" srcOrd="1" destOrd="0" presId="urn:microsoft.com/office/officeart/2018/2/layout/IconVerticalSolidList"/>
    <dgm:cxn modelId="{FFF80144-5B52-4C77-A5FD-60B80D386793}" type="presParOf" srcId="{DA25F07F-BE19-40A7-819A-39DD567312AA}" destId="{047C7078-EC91-4B80-8D77-312C135EFC10}" srcOrd="2" destOrd="0" presId="urn:microsoft.com/office/officeart/2018/2/layout/IconVerticalSolidList"/>
    <dgm:cxn modelId="{93ACFA2C-7725-4EAD-BBD0-FEBA49B846B5}" type="presParOf" srcId="{047C7078-EC91-4B80-8D77-312C135EFC10}" destId="{557F5F2D-3B93-4BDB-AA42-498410EC5F9F}" srcOrd="0" destOrd="0" presId="urn:microsoft.com/office/officeart/2018/2/layout/IconVerticalSolidList"/>
    <dgm:cxn modelId="{A5C7FA52-318E-4568-AF70-6FBE25B0D853}" type="presParOf" srcId="{047C7078-EC91-4B80-8D77-312C135EFC10}" destId="{D883557F-645F-4014-85CE-151266EC4EF2}" srcOrd="1" destOrd="0" presId="urn:microsoft.com/office/officeart/2018/2/layout/IconVerticalSolidList"/>
    <dgm:cxn modelId="{384CC650-A7E1-4E82-A4AD-BAFAA2BFC2B0}" type="presParOf" srcId="{047C7078-EC91-4B80-8D77-312C135EFC10}" destId="{51358AF3-0F5C-4CC4-A22A-8C21E887A577}" srcOrd="2" destOrd="0" presId="urn:microsoft.com/office/officeart/2018/2/layout/IconVerticalSolidList"/>
    <dgm:cxn modelId="{B9A9CCDA-43D1-47DF-BE85-4A29B2EBB59C}" type="presParOf" srcId="{047C7078-EC91-4B80-8D77-312C135EFC10}" destId="{6B17A760-B991-4574-A62B-8736A78239DB}" srcOrd="3" destOrd="0" presId="urn:microsoft.com/office/officeart/2018/2/layout/IconVerticalSolidList"/>
    <dgm:cxn modelId="{6AD1A750-3B3B-4A86-8E86-F0026863C38C}" type="presParOf" srcId="{DA25F07F-BE19-40A7-819A-39DD567312AA}" destId="{B3875A6B-6584-4DEA-906F-A1A64630BC0C}" srcOrd="3" destOrd="0" presId="urn:microsoft.com/office/officeart/2018/2/layout/IconVerticalSolidList"/>
    <dgm:cxn modelId="{4FD4A87F-C255-4354-9F9E-651800E07A9C}" type="presParOf" srcId="{DA25F07F-BE19-40A7-819A-39DD567312AA}" destId="{E3430373-FCCE-4E51-9D94-55D396593359}" srcOrd="4" destOrd="0" presId="urn:microsoft.com/office/officeart/2018/2/layout/IconVerticalSolidList"/>
    <dgm:cxn modelId="{5B3A37FC-1B6F-44B8-8B8D-4C43B1C783E7}" type="presParOf" srcId="{E3430373-FCCE-4E51-9D94-55D396593359}" destId="{12F4134E-E571-4AB2-8AFB-C8EC0390B9AC}" srcOrd="0" destOrd="0" presId="urn:microsoft.com/office/officeart/2018/2/layout/IconVerticalSolidList"/>
    <dgm:cxn modelId="{AAD7C191-4FBF-4F57-B7BB-C573E629503C}" type="presParOf" srcId="{E3430373-FCCE-4E51-9D94-55D396593359}" destId="{F5B68618-2191-4EE5-8880-47B0FB369107}" srcOrd="1" destOrd="0" presId="urn:microsoft.com/office/officeart/2018/2/layout/IconVerticalSolidList"/>
    <dgm:cxn modelId="{A2EA7726-23F5-4737-9AB3-A07F9E7F6E7F}" type="presParOf" srcId="{E3430373-FCCE-4E51-9D94-55D396593359}" destId="{1EB117A6-0FA0-4EE6-BD80-7F5585026A75}" srcOrd="2" destOrd="0" presId="urn:microsoft.com/office/officeart/2018/2/layout/IconVerticalSolidList"/>
    <dgm:cxn modelId="{593379F4-8199-462F-9A82-397941DDA753}" type="presParOf" srcId="{E3430373-FCCE-4E51-9D94-55D396593359}" destId="{D217A188-EAE8-4809-96D1-DE331CC187A1}" srcOrd="3" destOrd="0" presId="urn:microsoft.com/office/officeart/2018/2/layout/IconVerticalSolidList"/>
    <dgm:cxn modelId="{6B43CA20-D053-4BA4-8BB2-34E475B97BED}" type="presParOf" srcId="{DA25F07F-BE19-40A7-819A-39DD567312AA}" destId="{1E7C7C67-2997-477A-8582-238C30AC91A3}" srcOrd="5" destOrd="0" presId="urn:microsoft.com/office/officeart/2018/2/layout/IconVerticalSolidList"/>
    <dgm:cxn modelId="{526281CD-E495-4102-8172-7096DE54D88E}" type="presParOf" srcId="{DA25F07F-BE19-40A7-819A-39DD567312AA}" destId="{BEFDDC8D-A5A4-44EB-A9F2-0699804398EF}" srcOrd="6" destOrd="0" presId="urn:microsoft.com/office/officeart/2018/2/layout/IconVerticalSolidList"/>
    <dgm:cxn modelId="{20C90E2F-40F3-4E19-A641-951BAA5E93B0}" type="presParOf" srcId="{BEFDDC8D-A5A4-44EB-A9F2-0699804398EF}" destId="{7BCFB1E4-E100-4ECF-BE7E-F702F6D9E951}" srcOrd="0" destOrd="0" presId="urn:microsoft.com/office/officeart/2018/2/layout/IconVerticalSolidList"/>
    <dgm:cxn modelId="{9FADB581-8FBE-43E1-AE96-03841591E478}" type="presParOf" srcId="{BEFDDC8D-A5A4-44EB-A9F2-0699804398EF}" destId="{C1277E59-26F6-43D5-B47D-B3F4F938701F}" srcOrd="1" destOrd="0" presId="urn:microsoft.com/office/officeart/2018/2/layout/IconVerticalSolidList"/>
    <dgm:cxn modelId="{09FA2031-123D-4D71-BC23-CD7149EE2D6B}" type="presParOf" srcId="{BEFDDC8D-A5A4-44EB-A9F2-0699804398EF}" destId="{39B2044B-8510-416D-93DE-B4442CABDB51}" srcOrd="2" destOrd="0" presId="urn:microsoft.com/office/officeart/2018/2/layout/IconVerticalSolidList"/>
    <dgm:cxn modelId="{569FB7EA-6D23-460E-B00D-24CD9916DBDE}" type="presParOf" srcId="{BEFDDC8D-A5A4-44EB-A9F2-0699804398EF}" destId="{EB42BC98-0700-454C-9BBB-296DB3D579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068B600-C07B-4873-B94D-75842F6A3338}" type="doc">
      <dgm:prSet loTypeId="urn:microsoft.com/office/officeart/2018/2/layout/IconVerticalSolidList" loCatId="icon" qsTypeId="urn:microsoft.com/office/officeart/2005/8/quickstyle/simple1" qsCatId="simple" csTypeId="urn:microsoft.com/office/officeart/2005/8/colors/accent5_2" csCatId="accent5" phldr="1"/>
      <dgm:spPr/>
      <dgm:t>
        <a:bodyPr/>
        <a:lstStyle/>
        <a:p>
          <a:endParaRPr lang="en-US"/>
        </a:p>
      </dgm:t>
    </dgm:pt>
    <dgm:pt modelId="{F29982A7-E59E-4DF0-B74B-B03CF953447D}">
      <dgm:prSet custT="1"/>
      <dgm:spPr/>
      <dgm:t>
        <a:bodyPr/>
        <a:lstStyle/>
        <a:p>
          <a:pPr>
            <a:lnSpc>
              <a:spcPct val="100000"/>
            </a:lnSpc>
          </a:pPr>
          <a:r>
            <a:rPr lang="en-IN" sz="1400" dirty="0">
              <a:latin typeface="Arial" panose="020B0604020202020204" pitchFamily="34" charset="0"/>
              <a:cs typeface="Arial" panose="020B0604020202020204" pitchFamily="34" charset="0"/>
            </a:rPr>
            <a:t>Limited connectivity and incompatible devices restrict access for low-income users (</a:t>
          </a:r>
          <a:r>
            <a:rPr lang="en-IN" sz="1400" dirty="0" err="1">
              <a:latin typeface="Arial" panose="020B0604020202020204" pitchFamily="34" charset="0"/>
              <a:cs typeface="Arial" panose="020B0604020202020204" pitchFamily="34" charset="0"/>
            </a:rPr>
            <a:t>Yanocha</a:t>
          </a:r>
          <a:r>
            <a:rPr lang="en-IN" sz="1400" dirty="0">
              <a:latin typeface="Arial" panose="020B0604020202020204" pitchFamily="34" charset="0"/>
              <a:cs typeface="Arial" panose="020B0604020202020204" pitchFamily="34" charset="0"/>
            </a:rPr>
            <a:t>, Mason and Hagen, 2021). </a:t>
          </a:r>
          <a:endParaRPr lang="en-US" sz="1400" dirty="0">
            <a:latin typeface="Arial" panose="020B0604020202020204" pitchFamily="34" charset="0"/>
            <a:cs typeface="Arial" panose="020B0604020202020204" pitchFamily="34" charset="0"/>
          </a:endParaRPr>
        </a:p>
      </dgm:t>
    </dgm:pt>
    <dgm:pt modelId="{3AD26F0F-1615-47AB-8492-B30B7282EEC4}" type="parTrans" cxnId="{AFB722B2-4165-4FC9-AF62-2115834B75C8}">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C6080F61-30B1-4AF0-A27C-B979974C610E}" type="sibTrans" cxnId="{AFB722B2-4165-4FC9-AF62-2115834B75C8}">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E3278E6E-31E0-4695-B184-169C4E7DD76A}">
      <dgm:prSet custT="1"/>
      <dgm:spPr/>
      <dgm:t>
        <a:bodyPr/>
        <a:lstStyle/>
        <a:p>
          <a:pPr>
            <a:lnSpc>
              <a:spcPct val="100000"/>
            </a:lnSpc>
          </a:pPr>
          <a:r>
            <a:rPr lang="en-IN" sz="1400" dirty="0">
              <a:solidFill>
                <a:schemeClr val="tx1"/>
              </a:solidFill>
              <a:effectLst/>
              <a:latin typeface="Arial" panose="020B0604020202020204" pitchFamily="34" charset="0"/>
              <a:ea typeface="+mn-ea"/>
              <a:cs typeface="Arial" panose="020B0604020202020204" pitchFamily="34" charset="0"/>
            </a:rPr>
            <a:t>Some potential users from disadvantaged households might focus on lacking the internet access or own an incompatible device from a technical perspective </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Yanocha</a:t>
          </a:r>
          <a:r>
            <a:rPr lang="en-IN" sz="1400" dirty="0">
              <a:latin typeface="Arial" panose="020B0604020202020204" pitchFamily="34" charset="0"/>
              <a:cs typeface="Arial" panose="020B0604020202020204" pitchFamily="34" charset="0"/>
            </a:rPr>
            <a:t>, Mason and Hagen, 2021)</a:t>
          </a:r>
          <a:r>
            <a:rPr lang="en-IN" sz="1400" dirty="0">
              <a:solidFill>
                <a:schemeClr val="tx1"/>
              </a:solidFill>
              <a:effectLst/>
              <a:latin typeface="Arial" panose="020B0604020202020204" pitchFamily="34" charset="0"/>
              <a:ea typeface="+mn-ea"/>
              <a:cs typeface="Arial" panose="020B0604020202020204" pitchFamily="34" charset="0"/>
            </a:rPr>
            <a:t>. </a:t>
          </a:r>
          <a:endParaRPr lang="en-US" sz="1400" dirty="0">
            <a:latin typeface="Arial" panose="020B0604020202020204" pitchFamily="34" charset="0"/>
            <a:cs typeface="Arial" panose="020B0604020202020204" pitchFamily="34" charset="0"/>
          </a:endParaRPr>
        </a:p>
      </dgm:t>
    </dgm:pt>
    <dgm:pt modelId="{A403D4A8-DAD4-4B93-A626-EED600FEAB10}" type="parTrans" cxnId="{2276AC72-51E1-457C-8350-668EB3F040F0}">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11AA2AB7-7B81-4167-8495-F91E8495EDF4}" type="sibTrans" cxnId="{2276AC72-51E1-457C-8350-668EB3F040F0}">
      <dgm:prSet/>
      <dgm:spPr/>
      <dgm:t>
        <a:bodyPr/>
        <a:lstStyle/>
        <a:p>
          <a:pPr>
            <a:lnSpc>
              <a:spcPct val="150000"/>
            </a:lnSpc>
          </a:pPr>
          <a:endParaRPr lang="en-US" sz="1400">
            <a:latin typeface="Arial" panose="020B0604020202020204" pitchFamily="34" charset="0"/>
            <a:cs typeface="Arial" panose="020B0604020202020204" pitchFamily="34" charset="0"/>
          </a:endParaRPr>
        </a:p>
      </dgm:t>
    </dgm:pt>
    <dgm:pt modelId="{E9C4EB39-7799-40B9-BF53-8F78E5B57E30}">
      <dgm:prSet custT="1"/>
      <dgm:spPr/>
      <dgm:t>
        <a:bodyPr/>
        <a:lstStyle/>
        <a:p>
          <a:pPr>
            <a:lnSpc>
              <a:spcPct val="100000"/>
            </a:lnSpc>
          </a:pPr>
          <a:r>
            <a:rPr lang="en-US" sz="1400" dirty="0">
              <a:latin typeface="Arial" panose="020B0604020202020204" pitchFamily="34" charset="0"/>
              <a:cs typeface="Arial" panose="020B0604020202020204" pitchFamily="34" charset="0"/>
            </a:rPr>
            <a:t>Many users in low-income communities experience unstable internet access or own outdated smartphones, restricting smooth app performance and real-time data syncing.</a:t>
          </a:r>
        </a:p>
      </dgm:t>
    </dgm:pt>
    <dgm:pt modelId="{9581F47C-41F9-4490-8615-E139829B52B2}" type="parTrans" cxnId="{1AFBB0CC-6E43-476D-A234-86E84906312B}">
      <dgm:prSet/>
      <dgm:spPr/>
      <dgm:t>
        <a:bodyPr/>
        <a:lstStyle/>
        <a:p>
          <a:endParaRPr lang="en-GB" sz="1400">
            <a:latin typeface="Arial" panose="020B0604020202020204" pitchFamily="34" charset="0"/>
            <a:cs typeface="Arial" panose="020B0604020202020204" pitchFamily="34" charset="0"/>
          </a:endParaRPr>
        </a:p>
      </dgm:t>
    </dgm:pt>
    <dgm:pt modelId="{2CE959F7-012A-4A5C-9C1E-BE8344D707C3}" type="sibTrans" cxnId="{1AFBB0CC-6E43-476D-A234-86E84906312B}">
      <dgm:prSet/>
      <dgm:spPr/>
      <dgm:t>
        <a:bodyPr/>
        <a:lstStyle/>
        <a:p>
          <a:endParaRPr lang="en-GB" sz="1400">
            <a:latin typeface="Arial" panose="020B0604020202020204" pitchFamily="34" charset="0"/>
            <a:cs typeface="Arial" panose="020B0604020202020204" pitchFamily="34" charset="0"/>
          </a:endParaRPr>
        </a:p>
      </dgm:t>
    </dgm:pt>
    <dgm:pt modelId="{36A8F594-451B-4053-B22B-B04A4EF8D66F}">
      <dgm:prSet custT="1"/>
      <dgm:spPr/>
      <dgm:t>
        <a:bodyPr/>
        <a:lstStyle/>
        <a:p>
          <a:pPr>
            <a:lnSpc>
              <a:spcPct val="100000"/>
            </a:lnSpc>
          </a:pPr>
          <a:r>
            <a:rPr lang="en-IN" sz="1200" dirty="0">
              <a:latin typeface="Arial" panose="020B0604020202020204" pitchFamily="34" charset="0"/>
              <a:cs typeface="Arial" panose="020B0604020202020204" pitchFamily="34" charset="0"/>
            </a:rPr>
            <a:t>Inconsistent Wi-Fi availability in clinics and insufficient technical support can hinder ongoing app updates, reducing usability and long-term engagement with </a:t>
          </a:r>
          <a:r>
            <a:rPr lang="en-IN" sz="1200" dirty="0" err="1">
              <a:latin typeface="Arial" panose="020B0604020202020204" pitchFamily="34" charset="0"/>
              <a:cs typeface="Arial" panose="020B0604020202020204" pitchFamily="34" charset="0"/>
            </a:rPr>
            <a:t>GlucoTrack’s</a:t>
          </a:r>
          <a:r>
            <a:rPr lang="en-IN" sz="1200" dirty="0">
              <a:latin typeface="Arial" panose="020B0604020202020204" pitchFamily="34" charset="0"/>
              <a:cs typeface="Arial" panose="020B0604020202020204" pitchFamily="34" charset="0"/>
            </a:rPr>
            <a:t> monitoring features.</a:t>
          </a:r>
        </a:p>
      </dgm:t>
    </dgm:pt>
    <dgm:pt modelId="{AC704450-9A65-4C69-A45C-EBACD1582768}" type="parTrans" cxnId="{42BE974F-A37D-44D2-B898-4514D93E630F}">
      <dgm:prSet/>
      <dgm:spPr/>
      <dgm:t>
        <a:bodyPr/>
        <a:lstStyle/>
        <a:p>
          <a:endParaRPr lang="en-GB" sz="1400">
            <a:latin typeface="Arial" panose="020B0604020202020204" pitchFamily="34" charset="0"/>
            <a:cs typeface="Arial" panose="020B0604020202020204" pitchFamily="34" charset="0"/>
          </a:endParaRPr>
        </a:p>
      </dgm:t>
    </dgm:pt>
    <dgm:pt modelId="{A2A0BBD0-908F-4CCB-B88F-16D24ED284E2}" type="sibTrans" cxnId="{42BE974F-A37D-44D2-B898-4514D93E630F}">
      <dgm:prSet/>
      <dgm:spPr/>
      <dgm:t>
        <a:bodyPr/>
        <a:lstStyle/>
        <a:p>
          <a:endParaRPr lang="en-GB" sz="1400">
            <a:latin typeface="Arial" panose="020B0604020202020204" pitchFamily="34" charset="0"/>
            <a:cs typeface="Arial" panose="020B0604020202020204" pitchFamily="34" charset="0"/>
          </a:endParaRPr>
        </a:p>
      </dgm:t>
    </dgm:pt>
    <dgm:pt modelId="{FE243C8B-1317-4AD8-A26D-5D7FCD59E8BA}" type="pres">
      <dgm:prSet presAssocID="{C068B600-C07B-4873-B94D-75842F6A3338}" presName="root" presStyleCnt="0">
        <dgm:presLayoutVars>
          <dgm:dir/>
          <dgm:resizeHandles val="exact"/>
        </dgm:presLayoutVars>
      </dgm:prSet>
      <dgm:spPr/>
    </dgm:pt>
    <dgm:pt modelId="{4C705F8C-93A7-459E-8011-2D58BF3D8F9E}" type="pres">
      <dgm:prSet presAssocID="{F29982A7-E59E-4DF0-B74B-B03CF953447D}" presName="compNode" presStyleCnt="0"/>
      <dgm:spPr/>
    </dgm:pt>
    <dgm:pt modelId="{0DC3973E-4521-47F9-8295-8A2A457FBF3E}" type="pres">
      <dgm:prSet presAssocID="{F29982A7-E59E-4DF0-B74B-B03CF953447D}" presName="bgRect" presStyleLbl="bgShp" presStyleIdx="0" presStyleCnt="4"/>
      <dgm:spPr/>
    </dgm:pt>
    <dgm:pt modelId="{C0AF5068-EC07-4527-9D86-BEB5901C8E2A}" type="pres">
      <dgm:prSet presAssocID="{F29982A7-E59E-4DF0-B74B-B03CF95344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49F1798E-D3DE-4C40-A604-820E15128055}" type="pres">
      <dgm:prSet presAssocID="{F29982A7-E59E-4DF0-B74B-B03CF953447D}" presName="spaceRect" presStyleCnt="0"/>
      <dgm:spPr/>
    </dgm:pt>
    <dgm:pt modelId="{28C553C5-0619-4D44-AEB5-844E552766BD}" type="pres">
      <dgm:prSet presAssocID="{F29982A7-E59E-4DF0-B74B-B03CF953447D}" presName="parTx" presStyleLbl="revTx" presStyleIdx="0" presStyleCnt="4">
        <dgm:presLayoutVars>
          <dgm:chMax val="0"/>
          <dgm:chPref val="0"/>
        </dgm:presLayoutVars>
      </dgm:prSet>
      <dgm:spPr/>
    </dgm:pt>
    <dgm:pt modelId="{84D0B49B-DC1E-4A03-9433-D8F74855AFE0}" type="pres">
      <dgm:prSet presAssocID="{C6080F61-30B1-4AF0-A27C-B979974C610E}" presName="sibTrans" presStyleCnt="0"/>
      <dgm:spPr/>
    </dgm:pt>
    <dgm:pt modelId="{CFA42BBA-D87D-4CF4-8487-25FE92F4CA78}" type="pres">
      <dgm:prSet presAssocID="{E3278E6E-31E0-4695-B184-169C4E7DD76A}" presName="compNode" presStyleCnt="0"/>
      <dgm:spPr/>
    </dgm:pt>
    <dgm:pt modelId="{DA8553DD-C28E-4DCF-8D03-BF6DD69DEBA3}" type="pres">
      <dgm:prSet presAssocID="{E3278E6E-31E0-4695-B184-169C4E7DD76A}" presName="bgRect" presStyleLbl="bgShp" presStyleIdx="1" presStyleCnt="4"/>
      <dgm:spPr/>
    </dgm:pt>
    <dgm:pt modelId="{99B00348-4E11-450A-B328-BC37DD96E091}" type="pres">
      <dgm:prSet presAssocID="{E3278E6E-31E0-4695-B184-169C4E7DD7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76752D23-7613-456C-BABC-1E62D8E1F2AA}" type="pres">
      <dgm:prSet presAssocID="{E3278E6E-31E0-4695-B184-169C4E7DD76A}" presName="spaceRect" presStyleCnt="0"/>
      <dgm:spPr/>
    </dgm:pt>
    <dgm:pt modelId="{171EA106-0821-4D32-8026-D280E15E18A5}" type="pres">
      <dgm:prSet presAssocID="{E3278E6E-31E0-4695-B184-169C4E7DD76A}" presName="parTx" presStyleLbl="revTx" presStyleIdx="1" presStyleCnt="4">
        <dgm:presLayoutVars>
          <dgm:chMax val="0"/>
          <dgm:chPref val="0"/>
        </dgm:presLayoutVars>
      </dgm:prSet>
      <dgm:spPr/>
    </dgm:pt>
    <dgm:pt modelId="{5DC7B769-B4AE-4549-942A-F0956F712D02}" type="pres">
      <dgm:prSet presAssocID="{11AA2AB7-7B81-4167-8495-F91E8495EDF4}" presName="sibTrans" presStyleCnt="0"/>
      <dgm:spPr/>
    </dgm:pt>
    <dgm:pt modelId="{5C3BE5DB-5B7C-45D6-98FF-7DD3B745C077}" type="pres">
      <dgm:prSet presAssocID="{E9C4EB39-7799-40B9-BF53-8F78E5B57E30}" presName="compNode" presStyleCnt="0"/>
      <dgm:spPr/>
    </dgm:pt>
    <dgm:pt modelId="{D6468EA8-0EC4-4553-86BF-5A46F80F8DAE}" type="pres">
      <dgm:prSet presAssocID="{E9C4EB39-7799-40B9-BF53-8F78E5B57E30}" presName="bgRect" presStyleLbl="bgShp" presStyleIdx="2" presStyleCnt="4"/>
      <dgm:spPr/>
    </dgm:pt>
    <dgm:pt modelId="{9CEAC242-D392-44DB-82CC-615A92D96DC3}" type="pres">
      <dgm:prSet presAssocID="{E9C4EB39-7799-40B9-BF53-8F78E5B57E30}" presName="iconRect" presStyleLbl="node1" presStyleIdx="2" presStyleCnt="4"/>
      <dgm:spPr/>
    </dgm:pt>
    <dgm:pt modelId="{35D4904F-C298-4292-8011-2DB06E9A5672}" type="pres">
      <dgm:prSet presAssocID="{E9C4EB39-7799-40B9-BF53-8F78E5B57E30}" presName="spaceRect" presStyleCnt="0"/>
      <dgm:spPr/>
    </dgm:pt>
    <dgm:pt modelId="{D740B8FE-4D83-4159-9CFF-D19DDB7CE193}" type="pres">
      <dgm:prSet presAssocID="{E9C4EB39-7799-40B9-BF53-8F78E5B57E30}" presName="parTx" presStyleLbl="revTx" presStyleIdx="2" presStyleCnt="4">
        <dgm:presLayoutVars>
          <dgm:chMax val="0"/>
          <dgm:chPref val="0"/>
        </dgm:presLayoutVars>
      </dgm:prSet>
      <dgm:spPr/>
    </dgm:pt>
    <dgm:pt modelId="{071D8E3A-A90D-4FE3-A1C4-C751F0C80D0F}" type="pres">
      <dgm:prSet presAssocID="{2CE959F7-012A-4A5C-9C1E-BE8344D707C3}" presName="sibTrans" presStyleCnt="0"/>
      <dgm:spPr/>
    </dgm:pt>
    <dgm:pt modelId="{21656BF1-CB7E-4376-B635-F7E7585E84E0}" type="pres">
      <dgm:prSet presAssocID="{36A8F594-451B-4053-B22B-B04A4EF8D66F}" presName="compNode" presStyleCnt="0"/>
      <dgm:spPr/>
    </dgm:pt>
    <dgm:pt modelId="{A8E65FDB-F5EB-4DE2-A836-C0C1443B7655}" type="pres">
      <dgm:prSet presAssocID="{36A8F594-451B-4053-B22B-B04A4EF8D66F}" presName="bgRect" presStyleLbl="bgShp" presStyleIdx="3" presStyleCnt="4"/>
      <dgm:spPr/>
    </dgm:pt>
    <dgm:pt modelId="{6DFBC197-EE11-4E45-9F53-9DDA565DC153}" type="pres">
      <dgm:prSet presAssocID="{36A8F594-451B-4053-B22B-B04A4EF8D66F}" presName="iconRect" presStyleLbl="node1" presStyleIdx="3" presStyleCnt="4"/>
      <dgm:spPr/>
    </dgm:pt>
    <dgm:pt modelId="{57F5196F-3DC1-4AFA-9022-B3595EC24262}" type="pres">
      <dgm:prSet presAssocID="{36A8F594-451B-4053-B22B-B04A4EF8D66F}" presName="spaceRect" presStyleCnt="0"/>
      <dgm:spPr/>
    </dgm:pt>
    <dgm:pt modelId="{51E77D8C-D507-480F-9476-0DA195D039C7}" type="pres">
      <dgm:prSet presAssocID="{36A8F594-451B-4053-B22B-B04A4EF8D66F}" presName="parTx" presStyleLbl="revTx" presStyleIdx="3" presStyleCnt="4">
        <dgm:presLayoutVars>
          <dgm:chMax val="0"/>
          <dgm:chPref val="0"/>
        </dgm:presLayoutVars>
      </dgm:prSet>
      <dgm:spPr/>
    </dgm:pt>
  </dgm:ptLst>
  <dgm:cxnLst>
    <dgm:cxn modelId="{1C745327-9BFA-4061-96FE-F5F9E4CBD18B}" type="presOf" srcId="{F29982A7-E59E-4DF0-B74B-B03CF953447D}" destId="{28C553C5-0619-4D44-AEB5-844E552766BD}" srcOrd="0" destOrd="0" presId="urn:microsoft.com/office/officeart/2018/2/layout/IconVerticalSolidList"/>
    <dgm:cxn modelId="{42BE974F-A37D-44D2-B898-4514D93E630F}" srcId="{C068B600-C07B-4873-B94D-75842F6A3338}" destId="{36A8F594-451B-4053-B22B-B04A4EF8D66F}" srcOrd="3" destOrd="0" parTransId="{AC704450-9A65-4C69-A45C-EBACD1582768}" sibTransId="{A2A0BBD0-908F-4CCB-B88F-16D24ED284E2}"/>
    <dgm:cxn modelId="{2276AC72-51E1-457C-8350-668EB3F040F0}" srcId="{C068B600-C07B-4873-B94D-75842F6A3338}" destId="{E3278E6E-31E0-4695-B184-169C4E7DD76A}" srcOrd="1" destOrd="0" parTransId="{A403D4A8-DAD4-4B93-A626-EED600FEAB10}" sibTransId="{11AA2AB7-7B81-4167-8495-F91E8495EDF4}"/>
    <dgm:cxn modelId="{AFB722B2-4165-4FC9-AF62-2115834B75C8}" srcId="{C068B600-C07B-4873-B94D-75842F6A3338}" destId="{F29982A7-E59E-4DF0-B74B-B03CF953447D}" srcOrd="0" destOrd="0" parTransId="{3AD26F0F-1615-47AB-8492-B30B7282EEC4}" sibTransId="{C6080F61-30B1-4AF0-A27C-B979974C610E}"/>
    <dgm:cxn modelId="{71B690C7-AD67-4546-948E-E1C2E48B9FA9}" type="presOf" srcId="{C068B600-C07B-4873-B94D-75842F6A3338}" destId="{FE243C8B-1317-4AD8-A26D-5D7FCD59E8BA}" srcOrd="0" destOrd="0" presId="urn:microsoft.com/office/officeart/2018/2/layout/IconVerticalSolidList"/>
    <dgm:cxn modelId="{1AFBB0CC-6E43-476D-A234-86E84906312B}" srcId="{C068B600-C07B-4873-B94D-75842F6A3338}" destId="{E9C4EB39-7799-40B9-BF53-8F78E5B57E30}" srcOrd="2" destOrd="0" parTransId="{9581F47C-41F9-4490-8615-E139829B52B2}" sibTransId="{2CE959F7-012A-4A5C-9C1E-BE8344D707C3}"/>
    <dgm:cxn modelId="{AB1A92D9-663E-4826-B837-E13AC3FFA7A0}" type="presOf" srcId="{E9C4EB39-7799-40B9-BF53-8F78E5B57E30}" destId="{D740B8FE-4D83-4159-9CFF-D19DDB7CE193}" srcOrd="0" destOrd="0" presId="urn:microsoft.com/office/officeart/2018/2/layout/IconVerticalSolidList"/>
    <dgm:cxn modelId="{798EB3E6-C996-4ADB-A613-3AA1C9D07255}" type="presOf" srcId="{E3278E6E-31E0-4695-B184-169C4E7DD76A}" destId="{171EA106-0821-4D32-8026-D280E15E18A5}" srcOrd="0" destOrd="0" presId="urn:microsoft.com/office/officeart/2018/2/layout/IconVerticalSolidList"/>
    <dgm:cxn modelId="{D07A0BEC-534C-435A-BEA4-C7A63A311648}" type="presOf" srcId="{36A8F594-451B-4053-B22B-B04A4EF8D66F}" destId="{51E77D8C-D507-480F-9476-0DA195D039C7}" srcOrd="0" destOrd="0" presId="urn:microsoft.com/office/officeart/2018/2/layout/IconVerticalSolidList"/>
    <dgm:cxn modelId="{1A3AA085-13E0-4222-9EFC-902448AE9452}" type="presParOf" srcId="{FE243C8B-1317-4AD8-A26D-5D7FCD59E8BA}" destId="{4C705F8C-93A7-459E-8011-2D58BF3D8F9E}" srcOrd="0" destOrd="0" presId="urn:microsoft.com/office/officeart/2018/2/layout/IconVerticalSolidList"/>
    <dgm:cxn modelId="{B7B40B36-964B-4AB0-B99B-54FDF879A00C}" type="presParOf" srcId="{4C705F8C-93A7-459E-8011-2D58BF3D8F9E}" destId="{0DC3973E-4521-47F9-8295-8A2A457FBF3E}" srcOrd="0" destOrd="0" presId="urn:microsoft.com/office/officeart/2018/2/layout/IconVerticalSolidList"/>
    <dgm:cxn modelId="{5F43D8F8-EFD1-429E-9F6C-BE9D70397984}" type="presParOf" srcId="{4C705F8C-93A7-459E-8011-2D58BF3D8F9E}" destId="{C0AF5068-EC07-4527-9D86-BEB5901C8E2A}" srcOrd="1" destOrd="0" presId="urn:microsoft.com/office/officeart/2018/2/layout/IconVerticalSolidList"/>
    <dgm:cxn modelId="{12F17D6E-167F-47B6-85C3-89598E86E662}" type="presParOf" srcId="{4C705F8C-93A7-459E-8011-2D58BF3D8F9E}" destId="{49F1798E-D3DE-4C40-A604-820E15128055}" srcOrd="2" destOrd="0" presId="urn:microsoft.com/office/officeart/2018/2/layout/IconVerticalSolidList"/>
    <dgm:cxn modelId="{6ED140F8-9BBB-4459-9B6F-3CF01835EF9E}" type="presParOf" srcId="{4C705F8C-93A7-459E-8011-2D58BF3D8F9E}" destId="{28C553C5-0619-4D44-AEB5-844E552766BD}" srcOrd="3" destOrd="0" presId="urn:microsoft.com/office/officeart/2018/2/layout/IconVerticalSolidList"/>
    <dgm:cxn modelId="{8D7B3441-E983-42D7-9353-FF018A1C8FA4}" type="presParOf" srcId="{FE243C8B-1317-4AD8-A26D-5D7FCD59E8BA}" destId="{84D0B49B-DC1E-4A03-9433-D8F74855AFE0}" srcOrd="1" destOrd="0" presId="urn:microsoft.com/office/officeart/2018/2/layout/IconVerticalSolidList"/>
    <dgm:cxn modelId="{4D023FF6-6B2F-4B08-B4FD-A35B99788C40}" type="presParOf" srcId="{FE243C8B-1317-4AD8-A26D-5D7FCD59E8BA}" destId="{CFA42BBA-D87D-4CF4-8487-25FE92F4CA78}" srcOrd="2" destOrd="0" presId="urn:microsoft.com/office/officeart/2018/2/layout/IconVerticalSolidList"/>
    <dgm:cxn modelId="{01EF1A5B-D527-4A3A-A75D-A3EB643299F0}" type="presParOf" srcId="{CFA42BBA-D87D-4CF4-8487-25FE92F4CA78}" destId="{DA8553DD-C28E-4DCF-8D03-BF6DD69DEBA3}" srcOrd="0" destOrd="0" presId="urn:microsoft.com/office/officeart/2018/2/layout/IconVerticalSolidList"/>
    <dgm:cxn modelId="{9A88A385-2F43-47EF-BA93-A7FB3DADCB01}" type="presParOf" srcId="{CFA42BBA-D87D-4CF4-8487-25FE92F4CA78}" destId="{99B00348-4E11-450A-B328-BC37DD96E091}" srcOrd="1" destOrd="0" presId="urn:microsoft.com/office/officeart/2018/2/layout/IconVerticalSolidList"/>
    <dgm:cxn modelId="{6A24AF31-7902-4A50-85AD-CABCA9CE8800}" type="presParOf" srcId="{CFA42BBA-D87D-4CF4-8487-25FE92F4CA78}" destId="{76752D23-7613-456C-BABC-1E62D8E1F2AA}" srcOrd="2" destOrd="0" presId="urn:microsoft.com/office/officeart/2018/2/layout/IconVerticalSolidList"/>
    <dgm:cxn modelId="{F5DFF0DA-B036-4F44-B4CB-D834C4177EF8}" type="presParOf" srcId="{CFA42BBA-D87D-4CF4-8487-25FE92F4CA78}" destId="{171EA106-0821-4D32-8026-D280E15E18A5}" srcOrd="3" destOrd="0" presId="urn:microsoft.com/office/officeart/2018/2/layout/IconVerticalSolidList"/>
    <dgm:cxn modelId="{532B9D62-801C-46DD-8CD4-67F356A89A9D}" type="presParOf" srcId="{FE243C8B-1317-4AD8-A26D-5D7FCD59E8BA}" destId="{5DC7B769-B4AE-4549-942A-F0956F712D02}" srcOrd="3" destOrd="0" presId="urn:microsoft.com/office/officeart/2018/2/layout/IconVerticalSolidList"/>
    <dgm:cxn modelId="{FAFC4836-0205-41AB-BF7E-BD1D81CC257E}" type="presParOf" srcId="{FE243C8B-1317-4AD8-A26D-5D7FCD59E8BA}" destId="{5C3BE5DB-5B7C-45D6-98FF-7DD3B745C077}" srcOrd="4" destOrd="0" presId="urn:microsoft.com/office/officeart/2018/2/layout/IconVerticalSolidList"/>
    <dgm:cxn modelId="{422383A8-C28A-49E9-BCFA-E2AF0B108429}" type="presParOf" srcId="{5C3BE5DB-5B7C-45D6-98FF-7DD3B745C077}" destId="{D6468EA8-0EC4-4553-86BF-5A46F80F8DAE}" srcOrd="0" destOrd="0" presId="urn:microsoft.com/office/officeart/2018/2/layout/IconVerticalSolidList"/>
    <dgm:cxn modelId="{FB8516FF-1566-4664-9D8D-66209D724292}" type="presParOf" srcId="{5C3BE5DB-5B7C-45D6-98FF-7DD3B745C077}" destId="{9CEAC242-D392-44DB-82CC-615A92D96DC3}" srcOrd="1" destOrd="0" presId="urn:microsoft.com/office/officeart/2018/2/layout/IconVerticalSolidList"/>
    <dgm:cxn modelId="{AA32827F-39A7-43F0-9361-C19EF5E70B5C}" type="presParOf" srcId="{5C3BE5DB-5B7C-45D6-98FF-7DD3B745C077}" destId="{35D4904F-C298-4292-8011-2DB06E9A5672}" srcOrd="2" destOrd="0" presId="urn:microsoft.com/office/officeart/2018/2/layout/IconVerticalSolidList"/>
    <dgm:cxn modelId="{62A7A559-B955-4BF4-BE62-42B427D6074C}" type="presParOf" srcId="{5C3BE5DB-5B7C-45D6-98FF-7DD3B745C077}" destId="{D740B8FE-4D83-4159-9CFF-D19DDB7CE193}" srcOrd="3" destOrd="0" presId="urn:microsoft.com/office/officeart/2018/2/layout/IconVerticalSolidList"/>
    <dgm:cxn modelId="{D24F5E04-1871-4C7F-9A86-A5E8661D6012}" type="presParOf" srcId="{FE243C8B-1317-4AD8-A26D-5D7FCD59E8BA}" destId="{071D8E3A-A90D-4FE3-A1C4-C751F0C80D0F}" srcOrd="5" destOrd="0" presId="urn:microsoft.com/office/officeart/2018/2/layout/IconVerticalSolidList"/>
    <dgm:cxn modelId="{30A51D5E-3ADE-4DD6-A85C-3E420789A0AB}" type="presParOf" srcId="{FE243C8B-1317-4AD8-A26D-5D7FCD59E8BA}" destId="{21656BF1-CB7E-4376-B635-F7E7585E84E0}" srcOrd="6" destOrd="0" presId="urn:microsoft.com/office/officeart/2018/2/layout/IconVerticalSolidList"/>
    <dgm:cxn modelId="{AEC1A8C2-EE02-4C55-A2C4-D2E926733667}" type="presParOf" srcId="{21656BF1-CB7E-4376-B635-F7E7585E84E0}" destId="{A8E65FDB-F5EB-4DE2-A836-C0C1443B7655}" srcOrd="0" destOrd="0" presId="urn:microsoft.com/office/officeart/2018/2/layout/IconVerticalSolidList"/>
    <dgm:cxn modelId="{DD55AF93-4669-486E-90B4-BF0D99B9A123}" type="presParOf" srcId="{21656BF1-CB7E-4376-B635-F7E7585E84E0}" destId="{6DFBC197-EE11-4E45-9F53-9DDA565DC153}" srcOrd="1" destOrd="0" presId="urn:microsoft.com/office/officeart/2018/2/layout/IconVerticalSolidList"/>
    <dgm:cxn modelId="{A7F2612C-CFA9-47DC-9C1E-41C2B047F3FD}" type="presParOf" srcId="{21656BF1-CB7E-4376-B635-F7E7585E84E0}" destId="{57F5196F-3DC1-4AFA-9022-B3595EC24262}" srcOrd="2" destOrd="0" presId="urn:microsoft.com/office/officeart/2018/2/layout/IconVerticalSolidList"/>
    <dgm:cxn modelId="{736597B1-B0DE-44A8-8711-83C84830C445}" type="presParOf" srcId="{21656BF1-CB7E-4376-B635-F7E7585E84E0}" destId="{51E77D8C-D507-480F-9476-0DA195D039C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4A0E48E-C6E6-496F-9B0A-9B2C6D29E4BF}"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EF040E17-39BB-411E-98DD-0CDF4DB4B4AC}">
      <dgm:prSet/>
      <dgm:spPr/>
      <dgm:t>
        <a:bodyPr/>
        <a:lstStyle/>
        <a:p>
          <a:pPr>
            <a:lnSpc>
              <a:spcPct val="150000"/>
            </a:lnSpc>
          </a:pPr>
          <a:r>
            <a:rPr lang="en-IN" dirty="0">
              <a:solidFill>
                <a:schemeClr val="bg1"/>
              </a:solidFill>
              <a:latin typeface="Arial" panose="020B0604020202020204" pitchFamily="34" charset="0"/>
              <a:cs typeface="Arial" panose="020B0604020202020204" pitchFamily="34" charset="0"/>
            </a:rPr>
            <a:t>Costs of glucometers and smartphones may deter continued usage despite free downloads (</a:t>
          </a:r>
          <a:r>
            <a:rPr lang="en-IN" dirty="0" err="1">
              <a:solidFill>
                <a:schemeClr val="bg1"/>
              </a:solidFill>
              <a:latin typeface="Arial" panose="020B0604020202020204" pitchFamily="34" charset="0"/>
              <a:cs typeface="Arial" panose="020B0604020202020204" pitchFamily="34" charset="0"/>
            </a:rPr>
            <a:t>Kesavadev</a:t>
          </a:r>
          <a:r>
            <a:rPr lang="en-IN" dirty="0">
              <a:solidFill>
                <a:schemeClr val="bg1"/>
              </a:solidFill>
              <a:latin typeface="Arial" panose="020B0604020202020204" pitchFamily="34" charset="0"/>
              <a:cs typeface="Arial" panose="020B0604020202020204" pitchFamily="34" charset="0"/>
            </a:rPr>
            <a:t> and Mohan, 2023).</a:t>
          </a:r>
          <a:endParaRPr lang="en-US" dirty="0">
            <a:solidFill>
              <a:schemeClr val="bg1"/>
            </a:solidFill>
            <a:latin typeface="Arial" panose="020B0604020202020204" pitchFamily="34" charset="0"/>
            <a:cs typeface="Arial" panose="020B0604020202020204" pitchFamily="34" charset="0"/>
          </a:endParaRPr>
        </a:p>
      </dgm:t>
    </dgm:pt>
    <dgm:pt modelId="{BE7FDD9F-E4C2-4922-AC24-C3A4D1550BF1}" type="parTrans" cxnId="{2945E392-B5ED-4E35-B981-03BA9D2A1295}">
      <dgm:prSet/>
      <dgm:spPr/>
      <dgm:t>
        <a:bodyPr/>
        <a:lstStyle/>
        <a:p>
          <a:pPr>
            <a:lnSpc>
              <a:spcPct val="150000"/>
            </a:lnSpc>
          </a:pPr>
          <a:endParaRPr lang="en-US">
            <a:solidFill>
              <a:schemeClr val="bg1"/>
            </a:solidFill>
            <a:latin typeface="Arial" panose="020B0604020202020204" pitchFamily="34" charset="0"/>
            <a:cs typeface="Arial" panose="020B0604020202020204" pitchFamily="34" charset="0"/>
          </a:endParaRPr>
        </a:p>
      </dgm:t>
    </dgm:pt>
    <dgm:pt modelId="{D37A83CB-D851-4580-876F-BDB13DB787DE}" type="sibTrans" cxnId="{2945E392-B5ED-4E35-B981-03BA9D2A1295}">
      <dgm:prSet/>
      <dgm:spPr/>
      <dgm:t>
        <a:bodyPr/>
        <a:lstStyle/>
        <a:p>
          <a:pPr>
            <a:lnSpc>
              <a:spcPct val="150000"/>
            </a:lnSpc>
          </a:pPr>
          <a:endParaRPr lang="en-US">
            <a:solidFill>
              <a:schemeClr val="bg1"/>
            </a:solidFill>
            <a:latin typeface="Arial" panose="020B0604020202020204" pitchFamily="34" charset="0"/>
            <a:cs typeface="Arial" panose="020B0604020202020204" pitchFamily="34" charset="0"/>
          </a:endParaRPr>
        </a:p>
      </dgm:t>
    </dgm:pt>
    <dgm:pt modelId="{FE1852C5-D6D8-4CDA-A2A8-73975E6A3A4E}">
      <dgm:prSet/>
      <dgm:spPr/>
      <dgm:t>
        <a:bodyPr/>
        <a:lstStyle/>
        <a:p>
          <a:pPr>
            <a:lnSpc>
              <a:spcPct val="150000"/>
            </a:lnSpc>
            <a:buClrTx/>
            <a:buSzTx/>
            <a:buFontTx/>
            <a:buNone/>
          </a:pPr>
          <a:r>
            <a:rPr lang="en-IN" dirty="0">
              <a:solidFill>
                <a:schemeClr val="bg1"/>
              </a:solidFill>
              <a:effectLst/>
              <a:latin typeface="Arial" panose="020B0604020202020204" pitchFamily="34" charset="0"/>
              <a:ea typeface="+mn-ea"/>
              <a:cs typeface="Arial" panose="020B0604020202020204" pitchFamily="34" charset="0"/>
            </a:rPr>
            <a:t>Each of the challenges might be identified and addressed on an individual basis by evaluating the overall practical design, which is utilizing uncomplicated applications, local community partnerships </a:t>
          </a:r>
          <a:r>
            <a:rPr lang="en-IN" dirty="0">
              <a:solidFill>
                <a:schemeClr val="bg1"/>
              </a:solidFill>
              <a:latin typeface="Arial" panose="020B0604020202020204" pitchFamily="34" charset="0"/>
              <a:cs typeface="Arial" panose="020B0604020202020204" pitchFamily="34" charset="0"/>
            </a:rPr>
            <a:t>(</a:t>
          </a:r>
          <a:r>
            <a:rPr lang="en-IN" dirty="0" err="1">
              <a:solidFill>
                <a:schemeClr val="bg1"/>
              </a:solidFill>
              <a:latin typeface="Arial" panose="020B0604020202020204" pitchFamily="34" charset="0"/>
              <a:cs typeface="Arial" panose="020B0604020202020204" pitchFamily="34" charset="0"/>
            </a:rPr>
            <a:t>Kesavadev</a:t>
          </a:r>
          <a:r>
            <a:rPr lang="en-IN" dirty="0">
              <a:solidFill>
                <a:schemeClr val="bg1"/>
              </a:solidFill>
              <a:latin typeface="Arial" panose="020B0604020202020204" pitchFamily="34" charset="0"/>
              <a:cs typeface="Arial" panose="020B0604020202020204" pitchFamily="34" charset="0"/>
            </a:rPr>
            <a:t> and Mohan, 2023)</a:t>
          </a:r>
          <a:r>
            <a:rPr lang="en-IN" dirty="0">
              <a:solidFill>
                <a:schemeClr val="bg1"/>
              </a:solidFill>
              <a:effectLst/>
              <a:latin typeface="Arial" panose="020B0604020202020204" pitchFamily="34" charset="0"/>
              <a:ea typeface="+mn-ea"/>
              <a:cs typeface="Arial" panose="020B0604020202020204" pitchFamily="34" charset="0"/>
            </a:rPr>
            <a:t>. </a:t>
          </a:r>
          <a:endParaRPr lang="en-US" dirty="0">
            <a:solidFill>
              <a:schemeClr val="bg1"/>
            </a:solidFill>
            <a:latin typeface="Arial" panose="020B0604020202020204" pitchFamily="34" charset="0"/>
            <a:cs typeface="Arial" panose="020B0604020202020204" pitchFamily="34" charset="0"/>
          </a:endParaRPr>
        </a:p>
      </dgm:t>
    </dgm:pt>
    <dgm:pt modelId="{7DBFEB5B-10B0-494C-AB9F-0BB42AA553B6}" type="parTrans" cxnId="{27DD47BD-B481-4CA3-87BC-A64308503D60}">
      <dgm:prSet/>
      <dgm:spPr/>
      <dgm:t>
        <a:bodyPr/>
        <a:lstStyle/>
        <a:p>
          <a:pPr>
            <a:lnSpc>
              <a:spcPct val="150000"/>
            </a:lnSpc>
          </a:pPr>
          <a:endParaRPr lang="en-US">
            <a:solidFill>
              <a:schemeClr val="bg1"/>
            </a:solidFill>
            <a:latin typeface="Arial" panose="020B0604020202020204" pitchFamily="34" charset="0"/>
            <a:cs typeface="Arial" panose="020B0604020202020204" pitchFamily="34" charset="0"/>
          </a:endParaRPr>
        </a:p>
      </dgm:t>
    </dgm:pt>
    <dgm:pt modelId="{071D8A4A-7E26-4216-86E6-FBEFE9B4A63D}" type="sibTrans" cxnId="{27DD47BD-B481-4CA3-87BC-A64308503D60}">
      <dgm:prSet/>
      <dgm:spPr/>
      <dgm:t>
        <a:bodyPr/>
        <a:lstStyle/>
        <a:p>
          <a:pPr>
            <a:lnSpc>
              <a:spcPct val="150000"/>
            </a:lnSpc>
          </a:pPr>
          <a:endParaRPr lang="en-US">
            <a:solidFill>
              <a:schemeClr val="bg1"/>
            </a:solidFill>
            <a:latin typeface="Arial" panose="020B0604020202020204" pitchFamily="34" charset="0"/>
            <a:cs typeface="Arial" panose="020B0604020202020204" pitchFamily="34" charset="0"/>
          </a:endParaRPr>
        </a:p>
      </dgm:t>
    </dgm:pt>
    <dgm:pt modelId="{A986BCDB-D93A-4CF8-A5C2-5D9DA457CFF1}">
      <dgm:prSet/>
      <dgm:spPr/>
      <dgm:t>
        <a:bodyPr/>
        <a:lstStyle/>
        <a:p>
          <a:pPr>
            <a:lnSpc>
              <a:spcPct val="150000"/>
            </a:lnSpc>
            <a:buNone/>
          </a:pPr>
          <a:r>
            <a:rPr lang="en-US" b="1" dirty="0">
              <a:solidFill>
                <a:schemeClr val="bg1"/>
              </a:solidFill>
              <a:latin typeface="Arial" panose="020B0604020202020204" pitchFamily="34" charset="0"/>
              <a:cs typeface="Arial" panose="020B0604020202020204" pitchFamily="34" charset="0"/>
            </a:rPr>
            <a:t>Cost of Supporting Devices:</a:t>
          </a:r>
          <a:r>
            <a:rPr lang="en-US" dirty="0">
              <a:solidFill>
                <a:schemeClr val="bg1"/>
              </a:solidFill>
              <a:latin typeface="Arial" panose="020B0604020202020204" pitchFamily="34" charset="0"/>
              <a:cs typeface="Arial" panose="020B0604020202020204" pitchFamily="34" charset="0"/>
            </a:rPr>
            <a:t> Although </a:t>
          </a:r>
          <a:r>
            <a:rPr lang="en-US" dirty="0" err="1">
              <a:solidFill>
                <a:schemeClr val="bg1"/>
              </a:solidFill>
              <a:latin typeface="Arial" panose="020B0604020202020204" pitchFamily="34" charset="0"/>
              <a:cs typeface="Arial" panose="020B0604020202020204" pitchFamily="34" charset="0"/>
            </a:rPr>
            <a:t>GlucoTrack</a:t>
          </a:r>
          <a:r>
            <a:rPr lang="en-US" dirty="0">
              <a:solidFill>
                <a:schemeClr val="bg1"/>
              </a:solidFill>
              <a:latin typeface="Arial" panose="020B0604020202020204" pitchFamily="34" charset="0"/>
              <a:cs typeface="Arial" panose="020B0604020202020204" pitchFamily="34" charset="0"/>
            </a:rPr>
            <a:t> is free to download, users must purchase compatible glucometers and test strips, which may be unaffordable for low-income individuals.</a:t>
          </a:r>
        </a:p>
      </dgm:t>
    </dgm:pt>
    <dgm:pt modelId="{360A2817-C8C8-4249-9D6E-202A7D5342CB}" type="parTrans" cxnId="{5418800E-0BD0-46E4-8C6A-A171EE11114E}">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4A21A235-CA10-4B4B-B088-D2A875FA3210}" type="sibTrans" cxnId="{5418800E-0BD0-46E4-8C6A-A171EE11114E}">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1363E0DE-A42C-4F47-B9F1-DBBB6A5CB89D}">
      <dgm:prSet/>
      <dgm:spPr/>
      <dgm:t>
        <a:bodyPr/>
        <a:lstStyle/>
        <a:p>
          <a:pPr>
            <a:buNone/>
          </a:pPr>
          <a:r>
            <a:rPr lang="en-US" b="1" dirty="0">
              <a:solidFill>
                <a:schemeClr val="bg1"/>
              </a:solidFill>
              <a:latin typeface="Arial" panose="020B0604020202020204" pitchFamily="34" charset="0"/>
              <a:cs typeface="Arial" panose="020B0604020202020204" pitchFamily="34" charset="0"/>
            </a:rPr>
            <a:t>Limited Economic Resources:</a:t>
          </a:r>
          <a:r>
            <a:rPr lang="en-US" dirty="0">
              <a:solidFill>
                <a:schemeClr val="bg1"/>
              </a:solidFill>
              <a:latin typeface="Arial" panose="020B0604020202020204" pitchFamily="34" charset="0"/>
              <a:cs typeface="Arial" panose="020B0604020202020204" pitchFamily="34" charset="0"/>
            </a:rPr>
            <a:t> Ongoing financial constraints, including data costs or smartphone repairs, can discourage consistent app use, leading to reduced engagement and difficulty sustaining long-term diabetes self-management.</a:t>
          </a:r>
        </a:p>
      </dgm:t>
    </dgm:pt>
    <dgm:pt modelId="{6B1E7A0A-58F2-4F6F-9DB6-E9B36B712D71}" type="parTrans" cxnId="{897687BC-7B37-494D-80FC-2F95B7B6CF77}">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0CAAC606-232D-4A90-86DB-25D0F0061153}" type="sibTrans" cxnId="{897687BC-7B37-494D-80FC-2F95B7B6CF77}">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D416D27F-1FF3-40D5-9DD7-959AC8F00570}" type="pres">
      <dgm:prSet presAssocID="{A4A0E48E-C6E6-496F-9B0A-9B2C6D29E4BF}" presName="diagram" presStyleCnt="0">
        <dgm:presLayoutVars>
          <dgm:dir/>
          <dgm:resizeHandles val="exact"/>
        </dgm:presLayoutVars>
      </dgm:prSet>
      <dgm:spPr/>
    </dgm:pt>
    <dgm:pt modelId="{EA69DFC2-DE72-4BF2-8160-F78FF408FF7E}" type="pres">
      <dgm:prSet presAssocID="{EF040E17-39BB-411E-98DD-0CDF4DB4B4AC}" presName="node" presStyleLbl="node1" presStyleIdx="0" presStyleCnt="4">
        <dgm:presLayoutVars>
          <dgm:bulletEnabled val="1"/>
        </dgm:presLayoutVars>
      </dgm:prSet>
      <dgm:spPr/>
    </dgm:pt>
    <dgm:pt modelId="{795357C4-F8A0-4370-8438-F19B4E1E1D16}" type="pres">
      <dgm:prSet presAssocID="{D37A83CB-D851-4580-876F-BDB13DB787DE}" presName="sibTrans" presStyleCnt="0"/>
      <dgm:spPr/>
    </dgm:pt>
    <dgm:pt modelId="{FE6AB78C-24DB-43DF-85C7-4C173B853943}" type="pres">
      <dgm:prSet presAssocID="{A986BCDB-D93A-4CF8-A5C2-5D9DA457CFF1}" presName="node" presStyleLbl="node1" presStyleIdx="1" presStyleCnt="4">
        <dgm:presLayoutVars>
          <dgm:bulletEnabled val="1"/>
        </dgm:presLayoutVars>
      </dgm:prSet>
      <dgm:spPr/>
    </dgm:pt>
    <dgm:pt modelId="{650C516C-49F9-48C9-A91C-81BA3B41AA4C}" type="pres">
      <dgm:prSet presAssocID="{4A21A235-CA10-4B4B-B088-D2A875FA3210}" presName="sibTrans" presStyleCnt="0"/>
      <dgm:spPr/>
    </dgm:pt>
    <dgm:pt modelId="{D7F1D38C-69BF-4B23-9849-39C3C20FFFC8}" type="pres">
      <dgm:prSet presAssocID="{1363E0DE-A42C-4F47-B9F1-DBBB6A5CB89D}" presName="node" presStyleLbl="node1" presStyleIdx="2" presStyleCnt="4">
        <dgm:presLayoutVars>
          <dgm:bulletEnabled val="1"/>
        </dgm:presLayoutVars>
      </dgm:prSet>
      <dgm:spPr/>
    </dgm:pt>
    <dgm:pt modelId="{36457597-1D51-4530-A7D8-F8B891D10433}" type="pres">
      <dgm:prSet presAssocID="{0CAAC606-232D-4A90-86DB-25D0F0061153}" presName="sibTrans" presStyleCnt="0"/>
      <dgm:spPr/>
    </dgm:pt>
    <dgm:pt modelId="{FD0CBB77-90A7-4242-AE04-3689F064EA12}" type="pres">
      <dgm:prSet presAssocID="{FE1852C5-D6D8-4CDA-A2A8-73975E6A3A4E}" presName="node" presStyleLbl="node1" presStyleIdx="3" presStyleCnt="4">
        <dgm:presLayoutVars>
          <dgm:bulletEnabled val="1"/>
        </dgm:presLayoutVars>
      </dgm:prSet>
      <dgm:spPr/>
    </dgm:pt>
  </dgm:ptLst>
  <dgm:cxnLst>
    <dgm:cxn modelId="{1036AD0C-6439-4F7E-84F7-A4D108FFC564}" type="presOf" srcId="{1363E0DE-A42C-4F47-B9F1-DBBB6A5CB89D}" destId="{D7F1D38C-69BF-4B23-9849-39C3C20FFFC8}" srcOrd="0" destOrd="0" presId="urn:microsoft.com/office/officeart/2005/8/layout/default"/>
    <dgm:cxn modelId="{5418800E-0BD0-46E4-8C6A-A171EE11114E}" srcId="{A4A0E48E-C6E6-496F-9B0A-9B2C6D29E4BF}" destId="{A986BCDB-D93A-4CF8-A5C2-5D9DA457CFF1}" srcOrd="1" destOrd="0" parTransId="{360A2817-C8C8-4249-9D6E-202A7D5342CB}" sibTransId="{4A21A235-CA10-4B4B-B088-D2A875FA3210}"/>
    <dgm:cxn modelId="{3C53211C-7CF8-45FF-9F50-8578BF81289D}" type="presOf" srcId="{EF040E17-39BB-411E-98DD-0CDF4DB4B4AC}" destId="{EA69DFC2-DE72-4BF2-8160-F78FF408FF7E}" srcOrd="0" destOrd="0" presId="urn:microsoft.com/office/officeart/2005/8/layout/default"/>
    <dgm:cxn modelId="{2945E392-B5ED-4E35-B981-03BA9D2A1295}" srcId="{A4A0E48E-C6E6-496F-9B0A-9B2C6D29E4BF}" destId="{EF040E17-39BB-411E-98DD-0CDF4DB4B4AC}" srcOrd="0" destOrd="0" parTransId="{BE7FDD9F-E4C2-4922-AC24-C3A4D1550BF1}" sibTransId="{D37A83CB-D851-4580-876F-BDB13DB787DE}"/>
    <dgm:cxn modelId="{F84CB9B5-9041-4B99-953D-290F1CB171C8}" type="presOf" srcId="{FE1852C5-D6D8-4CDA-A2A8-73975E6A3A4E}" destId="{FD0CBB77-90A7-4242-AE04-3689F064EA12}" srcOrd="0" destOrd="0" presId="urn:microsoft.com/office/officeart/2005/8/layout/default"/>
    <dgm:cxn modelId="{897687BC-7B37-494D-80FC-2F95B7B6CF77}" srcId="{A4A0E48E-C6E6-496F-9B0A-9B2C6D29E4BF}" destId="{1363E0DE-A42C-4F47-B9F1-DBBB6A5CB89D}" srcOrd="2" destOrd="0" parTransId="{6B1E7A0A-58F2-4F6F-9DB6-E9B36B712D71}" sibTransId="{0CAAC606-232D-4A90-86DB-25D0F0061153}"/>
    <dgm:cxn modelId="{27DD47BD-B481-4CA3-87BC-A64308503D60}" srcId="{A4A0E48E-C6E6-496F-9B0A-9B2C6D29E4BF}" destId="{FE1852C5-D6D8-4CDA-A2A8-73975E6A3A4E}" srcOrd="3" destOrd="0" parTransId="{7DBFEB5B-10B0-494C-AB9F-0BB42AA553B6}" sibTransId="{071D8A4A-7E26-4216-86E6-FBEFE9B4A63D}"/>
    <dgm:cxn modelId="{609843D9-7EC6-4458-84B2-3ECC5A2E5919}" type="presOf" srcId="{A986BCDB-D93A-4CF8-A5C2-5D9DA457CFF1}" destId="{FE6AB78C-24DB-43DF-85C7-4C173B853943}" srcOrd="0" destOrd="0" presId="urn:microsoft.com/office/officeart/2005/8/layout/default"/>
    <dgm:cxn modelId="{CA1F90DF-EC52-4299-A825-74206C05A6B0}" type="presOf" srcId="{A4A0E48E-C6E6-496F-9B0A-9B2C6D29E4BF}" destId="{D416D27F-1FF3-40D5-9DD7-959AC8F00570}" srcOrd="0" destOrd="0" presId="urn:microsoft.com/office/officeart/2005/8/layout/default"/>
    <dgm:cxn modelId="{27E0A496-1AA1-4540-9105-63E93641A1E8}" type="presParOf" srcId="{D416D27F-1FF3-40D5-9DD7-959AC8F00570}" destId="{EA69DFC2-DE72-4BF2-8160-F78FF408FF7E}" srcOrd="0" destOrd="0" presId="urn:microsoft.com/office/officeart/2005/8/layout/default"/>
    <dgm:cxn modelId="{0176F50A-10FE-435A-B605-85D238B1BCCF}" type="presParOf" srcId="{D416D27F-1FF3-40D5-9DD7-959AC8F00570}" destId="{795357C4-F8A0-4370-8438-F19B4E1E1D16}" srcOrd="1" destOrd="0" presId="urn:microsoft.com/office/officeart/2005/8/layout/default"/>
    <dgm:cxn modelId="{126BF22B-CB4A-4AF5-8E49-53E3EE14E44D}" type="presParOf" srcId="{D416D27F-1FF3-40D5-9DD7-959AC8F00570}" destId="{FE6AB78C-24DB-43DF-85C7-4C173B853943}" srcOrd="2" destOrd="0" presId="urn:microsoft.com/office/officeart/2005/8/layout/default"/>
    <dgm:cxn modelId="{B5F3A75C-4F18-4832-A79C-1899773AD4A6}" type="presParOf" srcId="{D416D27F-1FF3-40D5-9DD7-959AC8F00570}" destId="{650C516C-49F9-48C9-A91C-81BA3B41AA4C}" srcOrd="3" destOrd="0" presId="urn:microsoft.com/office/officeart/2005/8/layout/default"/>
    <dgm:cxn modelId="{8AD539D3-2A16-4B48-B8D1-FC10EF415B95}" type="presParOf" srcId="{D416D27F-1FF3-40D5-9DD7-959AC8F00570}" destId="{D7F1D38C-69BF-4B23-9849-39C3C20FFFC8}" srcOrd="4" destOrd="0" presId="urn:microsoft.com/office/officeart/2005/8/layout/default"/>
    <dgm:cxn modelId="{005B18E8-9594-4E60-9C99-5889D1E4CEA0}" type="presParOf" srcId="{D416D27F-1FF3-40D5-9DD7-959AC8F00570}" destId="{36457597-1D51-4530-A7D8-F8B891D10433}" srcOrd="5" destOrd="0" presId="urn:microsoft.com/office/officeart/2005/8/layout/default"/>
    <dgm:cxn modelId="{59CC7C58-2B2B-4DD4-93B9-E6F94505027C}" type="presParOf" srcId="{D416D27F-1FF3-40D5-9DD7-959AC8F00570}" destId="{FD0CBB77-90A7-4242-AE04-3689F064EA12}"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348F969-0631-412C-835B-B04AAA205F45}"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700A10D9-6132-4512-ADE4-350C6591AD79}">
      <dgm:prSet/>
      <dgm:spPr/>
      <dgm:t>
        <a:bodyPr/>
        <a:lstStyle/>
        <a:p>
          <a:r>
            <a:rPr lang="en-US"/>
            <a:t>Low digital literacy and stigma among older adults discourage adoption (Chan, Burton and Flower, 2024).</a:t>
          </a:r>
        </a:p>
      </dgm:t>
    </dgm:pt>
    <dgm:pt modelId="{40A1E72D-B984-4AFB-8EFC-CB1CC7FC61EE}" type="parTrans" cxnId="{CE7DFABF-2341-4A3F-9398-BE5EF5A0180C}">
      <dgm:prSet/>
      <dgm:spPr/>
      <dgm:t>
        <a:bodyPr/>
        <a:lstStyle/>
        <a:p>
          <a:endParaRPr lang="en-US"/>
        </a:p>
      </dgm:t>
    </dgm:pt>
    <dgm:pt modelId="{DEE69312-2052-4FB4-B7D9-DE3F2E529E73}" type="sibTrans" cxnId="{CE7DFABF-2341-4A3F-9398-BE5EF5A0180C}">
      <dgm:prSet/>
      <dgm:spPr/>
      <dgm:t>
        <a:bodyPr/>
        <a:lstStyle/>
        <a:p>
          <a:endParaRPr lang="en-US"/>
        </a:p>
      </dgm:t>
    </dgm:pt>
    <dgm:pt modelId="{B56500B4-8FF9-41AC-8C46-E147CCB479FE}">
      <dgm:prSet/>
      <dgm:spPr/>
      <dgm:t>
        <a:bodyPr/>
        <a:lstStyle/>
        <a:p>
          <a:r>
            <a:rPr lang="en-US"/>
            <a:t>These potential barriers justify the consideration of user education and the establishment of trust, along with the perceived affordability of the product from an organizational perspective. </a:t>
          </a:r>
        </a:p>
      </dgm:t>
    </dgm:pt>
    <dgm:pt modelId="{D55BBD57-ED61-4D65-A578-DA6D9DCBD37B}" type="parTrans" cxnId="{642EBD63-11C7-4E4C-BAA9-E553BD75625B}">
      <dgm:prSet/>
      <dgm:spPr/>
      <dgm:t>
        <a:bodyPr/>
        <a:lstStyle/>
        <a:p>
          <a:endParaRPr lang="en-US"/>
        </a:p>
      </dgm:t>
    </dgm:pt>
    <dgm:pt modelId="{CD0C4E1B-27EB-434E-9527-C183DC24439C}" type="sibTrans" cxnId="{642EBD63-11C7-4E4C-BAA9-E553BD75625B}">
      <dgm:prSet/>
      <dgm:spPr/>
      <dgm:t>
        <a:bodyPr/>
        <a:lstStyle/>
        <a:p>
          <a:endParaRPr lang="en-US"/>
        </a:p>
      </dgm:t>
    </dgm:pt>
    <dgm:pt modelId="{52807B11-6E16-4543-9CFA-69753D7E1854}">
      <dgm:prSet/>
      <dgm:spPr/>
      <dgm:t>
        <a:bodyPr/>
        <a:lstStyle/>
        <a:p>
          <a:r>
            <a:rPr lang="en-US"/>
            <a:t>Many older adults and individuals from disadvantaged backgrounds may lack the confidence or skills to navigate health apps, limiting GlucoTrack’s adoption and effectiveness. </a:t>
          </a:r>
        </a:p>
      </dgm:t>
    </dgm:pt>
    <dgm:pt modelId="{B19F35FA-47CA-4F05-9AE3-38D9C19B281F}" type="parTrans" cxnId="{682A64F8-C562-4104-AFE9-65F19AB4A0F1}">
      <dgm:prSet/>
      <dgm:spPr/>
      <dgm:t>
        <a:bodyPr/>
        <a:lstStyle/>
        <a:p>
          <a:endParaRPr lang="en-US"/>
        </a:p>
      </dgm:t>
    </dgm:pt>
    <dgm:pt modelId="{72074991-4802-40B0-B81A-BBA6DFC84014}" type="sibTrans" cxnId="{682A64F8-C562-4104-AFE9-65F19AB4A0F1}">
      <dgm:prSet/>
      <dgm:spPr/>
      <dgm:t>
        <a:bodyPr/>
        <a:lstStyle/>
        <a:p>
          <a:endParaRPr lang="en-US"/>
        </a:p>
      </dgm:t>
    </dgm:pt>
    <dgm:pt modelId="{5D7DC247-772C-4BAC-B8C9-B3B078DAFCEE}">
      <dgm:prSet/>
      <dgm:spPr/>
      <dgm:t>
        <a:bodyPr/>
        <a:lstStyle/>
        <a:p>
          <a:r>
            <a:rPr lang="en-US"/>
            <a:t>In some communities, discussing diabetes or using digital tools for self-monitoring is viewed negatively, discouraging open engagement and creating resistance to adopting new health technologies.</a:t>
          </a:r>
        </a:p>
      </dgm:t>
    </dgm:pt>
    <dgm:pt modelId="{CDBD6FD1-8B61-4C52-B734-14414C724A6C}" type="parTrans" cxnId="{BA6EEA30-77C7-490C-A91D-6A1869769042}">
      <dgm:prSet/>
      <dgm:spPr/>
      <dgm:t>
        <a:bodyPr/>
        <a:lstStyle/>
        <a:p>
          <a:endParaRPr lang="en-US"/>
        </a:p>
      </dgm:t>
    </dgm:pt>
    <dgm:pt modelId="{3523DCC5-8F46-4493-B9C7-5ABEA5F6871E}" type="sibTrans" cxnId="{BA6EEA30-77C7-490C-A91D-6A1869769042}">
      <dgm:prSet/>
      <dgm:spPr/>
      <dgm:t>
        <a:bodyPr/>
        <a:lstStyle/>
        <a:p>
          <a:endParaRPr lang="en-US"/>
        </a:p>
      </dgm:t>
    </dgm:pt>
    <dgm:pt modelId="{0BBD2C6F-806F-4D5D-BD11-24E088FA6568}" type="pres">
      <dgm:prSet presAssocID="{F348F969-0631-412C-835B-B04AAA205F45}" presName="Name0" presStyleCnt="0">
        <dgm:presLayoutVars>
          <dgm:dir/>
          <dgm:resizeHandles val="exact"/>
        </dgm:presLayoutVars>
      </dgm:prSet>
      <dgm:spPr/>
    </dgm:pt>
    <dgm:pt modelId="{BE34C4EF-A77B-4A54-B343-C37A1A745F36}" type="pres">
      <dgm:prSet presAssocID="{700A10D9-6132-4512-ADE4-350C6591AD79}" presName="node" presStyleLbl="node1" presStyleIdx="0" presStyleCnt="4">
        <dgm:presLayoutVars>
          <dgm:bulletEnabled val="1"/>
        </dgm:presLayoutVars>
      </dgm:prSet>
      <dgm:spPr/>
    </dgm:pt>
    <dgm:pt modelId="{0261C3BC-102C-445C-8E48-0416C33F436F}" type="pres">
      <dgm:prSet presAssocID="{DEE69312-2052-4FB4-B7D9-DE3F2E529E73}" presName="sibTrans" presStyleLbl="sibTrans1D1" presStyleIdx="0" presStyleCnt="3"/>
      <dgm:spPr/>
    </dgm:pt>
    <dgm:pt modelId="{3DA98E13-C118-4175-A7B8-B161BE772AD3}" type="pres">
      <dgm:prSet presAssocID="{DEE69312-2052-4FB4-B7D9-DE3F2E529E73}" presName="connectorText" presStyleLbl="sibTrans1D1" presStyleIdx="0" presStyleCnt="3"/>
      <dgm:spPr/>
    </dgm:pt>
    <dgm:pt modelId="{B491C114-E84F-4A81-BF9D-809B1AC5F71B}" type="pres">
      <dgm:prSet presAssocID="{B56500B4-8FF9-41AC-8C46-E147CCB479FE}" presName="node" presStyleLbl="node1" presStyleIdx="1" presStyleCnt="4">
        <dgm:presLayoutVars>
          <dgm:bulletEnabled val="1"/>
        </dgm:presLayoutVars>
      </dgm:prSet>
      <dgm:spPr/>
    </dgm:pt>
    <dgm:pt modelId="{E92E5B64-3778-41A8-B348-E807D4080834}" type="pres">
      <dgm:prSet presAssocID="{CD0C4E1B-27EB-434E-9527-C183DC24439C}" presName="sibTrans" presStyleLbl="sibTrans1D1" presStyleIdx="1" presStyleCnt="3"/>
      <dgm:spPr/>
    </dgm:pt>
    <dgm:pt modelId="{E1A061CD-70B3-4539-AD14-B6C0EC59C544}" type="pres">
      <dgm:prSet presAssocID="{CD0C4E1B-27EB-434E-9527-C183DC24439C}" presName="connectorText" presStyleLbl="sibTrans1D1" presStyleIdx="1" presStyleCnt="3"/>
      <dgm:spPr/>
    </dgm:pt>
    <dgm:pt modelId="{307FB7CD-3342-4DB1-B947-C0E1B3594833}" type="pres">
      <dgm:prSet presAssocID="{52807B11-6E16-4543-9CFA-69753D7E1854}" presName="node" presStyleLbl="node1" presStyleIdx="2" presStyleCnt="4">
        <dgm:presLayoutVars>
          <dgm:bulletEnabled val="1"/>
        </dgm:presLayoutVars>
      </dgm:prSet>
      <dgm:spPr/>
    </dgm:pt>
    <dgm:pt modelId="{F6739335-C707-40A9-A8BE-73B717C81348}" type="pres">
      <dgm:prSet presAssocID="{72074991-4802-40B0-B81A-BBA6DFC84014}" presName="sibTrans" presStyleLbl="sibTrans1D1" presStyleIdx="2" presStyleCnt="3"/>
      <dgm:spPr/>
    </dgm:pt>
    <dgm:pt modelId="{F869EE08-C52E-4DA2-95AD-1A14BAF66156}" type="pres">
      <dgm:prSet presAssocID="{72074991-4802-40B0-B81A-BBA6DFC84014}" presName="connectorText" presStyleLbl="sibTrans1D1" presStyleIdx="2" presStyleCnt="3"/>
      <dgm:spPr/>
    </dgm:pt>
    <dgm:pt modelId="{4DC9093A-80CD-47B5-92B8-20779E1C173C}" type="pres">
      <dgm:prSet presAssocID="{5D7DC247-772C-4BAC-B8C9-B3B078DAFCEE}" presName="node" presStyleLbl="node1" presStyleIdx="3" presStyleCnt="4">
        <dgm:presLayoutVars>
          <dgm:bulletEnabled val="1"/>
        </dgm:presLayoutVars>
      </dgm:prSet>
      <dgm:spPr/>
    </dgm:pt>
  </dgm:ptLst>
  <dgm:cxnLst>
    <dgm:cxn modelId="{2B716907-258E-4A41-9685-754BA9B6C175}" type="presOf" srcId="{5D7DC247-772C-4BAC-B8C9-B3B078DAFCEE}" destId="{4DC9093A-80CD-47B5-92B8-20779E1C173C}" srcOrd="0" destOrd="0" presId="urn:microsoft.com/office/officeart/2016/7/layout/RepeatingBendingProcessNew"/>
    <dgm:cxn modelId="{47C7782E-20EE-4316-AB9A-7440706A2F12}" type="presOf" srcId="{72074991-4802-40B0-B81A-BBA6DFC84014}" destId="{F6739335-C707-40A9-A8BE-73B717C81348}" srcOrd="0" destOrd="0" presId="urn:microsoft.com/office/officeart/2016/7/layout/RepeatingBendingProcessNew"/>
    <dgm:cxn modelId="{BA6EEA30-77C7-490C-A91D-6A1869769042}" srcId="{F348F969-0631-412C-835B-B04AAA205F45}" destId="{5D7DC247-772C-4BAC-B8C9-B3B078DAFCEE}" srcOrd="3" destOrd="0" parTransId="{CDBD6FD1-8B61-4C52-B734-14414C724A6C}" sibTransId="{3523DCC5-8F46-4493-B9C7-5ABEA5F6871E}"/>
    <dgm:cxn modelId="{7535EF58-098E-4D66-8B07-05F6848D479C}" type="presOf" srcId="{700A10D9-6132-4512-ADE4-350C6591AD79}" destId="{BE34C4EF-A77B-4A54-B343-C37A1A745F36}" srcOrd="0" destOrd="0" presId="urn:microsoft.com/office/officeart/2016/7/layout/RepeatingBendingProcessNew"/>
    <dgm:cxn modelId="{642EBD63-11C7-4E4C-BAA9-E553BD75625B}" srcId="{F348F969-0631-412C-835B-B04AAA205F45}" destId="{B56500B4-8FF9-41AC-8C46-E147CCB479FE}" srcOrd="1" destOrd="0" parTransId="{D55BBD57-ED61-4D65-A578-DA6D9DCBD37B}" sibTransId="{CD0C4E1B-27EB-434E-9527-C183DC24439C}"/>
    <dgm:cxn modelId="{B442F773-232E-4156-ACFE-8027424DEDBF}" type="presOf" srcId="{52807B11-6E16-4543-9CFA-69753D7E1854}" destId="{307FB7CD-3342-4DB1-B947-C0E1B3594833}" srcOrd="0" destOrd="0" presId="urn:microsoft.com/office/officeart/2016/7/layout/RepeatingBendingProcessNew"/>
    <dgm:cxn modelId="{5AF86E9D-7170-4A77-88E9-89069DB7D0F3}" type="presOf" srcId="{DEE69312-2052-4FB4-B7D9-DE3F2E529E73}" destId="{0261C3BC-102C-445C-8E48-0416C33F436F}" srcOrd="0" destOrd="0" presId="urn:microsoft.com/office/officeart/2016/7/layout/RepeatingBendingProcessNew"/>
    <dgm:cxn modelId="{1C9C96A8-0946-484C-85FB-6ECB8CB83B90}" type="presOf" srcId="{F348F969-0631-412C-835B-B04AAA205F45}" destId="{0BBD2C6F-806F-4D5D-BD11-24E088FA6568}" srcOrd="0" destOrd="0" presId="urn:microsoft.com/office/officeart/2016/7/layout/RepeatingBendingProcessNew"/>
    <dgm:cxn modelId="{CE7DFABF-2341-4A3F-9398-BE5EF5A0180C}" srcId="{F348F969-0631-412C-835B-B04AAA205F45}" destId="{700A10D9-6132-4512-ADE4-350C6591AD79}" srcOrd="0" destOrd="0" parTransId="{40A1E72D-B984-4AFB-8EFC-CB1CC7FC61EE}" sibTransId="{DEE69312-2052-4FB4-B7D9-DE3F2E529E73}"/>
    <dgm:cxn modelId="{2941E8C1-BA72-4B28-89AE-A14828C723CB}" type="presOf" srcId="{CD0C4E1B-27EB-434E-9527-C183DC24439C}" destId="{E1A061CD-70B3-4539-AD14-B6C0EC59C544}" srcOrd="1" destOrd="0" presId="urn:microsoft.com/office/officeart/2016/7/layout/RepeatingBendingProcessNew"/>
    <dgm:cxn modelId="{45ED6DD8-8FF4-4334-AFDA-E9D9CB81A89A}" type="presOf" srcId="{B56500B4-8FF9-41AC-8C46-E147CCB479FE}" destId="{B491C114-E84F-4A81-BF9D-809B1AC5F71B}" srcOrd="0" destOrd="0" presId="urn:microsoft.com/office/officeart/2016/7/layout/RepeatingBendingProcessNew"/>
    <dgm:cxn modelId="{30194AD9-2256-41E9-962D-9488C9EAA769}" type="presOf" srcId="{CD0C4E1B-27EB-434E-9527-C183DC24439C}" destId="{E92E5B64-3778-41A8-B348-E807D4080834}" srcOrd="0" destOrd="0" presId="urn:microsoft.com/office/officeart/2016/7/layout/RepeatingBendingProcessNew"/>
    <dgm:cxn modelId="{FBA316E6-ED84-45CD-B075-1AAF64EF5353}" type="presOf" srcId="{72074991-4802-40B0-B81A-BBA6DFC84014}" destId="{F869EE08-C52E-4DA2-95AD-1A14BAF66156}" srcOrd="1" destOrd="0" presId="urn:microsoft.com/office/officeart/2016/7/layout/RepeatingBendingProcessNew"/>
    <dgm:cxn modelId="{50EFEAF6-1C18-4994-95A4-DE3D5BADD27E}" type="presOf" srcId="{DEE69312-2052-4FB4-B7D9-DE3F2E529E73}" destId="{3DA98E13-C118-4175-A7B8-B161BE772AD3}" srcOrd="1" destOrd="0" presId="urn:microsoft.com/office/officeart/2016/7/layout/RepeatingBendingProcessNew"/>
    <dgm:cxn modelId="{682A64F8-C562-4104-AFE9-65F19AB4A0F1}" srcId="{F348F969-0631-412C-835B-B04AAA205F45}" destId="{52807B11-6E16-4543-9CFA-69753D7E1854}" srcOrd="2" destOrd="0" parTransId="{B19F35FA-47CA-4F05-9AE3-38D9C19B281F}" sibTransId="{72074991-4802-40B0-B81A-BBA6DFC84014}"/>
    <dgm:cxn modelId="{DBBDF688-2628-4E1F-898A-F4CDCE97B032}" type="presParOf" srcId="{0BBD2C6F-806F-4D5D-BD11-24E088FA6568}" destId="{BE34C4EF-A77B-4A54-B343-C37A1A745F36}" srcOrd="0" destOrd="0" presId="urn:microsoft.com/office/officeart/2016/7/layout/RepeatingBendingProcessNew"/>
    <dgm:cxn modelId="{87DE3161-7013-4E3B-91AD-8F67F6962D70}" type="presParOf" srcId="{0BBD2C6F-806F-4D5D-BD11-24E088FA6568}" destId="{0261C3BC-102C-445C-8E48-0416C33F436F}" srcOrd="1" destOrd="0" presId="urn:microsoft.com/office/officeart/2016/7/layout/RepeatingBendingProcessNew"/>
    <dgm:cxn modelId="{9654C742-E9EA-49AB-A58F-8DFA5FF3D8DB}" type="presParOf" srcId="{0261C3BC-102C-445C-8E48-0416C33F436F}" destId="{3DA98E13-C118-4175-A7B8-B161BE772AD3}" srcOrd="0" destOrd="0" presId="urn:microsoft.com/office/officeart/2016/7/layout/RepeatingBendingProcessNew"/>
    <dgm:cxn modelId="{43442D62-CAEF-4C7F-B011-9C8FE6218D59}" type="presParOf" srcId="{0BBD2C6F-806F-4D5D-BD11-24E088FA6568}" destId="{B491C114-E84F-4A81-BF9D-809B1AC5F71B}" srcOrd="2" destOrd="0" presId="urn:microsoft.com/office/officeart/2016/7/layout/RepeatingBendingProcessNew"/>
    <dgm:cxn modelId="{E477312E-652E-4700-AB1E-C8E04A1BFDAB}" type="presParOf" srcId="{0BBD2C6F-806F-4D5D-BD11-24E088FA6568}" destId="{E92E5B64-3778-41A8-B348-E807D4080834}" srcOrd="3" destOrd="0" presId="urn:microsoft.com/office/officeart/2016/7/layout/RepeatingBendingProcessNew"/>
    <dgm:cxn modelId="{8BFFBFF2-6099-49E5-A5B1-42E6F02923E8}" type="presParOf" srcId="{E92E5B64-3778-41A8-B348-E807D4080834}" destId="{E1A061CD-70B3-4539-AD14-B6C0EC59C544}" srcOrd="0" destOrd="0" presId="urn:microsoft.com/office/officeart/2016/7/layout/RepeatingBendingProcessNew"/>
    <dgm:cxn modelId="{98B02868-9809-45D9-A4C6-B55DE0D61909}" type="presParOf" srcId="{0BBD2C6F-806F-4D5D-BD11-24E088FA6568}" destId="{307FB7CD-3342-4DB1-B947-C0E1B3594833}" srcOrd="4" destOrd="0" presId="urn:microsoft.com/office/officeart/2016/7/layout/RepeatingBendingProcessNew"/>
    <dgm:cxn modelId="{8A7A3D6D-31F9-43C8-9712-66297B4FE779}" type="presParOf" srcId="{0BBD2C6F-806F-4D5D-BD11-24E088FA6568}" destId="{F6739335-C707-40A9-A8BE-73B717C81348}" srcOrd="5" destOrd="0" presId="urn:microsoft.com/office/officeart/2016/7/layout/RepeatingBendingProcessNew"/>
    <dgm:cxn modelId="{9A98CACD-4FCD-490A-ADB6-B7386A00156F}" type="presParOf" srcId="{F6739335-C707-40A9-A8BE-73B717C81348}" destId="{F869EE08-C52E-4DA2-95AD-1A14BAF66156}" srcOrd="0" destOrd="0" presId="urn:microsoft.com/office/officeart/2016/7/layout/RepeatingBendingProcessNew"/>
    <dgm:cxn modelId="{2E26FCC8-A74A-4BC5-A0EC-DB0587EF2BEB}" type="presParOf" srcId="{0BBD2C6F-806F-4D5D-BD11-24E088FA6568}" destId="{4DC9093A-80CD-47B5-92B8-20779E1C173C}"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2F9592B-F5E6-4FC3-8012-65DF3C80BDB5}"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4E1E85DD-5D7A-42B8-A764-0CA87EA5B2C0}">
      <dgm:prSet/>
      <dgm:spPr/>
      <dgm:t>
        <a:bodyPr/>
        <a:lstStyle/>
        <a:p>
          <a:r>
            <a:rPr lang="en-IN" b="1"/>
            <a:t>Data Protection:</a:t>
          </a:r>
          <a:r>
            <a:rPr lang="en-IN"/>
            <a:t> Fully compliant with UK GDPR and NHS Digital Security Standards for encryption and privacy (Isibor, 2024).</a:t>
          </a:r>
        </a:p>
      </dgm:t>
    </dgm:pt>
    <dgm:pt modelId="{13E24671-8ADA-406B-85AE-68CF5B5DD54B}" type="parTrans" cxnId="{E7341317-79A3-42BF-865C-7536D83763E9}">
      <dgm:prSet/>
      <dgm:spPr/>
      <dgm:t>
        <a:bodyPr/>
        <a:lstStyle/>
        <a:p>
          <a:endParaRPr lang="en-GB"/>
        </a:p>
      </dgm:t>
    </dgm:pt>
    <dgm:pt modelId="{5EA38076-90AE-4512-8B27-1DB576F4704F}" type="sibTrans" cxnId="{E7341317-79A3-42BF-865C-7536D83763E9}">
      <dgm:prSet/>
      <dgm:spPr/>
      <dgm:t>
        <a:bodyPr/>
        <a:lstStyle/>
        <a:p>
          <a:endParaRPr lang="en-GB"/>
        </a:p>
      </dgm:t>
    </dgm:pt>
    <dgm:pt modelId="{B85F1AD5-3F0D-4A31-9F9F-E57A856011E3}">
      <dgm:prSet/>
      <dgm:spPr/>
      <dgm:t>
        <a:bodyPr/>
        <a:lstStyle/>
        <a:p>
          <a:r>
            <a:rPr lang="en-IN" b="1"/>
            <a:t>Informed Consent:</a:t>
          </a:r>
          <a:r>
            <a:rPr lang="en-IN"/>
            <a:t> Transparent data-collection process ensuring user control and voluntary participation (Sorrell, 2023).</a:t>
          </a:r>
        </a:p>
      </dgm:t>
    </dgm:pt>
    <dgm:pt modelId="{0E546BEC-40F1-4E05-8C8E-3B289FC3A178}" type="parTrans" cxnId="{F2762FDF-6E14-4CB6-B214-A3DC1D0C024C}">
      <dgm:prSet/>
      <dgm:spPr/>
      <dgm:t>
        <a:bodyPr/>
        <a:lstStyle/>
        <a:p>
          <a:endParaRPr lang="en-GB"/>
        </a:p>
      </dgm:t>
    </dgm:pt>
    <dgm:pt modelId="{603C2720-5BB6-49A6-B1EE-193BDA3C3924}" type="sibTrans" cxnId="{F2762FDF-6E14-4CB6-B214-A3DC1D0C024C}">
      <dgm:prSet/>
      <dgm:spPr/>
      <dgm:t>
        <a:bodyPr/>
        <a:lstStyle/>
        <a:p>
          <a:endParaRPr lang="en-GB"/>
        </a:p>
      </dgm:t>
    </dgm:pt>
    <dgm:pt modelId="{482C68CF-D5FB-42B9-B66A-ECC1FA88644E}">
      <dgm:prSet/>
      <dgm:spPr/>
      <dgm:t>
        <a:bodyPr/>
        <a:lstStyle/>
        <a:p>
          <a:r>
            <a:rPr lang="en-IN"/>
            <a:t>The app is compliant with UK GDPR and NHS Digital Data Security Standards and also helps in collecting as well as managing any data on the app in a secure manner and in encrypted format.</a:t>
          </a:r>
        </a:p>
      </dgm:t>
    </dgm:pt>
    <dgm:pt modelId="{FBC61DBC-0326-4E48-861B-AF7A4B2ACBFE}" type="parTrans" cxnId="{B0F06292-5E77-4AD5-B60A-C1EE0E07F916}">
      <dgm:prSet/>
      <dgm:spPr/>
      <dgm:t>
        <a:bodyPr/>
        <a:lstStyle/>
        <a:p>
          <a:endParaRPr lang="en-GB"/>
        </a:p>
      </dgm:t>
    </dgm:pt>
    <dgm:pt modelId="{E3DC4886-A49D-4AB9-885A-6F45AC67A63C}" type="sibTrans" cxnId="{B0F06292-5E77-4AD5-B60A-C1EE0E07F916}">
      <dgm:prSet/>
      <dgm:spPr/>
      <dgm:t>
        <a:bodyPr/>
        <a:lstStyle/>
        <a:p>
          <a:endParaRPr lang="en-GB"/>
        </a:p>
      </dgm:t>
    </dgm:pt>
    <dgm:pt modelId="{5B1AE1D9-8337-4E56-A56A-6107B469F21D}">
      <dgm:prSet/>
      <dgm:spPr/>
      <dgm:t>
        <a:bodyPr/>
        <a:lstStyle/>
        <a:p>
          <a:r>
            <a:rPr lang="en-IN" dirty="0"/>
            <a:t>The users are required to consent data, which is collected and shared as health content, and also assessed in a thorough manner through a registered dietician in a regular manner for maintaining the credibility. </a:t>
          </a:r>
        </a:p>
      </dgm:t>
    </dgm:pt>
    <dgm:pt modelId="{6F2157A3-C201-4526-95B1-CA6E4DA70671}" type="parTrans" cxnId="{06B754E9-2E1B-44F0-9A30-79924214BDE8}">
      <dgm:prSet/>
      <dgm:spPr/>
      <dgm:t>
        <a:bodyPr/>
        <a:lstStyle/>
        <a:p>
          <a:endParaRPr lang="en-GB"/>
        </a:p>
      </dgm:t>
    </dgm:pt>
    <dgm:pt modelId="{19229F48-F1A3-4A79-9D77-E98C787DD19C}" type="sibTrans" cxnId="{06B754E9-2E1B-44F0-9A30-79924214BDE8}">
      <dgm:prSet/>
      <dgm:spPr/>
      <dgm:t>
        <a:bodyPr/>
        <a:lstStyle/>
        <a:p>
          <a:endParaRPr lang="en-GB"/>
        </a:p>
      </dgm:t>
    </dgm:pt>
    <dgm:pt modelId="{4FBA402C-777F-4432-8DFD-EFB097E188D5}" type="pres">
      <dgm:prSet presAssocID="{72F9592B-F5E6-4FC3-8012-65DF3C80BDB5}" presName="CompostProcess" presStyleCnt="0">
        <dgm:presLayoutVars>
          <dgm:dir/>
          <dgm:resizeHandles val="exact"/>
        </dgm:presLayoutVars>
      </dgm:prSet>
      <dgm:spPr/>
    </dgm:pt>
    <dgm:pt modelId="{ED25B462-282F-4B2D-AEDF-A201696E2C4F}" type="pres">
      <dgm:prSet presAssocID="{72F9592B-F5E6-4FC3-8012-65DF3C80BDB5}" presName="arrow" presStyleLbl="bgShp" presStyleIdx="0" presStyleCnt="1"/>
      <dgm:spPr/>
    </dgm:pt>
    <dgm:pt modelId="{D84B2422-44BC-4652-B283-DCA692C2CAC0}" type="pres">
      <dgm:prSet presAssocID="{72F9592B-F5E6-4FC3-8012-65DF3C80BDB5}" presName="linearProcess" presStyleCnt="0"/>
      <dgm:spPr/>
    </dgm:pt>
    <dgm:pt modelId="{BC50CE91-48D6-4FFD-A688-23EC994BDD25}" type="pres">
      <dgm:prSet presAssocID="{4E1E85DD-5D7A-42B8-A764-0CA87EA5B2C0}" presName="textNode" presStyleLbl="node1" presStyleIdx="0" presStyleCnt="4">
        <dgm:presLayoutVars>
          <dgm:bulletEnabled val="1"/>
        </dgm:presLayoutVars>
      </dgm:prSet>
      <dgm:spPr/>
    </dgm:pt>
    <dgm:pt modelId="{35B4953E-3351-4E6A-9E52-5CD21F1B89F2}" type="pres">
      <dgm:prSet presAssocID="{5EA38076-90AE-4512-8B27-1DB576F4704F}" presName="sibTrans" presStyleCnt="0"/>
      <dgm:spPr/>
    </dgm:pt>
    <dgm:pt modelId="{7285D174-CCCB-4686-96B7-F6A7F3A681A4}" type="pres">
      <dgm:prSet presAssocID="{B85F1AD5-3F0D-4A31-9F9F-E57A856011E3}" presName="textNode" presStyleLbl="node1" presStyleIdx="1" presStyleCnt="4">
        <dgm:presLayoutVars>
          <dgm:bulletEnabled val="1"/>
        </dgm:presLayoutVars>
      </dgm:prSet>
      <dgm:spPr/>
    </dgm:pt>
    <dgm:pt modelId="{B780DEA4-DBA0-4067-B222-E8F5B7F3F061}" type="pres">
      <dgm:prSet presAssocID="{603C2720-5BB6-49A6-B1EE-193BDA3C3924}" presName="sibTrans" presStyleCnt="0"/>
      <dgm:spPr/>
    </dgm:pt>
    <dgm:pt modelId="{185B1BBC-C88F-4ED5-A90D-C6C33137241B}" type="pres">
      <dgm:prSet presAssocID="{482C68CF-D5FB-42B9-B66A-ECC1FA88644E}" presName="textNode" presStyleLbl="node1" presStyleIdx="2" presStyleCnt="4">
        <dgm:presLayoutVars>
          <dgm:bulletEnabled val="1"/>
        </dgm:presLayoutVars>
      </dgm:prSet>
      <dgm:spPr/>
    </dgm:pt>
    <dgm:pt modelId="{069313FE-3D24-40EE-853F-7445EFF9043A}" type="pres">
      <dgm:prSet presAssocID="{E3DC4886-A49D-4AB9-885A-6F45AC67A63C}" presName="sibTrans" presStyleCnt="0"/>
      <dgm:spPr/>
    </dgm:pt>
    <dgm:pt modelId="{A771EC9F-4C33-4A6B-A5EF-5FC714E4132A}" type="pres">
      <dgm:prSet presAssocID="{5B1AE1D9-8337-4E56-A56A-6107B469F21D}" presName="textNode" presStyleLbl="node1" presStyleIdx="3" presStyleCnt="4">
        <dgm:presLayoutVars>
          <dgm:bulletEnabled val="1"/>
        </dgm:presLayoutVars>
      </dgm:prSet>
      <dgm:spPr/>
    </dgm:pt>
  </dgm:ptLst>
  <dgm:cxnLst>
    <dgm:cxn modelId="{E7341317-79A3-42BF-865C-7536D83763E9}" srcId="{72F9592B-F5E6-4FC3-8012-65DF3C80BDB5}" destId="{4E1E85DD-5D7A-42B8-A764-0CA87EA5B2C0}" srcOrd="0" destOrd="0" parTransId="{13E24671-8ADA-406B-85AE-68CF5B5DD54B}" sibTransId="{5EA38076-90AE-4512-8B27-1DB576F4704F}"/>
    <dgm:cxn modelId="{4649E636-70C0-4CF9-9ABD-A9A7B9A2D924}" type="presOf" srcId="{482C68CF-D5FB-42B9-B66A-ECC1FA88644E}" destId="{185B1BBC-C88F-4ED5-A90D-C6C33137241B}" srcOrd="0" destOrd="0" presId="urn:microsoft.com/office/officeart/2005/8/layout/hProcess9"/>
    <dgm:cxn modelId="{C90DE75F-5031-4206-83FB-AF4AC5FC734C}" type="presOf" srcId="{4E1E85DD-5D7A-42B8-A764-0CA87EA5B2C0}" destId="{BC50CE91-48D6-4FFD-A688-23EC994BDD25}" srcOrd="0" destOrd="0" presId="urn:microsoft.com/office/officeart/2005/8/layout/hProcess9"/>
    <dgm:cxn modelId="{1B909462-C561-4514-B74C-F29F53C997BD}" type="presOf" srcId="{B85F1AD5-3F0D-4A31-9F9F-E57A856011E3}" destId="{7285D174-CCCB-4686-96B7-F6A7F3A681A4}" srcOrd="0" destOrd="0" presId="urn:microsoft.com/office/officeart/2005/8/layout/hProcess9"/>
    <dgm:cxn modelId="{B0F06292-5E77-4AD5-B60A-C1EE0E07F916}" srcId="{72F9592B-F5E6-4FC3-8012-65DF3C80BDB5}" destId="{482C68CF-D5FB-42B9-B66A-ECC1FA88644E}" srcOrd="2" destOrd="0" parTransId="{FBC61DBC-0326-4E48-861B-AF7A4B2ACBFE}" sibTransId="{E3DC4886-A49D-4AB9-885A-6F45AC67A63C}"/>
    <dgm:cxn modelId="{93F298AF-31CB-4BBF-9D3C-9802BCB1ED69}" type="presOf" srcId="{5B1AE1D9-8337-4E56-A56A-6107B469F21D}" destId="{A771EC9F-4C33-4A6B-A5EF-5FC714E4132A}" srcOrd="0" destOrd="0" presId="urn:microsoft.com/office/officeart/2005/8/layout/hProcess9"/>
    <dgm:cxn modelId="{F2762FDF-6E14-4CB6-B214-A3DC1D0C024C}" srcId="{72F9592B-F5E6-4FC3-8012-65DF3C80BDB5}" destId="{B85F1AD5-3F0D-4A31-9F9F-E57A856011E3}" srcOrd="1" destOrd="0" parTransId="{0E546BEC-40F1-4E05-8C8E-3B289FC3A178}" sibTransId="{603C2720-5BB6-49A6-B1EE-193BDA3C3924}"/>
    <dgm:cxn modelId="{74ED67E7-3F62-4AAA-9F69-F29FBC647B1D}" type="presOf" srcId="{72F9592B-F5E6-4FC3-8012-65DF3C80BDB5}" destId="{4FBA402C-777F-4432-8DFD-EFB097E188D5}" srcOrd="0" destOrd="0" presId="urn:microsoft.com/office/officeart/2005/8/layout/hProcess9"/>
    <dgm:cxn modelId="{06B754E9-2E1B-44F0-9A30-79924214BDE8}" srcId="{72F9592B-F5E6-4FC3-8012-65DF3C80BDB5}" destId="{5B1AE1D9-8337-4E56-A56A-6107B469F21D}" srcOrd="3" destOrd="0" parTransId="{6F2157A3-C201-4526-95B1-CA6E4DA70671}" sibTransId="{19229F48-F1A3-4A79-9D77-E98C787DD19C}"/>
    <dgm:cxn modelId="{E53A9CD4-301F-45A6-87A6-11F3427EDEB0}" type="presParOf" srcId="{4FBA402C-777F-4432-8DFD-EFB097E188D5}" destId="{ED25B462-282F-4B2D-AEDF-A201696E2C4F}" srcOrd="0" destOrd="0" presId="urn:microsoft.com/office/officeart/2005/8/layout/hProcess9"/>
    <dgm:cxn modelId="{6B1ABE73-5343-4948-9172-2B0762172621}" type="presParOf" srcId="{4FBA402C-777F-4432-8DFD-EFB097E188D5}" destId="{D84B2422-44BC-4652-B283-DCA692C2CAC0}" srcOrd="1" destOrd="0" presId="urn:microsoft.com/office/officeart/2005/8/layout/hProcess9"/>
    <dgm:cxn modelId="{42236323-E40C-4655-B60C-CB69BD49FCC0}" type="presParOf" srcId="{D84B2422-44BC-4652-B283-DCA692C2CAC0}" destId="{BC50CE91-48D6-4FFD-A688-23EC994BDD25}" srcOrd="0" destOrd="0" presId="urn:microsoft.com/office/officeart/2005/8/layout/hProcess9"/>
    <dgm:cxn modelId="{56C7FD85-82F9-4067-BCFC-642BCCAF53CD}" type="presParOf" srcId="{D84B2422-44BC-4652-B283-DCA692C2CAC0}" destId="{35B4953E-3351-4E6A-9E52-5CD21F1B89F2}" srcOrd="1" destOrd="0" presId="urn:microsoft.com/office/officeart/2005/8/layout/hProcess9"/>
    <dgm:cxn modelId="{48C006CE-C11D-424A-84E7-F55750EAB307}" type="presParOf" srcId="{D84B2422-44BC-4652-B283-DCA692C2CAC0}" destId="{7285D174-CCCB-4686-96B7-F6A7F3A681A4}" srcOrd="2" destOrd="0" presId="urn:microsoft.com/office/officeart/2005/8/layout/hProcess9"/>
    <dgm:cxn modelId="{1BC64458-2E23-4319-8413-51706D3F90C4}" type="presParOf" srcId="{D84B2422-44BC-4652-B283-DCA692C2CAC0}" destId="{B780DEA4-DBA0-4067-B222-E8F5B7F3F061}" srcOrd="3" destOrd="0" presId="urn:microsoft.com/office/officeart/2005/8/layout/hProcess9"/>
    <dgm:cxn modelId="{E6FA3419-0532-4B67-99A5-A62F0F677635}" type="presParOf" srcId="{D84B2422-44BC-4652-B283-DCA692C2CAC0}" destId="{185B1BBC-C88F-4ED5-A90D-C6C33137241B}" srcOrd="4" destOrd="0" presId="urn:microsoft.com/office/officeart/2005/8/layout/hProcess9"/>
    <dgm:cxn modelId="{B427CC26-2140-427E-8A5B-703E3E8E4774}" type="presParOf" srcId="{D84B2422-44BC-4652-B283-DCA692C2CAC0}" destId="{069313FE-3D24-40EE-853F-7445EFF9043A}" srcOrd="5" destOrd="0" presId="urn:microsoft.com/office/officeart/2005/8/layout/hProcess9"/>
    <dgm:cxn modelId="{615CD8E6-3D7E-4318-A9D7-26D4BFE428E7}" type="presParOf" srcId="{D84B2422-44BC-4652-B283-DCA692C2CAC0}" destId="{A771EC9F-4C33-4A6B-A5EF-5FC714E4132A}"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2D9CCC4-37C9-4415-A0D0-4E231A0610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EF3AD7-B0EF-4A47-B6D6-252CC8BD4BD9}">
      <dgm:prSet/>
      <dgm:spPr/>
      <dgm:t>
        <a:bodyPr/>
        <a:lstStyle/>
        <a:p>
          <a:pPr>
            <a:lnSpc>
              <a:spcPct val="100000"/>
            </a:lnSpc>
          </a:pPr>
          <a:r>
            <a:rPr lang="en-IN" b="1">
              <a:latin typeface="Arial" panose="020B0604020202020204" pitchFamily="34" charset="0"/>
              <a:cs typeface="Arial" panose="020B0604020202020204" pitchFamily="34" charset="0"/>
            </a:rPr>
            <a:t>Accuracy &amp; Integrity:</a:t>
          </a:r>
          <a:r>
            <a:rPr lang="en-IN">
              <a:latin typeface="Arial" panose="020B0604020202020204" pitchFamily="34" charset="0"/>
              <a:cs typeface="Arial" panose="020B0604020202020204" pitchFamily="34" charset="0"/>
            </a:rPr>
            <a:t> All health content reviewed by registered dieticians and verified professionals (Denniss, Lindberg and McNaughton, 2023).</a:t>
          </a:r>
          <a:endParaRPr lang="en-US">
            <a:latin typeface="Arial" panose="020B0604020202020204" pitchFamily="34" charset="0"/>
            <a:cs typeface="Arial" panose="020B0604020202020204" pitchFamily="34" charset="0"/>
          </a:endParaRPr>
        </a:p>
      </dgm:t>
    </dgm:pt>
    <dgm:pt modelId="{1803AD38-8A60-4439-9E7B-B74F45DF156D}" type="parTrans" cxnId="{499DBDDF-C9EE-4649-9CC1-B25359CD26BA}">
      <dgm:prSet/>
      <dgm:spPr/>
      <dgm:t>
        <a:bodyPr/>
        <a:lstStyle/>
        <a:p>
          <a:endParaRPr lang="en-US">
            <a:latin typeface="Arial" panose="020B0604020202020204" pitchFamily="34" charset="0"/>
            <a:cs typeface="Arial" panose="020B0604020202020204" pitchFamily="34" charset="0"/>
          </a:endParaRPr>
        </a:p>
      </dgm:t>
    </dgm:pt>
    <dgm:pt modelId="{43BD94D7-75B2-4099-8654-1D5993D5D4D1}" type="sibTrans" cxnId="{499DBDDF-C9EE-4649-9CC1-B25359CD26BA}">
      <dgm:prSet/>
      <dgm:spPr/>
      <dgm:t>
        <a:bodyPr/>
        <a:lstStyle/>
        <a:p>
          <a:endParaRPr lang="en-US">
            <a:latin typeface="Arial" panose="020B0604020202020204" pitchFamily="34" charset="0"/>
            <a:cs typeface="Arial" panose="020B0604020202020204" pitchFamily="34" charset="0"/>
          </a:endParaRPr>
        </a:p>
      </dgm:t>
    </dgm:pt>
    <dgm:pt modelId="{0E229E25-D39E-4AF1-BA72-52950C57A50E}">
      <dgm:prSet/>
      <dgm:spPr/>
      <dgm:t>
        <a:bodyPr/>
        <a:lstStyle/>
        <a:p>
          <a:pPr>
            <a:lnSpc>
              <a:spcPct val="100000"/>
            </a:lnSpc>
          </a:pPr>
          <a:r>
            <a:rPr lang="en-IN" b="1" dirty="0">
              <a:latin typeface="Arial" panose="020B0604020202020204" pitchFamily="34" charset="0"/>
              <a:cs typeface="Arial" panose="020B0604020202020204" pitchFamily="34" charset="0"/>
            </a:rPr>
            <a:t>Ethical Design:</a:t>
          </a:r>
          <a:r>
            <a:rPr lang="en-IN" dirty="0">
              <a:latin typeface="Arial" panose="020B0604020202020204" pitchFamily="34" charset="0"/>
              <a:cs typeface="Arial" panose="020B0604020202020204" pitchFamily="34" charset="0"/>
            </a:rPr>
            <a:t> Promotes inclusivity, multilingual access, and empowerment-focused advertising without fear-based messaging (Sorrell, 2023).</a:t>
          </a:r>
          <a:endParaRPr lang="en-US" dirty="0">
            <a:latin typeface="Arial" panose="020B0604020202020204" pitchFamily="34" charset="0"/>
            <a:cs typeface="Arial" panose="020B0604020202020204" pitchFamily="34" charset="0"/>
          </a:endParaRPr>
        </a:p>
      </dgm:t>
    </dgm:pt>
    <dgm:pt modelId="{7159BA8B-BCB9-4833-8FA7-20FAE2E51E0E}" type="parTrans" cxnId="{99346315-8CCB-4CAA-AD4C-DF3FABA4D694}">
      <dgm:prSet/>
      <dgm:spPr/>
      <dgm:t>
        <a:bodyPr/>
        <a:lstStyle/>
        <a:p>
          <a:endParaRPr lang="en-US">
            <a:latin typeface="Arial" panose="020B0604020202020204" pitchFamily="34" charset="0"/>
            <a:cs typeface="Arial" panose="020B0604020202020204" pitchFamily="34" charset="0"/>
          </a:endParaRPr>
        </a:p>
      </dgm:t>
    </dgm:pt>
    <dgm:pt modelId="{FABB3A78-CB3C-412E-8D0D-33E018053B19}" type="sibTrans" cxnId="{99346315-8CCB-4CAA-AD4C-DF3FABA4D694}">
      <dgm:prSet/>
      <dgm:spPr/>
      <dgm:t>
        <a:bodyPr/>
        <a:lstStyle/>
        <a:p>
          <a:endParaRPr lang="en-US">
            <a:latin typeface="Arial" panose="020B0604020202020204" pitchFamily="34" charset="0"/>
            <a:cs typeface="Arial" panose="020B0604020202020204" pitchFamily="34" charset="0"/>
          </a:endParaRPr>
        </a:p>
      </dgm:t>
    </dgm:pt>
    <dgm:pt modelId="{7CECD5D5-3C02-40D9-A772-2746933254D6}">
      <dgm:prSet/>
      <dgm:spPr/>
      <dgm:t>
        <a:bodyPr/>
        <a:lstStyle/>
        <a:p>
          <a:pPr>
            <a:lnSpc>
              <a:spcPct val="100000"/>
            </a:lnSpc>
          </a:pPr>
          <a:r>
            <a:rPr lang="en-IN">
              <a:effectLst/>
              <a:latin typeface="Arial" panose="020B0604020202020204" pitchFamily="34" charset="0"/>
              <a:ea typeface="+mn-ea"/>
              <a:cs typeface="Arial" panose="020B0604020202020204" pitchFamily="34" charset="0"/>
            </a:rPr>
            <a:t>Transparency is integral to all the use of communication for the purpose of ensuring the users who have an understanding regarding how their information will be used and implemented. </a:t>
          </a:r>
          <a:endParaRPr lang="en-US">
            <a:latin typeface="Arial" panose="020B0604020202020204" pitchFamily="34" charset="0"/>
            <a:cs typeface="Arial" panose="020B0604020202020204" pitchFamily="34" charset="0"/>
          </a:endParaRPr>
        </a:p>
      </dgm:t>
    </dgm:pt>
    <dgm:pt modelId="{751BB433-A2A8-40E6-97B0-CF0ADAD7C8BE}" type="parTrans" cxnId="{F540D755-BF67-483E-933F-935017E7489F}">
      <dgm:prSet/>
      <dgm:spPr/>
      <dgm:t>
        <a:bodyPr/>
        <a:lstStyle/>
        <a:p>
          <a:endParaRPr lang="en-GB">
            <a:latin typeface="Arial" panose="020B0604020202020204" pitchFamily="34" charset="0"/>
            <a:cs typeface="Arial" panose="020B0604020202020204" pitchFamily="34" charset="0"/>
          </a:endParaRPr>
        </a:p>
      </dgm:t>
    </dgm:pt>
    <dgm:pt modelId="{A7C083B6-98F9-41BE-AC81-929EE096C704}" type="sibTrans" cxnId="{F540D755-BF67-483E-933F-935017E7489F}">
      <dgm:prSet/>
      <dgm:spPr/>
      <dgm:t>
        <a:bodyPr/>
        <a:lstStyle/>
        <a:p>
          <a:endParaRPr lang="en-GB">
            <a:latin typeface="Arial" panose="020B0604020202020204" pitchFamily="34" charset="0"/>
            <a:cs typeface="Arial" panose="020B0604020202020204" pitchFamily="34" charset="0"/>
          </a:endParaRPr>
        </a:p>
      </dgm:t>
    </dgm:pt>
    <dgm:pt modelId="{978EFCCA-2360-4496-B185-E2CBD4CEF529}">
      <dgm:prSet/>
      <dgm:spPr/>
      <dgm:t>
        <a:bodyPr/>
        <a:lstStyle/>
        <a:p>
          <a:pPr>
            <a:lnSpc>
              <a:spcPct val="100000"/>
            </a:lnSpc>
          </a:pPr>
          <a:r>
            <a:rPr lang="en-IN" dirty="0">
              <a:effectLst/>
              <a:latin typeface="Arial" panose="020B0604020202020204" pitchFamily="34" charset="0"/>
              <a:ea typeface="+mn-ea"/>
              <a:cs typeface="Arial" panose="020B0604020202020204" pitchFamily="34" charset="0"/>
            </a:rPr>
            <a:t>The method of advertising follows ethical standards, which helps in focusing on both empowerment and education rather than fear or guilt. </a:t>
          </a:r>
          <a:endParaRPr lang="en-US" dirty="0">
            <a:latin typeface="Arial" panose="020B0604020202020204" pitchFamily="34" charset="0"/>
            <a:cs typeface="Arial" panose="020B0604020202020204" pitchFamily="34" charset="0"/>
          </a:endParaRPr>
        </a:p>
      </dgm:t>
    </dgm:pt>
    <dgm:pt modelId="{304D7D71-91A9-4AA0-A9A7-141069A8B972}" type="parTrans" cxnId="{0106CDF3-15E6-480F-8746-F9EE49E3CD94}">
      <dgm:prSet/>
      <dgm:spPr/>
      <dgm:t>
        <a:bodyPr/>
        <a:lstStyle/>
        <a:p>
          <a:endParaRPr lang="en-GB">
            <a:latin typeface="Arial" panose="020B0604020202020204" pitchFamily="34" charset="0"/>
            <a:cs typeface="Arial" panose="020B0604020202020204" pitchFamily="34" charset="0"/>
          </a:endParaRPr>
        </a:p>
      </dgm:t>
    </dgm:pt>
    <dgm:pt modelId="{92F2D68A-7FE4-4E92-B7C3-07842AB9126D}" type="sibTrans" cxnId="{0106CDF3-15E6-480F-8746-F9EE49E3CD94}">
      <dgm:prSet/>
      <dgm:spPr/>
      <dgm:t>
        <a:bodyPr/>
        <a:lstStyle/>
        <a:p>
          <a:endParaRPr lang="en-GB">
            <a:latin typeface="Arial" panose="020B0604020202020204" pitchFamily="34" charset="0"/>
            <a:cs typeface="Arial" panose="020B0604020202020204" pitchFamily="34" charset="0"/>
          </a:endParaRPr>
        </a:p>
      </dgm:t>
    </dgm:pt>
    <dgm:pt modelId="{5D95F9D1-CA2D-4116-8BDB-B6AA4902EB6D}">
      <dgm:prSet/>
      <dgm:spPr/>
      <dgm:t>
        <a:bodyPr/>
        <a:lstStyle/>
        <a:p>
          <a:pPr>
            <a:lnSpc>
              <a:spcPct val="100000"/>
            </a:lnSpc>
          </a:pPr>
          <a:r>
            <a:rPr lang="en-IN">
              <a:effectLst/>
              <a:latin typeface="Arial" panose="020B0604020202020204" pitchFamily="34" charset="0"/>
              <a:ea typeface="+mn-ea"/>
              <a:cs typeface="Arial" panose="020B0604020202020204" pitchFamily="34" charset="0"/>
            </a:rPr>
            <a:t>The principles of inclusivity have also been able to be built into the design of GlucoTrack and therefore have introduced a multilingual app and accessibility for users who may have low literacy. </a:t>
          </a:r>
          <a:endParaRPr lang="en-US">
            <a:latin typeface="Arial" panose="020B0604020202020204" pitchFamily="34" charset="0"/>
            <a:cs typeface="Arial" panose="020B0604020202020204" pitchFamily="34" charset="0"/>
          </a:endParaRPr>
        </a:p>
      </dgm:t>
    </dgm:pt>
    <dgm:pt modelId="{92612615-D2A0-4C47-A634-BE32526046A6}" type="parTrans" cxnId="{66C793AA-8B59-4002-9F6C-0EB07F54C9AF}">
      <dgm:prSet/>
      <dgm:spPr/>
      <dgm:t>
        <a:bodyPr/>
        <a:lstStyle/>
        <a:p>
          <a:endParaRPr lang="en-GB">
            <a:latin typeface="Arial" panose="020B0604020202020204" pitchFamily="34" charset="0"/>
            <a:cs typeface="Arial" panose="020B0604020202020204" pitchFamily="34" charset="0"/>
          </a:endParaRPr>
        </a:p>
      </dgm:t>
    </dgm:pt>
    <dgm:pt modelId="{A07AC47C-AD98-4D38-BB8B-EBB3C00C1EC2}" type="sibTrans" cxnId="{66C793AA-8B59-4002-9F6C-0EB07F54C9AF}">
      <dgm:prSet/>
      <dgm:spPr/>
      <dgm:t>
        <a:bodyPr/>
        <a:lstStyle/>
        <a:p>
          <a:endParaRPr lang="en-GB">
            <a:latin typeface="Arial" panose="020B0604020202020204" pitchFamily="34" charset="0"/>
            <a:cs typeface="Arial" panose="020B0604020202020204" pitchFamily="34" charset="0"/>
          </a:endParaRPr>
        </a:p>
      </dgm:t>
    </dgm:pt>
    <dgm:pt modelId="{95156F91-8E76-492C-9443-F024A1D2E590}" type="pres">
      <dgm:prSet presAssocID="{82D9CCC4-37C9-4415-A0D0-4E231A061014}" presName="root" presStyleCnt="0">
        <dgm:presLayoutVars>
          <dgm:dir/>
          <dgm:resizeHandles val="exact"/>
        </dgm:presLayoutVars>
      </dgm:prSet>
      <dgm:spPr/>
    </dgm:pt>
    <dgm:pt modelId="{55D94AC7-548D-4085-AB0F-65A1DC788B4E}" type="pres">
      <dgm:prSet presAssocID="{0EEF3AD7-B0EF-4A47-B6D6-252CC8BD4BD9}" presName="compNode" presStyleCnt="0"/>
      <dgm:spPr/>
    </dgm:pt>
    <dgm:pt modelId="{A9162B9D-A0C3-42BA-A6CC-9FF3FE3A6AE4}" type="pres">
      <dgm:prSet presAssocID="{0EEF3AD7-B0EF-4A47-B6D6-252CC8BD4BD9}" presName="bgRect" presStyleLbl="bgShp" presStyleIdx="0" presStyleCnt="5"/>
      <dgm:spPr/>
    </dgm:pt>
    <dgm:pt modelId="{02D2E81D-87B6-4D56-BBA1-C32A8A91FDD5}" type="pres">
      <dgm:prSet presAssocID="{0EEF3AD7-B0EF-4A47-B6D6-252CC8BD4B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D28B661A-41BF-495C-A0C1-08C6D895B133}" type="pres">
      <dgm:prSet presAssocID="{0EEF3AD7-B0EF-4A47-B6D6-252CC8BD4BD9}" presName="spaceRect" presStyleCnt="0"/>
      <dgm:spPr/>
    </dgm:pt>
    <dgm:pt modelId="{21159751-0CDF-43EF-BF87-FB249C47AAA3}" type="pres">
      <dgm:prSet presAssocID="{0EEF3AD7-B0EF-4A47-B6D6-252CC8BD4BD9}" presName="parTx" presStyleLbl="revTx" presStyleIdx="0" presStyleCnt="5">
        <dgm:presLayoutVars>
          <dgm:chMax val="0"/>
          <dgm:chPref val="0"/>
        </dgm:presLayoutVars>
      </dgm:prSet>
      <dgm:spPr/>
    </dgm:pt>
    <dgm:pt modelId="{D093DD49-F557-44BE-B8A6-8F9E1425AD6C}" type="pres">
      <dgm:prSet presAssocID="{43BD94D7-75B2-4099-8654-1D5993D5D4D1}" presName="sibTrans" presStyleCnt="0"/>
      <dgm:spPr/>
    </dgm:pt>
    <dgm:pt modelId="{66757C93-F185-47F8-AE12-BDDA7E533FB7}" type="pres">
      <dgm:prSet presAssocID="{0E229E25-D39E-4AF1-BA72-52950C57A50E}" presName="compNode" presStyleCnt="0"/>
      <dgm:spPr/>
    </dgm:pt>
    <dgm:pt modelId="{45D222F9-1450-4FF8-8DB0-AC14C599CB0F}" type="pres">
      <dgm:prSet presAssocID="{0E229E25-D39E-4AF1-BA72-52950C57A50E}" presName="bgRect" presStyleLbl="bgShp" presStyleIdx="1" presStyleCnt="5"/>
      <dgm:spPr/>
    </dgm:pt>
    <dgm:pt modelId="{4DCC2D2E-D738-4756-964C-AA10305BD9CF}" type="pres">
      <dgm:prSet presAssocID="{0E229E25-D39E-4AF1-BA72-52950C57A5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A679FE17-5D3E-43EC-85AA-6850D8B9C636}" type="pres">
      <dgm:prSet presAssocID="{0E229E25-D39E-4AF1-BA72-52950C57A50E}" presName="spaceRect" presStyleCnt="0"/>
      <dgm:spPr/>
    </dgm:pt>
    <dgm:pt modelId="{BA94A42F-4A57-413C-A4D9-6081C2A6248E}" type="pres">
      <dgm:prSet presAssocID="{0E229E25-D39E-4AF1-BA72-52950C57A50E}" presName="parTx" presStyleLbl="revTx" presStyleIdx="1" presStyleCnt="5">
        <dgm:presLayoutVars>
          <dgm:chMax val="0"/>
          <dgm:chPref val="0"/>
        </dgm:presLayoutVars>
      </dgm:prSet>
      <dgm:spPr/>
    </dgm:pt>
    <dgm:pt modelId="{C97BEA87-7324-42D1-B9D6-D9E30ECC93CF}" type="pres">
      <dgm:prSet presAssocID="{FABB3A78-CB3C-412E-8D0D-33E018053B19}" presName="sibTrans" presStyleCnt="0"/>
      <dgm:spPr/>
    </dgm:pt>
    <dgm:pt modelId="{1B348E8A-BC5D-44AE-936E-43EFE6DF9CA2}" type="pres">
      <dgm:prSet presAssocID="{7CECD5D5-3C02-40D9-A772-2746933254D6}" presName="compNode" presStyleCnt="0"/>
      <dgm:spPr/>
    </dgm:pt>
    <dgm:pt modelId="{1E1069C0-1F88-4903-A7EB-7950CDD18D0C}" type="pres">
      <dgm:prSet presAssocID="{7CECD5D5-3C02-40D9-A772-2746933254D6}" presName="bgRect" presStyleLbl="bgShp" presStyleIdx="2" presStyleCnt="5"/>
      <dgm:spPr/>
    </dgm:pt>
    <dgm:pt modelId="{F3F24847-A647-4B19-9033-EE7E7FB09678}" type="pres">
      <dgm:prSet presAssocID="{7CECD5D5-3C02-40D9-A772-2746933254D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37DED27B-44EE-41FB-B9BD-269E0C9E5467}" type="pres">
      <dgm:prSet presAssocID="{7CECD5D5-3C02-40D9-A772-2746933254D6}" presName="spaceRect" presStyleCnt="0"/>
      <dgm:spPr/>
    </dgm:pt>
    <dgm:pt modelId="{04120029-81F7-4133-8C70-85CE7365846E}" type="pres">
      <dgm:prSet presAssocID="{7CECD5D5-3C02-40D9-A772-2746933254D6}" presName="parTx" presStyleLbl="revTx" presStyleIdx="2" presStyleCnt="5">
        <dgm:presLayoutVars>
          <dgm:chMax val="0"/>
          <dgm:chPref val="0"/>
        </dgm:presLayoutVars>
      </dgm:prSet>
      <dgm:spPr/>
    </dgm:pt>
    <dgm:pt modelId="{04637AD3-6B27-4275-A959-E8389D703E85}" type="pres">
      <dgm:prSet presAssocID="{A7C083B6-98F9-41BE-AC81-929EE096C704}" presName="sibTrans" presStyleCnt="0"/>
      <dgm:spPr/>
    </dgm:pt>
    <dgm:pt modelId="{6F428FE6-C4D8-4BB2-BF44-7C60F068EF41}" type="pres">
      <dgm:prSet presAssocID="{978EFCCA-2360-4496-B185-E2CBD4CEF529}" presName="compNode" presStyleCnt="0"/>
      <dgm:spPr/>
    </dgm:pt>
    <dgm:pt modelId="{67D7258F-6687-4D6C-AF01-270610E5C20B}" type="pres">
      <dgm:prSet presAssocID="{978EFCCA-2360-4496-B185-E2CBD4CEF529}" presName="bgRect" presStyleLbl="bgShp" presStyleIdx="3" presStyleCnt="5"/>
      <dgm:spPr/>
    </dgm:pt>
    <dgm:pt modelId="{C9E1FB5C-E524-42C7-AD8C-5759BF9B7D17}" type="pres">
      <dgm:prSet presAssocID="{978EFCCA-2360-4496-B185-E2CBD4CEF52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F8AB407B-21EC-40D8-9F32-CFE39AC255C1}" type="pres">
      <dgm:prSet presAssocID="{978EFCCA-2360-4496-B185-E2CBD4CEF529}" presName="spaceRect" presStyleCnt="0"/>
      <dgm:spPr/>
    </dgm:pt>
    <dgm:pt modelId="{8B3BD3E4-4EE8-418A-8DF5-80DD2BC8688C}" type="pres">
      <dgm:prSet presAssocID="{978EFCCA-2360-4496-B185-E2CBD4CEF529}" presName="parTx" presStyleLbl="revTx" presStyleIdx="3" presStyleCnt="5">
        <dgm:presLayoutVars>
          <dgm:chMax val="0"/>
          <dgm:chPref val="0"/>
        </dgm:presLayoutVars>
      </dgm:prSet>
      <dgm:spPr/>
    </dgm:pt>
    <dgm:pt modelId="{6D66384E-9498-4B20-89B9-C19D24F03109}" type="pres">
      <dgm:prSet presAssocID="{92F2D68A-7FE4-4E92-B7C3-07842AB9126D}" presName="sibTrans" presStyleCnt="0"/>
      <dgm:spPr/>
    </dgm:pt>
    <dgm:pt modelId="{845DCFA6-2D15-4047-982A-1069BAB02027}" type="pres">
      <dgm:prSet presAssocID="{5D95F9D1-CA2D-4116-8BDB-B6AA4902EB6D}" presName="compNode" presStyleCnt="0"/>
      <dgm:spPr/>
    </dgm:pt>
    <dgm:pt modelId="{2A69851A-540D-4C3A-884D-D4AA66A23422}" type="pres">
      <dgm:prSet presAssocID="{5D95F9D1-CA2D-4116-8BDB-B6AA4902EB6D}" presName="bgRect" presStyleLbl="bgShp" presStyleIdx="4" presStyleCnt="5"/>
      <dgm:spPr/>
    </dgm:pt>
    <dgm:pt modelId="{1120D4EF-9888-4541-8F5E-4242433404EE}" type="pres">
      <dgm:prSet presAssocID="{5D95F9D1-CA2D-4116-8BDB-B6AA4902EB6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cessor"/>
        </a:ext>
      </dgm:extLst>
    </dgm:pt>
    <dgm:pt modelId="{4B38F093-43EF-456B-8A64-5D72B8CB3430}" type="pres">
      <dgm:prSet presAssocID="{5D95F9D1-CA2D-4116-8BDB-B6AA4902EB6D}" presName="spaceRect" presStyleCnt="0"/>
      <dgm:spPr/>
    </dgm:pt>
    <dgm:pt modelId="{01CA5A93-119E-4063-B991-6E4876AD772A}" type="pres">
      <dgm:prSet presAssocID="{5D95F9D1-CA2D-4116-8BDB-B6AA4902EB6D}" presName="parTx" presStyleLbl="revTx" presStyleIdx="4" presStyleCnt="5">
        <dgm:presLayoutVars>
          <dgm:chMax val="0"/>
          <dgm:chPref val="0"/>
        </dgm:presLayoutVars>
      </dgm:prSet>
      <dgm:spPr/>
    </dgm:pt>
  </dgm:ptLst>
  <dgm:cxnLst>
    <dgm:cxn modelId="{41331D12-53AD-4DA9-B553-F678EF9C1B25}" type="presOf" srcId="{5D95F9D1-CA2D-4116-8BDB-B6AA4902EB6D}" destId="{01CA5A93-119E-4063-B991-6E4876AD772A}" srcOrd="0" destOrd="0" presId="urn:microsoft.com/office/officeart/2018/2/layout/IconVerticalSolidList"/>
    <dgm:cxn modelId="{99346315-8CCB-4CAA-AD4C-DF3FABA4D694}" srcId="{82D9CCC4-37C9-4415-A0D0-4E231A061014}" destId="{0E229E25-D39E-4AF1-BA72-52950C57A50E}" srcOrd="1" destOrd="0" parTransId="{7159BA8B-BCB9-4833-8FA7-20FAE2E51E0E}" sibTransId="{FABB3A78-CB3C-412E-8D0D-33E018053B19}"/>
    <dgm:cxn modelId="{6C748426-FA4D-41E2-ABE9-CCCFFCA3E797}" type="presOf" srcId="{978EFCCA-2360-4496-B185-E2CBD4CEF529}" destId="{8B3BD3E4-4EE8-418A-8DF5-80DD2BC8688C}" srcOrd="0" destOrd="0" presId="urn:microsoft.com/office/officeart/2018/2/layout/IconVerticalSolidList"/>
    <dgm:cxn modelId="{F540D755-BF67-483E-933F-935017E7489F}" srcId="{82D9CCC4-37C9-4415-A0D0-4E231A061014}" destId="{7CECD5D5-3C02-40D9-A772-2746933254D6}" srcOrd="2" destOrd="0" parTransId="{751BB433-A2A8-40E6-97B0-CF0ADAD7C8BE}" sibTransId="{A7C083B6-98F9-41BE-AC81-929EE096C704}"/>
    <dgm:cxn modelId="{7688597A-9EBC-42CF-93F7-5DB3FBD1F4B7}" type="presOf" srcId="{82D9CCC4-37C9-4415-A0D0-4E231A061014}" destId="{95156F91-8E76-492C-9443-F024A1D2E590}" srcOrd="0" destOrd="0" presId="urn:microsoft.com/office/officeart/2018/2/layout/IconVerticalSolidList"/>
    <dgm:cxn modelId="{66C793AA-8B59-4002-9F6C-0EB07F54C9AF}" srcId="{82D9CCC4-37C9-4415-A0D0-4E231A061014}" destId="{5D95F9D1-CA2D-4116-8BDB-B6AA4902EB6D}" srcOrd="4" destOrd="0" parTransId="{92612615-D2A0-4C47-A634-BE32526046A6}" sibTransId="{A07AC47C-AD98-4D38-BB8B-EBB3C00C1EC2}"/>
    <dgm:cxn modelId="{8365D6DC-7EDD-4488-96A6-8939742DAA60}" type="presOf" srcId="{0E229E25-D39E-4AF1-BA72-52950C57A50E}" destId="{BA94A42F-4A57-413C-A4D9-6081C2A6248E}" srcOrd="0" destOrd="0" presId="urn:microsoft.com/office/officeart/2018/2/layout/IconVerticalSolidList"/>
    <dgm:cxn modelId="{499DBDDF-C9EE-4649-9CC1-B25359CD26BA}" srcId="{82D9CCC4-37C9-4415-A0D0-4E231A061014}" destId="{0EEF3AD7-B0EF-4A47-B6D6-252CC8BD4BD9}" srcOrd="0" destOrd="0" parTransId="{1803AD38-8A60-4439-9E7B-B74F45DF156D}" sibTransId="{43BD94D7-75B2-4099-8654-1D5993D5D4D1}"/>
    <dgm:cxn modelId="{0106CDF3-15E6-480F-8746-F9EE49E3CD94}" srcId="{82D9CCC4-37C9-4415-A0D0-4E231A061014}" destId="{978EFCCA-2360-4496-B185-E2CBD4CEF529}" srcOrd="3" destOrd="0" parTransId="{304D7D71-91A9-4AA0-A9A7-141069A8B972}" sibTransId="{92F2D68A-7FE4-4E92-B7C3-07842AB9126D}"/>
    <dgm:cxn modelId="{49ECABFA-3123-4669-948F-44FCC7B15854}" type="presOf" srcId="{0EEF3AD7-B0EF-4A47-B6D6-252CC8BD4BD9}" destId="{21159751-0CDF-43EF-BF87-FB249C47AAA3}" srcOrd="0" destOrd="0" presId="urn:microsoft.com/office/officeart/2018/2/layout/IconVerticalSolidList"/>
    <dgm:cxn modelId="{97019DFD-0E9B-49E0-AF3C-B15362CD4102}" type="presOf" srcId="{7CECD5D5-3C02-40D9-A772-2746933254D6}" destId="{04120029-81F7-4133-8C70-85CE7365846E}" srcOrd="0" destOrd="0" presId="urn:microsoft.com/office/officeart/2018/2/layout/IconVerticalSolidList"/>
    <dgm:cxn modelId="{88E5C66B-1738-48CF-9C39-54FC7E7198AD}" type="presParOf" srcId="{95156F91-8E76-492C-9443-F024A1D2E590}" destId="{55D94AC7-548D-4085-AB0F-65A1DC788B4E}" srcOrd="0" destOrd="0" presId="urn:microsoft.com/office/officeart/2018/2/layout/IconVerticalSolidList"/>
    <dgm:cxn modelId="{49E64146-FCE5-415D-B05C-2C116251CDF7}" type="presParOf" srcId="{55D94AC7-548D-4085-AB0F-65A1DC788B4E}" destId="{A9162B9D-A0C3-42BA-A6CC-9FF3FE3A6AE4}" srcOrd="0" destOrd="0" presId="urn:microsoft.com/office/officeart/2018/2/layout/IconVerticalSolidList"/>
    <dgm:cxn modelId="{E6C6D602-6DFE-49CE-B610-AF7B104D3055}" type="presParOf" srcId="{55D94AC7-548D-4085-AB0F-65A1DC788B4E}" destId="{02D2E81D-87B6-4D56-BBA1-C32A8A91FDD5}" srcOrd="1" destOrd="0" presId="urn:microsoft.com/office/officeart/2018/2/layout/IconVerticalSolidList"/>
    <dgm:cxn modelId="{C8F1813C-7980-4341-912E-5AB564A76892}" type="presParOf" srcId="{55D94AC7-548D-4085-AB0F-65A1DC788B4E}" destId="{D28B661A-41BF-495C-A0C1-08C6D895B133}" srcOrd="2" destOrd="0" presId="urn:microsoft.com/office/officeart/2018/2/layout/IconVerticalSolidList"/>
    <dgm:cxn modelId="{0528DCB0-906F-47EB-BFC1-10D7801A89DF}" type="presParOf" srcId="{55D94AC7-548D-4085-AB0F-65A1DC788B4E}" destId="{21159751-0CDF-43EF-BF87-FB249C47AAA3}" srcOrd="3" destOrd="0" presId="urn:microsoft.com/office/officeart/2018/2/layout/IconVerticalSolidList"/>
    <dgm:cxn modelId="{4CDC5E03-E6C0-4B4B-B832-1C777E51370D}" type="presParOf" srcId="{95156F91-8E76-492C-9443-F024A1D2E590}" destId="{D093DD49-F557-44BE-B8A6-8F9E1425AD6C}" srcOrd="1" destOrd="0" presId="urn:microsoft.com/office/officeart/2018/2/layout/IconVerticalSolidList"/>
    <dgm:cxn modelId="{24B9EB57-1CEE-45CD-B0AA-DD25B200E90E}" type="presParOf" srcId="{95156F91-8E76-492C-9443-F024A1D2E590}" destId="{66757C93-F185-47F8-AE12-BDDA7E533FB7}" srcOrd="2" destOrd="0" presId="urn:microsoft.com/office/officeart/2018/2/layout/IconVerticalSolidList"/>
    <dgm:cxn modelId="{3C216DEE-87C5-48CD-80DA-4E70A1B6F6E3}" type="presParOf" srcId="{66757C93-F185-47F8-AE12-BDDA7E533FB7}" destId="{45D222F9-1450-4FF8-8DB0-AC14C599CB0F}" srcOrd="0" destOrd="0" presId="urn:microsoft.com/office/officeart/2018/2/layout/IconVerticalSolidList"/>
    <dgm:cxn modelId="{B7956A65-A6BE-4876-93FE-0DEAFAB2ABFD}" type="presParOf" srcId="{66757C93-F185-47F8-AE12-BDDA7E533FB7}" destId="{4DCC2D2E-D738-4756-964C-AA10305BD9CF}" srcOrd="1" destOrd="0" presId="urn:microsoft.com/office/officeart/2018/2/layout/IconVerticalSolidList"/>
    <dgm:cxn modelId="{32892464-9703-4516-B43E-FA4A9C637962}" type="presParOf" srcId="{66757C93-F185-47F8-AE12-BDDA7E533FB7}" destId="{A679FE17-5D3E-43EC-85AA-6850D8B9C636}" srcOrd="2" destOrd="0" presId="urn:microsoft.com/office/officeart/2018/2/layout/IconVerticalSolidList"/>
    <dgm:cxn modelId="{F376E4E7-5D29-413C-97E1-DE6B9FD9A91B}" type="presParOf" srcId="{66757C93-F185-47F8-AE12-BDDA7E533FB7}" destId="{BA94A42F-4A57-413C-A4D9-6081C2A6248E}" srcOrd="3" destOrd="0" presId="urn:microsoft.com/office/officeart/2018/2/layout/IconVerticalSolidList"/>
    <dgm:cxn modelId="{FB1D814F-0404-435E-AE7C-AC71B9E9369C}" type="presParOf" srcId="{95156F91-8E76-492C-9443-F024A1D2E590}" destId="{C97BEA87-7324-42D1-B9D6-D9E30ECC93CF}" srcOrd="3" destOrd="0" presId="urn:microsoft.com/office/officeart/2018/2/layout/IconVerticalSolidList"/>
    <dgm:cxn modelId="{9E77668C-DC99-4E97-9016-52C8C7B3678F}" type="presParOf" srcId="{95156F91-8E76-492C-9443-F024A1D2E590}" destId="{1B348E8A-BC5D-44AE-936E-43EFE6DF9CA2}" srcOrd="4" destOrd="0" presId="urn:microsoft.com/office/officeart/2018/2/layout/IconVerticalSolidList"/>
    <dgm:cxn modelId="{EAC9E176-8E79-4385-B007-6E2A78B9DB90}" type="presParOf" srcId="{1B348E8A-BC5D-44AE-936E-43EFE6DF9CA2}" destId="{1E1069C0-1F88-4903-A7EB-7950CDD18D0C}" srcOrd="0" destOrd="0" presId="urn:microsoft.com/office/officeart/2018/2/layout/IconVerticalSolidList"/>
    <dgm:cxn modelId="{B9F43D7B-BA6A-4E16-9EDD-F4F1C310EAAA}" type="presParOf" srcId="{1B348E8A-BC5D-44AE-936E-43EFE6DF9CA2}" destId="{F3F24847-A647-4B19-9033-EE7E7FB09678}" srcOrd="1" destOrd="0" presId="urn:microsoft.com/office/officeart/2018/2/layout/IconVerticalSolidList"/>
    <dgm:cxn modelId="{47274483-E17C-49C8-BE1D-3C8E354397FB}" type="presParOf" srcId="{1B348E8A-BC5D-44AE-936E-43EFE6DF9CA2}" destId="{37DED27B-44EE-41FB-B9BD-269E0C9E5467}" srcOrd="2" destOrd="0" presId="urn:microsoft.com/office/officeart/2018/2/layout/IconVerticalSolidList"/>
    <dgm:cxn modelId="{4819CE80-4D02-46CC-BF64-8C790D16EE63}" type="presParOf" srcId="{1B348E8A-BC5D-44AE-936E-43EFE6DF9CA2}" destId="{04120029-81F7-4133-8C70-85CE7365846E}" srcOrd="3" destOrd="0" presId="urn:microsoft.com/office/officeart/2018/2/layout/IconVerticalSolidList"/>
    <dgm:cxn modelId="{8B7C596E-CB0B-4B6C-A0C5-1DF8BB9F5464}" type="presParOf" srcId="{95156F91-8E76-492C-9443-F024A1D2E590}" destId="{04637AD3-6B27-4275-A959-E8389D703E85}" srcOrd="5" destOrd="0" presId="urn:microsoft.com/office/officeart/2018/2/layout/IconVerticalSolidList"/>
    <dgm:cxn modelId="{B3FD7522-378D-4579-BA68-4B7A15E6D924}" type="presParOf" srcId="{95156F91-8E76-492C-9443-F024A1D2E590}" destId="{6F428FE6-C4D8-4BB2-BF44-7C60F068EF41}" srcOrd="6" destOrd="0" presId="urn:microsoft.com/office/officeart/2018/2/layout/IconVerticalSolidList"/>
    <dgm:cxn modelId="{168404B0-ECBA-4C1D-8CD2-CC0AA4D4E361}" type="presParOf" srcId="{6F428FE6-C4D8-4BB2-BF44-7C60F068EF41}" destId="{67D7258F-6687-4D6C-AF01-270610E5C20B}" srcOrd="0" destOrd="0" presId="urn:microsoft.com/office/officeart/2018/2/layout/IconVerticalSolidList"/>
    <dgm:cxn modelId="{9DB25759-674B-4511-BA5F-1BD9D1BFDBFC}" type="presParOf" srcId="{6F428FE6-C4D8-4BB2-BF44-7C60F068EF41}" destId="{C9E1FB5C-E524-42C7-AD8C-5759BF9B7D17}" srcOrd="1" destOrd="0" presId="urn:microsoft.com/office/officeart/2018/2/layout/IconVerticalSolidList"/>
    <dgm:cxn modelId="{64FFA99D-C812-4E96-9113-7D59E1A75C9D}" type="presParOf" srcId="{6F428FE6-C4D8-4BB2-BF44-7C60F068EF41}" destId="{F8AB407B-21EC-40D8-9F32-CFE39AC255C1}" srcOrd="2" destOrd="0" presId="urn:microsoft.com/office/officeart/2018/2/layout/IconVerticalSolidList"/>
    <dgm:cxn modelId="{7ACD031E-BF99-467B-8E4D-2D032BB61F0B}" type="presParOf" srcId="{6F428FE6-C4D8-4BB2-BF44-7C60F068EF41}" destId="{8B3BD3E4-4EE8-418A-8DF5-80DD2BC8688C}" srcOrd="3" destOrd="0" presId="urn:microsoft.com/office/officeart/2018/2/layout/IconVerticalSolidList"/>
    <dgm:cxn modelId="{59385922-A66E-4AE2-8459-819D67BCD0F1}" type="presParOf" srcId="{95156F91-8E76-492C-9443-F024A1D2E590}" destId="{6D66384E-9498-4B20-89B9-C19D24F03109}" srcOrd="7" destOrd="0" presId="urn:microsoft.com/office/officeart/2018/2/layout/IconVerticalSolidList"/>
    <dgm:cxn modelId="{C9BE8A9D-0AF6-4A98-8DE6-323FC9FCD3AF}" type="presParOf" srcId="{95156F91-8E76-492C-9443-F024A1D2E590}" destId="{845DCFA6-2D15-4047-982A-1069BAB02027}" srcOrd="8" destOrd="0" presId="urn:microsoft.com/office/officeart/2018/2/layout/IconVerticalSolidList"/>
    <dgm:cxn modelId="{FA4B0D21-BBAF-40AD-88FF-A6289631AA0D}" type="presParOf" srcId="{845DCFA6-2D15-4047-982A-1069BAB02027}" destId="{2A69851A-540D-4C3A-884D-D4AA66A23422}" srcOrd="0" destOrd="0" presId="urn:microsoft.com/office/officeart/2018/2/layout/IconVerticalSolidList"/>
    <dgm:cxn modelId="{643F523A-8A7F-436E-95A3-D2ABF24CDDCF}" type="presParOf" srcId="{845DCFA6-2D15-4047-982A-1069BAB02027}" destId="{1120D4EF-9888-4541-8F5E-4242433404EE}" srcOrd="1" destOrd="0" presId="urn:microsoft.com/office/officeart/2018/2/layout/IconVerticalSolidList"/>
    <dgm:cxn modelId="{9AC0800B-48E5-45ED-9DC4-F40AEA96070B}" type="presParOf" srcId="{845DCFA6-2D15-4047-982A-1069BAB02027}" destId="{4B38F093-43EF-456B-8A64-5D72B8CB3430}" srcOrd="2" destOrd="0" presId="urn:microsoft.com/office/officeart/2018/2/layout/IconVerticalSolidList"/>
    <dgm:cxn modelId="{A83A95B2-EC5A-4D1D-948A-56AAE38EE3EE}" type="presParOf" srcId="{845DCFA6-2D15-4047-982A-1069BAB02027}" destId="{01CA5A93-119E-4063-B991-6E4876AD772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B2A49F04-11F5-4FFF-B388-F84E8BDD7229}" type="doc">
      <dgm:prSet loTypeId="urn:microsoft.com/office/officeart/2005/8/layout/matrix3" loCatId="matrix" qsTypeId="urn:microsoft.com/office/officeart/2005/8/quickstyle/simple1" qsCatId="simple" csTypeId="urn:microsoft.com/office/officeart/2005/8/colors/accent4_2" csCatId="accent4"/>
      <dgm:spPr/>
      <dgm:t>
        <a:bodyPr/>
        <a:lstStyle/>
        <a:p>
          <a:endParaRPr lang="en-US"/>
        </a:p>
      </dgm:t>
    </dgm:pt>
    <dgm:pt modelId="{D2A6DCA9-2918-4540-BB9A-E63DCDDD0A12}">
      <dgm:prSet/>
      <dgm:spPr/>
      <dgm:t>
        <a:bodyPr/>
        <a:lstStyle/>
        <a:p>
          <a:r>
            <a:rPr lang="en-IN" b="1"/>
            <a:t>Bridging Inequality:</a:t>
          </a:r>
          <a:r>
            <a:rPr lang="en-IN"/>
            <a:t> GlucoTrack addresses the digital divide through offline features and low-data operation. GlucoTrack focuses on seeking for the purpose of addressing this issue by providing offline functionalities, and requiring low data, along with offering free access to the app to the barriers such as breakdown economic aspects. </a:t>
          </a:r>
          <a:endParaRPr lang="en-US"/>
        </a:p>
      </dgm:t>
    </dgm:pt>
    <dgm:pt modelId="{3DF6C5B2-5C73-43AC-951C-7016A50DE1E1}" type="parTrans" cxnId="{F2285F7B-79D2-4464-89B9-43E60D94DE2A}">
      <dgm:prSet/>
      <dgm:spPr/>
      <dgm:t>
        <a:bodyPr/>
        <a:lstStyle/>
        <a:p>
          <a:endParaRPr lang="en-US"/>
        </a:p>
      </dgm:t>
    </dgm:pt>
    <dgm:pt modelId="{DB323A1C-D112-4112-A42A-0D80806D37F3}" type="sibTrans" cxnId="{F2285F7B-79D2-4464-89B9-43E60D94DE2A}">
      <dgm:prSet/>
      <dgm:spPr/>
      <dgm:t>
        <a:bodyPr/>
        <a:lstStyle/>
        <a:p>
          <a:endParaRPr lang="en-US"/>
        </a:p>
      </dgm:t>
    </dgm:pt>
    <dgm:pt modelId="{69A06AEF-92E8-4BF3-80BE-4FB11C353BE4}">
      <dgm:prSet/>
      <dgm:spPr/>
      <dgm:t>
        <a:bodyPr/>
        <a:lstStyle/>
        <a:p>
          <a:r>
            <a:rPr lang="en-IN" b="1"/>
            <a:t>Community Empowerment:</a:t>
          </a:r>
          <a:r>
            <a:rPr lang="en-IN"/>
            <a:t> NGOs and councils deliver digital-literacy training for first-time smartphone users (Chauhan et al., 2021). Community-based digital-literacy workshops are provided through the stakeholders such as NGOs or councils for the purpose of ensuring that first-time smartphone users. Low-income communities are unable to leverage the tools of digital health due to the lack of skills or resources. </a:t>
          </a:r>
          <a:endParaRPr lang="en-US"/>
        </a:p>
      </dgm:t>
    </dgm:pt>
    <dgm:pt modelId="{326C8F54-AA1A-4B0D-978C-CF909FF6BF89}" type="parTrans" cxnId="{670F560E-11CE-4E20-96C7-80ABF595EACC}">
      <dgm:prSet/>
      <dgm:spPr/>
      <dgm:t>
        <a:bodyPr/>
        <a:lstStyle/>
        <a:p>
          <a:endParaRPr lang="en-US"/>
        </a:p>
      </dgm:t>
    </dgm:pt>
    <dgm:pt modelId="{3A8BD738-7C06-4DE9-BC83-24E467FF8852}" type="sibTrans" cxnId="{670F560E-11CE-4E20-96C7-80ABF595EACC}">
      <dgm:prSet/>
      <dgm:spPr/>
      <dgm:t>
        <a:bodyPr/>
        <a:lstStyle/>
        <a:p>
          <a:endParaRPr lang="en-US"/>
        </a:p>
      </dgm:t>
    </dgm:pt>
    <dgm:pt modelId="{CA140110-CB24-4ED9-8D6D-ADAE5589713D}">
      <dgm:prSet/>
      <dgm:spPr/>
      <dgm:t>
        <a:bodyPr/>
        <a:lstStyle/>
        <a:p>
          <a:r>
            <a:rPr lang="en-IN" b="1"/>
            <a:t>Data Ownership:</a:t>
          </a:r>
          <a:r>
            <a:rPr lang="en-IN"/>
            <a:t> Users retain full control of personal health data and consent-based sharing options. The first-time smartphone users have the ability to manage their health digitally in a confident manner. GlucoTrack is also committed to data justice and users own their data and might choose to share their consent data. </a:t>
          </a:r>
          <a:endParaRPr lang="en-US"/>
        </a:p>
      </dgm:t>
    </dgm:pt>
    <dgm:pt modelId="{D9515DFC-AF4E-4C32-A7F5-E151BE76A55B}" type="parTrans" cxnId="{6E8588F4-8DA5-4F1C-B327-2FF778ADA599}">
      <dgm:prSet/>
      <dgm:spPr/>
      <dgm:t>
        <a:bodyPr/>
        <a:lstStyle/>
        <a:p>
          <a:endParaRPr lang="en-US"/>
        </a:p>
      </dgm:t>
    </dgm:pt>
    <dgm:pt modelId="{8BE43DC4-3397-4BA0-87D3-8D87783AED26}" type="sibTrans" cxnId="{6E8588F4-8DA5-4F1C-B327-2FF778ADA599}">
      <dgm:prSet/>
      <dgm:spPr/>
      <dgm:t>
        <a:bodyPr/>
        <a:lstStyle/>
        <a:p>
          <a:endParaRPr lang="en-US"/>
        </a:p>
      </dgm:t>
    </dgm:pt>
    <dgm:pt modelId="{9A94F035-9396-4C47-822D-A0C70E8DFD4D}">
      <dgm:prSet/>
      <dgm:spPr/>
      <dgm:t>
        <a:bodyPr/>
        <a:lstStyle/>
        <a:p>
          <a:r>
            <a:rPr lang="en-IN" b="1"/>
            <a:t>Digital Justice:</a:t>
          </a:r>
          <a:r>
            <a:rPr lang="en-IN"/>
            <a:t> Promotes fairness by ensuring equal access to health technology regardless of income or literacy (Nickel et al., 2023). The app focuses on meeting the digital fairness as it establishes an equal opportunity for all individuals in the process of engaging with the technology based on the reduction of harm. GlucoTrack aims to help with national priorities of digital inclusion and equitable access to preventive healthcare by bridging this gap.</a:t>
          </a:r>
          <a:endParaRPr lang="en-US"/>
        </a:p>
      </dgm:t>
    </dgm:pt>
    <dgm:pt modelId="{58DDE239-8740-47DF-8B34-9E5ED28AFDC3}" type="parTrans" cxnId="{8F5F33BA-BDE4-499B-9C6B-A2B1A5890B28}">
      <dgm:prSet/>
      <dgm:spPr/>
      <dgm:t>
        <a:bodyPr/>
        <a:lstStyle/>
        <a:p>
          <a:endParaRPr lang="en-US"/>
        </a:p>
      </dgm:t>
    </dgm:pt>
    <dgm:pt modelId="{848E910D-D575-447C-8BAB-4E18CA5E7226}" type="sibTrans" cxnId="{8F5F33BA-BDE4-499B-9C6B-A2B1A5890B28}">
      <dgm:prSet/>
      <dgm:spPr/>
      <dgm:t>
        <a:bodyPr/>
        <a:lstStyle/>
        <a:p>
          <a:endParaRPr lang="en-US"/>
        </a:p>
      </dgm:t>
    </dgm:pt>
    <dgm:pt modelId="{3881C303-B537-4AE2-89F2-DB6B373CCF7B}" type="pres">
      <dgm:prSet presAssocID="{B2A49F04-11F5-4FFF-B388-F84E8BDD7229}" presName="matrix" presStyleCnt="0">
        <dgm:presLayoutVars>
          <dgm:chMax val="1"/>
          <dgm:dir/>
          <dgm:resizeHandles val="exact"/>
        </dgm:presLayoutVars>
      </dgm:prSet>
      <dgm:spPr/>
    </dgm:pt>
    <dgm:pt modelId="{0ECF0788-F969-4530-844E-D3CFC5A269D6}" type="pres">
      <dgm:prSet presAssocID="{B2A49F04-11F5-4FFF-B388-F84E8BDD7229}" presName="diamond" presStyleLbl="bgShp" presStyleIdx="0" presStyleCnt="1"/>
      <dgm:spPr/>
    </dgm:pt>
    <dgm:pt modelId="{C84A0863-686F-460A-950E-DFF4F713CD36}" type="pres">
      <dgm:prSet presAssocID="{B2A49F04-11F5-4FFF-B388-F84E8BDD7229}" presName="quad1" presStyleLbl="node1" presStyleIdx="0" presStyleCnt="4">
        <dgm:presLayoutVars>
          <dgm:chMax val="0"/>
          <dgm:chPref val="0"/>
          <dgm:bulletEnabled val="1"/>
        </dgm:presLayoutVars>
      </dgm:prSet>
      <dgm:spPr/>
    </dgm:pt>
    <dgm:pt modelId="{7A8961DA-183A-43F5-B245-42759E873F22}" type="pres">
      <dgm:prSet presAssocID="{B2A49F04-11F5-4FFF-B388-F84E8BDD7229}" presName="quad2" presStyleLbl="node1" presStyleIdx="1" presStyleCnt="4">
        <dgm:presLayoutVars>
          <dgm:chMax val="0"/>
          <dgm:chPref val="0"/>
          <dgm:bulletEnabled val="1"/>
        </dgm:presLayoutVars>
      </dgm:prSet>
      <dgm:spPr/>
    </dgm:pt>
    <dgm:pt modelId="{4D0AB8F3-4901-459A-8E49-0C2B09AFFB35}" type="pres">
      <dgm:prSet presAssocID="{B2A49F04-11F5-4FFF-B388-F84E8BDD7229}" presName="quad3" presStyleLbl="node1" presStyleIdx="2" presStyleCnt="4">
        <dgm:presLayoutVars>
          <dgm:chMax val="0"/>
          <dgm:chPref val="0"/>
          <dgm:bulletEnabled val="1"/>
        </dgm:presLayoutVars>
      </dgm:prSet>
      <dgm:spPr/>
    </dgm:pt>
    <dgm:pt modelId="{5C0DA0AF-1A31-4569-BA7C-BFC004BD27A1}" type="pres">
      <dgm:prSet presAssocID="{B2A49F04-11F5-4FFF-B388-F84E8BDD7229}" presName="quad4" presStyleLbl="node1" presStyleIdx="3" presStyleCnt="4">
        <dgm:presLayoutVars>
          <dgm:chMax val="0"/>
          <dgm:chPref val="0"/>
          <dgm:bulletEnabled val="1"/>
        </dgm:presLayoutVars>
      </dgm:prSet>
      <dgm:spPr/>
    </dgm:pt>
  </dgm:ptLst>
  <dgm:cxnLst>
    <dgm:cxn modelId="{670F560E-11CE-4E20-96C7-80ABF595EACC}" srcId="{B2A49F04-11F5-4FFF-B388-F84E8BDD7229}" destId="{69A06AEF-92E8-4BF3-80BE-4FB11C353BE4}" srcOrd="1" destOrd="0" parTransId="{326C8F54-AA1A-4B0D-978C-CF909FF6BF89}" sibTransId="{3A8BD738-7C06-4DE9-BC83-24E467FF8852}"/>
    <dgm:cxn modelId="{6BE5E04A-64D2-4DAD-A926-367E7AAD3F28}" type="presOf" srcId="{CA140110-CB24-4ED9-8D6D-ADAE5589713D}" destId="{4D0AB8F3-4901-459A-8E49-0C2B09AFFB35}" srcOrd="0" destOrd="0" presId="urn:microsoft.com/office/officeart/2005/8/layout/matrix3"/>
    <dgm:cxn modelId="{5A55DE4C-A210-41F7-9E69-C4C7B2E2161B}" type="presOf" srcId="{B2A49F04-11F5-4FFF-B388-F84E8BDD7229}" destId="{3881C303-B537-4AE2-89F2-DB6B373CCF7B}" srcOrd="0" destOrd="0" presId="urn:microsoft.com/office/officeart/2005/8/layout/matrix3"/>
    <dgm:cxn modelId="{F2285F7B-79D2-4464-89B9-43E60D94DE2A}" srcId="{B2A49F04-11F5-4FFF-B388-F84E8BDD7229}" destId="{D2A6DCA9-2918-4540-BB9A-E63DCDDD0A12}" srcOrd="0" destOrd="0" parTransId="{3DF6C5B2-5C73-43AC-951C-7016A50DE1E1}" sibTransId="{DB323A1C-D112-4112-A42A-0D80806D37F3}"/>
    <dgm:cxn modelId="{0EDFE79B-1EF1-461A-9646-04714C8FA185}" type="presOf" srcId="{9A94F035-9396-4C47-822D-A0C70E8DFD4D}" destId="{5C0DA0AF-1A31-4569-BA7C-BFC004BD27A1}" srcOrd="0" destOrd="0" presId="urn:microsoft.com/office/officeart/2005/8/layout/matrix3"/>
    <dgm:cxn modelId="{521F7B9F-344E-42E9-AC1F-840118A6DC52}" type="presOf" srcId="{69A06AEF-92E8-4BF3-80BE-4FB11C353BE4}" destId="{7A8961DA-183A-43F5-B245-42759E873F22}" srcOrd="0" destOrd="0" presId="urn:microsoft.com/office/officeart/2005/8/layout/matrix3"/>
    <dgm:cxn modelId="{8F5F33BA-BDE4-499B-9C6B-A2B1A5890B28}" srcId="{B2A49F04-11F5-4FFF-B388-F84E8BDD7229}" destId="{9A94F035-9396-4C47-822D-A0C70E8DFD4D}" srcOrd="3" destOrd="0" parTransId="{58DDE239-8740-47DF-8B34-9E5ED28AFDC3}" sibTransId="{848E910D-D575-447C-8BAB-4E18CA5E7226}"/>
    <dgm:cxn modelId="{6326A5F0-32E3-4FDF-BD46-01FC2D481071}" type="presOf" srcId="{D2A6DCA9-2918-4540-BB9A-E63DCDDD0A12}" destId="{C84A0863-686F-460A-950E-DFF4F713CD36}" srcOrd="0" destOrd="0" presId="urn:microsoft.com/office/officeart/2005/8/layout/matrix3"/>
    <dgm:cxn modelId="{6E8588F4-8DA5-4F1C-B327-2FF778ADA599}" srcId="{B2A49F04-11F5-4FFF-B388-F84E8BDD7229}" destId="{CA140110-CB24-4ED9-8D6D-ADAE5589713D}" srcOrd="2" destOrd="0" parTransId="{D9515DFC-AF4E-4C32-A7F5-E151BE76A55B}" sibTransId="{8BE43DC4-3397-4BA0-87D3-8D87783AED26}"/>
    <dgm:cxn modelId="{10FAD633-E721-418B-9981-91B3C7493BF0}" type="presParOf" srcId="{3881C303-B537-4AE2-89F2-DB6B373CCF7B}" destId="{0ECF0788-F969-4530-844E-D3CFC5A269D6}" srcOrd="0" destOrd="0" presId="urn:microsoft.com/office/officeart/2005/8/layout/matrix3"/>
    <dgm:cxn modelId="{7F95C325-3673-4C0D-8244-ABF20C54751F}" type="presParOf" srcId="{3881C303-B537-4AE2-89F2-DB6B373CCF7B}" destId="{C84A0863-686F-460A-950E-DFF4F713CD36}" srcOrd="1" destOrd="0" presId="urn:microsoft.com/office/officeart/2005/8/layout/matrix3"/>
    <dgm:cxn modelId="{510E9557-E674-4F7E-8CF9-D0E1CBD8D091}" type="presParOf" srcId="{3881C303-B537-4AE2-89F2-DB6B373CCF7B}" destId="{7A8961DA-183A-43F5-B245-42759E873F22}" srcOrd="2" destOrd="0" presId="urn:microsoft.com/office/officeart/2005/8/layout/matrix3"/>
    <dgm:cxn modelId="{8923F042-06AA-41B5-85F2-C7F4EF563291}" type="presParOf" srcId="{3881C303-B537-4AE2-89F2-DB6B373CCF7B}" destId="{4D0AB8F3-4901-459A-8E49-0C2B09AFFB35}" srcOrd="3" destOrd="0" presId="urn:microsoft.com/office/officeart/2005/8/layout/matrix3"/>
    <dgm:cxn modelId="{63F3FD2E-3D97-48AA-AEF6-E4C0AA180823}" type="presParOf" srcId="{3881C303-B537-4AE2-89F2-DB6B373CCF7B}" destId="{5C0DA0AF-1A31-4569-BA7C-BFC004BD27A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0727480-6163-4796-8085-0CA0CD55631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7ABD0DC-FC7A-4E04-A114-B796A14337DC}">
      <dgm:prSet/>
      <dgm:spPr/>
      <dgm:t>
        <a:bodyPr/>
        <a:lstStyle/>
        <a:p>
          <a:pPr>
            <a:lnSpc>
              <a:spcPct val="100000"/>
            </a:lnSpc>
          </a:pPr>
          <a:r>
            <a:rPr lang="en-IN" b="1" dirty="0">
              <a:latin typeface="Arial" panose="020B0604020202020204" pitchFamily="34" charset="0"/>
              <a:cs typeface="Arial" panose="020B0604020202020204" pitchFamily="34" charset="0"/>
            </a:rPr>
            <a:t>Technology:</a:t>
          </a:r>
          <a:r>
            <a:rPr lang="en-IN" dirty="0">
              <a:latin typeface="Arial" panose="020B0604020202020204" pitchFamily="34" charset="0"/>
              <a:cs typeface="Arial" panose="020B0604020202020204" pitchFamily="34" charset="0"/>
            </a:rPr>
            <a:t> Offline data sync and lightweight design ensure use on low-cost devices.</a:t>
          </a:r>
          <a:endParaRPr lang="en-US" dirty="0">
            <a:latin typeface="Arial" panose="020B0604020202020204" pitchFamily="34" charset="0"/>
            <a:cs typeface="Arial" panose="020B0604020202020204" pitchFamily="34" charset="0"/>
          </a:endParaRPr>
        </a:p>
      </dgm:t>
    </dgm:pt>
    <dgm:pt modelId="{B083CE3F-89EC-422D-8D47-0D4768696626}" type="parTrans" cxnId="{9D58F12E-C998-4AB2-A309-CEE171F9E54F}">
      <dgm:prSet/>
      <dgm:spPr/>
      <dgm:t>
        <a:bodyPr/>
        <a:lstStyle/>
        <a:p>
          <a:endParaRPr lang="en-US">
            <a:latin typeface="Arial" panose="020B0604020202020204" pitchFamily="34" charset="0"/>
            <a:cs typeface="Arial" panose="020B0604020202020204" pitchFamily="34" charset="0"/>
          </a:endParaRPr>
        </a:p>
      </dgm:t>
    </dgm:pt>
    <dgm:pt modelId="{ED824ADC-C486-42F8-A22F-D5D9AAD0932E}" type="sibTrans" cxnId="{9D58F12E-C998-4AB2-A309-CEE171F9E54F}">
      <dgm:prSet/>
      <dgm:spPr/>
      <dgm:t>
        <a:bodyPr/>
        <a:lstStyle/>
        <a:p>
          <a:endParaRPr lang="en-US">
            <a:latin typeface="Arial" panose="020B0604020202020204" pitchFamily="34" charset="0"/>
            <a:cs typeface="Arial" panose="020B0604020202020204" pitchFamily="34" charset="0"/>
          </a:endParaRPr>
        </a:p>
      </dgm:t>
    </dgm:pt>
    <dgm:pt modelId="{94804882-AD87-43FA-A607-33EA7F83150B}">
      <dgm:prSet/>
      <dgm:spPr/>
      <dgm:t>
        <a:bodyPr/>
        <a:lstStyle/>
        <a:p>
          <a:pPr>
            <a:lnSpc>
              <a:spcPct val="100000"/>
            </a:lnSpc>
          </a:pPr>
          <a:r>
            <a:rPr lang="en-IN" dirty="0">
              <a:solidFill>
                <a:schemeClr val="tx1"/>
              </a:solidFill>
              <a:effectLst/>
              <a:latin typeface="Arial" panose="020B0604020202020204" pitchFamily="34" charset="0"/>
              <a:ea typeface="+mn-ea"/>
              <a:cs typeface="Arial" panose="020B0604020202020204" pitchFamily="34" charset="0"/>
            </a:rPr>
            <a:t>Second, technologically, the offline data sync capability and lightweight application design helps in providing the compatibility with older or inexpensive devices. </a:t>
          </a:r>
          <a:endParaRPr lang="en-US" dirty="0">
            <a:latin typeface="Arial" panose="020B0604020202020204" pitchFamily="34" charset="0"/>
            <a:cs typeface="Arial" panose="020B0604020202020204" pitchFamily="34" charset="0"/>
          </a:endParaRPr>
        </a:p>
      </dgm:t>
    </dgm:pt>
    <dgm:pt modelId="{8DF0964B-C31B-4C97-B16D-F1D9560E1DAA}" type="parTrans" cxnId="{569B3D26-3998-4A19-8862-45F332C07B12}">
      <dgm:prSet/>
      <dgm:spPr/>
      <dgm:t>
        <a:bodyPr/>
        <a:lstStyle/>
        <a:p>
          <a:endParaRPr lang="en-GB">
            <a:latin typeface="Arial" panose="020B0604020202020204" pitchFamily="34" charset="0"/>
            <a:cs typeface="Arial" panose="020B0604020202020204" pitchFamily="34" charset="0"/>
          </a:endParaRPr>
        </a:p>
      </dgm:t>
    </dgm:pt>
    <dgm:pt modelId="{6E7F62B3-D62E-404F-ACAD-34A83C1B5A91}" type="sibTrans" cxnId="{569B3D26-3998-4A19-8862-45F332C07B12}">
      <dgm:prSet/>
      <dgm:spPr/>
      <dgm:t>
        <a:bodyPr/>
        <a:lstStyle/>
        <a:p>
          <a:endParaRPr lang="en-GB">
            <a:latin typeface="Arial" panose="020B0604020202020204" pitchFamily="34" charset="0"/>
            <a:cs typeface="Arial" panose="020B0604020202020204" pitchFamily="34" charset="0"/>
          </a:endParaRPr>
        </a:p>
      </dgm:t>
    </dgm:pt>
    <dgm:pt modelId="{02CDF0C4-820E-4380-A19D-B77F843057FE}">
      <dgm:prSet/>
      <dgm:spPr/>
      <dgm:t>
        <a:bodyPr/>
        <a:lstStyle/>
        <a:p>
          <a:pPr>
            <a:lnSpc>
              <a:spcPct val="100000"/>
            </a:lnSpc>
          </a:pPr>
          <a:r>
            <a:rPr lang="en-IN" b="1" dirty="0">
              <a:latin typeface="Arial" panose="020B0604020202020204" pitchFamily="34" charset="0"/>
              <a:cs typeface="Arial" panose="020B0604020202020204" pitchFamily="34" charset="0"/>
            </a:rPr>
            <a:t>Education:</a:t>
          </a:r>
          <a:r>
            <a:rPr lang="en-IN" dirty="0">
              <a:latin typeface="Arial" panose="020B0604020202020204" pitchFamily="34" charset="0"/>
              <a:cs typeface="Arial" panose="020B0604020202020204" pitchFamily="34" charset="0"/>
            </a:rPr>
            <a:t> Local workshops and app tutorials enhance both digital and health literacy (NHS England, 2023).</a:t>
          </a:r>
          <a:endParaRPr lang="en-US" dirty="0">
            <a:latin typeface="Arial" panose="020B0604020202020204" pitchFamily="34" charset="0"/>
            <a:cs typeface="Arial" panose="020B0604020202020204" pitchFamily="34" charset="0"/>
          </a:endParaRPr>
        </a:p>
      </dgm:t>
    </dgm:pt>
    <dgm:pt modelId="{8F963A89-E7C3-4E22-AEEC-078E121308B6}" type="parTrans" cxnId="{C14E291A-7661-4CE2-86F4-97A0FB99A557}">
      <dgm:prSet/>
      <dgm:spPr/>
      <dgm:t>
        <a:bodyPr/>
        <a:lstStyle/>
        <a:p>
          <a:endParaRPr lang="en-GB">
            <a:latin typeface="Arial" panose="020B0604020202020204" pitchFamily="34" charset="0"/>
            <a:cs typeface="Arial" panose="020B0604020202020204" pitchFamily="34" charset="0"/>
          </a:endParaRPr>
        </a:p>
      </dgm:t>
    </dgm:pt>
    <dgm:pt modelId="{0EEC4734-9BBC-436A-83AD-B2FB1D04F12E}" type="sibTrans" cxnId="{C14E291A-7661-4CE2-86F4-97A0FB99A557}">
      <dgm:prSet/>
      <dgm:spPr/>
      <dgm:t>
        <a:bodyPr/>
        <a:lstStyle/>
        <a:p>
          <a:endParaRPr lang="en-GB">
            <a:latin typeface="Arial" panose="020B0604020202020204" pitchFamily="34" charset="0"/>
            <a:cs typeface="Arial" panose="020B0604020202020204" pitchFamily="34" charset="0"/>
          </a:endParaRPr>
        </a:p>
      </dgm:t>
    </dgm:pt>
    <dgm:pt modelId="{64A45036-D54F-4657-8B72-455680B539B0}">
      <dgm:prSet/>
      <dgm:spPr/>
      <dgm:t>
        <a:bodyPr/>
        <a:lstStyle/>
        <a:p>
          <a:pPr>
            <a:lnSpc>
              <a:spcPct val="100000"/>
            </a:lnSpc>
          </a:pPr>
          <a:r>
            <a:rPr lang="en-IN" dirty="0">
              <a:solidFill>
                <a:schemeClr val="tx1"/>
              </a:solidFill>
              <a:effectLst/>
              <a:latin typeface="Arial" panose="020B0604020202020204" pitchFamily="34" charset="0"/>
              <a:ea typeface="+mn-ea"/>
              <a:cs typeface="Arial" panose="020B0604020202020204" pitchFamily="34" charset="0"/>
            </a:rPr>
            <a:t>First, educationally, it involves local workshops combined with in-app tutorials for the purpose of building the literacy of health and digital aspects </a:t>
          </a:r>
          <a:r>
            <a:rPr lang="en-IN" dirty="0">
              <a:latin typeface="Arial" panose="020B0604020202020204" pitchFamily="34" charset="0"/>
              <a:cs typeface="Arial" panose="020B0604020202020204" pitchFamily="34" charset="0"/>
            </a:rPr>
            <a:t>(NHS England, 2023).</a:t>
          </a:r>
          <a:r>
            <a:rPr lang="en-IN" dirty="0">
              <a:solidFill>
                <a:schemeClr val="tx1"/>
              </a:solidFill>
              <a:effectLst/>
              <a:latin typeface="Arial" panose="020B0604020202020204" pitchFamily="34" charset="0"/>
              <a:ea typeface="+mn-ea"/>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E71E9629-294B-41C1-8087-93D3985F9C60}" type="parTrans" cxnId="{304D7F3F-ED61-44D9-8DA4-AFE28F38E081}">
      <dgm:prSet/>
      <dgm:spPr/>
      <dgm:t>
        <a:bodyPr/>
        <a:lstStyle/>
        <a:p>
          <a:endParaRPr lang="en-GB">
            <a:latin typeface="Arial" panose="020B0604020202020204" pitchFamily="34" charset="0"/>
            <a:cs typeface="Arial" panose="020B0604020202020204" pitchFamily="34" charset="0"/>
          </a:endParaRPr>
        </a:p>
      </dgm:t>
    </dgm:pt>
    <dgm:pt modelId="{6435AA85-6D48-46ED-99A1-C433C74267B0}" type="sibTrans" cxnId="{304D7F3F-ED61-44D9-8DA4-AFE28F38E081}">
      <dgm:prSet/>
      <dgm:spPr/>
      <dgm:t>
        <a:bodyPr/>
        <a:lstStyle/>
        <a:p>
          <a:endParaRPr lang="en-GB">
            <a:latin typeface="Arial" panose="020B0604020202020204" pitchFamily="34" charset="0"/>
            <a:cs typeface="Arial" panose="020B0604020202020204" pitchFamily="34" charset="0"/>
          </a:endParaRPr>
        </a:p>
      </dgm:t>
    </dgm:pt>
    <dgm:pt modelId="{CB8133B2-C873-4CAE-A373-5F519F4AEB04}">
      <dgm:prSet/>
      <dgm:spPr/>
      <dgm:t>
        <a:bodyPr/>
        <a:lstStyle/>
        <a:p>
          <a:pPr>
            <a:lnSpc>
              <a:spcPct val="100000"/>
            </a:lnSpc>
          </a:pPr>
          <a:r>
            <a:rPr lang="en-IN" dirty="0">
              <a:solidFill>
                <a:schemeClr val="tx1"/>
              </a:solidFill>
              <a:effectLst/>
              <a:latin typeface="Arial" panose="020B0604020202020204" pitchFamily="34" charset="0"/>
              <a:ea typeface="+mn-ea"/>
              <a:cs typeface="Arial" panose="020B0604020202020204" pitchFamily="34" charset="0"/>
            </a:rPr>
            <a:t>Third, trust was leveraged through endorsement by local GPs and NHS branding for the purpose of increasing the credibility for the community of user </a:t>
          </a:r>
          <a:r>
            <a:rPr lang="en-IN" dirty="0">
              <a:latin typeface="Arial" panose="020B0604020202020204" pitchFamily="34" charset="0"/>
              <a:cs typeface="Arial" panose="020B0604020202020204" pitchFamily="34" charset="0"/>
            </a:rPr>
            <a:t>(NHS England, 2023).</a:t>
          </a:r>
          <a:r>
            <a:rPr lang="en-IN" dirty="0">
              <a:solidFill>
                <a:schemeClr val="tx1"/>
              </a:solidFill>
              <a:effectLst/>
              <a:latin typeface="Arial" panose="020B0604020202020204" pitchFamily="34" charset="0"/>
              <a:ea typeface="+mn-ea"/>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4FFAAE3B-61A5-4608-9313-FB6EEB474490}" type="parTrans" cxnId="{FBC10BF6-EB56-4A7D-85D3-B6C7DD25042F}">
      <dgm:prSet/>
      <dgm:spPr/>
      <dgm:t>
        <a:bodyPr/>
        <a:lstStyle/>
        <a:p>
          <a:endParaRPr lang="en-GB">
            <a:latin typeface="Arial" panose="020B0604020202020204" pitchFamily="34" charset="0"/>
            <a:cs typeface="Arial" panose="020B0604020202020204" pitchFamily="34" charset="0"/>
          </a:endParaRPr>
        </a:p>
      </dgm:t>
    </dgm:pt>
    <dgm:pt modelId="{351E5744-B94D-4758-A60D-A91A4879F408}" type="sibTrans" cxnId="{FBC10BF6-EB56-4A7D-85D3-B6C7DD25042F}">
      <dgm:prSet/>
      <dgm:spPr/>
      <dgm:t>
        <a:bodyPr/>
        <a:lstStyle/>
        <a:p>
          <a:endParaRPr lang="en-GB">
            <a:latin typeface="Arial" panose="020B0604020202020204" pitchFamily="34" charset="0"/>
            <a:cs typeface="Arial" panose="020B0604020202020204" pitchFamily="34" charset="0"/>
          </a:endParaRPr>
        </a:p>
      </dgm:t>
    </dgm:pt>
    <dgm:pt modelId="{52C64B0D-E986-4998-9F18-0546B09E83CC}" type="pres">
      <dgm:prSet presAssocID="{E0727480-6163-4796-8085-0CA0CD556318}" presName="root" presStyleCnt="0">
        <dgm:presLayoutVars>
          <dgm:dir/>
          <dgm:resizeHandles val="exact"/>
        </dgm:presLayoutVars>
      </dgm:prSet>
      <dgm:spPr/>
    </dgm:pt>
    <dgm:pt modelId="{1A116A7A-855F-41A6-9099-BB8D5A6D3545}" type="pres">
      <dgm:prSet presAssocID="{64A45036-D54F-4657-8B72-455680B539B0}" presName="compNode" presStyleCnt="0"/>
      <dgm:spPr/>
    </dgm:pt>
    <dgm:pt modelId="{592D1D95-B315-4FB7-87B8-007761851305}" type="pres">
      <dgm:prSet presAssocID="{64A45036-D54F-4657-8B72-455680B539B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E4B5DAB7-03BF-4424-A1B9-88E084F8426E}" type="pres">
      <dgm:prSet presAssocID="{64A45036-D54F-4657-8B72-455680B539B0}" presName="spaceRect" presStyleCnt="0"/>
      <dgm:spPr/>
    </dgm:pt>
    <dgm:pt modelId="{5C360263-6D90-4FBF-8F2F-728C38B0C756}" type="pres">
      <dgm:prSet presAssocID="{64A45036-D54F-4657-8B72-455680B539B0}" presName="textRect" presStyleLbl="revTx" presStyleIdx="0" presStyleCnt="5">
        <dgm:presLayoutVars>
          <dgm:chMax val="1"/>
          <dgm:chPref val="1"/>
        </dgm:presLayoutVars>
      </dgm:prSet>
      <dgm:spPr/>
    </dgm:pt>
    <dgm:pt modelId="{5DA8A6BF-FDFD-4421-AE96-E29038CBBDBC}" type="pres">
      <dgm:prSet presAssocID="{6435AA85-6D48-46ED-99A1-C433C74267B0}" presName="sibTrans" presStyleCnt="0"/>
      <dgm:spPr/>
    </dgm:pt>
    <dgm:pt modelId="{032C7F88-777F-43E3-8D79-C015CE6F5CC4}" type="pres">
      <dgm:prSet presAssocID="{02CDF0C4-820E-4380-A19D-B77F843057FE}" presName="compNode" presStyleCnt="0"/>
      <dgm:spPr/>
    </dgm:pt>
    <dgm:pt modelId="{E40322D0-1197-4C07-B7A4-B26128184366}" type="pres">
      <dgm:prSet presAssocID="{02CDF0C4-820E-4380-A19D-B77F843057F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b Design"/>
        </a:ext>
      </dgm:extLst>
    </dgm:pt>
    <dgm:pt modelId="{130A03B4-6292-4EBB-B7DC-0961D0A4FC12}" type="pres">
      <dgm:prSet presAssocID="{02CDF0C4-820E-4380-A19D-B77F843057FE}" presName="spaceRect" presStyleCnt="0"/>
      <dgm:spPr/>
    </dgm:pt>
    <dgm:pt modelId="{93477112-7A74-432C-96EB-D33D4CCE64E3}" type="pres">
      <dgm:prSet presAssocID="{02CDF0C4-820E-4380-A19D-B77F843057FE}" presName="textRect" presStyleLbl="revTx" presStyleIdx="1" presStyleCnt="5">
        <dgm:presLayoutVars>
          <dgm:chMax val="1"/>
          <dgm:chPref val="1"/>
        </dgm:presLayoutVars>
      </dgm:prSet>
      <dgm:spPr/>
    </dgm:pt>
    <dgm:pt modelId="{71365644-D30D-4F32-9547-D71DF6724D1A}" type="pres">
      <dgm:prSet presAssocID="{0EEC4734-9BBC-436A-83AD-B2FB1D04F12E}" presName="sibTrans" presStyleCnt="0"/>
      <dgm:spPr/>
    </dgm:pt>
    <dgm:pt modelId="{74D68677-6469-4722-8297-E718AC38803F}" type="pres">
      <dgm:prSet presAssocID="{A7ABD0DC-FC7A-4E04-A114-B796A14337DC}" presName="compNode" presStyleCnt="0"/>
      <dgm:spPr/>
    </dgm:pt>
    <dgm:pt modelId="{5AF0C981-DDB1-4179-B57D-A2BBB3723104}" type="pres">
      <dgm:prSet presAssocID="{A7ABD0DC-FC7A-4E04-A114-B796A14337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3E861665-2246-4C67-B953-76A583CB1A7E}" type="pres">
      <dgm:prSet presAssocID="{A7ABD0DC-FC7A-4E04-A114-B796A14337DC}" presName="spaceRect" presStyleCnt="0"/>
      <dgm:spPr/>
    </dgm:pt>
    <dgm:pt modelId="{270D55FE-D043-4572-B511-FA40A8DA89E8}" type="pres">
      <dgm:prSet presAssocID="{A7ABD0DC-FC7A-4E04-A114-B796A14337DC}" presName="textRect" presStyleLbl="revTx" presStyleIdx="2" presStyleCnt="5">
        <dgm:presLayoutVars>
          <dgm:chMax val="1"/>
          <dgm:chPref val="1"/>
        </dgm:presLayoutVars>
      </dgm:prSet>
      <dgm:spPr/>
    </dgm:pt>
    <dgm:pt modelId="{4B890AF8-9AB2-4680-98EE-E7BB76B251EF}" type="pres">
      <dgm:prSet presAssocID="{ED824ADC-C486-42F8-A22F-D5D9AAD0932E}" presName="sibTrans" presStyleCnt="0"/>
      <dgm:spPr/>
    </dgm:pt>
    <dgm:pt modelId="{D2991484-CE8E-46DC-A1E9-E35B1E70CAE8}" type="pres">
      <dgm:prSet presAssocID="{94804882-AD87-43FA-A607-33EA7F83150B}" presName="compNode" presStyleCnt="0"/>
      <dgm:spPr/>
    </dgm:pt>
    <dgm:pt modelId="{1BECEE82-98A3-40DB-9A1D-69B4073DB619}" type="pres">
      <dgm:prSet presAssocID="{94804882-AD87-43FA-A607-33EA7F83150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F325F69D-4898-4F8B-8E8A-CF9AB6F02FB1}" type="pres">
      <dgm:prSet presAssocID="{94804882-AD87-43FA-A607-33EA7F83150B}" presName="spaceRect" presStyleCnt="0"/>
      <dgm:spPr/>
    </dgm:pt>
    <dgm:pt modelId="{C9A1D2D3-9747-45FD-A5DE-A5D1295F24E8}" type="pres">
      <dgm:prSet presAssocID="{94804882-AD87-43FA-A607-33EA7F83150B}" presName="textRect" presStyleLbl="revTx" presStyleIdx="3" presStyleCnt="5">
        <dgm:presLayoutVars>
          <dgm:chMax val="1"/>
          <dgm:chPref val="1"/>
        </dgm:presLayoutVars>
      </dgm:prSet>
      <dgm:spPr/>
    </dgm:pt>
    <dgm:pt modelId="{6F125FAD-99AC-4590-B6B2-6706E287ABC0}" type="pres">
      <dgm:prSet presAssocID="{6E7F62B3-D62E-404F-ACAD-34A83C1B5A91}" presName="sibTrans" presStyleCnt="0"/>
      <dgm:spPr/>
    </dgm:pt>
    <dgm:pt modelId="{176BCCFF-2BD6-41DA-A0C5-F2DE1FEF8CBB}" type="pres">
      <dgm:prSet presAssocID="{CB8133B2-C873-4CAE-A373-5F519F4AEB04}" presName="compNode" presStyleCnt="0"/>
      <dgm:spPr/>
    </dgm:pt>
    <dgm:pt modelId="{0713E106-42A7-4058-9DC7-CAC0AC2A2173}" type="pres">
      <dgm:prSet presAssocID="{CB8133B2-C873-4CAE-A373-5F519F4AEB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gaphone"/>
        </a:ext>
      </dgm:extLst>
    </dgm:pt>
    <dgm:pt modelId="{3AF3AD53-917A-4D02-BFDF-E2766C981C9A}" type="pres">
      <dgm:prSet presAssocID="{CB8133B2-C873-4CAE-A373-5F519F4AEB04}" presName="spaceRect" presStyleCnt="0"/>
      <dgm:spPr/>
    </dgm:pt>
    <dgm:pt modelId="{E9451439-8330-4983-8C9A-185C410D0D3B}" type="pres">
      <dgm:prSet presAssocID="{CB8133B2-C873-4CAE-A373-5F519F4AEB04}" presName="textRect" presStyleLbl="revTx" presStyleIdx="4" presStyleCnt="5">
        <dgm:presLayoutVars>
          <dgm:chMax val="1"/>
          <dgm:chPref val="1"/>
        </dgm:presLayoutVars>
      </dgm:prSet>
      <dgm:spPr/>
    </dgm:pt>
  </dgm:ptLst>
  <dgm:cxnLst>
    <dgm:cxn modelId="{974C4605-CCE3-479D-82F0-E4AE23B696D7}" type="presOf" srcId="{94804882-AD87-43FA-A607-33EA7F83150B}" destId="{C9A1D2D3-9747-45FD-A5DE-A5D1295F24E8}" srcOrd="0" destOrd="0" presId="urn:microsoft.com/office/officeart/2018/2/layout/IconLabelList"/>
    <dgm:cxn modelId="{C14E291A-7661-4CE2-86F4-97A0FB99A557}" srcId="{E0727480-6163-4796-8085-0CA0CD556318}" destId="{02CDF0C4-820E-4380-A19D-B77F843057FE}" srcOrd="1" destOrd="0" parTransId="{8F963A89-E7C3-4E22-AEEC-078E121308B6}" sibTransId="{0EEC4734-9BBC-436A-83AD-B2FB1D04F12E}"/>
    <dgm:cxn modelId="{569B3D26-3998-4A19-8862-45F332C07B12}" srcId="{E0727480-6163-4796-8085-0CA0CD556318}" destId="{94804882-AD87-43FA-A607-33EA7F83150B}" srcOrd="3" destOrd="0" parTransId="{8DF0964B-C31B-4C97-B16D-F1D9560E1DAA}" sibTransId="{6E7F62B3-D62E-404F-ACAD-34A83C1B5A91}"/>
    <dgm:cxn modelId="{9D58F12E-C998-4AB2-A309-CEE171F9E54F}" srcId="{E0727480-6163-4796-8085-0CA0CD556318}" destId="{A7ABD0DC-FC7A-4E04-A114-B796A14337DC}" srcOrd="2" destOrd="0" parTransId="{B083CE3F-89EC-422D-8D47-0D4768696626}" sibTransId="{ED824ADC-C486-42F8-A22F-D5D9AAD0932E}"/>
    <dgm:cxn modelId="{304D7F3F-ED61-44D9-8DA4-AFE28F38E081}" srcId="{E0727480-6163-4796-8085-0CA0CD556318}" destId="{64A45036-D54F-4657-8B72-455680B539B0}" srcOrd="0" destOrd="0" parTransId="{E71E9629-294B-41C1-8087-93D3985F9C60}" sibTransId="{6435AA85-6D48-46ED-99A1-C433C74267B0}"/>
    <dgm:cxn modelId="{15298C5E-DB66-4880-87D9-DDADFEBEB544}" type="presOf" srcId="{64A45036-D54F-4657-8B72-455680B539B0}" destId="{5C360263-6D90-4FBF-8F2F-728C38B0C756}" srcOrd="0" destOrd="0" presId="urn:microsoft.com/office/officeart/2018/2/layout/IconLabelList"/>
    <dgm:cxn modelId="{4AC77565-036E-426C-A34D-7D376F138605}" type="presOf" srcId="{02CDF0C4-820E-4380-A19D-B77F843057FE}" destId="{93477112-7A74-432C-96EB-D33D4CCE64E3}" srcOrd="0" destOrd="0" presId="urn:microsoft.com/office/officeart/2018/2/layout/IconLabelList"/>
    <dgm:cxn modelId="{BD4E3181-D221-49E9-ACD3-EF4D7E1CBC78}" type="presOf" srcId="{A7ABD0DC-FC7A-4E04-A114-B796A14337DC}" destId="{270D55FE-D043-4572-B511-FA40A8DA89E8}" srcOrd="0" destOrd="0" presId="urn:microsoft.com/office/officeart/2018/2/layout/IconLabelList"/>
    <dgm:cxn modelId="{8BB4CEBA-6CDE-4026-A3AF-1B71E307E226}" type="presOf" srcId="{CB8133B2-C873-4CAE-A373-5F519F4AEB04}" destId="{E9451439-8330-4983-8C9A-185C410D0D3B}" srcOrd="0" destOrd="0" presId="urn:microsoft.com/office/officeart/2018/2/layout/IconLabelList"/>
    <dgm:cxn modelId="{427250E0-2BB3-4670-9F8D-903519DF5D3F}" type="presOf" srcId="{E0727480-6163-4796-8085-0CA0CD556318}" destId="{52C64B0D-E986-4998-9F18-0546B09E83CC}" srcOrd="0" destOrd="0" presId="urn:microsoft.com/office/officeart/2018/2/layout/IconLabelList"/>
    <dgm:cxn modelId="{FBC10BF6-EB56-4A7D-85D3-B6C7DD25042F}" srcId="{E0727480-6163-4796-8085-0CA0CD556318}" destId="{CB8133B2-C873-4CAE-A373-5F519F4AEB04}" srcOrd="4" destOrd="0" parTransId="{4FFAAE3B-61A5-4608-9313-FB6EEB474490}" sibTransId="{351E5744-B94D-4758-A60D-A91A4879F408}"/>
    <dgm:cxn modelId="{E68C8F7C-9E85-4A6B-BE3B-A933C787E0C2}" type="presParOf" srcId="{52C64B0D-E986-4998-9F18-0546B09E83CC}" destId="{1A116A7A-855F-41A6-9099-BB8D5A6D3545}" srcOrd="0" destOrd="0" presId="urn:microsoft.com/office/officeart/2018/2/layout/IconLabelList"/>
    <dgm:cxn modelId="{67036636-97D1-430F-9474-51CA515DB204}" type="presParOf" srcId="{1A116A7A-855F-41A6-9099-BB8D5A6D3545}" destId="{592D1D95-B315-4FB7-87B8-007761851305}" srcOrd="0" destOrd="0" presId="urn:microsoft.com/office/officeart/2018/2/layout/IconLabelList"/>
    <dgm:cxn modelId="{BCA5F148-3A9D-4A88-A415-1F0C1C5B745A}" type="presParOf" srcId="{1A116A7A-855F-41A6-9099-BB8D5A6D3545}" destId="{E4B5DAB7-03BF-4424-A1B9-88E084F8426E}" srcOrd="1" destOrd="0" presId="urn:microsoft.com/office/officeart/2018/2/layout/IconLabelList"/>
    <dgm:cxn modelId="{47E6E085-14C4-44DF-9E07-F60B0B80C70A}" type="presParOf" srcId="{1A116A7A-855F-41A6-9099-BB8D5A6D3545}" destId="{5C360263-6D90-4FBF-8F2F-728C38B0C756}" srcOrd="2" destOrd="0" presId="urn:microsoft.com/office/officeart/2018/2/layout/IconLabelList"/>
    <dgm:cxn modelId="{1FDA9F39-4D38-455B-8CEF-E575E2B03317}" type="presParOf" srcId="{52C64B0D-E986-4998-9F18-0546B09E83CC}" destId="{5DA8A6BF-FDFD-4421-AE96-E29038CBBDBC}" srcOrd="1" destOrd="0" presId="urn:microsoft.com/office/officeart/2018/2/layout/IconLabelList"/>
    <dgm:cxn modelId="{FAE30F03-028B-42B4-8A00-A30E4EA7D689}" type="presParOf" srcId="{52C64B0D-E986-4998-9F18-0546B09E83CC}" destId="{032C7F88-777F-43E3-8D79-C015CE6F5CC4}" srcOrd="2" destOrd="0" presId="urn:microsoft.com/office/officeart/2018/2/layout/IconLabelList"/>
    <dgm:cxn modelId="{88E5F317-C827-4013-87AC-47CAD60BDCFE}" type="presParOf" srcId="{032C7F88-777F-43E3-8D79-C015CE6F5CC4}" destId="{E40322D0-1197-4C07-B7A4-B26128184366}" srcOrd="0" destOrd="0" presId="urn:microsoft.com/office/officeart/2018/2/layout/IconLabelList"/>
    <dgm:cxn modelId="{86067138-D9CF-4D37-A6C2-3088431F9407}" type="presParOf" srcId="{032C7F88-777F-43E3-8D79-C015CE6F5CC4}" destId="{130A03B4-6292-4EBB-B7DC-0961D0A4FC12}" srcOrd="1" destOrd="0" presId="urn:microsoft.com/office/officeart/2018/2/layout/IconLabelList"/>
    <dgm:cxn modelId="{5CB03210-21D7-4DB3-8A57-C5494B165019}" type="presParOf" srcId="{032C7F88-777F-43E3-8D79-C015CE6F5CC4}" destId="{93477112-7A74-432C-96EB-D33D4CCE64E3}" srcOrd="2" destOrd="0" presId="urn:microsoft.com/office/officeart/2018/2/layout/IconLabelList"/>
    <dgm:cxn modelId="{4BFD974B-3266-4DD7-8019-290905445F6E}" type="presParOf" srcId="{52C64B0D-E986-4998-9F18-0546B09E83CC}" destId="{71365644-D30D-4F32-9547-D71DF6724D1A}" srcOrd="3" destOrd="0" presId="urn:microsoft.com/office/officeart/2018/2/layout/IconLabelList"/>
    <dgm:cxn modelId="{F09CF0F3-1906-4C3C-ABFA-FC6947881AB6}" type="presParOf" srcId="{52C64B0D-E986-4998-9F18-0546B09E83CC}" destId="{74D68677-6469-4722-8297-E718AC38803F}" srcOrd="4" destOrd="0" presId="urn:microsoft.com/office/officeart/2018/2/layout/IconLabelList"/>
    <dgm:cxn modelId="{E7B5DDCC-8E8B-440A-8536-C1B1E12E49C0}" type="presParOf" srcId="{74D68677-6469-4722-8297-E718AC38803F}" destId="{5AF0C981-DDB1-4179-B57D-A2BBB3723104}" srcOrd="0" destOrd="0" presId="urn:microsoft.com/office/officeart/2018/2/layout/IconLabelList"/>
    <dgm:cxn modelId="{D189DEFD-32C5-4923-AFC0-1E31CCBB0D70}" type="presParOf" srcId="{74D68677-6469-4722-8297-E718AC38803F}" destId="{3E861665-2246-4C67-B953-76A583CB1A7E}" srcOrd="1" destOrd="0" presId="urn:microsoft.com/office/officeart/2018/2/layout/IconLabelList"/>
    <dgm:cxn modelId="{7B66D8B8-10E8-4A6E-9AD0-78051BD0BCE1}" type="presParOf" srcId="{74D68677-6469-4722-8297-E718AC38803F}" destId="{270D55FE-D043-4572-B511-FA40A8DA89E8}" srcOrd="2" destOrd="0" presId="urn:microsoft.com/office/officeart/2018/2/layout/IconLabelList"/>
    <dgm:cxn modelId="{AAD66FCC-824C-4A21-AB68-414B0D6EE5F8}" type="presParOf" srcId="{52C64B0D-E986-4998-9F18-0546B09E83CC}" destId="{4B890AF8-9AB2-4680-98EE-E7BB76B251EF}" srcOrd="5" destOrd="0" presId="urn:microsoft.com/office/officeart/2018/2/layout/IconLabelList"/>
    <dgm:cxn modelId="{D7035C21-F6FE-44DD-B285-6E79EDAA1A24}" type="presParOf" srcId="{52C64B0D-E986-4998-9F18-0546B09E83CC}" destId="{D2991484-CE8E-46DC-A1E9-E35B1E70CAE8}" srcOrd="6" destOrd="0" presId="urn:microsoft.com/office/officeart/2018/2/layout/IconLabelList"/>
    <dgm:cxn modelId="{A57FE63A-C5B8-4B1D-9322-FBB788FA09BA}" type="presParOf" srcId="{D2991484-CE8E-46DC-A1E9-E35B1E70CAE8}" destId="{1BECEE82-98A3-40DB-9A1D-69B4073DB619}" srcOrd="0" destOrd="0" presId="urn:microsoft.com/office/officeart/2018/2/layout/IconLabelList"/>
    <dgm:cxn modelId="{A61F9A5C-9B97-4374-84D4-D23688AF6F35}" type="presParOf" srcId="{D2991484-CE8E-46DC-A1E9-E35B1E70CAE8}" destId="{F325F69D-4898-4F8B-8E8A-CF9AB6F02FB1}" srcOrd="1" destOrd="0" presId="urn:microsoft.com/office/officeart/2018/2/layout/IconLabelList"/>
    <dgm:cxn modelId="{AFBAC889-0FD0-4D1E-8EC9-129B2AFE403D}" type="presParOf" srcId="{D2991484-CE8E-46DC-A1E9-E35B1E70CAE8}" destId="{C9A1D2D3-9747-45FD-A5DE-A5D1295F24E8}" srcOrd="2" destOrd="0" presId="urn:microsoft.com/office/officeart/2018/2/layout/IconLabelList"/>
    <dgm:cxn modelId="{AF43D250-59FB-4263-A7FC-D31A78D6F176}" type="presParOf" srcId="{52C64B0D-E986-4998-9F18-0546B09E83CC}" destId="{6F125FAD-99AC-4590-B6B2-6706E287ABC0}" srcOrd="7" destOrd="0" presId="urn:microsoft.com/office/officeart/2018/2/layout/IconLabelList"/>
    <dgm:cxn modelId="{91E34E86-868E-4252-9A4F-961E14C7785E}" type="presParOf" srcId="{52C64B0D-E986-4998-9F18-0546B09E83CC}" destId="{176BCCFF-2BD6-41DA-A0C5-F2DE1FEF8CBB}" srcOrd="8" destOrd="0" presId="urn:microsoft.com/office/officeart/2018/2/layout/IconLabelList"/>
    <dgm:cxn modelId="{D492F9DA-C7B9-4516-BA0B-F6183E3D58B8}" type="presParOf" srcId="{176BCCFF-2BD6-41DA-A0C5-F2DE1FEF8CBB}" destId="{0713E106-42A7-4058-9DC7-CAC0AC2A2173}" srcOrd="0" destOrd="0" presId="urn:microsoft.com/office/officeart/2018/2/layout/IconLabelList"/>
    <dgm:cxn modelId="{346576B0-28DE-4EA1-A060-10AD1E6D18E0}" type="presParOf" srcId="{176BCCFF-2BD6-41DA-A0C5-F2DE1FEF8CBB}" destId="{3AF3AD53-917A-4D02-BFDF-E2766C981C9A}" srcOrd="1" destOrd="0" presId="urn:microsoft.com/office/officeart/2018/2/layout/IconLabelList"/>
    <dgm:cxn modelId="{865A7A8A-8619-4E19-8CB2-6A921E397261}" type="presParOf" srcId="{176BCCFF-2BD6-41DA-A0C5-F2DE1FEF8CBB}" destId="{E9451439-8330-4983-8C9A-185C410D0D3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1D8B4AB-FB3D-44F2-8453-D7A4CFEF663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CB05BA8-2642-4433-AE57-1EF8FE330A1D}">
      <dgm:prSet/>
      <dgm:spPr/>
      <dgm:t>
        <a:bodyPr/>
        <a:lstStyle/>
        <a:p>
          <a:r>
            <a:rPr lang="en-IN" b="1" dirty="0">
              <a:latin typeface="Arial" panose="020B0604020202020204" pitchFamily="34" charset="0"/>
              <a:cs typeface="Arial" panose="020B0604020202020204" pitchFamily="34" charset="0"/>
            </a:rPr>
            <a:t>Trust Building:</a:t>
          </a:r>
          <a:r>
            <a:rPr lang="en-IN" dirty="0">
              <a:latin typeface="Arial" panose="020B0604020202020204" pitchFamily="34" charset="0"/>
              <a:cs typeface="Arial" panose="020B0604020202020204" pitchFamily="34" charset="0"/>
            </a:rPr>
            <a:t> GP endorsements and NHS co-branding boost user confidence (NHS England, 2023).</a:t>
          </a:r>
          <a:endParaRPr lang="en-US" dirty="0">
            <a:latin typeface="Arial" panose="020B0604020202020204" pitchFamily="34" charset="0"/>
            <a:cs typeface="Arial" panose="020B0604020202020204" pitchFamily="34" charset="0"/>
          </a:endParaRPr>
        </a:p>
      </dgm:t>
    </dgm:pt>
    <dgm:pt modelId="{F12627CE-0036-4BE6-8FC1-52721F8A5CA8}" type="parTrans" cxnId="{D8FFAA3B-C197-4EF6-8BE8-236EE8CEA98F}">
      <dgm:prSet/>
      <dgm:spPr/>
      <dgm:t>
        <a:bodyPr/>
        <a:lstStyle/>
        <a:p>
          <a:endParaRPr lang="en-US" sz="1800">
            <a:latin typeface="Arial" panose="020B0604020202020204" pitchFamily="34" charset="0"/>
            <a:cs typeface="Arial" panose="020B0604020202020204" pitchFamily="34" charset="0"/>
          </a:endParaRPr>
        </a:p>
      </dgm:t>
    </dgm:pt>
    <dgm:pt modelId="{39C7DE59-3C0B-4ACA-BB55-FA8FE648FC68}" type="sibTrans" cxnId="{D8FFAA3B-C197-4EF6-8BE8-236EE8CEA98F}">
      <dgm:prSet/>
      <dgm:spPr/>
      <dgm:t>
        <a:bodyPr/>
        <a:lstStyle/>
        <a:p>
          <a:endParaRPr lang="en-US">
            <a:latin typeface="Arial" panose="020B0604020202020204" pitchFamily="34" charset="0"/>
            <a:cs typeface="Arial" panose="020B0604020202020204" pitchFamily="34" charset="0"/>
          </a:endParaRPr>
        </a:p>
      </dgm:t>
    </dgm:pt>
    <dgm:pt modelId="{FCEBB043-B1D8-4F20-943A-D266948499E4}">
      <dgm:prSet/>
      <dgm:spPr/>
      <dgm:t>
        <a:bodyPr/>
        <a:lstStyle/>
        <a:p>
          <a:r>
            <a:rPr lang="en-IN" b="1" dirty="0">
              <a:latin typeface="Arial" panose="020B0604020202020204" pitchFamily="34" charset="0"/>
              <a:cs typeface="Arial" panose="020B0604020202020204" pitchFamily="34" charset="0"/>
            </a:rPr>
            <a:t>Continuous Improvement:</a:t>
          </a:r>
          <a:r>
            <a:rPr lang="en-IN" dirty="0">
              <a:latin typeface="Arial" panose="020B0604020202020204" pitchFamily="34" charset="0"/>
              <a:cs typeface="Arial" panose="020B0604020202020204" pitchFamily="34" charset="0"/>
            </a:rPr>
            <a:t> Feedback analytics guide updates, ensuring user-centred innovation and sustainability.</a:t>
          </a:r>
          <a:endParaRPr lang="en-US" dirty="0">
            <a:latin typeface="Arial" panose="020B0604020202020204" pitchFamily="34" charset="0"/>
            <a:cs typeface="Arial" panose="020B0604020202020204" pitchFamily="34" charset="0"/>
          </a:endParaRPr>
        </a:p>
      </dgm:t>
    </dgm:pt>
    <dgm:pt modelId="{AB4EF942-FC27-49D9-BC40-6EFDB2947889}" type="parTrans" cxnId="{31056757-184C-4AC9-9303-35CB645D2A53}">
      <dgm:prSet/>
      <dgm:spPr/>
      <dgm:t>
        <a:bodyPr/>
        <a:lstStyle/>
        <a:p>
          <a:endParaRPr lang="en-US" sz="1800">
            <a:latin typeface="Arial" panose="020B0604020202020204" pitchFamily="34" charset="0"/>
            <a:cs typeface="Arial" panose="020B0604020202020204" pitchFamily="34" charset="0"/>
          </a:endParaRPr>
        </a:p>
      </dgm:t>
    </dgm:pt>
    <dgm:pt modelId="{54540974-C500-4480-AF2C-4B3978133489}" type="sibTrans" cxnId="{31056757-184C-4AC9-9303-35CB645D2A53}">
      <dgm:prSet/>
      <dgm:spPr/>
      <dgm:t>
        <a:bodyPr/>
        <a:lstStyle/>
        <a:p>
          <a:endParaRPr lang="en-US">
            <a:latin typeface="Arial" panose="020B0604020202020204" pitchFamily="34" charset="0"/>
            <a:cs typeface="Arial" panose="020B0604020202020204" pitchFamily="34" charset="0"/>
          </a:endParaRPr>
        </a:p>
      </dgm:t>
    </dgm:pt>
    <dgm:pt modelId="{73D8F7AA-3A35-4AD6-B35F-7B9E73A8EC8A}">
      <dgm:prSet/>
      <dgm:spPr/>
      <dgm:t>
        <a:bodyPr/>
        <a:lstStyle/>
        <a:p>
          <a:r>
            <a:rPr lang="en-IN" dirty="0">
              <a:effectLst/>
              <a:latin typeface="Arial" panose="020B0604020202020204" pitchFamily="34" charset="0"/>
              <a:ea typeface="+mn-ea"/>
              <a:cs typeface="Arial" panose="020B0604020202020204" pitchFamily="34" charset="0"/>
            </a:rPr>
            <a:t>Fourth, engagement and immersion was facilitated through multilingual capacity, learning assisted through voice, and gamification in the onboarding experience </a:t>
          </a:r>
          <a:r>
            <a:rPr lang="en-IN" dirty="0">
              <a:latin typeface="Arial" panose="020B0604020202020204" pitchFamily="34" charset="0"/>
              <a:cs typeface="Arial" panose="020B0604020202020204" pitchFamily="34" charset="0"/>
            </a:rPr>
            <a:t>(NHS England, 2023)</a:t>
          </a:r>
          <a:r>
            <a:rPr lang="en-IN" dirty="0">
              <a:effectLst/>
              <a:latin typeface="Arial" panose="020B0604020202020204" pitchFamily="34" charset="0"/>
              <a:ea typeface="+mn-ea"/>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3DA84944-AFC3-40F1-B329-C26A5D4F1B31}" type="parTrans" cxnId="{7DF99FD4-0D19-4151-97C7-4A1BA71CDB7E}">
      <dgm:prSet/>
      <dgm:spPr/>
      <dgm:t>
        <a:bodyPr/>
        <a:lstStyle/>
        <a:p>
          <a:endParaRPr lang="en-GB"/>
        </a:p>
      </dgm:t>
    </dgm:pt>
    <dgm:pt modelId="{F2BAD3AA-5014-4DA5-BA42-8AB9C5F85BE7}" type="sibTrans" cxnId="{7DF99FD4-0D19-4151-97C7-4A1BA71CDB7E}">
      <dgm:prSet/>
      <dgm:spPr/>
      <dgm:t>
        <a:bodyPr/>
        <a:lstStyle/>
        <a:p>
          <a:endParaRPr lang="en-GB"/>
        </a:p>
      </dgm:t>
    </dgm:pt>
    <dgm:pt modelId="{07DBA10E-0FCE-44C3-A174-67FB39A60F2F}">
      <dgm:prSet/>
      <dgm:spPr/>
      <dgm:t>
        <a:bodyPr/>
        <a:lstStyle/>
        <a:p>
          <a:r>
            <a:rPr lang="en-IN" dirty="0">
              <a:effectLst/>
              <a:latin typeface="Arial" panose="020B0604020202020204" pitchFamily="34" charset="0"/>
              <a:ea typeface="+mn-ea"/>
              <a:cs typeface="Arial" panose="020B0604020202020204" pitchFamily="34" charset="0"/>
            </a:rPr>
            <a:t>Fifth, ongoing performance of listening through user feedback and analytics allowed for iterative improvements to the functions of app through real-world experience </a:t>
          </a:r>
          <a:r>
            <a:rPr lang="en-IN" dirty="0">
              <a:latin typeface="Arial" panose="020B0604020202020204" pitchFamily="34" charset="0"/>
              <a:cs typeface="Arial" panose="020B0604020202020204" pitchFamily="34" charset="0"/>
            </a:rPr>
            <a:t>(NHS England, 2023)</a:t>
          </a:r>
          <a:r>
            <a:rPr lang="en-IN" dirty="0">
              <a:effectLst/>
              <a:latin typeface="Arial" panose="020B0604020202020204" pitchFamily="34" charset="0"/>
              <a:ea typeface="+mn-ea"/>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6780BC32-E591-44A7-BC5A-C4F39108B668}" type="parTrans" cxnId="{87A93548-7025-44A5-8920-1FA28449A0F3}">
      <dgm:prSet/>
      <dgm:spPr/>
      <dgm:t>
        <a:bodyPr/>
        <a:lstStyle/>
        <a:p>
          <a:endParaRPr lang="en-GB"/>
        </a:p>
      </dgm:t>
    </dgm:pt>
    <dgm:pt modelId="{1AB2397B-9795-4C2E-A4AF-1A18E4ABEE17}" type="sibTrans" cxnId="{87A93548-7025-44A5-8920-1FA28449A0F3}">
      <dgm:prSet/>
      <dgm:spPr/>
      <dgm:t>
        <a:bodyPr/>
        <a:lstStyle/>
        <a:p>
          <a:endParaRPr lang="en-GB"/>
        </a:p>
      </dgm:t>
    </dgm:pt>
    <dgm:pt modelId="{DD756ED8-FD9B-4CAE-8DCA-580482032D0B}">
      <dgm:prSet/>
      <dgm:spPr/>
      <dgm:t>
        <a:bodyPr/>
        <a:lstStyle/>
        <a:p>
          <a:r>
            <a:rPr lang="en-IN">
              <a:effectLst/>
              <a:latin typeface="Arial" panose="020B0604020202020204" pitchFamily="34" charset="0"/>
              <a:ea typeface="+mn-ea"/>
              <a:cs typeface="Arial" panose="020B0604020202020204" pitchFamily="34" charset="0"/>
            </a:rPr>
            <a:t>These strategies shifted barriers to incorporate the application in a way supports inclusion and empowers the community of user, for the making the application of GlucoTrack functionally effective, sustainable and user-friendly in low-income communities.</a:t>
          </a:r>
          <a:endParaRPr lang="en-US">
            <a:latin typeface="Arial" panose="020B0604020202020204" pitchFamily="34" charset="0"/>
            <a:cs typeface="Arial" panose="020B0604020202020204" pitchFamily="34" charset="0"/>
          </a:endParaRPr>
        </a:p>
      </dgm:t>
    </dgm:pt>
    <dgm:pt modelId="{045D8864-8522-4346-9B39-2C1A797A9346}" type="parTrans" cxnId="{54E4824E-673C-456C-B18B-E492BD00CE48}">
      <dgm:prSet/>
      <dgm:spPr/>
      <dgm:t>
        <a:bodyPr/>
        <a:lstStyle/>
        <a:p>
          <a:endParaRPr lang="en-GB"/>
        </a:p>
      </dgm:t>
    </dgm:pt>
    <dgm:pt modelId="{6CBBB47C-0C91-4EDC-B59A-17F41448AF6A}" type="sibTrans" cxnId="{54E4824E-673C-456C-B18B-E492BD00CE48}">
      <dgm:prSet/>
      <dgm:spPr/>
      <dgm:t>
        <a:bodyPr/>
        <a:lstStyle/>
        <a:p>
          <a:endParaRPr lang="en-GB"/>
        </a:p>
      </dgm:t>
    </dgm:pt>
    <dgm:pt modelId="{555BE7B0-7A77-42F0-9F54-94F1EA070B3B}" type="pres">
      <dgm:prSet presAssocID="{C1D8B4AB-FB3D-44F2-8453-D7A4CFEF6630}" presName="linear" presStyleCnt="0">
        <dgm:presLayoutVars>
          <dgm:animLvl val="lvl"/>
          <dgm:resizeHandles val="exact"/>
        </dgm:presLayoutVars>
      </dgm:prSet>
      <dgm:spPr/>
    </dgm:pt>
    <dgm:pt modelId="{563351EA-CC61-4094-ABEF-74CE574F2CDA}" type="pres">
      <dgm:prSet presAssocID="{ECB05BA8-2642-4433-AE57-1EF8FE330A1D}" presName="parentText" presStyleLbl="node1" presStyleIdx="0" presStyleCnt="5">
        <dgm:presLayoutVars>
          <dgm:chMax val="0"/>
          <dgm:bulletEnabled val="1"/>
        </dgm:presLayoutVars>
      </dgm:prSet>
      <dgm:spPr/>
    </dgm:pt>
    <dgm:pt modelId="{1EE9F9E5-B666-4E3A-A074-A773D6FB861D}" type="pres">
      <dgm:prSet presAssocID="{39C7DE59-3C0B-4ACA-BB55-FA8FE648FC68}" presName="spacer" presStyleCnt="0"/>
      <dgm:spPr/>
    </dgm:pt>
    <dgm:pt modelId="{EF75CF42-7E85-4EFF-AC18-34700C9D11CC}" type="pres">
      <dgm:prSet presAssocID="{FCEBB043-B1D8-4F20-943A-D266948499E4}" presName="parentText" presStyleLbl="node1" presStyleIdx="1" presStyleCnt="5">
        <dgm:presLayoutVars>
          <dgm:chMax val="0"/>
          <dgm:bulletEnabled val="1"/>
        </dgm:presLayoutVars>
      </dgm:prSet>
      <dgm:spPr/>
    </dgm:pt>
    <dgm:pt modelId="{6CD5AC9E-2626-4F57-8A3D-B811A4CB4A23}" type="pres">
      <dgm:prSet presAssocID="{54540974-C500-4480-AF2C-4B3978133489}" presName="spacer" presStyleCnt="0"/>
      <dgm:spPr/>
    </dgm:pt>
    <dgm:pt modelId="{F2F65FFA-5751-4D48-9415-4C8989D1393E}" type="pres">
      <dgm:prSet presAssocID="{73D8F7AA-3A35-4AD6-B35F-7B9E73A8EC8A}" presName="parentText" presStyleLbl="node1" presStyleIdx="2" presStyleCnt="5">
        <dgm:presLayoutVars>
          <dgm:chMax val="0"/>
          <dgm:bulletEnabled val="1"/>
        </dgm:presLayoutVars>
      </dgm:prSet>
      <dgm:spPr/>
    </dgm:pt>
    <dgm:pt modelId="{FAEEFAA2-2285-4F5C-BE0D-D4CFBBE7C7D5}" type="pres">
      <dgm:prSet presAssocID="{F2BAD3AA-5014-4DA5-BA42-8AB9C5F85BE7}" presName="spacer" presStyleCnt="0"/>
      <dgm:spPr/>
    </dgm:pt>
    <dgm:pt modelId="{81AB58C5-2A5A-4C07-AA02-0C0971DFA748}" type="pres">
      <dgm:prSet presAssocID="{07DBA10E-0FCE-44C3-A174-67FB39A60F2F}" presName="parentText" presStyleLbl="node1" presStyleIdx="3" presStyleCnt="5">
        <dgm:presLayoutVars>
          <dgm:chMax val="0"/>
          <dgm:bulletEnabled val="1"/>
        </dgm:presLayoutVars>
      </dgm:prSet>
      <dgm:spPr/>
    </dgm:pt>
    <dgm:pt modelId="{913E6A46-4699-4570-814B-09AFE065620E}" type="pres">
      <dgm:prSet presAssocID="{1AB2397B-9795-4C2E-A4AF-1A18E4ABEE17}" presName="spacer" presStyleCnt="0"/>
      <dgm:spPr/>
    </dgm:pt>
    <dgm:pt modelId="{B280D324-53E0-41E4-9A7D-788FCE8BD1BC}" type="pres">
      <dgm:prSet presAssocID="{DD756ED8-FD9B-4CAE-8DCA-580482032D0B}" presName="parentText" presStyleLbl="node1" presStyleIdx="4" presStyleCnt="5">
        <dgm:presLayoutVars>
          <dgm:chMax val="0"/>
          <dgm:bulletEnabled val="1"/>
        </dgm:presLayoutVars>
      </dgm:prSet>
      <dgm:spPr/>
    </dgm:pt>
  </dgm:ptLst>
  <dgm:cxnLst>
    <dgm:cxn modelId="{10459D36-5040-4410-8D36-701135466ADD}" type="presOf" srcId="{FCEBB043-B1D8-4F20-943A-D266948499E4}" destId="{EF75CF42-7E85-4EFF-AC18-34700C9D11CC}" srcOrd="0" destOrd="0" presId="urn:microsoft.com/office/officeart/2005/8/layout/vList2"/>
    <dgm:cxn modelId="{D8FFAA3B-C197-4EF6-8BE8-236EE8CEA98F}" srcId="{C1D8B4AB-FB3D-44F2-8453-D7A4CFEF6630}" destId="{ECB05BA8-2642-4433-AE57-1EF8FE330A1D}" srcOrd="0" destOrd="0" parTransId="{F12627CE-0036-4BE6-8FC1-52721F8A5CA8}" sibTransId="{39C7DE59-3C0B-4ACA-BB55-FA8FE648FC68}"/>
    <dgm:cxn modelId="{51C1A63D-AA44-4B41-8511-501FC05445C9}" type="presOf" srcId="{73D8F7AA-3A35-4AD6-B35F-7B9E73A8EC8A}" destId="{F2F65FFA-5751-4D48-9415-4C8989D1393E}" srcOrd="0" destOrd="0" presId="urn:microsoft.com/office/officeart/2005/8/layout/vList2"/>
    <dgm:cxn modelId="{87A93548-7025-44A5-8920-1FA28449A0F3}" srcId="{C1D8B4AB-FB3D-44F2-8453-D7A4CFEF6630}" destId="{07DBA10E-0FCE-44C3-A174-67FB39A60F2F}" srcOrd="3" destOrd="0" parTransId="{6780BC32-E591-44A7-BC5A-C4F39108B668}" sibTransId="{1AB2397B-9795-4C2E-A4AF-1A18E4ABEE17}"/>
    <dgm:cxn modelId="{54E4824E-673C-456C-B18B-E492BD00CE48}" srcId="{C1D8B4AB-FB3D-44F2-8453-D7A4CFEF6630}" destId="{DD756ED8-FD9B-4CAE-8DCA-580482032D0B}" srcOrd="4" destOrd="0" parTransId="{045D8864-8522-4346-9B39-2C1A797A9346}" sibTransId="{6CBBB47C-0C91-4EDC-B59A-17F41448AF6A}"/>
    <dgm:cxn modelId="{31056757-184C-4AC9-9303-35CB645D2A53}" srcId="{C1D8B4AB-FB3D-44F2-8453-D7A4CFEF6630}" destId="{FCEBB043-B1D8-4F20-943A-D266948499E4}" srcOrd="1" destOrd="0" parTransId="{AB4EF942-FC27-49D9-BC40-6EFDB2947889}" sibTransId="{54540974-C500-4480-AF2C-4B3978133489}"/>
    <dgm:cxn modelId="{F2AE4365-8F48-4A69-A3D7-103ECB1CF66A}" type="presOf" srcId="{DD756ED8-FD9B-4CAE-8DCA-580482032D0B}" destId="{B280D324-53E0-41E4-9A7D-788FCE8BD1BC}" srcOrd="0" destOrd="0" presId="urn:microsoft.com/office/officeart/2005/8/layout/vList2"/>
    <dgm:cxn modelId="{BE78C96A-6747-4E1E-9CFF-B1B8E40C340A}" type="presOf" srcId="{07DBA10E-0FCE-44C3-A174-67FB39A60F2F}" destId="{81AB58C5-2A5A-4C07-AA02-0C0971DFA748}" srcOrd="0" destOrd="0" presId="urn:microsoft.com/office/officeart/2005/8/layout/vList2"/>
    <dgm:cxn modelId="{BE51F298-A59C-4B0D-8862-9F4D703AC5E5}" type="presOf" srcId="{C1D8B4AB-FB3D-44F2-8453-D7A4CFEF6630}" destId="{555BE7B0-7A77-42F0-9F54-94F1EA070B3B}" srcOrd="0" destOrd="0" presId="urn:microsoft.com/office/officeart/2005/8/layout/vList2"/>
    <dgm:cxn modelId="{7DF99FD4-0D19-4151-97C7-4A1BA71CDB7E}" srcId="{C1D8B4AB-FB3D-44F2-8453-D7A4CFEF6630}" destId="{73D8F7AA-3A35-4AD6-B35F-7B9E73A8EC8A}" srcOrd="2" destOrd="0" parTransId="{3DA84944-AFC3-40F1-B329-C26A5D4F1B31}" sibTransId="{F2BAD3AA-5014-4DA5-BA42-8AB9C5F85BE7}"/>
    <dgm:cxn modelId="{B42484FC-B3F6-4D7B-A3EF-9D486FFAC73D}" type="presOf" srcId="{ECB05BA8-2642-4433-AE57-1EF8FE330A1D}" destId="{563351EA-CC61-4094-ABEF-74CE574F2CDA}" srcOrd="0" destOrd="0" presId="urn:microsoft.com/office/officeart/2005/8/layout/vList2"/>
    <dgm:cxn modelId="{5A970884-6C1F-4A86-BE8C-E38079468A71}" type="presParOf" srcId="{555BE7B0-7A77-42F0-9F54-94F1EA070B3B}" destId="{563351EA-CC61-4094-ABEF-74CE574F2CDA}" srcOrd="0" destOrd="0" presId="urn:microsoft.com/office/officeart/2005/8/layout/vList2"/>
    <dgm:cxn modelId="{36DB9E30-F436-4E2E-A98A-8C7F7C36BCC2}" type="presParOf" srcId="{555BE7B0-7A77-42F0-9F54-94F1EA070B3B}" destId="{1EE9F9E5-B666-4E3A-A074-A773D6FB861D}" srcOrd="1" destOrd="0" presId="urn:microsoft.com/office/officeart/2005/8/layout/vList2"/>
    <dgm:cxn modelId="{0D5332E2-9FEF-42DD-AD56-F72DACCCC254}" type="presParOf" srcId="{555BE7B0-7A77-42F0-9F54-94F1EA070B3B}" destId="{EF75CF42-7E85-4EFF-AC18-34700C9D11CC}" srcOrd="2" destOrd="0" presId="urn:microsoft.com/office/officeart/2005/8/layout/vList2"/>
    <dgm:cxn modelId="{3CD94D2C-FFE4-49CF-9670-6F336AB2FAA4}" type="presParOf" srcId="{555BE7B0-7A77-42F0-9F54-94F1EA070B3B}" destId="{6CD5AC9E-2626-4F57-8A3D-B811A4CB4A23}" srcOrd="3" destOrd="0" presId="urn:microsoft.com/office/officeart/2005/8/layout/vList2"/>
    <dgm:cxn modelId="{1A978C78-EE56-469E-A837-305E857FED34}" type="presParOf" srcId="{555BE7B0-7A77-42F0-9F54-94F1EA070B3B}" destId="{F2F65FFA-5751-4D48-9415-4C8989D1393E}" srcOrd="4" destOrd="0" presId="urn:microsoft.com/office/officeart/2005/8/layout/vList2"/>
    <dgm:cxn modelId="{A6A3FBF5-52E0-475B-BD2C-901FBCBBDE85}" type="presParOf" srcId="{555BE7B0-7A77-42F0-9F54-94F1EA070B3B}" destId="{FAEEFAA2-2285-4F5C-BE0D-D4CFBBE7C7D5}" srcOrd="5" destOrd="0" presId="urn:microsoft.com/office/officeart/2005/8/layout/vList2"/>
    <dgm:cxn modelId="{EFBAE744-4B21-4225-9C4F-7B90DE90E28F}" type="presParOf" srcId="{555BE7B0-7A77-42F0-9F54-94F1EA070B3B}" destId="{81AB58C5-2A5A-4C07-AA02-0C0971DFA748}" srcOrd="6" destOrd="0" presId="urn:microsoft.com/office/officeart/2005/8/layout/vList2"/>
    <dgm:cxn modelId="{9F9F51AF-59B4-4564-9CDA-1BFDDCB963A0}" type="presParOf" srcId="{555BE7B0-7A77-42F0-9F54-94F1EA070B3B}" destId="{913E6A46-4699-4570-814B-09AFE065620E}" srcOrd="7" destOrd="0" presId="urn:microsoft.com/office/officeart/2005/8/layout/vList2"/>
    <dgm:cxn modelId="{37A301D0-458A-44FA-8A2B-39C43628006B}" type="presParOf" srcId="{555BE7B0-7A77-42F0-9F54-94F1EA070B3B}" destId="{B280D324-53E0-41E4-9A7D-788FCE8BD1B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EEB73CA-59FE-49B1-B17D-502853B1C98D}" type="doc">
      <dgm:prSet loTypeId="urn:microsoft.com/office/officeart/2016/7/layout/RepeatingBendingProcessNew" loCatId="process" qsTypeId="urn:microsoft.com/office/officeart/2005/8/quickstyle/simple1" qsCatId="simple" csTypeId="urn:microsoft.com/office/officeart/2018/5/colors/Iconchunking_neutralbg_colorful1" csCatId="colorful" phldr="1"/>
      <dgm:spPr/>
      <dgm:t>
        <a:bodyPr/>
        <a:lstStyle/>
        <a:p>
          <a:endParaRPr lang="en-US"/>
        </a:p>
      </dgm:t>
    </dgm:pt>
    <dgm:pt modelId="{468D78B0-0652-4C65-A722-A9BC3809D078}">
      <dgm:prSet/>
      <dgm:spPr/>
      <dgm:t>
        <a:bodyPr/>
        <a:lstStyle/>
        <a:p>
          <a:pPr>
            <a:lnSpc>
              <a:spcPct val="100000"/>
            </a:lnSpc>
          </a:pPr>
          <a:r>
            <a:rPr lang="en-IN" b="1">
              <a:latin typeface="Arial" panose="020B0604020202020204" pitchFamily="34" charset="0"/>
              <a:cs typeface="Arial" panose="020B0604020202020204" pitchFamily="34" charset="0"/>
            </a:rPr>
            <a:t>Transformative Innovation:</a:t>
          </a:r>
          <a:r>
            <a:rPr lang="en-IN">
              <a:latin typeface="Arial" panose="020B0604020202020204" pitchFamily="34" charset="0"/>
              <a:cs typeface="Arial" panose="020B0604020202020204" pitchFamily="34" charset="0"/>
            </a:rPr>
            <a:t> GlucoTrack shows how affordable technology improves diabetes prevention in vulnerable populations.</a:t>
          </a:r>
          <a:endParaRPr lang="en-US">
            <a:latin typeface="Arial" panose="020B0604020202020204" pitchFamily="34" charset="0"/>
            <a:cs typeface="Arial" panose="020B0604020202020204" pitchFamily="34" charset="0"/>
          </a:endParaRPr>
        </a:p>
      </dgm:t>
    </dgm:pt>
    <dgm:pt modelId="{3E6C42DA-DF2F-4144-9DC7-79F6D7BE1C86}" type="parTrans" cxnId="{A9BC6AF1-30E9-4501-A631-F7295C5608B9}">
      <dgm:prSet/>
      <dgm:spPr/>
      <dgm:t>
        <a:bodyPr/>
        <a:lstStyle/>
        <a:p>
          <a:endParaRPr lang="en-US">
            <a:latin typeface="Arial" panose="020B0604020202020204" pitchFamily="34" charset="0"/>
            <a:cs typeface="Arial" panose="020B0604020202020204" pitchFamily="34" charset="0"/>
          </a:endParaRPr>
        </a:p>
      </dgm:t>
    </dgm:pt>
    <dgm:pt modelId="{0A91382D-3E8B-4D86-A7B6-5ED75F47C3EC}" type="sibTrans" cxnId="{A9BC6AF1-30E9-4501-A631-F7295C5608B9}">
      <dgm:prSet/>
      <dgm:spPr/>
      <dgm:t>
        <a:bodyPr/>
        <a:lstStyle/>
        <a:p>
          <a:endParaRPr lang="en-US">
            <a:latin typeface="Arial" panose="020B0604020202020204" pitchFamily="34" charset="0"/>
            <a:cs typeface="Arial" panose="020B0604020202020204" pitchFamily="34" charset="0"/>
          </a:endParaRPr>
        </a:p>
      </dgm:t>
    </dgm:pt>
    <dgm:pt modelId="{EB2FEE3E-41EC-4193-B8DA-9C756835E96C}">
      <dgm:prSet/>
      <dgm:spPr/>
      <dgm:t>
        <a:bodyPr/>
        <a:lstStyle/>
        <a:p>
          <a:pPr>
            <a:lnSpc>
              <a:spcPct val="100000"/>
            </a:lnSpc>
          </a:pPr>
          <a:r>
            <a:rPr lang="en-IN" b="1">
              <a:latin typeface="Arial" panose="020B0604020202020204" pitchFamily="34" charset="0"/>
              <a:cs typeface="Arial" panose="020B0604020202020204" pitchFamily="34" charset="0"/>
            </a:rPr>
            <a:t>Behavioural Change:</a:t>
          </a:r>
          <a:r>
            <a:rPr lang="en-IN">
              <a:latin typeface="Arial" panose="020B0604020202020204" pitchFamily="34" charset="0"/>
              <a:cs typeface="Arial" panose="020B0604020202020204" pitchFamily="34" charset="0"/>
            </a:rPr>
            <a:t> Combines gamification and feedback to build motivation and self-efficacy.</a:t>
          </a:r>
          <a:endParaRPr lang="en-US" dirty="0">
            <a:latin typeface="Arial" panose="020B0604020202020204" pitchFamily="34" charset="0"/>
            <a:cs typeface="Arial" panose="020B0604020202020204" pitchFamily="34" charset="0"/>
          </a:endParaRPr>
        </a:p>
      </dgm:t>
    </dgm:pt>
    <dgm:pt modelId="{CBBD7C6C-3192-4543-AC76-3606687EBEBD}" type="parTrans" cxnId="{805778B9-89C7-43F8-A27A-F891CA8CE762}">
      <dgm:prSet/>
      <dgm:spPr/>
      <dgm:t>
        <a:bodyPr/>
        <a:lstStyle/>
        <a:p>
          <a:endParaRPr lang="en-US">
            <a:latin typeface="Arial" panose="020B0604020202020204" pitchFamily="34" charset="0"/>
            <a:cs typeface="Arial" panose="020B0604020202020204" pitchFamily="34" charset="0"/>
          </a:endParaRPr>
        </a:p>
      </dgm:t>
    </dgm:pt>
    <dgm:pt modelId="{6197EDEB-255B-4FE0-A67C-8AF3694A49A9}" type="sibTrans" cxnId="{805778B9-89C7-43F8-A27A-F891CA8CE762}">
      <dgm:prSet/>
      <dgm:spPr/>
      <dgm:t>
        <a:bodyPr/>
        <a:lstStyle/>
        <a:p>
          <a:endParaRPr lang="en-US">
            <a:latin typeface="Arial" panose="020B0604020202020204" pitchFamily="34" charset="0"/>
            <a:cs typeface="Arial" panose="020B0604020202020204" pitchFamily="34" charset="0"/>
          </a:endParaRPr>
        </a:p>
      </dgm:t>
    </dgm:pt>
    <dgm:pt modelId="{47F71A28-F665-4164-B15E-DF638C3EE50B}">
      <dgm:prSet/>
      <dgm:spPr/>
      <dgm:t>
        <a:bodyPr/>
        <a:lstStyle/>
        <a:p>
          <a:pPr>
            <a:lnSpc>
              <a:spcPct val="100000"/>
            </a:lnSpc>
          </a:pPr>
          <a:r>
            <a:rPr lang="en-IN" b="1">
              <a:latin typeface="Arial" panose="020B0604020202020204" pitchFamily="34" charset="0"/>
              <a:cs typeface="Arial" panose="020B0604020202020204" pitchFamily="34" charset="0"/>
            </a:rPr>
            <a:t>Inclusive Design:</a:t>
          </a:r>
          <a:r>
            <a:rPr lang="en-IN">
              <a:latin typeface="Arial" panose="020B0604020202020204" pitchFamily="34" charset="0"/>
              <a:cs typeface="Arial" panose="020B0604020202020204" pitchFamily="34" charset="0"/>
            </a:rPr>
            <a:t> Promotes accessibility across socio-economic groups, reducing digital health inequality.</a:t>
          </a:r>
          <a:endParaRPr lang="en-US" dirty="0">
            <a:latin typeface="Arial" panose="020B0604020202020204" pitchFamily="34" charset="0"/>
            <a:cs typeface="Arial" panose="020B0604020202020204" pitchFamily="34" charset="0"/>
          </a:endParaRPr>
        </a:p>
      </dgm:t>
    </dgm:pt>
    <dgm:pt modelId="{7AD7A88E-768B-495B-96E2-0619353D2789}" type="parTrans" cxnId="{E03FF6D0-44F3-4AA5-8D62-3A470DDC89C4}">
      <dgm:prSet/>
      <dgm:spPr/>
      <dgm:t>
        <a:bodyPr/>
        <a:lstStyle/>
        <a:p>
          <a:endParaRPr lang="en-GB">
            <a:latin typeface="Arial" panose="020B0604020202020204" pitchFamily="34" charset="0"/>
            <a:cs typeface="Arial" panose="020B0604020202020204" pitchFamily="34" charset="0"/>
          </a:endParaRPr>
        </a:p>
      </dgm:t>
    </dgm:pt>
    <dgm:pt modelId="{E5EF7576-DBF5-48E5-B57F-AA00BEA670C3}" type="sibTrans" cxnId="{E03FF6D0-44F3-4AA5-8D62-3A470DDC89C4}">
      <dgm:prSet/>
      <dgm:spPr/>
      <dgm:t>
        <a:bodyPr/>
        <a:lstStyle/>
        <a:p>
          <a:endParaRPr lang="en-US">
            <a:latin typeface="Arial" panose="020B0604020202020204" pitchFamily="34" charset="0"/>
            <a:cs typeface="Arial" panose="020B0604020202020204" pitchFamily="34" charset="0"/>
          </a:endParaRPr>
        </a:p>
      </dgm:t>
    </dgm:pt>
    <dgm:pt modelId="{B9428BA3-A346-441D-B937-1F3C2865CF55}">
      <dgm:prSet/>
      <dgm:spPr/>
      <dgm:t>
        <a:bodyPr/>
        <a:lstStyle/>
        <a:p>
          <a:pPr>
            <a:lnSpc>
              <a:spcPct val="100000"/>
            </a:lnSpc>
          </a:pPr>
          <a:r>
            <a:rPr lang="en-IN" b="1" dirty="0">
              <a:latin typeface="Arial" panose="020B0604020202020204" pitchFamily="34" charset="0"/>
              <a:cs typeface="Arial" panose="020B0604020202020204" pitchFamily="34" charset="0"/>
            </a:rPr>
            <a:t>Public-Health Integration:</a:t>
          </a:r>
          <a:r>
            <a:rPr lang="en-IN" dirty="0">
              <a:latin typeface="Arial" panose="020B0604020202020204" pitchFamily="34" charset="0"/>
              <a:cs typeface="Arial" panose="020B0604020202020204" pitchFamily="34" charset="0"/>
            </a:rPr>
            <a:t> Encourages collaboration between healthcare professionals, community partners, and digital innovators.</a:t>
          </a:r>
        </a:p>
      </dgm:t>
    </dgm:pt>
    <dgm:pt modelId="{5564BEB8-A5F3-41F5-8137-48E90F84BEAB}" type="parTrans" cxnId="{D0423D3B-E1CC-46C0-97AC-E7EB2FF69DFB}">
      <dgm:prSet/>
      <dgm:spPr/>
      <dgm:t>
        <a:bodyPr/>
        <a:lstStyle/>
        <a:p>
          <a:endParaRPr lang="en-GB">
            <a:latin typeface="Arial" panose="020B0604020202020204" pitchFamily="34" charset="0"/>
            <a:cs typeface="Arial" panose="020B0604020202020204" pitchFamily="34" charset="0"/>
          </a:endParaRPr>
        </a:p>
      </dgm:t>
    </dgm:pt>
    <dgm:pt modelId="{AF4A6C69-5947-4BD2-9C7E-6694CD63943E}" type="sibTrans" cxnId="{D0423D3B-E1CC-46C0-97AC-E7EB2FF69DFB}">
      <dgm:prSet/>
      <dgm:spPr/>
      <dgm:t>
        <a:bodyPr/>
        <a:lstStyle/>
        <a:p>
          <a:endParaRPr lang="en-GB">
            <a:latin typeface="Arial" panose="020B0604020202020204" pitchFamily="34" charset="0"/>
            <a:cs typeface="Arial" panose="020B0604020202020204" pitchFamily="34" charset="0"/>
          </a:endParaRPr>
        </a:p>
      </dgm:t>
    </dgm:pt>
    <dgm:pt modelId="{A28CDE8A-EDB4-4D86-ABA7-A42B923CC93C}">
      <dgm:prSet/>
      <dgm:spPr/>
      <dgm:t>
        <a:bodyPr/>
        <a:lstStyle/>
        <a:p>
          <a:pPr>
            <a:lnSpc>
              <a:spcPct val="100000"/>
            </a:lnSpc>
          </a:pPr>
          <a:r>
            <a:rPr lang="en-IN">
              <a:solidFill>
                <a:schemeClr val="bg1"/>
              </a:solidFill>
              <a:effectLst/>
              <a:latin typeface="Arial" panose="020B0604020202020204" pitchFamily="34" charset="0"/>
              <a:ea typeface="+mn-ea"/>
              <a:cs typeface="Arial" panose="020B0604020202020204" pitchFamily="34" charset="0"/>
            </a:rPr>
            <a:t>GlucoTrack focuses on illustrating how the options based on affordability and low-tech aspects to high-cost health technologies have the ability to change the prevention of diabetes and management for high-risk populations. </a:t>
          </a:r>
          <a:endParaRPr lang="en-IN" dirty="0">
            <a:latin typeface="Arial" panose="020B0604020202020204" pitchFamily="34" charset="0"/>
            <a:cs typeface="Arial" panose="020B0604020202020204" pitchFamily="34" charset="0"/>
          </a:endParaRPr>
        </a:p>
      </dgm:t>
    </dgm:pt>
    <dgm:pt modelId="{975D5EF5-2BC6-452F-B68E-4CB3DC561B54}" type="parTrans" cxnId="{C186BD4A-D7E9-4E43-8F81-4A2DAD765A90}">
      <dgm:prSet/>
      <dgm:spPr/>
      <dgm:t>
        <a:bodyPr/>
        <a:lstStyle/>
        <a:p>
          <a:endParaRPr lang="en-GB">
            <a:latin typeface="Arial" panose="020B0604020202020204" pitchFamily="34" charset="0"/>
            <a:cs typeface="Arial" panose="020B0604020202020204" pitchFamily="34" charset="0"/>
          </a:endParaRPr>
        </a:p>
      </dgm:t>
    </dgm:pt>
    <dgm:pt modelId="{102BC9AB-965A-4F96-88A6-08EDFEE2B423}" type="sibTrans" cxnId="{C186BD4A-D7E9-4E43-8F81-4A2DAD765A90}">
      <dgm:prSet/>
      <dgm:spPr/>
      <dgm:t>
        <a:bodyPr/>
        <a:lstStyle/>
        <a:p>
          <a:endParaRPr lang="en-GB">
            <a:latin typeface="Arial" panose="020B0604020202020204" pitchFamily="34" charset="0"/>
            <a:cs typeface="Arial" panose="020B0604020202020204" pitchFamily="34" charset="0"/>
          </a:endParaRPr>
        </a:p>
      </dgm:t>
    </dgm:pt>
    <dgm:pt modelId="{02D260B3-5DFD-4D93-BB3C-5550FAA5C997}" type="pres">
      <dgm:prSet presAssocID="{AEEB73CA-59FE-49B1-B17D-502853B1C98D}" presName="Name0" presStyleCnt="0">
        <dgm:presLayoutVars>
          <dgm:dir/>
          <dgm:resizeHandles val="exact"/>
        </dgm:presLayoutVars>
      </dgm:prSet>
      <dgm:spPr/>
    </dgm:pt>
    <dgm:pt modelId="{07DBD86C-3C96-46B8-B00D-BDBDA79A4BAA}" type="pres">
      <dgm:prSet presAssocID="{468D78B0-0652-4C65-A722-A9BC3809D078}" presName="node" presStyleLbl="node1" presStyleIdx="0" presStyleCnt="5">
        <dgm:presLayoutVars>
          <dgm:bulletEnabled val="1"/>
        </dgm:presLayoutVars>
      </dgm:prSet>
      <dgm:spPr/>
    </dgm:pt>
    <dgm:pt modelId="{C2B4B5F6-FB45-42FA-B0AC-207E29A76494}" type="pres">
      <dgm:prSet presAssocID="{0A91382D-3E8B-4D86-A7B6-5ED75F47C3EC}" presName="sibTrans" presStyleLbl="sibTrans1D1" presStyleIdx="0" presStyleCnt="4"/>
      <dgm:spPr/>
    </dgm:pt>
    <dgm:pt modelId="{70EB409E-4637-46C7-A6C8-04BBDDC4270C}" type="pres">
      <dgm:prSet presAssocID="{0A91382D-3E8B-4D86-A7B6-5ED75F47C3EC}" presName="connectorText" presStyleLbl="sibTrans1D1" presStyleIdx="0" presStyleCnt="4"/>
      <dgm:spPr/>
    </dgm:pt>
    <dgm:pt modelId="{ADC8CFB1-660F-4065-9FD3-248AD6EB769D}" type="pres">
      <dgm:prSet presAssocID="{EB2FEE3E-41EC-4193-B8DA-9C756835E96C}" presName="node" presStyleLbl="node1" presStyleIdx="1" presStyleCnt="5">
        <dgm:presLayoutVars>
          <dgm:bulletEnabled val="1"/>
        </dgm:presLayoutVars>
      </dgm:prSet>
      <dgm:spPr/>
    </dgm:pt>
    <dgm:pt modelId="{89D896E3-D655-4DC3-820B-88182513A395}" type="pres">
      <dgm:prSet presAssocID="{6197EDEB-255B-4FE0-A67C-8AF3694A49A9}" presName="sibTrans" presStyleLbl="sibTrans1D1" presStyleIdx="1" presStyleCnt="4"/>
      <dgm:spPr/>
    </dgm:pt>
    <dgm:pt modelId="{2EBD9C2A-6C91-4771-808F-B3F0B2142129}" type="pres">
      <dgm:prSet presAssocID="{6197EDEB-255B-4FE0-A67C-8AF3694A49A9}" presName="connectorText" presStyleLbl="sibTrans1D1" presStyleIdx="1" presStyleCnt="4"/>
      <dgm:spPr/>
    </dgm:pt>
    <dgm:pt modelId="{2F008736-85D7-4B5B-925F-2825360FE808}" type="pres">
      <dgm:prSet presAssocID="{47F71A28-F665-4164-B15E-DF638C3EE50B}" presName="node" presStyleLbl="node1" presStyleIdx="2" presStyleCnt="5">
        <dgm:presLayoutVars>
          <dgm:bulletEnabled val="1"/>
        </dgm:presLayoutVars>
      </dgm:prSet>
      <dgm:spPr/>
    </dgm:pt>
    <dgm:pt modelId="{3B750269-A2D8-4A19-A49A-36970809BFC2}" type="pres">
      <dgm:prSet presAssocID="{E5EF7576-DBF5-48E5-B57F-AA00BEA670C3}" presName="sibTrans" presStyleLbl="sibTrans1D1" presStyleIdx="2" presStyleCnt="4"/>
      <dgm:spPr/>
    </dgm:pt>
    <dgm:pt modelId="{A6B7930B-14D0-4EF4-9DF1-9269ECB3FF73}" type="pres">
      <dgm:prSet presAssocID="{E5EF7576-DBF5-48E5-B57F-AA00BEA670C3}" presName="connectorText" presStyleLbl="sibTrans1D1" presStyleIdx="2" presStyleCnt="4"/>
      <dgm:spPr/>
    </dgm:pt>
    <dgm:pt modelId="{D7AC2D63-EA33-4EF1-969F-230FD5610CAB}" type="pres">
      <dgm:prSet presAssocID="{B9428BA3-A346-441D-B937-1F3C2865CF55}" presName="node" presStyleLbl="node1" presStyleIdx="3" presStyleCnt="5">
        <dgm:presLayoutVars>
          <dgm:bulletEnabled val="1"/>
        </dgm:presLayoutVars>
      </dgm:prSet>
      <dgm:spPr/>
    </dgm:pt>
    <dgm:pt modelId="{810ADF98-2477-4A04-95D3-A44A4354E771}" type="pres">
      <dgm:prSet presAssocID="{AF4A6C69-5947-4BD2-9C7E-6694CD63943E}" presName="sibTrans" presStyleLbl="sibTrans1D1" presStyleIdx="3" presStyleCnt="4"/>
      <dgm:spPr/>
    </dgm:pt>
    <dgm:pt modelId="{EC366C16-A5A2-422B-9B73-55CBD17D27B0}" type="pres">
      <dgm:prSet presAssocID="{AF4A6C69-5947-4BD2-9C7E-6694CD63943E}" presName="connectorText" presStyleLbl="sibTrans1D1" presStyleIdx="3" presStyleCnt="4"/>
      <dgm:spPr/>
    </dgm:pt>
    <dgm:pt modelId="{918E71E9-60D2-4A47-ABD1-ECA54D1FDD07}" type="pres">
      <dgm:prSet presAssocID="{A28CDE8A-EDB4-4D86-ABA7-A42B923CC93C}" presName="node" presStyleLbl="node1" presStyleIdx="4" presStyleCnt="5">
        <dgm:presLayoutVars>
          <dgm:bulletEnabled val="1"/>
        </dgm:presLayoutVars>
      </dgm:prSet>
      <dgm:spPr/>
    </dgm:pt>
  </dgm:ptLst>
  <dgm:cxnLst>
    <dgm:cxn modelId="{49FD9904-2915-4419-8336-DFF197631EE6}" type="presOf" srcId="{AF4A6C69-5947-4BD2-9C7E-6694CD63943E}" destId="{EC366C16-A5A2-422B-9B73-55CBD17D27B0}" srcOrd="1" destOrd="0" presId="urn:microsoft.com/office/officeart/2016/7/layout/RepeatingBendingProcessNew"/>
    <dgm:cxn modelId="{6EAFA72A-62F7-42D2-B64D-ACFA5D55FA9B}" type="presOf" srcId="{47F71A28-F665-4164-B15E-DF638C3EE50B}" destId="{2F008736-85D7-4B5B-925F-2825360FE808}" srcOrd="0" destOrd="0" presId="urn:microsoft.com/office/officeart/2016/7/layout/RepeatingBendingProcessNew"/>
    <dgm:cxn modelId="{BF465E2C-D1A4-4D9C-A430-245F3D508B25}" type="presOf" srcId="{E5EF7576-DBF5-48E5-B57F-AA00BEA670C3}" destId="{3B750269-A2D8-4A19-A49A-36970809BFC2}" srcOrd="0" destOrd="0" presId="urn:microsoft.com/office/officeart/2016/7/layout/RepeatingBendingProcessNew"/>
    <dgm:cxn modelId="{D0423D3B-E1CC-46C0-97AC-E7EB2FF69DFB}" srcId="{AEEB73CA-59FE-49B1-B17D-502853B1C98D}" destId="{B9428BA3-A346-441D-B937-1F3C2865CF55}" srcOrd="3" destOrd="0" parTransId="{5564BEB8-A5F3-41F5-8137-48E90F84BEAB}" sibTransId="{AF4A6C69-5947-4BD2-9C7E-6694CD63943E}"/>
    <dgm:cxn modelId="{D3F74D3E-1E11-4D63-964C-EEC7D698AB0A}" type="presOf" srcId="{0A91382D-3E8B-4D86-A7B6-5ED75F47C3EC}" destId="{70EB409E-4637-46C7-A6C8-04BBDDC4270C}" srcOrd="1" destOrd="0" presId="urn:microsoft.com/office/officeart/2016/7/layout/RepeatingBendingProcessNew"/>
    <dgm:cxn modelId="{D9569D49-CB17-4ED3-86FA-CF48A08A12BA}" type="presOf" srcId="{6197EDEB-255B-4FE0-A67C-8AF3694A49A9}" destId="{2EBD9C2A-6C91-4771-808F-B3F0B2142129}" srcOrd="1" destOrd="0" presId="urn:microsoft.com/office/officeart/2016/7/layout/RepeatingBendingProcessNew"/>
    <dgm:cxn modelId="{C186BD4A-D7E9-4E43-8F81-4A2DAD765A90}" srcId="{AEEB73CA-59FE-49B1-B17D-502853B1C98D}" destId="{A28CDE8A-EDB4-4D86-ABA7-A42B923CC93C}" srcOrd="4" destOrd="0" parTransId="{975D5EF5-2BC6-452F-B68E-4CB3DC561B54}" sibTransId="{102BC9AB-965A-4F96-88A6-08EDFEE2B423}"/>
    <dgm:cxn modelId="{F4A8CC6A-64B7-4651-AF13-1C72916F358E}" type="presOf" srcId="{E5EF7576-DBF5-48E5-B57F-AA00BEA670C3}" destId="{A6B7930B-14D0-4EF4-9DF1-9269ECB3FF73}" srcOrd="1" destOrd="0" presId="urn:microsoft.com/office/officeart/2016/7/layout/RepeatingBendingProcessNew"/>
    <dgm:cxn modelId="{2DC0C377-6C70-4310-84BA-FAC8A90D3AE6}" type="presOf" srcId="{6197EDEB-255B-4FE0-A67C-8AF3694A49A9}" destId="{89D896E3-D655-4DC3-820B-88182513A395}" srcOrd="0" destOrd="0" presId="urn:microsoft.com/office/officeart/2016/7/layout/RepeatingBendingProcessNew"/>
    <dgm:cxn modelId="{A2A50078-32AF-488C-A56F-41B4BA85918F}" type="presOf" srcId="{EB2FEE3E-41EC-4193-B8DA-9C756835E96C}" destId="{ADC8CFB1-660F-4065-9FD3-248AD6EB769D}" srcOrd="0" destOrd="0" presId="urn:microsoft.com/office/officeart/2016/7/layout/RepeatingBendingProcessNew"/>
    <dgm:cxn modelId="{010D6278-C018-4D97-805C-B4DAAE345622}" type="presOf" srcId="{A28CDE8A-EDB4-4D86-ABA7-A42B923CC93C}" destId="{918E71E9-60D2-4A47-ABD1-ECA54D1FDD07}" srcOrd="0" destOrd="0" presId="urn:microsoft.com/office/officeart/2016/7/layout/RepeatingBendingProcessNew"/>
    <dgm:cxn modelId="{6254E17E-6F18-4AE5-A4B8-4E0DF2C5D07A}" type="presOf" srcId="{0A91382D-3E8B-4D86-A7B6-5ED75F47C3EC}" destId="{C2B4B5F6-FB45-42FA-B0AC-207E29A76494}" srcOrd="0" destOrd="0" presId="urn:microsoft.com/office/officeart/2016/7/layout/RepeatingBendingProcessNew"/>
    <dgm:cxn modelId="{29990487-5683-4EB1-B6E0-DD17706FF229}" type="presOf" srcId="{AF4A6C69-5947-4BD2-9C7E-6694CD63943E}" destId="{810ADF98-2477-4A04-95D3-A44A4354E771}" srcOrd="0" destOrd="0" presId="urn:microsoft.com/office/officeart/2016/7/layout/RepeatingBendingProcessNew"/>
    <dgm:cxn modelId="{53C985AE-449C-4420-B0B3-87380550EF84}" type="presOf" srcId="{468D78B0-0652-4C65-A722-A9BC3809D078}" destId="{07DBD86C-3C96-46B8-B00D-BDBDA79A4BAA}" srcOrd="0" destOrd="0" presId="urn:microsoft.com/office/officeart/2016/7/layout/RepeatingBendingProcessNew"/>
    <dgm:cxn modelId="{805778B9-89C7-43F8-A27A-F891CA8CE762}" srcId="{AEEB73CA-59FE-49B1-B17D-502853B1C98D}" destId="{EB2FEE3E-41EC-4193-B8DA-9C756835E96C}" srcOrd="1" destOrd="0" parTransId="{CBBD7C6C-3192-4543-AC76-3606687EBEBD}" sibTransId="{6197EDEB-255B-4FE0-A67C-8AF3694A49A9}"/>
    <dgm:cxn modelId="{E03FF6D0-44F3-4AA5-8D62-3A470DDC89C4}" srcId="{AEEB73CA-59FE-49B1-B17D-502853B1C98D}" destId="{47F71A28-F665-4164-B15E-DF638C3EE50B}" srcOrd="2" destOrd="0" parTransId="{7AD7A88E-768B-495B-96E2-0619353D2789}" sibTransId="{E5EF7576-DBF5-48E5-B57F-AA00BEA670C3}"/>
    <dgm:cxn modelId="{D38025D5-9826-4D62-91E7-83E9CD2B76B9}" type="presOf" srcId="{AEEB73CA-59FE-49B1-B17D-502853B1C98D}" destId="{02D260B3-5DFD-4D93-BB3C-5550FAA5C997}" srcOrd="0" destOrd="0" presId="urn:microsoft.com/office/officeart/2016/7/layout/RepeatingBendingProcessNew"/>
    <dgm:cxn modelId="{AA2111F0-54B6-48B0-984C-A2FF4187D372}" type="presOf" srcId="{B9428BA3-A346-441D-B937-1F3C2865CF55}" destId="{D7AC2D63-EA33-4EF1-969F-230FD5610CAB}" srcOrd="0" destOrd="0" presId="urn:microsoft.com/office/officeart/2016/7/layout/RepeatingBendingProcessNew"/>
    <dgm:cxn modelId="{A9BC6AF1-30E9-4501-A631-F7295C5608B9}" srcId="{AEEB73CA-59FE-49B1-B17D-502853B1C98D}" destId="{468D78B0-0652-4C65-A722-A9BC3809D078}" srcOrd="0" destOrd="0" parTransId="{3E6C42DA-DF2F-4144-9DC7-79F6D7BE1C86}" sibTransId="{0A91382D-3E8B-4D86-A7B6-5ED75F47C3EC}"/>
    <dgm:cxn modelId="{829803D1-0768-402F-BEF9-423B9B6163B9}" type="presParOf" srcId="{02D260B3-5DFD-4D93-BB3C-5550FAA5C997}" destId="{07DBD86C-3C96-46B8-B00D-BDBDA79A4BAA}" srcOrd="0" destOrd="0" presId="urn:microsoft.com/office/officeart/2016/7/layout/RepeatingBendingProcessNew"/>
    <dgm:cxn modelId="{9BB7FF50-F7CA-4C0B-9D89-6F7A92BA5CA1}" type="presParOf" srcId="{02D260B3-5DFD-4D93-BB3C-5550FAA5C997}" destId="{C2B4B5F6-FB45-42FA-B0AC-207E29A76494}" srcOrd="1" destOrd="0" presId="urn:microsoft.com/office/officeart/2016/7/layout/RepeatingBendingProcessNew"/>
    <dgm:cxn modelId="{798820DB-E67E-4770-B64D-8090F188A3D2}" type="presParOf" srcId="{C2B4B5F6-FB45-42FA-B0AC-207E29A76494}" destId="{70EB409E-4637-46C7-A6C8-04BBDDC4270C}" srcOrd="0" destOrd="0" presId="urn:microsoft.com/office/officeart/2016/7/layout/RepeatingBendingProcessNew"/>
    <dgm:cxn modelId="{6FAB0335-3E00-4574-A9D1-EDA0E8ABA78E}" type="presParOf" srcId="{02D260B3-5DFD-4D93-BB3C-5550FAA5C997}" destId="{ADC8CFB1-660F-4065-9FD3-248AD6EB769D}" srcOrd="2" destOrd="0" presId="urn:microsoft.com/office/officeart/2016/7/layout/RepeatingBendingProcessNew"/>
    <dgm:cxn modelId="{6085D865-756F-42A4-844F-6283B2F1CAC3}" type="presParOf" srcId="{02D260B3-5DFD-4D93-BB3C-5550FAA5C997}" destId="{89D896E3-D655-4DC3-820B-88182513A395}" srcOrd="3" destOrd="0" presId="urn:microsoft.com/office/officeart/2016/7/layout/RepeatingBendingProcessNew"/>
    <dgm:cxn modelId="{8D9C3200-21BB-484B-A4F9-9696049238BD}" type="presParOf" srcId="{89D896E3-D655-4DC3-820B-88182513A395}" destId="{2EBD9C2A-6C91-4771-808F-B3F0B2142129}" srcOrd="0" destOrd="0" presId="urn:microsoft.com/office/officeart/2016/7/layout/RepeatingBendingProcessNew"/>
    <dgm:cxn modelId="{AF4CB18C-9D7D-40C9-A7D9-8C518BE3242A}" type="presParOf" srcId="{02D260B3-5DFD-4D93-BB3C-5550FAA5C997}" destId="{2F008736-85D7-4B5B-925F-2825360FE808}" srcOrd="4" destOrd="0" presId="urn:microsoft.com/office/officeart/2016/7/layout/RepeatingBendingProcessNew"/>
    <dgm:cxn modelId="{37D7E605-5B2C-4174-ABE8-7AA8A652D3A9}" type="presParOf" srcId="{02D260B3-5DFD-4D93-BB3C-5550FAA5C997}" destId="{3B750269-A2D8-4A19-A49A-36970809BFC2}" srcOrd="5" destOrd="0" presId="urn:microsoft.com/office/officeart/2016/7/layout/RepeatingBendingProcessNew"/>
    <dgm:cxn modelId="{B29073D9-F206-4194-89E4-62CB0ECA5061}" type="presParOf" srcId="{3B750269-A2D8-4A19-A49A-36970809BFC2}" destId="{A6B7930B-14D0-4EF4-9DF1-9269ECB3FF73}" srcOrd="0" destOrd="0" presId="urn:microsoft.com/office/officeart/2016/7/layout/RepeatingBendingProcessNew"/>
    <dgm:cxn modelId="{0E39E6F5-829A-47C8-BCFD-A9118D9AE79C}" type="presParOf" srcId="{02D260B3-5DFD-4D93-BB3C-5550FAA5C997}" destId="{D7AC2D63-EA33-4EF1-969F-230FD5610CAB}" srcOrd="6" destOrd="0" presId="urn:microsoft.com/office/officeart/2016/7/layout/RepeatingBendingProcessNew"/>
    <dgm:cxn modelId="{B50AA0D6-B14E-45D8-BCE5-860FF66E265E}" type="presParOf" srcId="{02D260B3-5DFD-4D93-BB3C-5550FAA5C997}" destId="{810ADF98-2477-4A04-95D3-A44A4354E771}" srcOrd="7" destOrd="0" presId="urn:microsoft.com/office/officeart/2016/7/layout/RepeatingBendingProcessNew"/>
    <dgm:cxn modelId="{0EC34B1D-6456-40DC-915E-725F2A491025}" type="presParOf" srcId="{810ADF98-2477-4A04-95D3-A44A4354E771}" destId="{EC366C16-A5A2-422B-9B73-55CBD17D27B0}" srcOrd="0" destOrd="0" presId="urn:microsoft.com/office/officeart/2016/7/layout/RepeatingBendingProcessNew"/>
    <dgm:cxn modelId="{31775263-754D-460E-9CFE-689BE7463447}" type="presParOf" srcId="{02D260B3-5DFD-4D93-BB3C-5550FAA5C997}" destId="{918E71E9-60D2-4A47-ABD1-ECA54D1FDD0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BA74780B-90A4-4717-9B5D-193A0D513E1D}"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52BDA052-B978-490A-9A82-295E85C3E53E}">
      <dgm:prSet/>
      <dgm:spPr/>
      <dgm:t>
        <a:bodyPr/>
        <a:lstStyle/>
        <a:p>
          <a:r>
            <a:rPr lang="en-IN" dirty="0">
              <a:solidFill>
                <a:schemeClr val="bg1"/>
              </a:solidFill>
              <a:latin typeface="Arial" panose="020B0604020202020204" pitchFamily="34" charset="0"/>
              <a:cs typeface="Arial" panose="020B0604020202020204" pitchFamily="34" charset="0"/>
            </a:rPr>
            <a:t>Various traditional healthcare providers believe in the process of delivering services through digital aspects from an organizational perspective. </a:t>
          </a:r>
          <a:endParaRPr lang="en-US" dirty="0">
            <a:solidFill>
              <a:schemeClr val="bg1"/>
            </a:solidFill>
            <a:latin typeface="Arial" panose="020B0604020202020204" pitchFamily="34" charset="0"/>
            <a:cs typeface="Arial" panose="020B0604020202020204" pitchFamily="34" charset="0"/>
          </a:endParaRPr>
        </a:p>
      </dgm:t>
    </dgm:pt>
    <dgm:pt modelId="{E84FD1AB-4F47-4D7E-897A-2A0A55A5D7D7}" type="parTrans" cxnId="{4289349A-8337-489F-8550-5AF9DD314073}">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73AC6D5D-75A4-4F2C-BFB8-27C0AEFB26FC}" type="sibTrans" cxnId="{4289349A-8337-489F-8550-5AF9DD314073}">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05883763-4E29-4430-93BB-42F67DF64D4D}">
      <dgm:prSet/>
      <dgm:spPr/>
      <dgm:t>
        <a:bodyPr/>
        <a:lstStyle/>
        <a:p>
          <a:r>
            <a:rPr lang="en-IN" dirty="0">
              <a:solidFill>
                <a:schemeClr val="bg1"/>
              </a:solidFill>
              <a:latin typeface="Arial" panose="020B0604020202020204" pitchFamily="34" charset="0"/>
              <a:cs typeface="Arial" panose="020B0604020202020204" pitchFamily="34" charset="0"/>
            </a:rPr>
            <a:t>Councils and organizations based on community helps in the procedure of engagement through workshops and outreach campaigns.</a:t>
          </a:r>
          <a:endParaRPr lang="en-US" dirty="0">
            <a:solidFill>
              <a:schemeClr val="bg1"/>
            </a:solidFill>
            <a:latin typeface="Arial" panose="020B0604020202020204" pitchFamily="34" charset="0"/>
            <a:cs typeface="Arial" panose="020B0604020202020204" pitchFamily="34" charset="0"/>
          </a:endParaRPr>
        </a:p>
      </dgm:t>
    </dgm:pt>
    <dgm:pt modelId="{44096EC6-B752-49EF-85DF-D4CCEEA48290}" type="parTrans" cxnId="{D3AB8A96-48A7-46E8-B76F-2837EEE5AF8D}">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EFC7336F-3EEA-4D44-9D58-EF263BD8976A}" type="sibTrans" cxnId="{D3AB8A96-48A7-46E8-B76F-2837EEE5AF8D}">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E6F548C6-0FE5-408B-AD67-A3C90D222A33}">
      <dgm:prSet/>
      <dgm:spPr/>
      <dgm:t>
        <a:bodyPr/>
        <a:lstStyle/>
        <a:p>
          <a:r>
            <a:rPr lang="en-IN" dirty="0" err="1">
              <a:solidFill>
                <a:schemeClr val="bg1"/>
              </a:solidFill>
              <a:effectLst/>
              <a:latin typeface="Arial" panose="020B0604020202020204" pitchFamily="34" charset="0"/>
              <a:ea typeface="+mn-ea"/>
              <a:cs typeface="Arial" panose="020B0604020202020204" pitchFamily="34" charset="0"/>
            </a:rPr>
            <a:t>GlucoTrack</a:t>
          </a:r>
          <a:r>
            <a:rPr lang="en-IN" dirty="0">
              <a:solidFill>
                <a:schemeClr val="bg1"/>
              </a:solidFill>
              <a:effectLst/>
              <a:latin typeface="Arial" panose="020B0604020202020204" pitchFamily="34" charset="0"/>
              <a:ea typeface="+mn-ea"/>
              <a:cs typeface="Arial" panose="020B0604020202020204" pitchFamily="34" charset="0"/>
            </a:rPr>
            <a:t> focuses on employing a range of digital tools and strategies based on behaviour and change that helps in allowing the tools for the purpose of taking the ownership of their health, affordably, and empathetically.</a:t>
          </a:r>
          <a:endParaRPr lang="en-US" dirty="0">
            <a:solidFill>
              <a:schemeClr val="bg1"/>
            </a:solidFill>
            <a:latin typeface="Arial" panose="020B0604020202020204" pitchFamily="34" charset="0"/>
            <a:cs typeface="Arial" panose="020B0604020202020204" pitchFamily="34" charset="0"/>
          </a:endParaRPr>
        </a:p>
      </dgm:t>
    </dgm:pt>
    <dgm:pt modelId="{84138DA2-58E0-4FAB-8C55-0198AE389BEF}" type="parTrans" cxnId="{96D4D725-13DA-44B8-BF70-F4728EA2319F}">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E4A2CF02-4F43-4EDD-AEB8-C01D2AD945A9}" type="sibTrans" cxnId="{96D4D725-13DA-44B8-BF70-F4728EA2319F}">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DFC1396C-5245-4AD1-9CAB-038CFD81B78E}">
      <dgm:prSet/>
      <dgm:spPr/>
      <dgm:t>
        <a:bodyPr/>
        <a:lstStyle/>
        <a:p>
          <a:r>
            <a:rPr lang="en-IN" dirty="0">
              <a:solidFill>
                <a:schemeClr val="bg1"/>
              </a:solidFill>
              <a:effectLst/>
              <a:latin typeface="Arial" panose="020B0604020202020204" pitchFamily="34" charset="0"/>
              <a:ea typeface="+mn-ea"/>
              <a:cs typeface="Arial" panose="020B0604020202020204" pitchFamily="34" charset="0"/>
            </a:rPr>
            <a:t>As professionals, these are required to engage in the advocacy for health equity, and justice, including using digital practices within the infrastructures of NHS, local council, and community health for public access to care.  </a:t>
          </a:r>
          <a:endParaRPr lang="en-US" dirty="0">
            <a:solidFill>
              <a:schemeClr val="bg1"/>
            </a:solidFill>
            <a:latin typeface="Arial" panose="020B0604020202020204" pitchFamily="34" charset="0"/>
            <a:cs typeface="Arial" panose="020B0604020202020204" pitchFamily="34" charset="0"/>
          </a:endParaRPr>
        </a:p>
      </dgm:t>
    </dgm:pt>
    <dgm:pt modelId="{AAA0D566-BA0A-482C-8756-315AB956F728}" type="parTrans" cxnId="{F0B4F760-8369-47CF-A809-33FEAD3864D2}">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41521248-1189-4F9C-A5B1-97FA71F392DF}" type="sibTrans" cxnId="{F0B4F760-8369-47CF-A809-33FEAD3864D2}">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910BE984-A9AE-417C-B9C2-438302FFF765}">
      <dgm:prSet/>
      <dgm:spPr/>
      <dgm:t>
        <a:bodyPr/>
        <a:lstStyle/>
        <a:p>
          <a:pPr>
            <a:buClrTx/>
            <a:buSzTx/>
            <a:buFontTx/>
            <a:buNone/>
          </a:pPr>
          <a:r>
            <a:rPr lang="en-IN" dirty="0">
              <a:solidFill>
                <a:schemeClr val="bg1"/>
              </a:solidFill>
              <a:effectLst/>
              <a:latin typeface="Arial" panose="020B0604020202020204" pitchFamily="34" charset="0"/>
              <a:ea typeface="+mn-ea"/>
              <a:cs typeface="Arial" panose="020B0604020202020204" pitchFamily="34" charset="0"/>
            </a:rPr>
            <a:t>It is required to propose for testing a local version of </a:t>
          </a:r>
          <a:r>
            <a:rPr lang="en-IN" dirty="0" err="1">
              <a:solidFill>
                <a:schemeClr val="bg1"/>
              </a:solidFill>
              <a:effectLst/>
              <a:latin typeface="Arial" panose="020B0604020202020204" pitchFamily="34" charset="0"/>
              <a:ea typeface="+mn-ea"/>
              <a:cs typeface="Arial" panose="020B0604020202020204" pitchFamily="34" charset="0"/>
            </a:rPr>
            <a:t>GlucoTrack</a:t>
          </a:r>
          <a:r>
            <a:rPr lang="en-IN" dirty="0">
              <a:solidFill>
                <a:schemeClr val="bg1"/>
              </a:solidFill>
              <a:effectLst/>
              <a:latin typeface="Arial" panose="020B0604020202020204" pitchFamily="34" charset="0"/>
              <a:ea typeface="+mn-ea"/>
              <a:cs typeface="Arial" panose="020B0604020202020204" pitchFamily="34" charset="0"/>
            </a:rPr>
            <a:t> and also seeking towards the process of evaluating the outcomes from that local version as a basis for the application of larger policy and for future study and development in the region. </a:t>
          </a:r>
          <a:endParaRPr lang="en-US" dirty="0">
            <a:solidFill>
              <a:schemeClr val="bg1"/>
            </a:solidFill>
            <a:latin typeface="Arial" panose="020B0604020202020204" pitchFamily="34" charset="0"/>
            <a:cs typeface="Arial" panose="020B0604020202020204" pitchFamily="34" charset="0"/>
          </a:endParaRPr>
        </a:p>
      </dgm:t>
    </dgm:pt>
    <dgm:pt modelId="{A5F32730-7E73-4606-9F81-900240B0F7EA}" type="parTrans" cxnId="{2E7D54E2-898A-42A9-BCD0-41F0F1103CE5}">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91EA29B8-AB9F-42E8-8ED7-5EE2EF4ACE43}" type="sibTrans" cxnId="{2E7D54E2-898A-42A9-BCD0-41F0F1103CE5}">
      <dgm:prSet/>
      <dgm:spPr/>
      <dgm:t>
        <a:bodyPr/>
        <a:lstStyle/>
        <a:p>
          <a:endParaRPr lang="en-GB">
            <a:solidFill>
              <a:schemeClr val="bg1"/>
            </a:solidFill>
            <a:latin typeface="Arial" panose="020B0604020202020204" pitchFamily="34" charset="0"/>
            <a:cs typeface="Arial" panose="020B0604020202020204" pitchFamily="34" charset="0"/>
          </a:endParaRPr>
        </a:p>
      </dgm:t>
    </dgm:pt>
    <dgm:pt modelId="{F4D21AF8-809D-4494-9A50-E80EF635848B}" type="pres">
      <dgm:prSet presAssocID="{BA74780B-90A4-4717-9B5D-193A0D513E1D}" presName="diagram" presStyleCnt="0">
        <dgm:presLayoutVars>
          <dgm:dir/>
          <dgm:resizeHandles val="exact"/>
        </dgm:presLayoutVars>
      </dgm:prSet>
      <dgm:spPr/>
    </dgm:pt>
    <dgm:pt modelId="{55DD3004-57CF-4DB6-A12E-924ECC3BD026}" type="pres">
      <dgm:prSet presAssocID="{52BDA052-B978-490A-9A82-295E85C3E53E}" presName="node" presStyleLbl="node1" presStyleIdx="0" presStyleCnt="5">
        <dgm:presLayoutVars>
          <dgm:bulletEnabled val="1"/>
        </dgm:presLayoutVars>
      </dgm:prSet>
      <dgm:spPr/>
    </dgm:pt>
    <dgm:pt modelId="{F535C39A-E929-4A14-B1CE-592C576E9AD6}" type="pres">
      <dgm:prSet presAssocID="{73AC6D5D-75A4-4F2C-BFB8-27C0AEFB26FC}" presName="sibTrans" presStyleCnt="0"/>
      <dgm:spPr/>
    </dgm:pt>
    <dgm:pt modelId="{22FA0AD1-0CB8-4148-B553-0543C9670B33}" type="pres">
      <dgm:prSet presAssocID="{05883763-4E29-4430-93BB-42F67DF64D4D}" presName="node" presStyleLbl="node1" presStyleIdx="1" presStyleCnt="5">
        <dgm:presLayoutVars>
          <dgm:bulletEnabled val="1"/>
        </dgm:presLayoutVars>
      </dgm:prSet>
      <dgm:spPr/>
    </dgm:pt>
    <dgm:pt modelId="{99A0B7A7-3B3D-4827-ADFC-64A1B970D419}" type="pres">
      <dgm:prSet presAssocID="{EFC7336F-3EEA-4D44-9D58-EF263BD8976A}" presName="sibTrans" presStyleCnt="0"/>
      <dgm:spPr/>
    </dgm:pt>
    <dgm:pt modelId="{1B998416-F472-4E89-94F8-C851CDC8D183}" type="pres">
      <dgm:prSet presAssocID="{E6F548C6-0FE5-408B-AD67-A3C90D222A33}" presName="node" presStyleLbl="node1" presStyleIdx="2" presStyleCnt="5">
        <dgm:presLayoutVars>
          <dgm:bulletEnabled val="1"/>
        </dgm:presLayoutVars>
      </dgm:prSet>
      <dgm:spPr/>
    </dgm:pt>
    <dgm:pt modelId="{2A6EB063-0E68-4C8F-8E96-5B057E3850BD}" type="pres">
      <dgm:prSet presAssocID="{E4A2CF02-4F43-4EDD-AEB8-C01D2AD945A9}" presName="sibTrans" presStyleCnt="0"/>
      <dgm:spPr/>
    </dgm:pt>
    <dgm:pt modelId="{4505EC27-2AC9-4820-BEEB-A919A15CB49E}" type="pres">
      <dgm:prSet presAssocID="{DFC1396C-5245-4AD1-9CAB-038CFD81B78E}" presName="node" presStyleLbl="node1" presStyleIdx="3" presStyleCnt="5">
        <dgm:presLayoutVars>
          <dgm:bulletEnabled val="1"/>
        </dgm:presLayoutVars>
      </dgm:prSet>
      <dgm:spPr/>
    </dgm:pt>
    <dgm:pt modelId="{99960F54-BD41-46C4-A34B-B9D7E19A8A94}" type="pres">
      <dgm:prSet presAssocID="{41521248-1189-4F9C-A5B1-97FA71F392DF}" presName="sibTrans" presStyleCnt="0"/>
      <dgm:spPr/>
    </dgm:pt>
    <dgm:pt modelId="{2B6142D6-3FE1-4B4A-86E9-C92DE01FF450}" type="pres">
      <dgm:prSet presAssocID="{910BE984-A9AE-417C-B9C2-438302FFF765}" presName="node" presStyleLbl="node1" presStyleIdx="4" presStyleCnt="5">
        <dgm:presLayoutVars>
          <dgm:bulletEnabled val="1"/>
        </dgm:presLayoutVars>
      </dgm:prSet>
      <dgm:spPr/>
    </dgm:pt>
  </dgm:ptLst>
  <dgm:cxnLst>
    <dgm:cxn modelId="{96D4D725-13DA-44B8-BF70-F4728EA2319F}" srcId="{BA74780B-90A4-4717-9B5D-193A0D513E1D}" destId="{E6F548C6-0FE5-408B-AD67-A3C90D222A33}" srcOrd="2" destOrd="0" parTransId="{84138DA2-58E0-4FAB-8C55-0198AE389BEF}" sibTransId="{E4A2CF02-4F43-4EDD-AEB8-C01D2AD945A9}"/>
    <dgm:cxn modelId="{F0B4F760-8369-47CF-A809-33FEAD3864D2}" srcId="{BA74780B-90A4-4717-9B5D-193A0D513E1D}" destId="{DFC1396C-5245-4AD1-9CAB-038CFD81B78E}" srcOrd="3" destOrd="0" parTransId="{AAA0D566-BA0A-482C-8756-315AB956F728}" sibTransId="{41521248-1189-4F9C-A5B1-97FA71F392DF}"/>
    <dgm:cxn modelId="{9BD8A766-DAB8-40FF-B2A3-551B5354650C}" type="presOf" srcId="{E6F548C6-0FE5-408B-AD67-A3C90D222A33}" destId="{1B998416-F472-4E89-94F8-C851CDC8D183}" srcOrd="0" destOrd="0" presId="urn:microsoft.com/office/officeart/2005/8/layout/default"/>
    <dgm:cxn modelId="{4E29D987-8501-413C-ADC0-5B69238C47E4}" type="presOf" srcId="{DFC1396C-5245-4AD1-9CAB-038CFD81B78E}" destId="{4505EC27-2AC9-4820-BEEB-A919A15CB49E}" srcOrd="0" destOrd="0" presId="urn:microsoft.com/office/officeart/2005/8/layout/default"/>
    <dgm:cxn modelId="{58226096-293A-4C7A-9500-3B7F95F8C29A}" type="presOf" srcId="{910BE984-A9AE-417C-B9C2-438302FFF765}" destId="{2B6142D6-3FE1-4B4A-86E9-C92DE01FF450}" srcOrd="0" destOrd="0" presId="urn:microsoft.com/office/officeart/2005/8/layout/default"/>
    <dgm:cxn modelId="{D3AB8A96-48A7-46E8-B76F-2837EEE5AF8D}" srcId="{BA74780B-90A4-4717-9B5D-193A0D513E1D}" destId="{05883763-4E29-4430-93BB-42F67DF64D4D}" srcOrd="1" destOrd="0" parTransId="{44096EC6-B752-49EF-85DF-D4CCEEA48290}" sibTransId="{EFC7336F-3EEA-4D44-9D58-EF263BD8976A}"/>
    <dgm:cxn modelId="{4289349A-8337-489F-8550-5AF9DD314073}" srcId="{BA74780B-90A4-4717-9B5D-193A0D513E1D}" destId="{52BDA052-B978-490A-9A82-295E85C3E53E}" srcOrd="0" destOrd="0" parTransId="{E84FD1AB-4F47-4D7E-897A-2A0A55A5D7D7}" sibTransId="{73AC6D5D-75A4-4F2C-BFB8-27C0AEFB26FC}"/>
    <dgm:cxn modelId="{C4A6C0A6-EFDA-46BC-AFEB-B439A27C384D}" type="presOf" srcId="{05883763-4E29-4430-93BB-42F67DF64D4D}" destId="{22FA0AD1-0CB8-4148-B553-0543C9670B33}" srcOrd="0" destOrd="0" presId="urn:microsoft.com/office/officeart/2005/8/layout/default"/>
    <dgm:cxn modelId="{BCA384B8-C3E9-4B38-8F98-52606ACB820F}" type="presOf" srcId="{BA74780B-90A4-4717-9B5D-193A0D513E1D}" destId="{F4D21AF8-809D-4494-9A50-E80EF635848B}" srcOrd="0" destOrd="0" presId="urn:microsoft.com/office/officeart/2005/8/layout/default"/>
    <dgm:cxn modelId="{2E7D54E2-898A-42A9-BCD0-41F0F1103CE5}" srcId="{BA74780B-90A4-4717-9B5D-193A0D513E1D}" destId="{910BE984-A9AE-417C-B9C2-438302FFF765}" srcOrd="4" destOrd="0" parTransId="{A5F32730-7E73-4606-9F81-900240B0F7EA}" sibTransId="{91EA29B8-AB9F-42E8-8ED7-5EE2EF4ACE43}"/>
    <dgm:cxn modelId="{2810CEEE-8449-4239-BD07-9214FE616D2F}" type="presOf" srcId="{52BDA052-B978-490A-9A82-295E85C3E53E}" destId="{55DD3004-57CF-4DB6-A12E-924ECC3BD026}" srcOrd="0" destOrd="0" presId="urn:microsoft.com/office/officeart/2005/8/layout/default"/>
    <dgm:cxn modelId="{423A4618-7FEA-47A1-A792-B7307760576A}" type="presParOf" srcId="{F4D21AF8-809D-4494-9A50-E80EF635848B}" destId="{55DD3004-57CF-4DB6-A12E-924ECC3BD026}" srcOrd="0" destOrd="0" presId="urn:microsoft.com/office/officeart/2005/8/layout/default"/>
    <dgm:cxn modelId="{C79B7AF4-9384-4440-AA1F-AA81379BD908}" type="presParOf" srcId="{F4D21AF8-809D-4494-9A50-E80EF635848B}" destId="{F535C39A-E929-4A14-B1CE-592C576E9AD6}" srcOrd="1" destOrd="0" presId="urn:microsoft.com/office/officeart/2005/8/layout/default"/>
    <dgm:cxn modelId="{0A79F27C-0FDB-47FC-8F56-9629897E5DD8}" type="presParOf" srcId="{F4D21AF8-809D-4494-9A50-E80EF635848B}" destId="{22FA0AD1-0CB8-4148-B553-0543C9670B33}" srcOrd="2" destOrd="0" presId="urn:microsoft.com/office/officeart/2005/8/layout/default"/>
    <dgm:cxn modelId="{8AFCF85D-DA4F-4F41-A85A-68E0CE234735}" type="presParOf" srcId="{F4D21AF8-809D-4494-9A50-E80EF635848B}" destId="{99A0B7A7-3B3D-4827-ADFC-64A1B970D419}" srcOrd="3" destOrd="0" presId="urn:microsoft.com/office/officeart/2005/8/layout/default"/>
    <dgm:cxn modelId="{B53D0B73-7C5A-4E16-AC46-E9B0C44AEFF3}" type="presParOf" srcId="{F4D21AF8-809D-4494-9A50-E80EF635848B}" destId="{1B998416-F472-4E89-94F8-C851CDC8D183}" srcOrd="4" destOrd="0" presId="urn:microsoft.com/office/officeart/2005/8/layout/default"/>
    <dgm:cxn modelId="{EA7CA313-C620-4764-8398-BDD63DDAAA69}" type="presParOf" srcId="{F4D21AF8-809D-4494-9A50-E80EF635848B}" destId="{2A6EB063-0E68-4C8F-8E96-5B057E3850BD}" srcOrd="5" destOrd="0" presId="urn:microsoft.com/office/officeart/2005/8/layout/default"/>
    <dgm:cxn modelId="{745DD845-1540-40F6-BAD4-34CB450C950E}" type="presParOf" srcId="{F4D21AF8-809D-4494-9A50-E80EF635848B}" destId="{4505EC27-2AC9-4820-BEEB-A919A15CB49E}" srcOrd="6" destOrd="0" presId="urn:microsoft.com/office/officeart/2005/8/layout/default"/>
    <dgm:cxn modelId="{FF893CB3-D444-458C-AC52-9F4111EE2409}" type="presParOf" srcId="{F4D21AF8-809D-4494-9A50-E80EF635848B}" destId="{99960F54-BD41-46C4-A34B-B9D7E19A8A94}" srcOrd="7" destOrd="0" presId="urn:microsoft.com/office/officeart/2005/8/layout/default"/>
    <dgm:cxn modelId="{C2237956-7CCF-4126-8519-C2E04E3783D5}" type="presParOf" srcId="{F4D21AF8-809D-4494-9A50-E80EF635848B}" destId="{2B6142D6-3FE1-4B4A-86E9-C92DE01FF45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2DA34297-8F1A-48A5-B31B-5C4ECD6BF8ED}"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27DD88DE-5F5A-4722-BA40-F1817EFB1215}">
      <dgm:prSet custT="1"/>
      <dgm:spPr/>
      <dgm:t>
        <a:bodyPr/>
        <a:lstStyle/>
        <a:p>
          <a:r>
            <a:rPr lang="en-US" sz="1800" dirty="0">
              <a:latin typeface="Arial" panose="020B0604020202020204" pitchFamily="34" charset="0"/>
              <a:cs typeface="Arial" panose="020B0604020202020204" pitchFamily="34" charset="0"/>
            </a:rPr>
            <a:t>The digital healthcare outcomes will increase the knowledge of the patients to manage their symptoms using insights and seek help accordingly (Brands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2022).</a:t>
          </a:r>
        </a:p>
      </dgm:t>
    </dgm:pt>
    <dgm:pt modelId="{81AE9D3D-3B53-4B02-B011-3BB091A94531}" type="sibTrans" cxnId="{E0EC6D3C-312A-4413-83A6-48E66A7D6C70}">
      <dgm:prSet/>
      <dgm:spPr/>
      <dgm:t>
        <a:bodyPr/>
        <a:lstStyle/>
        <a:p>
          <a:endParaRPr lang="en-US"/>
        </a:p>
      </dgm:t>
    </dgm:pt>
    <dgm:pt modelId="{78D1128F-E765-41C1-B419-317F04C0E751}" type="parTrans" cxnId="{E0EC6D3C-312A-4413-83A6-48E66A7D6C70}">
      <dgm:prSet/>
      <dgm:spPr/>
      <dgm:t>
        <a:bodyPr/>
        <a:lstStyle/>
        <a:p>
          <a:endParaRPr lang="en-US"/>
        </a:p>
      </dgm:t>
    </dgm:pt>
    <dgm:pt modelId="{CEEEB776-88CE-47B2-B62C-1C6563380B76}">
      <dgm:prSet custT="1"/>
      <dgm:spPr/>
      <dgm:t>
        <a:bodyPr/>
        <a:lstStyle/>
        <a:p>
          <a:pPr>
            <a:buFont typeface="Symbol" panose="05050102010706020507" pitchFamily="18" charset="2"/>
            <a:buChar char=""/>
          </a:pPr>
          <a:r>
            <a:rPr lang="en-US" sz="1800" dirty="0">
              <a:effectLst/>
              <a:latin typeface="Arial" panose="020B0604020202020204" pitchFamily="34" charset="0"/>
              <a:ea typeface="Arial" panose="020B0604020202020204" pitchFamily="34" charset="0"/>
              <a:cs typeface="Arial" panose="020B0604020202020204" pitchFamily="34" charset="0"/>
            </a:rPr>
            <a:t>Besides generating health-related insights the app can efficiently promote digital health literacy for the patients as well as the </a:t>
          </a:r>
          <a:r>
            <a:rPr lang="en-US" sz="1800" dirty="0">
              <a:latin typeface="Arial" panose="020B0604020202020204" pitchFamily="34" charset="0"/>
              <a:ea typeface="Arial" panose="020B0604020202020204" pitchFamily="34" charset="0"/>
              <a:cs typeface="Arial" panose="020B0604020202020204" pitchFamily="34" charset="0"/>
            </a:rPr>
            <a:t>medical professionals (Reddy and Oliver, 2024).</a:t>
          </a:r>
          <a:endParaRPr lang="en-US" sz="1800" dirty="0">
            <a:latin typeface="Arial" panose="020B0604020202020204" pitchFamily="34" charset="0"/>
            <a:cs typeface="Arial" panose="020B0604020202020204" pitchFamily="34" charset="0"/>
          </a:endParaRPr>
        </a:p>
      </dgm:t>
    </dgm:pt>
    <dgm:pt modelId="{832DDD50-BA05-40E3-ACE0-4F0ACBE1B632}" type="parTrans" cxnId="{0162A992-A404-460A-B868-BC58E9685095}">
      <dgm:prSet/>
      <dgm:spPr/>
      <dgm:t>
        <a:bodyPr/>
        <a:lstStyle/>
        <a:p>
          <a:endParaRPr lang="en-US"/>
        </a:p>
      </dgm:t>
    </dgm:pt>
    <dgm:pt modelId="{E8380ECE-8D88-4832-917F-83CF789B573C}" type="sibTrans" cxnId="{0162A992-A404-460A-B868-BC58E9685095}">
      <dgm:prSet/>
      <dgm:spPr/>
    </dgm:pt>
    <dgm:pt modelId="{0600305C-D47A-45AB-B676-957BBB07D4E9}" type="pres">
      <dgm:prSet presAssocID="{2DA34297-8F1A-48A5-B31B-5C4ECD6BF8ED}" presName="hierChild1" presStyleCnt="0">
        <dgm:presLayoutVars>
          <dgm:chPref val="1"/>
          <dgm:dir/>
          <dgm:animOne val="branch"/>
          <dgm:animLvl val="lvl"/>
          <dgm:resizeHandles/>
        </dgm:presLayoutVars>
      </dgm:prSet>
      <dgm:spPr/>
    </dgm:pt>
    <dgm:pt modelId="{28E2212B-D399-4FA3-8735-1FADB23E4156}" type="pres">
      <dgm:prSet presAssocID="{CEEEB776-88CE-47B2-B62C-1C6563380B76}" presName="hierRoot1" presStyleCnt="0"/>
      <dgm:spPr/>
    </dgm:pt>
    <dgm:pt modelId="{D808F1BA-DEC3-4839-A81A-45F43DDA0F4F}" type="pres">
      <dgm:prSet presAssocID="{CEEEB776-88CE-47B2-B62C-1C6563380B76}" presName="composite" presStyleCnt="0"/>
      <dgm:spPr/>
    </dgm:pt>
    <dgm:pt modelId="{2C8A403D-D910-48F2-AAFB-993D32B4B102}" type="pres">
      <dgm:prSet presAssocID="{CEEEB776-88CE-47B2-B62C-1C6563380B76}" presName="background" presStyleLbl="node0" presStyleIdx="0" presStyleCnt="2"/>
      <dgm:spPr/>
    </dgm:pt>
    <dgm:pt modelId="{0A25BC31-2346-4E87-9342-333CEDEAC427}" type="pres">
      <dgm:prSet presAssocID="{CEEEB776-88CE-47B2-B62C-1C6563380B76}" presName="text" presStyleLbl="fgAcc0" presStyleIdx="0" presStyleCnt="2">
        <dgm:presLayoutVars>
          <dgm:chPref val="3"/>
        </dgm:presLayoutVars>
      </dgm:prSet>
      <dgm:spPr/>
    </dgm:pt>
    <dgm:pt modelId="{EDC3991B-0504-4195-AB4F-2D02791CD7DF}" type="pres">
      <dgm:prSet presAssocID="{CEEEB776-88CE-47B2-B62C-1C6563380B76}" presName="hierChild2" presStyleCnt="0"/>
      <dgm:spPr/>
    </dgm:pt>
    <dgm:pt modelId="{3F9411A1-C440-4FF4-8663-2C4DBF471EA3}" type="pres">
      <dgm:prSet presAssocID="{27DD88DE-5F5A-4722-BA40-F1817EFB1215}" presName="hierRoot1" presStyleCnt="0"/>
      <dgm:spPr/>
    </dgm:pt>
    <dgm:pt modelId="{AB84CBA4-9561-40FE-9C43-E3F94CB1C3AC}" type="pres">
      <dgm:prSet presAssocID="{27DD88DE-5F5A-4722-BA40-F1817EFB1215}" presName="composite" presStyleCnt="0"/>
      <dgm:spPr/>
    </dgm:pt>
    <dgm:pt modelId="{ABE1AD99-E913-4A50-9DC4-D155D2DA1D94}" type="pres">
      <dgm:prSet presAssocID="{27DD88DE-5F5A-4722-BA40-F1817EFB1215}" presName="background" presStyleLbl="node0" presStyleIdx="1" presStyleCnt="2"/>
      <dgm:spPr/>
    </dgm:pt>
    <dgm:pt modelId="{2F0FDC52-BF8C-4D36-BF0E-28C5A20E6446}" type="pres">
      <dgm:prSet presAssocID="{27DD88DE-5F5A-4722-BA40-F1817EFB1215}" presName="text" presStyleLbl="fgAcc0" presStyleIdx="1" presStyleCnt="2">
        <dgm:presLayoutVars>
          <dgm:chPref val="3"/>
        </dgm:presLayoutVars>
      </dgm:prSet>
      <dgm:spPr/>
    </dgm:pt>
    <dgm:pt modelId="{145887BE-C1C5-4003-B710-28C982C1DCDD}" type="pres">
      <dgm:prSet presAssocID="{27DD88DE-5F5A-4722-BA40-F1817EFB1215}" presName="hierChild2" presStyleCnt="0"/>
      <dgm:spPr/>
    </dgm:pt>
  </dgm:ptLst>
  <dgm:cxnLst>
    <dgm:cxn modelId="{DD9CB925-F965-4065-BE20-3D89168AD8DF}" type="presOf" srcId="{27DD88DE-5F5A-4722-BA40-F1817EFB1215}" destId="{2F0FDC52-BF8C-4D36-BF0E-28C5A20E6446}" srcOrd="0" destOrd="0" presId="urn:microsoft.com/office/officeart/2005/8/layout/hierarchy1"/>
    <dgm:cxn modelId="{2EE9722A-2676-44AA-97E6-A9E8F403FE15}" type="presOf" srcId="{2DA34297-8F1A-48A5-B31B-5C4ECD6BF8ED}" destId="{0600305C-D47A-45AB-B676-957BBB07D4E9}" srcOrd="0" destOrd="0" presId="urn:microsoft.com/office/officeart/2005/8/layout/hierarchy1"/>
    <dgm:cxn modelId="{E0EC6D3C-312A-4413-83A6-48E66A7D6C70}" srcId="{2DA34297-8F1A-48A5-B31B-5C4ECD6BF8ED}" destId="{27DD88DE-5F5A-4722-BA40-F1817EFB1215}" srcOrd="1" destOrd="0" parTransId="{78D1128F-E765-41C1-B419-317F04C0E751}" sibTransId="{81AE9D3D-3B53-4B02-B011-3BB091A94531}"/>
    <dgm:cxn modelId="{52433052-08C0-4A08-AE70-022FD21B8B51}" type="presOf" srcId="{CEEEB776-88CE-47B2-B62C-1C6563380B76}" destId="{0A25BC31-2346-4E87-9342-333CEDEAC427}" srcOrd="0" destOrd="0" presId="urn:microsoft.com/office/officeart/2005/8/layout/hierarchy1"/>
    <dgm:cxn modelId="{0162A992-A404-460A-B868-BC58E9685095}" srcId="{2DA34297-8F1A-48A5-B31B-5C4ECD6BF8ED}" destId="{CEEEB776-88CE-47B2-B62C-1C6563380B76}" srcOrd="0" destOrd="0" parTransId="{832DDD50-BA05-40E3-ACE0-4F0ACBE1B632}" sibTransId="{E8380ECE-8D88-4832-917F-83CF789B573C}"/>
    <dgm:cxn modelId="{C23F8BF1-3A82-4C47-BEC2-76C9B11C02F6}" type="presParOf" srcId="{0600305C-D47A-45AB-B676-957BBB07D4E9}" destId="{28E2212B-D399-4FA3-8735-1FADB23E4156}" srcOrd="0" destOrd="0" presId="urn:microsoft.com/office/officeart/2005/8/layout/hierarchy1"/>
    <dgm:cxn modelId="{66665D5E-8625-486E-AA0D-6ADEACEE0A83}" type="presParOf" srcId="{28E2212B-D399-4FA3-8735-1FADB23E4156}" destId="{D808F1BA-DEC3-4839-A81A-45F43DDA0F4F}" srcOrd="0" destOrd="0" presId="urn:microsoft.com/office/officeart/2005/8/layout/hierarchy1"/>
    <dgm:cxn modelId="{2961A316-444E-4E65-8411-DB258C2834EC}" type="presParOf" srcId="{D808F1BA-DEC3-4839-A81A-45F43DDA0F4F}" destId="{2C8A403D-D910-48F2-AAFB-993D32B4B102}" srcOrd="0" destOrd="0" presId="urn:microsoft.com/office/officeart/2005/8/layout/hierarchy1"/>
    <dgm:cxn modelId="{A72F67A1-89DF-486B-B601-7F82A7BD79C2}" type="presParOf" srcId="{D808F1BA-DEC3-4839-A81A-45F43DDA0F4F}" destId="{0A25BC31-2346-4E87-9342-333CEDEAC427}" srcOrd="1" destOrd="0" presId="urn:microsoft.com/office/officeart/2005/8/layout/hierarchy1"/>
    <dgm:cxn modelId="{B233CCCD-501D-48D1-8C93-B9692F9D22BB}" type="presParOf" srcId="{28E2212B-D399-4FA3-8735-1FADB23E4156}" destId="{EDC3991B-0504-4195-AB4F-2D02791CD7DF}" srcOrd="1" destOrd="0" presId="urn:microsoft.com/office/officeart/2005/8/layout/hierarchy1"/>
    <dgm:cxn modelId="{E3DB58DA-8E7D-4AEB-8966-6ECE35031D69}" type="presParOf" srcId="{0600305C-D47A-45AB-B676-957BBB07D4E9}" destId="{3F9411A1-C440-4FF4-8663-2C4DBF471EA3}" srcOrd="1" destOrd="0" presId="urn:microsoft.com/office/officeart/2005/8/layout/hierarchy1"/>
    <dgm:cxn modelId="{A964687E-ED10-4585-9C22-B174ACB9A2BE}" type="presParOf" srcId="{3F9411A1-C440-4FF4-8663-2C4DBF471EA3}" destId="{AB84CBA4-9561-40FE-9C43-E3F94CB1C3AC}" srcOrd="0" destOrd="0" presId="urn:microsoft.com/office/officeart/2005/8/layout/hierarchy1"/>
    <dgm:cxn modelId="{8B9B5E8D-0CBD-43FB-AFB7-7E5E999165F1}" type="presParOf" srcId="{AB84CBA4-9561-40FE-9C43-E3F94CB1C3AC}" destId="{ABE1AD99-E913-4A50-9DC4-D155D2DA1D94}" srcOrd="0" destOrd="0" presId="urn:microsoft.com/office/officeart/2005/8/layout/hierarchy1"/>
    <dgm:cxn modelId="{A7BAB968-16DF-4F3E-A77B-0DE1D5E37C87}" type="presParOf" srcId="{AB84CBA4-9561-40FE-9C43-E3F94CB1C3AC}" destId="{2F0FDC52-BF8C-4D36-BF0E-28C5A20E6446}" srcOrd="1" destOrd="0" presId="urn:microsoft.com/office/officeart/2005/8/layout/hierarchy1"/>
    <dgm:cxn modelId="{34D4BCC0-85E5-44F5-90DA-B96D7CBD232B}" type="presParOf" srcId="{3F9411A1-C440-4FF4-8663-2C4DBF471EA3}" destId="{145887BE-C1C5-4003-B710-28C982C1DCD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F1F56672-FA9C-42FA-A40E-608A53559C6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E4D0792-23A2-40D4-A26B-5FCD91919F8A}">
      <dgm:prSet custT="1"/>
      <dgm:spPr/>
      <dgm:t>
        <a:bodyPr/>
        <a:lstStyle/>
        <a:p>
          <a:pPr>
            <a:defRPr cap="all"/>
          </a:pPr>
          <a:r>
            <a:rPr lang="en-US" sz="1600" cap="none" dirty="0"/>
            <a:t>Gluco track app helps to validate the use of non-invasive methods, and more research will be done on effective glucose monitoring (Bowler et al., 2022). This study contributes to the physiological factors in diabetes. </a:t>
          </a:r>
        </a:p>
      </dgm:t>
    </dgm:pt>
    <dgm:pt modelId="{15DDD04A-D9BA-4296-BA05-8E8DB1133E18}" type="parTrans" cxnId="{E0EFD2AB-3F8D-4A3A-BB4E-AC8CA468A609}">
      <dgm:prSet/>
      <dgm:spPr/>
      <dgm:t>
        <a:bodyPr/>
        <a:lstStyle/>
        <a:p>
          <a:endParaRPr lang="en-US"/>
        </a:p>
      </dgm:t>
    </dgm:pt>
    <dgm:pt modelId="{664C9848-92FD-4DCE-8EB3-FB752EA2AB64}" type="sibTrans" cxnId="{E0EFD2AB-3F8D-4A3A-BB4E-AC8CA468A609}">
      <dgm:prSet/>
      <dgm:spPr/>
      <dgm:t>
        <a:bodyPr/>
        <a:lstStyle/>
        <a:p>
          <a:endParaRPr lang="en-US"/>
        </a:p>
      </dgm:t>
    </dgm:pt>
    <dgm:pt modelId="{1186EFE4-C477-4370-90C3-F792D3F97837}">
      <dgm:prSet custT="1"/>
      <dgm:spPr/>
      <dgm:t>
        <a:bodyPr/>
        <a:lstStyle/>
        <a:p>
          <a:pPr>
            <a:defRPr cap="all"/>
          </a:pPr>
          <a:r>
            <a:rPr lang="en-US" sz="1600" cap="none" dirty="0"/>
            <a:t>From the insight of the study more research on self-monitoring glucose technology will be used (</a:t>
          </a:r>
          <a:r>
            <a:rPr lang="en-US" sz="1600" cap="none" dirty="0" err="1"/>
            <a:t>Smelyakov</a:t>
          </a:r>
          <a:r>
            <a:rPr lang="en-US" sz="1600" cap="none" dirty="0"/>
            <a:t> et al, 2025).</a:t>
          </a:r>
        </a:p>
      </dgm:t>
    </dgm:pt>
    <dgm:pt modelId="{CD59B3E2-5227-49CD-8C07-7157352B6B33}" type="parTrans" cxnId="{E26AC755-89B8-4732-BEB5-C86CD04945A8}">
      <dgm:prSet/>
      <dgm:spPr/>
      <dgm:t>
        <a:bodyPr/>
        <a:lstStyle/>
        <a:p>
          <a:endParaRPr lang="en-US"/>
        </a:p>
      </dgm:t>
    </dgm:pt>
    <dgm:pt modelId="{5AB5EC1A-2B94-4808-BA49-ED10B7EBF766}" type="sibTrans" cxnId="{E26AC755-89B8-4732-BEB5-C86CD04945A8}">
      <dgm:prSet/>
      <dgm:spPr/>
      <dgm:t>
        <a:bodyPr/>
        <a:lstStyle/>
        <a:p>
          <a:endParaRPr lang="en-US"/>
        </a:p>
      </dgm:t>
    </dgm:pt>
    <dgm:pt modelId="{00E9CB21-21FB-4D16-9899-43C4B1B97484}">
      <dgm:prSet custT="1"/>
      <dgm:spPr/>
      <dgm:t>
        <a:bodyPr/>
        <a:lstStyle/>
        <a:p>
          <a:pPr>
            <a:defRPr cap="all"/>
          </a:pPr>
          <a:r>
            <a:rPr lang="en-US" sz="1600" cap="none" dirty="0"/>
            <a:t>The gloco track can enhance data analysis and algorithm improvement (Bowler et al., 2022). </a:t>
          </a:r>
        </a:p>
      </dgm:t>
    </dgm:pt>
    <dgm:pt modelId="{2C61B254-50B2-4CF0-AF4A-E3A22486248F}" type="parTrans" cxnId="{60904CC9-A9CC-48FE-8497-78580E4E6DE8}">
      <dgm:prSet/>
      <dgm:spPr/>
      <dgm:t>
        <a:bodyPr/>
        <a:lstStyle/>
        <a:p>
          <a:endParaRPr lang="en-US"/>
        </a:p>
      </dgm:t>
    </dgm:pt>
    <dgm:pt modelId="{605B76B5-B363-471B-932B-D3AFE66A4D7A}" type="sibTrans" cxnId="{60904CC9-A9CC-48FE-8497-78580E4E6DE8}">
      <dgm:prSet/>
      <dgm:spPr/>
      <dgm:t>
        <a:bodyPr/>
        <a:lstStyle/>
        <a:p>
          <a:endParaRPr lang="en-US"/>
        </a:p>
      </dgm:t>
    </dgm:pt>
    <dgm:pt modelId="{79FF2872-650C-48BB-949A-650CEA2EF9E6}" type="pres">
      <dgm:prSet presAssocID="{F1F56672-FA9C-42FA-A40E-608A53559C66}" presName="root" presStyleCnt="0">
        <dgm:presLayoutVars>
          <dgm:dir/>
          <dgm:resizeHandles val="exact"/>
        </dgm:presLayoutVars>
      </dgm:prSet>
      <dgm:spPr/>
    </dgm:pt>
    <dgm:pt modelId="{FBE5ED47-FE49-4319-87AA-1105424B6115}" type="pres">
      <dgm:prSet presAssocID="{5E4D0792-23A2-40D4-A26B-5FCD91919F8A}" presName="compNode" presStyleCnt="0"/>
      <dgm:spPr/>
    </dgm:pt>
    <dgm:pt modelId="{CFAC4D32-D5F4-47EC-8FBD-DD6E2A73E3B1}" type="pres">
      <dgm:prSet presAssocID="{5E4D0792-23A2-40D4-A26B-5FCD91919F8A}" presName="iconBgRect" presStyleLbl="bgShp" presStyleIdx="0" presStyleCnt="3"/>
      <dgm:spPr>
        <a:prstGeom prst="round2DiagRect">
          <a:avLst>
            <a:gd name="adj1" fmla="val 29727"/>
            <a:gd name="adj2" fmla="val 0"/>
          </a:avLst>
        </a:prstGeom>
      </dgm:spPr>
    </dgm:pt>
    <dgm:pt modelId="{AF7EEC7D-0B27-4E2A-AAA2-FED45632E495}" type="pres">
      <dgm:prSet presAssocID="{5E4D0792-23A2-40D4-A26B-5FCD91919F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icket bat and ball"/>
        </a:ext>
      </dgm:extLst>
    </dgm:pt>
    <dgm:pt modelId="{DC532598-EFB0-40E4-AA53-D7DBEA6820F6}" type="pres">
      <dgm:prSet presAssocID="{5E4D0792-23A2-40D4-A26B-5FCD91919F8A}" presName="spaceRect" presStyleCnt="0"/>
      <dgm:spPr/>
    </dgm:pt>
    <dgm:pt modelId="{D6D82E65-FECE-44F2-94CB-F961FC0111D8}" type="pres">
      <dgm:prSet presAssocID="{5E4D0792-23A2-40D4-A26B-5FCD91919F8A}" presName="textRect" presStyleLbl="revTx" presStyleIdx="0" presStyleCnt="3">
        <dgm:presLayoutVars>
          <dgm:chMax val="1"/>
          <dgm:chPref val="1"/>
        </dgm:presLayoutVars>
      </dgm:prSet>
      <dgm:spPr/>
    </dgm:pt>
    <dgm:pt modelId="{F4EBF910-96A5-4A19-9190-ED4BF1EDE616}" type="pres">
      <dgm:prSet presAssocID="{664C9848-92FD-4DCE-8EB3-FB752EA2AB64}" presName="sibTrans" presStyleCnt="0"/>
      <dgm:spPr/>
    </dgm:pt>
    <dgm:pt modelId="{0D94FF6F-305C-452C-901D-633EE1CADA41}" type="pres">
      <dgm:prSet presAssocID="{1186EFE4-C477-4370-90C3-F792D3F97837}" presName="compNode" presStyleCnt="0"/>
      <dgm:spPr/>
    </dgm:pt>
    <dgm:pt modelId="{3CF3F42D-F820-420D-B52C-C14132E2928A}" type="pres">
      <dgm:prSet presAssocID="{1186EFE4-C477-4370-90C3-F792D3F97837}" presName="iconBgRect" presStyleLbl="bgShp" presStyleIdx="1" presStyleCnt="3"/>
      <dgm:spPr>
        <a:prstGeom prst="round2DiagRect">
          <a:avLst>
            <a:gd name="adj1" fmla="val 29727"/>
            <a:gd name="adj2" fmla="val 0"/>
          </a:avLst>
        </a:prstGeom>
      </dgm:spPr>
    </dgm:pt>
    <dgm:pt modelId="{2B134BC6-3CDB-4CBA-9A9F-F9F0C0A0234C}" type="pres">
      <dgm:prSet presAssocID="{1186EFE4-C477-4370-90C3-F792D3F978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5707C688-FAD3-4C97-91C1-B34D0D0AA2C6}" type="pres">
      <dgm:prSet presAssocID="{1186EFE4-C477-4370-90C3-F792D3F97837}" presName="spaceRect" presStyleCnt="0"/>
      <dgm:spPr/>
    </dgm:pt>
    <dgm:pt modelId="{F80135BE-7DC6-40CD-BB64-5E177D59730B}" type="pres">
      <dgm:prSet presAssocID="{1186EFE4-C477-4370-90C3-F792D3F97837}" presName="textRect" presStyleLbl="revTx" presStyleIdx="1" presStyleCnt="3">
        <dgm:presLayoutVars>
          <dgm:chMax val="1"/>
          <dgm:chPref val="1"/>
        </dgm:presLayoutVars>
      </dgm:prSet>
      <dgm:spPr/>
    </dgm:pt>
    <dgm:pt modelId="{6687CB16-5265-482A-9E64-1AB23AF853FE}" type="pres">
      <dgm:prSet presAssocID="{5AB5EC1A-2B94-4808-BA49-ED10B7EBF766}" presName="sibTrans" presStyleCnt="0"/>
      <dgm:spPr/>
    </dgm:pt>
    <dgm:pt modelId="{AB071C53-77FC-4C66-8ADB-FC1D10B8FC47}" type="pres">
      <dgm:prSet presAssocID="{00E9CB21-21FB-4D16-9899-43C4B1B97484}" presName="compNode" presStyleCnt="0"/>
      <dgm:spPr/>
    </dgm:pt>
    <dgm:pt modelId="{B1574D78-5519-4A2F-BE49-306370C10FBD}" type="pres">
      <dgm:prSet presAssocID="{00E9CB21-21FB-4D16-9899-43C4B1B97484}" presName="iconBgRect" presStyleLbl="bgShp" presStyleIdx="2" presStyleCnt="3"/>
      <dgm:spPr>
        <a:prstGeom prst="round2DiagRect">
          <a:avLst>
            <a:gd name="adj1" fmla="val 29727"/>
            <a:gd name="adj2" fmla="val 0"/>
          </a:avLst>
        </a:prstGeom>
      </dgm:spPr>
    </dgm:pt>
    <dgm:pt modelId="{AC3DA3E3-66DD-4D64-9E2D-39965117E535}" type="pres">
      <dgm:prSet presAssocID="{00E9CB21-21FB-4D16-9899-43C4B1B9748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ble tennis"/>
        </a:ext>
      </dgm:extLst>
    </dgm:pt>
    <dgm:pt modelId="{361B22C5-7794-40EE-934B-993250A6A5A8}" type="pres">
      <dgm:prSet presAssocID="{00E9CB21-21FB-4D16-9899-43C4B1B97484}" presName="spaceRect" presStyleCnt="0"/>
      <dgm:spPr/>
    </dgm:pt>
    <dgm:pt modelId="{0D98895E-3732-40F8-8D87-2C5F971AFDCF}" type="pres">
      <dgm:prSet presAssocID="{00E9CB21-21FB-4D16-9899-43C4B1B97484}" presName="textRect" presStyleLbl="revTx" presStyleIdx="2" presStyleCnt="3">
        <dgm:presLayoutVars>
          <dgm:chMax val="1"/>
          <dgm:chPref val="1"/>
        </dgm:presLayoutVars>
      </dgm:prSet>
      <dgm:spPr/>
    </dgm:pt>
  </dgm:ptLst>
  <dgm:cxnLst>
    <dgm:cxn modelId="{E26AC755-89B8-4732-BEB5-C86CD04945A8}" srcId="{F1F56672-FA9C-42FA-A40E-608A53559C66}" destId="{1186EFE4-C477-4370-90C3-F792D3F97837}" srcOrd="1" destOrd="0" parTransId="{CD59B3E2-5227-49CD-8C07-7157352B6B33}" sibTransId="{5AB5EC1A-2B94-4808-BA49-ED10B7EBF766}"/>
    <dgm:cxn modelId="{C2270164-B7FA-4300-B727-EEC1C55498D3}" type="presOf" srcId="{00E9CB21-21FB-4D16-9899-43C4B1B97484}" destId="{0D98895E-3732-40F8-8D87-2C5F971AFDCF}" srcOrd="0" destOrd="0" presId="urn:microsoft.com/office/officeart/2018/5/layout/IconLeafLabelList"/>
    <dgm:cxn modelId="{C390A972-0EF7-4EA9-AA8A-563AE4F5CAA1}" type="presOf" srcId="{F1F56672-FA9C-42FA-A40E-608A53559C66}" destId="{79FF2872-650C-48BB-949A-650CEA2EF9E6}" srcOrd="0" destOrd="0" presId="urn:microsoft.com/office/officeart/2018/5/layout/IconLeafLabelList"/>
    <dgm:cxn modelId="{E0EFD2AB-3F8D-4A3A-BB4E-AC8CA468A609}" srcId="{F1F56672-FA9C-42FA-A40E-608A53559C66}" destId="{5E4D0792-23A2-40D4-A26B-5FCD91919F8A}" srcOrd="0" destOrd="0" parTransId="{15DDD04A-D9BA-4296-BA05-8E8DB1133E18}" sibTransId="{664C9848-92FD-4DCE-8EB3-FB752EA2AB64}"/>
    <dgm:cxn modelId="{60904CC9-A9CC-48FE-8497-78580E4E6DE8}" srcId="{F1F56672-FA9C-42FA-A40E-608A53559C66}" destId="{00E9CB21-21FB-4D16-9899-43C4B1B97484}" srcOrd="2" destOrd="0" parTransId="{2C61B254-50B2-4CF0-AF4A-E3A22486248F}" sibTransId="{605B76B5-B363-471B-932B-D3AFE66A4D7A}"/>
    <dgm:cxn modelId="{5FAAB6D6-902A-42AB-9FC8-37F76D005A15}" type="presOf" srcId="{5E4D0792-23A2-40D4-A26B-5FCD91919F8A}" destId="{D6D82E65-FECE-44F2-94CB-F961FC0111D8}" srcOrd="0" destOrd="0" presId="urn:microsoft.com/office/officeart/2018/5/layout/IconLeafLabelList"/>
    <dgm:cxn modelId="{22ADBFE8-9272-432C-93A4-13EE2AF7B8AC}" type="presOf" srcId="{1186EFE4-C477-4370-90C3-F792D3F97837}" destId="{F80135BE-7DC6-40CD-BB64-5E177D59730B}" srcOrd="0" destOrd="0" presId="urn:microsoft.com/office/officeart/2018/5/layout/IconLeafLabelList"/>
    <dgm:cxn modelId="{B2FE4BD1-E6DC-47A0-A251-0EE4C75D3339}" type="presParOf" srcId="{79FF2872-650C-48BB-949A-650CEA2EF9E6}" destId="{FBE5ED47-FE49-4319-87AA-1105424B6115}" srcOrd="0" destOrd="0" presId="urn:microsoft.com/office/officeart/2018/5/layout/IconLeafLabelList"/>
    <dgm:cxn modelId="{8D340A26-709A-4A9C-9DB4-09F861159E53}" type="presParOf" srcId="{FBE5ED47-FE49-4319-87AA-1105424B6115}" destId="{CFAC4D32-D5F4-47EC-8FBD-DD6E2A73E3B1}" srcOrd="0" destOrd="0" presId="urn:microsoft.com/office/officeart/2018/5/layout/IconLeafLabelList"/>
    <dgm:cxn modelId="{0F1E4815-1E7F-4B68-AC86-997C05CAB8B5}" type="presParOf" srcId="{FBE5ED47-FE49-4319-87AA-1105424B6115}" destId="{AF7EEC7D-0B27-4E2A-AAA2-FED45632E495}" srcOrd="1" destOrd="0" presId="urn:microsoft.com/office/officeart/2018/5/layout/IconLeafLabelList"/>
    <dgm:cxn modelId="{53ABFD7D-757F-4E3E-AF4B-89A3E50E5863}" type="presParOf" srcId="{FBE5ED47-FE49-4319-87AA-1105424B6115}" destId="{DC532598-EFB0-40E4-AA53-D7DBEA6820F6}" srcOrd="2" destOrd="0" presId="urn:microsoft.com/office/officeart/2018/5/layout/IconLeafLabelList"/>
    <dgm:cxn modelId="{9E0FDC26-4AB2-44BD-A01B-EFA77A084F3E}" type="presParOf" srcId="{FBE5ED47-FE49-4319-87AA-1105424B6115}" destId="{D6D82E65-FECE-44F2-94CB-F961FC0111D8}" srcOrd="3" destOrd="0" presId="urn:microsoft.com/office/officeart/2018/5/layout/IconLeafLabelList"/>
    <dgm:cxn modelId="{4973559C-1A5C-4EDF-B5C5-A5CC4D920F5B}" type="presParOf" srcId="{79FF2872-650C-48BB-949A-650CEA2EF9E6}" destId="{F4EBF910-96A5-4A19-9190-ED4BF1EDE616}" srcOrd="1" destOrd="0" presId="urn:microsoft.com/office/officeart/2018/5/layout/IconLeafLabelList"/>
    <dgm:cxn modelId="{7550FAF9-45A5-41E9-8C16-6973FE71F9FE}" type="presParOf" srcId="{79FF2872-650C-48BB-949A-650CEA2EF9E6}" destId="{0D94FF6F-305C-452C-901D-633EE1CADA41}" srcOrd="2" destOrd="0" presId="urn:microsoft.com/office/officeart/2018/5/layout/IconLeafLabelList"/>
    <dgm:cxn modelId="{3F7AD2C0-913D-4EC4-9E70-5556EE0F0E2B}" type="presParOf" srcId="{0D94FF6F-305C-452C-901D-633EE1CADA41}" destId="{3CF3F42D-F820-420D-B52C-C14132E2928A}" srcOrd="0" destOrd="0" presId="urn:microsoft.com/office/officeart/2018/5/layout/IconLeafLabelList"/>
    <dgm:cxn modelId="{34509B03-4716-47FB-B003-E7F6762490D3}" type="presParOf" srcId="{0D94FF6F-305C-452C-901D-633EE1CADA41}" destId="{2B134BC6-3CDB-4CBA-9A9F-F9F0C0A0234C}" srcOrd="1" destOrd="0" presId="urn:microsoft.com/office/officeart/2018/5/layout/IconLeafLabelList"/>
    <dgm:cxn modelId="{04C95BD7-5248-4510-86F5-EEB5B878F187}" type="presParOf" srcId="{0D94FF6F-305C-452C-901D-633EE1CADA41}" destId="{5707C688-FAD3-4C97-91C1-B34D0D0AA2C6}" srcOrd="2" destOrd="0" presId="urn:microsoft.com/office/officeart/2018/5/layout/IconLeafLabelList"/>
    <dgm:cxn modelId="{7FEDF6FA-01A1-4E38-9D81-B6369C63F40D}" type="presParOf" srcId="{0D94FF6F-305C-452C-901D-633EE1CADA41}" destId="{F80135BE-7DC6-40CD-BB64-5E177D59730B}" srcOrd="3" destOrd="0" presId="urn:microsoft.com/office/officeart/2018/5/layout/IconLeafLabelList"/>
    <dgm:cxn modelId="{EC58E0CE-19D9-4284-8322-4C58D60EF840}" type="presParOf" srcId="{79FF2872-650C-48BB-949A-650CEA2EF9E6}" destId="{6687CB16-5265-482A-9E64-1AB23AF853FE}" srcOrd="3" destOrd="0" presId="urn:microsoft.com/office/officeart/2018/5/layout/IconLeafLabelList"/>
    <dgm:cxn modelId="{2816B77A-030E-4BC9-88F2-71F4237CDC33}" type="presParOf" srcId="{79FF2872-650C-48BB-949A-650CEA2EF9E6}" destId="{AB071C53-77FC-4C66-8ADB-FC1D10B8FC47}" srcOrd="4" destOrd="0" presId="urn:microsoft.com/office/officeart/2018/5/layout/IconLeafLabelList"/>
    <dgm:cxn modelId="{803F64E2-C587-4DD5-9CAF-6B5A43A1094C}" type="presParOf" srcId="{AB071C53-77FC-4C66-8ADB-FC1D10B8FC47}" destId="{B1574D78-5519-4A2F-BE49-306370C10FBD}" srcOrd="0" destOrd="0" presId="urn:microsoft.com/office/officeart/2018/5/layout/IconLeafLabelList"/>
    <dgm:cxn modelId="{56A708E9-7A6A-49EE-9389-4D7501A2246A}" type="presParOf" srcId="{AB071C53-77FC-4C66-8ADB-FC1D10B8FC47}" destId="{AC3DA3E3-66DD-4D64-9E2D-39965117E535}" srcOrd="1" destOrd="0" presId="urn:microsoft.com/office/officeart/2018/5/layout/IconLeafLabelList"/>
    <dgm:cxn modelId="{AD7B05AA-830B-42D5-9936-3F452CAD074F}" type="presParOf" srcId="{AB071C53-77FC-4C66-8ADB-FC1D10B8FC47}" destId="{361B22C5-7794-40EE-934B-993250A6A5A8}" srcOrd="2" destOrd="0" presId="urn:microsoft.com/office/officeart/2018/5/layout/IconLeafLabelList"/>
    <dgm:cxn modelId="{C9428516-B8A0-4030-B6FC-9B0BB1882220}" type="presParOf" srcId="{AB071C53-77FC-4C66-8ADB-FC1D10B8FC47}" destId="{0D98895E-3732-40F8-8D87-2C5F971AFDC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E0C3214-B39B-4C25-BAE2-670971FD7285}" type="doc">
      <dgm:prSet loTypeId="urn:microsoft.com/office/officeart/2018/2/layout/IconLabelList" loCatId="icon" qsTypeId="urn:microsoft.com/office/officeart/2005/8/quickstyle/3d6" qsCatId="3D" csTypeId="urn:microsoft.com/office/officeart/2005/8/colors/accent1_2" csCatId="accent1" phldr="1"/>
      <dgm:spPr/>
      <dgm:t>
        <a:bodyPr/>
        <a:lstStyle/>
        <a:p>
          <a:endParaRPr lang="en-US"/>
        </a:p>
      </dgm:t>
    </dgm:pt>
    <dgm:pt modelId="{5DA0CBD7-8B14-4AED-8403-DC4EE4AB1A07}">
      <dgm:prSet phldrT="[Text]" custT="1"/>
      <dgm:spPr/>
      <dgm:t>
        <a:bodyPr/>
        <a:lstStyle/>
        <a:p>
          <a:pPr>
            <a:lnSpc>
              <a:spcPct val="100000"/>
            </a:lnSpc>
          </a:pPr>
          <a:r>
            <a:rPr lang="en-US" sz="1600" dirty="0"/>
            <a:t>This app effectively bridges health-related insights with the digital health literacy that increases medical knowledge of the workers and patient satisfaction (B</a:t>
          </a:r>
          <a:r>
            <a:rPr lang="en-US" sz="1600" cap="none" dirty="0"/>
            <a:t>owler et al., 2022). </a:t>
          </a:r>
          <a:endParaRPr lang="en-US" sz="1600" dirty="0"/>
        </a:p>
      </dgm:t>
    </dgm:pt>
    <dgm:pt modelId="{2AC1372A-287F-4353-B86F-A67361CECCDC}" type="parTrans" cxnId="{768676BB-8CE6-474C-AD66-E3B1FFCAE386}">
      <dgm:prSet/>
      <dgm:spPr/>
      <dgm:t>
        <a:bodyPr/>
        <a:lstStyle/>
        <a:p>
          <a:endParaRPr lang="en-US"/>
        </a:p>
      </dgm:t>
    </dgm:pt>
    <dgm:pt modelId="{4AE8D6FC-D73D-4B5E-B979-1C9161AC3724}" type="sibTrans" cxnId="{768676BB-8CE6-474C-AD66-E3B1FFCAE386}">
      <dgm:prSet/>
      <dgm:spPr/>
      <dgm:t>
        <a:bodyPr/>
        <a:lstStyle/>
        <a:p>
          <a:endParaRPr lang="en-US"/>
        </a:p>
      </dgm:t>
    </dgm:pt>
    <dgm:pt modelId="{29A55A94-6D91-4FD5-A7A0-4340ADEC524B}">
      <dgm:prSet phldrT="[Text]" custT="1"/>
      <dgm:spPr/>
      <dgm:t>
        <a:bodyPr/>
        <a:lstStyle/>
        <a:p>
          <a:pPr>
            <a:lnSpc>
              <a:spcPct val="100000"/>
            </a:lnSpc>
          </a:pPr>
          <a:r>
            <a:rPr lang="en-US" sz="1600" dirty="0"/>
            <a:t>The innovation in healthcare further supports the development of the app and its effectiveness as it maintains a balance between patient satisfaction and medical knowledge (</a:t>
          </a:r>
          <a:r>
            <a:rPr lang="en-US" sz="1600" cap="none" dirty="0" err="1"/>
            <a:t>Smelyakov</a:t>
          </a:r>
          <a:r>
            <a:rPr lang="en-US" sz="1600" cap="none" dirty="0"/>
            <a:t> et al, 2025)</a:t>
          </a:r>
          <a:r>
            <a:rPr lang="en-US" sz="1600" dirty="0"/>
            <a:t>.</a:t>
          </a:r>
        </a:p>
      </dgm:t>
    </dgm:pt>
    <dgm:pt modelId="{51DB46F2-1F15-45E6-8431-1C9650A86556}" type="parTrans" cxnId="{3537077D-809F-4895-944D-03EE8BBE2ECF}">
      <dgm:prSet/>
      <dgm:spPr/>
      <dgm:t>
        <a:bodyPr/>
        <a:lstStyle/>
        <a:p>
          <a:endParaRPr lang="en-US"/>
        </a:p>
      </dgm:t>
    </dgm:pt>
    <dgm:pt modelId="{29594A12-9390-454C-BC1A-D74C984655B6}" type="sibTrans" cxnId="{3537077D-809F-4895-944D-03EE8BBE2ECF}">
      <dgm:prSet/>
      <dgm:spPr/>
      <dgm:t>
        <a:bodyPr/>
        <a:lstStyle/>
        <a:p>
          <a:endParaRPr lang="en-US"/>
        </a:p>
      </dgm:t>
    </dgm:pt>
    <dgm:pt modelId="{FFDDA19B-EC35-454D-A16C-5F8000110B1C}" type="pres">
      <dgm:prSet presAssocID="{6E0C3214-B39B-4C25-BAE2-670971FD7285}" presName="root" presStyleCnt="0">
        <dgm:presLayoutVars>
          <dgm:dir/>
          <dgm:resizeHandles val="exact"/>
        </dgm:presLayoutVars>
      </dgm:prSet>
      <dgm:spPr/>
    </dgm:pt>
    <dgm:pt modelId="{A287FD0F-0EBB-4BDF-AA9B-FBDD80B0E304}" type="pres">
      <dgm:prSet presAssocID="{5DA0CBD7-8B14-4AED-8403-DC4EE4AB1A07}" presName="compNode" presStyleCnt="0"/>
      <dgm:spPr/>
    </dgm:pt>
    <dgm:pt modelId="{0B418F09-A42D-4001-A390-F8E66CAFA88D}" type="pres">
      <dgm:prSet presAssocID="{5DA0CBD7-8B14-4AED-8403-DC4EE4AB1A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1713B9A5-7F43-4333-BA20-0974CCB712F7}" type="pres">
      <dgm:prSet presAssocID="{5DA0CBD7-8B14-4AED-8403-DC4EE4AB1A07}" presName="spaceRect" presStyleCnt="0"/>
      <dgm:spPr/>
    </dgm:pt>
    <dgm:pt modelId="{DFCD7AB0-AAE3-4A14-B08A-887110358E87}" type="pres">
      <dgm:prSet presAssocID="{5DA0CBD7-8B14-4AED-8403-DC4EE4AB1A07}" presName="textRect" presStyleLbl="revTx" presStyleIdx="0" presStyleCnt="2">
        <dgm:presLayoutVars>
          <dgm:chMax val="1"/>
          <dgm:chPref val="1"/>
        </dgm:presLayoutVars>
      </dgm:prSet>
      <dgm:spPr/>
    </dgm:pt>
    <dgm:pt modelId="{CF51C3A3-7429-42E4-ADC2-7E9F3855A1E5}" type="pres">
      <dgm:prSet presAssocID="{4AE8D6FC-D73D-4B5E-B979-1C9161AC3724}" presName="sibTrans" presStyleCnt="0"/>
      <dgm:spPr/>
    </dgm:pt>
    <dgm:pt modelId="{C12A0502-4ACB-4BC6-ACFC-0F755718C73E}" type="pres">
      <dgm:prSet presAssocID="{29A55A94-6D91-4FD5-A7A0-4340ADEC524B}" presName="compNode" presStyleCnt="0"/>
      <dgm:spPr/>
    </dgm:pt>
    <dgm:pt modelId="{FCB1E5B8-DF09-48D1-A5F0-DD1770B719A6}" type="pres">
      <dgm:prSet presAssocID="{29A55A94-6D91-4FD5-A7A0-4340ADEC52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42C127ED-C74C-4D6C-A883-2565226581F4}" type="pres">
      <dgm:prSet presAssocID="{29A55A94-6D91-4FD5-A7A0-4340ADEC524B}" presName="spaceRect" presStyleCnt="0"/>
      <dgm:spPr/>
    </dgm:pt>
    <dgm:pt modelId="{5013D2F9-063A-4840-A9B8-3D098B30D0DF}" type="pres">
      <dgm:prSet presAssocID="{29A55A94-6D91-4FD5-A7A0-4340ADEC524B}" presName="textRect" presStyleLbl="revTx" presStyleIdx="1" presStyleCnt="2">
        <dgm:presLayoutVars>
          <dgm:chMax val="1"/>
          <dgm:chPref val="1"/>
        </dgm:presLayoutVars>
      </dgm:prSet>
      <dgm:spPr/>
    </dgm:pt>
  </dgm:ptLst>
  <dgm:cxnLst>
    <dgm:cxn modelId="{1A3ECB32-DAF8-48FB-AE19-4EA9DF86F087}" type="presOf" srcId="{5DA0CBD7-8B14-4AED-8403-DC4EE4AB1A07}" destId="{DFCD7AB0-AAE3-4A14-B08A-887110358E87}" srcOrd="0" destOrd="0" presId="urn:microsoft.com/office/officeart/2018/2/layout/IconLabelList"/>
    <dgm:cxn modelId="{BFCD1B70-8DDE-493E-BDEA-43A7D048310D}" type="presOf" srcId="{29A55A94-6D91-4FD5-A7A0-4340ADEC524B}" destId="{5013D2F9-063A-4840-A9B8-3D098B30D0DF}" srcOrd="0" destOrd="0" presId="urn:microsoft.com/office/officeart/2018/2/layout/IconLabelList"/>
    <dgm:cxn modelId="{3537077D-809F-4895-944D-03EE8BBE2ECF}" srcId="{6E0C3214-B39B-4C25-BAE2-670971FD7285}" destId="{29A55A94-6D91-4FD5-A7A0-4340ADEC524B}" srcOrd="1" destOrd="0" parTransId="{51DB46F2-1F15-45E6-8431-1C9650A86556}" sibTransId="{29594A12-9390-454C-BC1A-D74C984655B6}"/>
    <dgm:cxn modelId="{25C57D9C-D456-4CC4-BF26-B5B49DA208F9}" type="presOf" srcId="{6E0C3214-B39B-4C25-BAE2-670971FD7285}" destId="{FFDDA19B-EC35-454D-A16C-5F8000110B1C}" srcOrd="0" destOrd="0" presId="urn:microsoft.com/office/officeart/2018/2/layout/IconLabelList"/>
    <dgm:cxn modelId="{768676BB-8CE6-474C-AD66-E3B1FFCAE386}" srcId="{6E0C3214-B39B-4C25-BAE2-670971FD7285}" destId="{5DA0CBD7-8B14-4AED-8403-DC4EE4AB1A07}" srcOrd="0" destOrd="0" parTransId="{2AC1372A-287F-4353-B86F-A67361CECCDC}" sibTransId="{4AE8D6FC-D73D-4B5E-B979-1C9161AC3724}"/>
    <dgm:cxn modelId="{36B078DC-8574-4D7C-BC6C-D8DDD4093288}" type="presParOf" srcId="{FFDDA19B-EC35-454D-A16C-5F8000110B1C}" destId="{A287FD0F-0EBB-4BDF-AA9B-FBDD80B0E304}" srcOrd="0" destOrd="0" presId="urn:microsoft.com/office/officeart/2018/2/layout/IconLabelList"/>
    <dgm:cxn modelId="{C2F6A9AF-19E2-4B5D-8F82-5519AB3FF83E}" type="presParOf" srcId="{A287FD0F-0EBB-4BDF-AA9B-FBDD80B0E304}" destId="{0B418F09-A42D-4001-A390-F8E66CAFA88D}" srcOrd="0" destOrd="0" presId="urn:microsoft.com/office/officeart/2018/2/layout/IconLabelList"/>
    <dgm:cxn modelId="{00A845A9-64DE-4749-82B1-E707C656487E}" type="presParOf" srcId="{A287FD0F-0EBB-4BDF-AA9B-FBDD80B0E304}" destId="{1713B9A5-7F43-4333-BA20-0974CCB712F7}" srcOrd="1" destOrd="0" presId="urn:microsoft.com/office/officeart/2018/2/layout/IconLabelList"/>
    <dgm:cxn modelId="{B1EB418E-5A11-4AF4-8A08-D6A00854343E}" type="presParOf" srcId="{A287FD0F-0EBB-4BDF-AA9B-FBDD80B0E304}" destId="{DFCD7AB0-AAE3-4A14-B08A-887110358E87}" srcOrd="2" destOrd="0" presId="urn:microsoft.com/office/officeart/2018/2/layout/IconLabelList"/>
    <dgm:cxn modelId="{7F6C6085-0FA6-4C76-A825-5E70DD23976F}" type="presParOf" srcId="{FFDDA19B-EC35-454D-A16C-5F8000110B1C}" destId="{CF51C3A3-7429-42E4-ADC2-7E9F3855A1E5}" srcOrd="1" destOrd="0" presId="urn:microsoft.com/office/officeart/2018/2/layout/IconLabelList"/>
    <dgm:cxn modelId="{51A6776E-EB8B-42D3-B57C-8F9ECEEE933B}" type="presParOf" srcId="{FFDDA19B-EC35-454D-A16C-5F8000110B1C}" destId="{C12A0502-4ACB-4BC6-ACFC-0F755718C73E}" srcOrd="2" destOrd="0" presId="urn:microsoft.com/office/officeart/2018/2/layout/IconLabelList"/>
    <dgm:cxn modelId="{94D9C52C-DF44-4E03-82EB-3AA233B39737}" type="presParOf" srcId="{C12A0502-4ACB-4BC6-ACFC-0F755718C73E}" destId="{FCB1E5B8-DF09-48D1-A5F0-DD1770B719A6}" srcOrd="0" destOrd="0" presId="urn:microsoft.com/office/officeart/2018/2/layout/IconLabelList"/>
    <dgm:cxn modelId="{C49F1FE1-BF21-4832-9EE4-AFDC51AA0BFF}" type="presParOf" srcId="{C12A0502-4ACB-4BC6-ACFC-0F755718C73E}" destId="{42C127ED-C74C-4D6C-A883-2565226581F4}" srcOrd="1" destOrd="0" presId="urn:microsoft.com/office/officeart/2018/2/layout/IconLabelList"/>
    <dgm:cxn modelId="{29FAEA0F-AAA6-4455-A127-88F2DFEF97C9}" type="presParOf" srcId="{C12A0502-4ACB-4BC6-ACFC-0F755718C73E}" destId="{5013D2F9-063A-4840-A9B8-3D098B30D0DF}"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7517A9CA-82E7-4192-A1DF-B3C4744922C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DE45F2F-A7D5-443D-91A9-31145B28EF5B}">
      <dgm:prSet/>
      <dgm:spPr/>
      <dgm:t>
        <a:bodyPr/>
        <a:lstStyle/>
        <a:p>
          <a:r>
            <a:rPr lang="en-US" dirty="0">
              <a:latin typeface="Arial" panose="020B0604020202020204" pitchFamily="34" charset="0"/>
              <a:cs typeface="Arial" panose="020B0604020202020204" pitchFamily="34" charset="0"/>
            </a:rPr>
            <a:t>Inclusive design development so that it can empower all kinds of patients. The integration of all languages can bring inclusiveness (Kim et al., 2021). </a:t>
          </a:r>
        </a:p>
      </dgm:t>
    </dgm:pt>
    <dgm:pt modelId="{402D7D76-318D-4E27-9F3D-9C03251E9302}" type="parTrans" cxnId="{CF6AD5D8-599A-4302-9DD9-9C2751E57D1A}">
      <dgm:prSet/>
      <dgm:spPr/>
      <dgm:t>
        <a:bodyPr/>
        <a:lstStyle/>
        <a:p>
          <a:endParaRPr lang="en-US"/>
        </a:p>
      </dgm:t>
    </dgm:pt>
    <dgm:pt modelId="{6C1A0289-C876-4A22-9792-F2A424414803}" type="sibTrans" cxnId="{CF6AD5D8-599A-4302-9DD9-9C2751E57D1A}">
      <dgm:prSet/>
      <dgm:spPr/>
      <dgm:t>
        <a:bodyPr/>
        <a:lstStyle/>
        <a:p>
          <a:endParaRPr lang="en-US"/>
        </a:p>
      </dgm:t>
    </dgm:pt>
    <dgm:pt modelId="{741E9C88-652C-475F-BE21-43243D6D64C9}">
      <dgm:prSet/>
      <dgm:spPr/>
      <dgm:t>
        <a:bodyPr/>
        <a:lstStyle/>
        <a:p>
          <a:r>
            <a:rPr lang="en-US">
              <a:latin typeface="Arial" panose="020B0604020202020204" pitchFamily="34" charset="0"/>
              <a:cs typeface="Arial" panose="020B0604020202020204" pitchFamily="34" charset="0"/>
            </a:rPr>
            <a:t>The easy accessibility and sustainable clinical benefits (Tangari et al., 2021). </a:t>
          </a:r>
        </a:p>
      </dgm:t>
    </dgm:pt>
    <dgm:pt modelId="{80507818-188B-4227-83F3-FB55D2C532AA}" type="parTrans" cxnId="{045E5B6B-ACC0-48A0-A2FE-38792EB99EF2}">
      <dgm:prSet/>
      <dgm:spPr/>
      <dgm:t>
        <a:bodyPr/>
        <a:lstStyle/>
        <a:p>
          <a:endParaRPr lang="en-US"/>
        </a:p>
      </dgm:t>
    </dgm:pt>
    <dgm:pt modelId="{6D948395-30A2-4275-BE1B-D4C14DEADF75}" type="sibTrans" cxnId="{045E5B6B-ACC0-48A0-A2FE-38792EB99EF2}">
      <dgm:prSet/>
      <dgm:spPr/>
      <dgm:t>
        <a:bodyPr/>
        <a:lstStyle/>
        <a:p>
          <a:endParaRPr lang="en-US"/>
        </a:p>
      </dgm:t>
    </dgm:pt>
    <dgm:pt modelId="{2A52D3DB-AA80-4605-A957-6492C7831034}">
      <dgm:prSet/>
      <dgm:spPr/>
      <dgm:t>
        <a:bodyPr/>
        <a:lstStyle/>
        <a:p>
          <a:r>
            <a:rPr lang="en-US" dirty="0">
              <a:latin typeface="Arial" panose="020B0604020202020204" pitchFamily="34" charset="0"/>
              <a:cs typeface="Arial" panose="020B0604020202020204" pitchFamily="34" charset="0"/>
            </a:rPr>
            <a:t>The app is secure and integrates GDPR regulations, and the privacy is very strong which can reduce the risk of ethical concerns (Smelyakov et al., 2025)</a:t>
          </a:r>
        </a:p>
      </dgm:t>
    </dgm:pt>
    <dgm:pt modelId="{84FEDB06-FDEE-4BC1-8C4C-A887633F6CD6}" type="parTrans" cxnId="{925A5FB9-A7D0-4E6F-9EC5-78AED084B267}">
      <dgm:prSet/>
      <dgm:spPr/>
      <dgm:t>
        <a:bodyPr/>
        <a:lstStyle/>
        <a:p>
          <a:endParaRPr lang="en-US"/>
        </a:p>
      </dgm:t>
    </dgm:pt>
    <dgm:pt modelId="{AC0FBECB-E55E-4B5F-936B-590F7BAADD85}" type="sibTrans" cxnId="{925A5FB9-A7D0-4E6F-9EC5-78AED084B267}">
      <dgm:prSet/>
      <dgm:spPr/>
      <dgm:t>
        <a:bodyPr/>
        <a:lstStyle/>
        <a:p>
          <a:endParaRPr lang="en-US"/>
        </a:p>
      </dgm:t>
    </dgm:pt>
    <dgm:pt modelId="{212AA876-DFC1-4C80-B77D-F6B0E851BA8E}">
      <dgm:prSet/>
      <dgm:spPr/>
      <dgm:t>
        <a:bodyPr/>
        <a:lstStyle/>
        <a:p>
          <a:r>
            <a:rPr lang="en-US" dirty="0">
              <a:solidFill>
                <a:schemeClr val="tx1"/>
              </a:solidFill>
              <a:effectLst/>
              <a:latin typeface="+mn-lt"/>
              <a:ea typeface="+mn-ea"/>
              <a:cs typeface="+mn-cs"/>
            </a:rPr>
            <a:t>The application can maintain its sustainability by integrating with the GDPR. This application should maintain privacy and secure data in the application by respecting GDPR, and it must use advanced technology for security. On the other hand, it maintains the muti-language feature which brings inclusiveness </a:t>
          </a:r>
          <a:r>
            <a:rPr lang="en-US" dirty="0">
              <a:solidFill>
                <a:schemeClr val="tx1"/>
              </a:solidFill>
              <a:latin typeface="Arial" panose="020B0604020202020204" pitchFamily="34" charset="0"/>
              <a:cs typeface="Arial" panose="020B0604020202020204" pitchFamily="34" charset="0"/>
            </a:rPr>
            <a:t>(Kim et al., 2021). </a:t>
          </a:r>
          <a:r>
            <a:rPr lang="en-US" dirty="0">
              <a:solidFill>
                <a:schemeClr val="tx1"/>
              </a:solidFill>
              <a:effectLst/>
              <a:latin typeface="+mn-lt"/>
              <a:ea typeface="+mn-ea"/>
              <a:cs typeface="+mn-cs"/>
            </a:rPr>
            <a:t>  </a:t>
          </a:r>
          <a:endParaRPr lang="en-US" dirty="0">
            <a:solidFill>
              <a:schemeClr val="tx1"/>
            </a:solidFill>
          </a:endParaRPr>
        </a:p>
      </dgm:t>
    </dgm:pt>
    <dgm:pt modelId="{EA031735-0E11-423E-85CE-866E41FAC217}" type="parTrans" cxnId="{0594E85B-1DBB-476F-BBE7-BAD9B01E1714}">
      <dgm:prSet/>
      <dgm:spPr/>
      <dgm:t>
        <a:bodyPr/>
        <a:lstStyle/>
        <a:p>
          <a:endParaRPr lang="en-US"/>
        </a:p>
      </dgm:t>
    </dgm:pt>
    <dgm:pt modelId="{DE2C1300-B335-477D-9972-CA0A4E184772}" type="sibTrans" cxnId="{0594E85B-1DBB-476F-BBE7-BAD9B01E1714}">
      <dgm:prSet/>
      <dgm:spPr/>
      <dgm:t>
        <a:bodyPr/>
        <a:lstStyle/>
        <a:p>
          <a:endParaRPr lang="en-US"/>
        </a:p>
      </dgm:t>
    </dgm:pt>
    <dgm:pt modelId="{1BAEF20A-9858-4946-A94B-37D09CB1B036}" type="pres">
      <dgm:prSet presAssocID="{7517A9CA-82E7-4192-A1DF-B3C4744922C7}" presName="outerComposite" presStyleCnt="0">
        <dgm:presLayoutVars>
          <dgm:chMax val="5"/>
          <dgm:dir/>
          <dgm:resizeHandles val="exact"/>
        </dgm:presLayoutVars>
      </dgm:prSet>
      <dgm:spPr/>
    </dgm:pt>
    <dgm:pt modelId="{F28CD940-AD7F-4DBB-BB07-2BFED1DE32E1}" type="pres">
      <dgm:prSet presAssocID="{7517A9CA-82E7-4192-A1DF-B3C4744922C7}" presName="dummyMaxCanvas" presStyleCnt="0">
        <dgm:presLayoutVars/>
      </dgm:prSet>
      <dgm:spPr/>
    </dgm:pt>
    <dgm:pt modelId="{71940302-53B9-4C97-9D51-9EFF00FF71B7}" type="pres">
      <dgm:prSet presAssocID="{7517A9CA-82E7-4192-A1DF-B3C4744922C7}" presName="FourNodes_1" presStyleLbl="node1" presStyleIdx="0" presStyleCnt="4">
        <dgm:presLayoutVars>
          <dgm:bulletEnabled val="1"/>
        </dgm:presLayoutVars>
      </dgm:prSet>
      <dgm:spPr/>
    </dgm:pt>
    <dgm:pt modelId="{DEC357F5-A2DC-49F0-978A-50EE9DE243DC}" type="pres">
      <dgm:prSet presAssocID="{7517A9CA-82E7-4192-A1DF-B3C4744922C7}" presName="FourNodes_2" presStyleLbl="node1" presStyleIdx="1" presStyleCnt="4">
        <dgm:presLayoutVars>
          <dgm:bulletEnabled val="1"/>
        </dgm:presLayoutVars>
      </dgm:prSet>
      <dgm:spPr/>
    </dgm:pt>
    <dgm:pt modelId="{3E980E16-3073-4FE2-92C4-5501C5E8773B}" type="pres">
      <dgm:prSet presAssocID="{7517A9CA-82E7-4192-A1DF-B3C4744922C7}" presName="FourNodes_3" presStyleLbl="node1" presStyleIdx="2" presStyleCnt="4">
        <dgm:presLayoutVars>
          <dgm:bulletEnabled val="1"/>
        </dgm:presLayoutVars>
      </dgm:prSet>
      <dgm:spPr/>
    </dgm:pt>
    <dgm:pt modelId="{F2D2BD78-4092-46BA-BE71-9F43614E24E8}" type="pres">
      <dgm:prSet presAssocID="{7517A9CA-82E7-4192-A1DF-B3C4744922C7}" presName="FourNodes_4" presStyleLbl="node1" presStyleIdx="3" presStyleCnt="4">
        <dgm:presLayoutVars>
          <dgm:bulletEnabled val="1"/>
        </dgm:presLayoutVars>
      </dgm:prSet>
      <dgm:spPr/>
    </dgm:pt>
    <dgm:pt modelId="{1302ABE0-6531-4E8C-8455-68CABA535114}" type="pres">
      <dgm:prSet presAssocID="{7517A9CA-82E7-4192-A1DF-B3C4744922C7}" presName="FourConn_1-2" presStyleLbl="fgAccFollowNode1" presStyleIdx="0" presStyleCnt="3">
        <dgm:presLayoutVars>
          <dgm:bulletEnabled val="1"/>
        </dgm:presLayoutVars>
      </dgm:prSet>
      <dgm:spPr/>
    </dgm:pt>
    <dgm:pt modelId="{8363F510-0CA3-495E-9B20-F1C0972D1C23}" type="pres">
      <dgm:prSet presAssocID="{7517A9CA-82E7-4192-A1DF-B3C4744922C7}" presName="FourConn_2-3" presStyleLbl="fgAccFollowNode1" presStyleIdx="1" presStyleCnt="3">
        <dgm:presLayoutVars>
          <dgm:bulletEnabled val="1"/>
        </dgm:presLayoutVars>
      </dgm:prSet>
      <dgm:spPr/>
    </dgm:pt>
    <dgm:pt modelId="{2CDB5A1B-DB3C-4004-8FB5-939EF1DF3322}" type="pres">
      <dgm:prSet presAssocID="{7517A9CA-82E7-4192-A1DF-B3C4744922C7}" presName="FourConn_3-4" presStyleLbl="fgAccFollowNode1" presStyleIdx="2" presStyleCnt="3">
        <dgm:presLayoutVars>
          <dgm:bulletEnabled val="1"/>
        </dgm:presLayoutVars>
      </dgm:prSet>
      <dgm:spPr/>
    </dgm:pt>
    <dgm:pt modelId="{2C166221-C654-4214-BDBA-6F3708862B52}" type="pres">
      <dgm:prSet presAssocID="{7517A9CA-82E7-4192-A1DF-B3C4744922C7}" presName="FourNodes_1_text" presStyleLbl="node1" presStyleIdx="3" presStyleCnt="4">
        <dgm:presLayoutVars>
          <dgm:bulletEnabled val="1"/>
        </dgm:presLayoutVars>
      </dgm:prSet>
      <dgm:spPr/>
    </dgm:pt>
    <dgm:pt modelId="{4393ECA5-E8AD-4E22-8F52-24FE90475F22}" type="pres">
      <dgm:prSet presAssocID="{7517A9CA-82E7-4192-A1DF-B3C4744922C7}" presName="FourNodes_2_text" presStyleLbl="node1" presStyleIdx="3" presStyleCnt="4">
        <dgm:presLayoutVars>
          <dgm:bulletEnabled val="1"/>
        </dgm:presLayoutVars>
      </dgm:prSet>
      <dgm:spPr/>
    </dgm:pt>
    <dgm:pt modelId="{C81A9938-6109-4C9C-B962-28C3D19051B2}" type="pres">
      <dgm:prSet presAssocID="{7517A9CA-82E7-4192-A1DF-B3C4744922C7}" presName="FourNodes_3_text" presStyleLbl="node1" presStyleIdx="3" presStyleCnt="4">
        <dgm:presLayoutVars>
          <dgm:bulletEnabled val="1"/>
        </dgm:presLayoutVars>
      </dgm:prSet>
      <dgm:spPr/>
    </dgm:pt>
    <dgm:pt modelId="{38542734-C502-4F84-AD21-008F3DB9D756}" type="pres">
      <dgm:prSet presAssocID="{7517A9CA-82E7-4192-A1DF-B3C4744922C7}" presName="FourNodes_4_text" presStyleLbl="node1" presStyleIdx="3" presStyleCnt="4">
        <dgm:presLayoutVars>
          <dgm:bulletEnabled val="1"/>
        </dgm:presLayoutVars>
      </dgm:prSet>
      <dgm:spPr/>
    </dgm:pt>
  </dgm:ptLst>
  <dgm:cxnLst>
    <dgm:cxn modelId="{F1B2F401-F683-4E11-AF20-37B96D9FAF32}" type="presOf" srcId="{741E9C88-652C-475F-BE21-43243D6D64C9}" destId="{DEC357F5-A2DC-49F0-978A-50EE9DE243DC}" srcOrd="0" destOrd="0" presId="urn:microsoft.com/office/officeart/2005/8/layout/vProcess5"/>
    <dgm:cxn modelId="{01412708-3B41-40B1-ABE0-9484ED265212}" type="presOf" srcId="{212AA876-DFC1-4C80-B77D-F6B0E851BA8E}" destId="{38542734-C502-4F84-AD21-008F3DB9D756}" srcOrd="1" destOrd="0" presId="urn:microsoft.com/office/officeart/2005/8/layout/vProcess5"/>
    <dgm:cxn modelId="{0594E85B-1DBB-476F-BBE7-BAD9B01E1714}" srcId="{7517A9CA-82E7-4192-A1DF-B3C4744922C7}" destId="{212AA876-DFC1-4C80-B77D-F6B0E851BA8E}" srcOrd="3" destOrd="0" parTransId="{EA031735-0E11-423E-85CE-866E41FAC217}" sibTransId="{DE2C1300-B335-477D-9972-CA0A4E184772}"/>
    <dgm:cxn modelId="{045E5B6B-ACC0-48A0-A2FE-38792EB99EF2}" srcId="{7517A9CA-82E7-4192-A1DF-B3C4744922C7}" destId="{741E9C88-652C-475F-BE21-43243D6D64C9}" srcOrd="1" destOrd="0" parTransId="{80507818-188B-4227-83F3-FB55D2C532AA}" sibTransId="{6D948395-30A2-4275-BE1B-D4C14DEADF75}"/>
    <dgm:cxn modelId="{69024A92-B179-436F-85C2-33314B73903F}" type="presOf" srcId="{6D948395-30A2-4275-BE1B-D4C14DEADF75}" destId="{8363F510-0CA3-495E-9B20-F1C0972D1C23}" srcOrd="0" destOrd="0" presId="urn:microsoft.com/office/officeart/2005/8/layout/vProcess5"/>
    <dgm:cxn modelId="{8E57F49E-2126-4E24-A13B-3B63B4AC2FFE}" type="presOf" srcId="{2A52D3DB-AA80-4605-A957-6492C7831034}" destId="{3E980E16-3073-4FE2-92C4-5501C5E8773B}" srcOrd="0" destOrd="0" presId="urn:microsoft.com/office/officeart/2005/8/layout/vProcess5"/>
    <dgm:cxn modelId="{518CC4A9-F928-4B8C-A7F2-68CE4CF12973}" type="presOf" srcId="{6C1A0289-C876-4A22-9792-F2A424414803}" destId="{1302ABE0-6531-4E8C-8455-68CABA535114}" srcOrd="0" destOrd="0" presId="urn:microsoft.com/office/officeart/2005/8/layout/vProcess5"/>
    <dgm:cxn modelId="{C723BFAD-8FB4-4CA3-94AD-F041DEF9BA90}" type="presOf" srcId="{212AA876-DFC1-4C80-B77D-F6B0E851BA8E}" destId="{F2D2BD78-4092-46BA-BE71-9F43614E24E8}" srcOrd="0" destOrd="0" presId="urn:microsoft.com/office/officeart/2005/8/layout/vProcess5"/>
    <dgm:cxn modelId="{925A5FB9-A7D0-4E6F-9EC5-78AED084B267}" srcId="{7517A9CA-82E7-4192-A1DF-B3C4744922C7}" destId="{2A52D3DB-AA80-4605-A957-6492C7831034}" srcOrd="2" destOrd="0" parTransId="{84FEDB06-FDEE-4BC1-8C4C-A887633F6CD6}" sibTransId="{AC0FBECB-E55E-4B5F-936B-590F7BAADD85}"/>
    <dgm:cxn modelId="{94A17AC2-9B5E-4A73-AB47-08219A120557}" type="presOf" srcId="{2A52D3DB-AA80-4605-A957-6492C7831034}" destId="{C81A9938-6109-4C9C-B962-28C3D19051B2}" srcOrd="1" destOrd="0" presId="urn:microsoft.com/office/officeart/2005/8/layout/vProcess5"/>
    <dgm:cxn modelId="{D43750D2-C15D-4F02-BAFC-BD32ADB468FF}" type="presOf" srcId="{ADE45F2F-A7D5-443D-91A9-31145B28EF5B}" destId="{71940302-53B9-4C97-9D51-9EFF00FF71B7}" srcOrd="0" destOrd="0" presId="urn:microsoft.com/office/officeart/2005/8/layout/vProcess5"/>
    <dgm:cxn modelId="{9775C3D7-500D-4336-AB45-B7E1DAD239D8}" type="presOf" srcId="{AC0FBECB-E55E-4B5F-936B-590F7BAADD85}" destId="{2CDB5A1B-DB3C-4004-8FB5-939EF1DF3322}" srcOrd="0" destOrd="0" presId="urn:microsoft.com/office/officeart/2005/8/layout/vProcess5"/>
    <dgm:cxn modelId="{CF6AD5D8-599A-4302-9DD9-9C2751E57D1A}" srcId="{7517A9CA-82E7-4192-A1DF-B3C4744922C7}" destId="{ADE45F2F-A7D5-443D-91A9-31145B28EF5B}" srcOrd="0" destOrd="0" parTransId="{402D7D76-318D-4E27-9F3D-9C03251E9302}" sibTransId="{6C1A0289-C876-4A22-9792-F2A424414803}"/>
    <dgm:cxn modelId="{9CB43DE5-5812-4B81-8DD0-56CE6EFB28C6}" type="presOf" srcId="{ADE45F2F-A7D5-443D-91A9-31145B28EF5B}" destId="{2C166221-C654-4214-BDBA-6F3708862B52}" srcOrd="1" destOrd="0" presId="urn:microsoft.com/office/officeart/2005/8/layout/vProcess5"/>
    <dgm:cxn modelId="{1CA13FF0-1B1D-4E06-A299-1BB8A86BB914}" type="presOf" srcId="{741E9C88-652C-475F-BE21-43243D6D64C9}" destId="{4393ECA5-E8AD-4E22-8F52-24FE90475F22}" srcOrd="1" destOrd="0" presId="urn:microsoft.com/office/officeart/2005/8/layout/vProcess5"/>
    <dgm:cxn modelId="{C1F00FF3-D242-4C02-9A4D-F8687084D523}" type="presOf" srcId="{7517A9CA-82E7-4192-A1DF-B3C4744922C7}" destId="{1BAEF20A-9858-4946-A94B-37D09CB1B036}" srcOrd="0" destOrd="0" presId="urn:microsoft.com/office/officeart/2005/8/layout/vProcess5"/>
    <dgm:cxn modelId="{2D9A175B-DE83-4B63-AEE3-E58891312E30}" type="presParOf" srcId="{1BAEF20A-9858-4946-A94B-37D09CB1B036}" destId="{F28CD940-AD7F-4DBB-BB07-2BFED1DE32E1}" srcOrd="0" destOrd="0" presId="urn:microsoft.com/office/officeart/2005/8/layout/vProcess5"/>
    <dgm:cxn modelId="{2958900F-C9EB-4CB6-AFED-E2E49B02F68F}" type="presParOf" srcId="{1BAEF20A-9858-4946-A94B-37D09CB1B036}" destId="{71940302-53B9-4C97-9D51-9EFF00FF71B7}" srcOrd="1" destOrd="0" presId="urn:microsoft.com/office/officeart/2005/8/layout/vProcess5"/>
    <dgm:cxn modelId="{AE44DDC3-AD56-4704-BB60-0C3C8BE02290}" type="presParOf" srcId="{1BAEF20A-9858-4946-A94B-37D09CB1B036}" destId="{DEC357F5-A2DC-49F0-978A-50EE9DE243DC}" srcOrd="2" destOrd="0" presId="urn:microsoft.com/office/officeart/2005/8/layout/vProcess5"/>
    <dgm:cxn modelId="{8DA3A056-7761-42FB-A746-E08FE425B877}" type="presParOf" srcId="{1BAEF20A-9858-4946-A94B-37D09CB1B036}" destId="{3E980E16-3073-4FE2-92C4-5501C5E8773B}" srcOrd="3" destOrd="0" presId="urn:microsoft.com/office/officeart/2005/8/layout/vProcess5"/>
    <dgm:cxn modelId="{E4AAD565-B99F-4A23-A56A-1D806205E0C5}" type="presParOf" srcId="{1BAEF20A-9858-4946-A94B-37D09CB1B036}" destId="{F2D2BD78-4092-46BA-BE71-9F43614E24E8}" srcOrd="4" destOrd="0" presId="urn:microsoft.com/office/officeart/2005/8/layout/vProcess5"/>
    <dgm:cxn modelId="{6F73D885-6B9D-4510-898B-AF9373CAF8F9}" type="presParOf" srcId="{1BAEF20A-9858-4946-A94B-37D09CB1B036}" destId="{1302ABE0-6531-4E8C-8455-68CABA535114}" srcOrd="5" destOrd="0" presId="urn:microsoft.com/office/officeart/2005/8/layout/vProcess5"/>
    <dgm:cxn modelId="{77835F49-290D-403A-ABC2-D78EB2E948DA}" type="presParOf" srcId="{1BAEF20A-9858-4946-A94B-37D09CB1B036}" destId="{8363F510-0CA3-495E-9B20-F1C0972D1C23}" srcOrd="6" destOrd="0" presId="urn:microsoft.com/office/officeart/2005/8/layout/vProcess5"/>
    <dgm:cxn modelId="{67FCE48C-4E3C-4071-9B40-9FB645C4387B}" type="presParOf" srcId="{1BAEF20A-9858-4946-A94B-37D09CB1B036}" destId="{2CDB5A1B-DB3C-4004-8FB5-939EF1DF3322}" srcOrd="7" destOrd="0" presId="urn:microsoft.com/office/officeart/2005/8/layout/vProcess5"/>
    <dgm:cxn modelId="{D5893647-0BD1-4D4C-937A-4D4507DD2436}" type="presParOf" srcId="{1BAEF20A-9858-4946-A94B-37D09CB1B036}" destId="{2C166221-C654-4214-BDBA-6F3708862B52}" srcOrd="8" destOrd="0" presId="urn:microsoft.com/office/officeart/2005/8/layout/vProcess5"/>
    <dgm:cxn modelId="{DDA11C03-B740-4317-8284-D9DEC722DCE0}" type="presParOf" srcId="{1BAEF20A-9858-4946-A94B-37D09CB1B036}" destId="{4393ECA5-E8AD-4E22-8F52-24FE90475F22}" srcOrd="9" destOrd="0" presId="urn:microsoft.com/office/officeart/2005/8/layout/vProcess5"/>
    <dgm:cxn modelId="{DCCD0089-90CB-4188-B46B-89602120DB85}" type="presParOf" srcId="{1BAEF20A-9858-4946-A94B-37D09CB1B036}" destId="{C81A9938-6109-4C9C-B962-28C3D19051B2}" srcOrd="10" destOrd="0" presId="urn:microsoft.com/office/officeart/2005/8/layout/vProcess5"/>
    <dgm:cxn modelId="{FBC87A54-BCCB-4590-BFC4-8D9A4B00FA22}" type="presParOf" srcId="{1BAEF20A-9858-4946-A94B-37D09CB1B036}" destId="{38542734-C502-4F84-AD21-008F3DB9D75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FC6684B-0603-443D-92B6-A66FD3CFC9CF}" type="doc">
      <dgm:prSet loTypeId="urn:microsoft.com/office/officeart/2005/8/layout/hList6" loCatId="list" qsTypeId="urn:microsoft.com/office/officeart/2005/8/quickstyle/simple1" qsCatId="simple" csTypeId="urn:microsoft.com/office/officeart/2005/8/colors/colorful2" csCatId="colorful"/>
      <dgm:spPr/>
      <dgm:t>
        <a:bodyPr/>
        <a:lstStyle/>
        <a:p>
          <a:endParaRPr lang="en-GB"/>
        </a:p>
      </dgm:t>
    </dgm:pt>
    <dgm:pt modelId="{5F9E9FD1-20A1-4BB5-AE0D-0D10A28D8625}">
      <dgm:prSet/>
      <dgm:spPr/>
      <dgm:t>
        <a:bodyPr/>
        <a:lstStyle/>
        <a:p>
          <a:r>
            <a:rPr lang="en-US"/>
            <a:t>GlucoTrack focuses on illustrating how the options based on affordability and low-tech aspects to high-cost health technologies have the ability to change the prevention of diabetes and management for high-risk populations. </a:t>
          </a:r>
          <a:endParaRPr lang="en-IN"/>
        </a:p>
      </dgm:t>
    </dgm:pt>
    <dgm:pt modelId="{577AB963-93F4-4D23-8295-23D621E4134D}" type="parTrans" cxnId="{C4D8072C-243D-475B-A2D5-AD3814CD30C9}">
      <dgm:prSet/>
      <dgm:spPr/>
      <dgm:t>
        <a:bodyPr/>
        <a:lstStyle/>
        <a:p>
          <a:endParaRPr lang="en-GB"/>
        </a:p>
      </dgm:t>
    </dgm:pt>
    <dgm:pt modelId="{275A9EA4-BC02-44CE-9F62-1BC01ABB7153}" type="sibTrans" cxnId="{C4D8072C-243D-475B-A2D5-AD3814CD30C9}">
      <dgm:prSet/>
      <dgm:spPr/>
      <dgm:t>
        <a:bodyPr/>
        <a:lstStyle/>
        <a:p>
          <a:endParaRPr lang="en-GB"/>
        </a:p>
      </dgm:t>
    </dgm:pt>
    <dgm:pt modelId="{6ADA70B4-A00D-423A-A97E-8F958C2F2E55}">
      <dgm:prSet/>
      <dgm:spPr/>
      <dgm:t>
        <a:bodyPr/>
        <a:lstStyle/>
        <a:p>
          <a:r>
            <a:rPr lang="en-US"/>
            <a:t>In summary, GlucoTrack helps in merging technology with practice based on public health and transforms from reactive disease care to proactive and engaging communities in professional health promotion.</a:t>
          </a:r>
          <a:endParaRPr lang="en-IN"/>
        </a:p>
      </dgm:t>
    </dgm:pt>
    <dgm:pt modelId="{CF6E8147-92F9-4974-96FB-575C6C6F2B96}" type="parTrans" cxnId="{1992390F-6550-42D3-B3F1-B9A8953DD86C}">
      <dgm:prSet/>
      <dgm:spPr/>
      <dgm:t>
        <a:bodyPr/>
        <a:lstStyle/>
        <a:p>
          <a:endParaRPr lang="en-GB"/>
        </a:p>
      </dgm:t>
    </dgm:pt>
    <dgm:pt modelId="{40579233-280E-4222-A22E-1A87CECA7737}" type="sibTrans" cxnId="{1992390F-6550-42D3-B3F1-B9A8953DD86C}">
      <dgm:prSet/>
      <dgm:spPr/>
      <dgm:t>
        <a:bodyPr/>
        <a:lstStyle/>
        <a:p>
          <a:endParaRPr lang="en-GB"/>
        </a:p>
      </dgm:t>
    </dgm:pt>
    <dgm:pt modelId="{3EBADEA6-E3DF-4C40-A51C-039B7F37B09D}">
      <dgm:prSet/>
      <dgm:spPr/>
      <dgm:t>
        <a:bodyPr/>
        <a:lstStyle/>
        <a:p>
          <a:r>
            <a:rPr lang="en-US"/>
            <a:t>In summary, GlucoTrack helps in merging technology with practice based on public health and transforms from reactive disease care to proactive and engaging communities in professional health promotion.</a:t>
          </a:r>
          <a:endParaRPr lang="en-IN"/>
        </a:p>
      </dgm:t>
    </dgm:pt>
    <dgm:pt modelId="{C78E7AB4-06E8-43B4-A71E-DEA259BD7C43}" type="parTrans" cxnId="{34EE71F1-2306-4E47-87FA-9D46F0EC77C5}">
      <dgm:prSet/>
      <dgm:spPr/>
      <dgm:t>
        <a:bodyPr/>
        <a:lstStyle/>
        <a:p>
          <a:endParaRPr lang="en-GB"/>
        </a:p>
      </dgm:t>
    </dgm:pt>
    <dgm:pt modelId="{B57EA259-2A7A-409D-8268-56BC73AD0740}" type="sibTrans" cxnId="{34EE71F1-2306-4E47-87FA-9D46F0EC77C5}">
      <dgm:prSet/>
      <dgm:spPr/>
      <dgm:t>
        <a:bodyPr/>
        <a:lstStyle/>
        <a:p>
          <a:endParaRPr lang="en-GB"/>
        </a:p>
      </dgm:t>
    </dgm:pt>
    <dgm:pt modelId="{077C5B5E-8B26-4E39-AE3E-B8F5FC925250}" type="pres">
      <dgm:prSet presAssocID="{0FC6684B-0603-443D-92B6-A66FD3CFC9CF}" presName="Name0" presStyleCnt="0">
        <dgm:presLayoutVars>
          <dgm:dir/>
          <dgm:resizeHandles val="exact"/>
        </dgm:presLayoutVars>
      </dgm:prSet>
      <dgm:spPr/>
    </dgm:pt>
    <dgm:pt modelId="{3C285F67-FD6B-4F47-8F78-C167CB6CD453}" type="pres">
      <dgm:prSet presAssocID="{5F9E9FD1-20A1-4BB5-AE0D-0D10A28D8625}" presName="node" presStyleLbl="node1" presStyleIdx="0" presStyleCnt="3">
        <dgm:presLayoutVars>
          <dgm:bulletEnabled val="1"/>
        </dgm:presLayoutVars>
      </dgm:prSet>
      <dgm:spPr/>
    </dgm:pt>
    <dgm:pt modelId="{6DD2E5B2-EB20-4C54-8C01-43A1CDA98BA7}" type="pres">
      <dgm:prSet presAssocID="{275A9EA4-BC02-44CE-9F62-1BC01ABB7153}" presName="sibTrans" presStyleCnt="0"/>
      <dgm:spPr/>
    </dgm:pt>
    <dgm:pt modelId="{630DE1BA-4F16-479F-A0C9-362DF0DA79C7}" type="pres">
      <dgm:prSet presAssocID="{6ADA70B4-A00D-423A-A97E-8F958C2F2E55}" presName="node" presStyleLbl="node1" presStyleIdx="1" presStyleCnt="3">
        <dgm:presLayoutVars>
          <dgm:bulletEnabled val="1"/>
        </dgm:presLayoutVars>
      </dgm:prSet>
      <dgm:spPr/>
    </dgm:pt>
    <dgm:pt modelId="{437D226F-8720-4C22-AAEF-8F90271629CB}" type="pres">
      <dgm:prSet presAssocID="{40579233-280E-4222-A22E-1A87CECA7737}" presName="sibTrans" presStyleCnt="0"/>
      <dgm:spPr/>
    </dgm:pt>
    <dgm:pt modelId="{7850B7C2-5BB0-4FD1-B6B6-83F16AD8C2AE}" type="pres">
      <dgm:prSet presAssocID="{3EBADEA6-E3DF-4C40-A51C-039B7F37B09D}" presName="node" presStyleLbl="node1" presStyleIdx="2" presStyleCnt="3">
        <dgm:presLayoutVars>
          <dgm:bulletEnabled val="1"/>
        </dgm:presLayoutVars>
      </dgm:prSet>
      <dgm:spPr/>
    </dgm:pt>
  </dgm:ptLst>
  <dgm:cxnLst>
    <dgm:cxn modelId="{1992390F-6550-42D3-B3F1-B9A8953DD86C}" srcId="{0FC6684B-0603-443D-92B6-A66FD3CFC9CF}" destId="{6ADA70B4-A00D-423A-A97E-8F958C2F2E55}" srcOrd="1" destOrd="0" parTransId="{CF6E8147-92F9-4974-96FB-575C6C6F2B96}" sibTransId="{40579233-280E-4222-A22E-1A87CECA7737}"/>
    <dgm:cxn modelId="{C4D8072C-243D-475B-A2D5-AD3814CD30C9}" srcId="{0FC6684B-0603-443D-92B6-A66FD3CFC9CF}" destId="{5F9E9FD1-20A1-4BB5-AE0D-0D10A28D8625}" srcOrd="0" destOrd="0" parTransId="{577AB963-93F4-4D23-8295-23D621E4134D}" sibTransId="{275A9EA4-BC02-44CE-9F62-1BC01ABB7153}"/>
    <dgm:cxn modelId="{F140BB59-67D5-4EC4-B180-66F4EFD4D885}" type="presOf" srcId="{0FC6684B-0603-443D-92B6-A66FD3CFC9CF}" destId="{077C5B5E-8B26-4E39-AE3E-B8F5FC925250}" srcOrd="0" destOrd="0" presId="urn:microsoft.com/office/officeart/2005/8/layout/hList6"/>
    <dgm:cxn modelId="{6A97BB6A-B77D-4293-9676-389916E2321C}" type="presOf" srcId="{3EBADEA6-E3DF-4C40-A51C-039B7F37B09D}" destId="{7850B7C2-5BB0-4FD1-B6B6-83F16AD8C2AE}" srcOrd="0" destOrd="0" presId="urn:microsoft.com/office/officeart/2005/8/layout/hList6"/>
    <dgm:cxn modelId="{B601177B-8EDB-4E16-B4DC-0D3AF02EFF19}" type="presOf" srcId="{6ADA70B4-A00D-423A-A97E-8F958C2F2E55}" destId="{630DE1BA-4F16-479F-A0C9-362DF0DA79C7}" srcOrd="0" destOrd="0" presId="urn:microsoft.com/office/officeart/2005/8/layout/hList6"/>
    <dgm:cxn modelId="{691F46A0-F3AF-4A4B-A4BD-659861F84933}" type="presOf" srcId="{5F9E9FD1-20A1-4BB5-AE0D-0D10A28D8625}" destId="{3C285F67-FD6B-4F47-8F78-C167CB6CD453}" srcOrd="0" destOrd="0" presId="urn:microsoft.com/office/officeart/2005/8/layout/hList6"/>
    <dgm:cxn modelId="{34EE71F1-2306-4E47-87FA-9D46F0EC77C5}" srcId="{0FC6684B-0603-443D-92B6-A66FD3CFC9CF}" destId="{3EBADEA6-E3DF-4C40-A51C-039B7F37B09D}" srcOrd="2" destOrd="0" parTransId="{C78E7AB4-06E8-43B4-A71E-DEA259BD7C43}" sibTransId="{B57EA259-2A7A-409D-8268-56BC73AD0740}"/>
    <dgm:cxn modelId="{D6E8C314-405D-473E-A2CB-F59F94A883EC}" type="presParOf" srcId="{077C5B5E-8B26-4E39-AE3E-B8F5FC925250}" destId="{3C285F67-FD6B-4F47-8F78-C167CB6CD453}" srcOrd="0" destOrd="0" presId="urn:microsoft.com/office/officeart/2005/8/layout/hList6"/>
    <dgm:cxn modelId="{C204C735-9FE3-4420-A285-A23ABE79A993}" type="presParOf" srcId="{077C5B5E-8B26-4E39-AE3E-B8F5FC925250}" destId="{6DD2E5B2-EB20-4C54-8C01-43A1CDA98BA7}" srcOrd="1" destOrd="0" presId="urn:microsoft.com/office/officeart/2005/8/layout/hList6"/>
    <dgm:cxn modelId="{CAC32DBC-61B6-4FB7-84C0-D1A025B122B8}" type="presParOf" srcId="{077C5B5E-8B26-4E39-AE3E-B8F5FC925250}" destId="{630DE1BA-4F16-479F-A0C9-362DF0DA79C7}" srcOrd="2" destOrd="0" presId="urn:microsoft.com/office/officeart/2005/8/layout/hList6"/>
    <dgm:cxn modelId="{4A372EA3-9E45-4659-848D-A797167A4F83}" type="presParOf" srcId="{077C5B5E-8B26-4E39-AE3E-B8F5FC925250}" destId="{437D226F-8720-4C22-AAEF-8F90271629CB}" srcOrd="3" destOrd="0" presId="urn:microsoft.com/office/officeart/2005/8/layout/hList6"/>
    <dgm:cxn modelId="{29B86787-2A4A-4052-A785-795F55782579}" type="presParOf" srcId="{077C5B5E-8B26-4E39-AE3E-B8F5FC925250}" destId="{7850B7C2-5BB0-4FD1-B6B6-83F16AD8C2AE}"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87258A35-9E94-47A0-B977-EC6056EF3FA1}" type="doc">
      <dgm:prSet loTypeId="urn:microsoft.com/office/officeart/2005/8/layout/process5" loCatId="process" qsTypeId="urn:microsoft.com/office/officeart/2005/8/quickstyle/simple1" qsCatId="simple" csTypeId="urn:microsoft.com/office/officeart/2005/8/colors/colorful2" csCatId="colorful" phldr="1"/>
      <dgm:spPr/>
      <dgm:t>
        <a:bodyPr/>
        <a:lstStyle/>
        <a:p>
          <a:endParaRPr lang="en-US"/>
        </a:p>
      </dgm:t>
    </dgm:pt>
    <dgm:pt modelId="{132EDBD9-2E59-4710-93CD-11BBD08582A1}">
      <dgm:prSet/>
      <dgm:spPr/>
      <dgm:t>
        <a:bodyPr/>
        <a:lstStyle/>
        <a:p>
          <a:r>
            <a:rPr lang="en-US" dirty="0"/>
            <a:t>Transformative Innovation: </a:t>
          </a:r>
          <a:r>
            <a:rPr lang="en-US" dirty="0" err="1"/>
            <a:t>GlucoTrack</a:t>
          </a:r>
          <a:r>
            <a:rPr lang="en-US" dirty="0"/>
            <a:t> shows how affordable technology improves diabetes prevention in vulnerable populations.</a:t>
          </a:r>
        </a:p>
      </dgm:t>
    </dgm:pt>
    <dgm:pt modelId="{2B6E6519-7C39-43F6-B714-59CED1AD698B}" type="parTrans" cxnId="{50ED906C-33CD-49DD-AE4A-CCBB2CB47CB2}">
      <dgm:prSet/>
      <dgm:spPr/>
      <dgm:t>
        <a:bodyPr/>
        <a:lstStyle/>
        <a:p>
          <a:endParaRPr lang="en-US"/>
        </a:p>
      </dgm:t>
    </dgm:pt>
    <dgm:pt modelId="{AABECAB6-AE4D-40BF-BA19-88B822ECF6D9}" type="sibTrans" cxnId="{50ED906C-33CD-49DD-AE4A-CCBB2CB47CB2}">
      <dgm:prSet/>
      <dgm:spPr/>
      <dgm:t>
        <a:bodyPr/>
        <a:lstStyle/>
        <a:p>
          <a:endParaRPr lang="en-US"/>
        </a:p>
      </dgm:t>
    </dgm:pt>
    <dgm:pt modelId="{27E0423C-1859-4548-8923-A41EDE331837}">
      <dgm:prSet/>
      <dgm:spPr/>
      <dgm:t>
        <a:bodyPr/>
        <a:lstStyle/>
        <a:p>
          <a:r>
            <a:rPr lang="en-US"/>
            <a:t>Behavioural Change: Combines gamification and feedback to build motivation and self-efficacy.</a:t>
          </a:r>
        </a:p>
      </dgm:t>
    </dgm:pt>
    <dgm:pt modelId="{3006938E-3458-485C-94DE-BDBA9860C436}" type="parTrans" cxnId="{D84F8289-44C7-4B45-8B21-0E4051285F96}">
      <dgm:prSet/>
      <dgm:spPr/>
      <dgm:t>
        <a:bodyPr/>
        <a:lstStyle/>
        <a:p>
          <a:endParaRPr lang="en-US"/>
        </a:p>
      </dgm:t>
    </dgm:pt>
    <dgm:pt modelId="{06B3A5B9-5902-496B-B766-C0C890266586}" type="sibTrans" cxnId="{D84F8289-44C7-4B45-8B21-0E4051285F96}">
      <dgm:prSet/>
      <dgm:spPr/>
      <dgm:t>
        <a:bodyPr/>
        <a:lstStyle/>
        <a:p>
          <a:endParaRPr lang="en-US"/>
        </a:p>
      </dgm:t>
    </dgm:pt>
    <dgm:pt modelId="{79813B40-F852-4532-AA8F-614DBE30E6D6}">
      <dgm:prSet/>
      <dgm:spPr/>
      <dgm:t>
        <a:bodyPr/>
        <a:lstStyle/>
        <a:p>
          <a:r>
            <a:rPr lang="en-US"/>
            <a:t>Inclusive Design: Promotes accessibility across socio-economic groups, reducing digital health inequality.</a:t>
          </a:r>
        </a:p>
      </dgm:t>
    </dgm:pt>
    <dgm:pt modelId="{1A38731D-64CE-405A-BA5B-D4102406352F}" type="parTrans" cxnId="{442B8E22-162A-4C83-AAAE-8EC64B12542A}">
      <dgm:prSet/>
      <dgm:spPr/>
      <dgm:t>
        <a:bodyPr/>
        <a:lstStyle/>
        <a:p>
          <a:endParaRPr lang="en-US"/>
        </a:p>
      </dgm:t>
    </dgm:pt>
    <dgm:pt modelId="{9D99327A-9A9C-4827-96BD-18F3366C6BF7}" type="sibTrans" cxnId="{442B8E22-162A-4C83-AAAE-8EC64B12542A}">
      <dgm:prSet/>
      <dgm:spPr/>
      <dgm:t>
        <a:bodyPr/>
        <a:lstStyle/>
        <a:p>
          <a:endParaRPr lang="en-US"/>
        </a:p>
      </dgm:t>
    </dgm:pt>
    <dgm:pt modelId="{AF9D78F9-311C-4531-AF42-3AB9DFC0FE5D}">
      <dgm:prSet/>
      <dgm:spPr/>
      <dgm:t>
        <a:bodyPr/>
        <a:lstStyle/>
        <a:p>
          <a:r>
            <a:rPr lang="en-US" dirty="0"/>
            <a:t>Public-Health Integration: Encourages collaboration between healthcare professionals, community partners, and digital innovators.</a:t>
          </a:r>
        </a:p>
      </dgm:t>
    </dgm:pt>
    <dgm:pt modelId="{0212737F-F2FE-41B5-819B-D714920BBB32}" type="parTrans" cxnId="{0BC7C144-54F4-47C4-B558-AC4E9A047F07}">
      <dgm:prSet/>
      <dgm:spPr/>
      <dgm:t>
        <a:bodyPr/>
        <a:lstStyle/>
        <a:p>
          <a:endParaRPr lang="en-US"/>
        </a:p>
      </dgm:t>
    </dgm:pt>
    <dgm:pt modelId="{8513E280-D4CD-4AF5-9218-43418FE14C7E}" type="sibTrans" cxnId="{0BC7C144-54F4-47C4-B558-AC4E9A047F07}">
      <dgm:prSet/>
      <dgm:spPr/>
      <dgm:t>
        <a:bodyPr/>
        <a:lstStyle/>
        <a:p>
          <a:endParaRPr lang="en-US"/>
        </a:p>
      </dgm:t>
    </dgm:pt>
    <dgm:pt modelId="{8163EA52-E178-42B9-81C2-3FF9126AB73A}" type="pres">
      <dgm:prSet presAssocID="{87258A35-9E94-47A0-B977-EC6056EF3FA1}" presName="diagram" presStyleCnt="0">
        <dgm:presLayoutVars>
          <dgm:dir/>
          <dgm:resizeHandles val="exact"/>
        </dgm:presLayoutVars>
      </dgm:prSet>
      <dgm:spPr/>
    </dgm:pt>
    <dgm:pt modelId="{A13F32B8-EF40-4A73-BF92-832C7F84DCC4}" type="pres">
      <dgm:prSet presAssocID="{132EDBD9-2E59-4710-93CD-11BBD08582A1}" presName="node" presStyleLbl="node1" presStyleIdx="0" presStyleCnt="4">
        <dgm:presLayoutVars>
          <dgm:bulletEnabled val="1"/>
        </dgm:presLayoutVars>
      </dgm:prSet>
      <dgm:spPr/>
    </dgm:pt>
    <dgm:pt modelId="{6E5EAD00-51F3-4A84-902B-B5E06FB52B65}" type="pres">
      <dgm:prSet presAssocID="{AABECAB6-AE4D-40BF-BA19-88B822ECF6D9}" presName="sibTrans" presStyleLbl="sibTrans2D1" presStyleIdx="0" presStyleCnt="3"/>
      <dgm:spPr/>
    </dgm:pt>
    <dgm:pt modelId="{96DCEBDB-4B9F-4AD5-96D5-3E20C0612DD2}" type="pres">
      <dgm:prSet presAssocID="{AABECAB6-AE4D-40BF-BA19-88B822ECF6D9}" presName="connectorText" presStyleLbl="sibTrans2D1" presStyleIdx="0" presStyleCnt="3"/>
      <dgm:spPr/>
    </dgm:pt>
    <dgm:pt modelId="{0E7FF020-FC85-4BD5-95FE-73E3AB1CCE56}" type="pres">
      <dgm:prSet presAssocID="{27E0423C-1859-4548-8923-A41EDE331837}" presName="node" presStyleLbl="node1" presStyleIdx="1" presStyleCnt="4">
        <dgm:presLayoutVars>
          <dgm:bulletEnabled val="1"/>
        </dgm:presLayoutVars>
      </dgm:prSet>
      <dgm:spPr/>
    </dgm:pt>
    <dgm:pt modelId="{BADB169C-08A9-461F-A304-3928ED5C984F}" type="pres">
      <dgm:prSet presAssocID="{06B3A5B9-5902-496B-B766-C0C890266586}" presName="sibTrans" presStyleLbl="sibTrans2D1" presStyleIdx="1" presStyleCnt="3"/>
      <dgm:spPr/>
    </dgm:pt>
    <dgm:pt modelId="{2088E99B-C64E-4B3D-B738-678C8B0B43E5}" type="pres">
      <dgm:prSet presAssocID="{06B3A5B9-5902-496B-B766-C0C890266586}" presName="connectorText" presStyleLbl="sibTrans2D1" presStyleIdx="1" presStyleCnt="3"/>
      <dgm:spPr/>
    </dgm:pt>
    <dgm:pt modelId="{9290D357-C670-4497-A633-E6C89952E0A7}" type="pres">
      <dgm:prSet presAssocID="{79813B40-F852-4532-AA8F-614DBE30E6D6}" presName="node" presStyleLbl="node1" presStyleIdx="2" presStyleCnt="4">
        <dgm:presLayoutVars>
          <dgm:bulletEnabled val="1"/>
        </dgm:presLayoutVars>
      </dgm:prSet>
      <dgm:spPr/>
    </dgm:pt>
    <dgm:pt modelId="{51A56A12-0966-44DE-ABB5-6319B0924D0C}" type="pres">
      <dgm:prSet presAssocID="{9D99327A-9A9C-4827-96BD-18F3366C6BF7}" presName="sibTrans" presStyleLbl="sibTrans2D1" presStyleIdx="2" presStyleCnt="3"/>
      <dgm:spPr/>
    </dgm:pt>
    <dgm:pt modelId="{06A7761C-B876-4F9D-8F61-E3678454A449}" type="pres">
      <dgm:prSet presAssocID="{9D99327A-9A9C-4827-96BD-18F3366C6BF7}" presName="connectorText" presStyleLbl="sibTrans2D1" presStyleIdx="2" presStyleCnt="3"/>
      <dgm:spPr/>
    </dgm:pt>
    <dgm:pt modelId="{67C42914-C6AC-4F21-9BA3-FFAE0F804137}" type="pres">
      <dgm:prSet presAssocID="{AF9D78F9-311C-4531-AF42-3AB9DFC0FE5D}" presName="node" presStyleLbl="node1" presStyleIdx="3" presStyleCnt="4">
        <dgm:presLayoutVars>
          <dgm:bulletEnabled val="1"/>
        </dgm:presLayoutVars>
      </dgm:prSet>
      <dgm:spPr/>
    </dgm:pt>
  </dgm:ptLst>
  <dgm:cxnLst>
    <dgm:cxn modelId="{7C44E217-5EBB-4B80-AAD8-48842FDA33DA}" type="presOf" srcId="{06B3A5B9-5902-496B-B766-C0C890266586}" destId="{BADB169C-08A9-461F-A304-3928ED5C984F}" srcOrd="0" destOrd="0" presId="urn:microsoft.com/office/officeart/2005/8/layout/process5"/>
    <dgm:cxn modelId="{442B8E22-162A-4C83-AAAE-8EC64B12542A}" srcId="{87258A35-9E94-47A0-B977-EC6056EF3FA1}" destId="{79813B40-F852-4532-AA8F-614DBE30E6D6}" srcOrd="2" destOrd="0" parTransId="{1A38731D-64CE-405A-BA5B-D4102406352F}" sibTransId="{9D99327A-9A9C-4827-96BD-18F3366C6BF7}"/>
    <dgm:cxn modelId="{467B7225-BEB4-41F7-97A8-E1D2417C87CA}" type="presOf" srcId="{06B3A5B9-5902-496B-B766-C0C890266586}" destId="{2088E99B-C64E-4B3D-B738-678C8B0B43E5}" srcOrd="1" destOrd="0" presId="urn:microsoft.com/office/officeart/2005/8/layout/process5"/>
    <dgm:cxn modelId="{6356D840-5BC2-4717-9CBF-93052D22461E}" type="presOf" srcId="{87258A35-9E94-47A0-B977-EC6056EF3FA1}" destId="{8163EA52-E178-42B9-81C2-3FF9126AB73A}" srcOrd="0" destOrd="0" presId="urn:microsoft.com/office/officeart/2005/8/layout/process5"/>
    <dgm:cxn modelId="{0BC7C144-54F4-47C4-B558-AC4E9A047F07}" srcId="{87258A35-9E94-47A0-B977-EC6056EF3FA1}" destId="{AF9D78F9-311C-4531-AF42-3AB9DFC0FE5D}" srcOrd="3" destOrd="0" parTransId="{0212737F-F2FE-41B5-819B-D714920BBB32}" sibTransId="{8513E280-D4CD-4AF5-9218-43418FE14C7E}"/>
    <dgm:cxn modelId="{50ED906C-33CD-49DD-AE4A-CCBB2CB47CB2}" srcId="{87258A35-9E94-47A0-B977-EC6056EF3FA1}" destId="{132EDBD9-2E59-4710-93CD-11BBD08582A1}" srcOrd="0" destOrd="0" parTransId="{2B6E6519-7C39-43F6-B714-59CED1AD698B}" sibTransId="{AABECAB6-AE4D-40BF-BA19-88B822ECF6D9}"/>
    <dgm:cxn modelId="{27381B6E-CD3C-44FF-B3ED-CDFCE51C8A4E}" type="presOf" srcId="{AABECAB6-AE4D-40BF-BA19-88B822ECF6D9}" destId="{96DCEBDB-4B9F-4AD5-96D5-3E20C0612DD2}" srcOrd="1" destOrd="0" presId="urn:microsoft.com/office/officeart/2005/8/layout/process5"/>
    <dgm:cxn modelId="{EF29717A-366A-45F6-89BE-4A053871AE45}" type="presOf" srcId="{9D99327A-9A9C-4827-96BD-18F3366C6BF7}" destId="{06A7761C-B876-4F9D-8F61-E3678454A449}" srcOrd="1" destOrd="0" presId="urn:microsoft.com/office/officeart/2005/8/layout/process5"/>
    <dgm:cxn modelId="{D84F8289-44C7-4B45-8B21-0E4051285F96}" srcId="{87258A35-9E94-47A0-B977-EC6056EF3FA1}" destId="{27E0423C-1859-4548-8923-A41EDE331837}" srcOrd="1" destOrd="0" parTransId="{3006938E-3458-485C-94DE-BDBA9860C436}" sibTransId="{06B3A5B9-5902-496B-B766-C0C890266586}"/>
    <dgm:cxn modelId="{BC963C97-AD5D-45B0-9C15-AB49D76E329D}" type="presOf" srcId="{79813B40-F852-4532-AA8F-614DBE30E6D6}" destId="{9290D357-C670-4497-A633-E6C89952E0A7}" srcOrd="0" destOrd="0" presId="urn:microsoft.com/office/officeart/2005/8/layout/process5"/>
    <dgm:cxn modelId="{01965B9C-03C4-4E0A-9ACD-793B856AF9AE}" type="presOf" srcId="{9D99327A-9A9C-4827-96BD-18F3366C6BF7}" destId="{51A56A12-0966-44DE-ABB5-6319B0924D0C}" srcOrd="0" destOrd="0" presId="urn:microsoft.com/office/officeart/2005/8/layout/process5"/>
    <dgm:cxn modelId="{4687C7CF-542A-48B4-9D04-ADC2834F2CCE}" type="presOf" srcId="{27E0423C-1859-4548-8923-A41EDE331837}" destId="{0E7FF020-FC85-4BD5-95FE-73E3AB1CCE56}" srcOrd="0" destOrd="0" presId="urn:microsoft.com/office/officeart/2005/8/layout/process5"/>
    <dgm:cxn modelId="{2E1D7BDC-E1B2-42DE-B12B-76BE8A8127EC}" type="presOf" srcId="{132EDBD9-2E59-4710-93CD-11BBD08582A1}" destId="{A13F32B8-EF40-4A73-BF92-832C7F84DCC4}" srcOrd="0" destOrd="0" presId="urn:microsoft.com/office/officeart/2005/8/layout/process5"/>
    <dgm:cxn modelId="{3DF958EE-B9E4-44C9-8F6E-129F2ADFDE40}" type="presOf" srcId="{AABECAB6-AE4D-40BF-BA19-88B822ECF6D9}" destId="{6E5EAD00-51F3-4A84-902B-B5E06FB52B65}" srcOrd="0" destOrd="0" presId="urn:microsoft.com/office/officeart/2005/8/layout/process5"/>
    <dgm:cxn modelId="{868BB0F6-AF86-4D9E-84A2-4984A2487972}" type="presOf" srcId="{AF9D78F9-311C-4531-AF42-3AB9DFC0FE5D}" destId="{67C42914-C6AC-4F21-9BA3-FFAE0F804137}" srcOrd="0" destOrd="0" presId="urn:microsoft.com/office/officeart/2005/8/layout/process5"/>
    <dgm:cxn modelId="{E6791C6C-0226-4058-A25A-F9A7223BB94E}" type="presParOf" srcId="{8163EA52-E178-42B9-81C2-3FF9126AB73A}" destId="{A13F32B8-EF40-4A73-BF92-832C7F84DCC4}" srcOrd="0" destOrd="0" presId="urn:microsoft.com/office/officeart/2005/8/layout/process5"/>
    <dgm:cxn modelId="{E33AF2E4-E627-40B1-9596-7C7040AA9CCA}" type="presParOf" srcId="{8163EA52-E178-42B9-81C2-3FF9126AB73A}" destId="{6E5EAD00-51F3-4A84-902B-B5E06FB52B65}" srcOrd="1" destOrd="0" presId="urn:microsoft.com/office/officeart/2005/8/layout/process5"/>
    <dgm:cxn modelId="{2117C755-131A-4F75-85E0-C917C62B94BC}" type="presParOf" srcId="{6E5EAD00-51F3-4A84-902B-B5E06FB52B65}" destId="{96DCEBDB-4B9F-4AD5-96D5-3E20C0612DD2}" srcOrd="0" destOrd="0" presId="urn:microsoft.com/office/officeart/2005/8/layout/process5"/>
    <dgm:cxn modelId="{F81CAFEC-21C5-4A28-AD57-05181B2364AE}" type="presParOf" srcId="{8163EA52-E178-42B9-81C2-3FF9126AB73A}" destId="{0E7FF020-FC85-4BD5-95FE-73E3AB1CCE56}" srcOrd="2" destOrd="0" presId="urn:microsoft.com/office/officeart/2005/8/layout/process5"/>
    <dgm:cxn modelId="{0A0CC3F9-6C1D-4064-BCB7-BC2882C58223}" type="presParOf" srcId="{8163EA52-E178-42B9-81C2-3FF9126AB73A}" destId="{BADB169C-08A9-461F-A304-3928ED5C984F}" srcOrd="3" destOrd="0" presId="urn:microsoft.com/office/officeart/2005/8/layout/process5"/>
    <dgm:cxn modelId="{1838B929-64DC-4BA5-B70C-D8D6C9BE5EE9}" type="presParOf" srcId="{BADB169C-08A9-461F-A304-3928ED5C984F}" destId="{2088E99B-C64E-4B3D-B738-678C8B0B43E5}" srcOrd="0" destOrd="0" presId="urn:microsoft.com/office/officeart/2005/8/layout/process5"/>
    <dgm:cxn modelId="{69C64F4B-2F19-4B35-9265-9AFC6D564C3E}" type="presParOf" srcId="{8163EA52-E178-42B9-81C2-3FF9126AB73A}" destId="{9290D357-C670-4497-A633-E6C89952E0A7}" srcOrd="4" destOrd="0" presId="urn:microsoft.com/office/officeart/2005/8/layout/process5"/>
    <dgm:cxn modelId="{ECB370DD-AF5C-4C1E-811B-B9D0B02A3C94}" type="presParOf" srcId="{8163EA52-E178-42B9-81C2-3FF9126AB73A}" destId="{51A56A12-0966-44DE-ABB5-6319B0924D0C}" srcOrd="5" destOrd="0" presId="urn:microsoft.com/office/officeart/2005/8/layout/process5"/>
    <dgm:cxn modelId="{C836D39B-D60A-4ED1-AECE-7CE06077B3FD}" type="presParOf" srcId="{51A56A12-0966-44DE-ABB5-6319B0924D0C}" destId="{06A7761C-B876-4F9D-8F61-E3678454A449}" srcOrd="0" destOrd="0" presId="urn:microsoft.com/office/officeart/2005/8/layout/process5"/>
    <dgm:cxn modelId="{8471F0E0-FFCE-43ED-8B63-F18611F1F30B}" type="presParOf" srcId="{8163EA52-E178-42B9-81C2-3FF9126AB73A}" destId="{67C42914-C6AC-4F21-9BA3-FFAE0F804137}" srcOrd="6"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FD2F7400-CE53-4611-9430-76C37E37B5E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89E9AD1-28EA-47D5-851A-B0D4B33C3A64}">
      <dgm:prSet/>
      <dgm:spPr/>
      <dgm:t>
        <a:bodyPr/>
        <a:lstStyle/>
        <a:p>
          <a:r>
            <a:rPr lang="en-US" dirty="0"/>
            <a:t>Module Alignment: Reflects learning outcomes on digital technology, empowerment, and intervention design.</a:t>
          </a:r>
        </a:p>
      </dgm:t>
    </dgm:pt>
    <dgm:pt modelId="{0ADEF9AA-9DCF-45C9-B7EC-3E0288735E6F}" type="parTrans" cxnId="{1940FDD6-086B-4873-ACDB-069FC65D8385}">
      <dgm:prSet/>
      <dgm:spPr/>
      <dgm:t>
        <a:bodyPr/>
        <a:lstStyle/>
        <a:p>
          <a:endParaRPr lang="en-US"/>
        </a:p>
      </dgm:t>
    </dgm:pt>
    <dgm:pt modelId="{B8DA042C-0EA7-41B2-B552-1E4B488B0807}" type="sibTrans" cxnId="{1940FDD6-086B-4873-ACDB-069FC65D8385}">
      <dgm:prSet/>
      <dgm:spPr/>
      <dgm:t>
        <a:bodyPr/>
        <a:lstStyle/>
        <a:p>
          <a:endParaRPr lang="en-US"/>
        </a:p>
      </dgm:t>
    </dgm:pt>
    <dgm:pt modelId="{DEA5D135-29C3-4D65-AD02-943CC0ABC686}">
      <dgm:prSet/>
      <dgm:spPr/>
      <dgm:t>
        <a:bodyPr/>
        <a:lstStyle/>
        <a:p>
          <a:r>
            <a:rPr lang="en-US"/>
            <a:t>Health Equity Advocacy: Promotes fair access through NHS, local councils, and community systems.</a:t>
          </a:r>
        </a:p>
      </dgm:t>
    </dgm:pt>
    <dgm:pt modelId="{CDC45DD1-0970-40EA-B7A8-F8BC5B435DCB}" type="parTrans" cxnId="{74E981AA-1B5B-41AB-BA6B-1D0E441EB807}">
      <dgm:prSet/>
      <dgm:spPr/>
      <dgm:t>
        <a:bodyPr/>
        <a:lstStyle/>
        <a:p>
          <a:endParaRPr lang="en-US"/>
        </a:p>
      </dgm:t>
    </dgm:pt>
    <dgm:pt modelId="{EF6E5EB5-D32E-45D1-BB17-F7046F9642B1}" type="sibTrans" cxnId="{74E981AA-1B5B-41AB-BA6B-1D0E441EB807}">
      <dgm:prSet/>
      <dgm:spPr/>
      <dgm:t>
        <a:bodyPr/>
        <a:lstStyle/>
        <a:p>
          <a:endParaRPr lang="en-US"/>
        </a:p>
      </dgm:t>
    </dgm:pt>
    <dgm:pt modelId="{A0343152-A5A6-4040-A090-0F9CDC606A5D}">
      <dgm:prSet/>
      <dgm:spPr/>
      <dgm:t>
        <a:bodyPr/>
        <a:lstStyle/>
        <a:p>
          <a:r>
            <a:rPr lang="en-US"/>
            <a:t>Next Steps: Pilot GlucoTrack locally, evaluate outcomes, and scale successful models.</a:t>
          </a:r>
        </a:p>
      </dgm:t>
    </dgm:pt>
    <dgm:pt modelId="{E4887B12-3D9F-4F64-8EA4-24DAEF106D25}" type="parTrans" cxnId="{A084322C-0F30-4C2C-B4E0-D8D7610EDCF3}">
      <dgm:prSet/>
      <dgm:spPr/>
      <dgm:t>
        <a:bodyPr/>
        <a:lstStyle/>
        <a:p>
          <a:endParaRPr lang="en-US"/>
        </a:p>
      </dgm:t>
    </dgm:pt>
    <dgm:pt modelId="{F7B24705-E700-4381-A6DF-ED9169B1EB7E}" type="sibTrans" cxnId="{A084322C-0F30-4C2C-B4E0-D8D7610EDCF3}">
      <dgm:prSet/>
      <dgm:spPr/>
      <dgm:t>
        <a:bodyPr/>
        <a:lstStyle/>
        <a:p>
          <a:endParaRPr lang="en-US"/>
        </a:p>
      </dgm:t>
    </dgm:pt>
    <dgm:pt modelId="{9816C461-06E0-45BE-8B22-ED04E93A9D2F}">
      <dgm:prSet/>
      <dgm:spPr/>
      <dgm:t>
        <a:bodyPr/>
        <a:lstStyle/>
        <a:p>
          <a:r>
            <a:rPr lang="en-US" dirty="0"/>
            <a:t>Professional Responsibility: Encourage future practitioners to champion ethical digital innovation for population health.</a:t>
          </a:r>
        </a:p>
      </dgm:t>
    </dgm:pt>
    <dgm:pt modelId="{0AF5E338-75AE-40CE-820D-757364A2E64C}" type="parTrans" cxnId="{690DCFD9-8FCA-4DFB-BFF2-6524DD6F1912}">
      <dgm:prSet/>
      <dgm:spPr/>
      <dgm:t>
        <a:bodyPr/>
        <a:lstStyle/>
        <a:p>
          <a:endParaRPr lang="en-US"/>
        </a:p>
      </dgm:t>
    </dgm:pt>
    <dgm:pt modelId="{8AF38E29-F7AE-4AFB-B21B-93E3AE6CD400}" type="sibTrans" cxnId="{690DCFD9-8FCA-4DFB-BFF2-6524DD6F1912}">
      <dgm:prSet/>
      <dgm:spPr/>
      <dgm:t>
        <a:bodyPr/>
        <a:lstStyle/>
        <a:p>
          <a:endParaRPr lang="en-US"/>
        </a:p>
      </dgm:t>
    </dgm:pt>
    <dgm:pt modelId="{555EA7BB-0066-437A-82A3-9B0371818508}">
      <dgm:prSet/>
      <dgm:spPr/>
      <dgm:t>
        <a:bodyPr/>
        <a:lstStyle/>
        <a:p>
          <a:r>
            <a:rPr lang="en-US" dirty="0">
              <a:effectLst/>
              <a:latin typeface="+mn-lt"/>
              <a:ea typeface="+mn-ea"/>
              <a:cs typeface="+mn-cs"/>
            </a:rPr>
            <a:t>As professionals, these are required to engage in advocacy for health equity, and justice, including using digital practices within the infrastructures of NHS, local council, and community health for public access to care. It is required to propose testing a local version of </a:t>
          </a:r>
          <a:r>
            <a:rPr lang="en-US" dirty="0" err="1">
              <a:effectLst/>
              <a:latin typeface="+mn-lt"/>
              <a:ea typeface="+mn-ea"/>
              <a:cs typeface="+mn-cs"/>
            </a:rPr>
            <a:t>GlucoTrack</a:t>
          </a:r>
          <a:r>
            <a:rPr lang="en-US" dirty="0">
              <a:effectLst/>
              <a:latin typeface="+mn-lt"/>
              <a:ea typeface="+mn-ea"/>
              <a:cs typeface="+mn-cs"/>
            </a:rPr>
            <a:t> and also seeking towards the process of evaluating the outcomes from that local version as a basis for the application of larger policy and for future study and development in the region.</a:t>
          </a:r>
        </a:p>
      </dgm:t>
    </dgm:pt>
    <dgm:pt modelId="{D8C9F149-9B61-4B23-8E97-4DB1DCAE3BF5}" type="parTrans" cxnId="{33239A39-276D-4AA4-9E9B-F2D7642570DA}">
      <dgm:prSet/>
      <dgm:spPr/>
      <dgm:t>
        <a:bodyPr/>
        <a:lstStyle/>
        <a:p>
          <a:endParaRPr lang="en-US"/>
        </a:p>
      </dgm:t>
    </dgm:pt>
    <dgm:pt modelId="{FD37C361-3A80-4887-975F-53D255AE3D38}" type="sibTrans" cxnId="{33239A39-276D-4AA4-9E9B-F2D7642570DA}">
      <dgm:prSet/>
      <dgm:spPr/>
      <dgm:t>
        <a:bodyPr/>
        <a:lstStyle/>
        <a:p>
          <a:endParaRPr lang="en-US"/>
        </a:p>
      </dgm:t>
    </dgm:pt>
    <dgm:pt modelId="{9EC0DC82-8101-47EF-BF74-F1878F36919F}" type="pres">
      <dgm:prSet presAssocID="{FD2F7400-CE53-4611-9430-76C37E37B5E6}" presName="outerComposite" presStyleCnt="0">
        <dgm:presLayoutVars>
          <dgm:chMax val="5"/>
          <dgm:dir/>
          <dgm:resizeHandles val="exact"/>
        </dgm:presLayoutVars>
      </dgm:prSet>
      <dgm:spPr/>
    </dgm:pt>
    <dgm:pt modelId="{DE7C75D5-5B18-4F55-94FD-5B2E26BCCC4D}" type="pres">
      <dgm:prSet presAssocID="{FD2F7400-CE53-4611-9430-76C37E37B5E6}" presName="dummyMaxCanvas" presStyleCnt="0">
        <dgm:presLayoutVars/>
      </dgm:prSet>
      <dgm:spPr/>
    </dgm:pt>
    <dgm:pt modelId="{6AE81462-4C37-4E62-B841-8E2B41433A8B}" type="pres">
      <dgm:prSet presAssocID="{FD2F7400-CE53-4611-9430-76C37E37B5E6}" presName="FiveNodes_1" presStyleLbl="node1" presStyleIdx="0" presStyleCnt="5">
        <dgm:presLayoutVars>
          <dgm:bulletEnabled val="1"/>
        </dgm:presLayoutVars>
      </dgm:prSet>
      <dgm:spPr/>
    </dgm:pt>
    <dgm:pt modelId="{76775E70-4235-46F4-A349-E8F52ADE4DA5}" type="pres">
      <dgm:prSet presAssocID="{FD2F7400-CE53-4611-9430-76C37E37B5E6}" presName="FiveNodes_2" presStyleLbl="node1" presStyleIdx="1" presStyleCnt="5">
        <dgm:presLayoutVars>
          <dgm:bulletEnabled val="1"/>
        </dgm:presLayoutVars>
      </dgm:prSet>
      <dgm:spPr/>
    </dgm:pt>
    <dgm:pt modelId="{F9004EB0-29C3-4038-8208-065C3E8486C9}" type="pres">
      <dgm:prSet presAssocID="{FD2F7400-CE53-4611-9430-76C37E37B5E6}" presName="FiveNodes_3" presStyleLbl="node1" presStyleIdx="2" presStyleCnt="5">
        <dgm:presLayoutVars>
          <dgm:bulletEnabled val="1"/>
        </dgm:presLayoutVars>
      </dgm:prSet>
      <dgm:spPr/>
    </dgm:pt>
    <dgm:pt modelId="{82842856-4037-4E7E-8573-7CD2257D2403}" type="pres">
      <dgm:prSet presAssocID="{FD2F7400-CE53-4611-9430-76C37E37B5E6}" presName="FiveNodes_4" presStyleLbl="node1" presStyleIdx="3" presStyleCnt="5">
        <dgm:presLayoutVars>
          <dgm:bulletEnabled val="1"/>
        </dgm:presLayoutVars>
      </dgm:prSet>
      <dgm:spPr/>
    </dgm:pt>
    <dgm:pt modelId="{3A5C112F-7F5F-48E6-857B-2801EF2866CD}" type="pres">
      <dgm:prSet presAssocID="{FD2F7400-CE53-4611-9430-76C37E37B5E6}" presName="FiveNodes_5" presStyleLbl="node1" presStyleIdx="4" presStyleCnt="5">
        <dgm:presLayoutVars>
          <dgm:bulletEnabled val="1"/>
        </dgm:presLayoutVars>
      </dgm:prSet>
      <dgm:spPr/>
    </dgm:pt>
    <dgm:pt modelId="{0E64F746-BF86-4517-80CC-DF5A12C08B5B}" type="pres">
      <dgm:prSet presAssocID="{FD2F7400-CE53-4611-9430-76C37E37B5E6}" presName="FiveConn_1-2" presStyleLbl="fgAccFollowNode1" presStyleIdx="0" presStyleCnt="4">
        <dgm:presLayoutVars>
          <dgm:bulletEnabled val="1"/>
        </dgm:presLayoutVars>
      </dgm:prSet>
      <dgm:spPr/>
    </dgm:pt>
    <dgm:pt modelId="{F827E5F8-0E70-4451-93D7-D8A4769A3176}" type="pres">
      <dgm:prSet presAssocID="{FD2F7400-CE53-4611-9430-76C37E37B5E6}" presName="FiveConn_2-3" presStyleLbl="fgAccFollowNode1" presStyleIdx="1" presStyleCnt="4">
        <dgm:presLayoutVars>
          <dgm:bulletEnabled val="1"/>
        </dgm:presLayoutVars>
      </dgm:prSet>
      <dgm:spPr/>
    </dgm:pt>
    <dgm:pt modelId="{14A8670C-E83E-4AE4-9AB8-1D266B406430}" type="pres">
      <dgm:prSet presAssocID="{FD2F7400-CE53-4611-9430-76C37E37B5E6}" presName="FiveConn_3-4" presStyleLbl="fgAccFollowNode1" presStyleIdx="2" presStyleCnt="4">
        <dgm:presLayoutVars>
          <dgm:bulletEnabled val="1"/>
        </dgm:presLayoutVars>
      </dgm:prSet>
      <dgm:spPr/>
    </dgm:pt>
    <dgm:pt modelId="{68E1AD07-6234-49CB-A55E-6826B0E8BF62}" type="pres">
      <dgm:prSet presAssocID="{FD2F7400-CE53-4611-9430-76C37E37B5E6}" presName="FiveConn_4-5" presStyleLbl="fgAccFollowNode1" presStyleIdx="3" presStyleCnt="4">
        <dgm:presLayoutVars>
          <dgm:bulletEnabled val="1"/>
        </dgm:presLayoutVars>
      </dgm:prSet>
      <dgm:spPr/>
    </dgm:pt>
    <dgm:pt modelId="{500660D2-DB88-4AB6-9E38-CD8D4ECF2719}" type="pres">
      <dgm:prSet presAssocID="{FD2F7400-CE53-4611-9430-76C37E37B5E6}" presName="FiveNodes_1_text" presStyleLbl="node1" presStyleIdx="4" presStyleCnt="5">
        <dgm:presLayoutVars>
          <dgm:bulletEnabled val="1"/>
        </dgm:presLayoutVars>
      </dgm:prSet>
      <dgm:spPr/>
    </dgm:pt>
    <dgm:pt modelId="{C9CEFFB1-C9D3-4649-A8ED-00B2730AFE17}" type="pres">
      <dgm:prSet presAssocID="{FD2F7400-CE53-4611-9430-76C37E37B5E6}" presName="FiveNodes_2_text" presStyleLbl="node1" presStyleIdx="4" presStyleCnt="5">
        <dgm:presLayoutVars>
          <dgm:bulletEnabled val="1"/>
        </dgm:presLayoutVars>
      </dgm:prSet>
      <dgm:spPr/>
    </dgm:pt>
    <dgm:pt modelId="{697F1CF9-D491-4B29-B0B6-EF3F12DB7960}" type="pres">
      <dgm:prSet presAssocID="{FD2F7400-CE53-4611-9430-76C37E37B5E6}" presName="FiveNodes_3_text" presStyleLbl="node1" presStyleIdx="4" presStyleCnt="5">
        <dgm:presLayoutVars>
          <dgm:bulletEnabled val="1"/>
        </dgm:presLayoutVars>
      </dgm:prSet>
      <dgm:spPr/>
    </dgm:pt>
    <dgm:pt modelId="{8EB8D9FF-7824-4B99-8CC4-28B6E6FC7490}" type="pres">
      <dgm:prSet presAssocID="{FD2F7400-CE53-4611-9430-76C37E37B5E6}" presName="FiveNodes_4_text" presStyleLbl="node1" presStyleIdx="4" presStyleCnt="5">
        <dgm:presLayoutVars>
          <dgm:bulletEnabled val="1"/>
        </dgm:presLayoutVars>
      </dgm:prSet>
      <dgm:spPr/>
    </dgm:pt>
    <dgm:pt modelId="{F2FD5117-0BD5-462B-8797-45ACE6699A6B}" type="pres">
      <dgm:prSet presAssocID="{FD2F7400-CE53-4611-9430-76C37E37B5E6}" presName="FiveNodes_5_text" presStyleLbl="node1" presStyleIdx="4" presStyleCnt="5">
        <dgm:presLayoutVars>
          <dgm:bulletEnabled val="1"/>
        </dgm:presLayoutVars>
      </dgm:prSet>
      <dgm:spPr/>
    </dgm:pt>
  </dgm:ptLst>
  <dgm:cxnLst>
    <dgm:cxn modelId="{E3C08B1E-4551-4ECA-BBAD-11A012D1B538}" type="presOf" srcId="{A0343152-A5A6-4040-A090-0F9CDC606A5D}" destId="{697F1CF9-D491-4B29-B0B6-EF3F12DB7960}" srcOrd="1" destOrd="0" presId="urn:microsoft.com/office/officeart/2005/8/layout/vProcess5"/>
    <dgm:cxn modelId="{53C15E27-BFA9-4B3D-AB8A-FF9529BBB418}" type="presOf" srcId="{9816C461-06E0-45BE-8B22-ED04E93A9D2F}" destId="{82842856-4037-4E7E-8573-7CD2257D2403}" srcOrd="0" destOrd="0" presId="urn:microsoft.com/office/officeart/2005/8/layout/vProcess5"/>
    <dgm:cxn modelId="{A084322C-0F30-4C2C-B4E0-D8D7610EDCF3}" srcId="{FD2F7400-CE53-4611-9430-76C37E37B5E6}" destId="{A0343152-A5A6-4040-A090-0F9CDC606A5D}" srcOrd="2" destOrd="0" parTransId="{E4887B12-3D9F-4F64-8EA4-24DAEF106D25}" sibTransId="{F7B24705-E700-4381-A6DF-ED9169B1EB7E}"/>
    <dgm:cxn modelId="{2D1AC334-30FF-4A91-A969-6586A775BC35}" type="presOf" srcId="{DEA5D135-29C3-4D65-AD02-943CC0ABC686}" destId="{C9CEFFB1-C9D3-4649-A8ED-00B2730AFE17}" srcOrd="1" destOrd="0" presId="urn:microsoft.com/office/officeart/2005/8/layout/vProcess5"/>
    <dgm:cxn modelId="{33239A39-276D-4AA4-9E9B-F2D7642570DA}" srcId="{FD2F7400-CE53-4611-9430-76C37E37B5E6}" destId="{555EA7BB-0066-437A-82A3-9B0371818508}" srcOrd="4" destOrd="0" parTransId="{D8C9F149-9B61-4B23-8E97-4DB1DCAE3BF5}" sibTransId="{FD37C361-3A80-4887-975F-53D255AE3D38}"/>
    <dgm:cxn modelId="{04BCF43B-ACEC-4C22-B934-757B73E86B01}" type="presOf" srcId="{B8DA042C-0EA7-41B2-B552-1E4B488B0807}" destId="{0E64F746-BF86-4517-80CC-DF5A12C08B5B}" srcOrd="0" destOrd="0" presId="urn:microsoft.com/office/officeart/2005/8/layout/vProcess5"/>
    <dgm:cxn modelId="{C0FEC179-DB8E-4AD3-8317-1B9DF9B79844}" type="presOf" srcId="{EF6E5EB5-D32E-45D1-BB17-F7046F9642B1}" destId="{F827E5F8-0E70-4451-93D7-D8A4769A3176}" srcOrd="0" destOrd="0" presId="urn:microsoft.com/office/officeart/2005/8/layout/vProcess5"/>
    <dgm:cxn modelId="{BD91058C-43DB-4F0B-B0FE-7624D345993E}" type="presOf" srcId="{F7B24705-E700-4381-A6DF-ED9169B1EB7E}" destId="{14A8670C-E83E-4AE4-9AB8-1D266B406430}" srcOrd="0" destOrd="0" presId="urn:microsoft.com/office/officeart/2005/8/layout/vProcess5"/>
    <dgm:cxn modelId="{BC6A5F92-6332-4774-8038-BD935D55676B}" type="presOf" srcId="{555EA7BB-0066-437A-82A3-9B0371818508}" destId="{3A5C112F-7F5F-48E6-857B-2801EF2866CD}" srcOrd="0" destOrd="0" presId="urn:microsoft.com/office/officeart/2005/8/layout/vProcess5"/>
    <dgm:cxn modelId="{4843D394-409F-4C55-8E9C-75907E73B286}" type="presOf" srcId="{A0343152-A5A6-4040-A090-0F9CDC606A5D}" destId="{F9004EB0-29C3-4038-8208-065C3E8486C9}" srcOrd="0" destOrd="0" presId="urn:microsoft.com/office/officeart/2005/8/layout/vProcess5"/>
    <dgm:cxn modelId="{069E6E9C-838D-434B-8677-B8212BE8CADF}" type="presOf" srcId="{9816C461-06E0-45BE-8B22-ED04E93A9D2F}" destId="{8EB8D9FF-7824-4B99-8CC4-28B6E6FC7490}" srcOrd="1" destOrd="0" presId="urn:microsoft.com/office/officeart/2005/8/layout/vProcess5"/>
    <dgm:cxn modelId="{74E981AA-1B5B-41AB-BA6B-1D0E441EB807}" srcId="{FD2F7400-CE53-4611-9430-76C37E37B5E6}" destId="{DEA5D135-29C3-4D65-AD02-943CC0ABC686}" srcOrd="1" destOrd="0" parTransId="{CDC45DD1-0970-40EA-B7A8-F8BC5B435DCB}" sibTransId="{EF6E5EB5-D32E-45D1-BB17-F7046F9642B1}"/>
    <dgm:cxn modelId="{BC8A01AF-9EA7-4EB9-9843-0FD6E98934B2}" type="presOf" srcId="{FD2F7400-CE53-4611-9430-76C37E37B5E6}" destId="{9EC0DC82-8101-47EF-BF74-F1878F36919F}" srcOrd="0" destOrd="0" presId="urn:microsoft.com/office/officeart/2005/8/layout/vProcess5"/>
    <dgm:cxn modelId="{B8ECEDBD-7AA1-4D07-A21F-DA50AC8B816E}" type="presOf" srcId="{989E9AD1-28EA-47D5-851A-B0D4B33C3A64}" destId="{6AE81462-4C37-4E62-B841-8E2B41433A8B}" srcOrd="0" destOrd="0" presId="urn:microsoft.com/office/officeart/2005/8/layout/vProcess5"/>
    <dgm:cxn modelId="{9ECA9ECE-E20B-4809-AAFA-ACBA4F2D000F}" type="presOf" srcId="{DEA5D135-29C3-4D65-AD02-943CC0ABC686}" destId="{76775E70-4235-46F4-A349-E8F52ADE4DA5}" srcOrd="0" destOrd="0" presId="urn:microsoft.com/office/officeart/2005/8/layout/vProcess5"/>
    <dgm:cxn modelId="{1940FDD6-086B-4873-ACDB-069FC65D8385}" srcId="{FD2F7400-CE53-4611-9430-76C37E37B5E6}" destId="{989E9AD1-28EA-47D5-851A-B0D4B33C3A64}" srcOrd="0" destOrd="0" parTransId="{0ADEF9AA-9DCF-45C9-B7EC-3E0288735E6F}" sibTransId="{B8DA042C-0EA7-41B2-B552-1E4B488B0807}"/>
    <dgm:cxn modelId="{B2FD3CD9-C7F1-4F05-B99C-F6CAE8B57501}" type="presOf" srcId="{555EA7BB-0066-437A-82A3-9B0371818508}" destId="{F2FD5117-0BD5-462B-8797-45ACE6699A6B}" srcOrd="1" destOrd="0" presId="urn:microsoft.com/office/officeart/2005/8/layout/vProcess5"/>
    <dgm:cxn modelId="{690DCFD9-8FCA-4DFB-BFF2-6524DD6F1912}" srcId="{FD2F7400-CE53-4611-9430-76C37E37B5E6}" destId="{9816C461-06E0-45BE-8B22-ED04E93A9D2F}" srcOrd="3" destOrd="0" parTransId="{0AF5E338-75AE-40CE-820D-757364A2E64C}" sibTransId="{8AF38E29-F7AE-4AFB-B21B-93E3AE6CD400}"/>
    <dgm:cxn modelId="{A6E4DAE8-51B9-4B95-94A4-CF48FCD6C2A4}" type="presOf" srcId="{8AF38E29-F7AE-4AFB-B21B-93E3AE6CD400}" destId="{68E1AD07-6234-49CB-A55E-6826B0E8BF62}" srcOrd="0" destOrd="0" presId="urn:microsoft.com/office/officeart/2005/8/layout/vProcess5"/>
    <dgm:cxn modelId="{D90FDEFD-5EA7-4747-A733-5BE244AB1D46}" type="presOf" srcId="{989E9AD1-28EA-47D5-851A-B0D4B33C3A64}" destId="{500660D2-DB88-4AB6-9E38-CD8D4ECF2719}" srcOrd="1" destOrd="0" presId="urn:microsoft.com/office/officeart/2005/8/layout/vProcess5"/>
    <dgm:cxn modelId="{CB3B8E69-CE3B-4E74-95E4-8ECE7B38F5D3}" type="presParOf" srcId="{9EC0DC82-8101-47EF-BF74-F1878F36919F}" destId="{DE7C75D5-5B18-4F55-94FD-5B2E26BCCC4D}" srcOrd="0" destOrd="0" presId="urn:microsoft.com/office/officeart/2005/8/layout/vProcess5"/>
    <dgm:cxn modelId="{816A3EA3-3697-44BD-BA40-D900C1BE798C}" type="presParOf" srcId="{9EC0DC82-8101-47EF-BF74-F1878F36919F}" destId="{6AE81462-4C37-4E62-B841-8E2B41433A8B}" srcOrd="1" destOrd="0" presId="urn:microsoft.com/office/officeart/2005/8/layout/vProcess5"/>
    <dgm:cxn modelId="{2CCAAE7F-B90F-48A6-BBA2-EACC44B3C987}" type="presParOf" srcId="{9EC0DC82-8101-47EF-BF74-F1878F36919F}" destId="{76775E70-4235-46F4-A349-E8F52ADE4DA5}" srcOrd="2" destOrd="0" presId="urn:microsoft.com/office/officeart/2005/8/layout/vProcess5"/>
    <dgm:cxn modelId="{22174F8D-4BB7-4DE4-B2CA-96FD1084423C}" type="presParOf" srcId="{9EC0DC82-8101-47EF-BF74-F1878F36919F}" destId="{F9004EB0-29C3-4038-8208-065C3E8486C9}" srcOrd="3" destOrd="0" presId="urn:microsoft.com/office/officeart/2005/8/layout/vProcess5"/>
    <dgm:cxn modelId="{8E19363C-8C30-4332-BD25-991D06BBA5B5}" type="presParOf" srcId="{9EC0DC82-8101-47EF-BF74-F1878F36919F}" destId="{82842856-4037-4E7E-8573-7CD2257D2403}" srcOrd="4" destOrd="0" presId="urn:microsoft.com/office/officeart/2005/8/layout/vProcess5"/>
    <dgm:cxn modelId="{A80DEEC8-36AD-460F-B2C9-0E427EBEF777}" type="presParOf" srcId="{9EC0DC82-8101-47EF-BF74-F1878F36919F}" destId="{3A5C112F-7F5F-48E6-857B-2801EF2866CD}" srcOrd="5" destOrd="0" presId="urn:microsoft.com/office/officeart/2005/8/layout/vProcess5"/>
    <dgm:cxn modelId="{AC5F107D-5272-45DF-92DD-FAD52AA48E38}" type="presParOf" srcId="{9EC0DC82-8101-47EF-BF74-F1878F36919F}" destId="{0E64F746-BF86-4517-80CC-DF5A12C08B5B}" srcOrd="6" destOrd="0" presId="urn:microsoft.com/office/officeart/2005/8/layout/vProcess5"/>
    <dgm:cxn modelId="{ED93BD18-F554-46C0-8C56-056F841DCB96}" type="presParOf" srcId="{9EC0DC82-8101-47EF-BF74-F1878F36919F}" destId="{F827E5F8-0E70-4451-93D7-D8A4769A3176}" srcOrd="7" destOrd="0" presId="urn:microsoft.com/office/officeart/2005/8/layout/vProcess5"/>
    <dgm:cxn modelId="{AE0F2595-C5B7-4922-B149-7973F4655129}" type="presParOf" srcId="{9EC0DC82-8101-47EF-BF74-F1878F36919F}" destId="{14A8670C-E83E-4AE4-9AB8-1D266B406430}" srcOrd="8" destOrd="0" presId="urn:microsoft.com/office/officeart/2005/8/layout/vProcess5"/>
    <dgm:cxn modelId="{4C11547D-6556-4559-BA60-7CA9B32ADF83}" type="presParOf" srcId="{9EC0DC82-8101-47EF-BF74-F1878F36919F}" destId="{68E1AD07-6234-49CB-A55E-6826B0E8BF62}" srcOrd="9" destOrd="0" presId="urn:microsoft.com/office/officeart/2005/8/layout/vProcess5"/>
    <dgm:cxn modelId="{A93CFB42-CA55-4C5A-979F-2EFB900EB091}" type="presParOf" srcId="{9EC0DC82-8101-47EF-BF74-F1878F36919F}" destId="{500660D2-DB88-4AB6-9E38-CD8D4ECF2719}" srcOrd="10" destOrd="0" presId="urn:microsoft.com/office/officeart/2005/8/layout/vProcess5"/>
    <dgm:cxn modelId="{F2377EC0-C718-4DA1-947A-F5EFA9A6E3C1}" type="presParOf" srcId="{9EC0DC82-8101-47EF-BF74-F1878F36919F}" destId="{C9CEFFB1-C9D3-4649-A8ED-00B2730AFE17}" srcOrd="11" destOrd="0" presId="urn:microsoft.com/office/officeart/2005/8/layout/vProcess5"/>
    <dgm:cxn modelId="{3B26C959-7893-443A-A221-0FA2364447D6}" type="presParOf" srcId="{9EC0DC82-8101-47EF-BF74-F1878F36919F}" destId="{697F1CF9-D491-4B29-B0B6-EF3F12DB7960}" srcOrd="12" destOrd="0" presId="urn:microsoft.com/office/officeart/2005/8/layout/vProcess5"/>
    <dgm:cxn modelId="{AA9B17A9-F67B-40C9-A306-798A468A8225}" type="presParOf" srcId="{9EC0DC82-8101-47EF-BF74-F1878F36919F}" destId="{8EB8D9FF-7824-4B99-8CC4-28B6E6FC7490}" srcOrd="13" destOrd="0" presId="urn:microsoft.com/office/officeart/2005/8/layout/vProcess5"/>
    <dgm:cxn modelId="{75C73437-1378-41F9-A2A2-6976FA7EC570}" type="presParOf" srcId="{9EC0DC82-8101-47EF-BF74-F1878F36919F}" destId="{F2FD5117-0BD5-462B-8797-45ACE6699A6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74C0F-FD13-4732-A768-9487B176CE31}">
      <dsp:nvSpPr>
        <dsp:cNvPr id="0" name=""/>
        <dsp:cNvSpPr/>
      </dsp:nvSpPr>
      <dsp:spPr>
        <a:xfrm>
          <a:off x="0" y="1530"/>
          <a:ext cx="5471409" cy="61515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kern="1200">
              <a:latin typeface="Arial" panose="020B0604020202020204" pitchFamily="34" charset="0"/>
              <a:cs typeface="Arial" panose="020B0604020202020204" pitchFamily="34" charset="0"/>
            </a:rPr>
            <a:t>Activity:</a:t>
          </a:r>
          <a:r>
            <a:rPr lang="en-IN" sz="1200" kern="1200">
              <a:latin typeface="Arial" panose="020B0604020202020204" pitchFamily="34" charset="0"/>
              <a:cs typeface="Arial" panose="020B0604020202020204" pitchFamily="34" charset="0"/>
            </a:rPr>
            <a:t> A community-focused digital diabetes awareness and self-monitoring campaign using the </a:t>
          </a:r>
          <a:r>
            <a:rPr lang="en-IN" sz="1200" i="1" kern="1200">
              <a:latin typeface="Arial" panose="020B0604020202020204" pitchFamily="34" charset="0"/>
              <a:cs typeface="Arial" panose="020B0604020202020204" pitchFamily="34" charset="0"/>
            </a:rPr>
            <a:t>GlucoTrack</a:t>
          </a:r>
          <a:r>
            <a:rPr lang="en-IN" sz="1200" kern="1200">
              <a:latin typeface="Arial" panose="020B0604020202020204" pitchFamily="34" charset="0"/>
              <a:cs typeface="Arial" panose="020B0604020202020204" pitchFamily="34" charset="0"/>
            </a:rPr>
            <a:t> mobile app.</a:t>
          </a:r>
          <a:endParaRPr lang="en-US" sz="1200" kern="1200">
            <a:latin typeface="Arial" panose="020B0604020202020204" pitchFamily="34" charset="0"/>
            <a:cs typeface="Arial" panose="020B0604020202020204" pitchFamily="34" charset="0"/>
          </a:endParaRPr>
        </a:p>
      </dsp:txBody>
      <dsp:txXfrm>
        <a:off x="30030" y="31560"/>
        <a:ext cx="5411349" cy="555098"/>
      </dsp:txXfrm>
    </dsp:sp>
    <dsp:sp modelId="{CD577090-8437-4822-BB0B-B9AA6B99F0CA}">
      <dsp:nvSpPr>
        <dsp:cNvPr id="0" name=""/>
        <dsp:cNvSpPr/>
      </dsp:nvSpPr>
      <dsp:spPr>
        <a:xfrm>
          <a:off x="0" y="630807"/>
          <a:ext cx="5471409" cy="615158"/>
        </a:xfrm>
        <a:prstGeom prst="roundRect">
          <a:avLst/>
        </a:prstGeom>
        <a:solidFill>
          <a:schemeClr val="accent2">
            <a:hueOff val="1288722"/>
            <a:satOff val="-3699"/>
            <a:lumOff val="-5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kern="1200">
              <a:latin typeface="Arial" panose="020B0604020202020204" pitchFamily="34" charset="0"/>
              <a:cs typeface="Arial" panose="020B0604020202020204" pitchFamily="34" charset="0"/>
            </a:rPr>
            <a:t>Aim:</a:t>
          </a:r>
          <a:r>
            <a:rPr lang="en-IN" sz="1200" kern="1200">
              <a:latin typeface="Arial" panose="020B0604020202020204" pitchFamily="34" charset="0"/>
              <a:cs typeface="Arial" panose="020B0604020202020204" pitchFamily="34" charset="0"/>
            </a:rPr>
            <a:t> To empower low-income adults (40 to 55) to monitor and manage blood glucose affordably.</a:t>
          </a:r>
          <a:endParaRPr lang="en-US" sz="1200" kern="1200">
            <a:latin typeface="Arial" panose="020B0604020202020204" pitchFamily="34" charset="0"/>
            <a:cs typeface="Arial" panose="020B0604020202020204" pitchFamily="34" charset="0"/>
          </a:endParaRPr>
        </a:p>
      </dsp:txBody>
      <dsp:txXfrm>
        <a:off x="30030" y="660837"/>
        <a:ext cx="5411349" cy="555098"/>
      </dsp:txXfrm>
    </dsp:sp>
    <dsp:sp modelId="{9C8506CB-5148-45E8-9787-731DF2C37DEE}">
      <dsp:nvSpPr>
        <dsp:cNvPr id="0" name=""/>
        <dsp:cNvSpPr/>
      </dsp:nvSpPr>
      <dsp:spPr>
        <a:xfrm>
          <a:off x="0" y="1260084"/>
          <a:ext cx="5471409" cy="615158"/>
        </a:xfrm>
        <a:prstGeom prst="roundRect">
          <a:avLst/>
        </a:prstGeom>
        <a:solidFill>
          <a:schemeClr val="accent2">
            <a:hueOff val="2577445"/>
            <a:satOff val="-7397"/>
            <a:lumOff val="-11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dirty="0">
              <a:effectLst/>
              <a:latin typeface="Arial" panose="020B0604020202020204" pitchFamily="34" charset="0"/>
              <a:ea typeface="+mn-ea"/>
              <a:cs typeface="Arial" panose="020B0604020202020204" pitchFamily="34" charset="0"/>
            </a:rPr>
            <a:t>This project aims to counterbalance the escalating diabetes epidemic by promoting self-care via technology that is user-friendly and digital. </a:t>
          </a:r>
          <a:endParaRPr lang="en-US" sz="1200" kern="1200" dirty="0">
            <a:latin typeface="Arial" panose="020B0604020202020204" pitchFamily="34" charset="0"/>
            <a:cs typeface="Arial" panose="020B0604020202020204" pitchFamily="34" charset="0"/>
          </a:endParaRPr>
        </a:p>
      </dsp:txBody>
      <dsp:txXfrm>
        <a:off x="30030" y="1290114"/>
        <a:ext cx="5411349" cy="555098"/>
      </dsp:txXfrm>
    </dsp:sp>
    <dsp:sp modelId="{92C8F0CE-EAEF-425F-B480-AFC64FC685BF}">
      <dsp:nvSpPr>
        <dsp:cNvPr id="0" name=""/>
        <dsp:cNvSpPr/>
      </dsp:nvSpPr>
      <dsp:spPr>
        <a:xfrm>
          <a:off x="0" y="1889361"/>
          <a:ext cx="5471409" cy="615158"/>
        </a:xfrm>
        <a:prstGeom prst="roundRect">
          <a:avLst/>
        </a:prstGeom>
        <a:solidFill>
          <a:schemeClr val="accent2">
            <a:hueOff val="3866168"/>
            <a:satOff val="-11096"/>
            <a:lumOff val="-17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kern="1200">
              <a:solidFill>
                <a:schemeClr val="bg1"/>
              </a:solidFill>
              <a:latin typeface="Arial" panose="020B0604020202020204" pitchFamily="34" charset="0"/>
              <a:cs typeface="Arial" panose="020B0604020202020204" pitchFamily="34" charset="0"/>
            </a:rPr>
            <a:t>Objectives:</a:t>
          </a:r>
          <a:r>
            <a:rPr lang="en-IN" sz="1200" kern="1200">
              <a:solidFill>
                <a:schemeClr val="bg1"/>
              </a:solidFill>
              <a:latin typeface="Arial" panose="020B0604020202020204" pitchFamily="34" charset="0"/>
              <a:cs typeface="Arial" panose="020B0604020202020204" pitchFamily="34" charset="0"/>
            </a:rPr>
            <a:t> Increase daily testing adherence and promote lifestyle modification.</a:t>
          </a:r>
          <a:endParaRPr lang="en-US" sz="1200" kern="1200" dirty="0">
            <a:latin typeface="Arial" panose="020B0604020202020204" pitchFamily="34" charset="0"/>
            <a:cs typeface="Arial" panose="020B0604020202020204" pitchFamily="34" charset="0"/>
          </a:endParaRPr>
        </a:p>
      </dsp:txBody>
      <dsp:txXfrm>
        <a:off x="30030" y="1919391"/>
        <a:ext cx="5411349" cy="555098"/>
      </dsp:txXfrm>
    </dsp:sp>
    <dsp:sp modelId="{BBC4C79E-9679-40DB-8C54-B4C8AB0B5D17}">
      <dsp:nvSpPr>
        <dsp:cNvPr id="0" name=""/>
        <dsp:cNvSpPr/>
      </dsp:nvSpPr>
      <dsp:spPr>
        <a:xfrm>
          <a:off x="0" y="2518638"/>
          <a:ext cx="5471409" cy="615158"/>
        </a:xfrm>
        <a:prstGeom prst="roundRect">
          <a:avLst/>
        </a:prstGeom>
        <a:solidFill>
          <a:schemeClr val="accent2">
            <a:hueOff val="5154890"/>
            <a:satOff val="-14794"/>
            <a:lumOff val="-23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kern="1200" dirty="0">
              <a:solidFill>
                <a:schemeClr val="bg1"/>
              </a:solidFill>
              <a:latin typeface="Arial" panose="020B0604020202020204" pitchFamily="34" charset="0"/>
              <a:cs typeface="Arial" panose="020B0604020202020204" pitchFamily="34" charset="0"/>
            </a:rPr>
            <a:t>Content:</a:t>
          </a:r>
          <a:r>
            <a:rPr lang="en-IN" sz="1200" kern="1200" dirty="0">
              <a:solidFill>
                <a:schemeClr val="bg1"/>
              </a:solidFill>
              <a:latin typeface="Arial" panose="020B0604020202020204" pitchFamily="34" charset="0"/>
              <a:cs typeface="Arial" panose="020B0604020202020204" pitchFamily="34" charset="0"/>
            </a:rPr>
            <a:t> In-app education modules, glucose tracking, personalised diet as well as exercise guidance, and gamified “7-Day Sugar Balance Challenge.”</a:t>
          </a:r>
          <a:endParaRPr lang="en-US" sz="1200" kern="1200" dirty="0">
            <a:solidFill>
              <a:schemeClr val="bg1"/>
            </a:solidFill>
            <a:latin typeface="Arial" panose="020B0604020202020204" pitchFamily="34" charset="0"/>
            <a:cs typeface="Arial" panose="020B0604020202020204" pitchFamily="34" charset="0"/>
          </a:endParaRPr>
        </a:p>
      </dsp:txBody>
      <dsp:txXfrm>
        <a:off x="30030" y="2548668"/>
        <a:ext cx="5411349" cy="555098"/>
      </dsp:txXfrm>
    </dsp:sp>
    <dsp:sp modelId="{8820B4EF-8362-4680-B5EF-2B94E013F25C}">
      <dsp:nvSpPr>
        <dsp:cNvPr id="0" name=""/>
        <dsp:cNvSpPr/>
      </dsp:nvSpPr>
      <dsp:spPr>
        <a:xfrm>
          <a:off x="0" y="3147915"/>
          <a:ext cx="5471409" cy="615158"/>
        </a:xfrm>
        <a:prstGeom prst="roundRect">
          <a:avLst/>
        </a:prstGeom>
        <a:solidFill>
          <a:schemeClr val="accent2">
            <a:hueOff val="6443612"/>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ClrTx/>
            <a:buSzTx/>
            <a:buFontTx/>
            <a:buNone/>
          </a:pPr>
          <a:r>
            <a:rPr lang="en-IN" sz="1200" kern="1200" dirty="0">
              <a:solidFill>
                <a:schemeClr val="bg1"/>
              </a:solidFill>
              <a:effectLst/>
              <a:latin typeface="Arial" panose="020B0604020202020204" pitchFamily="34" charset="0"/>
              <a:ea typeface="+mn-ea"/>
              <a:cs typeface="Arial" panose="020B0604020202020204" pitchFamily="34" charset="0"/>
            </a:rPr>
            <a:t>The app and program are meant to blend health education, reminders, and gamification seamlessly to provide support in the areas of motivation and adherence. </a:t>
          </a:r>
          <a:endParaRPr lang="en-US" sz="1200" kern="1200" dirty="0">
            <a:solidFill>
              <a:schemeClr val="bg1"/>
            </a:solidFill>
            <a:latin typeface="Arial" panose="020B0604020202020204" pitchFamily="34" charset="0"/>
            <a:cs typeface="Arial" panose="020B0604020202020204" pitchFamily="34" charset="0"/>
          </a:endParaRPr>
        </a:p>
      </dsp:txBody>
      <dsp:txXfrm>
        <a:off x="30030" y="3177945"/>
        <a:ext cx="5411349" cy="5550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1BC8C-6FE0-411F-BCBE-646A19B0CD9D}">
      <dsp:nvSpPr>
        <dsp:cNvPr id="0" name=""/>
        <dsp:cNvSpPr/>
      </dsp:nvSpPr>
      <dsp:spPr>
        <a:xfrm>
          <a:off x="0" y="22930"/>
          <a:ext cx="5458837" cy="743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160758-5992-4E99-8674-94A7AE5051D3}">
      <dsp:nvSpPr>
        <dsp:cNvPr id="0" name=""/>
        <dsp:cNvSpPr/>
      </dsp:nvSpPr>
      <dsp:spPr>
        <a:xfrm>
          <a:off x="224964" y="190259"/>
          <a:ext cx="409425" cy="4090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4405CD-8473-40B8-8F36-CBDF7F04C77E}">
      <dsp:nvSpPr>
        <dsp:cNvPr id="0" name=""/>
        <dsp:cNvSpPr/>
      </dsp:nvSpPr>
      <dsp:spPr>
        <a:xfrm>
          <a:off x="859354" y="22930"/>
          <a:ext cx="4586249" cy="766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6" tIns="81166" rIns="81166" bIns="81166" numCol="1" spcCol="1270" anchor="ctr" anchorCtr="0">
          <a:noAutofit/>
        </a:bodyPr>
        <a:lstStyle/>
        <a:p>
          <a:pPr marL="0" lvl="0" indent="0" algn="l" defTabSz="622300">
            <a:lnSpc>
              <a:spcPct val="100000"/>
            </a:lnSpc>
            <a:spcBef>
              <a:spcPct val="0"/>
            </a:spcBef>
            <a:spcAft>
              <a:spcPct val="35000"/>
            </a:spcAft>
            <a:buNone/>
          </a:pPr>
          <a:r>
            <a:rPr lang="en-IN" sz="1400" b="1" kern="1200">
              <a:latin typeface="Arial" panose="020B0604020202020204" pitchFamily="34" charset="0"/>
              <a:cs typeface="Arial" panose="020B0604020202020204" pitchFamily="34" charset="0"/>
            </a:rPr>
            <a:t>Technology:</a:t>
          </a:r>
          <a:r>
            <a:rPr lang="en-IN" sz="1400" kern="1200">
              <a:latin typeface="Arial" panose="020B0604020202020204" pitchFamily="34" charset="0"/>
              <a:cs typeface="Arial" panose="020B0604020202020204" pitchFamily="34" charset="0"/>
            </a:rPr>
            <a:t> GlucoTrack which is an affordable, AI-assisted mobile application for blood glucose monitoring.</a:t>
          </a:r>
        </a:p>
      </dsp:txBody>
      <dsp:txXfrm>
        <a:off x="859354" y="22930"/>
        <a:ext cx="4586249" cy="766923"/>
      </dsp:txXfrm>
    </dsp:sp>
    <dsp:sp modelId="{52777489-41FB-43B1-A962-A0AEB418865B}">
      <dsp:nvSpPr>
        <dsp:cNvPr id="0" name=""/>
        <dsp:cNvSpPr/>
      </dsp:nvSpPr>
      <dsp:spPr>
        <a:xfrm>
          <a:off x="0" y="981585"/>
          <a:ext cx="5458837" cy="743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84F06B-A213-487E-8ED9-EB9DE77E9205}">
      <dsp:nvSpPr>
        <dsp:cNvPr id="0" name=""/>
        <dsp:cNvSpPr/>
      </dsp:nvSpPr>
      <dsp:spPr>
        <a:xfrm>
          <a:off x="224964" y="1148914"/>
          <a:ext cx="409425" cy="4090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9C420-6A07-467A-A4A7-3A981010FC1E}">
      <dsp:nvSpPr>
        <dsp:cNvPr id="0" name=""/>
        <dsp:cNvSpPr/>
      </dsp:nvSpPr>
      <dsp:spPr>
        <a:xfrm>
          <a:off x="859354" y="981585"/>
          <a:ext cx="4586249" cy="766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6" tIns="81166" rIns="81166" bIns="81166" numCol="1" spcCol="1270" anchor="ctr" anchorCtr="0">
          <a:noAutofit/>
        </a:bodyPr>
        <a:lstStyle/>
        <a:p>
          <a:pPr marL="0" lvl="0" indent="0" algn="l" defTabSz="622300">
            <a:lnSpc>
              <a:spcPct val="100000"/>
            </a:lnSpc>
            <a:spcBef>
              <a:spcPct val="0"/>
            </a:spcBef>
            <a:spcAft>
              <a:spcPct val="35000"/>
            </a:spcAft>
            <a:buNone/>
          </a:pPr>
          <a:r>
            <a:rPr lang="en-IN" sz="1400" b="1" kern="1200">
              <a:latin typeface="Arial" panose="020B0604020202020204" pitchFamily="34" charset="0"/>
              <a:cs typeface="Arial" panose="020B0604020202020204" pitchFamily="34" charset="0"/>
            </a:rPr>
            <a:t>Features:</a:t>
          </a:r>
          <a:r>
            <a:rPr lang="en-IN" sz="1400" kern="1200">
              <a:latin typeface="Arial" panose="020B0604020202020204" pitchFamily="34" charset="0"/>
              <a:cs typeface="Arial" panose="020B0604020202020204" pitchFamily="34" charset="0"/>
            </a:rPr>
            <a:t> Connects to low-cost Bluetooth glucometers and supports offline data sync.</a:t>
          </a:r>
        </a:p>
      </dsp:txBody>
      <dsp:txXfrm>
        <a:off x="859354" y="981585"/>
        <a:ext cx="4586249" cy="766923"/>
      </dsp:txXfrm>
    </dsp:sp>
    <dsp:sp modelId="{946CA925-5363-4287-A825-6E5B0538909D}">
      <dsp:nvSpPr>
        <dsp:cNvPr id="0" name=""/>
        <dsp:cNvSpPr/>
      </dsp:nvSpPr>
      <dsp:spPr>
        <a:xfrm>
          <a:off x="0" y="1940239"/>
          <a:ext cx="5458837" cy="743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7ABBF-E864-42C4-B764-4CC49D0A31A6}">
      <dsp:nvSpPr>
        <dsp:cNvPr id="0" name=""/>
        <dsp:cNvSpPr/>
      </dsp:nvSpPr>
      <dsp:spPr>
        <a:xfrm>
          <a:off x="224964" y="2107568"/>
          <a:ext cx="409425" cy="4090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4254B1-8CF7-433C-A1AA-51B20B474E43}">
      <dsp:nvSpPr>
        <dsp:cNvPr id="0" name=""/>
        <dsp:cNvSpPr/>
      </dsp:nvSpPr>
      <dsp:spPr>
        <a:xfrm>
          <a:off x="859354" y="1940239"/>
          <a:ext cx="4586249" cy="766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6" tIns="81166" rIns="81166" bIns="81166" numCol="1" spcCol="1270" anchor="ctr" anchorCtr="0">
          <a:noAutofit/>
        </a:bodyPr>
        <a:lstStyle/>
        <a:p>
          <a:pPr marL="0" lvl="0" indent="0" algn="l" defTabSz="622300">
            <a:lnSpc>
              <a:spcPct val="100000"/>
            </a:lnSpc>
            <a:spcBef>
              <a:spcPct val="0"/>
            </a:spcBef>
            <a:spcAft>
              <a:spcPct val="35000"/>
            </a:spcAft>
            <a:buNone/>
          </a:pPr>
          <a:r>
            <a:rPr lang="en-IN" sz="1400" b="1" kern="1200">
              <a:latin typeface="Arial" panose="020B0604020202020204" pitchFamily="34" charset="0"/>
              <a:ea typeface="Aptos" panose="020B0004020202020204" pitchFamily="34" charset="0"/>
              <a:cs typeface="Arial" panose="020B0604020202020204" pitchFamily="34" charset="0"/>
            </a:rPr>
            <a:t>Support Tools:</a:t>
          </a:r>
          <a:r>
            <a:rPr lang="en-IN" sz="1400" kern="1200">
              <a:latin typeface="Arial" panose="020B0604020202020204" pitchFamily="34" charset="0"/>
              <a:ea typeface="Aptos" panose="020B0004020202020204" pitchFamily="34" charset="0"/>
              <a:cs typeface="Arial" panose="020B0604020202020204" pitchFamily="34" charset="0"/>
            </a:rPr>
            <a:t> Personalised diet and exercise plans, real-time alerts, and motivational badges.</a:t>
          </a:r>
          <a:endParaRPr lang="en-IN" sz="1400" kern="1200">
            <a:latin typeface="Arial" panose="020B0604020202020204" pitchFamily="34" charset="0"/>
            <a:cs typeface="Arial" panose="020B0604020202020204" pitchFamily="34" charset="0"/>
          </a:endParaRPr>
        </a:p>
      </dsp:txBody>
      <dsp:txXfrm>
        <a:off x="859354" y="1940239"/>
        <a:ext cx="4586249" cy="766923"/>
      </dsp:txXfrm>
    </dsp:sp>
    <dsp:sp modelId="{641E912A-EF44-49D8-8071-51E056293687}">
      <dsp:nvSpPr>
        <dsp:cNvPr id="0" name=""/>
        <dsp:cNvSpPr/>
      </dsp:nvSpPr>
      <dsp:spPr>
        <a:xfrm>
          <a:off x="0" y="2898894"/>
          <a:ext cx="5458837" cy="12706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98366-0081-4596-9CDE-33CB0E5DF3FE}">
      <dsp:nvSpPr>
        <dsp:cNvPr id="0" name=""/>
        <dsp:cNvSpPr/>
      </dsp:nvSpPr>
      <dsp:spPr>
        <a:xfrm>
          <a:off x="224964" y="3329728"/>
          <a:ext cx="409425" cy="4090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B78E91-0CE4-4F07-BD9D-1AA400F3FE18}">
      <dsp:nvSpPr>
        <dsp:cNvPr id="0" name=""/>
        <dsp:cNvSpPr/>
      </dsp:nvSpPr>
      <dsp:spPr>
        <a:xfrm>
          <a:off x="859354" y="3162400"/>
          <a:ext cx="4586249" cy="766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6" tIns="81166" rIns="81166" bIns="81166" numCol="1" spcCol="1270" anchor="ctr" anchorCtr="0">
          <a:noAutofit/>
        </a:bodyPr>
        <a:lstStyle/>
        <a:p>
          <a:pPr marL="0" lvl="0" indent="0" algn="l" defTabSz="622300">
            <a:lnSpc>
              <a:spcPct val="100000"/>
            </a:lnSpc>
            <a:spcBef>
              <a:spcPct val="0"/>
            </a:spcBef>
            <a:spcAft>
              <a:spcPct val="35000"/>
            </a:spcAft>
            <a:buNone/>
          </a:pPr>
          <a:r>
            <a:rPr lang="en-IN" sz="1400" b="1" kern="1200" dirty="0">
              <a:latin typeface="Arial" panose="020B0604020202020204" pitchFamily="34" charset="0"/>
              <a:ea typeface="Aptos" panose="020B0004020202020204" pitchFamily="34" charset="0"/>
              <a:cs typeface="Arial" panose="020B0604020202020204" pitchFamily="34" charset="0"/>
            </a:rPr>
            <a:t>Innovation:</a:t>
          </a:r>
          <a:r>
            <a:rPr lang="en-IN" sz="1400" kern="1200" dirty="0">
              <a:latin typeface="Arial" panose="020B0604020202020204" pitchFamily="34" charset="0"/>
              <a:ea typeface="Aptos" panose="020B0004020202020204" pitchFamily="34" charset="0"/>
              <a:cs typeface="Arial" panose="020B0604020202020204" pitchFamily="34" charset="0"/>
            </a:rPr>
            <a:t> This will use behavioural analytics to deliver targeted feedback, empowering users to achieve stable glucose levels through consistent engagement and education.</a:t>
          </a:r>
        </a:p>
      </dsp:txBody>
      <dsp:txXfrm>
        <a:off x="859354" y="3162400"/>
        <a:ext cx="4586249" cy="7669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845A8-F236-4772-BE56-5C519FA0B190}">
      <dsp:nvSpPr>
        <dsp:cNvPr id="0" name=""/>
        <dsp:cNvSpPr/>
      </dsp:nvSpPr>
      <dsp:spPr>
        <a:xfrm>
          <a:off x="0" y="0"/>
          <a:ext cx="4666161" cy="122713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dirty="0">
              <a:effectLst/>
              <a:latin typeface="Arial" panose="020B0604020202020204" pitchFamily="34" charset="0"/>
              <a:ea typeface="+mn-ea"/>
              <a:cs typeface="Arial" panose="020B0604020202020204" pitchFamily="34" charset="0"/>
            </a:rPr>
            <a:t>The rate of diabetes among low-income populations is at its peak and the inclination is still to the upside. </a:t>
          </a:r>
          <a:endParaRPr lang="en-IN" sz="1500" kern="1200" dirty="0">
            <a:latin typeface="Arial" panose="020B0604020202020204" pitchFamily="34" charset="0"/>
            <a:cs typeface="Arial" panose="020B0604020202020204" pitchFamily="34" charset="0"/>
          </a:endParaRPr>
        </a:p>
      </dsp:txBody>
      <dsp:txXfrm>
        <a:off x="35941" y="35941"/>
        <a:ext cx="3341990" cy="1155250"/>
      </dsp:txXfrm>
    </dsp:sp>
    <dsp:sp modelId="{89306E9B-7212-4DCE-A803-F031ECF6485E}">
      <dsp:nvSpPr>
        <dsp:cNvPr id="0" name=""/>
        <dsp:cNvSpPr/>
      </dsp:nvSpPr>
      <dsp:spPr>
        <a:xfrm>
          <a:off x="411720" y="1431654"/>
          <a:ext cx="4666161" cy="1227132"/>
        </a:xfrm>
        <a:prstGeom prst="roundRect">
          <a:avLst>
            <a:gd name="adj" fmla="val 10000"/>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In England, GP-recorded prevalence of type 2 diabetes for adults 40+ rose to 44.1% in March 2024 (Statista, NHS Digital, 2024).</a:t>
          </a:r>
        </a:p>
      </dsp:txBody>
      <dsp:txXfrm>
        <a:off x="447661" y="1467595"/>
        <a:ext cx="3384923" cy="1155250"/>
      </dsp:txXfrm>
    </dsp:sp>
    <dsp:sp modelId="{D990C406-8C21-4EC7-84CF-9F6809E901CD}">
      <dsp:nvSpPr>
        <dsp:cNvPr id="0" name=""/>
        <dsp:cNvSpPr/>
      </dsp:nvSpPr>
      <dsp:spPr>
        <a:xfrm>
          <a:off x="823440" y="2863309"/>
          <a:ext cx="4666161" cy="1227132"/>
        </a:xfrm>
        <a:prstGeom prst="roundRect">
          <a:avLst>
            <a:gd name="adj" fmla="val 10000"/>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The total estimate of diagnosed as well as undiagnosed type 2 diabetes in England in 2021 was 7.8% of adults aged 40+ (GOV.UK, 2025).</a:t>
          </a:r>
        </a:p>
      </dsp:txBody>
      <dsp:txXfrm>
        <a:off x="859381" y="2899250"/>
        <a:ext cx="3384923" cy="1155250"/>
      </dsp:txXfrm>
    </dsp:sp>
    <dsp:sp modelId="{9C03BBB9-6499-4F90-B1B7-538D4771D018}">
      <dsp:nvSpPr>
        <dsp:cNvPr id="0" name=""/>
        <dsp:cNvSpPr/>
      </dsp:nvSpPr>
      <dsp:spPr>
        <a:xfrm>
          <a:off x="3868525" y="930575"/>
          <a:ext cx="797636" cy="7976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latin typeface="Arial" panose="020B0604020202020204" pitchFamily="34" charset="0"/>
            <a:cs typeface="Arial" panose="020B0604020202020204" pitchFamily="34" charset="0"/>
          </a:endParaRPr>
        </a:p>
      </dsp:txBody>
      <dsp:txXfrm>
        <a:off x="4047993" y="930575"/>
        <a:ext cx="438700" cy="600221"/>
      </dsp:txXfrm>
    </dsp:sp>
    <dsp:sp modelId="{859BF4FB-8A0F-451F-A421-64A249E117A5}">
      <dsp:nvSpPr>
        <dsp:cNvPr id="0" name=""/>
        <dsp:cNvSpPr/>
      </dsp:nvSpPr>
      <dsp:spPr>
        <a:xfrm>
          <a:off x="4280245" y="2354049"/>
          <a:ext cx="797636" cy="797636"/>
        </a:xfrm>
        <a:prstGeom prst="downArrow">
          <a:avLst>
            <a:gd name="adj1" fmla="val 55000"/>
            <a:gd name="adj2" fmla="val 45000"/>
          </a:avLst>
        </a:prstGeom>
        <a:solidFill>
          <a:schemeClr val="accent2">
            <a:tint val="40000"/>
            <a:alpha val="90000"/>
            <a:hueOff val="6734724"/>
            <a:satOff val="-62232"/>
            <a:lumOff val="-7015"/>
            <a:alphaOff val="0"/>
          </a:schemeClr>
        </a:solidFill>
        <a:ln w="12700" cap="flat" cmpd="sng" algn="ctr">
          <a:solidFill>
            <a:schemeClr val="accent2">
              <a:tint val="40000"/>
              <a:alpha val="90000"/>
              <a:hueOff val="6734724"/>
              <a:satOff val="-62232"/>
              <a:lumOff val="-701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4459713" y="2354049"/>
        <a:ext cx="438700" cy="600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F42FE-A476-49B3-9CAA-686224903B3B}">
      <dsp:nvSpPr>
        <dsp:cNvPr id="0" name=""/>
        <dsp:cNvSpPr/>
      </dsp:nvSpPr>
      <dsp:spPr>
        <a:xfrm>
          <a:off x="666" y="407032"/>
          <a:ext cx="2598812" cy="155928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i="0" kern="1200" baseline="0">
              <a:latin typeface="Arial" panose="020B0604020202020204" pitchFamily="34" charset="0"/>
              <a:cs typeface="Arial" panose="020B0604020202020204" pitchFamily="34" charset="0"/>
            </a:rPr>
            <a:t>People from the most deprived areas are more than twice as likely to have type 2 diabetes compared to those with highest household income </a:t>
          </a:r>
          <a:r>
            <a:rPr lang="en-IN" sz="1400" kern="1200">
              <a:latin typeface="Arial" panose="020B0604020202020204" pitchFamily="34" charset="0"/>
              <a:cs typeface="Arial" panose="020B0604020202020204" pitchFamily="34" charset="0"/>
            </a:rPr>
            <a:t>(Holman et al., 2025)</a:t>
          </a:r>
          <a:r>
            <a:rPr lang="en-IN" sz="1400" b="0" i="0" kern="1200" baseline="0">
              <a:latin typeface="Arial" panose="020B0604020202020204" pitchFamily="34" charset="0"/>
              <a:cs typeface="Arial" panose="020B0604020202020204" pitchFamily="34" charset="0"/>
            </a:rPr>
            <a:t>.</a:t>
          </a:r>
          <a:endParaRPr lang="en-IN" sz="1400" kern="1200">
            <a:latin typeface="Arial" panose="020B0604020202020204" pitchFamily="34" charset="0"/>
            <a:cs typeface="Arial" panose="020B0604020202020204" pitchFamily="34" charset="0"/>
          </a:endParaRPr>
        </a:p>
      </dsp:txBody>
      <dsp:txXfrm>
        <a:off x="666" y="407032"/>
        <a:ext cx="2598812" cy="1559287"/>
      </dsp:txXfrm>
    </dsp:sp>
    <dsp:sp modelId="{D484A251-2A57-40CA-8CD5-ABD657A340D2}">
      <dsp:nvSpPr>
        <dsp:cNvPr id="0" name=""/>
        <dsp:cNvSpPr/>
      </dsp:nvSpPr>
      <dsp:spPr>
        <a:xfrm>
          <a:off x="2859359" y="407032"/>
          <a:ext cx="2598812" cy="1559287"/>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i="0" kern="1200" baseline="0" dirty="0">
              <a:latin typeface="Arial" panose="020B0604020202020204" pitchFamily="34" charset="0"/>
              <a:cs typeface="Arial" panose="020B0604020202020204" pitchFamily="34" charset="0"/>
            </a:rPr>
            <a:t>Over 549,000 people in England were newly identified in a single year as being at risk of type 2 diabetes, highlighting growth and potential complication burden (NHS England, 2024). </a:t>
          </a:r>
          <a:endParaRPr lang="en-IN" sz="1400" kern="1200" dirty="0">
            <a:latin typeface="Arial" panose="020B0604020202020204" pitchFamily="34" charset="0"/>
            <a:cs typeface="Arial" panose="020B0604020202020204" pitchFamily="34" charset="0"/>
          </a:endParaRPr>
        </a:p>
      </dsp:txBody>
      <dsp:txXfrm>
        <a:off x="2859359" y="407032"/>
        <a:ext cx="2598812" cy="1559287"/>
      </dsp:txXfrm>
    </dsp:sp>
    <dsp:sp modelId="{E642FF0E-5CE2-404B-A436-2A35BA79CA24}">
      <dsp:nvSpPr>
        <dsp:cNvPr id="0" name=""/>
        <dsp:cNvSpPr/>
      </dsp:nvSpPr>
      <dsp:spPr>
        <a:xfrm>
          <a:off x="1430012" y="2226200"/>
          <a:ext cx="2598812" cy="1559287"/>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ClrTx/>
            <a:buSzTx/>
            <a:buFontTx/>
            <a:buNone/>
          </a:pPr>
          <a:r>
            <a:rPr lang="en-IN" sz="1400" kern="1200" dirty="0">
              <a:effectLst/>
              <a:latin typeface="+mn-lt"/>
              <a:ea typeface="+mn-ea"/>
              <a:cs typeface="+mn-cs"/>
            </a:rPr>
            <a:t>This problem if left unchecked will result in higher complication rates along with the heaviest burden on aspects of health services, thus worsening health disparities.</a:t>
          </a:r>
          <a:endParaRPr lang="en-IN" sz="1400" kern="1200" dirty="0">
            <a:latin typeface="Arial" panose="020B0604020202020204" pitchFamily="34" charset="0"/>
            <a:cs typeface="Arial" panose="020B0604020202020204" pitchFamily="34" charset="0"/>
          </a:endParaRPr>
        </a:p>
      </dsp:txBody>
      <dsp:txXfrm>
        <a:off x="1430012" y="2226200"/>
        <a:ext cx="2598812" cy="15592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18389-79FD-472E-96D1-44F22BCEA272}">
      <dsp:nvSpPr>
        <dsp:cNvPr id="0" name=""/>
        <dsp:cNvSpPr/>
      </dsp:nvSpPr>
      <dsp:spPr>
        <a:xfrm>
          <a:off x="8215" y="807863"/>
          <a:ext cx="5832871" cy="2333148"/>
        </a:xfrm>
        <a:prstGeom prst="homePlat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a:lnSpc>
              <a:spcPct val="90000"/>
            </a:lnSpc>
            <a:spcBef>
              <a:spcPct val="0"/>
            </a:spcBef>
            <a:spcAft>
              <a:spcPct val="35000"/>
            </a:spcAft>
            <a:buNone/>
          </a:pPr>
          <a:r>
            <a:rPr lang="en-IN" sz="2000" kern="1200" dirty="0"/>
            <a:t>Socioeconomic indicators play an essential role in demonstrating that people in the most disadvantaged regions suffer Type 2 diabetes incidence more than twice as compared to their counterparts in the least deprived areas (</a:t>
          </a:r>
          <a:r>
            <a:rPr lang="en-IN" sz="2000" b="0" i="0" kern="1200" baseline="0" dirty="0">
              <a:latin typeface="Arial" panose="020B0604020202020204" pitchFamily="34" charset="0"/>
              <a:cs typeface="Arial" panose="020B0604020202020204" pitchFamily="34" charset="0"/>
            </a:rPr>
            <a:t>Gov.UK, 2025)</a:t>
          </a:r>
          <a:r>
            <a:rPr lang="en-IN" sz="2000" kern="1200" dirty="0"/>
            <a:t>. </a:t>
          </a:r>
          <a:endParaRPr lang="en-US" sz="2000" kern="1200" dirty="0"/>
        </a:p>
      </dsp:txBody>
      <dsp:txXfrm>
        <a:off x="8215" y="807863"/>
        <a:ext cx="5249584" cy="2333148"/>
      </dsp:txXfrm>
    </dsp:sp>
    <dsp:sp modelId="{F92BC007-99B4-46EE-9ADC-55AA9BFEF2C7}">
      <dsp:nvSpPr>
        <dsp:cNvPr id="0" name=""/>
        <dsp:cNvSpPr/>
      </dsp:nvSpPr>
      <dsp:spPr>
        <a:xfrm>
          <a:off x="4674512" y="807863"/>
          <a:ext cx="5832871" cy="2333148"/>
        </a:xfrm>
        <a:prstGeom prst="chevron">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53340" rIns="26670" bIns="53340" numCol="1" spcCol="1270" anchor="ctr" anchorCtr="0">
          <a:noAutofit/>
        </a:bodyPr>
        <a:lstStyle/>
        <a:p>
          <a:pPr marL="0" lvl="0" indent="0" algn="ctr" defTabSz="889000">
            <a:lnSpc>
              <a:spcPct val="90000"/>
            </a:lnSpc>
            <a:spcBef>
              <a:spcPct val="0"/>
            </a:spcBef>
            <a:spcAft>
              <a:spcPct val="35000"/>
            </a:spcAft>
            <a:buNone/>
          </a:pPr>
          <a:r>
            <a:rPr lang="en-IN" sz="2000" kern="1200" dirty="0"/>
            <a:t>Furthermore, a nationwide figure shows that more than half a million new patients in a single year in England only, have been classified as at-risk for Type 2 diabetes as published by </a:t>
          </a:r>
          <a:r>
            <a:rPr lang="en-IN" sz="2000" kern="1200" dirty="0">
              <a:latin typeface="Arial" panose="020B0604020202020204" pitchFamily="34" charset="0"/>
              <a:cs typeface="Arial" panose="020B0604020202020204" pitchFamily="34" charset="0"/>
            </a:rPr>
            <a:t>NHS </a:t>
          </a:r>
          <a:r>
            <a:rPr lang="en-IN" sz="2000" b="0" kern="1200" dirty="0">
              <a:latin typeface="Arial" panose="020B0604020202020204" pitchFamily="34" charset="0"/>
              <a:cs typeface="Arial" panose="020B0604020202020204" pitchFamily="34" charset="0"/>
            </a:rPr>
            <a:t>(</a:t>
          </a:r>
          <a:r>
            <a:rPr lang="en-IN" sz="2000" b="0" i="0" kern="1200" baseline="0" dirty="0">
              <a:latin typeface="Arial" panose="020B0604020202020204" pitchFamily="34" charset="0"/>
              <a:cs typeface="Arial" panose="020B0604020202020204" pitchFamily="34" charset="0"/>
            </a:rPr>
            <a:t>NHS England, 2024)</a:t>
          </a:r>
          <a:r>
            <a:rPr lang="en-IN" sz="2000" b="0" kern="1200" dirty="0">
              <a:latin typeface="Arial" panose="020B0604020202020204" pitchFamily="34" charset="0"/>
              <a:cs typeface="Arial" panose="020B0604020202020204" pitchFamily="34" charset="0"/>
            </a:rPr>
            <a:t>. </a:t>
          </a:r>
          <a:endParaRPr lang="en-US" sz="2000" b="0" kern="1200" dirty="0">
            <a:latin typeface="Arial" panose="020B0604020202020204" pitchFamily="34" charset="0"/>
            <a:cs typeface="Arial" panose="020B0604020202020204" pitchFamily="34" charset="0"/>
          </a:endParaRPr>
        </a:p>
      </dsp:txBody>
      <dsp:txXfrm>
        <a:off x="5841086" y="807863"/>
        <a:ext cx="3499723" cy="23331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1A27E-1A1D-4B7F-A4F2-415CFF4E69A9}">
      <dsp:nvSpPr>
        <dsp:cNvPr id="0" name=""/>
        <dsp:cNvSpPr/>
      </dsp:nvSpPr>
      <dsp:spPr>
        <a:xfrm>
          <a:off x="666" y="407032"/>
          <a:ext cx="2598812" cy="155928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latin typeface="Arial" panose="020B0604020202020204" pitchFamily="34" charset="0"/>
              <a:cs typeface="Arial" panose="020B0604020202020204" pitchFamily="34" charset="0"/>
            </a:rPr>
            <a:t>Untreated diabetes dramatically increases risk of cardiovascular disease, renal failure, blindness, and amputations (Holman et al., 2025).</a:t>
          </a:r>
        </a:p>
      </dsp:txBody>
      <dsp:txXfrm>
        <a:off x="666" y="407032"/>
        <a:ext cx="2598812" cy="1559287"/>
      </dsp:txXfrm>
    </dsp:sp>
    <dsp:sp modelId="{4EC52667-E6DA-47EF-9C57-987B7B9B1A67}">
      <dsp:nvSpPr>
        <dsp:cNvPr id="0" name=""/>
        <dsp:cNvSpPr/>
      </dsp:nvSpPr>
      <dsp:spPr>
        <a:xfrm>
          <a:off x="2859359" y="407032"/>
          <a:ext cx="2598812" cy="1559287"/>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latin typeface="Arial" panose="020B0604020202020204" pitchFamily="34" charset="0"/>
              <a:cs typeface="Arial" panose="020B0604020202020204" pitchFamily="34" charset="0"/>
            </a:rPr>
            <a:t>People with diabetes incur significantly higher hospital care costs as stated by Peterson-KFF (2025). </a:t>
          </a:r>
        </a:p>
      </dsp:txBody>
      <dsp:txXfrm>
        <a:off x="2859359" y="407032"/>
        <a:ext cx="2598812" cy="1559287"/>
      </dsp:txXfrm>
    </dsp:sp>
    <dsp:sp modelId="{CDD494A3-A656-4006-AE39-EF1BE6DDB521}">
      <dsp:nvSpPr>
        <dsp:cNvPr id="0" name=""/>
        <dsp:cNvSpPr/>
      </dsp:nvSpPr>
      <dsp:spPr>
        <a:xfrm>
          <a:off x="666" y="2226200"/>
          <a:ext cx="2598812" cy="1559287"/>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effectLst/>
              <a:latin typeface="Arial" panose="020B0604020202020204" pitchFamily="34" charset="0"/>
              <a:ea typeface="+mn-ea"/>
              <a:cs typeface="Arial" panose="020B0604020202020204" pitchFamily="34" charset="0"/>
            </a:rPr>
            <a:t>It can be stated that uncontrolled diabetes will not only have negative effects on quality of life of individuals but also on health care systems in general. </a:t>
          </a:r>
          <a:endParaRPr lang="en-IN" sz="1400" kern="1200">
            <a:latin typeface="Arial" panose="020B0604020202020204" pitchFamily="34" charset="0"/>
            <a:cs typeface="Arial" panose="020B0604020202020204" pitchFamily="34" charset="0"/>
          </a:endParaRPr>
        </a:p>
      </dsp:txBody>
      <dsp:txXfrm>
        <a:off x="666" y="2226200"/>
        <a:ext cx="2598812" cy="1559287"/>
      </dsp:txXfrm>
    </dsp:sp>
    <dsp:sp modelId="{83DB70FA-DE6C-48D0-A920-9E3D32D9781D}">
      <dsp:nvSpPr>
        <dsp:cNvPr id="0" name=""/>
        <dsp:cNvSpPr/>
      </dsp:nvSpPr>
      <dsp:spPr>
        <a:xfrm>
          <a:off x="2859359" y="2226200"/>
          <a:ext cx="2598812" cy="1559287"/>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effectLst/>
              <a:latin typeface="Arial" panose="020B0604020202020204" pitchFamily="34" charset="0"/>
              <a:ea typeface="+mn-ea"/>
              <a:cs typeface="Arial" panose="020B0604020202020204" pitchFamily="34" charset="0"/>
            </a:rPr>
            <a:t>Different types of complications caused by high blood sugar, including heart disease, kidney failure, and amputations, are expensive and have a lasting negative impact on people's lives. </a:t>
          </a:r>
          <a:endParaRPr lang="en-IN" sz="1400" kern="1200" dirty="0">
            <a:latin typeface="Arial" panose="020B0604020202020204" pitchFamily="34" charset="0"/>
            <a:cs typeface="Arial" panose="020B0604020202020204" pitchFamily="34" charset="0"/>
          </a:endParaRPr>
        </a:p>
      </dsp:txBody>
      <dsp:txXfrm>
        <a:off x="2859359" y="2226200"/>
        <a:ext cx="2598812" cy="15592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552DC-4CAD-4F8E-8564-CE2C2DB40118}">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9FC7E1-2894-4BAA-819F-375A9ADBA357}">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30627-5D90-41A3-B5A0-A112922BE84F}">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55650">
            <a:lnSpc>
              <a:spcPct val="100000"/>
            </a:lnSpc>
            <a:spcBef>
              <a:spcPct val="0"/>
            </a:spcBef>
            <a:spcAft>
              <a:spcPct val="35000"/>
            </a:spcAft>
            <a:buNone/>
          </a:pPr>
          <a:r>
            <a:rPr lang="en-IN" sz="1700" b="1" kern="1200">
              <a:latin typeface="Arial" panose="020B0604020202020204" pitchFamily="34" charset="0"/>
              <a:cs typeface="Arial" panose="020B0604020202020204" pitchFamily="34" charset="0"/>
            </a:rPr>
            <a:t>Intervention:</a:t>
          </a:r>
          <a:r>
            <a:rPr lang="en-IN" sz="1700" kern="1200">
              <a:latin typeface="Arial" panose="020B0604020202020204" pitchFamily="34" charset="0"/>
              <a:cs typeface="Arial" panose="020B0604020202020204" pitchFamily="34" charset="0"/>
            </a:rPr>
            <a:t> The mobile app </a:t>
          </a:r>
          <a:r>
            <a:rPr lang="en-IN" sz="1700" i="1" kern="1200">
              <a:latin typeface="Arial" panose="020B0604020202020204" pitchFamily="34" charset="0"/>
              <a:cs typeface="Arial" panose="020B0604020202020204" pitchFamily="34" charset="0"/>
            </a:rPr>
            <a:t>GlucoTrack</a:t>
          </a:r>
          <a:r>
            <a:rPr lang="en-IN" sz="1700" kern="1200">
              <a:latin typeface="Arial" panose="020B0604020202020204" pitchFamily="34" charset="0"/>
              <a:cs typeface="Arial" panose="020B0604020202020204" pitchFamily="34" charset="0"/>
            </a:rPr>
            <a:t> enables daily sugar tracking, lifestyle guidance and gamified engagement for diabetes prevention and control.</a:t>
          </a:r>
          <a:endParaRPr lang="en-US" sz="1700" kern="1200">
            <a:latin typeface="Arial" panose="020B0604020202020204" pitchFamily="34" charset="0"/>
            <a:cs typeface="Arial" panose="020B0604020202020204" pitchFamily="34" charset="0"/>
          </a:endParaRPr>
        </a:p>
      </dsp:txBody>
      <dsp:txXfrm>
        <a:off x="1844034" y="682"/>
        <a:ext cx="4401230" cy="1596566"/>
      </dsp:txXfrm>
    </dsp:sp>
    <dsp:sp modelId="{0D9C62BE-A0E4-4603-BC5E-5E5424E78FD6}">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4E799-FEB4-4F71-B16B-1F11946DACB0}">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CE0D9C-2493-471B-A645-49962AE3AB4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55650">
            <a:lnSpc>
              <a:spcPct val="100000"/>
            </a:lnSpc>
            <a:spcBef>
              <a:spcPct val="0"/>
            </a:spcBef>
            <a:spcAft>
              <a:spcPct val="35000"/>
            </a:spcAft>
            <a:buNone/>
          </a:pPr>
          <a:r>
            <a:rPr lang="en-IN" sz="1700" kern="1200">
              <a:latin typeface="Arial" panose="020B0604020202020204" pitchFamily="34" charset="0"/>
              <a:cs typeface="Arial" panose="020B0604020202020204" pitchFamily="34" charset="0"/>
            </a:rPr>
            <a:t>The intervention aims to increase self-monitoring frequency, promote healthy behaviours and reduce incidence of complications.</a:t>
          </a:r>
          <a:endParaRPr lang="en-US" sz="1700" kern="1200">
            <a:latin typeface="Arial" panose="020B0604020202020204" pitchFamily="34" charset="0"/>
            <a:cs typeface="Arial" panose="020B0604020202020204" pitchFamily="34" charset="0"/>
          </a:endParaRPr>
        </a:p>
      </dsp:txBody>
      <dsp:txXfrm>
        <a:off x="1844034" y="1996390"/>
        <a:ext cx="4401230" cy="1596566"/>
      </dsp:txXfrm>
    </dsp:sp>
    <dsp:sp modelId="{BE22C2E0-C61C-4123-ADAD-772EC4A387BC}">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47C267-A44A-4E9B-93D6-5C8BBD455E6F}">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1C0FEE-186A-4295-945C-13C25EEAD6D5}">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55650">
            <a:lnSpc>
              <a:spcPct val="100000"/>
            </a:lnSpc>
            <a:spcBef>
              <a:spcPct val="0"/>
            </a:spcBef>
            <a:spcAft>
              <a:spcPct val="35000"/>
            </a:spcAft>
            <a:buNone/>
          </a:pPr>
          <a:r>
            <a:rPr lang="en-IN" sz="1700" b="1" kern="1200">
              <a:latin typeface="Arial" panose="020B0604020202020204" pitchFamily="34" charset="0"/>
              <a:cs typeface="Arial" panose="020B0604020202020204" pitchFamily="34" charset="0"/>
            </a:rPr>
            <a:t>Objective:</a:t>
          </a:r>
          <a:r>
            <a:rPr lang="en-IN" sz="1700" kern="1200">
              <a:latin typeface="Arial" panose="020B0604020202020204" pitchFamily="34" charset="0"/>
              <a:cs typeface="Arial" panose="020B0604020202020204" pitchFamily="34" charset="0"/>
            </a:rPr>
            <a:t> To empower low-income adults to self-manage diabetes through affordable, digital self-monitoring.</a:t>
          </a:r>
          <a:endParaRPr lang="en-US" sz="1700" kern="1200">
            <a:latin typeface="Arial" panose="020B0604020202020204" pitchFamily="34" charset="0"/>
            <a:cs typeface="Arial" panose="020B0604020202020204" pitchFamily="34" charset="0"/>
          </a:endParaRPr>
        </a:p>
      </dsp:txBody>
      <dsp:txXfrm>
        <a:off x="1844034" y="3992098"/>
        <a:ext cx="4401230" cy="15965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5612A-4EF5-44AF-A7AE-858DEC8975F3}">
      <dsp:nvSpPr>
        <dsp:cNvPr id="0" name=""/>
        <dsp:cNvSpPr/>
      </dsp:nvSpPr>
      <dsp:spPr>
        <a:xfrm>
          <a:off x="4753" y="0"/>
          <a:ext cx="5444798" cy="448151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t" anchorCtr="1">
          <a:noAutofit/>
        </a:bodyPr>
        <a:lstStyle/>
        <a:p>
          <a:pPr marL="0" lvl="0" indent="0" algn="l" defTabSz="889000">
            <a:lnSpc>
              <a:spcPct val="90000"/>
            </a:lnSpc>
            <a:spcBef>
              <a:spcPct val="0"/>
            </a:spcBef>
            <a:spcAft>
              <a:spcPct val="35000"/>
            </a:spcAft>
            <a:buNone/>
            <a:defRPr cap="all"/>
          </a:pPr>
          <a:r>
            <a:rPr lang="en-US" sz="2000" b="1" kern="1200" dirty="0">
              <a:latin typeface="Arial" panose="020B0604020202020204" pitchFamily="34" charset="0"/>
              <a:cs typeface="Arial" panose="020B0604020202020204" pitchFamily="34" charset="0"/>
            </a:rPr>
            <a:t>Short-term outcomes:</a:t>
          </a:r>
        </a:p>
        <a:p>
          <a:pPr marL="171450" lvl="1" indent="-171450" algn="l" defTabSz="800100">
            <a:lnSpc>
              <a:spcPct val="90000"/>
            </a:lnSpc>
            <a:spcBef>
              <a:spcPct val="0"/>
            </a:spcBef>
            <a:spcAft>
              <a:spcPct val="15000"/>
            </a:spcAft>
            <a:buChar char="•"/>
            <a:defRPr cap="all"/>
          </a:pPr>
          <a:r>
            <a:rPr lang="en-US" sz="1800" kern="1200" dirty="0">
              <a:latin typeface="Arial" panose="020B0604020202020204" pitchFamily="34" charset="0"/>
              <a:cs typeface="Arial" panose="020B0604020202020204" pitchFamily="34" charset="0"/>
            </a:rPr>
            <a:t>Increased awareness of diabetes risks, improved self-monitoring frequency, and enhanced digital health literacy among low-income adults using </a:t>
          </a:r>
          <a:r>
            <a:rPr lang="en-US" sz="1800" kern="1200" dirty="0" err="1">
              <a:latin typeface="Arial" panose="020B0604020202020204" pitchFamily="34" charset="0"/>
              <a:cs typeface="Arial" panose="020B0604020202020204" pitchFamily="34" charset="0"/>
            </a:rPr>
            <a:t>GlucoTrack</a:t>
          </a:r>
          <a:r>
            <a:rPr lang="en-US" sz="1800" kern="1200" dirty="0">
              <a:latin typeface="Arial" panose="020B0604020202020204" pitchFamily="34" charset="0"/>
              <a:cs typeface="Arial" panose="020B0604020202020204" pitchFamily="34" charset="0"/>
            </a:rPr>
            <a:t>.</a:t>
          </a:r>
        </a:p>
      </dsp:txBody>
      <dsp:txXfrm>
        <a:off x="4753" y="1792604"/>
        <a:ext cx="5444798" cy="1792604"/>
      </dsp:txXfrm>
    </dsp:sp>
    <dsp:sp modelId="{4A7AD016-B8A9-45B7-99EC-ACC04C332189}">
      <dsp:nvSpPr>
        <dsp:cNvPr id="0" name=""/>
        <dsp:cNvSpPr/>
      </dsp:nvSpPr>
      <dsp:spPr>
        <a:xfrm>
          <a:off x="1980980" y="268890"/>
          <a:ext cx="1492343" cy="149234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1">
          <a:scrgbClr r="0" g="0" b="0"/>
        </a:fillRef>
        <a:effectRef idx="2">
          <a:scrgbClr r="0" g="0" b="0"/>
        </a:effectRef>
        <a:fontRef idx="minor"/>
      </dsp:style>
    </dsp:sp>
    <dsp:sp modelId="{240BC92E-AAD9-4555-97FE-DE99DE15BBC6}">
      <dsp:nvSpPr>
        <dsp:cNvPr id="0" name=""/>
        <dsp:cNvSpPr/>
      </dsp:nvSpPr>
      <dsp:spPr>
        <a:xfrm>
          <a:off x="5612895" y="0"/>
          <a:ext cx="5444798" cy="4481512"/>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t" anchorCtr="1">
          <a:noAutofit/>
        </a:bodyPr>
        <a:lstStyle/>
        <a:p>
          <a:pPr marL="0" lvl="0" indent="0" algn="l" defTabSz="889000">
            <a:lnSpc>
              <a:spcPct val="90000"/>
            </a:lnSpc>
            <a:spcBef>
              <a:spcPct val="0"/>
            </a:spcBef>
            <a:spcAft>
              <a:spcPct val="35000"/>
            </a:spcAft>
            <a:buNone/>
            <a:defRPr cap="all"/>
          </a:pPr>
          <a:r>
            <a:rPr lang="en-US" sz="2000" b="1" kern="1200" dirty="0">
              <a:latin typeface="Arial" panose="020B0604020202020204" pitchFamily="34" charset="0"/>
              <a:cs typeface="Arial" panose="020B0604020202020204" pitchFamily="34" charset="0"/>
            </a:rPr>
            <a:t>Long-term outcomes</a:t>
          </a:r>
          <a:r>
            <a:rPr lang="en-US" sz="1800" kern="1200" dirty="0">
              <a:latin typeface="Arial" panose="020B0604020202020204" pitchFamily="34" charset="0"/>
              <a:cs typeface="Arial" panose="020B0604020202020204" pitchFamily="34" charset="0"/>
            </a:rPr>
            <a:t>:</a:t>
          </a:r>
        </a:p>
        <a:p>
          <a:pPr marL="171450" lvl="1" indent="-171450" algn="l" defTabSz="800100">
            <a:lnSpc>
              <a:spcPct val="90000"/>
            </a:lnSpc>
            <a:spcBef>
              <a:spcPct val="0"/>
            </a:spcBef>
            <a:spcAft>
              <a:spcPct val="15000"/>
            </a:spcAft>
            <a:buChar char="•"/>
            <a:defRPr cap="all"/>
          </a:pPr>
          <a:r>
            <a:rPr lang="en-US" sz="1800" kern="1200" dirty="0">
              <a:latin typeface="Arial" panose="020B0604020202020204" pitchFamily="34" charset="0"/>
              <a:cs typeface="Arial" panose="020B0604020202020204" pitchFamily="34" charset="0"/>
            </a:rPr>
            <a:t>Reduction in uncontrolled glucose cases, fewer diabetes-related hospital admissions, and strengthened community capacity for sustainable digital self-care practices.</a:t>
          </a:r>
        </a:p>
      </dsp:txBody>
      <dsp:txXfrm>
        <a:off x="5612895" y="1792604"/>
        <a:ext cx="5444798" cy="1792604"/>
      </dsp:txXfrm>
    </dsp:sp>
    <dsp:sp modelId="{D877F1FD-7042-4DF8-9B77-CB1FFEFF6C66}">
      <dsp:nvSpPr>
        <dsp:cNvPr id="0" name=""/>
        <dsp:cNvSpPr/>
      </dsp:nvSpPr>
      <dsp:spPr>
        <a:xfrm>
          <a:off x="7589122" y="268890"/>
          <a:ext cx="1492343" cy="149234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1">
          <a:scrgbClr r="0" g="0" b="0"/>
        </a:fillRef>
        <a:effectRef idx="2">
          <a:scrgbClr r="0" g="0" b="0"/>
        </a:effectRef>
        <a:fontRef idx="minor"/>
      </dsp:style>
    </dsp:sp>
    <dsp:sp modelId="{EF32DA83-7101-4D31-A1BF-4ECAB3BAFD81}">
      <dsp:nvSpPr>
        <dsp:cNvPr id="0" name=""/>
        <dsp:cNvSpPr/>
      </dsp:nvSpPr>
      <dsp:spPr>
        <a:xfrm>
          <a:off x="442497" y="3585209"/>
          <a:ext cx="10177451" cy="672226"/>
        </a:xfrm>
        <a:prstGeom prst="leftRightArrow">
          <a:avLst/>
        </a:prstGeom>
        <a:gradFill rotWithShape="0">
          <a:gsLst>
            <a:gs pos="0">
              <a:schemeClr val="accent5">
                <a:tint val="40000"/>
                <a:hueOff val="0"/>
                <a:satOff val="0"/>
                <a:lumOff val="0"/>
                <a:alphaOff val="0"/>
                <a:satMod val="103000"/>
                <a:lumMod val="102000"/>
                <a:tint val="94000"/>
              </a:schemeClr>
            </a:gs>
            <a:gs pos="50000">
              <a:schemeClr val="accent5">
                <a:tint val="40000"/>
                <a:hueOff val="0"/>
                <a:satOff val="0"/>
                <a:lumOff val="0"/>
                <a:alphaOff val="0"/>
                <a:satMod val="110000"/>
                <a:lumMod val="100000"/>
                <a:shade val="100000"/>
              </a:schemeClr>
            </a:gs>
            <a:gs pos="100000">
              <a:schemeClr val="accent5">
                <a:tint val="4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050BD-B23E-4C2A-98CF-2DDAA23FF14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333A2-ED9E-41A8-A099-7CCB2DC2A3B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A34839-60FC-4E5E-885E-F45ABC421CC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US" sz="2100" kern="1200"/>
            <a:t>The anticipated results will cover not only the behavioural side but also that of the clinical. Initially, GlucoTrack will turn up the awareness presented for the users and self-management with regard for self-assurance. </a:t>
          </a:r>
        </a:p>
      </dsp:txBody>
      <dsp:txXfrm>
        <a:off x="1437631" y="531"/>
        <a:ext cx="9077968" cy="1244702"/>
      </dsp:txXfrm>
    </dsp:sp>
    <dsp:sp modelId="{3BA277D0-FC5E-4272-9856-53BC12A36858}">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8FAAA-83E3-4796-857E-D2ACFCB87E3F}">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FE817F-7BDA-457B-99E8-9B92E1DF512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US" sz="2100" kern="1200"/>
            <a:t>Meanwhile, in this context, the long-term benefits are going to be visible in the form of less patients who are to be hospitalized and an overall healthier community supporting the right of people to equal benefit of health care. </a:t>
          </a:r>
        </a:p>
      </dsp:txBody>
      <dsp:txXfrm>
        <a:off x="1437631" y="1556410"/>
        <a:ext cx="9077968" cy="1244702"/>
      </dsp:txXfrm>
    </dsp:sp>
    <dsp:sp modelId="{A3F3A792-31B1-4460-9FFD-AF2DBE0BE2D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591D8-BAB5-4D79-A7DC-29CE8A3B6AF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66E06C-6197-4D18-B2ED-99ED8E69C4E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US" sz="2100" kern="1200"/>
            <a:t>The assessment will be purely based on the user data collected, and the opinions of the surrounding community for six and twelve months.</a:t>
          </a:r>
        </a:p>
      </dsp:txBody>
      <dsp:txXfrm>
        <a:off x="1437631" y="3112289"/>
        <a:ext cx="9077968" cy="12447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F8552-3DFF-4AEB-AC37-45636BE41CB9}">
      <dsp:nvSpPr>
        <dsp:cNvPr id="0" name=""/>
        <dsp:cNvSpPr/>
      </dsp:nvSpPr>
      <dsp:spPr>
        <a:xfrm>
          <a:off x="0" y="0"/>
          <a:ext cx="3849188" cy="121244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PRECEDE-PROCEED model integrates factors related to the diagnosis, implementation, and evaluation of health interventions (Kim et al., 2022). </a:t>
          </a:r>
          <a:endParaRPr lang="en-US" sz="1100" kern="1200" dirty="0"/>
        </a:p>
      </dsp:txBody>
      <dsp:txXfrm>
        <a:off x="35511" y="35511"/>
        <a:ext cx="2540862" cy="1141426"/>
      </dsp:txXfrm>
    </dsp:sp>
    <dsp:sp modelId="{9A22ACF9-3E4E-48B6-8788-A56FC38EBAB9}">
      <dsp:nvSpPr>
        <dsp:cNvPr id="0" name=""/>
        <dsp:cNvSpPr/>
      </dsp:nvSpPr>
      <dsp:spPr>
        <a:xfrm>
          <a:off x="339634" y="1414523"/>
          <a:ext cx="3849188" cy="121244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This encourages community participation and data-driven decision-making (</a:t>
          </a:r>
          <a:r>
            <a:rPr lang="en-GB" sz="1100" kern="1200" dirty="0" err="1"/>
            <a:t>Luangphituck</a:t>
          </a:r>
          <a:r>
            <a:rPr lang="en-GB" sz="1100" kern="1200" dirty="0"/>
            <a:t> et al., 2025).</a:t>
          </a:r>
          <a:endParaRPr lang="en-US" sz="1100" kern="1200" dirty="0"/>
        </a:p>
      </dsp:txBody>
      <dsp:txXfrm>
        <a:off x="375145" y="1450034"/>
        <a:ext cx="2650440" cy="1141426"/>
      </dsp:txXfrm>
    </dsp:sp>
    <dsp:sp modelId="{886BE1A2-855D-4D4A-BFF8-A8E08364FF44}">
      <dsp:nvSpPr>
        <dsp:cNvPr id="0" name=""/>
        <dsp:cNvSpPr/>
      </dsp:nvSpPr>
      <dsp:spPr>
        <a:xfrm>
          <a:off x="679268" y="2829047"/>
          <a:ext cx="3849188" cy="121244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u="none" strike="noStrike" kern="1200" dirty="0">
              <a:effectLst/>
              <a:latin typeface="Arial" panose="020B0604020202020204" pitchFamily="34" charset="0"/>
            </a:rPr>
            <a:t>The PRECEDE-PROCEED model or framework is considered one of the major supports of the planning phase that can be helpful for planning, carrying out, and appraising the </a:t>
          </a:r>
          <a:r>
            <a:rPr lang="en-GB" sz="1100" b="0" i="0" u="none" strike="noStrike" kern="1200" dirty="0" err="1">
              <a:effectLst/>
              <a:latin typeface="Arial" panose="020B0604020202020204" pitchFamily="34" charset="0"/>
            </a:rPr>
            <a:t>GlucoTrack</a:t>
          </a:r>
          <a:r>
            <a:rPr lang="en-GB" sz="1100" b="0" i="0" u="none" strike="noStrike" kern="1200" dirty="0">
              <a:effectLst/>
              <a:latin typeface="Arial" panose="020B0604020202020204" pitchFamily="34" charset="0"/>
            </a:rPr>
            <a:t> intervention (</a:t>
          </a:r>
          <a:r>
            <a:rPr lang="en-GB" sz="1100" b="0" kern="1200" dirty="0" err="1">
              <a:latin typeface="Arial" panose="020B0604020202020204" pitchFamily="34" charset="0"/>
              <a:cs typeface="Arial" panose="020B0604020202020204" pitchFamily="34" charset="0"/>
            </a:rPr>
            <a:t>Luangphituck</a:t>
          </a:r>
          <a:r>
            <a:rPr lang="en-GB" sz="1100" b="0" kern="1200" dirty="0">
              <a:latin typeface="Arial" panose="020B0604020202020204" pitchFamily="34" charset="0"/>
              <a:cs typeface="Arial" panose="020B0604020202020204" pitchFamily="34" charset="0"/>
            </a:rPr>
            <a:t> et al., 2025)</a:t>
          </a:r>
          <a:r>
            <a:rPr lang="en-GB" sz="1100" b="0" i="0" u="none" strike="noStrike" kern="1200" dirty="0">
              <a:effectLst/>
              <a:latin typeface="Arial" panose="020B0604020202020204" pitchFamily="34" charset="0"/>
            </a:rPr>
            <a:t>.</a:t>
          </a:r>
          <a:endParaRPr lang="en-US" sz="1100" b="0" kern="1200" dirty="0"/>
        </a:p>
      </dsp:txBody>
      <dsp:txXfrm>
        <a:off x="714779" y="2864558"/>
        <a:ext cx="2650440" cy="1141426"/>
      </dsp:txXfrm>
    </dsp:sp>
    <dsp:sp modelId="{EDCB0ED9-088E-499F-B233-690F22099EC4}">
      <dsp:nvSpPr>
        <dsp:cNvPr id="0" name=""/>
        <dsp:cNvSpPr/>
      </dsp:nvSpPr>
      <dsp:spPr>
        <a:xfrm>
          <a:off x="3061096" y="919440"/>
          <a:ext cx="788091" cy="788091"/>
        </a:xfrm>
        <a:prstGeom prst="downArrow">
          <a:avLst>
            <a:gd name="adj1" fmla="val 55000"/>
            <a:gd name="adj2" fmla="val 45000"/>
          </a:avLst>
        </a:prstGeom>
        <a:solidFill>
          <a:schemeClr val="accent6">
            <a:alpha val="90000"/>
            <a:tint val="40000"/>
            <a:hueOff val="0"/>
            <a:satOff val="0"/>
            <a:lumOff val="0"/>
            <a:alphaOff val="0"/>
          </a:schemeClr>
        </a:solidFill>
        <a:ln w="1905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238416" y="919440"/>
        <a:ext cx="433451" cy="593038"/>
      </dsp:txXfrm>
    </dsp:sp>
    <dsp:sp modelId="{52D6A023-E470-4850-96CE-DCE6980615C8}">
      <dsp:nvSpPr>
        <dsp:cNvPr id="0" name=""/>
        <dsp:cNvSpPr/>
      </dsp:nvSpPr>
      <dsp:spPr>
        <a:xfrm>
          <a:off x="3400731" y="2325880"/>
          <a:ext cx="788091" cy="788091"/>
        </a:xfrm>
        <a:prstGeom prst="downArrow">
          <a:avLst>
            <a:gd name="adj1" fmla="val 55000"/>
            <a:gd name="adj2" fmla="val 45000"/>
          </a:avLst>
        </a:prstGeom>
        <a:solidFill>
          <a:schemeClr val="accent6">
            <a:alpha val="90000"/>
            <a:tint val="40000"/>
            <a:hueOff val="0"/>
            <a:satOff val="0"/>
            <a:lumOff val="0"/>
            <a:alphaOff val="0"/>
          </a:schemeClr>
        </a:solidFill>
        <a:ln w="1905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578051" y="2325880"/>
        <a:ext cx="433451" cy="5930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DFFF9-FEBC-4253-B19A-F741FD7A2DF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858C3-5F96-409E-BB6C-7B5B3F9FD3DF}">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B2FE93-B858-4EBC-B077-944356AFBDA6}">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b="0" i="0" kern="1200" dirty="0"/>
            <a:t>Selected the PRECEDE–PROCEED model for its comprehensive structure covering needs assessment to evaluation (Kim et al., 2022).</a:t>
          </a:r>
          <a:endParaRPr lang="en-US" sz="2300" kern="1200" dirty="0"/>
        </a:p>
      </dsp:txBody>
      <dsp:txXfrm>
        <a:off x="1437631" y="531"/>
        <a:ext cx="9077968" cy="1244702"/>
      </dsp:txXfrm>
    </dsp:sp>
    <dsp:sp modelId="{D55B3A62-4088-408B-AF05-005B7FD6971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E55B6-5EF7-46C6-B343-D847EF00C83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91C317-DB05-4D31-B8B0-C72863995B4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b="0" i="0" kern="1200" dirty="0"/>
            <a:t>The model integrates behavioural, environmental and policy determinants of health, making it suitable for digital health interventions (Evans, Welsh and Seibold, 2022).</a:t>
          </a:r>
          <a:endParaRPr lang="en-US" sz="2300" kern="1200" dirty="0"/>
        </a:p>
      </dsp:txBody>
      <dsp:txXfrm>
        <a:off x="1437631" y="1556410"/>
        <a:ext cx="9077968" cy="1244702"/>
      </dsp:txXfrm>
    </dsp:sp>
    <dsp:sp modelId="{D923A277-640B-4B0E-AD94-469F21398B02}">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A70BA2-1B13-4442-BDB3-54D92F11EDCA}">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669C0E-DCB2-4CB6-AA4A-8FB82AF9B98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b="0" i="0" kern="1200"/>
            <a:t>This model is used to plan GlucoTrack: assess community need → design digital intervention → deliver and evaluate outcomes (Luangphituck et al., 2025).</a:t>
          </a:r>
          <a:endParaRPr lang="en-US" sz="2300" kern="1200"/>
        </a:p>
      </dsp:txBody>
      <dsp:txXfrm>
        <a:off x="1437631" y="3112289"/>
        <a:ext cx="9077968" cy="12447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CF422-77FE-47BF-82EF-D93C5F269D11}">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DEB18786-4211-4458-A920-C4ED70701899}">
      <dsp:nvSpPr>
        <dsp:cNvPr id="0" name=""/>
        <dsp:cNvSpPr/>
      </dsp:nvSpPr>
      <dsp:spPr>
        <a:xfrm>
          <a:off x="487732" y="2994"/>
          <a:ext cx="2757264" cy="16543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It provides a proper structure for the health intervention planning (Selvaraj and Sriram, 2022).</a:t>
          </a:r>
          <a:endParaRPr lang="en-US" sz="1400" kern="1200" dirty="0">
            <a:latin typeface="Arial" panose="020B0604020202020204" pitchFamily="34" charset="0"/>
            <a:cs typeface="Arial" panose="020B0604020202020204" pitchFamily="34" charset="0"/>
          </a:endParaRPr>
        </a:p>
      </dsp:txBody>
      <dsp:txXfrm>
        <a:off x="487732" y="2994"/>
        <a:ext cx="2757264" cy="1654358"/>
      </dsp:txXfrm>
    </dsp:sp>
    <dsp:sp modelId="{2E6A96F1-9AEC-41A0-B9E2-2E1E59EEAFF4}">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C40A9444-7B94-409B-A9DD-C3124C7BE839}">
      <dsp:nvSpPr>
        <dsp:cNvPr id="0" name=""/>
        <dsp:cNvSpPr/>
      </dsp:nvSpPr>
      <dsp:spPr>
        <a:xfrm>
          <a:off x="3879167" y="2994"/>
          <a:ext cx="2757264" cy="16543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Stakeholder and community involvement are encouraged by this model (Kim et al., 2022).</a:t>
          </a:r>
          <a:endParaRPr lang="en-US" sz="1400" kern="1200" dirty="0">
            <a:latin typeface="Arial" panose="020B0604020202020204" pitchFamily="34" charset="0"/>
            <a:cs typeface="Arial" panose="020B0604020202020204" pitchFamily="34" charset="0"/>
          </a:endParaRPr>
        </a:p>
      </dsp:txBody>
      <dsp:txXfrm>
        <a:off x="3879167" y="2994"/>
        <a:ext cx="2757264" cy="1654358"/>
      </dsp:txXfrm>
    </dsp:sp>
    <dsp:sp modelId="{A440DCBA-51C1-4186-89BA-6D53A4649A74}">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89A1462A-45EC-467F-9AA9-6695656DDF50}">
      <dsp:nvSpPr>
        <dsp:cNvPr id="0" name=""/>
        <dsp:cNvSpPr/>
      </dsp:nvSpPr>
      <dsp:spPr>
        <a:xfrm>
          <a:off x="7270602" y="2994"/>
          <a:ext cx="2757264" cy="16543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This promotes transparency in the intervention designs (Filippi et al., 2023)</a:t>
          </a:r>
          <a:endParaRPr lang="en-US" sz="1400" kern="1200">
            <a:latin typeface="Arial" panose="020B0604020202020204" pitchFamily="34" charset="0"/>
            <a:cs typeface="Arial" panose="020B0604020202020204" pitchFamily="34" charset="0"/>
          </a:endParaRPr>
        </a:p>
      </dsp:txBody>
      <dsp:txXfrm>
        <a:off x="7270602" y="2994"/>
        <a:ext cx="2757264" cy="1654358"/>
      </dsp:txXfrm>
    </dsp:sp>
    <dsp:sp modelId="{69C93A39-68F9-4596-A15B-B4D67978BDAA}">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BD9EAD27-577F-4CE7-9100-34B377A54585}">
      <dsp:nvSpPr>
        <dsp:cNvPr id="0" name=""/>
        <dsp:cNvSpPr/>
      </dsp:nvSpPr>
      <dsp:spPr>
        <a:xfrm>
          <a:off x="487732" y="2291523"/>
          <a:ext cx="2757264" cy="16543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Using this stage-based process, the behavioural change will be assessed to understand the health outcomes, which can be measured as the stage of outcome (Filippi et al., 2023). </a:t>
          </a:r>
          <a:endParaRPr lang="en-US" sz="1400" kern="1200">
            <a:latin typeface="Arial" panose="020B0604020202020204" pitchFamily="34" charset="0"/>
            <a:cs typeface="Arial" panose="020B0604020202020204" pitchFamily="34" charset="0"/>
          </a:endParaRPr>
        </a:p>
      </dsp:txBody>
      <dsp:txXfrm>
        <a:off x="487732" y="2291523"/>
        <a:ext cx="2757264" cy="1654358"/>
      </dsp:txXfrm>
    </dsp:sp>
    <dsp:sp modelId="{96F80931-FD65-4638-889C-4E86D152C0F1}">
      <dsp:nvSpPr>
        <dsp:cNvPr id="0" name=""/>
        <dsp:cNvSpPr/>
      </dsp:nvSpPr>
      <dsp:spPr>
        <a:xfrm>
          <a:off x="6634632" y="3072982"/>
          <a:ext cx="603570" cy="91440"/>
        </a:xfrm>
        <a:custGeom>
          <a:avLst/>
          <a:gdLst/>
          <a:ahLst/>
          <a:cxnLst/>
          <a:rect l="0" t="0" r="0" b="0"/>
          <a:pathLst>
            <a:path>
              <a:moveTo>
                <a:pt x="0" y="45720"/>
              </a:moveTo>
              <a:lnTo>
                <a:pt x="603570"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3115531"/>
        <a:ext cx="31708" cy="6341"/>
      </dsp:txXfrm>
    </dsp:sp>
    <dsp:sp modelId="{EA1ADDE5-BA24-4966-B935-3ABF05240732}">
      <dsp:nvSpPr>
        <dsp:cNvPr id="0" name=""/>
        <dsp:cNvSpPr/>
      </dsp:nvSpPr>
      <dsp:spPr>
        <a:xfrm>
          <a:off x="3879167" y="2291523"/>
          <a:ext cx="2757264" cy="16543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behaviours are further influenced by individual, environmental, and policy factors, as is the case for the considered digital health intervention (Kim et al., 2022). </a:t>
          </a:r>
          <a:endParaRPr lang="en-US" sz="1400" kern="1200">
            <a:latin typeface="Arial" panose="020B0604020202020204" pitchFamily="34" charset="0"/>
            <a:cs typeface="Arial" panose="020B0604020202020204" pitchFamily="34" charset="0"/>
          </a:endParaRPr>
        </a:p>
      </dsp:txBody>
      <dsp:txXfrm>
        <a:off x="3879167" y="2291523"/>
        <a:ext cx="2757264" cy="1654358"/>
      </dsp:txXfrm>
    </dsp:sp>
    <dsp:sp modelId="{255DCFA6-C001-4D8D-B4AD-D02019064B8A}">
      <dsp:nvSpPr>
        <dsp:cNvPr id="0" name=""/>
        <dsp:cNvSpPr/>
      </dsp:nvSpPr>
      <dsp:spPr>
        <a:xfrm>
          <a:off x="7270602" y="2291523"/>
          <a:ext cx="2757264" cy="16543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Thus, the PRECEDE-PROCEED model will not only provide a systematic, evidence-informed way of planning purposefully, but also a clear evaluation pathway for the intervention.</a:t>
          </a:r>
          <a:endParaRPr lang="en-US" sz="1400" kern="1200" dirty="0">
            <a:latin typeface="Arial" panose="020B0604020202020204" pitchFamily="34" charset="0"/>
            <a:cs typeface="Arial" panose="020B0604020202020204" pitchFamily="34" charset="0"/>
          </a:endParaRPr>
        </a:p>
      </dsp:txBody>
      <dsp:txXfrm>
        <a:off x="7270602" y="2291523"/>
        <a:ext cx="2757264" cy="165435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325DC-9E8A-4ECE-BA1C-03B53992B841}">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1E8E8-00FC-449E-87B0-2616B6C94DF9}">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3F690-2393-419C-9823-ECB47A266260}">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Phase 1: Social Assessment – Identify and evaluate for and assess regular glucose testing</a:t>
          </a:r>
          <a:endParaRPr lang="en-US" sz="1400" b="1" kern="1200">
            <a:latin typeface="Arial" panose="020B0604020202020204" pitchFamily="34" charset="0"/>
            <a:cs typeface="Arial" panose="020B0604020202020204" pitchFamily="34" charset="0"/>
          </a:endParaRPr>
        </a:p>
      </dsp:txBody>
      <dsp:txXfrm>
        <a:off x="1357965" y="2319"/>
        <a:ext cx="4887299" cy="1175727"/>
      </dsp:txXfrm>
    </dsp:sp>
    <dsp:sp modelId="{5B0040B6-36B4-4B9A-B077-CA45C2E4B2EF}">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1678F-8457-4153-836B-7D332A99E1B0}">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D35111-7A0B-4E38-B288-5A3E519978D2}">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US" sz="1400" b="0" kern="1200">
              <a:latin typeface="Arial" panose="020B0604020202020204" pitchFamily="34" charset="0"/>
              <a:cs typeface="Arial" panose="020B0604020202020204" pitchFamily="34" charset="0"/>
            </a:rPr>
            <a:t>Integrating </a:t>
          </a:r>
          <a:r>
            <a:rPr lang="en-GB" sz="1400" b="0" kern="1200">
              <a:latin typeface="Arial" panose="020B0604020202020204" pitchFamily="34" charset="0"/>
              <a:cs typeface="Arial" panose="020B0604020202020204" pitchFamily="34" charset="0"/>
            </a:rPr>
            <a:t>diagnosis, implementation, and evaluation</a:t>
          </a:r>
          <a:endParaRPr lang="en-US" sz="1400" b="0" kern="1200">
            <a:latin typeface="Arial" panose="020B0604020202020204" pitchFamily="34" charset="0"/>
            <a:cs typeface="Arial" panose="020B0604020202020204" pitchFamily="34" charset="0"/>
          </a:endParaRPr>
        </a:p>
      </dsp:txBody>
      <dsp:txXfrm>
        <a:off x="1357965" y="1471979"/>
        <a:ext cx="4887299" cy="1175727"/>
      </dsp:txXfrm>
    </dsp:sp>
    <dsp:sp modelId="{B8AB502E-048D-4C07-9184-306DB0645FD7}">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AB859D-8753-4850-AA94-E699D90EAF68}">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3BF68A-41A0-4AA2-AA05-18D5761DD3D7}">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GB" sz="1400" b="0" i="0" u="none" strike="noStrike" kern="1200">
              <a:effectLst/>
              <a:latin typeface="Arial" panose="020B0604020202020204" pitchFamily="34" charset="0"/>
              <a:cs typeface="Arial" panose="020B0604020202020204" pitchFamily="34" charset="0"/>
            </a:rPr>
            <a:t>This </a:t>
          </a:r>
          <a:r>
            <a:rPr lang="en-GB" sz="1400" kern="1200">
              <a:latin typeface="Arial" panose="020B0604020202020204" pitchFamily="34" charset="0"/>
              <a:cs typeface="Arial" panose="020B0604020202020204" pitchFamily="34" charset="0"/>
            </a:rPr>
            <a:t>begins with identifying the social and epidemiological issues affecting quality of life before moving into educational and ecological assessments to determine behavioural influences </a:t>
          </a:r>
          <a:r>
            <a:rPr lang="en-GB" sz="1400" b="0" kern="1200">
              <a:latin typeface="Arial" panose="020B0604020202020204" pitchFamily="34" charset="0"/>
              <a:cs typeface="Arial" panose="020B0604020202020204" pitchFamily="34" charset="0"/>
            </a:rPr>
            <a:t>(Selvaraj and Sriram, 2022).</a:t>
          </a:r>
          <a:endParaRPr lang="en-US" sz="1400" b="0" kern="1200">
            <a:latin typeface="Arial" panose="020B0604020202020204" pitchFamily="34" charset="0"/>
            <a:cs typeface="Arial" panose="020B0604020202020204" pitchFamily="34" charset="0"/>
          </a:endParaRPr>
        </a:p>
      </dsp:txBody>
      <dsp:txXfrm>
        <a:off x="1357965" y="2941639"/>
        <a:ext cx="4887299" cy="1175727"/>
      </dsp:txXfrm>
    </dsp:sp>
    <dsp:sp modelId="{6B9FDAD3-DAE9-4D94-93D6-49038CA9350D}">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AB2F4-63C4-47F1-BD11-78A01CB61EAD}">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97FBB-1011-4261-A146-55B37963127A}">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GB" sz="1400" b="0" i="0" u="none" strike="noStrike" kern="1200">
              <a:effectLst/>
              <a:latin typeface="Arial" panose="020B0604020202020204" pitchFamily="34" charset="0"/>
              <a:cs typeface="Arial" panose="020B0604020202020204" pitchFamily="34" charset="0"/>
            </a:rPr>
            <a:t>The first phase focusing on the quality of individuals who can impact financial limitations for healthcare in their ability to check their sugar levels regularly, due to the cost associated with the level of deviation and financial limit.</a:t>
          </a:r>
          <a:endParaRPr lang="en-US" sz="1400" b="0" kern="1200">
            <a:latin typeface="Arial" panose="020B0604020202020204" pitchFamily="34" charset="0"/>
            <a:cs typeface="Arial" panose="020B0604020202020204" pitchFamily="34" charset="0"/>
          </a:endParaRPr>
        </a:p>
      </dsp:txBody>
      <dsp:txXfrm>
        <a:off x="1357965" y="4411299"/>
        <a:ext cx="4887299" cy="117572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FE903-59E6-4EF8-887E-166AB1A88B0B}">
      <dsp:nvSpPr>
        <dsp:cNvPr id="0" name=""/>
        <dsp:cNvSpPr/>
      </dsp:nvSpPr>
      <dsp:spPr>
        <a:xfrm>
          <a:off x="0" y="0"/>
          <a:ext cx="10474235"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91510D0-0D5E-4137-AB3D-2C555636BADA}">
      <dsp:nvSpPr>
        <dsp:cNvPr id="0" name=""/>
        <dsp:cNvSpPr/>
      </dsp:nvSpPr>
      <dsp:spPr>
        <a:xfrm>
          <a:off x="0" y="0"/>
          <a:ext cx="2094847" cy="4115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latin typeface="Arial" panose="020B0604020202020204" pitchFamily="34" charset="0"/>
              <a:cs typeface="Arial" panose="020B0604020202020204" pitchFamily="34" charset="0"/>
            </a:rPr>
            <a:t>Phase 2: Epidemiological, Behavioural &amp; Environmental Assessment – Investigate and analyse the low frequency of glucose testing and the lack of inexpensive and accessible tools for glucose monitoring </a:t>
          </a:r>
          <a:endParaRPr lang="en-IN" sz="1900" kern="1200">
            <a:latin typeface="Arial" panose="020B0604020202020204" pitchFamily="34" charset="0"/>
            <a:cs typeface="Arial" panose="020B0604020202020204" pitchFamily="34" charset="0"/>
          </a:endParaRPr>
        </a:p>
      </dsp:txBody>
      <dsp:txXfrm>
        <a:off x="0" y="0"/>
        <a:ext cx="2094847" cy="4115018"/>
      </dsp:txXfrm>
    </dsp:sp>
    <dsp:sp modelId="{878AF491-0652-4764-A662-2BACF4C33C84}">
      <dsp:nvSpPr>
        <dsp:cNvPr id="0" name=""/>
        <dsp:cNvSpPr/>
      </dsp:nvSpPr>
      <dsp:spPr>
        <a:xfrm>
          <a:off x="2251960" y="48373"/>
          <a:ext cx="8222274" cy="967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Aligns with evidence-based practice through data collection and iterative evaluation (Kim et al., 2022).</a:t>
          </a:r>
          <a:endParaRPr lang="en-IN" sz="2000" kern="1200">
            <a:latin typeface="Arial" panose="020B0604020202020204" pitchFamily="34" charset="0"/>
            <a:cs typeface="Arial" panose="020B0604020202020204" pitchFamily="34" charset="0"/>
          </a:endParaRPr>
        </a:p>
      </dsp:txBody>
      <dsp:txXfrm>
        <a:off x="2251960" y="48373"/>
        <a:ext cx="8222274" cy="967471"/>
      </dsp:txXfrm>
    </dsp:sp>
    <dsp:sp modelId="{B0C2BE02-B058-4D61-ADDB-5C0682756602}">
      <dsp:nvSpPr>
        <dsp:cNvPr id="0" name=""/>
        <dsp:cNvSpPr/>
      </dsp:nvSpPr>
      <dsp:spPr>
        <a:xfrm>
          <a:off x="2094847" y="1015844"/>
          <a:ext cx="8379388" cy="0"/>
        </a:xfrm>
        <a:prstGeom prst="line">
          <a:avLst/>
        </a:prstGeom>
        <a:noFill/>
        <a:ln w="12700" cap="flat" cmpd="sng" algn="ctr">
          <a:solidFill>
            <a:schemeClr val="accent6">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E7BE4771-277C-4C65-BBF2-E71EEE0C0303}">
      <dsp:nvSpPr>
        <dsp:cNvPr id="0" name=""/>
        <dsp:cNvSpPr/>
      </dsp:nvSpPr>
      <dsp:spPr>
        <a:xfrm>
          <a:off x="2251960" y="1064218"/>
          <a:ext cx="8222274" cy="967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second phase focuses on testing the equation and the measurable of the healthy terminal using national data and local clinic reports. </a:t>
          </a:r>
          <a:endParaRPr lang="en-IN" sz="2000" kern="1200" dirty="0">
            <a:latin typeface="Arial" panose="020B0604020202020204" pitchFamily="34" charset="0"/>
            <a:cs typeface="Arial" panose="020B0604020202020204" pitchFamily="34" charset="0"/>
          </a:endParaRPr>
        </a:p>
      </dsp:txBody>
      <dsp:txXfrm>
        <a:off x="2251960" y="1064218"/>
        <a:ext cx="8222274" cy="967471"/>
      </dsp:txXfrm>
    </dsp:sp>
    <dsp:sp modelId="{8B004E4C-552A-4606-82C6-7F9434956910}">
      <dsp:nvSpPr>
        <dsp:cNvPr id="0" name=""/>
        <dsp:cNvSpPr/>
      </dsp:nvSpPr>
      <dsp:spPr>
        <a:xfrm>
          <a:off x="2094847" y="2031689"/>
          <a:ext cx="8379388" cy="0"/>
        </a:xfrm>
        <a:prstGeom prst="line">
          <a:avLst/>
        </a:prstGeom>
        <a:noFill/>
        <a:ln w="12700" cap="flat" cmpd="sng" algn="ctr">
          <a:solidFill>
            <a:schemeClr val="accent6">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83E0DDF2-E6C2-4967-B97B-9A0DF7CD6339}">
      <dsp:nvSpPr>
        <dsp:cNvPr id="0" name=""/>
        <dsp:cNvSpPr/>
      </dsp:nvSpPr>
      <dsp:spPr>
        <a:xfrm>
          <a:off x="2251960" y="2080063"/>
          <a:ext cx="8222274" cy="967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This will be helpful for prevalence, control, and database development with the training behaviour for checking blood sugar levels (Selvaraj and Sriram, 2022). </a:t>
          </a:r>
          <a:endParaRPr lang="en-IN" sz="2000" kern="1200">
            <a:latin typeface="Arial" panose="020B0604020202020204" pitchFamily="34" charset="0"/>
            <a:cs typeface="Arial" panose="020B0604020202020204" pitchFamily="34" charset="0"/>
          </a:endParaRPr>
        </a:p>
      </dsp:txBody>
      <dsp:txXfrm>
        <a:off x="2251960" y="2080063"/>
        <a:ext cx="8222274" cy="967471"/>
      </dsp:txXfrm>
    </dsp:sp>
    <dsp:sp modelId="{9F6868B6-37BD-4802-A23F-93AF29821158}">
      <dsp:nvSpPr>
        <dsp:cNvPr id="0" name=""/>
        <dsp:cNvSpPr/>
      </dsp:nvSpPr>
      <dsp:spPr>
        <a:xfrm>
          <a:off x="2094847" y="3047534"/>
          <a:ext cx="8379388" cy="0"/>
        </a:xfrm>
        <a:prstGeom prst="line">
          <a:avLst/>
        </a:prstGeom>
        <a:noFill/>
        <a:ln w="12700" cap="flat" cmpd="sng" algn="ctr">
          <a:solidFill>
            <a:schemeClr val="accent6">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CDFC94B4-16E0-4E1B-AAEC-824540756004}">
      <dsp:nvSpPr>
        <dsp:cNvPr id="0" name=""/>
        <dsp:cNvSpPr/>
      </dsp:nvSpPr>
      <dsp:spPr>
        <a:xfrm>
          <a:off x="2251960" y="3095908"/>
          <a:ext cx="8222274" cy="967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This phase is essential for the progress management of the task </a:t>
          </a:r>
          <a:r>
            <a:rPr lang="en-GB" sz="2000" b="0" i="0" kern="1200" dirty="0"/>
            <a:t>(Kim et al., 2022)</a:t>
          </a:r>
          <a:r>
            <a:rPr lang="en-GB" sz="2000" kern="1200" dirty="0">
              <a:latin typeface="Arial" panose="020B0604020202020204" pitchFamily="34" charset="0"/>
              <a:cs typeface="Arial" panose="020B0604020202020204" pitchFamily="34" charset="0"/>
            </a:rPr>
            <a:t>. </a:t>
          </a:r>
          <a:endParaRPr lang="en-IN" sz="2000" kern="1200" dirty="0">
            <a:latin typeface="Arial" panose="020B0604020202020204" pitchFamily="34" charset="0"/>
            <a:cs typeface="Arial" panose="020B0604020202020204" pitchFamily="34" charset="0"/>
          </a:endParaRPr>
        </a:p>
      </dsp:txBody>
      <dsp:txXfrm>
        <a:off x="2251960" y="3095908"/>
        <a:ext cx="8222274" cy="967471"/>
      </dsp:txXfrm>
    </dsp:sp>
    <dsp:sp modelId="{0F42089B-5E91-4E20-81A7-E2254B708E03}">
      <dsp:nvSpPr>
        <dsp:cNvPr id="0" name=""/>
        <dsp:cNvSpPr/>
      </dsp:nvSpPr>
      <dsp:spPr>
        <a:xfrm>
          <a:off x="2094847" y="4063379"/>
          <a:ext cx="8379388" cy="0"/>
        </a:xfrm>
        <a:prstGeom prst="line">
          <a:avLst/>
        </a:prstGeom>
        <a:noFill/>
        <a:ln w="12700" cap="flat" cmpd="sng" algn="ctr">
          <a:solidFill>
            <a:schemeClr val="accent6">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F1F46-8990-42F0-9F99-1D50CCE49A22}">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latin typeface="Arial" panose="020B0604020202020204" pitchFamily="34" charset="0"/>
              <a:cs typeface="Arial" panose="020B0604020202020204" pitchFamily="34" charset="0"/>
            </a:rPr>
            <a:t>Phase 3: Educational &amp; Ecological Assessment – Identify barriers to testing: awareness, motivation, and access.</a:t>
          </a:r>
          <a:endParaRPr lang="en-US" sz="1900" b="1" kern="1200">
            <a:latin typeface="Arial" panose="020B0604020202020204" pitchFamily="34" charset="0"/>
            <a:cs typeface="Arial" panose="020B0604020202020204" pitchFamily="34" charset="0"/>
          </a:endParaRPr>
        </a:p>
      </dsp:txBody>
      <dsp:txXfrm>
        <a:off x="307345" y="1546"/>
        <a:ext cx="3222855" cy="1933713"/>
      </dsp:txXfrm>
    </dsp:sp>
    <dsp:sp modelId="{CDAA6AA5-5C62-46FC-AE17-DB82D6D73E47}">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Overall, this promotes accountability and transparency (Lei et al., 2025). </a:t>
          </a:r>
          <a:endParaRPr lang="en-US" sz="1900" kern="1200">
            <a:latin typeface="Arial" panose="020B0604020202020204" pitchFamily="34" charset="0"/>
            <a:cs typeface="Arial" panose="020B0604020202020204" pitchFamily="34" charset="0"/>
          </a:endParaRPr>
        </a:p>
      </dsp:txBody>
      <dsp:txXfrm>
        <a:off x="3852486" y="1546"/>
        <a:ext cx="3222855" cy="1933713"/>
      </dsp:txXfrm>
    </dsp:sp>
    <dsp:sp modelId="{F919DDC6-6BA8-437D-9E33-8134F5CDC801}">
      <dsp:nvSpPr>
        <dsp:cNvPr id="0" name=""/>
        <dsp:cNvSpPr/>
      </dsp:nvSpPr>
      <dsp:spPr>
        <a:xfrm>
          <a:off x="7397627" y="1546"/>
          <a:ext cx="3222855" cy="1933713"/>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u="none" strike="noStrike" kern="1200">
              <a:effectLst/>
              <a:latin typeface="Arial" panose="020B0604020202020204" pitchFamily="34" charset="0"/>
              <a:cs typeface="Arial" panose="020B0604020202020204" pitchFamily="34" charset="0"/>
            </a:rPr>
            <a:t>Phase 3 examines predisposing, enabling, and reinforcing factors of the behaviours. </a:t>
          </a:r>
          <a:endParaRPr lang="en-US" sz="1900" kern="1200">
            <a:latin typeface="Arial" panose="020B0604020202020204" pitchFamily="34" charset="0"/>
            <a:cs typeface="Arial" panose="020B0604020202020204" pitchFamily="34" charset="0"/>
          </a:endParaRPr>
        </a:p>
      </dsp:txBody>
      <dsp:txXfrm>
        <a:off x="7397627" y="1546"/>
        <a:ext cx="3222855" cy="1933713"/>
      </dsp:txXfrm>
    </dsp:sp>
    <dsp:sp modelId="{1433E85A-7AC1-4ED4-A893-7DF2033619E9}">
      <dsp:nvSpPr>
        <dsp:cNvPr id="0" name=""/>
        <dsp:cNvSpPr/>
      </dsp:nvSpPr>
      <dsp:spPr>
        <a:xfrm>
          <a:off x="2079915" y="2257545"/>
          <a:ext cx="3222855" cy="1933713"/>
        </a:xfrm>
        <a:prstGeom prst="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u="none" strike="noStrike" kern="1200">
              <a:effectLst/>
              <a:latin typeface="Arial" panose="020B0604020202020204" pitchFamily="34" charset="0"/>
              <a:cs typeface="Arial" panose="020B0604020202020204" pitchFamily="34" charset="0"/>
            </a:rPr>
            <a:t>The predisposing factors that impact behaviour are low awareness of diabetes, limited digital literacy </a:t>
          </a:r>
          <a:r>
            <a:rPr lang="en-GB" sz="1900" kern="1200">
              <a:latin typeface="Arial" panose="020B0604020202020204" pitchFamily="34" charset="0"/>
              <a:cs typeface="Arial" panose="020B0604020202020204" pitchFamily="34" charset="0"/>
            </a:rPr>
            <a:t>(Selvaraj and Sriram, 2022)</a:t>
          </a:r>
          <a:r>
            <a:rPr lang="en-GB" sz="1900" b="0" i="0" u="none" strike="noStrike" kern="1200">
              <a:effectLst/>
              <a:latin typeface="Arial" panose="020B0604020202020204" pitchFamily="34" charset="0"/>
              <a:cs typeface="Arial" panose="020B0604020202020204" pitchFamily="34" charset="0"/>
            </a:rPr>
            <a:t>. </a:t>
          </a:r>
          <a:endParaRPr lang="en-US" sz="1900" kern="1200">
            <a:latin typeface="Arial" panose="020B0604020202020204" pitchFamily="34" charset="0"/>
            <a:cs typeface="Arial" panose="020B0604020202020204" pitchFamily="34" charset="0"/>
          </a:endParaRPr>
        </a:p>
      </dsp:txBody>
      <dsp:txXfrm>
        <a:off x="2079915" y="2257545"/>
        <a:ext cx="3222855" cy="1933713"/>
      </dsp:txXfrm>
    </dsp:sp>
    <dsp:sp modelId="{72591E5E-0F35-45DA-96CC-2E5D32FCAD3E}">
      <dsp:nvSpPr>
        <dsp:cNvPr id="0" name=""/>
        <dsp:cNvSpPr/>
      </dsp:nvSpPr>
      <dsp:spPr>
        <a:xfrm>
          <a:off x="5625057" y="2257545"/>
          <a:ext cx="3222855" cy="1933713"/>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u="none" strike="noStrike" kern="1200">
              <a:effectLst/>
              <a:latin typeface="Arial" panose="020B0604020202020204" pitchFamily="34" charset="0"/>
              <a:cs typeface="Arial" panose="020B0604020202020204" pitchFamily="34" charset="0"/>
            </a:rPr>
            <a:t>The initial three steps of the PRECEDE model support the proper evaluation of the task of diabetes self-management, which is not acceptable among adults.</a:t>
          </a:r>
          <a:endParaRPr lang="en-US" sz="1900" kern="1200">
            <a:latin typeface="Arial" panose="020B0604020202020204" pitchFamily="34" charset="0"/>
            <a:cs typeface="Arial" panose="020B0604020202020204" pitchFamily="34" charset="0"/>
          </a:endParaRPr>
        </a:p>
      </dsp:txBody>
      <dsp:txXfrm>
        <a:off x="5625057" y="2257545"/>
        <a:ext cx="3222855" cy="193371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771E8-D0F4-4E1C-816B-7FF834816CD7}">
      <dsp:nvSpPr>
        <dsp:cNvPr id="0" name=""/>
        <dsp:cNvSpPr/>
      </dsp:nvSpPr>
      <dsp:spPr>
        <a:xfrm>
          <a:off x="82613" y="173013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13333-DFEC-4289-8006-38787B5A737B}">
      <dsp:nvSpPr>
        <dsp:cNvPr id="0" name=""/>
        <dsp:cNvSpPr/>
      </dsp:nvSpPr>
      <dsp:spPr>
        <a:xfrm>
          <a:off x="271034" y="191856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65CF75-0E10-4ABB-91E4-9EC8D86FCE76}">
      <dsp:nvSpPr>
        <dsp:cNvPr id="0" name=""/>
        <dsp:cNvSpPr/>
      </dsp:nvSpPr>
      <dsp:spPr>
        <a:xfrm>
          <a:off x="1172126"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Implementation of the </a:t>
          </a:r>
          <a:r>
            <a:rPr lang="en-GB" sz="1800" kern="1200" dirty="0" err="1">
              <a:latin typeface="Arial" panose="020B0604020202020204" pitchFamily="34" charset="0"/>
              <a:cs typeface="Arial" panose="020B0604020202020204" pitchFamily="34" charset="0"/>
            </a:rPr>
            <a:t>GlucoTrack</a:t>
          </a:r>
          <a:r>
            <a:rPr lang="en-GB" sz="1800" kern="1200" dirty="0">
              <a:latin typeface="Arial" panose="020B0604020202020204" pitchFamily="34" charset="0"/>
              <a:cs typeface="Arial" panose="020B0604020202020204" pitchFamily="34" charset="0"/>
            </a:rPr>
            <a:t> application will trigger the training sessions driven by the clinics (Filippi et al., 2023).</a:t>
          </a:r>
          <a:endParaRPr lang="en-US" sz="1800" kern="1200" dirty="0">
            <a:latin typeface="Arial" panose="020B0604020202020204" pitchFamily="34" charset="0"/>
            <a:cs typeface="Arial" panose="020B0604020202020204" pitchFamily="34" charset="0"/>
          </a:endParaRPr>
        </a:p>
      </dsp:txBody>
      <dsp:txXfrm>
        <a:off x="1172126" y="1730139"/>
        <a:ext cx="2114937" cy="897246"/>
      </dsp:txXfrm>
    </dsp:sp>
    <dsp:sp modelId="{CFCE27B2-4EEB-4EB6-8A41-43BB9AA4D699}">
      <dsp:nvSpPr>
        <dsp:cNvPr id="0" name=""/>
        <dsp:cNvSpPr/>
      </dsp:nvSpPr>
      <dsp:spPr>
        <a:xfrm>
          <a:off x="3655575" y="173013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FEDCF-71BC-4C42-805D-1A21C9702D2F}">
      <dsp:nvSpPr>
        <dsp:cNvPr id="0" name=""/>
        <dsp:cNvSpPr/>
      </dsp:nvSpPr>
      <dsp:spPr>
        <a:xfrm>
          <a:off x="3843996" y="191856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613F57-6F77-43B0-89ED-0C6D78A52A8A}">
      <dsp:nvSpPr>
        <dsp:cNvPr id="0" name=""/>
        <dsp:cNvSpPr/>
      </dsp:nvSpPr>
      <dsp:spPr>
        <a:xfrm>
          <a:off x="4745088"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Process Evaluation needs to focus on downloads and daily active users to complete the workshop.</a:t>
          </a:r>
          <a:endParaRPr lang="en-US" sz="1800" kern="1200" dirty="0">
            <a:latin typeface="Arial" panose="020B0604020202020204" pitchFamily="34" charset="0"/>
            <a:cs typeface="Arial" panose="020B0604020202020204" pitchFamily="34" charset="0"/>
          </a:endParaRPr>
        </a:p>
      </dsp:txBody>
      <dsp:txXfrm>
        <a:off x="4745088" y="1730139"/>
        <a:ext cx="2114937" cy="897246"/>
      </dsp:txXfrm>
    </dsp:sp>
    <dsp:sp modelId="{4AD663D8-1B4E-4A72-B50B-1FD3E6E9F02E}">
      <dsp:nvSpPr>
        <dsp:cNvPr id="0" name=""/>
        <dsp:cNvSpPr/>
      </dsp:nvSpPr>
      <dsp:spPr>
        <a:xfrm>
          <a:off x="7228536" y="173013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2FBE4-8133-49D1-82E6-CD9D126A0EF5}">
      <dsp:nvSpPr>
        <dsp:cNvPr id="0" name=""/>
        <dsp:cNvSpPr/>
      </dsp:nvSpPr>
      <dsp:spPr>
        <a:xfrm>
          <a:off x="7416958" y="191856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D8EFD-0EFB-4171-8C88-14FD8B02518D}">
      <dsp:nvSpPr>
        <dsp:cNvPr id="0" name=""/>
        <dsp:cNvSpPr/>
      </dsp:nvSpPr>
      <dsp:spPr>
        <a:xfrm>
          <a:off x="8318049"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This ensures that </a:t>
          </a:r>
          <a:r>
            <a:rPr lang="en-GB" sz="1800" kern="1200">
              <a:latin typeface="Arial" panose="020B0604020202020204" pitchFamily="34" charset="0"/>
              <a:cs typeface="Arial" panose="020B0604020202020204" pitchFamily="34" charset="0"/>
            </a:rPr>
            <a:t>the strategies are systematically implemented, monitored, and evaluated for both process and outcomes</a:t>
          </a:r>
          <a:endParaRPr lang="en-US" sz="1800" kern="1200">
            <a:latin typeface="Arial" panose="020B0604020202020204" pitchFamily="34" charset="0"/>
            <a:cs typeface="Arial" panose="020B0604020202020204" pitchFamily="34" charset="0"/>
          </a:endParaRPr>
        </a:p>
      </dsp:txBody>
      <dsp:txXfrm>
        <a:off x="8318049" y="1730139"/>
        <a:ext cx="2114937" cy="89724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033CF-9768-4AA4-BE2E-8BEFE2D8BDFB}">
      <dsp:nvSpPr>
        <dsp:cNvPr id="0" name=""/>
        <dsp:cNvSpPr/>
      </dsp:nvSpPr>
      <dsp:spPr>
        <a:xfrm>
          <a:off x="212335" y="470390"/>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1D912-B813-490F-B489-52FCAFB264DE}">
      <dsp:nvSpPr>
        <dsp:cNvPr id="0" name=""/>
        <dsp:cNvSpPr/>
      </dsp:nvSpPr>
      <dsp:spPr>
        <a:xfrm>
          <a:off x="492877" y="7509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941999-09BA-494D-9AB7-AEAEE7B45FE2}">
      <dsp:nvSpPr>
        <dsp:cNvPr id="0" name=""/>
        <dsp:cNvSpPr/>
      </dsp:nvSpPr>
      <dsp:spPr>
        <a:xfrm>
          <a:off x="1834517"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Outcome Evaluation will measure the change in the average HbA1c levels after 6 months of consistent use (Evans, Welsh and Seibold, 2022). </a:t>
          </a:r>
          <a:endParaRPr lang="en-US" sz="1500" kern="1200">
            <a:latin typeface="Arial" panose="020B0604020202020204" pitchFamily="34" charset="0"/>
            <a:cs typeface="Arial" panose="020B0604020202020204" pitchFamily="34" charset="0"/>
          </a:endParaRPr>
        </a:p>
      </dsp:txBody>
      <dsp:txXfrm>
        <a:off x="1834517" y="470390"/>
        <a:ext cx="3148942" cy="1335915"/>
      </dsp:txXfrm>
    </dsp:sp>
    <dsp:sp modelId="{79794617-6EB3-4802-9DCF-982A141C4E84}">
      <dsp:nvSpPr>
        <dsp:cNvPr id="0" name=""/>
        <dsp:cNvSpPr/>
      </dsp:nvSpPr>
      <dsp:spPr>
        <a:xfrm>
          <a:off x="5532139" y="470390"/>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1FE91-9748-4D64-AE47-058B3069EBE5}">
      <dsp:nvSpPr>
        <dsp:cNvPr id="0" name=""/>
        <dsp:cNvSpPr/>
      </dsp:nvSpPr>
      <dsp:spPr>
        <a:xfrm>
          <a:off x="5812681" y="7509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06B10-624B-44C3-A596-DEDC7C9842A8}">
      <dsp:nvSpPr>
        <dsp:cNvPr id="0" name=""/>
        <dsp:cNvSpPr/>
      </dsp:nvSpPr>
      <dsp:spPr>
        <a:xfrm>
          <a:off x="7154322"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The PROCEED phases direct the implementation and evaluation of GlucoTrack’s health promotion intervention as follows.</a:t>
          </a:r>
          <a:endParaRPr lang="en-US" sz="1500" kern="1200">
            <a:latin typeface="Arial" panose="020B0604020202020204" pitchFamily="34" charset="0"/>
            <a:cs typeface="Arial" panose="020B0604020202020204" pitchFamily="34" charset="0"/>
          </a:endParaRPr>
        </a:p>
      </dsp:txBody>
      <dsp:txXfrm>
        <a:off x="7154322" y="470390"/>
        <a:ext cx="3148942" cy="1335915"/>
      </dsp:txXfrm>
    </dsp:sp>
    <dsp:sp modelId="{CCAA4601-1188-4EDC-AF12-AFCD3B237BE0}">
      <dsp:nvSpPr>
        <dsp:cNvPr id="0" name=""/>
        <dsp:cNvSpPr/>
      </dsp:nvSpPr>
      <dsp:spPr>
        <a:xfrm>
          <a:off x="212335" y="2546238"/>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8C2D4-7ACB-40C3-A505-08109AD429D0}">
      <dsp:nvSpPr>
        <dsp:cNvPr id="0" name=""/>
        <dsp:cNvSpPr/>
      </dsp:nvSpPr>
      <dsp:spPr>
        <a:xfrm>
          <a:off x="492877" y="2826780"/>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90A046-674A-4999-AD8F-6F194A2AB6AA}">
      <dsp:nvSpPr>
        <dsp:cNvPr id="0" name=""/>
        <dsp:cNvSpPr/>
      </dsp:nvSpPr>
      <dsp:spPr>
        <a:xfrm>
          <a:off x="1834517"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u="none" strike="noStrike" kern="1200">
              <a:effectLst/>
              <a:latin typeface="Arial" panose="020B0604020202020204" pitchFamily="34" charset="0"/>
              <a:cs typeface="Arial" panose="020B0604020202020204" pitchFamily="34" charset="0"/>
            </a:rPr>
            <a:t>The Process Evaluation will monitor app downloads, daily active users, and participation in health workshops to determine if the implementation of the GlucoTrack platform aligns with planned implementation. </a:t>
          </a:r>
          <a:endParaRPr lang="en-US" sz="1500" kern="1200">
            <a:latin typeface="Arial" panose="020B0604020202020204" pitchFamily="34" charset="0"/>
            <a:cs typeface="Arial" panose="020B0604020202020204" pitchFamily="34" charset="0"/>
          </a:endParaRPr>
        </a:p>
      </dsp:txBody>
      <dsp:txXfrm>
        <a:off x="1834517" y="2546238"/>
        <a:ext cx="3148942" cy="1335915"/>
      </dsp:txXfrm>
    </dsp:sp>
    <dsp:sp modelId="{1FB0D049-CF16-4A72-8BA5-E51777772DC3}">
      <dsp:nvSpPr>
        <dsp:cNvPr id="0" name=""/>
        <dsp:cNvSpPr/>
      </dsp:nvSpPr>
      <dsp:spPr>
        <a:xfrm>
          <a:off x="5532139" y="2546238"/>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FBB05-0966-4626-99DF-6B6421107BCA}">
      <dsp:nvSpPr>
        <dsp:cNvPr id="0" name=""/>
        <dsp:cNvSpPr/>
      </dsp:nvSpPr>
      <dsp:spPr>
        <a:xfrm>
          <a:off x="5812681" y="2826780"/>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AE2BF2-1594-4F3D-81D8-D37575739D40}">
      <dsp:nvSpPr>
        <dsp:cNvPr id="0" name=""/>
        <dsp:cNvSpPr/>
      </dsp:nvSpPr>
      <dsp:spPr>
        <a:xfrm>
          <a:off x="7154322"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u="none" strike="noStrike" kern="1200">
              <a:effectLst/>
              <a:latin typeface="Arial" panose="020B0604020202020204" pitchFamily="34" charset="0"/>
              <a:cs typeface="Arial" panose="020B0604020202020204" pitchFamily="34" charset="0"/>
            </a:rPr>
            <a:t>Retention rates and frequency of user interactions in the app will provide insight into engagement and satisfaction.</a:t>
          </a:r>
          <a:endParaRPr lang="en-US" sz="1500" kern="1200">
            <a:latin typeface="Arial" panose="020B0604020202020204" pitchFamily="34" charset="0"/>
            <a:cs typeface="Arial" panose="020B0604020202020204" pitchFamily="34" charset="0"/>
          </a:endParaRPr>
        </a:p>
      </dsp:txBody>
      <dsp:txXfrm>
        <a:off x="7154322" y="2546238"/>
        <a:ext cx="3148942" cy="133591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8FD9B-1496-4166-8990-692409A35754}">
      <dsp:nvSpPr>
        <dsp:cNvPr id="0" name=""/>
        <dsp:cNvSpPr/>
      </dsp:nvSpPr>
      <dsp:spPr>
        <a:xfrm>
          <a:off x="2744" y="727441"/>
          <a:ext cx="2282952" cy="17550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Social Media Marketing will have to focus on Short Video Campaigns on social media platforms, such as "Check Sugar Smartly." (Kletecka-Pulker et al., 2021)</a:t>
          </a:r>
          <a:endParaRPr lang="en-US" sz="1100" kern="1200">
            <a:latin typeface="Arial" panose="020B0604020202020204" pitchFamily="34" charset="0"/>
            <a:cs typeface="Arial" panose="020B0604020202020204" pitchFamily="34" charset="0"/>
          </a:endParaRPr>
        </a:p>
      </dsp:txBody>
      <dsp:txXfrm>
        <a:off x="2744" y="727441"/>
        <a:ext cx="2282952" cy="1755019"/>
      </dsp:txXfrm>
    </dsp:sp>
    <dsp:sp modelId="{A90FA5DB-854A-4379-B35A-A547E1FC3045}">
      <dsp:nvSpPr>
        <dsp:cNvPr id="0" name=""/>
        <dsp:cNvSpPr/>
      </dsp:nvSpPr>
      <dsp:spPr>
        <a:xfrm>
          <a:off x="2321332" y="1483451"/>
          <a:ext cx="342442" cy="243000"/>
        </a:xfrm>
        <a:prstGeom prst="rightArrow">
          <a:avLst>
            <a:gd name="adj1" fmla="val 50000"/>
            <a:gd name="adj2" fmla="val 50000"/>
          </a:avLst>
        </a:prstGeom>
        <a:solidFill>
          <a:schemeClr val="accent2">
            <a:hueOff val="1073935"/>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BAB25C-EA98-4CE4-8632-BB55664BA169}">
      <dsp:nvSpPr>
        <dsp:cNvPr id="0" name=""/>
        <dsp:cNvSpPr/>
      </dsp:nvSpPr>
      <dsp:spPr>
        <a:xfrm>
          <a:off x="2699410" y="727441"/>
          <a:ext cx="2282952" cy="1755019"/>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Hashtags:  #GlucoTrackChallenge #YourHealthInYourHands  (Aydin, Uray, and </a:t>
          </a:r>
          <a:r>
            <a:rPr lang="en-GB" sz="1100" kern="1200" dirty="0" err="1">
              <a:latin typeface="Arial" panose="020B0604020202020204" pitchFamily="34" charset="0"/>
              <a:cs typeface="Arial" panose="020B0604020202020204" pitchFamily="34" charset="0"/>
            </a:rPr>
            <a:t>Silahtaroglu</a:t>
          </a:r>
          <a:r>
            <a:rPr lang="en-GB" sz="1100" kern="1200" dirty="0">
              <a:latin typeface="Arial" panose="020B0604020202020204" pitchFamily="34" charset="0"/>
              <a:cs typeface="Arial" panose="020B0604020202020204" pitchFamily="34" charset="0"/>
            </a:rPr>
            <a:t>, 2021)</a:t>
          </a:r>
          <a:endParaRPr lang="en-US" sz="1100" kern="1200" dirty="0">
            <a:latin typeface="Arial" panose="020B0604020202020204" pitchFamily="34" charset="0"/>
            <a:cs typeface="Arial" panose="020B0604020202020204" pitchFamily="34" charset="0"/>
          </a:endParaRPr>
        </a:p>
      </dsp:txBody>
      <dsp:txXfrm>
        <a:off x="2699410" y="727441"/>
        <a:ext cx="2282952" cy="1755019"/>
      </dsp:txXfrm>
    </dsp:sp>
    <dsp:sp modelId="{4870EE89-BF91-4808-92EF-6297E3BF10BD}">
      <dsp:nvSpPr>
        <dsp:cNvPr id="0" name=""/>
        <dsp:cNvSpPr/>
      </dsp:nvSpPr>
      <dsp:spPr>
        <a:xfrm>
          <a:off x="5017998" y="1483451"/>
          <a:ext cx="342442" cy="243000"/>
        </a:xfrm>
        <a:prstGeom prst="rightArrow">
          <a:avLst>
            <a:gd name="adj1" fmla="val 50000"/>
            <a:gd name="adj2" fmla="val 5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26E5F-8082-4097-8DB5-84E05E443B71}">
      <dsp:nvSpPr>
        <dsp:cNvPr id="0" name=""/>
        <dsp:cNvSpPr/>
      </dsp:nvSpPr>
      <dsp:spPr>
        <a:xfrm>
          <a:off x="5396076" y="727441"/>
          <a:ext cx="2282952" cy="1755019"/>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0" i="0" u="none" strike="noStrike" kern="1200">
              <a:effectLst/>
              <a:latin typeface="Arial" panose="020B0604020202020204" pitchFamily="34" charset="0"/>
              <a:cs typeface="Arial" panose="020B0604020202020204" pitchFamily="34" charset="0"/>
            </a:rPr>
            <a:t>Digital promotion is an essential component of the outreach strategy for any application, which has been driving engagement. </a:t>
          </a:r>
          <a:endParaRPr lang="en-US" sz="1100" kern="1200">
            <a:latin typeface="Arial" panose="020B0604020202020204" pitchFamily="34" charset="0"/>
            <a:cs typeface="Arial" panose="020B0604020202020204" pitchFamily="34" charset="0"/>
          </a:endParaRPr>
        </a:p>
      </dsp:txBody>
      <dsp:txXfrm>
        <a:off x="5396076" y="727441"/>
        <a:ext cx="2282952" cy="1755019"/>
      </dsp:txXfrm>
    </dsp:sp>
    <dsp:sp modelId="{C123EC28-CB70-4F56-B2EA-6B47988D4599}">
      <dsp:nvSpPr>
        <dsp:cNvPr id="0" name=""/>
        <dsp:cNvSpPr/>
      </dsp:nvSpPr>
      <dsp:spPr>
        <a:xfrm>
          <a:off x="7714664" y="1483451"/>
          <a:ext cx="342442" cy="243000"/>
        </a:xfrm>
        <a:prstGeom prst="rightArrow">
          <a:avLst>
            <a:gd name="adj1" fmla="val 50000"/>
            <a:gd name="adj2" fmla="val 50000"/>
          </a:avLst>
        </a:prstGeom>
        <a:solidFill>
          <a:schemeClr val="accent2">
            <a:hueOff val="5369677"/>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D5A485-65C5-4DF1-8873-F81C00071EDE}">
      <dsp:nvSpPr>
        <dsp:cNvPr id="0" name=""/>
        <dsp:cNvSpPr/>
      </dsp:nvSpPr>
      <dsp:spPr>
        <a:xfrm>
          <a:off x="8092742" y="727441"/>
          <a:ext cx="2282952" cy="1755019"/>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b="0" i="0" u="none" strike="noStrike" kern="1200" dirty="0">
              <a:effectLst/>
              <a:latin typeface="Arial" panose="020B0604020202020204" pitchFamily="34" charset="0"/>
              <a:cs typeface="Arial" panose="020B0604020202020204" pitchFamily="34" charset="0"/>
            </a:rPr>
            <a:t>It will also use Google ahead and block post for optimisation of the search engine and targeted intervention to address the requirement of the user who actively looks for economical ways to monitor their blood sugar level, along with better healthcare to keep this in check.</a:t>
          </a:r>
          <a:endParaRPr lang="en-US" sz="1100" kern="1200" dirty="0">
            <a:latin typeface="Arial" panose="020B0604020202020204" pitchFamily="34" charset="0"/>
            <a:cs typeface="Arial" panose="020B0604020202020204" pitchFamily="34" charset="0"/>
          </a:endParaRPr>
        </a:p>
      </dsp:txBody>
      <dsp:txXfrm>
        <a:off x="8092742" y="727441"/>
        <a:ext cx="2282952" cy="175501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FC15E-6053-4EB1-B587-37B465834E57}">
      <dsp:nvSpPr>
        <dsp:cNvPr id="0" name=""/>
        <dsp:cNvSpPr/>
      </dsp:nvSpPr>
      <dsp:spPr>
        <a:xfrm>
          <a:off x="0" y="5455"/>
          <a:ext cx="6245265" cy="998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3D708-F0EF-4971-BC11-9256E50BE2A2}">
      <dsp:nvSpPr>
        <dsp:cNvPr id="0" name=""/>
        <dsp:cNvSpPr/>
      </dsp:nvSpPr>
      <dsp:spPr>
        <a:xfrm>
          <a:off x="301969" y="230061"/>
          <a:ext cx="549572" cy="5490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D5A176-53AA-45B7-B7A6-BB6041359808}">
      <dsp:nvSpPr>
        <dsp:cNvPr id="0" name=""/>
        <dsp:cNvSpPr/>
      </dsp:nvSpPr>
      <dsp:spPr>
        <a:xfrm>
          <a:off x="1153511" y="5455"/>
          <a:ext cx="4660853" cy="118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457" tIns="125457" rIns="125457" bIns="125457" numCol="1" spcCol="1270" anchor="ctr" anchorCtr="0">
          <a:noAutofit/>
        </a:bodyPr>
        <a:lstStyle/>
        <a:p>
          <a:pPr marL="0" lvl="0" indent="0" algn="l"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Small business wellness challenges needed to be included as potential business partners (Stumbitz et al., 2022).</a:t>
          </a:r>
          <a:endParaRPr lang="en-US" sz="1600" kern="1200">
            <a:latin typeface="Arial" panose="020B0604020202020204" pitchFamily="34" charset="0"/>
            <a:cs typeface="Arial" panose="020B0604020202020204" pitchFamily="34" charset="0"/>
          </a:endParaRPr>
        </a:p>
      </dsp:txBody>
      <dsp:txXfrm>
        <a:off x="1153511" y="5455"/>
        <a:ext cx="4660853" cy="1185417"/>
      </dsp:txXfrm>
    </dsp:sp>
    <dsp:sp modelId="{073419B0-79A5-49A0-8940-AF6259A05B47}">
      <dsp:nvSpPr>
        <dsp:cNvPr id="0" name=""/>
        <dsp:cNvSpPr/>
      </dsp:nvSpPr>
      <dsp:spPr>
        <a:xfrm>
          <a:off x="0" y="1469795"/>
          <a:ext cx="6245265" cy="998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D18CB-4982-46A2-90A0-C879F7E5E743}">
      <dsp:nvSpPr>
        <dsp:cNvPr id="0" name=""/>
        <dsp:cNvSpPr/>
      </dsp:nvSpPr>
      <dsp:spPr>
        <a:xfrm>
          <a:off x="301969" y="1694400"/>
          <a:ext cx="549572" cy="5490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A9202A-B3F0-4F92-8BFB-25CF8C155DF5}">
      <dsp:nvSpPr>
        <dsp:cNvPr id="0" name=""/>
        <dsp:cNvSpPr/>
      </dsp:nvSpPr>
      <dsp:spPr>
        <a:xfrm>
          <a:off x="1153511" y="1469795"/>
          <a:ext cx="4660853" cy="118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457" tIns="125457" rIns="125457" bIns="125457"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Health camps like the </a:t>
          </a:r>
          <a:r>
            <a:rPr lang="en-GB" sz="1600" kern="1200" dirty="0" err="1">
              <a:latin typeface="Arial" panose="020B0604020202020204" pitchFamily="34" charset="0"/>
              <a:cs typeface="Arial" panose="020B0604020202020204" pitchFamily="34" charset="0"/>
            </a:rPr>
            <a:t>GlucoTrack</a:t>
          </a:r>
          <a:r>
            <a:rPr lang="en-GB" sz="1600" kern="1200" dirty="0">
              <a:latin typeface="Arial" panose="020B0604020202020204" pitchFamily="34" charset="0"/>
              <a:cs typeface="Arial" panose="020B0604020202020204" pitchFamily="34" charset="0"/>
            </a:rPr>
            <a:t> for Free Sugar Check events (</a:t>
          </a:r>
          <a:r>
            <a:rPr lang="en-GB" sz="1600" kern="1200" dirty="0" err="1">
              <a:latin typeface="Arial" panose="020B0604020202020204" pitchFamily="34" charset="0"/>
              <a:cs typeface="Arial" panose="020B0604020202020204" pitchFamily="34" charset="0"/>
            </a:rPr>
            <a:t>Luangphituck</a:t>
          </a:r>
          <a:r>
            <a:rPr lang="en-GB" sz="1600" kern="1200" dirty="0">
              <a:latin typeface="Arial" panose="020B0604020202020204" pitchFamily="34" charset="0"/>
              <a:cs typeface="Arial" panose="020B0604020202020204" pitchFamily="34" charset="0"/>
            </a:rPr>
            <a:t> et al., 2025).</a:t>
          </a:r>
          <a:endParaRPr lang="en-US" sz="1600" kern="1200" dirty="0">
            <a:latin typeface="Arial" panose="020B0604020202020204" pitchFamily="34" charset="0"/>
            <a:cs typeface="Arial" panose="020B0604020202020204" pitchFamily="34" charset="0"/>
          </a:endParaRPr>
        </a:p>
      </dsp:txBody>
      <dsp:txXfrm>
        <a:off x="1153511" y="1469795"/>
        <a:ext cx="4660853" cy="1185417"/>
      </dsp:txXfrm>
    </dsp:sp>
    <dsp:sp modelId="{D24B0340-A99F-40A5-9E01-400467AFA47F}">
      <dsp:nvSpPr>
        <dsp:cNvPr id="0" name=""/>
        <dsp:cNvSpPr/>
      </dsp:nvSpPr>
      <dsp:spPr>
        <a:xfrm>
          <a:off x="0" y="2934134"/>
          <a:ext cx="6245265" cy="998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30A8F-EDE3-45EF-B493-4C5ACD63FCB8}">
      <dsp:nvSpPr>
        <dsp:cNvPr id="0" name=""/>
        <dsp:cNvSpPr/>
      </dsp:nvSpPr>
      <dsp:spPr>
        <a:xfrm>
          <a:off x="301969" y="3158739"/>
          <a:ext cx="549572" cy="549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BC2287-754B-4EE0-B687-540D44BDC9C0}">
      <dsp:nvSpPr>
        <dsp:cNvPr id="0" name=""/>
        <dsp:cNvSpPr/>
      </dsp:nvSpPr>
      <dsp:spPr>
        <a:xfrm>
          <a:off x="1153511" y="2934134"/>
          <a:ext cx="4660853" cy="118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457" tIns="125457" rIns="125457" bIns="125457" numCol="1" spcCol="1270" anchor="ctr" anchorCtr="0">
          <a:noAutofit/>
        </a:bodyPr>
        <a:lstStyle/>
        <a:p>
          <a:pPr marL="0" lvl="0" indent="0" algn="l" defTabSz="711200">
            <a:lnSpc>
              <a:spcPct val="100000"/>
            </a:lnSpc>
            <a:spcBef>
              <a:spcPct val="0"/>
            </a:spcBef>
            <a:spcAft>
              <a:spcPct val="35000"/>
            </a:spcAft>
            <a:buNone/>
          </a:pPr>
          <a:r>
            <a:rPr lang="en-GB" sz="1600" b="0" i="0" u="none" strike="noStrike" kern="1200" dirty="0">
              <a:effectLst/>
              <a:latin typeface="Arial" panose="020B0604020202020204" pitchFamily="34" charset="0"/>
              <a:cs typeface="Arial" panose="020B0604020202020204" pitchFamily="34" charset="0"/>
            </a:rPr>
            <a:t>The </a:t>
          </a:r>
          <a:r>
            <a:rPr lang="en-GB" sz="1600" b="0" i="0" u="none" strike="noStrike" kern="1200" dirty="0" err="1">
              <a:effectLst/>
              <a:latin typeface="Arial" panose="020B0604020202020204" pitchFamily="34" charset="0"/>
              <a:cs typeface="Arial" panose="020B0604020202020204" pitchFamily="34" charset="0"/>
            </a:rPr>
            <a:t>GlucoTrack</a:t>
          </a:r>
          <a:r>
            <a:rPr lang="en-GB" sz="1600" b="0" i="0" u="none" strike="noStrike" kern="1200" dirty="0">
              <a:effectLst/>
              <a:latin typeface="Arial" panose="020B0604020202020204" pitchFamily="34" charset="0"/>
              <a:cs typeface="Arial" panose="020B0604020202020204" pitchFamily="34" charset="0"/>
            </a:rPr>
            <a:t> will need to focus on corporate wellness collaborations with regional factories and small businesses, which will help teach the </a:t>
          </a:r>
          <a:r>
            <a:rPr lang="en-GB" sz="1600" b="0" i="0" u="none" strike="noStrike" kern="1200" dirty="0" err="1">
              <a:effectLst/>
              <a:latin typeface="Arial" panose="020B0604020202020204" pitchFamily="34" charset="0"/>
              <a:cs typeface="Arial" panose="020B0604020202020204" pitchFamily="34" charset="0"/>
            </a:rPr>
            <a:t>GlucoTrack</a:t>
          </a:r>
          <a:r>
            <a:rPr lang="en-GB" sz="1600" b="0" i="0" u="none" strike="noStrike" kern="1200" dirty="0">
              <a:effectLst/>
              <a:latin typeface="Arial" panose="020B0604020202020204" pitchFamily="34" charset="0"/>
              <a:cs typeface="Arial" panose="020B0604020202020204" pitchFamily="34" charset="0"/>
            </a:rPr>
            <a:t> in the employee health program. </a:t>
          </a:r>
          <a:endParaRPr lang="en-US" sz="1600" kern="1200" dirty="0">
            <a:latin typeface="Arial" panose="020B0604020202020204" pitchFamily="34" charset="0"/>
            <a:cs typeface="Arial" panose="020B0604020202020204" pitchFamily="34" charset="0"/>
          </a:endParaRPr>
        </a:p>
      </dsp:txBody>
      <dsp:txXfrm>
        <a:off x="1153511" y="2934134"/>
        <a:ext cx="4660853" cy="1185417"/>
      </dsp:txXfrm>
    </dsp:sp>
    <dsp:sp modelId="{E8333463-501D-4DA8-BFA4-F3BD7AFC4773}">
      <dsp:nvSpPr>
        <dsp:cNvPr id="0" name=""/>
        <dsp:cNvSpPr/>
      </dsp:nvSpPr>
      <dsp:spPr>
        <a:xfrm>
          <a:off x="0" y="4398473"/>
          <a:ext cx="6245265" cy="998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79C52-342E-480E-9B15-20C7C57A8453}">
      <dsp:nvSpPr>
        <dsp:cNvPr id="0" name=""/>
        <dsp:cNvSpPr/>
      </dsp:nvSpPr>
      <dsp:spPr>
        <a:xfrm>
          <a:off x="301969" y="4623079"/>
          <a:ext cx="549572" cy="5490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66CDF0-D372-49A0-9EF4-DB72ACD9CA01}">
      <dsp:nvSpPr>
        <dsp:cNvPr id="0" name=""/>
        <dsp:cNvSpPr/>
      </dsp:nvSpPr>
      <dsp:spPr>
        <a:xfrm>
          <a:off x="1153511" y="4398473"/>
          <a:ext cx="4660853" cy="1185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457" tIns="125457" rIns="125457" bIns="125457" numCol="1" spcCol="1270" anchor="ctr" anchorCtr="0">
          <a:noAutofit/>
        </a:bodyPr>
        <a:lstStyle/>
        <a:p>
          <a:pPr marL="0" lvl="0" indent="0" algn="l" defTabSz="711200">
            <a:lnSpc>
              <a:spcPct val="100000"/>
            </a:lnSpc>
            <a:spcBef>
              <a:spcPct val="0"/>
            </a:spcBef>
            <a:spcAft>
              <a:spcPct val="35000"/>
            </a:spcAft>
            <a:buNone/>
          </a:pPr>
          <a:r>
            <a:rPr lang="en-GB" sz="1600" b="0" i="0" u="none" strike="noStrike" kern="1200" dirty="0">
              <a:effectLst/>
              <a:latin typeface="Arial" panose="020B0604020202020204" pitchFamily="34" charset="0"/>
              <a:cs typeface="Arial" panose="020B0604020202020204" pitchFamily="34" charset="0"/>
            </a:rPr>
            <a:t>Initiatives like the “Team leaderboard challenges” will provide friendly competition within the team to sustain glucose tracking and improve lifestyle habits, reinforcing the employer's employee wellness initiative (</a:t>
          </a:r>
          <a:r>
            <a:rPr lang="en-IN" sz="1600" kern="1200" dirty="0">
              <a:latin typeface="Arial" panose="020B0604020202020204" pitchFamily="34" charset="0"/>
              <a:cs typeface="Arial" panose="020B0604020202020204" pitchFamily="34" charset="0"/>
            </a:rPr>
            <a:t>Park and Kim, 2021)</a:t>
          </a:r>
          <a:r>
            <a:rPr lang="en-GB" sz="1600" b="0" i="0" u="none" strike="noStrike" kern="1200" dirty="0">
              <a:effectLst/>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1153511" y="4398473"/>
        <a:ext cx="4660853" cy="11854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9DA88-CD2A-4FB0-AA51-7B50316AD85B}">
      <dsp:nvSpPr>
        <dsp:cNvPr id="0" name=""/>
        <dsp:cNvSpPr/>
      </dsp:nvSpPr>
      <dsp:spPr>
        <a:xfrm>
          <a:off x="0" y="4021"/>
          <a:ext cx="7046755" cy="856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E0A3D-30F3-4AC5-B046-E28F4FF41F7E}">
      <dsp:nvSpPr>
        <dsp:cNvPr id="0" name=""/>
        <dsp:cNvSpPr/>
      </dsp:nvSpPr>
      <dsp:spPr>
        <a:xfrm>
          <a:off x="259136" y="196767"/>
          <a:ext cx="471156" cy="4711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09FC7B-B24A-4A7C-95F1-C1710AFE4F56}">
      <dsp:nvSpPr>
        <dsp:cNvPr id="0" name=""/>
        <dsp:cNvSpPr/>
      </dsp:nvSpPr>
      <dsp:spPr>
        <a:xfrm>
          <a:off x="989429" y="4021"/>
          <a:ext cx="6057325" cy="85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662" tIns="90662" rIns="90662" bIns="90662" numCol="1" spcCol="1270" anchor="ctr" anchorCtr="0">
          <a:noAutofit/>
        </a:bodyPr>
        <a:lstStyle/>
        <a:p>
          <a:pPr marL="0" lvl="0" indent="0" algn="l" defTabSz="622300">
            <a:lnSpc>
              <a:spcPct val="100000"/>
            </a:lnSpc>
            <a:spcBef>
              <a:spcPct val="0"/>
            </a:spcBef>
            <a:spcAft>
              <a:spcPct val="35000"/>
            </a:spcAft>
            <a:buNone/>
          </a:pPr>
          <a:r>
            <a:rPr lang="en-IN" sz="1400" b="1" kern="1200" dirty="0">
              <a:latin typeface="Arial" panose="020B0604020202020204" pitchFamily="34" charset="0"/>
              <a:cs typeface="Arial" panose="020B0604020202020204" pitchFamily="34" charset="0"/>
            </a:rPr>
            <a:t>Health Equity Advocacy:</a:t>
          </a:r>
          <a:r>
            <a:rPr lang="en-IN" sz="1400" kern="1200" dirty="0">
              <a:latin typeface="Arial" panose="020B0604020202020204" pitchFamily="34" charset="0"/>
              <a:cs typeface="Arial" panose="020B0604020202020204" pitchFamily="34" charset="0"/>
            </a:rPr>
            <a:t> Promotes fair access through NHS, local councils, and community systems (</a:t>
          </a:r>
          <a:r>
            <a:rPr lang="en-GB" sz="1400" kern="1200" dirty="0">
              <a:latin typeface="Arial" panose="020B0604020202020204" pitchFamily="34" charset="0"/>
              <a:cs typeface="Arial" panose="020B0604020202020204" pitchFamily="34" charset="0"/>
            </a:rPr>
            <a:t>NHS England, 2023)</a:t>
          </a:r>
          <a:r>
            <a:rPr lang="en-IN"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989429" y="4021"/>
        <a:ext cx="6057325" cy="856648"/>
      </dsp:txXfrm>
    </dsp:sp>
    <dsp:sp modelId="{227AB438-07F0-469A-ADF3-A67C74C8B500}">
      <dsp:nvSpPr>
        <dsp:cNvPr id="0" name=""/>
        <dsp:cNvSpPr/>
      </dsp:nvSpPr>
      <dsp:spPr>
        <a:xfrm>
          <a:off x="0" y="1074832"/>
          <a:ext cx="7046755" cy="856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ADAF7-6446-479C-8409-2031E0976623}">
      <dsp:nvSpPr>
        <dsp:cNvPr id="0" name=""/>
        <dsp:cNvSpPr/>
      </dsp:nvSpPr>
      <dsp:spPr>
        <a:xfrm>
          <a:off x="259136" y="1267578"/>
          <a:ext cx="471156" cy="4711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4B03F3-7F68-49B5-8F85-9B7340BE049A}">
      <dsp:nvSpPr>
        <dsp:cNvPr id="0" name=""/>
        <dsp:cNvSpPr/>
      </dsp:nvSpPr>
      <dsp:spPr>
        <a:xfrm>
          <a:off x="989429" y="1074832"/>
          <a:ext cx="6057325" cy="85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662" tIns="90662" rIns="90662" bIns="90662" numCol="1" spcCol="1270" anchor="ctr" anchorCtr="0">
          <a:noAutofit/>
        </a:bodyPr>
        <a:lstStyle/>
        <a:p>
          <a:pPr marL="0" lvl="0" indent="0" algn="l" defTabSz="622300">
            <a:lnSpc>
              <a:spcPct val="100000"/>
            </a:lnSpc>
            <a:spcBef>
              <a:spcPct val="0"/>
            </a:spcBef>
            <a:spcAft>
              <a:spcPct val="35000"/>
            </a:spcAft>
            <a:buNone/>
          </a:pPr>
          <a:r>
            <a:rPr lang="en-IN" sz="1400" b="1" kern="1200" dirty="0">
              <a:latin typeface="Arial" panose="020B0604020202020204" pitchFamily="34" charset="0"/>
              <a:cs typeface="Arial" panose="020B0604020202020204" pitchFamily="34" charset="0"/>
            </a:rPr>
            <a:t>Digital Innovation Responsibility:</a:t>
          </a:r>
          <a:r>
            <a:rPr lang="en-IN" sz="1400" kern="1200" dirty="0">
              <a:latin typeface="Arial" panose="020B0604020202020204" pitchFamily="34" charset="0"/>
              <a:cs typeface="Arial" panose="020B0604020202020204" pitchFamily="34" charset="0"/>
            </a:rPr>
            <a:t> Encourage future practitioners to champion ethical digital innovation for population health (</a:t>
          </a:r>
          <a:r>
            <a:rPr lang="en-US" sz="1400" kern="1200" dirty="0">
              <a:latin typeface="Arial" panose="020B0604020202020204" pitchFamily="34" charset="0"/>
              <a:cs typeface="Arial" panose="020B0604020202020204" pitchFamily="34" charset="0"/>
            </a:rPr>
            <a:t>Naughton, Dopson and Iakovleva, 2023)</a:t>
          </a:r>
          <a:r>
            <a:rPr lang="en-IN"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989429" y="1074832"/>
        <a:ext cx="6057325" cy="856648"/>
      </dsp:txXfrm>
    </dsp:sp>
    <dsp:sp modelId="{0A5198BD-08DA-4A3B-BF1D-A6E237356727}">
      <dsp:nvSpPr>
        <dsp:cNvPr id="0" name=""/>
        <dsp:cNvSpPr/>
      </dsp:nvSpPr>
      <dsp:spPr>
        <a:xfrm>
          <a:off x="0" y="2145644"/>
          <a:ext cx="7046755" cy="856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4F00AB-A620-4689-87EF-9F0FA6FF3EF9}">
      <dsp:nvSpPr>
        <dsp:cNvPr id="0" name=""/>
        <dsp:cNvSpPr/>
      </dsp:nvSpPr>
      <dsp:spPr>
        <a:xfrm>
          <a:off x="259136" y="2338390"/>
          <a:ext cx="471156" cy="47115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8D61D1-05C4-47B5-9C20-EDE5479D1636}">
      <dsp:nvSpPr>
        <dsp:cNvPr id="0" name=""/>
        <dsp:cNvSpPr/>
      </dsp:nvSpPr>
      <dsp:spPr>
        <a:xfrm>
          <a:off x="989429" y="2145644"/>
          <a:ext cx="6057325" cy="85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662" tIns="90662" rIns="90662" bIns="90662" numCol="1" spcCol="1270" anchor="ctr" anchorCtr="0">
          <a:noAutofit/>
        </a:bodyPr>
        <a:lstStyle/>
        <a:p>
          <a:pPr marL="0" lvl="0" indent="0" algn="l" defTabSz="622300">
            <a:lnSpc>
              <a:spcPct val="100000"/>
            </a:lnSpc>
            <a:spcBef>
              <a:spcPct val="0"/>
            </a:spcBef>
            <a:spcAft>
              <a:spcPct val="35000"/>
            </a:spcAft>
            <a:buNone/>
          </a:pPr>
          <a:r>
            <a:rPr lang="en-IN" sz="1400" kern="1200" dirty="0">
              <a:solidFill>
                <a:schemeClr val="tx1"/>
              </a:solidFill>
              <a:effectLst/>
              <a:latin typeface="Arial" panose="020B0604020202020204" pitchFamily="34" charset="0"/>
              <a:ea typeface="+mn-ea"/>
              <a:cs typeface="Arial" panose="020B0604020202020204" pitchFamily="34" charset="0"/>
            </a:rPr>
            <a:t>It is the responsibility for the purpose of promoting the innovation that fairly benefits the required communities. </a:t>
          </a:r>
          <a:endParaRPr lang="en-US" sz="1400" kern="1200" dirty="0">
            <a:latin typeface="Arial" panose="020B0604020202020204" pitchFamily="34" charset="0"/>
            <a:cs typeface="Arial" panose="020B0604020202020204" pitchFamily="34" charset="0"/>
          </a:endParaRPr>
        </a:p>
      </dsp:txBody>
      <dsp:txXfrm>
        <a:off x="989429" y="2145644"/>
        <a:ext cx="6057325" cy="856648"/>
      </dsp:txXfrm>
    </dsp:sp>
    <dsp:sp modelId="{DF16D5DD-B6DA-4BC6-87C6-F376789CE9BE}">
      <dsp:nvSpPr>
        <dsp:cNvPr id="0" name=""/>
        <dsp:cNvSpPr/>
      </dsp:nvSpPr>
      <dsp:spPr>
        <a:xfrm>
          <a:off x="0" y="3216455"/>
          <a:ext cx="7046755" cy="856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F526A-CA9B-482D-B351-D2078E80E4AA}">
      <dsp:nvSpPr>
        <dsp:cNvPr id="0" name=""/>
        <dsp:cNvSpPr/>
      </dsp:nvSpPr>
      <dsp:spPr>
        <a:xfrm>
          <a:off x="259136" y="3409201"/>
          <a:ext cx="471156" cy="4711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39A4A1-9453-4119-A188-284AFEF8F740}">
      <dsp:nvSpPr>
        <dsp:cNvPr id="0" name=""/>
        <dsp:cNvSpPr/>
      </dsp:nvSpPr>
      <dsp:spPr>
        <a:xfrm>
          <a:off x="989429" y="3216455"/>
          <a:ext cx="6057325" cy="85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662" tIns="90662" rIns="90662" bIns="90662" numCol="1" spcCol="1270" anchor="ctr" anchorCtr="0">
          <a:noAutofit/>
        </a:bodyPr>
        <a:lstStyle/>
        <a:p>
          <a:pPr marL="0" lvl="0" indent="0" algn="l" defTabSz="622300">
            <a:lnSpc>
              <a:spcPct val="100000"/>
            </a:lnSpc>
            <a:spcBef>
              <a:spcPct val="0"/>
            </a:spcBef>
            <a:spcAft>
              <a:spcPct val="35000"/>
            </a:spcAft>
            <a:buNone/>
          </a:pPr>
          <a:r>
            <a:rPr lang="en-IN" sz="1400" kern="1200" dirty="0">
              <a:solidFill>
                <a:schemeClr val="tx1"/>
              </a:solidFill>
              <a:effectLst/>
              <a:latin typeface="Arial" panose="020B0604020202020204" pitchFamily="34" charset="0"/>
              <a:ea typeface="+mn-ea"/>
              <a:cs typeface="Arial" panose="020B0604020202020204" pitchFamily="34" charset="0"/>
            </a:rPr>
            <a:t>This aims on ensuring the application </a:t>
          </a:r>
          <a:r>
            <a:rPr lang="en-IN" sz="1400" kern="1200" dirty="0" err="1">
              <a:solidFill>
                <a:schemeClr val="tx1"/>
              </a:solidFill>
              <a:effectLst/>
              <a:latin typeface="Arial" panose="020B0604020202020204" pitchFamily="34" charset="0"/>
              <a:ea typeface="+mn-ea"/>
              <a:cs typeface="Arial" panose="020B0604020202020204" pitchFamily="34" charset="0"/>
            </a:rPr>
            <a:t>GlucoTrack</a:t>
          </a:r>
          <a:r>
            <a:rPr lang="en-IN" sz="1400" kern="1200" dirty="0">
              <a:solidFill>
                <a:schemeClr val="tx1"/>
              </a:solidFill>
              <a:effectLst/>
              <a:latin typeface="Arial" panose="020B0604020202020204" pitchFamily="34" charset="0"/>
              <a:ea typeface="+mn-ea"/>
              <a:cs typeface="Arial" panose="020B0604020202020204" pitchFamily="34" charset="0"/>
            </a:rPr>
            <a:t> in an effective and equitable manner by offering basic and clear contextual communications. </a:t>
          </a:r>
          <a:endParaRPr lang="en-US" sz="1400" kern="1200" dirty="0">
            <a:latin typeface="Arial" panose="020B0604020202020204" pitchFamily="34" charset="0"/>
            <a:cs typeface="Arial" panose="020B0604020202020204" pitchFamily="34" charset="0"/>
          </a:endParaRPr>
        </a:p>
      </dsp:txBody>
      <dsp:txXfrm>
        <a:off x="989429" y="3216455"/>
        <a:ext cx="6057325" cy="856648"/>
      </dsp:txXfrm>
    </dsp:sp>
    <dsp:sp modelId="{557494D4-73C9-4D7A-A4DE-FF5336A7C050}">
      <dsp:nvSpPr>
        <dsp:cNvPr id="0" name=""/>
        <dsp:cNvSpPr/>
      </dsp:nvSpPr>
      <dsp:spPr>
        <a:xfrm>
          <a:off x="0" y="4287266"/>
          <a:ext cx="7046755" cy="856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32F717-1E45-42DF-8F18-9A92A5C21B5A}">
      <dsp:nvSpPr>
        <dsp:cNvPr id="0" name=""/>
        <dsp:cNvSpPr/>
      </dsp:nvSpPr>
      <dsp:spPr>
        <a:xfrm>
          <a:off x="259136" y="4480012"/>
          <a:ext cx="471156" cy="47115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3330A-A1F3-4FEB-BC3F-87588250F08B}">
      <dsp:nvSpPr>
        <dsp:cNvPr id="0" name=""/>
        <dsp:cNvSpPr/>
      </dsp:nvSpPr>
      <dsp:spPr>
        <a:xfrm>
          <a:off x="989429" y="4287266"/>
          <a:ext cx="6057325" cy="856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662" tIns="90662" rIns="90662" bIns="90662" numCol="1" spcCol="1270" anchor="ctr" anchorCtr="0">
          <a:noAutofit/>
        </a:bodyPr>
        <a:lstStyle/>
        <a:p>
          <a:pPr marL="0" lvl="0" indent="0" algn="l" defTabSz="622300">
            <a:lnSpc>
              <a:spcPct val="100000"/>
            </a:lnSpc>
            <a:spcBef>
              <a:spcPct val="0"/>
            </a:spcBef>
            <a:spcAft>
              <a:spcPct val="35000"/>
            </a:spcAft>
            <a:buNone/>
          </a:pPr>
          <a:r>
            <a:rPr lang="en-IN" sz="1400" kern="1200">
              <a:solidFill>
                <a:schemeClr val="tx1"/>
              </a:solidFill>
              <a:effectLst/>
              <a:latin typeface="Arial" panose="020B0604020202020204" pitchFamily="34" charset="0"/>
              <a:ea typeface="+mn-ea"/>
              <a:cs typeface="Arial" panose="020B0604020202020204" pitchFamily="34" charset="0"/>
            </a:rPr>
            <a:t>All of these initiatives aim on the process of promoting and measuring the autonomy of patient, confidentiality, and consistent of trust with the professional and ethical standard of digital practice of public health.</a:t>
          </a:r>
          <a:endParaRPr lang="en-US" sz="1400" kern="1200" dirty="0">
            <a:latin typeface="Arial" panose="020B0604020202020204" pitchFamily="34" charset="0"/>
            <a:cs typeface="Arial" panose="020B0604020202020204" pitchFamily="34" charset="0"/>
          </a:endParaRPr>
        </a:p>
      </dsp:txBody>
      <dsp:txXfrm>
        <a:off x="989429" y="4287266"/>
        <a:ext cx="6057325" cy="85664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1BF5D-DE9B-4A1C-B643-18AE21D14F57}">
      <dsp:nvSpPr>
        <dsp:cNvPr id="0" name=""/>
        <dsp:cNvSpPr/>
      </dsp:nvSpPr>
      <dsp:spPr>
        <a:xfrm>
          <a:off x="0" y="3180167"/>
          <a:ext cx="11348952" cy="69574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a:t>Education &amp; Support Role:</a:t>
          </a:r>
          <a:r>
            <a:rPr lang="en-US" sz="1200" kern="1200"/>
            <a:t> Providers guide patients on app use, interpret results, and reinforce digital self-care as part of routine consultations.</a:t>
          </a:r>
          <a:endParaRPr lang="en-US" sz="1200" kern="1200" dirty="0"/>
        </a:p>
      </dsp:txBody>
      <dsp:txXfrm>
        <a:off x="0" y="3180167"/>
        <a:ext cx="11348952" cy="695742"/>
      </dsp:txXfrm>
    </dsp:sp>
    <dsp:sp modelId="{FECCF9B7-2891-43BC-BD43-A3AE06E25AD6}">
      <dsp:nvSpPr>
        <dsp:cNvPr id="0" name=""/>
        <dsp:cNvSpPr/>
      </dsp:nvSpPr>
      <dsp:spPr>
        <a:xfrm rot="10800000">
          <a:off x="0" y="2120551"/>
          <a:ext cx="11348952" cy="1070052"/>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Clinical Validation &amp; Trust:</a:t>
          </a:r>
          <a:r>
            <a:rPr lang="en-US" sz="1200" kern="1200" dirty="0"/>
            <a:t> Their endorsement ensures medical credibility, encouraging wider patient adoption and compliance (</a:t>
          </a:r>
          <a:r>
            <a:rPr lang="en-IN" sz="1200" kern="1200" dirty="0" err="1">
              <a:latin typeface="Arial" panose="020B0604020202020204" pitchFamily="34" charset="0"/>
              <a:cs typeface="Arial" panose="020B0604020202020204" pitchFamily="34" charset="0"/>
            </a:rPr>
            <a:t>Glucotrack</a:t>
          </a:r>
          <a:r>
            <a:rPr lang="en-IN" sz="1200" kern="1200" dirty="0">
              <a:latin typeface="Arial" panose="020B0604020202020204" pitchFamily="34" charset="0"/>
              <a:cs typeface="Arial" panose="020B0604020202020204" pitchFamily="34" charset="0"/>
            </a:rPr>
            <a:t>, 2025)</a:t>
          </a:r>
          <a:r>
            <a:rPr lang="en-US" sz="1200" kern="1200" dirty="0"/>
            <a:t>.</a:t>
          </a:r>
        </a:p>
      </dsp:txBody>
      <dsp:txXfrm rot="10800000">
        <a:off x="0" y="2120551"/>
        <a:ext cx="11348952" cy="695288"/>
      </dsp:txXfrm>
    </dsp:sp>
    <dsp:sp modelId="{BD8BAC9C-A21E-499B-9D9F-8435FA04CA76}">
      <dsp:nvSpPr>
        <dsp:cNvPr id="0" name=""/>
        <dsp:cNvSpPr/>
      </dsp:nvSpPr>
      <dsp:spPr>
        <a:xfrm rot="10800000">
          <a:off x="0" y="1060934"/>
          <a:ext cx="11348952" cy="1070052"/>
        </a:xfrm>
        <a:prstGeom prst="upArrowCallou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Integration into Care Pathways:</a:t>
          </a:r>
          <a:r>
            <a:rPr lang="en-US" sz="1200" kern="1200" dirty="0"/>
            <a:t> Healthcare providers embed </a:t>
          </a:r>
          <a:r>
            <a:rPr lang="en-US" sz="1200" kern="1200" dirty="0" err="1"/>
            <a:t>GlucoTrack</a:t>
          </a:r>
          <a:r>
            <a:rPr lang="en-US" sz="1200" kern="1200" dirty="0"/>
            <a:t> into diabetes management plans, improving continuous monitoring and patient engagement.</a:t>
          </a:r>
          <a:endParaRPr lang="en-IN" sz="1200" kern="1200" dirty="0">
            <a:latin typeface="Arial" panose="020B0604020202020204" pitchFamily="34" charset="0"/>
            <a:cs typeface="Arial" panose="020B0604020202020204" pitchFamily="34" charset="0"/>
          </a:endParaRPr>
        </a:p>
      </dsp:txBody>
      <dsp:txXfrm rot="10800000">
        <a:off x="0" y="1060934"/>
        <a:ext cx="11348952" cy="695288"/>
      </dsp:txXfrm>
    </dsp:sp>
    <dsp:sp modelId="{9B7401A3-19EE-45B8-877B-A66B0BB37F21}">
      <dsp:nvSpPr>
        <dsp:cNvPr id="0" name=""/>
        <dsp:cNvSpPr/>
      </dsp:nvSpPr>
      <dsp:spPr>
        <a:xfrm rot="10800000">
          <a:off x="0" y="1318"/>
          <a:ext cx="11348952" cy="1070052"/>
        </a:xfrm>
        <a:prstGeom prst="upArrowCallou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Healthcare Providers:</a:t>
          </a:r>
          <a:r>
            <a:rPr lang="en-IN" sz="1200" kern="1200" dirty="0">
              <a:latin typeface="Arial" panose="020B0604020202020204" pitchFamily="34" charset="0"/>
              <a:cs typeface="Arial" panose="020B0604020202020204" pitchFamily="34" charset="0"/>
            </a:rPr>
            <a:t> Integrate </a:t>
          </a:r>
          <a:r>
            <a:rPr lang="en-IN" sz="1200" kern="1200" dirty="0" err="1">
              <a:latin typeface="Arial" panose="020B0604020202020204" pitchFamily="34" charset="0"/>
              <a:cs typeface="Arial" panose="020B0604020202020204" pitchFamily="34" charset="0"/>
            </a:rPr>
            <a:t>GlucoTrack</a:t>
          </a:r>
          <a:r>
            <a:rPr lang="en-IN" sz="1200" kern="1200" dirty="0">
              <a:latin typeface="Arial" panose="020B0604020202020204" pitchFamily="34" charset="0"/>
              <a:cs typeface="Arial" panose="020B0604020202020204" pitchFamily="34" charset="0"/>
            </a:rPr>
            <a:t> into diabetes consultations, supporting self-management and improving continuity of care </a:t>
          </a:r>
          <a:r>
            <a:rPr lang="en-IN" sz="1200" kern="1200" dirty="0" err="1">
              <a:latin typeface="Arial" panose="020B0604020202020204" pitchFamily="34" charset="0"/>
              <a:cs typeface="Arial" panose="020B0604020202020204" pitchFamily="34" charset="0"/>
            </a:rPr>
            <a:t>Glucotrack</a:t>
          </a:r>
          <a:r>
            <a:rPr lang="en-IN" sz="1200" kern="1200" dirty="0">
              <a:latin typeface="Arial" panose="020B0604020202020204" pitchFamily="34" charset="0"/>
              <a:cs typeface="Arial" panose="020B0604020202020204" pitchFamily="34" charset="0"/>
            </a:rPr>
            <a:t> (2025).</a:t>
          </a:r>
          <a:r>
            <a:rPr lang="en-IN" sz="1200" kern="1200" dirty="0">
              <a:effectLst/>
              <a:latin typeface="Arial" panose="020B0604020202020204" pitchFamily="34" charset="0"/>
              <a:ea typeface="+mn-ea"/>
              <a:cs typeface="Arial" panose="020B0604020202020204" pitchFamily="34" charset="0"/>
            </a:rPr>
            <a:t> The providers of healthcare have an important position in the process of acquiring the app during the consultations of diabetes and facilitating the app as part of patient care as it is rolled out. </a:t>
          </a:r>
          <a:endParaRPr lang="en-IN" sz="1200" kern="1200" dirty="0">
            <a:latin typeface="Arial" panose="020B0604020202020204" pitchFamily="34" charset="0"/>
            <a:cs typeface="Arial" panose="020B0604020202020204" pitchFamily="34" charset="0"/>
          </a:endParaRPr>
        </a:p>
      </dsp:txBody>
      <dsp:txXfrm rot="10800000">
        <a:off x="0" y="1318"/>
        <a:ext cx="11348952" cy="69528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E6BF5-1702-42D9-A13D-89EA42C0610C}">
      <dsp:nvSpPr>
        <dsp:cNvPr id="0" name=""/>
        <dsp:cNvSpPr/>
      </dsp:nvSpPr>
      <dsp:spPr>
        <a:xfrm>
          <a:off x="0" y="419041"/>
          <a:ext cx="7199830" cy="8821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b="1" kern="1200" dirty="0">
              <a:latin typeface="Arial" panose="020B0604020202020204" pitchFamily="34" charset="0"/>
              <a:cs typeface="Arial" panose="020B0604020202020204" pitchFamily="34" charset="0"/>
            </a:rPr>
            <a:t>Pharmacies &amp; Clinics:</a:t>
          </a:r>
          <a:r>
            <a:rPr lang="en-IN" sz="1300" kern="1200" dirty="0">
              <a:latin typeface="Arial" panose="020B0604020202020204" pitchFamily="34" charset="0"/>
              <a:cs typeface="Arial" panose="020B0604020202020204" pitchFamily="34" charset="0"/>
            </a:rPr>
            <a:t> Serve as community access points, displaying QR posters and assisting with app installation (Ashcroft, Cooper and Nazar, 2024). Pharmacies and clinics act or perform as the access points at the level of community, which helps in providing the codes of QR and providing the support for the users in the methods of installing the app. </a:t>
          </a:r>
          <a:endParaRPr lang="en-US" sz="1300" kern="1200" dirty="0">
            <a:latin typeface="Arial" panose="020B0604020202020204" pitchFamily="34" charset="0"/>
            <a:cs typeface="Arial" panose="020B0604020202020204" pitchFamily="34" charset="0"/>
          </a:endParaRPr>
        </a:p>
      </dsp:txBody>
      <dsp:txXfrm>
        <a:off x="43064" y="462105"/>
        <a:ext cx="7113702" cy="796052"/>
      </dsp:txXfrm>
    </dsp:sp>
    <dsp:sp modelId="{CF6B1B9D-70CB-4D66-8F8A-B6A53369EF4D}">
      <dsp:nvSpPr>
        <dsp:cNvPr id="0" name=""/>
        <dsp:cNvSpPr/>
      </dsp:nvSpPr>
      <dsp:spPr>
        <a:xfrm>
          <a:off x="0" y="1338661"/>
          <a:ext cx="7199830" cy="88218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Community Access Points:</a:t>
          </a:r>
          <a:r>
            <a:rPr lang="en-US" sz="1300" kern="1200" dirty="0">
              <a:latin typeface="Arial" panose="020B0604020202020204" pitchFamily="34" charset="0"/>
              <a:cs typeface="Arial" panose="020B0604020202020204" pitchFamily="34" charset="0"/>
            </a:rPr>
            <a:t> Pharmacies and clinics act as frontline hubs where patients can easily access </a:t>
          </a:r>
          <a:r>
            <a:rPr lang="en-US" sz="1300" kern="1200" dirty="0" err="1">
              <a:latin typeface="Arial" panose="020B0604020202020204" pitchFamily="34" charset="0"/>
              <a:cs typeface="Arial" panose="020B0604020202020204" pitchFamily="34" charset="0"/>
            </a:rPr>
            <a:t>GlucoTrack</a:t>
          </a:r>
          <a:r>
            <a:rPr lang="en-US" sz="1300" kern="1200" dirty="0">
              <a:latin typeface="Arial" panose="020B0604020202020204" pitchFamily="34" charset="0"/>
              <a:cs typeface="Arial" panose="020B0604020202020204" pitchFamily="34" charset="0"/>
            </a:rPr>
            <a:t> through QR code posters, leaflets, and in-person demonstrations </a:t>
          </a:r>
          <a:r>
            <a:rPr lang="en-IN" sz="1300" kern="1200" dirty="0">
              <a:latin typeface="Arial" panose="020B0604020202020204" pitchFamily="34" charset="0"/>
              <a:cs typeface="Arial" panose="020B0604020202020204" pitchFamily="34" charset="0"/>
            </a:rPr>
            <a:t>(Ashcroft, Cooper and Nazar, 2024)</a:t>
          </a:r>
          <a:r>
            <a:rPr lang="en-US" sz="1300" kern="1200" dirty="0">
              <a:latin typeface="Arial" panose="020B0604020202020204" pitchFamily="34" charset="0"/>
              <a:cs typeface="Arial" panose="020B0604020202020204" pitchFamily="34" charset="0"/>
            </a:rPr>
            <a:t>.</a:t>
          </a:r>
        </a:p>
      </dsp:txBody>
      <dsp:txXfrm>
        <a:off x="43064" y="1381725"/>
        <a:ext cx="7113702" cy="796052"/>
      </dsp:txXfrm>
    </dsp:sp>
    <dsp:sp modelId="{72CFA3B7-2945-4482-B663-89FA4D3DE4FB}">
      <dsp:nvSpPr>
        <dsp:cNvPr id="0" name=""/>
        <dsp:cNvSpPr/>
      </dsp:nvSpPr>
      <dsp:spPr>
        <a:xfrm>
          <a:off x="0" y="2258282"/>
          <a:ext cx="7199830" cy="882180"/>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User Support &amp; Guidance:</a:t>
          </a:r>
          <a:r>
            <a:rPr lang="en-US" sz="1300" kern="1200" dirty="0">
              <a:latin typeface="Arial" panose="020B0604020202020204" pitchFamily="34" charset="0"/>
              <a:cs typeface="Arial" panose="020B0604020202020204" pitchFamily="34" charset="0"/>
            </a:rPr>
            <a:t> Staff assist users with app installation, basic troubleshooting, and interpretation of glucose trends, improving confidence and adherence </a:t>
          </a:r>
          <a:r>
            <a:rPr lang="en-IN" sz="1300" kern="1200" dirty="0">
              <a:latin typeface="Arial" panose="020B0604020202020204" pitchFamily="34" charset="0"/>
              <a:cs typeface="Arial" panose="020B0604020202020204" pitchFamily="34" charset="0"/>
            </a:rPr>
            <a:t>(Ashcroft, Cooper and Nazar, 2024). </a:t>
          </a:r>
          <a:r>
            <a:rPr lang="en-US" sz="1300" kern="1200" dirty="0">
              <a:latin typeface="Arial" panose="020B0604020202020204" pitchFamily="34" charset="0"/>
              <a:cs typeface="Arial" panose="020B0604020202020204" pitchFamily="34" charset="0"/>
            </a:rPr>
            <a:t>.</a:t>
          </a:r>
        </a:p>
      </dsp:txBody>
      <dsp:txXfrm>
        <a:off x="43064" y="2301346"/>
        <a:ext cx="7113702" cy="796052"/>
      </dsp:txXfrm>
    </dsp:sp>
    <dsp:sp modelId="{691FB5A2-4516-4841-91D4-BB4DE0288BA4}">
      <dsp:nvSpPr>
        <dsp:cNvPr id="0" name=""/>
        <dsp:cNvSpPr/>
      </dsp:nvSpPr>
      <dsp:spPr>
        <a:xfrm>
          <a:off x="0" y="3177902"/>
          <a:ext cx="7199830" cy="88218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Arial" panose="020B0604020202020204" pitchFamily="34" charset="0"/>
              <a:cs typeface="Arial" panose="020B0604020202020204" pitchFamily="34" charset="0"/>
            </a:rPr>
            <a:t>Health Promotion Partners:</a:t>
          </a:r>
          <a:r>
            <a:rPr lang="en-US" sz="1300" kern="1200">
              <a:latin typeface="Arial" panose="020B0604020202020204" pitchFamily="34" charset="0"/>
              <a:cs typeface="Arial" panose="020B0604020202020204" pitchFamily="34" charset="0"/>
            </a:rPr>
            <a:t> They participate in awareness campaigns, encouraging regular self-monitoring and supporting GlucoTrack’s integration into community diabetes prevention efforts.</a:t>
          </a:r>
        </a:p>
      </dsp:txBody>
      <dsp:txXfrm>
        <a:off x="43064" y="3220966"/>
        <a:ext cx="7113702" cy="79605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629AF-DBC0-4BE1-835C-5BF897DBE830}">
      <dsp:nvSpPr>
        <dsp:cNvPr id="0" name=""/>
        <dsp:cNvSpPr/>
      </dsp:nvSpPr>
      <dsp:spPr>
        <a:xfrm>
          <a:off x="0" y="13189"/>
          <a:ext cx="5026789" cy="84547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Local Councils &amp; NGOs: Conduct outreach, promote digital-literacy workshops, and enhance community participation (Abiddin, Ibrahim and Aziz, 2022).</a:t>
          </a:r>
          <a:endParaRPr lang="en-IN" sz="1200" kern="1200"/>
        </a:p>
      </dsp:txBody>
      <dsp:txXfrm>
        <a:off x="41272" y="54461"/>
        <a:ext cx="4944245" cy="762927"/>
      </dsp:txXfrm>
    </dsp:sp>
    <dsp:sp modelId="{D52F76C6-3731-4033-8B22-907D9B00D15E}">
      <dsp:nvSpPr>
        <dsp:cNvPr id="0" name=""/>
        <dsp:cNvSpPr/>
      </dsp:nvSpPr>
      <dsp:spPr>
        <a:xfrm>
          <a:off x="0" y="893220"/>
          <a:ext cx="5026789" cy="845471"/>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Councils and organizations based on community helps in the procedure of engagement through workshops and outreach campaigns </a:t>
          </a:r>
          <a:r>
            <a:rPr lang="en-US" sz="1200" kern="1200"/>
            <a:t>(Abiddin, Ibrahim and Aziz, 2022)</a:t>
          </a:r>
          <a:r>
            <a:rPr lang="en-IN" sz="1200" kern="1200"/>
            <a:t>. </a:t>
          </a:r>
        </a:p>
      </dsp:txBody>
      <dsp:txXfrm>
        <a:off x="41272" y="934492"/>
        <a:ext cx="4944245" cy="762927"/>
      </dsp:txXfrm>
    </dsp:sp>
    <dsp:sp modelId="{62E7AAC2-AC48-44EC-838D-8F662F1FF140}">
      <dsp:nvSpPr>
        <dsp:cNvPr id="0" name=""/>
        <dsp:cNvSpPr/>
      </dsp:nvSpPr>
      <dsp:spPr>
        <a:xfrm>
          <a:off x="0" y="1773251"/>
          <a:ext cx="5026789" cy="845471"/>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Community Mobilization: Local councils and NGOs organize outreach programmed, workshops, and awareness drives to promote GlucoTrack among low-income populations.</a:t>
          </a:r>
          <a:endParaRPr lang="en-IN" sz="1200" kern="1200"/>
        </a:p>
      </dsp:txBody>
      <dsp:txXfrm>
        <a:off x="41272" y="1814523"/>
        <a:ext cx="4944245" cy="762927"/>
      </dsp:txXfrm>
    </dsp:sp>
    <dsp:sp modelId="{01E7F4BD-A863-47F2-8659-52431CC0776A}">
      <dsp:nvSpPr>
        <dsp:cNvPr id="0" name=""/>
        <dsp:cNvSpPr/>
      </dsp:nvSpPr>
      <dsp:spPr>
        <a:xfrm>
          <a:off x="0" y="2653282"/>
          <a:ext cx="5026789" cy="845471"/>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Digital Inclusion: They support digital-literacy initiatives, ensuring marginalized groups gain the skills and confidence to use the app effectively for diabetes self-management (Abiddin, Ibrahim and Aziz, 2022).</a:t>
          </a:r>
          <a:endParaRPr lang="en-IN" sz="1200" kern="1200"/>
        </a:p>
      </dsp:txBody>
      <dsp:txXfrm>
        <a:off x="41272" y="2694554"/>
        <a:ext cx="4944245" cy="76292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8C2BE-BB6E-4A2F-8EDB-D054C56C47A6}">
      <dsp:nvSpPr>
        <dsp:cNvPr id="0" name=""/>
        <dsp:cNvSpPr/>
      </dsp:nvSpPr>
      <dsp:spPr>
        <a:xfrm>
          <a:off x="0" y="3785"/>
          <a:ext cx="5615168" cy="854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33DC01-DF1F-4F55-B171-DC8AE49C3207}">
      <dsp:nvSpPr>
        <dsp:cNvPr id="0" name=""/>
        <dsp:cNvSpPr/>
      </dsp:nvSpPr>
      <dsp:spPr>
        <a:xfrm>
          <a:off x="258456" y="196026"/>
          <a:ext cx="470380" cy="469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464203-001E-460B-8780-6F7552FDBECD}">
      <dsp:nvSpPr>
        <dsp:cNvPr id="0" name=""/>
        <dsp:cNvSpPr/>
      </dsp:nvSpPr>
      <dsp:spPr>
        <a:xfrm>
          <a:off x="987293" y="3785"/>
          <a:ext cx="4612670" cy="881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50" tIns="93250" rIns="93250" bIns="9325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Corporate &amp; Tech Partners: Fund wellness initiatives, ensure technical updates, and maintain security to strengthen scalability and trust </a:t>
          </a:r>
          <a:r>
            <a:rPr lang="en-IN" sz="1200" kern="1200">
              <a:latin typeface="Arial" panose="020B0604020202020204" pitchFamily="34" charset="0"/>
              <a:cs typeface="Arial" panose="020B0604020202020204" pitchFamily="34" charset="0"/>
            </a:rPr>
            <a:t>(Ashcroft, Cooper and Nazar, 2024)</a:t>
          </a:r>
          <a:r>
            <a:rPr lang="en-US" sz="1200" kern="1200">
              <a:latin typeface="Arial" panose="020B0604020202020204" pitchFamily="34" charset="0"/>
              <a:cs typeface="Arial" panose="020B0604020202020204" pitchFamily="34" charset="0"/>
            </a:rPr>
            <a:t>.</a:t>
          </a:r>
        </a:p>
      </dsp:txBody>
      <dsp:txXfrm>
        <a:off x="987293" y="3785"/>
        <a:ext cx="4612670" cy="881101"/>
      </dsp:txXfrm>
    </dsp:sp>
    <dsp:sp modelId="{557F5F2D-3B93-4BDB-AA42-498410EC5F9F}">
      <dsp:nvSpPr>
        <dsp:cNvPr id="0" name=""/>
        <dsp:cNvSpPr/>
      </dsp:nvSpPr>
      <dsp:spPr>
        <a:xfrm>
          <a:off x="0" y="1105162"/>
          <a:ext cx="5615168" cy="854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83557F-645F-4014-85CE-151266EC4EF2}">
      <dsp:nvSpPr>
        <dsp:cNvPr id="0" name=""/>
        <dsp:cNvSpPr/>
      </dsp:nvSpPr>
      <dsp:spPr>
        <a:xfrm>
          <a:off x="258456" y="1297403"/>
          <a:ext cx="470380" cy="469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17A760-B991-4574-A62B-8736A78239DB}">
      <dsp:nvSpPr>
        <dsp:cNvPr id="0" name=""/>
        <dsp:cNvSpPr/>
      </dsp:nvSpPr>
      <dsp:spPr>
        <a:xfrm>
          <a:off x="987293" y="1105162"/>
          <a:ext cx="4612670" cy="881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50" tIns="93250" rIns="93250" bIns="93250" numCol="1" spcCol="1270" anchor="ctr" anchorCtr="0">
          <a:noAutofit/>
        </a:bodyPr>
        <a:lstStyle/>
        <a:p>
          <a:pPr marL="0" lvl="0" indent="0" algn="l" defTabSz="533400">
            <a:lnSpc>
              <a:spcPct val="100000"/>
            </a:lnSpc>
            <a:spcBef>
              <a:spcPct val="0"/>
            </a:spcBef>
            <a:spcAft>
              <a:spcPct val="35000"/>
            </a:spcAft>
            <a:buNone/>
          </a:pPr>
          <a:r>
            <a:rPr lang="en-IN" sz="1200" kern="1200">
              <a:latin typeface="Arial" panose="020B0604020202020204" pitchFamily="34" charset="0"/>
              <a:cs typeface="Arial" panose="020B0604020202020204" pitchFamily="34" charset="0"/>
            </a:rPr>
            <a:t>The partners of corporate focuses on funding the activities related to outreach along with integrating the app with the initiatives of employee wellness (Ashcroft, Cooper and Nazar, 2024). </a:t>
          </a:r>
          <a:endParaRPr lang="en-US" sz="1200" kern="1200">
            <a:latin typeface="Arial" panose="020B0604020202020204" pitchFamily="34" charset="0"/>
            <a:cs typeface="Arial" panose="020B0604020202020204" pitchFamily="34" charset="0"/>
          </a:endParaRPr>
        </a:p>
      </dsp:txBody>
      <dsp:txXfrm>
        <a:off x="987293" y="1105162"/>
        <a:ext cx="4612670" cy="881101"/>
      </dsp:txXfrm>
    </dsp:sp>
    <dsp:sp modelId="{12F4134E-E571-4AB2-8AFB-C8EC0390B9AC}">
      <dsp:nvSpPr>
        <dsp:cNvPr id="0" name=""/>
        <dsp:cNvSpPr/>
      </dsp:nvSpPr>
      <dsp:spPr>
        <a:xfrm>
          <a:off x="0" y="2206540"/>
          <a:ext cx="5615168" cy="854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68618-2191-4EE5-8880-47B0FB369107}">
      <dsp:nvSpPr>
        <dsp:cNvPr id="0" name=""/>
        <dsp:cNvSpPr/>
      </dsp:nvSpPr>
      <dsp:spPr>
        <a:xfrm>
          <a:off x="258456" y="2398780"/>
          <a:ext cx="470380" cy="469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17A188-EAE8-4809-96D1-DE331CC187A1}">
      <dsp:nvSpPr>
        <dsp:cNvPr id="0" name=""/>
        <dsp:cNvSpPr/>
      </dsp:nvSpPr>
      <dsp:spPr>
        <a:xfrm>
          <a:off x="987293" y="2206540"/>
          <a:ext cx="4612670" cy="881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50" tIns="93250" rIns="93250" bIns="9325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Corporate Partners: Support GlucoTrack through funding, employee wellness initiatives, and large-scale workplace adoption, extending the app’s reach and social impact.</a:t>
          </a:r>
        </a:p>
      </dsp:txBody>
      <dsp:txXfrm>
        <a:off x="987293" y="2206540"/>
        <a:ext cx="4612670" cy="881101"/>
      </dsp:txXfrm>
    </dsp:sp>
    <dsp:sp modelId="{7BCFB1E4-E100-4ECF-BE7E-F702F6D9E951}">
      <dsp:nvSpPr>
        <dsp:cNvPr id="0" name=""/>
        <dsp:cNvSpPr/>
      </dsp:nvSpPr>
      <dsp:spPr>
        <a:xfrm>
          <a:off x="0" y="3307917"/>
          <a:ext cx="5615168" cy="854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77E59-26F6-43D5-B47D-B3F4F938701F}">
      <dsp:nvSpPr>
        <dsp:cNvPr id="0" name=""/>
        <dsp:cNvSpPr/>
      </dsp:nvSpPr>
      <dsp:spPr>
        <a:xfrm>
          <a:off x="258456" y="3500157"/>
          <a:ext cx="470380" cy="4699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42BC98-0700-454C-9BBB-296DB3D579FC}">
      <dsp:nvSpPr>
        <dsp:cNvPr id="0" name=""/>
        <dsp:cNvSpPr/>
      </dsp:nvSpPr>
      <dsp:spPr>
        <a:xfrm>
          <a:off x="987293" y="3307917"/>
          <a:ext cx="4612670" cy="881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50" tIns="93250" rIns="93250" bIns="9325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Technology Developers: Ensure continuous improvement, cybersecurity, and system reliability through regular updates and data protection compliance, maintaining user trust and long-term sustainability of the platform </a:t>
          </a:r>
          <a:r>
            <a:rPr lang="en-IN" sz="1200" kern="1200">
              <a:latin typeface="Arial" panose="020B0604020202020204" pitchFamily="34" charset="0"/>
              <a:cs typeface="Arial" panose="020B0604020202020204" pitchFamily="34" charset="0"/>
            </a:rPr>
            <a:t>(Ashcroft, Cooper and Nazar, 2024)</a:t>
          </a:r>
          <a:r>
            <a:rPr lang="en-US" sz="1200" kern="1200">
              <a:latin typeface="Arial" panose="020B0604020202020204" pitchFamily="34" charset="0"/>
              <a:cs typeface="Arial" panose="020B0604020202020204" pitchFamily="34" charset="0"/>
            </a:rPr>
            <a:t>.</a:t>
          </a:r>
        </a:p>
      </dsp:txBody>
      <dsp:txXfrm>
        <a:off x="987293" y="3307917"/>
        <a:ext cx="4612670" cy="88110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3973E-4521-47F9-8295-8A2A457FBF3E}">
      <dsp:nvSpPr>
        <dsp:cNvPr id="0" name=""/>
        <dsp:cNvSpPr/>
      </dsp:nvSpPr>
      <dsp:spPr>
        <a:xfrm>
          <a:off x="0" y="1794"/>
          <a:ext cx="6589788" cy="90927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AF5068-EC07-4527-9D86-BEB5901C8E2A}">
      <dsp:nvSpPr>
        <dsp:cNvPr id="0" name=""/>
        <dsp:cNvSpPr/>
      </dsp:nvSpPr>
      <dsp:spPr>
        <a:xfrm>
          <a:off x="275055" y="206380"/>
          <a:ext cx="500100" cy="5001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553C5-0619-4D44-AEB5-844E552766BD}">
      <dsp:nvSpPr>
        <dsp:cNvPr id="0" name=""/>
        <dsp:cNvSpPr/>
      </dsp:nvSpPr>
      <dsp:spPr>
        <a:xfrm>
          <a:off x="1050210" y="1794"/>
          <a:ext cx="5539577"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622300">
            <a:lnSpc>
              <a:spcPct val="100000"/>
            </a:lnSpc>
            <a:spcBef>
              <a:spcPct val="0"/>
            </a:spcBef>
            <a:spcAft>
              <a:spcPct val="35000"/>
            </a:spcAft>
            <a:buNone/>
          </a:pPr>
          <a:r>
            <a:rPr lang="en-IN" sz="1400" kern="1200" dirty="0">
              <a:latin typeface="Arial" panose="020B0604020202020204" pitchFamily="34" charset="0"/>
              <a:cs typeface="Arial" panose="020B0604020202020204" pitchFamily="34" charset="0"/>
            </a:rPr>
            <a:t>Limited connectivity and incompatible devices restrict access for low-income users (</a:t>
          </a:r>
          <a:r>
            <a:rPr lang="en-IN" sz="1400" kern="1200" dirty="0" err="1">
              <a:latin typeface="Arial" panose="020B0604020202020204" pitchFamily="34" charset="0"/>
              <a:cs typeface="Arial" panose="020B0604020202020204" pitchFamily="34" charset="0"/>
            </a:rPr>
            <a:t>Yanocha</a:t>
          </a:r>
          <a:r>
            <a:rPr lang="en-IN" sz="1400" kern="1200" dirty="0">
              <a:latin typeface="Arial" panose="020B0604020202020204" pitchFamily="34" charset="0"/>
              <a:cs typeface="Arial" panose="020B0604020202020204" pitchFamily="34" charset="0"/>
            </a:rPr>
            <a:t>, Mason and Hagen, 2021). </a:t>
          </a:r>
          <a:endParaRPr lang="en-US" sz="1400" kern="1200" dirty="0">
            <a:latin typeface="Arial" panose="020B0604020202020204" pitchFamily="34" charset="0"/>
            <a:cs typeface="Arial" panose="020B0604020202020204" pitchFamily="34" charset="0"/>
          </a:endParaRPr>
        </a:p>
      </dsp:txBody>
      <dsp:txXfrm>
        <a:off x="1050210" y="1794"/>
        <a:ext cx="5539577" cy="909272"/>
      </dsp:txXfrm>
    </dsp:sp>
    <dsp:sp modelId="{DA8553DD-C28E-4DCF-8D03-BF6DD69DEBA3}">
      <dsp:nvSpPr>
        <dsp:cNvPr id="0" name=""/>
        <dsp:cNvSpPr/>
      </dsp:nvSpPr>
      <dsp:spPr>
        <a:xfrm>
          <a:off x="0" y="1138385"/>
          <a:ext cx="6589788" cy="90927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00348-4E11-450A-B328-BC37DD96E091}">
      <dsp:nvSpPr>
        <dsp:cNvPr id="0" name=""/>
        <dsp:cNvSpPr/>
      </dsp:nvSpPr>
      <dsp:spPr>
        <a:xfrm>
          <a:off x="275055" y="1342971"/>
          <a:ext cx="500100" cy="5001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EA106-0821-4D32-8026-D280E15E18A5}">
      <dsp:nvSpPr>
        <dsp:cNvPr id="0" name=""/>
        <dsp:cNvSpPr/>
      </dsp:nvSpPr>
      <dsp:spPr>
        <a:xfrm>
          <a:off x="1050210" y="1138385"/>
          <a:ext cx="5539577"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622300">
            <a:lnSpc>
              <a:spcPct val="100000"/>
            </a:lnSpc>
            <a:spcBef>
              <a:spcPct val="0"/>
            </a:spcBef>
            <a:spcAft>
              <a:spcPct val="35000"/>
            </a:spcAft>
            <a:buNone/>
          </a:pPr>
          <a:r>
            <a:rPr lang="en-IN" sz="1400" kern="1200" dirty="0">
              <a:solidFill>
                <a:schemeClr val="tx1"/>
              </a:solidFill>
              <a:effectLst/>
              <a:latin typeface="Arial" panose="020B0604020202020204" pitchFamily="34" charset="0"/>
              <a:ea typeface="+mn-ea"/>
              <a:cs typeface="Arial" panose="020B0604020202020204" pitchFamily="34" charset="0"/>
            </a:rPr>
            <a:t>Some potential users from disadvantaged households might focus on lacking the internet access or own an incompatible device from a technical perspective </a:t>
          </a:r>
          <a:r>
            <a:rPr lang="en-IN" sz="1400" kern="1200" dirty="0">
              <a:latin typeface="Arial" panose="020B0604020202020204" pitchFamily="34" charset="0"/>
              <a:cs typeface="Arial" panose="020B0604020202020204" pitchFamily="34" charset="0"/>
            </a:rPr>
            <a:t>(</a:t>
          </a:r>
          <a:r>
            <a:rPr lang="en-IN" sz="1400" kern="1200" dirty="0" err="1">
              <a:latin typeface="Arial" panose="020B0604020202020204" pitchFamily="34" charset="0"/>
              <a:cs typeface="Arial" panose="020B0604020202020204" pitchFamily="34" charset="0"/>
            </a:rPr>
            <a:t>Yanocha</a:t>
          </a:r>
          <a:r>
            <a:rPr lang="en-IN" sz="1400" kern="1200" dirty="0">
              <a:latin typeface="Arial" panose="020B0604020202020204" pitchFamily="34" charset="0"/>
              <a:cs typeface="Arial" panose="020B0604020202020204" pitchFamily="34" charset="0"/>
            </a:rPr>
            <a:t>, Mason and Hagen, 2021)</a:t>
          </a:r>
          <a:r>
            <a:rPr lang="en-IN" sz="1400" kern="1200" dirty="0">
              <a:solidFill>
                <a:schemeClr val="tx1"/>
              </a:solidFill>
              <a:effectLst/>
              <a:latin typeface="Arial" panose="020B0604020202020204" pitchFamily="34" charset="0"/>
              <a:ea typeface="+mn-ea"/>
              <a:cs typeface="Arial" panose="020B0604020202020204" pitchFamily="34" charset="0"/>
            </a:rPr>
            <a:t>. </a:t>
          </a:r>
          <a:endParaRPr lang="en-US" sz="1400" kern="1200" dirty="0">
            <a:latin typeface="Arial" panose="020B0604020202020204" pitchFamily="34" charset="0"/>
            <a:cs typeface="Arial" panose="020B0604020202020204" pitchFamily="34" charset="0"/>
          </a:endParaRPr>
        </a:p>
      </dsp:txBody>
      <dsp:txXfrm>
        <a:off x="1050210" y="1138385"/>
        <a:ext cx="5539577" cy="909272"/>
      </dsp:txXfrm>
    </dsp:sp>
    <dsp:sp modelId="{D6468EA8-0EC4-4553-86BF-5A46F80F8DAE}">
      <dsp:nvSpPr>
        <dsp:cNvPr id="0" name=""/>
        <dsp:cNvSpPr/>
      </dsp:nvSpPr>
      <dsp:spPr>
        <a:xfrm>
          <a:off x="0" y="2274976"/>
          <a:ext cx="6589788" cy="90927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AC242-D392-44DB-82CC-615A92D96DC3}">
      <dsp:nvSpPr>
        <dsp:cNvPr id="0" name=""/>
        <dsp:cNvSpPr/>
      </dsp:nvSpPr>
      <dsp:spPr>
        <a:xfrm>
          <a:off x="275055" y="2479562"/>
          <a:ext cx="500100" cy="50010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40B8FE-4D83-4159-9CFF-D19DDB7CE193}">
      <dsp:nvSpPr>
        <dsp:cNvPr id="0" name=""/>
        <dsp:cNvSpPr/>
      </dsp:nvSpPr>
      <dsp:spPr>
        <a:xfrm>
          <a:off x="1050210" y="2274976"/>
          <a:ext cx="5539577"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Many users in low-income communities experience unstable internet access or own outdated smartphones, restricting smooth app performance and real-time data syncing.</a:t>
          </a:r>
        </a:p>
      </dsp:txBody>
      <dsp:txXfrm>
        <a:off x="1050210" y="2274976"/>
        <a:ext cx="5539577" cy="909272"/>
      </dsp:txXfrm>
    </dsp:sp>
    <dsp:sp modelId="{A8E65FDB-F5EB-4DE2-A836-C0C1443B7655}">
      <dsp:nvSpPr>
        <dsp:cNvPr id="0" name=""/>
        <dsp:cNvSpPr/>
      </dsp:nvSpPr>
      <dsp:spPr>
        <a:xfrm>
          <a:off x="0" y="3411567"/>
          <a:ext cx="6589788" cy="90927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FBC197-EE11-4E45-9F53-9DDA565DC153}">
      <dsp:nvSpPr>
        <dsp:cNvPr id="0" name=""/>
        <dsp:cNvSpPr/>
      </dsp:nvSpPr>
      <dsp:spPr>
        <a:xfrm>
          <a:off x="275055" y="3616153"/>
          <a:ext cx="500100" cy="50010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E77D8C-D507-480F-9476-0DA195D039C7}">
      <dsp:nvSpPr>
        <dsp:cNvPr id="0" name=""/>
        <dsp:cNvSpPr/>
      </dsp:nvSpPr>
      <dsp:spPr>
        <a:xfrm>
          <a:off x="1050210" y="3411567"/>
          <a:ext cx="5539577"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533400">
            <a:lnSpc>
              <a:spcPct val="100000"/>
            </a:lnSpc>
            <a:spcBef>
              <a:spcPct val="0"/>
            </a:spcBef>
            <a:spcAft>
              <a:spcPct val="35000"/>
            </a:spcAft>
            <a:buNone/>
          </a:pPr>
          <a:r>
            <a:rPr lang="en-IN" sz="1200" kern="1200" dirty="0">
              <a:latin typeface="Arial" panose="020B0604020202020204" pitchFamily="34" charset="0"/>
              <a:cs typeface="Arial" panose="020B0604020202020204" pitchFamily="34" charset="0"/>
            </a:rPr>
            <a:t>Inconsistent Wi-Fi availability in clinics and insufficient technical support can hinder ongoing app updates, reducing usability and long-term engagement with </a:t>
          </a:r>
          <a:r>
            <a:rPr lang="en-IN" sz="1200" kern="1200" dirty="0" err="1">
              <a:latin typeface="Arial" panose="020B0604020202020204" pitchFamily="34" charset="0"/>
              <a:cs typeface="Arial" panose="020B0604020202020204" pitchFamily="34" charset="0"/>
            </a:rPr>
            <a:t>GlucoTrack’s</a:t>
          </a:r>
          <a:r>
            <a:rPr lang="en-IN" sz="1200" kern="1200" dirty="0">
              <a:latin typeface="Arial" panose="020B0604020202020204" pitchFamily="34" charset="0"/>
              <a:cs typeface="Arial" panose="020B0604020202020204" pitchFamily="34" charset="0"/>
            </a:rPr>
            <a:t> monitoring features.</a:t>
          </a:r>
        </a:p>
      </dsp:txBody>
      <dsp:txXfrm>
        <a:off x="1050210" y="3411567"/>
        <a:ext cx="5539577" cy="90927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9DFC2-DE72-4BF2-8160-F78FF408FF7E}">
      <dsp:nvSpPr>
        <dsp:cNvPr id="0" name=""/>
        <dsp:cNvSpPr/>
      </dsp:nvSpPr>
      <dsp:spPr>
        <a:xfrm>
          <a:off x="692" y="960772"/>
          <a:ext cx="2700953" cy="162057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150000"/>
            </a:lnSpc>
            <a:spcBef>
              <a:spcPct val="0"/>
            </a:spcBef>
            <a:spcAft>
              <a:spcPct val="35000"/>
            </a:spcAft>
            <a:buNone/>
          </a:pPr>
          <a:r>
            <a:rPr lang="en-IN" sz="1000" kern="1200" dirty="0">
              <a:solidFill>
                <a:schemeClr val="bg1"/>
              </a:solidFill>
              <a:latin typeface="Arial" panose="020B0604020202020204" pitchFamily="34" charset="0"/>
              <a:cs typeface="Arial" panose="020B0604020202020204" pitchFamily="34" charset="0"/>
            </a:rPr>
            <a:t>Costs of glucometers and smartphones may deter continued usage despite free downloads (</a:t>
          </a:r>
          <a:r>
            <a:rPr lang="en-IN" sz="1000" kern="1200" dirty="0" err="1">
              <a:solidFill>
                <a:schemeClr val="bg1"/>
              </a:solidFill>
              <a:latin typeface="Arial" panose="020B0604020202020204" pitchFamily="34" charset="0"/>
              <a:cs typeface="Arial" panose="020B0604020202020204" pitchFamily="34" charset="0"/>
            </a:rPr>
            <a:t>Kesavadev</a:t>
          </a:r>
          <a:r>
            <a:rPr lang="en-IN" sz="1000" kern="1200" dirty="0">
              <a:solidFill>
                <a:schemeClr val="bg1"/>
              </a:solidFill>
              <a:latin typeface="Arial" panose="020B0604020202020204" pitchFamily="34" charset="0"/>
              <a:cs typeface="Arial" panose="020B0604020202020204" pitchFamily="34" charset="0"/>
            </a:rPr>
            <a:t> and Mohan, 2023).</a:t>
          </a:r>
          <a:endParaRPr lang="en-US" sz="1000" kern="1200" dirty="0">
            <a:solidFill>
              <a:schemeClr val="bg1"/>
            </a:solidFill>
            <a:latin typeface="Arial" panose="020B0604020202020204" pitchFamily="34" charset="0"/>
            <a:cs typeface="Arial" panose="020B0604020202020204" pitchFamily="34" charset="0"/>
          </a:endParaRPr>
        </a:p>
      </dsp:txBody>
      <dsp:txXfrm>
        <a:off x="692" y="960772"/>
        <a:ext cx="2700953" cy="1620571"/>
      </dsp:txXfrm>
    </dsp:sp>
    <dsp:sp modelId="{FE6AB78C-24DB-43DF-85C7-4C173B853943}">
      <dsp:nvSpPr>
        <dsp:cNvPr id="0" name=""/>
        <dsp:cNvSpPr/>
      </dsp:nvSpPr>
      <dsp:spPr>
        <a:xfrm>
          <a:off x="2971741" y="960772"/>
          <a:ext cx="2700953" cy="162057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150000"/>
            </a:lnSpc>
            <a:spcBef>
              <a:spcPct val="0"/>
            </a:spcBef>
            <a:spcAft>
              <a:spcPct val="35000"/>
            </a:spcAft>
            <a:buNone/>
          </a:pPr>
          <a:r>
            <a:rPr lang="en-US" sz="1000" b="1" kern="1200" dirty="0">
              <a:solidFill>
                <a:schemeClr val="bg1"/>
              </a:solidFill>
              <a:latin typeface="Arial" panose="020B0604020202020204" pitchFamily="34" charset="0"/>
              <a:cs typeface="Arial" panose="020B0604020202020204" pitchFamily="34" charset="0"/>
            </a:rPr>
            <a:t>Cost of Supporting Devices:</a:t>
          </a:r>
          <a:r>
            <a:rPr lang="en-US" sz="1000" kern="1200" dirty="0">
              <a:solidFill>
                <a:schemeClr val="bg1"/>
              </a:solidFill>
              <a:latin typeface="Arial" panose="020B0604020202020204" pitchFamily="34" charset="0"/>
              <a:cs typeface="Arial" panose="020B0604020202020204" pitchFamily="34" charset="0"/>
            </a:rPr>
            <a:t> Although </a:t>
          </a:r>
          <a:r>
            <a:rPr lang="en-US" sz="1000" kern="1200" dirty="0" err="1">
              <a:solidFill>
                <a:schemeClr val="bg1"/>
              </a:solidFill>
              <a:latin typeface="Arial" panose="020B0604020202020204" pitchFamily="34" charset="0"/>
              <a:cs typeface="Arial" panose="020B0604020202020204" pitchFamily="34" charset="0"/>
            </a:rPr>
            <a:t>GlucoTrack</a:t>
          </a:r>
          <a:r>
            <a:rPr lang="en-US" sz="1000" kern="1200" dirty="0">
              <a:solidFill>
                <a:schemeClr val="bg1"/>
              </a:solidFill>
              <a:latin typeface="Arial" panose="020B0604020202020204" pitchFamily="34" charset="0"/>
              <a:cs typeface="Arial" panose="020B0604020202020204" pitchFamily="34" charset="0"/>
            </a:rPr>
            <a:t> is free to download, users must purchase compatible glucometers and test strips, which may be unaffordable for low-income individuals.</a:t>
          </a:r>
        </a:p>
      </dsp:txBody>
      <dsp:txXfrm>
        <a:off x="2971741" y="960772"/>
        <a:ext cx="2700953" cy="1620571"/>
      </dsp:txXfrm>
    </dsp:sp>
    <dsp:sp modelId="{D7F1D38C-69BF-4B23-9849-39C3C20FFFC8}">
      <dsp:nvSpPr>
        <dsp:cNvPr id="0" name=""/>
        <dsp:cNvSpPr/>
      </dsp:nvSpPr>
      <dsp:spPr>
        <a:xfrm>
          <a:off x="692" y="2851440"/>
          <a:ext cx="2700953" cy="162057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bg1"/>
              </a:solidFill>
              <a:latin typeface="Arial" panose="020B0604020202020204" pitchFamily="34" charset="0"/>
              <a:cs typeface="Arial" panose="020B0604020202020204" pitchFamily="34" charset="0"/>
            </a:rPr>
            <a:t>Limited Economic Resources:</a:t>
          </a:r>
          <a:r>
            <a:rPr lang="en-US" sz="1000" kern="1200" dirty="0">
              <a:solidFill>
                <a:schemeClr val="bg1"/>
              </a:solidFill>
              <a:latin typeface="Arial" panose="020B0604020202020204" pitchFamily="34" charset="0"/>
              <a:cs typeface="Arial" panose="020B0604020202020204" pitchFamily="34" charset="0"/>
            </a:rPr>
            <a:t> Ongoing financial constraints, including data costs or smartphone repairs, can discourage consistent app use, leading to reduced engagement and difficulty sustaining long-term diabetes self-management.</a:t>
          </a:r>
        </a:p>
      </dsp:txBody>
      <dsp:txXfrm>
        <a:off x="692" y="2851440"/>
        <a:ext cx="2700953" cy="1620571"/>
      </dsp:txXfrm>
    </dsp:sp>
    <dsp:sp modelId="{FD0CBB77-90A7-4242-AE04-3689F064EA12}">
      <dsp:nvSpPr>
        <dsp:cNvPr id="0" name=""/>
        <dsp:cNvSpPr/>
      </dsp:nvSpPr>
      <dsp:spPr>
        <a:xfrm>
          <a:off x="2971741" y="2851440"/>
          <a:ext cx="2700953" cy="1620571"/>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150000"/>
            </a:lnSpc>
            <a:spcBef>
              <a:spcPct val="0"/>
            </a:spcBef>
            <a:spcAft>
              <a:spcPct val="35000"/>
            </a:spcAft>
            <a:buClrTx/>
            <a:buSzTx/>
            <a:buFontTx/>
            <a:buNone/>
          </a:pPr>
          <a:r>
            <a:rPr lang="en-IN" sz="1000" kern="1200" dirty="0">
              <a:solidFill>
                <a:schemeClr val="bg1"/>
              </a:solidFill>
              <a:effectLst/>
              <a:latin typeface="Arial" panose="020B0604020202020204" pitchFamily="34" charset="0"/>
              <a:ea typeface="+mn-ea"/>
              <a:cs typeface="Arial" panose="020B0604020202020204" pitchFamily="34" charset="0"/>
            </a:rPr>
            <a:t>Each of the challenges might be identified and addressed on an individual basis by evaluating the overall practical design, which is utilizing uncomplicated applications, local community partnerships </a:t>
          </a:r>
          <a:r>
            <a:rPr lang="en-IN" sz="1000" kern="1200" dirty="0">
              <a:solidFill>
                <a:schemeClr val="bg1"/>
              </a:solidFill>
              <a:latin typeface="Arial" panose="020B0604020202020204" pitchFamily="34" charset="0"/>
              <a:cs typeface="Arial" panose="020B0604020202020204" pitchFamily="34" charset="0"/>
            </a:rPr>
            <a:t>(</a:t>
          </a:r>
          <a:r>
            <a:rPr lang="en-IN" sz="1000" kern="1200" dirty="0" err="1">
              <a:solidFill>
                <a:schemeClr val="bg1"/>
              </a:solidFill>
              <a:latin typeface="Arial" panose="020B0604020202020204" pitchFamily="34" charset="0"/>
              <a:cs typeface="Arial" panose="020B0604020202020204" pitchFamily="34" charset="0"/>
            </a:rPr>
            <a:t>Kesavadev</a:t>
          </a:r>
          <a:r>
            <a:rPr lang="en-IN" sz="1000" kern="1200" dirty="0">
              <a:solidFill>
                <a:schemeClr val="bg1"/>
              </a:solidFill>
              <a:latin typeface="Arial" panose="020B0604020202020204" pitchFamily="34" charset="0"/>
              <a:cs typeface="Arial" panose="020B0604020202020204" pitchFamily="34" charset="0"/>
            </a:rPr>
            <a:t> and Mohan, 2023)</a:t>
          </a:r>
          <a:r>
            <a:rPr lang="en-IN" sz="1000" kern="1200" dirty="0">
              <a:solidFill>
                <a:schemeClr val="bg1"/>
              </a:solidFill>
              <a:effectLst/>
              <a:latin typeface="Arial" panose="020B0604020202020204" pitchFamily="34" charset="0"/>
              <a:ea typeface="+mn-ea"/>
              <a:cs typeface="Arial" panose="020B0604020202020204" pitchFamily="34" charset="0"/>
            </a:rPr>
            <a:t>. </a:t>
          </a:r>
          <a:endParaRPr lang="en-US" sz="1000" kern="1200" dirty="0">
            <a:solidFill>
              <a:schemeClr val="bg1"/>
            </a:solidFill>
            <a:latin typeface="Arial" panose="020B0604020202020204" pitchFamily="34" charset="0"/>
            <a:cs typeface="Arial" panose="020B0604020202020204" pitchFamily="34" charset="0"/>
          </a:endParaRPr>
        </a:p>
      </dsp:txBody>
      <dsp:txXfrm>
        <a:off x="2971741" y="2851440"/>
        <a:ext cx="2700953" cy="162057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1C3BC-102C-445C-8E48-0416C33F436F}">
      <dsp:nvSpPr>
        <dsp:cNvPr id="0" name=""/>
        <dsp:cNvSpPr/>
      </dsp:nvSpPr>
      <dsp:spPr>
        <a:xfrm>
          <a:off x="2980968" y="1386392"/>
          <a:ext cx="655115" cy="91440"/>
        </a:xfrm>
        <a:custGeom>
          <a:avLst/>
          <a:gdLst/>
          <a:ahLst/>
          <a:cxnLst/>
          <a:rect l="0" t="0" r="0" b="0"/>
          <a:pathLst>
            <a:path>
              <a:moveTo>
                <a:pt x="0" y="45720"/>
              </a:moveTo>
              <a:lnTo>
                <a:pt x="655115"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1383" y="1428683"/>
        <a:ext cx="34285" cy="6857"/>
      </dsp:txXfrm>
    </dsp:sp>
    <dsp:sp modelId="{BE34C4EF-A77B-4A54-B343-C37A1A745F36}">
      <dsp:nvSpPr>
        <dsp:cNvPr id="0" name=""/>
        <dsp:cNvSpPr/>
      </dsp:nvSpPr>
      <dsp:spPr>
        <a:xfrm>
          <a:off x="1396" y="537700"/>
          <a:ext cx="2981372" cy="17888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90" tIns="153347" rIns="146090" bIns="153347" numCol="1" spcCol="1270" anchor="ctr" anchorCtr="0">
          <a:noAutofit/>
        </a:bodyPr>
        <a:lstStyle/>
        <a:p>
          <a:pPr marL="0" lvl="0" indent="0" algn="ctr" defTabSz="666750">
            <a:lnSpc>
              <a:spcPct val="90000"/>
            </a:lnSpc>
            <a:spcBef>
              <a:spcPct val="0"/>
            </a:spcBef>
            <a:spcAft>
              <a:spcPct val="35000"/>
            </a:spcAft>
            <a:buNone/>
          </a:pPr>
          <a:r>
            <a:rPr lang="en-US" sz="1500" kern="1200"/>
            <a:t>Low digital literacy and stigma among older adults discourage adoption (Chan, Burton and Flower, 2024).</a:t>
          </a:r>
        </a:p>
      </dsp:txBody>
      <dsp:txXfrm>
        <a:off x="1396" y="537700"/>
        <a:ext cx="2981372" cy="1788823"/>
      </dsp:txXfrm>
    </dsp:sp>
    <dsp:sp modelId="{E92E5B64-3778-41A8-B348-E807D4080834}">
      <dsp:nvSpPr>
        <dsp:cNvPr id="0" name=""/>
        <dsp:cNvSpPr/>
      </dsp:nvSpPr>
      <dsp:spPr>
        <a:xfrm>
          <a:off x="1492082" y="2324724"/>
          <a:ext cx="3667087" cy="655115"/>
        </a:xfrm>
        <a:custGeom>
          <a:avLst/>
          <a:gdLst/>
          <a:ahLst/>
          <a:cxnLst/>
          <a:rect l="0" t="0" r="0" b="0"/>
          <a:pathLst>
            <a:path>
              <a:moveTo>
                <a:pt x="3667087" y="0"/>
              </a:moveTo>
              <a:lnTo>
                <a:pt x="3667087" y="344657"/>
              </a:lnTo>
              <a:lnTo>
                <a:pt x="0" y="344657"/>
              </a:lnTo>
              <a:lnTo>
                <a:pt x="0" y="655115"/>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32360" y="2648853"/>
        <a:ext cx="186532" cy="6857"/>
      </dsp:txXfrm>
    </dsp:sp>
    <dsp:sp modelId="{B491C114-E84F-4A81-BF9D-809B1AC5F71B}">
      <dsp:nvSpPr>
        <dsp:cNvPr id="0" name=""/>
        <dsp:cNvSpPr/>
      </dsp:nvSpPr>
      <dsp:spPr>
        <a:xfrm>
          <a:off x="3668484" y="537700"/>
          <a:ext cx="2981372" cy="1788823"/>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90" tIns="153347" rIns="146090" bIns="153347" numCol="1" spcCol="1270" anchor="ctr" anchorCtr="0">
          <a:noAutofit/>
        </a:bodyPr>
        <a:lstStyle/>
        <a:p>
          <a:pPr marL="0" lvl="0" indent="0" algn="ctr" defTabSz="666750">
            <a:lnSpc>
              <a:spcPct val="90000"/>
            </a:lnSpc>
            <a:spcBef>
              <a:spcPct val="0"/>
            </a:spcBef>
            <a:spcAft>
              <a:spcPct val="35000"/>
            </a:spcAft>
            <a:buNone/>
          </a:pPr>
          <a:r>
            <a:rPr lang="en-US" sz="1500" kern="1200"/>
            <a:t>These potential barriers justify the consideration of user education and the establishment of trust, along with the perceived affordability of the product from an organizational perspective. </a:t>
          </a:r>
        </a:p>
      </dsp:txBody>
      <dsp:txXfrm>
        <a:off x="3668484" y="537700"/>
        <a:ext cx="2981372" cy="1788823"/>
      </dsp:txXfrm>
    </dsp:sp>
    <dsp:sp modelId="{F6739335-C707-40A9-A8BE-73B717C81348}">
      <dsp:nvSpPr>
        <dsp:cNvPr id="0" name=""/>
        <dsp:cNvSpPr/>
      </dsp:nvSpPr>
      <dsp:spPr>
        <a:xfrm>
          <a:off x="2980968" y="3860931"/>
          <a:ext cx="655115" cy="91440"/>
        </a:xfrm>
        <a:custGeom>
          <a:avLst/>
          <a:gdLst/>
          <a:ahLst/>
          <a:cxnLst/>
          <a:rect l="0" t="0" r="0" b="0"/>
          <a:pathLst>
            <a:path>
              <a:moveTo>
                <a:pt x="0" y="45720"/>
              </a:moveTo>
              <a:lnTo>
                <a:pt x="655115"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1383" y="3903222"/>
        <a:ext cx="34285" cy="6857"/>
      </dsp:txXfrm>
    </dsp:sp>
    <dsp:sp modelId="{307FB7CD-3342-4DB1-B947-C0E1B3594833}">
      <dsp:nvSpPr>
        <dsp:cNvPr id="0" name=""/>
        <dsp:cNvSpPr/>
      </dsp:nvSpPr>
      <dsp:spPr>
        <a:xfrm>
          <a:off x="1396" y="3012239"/>
          <a:ext cx="2981372" cy="1788823"/>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90" tIns="153347" rIns="146090" bIns="153347" numCol="1" spcCol="1270" anchor="ctr" anchorCtr="0">
          <a:noAutofit/>
        </a:bodyPr>
        <a:lstStyle/>
        <a:p>
          <a:pPr marL="0" lvl="0" indent="0" algn="ctr" defTabSz="666750">
            <a:lnSpc>
              <a:spcPct val="90000"/>
            </a:lnSpc>
            <a:spcBef>
              <a:spcPct val="0"/>
            </a:spcBef>
            <a:spcAft>
              <a:spcPct val="35000"/>
            </a:spcAft>
            <a:buNone/>
          </a:pPr>
          <a:r>
            <a:rPr lang="en-US" sz="1500" kern="1200"/>
            <a:t>Many older adults and individuals from disadvantaged backgrounds may lack the confidence or skills to navigate health apps, limiting GlucoTrack’s adoption and effectiveness. </a:t>
          </a:r>
        </a:p>
      </dsp:txBody>
      <dsp:txXfrm>
        <a:off x="1396" y="3012239"/>
        <a:ext cx="2981372" cy="1788823"/>
      </dsp:txXfrm>
    </dsp:sp>
    <dsp:sp modelId="{4DC9093A-80CD-47B5-92B8-20779E1C173C}">
      <dsp:nvSpPr>
        <dsp:cNvPr id="0" name=""/>
        <dsp:cNvSpPr/>
      </dsp:nvSpPr>
      <dsp:spPr>
        <a:xfrm>
          <a:off x="3668484" y="3012239"/>
          <a:ext cx="2981372" cy="178882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90" tIns="153347" rIns="146090" bIns="153347" numCol="1" spcCol="1270" anchor="ctr" anchorCtr="0">
          <a:noAutofit/>
        </a:bodyPr>
        <a:lstStyle/>
        <a:p>
          <a:pPr marL="0" lvl="0" indent="0" algn="ctr" defTabSz="666750">
            <a:lnSpc>
              <a:spcPct val="90000"/>
            </a:lnSpc>
            <a:spcBef>
              <a:spcPct val="0"/>
            </a:spcBef>
            <a:spcAft>
              <a:spcPct val="35000"/>
            </a:spcAft>
            <a:buNone/>
          </a:pPr>
          <a:r>
            <a:rPr lang="en-US" sz="1500" kern="1200"/>
            <a:t>In some communities, discussing diabetes or using digital tools for self-monitoring is viewed negatively, discouraging open engagement and creating resistance to adopting new health technologies.</a:t>
          </a:r>
        </a:p>
      </dsp:txBody>
      <dsp:txXfrm>
        <a:off x="3668484" y="3012239"/>
        <a:ext cx="2981372" cy="178882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5B462-282F-4B2D-AEDF-A201696E2C4F}">
      <dsp:nvSpPr>
        <dsp:cNvPr id="0" name=""/>
        <dsp:cNvSpPr/>
      </dsp:nvSpPr>
      <dsp:spPr>
        <a:xfrm>
          <a:off x="489632" y="0"/>
          <a:ext cx="5549164" cy="459642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0CE91-48D6-4FFD-A688-23EC994BDD25}">
      <dsp:nvSpPr>
        <dsp:cNvPr id="0" name=""/>
        <dsp:cNvSpPr/>
      </dsp:nvSpPr>
      <dsp:spPr>
        <a:xfrm>
          <a:off x="3267" y="1378926"/>
          <a:ext cx="1571540" cy="183856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b="1" kern="1200"/>
            <a:t>Data Protection:</a:t>
          </a:r>
          <a:r>
            <a:rPr lang="en-IN" sz="1000" kern="1200"/>
            <a:t> Fully compliant with UK GDPR and NHS Digital Security Standards for encryption and privacy (Isibor, 2024).</a:t>
          </a:r>
        </a:p>
      </dsp:txBody>
      <dsp:txXfrm>
        <a:off x="79983" y="1455642"/>
        <a:ext cx="1418108" cy="1685136"/>
      </dsp:txXfrm>
    </dsp:sp>
    <dsp:sp modelId="{7285D174-CCCB-4686-96B7-F6A7F3A681A4}">
      <dsp:nvSpPr>
        <dsp:cNvPr id="0" name=""/>
        <dsp:cNvSpPr/>
      </dsp:nvSpPr>
      <dsp:spPr>
        <a:xfrm>
          <a:off x="1653385" y="1378926"/>
          <a:ext cx="1571540" cy="183856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b="1" kern="1200"/>
            <a:t>Informed Consent:</a:t>
          </a:r>
          <a:r>
            <a:rPr lang="en-IN" sz="1000" kern="1200"/>
            <a:t> Transparent data-collection process ensuring user control and voluntary participation (Sorrell, 2023).</a:t>
          </a:r>
        </a:p>
      </dsp:txBody>
      <dsp:txXfrm>
        <a:off x="1730101" y="1455642"/>
        <a:ext cx="1418108" cy="1685136"/>
      </dsp:txXfrm>
    </dsp:sp>
    <dsp:sp modelId="{185B1BBC-C88F-4ED5-A90D-C6C33137241B}">
      <dsp:nvSpPr>
        <dsp:cNvPr id="0" name=""/>
        <dsp:cNvSpPr/>
      </dsp:nvSpPr>
      <dsp:spPr>
        <a:xfrm>
          <a:off x="3303503" y="1378926"/>
          <a:ext cx="1571540" cy="183856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kern="1200"/>
            <a:t>The app is compliant with UK GDPR and NHS Digital Data Security Standards and also helps in collecting as well as managing any data on the app in a secure manner and in encrypted format.</a:t>
          </a:r>
        </a:p>
      </dsp:txBody>
      <dsp:txXfrm>
        <a:off x="3380219" y="1455642"/>
        <a:ext cx="1418108" cy="1685136"/>
      </dsp:txXfrm>
    </dsp:sp>
    <dsp:sp modelId="{A771EC9F-4C33-4A6B-A5EF-5FC714E4132A}">
      <dsp:nvSpPr>
        <dsp:cNvPr id="0" name=""/>
        <dsp:cNvSpPr/>
      </dsp:nvSpPr>
      <dsp:spPr>
        <a:xfrm>
          <a:off x="4953620" y="1378926"/>
          <a:ext cx="1571540" cy="183856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N" sz="1000" kern="1200" dirty="0"/>
            <a:t>The users are required to consent data, which is collected and shared as health content, and also assessed in a thorough manner through a registered dietician in a regular manner for maintaining the credibility. </a:t>
          </a:r>
        </a:p>
      </dsp:txBody>
      <dsp:txXfrm>
        <a:off x="5030336" y="1455642"/>
        <a:ext cx="1418108" cy="168513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62B9D-A0C3-42BA-A6CC-9FF3FE3A6AE4}">
      <dsp:nvSpPr>
        <dsp:cNvPr id="0" name=""/>
        <dsp:cNvSpPr/>
      </dsp:nvSpPr>
      <dsp:spPr>
        <a:xfrm>
          <a:off x="0" y="7091"/>
          <a:ext cx="6245265" cy="825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2E81D-87B6-4D56-BBA1-C32A8A91FDD5}">
      <dsp:nvSpPr>
        <dsp:cNvPr id="0" name=""/>
        <dsp:cNvSpPr/>
      </dsp:nvSpPr>
      <dsp:spPr>
        <a:xfrm>
          <a:off x="249849" y="192930"/>
          <a:ext cx="454716" cy="4542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159751-0CDF-43EF-BF87-FB249C47AAA3}">
      <dsp:nvSpPr>
        <dsp:cNvPr id="0" name=""/>
        <dsp:cNvSpPr/>
      </dsp:nvSpPr>
      <dsp:spPr>
        <a:xfrm>
          <a:off x="954416" y="7091"/>
          <a:ext cx="5233520" cy="92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40" tIns="98340" rIns="98340" bIns="98340" numCol="1" spcCol="1270" anchor="ctr" anchorCtr="0">
          <a:noAutofit/>
        </a:bodyPr>
        <a:lstStyle/>
        <a:p>
          <a:pPr marL="0" lvl="0" indent="0" algn="l" defTabSz="622300">
            <a:lnSpc>
              <a:spcPct val="100000"/>
            </a:lnSpc>
            <a:spcBef>
              <a:spcPct val="0"/>
            </a:spcBef>
            <a:spcAft>
              <a:spcPct val="35000"/>
            </a:spcAft>
            <a:buNone/>
          </a:pPr>
          <a:r>
            <a:rPr lang="en-IN" sz="1400" b="1" kern="1200">
              <a:latin typeface="Arial" panose="020B0604020202020204" pitchFamily="34" charset="0"/>
              <a:cs typeface="Arial" panose="020B0604020202020204" pitchFamily="34" charset="0"/>
            </a:rPr>
            <a:t>Accuracy &amp; Integrity:</a:t>
          </a:r>
          <a:r>
            <a:rPr lang="en-IN" sz="1400" kern="1200">
              <a:latin typeface="Arial" panose="020B0604020202020204" pitchFamily="34" charset="0"/>
              <a:cs typeface="Arial" panose="020B0604020202020204" pitchFamily="34" charset="0"/>
            </a:rPr>
            <a:t> All health content reviewed by registered dieticians and verified professionals (Denniss, Lindberg and McNaughton, 2023).</a:t>
          </a:r>
          <a:endParaRPr lang="en-US" sz="1400" kern="1200">
            <a:latin typeface="Arial" panose="020B0604020202020204" pitchFamily="34" charset="0"/>
            <a:cs typeface="Arial" panose="020B0604020202020204" pitchFamily="34" charset="0"/>
          </a:endParaRPr>
        </a:p>
      </dsp:txBody>
      <dsp:txXfrm>
        <a:off x="954416" y="7091"/>
        <a:ext cx="5233520" cy="929193"/>
      </dsp:txXfrm>
    </dsp:sp>
    <dsp:sp modelId="{45D222F9-1450-4FF8-8DB0-AC14C599CB0F}">
      <dsp:nvSpPr>
        <dsp:cNvPr id="0" name=""/>
        <dsp:cNvSpPr/>
      </dsp:nvSpPr>
      <dsp:spPr>
        <a:xfrm>
          <a:off x="0" y="1168584"/>
          <a:ext cx="6245265" cy="825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C2D2E-D738-4756-964C-AA10305BD9CF}">
      <dsp:nvSpPr>
        <dsp:cNvPr id="0" name=""/>
        <dsp:cNvSpPr/>
      </dsp:nvSpPr>
      <dsp:spPr>
        <a:xfrm>
          <a:off x="249849" y="1354422"/>
          <a:ext cx="454716" cy="4542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4A42F-4A57-413C-A4D9-6081C2A6248E}">
      <dsp:nvSpPr>
        <dsp:cNvPr id="0" name=""/>
        <dsp:cNvSpPr/>
      </dsp:nvSpPr>
      <dsp:spPr>
        <a:xfrm>
          <a:off x="954416" y="1168584"/>
          <a:ext cx="5233520" cy="92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40" tIns="98340" rIns="98340" bIns="98340" numCol="1" spcCol="1270" anchor="ctr" anchorCtr="0">
          <a:noAutofit/>
        </a:bodyPr>
        <a:lstStyle/>
        <a:p>
          <a:pPr marL="0" lvl="0" indent="0" algn="l" defTabSz="622300">
            <a:lnSpc>
              <a:spcPct val="100000"/>
            </a:lnSpc>
            <a:spcBef>
              <a:spcPct val="0"/>
            </a:spcBef>
            <a:spcAft>
              <a:spcPct val="35000"/>
            </a:spcAft>
            <a:buNone/>
          </a:pPr>
          <a:r>
            <a:rPr lang="en-IN" sz="1400" b="1" kern="1200" dirty="0">
              <a:latin typeface="Arial" panose="020B0604020202020204" pitchFamily="34" charset="0"/>
              <a:cs typeface="Arial" panose="020B0604020202020204" pitchFamily="34" charset="0"/>
            </a:rPr>
            <a:t>Ethical Design:</a:t>
          </a:r>
          <a:r>
            <a:rPr lang="en-IN" sz="1400" kern="1200" dirty="0">
              <a:latin typeface="Arial" panose="020B0604020202020204" pitchFamily="34" charset="0"/>
              <a:cs typeface="Arial" panose="020B0604020202020204" pitchFamily="34" charset="0"/>
            </a:rPr>
            <a:t> Promotes inclusivity, multilingual access, and empowerment-focused advertising without fear-based messaging (Sorrell, 2023).</a:t>
          </a:r>
          <a:endParaRPr lang="en-US" sz="1400" kern="1200" dirty="0">
            <a:latin typeface="Arial" panose="020B0604020202020204" pitchFamily="34" charset="0"/>
            <a:cs typeface="Arial" panose="020B0604020202020204" pitchFamily="34" charset="0"/>
          </a:endParaRPr>
        </a:p>
      </dsp:txBody>
      <dsp:txXfrm>
        <a:off x="954416" y="1168584"/>
        <a:ext cx="5233520" cy="929193"/>
      </dsp:txXfrm>
    </dsp:sp>
    <dsp:sp modelId="{1E1069C0-1F88-4903-A7EB-7950CDD18D0C}">
      <dsp:nvSpPr>
        <dsp:cNvPr id="0" name=""/>
        <dsp:cNvSpPr/>
      </dsp:nvSpPr>
      <dsp:spPr>
        <a:xfrm>
          <a:off x="0" y="2330076"/>
          <a:ext cx="6245265" cy="825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F24847-A647-4B19-9033-EE7E7FB09678}">
      <dsp:nvSpPr>
        <dsp:cNvPr id="0" name=""/>
        <dsp:cNvSpPr/>
      </dsp:nvSpPr>
      <dsp:spPr>
        <a:xfrm>
          <a:off x="249849" y="2515915"/>
          <a:ext cx="454716" cy="4542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120029-81F7-4133-8C70-85CE7365846E}">
      <dsp:nvSpPr>
        <dsp:cNvPr id="0" name=""/>
        <dsp:cNvSpPr/>
      </dsp:nvSpPr>
      <dsp:spPr>
        <a:xfrm>
          <a:off x="954416" y="2330076"/>
          <a:ext cx="5233520" cy="92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40" tIns="98340" rIns="98340" bIns="98340" numCol="1" spcCol="1270" anchor="ctr" anchorCtr="0">
          <a:noAutofit/>
        </a:bodyPr>
        <a:lstStyle/>
        <a:p>
          <a:pPr marL="0" lvl="0" indent="0" algn="l" defTabSz="622300">
            <a:lnSpc>
              <a:spcPct val="100000"/>
            </a:lnSpc>
            <a:spcBef>
              <a:spcPct val="0"/>
            </a:spcBef>
            <a:spcAft>
              <a:spcPct val="35000"/>
            </a:spcAft>
            <a:buNone/>
          </a:pPr>
          <a:r>
            <a:rPr lang="en-IN" sz="1400" kern="1200">
              <a:effectLst/>
              <a:latin typeface="Arial" panose="020B0604020202020204" pitchFamily="34" charset="0"/>
              <a:ea typeface="+mn-ea"/>
              <a:cs typeface="Arial" panose="020B0604020202020204" pitchFamily="34" charset="0"/>
            </a:rPr>
            <a:t>Transparency is integral to all the use of communication for the purpose of ensuring the users who have an understanding regarding how their information will be used and implemented. </a:t>
          </a:r>
          <a:endParaRPr lang="en-US" sz="1400" kern="1200">
            <a:latin typeface="Arial" panose="020B0604020202020204" pitchFamily="34" charset="0"/>
            <a:cs typeface="Arial" panose="020B0604020202020204" pitchFamily="34" charset="0"/>
          </a:endParaRPr>
        </a:p>
      </dsp:txBody>
      <dsp:txXfrm>
        <a:off x="954416" y="2330076"/>
        <a:ext cx="5233520" cy="929193"/>
      </dsp:txXfrm>
    </dsp:sp>
    <dsp:sp modelId="{67D7258F-6687-4D6C-AF01-270610E5C20B}">
      <dsp:nvSpPr>
        <dsp:cNvPr id="0" name=""/>
        <dsp:cNvSpPr/>
      </dsp:nvSpPr>
      <dsp:spPr>
        <a:xfrm>
          <a:off x="0" y="3491568"/>
          <a:ext cx="6245265" cy="825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E1FB5C-E524-42C7-AD8C-5759BF9B7D17}">
      <dsp:nvSpPr>
        <dsp:cNvPr id="0" name=""/>
        <dsp:cNvSpPr/>
      </dsp:nvSpPr>
      <dsp:spPr>
        <a:xfrm>
          <a:off x="249849" y="3677407"/>
          <a:ext cx="454716" cy="4542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3BD3E4-4EE8-418A-8DF5-80DD2BC8688C}">
      <dsp:nvSpPr>
        <dsp:cNvPr id="0" name=""/>
        <dsp:cNvSpPr/>
      </dsp:nvSpPr>
      <dsp:spPr>
        <a:xfrm>
          <a:off x="954416" y="3491568"/>
          <a:ext cx="5233520" cy="92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40" tIns="98340" rIns="98340" bIns="98340" numCol="1" spcCol="1270" anchor="ctr" anchorCtr="0">
          <a:noAutofit/>
        </a:bodyPr>
        <a:lstStyle/>
        <a:p>
          <a:pPr marL="0" lvl="0" indent="0" algn="l" defTabSz="622300">
            <a:lnSpc>
              <a:spcPct val="100000"/>
            </a:lnSpc>
            <a:spcBef>
              <a:spcPct val="0"/>
            </a:spcBef>
            <a:spcAft>
              <a:spcPct val="35000"/>
            </a:spcAft>
            <a:buNone/>
          </a:pPr>
          <a:r>
            <a:rPr lang="en-IN" sz="1400" kern="1200" dirty="0">
              <a:effectLst/>
              <a:latin typeface="Arial" panose="020B0604020202020204" pitchFamily="34" charset="0"/>
              <a:ea typeface="+mn-ea"/>
              <a:cs typeface="Arial" panose="020B0604020202020204" pitchFamily="34" charset="0"/>
            </a:rPr>
            <a:t>The method of advertising follows ethical standards, which helps in focusing on both empowerment and education rather than fear or guilt. </a:t>
          </a:r>
          <a:endParaRPr lang="en-US" sz="1400" kern="1200" dirty="0">
            <a:latin typeface="Arial" panose="020B0604020202020204" pitchFamily="34" charset="0"/>
            <a:cs typeface="Arial" panose="020B0604020202020204" pitchFamily="34" charset="0"/>
          </a:endParaRPr>
        </a:p>
      </dsp:txBody>
      <dsp:txXfrm>
        <a:off x="954416" y="3491568"/>
        <a:ext cx="5233520" cy="929193"/>
      </dsp:txXfrm>
    </dsp:sp>
    <dsp:sp modelId="{2A69851A-540D-4C3A-884D-D4AA66A23422}">
      <dsp:nvSpPr>
        <dsp:cNvPr id="0" name=""/>
        <dsp:cNvSpPr/>
      </dsp:nvSpPr>
      <dsp:spPr>
        <a:xfrm>
          <a:off x="0" y="4653061"/>
          <a:ext cx="6245265" cy="825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0D4EF-9888-4541-8F5E-4242433404EE}">
      <dsp:nvSpPr>
        <dsp:cNvPr id="0" name=""/>
        <dsp:cNvSpPr/>
      </dsp:nvSpPr>
      <dsp:spPr>
        <a:xfrm>
          <a:off x="250094" y="4838900"/>
          <a:ext cx="454716" cy="4542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CA5A93-119E-4063-B991-6E4876AD772A}">
      <dsp:nvSpPr>
        <dsp:cNvPr id="0" name=""/>
        <dsp:cNvSpPr/>
      </dsp:nvSpPr>
      <dsp:spPr>
        <a:xfrm>
          <a:off x="954905" y="4653061"/>
          <a:ext cx="5170996" cy="92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40" tIns="98340" rIns="98340" bIns="98340" numCol="1" spcCol="1270" anchor="ctr" anchorCtr="0">
          <a:noAutofit/>
        </a:bodyPr>
        <a:lstStyle/>
        <a:p>
          <a:pPr marL="0" lvl="0" indent="0" algn="l" defTabSz="622300">
            <a:lnSpc>
              <a:spcPct val="100000"/>
            </a:lnSpc>
            <a:spcBef>
              <a:spcPct val="0"/>
            </a:spcBef>
            <a:spcAft>
              <a:spcPct val="35000"/>
            </a:spcAft>
            <a:buNone/>
          </a:pPr>
          <a:r>
            <a:rPr lang="en-IN" sz="1400" kern="1200">
              <a:effectLst/>
              <a:latin typeface="Arial" panose="020B0604020202020204" pitchFamily="34" charset="0"/>
              <a:ea typeface="+mn-ea"/>
              <a:cs typeface="Arial" panose="020B0604020202020204" pitchFamily="34" charset="0"/>
            </a:rPr>
            <a:t>The principles of inclusivity have also been able to be built into the design of GlucoTrack and therefore have introduced a multilingual app and accessibility for users who may have low literacy. </a:t>
          </a:r>
          <a:endParaRPr lang="en-US" sz="1400" kern="1200">
            <a:latin typeface="Arial" panose="020B0604020202020204" pitchFamily="34" charset="0"/>
            <a:cs typeface="Arial" panose="020B0604020202020204" pitchFamily="34" charset="0"/>
          </a:endParaRPr>
        </a:p>
      </dsp:txBody>
      <dsp:txXfrm>
        <a:off x="954905" y="4653061"/>
        <a:ext cx="5170996" cy="92919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F0788-F969-4530-844E-D3CFC5A269D6}">
      <dsp:nvSpPr>
        <dsp:cNvPr id="0" name=""/>
        <dsp:cNvSpPr/>
      </dsp:nvSpPr>
      <dsp:spPr>
        <a:xfrm>
          <a:off x="603329" y="0"/>
          <a:ext cx="6406962" cy="6406962"/>
        </a:xfrm>
        <a:prstGeom prst="diamond">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A0863-686F-460A-950E-DFF4F713CD36}">
      <dsp:nvSpPr>
        <dsp:cNvPr id="0" name=""/>
        <dsp:cNvSpPr/>
      </dsp:nvSpPr>
      <dsp:spPr>
        <a:xfrm>
          <a:off x="1211991" y="608661"/>
          <a:ext cx="2498715" cy="249871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b="1" kern="1200"/>
            <a:t>Bridging Inequality:</a:t>
          </a:r>
          <a:r>
            <a:rPr lang="en-IN" sz="1100" kern="1200"/>
            <a:t> GlucoTrack addresses the digital divide through offline features and low-data operation. GlucoTrack focuses on seeking for the purpose of addressing this issue by providing offline functionalities, and requiring low data, along with offering free access to the app to the barriers such as breakdown economic aspects. </a:t>
          </a:r>
          <a:endParaRPr lang="en-US" sz="1100" kern="1200"/>
        </a:p>
      </dsp:txBody>
      <dsp:txXfrm>
        <a:off x="1333968" y="730638"/>
        <a:ext cx="2254761" cy="2254761"/>
      </dsp:txXfrm>
    </dsp:sp>
    <dsp:sp modelId="{7A8961DA-183A-43F5-B245-42759E873F22}">
      <dsp:nvSpPr>
        <dsp:cNvPr id="0" name=""/>
        <dsp:cNvSpPr/>
      </dsp:nvSpPr>
      <dsp:spPr>
        <a:xfrm>
          <a:off x="3902915" y="608661"/>
          <a:ext cx="2498715" cy="249871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b="1" kern="1200"/>
            <a:t>Community Empowerment:</a:t>
          </a:r>
          <a:r>
            <a:rPr lang="en-IN" sz="1100" kern="1200"/>
            <a:t> NGOs and councils deliver digital-literacy training for first-time smartphone users (Chauhan et al., 2021). Community-based digital-literacy workshops are provided through the stakeholders such as NGOs or councils for the purpose of ensuring that first-time smartphone users. Low-income communities are unable to leverage the tools of digital health due to the lack of skills or resources. </a:t>
          </a:r>
          <a:endParaRPr lang="en-US" sz="1100" kern="1200"/>
        </a:p>
      </dsp:txBody>
      <dsp:txXfrm>
        <a:off x="4024892" y="730638"/>
        <a:ext cx="2254761" cy="2254761"/>
      </dsp:txXfrm>
    </dsp:sp>
    <dsp:sp modelId="{4D0AB8F3-4901-459A-8E49-0C2B09AFFB35}">
      <dsp:nvSpPr>
        <dsp:cNvPr id="0" name=""/>
        <dsp:cNvSpPr/>
      </dsp:nvSpPr>
      <dsp:spPr>
        <a:xfrm>
          <a:off x="1211991" y="3299585"/>
          <a:ext cx="2498715" cy="249871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b="1" kern="1200"/>
            <a:t>Data Ownership:</a:t>
          </a:r>
          <a:r>
            <a:rPr lang="en-IN" sz="1100" kern="1200"/>
            <a:t> Users retain full control of personal health data and consent-based sharing options. The first-time smartphone users have the ability to manage their health digitally in a confident manner. GlucoTrack is also committed to data justice and users own their data and might choose to share their consent data. </a:t>
          </a:r>
          <a:endParaRPr lang="en-US" sz="1100" kern="1200"/>
        </a:p>
      </dsp:txBody>
      <dsp:txXfrm>
        <a:off x="1333968" y="3421562"/>
        <a:ext cx="2254761" cy="2254761"/>
      </dsp:txXfrm>
    </dsp:sp>
    <dsp:sp modelId="{5C0DA0AF-1A31-4569-BA7C-BFC004BD27A1}">
      <dsp:nvSpPr>
        <dsp:cNvPr id="0" name=""/>
        <dsp:cNvSpPr/>
      </dsp:nvSpPr>
      <dsp:spPr>
        <a:xfrm>
          <a:off x="3902915" y="3299585"/>
          <a:ext cx="2498715" cy="249871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b="1" kern="1200"/>
            <a:t>Digital Justice:</a:t>
          </a:r>
          <a:r>
            <a:rPr lang="en-IN" sz="1100" kern="1200"/>
            <a:t> Promotes fairness by ensuring equal access to health technology regardless of income or literacy (Nickel et al., 2023). The app focuses on meeting the digital fairness as it establishes an equal opportunity for all individuals in the process of engaging with the technology based on the reduction of harm. GlucoTrack aims to help with national priorities of digital inclusion and equitable access to preventive healthcare by bridging this gap.</a:t>
          </a:r>
          <a:endParaRPr lang="en-US" sz="1100" kern="1200"/>
        </a:p>
      </dsp:txBody>
      <dsp:txXfrm>
        <a:off x="4024892" y="3421562"/>
        <a:ext cx="2254761" cy="225476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D1D95-B315-4FB7-87B8-007761851305}">
      <dsp:nvSpPr>
        <dsp:cNvPr id="0" name=""/>
        <dsp:cNvSpPr/>
      </dsp:nvSpPr>
      <dsp:spPr>
        <a:xfrm>
          <a:off x="744427" y="241571"/>
          <a:ext cx="731689" cy="7316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360263-6D90-4FBF-8F2F-728C38B0C756}">
      <dsp:nvSpPr>
        <dsp:cNvPr id="0" name=""/>
        <dsp:cNvSpPr/>
      </dsp:nvSpPr>
      <dsp:spPr>
        <a:xfrm>
          <a:off x="297284" y="1281931"/>
          <a:ext cx="1625976" cy="101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dirty="0">
              <a:solidFill>
                <a:schemeClr val="tx1"/>
              </a:solidFill>
              <a:effectLst/>
              <a:latin typeface="Arial" panose="020B0604020202020204" pitchFamily="34" charset="0"/>
              <a:ea typeface="+mn-ea"/>
              <a:cs typeface="Arial" panose="020B0604020202020204" pitchFamily="34" charset="0"/>
            </a:rPr>
            <a:t>First, educationally, it involves local workshops combined with in-app tutorials for the purpose of building the literacy of health and digital aspects </a:t>
          </a:r>
          <a:r>
            <a:rPr lang="en-IN" sz="1100" kern="1200" dirty="0">
              <a:latin typeface="Arial" panose="020B0604020202020204" pitchFamily="34" charset="0"/>
              <a:cs typeface="Arial" panose="020B0604020202020204" pitchFamily="34" charset="0"/>
            </a:rPr>
            <a:t>(NHS England, 2023).</a:t>
          </a:r>
          <a:r>
            <a:rPr lang="en-IN" sz="1100" kern="1200" dirty="0">
              <a:solidFill>
                <a:schemeClr val="tx1"/>
              </a:solidFill>
              <a:effectLst/>
              <a:latin typeface="Arial" panose="020B0604020202020204" pitchFamily="34" charset="0"/>
              <a:ea typeface="+mn-ea"/>
              <a:cs typeface="Arial" panose="020B0604020202020204" pitchFamily="34" charset="0"/>
            </a:rPr>
            <a:t>. </a:t>
          </a:r>
          <a:endParaRPr lang="en-US" sz="1100" kern="1200" dirty="0">
            <a:latin typeface="Arial" panose="020B0604020202020204" pitchFamily="34" charset="0"/>
            <a:cs typeface="Arial" panose="020B0604020202020204" pitchFamily="34" charset="0"/>
          </a:endParaRPr>
        </a:p>
      </dsp:txBody>
      <dsp:txXfrm>
        <a:off x="297284" y="1281931"/>
        <a:ext cx="1625976" cy="1016235"/>
      </dsp:txXfrm>
    </dsp:sp>
    <dsp:sp modelId="{E40322D0-1197-4C07-B7A4-B26128184366}">
      <dsp:nvSpPr>
        <dsp:cNvPr id="0" name=""/>
        <dsp:cNvSpPr/>
      </dsp:nvSpPr>
      <dsp:spPr>
        <a:xfrm>
          <a:off x="2654950" y="241571"/>
          <a:ext cx="731689" cy="7316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77112-7A74-432C-96EB-D33D4CCE64E3}">
      <dsp:nvSpPr>
        <dsp:cNvPr id="0" name=""/>
        <dsp:cNvSpPr/>
      </dsp:nvSpPr>
      <dsp:spPr>
        <a:xfrm>
          <a:off x="2207806" y="1281931"/>
          <a:ext cx="1625976" cy="101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b="1" kern="1200" dirty="0">
              <a:latin typeface="Arial" panose="020B0604020202020204" pitchFamily="34" charset="0"/>
              <a:cs typeface="Arial" panose="020B0604020202020204" pitchFamily="34" charset="0"/>
            </a:rPr>
            <a:t>Education:</a:t>
          </a:r>
          <a:r>
            <a:rPr lang="en-IN" sz="1100" kern="1200" dirty="0">
              <a:latin typeface="Arial" panose="020B0604020202020204" pitchFamily="34" charset="0"/>
              <a:cs typeface="Arial" panose="020B0604020202020204" pitchFamily="34" charset="0"/>
            </a:rPr>
            <a:t> Local workshops and app tutorials enhance both digital and health literacy (NHS England, 2023).</a:t>
          </a:r>
          <a:endParaRPr lang="en-US" sz="1100" kern="1200" dirty="0">
            <a:latin typeface="Arial" panose="020B0604020202020204" pitchFamily="34" charset="0"/>
            <a:cs typeface="Arial" panose="020B0604020202020204" pitchFamily="34" charset="0"/>
          </a:endParaRPr>
        </a:p>
      </dsp:txBody>
      <dsp:txXfrm>
        <a:off x="2207806" y="1281931"/>
        <a:ext cx="1625976" cy="1016235"/>
      </dsp:txXfrm>
    </dsp:sp>
    <dsp:sp modelId="{5AF0C981-DDB1-4179-B57D-A2BBB3723104}">
      <dsp:nvSpPr>
        <dsp:cNvPr id="0" name=""/>
        <dsp:cNvSpPr/>
      </dsp:nvSpPr>
      <dsp:spPr>
        <a:xfrm>
          <a:off x="4565472" y="241571"/>
          <a:ext cx="731689" cy="7316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D55FE-D043-4572-B511-FA40A8DA89E8}">
      <dsp:nvSpPr>
        <dsp:cNvPr id="0" name=""/>
        <dsp:cNvSpPr/>
      </dsp:nvSpPr>
      <dsp:spPr>
        <a:xfrm>
          <a:off x="4118329" y="1281931"/>
          <a:ext cx="1625976" cy="101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b="1" kern="1200" dirty="0">
              <a:latin typeface="Arial" panose="020B0604020202020204" pitchFamily="34" charset="0"/>
              <a:cs typeface="Arial" panose="020B0604020202020204" pitchFamily="34" charset="0"/>
            </a:rPr>
            <a:t>Technology:</a:t>
          </a:r>
          <a:r>
            <a:rPr lang="en-IN" sz="1100" kern="1200" dirty="0">
              <a:latin typeface="Arial" panose="020B0604020202020204" pitchFamily="34" charset="0"/>
              <a:cs typeface="Arial" panose="020B0604020202020204" pitchFamily="34" charset="0"/>
            </a:rPr>
            <a:t> Offline data sync and lightweight design ensure use on low-cost devices.</a:t>
          </a:r>
          <a:endParaRPr lang="en-US" sz="1100" kern="1200" dirty="0">
            <a:latin typeface="Arial" panose="020B0604020202020204" pitchFamily="34" charset="0"/>
            <a:cs typeface="Arial" panose="020B0604020202020204" pitchFamily="34" charset="0"/>
          </a:endParaRPr>
        </a:p>
      </dsp:txBody>
      <dsp:txXfrm>
        <a:off x="4118329" y="1281931"/>
        <a:ext cx="1625976" cy="1016235"/>
      </dsp:txXfrm>
    </dsp:sp>
    <dsp:sp modelId="{1BECEE82-98A3-40DB-9A1D-69B4073DB619}">
      <dsp:nvSpPr>
        <dsp:cNvPr id="0" name=""/>
        <dsp:cNvSpPr/>
      </dsp:nvSpPr>
      <dsp:spPr>
        <a:xfrm>
          <a:off x="1699689" y="2704660"/>
          <a:ext cx="731689" cy="7316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1D2D3-9747-45FD-A5DE-A5D1295F24E8}">
      <dsp:nvSpPr>
        <dsp:cNvPr id="0" name=""/>
        <dsp:cNvSpPr/>
      </dsp:nvSpPr>
      <dsp:spPr>
        <a:xfrm>
          <a:off x="1252545" y="3745020"/>
          <a:ext cx="1625976" cy="101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dirty="0">
              <a:solidFill>
                <a:schemeClr val="tx1"/>
              </a:solidFill>
              <a:effectLst/>
              <a:latin typeface="Arial" panose="020B0604020202020204" pitchFamily="34" charset="0"/>
              <a:ea typeface="+mn-ea"/>
              <a:cs typeface="Arial" panose="020B0604020202020204" pitchFamily="34" charset="0"/>
            </a:rPr>
            <a:t>Second, technologically, the offline data sync capability and lightweight application design helps in providing the compatibility with older or inexpensive devices. </a:t>
          </a:r>
          <a:endParaRPr lang="en-US" sz="1100" kern="1200" dirty="0">
            <a:latin typeface="Arial" panose="020B0604020202020204" pitchFamily="34" charset="0"/>
            <a:cs typeface="Arial" panose="020B0604020202020204" pitchFamily="34" charset="0"/>
          </a:endParaRPr>
        </a:p>
      </dsp:txBody>
      <dsp:txXfrm>
        <a:off x="1252545" y="3745020"/>
        <a:ext cx="1625976" cy="1016235"/>
      </dsp:txXfrm>
    </dsp:sp>
    <dsp:sp modelId="{0713E106-42A7-4058-9DC7-CAC0AC2A2173}">
      <dsp:nvSpPr>
        <dsp:cNvPr id="0" name=""/>
        <dsp:cNvSpPr/>
      </dsp:nvSpPr>
      <dsp:spPr>
        <a:xfrm>
          <a:off x="3610211" y="2704660"/>
          <a:ext cx="731689" cy="73168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451439-8330-4983-8C9A-185C410D0D3B}">
      <dsp:nvSpPr>
        <dsp:cNvPr id="0" name=""/>
        <dsp:cNvSpPr/>
      </dsp:nvSpPr>
      <dsp:spPr>
        <a:xfrm>
          <a:off x="3163067" y="3745020"/>
          <a:ext cx="1625976" cy="101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dirty="0">
              <a:solidFill>
                <a:schemeClr val="tx1"/>
              </a:solidFill>
              <a:effectLst/>
              <a:latin typeface="Arial" panose="020B0604020202020204" pitchFamily="34" charset="0"/>
              <a:ea typeface="+mn-ea"/>
              <a:cs typeface="Arial" panose="020B0604020202020204" pitchFamily="34" charset="0"/>
            </a:rPr>
            <a:t>Third, trust was leveraged through endorsement by local GPs and NHS branding for the purpose of increasing the credibility for the community of user </a:t>
          </a:r>
          <a:r>
            <a:rPr lang="en-IN" sz="1100" kern="1200" dirty="0">
              <a:latin typeface="Arial" panose="020B0604020202020204" pitchFamily="34" charset="0"/>
              <a:cs typeface="Arial" panose="020B0604020202020204" pitchFamily="34" charset="0"/>
            </a:rPr>
            <a:t>(NHS England, 2023).</a:t>
          </a:r>
          <a:r>
            <a:rPr lang="en-IN" sz="1100" kern="1200" dirty="0">
              <a:solidFill>
                <a:schemeClr val="tx1"/>
              </a:solidFill>
              <a:effectLst/>
              <a:latin typeface="Arial" panose="020B0604020202020204" pitchFamily="34" charset="0"/>
              <a:ea typeface="+mn-ea"/>
              <a:cs typeface="Arial" panose="020B0604020202020204" pitchFamily="34" charset="0"/>
            </a:rPr>
            <a:t>. </a:t>
          </a:r>
          <a:endParaRPr lang="en-US" sz="1100" kern="1200" dirty="0">
            <a:latin typeface="Arial" panose="020B0604020202020204" pitchFamily="34" charset="0"/>
            <a:cs typeface="Arial" panose="020B0604020202020204" pitchFamily="34" charset="0"/>
          </a:endParaRPr>
        </a:p>
      </dsp:txBody>
      <dsp:txXfrm>
        <a:off x="3163067" y="3745020"/>
        <a:ext cx="1625976" cy="1016235"/>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51EA-CC61-4094-ABEF-74CE574F2CDA}">
      <dsp:nvSpPr>
        <dsp:cNvPr id="0" name=""/>
        <dsp:cNvSpPr/>
      </dsp:nvSpPr>
      <dsp:spPr>
        <a:xfrm>
          <a:off x="0" y="157524"/>
          <a:ext cx="6245265" cy="102029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latin typeface="Arial" panose="020B0604020202020204" pitchFamily="34" charset="0"/>
              <a:cs typeface="Arial" panose="020B0604020202020204" pitchFamily="34" charset="0"/>
            </a:rPr>
            <a:t>Trust Building:</a:t>
          </a:r>
          <a:r>
            <a:rPr lang="en-IN" sz="1500" kern="1200" dirty="0">
              <a:latin typeface="Arial" panose="020B0604020202020204" pitchFamily="34" charset="0"/>
              <a:cs typeface="Arial" panose="020B0604020202020204" pitchFamily="34" charset="0"/>
            </a:rPr>
            <a:t> GP endorsements and NHS co-branding boost user confidence (NHS England, 2023).</a:t>
          </a:r>
          <a:endParaRPr lang="en-US" sz="1500" kern="1200" dirty="0">
            <a:latin typeface="Arial" panose="020B0604020202020204" pitchFamily="34" charset="0"/>
            <a:cs typeface="Arial" panose="020B0604020202020204" pitchFamily="34" charset="0"/>
          </a:endParaRPr>
        </a:p>
      </dsp:txBody>
      <dsp:txXfrm>
        <a:off x="49807" y="207331"/>
        <a:ext cx="6145651" cy="920685"/>
      </dsp:txXfrm>
    </dsp:sp>
    <dsp:sp modelId="{EF75CF42-7E85-4EFF-AC18-34700C9D11CC}">
      <dsp:nvSpPr>
        <dsp:cNvPr id="0" name=""/>
        <dsp:cNvSpPr/>
      </dsp:nvSpPr>
      <dsp:spPr>
        <a:xfrm>
          <a:off x="0" y="1221024"/>
          <a:ext cx="6245265" cy="102029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latin typeface="Arial" panose="020B0604020202020204" pitchFamily="34" charset="0"/>
              <a:cs typeface="Arial" panose="020B0604020202020204" pitchFamily="34" charset="0"/>
            </a:rPr>
            <a:t>Continuous Improvement:</a:t>
          </a:r>
          <a:r>
            <a:rPr lang="en-IN" sz="1500" kern="1200" dirty="0">
              <a:latin typeface="Arial" panose="020B0604020202020204" pitchFamily="34" charset="0"/>
              <a:cs typeface="Arial" panose="020B0604020202020204" pitchFamily="34" charset="0"/>
            </a:rPr>
            <a:t> Feedback analytics guide updates, ensuring user-centred innovation and sustainability.</a:t>
          </a:r>
          <a:endParaRPr lang="en-US" sz="1500" kern="1200" dirty="0">
            <a:latin typeface="Arial" panose="020B0604020202020204" pitchFamily="34" charset="0"/>
            <a:cs typeface="Arial" panose="020B0604020202020204" pitchFamily="34" charset="0"/>
          </a:endParaRPr>
        </a:p>
      </dsp:txBody>
      <dsp:txXfrm>
        <a:off x="49807" y="1270831"/>
        <a:ext cx="6145651" cy="920685"/>
      </dsp:txXfrm>
    </dsp:sp>
    <dsp:sp modelId="{F2F65FFA-5751-4D48-9415-4C8989D1393E}">
      <dsp:nvSpPr>
        <dsp:cNvPr id="0" name=""/>
        <dsp:cNvSpPr/>
      </dsp:nvSpPr>
      <dsp:spPr>
        <a:xfrm>
          <a:off x="0" y="2284523"/>
          <a:ext cx="6245265" cy="1020299"/>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dirty="0">
              <a:effectLst/>
              <a:latin typeface="Arial" panose="020B0604020202020204" pitchFamily="34" charset="0"/>
              <a:ea typeface="+mn-ea"/>
              <a:cs typeface="Arial" panose="020B0604020202020204" pitchFamily="34" charset="0"/>
            </a:rPr>
            <a:t>Fourth, engagement and immersion was facilitated through multilingual capacity, learning assisted through voice, and gamification in the onboarding experience </a:t>
          </a:r>
          <a:r>
            <a:rPr lang="en-IN" sz="1500" kern="1200" dirty="0">
              <a:latin typeface="Arial" panose="020B0604020202020204" pitchFamily="34" charset="0"/>
              <a:cs typeface="Arial" panose="020B0604020202020204" pitchFamily="34" charset="0"/>
            </a:rPr>
            <a:t>(NHS England, 2023)</a:t>
          </a:r>
          <a:r>
            <a:rPr lang="en-IN" sz="1500" kern="1200" dirty="0">
              <a:effectLst/>
              <a:latin typeface="Arial" panose="020B0604020202020204" pitchFamily="34" charset="0"/>
              <a:ea typeface="+mn-ea"/>
              <a:cs typeface="Arial" panose="020B0604020202020204" pitchFamily="34" charset="0"/>
            </a:rPr>
            <a:t>. </a:t>
          </a:r>
          <a:endParaRPr lang="en-US" sz="1500" kern="1200" dirty="0">
            <a:latin typeface="Arial" panose="020B0604020202020204" pitchFamily="34" charset="0"/>
            <a:cs typeface="Arial" panose="020B0604020202020204" pitchFamily="34" charset="0"/>
          </a:endParaRPr>
        </a:p>
      </dsp:txBody>
      <dsp:txXfrm>
        <a:off x="49807" y="2334330"/>
        <a:ext cx="6145651" cy="920685"/>
      </dsp:txXfrm>
    </dsp:sp>
    <dsp:sp modelId="{81AB58C5-2A5A-4C07-AA02-0C0971DFA748}">
      <dsp:nvSpPr>
        <dsp:cNvPr id="0" name=""/>
        <dsp:cNvSpPr/>
      </dsp:nvSpPr>
      <dsp:spPr>
        <a:xfrm>
          <a:off x="0" y="3348023"/>
          <a:ext cx="6245265" cy="1020299"/>
        </a:xfrm>
        <a:prstGeom prst="round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dirty="0">
              <a:effectLst/>
              <a:latin typeface="Arial" panose="020B0604020202020204" pitchFamily="34" charset="0"/>
              <a:ea typeface="+mn-ea"/>
              <a:cs typeface="Arial" panose="020B0604020202020204" pitchFamily="34" charset="0"/>
            </a:rPr>
            <a:t>Fifth, ongoing performance of listening through user feedback and analytics allowed for iterative improvements to the functions of app through real-world experience </a:t>
          </a:r>
          <a:r>
            <a:rPr lang="en-IN" sz="1500" kern="1200" dirty="0">
              <a:latin typeface="Arial" panose="020B0604020202020204" pitchFamily="34" charset="0"/>
              <a:cs typeface="Arial" panose="020B0604020202020204" pitchFamily="34" charset="0"/>
            </a:rPr>
            <a:t>(NHS England, 2023)</a:t>
          </a:r>
          <a:r>
            <a:rPr lang="en-IN" sz="1500" kern="1200" dirty="0">
              <a:effectLst/>
              <a:latin typeface="Arial" panose="020B0604020202020204" pitchFamily="34" charset="0"/>
              <a:ea typeface="+mn-ea"/>
              <a:cs typeface="Arial" panose="020B0604020202020204" pitchFamily="34" charset="0"/>
            </a:rPr>
            <a:t>. </a:t>
          </a:r>
          <a:endParaRPr lang="en-US" sz="1500" kern="1200" dirty="0">
            <a:latin typeface="Arial" panose="020B0604020202020204" pitchFamily="34" charset="0"/>
            <a:cs typeface="Arial" panose="020B0604020202020204" pitchFamily="34" charset="0"/>
          </a:endParaRPr>
        </a:p>
      </dsp:txBody>
      <dsp:txXfrm>
        <a:off x="49807" y="3397830"/>
        <a:ext cx="6145651" cy="920685"/>
      </dsp:txXfrm>
    </dsp:sp>
    <dsp:sp modelId="{B280D324-53E0-41E4-9A7D-788FCE8BD1BC}">
      <dsp:nvSpPr>
        <dsp:cNvPr id="0" name=""/>
        <dsp:cNvSpPr/>
      </dsp:nvSpPr>
      <dsp:spPr>
        <a:xfrm>
          <a:off x="0" y="4411522"/>
          <a:ext cx="6245265" cy="1020299"/>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a:effectLst/>
              <a:latin typeface="Arial" panose="020B0604020202020204" pitchFamily="34" charset="0"/>
              <a:ea typeface="+mn-ea"/>
              <a:cs typeface="Arial" panose="020B0604020202020204" pitchFamily="34" charset="0"/>
            </a:rPr>
            <a:t>These strategies shifted barriers to incorporate the application in a way supports inclusion and empowers the community of user, for the making the application of GlucoTrack functionally effective, sustainable and user-friendly in low-income communities.</a:t>
          </a:r>
          <a:endParaRPr lang="en-US" sz="1500" kern="1200">
            <a:latin typeface="Arial" panose="020B0604020202020204" pitchFamily="34" charset="0"/>
            <a:cs typeface="Arial" panose="020B0604020202020204" pitchFamily="34" charset="0"/>
          </a:endParaRPr>
        </a:p>
      </dsp:txBody>
      <dsp:txXfrm>
        <a:off x="49807" y="4461329"/>
        <a:ext cx="6145651" cy="92068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4B5F6-FB45-42FA-B0AC-207E29A76494}">
      <dsp:nvSpPr>
        <dsp:cNvPr id="0" name=""/>
        <dsp:cNvSpPr/>
      </dsp:nvSpPr>
      <dsp:spPr>
        <a:xfrm>
          <a:off x="2836703" y="698284"/>
          <a:ext cx="537657" cy="91440"/>
        </a:xfrm>
        <a:custGeom>
          <a:avLst/>
          <a:gdLst/>
          <a:ahLst/>
          <a:cxnLst/>
          <a:rect l="0" t="0" r="0" b="0"/>
          <a:pathLst>
            <a:path>
              <a:moveTo>
                <a:pt x="0" y="45720"/>
              </a:moveTo>
              <a:lnTo>
                <a:pt x="53765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3091326" y="741160"/>
        <a:ext cx="28412" cy="5688"/>
      </dsp:txXfrm>
    </dsp:sp>
    <dsp:sp modelId="{07DBD86C-3C96-46B8-B00D-BDBDA79A4BAA}">
      <dsp:nvSpPr>
        <dsp:cNvPr id="0" name=""/>
        <dsp:cNvSpPr/>
      </dsp:nvSpPr>
      <dsp:spPr>
        <a:xfrm>
          <a:off x="367818" y="2798"/>
          <a:ext cx="2470685" cy="1482411"/>
        </a:xfrm>
        <a:prstGeom prst="rect">
          <a:avLst/>
        </a:prstGeom>
        <a:solidFill>
          <a:schemeClr val="accent2">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66" tIns="127080" rIns="121066" bIns="127080" numCol="1" spcCol="1270" anchor="ctr" anchorCtr="0">
          <a:noAutofit/>
        </a:bodyPr>
        <a:lstStyle/>
        <a:p>
          <a:pPr marL="0" lvl="0" indent="0" algn="ctr" defTabSz="533400">
            <a:lnSpc>
              <a:spcPct val="100000"/>
            </a:lnSpc>
            <a:spcBef>
              <a:spcPct val="0"/>
            </a:spcBef>
            <a:spcAft>
              <a:spcPct val="35000"/>
            </a:spcAft>
            <a:buNone/>
          </a:pPr>
          <a:r>
            <a:rPr lang="en-IN" sz="1200" b="1" kern="1200">
              <a:latin typeface="Arial" panose="020B0604020202020204" pitchFamily="34" charset="0"/>
              <a:cs typeface="Arial" panose="020B0604020202020204" pitchFamily="34" charset="0"/>
            </a:rPr>
            <a:t>Transformative Innovation:</a:t>
          </a:r>
          <a:r>
            <a:rPr lang="en-IN" sz="1200" kern="1200">
              <a:latin typeface="Arial" panose="020B0604020202020204" pitchFamily="34" charset="0"/>
              <a:cs typeface="Arial" panose="020B0604020202020204" pitchFamily="34" charset="0"/>
            </a:rPr>
            <a:t> GlucoTrack shows how affordable technology improves diabetes prevention in vulnerable populations.</a:t>
          </a:r>
          <a:endParaRPr lang="en-US" sz="1200" kern="1200">
            <a:latin typeface="Arial" panose="020B0604020202020204" pitchFamily="34" charset="0"/>
            <a:cs typeface="Arial" panose="020B0604020202020204" pitchFamily="34" charset="0"/>
          </a:endParaRPr>
        </a:p>
      </dsp:txBody>
      <dsp:txXfrm>
        <a:off x="367818" y="2798"/>
        <a:ext cx="2470685" cy="1482411"/>
      </dsp:txXfrm>
    </dsp:sp>
    <dsp:sp modelId="{89D896E3-D655-4DC3-820B-88182513A395}">
      <dsp:nvSpPr>
        <dsp:cNvPr id="0" name=""/>
        <dsp:cNvSpPr/>
      </dsp:nvSpPr>
      <dsp:spPr>
        <a:xfrm>
          <a:off x="1603160" y="1483410"/>
          <a:ext cx="3038943" cy="537657"/>
        </a:xfrm>
        <a:custGeom>
          <a:avLst/>
          <a:gdLst/>
          <a:ahLst/>
          <a:cxnLst/>
          <a:rect l="0" t="0" r="0" b="0"/>
          <a:pathLst>
            <a:path>
              <a:moveTo>
                <a:pt x="3038943" y="0"/>
              </a:moveTo>
              <a:lnTo>
                <a:pt x="3038943" y="285928"/>
              </a:lnTo>
              <a:lnTo>
                <a:pt x="0" y="285928"/>
              </a:lnTo>
              <a:lnTo>
                <a:pt x="0" y="537657"/>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3045342" y="1749394"/>
        <a:ext cx="154580" cy="5688"/>
      </dsp:txXfrm>
    </dsp:sp>
    <dsp:sp modelId="{ADC8CFB1-660F-4065-9FD3-248AD6EB769D}">
      <dsp:nvSpPr>
        <dsp:cNvPr id="0" name=""/>
        <dsp:cNvSpPr/>
      </dsp:nvSpPr>
      <dsp:spPr>
        <a:xfrm>
          <a:off x="3406761" y="2798"/>
          <a:ext cx="2470685" cy="1482411"/>
        </a:xfrm>
        <a:prstGeom prst="rect">
          <a:avLst/>
        </a:prstGeom>
        <a:solidFill>
          <a:schemeClr val="accent3">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66" tIns="127080" rIns="121066" bIns="127080" numCol="1" spcCol="1270" anchor="ctr" anchorCtr="0">
          <a:noAutofit/>
        </a:bodyPr>
        <a:lstStyle/>
        <a:p>
          <a:pPr marL="0" lvl="0" indent="0" algn="ctr" defTabSz="533400">
            <a:lnSpc>
              <a:spcPct val="100000"/>
            </a:lnSpc>
            <a:spcBef>
              <a:spcPct val="0"/>
            </a:spcBef>
            <a:spcAft>
              <a:spcPct val="35000"/>
            </a:spcAft>
            <a:buNone/>
          </a:pPr>
          <a:r>
            <a:rPr lang="en-IN" sz="1200" b="1" kern="1200">
              <a:latin typeface="Arial" panose="020B0604020202020204" pitchFamily="34" charset="0"/>
              <a:cs typeface="Arial" panose="020B0604020202020204" pitchFamily="34" charset="0"/>
            </a:rPr>
            <a:t>Behavioural Change:</a:t>
          </a:r>
          <a:r>
            <a:rPr lang="en-IN" sz="1200" kern="1200">
              <a:latin typeface="Arial" panose="020B0604020202020204" pitchFamily="34" charset="0"/>
              <a:cs typeface="Arial" panose="020B0604020202020204" pitchFamily="34" charset="0"/>
            </a:rPr>
            <a:t> Combines gamification and feedback to build motivation and self-efficacy.</a:t>
          </a:r>
          <a:endParaRPr lang="en-US" sz="1200" kern="1200" dirty="0">
            <a:latin typeface="Arial" panose="020B0604020202020204" pitchFamily="34" charset="0"/>
            <a:cs typeface="Arial" panose="020B0604020202020204" pitchFamily="34" charset="0"/>
          </a:endParaRPr>
        </a:p>
      </dsp:txBody>
      <dsp:txXfrm>
        <a:off x="3406761" y="2798"/>
        <a:ext cx="2470685" cy="1482411"/>
      </dsp:txXfrm>
    </dsp:sp>
    <dsp:sp modelId="{3B750269-A2D8-4A19-A49A-36970809BFC2}">
      <dsp:nvSpPr>
        <dsp:cNvPr id="0" name=""/>
        <dsp:cNvSpPr/>
      </dsp:nvSpPr>
      <dsp:spPr>
        <a:xfrm>
          <a:off x="2836703" y="2748953"/>
          <a:ext cx="537657" cy="91440"/>
        </a:xfrm>
        <a:custGeom>
          <a:avLst/>
          <a:gdLst/>
          <a:ahLst/>
          <a:cxnLst/>
          <a:rect l="0" t="0" r="0" b="0"/>
          <a:pathLst>
            <a:path>
              <a:moveTo>
                <a:pt x="0" y="45720"/>
              </a:moveTo>
              <a:lnTo>
                <a:pt x="537657"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3091326" y="2791829"/>
        <a:ext cx="28412" cy="5688"/>
      </dsp:txXfrm>
    </dsp:sp>
    <dsp:sp modelId="{2F008736-85D7-4B5B-925F-2825360FE808}">
      <dsp:nvSpPr>
        <dsp:cNvPr id="0" name=""/>
        <dsp:cNvSpPr/>
      </dsp:nvSpPr>
      <dsp:spPr>
        <a:xfrm>
          <a:off x="367818" y="2053467"/>
          <a:ext cx="2470685" cy="1482411"/>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66" tIns="127080" rIns="121066" bIns="127080" numCol="1" spcCol="1270" anchor="ctr" anchorCtr="0">
          <a:noAutofit/>
        </a:bodyPr>
        <a:lstStyle/>
        <a:p>
          <a:pPr marL="0" lvl="0" indent="0" algn="ctr" defTabSz="533400">
            <a:lnSpc>
              <a:spcPct val="100000"/>
            </a:lnSpc>
            <a:spcBef>
              <a:spcPct val="0"/>
            </a:spcBef>
            <a:spcAft>
              <a:spcPct val="35000"/>
            </a:spcAft>
            <a:buNone/>
          </a:pPr>
          <a:r>
            <a:rPr lang="en-IN" sz="1200" b="1" kern="1200">
              <a:latin typeface="Arial" panose="020B0604020202020204" pitchFamily="34" charset="0"/>
              <a:cs typeface="Arial" panose="020B0604020202020204" pitchFamily="34" charset="0"/>
            </a:rPr>
            <a:t>Inclusive Design:</a:t>
          </a:r>
          <a:r>
            <a:rPr lang="en-IN" sz="1200" kern="1200">
              <a:latin typeface="Arial" panose="020B0604020202020204" pitchFamily="34" charset="0"/>
              <a:cs typeface="Arial" panose="020B0604020202020204" pitchFamily="34" charset="0"/>
            </a:rPr>
            <a:t> Promotes accessibility across socio-economic groups, reducing digital health inequality.</a:t>
          </a:r>
          <a:endParaRPr lang="en-US" sz="1200" kern="1200" dirty="0">
            <a:latin typeface="Arial" panose="020B0604020202020204" pitchFamily="34" charset="0"/>
            <a:cs typeface="Arial" panose="020B0604020202020204" pitchFamily="34" charset="0"/>
          </a:endParaRPr>
        </a:p>
      </dsp:txBody>
      <dsp:txXfrm>
        <a:off x="367818" y="2053467"/>
        <a:ext cx="2470685" cy="1482411"/>
      </dsp:txXfrm>
    </dsp:sp>
    <dsp:sp modelId="{810ADF98-2477-4A04-95D3-A44A4354E771}">
      <dsp:nvSpPr>
        <dsp:cNvPr id="0" name=""/>
        <dsp:cNvSpPr/>
      </dsp:nvSpPr>
      <dsp:spPr>
        <a:xfrm>
          <a:off x="1603160" y="3534079"/>
          <a:ext cx="3038943" cy="537657"/>
        </a:xfrm>
        <a:custGeom>
          <a:avLst/>
          <a:gdLst/>
          <a:ahLst/>
          <a:cxnLst/>
          <a:rect l="0" t="0" r="0" b="0"/>
          <a:pathLst>
            <a:path>
              <a:moveTo>
                <a:pt x="3038943" y="0"/>
              </a:moveTo>
              <a:lnTo>
                <a:pt x="3038943" y="285928"/>
              </a:lnTo>
              <a:lnTo>
                <a:pt x="0" y="285928"/>
              </a:lnTo>
              <a:lnTo>
                <a:pt x="0" y="537657"/>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latin typeface="Arial" panose="020B0604020202020204" pitchFamily="34" charset="0"/>
            <a:cs typeface="Arial" panose="020B0604020202020204" pitchFamily="34" charset="0"/>
          </a:endParaRPr>
        </a:p>
      </dsp:txBody>
      <dsp:txXfrm>
        <a:off x="3045342" y="3800063"/>
        <a:ext cx="154580" cy="5688"/>
      </dsp:txXfrm>
    </dsp:sp>
    <dsp:sp modelId="{D7AC2D63-EA33-4EF1-969F-230FD5610CAB}">
      <dsp:nvSpPr>
        <dsp:cNvPr id="0" name=""/>
        <dsp:cNvSpPr/>
      </dsp:nvSpPr>
      <dsp:spPr>
        <a:xfrm>
          <a:off x="3406761" y="2053467"/>
          <a:ext cx="2470685" cy="1482411"/>
        </a:xfrm>
        <a:prstGeom prst="rect">
          <a:avLst/>
        </a:prstGeom>
        <a:solidFill>
          <a:schemeClr val="accent5">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66" tIns="127080" rIns="121066" bIns="127080" numCol="1" spcCol="1270" anchor="ctr" anchorCtr="0">
          <a:noAutofit/>
        </a:bodyPr>
        <a:lstStyle/>
        <a:p>
          <a:pPr marL="0" lvl="0" indent="0" algn="ctr" defTabSz="533400">
            <a:lnSpc>
              <a:spcPct val="100000"/>
            </a:lnSpc>
            <a:spcBef>
              <a:spcPct val="0"/>
            </a:spcBef>
            <a:spcAft>
              <a:spcPct val="35000"/>
            </a:spcAft>
            <a:buNone/>
          </a:pPr>
          <a:r>
            <a:rPr lang="en-IN" sz="1200" b="1" kern="1200" dirty="0">
              <a:latin typeface="Arial" panose="020B0604020202020204" pitchFamily="34" charset="0"/>
              <a:cs typeface="Arial" panose="020B0604020202020204" pitchFamily="34" charset="0"/>
            </a:rPr>
            <a:t>Public-Health Integration:</a:t>
          </a:r>
          <a:r>
            <a:rPr lang="en-IN" sz="1200" kern="1200" dirty="0">
              <a:latin typeface="Arial" panose="020B0604020202020204" pitchFamily="34" charset="0"/>
              <a:cs typeface="Arial" panose="020B0604020202020204" pitchFamily="34" charset="0"/>
            </a:rPr>
            <a:t> Encourages collaboration between healthcare professionals, community partners, and digital innovators.</a:t>
          </a:r>
        </a:p>
      </dsp:txBody>
      <dsp:txXfrm>
        <a:off x="3406761" y="2053467"/>
        <a:ext cx="2470685" cy="1482411"/>
      </dsp:txXfrm>
    </dsp:sp>
    <dsp:sp modelId="{918E71E9-60D2-4A47-ABD1-ECA54D1FDD07}">
      <dsp:nvSpPr>
        <dsp:cNvPr id="0" name=""/>
        <dsp:cNvSpPr/>
      </dsp:nvSpPr>
      <dsp:spPr>
        <a:xfrm>
          <a:off x="367818" y="4104136"/>
          <a:ext cx="2470685" cy="1482411"/>
        </a:xfrm>
        <a:prstGeom prst="rect">
          <a:avLst/>
        </a:prstGeom>
        <a:solidFill>
          <a:schemeClr val="accent6">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66" tIns="127080" rIns="121066" bIns="127080" numCol="1" spcCol="1270" anchor="ctr" anchorCtr="0">
          <a:noAutofit/>
        </a:bodyPr>
        <a:lstStyle/>
        <a:p>
          <a:pPr marL="0" lvl="0" indent="0" algn="ctr" defTabSz="533400">
            <a:lnSpc>
              <a:spcPct val="100000"/>
            </a:lnSpc>
            <a:spcBef>
              <a:spcPct val="0"/>
            </a:spcBef>
            <a:spcAft>
              <a:spcPct val="35000"/>
            </a:spcAft>
            <a:buNone/>
          </a:pPr>
          <a:r>
            <a:rPr lang="en-IN" sz="1200" kern="1200">
              <a:solidFill>
                <a:schemeClr val="bg1"/>
              </a:solidFill>
              <a:effectLst/>
              <a:latin typeface="Arial" panose="020B0604020202020204" pitchFamily="34" charset="0"/>
              <a:ea typeface="+mn-ea"/>
              <a:cs typeface="Arial" panose="020B0604020202020204" pitchFamily="34" charset="0"/>
            </a:rPr>
            <a:t>GlucoTrack focuses on illustrating how the options based on affordability and low-tech aspects to high-cost health technologies have the ability to change the prevention of diabetes and management for high-risk populations. </a:t>
          </a:r>
          <a:endParaRPr lang="en-IN" sz="1200" kern="1200" dirty="0">
            <a:latin typeface="Arial" panose="020B0604020202020204" pitchFamily="34" charset="0"/>
            <a:cs typeface="Arial" panose="020B0604020202020204" pitchFamily="34" charset="0"/>
          </a:endParaRPr>
        </a:p>
      </dsp:txBody>
      <dsp:txXfrm>
        <a:off x="367818" y="4104136"/>
        <a:ext cx="2470685" cy="148241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D3004-57CF-4DB6-A12E-924ECC3BD026}">
      <dsp:nvSpPr>
        <dsp:cNvPr id="0" name=""/>
        <dsp:cNvSpPr/>
      </dsp:nvSpPr>
      <dsp:spPr>
        <a:xfrm>
          <a:off x="402550" y="1992"/>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solidFill>
                <a:schemeClr val="bg1"/>
              </a:solidFill>
              <a:latin typeface="Arial" panose="020B0604020202020204" pitchFamily="34" charset="0"/>
              <a:cs typeface="Arial" panose="020B0604020202020204" pitchFamily="34" charset="0"/>
            </a:rPr>
            <a:t>Various traditional healthcare providers believe in the process of delivering services through digital aspects from an organizational perspective. </a:t>
          </a:r>
          <a:endParaRPr lang="en-US" sz="1500" kern="1200" dirty="0">
            <a:solidFill>
              <a:schemeClr val="bg1"/>
            </a:solidFill>
            <a:latin typeface="Arial" panose="020B0604020202020204" pitchFamily="34" charset="0"/>
            <a:cs typeface="Arial" panose="020B0604020202020204" pitchFamily="34" charset="0"/>
          </a:endParaRPr>
        </a:p>
      </dsp:txBody>
      <dsp:txXfrm>
        <a:off x="402550" y="1992"/>
        <a:ext cx="3034531" cy="1820718"/>
      </dsp:txXfrm>
    </dsp:sp>
    <dsp:sp modelId="{22FA0AD1-0CB8-4148-B553-0543C9670B33}">
      <dsp:nvSpPr>
        <dsp:cNvPr id="0" name=""/>
        <dsp:cNvSpPr/>
      </dsp:nvSpPr>
      <dsp:spPr>
        <a:xfrm>
          <a:off x="3740534" y="1992"/>
          <a:ext cx="3034531" cy="1820718"/>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solidFill>
                <a:schemeClr val="bg1"/>
              </a:solidFill>
              <a:latin typeface="Arial" panose="020B0604020202020204" pitchFamily="34" charset="0"/>
              <a:cs typeface="Arial" panose="020B0604020202020204" pitchFamily="34" charset="0"/>
            </a:rPr>
            <a:t>Councils and organizations based on community helps in the procedure of engagement through workshops and outreach campaigns.</a:t>
          </a:r>
          <a:endParaRPr lang="en-US" sz="1500" kern="1200" dirty="0">
            <a:solidFill>
              <a:schemeClr val="bg1"/>
            </a:solidFill>
            <a:latin typeface="Arial" panose="020B0604020202020204" pitchFamily="34" charset="0"/>
            <a:cs typeface="Arial" panose="020B0604020202020204" pitchFamily="34" charset="0"/>
          </a:endParaRPr>
        </a:p>
      </dsp:txBody>
      <dsp:txXfrm>
        <a:off x="3740534" y="1992"/>
        <a:ext cx="3034531" cy="1820718"/>
      </dsp:txXfrm>
    </dsp:sp>
    <dsp:sp modelId="{1B998416-F472-4E89-94F8-C851CDC8D183}">
      <dsp:nvSpPr>
        <dsp:cNvPr id="0" name=""/>
        <dsp:cNvSpPr/>
      </dsp:nvSpPr>
      <dsp:spPr>
        <a:xfrm>
          <a:off x="7078518" y="1992"/>
          <a:ext cx="3034531" cy="1820718"/>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err="1">
              <a:solidFill>
                <a:schemeClr val="bg1"/>
              </a:solidFill>
              <a:effectLst/>
              <a:latin typeface="Arial" panose="020B0604020202020204" pitchFamily="34" charset="0"/>
              <a:ea typeface="+mn-ea"/>
              <a:cs typeface="Arial" panose="020B0604020202020204" pitchFamily="34" charset="0"/>
            </a:rPr>
            <a:t>GlucoTrack</a:t>
          </a:r>
          <a:r>
            <a:rPr lang="en-IN" sz="1500" kern="1200" dirty="0">
              <a:solidFill>
                <a:schemeClr val="bg1"/>
              </a:solidFill>
              <a:effectLst/>
              <a:latin typeface="Arial" panose="020B0604020202020204" pitchFamily="34" charset="0"/>
              <a:ea typeface="+mn-ea"/>
              <a:cs typeface="Arial" panose="020B0604020202020204" pitchFamily="34" charset="0"/>
            </a:rPr>
            <a:t> focuses on employing a range of digital tools and strategies based on behaviour and change that helps in allowing the tools for the purpose of taking the ownership of their health, affordably, and empathetically.</a:t>
          </a:r>
          <a:endParaRPr lang="en-US" sz="1500" kern="1200" dirty="0">
            <a:solidFill>
              <a:schemeClr val="bg1"/>
            </a:solidFill>
            <a:latin typeface="Arial" panose="020B0604020202020204" pitchFamily="34" charset="0"/>
            <a:cs typeface="Arial" panose="020B0604020202020204" pitchFamily="34" charset="0"/>
          </a:endParaRPr>
        </a:p>
      </dsp:txBody>
      <dsp:txXfrm>
        <a:off x="7078518" y="1992"/>
        <a:ext cx="3034531" cy="1820718"/>
      </dsp:txXfrm>
    </dsp:sp>
    <dsp:sp modelId="{4505EC27-2AC9-4820-BEEB-A919A15CB49E}">
      <dsp:nvSpPr>
        <dsp:cNvPr id="0" name=""/>
        <dsp:cNvSpPr/>
      </dsp:nvSpPr>
      <dsp:spPr>
        <a:xfrm>
          <a:off x="2071542" y="2126164"/>
          <a:ext cx="3034531" cy="1820718"/>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solidFill>
                <a:schemeClr val="bg1"/>
              </a:solidFill>
              <a:effectLst/>
              <a:latin typeface="Arial" panose="020B0604020202020204" pitchFamily="34" charset="0"/>
              <a:ea typeface="+mn-ea"/>
              <a:cs typeface="Arial" panose="020B0604020202020204" pitchFamily="34" charset="0"/>
            </a:rPr>
            <a:t>As professionals, these are required to engage in the advocacy for health equity, and justice, including using digital practices within the infrastructures of NHS, local council, and community health for public access to care.  </a:t>
          </a:r>
          <a:endParaRPr lang="en-US" sz="1500" kern="1200" dirty="0">
            <a:solidFill>
              <a:schemeClr val="bg1"/>
            </a:solidFill>
            <a:latin typeface="Arial" panose="020B0604020202020204" pitchFamily="34" charset="0"/>
            <a:cs typeface="Arial" panose="020B0604020202020204" pitchFamily="34" charset="0"/>
          </a:endParaRPr>
        </a:p>
      </dsp:txBody>
      <dsp:txXfrm>
        <a:off x="2071542" y="2126164"/>
        <a:ext cx="3034531" cy="1820718"/>
      </dsp:txXfrm>
    </dsp:sp>
    <dsp:sp modelId="{2B6142D6-3FE1-4B4A-86E9-C92DE01FF450}">
      <dsp:nvSpPr>
        <dsp:cNvPr id="0" name=""/>
        <dsp:cNvSpPr/>
      </dsp:nvSpPr>
      <dsp:spPr>
        <a:xfrm>
          <a:off x="5409526" y="2126164"/>
          <a:ext cx="3034531" cy="1820718"/>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ClrTx/>
            <a:buSzTx/>
            <a:buFontTx/>
            <a:buNone/>
          </a:pPr>
          <a:r>
            <a:rPr lang="en-IN" sz="1500" kern="1200" dirty="0">
              <a:solidFill>
                <a:schemeClr val="bg1"/>
              </a:solidFill>
              <a:effectLst/>
              <a:latin typeface="Arial" panose="020B0604020202020204" pitchFamily="34" charset="0"/>
              <a:ea typeface="+mn-ea"/>
              <a:cs typeface="Arial" panose="020B0604020202020204" pitchFamily="34" charset="0"/>
            </a:rPr>
            <a:t>It is required to propose for testing a local version of </a:t>
          </a:r>
          <a:r>
            <a:rPr lang="en-IN" sz="1500" kern="1200" dirty="0" err="1">
              <a:solidFill>
                <a:schemeClr val="bg1"/>
              </a:solidFill>
              <a:effectLst/>
              <a:latin typeface="Arial" panose="020B0604020202020204" pitchFamily="34" charset="0"/>
              <a:ea typeface="+mn-ea"/>
              <a:cs typeface="Arial" panose="020B0604020202020204" pitchFamily="34" charset="0"/>
            </a:rPr>
            <a:t>GlucoTrack</a:t>
          </a:r>
          <a:r>
            <a:rPr lang="en-IN" sz="1500" kern="1200" dirty="0">
              <a:solidFill>
                <a:schemeClr val="bg1"/>
              </a:solidFill>
              <a:effectLst/>
              <a:latin typeface="Arial" panose="020B0604020202020204" pitchFamily="34" charset="0"/>
              <a:ea typeface="+mn-ea"/>
              <a:cs typeface="Arial" panose="020B0604020202020204" pitchFamily="34" charset="0"/>
            </a:rPr>
            <a:t> and also seeking towards the process of evaluating the outcomes from that local version as a basis for the application of larger policy and for future study and development in the region. </a:t>
          </a:r>
          <a:endParaRPr lang="en-US" sz="1500" kern="1200" dirty="0">
            <a:solidFill>
              <a:schemeClr val="bg1"/>
            </a:solidFill>
            <a:latin typeface="Arial" panose="020B0604020202020204" pitchFamily="34" charset="0"/>
            <a:cs typeface="Arial" panose="020B0604020202020204" pitchFamily="34" charset="0"/>
          </a:endParaRPr>
        </a:p>
      </dsp:txBody>
      <dsp:txXfrm>
        <a:off x="5409526" y="2126164"/>
        <a:ext cx="3034531" cy="1820718"/>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03D-D910-48F2-AAFB-993D32B4B102}">
      <dsp:nvSpPr>
        <dsp:cNvPr id="0" name=""/>
        <dsp:cNvSpPr/>
      </dsp:nvSpPr>
      <dsp:spPr>
        <a:xfrm>
          <a:off x="1333" y="110983"/>
          <a:ext cx="4682211" cy="297320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25BC31-2346-4E87-9342-333CEDEAC427}">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effectLst/>
              <a:latin typeface="Arial" panose="020B0604020202020204" pitchFamily="34" charset="0"/>
              <a:ea typeface="Arial" panose="020B0604020202020204" pitchFamily="34" charset="0"/>
              <a:cs typeface="Arial" panose="020B0604020202020204" pitchFamily="34" charset="0"/>
            </a:rPr>
            <a:t>Besides generating health-related insights the app can efficiently promote digital health literacy for the patients as well as the </a:t>
          </a:r>
          <a:r>
            <a:rPr lang="en-US" sz="1800" kern="1200" dirty="0">
              <a:latin typeface="Arial" panose="020B0604020202020204" pitchFamily="34" charset="0"/>
              <a:ea typeface="Arial" panose="020B0604020202020204" pitchFamily="34" charset="0"/>
              <a:cs typeface="Arial" panose="020B0604020202020204" pitchFamily="34" charset="0"/>
            </a:rPr>
            <a:t>medical professionals (Reddy and Oliver, 2024).</a:t>
          </a:r>
          <a:endParaRPr lang="en-US" sz="1800" kern="1200" dirty="0">
            <a:latin typeface="Arial" panose="020B0604020202020204" pitchFamily="34" charset="0"/>
            <a:cs typeface="Arial" panose="020B0604020202020204" pitchFamily="34" charset="0"/>
          </a:endParaRPr>
        </a:p>
      </dsp:txBody>
      <dsp:txXfrm>
        <a:off x="608661" y="692298"/>
        <a:ext cx="4508047" cy="2799040"/>
      </dsp:txXfrm>
    </dsp:sp>
    <dsp:sp modelId="{ABE1AD99-E913-4A50-9DC4-D155D2DA1D94}">
      <dsp:nvSpPr>
        <dsp:cNvPr id="0" name=""/>
        <dsp:cNvSpPr/>
      </dsp:nvSpPr>
      <dsp:spPr>
        <a:xfrm>
          <a:off x="5724037" y="110983"/>
          <a:ext cx="4682211" cy="297320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0FDC52-BF8C-4D36-BF0E-28C5A20E6446}">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digital healthcare outcomes will increase the knowledge of the patients to manage their symptoms using insights and seek help accordingly (Brands </a:t>
          </a:r>
          <a:r>
            <a:rPr lang="en-US" sz="1800" i="1" kern="1200" dirty="0">
              <a:latin typeface="Arial" panose="020B0604020202020204" pitchFamily="34" charset="0"/>
              <a:cs typeface="Arial" panose="020B0604020202020204" pitchFamily="34" charset="0"/>
            </a:rPr>
            <a:t>et al</a:t>
          </a:r>
          <a:r>
            <a:rPr lang="en-US" sz="1800" kern="1200" dirty="0">
              <a:latin typeface="Arial" panose="020B0604020202020204" pitchFamily="34" charset="0"/>
              <a:cs typeface="Arial" panose="020B0604020202020204" pitchFamily="34" charset="0"/>
            </a:rPr>
            <a:t>., 2022).</a:t>
          </a:r>
        </a:p>
      </dsp:txBody>
      <dsp:txXfrm>
        <a:off x="6331365" y="692298"/>
        <a:ext cx="4508047" cy="279904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C4D32-D5F4-47EC-8FBD-DD6E2A73E3B1}">
      <dsp:nvSpPr>
        <dsp:cNvPr id="0" name=""/>
        <dsp:cNvSpPr/>
      </dsp:nvSpPr>
      <dsp:spPr>
        <a:xfrm>
          <a:off x="368559" y="716"/>
          <a:ext cx="1057253" cy="105725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EEC7D-0B27-4E2A-AAA2-FED45632E495}">
      <dsp:nvSpPr>
        <dsp:cNvPr id="0" name=""/>
        <dsp:cNvSpPr/>
      </dsp:nvSpPr>
      <dsp:spPr>
        <a:xfrm>
          <a:off x="593875" y="226032"/>
          <a:ext cx="606621" cy="6066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D82E65-FECE-44F2-94CB-F961FC0111D8}">
      <dsp:nvSpPr>
        <dsp:cNvPr id="0" name=""/>
        <dsp:cNvSpPr/>
      </dsp:nvSpPr>
      <dsp:spPr>
        <a:xfrm>
          <a:off x="30584" y="1387278"/>
          <a:ext cx="1733203" cy="2599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cap="none" dirty="0"/>
            <a:t>Gluco track app helps to validate the use of non-invasive methods, and more research will be done on effective glucose monitoring (Bowler et al., 2022). This study contributes to the physiological factors in diabetes. </a:t>
          </a:r>
        </a:p>
      </dsp:txBody>
      <dsp:txXfrm>
        <a:off x="30584" y="1387278"/>
        <a:ext cx="1733203" cy="2599804"/>
      </dsp:txXfrm>
    </dsp:sp>
    <dsp:sp modelId="{3CF3F42D-F820-420D-B52C-C14132E2928A}">
      <dsp:nvSpPr>
        <dsp:cNvPr id="0" name=""/>
        <dsp:cNvSpPr/>
      </dsp:nvSpPr>
      <dsp:spPr>
        <a:xfrm>
          <a:off x="2405073" y="716"/>
          <a:ext cx="1057253" cy="105725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34BC6-3CDB-4CBA-9A9F-F9F0C0A0234C}">
      <dsp:nvSpPr>
        <dsp:cNvPr id="0" name=""/>
        <dsp:cNvSpPr/>
      </dsp:nvSpPr>
      <dsp:spPr>
        <a:xfrm>
          <a:off x="2630389" y="226032"/>
          <a:ext cx="606621" cy="6066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0135BE-7DC6-40CD-BB64-5E177D59730B}">
      <dsp:nvSpPr>
        <dsp:cNvPr id="0" name=""/>
        <dsp:cNvSpPr/>
      </dsp:nvSpPr>
      <dsp:spPr>
        <a:xfrm>
          <a:off x="2067098" y="1387278"/>
          <a:ext cx="1733203" cy="2599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cap="none" dirty="0"/>
            <a:t>From the insight of the study more research on self-monitoring glucose technology will be used (</a:t>
          </a:r>
          <a:r>
            <a:rPr lang="en-US" sz="1600" kern="1200" cap="none" dirty="0" err="1"/>
            <a:t>Smelyakov</a:t>
          </a:r>
          <a:r>
            <a:rPr lang="en-US" sz="1600" kern="1200" cap="none" dirty="0"/>
            <a:t> et al, 2025).</a:t>
          </a:r>
        </a:p>
      </dsp:txBody>
      <dsp:txXfrm>
        <a:off x="2067098" y="1387278"/>
        <a:ext cx="1733203" cy="2599804"/>
      </dsp:txXfrm>
    </dsp:sp>
    <dsp:sp modelId="{B1574D78-5519-4A2F-BE49-306370C10FBD}">
      <dsp:nvSpPr>
        <dsp:cNvPr id="0" name=""/>
        <dsp:cNvSpPr/>
      </dsp:nvSpPr>
      <dsp:spPr>
        <a:xfrm>
          <a:off x="4441586" y="716"/>
          <a:ext cx="1057253" cy="105725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3DA3E3-66DD-4D64-9E2D-39965117E535}">
      <dsp:nvSpPr>
        <dsp:cNvPr id="0" name=""/>
        <dsp:cNvSpPr/>
      </dsp:nvSpPr>
      <dsp:spPr>
        <a:xfrm>
          <a:off x="4666903" y="226032"/>
          <a:ext cx="606621" cy="6066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98895E-3732-40F8-8D87-2C5F971AFDCF}">
      <dsp:nvSpPr>
        <dsp:cNvPr id="0" name=""/>
        <dsp:cNvSpPr/>
      </dsp:nvSpPr>
      <dsp:spPr>
        <a:xfrm>
          <a:off x="4103612" y="1387278"/>
          <a:ext cx="1733203" cy="2599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cap="none" dirty="0"/>
            <a:t>The gloco track can enhance data analysis and algorithm improvement (Bowler et al., 2022). </a:t>
          </a:r>
        </a:p>
      </dsp:txBody>
      <dsp:txXfrm>
        <a:off x="4103612" y="1387278"/>
        <a:ext cx="1733203" cy="2599804"/>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18F09-A42D-4001-A390-F8E66CAFA88D}">
      <dsp:nvSpPr>
        <dsp:cNvPr id="0" name=""/>
        <dsp:cNvSpPr/>
      </dsp:nvSpPr>
      <dsp:spPr>
        <a:xfrm>
          <a:off x="787891" y="559223"/>
          <a:ext cx="1235250" cy="1235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DFCD7AB0-AAE3-4A14-B08A-887110358E87}">
      <dsp:nvSpPr>
        <dsp:cNvPr id="0" name=""/>
        <dsp:cNvSpPr/>
      </dsp:nvSpPr>
      <dsp:spPr>
        <a:xfrm>
          <a:off x="33016" y="2363305"/>
          <a:ext cx="2745000" cy="1988038"/>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This app effectively bridges health-related insights with the digital health literacy that increases medical knowledge of the workers and patient satisfaction (B</a:t>
          </a:r>
          <a:r>
            <a:rPr lang="en-US" sz="1600" kern="1200" cap="none" dirty="0"/>
            <a:t>owler et al., 2022). </a:t>
          </a:r>
          <a:endParaRPr lang="en-US" sz="1600" kern="1200" dirty="0"/>
        </a:p>
      </dsp:txBody>
      <dsp:txXfrm>
        <a:off x="33016" y="2363305"/>
        <a:ext cx="2745000" cy="1988038"/>
      </dsp:txXfrm>
    </dsp:sp>
    <dsp:sp modelId="{FCB1E5B8-DF09-48D1-A5F0-DD1770B719A6}">
      <dsp:nvSpPr>
        <dsp:cNvPr id="0" name=""/>
        <dsp:cNvSpPr/>
      </dsp:nvSpPr>
      <dsp:spPr>
        <a:xfrm>
          <a:off x="4013266" y="559223"/>
          <a:ext cx="1235250" cy="1235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5013D2F9-063A-4840-A9B8-3D098B30D0DF}">
      <dsp:nvSpPr>
        <dsp:cNvPr id="0" name=""/>
        <dsp:cNvSpPr/>
      </dsp:nvSpPr>
      <dsp:spPr>
        <a:xfrm>
          <a:off x="3258391" y="2363305"/>
          <a:ext cx="2745000" cy="1988038"/>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The innovation in healthcare further supports the development of the app and its effectiveness as it maintains a balance between patient satisfaction and medical knowledge (</a:t>
          </a:r>
          <a:r>
            <a:rPr lang="en-US" sz="1600" kern="1200" cap="none" dirty="0" err="1"/>
            <a:t>Smelyakov</a:t>
          </a:r>
          <a:r>
            <a:rPr lang="en-US" sz="1600" kern="1200" cap="none" dirty="0"/>
            <a:t> et al, 2025)</a:t>
          </a:r>
          <a:r>
            <a:rPr lang="en-US" sz="1600" kern="1200" dirty="0"/>
            <a:t>.</a:t>
          </a:r>
        </a:p>
      </dsp:txBody>
      <dsp:txXfrm>
        <a:off x="3258391" y="2363305"/>
        <a:ext cx="2745000" cy="198803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40302-53B9-4C97-9D51-9EFF00FF71B7}">
      <dsp:nvSpPr>
        <dsp:cNvPr id="0" name=""/>
        <dsp:cNvSpPr/>
      </dsp:nvSpPr>
      <dsp:spPr>
        <a:xfrm>
          <a:off x="0" y="0"/>
          <a:ext cx="8742263" cy="104399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Inclusive design development so that it can empower all kinds of patients. The integration of all languages can bring inclusiveness (Kim et al., 2021). </a:t>
          </a:r>
        </a:p>
      </dsp:txBody>
      <dsp:txXfrm>
        <a:off x="30577" y="30577"/>
        <a:ext cx="7527497" cy="982838"/>
      </dsp:txXfrm>
    </dsp:sp>
    <dsp:sp modelId="{DEC357F5-A2DC-49F0-978A-50EE9DE243DC}">
      <dsp:nvSpPr>
        <dsp:cNvPr id="0" name=""/>
        <dsp:cNvSpPr/>
      </dsp:nvSpPr>
      <dsp:spPr>
        <a:xfrm>
          <a:off x="732164" y="1233809"/>
          <a:ext cx="8742263" cy="10439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latin typeface="Arial" panose="020B0604020202020204" pitchFamily="34" charset="0"/>
              <a:cs typeface="Arial" panose="020B0604020202020204" pitchFamily="34" charset="0"/>
            </a:rPr>
            <a:t>The easy accessibility and sustainable clinical benefits (Tangari et al., 2021). </a:t>
          </a:r>
        </a:p>
      </dsp:txBody>
      <dsp:txXfrm>
        <a:off x="762741" y="1264386"/>
        <a:ext cx="7270349" cy="982838"/>
      </dsp:txXfrm>
    </dsp:sp>
    <dsp:sp modelId="{3E980E16-3073-4FE2-92C4-5501C5E8773B}">
      <dsp:nvSpPr>
        <dsp:cNvPr id="0" name=""/>
        <dsp:cNvSpPr/>
      </dsp:nvSpPr>
      <dsp:spPr>
        <a:xfrm>
          <a:off x="1453401" y="2467618"/>
          <a:ext cx="8742263" cy="104399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app is secure and integrates GDPR regulations, and the privacy is very strong which can reduce the risk of ethical concerns (Smelyakov et al., 2025)</a:t>
          </a:r>
        </a:p>
      </dsp:txBody>
      <dsp:txXfrm>
        <a:off x="1483978" y="2498195"/>
        <a:ext cx="7281277" cy="982838"/>
      </dsp:txXfrm>
    </dsp:sp>
    <dsp:sp modelId="{F2D2BD78-4092-46BA-BE71-9F43614E24E8}">
      <dsp:nvSpPr>
        <dsp:cNvPr id="0" name=""/>
        <dsp:cNvSpPr/>
      </dsp:nvSpPr>
      <dsp:spPr>
        <a:xfrm>
          <a:off x="2185565" y="3701428"/>
          <a:ext cx="8742263" cy="104399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solidFill>
              <a:effectLst/>
              <a:latin typeface="+mn-lt"/>
              <a:ea typeface="+mn-ea"/>
              <a:cs typeface="+mn-cs"/>
            </a:rPr>
            <a:t>The application can maintain its sustainability by integrating with the GDPR. This application should maintain privacy and secure data in the application by respecting GDPR, and it must use advanced technology for security. On the other hand, it maintains the muti-language feature which brings inclusiveness </a:t>
          </a:r>
          <a:r>
            <a:rPr lang="en-US" sz="1500" kern="1200" dirty="0">
              <a:solidFill>
                <a:schemeClr val="tx1"/>
              </a:solidFill>
              <a:latin typeface="Arial" panose="020B0604020202020204" pitchFamily="34" charset="0"/>
              <a:cs typeface="Arial" panose="020B0604020202020204" pitchFamily="34" charset="0"/>
            </a:rPr>
            <a:t>(Kim et al., 2021). </a:t>
          </a:r>
          <a:r>
            <a:rPr lang="en-US" sz="1500" kern="1200" dirty="0">
              <a:solidFill>
                <a:schemeClr val="tx1"/>
              </a:solidFill>
              <a:effectLst/>
              <a:latin typeface="+mn-lt"/>
              <a:ea typeface="+mn-ea"/>
              <a:cs typeface="+mn-cs"/>
            </a:rPr>
            <a:t>  </a:t>
          </a:r>
          <a:endParaRPr lang="en-US" sz="1500" kern="1200" dirty="0">
            <a:solidFill>
              <a:schemeClr val="tx1"/>
            </a:solidFill>
          </a:endParaRPr>
        </a:p>
      </dsp:txBody>
      <dsp:txXfrm>
        <a:off x="2216142" y="3732005"/>
        <a:ext cx="7270349" cy="982838"/>
      </dsp:txXfrm>
    </dsp:sp>
    <dsp:sp modelId="{1302ABE0-6531-4E8C-8455-68CABA535114}">
      <dsp:nvSpPr>
        <dsp:cNvPr id="0" name=""/>
        <dsp:cNvSpPr/>
      </dsp:nvSpPr>
      <dsp:spPr>
        <a:xfrm>
          <a:off x="8063667" y="799603"/>
          <a:ext cx="678595" cy="67859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216351" y="799603"/>
        <a:ext cx="373227" cy="510643"/>
      </dsp:txXfrm>
    </dsp:sp>
    <dsp:sp modelId="{8363F510-0CA3-495E-9B20-F1C0972D1C23}">
      <dsp:nvSpPr>
        <dsp:cNvPr id="0" name=""/>
        <dsp:cNvSpPr/>
      </dsp:nvSpPr>
      <dsp:spPr>
        <a:xfrm>
          <a:off x="8795832" y="2033412"/>
          <a:ext cx="678595" cy="678595"/>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948516" y="2033412"/>
        <a:ext cx="373227" cy="510643"/>
      </dsp:txXfrm>
    </dsp:sp>
    <dsp:sp modelId="{2CDB5A1B-DB3C-4004-8FB5-939EF1DF3322}">
      <dsp:nvSpPr>
        <dsp:cNvPr id="0" name=""/>
        <dsp:cNvSpPr/>
      </dsp:nvSpPr>
      <dsp:spPr>
        <a:xfrm>
          <a:off x="9517069" y="3267222"/>
          <a:ext cx="678595" cy="678595"/>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669753" y="3267222"/>
        <a:ext cx="373227" cy="510643"/>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285F67-FD6B-4F47-8F78-C167CB6CD453}">
      <dsp:nvSpPr>
        <dsp:cNvPr id="0" name=""/>
        <dsp:cNvSpPr/>
      </dsp:nvSpPr>
      <dsp:spPr>
        <a:xfrm rot="16200000">
          <a:off x="-1438236" y="1438822"/>
          <a:ext cx="4401205" cy="152355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7701" bIns="0" numCol="1" spcCol="1270" anchor="ctr" anchorCtr="0">
          <a:noAutofit/>
        </a:bodyPr>
        <a:lstStyle/>
        <a:p>
          <a:pPr marL="0" lvl="0" indent="0" algn="ctr" defTabSz="533400">
            <a:lnSpc>
              <a:spcPct val="90000"/>
            </a:lnSpc>
            <a:spcBef>
              <a:spcPct val="0"/>
            </a:spcBef>
            <a:spcAft>
              <a:spcPct val="35000"/>
            </a:spcAft>
            <a:buNone/>
          </a:pPr>
          <a:r>
            <a:rPr lang="en-US" sz="1200" kern="1200"/>
            <a:t>GlucoTrack focuses on illustrating how the options based on affordability and low-tech aspects to high-cost health technologies have the ability to change the prevention of diabetes and management for high-risk populations. </a:t>
          </a:r>
          <a:endParaRPr lang="en-IN" sz="1200" kern="1200"/>
        </a:p>
      </dsp:txBody>
      <dsp:txXfrm rot="5400000">
        <a:off x="587" y="880240"/>
        <a:ext cx="1523559" cy="2640723"/>
      </dsp:txXfrm>
    </dsp:sp>
    <dsp:sp modelId="{630DE1BA-4F16-479F-A0C9-362DF0DA79C7}">
      <dsp:nvSpPr>
        <dsp:cNvPr id="0" name=""/>
        <dsp:cNvSpPr/>
      </dsp:nvSpPr>
      <dsp:spPr>
        <a:xfrm rot="16200000">
          <a:off x="199589" y="1438822"/>
          <a:ext cx="4401205" cy="1523559"/>
        </a:xfrm>
        <a:prstGeom prst="flowChartManualOperation">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7701" bIns="0" numCol="1" spcCol="1270" anchor="ctr" anchorCtr="0">
          <a:noAutofit/>
        </a:bodyPr>
        <a:lstStyle/>
        <a:p>
          <a:pPr marL="0" lvl="0" indent="0" algn="ctr" defTabSz="533400">
            <a:lnSpc>
              <a:spcPct val="90000"/>
            </a:lnSpc>
            <a:spcBef>
              <a:spcPct val="0"/>
            </a:spcBef>
            <a:spcAft>
              <a:spcPct val="35000"/>
            </a:spcAft>
            <a:buNone/>
          </a:pPr>
          <a:r>
            <a:rPr lang="en-US" sz="1200" kern="1200"/>
            <a:t>In summary, GlucoTrack helps in merging technology with practice based on public health and transforms from reactive disease care to proactive and engaging communities in professional health promotion.</a:t>
          </a:r>
          <a:endParaRPr lang="en-IN" sz="1200" kern="1200"/>
        </a:p>
      </dsp:txBody>
      <dsp:txXfrm rot="5400000">
        <a:off x="1638412" y="880240"/>
        <a:ext cx="1523559" cy="2640723"/>
      </dsp:txXfrm>
    </dsp:sp>
    <dsp:sp modelId="{7850B7C2-5BB0-4FD1-B6B6-83F16AD8C2AE}">
      <dsp:nvSpPr>
        <dsp:cNvPr id="0" name=""/>
        <dsp:cNvSpPr/>
      </dsp:nvSpPr>
      <dsp:spPr>
        <a:xfrm rot="16200000">
          <a:off x="1837416" y="1438822"/>
          <a:ext cx="4401205" cy="1523559"/>
        </a:xfrm>
        <a:prstGeom prst="flowChartManualOperation">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7701" bIns="0" numCol="1" spcCol="1270" anchor="ctr" anchorCtr="0">
          <a:noAutofit/>
        </a:bodyPr>
        <a:lstStyle/>
        <a:p>
          <a:pPr marL="0" lvl="0" indent="0" algn="ctr" defTabSz="533400">
            <a:lnSpc>
              <a:spcPct val="90000"/>
            </a:lnSpc>
            <a:spcBef>
              <a:spcPct val="0"/>
            </a:spcBef>
            <a:spcAft>
              <a:spcPct val="35000"/>
            </a:spcAft>
            <a:buNone/>
          </a:pPr>
          <a:r>
            <a:rPr lang="en-US" sz="1200" kern="1200"/>
            <a:t>In summary, GlucoTrack helps in merging technology with practice based on public health and transforms from reactive disease care to proactive and engaging communities in professional health promotion.</a:t>
          </a:r>
          <a:endParaRPr lang="en-IN" sz="1200" kern="1200"/>
        </a:p>
      </dsp:txBody>
      <dsp:txXfrm rot="5400000">
        <a:off x="3276239" y="880240"/>
        <a:ext cx="1523559" cy="264072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F32B8-EF40-4A73-BF92-832C7F84DCC4}">
      <dsp:nvSpPr>
        <dsp:cNvPr id="0" name=""/>
        <dsp:cNvSpPr/>
      </dsp:nvSpPr>
      <dsp:spPr>
        <a:xfrm>
          <a:off x="1117" y="269252"/>
          <a:ext cx="2383020" cy="14298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Transformative Innovation: </a:t>
          </a:r>
          <a:r>
            <a:rPr lang="en-US" sz="1400" kern="1200" dirty="0" err="1"/>
            <a:t>GlucoTrack</a:t>
          </a:r>
          <a:r>
            <a:rPr lang="en-US" sz="1400" kern="1200" dirty="0"/>
            <a:t> shows how affordable technology improves diabetes prevention in vulnerable populations.</a:t>
          </a:r>
        </a:p>
      </dsp:txBody>
      <dsp:txXfrm>
        <a:off x="42995" y="311130"/>
        <a:ext cx="2299264" cy="1346056"/>
      </dsp:txXfrm>
    </dsp:sp>
    <dsp:sp modelId="{6E5EAD00-51F3-4A84-902B-B5E06FB52B65}">
      <dsp:nvSpPr>
        <dsp:cNvPr id="0" name=""/>
        <dsp:cNvSpPr/>
      </dsp:nvSpPr>
      <dsp:spPr>
        <a:xfrm>
          <a:off x="2593843" y="688664"/>
          <a:ext cx="505200" cy="59098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593843" y="806862"/>
        <a:ext cx="353640" cy="354593"/>
      </dsp:txXfrm>
    </dsp:sp>
    <dsp:sp modelId="{0E7FF020-FC85-4BD5-95FE-73E3AB1CCE56}">
      <dsp:nvSpPr>
        <dsp:cNvPr id="0" name=""/>
        <dsp:cNvSpPr/>
      </dsp:nvSpPr>
      <dsp:spPr>
        <a:xfrm>
          <a:off x="3337346" y="269252"/>
          <a:ext cx="2383020" cy="1429812"/>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Behavioural Change: Combines gamification and feedback to build motivation and self-efficacy.</a:t>
          </a:r>
        </a:p>
      </dsp:txBody>
      <dsp:txXfrm>
        <a:off x="3379224" y="311130"/>
        <a:ext cx="2299264" cy="1346056"/>
      </dsp:txXfrm>
    </dsp:sp>
    <dsp:sp modelId="{BADB169C-08A9-461F-A304-3928ED5C984F}">
      <dsp:nvSpPr>
        <dsp:cNvPr id="0" name=""/>
        <dsp:cNvSpPr/>
      </dsp:nvSpPr>
      <dsp:spPr>
        <a:xfrm rot="5400000">
          <a:off x="4276256" y="1865876"/>
          <a:ext cx="505200" cy="590989"/>
        </a:xfrm>
        <a:prstGeom prst="rightArrow">
          <a:avLst>
            <a:gd name="adj1" fmla="val 60000"/>
            <a:gd name="adj2" fmla="val 50000"/>
          </a:avLst>
        </a:prstGeom>
        <a:solidFill>
          <a:schemeClr val="accent2">
            <a:hueOff val="3221806"/>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4351560" y="1908770"/>
        <a:ext cx="354593" cy="353640"/>
      </dsp:txXfrm>
    </dsp:sp>
    <dsp:sp modelId="{9290D357-C670-4497-A633-E6C89952E0A7}">
      <dsp:nvSpPr>
        <dsp:cNvPr id="0" name=""/>
        <dsp:cNvSpPr/>
      </dsp:nvSpPr>
      <dsp:spPr>
        <a:xfrm>
          <a:off x="3337346" y="2652273"/>
          <a:ext cx="2383020" cy="1429812"/>
        </a:xfrm>
        <a:prstGeom prst="roundRect">
          <a:avLst>
            <a:gd name="adj" fmla="val 10000"/>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Inclusive Design: Promotes accessibility across socio-economic groups, reducing digital health inequality.</a:t>
          </a:r>
        </a:p>
      </dsp:txBody>
      <dsp:txXfrm>
        <a:off x="3379224" y="2694151"/>
        <a:ext cx="2299264" cy="1346056"/>
      </dsp:txXfrm>
    </dsp:sp>
    <dsp:sp modelId="{51A56A12-0966-44DE-ABB5-6319B0924D0C}">
      <dsp:nvSpPr>
        <dsp:cNvPr id="0" name=""/>
        <dsp:cNvSpPr/>
      </dsp:nvSpPr>
      <dsp:spPr>
        <a:xfrm rot="10800000">
          <a:off x="2622439" y="3071684"/>
          <a:ext cx="505200" cy="590989"/>
        </a:xfrm>
        <a:prstGeom prst="rightArrow">
          <a:avLst>
            <a:gd name="adj1" fmla="val 60000"/>
            <a:gd name="adj2" fmla="val 50000"/>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773999" y="3189882"/>
        <a:ext cx="353640" cy="354593"/>
      </dsp:txXfrm>
    </dsp:sp>
    <dsp:sp modelId="{67C42914-C6AC-4F21-9BA3-FFAE0F804137}">
      <dsp:nvSpPr>
        <dsp:cNvPr id="0" name=""/>
        <dsp:cNvSpPr/>
      </dsp:nvSpPr>
      <dsp:spPr>
        <a:xfrm>
          <a:off x="1117" y="2652273"/>
          <a:ext cx="2383020" cy="1429812"/>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Public-Health Integration: Encourages collaboration between healthcare professionals, community partners, and digital innovators.</a:t>
          </a:r>
        </a:p>
      </dsp:txBody>
      <dsp:txXfrm>
        <a:off x="42995" y="2694151"/>
        <a:ext cx="2299264" cy="1346056"/>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81462-4C37-4E62-B841-8E2B41433A8B}">
      <dsp:nvSpPr>
        <dsp:cNvPr id="0" name=""/>
        <dsp:cNvSpPr/>
      </dsp:nvSpPr>
      <dsp:spPr>
        <a:xfrm>
          <a:off x="0" y="0"/>
          <a:ext cx="8414428" cy="754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Module Alignment: Reflects learning outcomes on digital technology, empowerment, and intervention design.</a:t>
          </a:r>
        </a:p>
      </dsp:txBody>
      <dsp:txXfrm>
        <a:off x="22105" y="22105"/>
        <a:ext cx="7511741" cy="710494"/>
      </dsp:txXfrm>
    </dsp:sp>
    <dsp:sp modelId="{76775E70-4235-46F4-A349-E8F52ADE4DA5}">
      <dsp:nvSpPr>
        <dsp:cNvPr id="0" name=""/>
        <dsp:cNvSpPr/>
      </dsp:nvSpPr>
      <dsp:spPr>
        <a:xfrm>
          <a:off x="628350" y="859525"/>
          <a:ext cx="8414428" cy="754704"/>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Health Equity Advocacy: Promotes fair access through NHS, local councils, and community systems.</a:t>
          </a:r>
        </a:p>
      </dsp:txBody>
      <dsp:txXfrm>
        <a:off x="650455" y="881630"/>
        <a:ext cx="7251309" cy="710494"/>
      </dsp:txXfrm>
    </dsp:sp>
    <dsp:sp modelId="{F9004EB0-29C3-4038-8208-065C3E8486C9}">
      <dsp:nvSpPr>
        <dsp:cNvPr id="0" name=""/>
        <dsp:cNvSpPr/>
      </dsp:nvSpPr>
      <dsp:spPr>
        <a:xfrm>
          <a:off x="1256700" y="1719050"/>
          <a:ext cx="8414428" cy="754704"/>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Next Steps: Pilot GlucoTrack locally, evaluate outcomes, and scale successful models.</a:t>
          </a:r>
        </a:p>
      </dsp:txBody>
      <dsp:txXfrm>
        <a:off x="1278805" y="1741155"/>
        <a:ext cx="7251309" cy="710494"/>
      </dsp:txXfrm>
    </dsp:sp>
    <dsp:sp modelId="{82842856-4037-4E7E-8573-7CD2257D2403}">
      <dsp:nvSpPr>
        <dsp:cNvPr id="0" name=""/>
        <dsp:cNvSpPr/>
      </dsp:nvSpPr>
      <dsp:spPr>
        <a:xfrm>
          <a:off x="1885050" y="2578575"/>
          <a:ext cx="8414428" cy="754704"/>
        </a:xfrm>
        <a:prstGeom prst="roundRect">
          <a:avLst>
            <a:gd name="adj" fmla="val 10000"/>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Professional Responsibility: Encourage future practitioners to champion ethical digital innovation for population health.</a:t>
          </a:r>
        </a:p>
      </dsp:txBody>
      <dsp:txXfrm>
        <a:off x="1907155" y="2600680"/>
        <a:ext cx="7251309" cy="710494"/>
      </dsp:txXfrm>
    </dsp:sp>
    <dsp:sp modelId="{3A5C112F-7F5F-48E6-857B-2801EF2866CD}">
      <dsp:nvSpPr>
        <dsp:cNvPr id="0" name=""/>
        <dsp:cNvSpPr/>
      </dsp:nvSpPr>
      <dsp:spPr>
        <a:xfrm>
          <a:off x="2513400" y="3438100"/>
          <a:ext cx="8414428" cy="754704"/>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effectLst/>
              <a:latin typeface="+mn-lt"/>
              <a:ea typeface="+mn-ea"/>
              <a:cs typeface="+mn-cs"/>
            </a:rPr>
            <a:t>As professionals, these are required to engage in advocacy for health equity, and justice, including using digital practices within the infrastructures of NHS, local council, and community health for public access to care. It is required to propose testing a local version of </a:t>
          </a:r>
          <a:r>
            <a:rPr lang="en-US" sz="1100" kern="1200" dirty="0" err="1">
              <a:effectLst/>
              <a:latin typeface="+mn-lt"/>
              <a:ea typeface="+mn-ea"/>
              <a:cs typeface="+mn-cs"/>
            </a:rPr>
            <a:t>GlucoTrack</a:t>
          </a:r>
          <a:r>
            <a:rPr lang="en-US" sz="1100" kern="1200" dirty="0">
              <a:effectLst/>
              <a:latin typeface="+mn-lt"/>
              <a:ea typeface="+mn-ea"/>
              <a:cs typeface="+mn-cs"/>
            </a:rPr>
            <a:t> and also seeking towards the process of evaluating the outcomes from that local version as a basis for the application of larger policy and for future study and development in the region.</a:t>
          </a:r>
        </a:p>
      </dsp:txBody>
      <dsp:txXfrm>
        <a:off x="2535505" y="3460205"/>
        <a:ext cx="7251309" cy="710494"/>
      </dsp:txXfrm>
    </dsp:sp>
    <dsp:sp modelId="{0E64F746-BF86-4517-80CC-DF5A12C08B5B}">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F827E5F8-0E70-4451-93D7-D8A4769A3176}">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2244908"/>
            <a:satOff val="-20744"/>
            <a:lumOff val="-2338"/>
            <a:alphaOff val="0"/>
          </a:schemeClr>
        </a:solidFill>
        <a:ln w="19050" cap="flat" cmpd="sng" algn="ctr">
          <a:solidFill>
            <a:schemeClr val="accent2">
              <a:tint val="40000"/>
              <a:alpha val="90000"/>
              <a:hueOff val="2244908"/>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14A8670C-E83E-4AE4-9AB8-1D266B406430}">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4489816"/>
            <a:satOff val="-41488"/>
            <a:lumOff val="-4677"/>
            <a:alphaOff val="0"/>
          </a:schemeClr>
        </a:solidFill>
        <a:ln w="19050" cap="flat" cmpd="sng" algn="ctr">
          <a:solidFill>
            <a:schemeClr val="accent2">
              <a:tint val="40000"/>
              <a:alpha val="90000"/>
              <a:hueOff val="4489816"/>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68E1AD07-6234-49CB-A55E-6826B0E8BF62}">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8.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87AEB1-A207-4005-A142-E2A1AF665A45}" type="datetimeFigureOut">
              <a:rPr lang="en-IN" smtClean="0"/>
              <a:t>10/11/25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B79588-EE60-4C90-B9CD-ADB73F4CC79C}" type="slidenum">
              <a:rPr lang="en-IN" smtClean="0"/>
              <a:t>‹#›</a:t>
            </a:fld>
            <a:endParaRPr lang="en-IN"/>
          </a:p>
        </p:txBody>
      </p:sp>
    </p:spTree>
    <p:extLst>
      <p:ext uri="{BB962C8B-B14F-4D97-AF65-F5344CB8AC3E}">
        <p14:creationId xmlns:p14="http://schemas.microsoft.com/office/powerpoint/2010/main" val="4217532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2</a:t>
            </a:fld>
            <a:endParaRPr lang="en-IN"/>
          </a:p>
        </p:txBody>
      </p:sp>
    </p:spTree>
    <p:extLst>
      <p:ext uri="{BB962C8B-B14F-4D97-AF65-F5344CB8AC3E}">
        <p14:creationId xmlns:p14="http://schemas.microsoft.com/office/powerpoint/2010/main" val="4068346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3</a:t>
            </a:fld>
            <a:endParaRPr lang="en-IN"/>
          </a:p>
        </p:txBody>
      </p:sp>
    </p:spTree>
    <p:extLst>
      <p:ext uri="{BB962C8B-B14F-4D97-AF65-F5344CB8AC3E}">
        <p14:creationId xmlns:p14="http://schemas.microsoft.com/office/powerpoint/2010/main" val="3969330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6</a:t>
            </a:fld>
            <a:endParaRPr lang="en-IN"/>
          </a:p>
        </p:txBody>
      </p:sp>
    </p:spTree>
    <p:extLst>
      <p:ext uri="{BB962C8B-B14F-4D97-AF65-F5344CB8AC3E}">
        <p14:creationId xmlns:p14="http://schemas.microsoft.com/office/powerpoint/2010/main" val="2233956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7</a:t>
            </a:fld>
            <a:endParaRPr lang="en-IN"/>
          </a:p>
        </p:txBody>
      </p:sp>
    </p:spTree>
    <p:extLst>
      <p:ext uri="{BB962C8B-B14F-4D97-AF65-F5344CB8AC3E}">
        <p14:creationId xmlns:p14="http://schemas.microsoft.com/office/powerpoint/2010/main" val="1441475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9</a:t>
            </a:fld>
            <a:endParaRPr lang="en-IN"/>
          </a:p>
        </p:txBody>
      </p:sp>
    </p:spTree>
    <p:extLst>
      <p:ext uri="{BB962C8B-B14F-4D97-AF65-F5344CB8AC3E}">
        <p14:creationId xmlns:p14="http://schemas.microsoft.com/office/powerpoint/2010/main" val="1592228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10</a:t>
            </a:fld>
            <a:endParaRPr lang="en-IN"/>
          </a:p>
        </p:txBody>
      </p:sp>
    </p:spTree>
    <p:extLst>
      <p:ext uri="{BB962C8B-B14F-4D97-AF65-F5344CB8AC3E}">
        <p14:creationId xmlns:p14="http://schemas.microsoft.com/office/powerpoint/2010/main" val="2382101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12</a:t>
            </a:fld>
            <a:endParaRPr lang="en-IN"/>
          </a:p>
        </p:txBody>
      </p:sp>
    </p:spTree>
    <p:extLst>
      <p:ext uri="{BB962C8B-B14F-4D97-AF65-F5344CB8AC3E}">
        <p14:creationId xmlns:p14="http://schemas.microsoft.com/office/powerpoint/2010/main" val="2858361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13</a:t>
            </a:fld>
            <a:endParaRPr lang="en-IN"/>
          </a:p>
        </p:txBody>
      </p:sp>
    </p:spTree>
    <p:extLst>
      <p:ext uri="{BB962C8B-B14F-4D97-AF65-F5344CB8AC3E}">
        <p14:creationId xmlns:p14="http://schemas.microsoft.com/office/powerpoint/2010/main" val="2404206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14</a:t>
            </a:fld>
            <a:endParaRPr lang="en-IN"/>
          </a:p>
        </p:txBody>
      </p:sp>
    </p:spTree>
    <p:extLst>
      <p:ext uri="{BB962C8B-B14F-4D97-AF65-F5344CB8AC3E}">
        <p14:creationId xmlns:p14="http://schemas.microsoft.com/office/powerpoint/2010/main" val="3029812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15</a:t>
            </a:fld>
            <a:endParaRPr lang="en-IN"/>
          </a:p>
        </p:txBody>
      </p:sp>
    </p:spTree>
    <p:extLst>
      <p:ext uri="{BB962C8B-B14F-4D97-AF65-F5344CB8AC3E}">
        <p14:creationId xmlns:p14="http://schemas.microsoft.com/office/powerpoint/2010/main" val="3586963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16</a:t>
            </a:fld>
            <a:endParaRPr lang="en-IN"/>
          </a:p>
        </p:txBody>
      </p:sp>
    </p:spTree>
    <p:extLst>
      <p:ext uri="{BB962C8B-B14F-4D97-AF65-F5344CB8AC3E}">
        <p14:creationId xmlns:p14="http://schemas.microsoft.com/office/powerpoint/2010/main" val="1846280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17</a:t>
            </a:fld>
            <a:endParaRPr lang="en-IN"/>
          </a:p>
        </p:txBody>
      </p:sp>
    </p:spTree>
    <p:extLst>
      <p:ext uri="{BB962C8B-B14F-4D97-AF65-F5344CB8AC3E}">
        <p14:creationId xmlns:p14="http://schemas.microsoft.com/office/powerpoint/2010/main" val="942621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B79588-EE60-4C90-B9CD-ADB73F4CC79C}" type="slidenum">
              <a:rPr lang="en-IN" smtClean="0"/>
              <a:t>18</a:t>
            </a:fld>
            <a:endParaRPr lang="en-IN"/>
          </a:p>
        </p:txBody>
      </p:sp>
    </p:spTree>
    <p:extLst>
      <p:ext uri="{BB962C8B-B14F-4D97-AF65-F5344CB8AC3E}">
        <p14:creationId xmlns:p14="http://schemas.microsoft.com/office/powerpoint/2010/main" val="37173191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22</a:t>
            </a:fld>
            <a:endParaRPr lang="en-IN"/>
          </a:p>
        </p:txBody>
      </p:sp>
    </p:spTree>
    <p:extLst>
      <p:ext uri="{BB962C8B-B14F-4D97-AF65-F5344CB8AC3E}">
        <p14:creationId xmlns:p14="http://schemas.microsoft.com/office/powerpoint/2010/main" val="4591311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23</a:t>
            </a:fld>
            <a:endParaRPr lang="en-IN"/>
          </a:p>
        </p:txBody>
      </p:sp>
    </p:spTree>
    <p:extLst>
      <p:ext uri="{BB962C8B-B14F-4D97-AF65-F5344CB8AC3E}">
        <p14:creationId xmlns:p14="http://schemas.microsoft.com/office/powerpoint/2010/main" val="18472572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24</a:t>
            </a:fld>
            <a:endParaRPr lang="en-IN"/>
          </a:p>
        </p:txBody>
      </p:sp>
    </p:spTree>
    <p:extLst>
      <p:ext uri="{BB962C8B-B14F-4D97-AF65-F5344CB8AC3E}">
        <p14:creationId xmlns:p14="http://schemas.microsoft.com/office/powerpoint/2010/main" val="11590691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26</a:t>
            </a:fld>
            <a:endParaRPr lang="en-IN"/>
          </a:p>
        </p:txBody>
      </p:sp>
    </p:spTree>
    <p:extLst>
      <p:ext uri="{BB962C8B-B14F-4D97-AF65-F5344CB8AC3E}">
        <p14:creationId xmlns:p14="http://schemas.microsoft.com/office/powerpoint/2010/main" val="5147419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27</a:t>
            </a:fld>
            <a:endParaRPr lang="en-IN"/>
          </a:p>
        </p:txBody>
      </p:sp>
    </p:spTree>
    <p:extLst>
      <p:ext uri="{BB962C8B-B14F-4D97-AF65-F5344CB8AC3E}">
        <p14:creationId xmlns:p14="http://schemas.microsoft.com/office/powerpoint/2010/main" val="38978284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b="0" dirty="0">
              <a:effectLst/>
            </a:endParaRPr>
          </a:p>
        </p:txBody>
      </p:sp>
      <p:sp>
        <p:nvSpPr>
          <p:cNvPr id="4" name="Slide Number Placeholder 3"/>
          <p:cNvSpPr>
            <a:spLocks noGrp="1"/>
          </p:cNvSpPr>
          <p:nvPr>
            <p:ph type="sldNum" sz="quarter" idx="5"/>
          </p:nvPr>
        </p:nvSpPr>
        <p:spPr/>
        <p:txBody>
          <a:bodyPr/>
          <a:lstStyle/>
          <a:p>
            <a:fld id="{14B79588-EE60-4C90-B9CD-ADB73F4CC79C}" type="slidenum">
              <a:rPr lang="en-IN" smtClean="0"/>
              <a:t>28</a:t>
            </a:fld>
            <a:endParaRPr lang="en-IN"/>
          </a:p>
        </p:txBody>
      </p:sp>
    </p:spTree>
    <p:extLst>
      <p:ext uri="{BB962C8B-B14F-4D97-AF65-F5344CB8AC3E}">
        <p14:creationId xmlns:p14="http://schemas.microsoft.com/office/powerpoint/2010/main" val="19418900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29</a:t>
            </a:fld>
            <a:endParaRPr lang="en-IN"/>
          </a:p>
        </p:txBody>
      </p:sp>
    </p:spTree>
    <p:extLst>
      <p:ext uri="{BB962C8B-B14F-4D97-AF65-F5344CB8AC3E}">
        <p14:creationId xmlns:p14="http://schemas.microsoft.com/office/powerpoint/2010/main" val="1312115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30</a:t>
            </a:fld>
            <a:endParaRPr lang="en-IN"/>
          </a:p>
        </p:txBody>
      </p:sp>
    </p:spTree>
    <p:extLst>
      <p:ext uri="{BB962C8B-B14F-4D97-AF65-F5344CB8AC3E}">
        <p14:creationId xmlns:p14="http://schemas.microsoft.com/office/powerpoint/2010/main" val="12196915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31</a:t>
            </a:fld>
            <a:endParaRPr lang="en-IN"/>
          </a:p>
        </p:txBody>
      </p:sp>
    </p:spTree>
    <p:extLst>
      <p:ext uri="{BB962C8B-B14F-4D97-AF65-F5344CB8AC3E}">
        <p14:creationId xmlns:p14="http://schemas.microsoft.com/office/powerpoint/2010/main" val="1788800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32</a:t>
            </a:fld>
            <a:endParaRPr lang="en-IN"/>
          </a:p>
        </p:txBody>
      </p:sp>
    </p:spTree>
    <p:extLst>
      <p:ext uri="{BB962C8B-B14F-4D97-AF65-F5344CB8AC3E}">
        <p14:creationId xmlns:p14="http://schemas.microsoft.com/office/powerpoint/2010/main" val="36305207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33</a:t>
            </a:fld>
            <a:endParaRPr lang="en-IN"/>
          </a:p>
        </p:txBody>
      </p:sp>
    </p:spTree>
    <p:extLst>
      <p:ext uri="{BB962C8B-B14F-4D97-AF65-F5344CB8AC3E}">
        <p14:creationId xmlns:p14="http://schemas.microsoft.com/office/powerpoint/2010/main" val="3840264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34</a:t>
            </a:fld>
            <a:endParaRPr lang="en-IN"/>
          </a:p>
        </p:txBody>
      </p:sp>
    </p:spTree>
    <p:extLst>
      <p:ext uri="{BB962C8B-B14F-4D97-AF65-F5344CB8AC3E}">
        <p14:creationId xmlns:p14="http://schemas.microsoft.com/office/powerpoint/2010/main" val="34883181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35</a:t>
            </a:fld>
            <a:endParaRPr lang="en-IN"/>
          </a:p>
        </p:txBody>
      </p:sp>
    </p:spTree>
    <p:extLst>
      <p:ext uri="{BB962C8B-B14F-4D97-AF65-F5344CB8AC3E}">
        <p14:creationId xmlns:p14="http://schemas.microsoft.com/office/powerpoint/2010/main" val="35011112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36</a:t>
            </a:fld>
            <a:endParaRPr lang="en-IN"/>
          </a:p>
        </p:txBody>
      </p:sp>
    </p:spTree>
    <p:extLst>
      <p:ext uri="{BB962C8B-B14F-4D97-AF65-F5344CB8AC3E}">
        <p14:creationId xmlns:p14="http://schemas.microsoft.com/office/powerpoint/2010/main" val="39513469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37</a:t>
            </a:fld>
            <a:endParaRPr lang="en-IN"/>
          </a:p>
        </p:txBody>
      </p:sp>
    </p:spTree>
    <p:extLst>
      <p:ext uri="{BB962C8B-B14F-4D97-AF65-F5344CB8AC3E}">
        <p14:creationId xmlns:p14="http://schemas.microsoft.com/office/powerpoint/2010/main" val="35676706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38</a:t>
            </a:fld>
            <a:endParaRPr lang="en-IN"/>
          </a:p>
        </p:txBody>
      </p:sp>
    </p:spTree>
    <p:extLst>
      <p:ext uri="{BB962C8B-B14F-4D97-AF65-F5344CB8AC3E}">
        <p14:creationId xmlns:p14="http://schemas.microsoft.com/office/powerpoint/2010/main" val="32115842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39</a:t>
            </a:fld>
            <a:endParaRPr lang="en-IN"/>
          </a:p>
        </p:txBody>
      </p:sp>
    </p:spTree>
    <p:extLst>
      <p:ext uri="{BB962C8B-B14F-4D97-AF65-F5344CB8AC3E}">
        <p14:creationId xmlns:p14="http://schemas.microsoft.com/office/powerpoint/2010/main" val="2142476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a:p>
            <a:endParaRPr lang="en-IN" dirty="0"/>
          </a:p>
          <a:p>
            <a:endParaRPr lang="en-IN" dirty="0"/>
          </a:p>
          <a:p>
            <a:pPr lvl="0"/>
            <a:endParaRPr lang="en-IN" dirty="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9A0D337-FA80-4B83-9C1A-D385E2C73D85}" type="slidenum">
              <a:rPr lang="en-IN" smtClean="0"/>
              <a:t>40</a:t>
            </a:fld>
            <a:endParaRPr lang="en-IN"/>
          </a:p>
        </p:txBody>
      </p:sp>
    </p:spTree>
    <p:extLst>
      <p:ext uri="{BB962C8B-B14F-4D97-AF65-F5344CB8AC3E}">
        <p14:creationId xmlns:p14="http://schemas.microsoft.com/office/powerpoint/2010/main" val="20014709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4B79588-EE60-4C90-B9CD-ADB73F4CC79C}" type="slidenum">
              <a:rPr lang="en-IN" smtClean="0"/>
              <a:t>41</a:t>
            </a:fld>
            <a:endParaRPr lang="en-IN"/>
          </a:p>
        </p:txBody>
      </p:sp>
    </p:spTree>
    <p:extLst>
      <p:ext uri="{BB962C8B-B14F-4D97-AF65-F5344CB8AC3E}">
        <p14:creationId xmlns:p14="http://schemas.microsoft.com/office/powerpoint/2010/main" val="12711411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42</a:t>
            </a:fld>
            <a:endParaRPr lang="en-IN"/>
          </a:p>
        </p:txBody>
      </p:sp>
    </p:spTree>
    <p:extLst>
      <p:ext uri="{BB962C8B-B14F-4D97-AF65-F5344CB8AC3E}">
        <p14:creationId xmlns:p14="http://schemas.microsoft.com/office/powerpoint/2010/main" val="12444007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E9A0D337-FA80-4B83-9C1A-D385E2C73D85}" type="slidenum">
              <a:rPr lang="en-IN" smtClean="0"/>
              <a:t>44</a:t>
            </a:fld>
            <a:endParaRPr lang="en-IN"/>
          </a:p>
        </p:txBody>
      </p:sp>
    </p:spTree>
    <p:extLst>
      <p:ext uri="{BB962C8B-B14F-4D97-AF65-F5344CB8AC3E}">
        <p14:creationId xmlns:p14="http://schemas.microsoft.com/office/powerpoint/2010/main" val="29332497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45</a:t>
            </a:fld>
            <a:endParaRPr lang="en-IN"/>
          </a:p>
        </p:txBody>
      </p:sp>
    </p:spTree>
    <p:extLst>
      <p:ext uri="{BB962C8B-B14F-4D97-AF65-F5344CB8AC3E}">
        <p14:creationId xmlns:p14="http://schemas.microsoft.com/office/powerpoint/2010/main" val="24882171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46</a:t>
            </a:fld>
            <a:endParaRPr lang="en-IN"/>
          </a:p>
        </p:txBody>
      </p:sp>
    </p:spTree>
    <p:extLst>
      <p:ext uri="{BB962C8B-B14F-4D97-AF65-F5344CB8AC3E}">
        <p14:creationId xmlns:p14="http://schemas.microsoft.com/office/powerpoint/2010/main" val="14227870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A0D337-FA80-4B83-9C1A-D385E2C73D85}" type="slidenum">
              <a:rPr lang="en-IN" smtClean="0"/>
              <a:t>47</a:t>
            </a:fld>
            <a:endParaRPr lang="en-IN"/>
          </a:p>
        </p:txBody>
      </p:sp>
    </p:spTree>
    <p:extLst>
      <p:ext uri="{BB962C8B-B14F-4D97-AF65-F5344CB8AC3E}">
        <p14:creationId xmlns:p14="http://schemas.microsoft.com/office/powerpoint/2010/main" val="9717271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48</a:t>
            </a:fld>
            <a:endParaRPr lang="en-IN"/>
          </a:p>
        </p:txBody>
      </p:sp>
    </p:spTree>
    <p:extLst>
      <p:ext uri="{BB962C8B-B14F-4D97-AF65-F5344CB8AC3E}">
        <p14:creationId xmlns:p14="http://schemas.microsoft.com/office/powerpoint/2010/main" val="14749244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A0D337-FA80-4B83-9C1A-D385E2C73D85}" type="slidenum">
              <a:rPr lang="en-IN" smtClean="0"/>
              <a:t>49</a:t>
            </a:fld>
            <a:endParaRPr lang="en-IN"/>
          </a:p>
        </p:txBody>
      </p:sp>
    </p:spTree>
    <p:extLst>
      <p:ext uri="{BB962C8B-B14F-4D97-AF65-F5344CB8AC3E}">
        <p14:creationId xmlns:p14="http://schemas.microsoft.com/office/powerpoint/2010/main" val="23181707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50</a:t>
            </a:fld>
            <a:endParaRPr lang="en-IN"/>
          </a:p>
        </p:txBody>
      </p:sp>
    </p:spTree>
    <p:extLst>
      <p:ext uri="{BB962C8B-B14F-4D97-AF65-F5344CB8AC3E}">
        <p14:creationId xmlns:p14="http://schemas.microsoft.com/office/powerpoint/2010/main" val="172038427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51</a:t>
            </a:fld>
            <a:endParaRPr lang="en-IN"/>
          </a:p>
        </p:txBody>
      </p:sp>
    </p:spTree>
    <p:extLst>
      <p:ext uri="{BB962C8B-B14F-4D97-AF65-F5344CB8AC3E}">
        <p14:creationId xmlns:p14="http://schemas.microsoft.com/office/powerpoint/2010/main" val="415355914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52</a:t>
            </a:fld>
            <a:endParaRPr lang="en-IN"/>
          </a:p>
        </p:txBody>
      </p:sp>
    </p:spTree>
    <p:extLst>
      <p:ext uri="{BB962C8B-B14F-4D97-AF65-F5344CB8AC3E}">
        <p14:creationId xmlns:p14="http://schemas.microsoft.com/office/powerpoint/2010/main" val="114225049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79588-EE60-4C90-B9CD-ADB73F4CC79C}" type="slidenum">
              <a:rPr lang="en-IN" smtClean="0"/>
              <a:t>53</a:t>
            </a:fld>
            <a:endParaRPr lang="en-IN"/>
          </a:p>
        </p:txBody>
      </p:sp>
    </p:spTree>
    <p:extLst>
      <p:ext uri="{BB962C8B-B14F-4D97-AF65-F5344CB8AC3E}">
        <p14:creationId xmlns:p14="http://schemas.microsoft.com/office/powerpoint/2010/main" val="111397733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4406-1588-41DF-A004-A0C130B31937}" type="slidenum">
              <a:rPr lang="en-GB" smtClean="0"/>
              <a:t>56</a:t>
            </a:fld>
            <a:endParaRPr lang="en-GB"/>
          </a:p>
        </p:txBody>
      </p:sp>
    </p:spTree>
    <p:extLst>
      <p:ext uri="{BB962C8B-B14F-4D97-AF65-F5344CB8AC3E}">
        <p14:creationId xmlns:p14="http://schemas.microsoft.com/office/powerpoint/2010/main" val="230061657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4406-1588-41DF-A004-A0C130B31937}" type="slidenum">
              <a:rPr lang="en-GB" smtClean="0"/>
              <a:t>57</a:t>
            </a:fld>
            <a:endParaRPr lang="en-GB"/>
          </a:p>
        </p:txBody>
      </p:sp>
    </p:spTree>
    <p:extLst>
      <p:ext uri="{BB962C8B-B14F-4D97-AF65-F5344CB8AC3E}">
        <p14:creationId xmlns:p14="http://schemas.microsoft.com/office/powerpoint/2010/main" val="78125245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4406-1588-41DF-A004-A0C130B31937}" type="slidenum">
              <a:rPr lang="en-GB" smtClean="0"/>
              <a:t>58</a:t>
            </a:fld>
            <a:endParaRPr lang="en-GB"/>
          </a:p>
        </p:txBody>
      </p:sp>
    </p:spTree>
    <p:extLst>
      <p:ext uri="{BB962C8B-B14F-4D97-AF65-F5344CB8AC3E}">
        <p14:creationId xmlns:p14="http://schemas.microsoft.com/office/powerpoint/2010/main" val="4599442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4406-1588-41DF-A004-A0C130B31937}" type="slidenum">
              <a:rPr lang="en-GB" smtClean="0"/>
              <a:t>59</a:t>
            </a:fld>
            <a:endParaRPr lang="en-GB"/>
          </a:p>
        </p:txBody>
      </p:sp>
    </p:spTree>
    <p:extLst>
      <p:ext uri="{BB962C8B-B14F-4D97-AF65-F5344CB8AC3E}">
        <p14:creationId xmlns:p14="http://schemas.microsoft.com/office/powerpoint/2010/main" val="108015458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1A4406-1588-41DF-A004-A0C130B31937}" type="slidenum">
              <a:rPr lang="en-GB" smtClean="0"/>
              <a:t>60</a:t>
            </a:fld>
            <a:endParaRPr lang="en-GB"/>
          </a:p>
        </p:txBody>
      </p:sp>
    </p:spTree>
    <p:extLst>
      <p:ext uri="{BB962C8B-B14F-4D97-AF65-F5344CB8AC3E}">
        <p14:creationId xmlns:p14="http://schemas.microsoft.com/office/powerpoint/2010/main" val="64800298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61</a:t>
            </a:fld>
            <a:endParaRPr lang="en-GB"/>
          </a:p>
        </p:txBody>
      </p:sp>
    </p:spTree>
    <p:extLst>
      <p:ext uri="{BB962C8B-B14F-4D97-AF65-F5344CB8AC3E}">
        <p14:creationId xmlns:p14="http://schemas.microsoft.com/office/powerpoint/2010/main" val="4198068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62</a:t>
            </a:fld>
            <a:endParaRPr lang="en-GB"/>
          </a:p>
        </p:txBody>
      </p:sp>
    </p:spTree>
    <p:extLst>
      <p:ext uri="{BB962C8B-B14F-4D97-AF65-F5344CB8AC3E}">
        <p14:creationId xmlns:p14="http://schemas.microsoft.com/office/powerpoint/2010/main" val="310801546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63</a:t>
            </a:fld>
            <a:endParaRPr lang="en-GB"/>
          </a:p>
        </p:txBody>
      </p:sp>
    </p:spTree>
    <p:extLst>
      <p:ext uri="{BB962C8B-B14F-4D97-AF65-F5344CB8AC3E}">
        <p14:creationId xmlns:p14="http://schemas.microsoft.com/office/powerpoint/2010/main" val="383866933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innovation in healthcare further supports the development of the app and its effectiveness as it maintains a balance between patient satisfaction and medical knowledge. This is prevalent in the strong academic and community connection while it uses the advancements of technologies in the contemporary healthcare environment. The patients can use the insights of the app to identify the elevated levels of blood sugar and seek help when they need it.</a:t>
            </a:r>
          </a:p>
          <a:p>
            <a:endParaRPr lang="en-US" dirty="0"/>
          </a:p>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64</a:t>
            </a:fld>
            <a:endParaRPr lang="en-GB"/>
          </a:p>
        </p:txBody>
      </p:sp>
    </p:spTree>
    <p:extLst>
      <p:ext uri="{BB962C8B-B14F-4D97-AF65-F5344CB8AC3E}">
        <p14:creationId xmlns:p14="http://schemas.microsoft.com/office/powerpoint/2010/main" val="25170474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65</a:t>
            </a:fld>
            <a:endParaRPr lang="en-GB"/>
          </a:p>
        </p:txBody>
      </p:sp>
    </p:spTree>
    <p:extLst>
      <p:ext uri="{BB962C8B-B14F-4D97-AF65-F5344CB8AC3E}">
        <p14:creationId xmlns:p14="http://schemas.microsoft.com/office/powerpoint/2010/main" val="264189642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66</a:t>
            </a:fld>
            <a:endParaRPr lang="en-GB"/>
          </a:p>
        </p:txBody>
      </p:sp>
    </p:spTree>
    <p:extLst>
      <p:ext uri="{BB962C8B-B14F-4D97-AF65-F5344CB8AC3E}">
        <p14:creationId xmlns:p14="http://schemas.microsoft.com/office/powerpoint/2010/main" val="583706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67</a:t>
            </a:fld>
            <a:endParaRPr lang="en-GB"/>
          </a:p>
        </p:txBody>
      </p:sp>
    </p:spTree>
    <p:extLst>
      <p:ext uri="{BB962C8B-B14F-4D97-AF65-F5344CB8AC3E}">
        <p14:creationId xmlns:p14="http://schemas.microsoft.com/office/powerpoint/2010/main" val="42368454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68</a:t>
            </a:fld>
            <a:endParaRPr lang="en-GB"/>
          </a:p>
        </p:txBody>
      </p:sp>
    </p:spTree>
    <p:extLst>
      <p:ext uri="{BB962C8B-B14F-4D97-AF65-F5344CB8AC3E}">
        <p14:creationId xmlns:p14="http://schemas.microsoft.com/office/powerpoint/2010/main" val="62368449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69</a:t>
            </a:fld>
            <a:endParaRPr lang="en-GB"/>
          </a:p>
        </p:txBody>
      </p:sp>
    </p:spTree>
    <p:extLst>
      <p:ext uri="{BB962C8B-B14F-4D97-AF65-F5344CB8AC3E}">
        <p14:creationId xmlns:p14="http://schemas.microsoft.com/office/powerpoint/2010/main" val="89726768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1A4406-1588-41DF-A004-A0C130B31937}" type="slidenum">
              <a:rPr lang="en-GB" smtClean="0"/>
              <a:t>70</a:t>
            </a:fld>
            <a:endParaRPr lang="en-GB"/>
          </a:p>
        </p:txBody>
      </p:sp>
    </p:spTree>
    <p:extLst>
      <p:ext uri="{BB962C8B-B14F-4D97-AF65-F5344CB8AC3E}">
        <p14:creationId xmlns:p14="http://schemas.microsoft.com/office/powerpoint/2010/main" val="1961507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A00D6-75CE-A404-F169-A1048D190F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CEB00EF-5EA9-5361-8AE6-AF200CB520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C0E973D-DD9E-5DDE-2CE1-34C75EB9243E}"/>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5" name="Footer Placeholder 4">
            <a:extLst>
              <a:ext uri="{FF2B5EF4-FFF2-40B4-BE49-F238E27FC236}">
                <a16:creationId xmlns:a16="http://schemas.microsoft.com/office/drawing/2014/main" id="{D73DA5BC-8BF3-8096-2E9B-89405BD1264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A74A782-CDD7-FE10-10BB-74B4364AB652}"/>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60356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AD5CC-91CA-4487-65DD-B8F5EFC46FA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5ADB6B0-97D3-8A0B-CE9E-D01953EDF2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803444A-7F80-037C-F045-824554B2EBFC}"/>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5" name="Footer Placeholder 4">
            <a:extLst>
              <a:ext uri="{FF2B5EF4-FFF2-40B4-BE49-F238E27FC236}">
                <a16:creationId xmlns:a16="http://schemas.microsoft.com/office/drawing/2014/main" id="{52387DA6-62E9-803A-0FFA-0EBA7EB12E4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322090A-44BC-6CB7-8683-050D5EA63376}"/>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3356131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9BBA-3A57-2778-21AA-6A4FDB09F9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E96A375-6492-4555-053C-7FD954C366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F25636-F6AD-CCDE-3C7B-41B960415590}"/>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5" name="Footer Placeholder 4">
            <a:extLst>
              <a:ext uri="{FF2B5EF4-FFF2-40B4-BE49-F238E27FC236}">
                <a16:creationId xmlns:a16="http://schemas.microsoft.com/office/drawing/2014/main" id="{55B91B65-B8FD-4AB3-1776-63BA69BB41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8CFA61B-41E9-E5B7-26B5-55C01112ED37}"/>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137423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ED29-A9FC-C626-5014-49FE6818652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E82A182-1927-C3CD-372C-6B4446800E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FF63E0D-A54C-410F-B43D-B7DC47324A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211F6F9-2751-0243-647B-E4F17FDF5D2D}"/>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6" name="Footer Placeholder 5">
            <a:extLst>
              <a:ext uri="{FF2B5EF4-FFF2-40B4-BE49-F238E27FC236}">
                <a16:creationId xmlns:a16="http://schemas.microsoft.com/office/drawing/2014/main" id="{B4F8C713-DDEB-2759-A0E2-82A81E55D7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F88192C-DD9D-5969-4D94-CD8F37BA96FC}"/>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333628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EDE72-679A-E023-9118-F52B888637C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E3D2B07-58CD-EB05-A29C-CF4BA1A477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BCC180-6E04-943E-E623-CBC3F0D501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3F57A88-D06E-5DF6-BEC6-62266D2541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F0D699-23C5-B19E-F168-E321EC4521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0BFCCBB-56DD-0C8A-6B58-84D5B22383FC}"/>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8" name="Footer Placeholder 7">
            <a:extLst>
              <a:ext uri="{FF2B5EF4-FFF2-40B4-BE49-F238E27FC236}">
                <a16:creationId xmlns:a16="http://schemas.microsoft.com/office/drawing/2014/main" id="{DC6575F3-416C-0EAB-B85B-DF62736A754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E195716-E4DA-EE1D-45AE-F0F580D66082}"/>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2961758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D90A-CD3B-6D4F-15B2-38CE294BF12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958E8D9-0479-10B2-F1BC-3D0C06D77D35}"/>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4" name="Footer Placeholder 3">
            <a:extLst>
              <a:ext uri="{FF2B5EF4-FFF2-40B4-BE49-F238E27FC236}">
                <a16:creationId xmlns:a16="http://schemas.microsoft.com/office/drawing/2014/main" id="{6BED17B2-C56D-21B4-F4DC-FC2163777BE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3EB39B5-3431-54B1-EE7D-46ABD6E99A72}"/>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4243489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BE95F0-7D60-A868-6C1F-9FBAAE13DE62}"/>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3" name="Footer Placeholder 2">
            <a:extLst>
              <a:ext uri="{FF2B5EF4-FFF2-40B4-BE49-F238E27FC236}">
                <a16:creationId xmlns:a16="http://schemas.microsoft.com/office/drawing/2014/main" id="{2B45C486-20AD-3CF6-31B6-FFE51F40298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BF679F6-0E57-1671-EC52-E299F9CAD637}"/>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3145062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B64FD-1B91-515B-A3EC-399BFB6054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BA43B0C-8D03-6A1E-AED5-E394FFF9BF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C6F9367-A309-2B05-DCED-F30FD2C99A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94424C-9D17-78DB-A43E-6F4425B3E332}"/>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6" name="Footer Placeholder 5">
            <a:extLst>
              <a:ext uri="{FF2B5EF4-FFF2-40B4-BE49-F238E27FC236}">
                <a16:creationId xmlns:a16="http://schemas.microsoft.com/office/drawing/2014/main" id="{2AE4F138-E313-C322-C25F-AE758AEAC7B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E7110A6-1CC2-C7E6-5DAE-02CDB18BF1F8}"/>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484618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E632-79C7-7CF4-52A6-8E6278A094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E7427DD-1805-AEE6-A13B-E1EBA0ECB7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A8E69F3-397E-9D56-5E52-416F084BB4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1013A8-45B6-06EC-D3F7-C9646EE89928}"/>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6" name="Footer Placeholder 5">
            <a:extLst>
              <a:ext uri="{FF2B5EF4-FFF2-40B4-BE49-F238E27FC236}">
                <a16:creationId xmlns:a16="http://schemas.microsoft.com/office/drawing/2014/main" id="{BD082B16-43F8-00FD-7265-8BA94091800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711E1A0-4EE0-DB2D-FF0D-C54E6D8C35F7}"/>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913736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272E2-650F-BF63-7989-B1E3BE38ADE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A36FE77-44B8-639D-B3E2-1F11657E84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C0C3A5F-7597-CBF2-0DC8-2A0DDE03A449}"/>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5" name="Footer Placeholder 4">
            <a:extLst>
              <a:ext uri="{FF2B5EF4-FFF2-40B4-BE49-F238E27FC236}">
                <a16:creationId xmlns:a16="http://schemas.microsoft.com/office/drawing/2014/main" id="{9DB149EF-CBFE-0736-289B-9B303A436D3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0DF57E-E7B5-7318-0A40-B34484550BE7}"/>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3734063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EC4067-7AC9-9842-1B76-CEB4B63B5D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65D29BC-BDF8-AB50-850E-EF37BEBA10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952EE9D-F050-23B4-911D-D1F87E48BBE7}"/>
              </a:ext>
            </a:extLst>
          </p:cNvPr>
          <p:cNvSpPr>
            <a:spLocks noGrp="1"/>
          </p:cNvSpPr>
          <p:nvPr>
            <p:ph type="dt" sz="half" idx="10"/>
          </p:nvPr>
        </p:nvSpPr>
        <p:spPr/>
        <p:txBody>
          <a:bodyPr/>
          <a:lstStyle/>
          <a:p>
            <a:fld id="{BFA0EF4C-FC47-4D90-8AAC-BFE92F7D90A4}" type="datetimeFigureOut">
              <a:rPr lang="en-IN" smtClean="0"/>
              <a:t>10/11/25</a:t>
            </a:fld>
            <a:endParaRPr lang="en-IN"/>
          </a:p>
        </p:txBody>
      </p:sp>
      <p:sp>
        <p:nvSpPr>
          <p:cNvPr id="5" name="Footer Placeholder 4">
            <a:extLst>
              <a:ext uri="{FF2B5EF4-FFF2-40B4-BE49-F238E27FC236}">
                <a16:creationId xmlns:a16="http://schemas.microsoft.com/office/drawing/2014/main" id="{73B1698F-3FF1-79D8-118A-D674B234E7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8F38DFA-53AD-C6B4-A75C-4188D6DF482D}"/>
              </a:ext>
            </a:extLst>
          </p:cNvPr>
          <p:cNvSpPr>
            <a:spLocks noGrp="1"/>
          </p:cNvSpPr>
          <p:nvPr>
            <p:ph type="sldNum" sz="quarter" idx="12"/>
          </p:nvPr>
        </p:nvSpPr>
        <p:spPr/>
        <p:txBody>
          <a:bodyPr/>
          <a:lstStyle/>
          <a:p>
            <a:fld id="{98A1D94F-79F9-4CC1-8606-F905715ACF85}" type="slidenum">
              <a:rPr lang="en-IN" smtClean="0"/>
              <a:t>‹#›</a:t>
            </a:fld>
            <a:endParaRPr lang="en-IN"/>
          </a:p>
        </p:txBody>
      </p:sp>
    </p:spTree>
    <p:extLst>
      <p:ext uri="{BB962C8B-B14F-4D97-AF65-F5344CB8AC3E}">
        <p14:creationId xmlns:p14="http://schemas.microsoft.com/office/powerpoint/2010/main" val="3909665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EC28F5-BBD0-0BDE-6B75-88792AB8C1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EB2E731-D5E2-A3FC-19C6-1E94A01A3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06216CD-E36D-01F6-F17C-DB3FC64A26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A0EF4C-FC47-4D90-8AAC-BFE92F7D90A4}" type="datetimeFigureOut">
              <a:rPr lang="en-IN" smtClean="0"/>
              <a:t>10/11/25</a:t>
            </a:fld>
            <a:endParaRPr lang="en-IN"/>
          </a:p>
        </p:txBody>
      </p:sp>
      <p:sp>
        <p:nvSpPr>
          <p:cNvPr id="5" name="Footer Placeholder 4">
            <a:extLst>
              <a:ext uri="{FF2B5EF4-FFF2-40B4-BE49-F238E27FC236}">
                <a16:creationId xmlns:a16="http://schemas.microsoft.com/office/drawing/2014/main" id="{B723E811-7499-DCA7-F382-7CEDA058ED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5FCA0D8C-FF5B-D513-5C04-BC9E9F3006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A1D94F-79F9-4CC1-8606-F905715ACF85}" type="slidenum">
              <a:rPr lang="en-IN" smtClean="0"/>
              <a:t>‹#›</a:t>
            </a:fld>
            <a:endParaRPr lang="en-IN"/>
          </a:p>
        </p:txBody>
      </p:sp>
    </p:spTree>
    <p:extLst>
      <p:ext uri="{BB962C8B-B14F-4D97-AF65-F5344CB8AC3E}">
        <p14:creationId xmlns:p14="http://schemas.microsoft.com/office/powerpoint/2010/main" val="1152229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cid:image001.png@01D0EA4A.2BD679A0"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0.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8" Type="http://schemas.openxmlformats.org/officeDocument/2006/relationships/hyperlink" Target="https://dom-pubs.onlinelibrary.wiley.com/doi/pdf/10.1111/dom.70025" TargetMode="External"/><Relationship Id="rId13" Type="http://schemas.openxmlformats.org/officeDocument/2006/relationships/hyperlink" Target="https://www.statista.com/statistics/387343/individuals-with-type-2-diabetes-by-age-in-england/" TargetMode="External"/><Relationship Id="rId3" Type="http://schemas.openxmlformats.org/officeDocument/2006/relationships/hyperlink" Target="https://jamanetwork.com/journals/jamainternalmedicine/articlepdf/2770470/jamainternal_choi_2020_oi_200040_1599079605.72878.pdf" TargetMode="External"/><Relationship Id="rId7" Type="http://schemas.openxmlformats.org/officeDocument/2006/relationships/hyperlink" Target="https://www.gov.uk/government/statistics/diabetes-profile-update-march-2025/diabetes-profile-statistical-commentary-march-2025" TargetMode="External"/><Relationship Id="rId12" Type="http://schemas.openxmlformats.org/officeDocument/2006/relationships/hyperlink" Target="https://www.healthsystemtracker.org/chart-collection/diabetes-care-u-s-changed-time/" TargetMode="External"/><Relationship Id="rId2" Type="http://schemas.openxmlformats.org/officeDocument/2006/relationships/hyperlink" Target="https://link.springer.com/content/pdf/10.1186/s12902-023-01352-z.pdf" TargetMode="External"/><Relationship Id="rId16" Type="http://schemas.openxmlformats.org/officeDocument/2006/relationships/hyperlink" Target="https://www.who.int/initiatives/the-who-global-diabetes-compact" TargetMode="External"/><Relationship Id="rId1" Type="http://schemas.openxmlformats.org/officeDocument/2006/relationships/slideLayout" Target="../slideLayouts/slideLayout2.xml"/><Relationship Id="rId6" Type="http://schemas.openxmlformats.org/officeDocument/2006/relationships/hyperlink" Target="https://pmc.ncbi.nlm.nih.gov/articles/PMC9472489/pdf/dc212342.pdf" TargetMode="External"/><Relationship Id="rId11" Type="http://schemas.openxmlformats.org/officeDocument/2006/relationships/hyperlink" Target="https://www.england.nhs.uk/2024/06/nhs-identifies-over-half-a-million-more-people-at-risk-of-type-2-diabetes-in-a-year/" TargetMode="External"/><Relationship Id="rId5" Type="http://schemas.openxmlformats.org/officeDocument/2006/relationships/hyperlink" Target="https://www.diabetes.org.uk/about-us/our-impact/tackling-inequity-strategy" TargetMode="External"/><Relationship Id="rId15" Type="http://schemas.openxmlformats.org/officeDocument/2006/relationships/hyperlink" Target="https://www.medrxiv.org/content/medrxiv/early/2023/06/05/2023.06.02.23290909.full.pdf" TargetMode="External"/><Relationship Id="rId10" Type="http://schemas.openxmlformats.org/officeDocument/2006/relationships/hyperlink" Target="https://www.longtermplan.nhs.uk/" TargetMode="External"/><Relationship Id="rId4" Type="http://schemas.openxmlformats.org/officeDocument/2006/relationships/hyperlink" Target="https://scholarworks.calstate.edu/downloads/jq085v43x" TargetMode="External"/><Relationship Id="rId9" Type="http://schemas.openxmlformats.org/officeDocument/2006/relationships/hyperlink" Target="https://journals.sagepub.com/doi/pdf/10.1177/23333928231154345" TargetMode="External"/><Relationship Id="rId14" Type="http://schemas.openxmlformats.org/officeDocument/2006/relationships/hyperlink" Target="https://www.uswitch.com/mobiles/studies/mobile-statistic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1.png"/><Relationship Id="rId7" Type="http://schemas.openxmlformats.org/officeDocument/2006/relationships/diagramColors" Target="../diagrams/colors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hyperlink" Target="https://link.springer.com/content/pdf/10.1186/s12913-022-08944-w.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games.jmir.org/2021/2/e14746"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80.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2.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81.png"/><Relationship Id="rId7" Type="http://schemas.openxmlformats.org/officeDocument/2006/relationships/diagramColors" Target="../diagrams/colors23.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4.xml.rels><?xml version="1.0" encoding="UTF-8" standalone="yes"?>
<Relationships xmlns="http://schemas.openxmlformats.org/package/2006/relationships"><Relationship Id="rId8" Type="http://schemas.openxmlformats.org/officeDocument/2006/relationships/image" Target="../media/image94.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5.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95.png"/><Relationship Id="rId7" Type="http://schemas.openxmlformats.org/officeDocument/2006/relationships/diagramColors" Target="../diagrams/colors26.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7.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0.xml.rels><?xml version="1.0" encoding="UTF-8" standalone="yes"?>
<Relationships xmlns="http://schemas.openxmlformats.org/package/2006/relationships"><Relationship Id="rId8" Type="http://schemas.openxmlformats.org/officeDocument/2006/relationships/image" Target="../media/image113.jpeg"/><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4.xml.rels><?xml version="1.0" encoding="UTF-8" standalone="yes"?>
<Relationships xmlns="http://schemas.openxmlformats.org/package/2006/relationships"><Relationship Id="rId8" Type="http://schemas.openxmlformats.org/officeDocument/2006/relationships/hyperlink" Target="https://glucotrack.com/glucotrack-and-onetwo-analytics-to-collaborate-for-clinical-study-analysis-on-its-continuous-blood-glucose-monitor/" TargetMode="External"/><Relationship Id="rId13" Type="http://schemas.openxmlformats.org/officeDocument/2006/relationships/hyperlink" Target="https://link.springer.com/content/pdf/10.1007/s44206-023-00075-x.pdf" TargetMode="External"/><Relationship Id="rId3" Type="http://schemas.openxmlformats.org/officeDocument/2006/relationships/hyperlink" Target="https://academic.oup.com/ijpp/article-pdf/32/5/340/59004877/riae038.pdf" TargetMode="External"/><Relationship Id="rId7" Type="http://schemas.openxmlformats.org/officeDocument/2006/relationships/hyperlink" Target="https://www.cambridge.org/core/services/aop-cambridge-core/content/view/4E28F7A056AA8CB4A19F9E5DF0B095C2/S1368980023000873a.pdf/div-class-title-quality-and-accuracy-of-online-nutrition-related-information-a-systematic-review-of-content-analysis-studies-div.pdf" TargetMode="External"/><Relationship Id="rId12" Type="http://schemas.openxmlformats.org/officeDocument/2006/relationships/hyperlink" Target="https://www.england.nhs.uk/long-read/working-in-partnership-with-people-and-communities-statutory-guidance/" TargetMode="External"/><Relationship Id="rId17" Type="http://schemas.openxmlformats.org/officeDocument/2006/relationships/hyperlink" Target="https://openjournals.uwaterloo.ca/index.php/JoCI/article/download/5601/5996" TargetMode="External"/><Relationship Id="rId2" Type="http://schemas.openxmlformats.org/officeDocument/2006/relationships/hyperlink" Target="https://pdfs.semanticscholar.org/bb3d/3c701c70f08ae8e349879ffdb68ff9a34979.pdf" TargetMode="External"/><Relationship Id="rId16" Type="http://schemas.openxmlformats.org/officeDocument/2006/relationships/hyperlink" Target="https://www.statista.com/statistics/886899/trust-in-digital-healthcare-data-security-in-england/" TargetMode="External"/><Relationship Id="rId1" Type="http://schemas.openxmlformats.org/officeDocument/2006/relationships/slideLayout" Target="../slideLayouts/slideLayout2.xml"/><Relationship Id="rId6" Type="http://schemas.openxmlformats.org/officeDocument/2006/relationships/hyperlink" Target="https://files.eric.ed.gov/fulltext/ED624333.pdf" TargetMode="External"/><Relationship Id="rId11" Type="http://schemas.openxmlformats.org/officeDocument/2006/relationships/hyperlink" Target="https://www.tandfonline.com/doi/pdf/10.1080/23299460.2023.2211870" TargetMode="External"/><Relationship Id="rId5" Type="http://schemas.openxmlformats.org/officeDocument/2006/relationships/hyperlink" Target="https://www.tandfonline.com/doi/pdf/10.1080/21642850.2024.2398167" TargetMode="External"/><Relationship Id="rId15" Type="http://schemas.openxmlformats.org/officeDocument/2006/relationships/hyperlink" Target="https://www.statista.com/chart/29678/biggest-problems-with-healthcare-systems/?srsltid=AfmBOopFqL2nlScirDnuvs75zPTBuBqpdl69uNVxFBApqWdCduZ19P-B" TargetMode="External"/><Relationship Id="rId10" Type="http://schemas.openxmlformats.org/officeDocument/2006/relationships/hyperlink" Target="https://pmc.ncbi.nlm.nih.gov/articles/PMC10119511/pdf/41745_2023_Article_363.pdf" TargetMode="External"/><Relationship Id="rId4" Type="http://schemas.openxmlformats.org/officeDocument/2006/relationships/hyperlink" Target="https://www.statista.com/chart/28035/spending-on-e-learning-and-professional-training/?srsltid=AfmBOooGyGjzOr313VYF18CNt18nMVXZrJXUTXCKnP4nM2-V5CrmKfXl" TargetMode="External"/><Relationship Id="rId9" Type="http://schemas.openxmlformats.org/officeDocument/2006/relationships/hyperlink" Target="https://papers.ssrn.com/sol3/Delivery.cfm?abstractid=4957244" TargetMode="External"/><Relationship Id="rId14" Type="http://schemas.openxmlformats.org/officeDocument/2006/relationships/hyperlink" Target="https://phaidra.univie.ac.at/detail/o:1941316.pdf"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116.jpeg"/></Relationships>
</file>

<file path=ppt/slides/_rels/slide57.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118.jpeg"/></Relationships>
</file>

<file path=ppt/slides/_rels/slide58.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120.jpeg"/></Relationships>
</file>

<file path=ppt/slides/_rels/slide59.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123.png"/><Relationship Id="rId4" Type="http://schemas.openxmlformats.org/officeDocument/2006/relationships/image" Target="../media/image122.jpeg"/></Relationships>
</file>

<file path=ppt/slides/_rels/slide60.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125.jpeg"/></Relationships>
</file>

<file path=ppt/slides/_rels/slide61.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128.png"/></Relationships>
</file>

<file path=ppt/slides/_rels/slide63.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65.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diagramData" Target="../diagrams/data37.xml"/><Relationship Id="rId3" Type="http://schemas.openxmlformats.org/officeDocument/2006/relationships/diagramData" Target="../diagrams/data36.xml"/><Relationship Id="rId7" Type="http://schemas.microsoft.com/office/2007/relationships/diagramDrawing" Target="../diagrams/drawing36.xml"/><Relationship Id="rId12" Type="http://schemas.microsoft.com/office/2007/relationships/diagramDrawing" Target="../diagrams/drawing37.xml"/><Relationship Id="rId2" Type="http://schemas.openxmlformats.org/officeDocument/2006/relationships/notesSlide" Target="../notesSlides/notesSlide54.xml"/><Relationship Id="rId1" Type="http://schemas.openxmlformats.org/officeDocument/2006/relationships/slideLayout" Target="../slideLayouts/slideLayout5.xml"/><Relationship Id="rId6" Type="http://schemas.openxmlformats.org/officeDocument/2006/relationships/diagramColors" Target="../diagrams/colors36.xml"/><Relationship Id="rId11" Type="http://schemas.openxmlformats.org/officeDocument/2006/relationships/diagramColors" Target="../diagrams/colors37.xml"/><Relationship Id="rId5" Type="http://schemas.openxmlformats.org/officeDocument/2006/relationships/diagramQuickStyle" Target="../diagrams/quickStyle36.xml"/><Relationship Id="rId10" Type="http://schemas.openxmlformats.org/officeDocument/2006/relationships/diagramQuickStyle" Target="../diagrams/quickStyle37.xml"/><Relationship Id="rId4" Type="http://schemas.openxmlformats.org/officeDocument/2006/relationships/diagramLayout" Target="../diagrams/layout36.xml"/><Relationship Id="rId9" Type="http://schemas.openxmlformats.org/officeDocument/2006/relationships/diagramLayout" Target="../diagrams/layout37.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68.xml.rels><?xml version="1.0" encoding="UTF-8" standalone="yes"?>
<Relationships xmlns="http://schemas.openxmlformats.org/package/2006/relationships"><Relationship Id="rId8" Type="http://schemas.openxmlformats.org/officeDocument/2006/relationships/diagramData" Target="../diagrams/data40.xml"/><Relationship Id="rId3" Type="http://schemas.openxmlformats.org/officeDocument/2006/relationships/diagramData" Target="../diagrams/data39.xml"/><Relationship Id="rId7" Type="http://schemas.microsoft.com/office/2007/relationships/diagramDrawing" Target="../diagrams/drawing39.xml"/><Relationship Id="rId12" Type="http://schemas.microsoft.com/office/2007/relationships/diagramDrawing" Target="../diagrams/drawing40.xml"/><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diagramColors" Target="../diagrams/colors39.xml"/><Relationship Id="rId11" Type="http://schemas.openxmlformats.org/officeDocument/2006/relationships/diagramColors" Target="../diagrams/colors40.xml"/><Relationship Id="rId5" Type="http://schemas.openxmlformats.org/officeDocument/2006/relationships/diagramQuickStyle" Target="../diagrams/quickStyle39.xml"/><Relationship Id="rId10" Type="http://schemas.openxmlformats.org/officeDocument/2006/relationships/diagramQuickStyle" Target="../diagrams/quickStyle40.xml"/><Relationship Id="rId4" Type="http://schemas.openxmlformats.org/officeDocument/2006/relationships/diagramLayout" Target="../diagrams/layout39.xml"/><Relationship Id="rId9" Type="http://schemas.openxmlformats.org/officeDocument/2006/relationships/diagramLayout" Target="../diagrams/layout40.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70.xml.rels><?xml version="1.0" encoding="UTF-8" standalone="yes"?>
<Relationships xmlns="http://schemas.openxmlformats.org/package/2006/relationships"><Relationship Id="rId8" Type="http://schemas.openxmlformats.org/officeDocument/2006/relationships/hyperlink" Target="https://mhealth.jmir.org/2021/2/e23477" TargetMode="External"/><Relationship Id="rId13" Type="http://schemas.openxmlformats.org/officeDocument/2006/relationships/hyperlink" Target="https://integrityapp.mobileprogramming.net/assets/Posters/2017%20ATTD%20(andreas.pfuetzner@pfuetzner-mainz.com)ATTD7-0271%20Poster%20GlucoTrack%20(002).pdf" TargetMode="External"/><Relationship Id="rId18" Type="http://schemas.openxmlformats.org/officeDocument/2006/relationships/hyperlink" Target="http://sdgs.un.org/goals" TargetMode="External"/><Relationship Id="rId3" Type="http://schemas.openxmlformats.org/officeDocument/2006/relationships/hyperlink" Target="https://onlinelibrary.wiley.com/doi/pdfdirect/10.1002/hsr2.434" TargetMode="External"/><Relationship Id="rId7" Type="http://schemas.openxmlformats.org/officeDocument/2006/relationships/hyperlink" Target="https://www.sciencedirect.com/science/article/pii/S2514664524004855" TargetMode="External"/><Relationship Id="rId12" Type="http://schemas.openxmlformats.org/officeDocument/2006/relationships/hyperlink" Target="https://www.england.nhs.uk/long-read/inclusive-digital-healthcare-a-framework-for-nhs-action-on-digital-inclusion/" TargetMode="External"/><Relationship Id="rId17" Type="http://schemas.openxmlformats.org/officeDocument/2006/relationships/hyperlink" Target="https://pmc.ncbi.nlm.nih.gov/articles/PMC8449631/pdf/ocab131.pdf" TargetMode="External"/><Relationship Id="rId2" Type="http://schemas.openxmlformats.org/officeDocument/2006/relationships/notesSlide" Target="../notesSlides/notesSlide58.xml"/><Relationship Id="rId16" Type="http://schemas.openxmlformats.org/officeDocument/2006/relationships/hyperlink" Target="https://iej.zaslavsky.com.ua/index.php/journal/article/download/1571/2197" TargetMode="External"/><Relationship Id="rId1" Type="http://schemas.openxmlformats.org/officeDocument/2006/relationships/slideLayout" Target="../slideLayouts/slideLayout2.xml"/><Relationship Id="rId6" Type="http://schemas.openxmlformats.org/officeDocument/2006/relationships/hyperlink" Target="https://www.jmir.org/2022/12/e43086/" TargetMode="External"/><Relationship Id="rId11" Type="http://schemas.openxmlformats.org/officeDocument/2006/relationships/hyperlink" Target="https://link.springer.com/content/pdf/10.1186/s12879-021-05898-y.pdf" TargetMode="External"/><Relationship Id="rId5" Type="http://schemas.openxmlformats.org/officeDocument/2006/relationships/hyperlink" Target="https://journals.humankinetics.com/view/journals/ijsnem/33/2/article-p121.xml?content=fulltext" TargetMode="External"/><Relationship Id="rId15" Type="http://schemas.openxmlformats.org/officeDocument/2006/relationships/hyperlink" Target="https://www.sheffieldpartnership.nhs.uk/sites/default/files/2023-09/Diabetes%20management%20policy%20%28V1%20September%202023%29.pdf" TargetMode="External"/><Relationship Id="rId10" Type="http://schemas.openxmlformats.org/officeDocument/2006/relationships/hyperlink" Target="https://mededu.jmir.org/2022/3/e34230/" TargetMode="External"/><Relationship Id="rId4" Type="http://schemas.openxmlformats.org/officeDocument/2006/relationships/hyperlink" Target="https://pmc.ncbi.nlm.nih.gov/articles/PMC9499383/pdf/nampsp-2022-202206e.pdf" TargetMode="External"/><Relationship Id="rId9" Type="http://schemas.openxmlformats.org/officeDocument/2006/relationships/hyperlink" Target="https://www.frontiersin.org/journals/digital-health/articles/10.3389/fdgth.2023.1264780/pdf" TargetMode="External"/><Relationship Id="rId14" Type="http://schemas.openxmlformats.org/officeDocument/2006/relationships/hyperlink" Target="https://dom-pubs.onlinelibrary.wiley.com/doi/pdf/10.1111/dom.155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octor examining a patient&#10;&#10;AI-generated content may be incorrect.">
            <a:extLst>
              <a:ext uri="{FF2B5EF4-FFF2-40B4-BE49-F238E27FC236}">
                <a16:creationId xmlns:a16="http://schemas.microsoft.com/office/drawing/2014/main" id="{EE7D3060-EB4C-B50C-B62A-069F6C623A55}"/>
              </a:ext>
            </a:extLst>
          </p:cNvPr>
          <p:cNvPicPr>
            <a:picLocks noChangeAspect="1"/>
          </p:cNvPicPr>
          <p:nvPr/>
        </p:nvPicPr>
        <p:blipFill>
          <a:blip r:embed="rId2"/>
          <a:srcRect t="1548" b="34253"/>
          <a:stretch>
            <a:fillRect/>
          </a:stretch>
        </p:blipFill>
        <p:spPr>
          <a:xfrm>
            <a:off x="4636167" y="10"/>
            <a:ext cx="7555833" cy="3383270"/>
          </a:xfrm>
          <a:prstGeom prst="rect">
            <a:avLst/>
          </a:prstGeom>
        </p:spPr>
      </p:pic>
      <p:pic>
        <p:nvPicPr>
          <p:cNvPr id="1028" name="Picture 4" descr="Early-onset type 2 diabetes: Clinical implications, diagnosis and  management - DiabetesontheNet">
            <a:extLst>
              <a:ext uri="{FF2B5EF4-FFF2-40B4-BE49-F238E27FC236}">
                <a16:creationId xmlns:a16="http://schemas.microsoft.com/office/drawing/2014/main" id="{8DE95420-5460-C25B-5432-7C5C5E4D74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4712"/>
          <a:stretch>
            <a:fillRect/>
          </a:stretch>
        </p:blipFill>
        <p:spPr bwMode="auto">
          <a:xfrm>
            <a:off x="4959926" y="3474720"/>
            <a:ext cx="7246821" cy="33832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2CB674E-A991-EBCF-6A4D-26085B1B20AF}"/>
              </a:ext>
            </a:extLst>
          </p:cNvPr>
          <p:cNvSpPr>
            <a:spLocks noGrp="1"/>
          </p:cNvSpPr>
          <p:nvPr>
            <p:ph type="ctrTitle"/>
          </p:nvPr>
        </p:nvSpPr>
        <p:spPr>
          <a:xfrm>
            <a:off x="643467" y="1789172"/>
            <a:ext cx="3992700" cy="2267580"/>
          </a:xfrm>
        </p:spPr>
        <p:txBody>
          <a:bodyPr>
            <a:noAutofit/>
          </a:bodyPr>
          <a:lstStyle/>
          <a:p>
            <a:pPr>
              <a:lnSpc>
                <a:spcPct val="150000"/>
              </a:lnSpc>
              <a:spcBef>
                <a:spcPts val="1200"/>
              </a:spcBef>
              <a:spcAft>
                <a:spcPts val="1200"/>
              </a:spcAft>
              <a:buNone/>
            </a:pPr>
            <a:r>
              <a:rPr lang="en-IN" sz="1400" b="1" i="1" kern="100" dirty="0">
                <a:effectLst/>
                <a:latin typeface="Arial" panose="020B0604020202020204" pitchFamily="34" charset="0"/>
                <a:ea typeface="Aptos" panose="020B0004020202020204" pitchFamily="34" charset="0"/>
                <a:cs typeface="Times New Roman" panose="02020603050405020304" pitchFamily="18" charset="0"/>
              </a:rPr>
              <a:t>Programme: MSc Public Health and Social Care in Practice</a:t>
            </a:r>
            <a:br>
              <a:rPr lang="en-IN" sz="1400" i="1" kern="100" dirty="0">
                <a:effectLst/>
                <a:latin typeface="Arial" panose="020B0604020202020204" pitchFamily="34" charset="0"/>
                <a:ea typeface="Aptos" panose="020B0004020202020204" pitchFamily="34" charset="0"/>
                <a:cs typeface="Times New Roman" panose="02020603050405020304" pitchFamily="18" charset="0"/>
              </a:rPr>
            </a:br>
            <a:r>
              <a:rPr lang="en-IN" sz="1400" b="1" i="1" kern="100" dirty="0">
                <a:effectLst/>
                <a:latin typeface="Arial" panose="020B0604020202020204" pitchFamily="34" charset="0"/>
                <a:ea typeface="Aptos" panose="020B0004020202020204" pitchFamily="34" charset="0"/>
                <a:cs typeface="Times New Roman" panose="02020603050405020304" pitchFamily="18" charset="0"/>
              </a:rPr>
              <a:t>Module: Population Health and Digital Health Promotion</a:t>
            </a:r>
            <a:br>
              <a:rPr lang="en-IN" sz="1400" i="1" kern="100" dirty="0">
                <a:effectLst/>
                <a:latin typeface="Arial" panose="020B0604020202020204" pitchFamily="34" charset="0"/>
                <a:ea typeface="Aptos" panose="020B0004020202020204" pitchFamily="34" charset="0"/>
                <a:cs typeface="Times New Roman" panose="02020603050405020304" pitchFamily="18" charset="0"/>
              </a:rPr>
            </a:br>
            <a:r>
              <a:rPr lang="en-IN" sz="1400" b="1" i="1" kern="100" dirty="0">
                <a:effectLst/>
                <a:latin typeface="Arial" panose="020B0604020202020204" pitchFamily="34" charset="0"/>
                <a:ea typeface="Aptos" panose="020B0004020202020204" pitchFamily="34" charset="0"/>
                <a:cs typeface="Times New Roman" panose="02020603050405020304" pitchFamily="18" charset="0"/>
              </a:rPr>
              <a:t>Module code: LCHS7009</a:t>
            </a:r>
            <a:br>
              <a:rPr lang="en-IN" sz="1400" b="1" i="1" kern="100" dirty="0">
                <a:effectLst/>
                <a:latin typeface="Arial" panose="020B0604020202020204" pitchFamily="34" charset="0"/>
                <a:ea typeface="Aptos" panose="020B0004020202020204" pitchFamily="34" charset="0"/>
                <a:cs typeface="Times New Roman" panose="02020603050405020304" pitchFamily="18" charset="0"/>
              </a:rPr>
            </a:br>
            <a:r>
              <a:rPr lang="en-IN" sz="1400" b="1" i="1" kern="100" dirty="0">
                <a:effectLst/>
                <a:latin typeface="Arial" panose="020B0604020202020204" pitchFamily="34" charset="0"/>
                <a:ea typeface="Aptos" panose="020B0004020202020204" pitchFamily="34" charset="0"/>
                <a:cs typeface="Times New Roman" panose="02020603050405020304" pitchFamily="18" charset="0"/>
              </a:rPr>
              <a:t>Component 3: Group Project Presentation</a:t>
            </a:r>
            <a:endParaRPr lang="en-IN" sz="1400" i="1" dirty="0"/>
          </a:p>
        </p:txBody>
      </p:sp>
      <p:sp>
        <p:nvSpPr>
          <p:cNvPr id="3" name="Subtitle 2">
            <a:extLst>
              <a:ext uri="{FF2B5EF4-FFF2-40B4-BE49-F238E27FC236}">
                <a16:creationId xmlns:a16="http://schemas.microsoft.com/office/drawing/2014/main" id="{EE61083D-E844-0263-52B2-D6D1E9E2A213}"/>
              </a:ext>
            </a:extLst>
          </p:cNvPr>
          <p:cNvSpPr>
            <a:spLocks noGrp="1"/>
          </p:cNvSpPr>
          <p:nvPr>
            <p:ph type="subTitle" idx="1"/>
          </p:nvPr>
        </p:nvSpPr>
        <p:spPr>
          <a:xfrm>
            <a:off x="110275" y="4232886"/>
            <a:ext cx="4849651" cy="1866948"/>
          </a:xfrm>
        </p:spPr>
        <p:txBody>
          <a:bodyPr>
            <a:normAutofit/>
          </a:bodyPr>
          <a:lstStyle/>
          <a:p>
            <a:pPr>
              <a:spcBef>
                <a:spcPts val="1200"/>
              </a:spcBef>
              <a:spcAft>
                <a:spcPts val="1200"/>
              </a:spcAft>
              <a:buNone/>
            </a:pPr>
            <a:r>
              <a:rPr lang="en-IN" b="1" kern="100" dirty="0">
                <a:effectLst/>
                <a:latin typeface="Arial" panose="020B0604020202020204" pitchFamily="34" charset="0"/>
                <a:ea typeface="Aptos" panose="020B0004020202020204" pitchFamily="34" charset="0"/>
                <a:cs typeface="Times New Roman" panose="02020603050405020304" pitchFamily="18" charset="0"/>
              </a:rPr>
              <a:t>Empowering Low-Income Urban Adults Through Digital Innovation: The </a:t>
            </a:r>
            <a:r>
              <a:rPr lang="en-IN" b="1" kern="100" dirty="0" err="1">
                <a:effectLst/>
                <a:latin typeface="Arial" panose="020B0604020202020204" pitchFamily="34" charset="0"/>
                <a:ea typeface="Aptos" panose="020B0004020202020204" pitchFamily="34" charset="0"/>
                <a:cs typeface="Times New Roman" panose="02020603050405020304" pitchFamily="18" charset="0"/>
              </a:rPr>
              <a:t>GlucoTrack</a:t>
            </a:r>
            <a:r>
              <a:rPr lang="en-IN" b="1" kern="100" dirty="0">
                <a:effectLst/>
                <a:latin typeface="Arial" panose="020B0604020202020204" pitchFamily="34" charset="0"/>
                <a:ea typeface="Aptos" panose="020B0004020202020204" pitchFamily="34" charset="0"/>
                <a:cs typeface="Times New Roman" panose="02020603050405020304" pitchFamily="18" charset="0"/>
              </a:rPr>
              <a:t> App for Diabetes Prevention and Control</a:t>
            </a:r>
            <a:endParaRPr lang="en-IN" kern="100" dirty="0">
              <a:effectLst/>
              <a:latin typeface="Arial" panose="020B0604020202020204" pitchFamily="34" charset="0"/>
              <a:ea typeface="Aptos" panose="020B0004020202020204" pitchFamily="34" charset="0"/>
              <a:cs typeface="Times New Roman" panose="02020603050405020304" pitchFamily="18" charset="0"/>
            </a:endParaRPr>
          </a:p>
        </p:txBody>
      </p:sp>
      <p:pic>
        <p:nvPicPr>
          <p:cNvPr id="7" name="Picture 6" descr="Discover University of Wales Trinity Saint David">
            <a:extLst>
              <a:ext uri="{FF2B5EF4-FFF2-40B4-BE49-F238E27FC236}">
                <a16:creationId xmlns:a16="http://schemas.microsoft.com/office/drawing/2014/main" id="{550CC4CC-242A-E90C-2701-EAE8B14C64CE}"/>
              </a:ext>
            </a:extLst>
          </p:cNvPr>
          <p:cNvPicPr/>
          <p:nvPr/>
        </p:nvPicPr>
        <p:blipFill>
          <a:blip r:embed="rId4" r:link="rId5">
            <a:extLst>
              <a:ext uri="{28A0092B-C50C-407E-A947-70E740481C1C}">
                <a14:useLocalDpi xmlns:a14="http://schemas.microsoft.com/office/drawing/2010/main" val="0"/>
              </a:ext>
            </a:extLst>
          </a:blip>
          <a:stretch>
            <a:fillRect/>
          </a:stretch>
        </p:blipFill>
        <p:spPr bwMode="auto">
          <a:xfrm>
            <a:off x="1010174" y="563234"/>
            <a:ext cx="3259287" cy="1303714"/>
          </a:xfrm>
          <a:prstGeom prst="rect">
            <a:avLst/>
          </a:prstGeom>
          <a:noFill/>
        </p:spPr>
      </p:pic>
      <p:sp>
        <p:nvSpPr>
          <p:cNvPr id="5" name="TextBox 4">
            <a:extLst>
              <a:ext uri="{FF2B5EF4-FFF2-40B4-BE49-F238E27FC236}">
                <a16:creationId xmlns:a16="http://schemas.microsoft.com/office/drawing/2014/main" id="{76D333C6-E7C7-1036-F5AB-CB59FCA04CAD}"/>
              </a:ext>
            </a:extLst>
          </p:cNvPr>
          <p:cNvSpPr txBox="1"/>
          <p:nvPr/>
        </p:nvSpPr>
        <p:spPr>
          <a:xfrm>
            <a:off x="244929" y="6099834"/>
            <a:ext cx="4506685" cy="646331"/>
          </a:xfrm>
          <a:prstGeom prst="rect">
            <a:avLst/>
          </a:prstGeom>
          <a:noFill/>
        </p:spPr>
        <p:txBody>
          <a:bodyPr wrap="square">
            <a:spAutoFit/>
          </a:bodyPr>
          <a:lstStyle/>
          <a:p>
            <a:pPr algn="ctr">
              <a:spcBef>
                <a:spcPts val="1200"/>
              </a:spcBef>
              <a:spcAft>
                <a:spcPts val="1200"/>
              </a:spcAft>
            </a:pPr>
            <a:r>
              <a:rPr lang="en-IN" kern="100" dirty="0">
                <a:effectLst/>
                <a:latin typeface="Arial" panose="020B0604020202020204" pitchFamily="34" charset="0"/>
                <a:ea typeface="Aptos" panose="020B0004020202020204" pitchFamily="34" charset="0"/>
                <a:cs typeface="Times New Roman" panose="02020603050405020304" pitchFamily="18" charset="0"/>
              </a:rPr>
              <a:t>Target Group: </a:t>
            </a:r>
            <a:r>
              <a:rPr lang="en-IN" dirty="0">
                <a:latin typeface="Arial" panose="020B0604020202020204" pitchFamily="34" charset="0"/>
                <a:cs typeface="Arial" panose="020B0604020202020204" pitchFamily="34" charset="0"/>
              </a:rPr>
              <a:t>empower low-income adults (Age Group 40 to 55) </a:t>
            </a:r>
            <a:endParaRPr lang="en-US" dirty="0"/>
          </a:p>
        </p:txBody>
      </p:sp>
    </p:spTree>
    <p:extLst>
      <p:ext uri="{BB962C8B-B14F-4D97-AF65-F5344CB8AC3E}">
        <p14:creationId xmlns:p14="http://schemas.microsoft.com/office/powerpoint/2010/main" val="3755951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C9F62-39B7-C549-B79F-1BBAE9A60CB2}"/>
              </a:ext>
            </a:extLst>
          </p:cNvPr>
          <p:cNvSpPr>
            <a:spLocks noGrp="1"/>
          </p:cNvSpPr>
          <p:nvPr>
            <p:ph type="title"/>
          </p:nvPr>
        </p:nvSpPr>
        <p:spPr>
          <a:xfrm>
            <a:off x="761803" y="350196"/>
            <a:ext cx="4646904" cy="1624520"/>
          </a:xfrm>
        </p:spPr>
        <p:txBody>
          <a:bodyPr anchor="ctr">
            <a:normAutofit fontScale="90000"/>
          </a:bodyPr>
          <a:lstStyle/>
          <a:p>
            <a:pPr>
              <a:spcBef>
                <a:spcPts val="1200"/>
              </a:spcBef>
              <a:spcAft>
                <a:spcPts val="1200"/>
              </a:spcAft>
            </a:pPr>
            <a:r>
              <a:rPr lang="en-IN" sz="4000" b="1" kern="100" dirty="0">
                <a:effectLst/>
                <a:latin typeface="Arial" panose="020B0604020202020204" pitchFamily="34" charset="0"/>
                <a:ea typeface="Times New Roman" panose="02020603050405020304" pitchFamily="18" charset="0"/>
                <a:cs typeface="Times New Roman" panose="02020603050405020304" pitchFamily="18" charset="0"/>
              </a:rPr>
              <a:t>Activity, Aim and </a:t>
            </a:r>
            <a:r>
              <a:rPr lang="en-IN" sz="4000" b="1" kern="100" dirty="0">
                <a:latin typeface="Arial" panose="020B0604020202020204" pitchFamily="34" charset="0"/>
                <a:ea typeface="Times New Roman" panose="02020603050405020304" pitchFamily="18" charset="0"/>
                <a:cs typeface="Times New Roman" panose="02020603050405020304" pitchFamily="18" charset="0"/>
              </a:rPr>
              <a:t>Content of the Activity</a:t>
            </a:r>
            <a:endParaRPr lang="en-IN" sz="4000" dirty="0"/>
          </a:p>
        </p:txBody>
      </p:sp>
      <p:pic>
        <p:nvPicPr>
          <p:cNvPr id="3074" name="Picture 2" descr="About Us - glucotrack">
            <a:extLst>
              <a:ext uri="{FF2B5EF4-FFF2-40B4-BE49-F238E27FC236}">
                <a16:creationId xmlns:a16="http://schemas.microsoft.com/office/drawing/2014/main" id="{C5BEA844-7F29-C6D6-94CE-1AC2900677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 b="827"/>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Content Placeholder 2">
            <a:extLst>
              <a:ext uri="{FF2B5EF4-FFF2-40B4-BE49-F238E27FC236}">
                <a16:creationId xmlns:a16="http://schemas.microsoft.com/office/drawing/2014/main" id="{078015F7-2E13-F3EC-D5F4-B4CD9E4D9ACB}"/>
              </a:ext>
            </a:extLst>
          </p:cNvPr>
          <p:cNvGraphicFramePr>
            <a:graphicFrameLocks noGrp="1"/>
          </p:cNvGraphicFramePr>
          <p:nvPr>
            <p:ph idx="1"/>
            <p:extLst>
              <p:ext uri="{D42A27DB-BD31-4B8C-83A1-F6EECF244321}">
                <p14:modId xmlns:p14="http://schemas.microsoft.com/office/powerpoint/2010/main" val="644381958"/>
              </p:ext>
            </p:extLst>
          </p:nvPr>
        </p:nvGraphicFramePr>
        <p:xfrm>
          <a:off x="280944" y="2101932"/>
          <a:ext cx="5471409" cy="37646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E9503F37-F661-23E6-D326-627A9F60D4EC}"/>
              </a:ext>
            </a:extLst>
          </p:cNvPr>
          <p:cNvSpPr txBox="1"/>
          <p:nvPr/>
        </p:nvSpPr>
        <p:spPr>
          <a:xfrm>
            <a:off x="1196439" y="6323138"/>
            <a:ext cx="3541816" cy="369332"/>
          </a:xfrm>
          <a:prstGeom prst="rect">
            <a:avLst/>
          </a:prstGeom>
          <a:noFill/>
        </p:spPr>
        <p:txBody>
          <a:bodyPr wrap="square">
            <a:spAutoFit/>
          </a:bodyPr>
          <a:lstStyle/>
          <a:p>
            <a:r>
              <a:rPr lang="en-US" dirty="0" err="1"/>
              <a:t>Himalaybhai</a:t>
            </a:r>
            <a:r>
              <a:rPr lang="en-US" dirty="0"/>
              <a:t> - 2433934</a:t>
            </a:r>
          </a:p>
        </p:txBody>
      </p:sp>
    </p:spTree>
    <p:extLst>
      <p:ext uri="{BB962C8B-B14F-4D97-AF65-F5344CB8AC3E}">
        <p14:creationId xmlns:p14="http://schemas.microsoft.com/office/powerpoint/2010/main" val="696755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D1D88-C812-5533-1E09-E326A35D68F9}"/>
              </a:ext>
            </a:extLst>
          </p:cNvPr>
          <p:cNvSpPr>
            <a:spLocks noGrp="1"/>
          </p:cNvSpPr>
          <p:nvPr>
            <p:ph type="title"/>
          </p:nvPr>
        </p:nvSpPr>
        <p:spPr>
          <a:xfrm>
            <a:off x="5894962" y="479493"/>
            <a:ext cx="5458838" cy="1325563"/>
          </a:xfrm>
        </p:spPr>
        <p:txBody>
          <a:bodyPr>
            <a:normAutofit/>
          </a:bodyPr>
          <a:lstStyle/>
          <a:p>
            <a:r>
              <a:rPr lang="en-IN" sz="2800" b="1" dirty="0">
                <a:effectLst/>
                <a:latin typeface="Arial" panose="020B0604020202020204" pitchFamily="34" charset="0"/>
                <a:ea typeface="Aptos" panose="020B0004020202020204" pitchFamily="34" charset="0"/>
                <a:cs typeface="Times New Roman" panose="02020603050405020304" pitchFamily="18" charset="0"/>
              </a:rPr>
              <a:t>Chosen Digital Health Technology – </a:t>
            </a:r>
            <a:r>
              <a:rPr lang="en-IN" sz="2800" b="1" dirty="0" err="1">
                <a:effectLst/>
                <a:latin typeface="Arial" panose="020B0604020202020204" pitchFamily="34" charset="0"/>
                <a:ea typeface="Aptos" panose="020B0004020202020204" pitchFamily="34" charset="0"/>
                <a:cs typeface="Times New Roman" panose="02020603050405020304" pitchFamily="18" charset="0"/>
              </a:rPr>
              <a:t>GlucoTrack</a:t>
            </a:r>
            <a:r>
              <a:rPr lang="en-IN" sz="2800" b="1" dirty="0">
                <a:effectLst/>
                <a:latin typeface="Arial" panose="020B0604020202020204" pitchFamily="34" charset="0"/>
                <a:ea typeface="Aptos" panose="020B0004020202020204" pitchFamily="34" charset="0"/>
                <a:cs typeface="Times New Roman" panose="02020603050405020304" pitchFamily="18" charset="0"/>
              </a:rPr>
              <a:t> App</a:t>
            </a:r>
            <a:endParaRPr lang="en-IN" sz="2800" dirty="0"/>
          </a:p>
        </p:txBody>
      </p:sp>
      <p:pic>
        <p:nvPicPr>
          <p:cNvPr id="5122" name="Picture 2" descr="GlucoTrack - Apps on Google Play">
            <a:extLst>
              <a:ext uri="{FF2B5EF4-FFF2-40B4-BE49-F238E27FC236}">
                <a16:creationId xmlns:a16="http://schemas.microsoft.com/office/drawing/2014/main" id="{5C5E28D9-1CD9-BF76-F27C-EAC62471E6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741"/>
          <a:stretch>
            <a:fillRect/>
          </a:stretch>
        </p:blipFill>
        <p:spPr bwMode="auto">
          <a:xfrm>
            <a:off x="703182" y="1044776"/>
            <a:ext cx="4777381" cy="459870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7C041961-0BB9-875D-A9DC-EDC02821E6BD}"/>
              </a:ext>
            </a:extLst>
          </p:cNvPr>
          <p:cNvGraphicFramePr>
            <a:graphicFrameLocks noGrp="1"/>
          </p:cNvGraphicFramePr>
          <p:nvPr>
            <p:ph idx="1"/>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E15CF832-FD78-E225-C462-80D01B4F5AF7}"/>
              </a:ext>
            </a:extLst>
          </p:cNvPr>
          <p:cNvSpPr txBox="1"/>
          <p:nvPr/>
        </p:nvSpPr>
        <p:spPr>
          <a:xfrm>
            <a:off x="1395116" y="5301734"/>
            <a:ext cx="3297837" cy="369332"/>
          </a:xfrm>
          <a:prstGeom prst="rect">
            <a:avLst/>
          </a:prstGeom>
          <a:noFill/>
        </p:spPr>
        <p:txBody>
          <a:bodyPr wrap="square" rtlCol="0">
            <a:spAutoFit/>
          </a:bodyPr>
          <a:lstStyle/>
          <a:p>
            <a:pPr algn="ctr"/>
            <a:r>
              <a:rPr lang="en-GB" b="1" dirty="0"/>
              <a:t>Source: Self-Created</a:t>
            </a:r>
            <a:endParaRPr lang="en-IN" b="1" dirty="0"/>
          </a:p>
        </p:txBody>
      </p:sp>
    </p:spTree>
    <p:extLst>
      <p:ext uri="{BB962C8B-B14F-4D97-AF65-F5344CB8AC3E}">
        <p14:creationId xmlns:p14="http://schemas.microsoft.com/office/powerpoint/2010/main" val="43926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Pen placed on top of a signature line">
            <a:extLst>
              <a:ext uri="{FF2B5EF4-FFF2-40B4-BE49-F238E27FC236}">
                <a16:creationId xmlns:a16="http://schemas.microsoft.com/office/drawing/2014/main" id="{D5F8784B-9D49-A3DF-AA90-A980B2D7B8EF}"/>
              </a:ext>
            </a:extLst>
          </p:cNvPr>
          <p:cNvPicPr>
            <a:picLocks noChangeAspect="1"/>
          </p:cNvPicPr>
          <p:nvPr/>
        </p:nvPicPr>
        <p:blipFill>
          <a:blip r:embed="rId2"/>
          <a:srcRect l="23289" b="9091"/>
          <a:stretch>
            <a:fillRect/>
          </a:stretch>
        </p:blipFill>
        <p:spPr>
          <a:xfrm>
            <a:off x="3522468" y="10"/>
            <a:ext cx="8669532" cy="6857990"/>
          </a:xfrm>
          <a:prstGeom prst="rect">
            <a:avLst/>
          </a:prstGeom>
        </p:spPr>
      </p:pic>
      <p:sp>
        <p:nvSpPr>
          <p:cNvPr id="27" name="Rectangle 2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A6123728-6C77-4C1F-A361-9D13BBA2177B}"/>
              </a:ext>
            </a:extLst>
          </p:cNvPr>
          <p:cNvSpPr txBox="1"/>
          <p:nvPr/>
        </p:nvSpPr>
        <p:spPr>
          <a:xfrm>
            <a:off x="371094" y="1161288"/>
            <a:ext cx="3438144" cy="1124712"/>
          </a:xfrm>
          <a:prstGeom prst="rect">
            <a:avLst/>
          </a:prstGeom>
        </p:spPr>
        <p:txBody>
          <a:bodyPr vert="horz" lIns="91440" tIns="45720" rIns="91440" bIns="45720" rtlCol="0" anchor="b">
            <a:normAutofit/>
          </a:bodyPr>
          <a:lstStyle/>
          <a:p>
            <a:pPr>
              <a:lnSpc>
                <a:spcPct val="90000"/>
              </a:lnSpc>
              <a:spcBef>
                <a:spcPct val="0"/>
              </a:spcBef>
              <a:spcAft>
                <a:spcPts val="1200"/>
              </a:spcAft>
            </a:pPr>
            <a:r>
              <a:rPr lang="en-US" sz="2800" b="1">
                <a:solidFill>
                  <a:schemeClr val="bg1"/>
                </a:solidFill>
                <a:effectLst/>
                <a:latin typeface="+mj-lt"/>
                <a:ea typeface="+mj-ea"/>
                <a:cs typeface="+mj-cs"/>
              </a:rPr>
              <a:t>GROUP MEMBER 1: JUSTIFICATION</a:t>
            </a:r>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07C5B07-E1C4-EB96-5A1A-4ABE574CB35A}"/>
              </a:ext>
            </a:extLst>
          </p:cNvPr>
          <p:cNvSpPr txBox="1"/>
          <p:nvPr/>
        </p:nvSpPr>
        <p:spPr>
          <a:xfrm>
            <a:off x="371094" y="4009389"/>
            <a:ext cx="5918870" cy="1687323"/>
          </a:xfrm>
          <a:prstGeom prst="rect">
            <a:avLst/>
          </a:prstGeom>
        </p:spPr>
        <p:txBody>
          <a:bodyPr vert="horz" lIns="91440" tIns="45720" rIns="91440" bIns="45720" rtlCol="0" anchor="t">
            <a:normAutofit/>
          </a:bodyPr>
          <a:lstStyle/>
          <a:p>
            <a:pPr>
              <a:lnSpc>
                <a:spcPct val="90000"/>
              </a:lnSpc>
              <a:spcAft>
                <a:spcPts val="600"/>
              </a:spcAft>
            </a:pPr>
            <a:r>
              <a:rPr lang="en-US" sz="2800" b="1" dirty="0">
                <a:solidFill>
                  <a:schemeClr val="bg1"/>
                </a:solidFill>
              </a:rPr>
              <a:t>Name: </a:t>
            </a:r>
            <a:r>
              <a:rPr lang="en-US" sz="2800" b="1" dirty="0" err="1">
                <a:solidFill>
                  <a:schemeClr val="bg1"/>
                </a:solidFill>
              </a:rPr>
              <a:t>Himalaybhai</a:t>
            </a:r>
            <a:r>
              <a:rPr lang="en-US" sz="2800" b="1" dirty="0">
                <a:solidFill>
                  <a:schemeClr val="bg1"/>
                </a:solidFill>
              </a:rPr>
              <a:t> </a:t>
            </a:r>
            <a:r>
              <a:rPr lang="en-US" sz="2800" b="1" dirty="0" err="1">
                <a:solidFill>
                  <a:schemeClr val="bg1"/>
                </a:solidFill>
              </a:rPr>
              <a:t>Sureshbhai</a:t>
            </a:r>
            <a:r>
              <a:rPr lang="en-US" sz="2800" b="1" dirty="0">
                <a:solidFill>
                  <a:schemeClr val="bg1"/>
                </a:solidFill>
              </a:rPr>
              <a:t> </a:t>
            </a:r>
            <a:r>
              <a:rPr lang="en-US" sz="2800" b="1" dirty="0" err="1">
                <a:solidFill>
                  <a:schemeClr val="bg1"/>
                </a:solidFill>
              </a:rPr>
              <a:t>Mandanaka</a:t>
            </a:r>
            <a:r>
              <a:rPr lang="en-US" sz="2800" b="1" dirty="0">
                <a:solidFill>
                  <a:schemeClr val="bg1"/>
                </a:solidFill>
              </a:rPr>
              <a:t> </a:t>
            </a:r>
          </a:p>
          <a:p>
            <a:pPr>
              <a:lnSpc>
                <a:spcPct val="90000"/>
              </a:lnSpc>
              <a:spcAft>
                <a:spcPts val="600"/>
              </a:spcAft>
            </a:pPr>
            <a:r>
              <a:rPr lang="en-US" sz="2800" b="1" dirty="0">
                <a:solidFill>
                  <a:schemeClr val="bg1"/>
                </a:solidFill>
              </a:rPr>
              <a:t>Student ID: 2433934</a:t>
            </a:r>
          </a:p>
        </p:txBody>
      </p:sp>
    </p:spTree>
    <p:extLst>
      <p:ext uri="{BB962C8B-B14F-4D97-AF65-F5344CB8AC3E}">
        <p14:creationId xmlns:p14="http://schemas.microsoft.com/office/powerpoint/2010/main" val="2909234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Gluco Track® - Healthcare app for Diabetes Control by Fulcrum Rocks on  Dribbble">
            <a:extLst>
              <a:ext uri="{FF2B5EF4-FFF2-40B4-BE49-F238E27FC236}">
                <a16:creationId xmlns:a16="http://schemas.microsoft.com/office/drawing/2014/main" id="{3A1B1E2F-33A3-DD05-8AA7-2CBD97C927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5436"/>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722C82-5AB5-01B7-8DE1-88ED365AC344}"/>
              </a:ext>
            </a:extLst>
          </p:cNvPr>
          <p:cNvSpPr>
            <a:spLocks noGrp="1"/>
          </p:cNvSpPr>
          <p:nvPr>
            <p:ph type="title"/>
          </p:nvPr>
        </p:nvSpPr>
        <p:spPr>
          <a:xfrm>
            <a:off x="7531610" y="365125"/>
            <a:ext cx="3822189" cy="1899912"/>
          </a:xfrm>
        </p:spPr>
        <p:txBody>
          <a:bodyPr>
            <a:normAutofit/>
          </a:bodyPr>
          <a:lstStyle/>
          <a:p>
            <a:r>
              <a:rPr lang="en-IN" sz="4000" b="1">
                <a:latin typeface="Arial" panose="020B0604020202020204" pitchFamily="34" charset="0"/>
                <a:ea typeface="Aptos" panose="020B0004020202020204" pitchFamily="34" charset="0"/>
                <a:cs typeface="Times New Roman" panose="02020603050405020304" pitchFamily="18" charset="0"/>
              </a:rPr>
              <a:t>GlucoTrack App Features and Aspects</a:t>
            </a:r>
            <a:endParaRPr lang="en-IN" sz="4000"/>
          </a:p>
        </p:txBody>
      </p:sp>
      <p:sp>
        <p:nvSpPr>
          <p:cNvPr id="3" name="Content Placeholder 2">
            <a:extLst>
              <a:ext uri="{FF2B5EF4-FFF2-40B4-BE49-F238E27FC236}">
                <a16:creationId xmlns:a16="http://schemas.microsoft.com/office/drawing/2014/main" id="{DC048019-07D1-7348-7A9A-BC848633DABB}"/>
              </a:ext>
            </a:extLst>
          </p:cNvPr>
          <p:cNvSpPr>
            <a:spLocks noGrp="1"/>
          </p:cNvSpPr>
          <p:nvPr>
            <p:ph idx="1"/>
          </p:nvPr>
        </p:nvSpPr>
        <p:spPr>
          <a:xfrm>
            <a:off x="7531610" y="2434201"/>
            <a:ext cx="3822189" cy="3742762"/>
          </a:xfrm>
        </p:spPr>
        <p:txBody>
          <a:bodyPr>
            <a:normAutofit/>
          </a:bodyPr>
          <a:lstStyle/>
          <a:p>
            <a:pPr lvl="0"/>
            <a:r>
              <a:rPr lang="en-IN" sz="1700">
                <a:latin typeface="Arial" panose="020B0604020202020204" pitchFamily="34" charset="0"/>
                <a:cs typeface="Arial" panose="020B0604020202020204" pitchFamily="34" charset="0"/>
              </a:rPr>
              <a:t>GlucoTrack is a breakthrough digital health technology that is intended to make diabetes management easier and more accessible for everyone. </a:t>
            </a:r>
            <a:endParaRPr lang="en-IN" sz="1700">
              <a:latin typeface="Arial" panose="020B0604020202020204" pitchFamily="34" charset="0"/>
              <a:ea typeface="Aptos" panose="020B0004020202020204" pitchFamily="34" charset="0"/>
              <a:cs typeface="Arial" panose="020B0604020202020204" pitchFamily="34" charset="0"/>
            </a:endParaRPr>
          </a:p>
          <a:p>
            <a:pPr lvl="0"/>
            <a:r>
              <a:rPr lang="en-IN" sz="1700">
                <a:latin typeface="Arial" panose="020B0604020202020204" pitchFamily="34" charset="0"/>
                <a:cs typeface="Arial" panose="020B0604020202020204" pitchFamily="34" charset="0"/>
              </a:rPr>
              <a:t>The users will be able to monitor their glucose levels using Bluetooth glucometers that are inexpensive, manual input, and feedback based on their behaviour. </a:t>
            </a:r>
            <a:endParaRPr lang="en-IN" sz="1700">
              <a:latin typeface="Arial" panose="020B0604020202020204" pitchFamily="34" charset="0"/>
              <a:ea typeface="Aptos" panose="020B0004020202020204" pitchFamily="34" charset="0"/>
              <a:cs typeface="Arial" panose="020B0604020202020204" pitchFamily="34" charset="0"/>
            </a:endParaRPr>
          </a:p>
          <a:p>
            <a:pPr lvl="0"/>
            <a:r>
              <a:rPr lang="en-IN" sz="1700">
                <a:latin typeface="Arial" panose="020B0604020202020204" pitchFamily="34" charset="0"/>
                <a:cs typeface="Arial" panose="020B0604020202020204" pitchFamily="34" charset="0"/>
              </a:rPr>
              <a:t>GlucoTrack is accessible both online and offline, thereby lessening the impact of disparities brought about by digital resources. </a:t>
            </a:r>
            <a:endParaRPr lang="en-IN" sz="1700">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025066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493C-AE1C-248A-EF8B-A68562703D32}"/>
              </a:ext>
            </a:extLst>
          </p:cNvPr>
          <p:cNvSpPr>
            <a:spLocks noGrp="1"/>
          </p:cNvSpPr>
          <p:nvPr>
            <p:ph type="title"/>
          </p:nvPr>
        </p:nvSpPr>
        <p:spPr>
          <a:xfrm>
            <a:off x="797780" y="363562"/>
            <a:ext cx="10596439" cy="1616203"/>
          </a:xfrm>
        </p:spPr>
        <p:txBody>
          <a:bodyPr anchor="b">
            <a:normAutofit/>
          </a:bodyPr>
          <a:lstStyle/>
          <a:p>
            <a:pPr algn="ctr">
              <a:spcBef>
                <a:spcPts val="1200"/>
              </a:spcBef>
              <a:spcAft>
                <a:spcPts val="1200"/>
              </a:spcAft>
            </a:pPr>
            <a:r>
              <a:rPr lang="en-IN" sz="3000" b="1" kern="100" dirty="0">
                <a:effectLst/>
                <a:latin typeface="Arial" panose="020B0604020202020204" pitchFamily="34" charset="0"/>
                <a:ea typeface="Times New Roman" panose="02020603050405020304" pitchFamily="18" charset="0"/>
                <a:cs typeface="Times New Roman" panose="02020603050405020304" pitchFamily="18" charset="0"/>
              </a:rPr>
              <a:t>Problem being Addressed: Diabetes in Low-Income Communities</a:t>
            </a:r>
            <a:endParaRPr lang="en-IN" sz="3000" dirty="0"/>
          </a:p>
        </p:txBody>
      </p:sp>
      <p:pic>
        <p:nvPicPr>
          <p:cNvPr id="7" name="Picture 6" descr="A graph of blue rectangular bars&#10;&#10;AI-generated content may be incorrect.">
            <a:extLst>
              <a:ext uri="{FF2B5EF4-FFF2-40B4-BE49-F238E27FC236}">
                <a16:creationId xmlns:a16="http://schemas.microsoft.com/office/drawing/2014/main" id="{4CF13823-55F4-77AA-CF60-C7ECD2D5A00C}"/>
              </a:ext>
            </a:extLst>
          </p:cNvPr>
          <p:cNvPicPr>
            <a:picLocks noChangeAspect="1"/>
          </p:cNvPicPr>
          <p:nvPr/>
        </p:nvPicPr>
        <p:blipFill>
          <a:blip r:embed="rId3"/>
          <a:srcRect b="13387"/>
          <a:stretch>
            <a:fillRect/>
          </a:stretch>
        </p:blipFill>
        <p:spPr>
          <a:xfrm>
            <a:off x="5996245" y="2026167"/>
            <a:ext cx="5997576" cy="3857048"/>
          </a:xfrm>
          <a:prstGeom prst="rect">
            <a:avLst/>
          </a:prstGeom>
        </p:spPr>
      </p:pic>
      <p:graphicFrame>
        <p:nvGraphicFramePr>
          <p:cNvPr id="5" name="Content Placeholder 4">
            <a:extLst>
              <a:ext uri="{FF2B5EF4-FFF2-40B4-BE49-F238E27FC236}">
                <a16:creationId xmlns:a16="http://schemas.microsoft.com/office/drawing/2014/main" id="{8F3B38F8-40EF-87D9-4847-920DFAA8FA50}"/>
              </a:ext>
            </a:extLst>
          </p:cNvPr>
          <p:cNvGraphicFramePr>
            <a:graphicFrameLocks noGrp="1"/>
          </p:cNvGraphicFramePr>
          <p:nvPr>
            <p:ph idx="1"/>
          </p:nvPr>
        </p:nvGraphicFramePr>
        <p:xfrm>
          <a:off x="272843" y="2026167"/>
          <a:ext cx="5489602" cy="4090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4282D084-1756-5623-95BC-DA6D27C2A68F}"/>
              </a:ext>
            </a:extLst>
          </p:cNvPr>
          <p:cNvSpPr txBox="1"/>
          <p:nvPr/>
        </p:nvSpPr>
        <p:spPr>
          <a:xfrm>
            <a:off x="6691547" y="6075088"/>
            <a:ext cx="4894054" cy="369332"/>
          </a:xfrm>
          <a:prstGeom prst="rect">
            <a:avLst/>
          </a:prstGeom>
          <a:noFill/>
        </p:spPr>
        <p:txBody>
          <a:bodyPr wrap="square">
            <a:spAutoFit/>
          </a:bodyPr>
          <a:lstStyle/>
          <a:p>
            <a:pPr lvl="0" algn="ctr"/>
            <a:r>
              <a:rPr lang="en-IN" sz="1800" b="1" dirty="0">
                <a:latin typeface="Arial" panose="020B0604020202020204" pitchFamily="34" charset="0"/>
                <a:cs typeface="Arial" panose="020B0604020202020204" pitchFamily="34" charset="0"/>
              </a:rPr>
              <a:t>(Source: Statista, NHS Digital, 2024)</a:t>
            </a:r>
            <a:endParaRPr lang="en-IN" b="1" dirty="0"/>
          </a:p>
        </p:txBody>
      </p:sp>
    </p:spTree>
    <p:extLst>
      <p:ext uri="{BB962C8B-B14F-4D97-AF65-F5344CB8AC3E}">
        <p14:creationId xmlns:p14="http://schemas.microsoft.com/office/powerpoint/2010/main" val="4045146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09391-82E1-E05B-A19B-339610F5A39C}"/>
              </a:ext>
            </a:extLst>
          </p:cNvPr>
          <p:cNvSpPr>
            <a:spLocks noGrp="1"/>
          </p:cNvSpPr>
          <p:nvPr>
            <p:ph type="title"/>
          </p:nvPr>
        </p:nvSpPr>
        <p:spPr>
          <a:xfrm>
            <a:off x="5894962" y="479493"/>
            <a:ext cx="5458838" cy="1325563"/>
          </a:xfrm>
        </p:spPr>
        <p:txBody>
          <a:bodyPr>
            <a:normAutofit/>
          </a:bodyPr>
          <a:lstStyle/>
          <a:p>
            <a:pPr algn="ctr"/>
            <a:r>
              <a:rPr lang="en-IN" b="1" kern="100" dirty="0">
                <a:latin typeface="Arial" panose="020B0604020202020204" pitchFamily="34" charset="0"/>
                <a:ea typeface="Times New Roman" panose="02020603050405020304" pitchFamily="18" charset="0"/>
                <a:cs typeface="Times New Roman" panose="02020603050405020304" pitchFamily="18" charset="0"/>
              </a:rPr>
              <a:t>Justification</a:t>
            </a:r>
            <a:endParaRPr lang="en-IN" dirty="0"/>
          </a:p>
        </p:txBody>
      </p:sp>
      <p:pic>
        <p:nvPicPr>
          <p:cNvPr id="1026" name="Picture 2" descr="Health matters: preventing Type 2 Diabetes - GOV.UK">
            <a:extLst>
              <a:ext uri="{FF2B5EF4-FFF2-40B4-BE49-F238E27FC236}">
                <a16:creationId xmlns:a16="http://schemas.microsoft.com/office/drawing/2014/main" id="{4CF60BBC-C195-6A27-01D5-7792548ED29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5238" y="1488420"/>
            <a:ext cx="5198248" cy="383832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D2EE72E4-73AA-1E48-D768-94027F7B5B9C}"/>
              </a:ext>
            </a:extLst>
          </p:cNvPr>
          <p:cNvGraphicFramePr>
            <a:graphicFrameLocks noGrp="1"/>
          </p:cNvGraphicFramePr>
          <p:nvPr>
            <p:ph idx="1"/>
          </p:nvPr>
        </p:nvGraphicFramePr>
        <p:xfrm>
          <a:off x="5894962" y="1488420"/>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9493360A-DB1E-D0A6-F8B1-D31E0C6AD3B5}"/>
              </a:ext>
            </a:extLst>
          </p:cNvPr>
          <p:cNvSpPr txBox="1"/>
          <p:nvPr/>
        </p:nvSpPr>
        <p:spPr>
          <a:xfrm>
            <a:off x="436124" y="5454215"/>
            <a:ext cx="5458838" cy="307777"/>
          </a:xfrm>
          <a:prstGeom prst="rect">
            <a:avLst/>
          </a:prstGeom>
          <a:noFill/>
        </p:spPr>
        <p:txBody>
          <a:bodyPr wrap="square">
            <a:spAutoFit/>
          </a:bodyPr>
          <a:lstStyle/>
          <a:p>
            <a:pPr lvl="0" algn="ctr"/>
            <a:r>
              <a:rPr lang="en-IN" sz="1400" b="1" i="0" baseline="0" dirty="0">
                <a:latin typeface="Arial" panose="020B0604020202020204" pitchFamily="34" charset="0"/>
                <a:cs typeface="Arial" panose="020B0604020202020204" pitchFamily="34" charset="0"/>
              </a:rPr>
              <a:t>(Source: Gov.UK, 2025)</a:t>
            </a:r>
            <a:endParaRPr lang="en-IN" sz="1400" b="1" dirty="0"/>
          </a:p>
        </p:txBody>
      </p:sp>
    </p:spTree>
    <p:extLst>
      <p:ext uri="{BB962C8B-B14F-4D97-AF65-F5344CB8AC3E}">
        <p14:creationId xmlns:p14="http://schemas.microsoft.com/office/powerpoint/2010/main" val="1081710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86981-9E80-0BAC-256E-5056A485D8C4}"/>
              </a:ext>
            </a:extLst>
          </p:cNvPr>
          <p:cNvSpPr>
            <a:spLocks noGrp="1"/>
          </p:cNvSpPr>
          <p:nvPr>
            <p:ph type="title"/>
          </p:nvPr>
        </p:nvSpPr>
        <p:spPr>
          <a:xfrm>
            <a:off x="838200" y="365125"/>
            <a:ext cx="10515600" cy="1325563"/>
          </a:xfrm>
        </p:spPr>
        <p:txBody>
          <a:bodyPr>
            <a:normAutofit/>
          </a:bodyPr>
          <a:lstStyle/>
          <a:p>
            <a:r>
              <a:rPr lang="en-IN" sz="5400" b="1" kern="100">
                <a:latin typeface="Arial" panose="020B0604020202020204" pitchFamily="34" charset="0"/>
                <a:ea typeface="Times New Roman" panose="02020603050405020304" pitchFamily="18" charset="0"/>
                <a:cs typeface="Times New Roman" panose="02020603050405020304" pitchFamily="18" charset="0"/>
              </a:rPr>
              <a:t>Justification (Contd)</a:t>
            </a:r>
            <a:endParaRPr lang="en-IN" sz="540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0E638CC-8C8F-5D0D-E8E3-D333299870D6}"/>
              </a:ext>
            </a:extLst>
          </p:cNvPr>
          <p:cNvGraphicFramePr>
            <a:graphicFrameLocks noGrp="1"/>
          </p:cNvGraphicFramePr>
          <p:nvPr>
            <p:ph idx="1"/>
            <p:extLst>
              <p:ext uri="{D42A27DB-BD31-4B8C-83A1-F6EECF244321}">
                <p14:modId xmlns:p14="http://schemas.microsoft.com/office/powerpoint/2010/main" val="213790548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7026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4C0C-9A3F-7B63-E741-C30609FE5D70}"/>
              </a:ext>
            </a:extLst>
          </p:cNvPr>
          <p:cNvSpPr>
            <a:spLocks noGrp="1"/>
          </p:cNvSpPr>
          <p:nvPr>
            <p:ph type="title"/>
          </p:nvPr>
        </p:nvSpPr>
        <p:spPr>
          <a:xfrm>
            <a:off x="640080" y="325369"/>
            <a:ext cx="4368602" cy="1956841"/>
          </a:xfrm>
        </p:spPr>
        <p:txBody>
          <a:bodyPr anchor="b">
            <a:normAutofit/>
          </a:bodyPr>
          <a:lstStyle/>
          <a:p>
            <a:pPr>
              <a:spcBef>
                <a:spcPts val="1200"/>
              </a:spcBef>
              <a:spcAft>
                <a:spcPts val="1200"/>
              </a:spcAft>
            </a:pPr>
            <a:r>
              <a:rPr lang="en-IN" sz="4200" b="1" kern="100" dirty="0">
                <a:effectLst/>
                <a:latin typeface="Arial" panose="020B0604020202020204" pitchFamily="34" charset="0"/>
                <a:ea typeface="Times New Roman" panose="02020603050405020304" pitchFamily="18" charset="0"/>
                <a:cs typeface="Times New Roman" panose="02020603050405020304" pitchFamily="18" charset="0"/>
              </a:rPr>
              <a:t>Why the Target Group Was Chosen</a:t>
            </a:r>
            <a:endParaRPr lang="en-IN" sz="4200" dirty="0"/>
          </a:p>
        </p:txBody>
      </p:sp>
      <p:sp>
        <p:nvSpPr>
          <p:cNvPr id="3" name="Content Placeholder 2">
            <a:extLst>
              <a:ext uri="{FF2B5EF4-FFF2-40B4-BE49-F238E27FC236}">
                <a16:creationId xmlns:a16="http://schemas.microsoft.com/office/drawing/2014/main" id="{FFF13312-DB8A-9393-F2D7-1253D609121C}"/>
              </a:ext>
            </a:extLst>
          </p:cNvPr>
          <p:cNvSpPr>
            <a:spLocks noGrp="1"/>
          </p:cNvSpPr>
          <p:nvPr>
            <p:ph idx="1"/>
          </p:nvPr>
        </p:nvSpPr>
        <p:spPr>
          <a:xfrm>
            <a:off x="314325" y="2872899"/>
            <a:ext cx="4886325" cy="3738212"/>
          </a:xfrm>
        </p:spPr>
        <p:txBody>
          <a:bodyPr>
            <a:normAutofit lnSpcReduction="10000"/>
          </a:bodyPr>
          <a:lstStyle/>
          <a:p>
            <a:pPr marL="342900" lvl="0" indent="-342900" algn="just">
              <a:lnSpc>
                <a:spcPct val="110000"/>
              </a:lnSpc>
              <a:spcBef>
                <a:spcPts val="1200"/>
              </a:spcBef>
              <a:buFont typeface="Symbol" panose="05050102010706020507" pitchFamily="18" charset="2"/>
              <a:buChar char=""/>
            </a:pPr>
            <a:r>
              <a:rPr lang="en-IN" sz="1400" b="1" kern="100" dirty="0">
                <a:effectLst/>
                <a:latin typeface="Arial" panose="020B0604020202020204" pitchFamily="34" charset="0"/>
                <a:ea typeface="Aptos" panose="020B0004020202020204" pitchFamily="34" charset="0"/>
                <a:cs typeface="Arial" panose="020B0604020202020204" pitchFamily="34" charset="0"/>
              </a:rPr>
              <a:t>Target group</a:t>
            </a:r>
            <a:r>
              <a:rPr lang="en-IN" sz="1400" kern="100" dirty="0">
                <a:effectLst/>
                <a:latin typeface="Arial" panose="020B0604020202020204" pitchFamily="34" charset="0"/>
                <a:ea typeface="Aptos" panose="020B0004020202020204" pitchFamily="34" charset="0"/>
                <a:cs typeface="Arial" panose="020B0604020202020204" pitchFamily="34" charset="0"/>
              </a:rPr>
              <a:t>: adults aged 40-55 in low-income urban areas, where diabetes onset tends to occur earlier.</a:t>
            </a:r>
          </a:p>
          <a:p>
            <a:pPr marL="342900" lvl="0" indent="-342900" algn="just">
              <a:lnSpc>
                <a:spcPct val="110000"/>
              </a:lnSpc>
              <a:buFont typeface="Symbol" panose="05050102010706020507" pitchFamily="18" charset="2"/>
              <a:buChar char=""/>
            </a:pPr>
            <a:r>
              <a:rPr lang="en-IN" sz="1400" kern="100" dirty="0">
                <a:effectLst/>
                <a:latin typeface="Arial" panose="020B0604020202020204" pitchFamily="34" charset="0"/>
                <a:ea typeface="Aptos" panose="020B0004020202020204" pitchFamily="34" charset="0"/>
                <a:cs typeface="Arial" panose="020B0604020202020204" pitchFamily="34" charset="0"/>
              </a:rPr>
              <a:t>These adults often face financial obstacles to frequent glucose monitoring and regular clinical checks (</a:t>
            </a:r>
            <a:r>
              <a:rPr lang="en-US" sz="1400" kern="100" dirty="0">
                <a:effectLst/>
                <a:latin typeface="Arial" panose="020B0604020202020204" pitchFamily="34" charset="0"/>
                <a:ea typeface="Aptos" panose="020B0004020202020204" pitchFamily="34" charset="0"/>
                <a:cs typeface="Arial" panose="020B0604020202020204" pitchFamily="34" charset="0"/>
              </a:rPr>
              <a:t>Marvin and Powe, 2023)</a:t>
            </a:r>
            <a:r>
              <a:rPr lang="en-IN" sz="1400" kern="100" dirty="0">
                <a:effectLst/>
                <a:latin typeface="Arial" panose="020B0604020202020204" pitchFamily="34" charset="0"/>
                <a:ea typeface="Aptos" panose="020B0004020202020204" pitchFamily="34" charset="0"/>
                <a:cs typeface="Arial" panose="020B0604020202020204" pitchFamily="34" charset="0"/>
              </a:rPr>
              <a:t>.</a:t>
            </a:r>
          </a:p>
          <a:p>
            <a:pPr marL="342900" indent="-342900" algn="just">
              <a:lnSpc>
                <a:spcPct val="110000"/>
              </a:lnSpc>
              <a:buFont typeface="Symbol" panose="05050102010706020507" pitchFamily="18" charset="2"/>
              <a:buChar char=""/>
            </a:pPr>
            <a:r>
              <a:rPr lang="en-IN" sz="1400" dirty="0">
                <a:latin typeface="Arial" panose="020B0604020202020204" pitchFamily="34" charset="0"/>
                <a:cs typeface="Arial" panose="020B0604020202020204" pitchFamily="34" charset="0"/>
              </a:rPr>
              <a:t>The focus of the innovation is on adults aged 40 to 55 who live in low-income urban areas because they were at increased risk of type 2 diabetes and might even succumb to it earlier, among others, due to socioeconomic and lifestyle factors. </a:t>
            </a:r>
          </a:p>
          <a:p>
            <a:pPr marL="342900" indent="-342900" algn="just">
              <a:lnSpc>
                <a:spcPct val="110000"/>
              </a:lnSpc>
              <a:buFont typeface="Symbol" panose="05050102010706020507" pitchFamily="18" charset="2"/>
              <a:buChar char=""/>
            </a:pPr>
            <a:r>
              <a:rPr lang="en-IN" sz="1400" dirty="0">
                <a:latin typeface="Arial" panose="020B0604020202020204" pitchFamily="34" charset="0"/>
                <a:cs typeface="Arial" panose="020B0604020202020204" pitchFamily="34" charset="0"/>
              </a:rPr>
              <a:t>It was noted that people in low-income neighbourhoods are often subjected to the limited financial resources situation which restricts them from self-monitoring their glucose levels as well as being in touch with their healthcare provider regularly </a:t>
            </a:r>
            <a:r>
              <a:rPr lang="en-IN" sz="1400" kern="100" dirty="0">
                <a:latin typeface="Arial" panose="020B0604020202020204" pitchFamily="34" charset="0"/>
                <a:ea typeface="Aptos" panose="020B0004020202020204" pitchFamily="34" charset="0"/>
                <a:cs typeface="Arial" panose="020B0604020202020204" pitchFamily="34" charset="0"/>
              </a:rPr>
              <a:t>(</a:t>
            </a:r>
            <a:r>
              <a:rPr lang="en-US" sz="1400" kern="100" dirty="0">
                <a:latin typeface="Arial" panose="020B0604020202020204" pitchFamily="34" charset="0"/>
                <a:ea typeface="Aptos" panose="020B0004020202020204" pitchFamily="34" charset="0"/>
                <a:cs typeface="Arial" panose="020B0604020202020204" pitchFamily="34" charset="0"/>
              </a:rPr>
              <a:t>Marvin and Powe, 2023)</a:t>
            </a:r>
            <a:r>
              <a:rPr lang="en-IN" sz="1400" dirty="0">
                <a:latin typeface="Arial" panose="020B0604020202020204" pitchFamily="34" charset="0"/>
                <a:cs typeface="Arial" panose="020B0604020202020204" pitchFamily="34" charset="0"/>
              </a:rPr>
              <a:t>. </a:t>
            </a:r>
          </a:p>
        </p:txBody>
      </p:sp>
      <p:pic>
        <p:nvPicPr>
          <p:cNvPr id="2050" name="Picture 2" descr="Over 42,000 under 40 living with type 2 diabetes across the North of England  | Diabetes UK">
            <a:extLst>
              <a:ext uri="{FF2B5EF4-FFF2-40B4-BE49-F238E27FC236}">
                <a16:creationId xmlns:a16="http://schemas.microsoft.com/office/drawing/2014/main" id="{9C877835-3694-D580-A217-B48928DCEC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277" r="1502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370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 A comparative bar chart showing the percentage of people who own a smartphone by year and age.">
            <a:extLst>
              <a:ext uri="{FF2B5EF4-FFF2-40B4-BE49-F238E27FC236}">
                <a16:creationId xmlns:a16="http://schemas.microsoft.com/office/drawing/2014/main" id="{4F328661-A6C6-A42C-69CE-7365CDA3981B}"/>
              </a:ext>
            </a:extLst>
          </p:cNvPr>
          <p:cNvPicPr>
            <a:picLocks noChangeAspect="1"/>
          </p:cNvPicPr>
          <p:nvPr/>
        </p:nvPicPr>
        <p:blipFill>
          <a:blip r:embed="rId3">
            <a:extLst>
              <a:ext uri="{28A0092B-C50C-407E-A947-70E740481C1C}">
                <a14:useLocalDpi xmlns:a14="http://schemas.microsoft.com/office/drawing/2010/main" val="0"/>
              </a:ext>
            </a:extLst>
          </a:blip>
          <a:srcRect t="1960" b="5932"/>
          <a:stretch>
            <a:fillRect/>
          </a:stretch>
        </p:blipFill>
        <p:spPr bwMode="auto">
          <a:xfrm>
            <a:off x="336885" y="801185"/>
            <a:ext cx="6628692" cy="5687481"/>
          </a:xfrm>
          <a:prstGeom prst="rect">
            <a:avLst/>
          </a:prstGeom>
          <a:noFill/>
        </p:spPr>
      </p:pic>
      <p:sp>
        <p:nvSpPr>
          <p:cNvPr id="2" name="Title 1">
            <a:extLst>
              <a:ext uri="{FF2B5EF4-FFF2-40B4-BE49-F238E27FC236}">
                <a16:creationId xmlns:a16="http://schemas.microsoft.com/office/drawing/2014/main" id="{9035B6BF-B99E-3F89-F3DB-40FE84C7239E}"/>
              </a:ext>
            </a:extLst>
          </p:cNvPr>
          <p:cNvSpPr>
            <a:spLocks noGrp="1"/>
          </p:cNvSpPr>
          <p:nvPr>
            <p:ph type="title"/>
          </p:nvPr>
        </p:nvSpPr>
        <p:spPr>
          <a:xfrm>
            <a:off x="7531610" y="365125"/>
            <a:ext cx="3822189" cy="1899912"/>
          </a:xfrm>
        </p:spPr>
        <p:txBody>
          <a:bodyPr>
            <a:normAutofit fontScale="90000"/>
          </a:bodyPr>
          <a:lstStyle/>
          <a:p>
            <a:r>
              <a:rPr lang="en-IN" sz="4000" b="1" kern="100" dirty="0">
                <a:latin typeface="Arial" panose="020B0604020202020204" pitchFamily="34" charset="0"/>
                <a:ea typeface="Times New Roman" panose="02020603050405020304" pitchFamily="18" charset="0"/>
                <a:cs typeface="Times New Roman" panose="02020603050405020304" pitchFamily="18" charset="0"/>
              </a:rPr>
              <a:t>Why the Target Group Was Chosen (</a:t>
            </a:r>
            <a:r>
              <a:rPr lang="en-IN" sz="4000" b="1" kern="100" dirty="0" err="1">
                <a:latin typeface="Arial" panose="020B0604020202020204" pitchFamily="34" charset="0"/>
                <a:ea typeface="Times New Roman" panose="02020603050405020304" pitchFamily="18" charset="0"/>
                <a:cs typeface="Times New Roman" panose="02020603050405020304" pitchFamily="18" charset="0"/>
              </a:rPr>
              <a:t>Contd</a:t>
            </a:r>
            <a:r>
              <a:rPr lang="en-IN" sz="4000" b="1" kern="100" dirty="0">
                <a:latin typeface="Arial" panose="020B0604020202020204" pitchFamily="34" charset="0"/>
                <a:ea typeface="Times New Roman" panose="02020603050405020304" pitchFamily="18" charset="0"/>
                <a:cs typeface="Times New Roman" panose="02020603050405020304" pitchFamily="18" charset="0"/>
              </a:rPr>
              <a:t>)</a:t>
            </a:r>
            <a:endParaRPr lang="en-IN" sz="4000" dirty="0"/>
          </a:p>
        </p:txBody>
      </p:sp>
      <p:sp>
        <p:nvSpPr>
          <p:cNvPr id="3" name="Content Placeholder 2">
            <a:extLst>
              <a:ext uri="{FF2B5EF4-FFF2-40B4-BE49-F238E27FC236}">
                <a16:creationId xmlns:a16="http://schemas.microsoft.com/office/drawing/2014/main" id="{53DB8093-467B-F408-ACCA-66482F4D9DE4}"/>
              </a:ext>
            </a:extLst>
          </p:cNvPr>
          <p:cNvSpPr>
            <a:spLocks noGrp="1"/>
          </p:cNvSpPr>
          <p:nvPr>
            <p:ph idx="1"/>
          </p:nvPr>
        </p:nvSpPr>
        <p:spPr>
          <a:xfrm>
            <a:off x="6965577" y="2434201"/>
            <a:ext cx="4889539" cy="3742762"/>
          </a:xfrm>
        </p:spPr>
        <p:txBody>
          <a:bodyPr>
            <a:noAutofit/>
          </a:bodyPr>
          <a:lstStyle/>
          <a:p>
            <a:pPr marL="342900" lvl="0" indent="-342900">
              <a:lnSpc>
                <a:spcPct val="100000"/>
              </a:lnSpc>
              <a:buFont typeface="Symbol" panose="05050102010706020507" pitchFamily="18" charset="2"/>
              <a:buChar char=""/>
            </a:pPr>
            <a:r>
              <a:rPr lang="en-IN" sz="1600" kern="100" dirty="0">
                <a:latin typeface="Arial" panose="020B0604020202020204" pitchFamily="34" charset="0"/>
                <a:ea typeface="Aptos" panose="020B0004020202020204" pitchFamily="34" charset="0"/>
                <a:cs typeface="Times New Roman" panose="02020603050405020304" pitchFamily="18" charset="0"/>
              </a:rPr>
              <a:t>Data show mobile device ownership remains high across UK adults where majority of those 40+ own a smartphone (</a:t>
            </a:r>
            <a:r>
              <a:rPr lang="en-IN" sz="1600" kern="100" dirty="0" err="1">
                <a:latin typeface="Arial" panose="020B0604020202020204" pitchFamily="34" charset="0"/>
                <a:ea typeface="Aptos" panose="020B0004020202020204" pitchFamily="34" charset="0"/>
                <a:cs typeface="Times New Roman" panose="02020603050405020304" pitchFamily="18" charset="0"/>
              </a:rPr>
              <a:t>Uswitch</a:t>
            </a:r>
            <a:r>
              <a:rPr lang="en-IN" sz="1600" kern="100" dirty="0">
                <a:latin typeface="Arial" panose="020B0604020202020204" pitchFamily="34" charset="0"/>
                <a:ea typeface="Aptos" panose="020B0004020202020204" pitchFamily="34" charset="0"/>
                <a:cs typeface="Times New Roman" panose="02020603050405020304" pitchFamily="18" charset="0"/>
              </a:rPr>
              <a:t>, 2025).  </a:t>
            </a:r>
          </a:p>
          <a:p>
            <a:pPr marL="342900" lvl="0" indent="-342900">
              <a:lnSpc>
                <a:spcPct val="100000"/>
              </a:lnSpc>
              <a:spcAft>
                <a:spcPts val="1200"/>
              </a:spcAft>
              <a:buFont typeface="Symbol" panose="05050102010706020507" pitchFamily="18" charset="2"/>
              <a:buChar char=""/>
            </a:pPr>
            <a:r>
              <a:rPr lang="en-IN" sz="1600" kern="100" dirty="0">
                <a:latin typeface="Arial" panose="020B0604020202020204" pitchFamily="34" charset="0"/>
                <a:ea typeface="Aptos" panose="020B0004020202020204" pitchFamily="34" charset="0"/>
                <a:cs typeface="Times New Roman" panose="02020603050405020304" pitchFamily="18" charset="0"/>
              </a:rPr>
              <a:t>Despite high smartphone access, deprived communities still face digital skills gaps and lower broadband/data access, creating both opportunity and challenge (Correa, 2024).</a:t>
            </a:r>
          </a:p>
          <a:p>
            <a:pPr marL="342900" lvl="0" indent="-342900">
              <a:lnSpc>
                <a:spcPct val="100000"/>
              </a:lnSpc>
              <a:spcAft>
                <a:spcPts val="1200"/>
              </a:spcAft>
              <a:buFont typeface="Symbol" panose="05050102010706020507" pitchFamily="18" charset="2"/>
              <a:buChar char=""/>
            </a:pPr>
            <a:r>
              <a:rPr lang="en-US" sz="1600" kern="100" dirty="0">
                <a:latin typeface="Arial" panose="020B0604020202020204" pitchFamily="34" charset="0"/>
                <a:ea typeface="Aptos" panose="020B0004020202020204" pitchFamily="34" charset="0"/>
                <a:cs typeface="Times New Roman" panose="02020603050405020304" pitchFamily="18" charset="0"/>
              </a:rPr>
              <a:t>In such a scenario of relatively high access to devices but limited digital options, a mobile-app intervention such as </a:t>
            </a:r>
            <a:r>
              <a:rPr lang="en-US" sz="1600" kern="100" dirty="0" err="1">
                <a:latin typeface="Arial" panose="020B0604020202020204" pitchFamily="34" charset="0"/>
                <a:ea typeface="Aptos" panose="020B0004020202020204" pitchFamily="34" charset="0"/>
                <a:cs typeface="Times New Roman" panose="02020603050405020304" pitchFamily="18" charset="0"/>
              </a:rPr>
              <a:t>GlucoTrack</a:t>
            </a:r>
            <a:r>
              <a:rPr lang="en-US" sz="1600" kern="100" dirty="0">
                <a:latin typeface="Arial" panose="020B0604020202020204" pitchFamily="34" charset="0"/>
                <a:ea typeface="Aptos" panose="020B0004020202020204" pitchFamily="34" charset="0"/>
                <a:cs typeface="Times New Roman" panose="02020603050405020304" pitchFamily="18" charset="0"/>
              </a:rPr>
              <a:t> can take advantage of hardware while considering necessary accessibility components and support for this population.</a:t>
            </a:r>
          </a:p>
        </p:txBody>
      </p:sp>
      <p:sp>
        <p:nvSpPr>
          <p:cNvPr id="6" name="TextBox 5">
            <a:extLst>
              <a:ext uri="{FF2B5EF4-FFF2-40B4-BE49-F238E27FC236}">
                <a16:creationId xmlns:a16="http://schemas.microsoft.com/office/drawing/2014/main" id="{0D8D79F4-5D0F-6DE6-CA30-2323033775AB}"/>
              </a:ext>
            </a:extLst>
          </p:cNvPr>
          <p:cNvSpPr txBox="1"/>
          <p:nvPr/>
        </p:nvSpPr>
        <p:spPr>
          <a:xfrm>
            <a:off x="603231" y="6304000"/>
            <a:ext cx="6096000" cy="369332"/>
          </a:xfrm>
          <a:prstGeom prst="rect">
            <a:avLst/>
          </a:prstGeom>
          <a:noFill/>
        </p:spPr>
        <p:txBody>
          <a:bodyPr wrap="square">
            <a:spAutoFit/>
          </a:bodyPr>
          <a:lstStyle/>
          <a:p>
            <a:pPr algn="ctr"/>
            <a:r>
              <a:rPr lang="en-IN" b="1" kern="100" dirty="0">
                <a:latin typeface="Arial" panose="020B0604020202020204" pitchFamily="34" charset="0"/>
                <a:ea typeface="Aptos" panose="020B0004020202020204" pitchFamily="34" charset="0"/>
                <a:cs typeface="Times New Roman" panose="02020603050405020304" pitchFamily="18" charset="0"/>
              </a:rPr>
              <a:t>(Source: </a:t>
            </a:r>
            <a:r>
              <a:rPr lang="en-IN" sz="1800" b="1" kern="100" dirty="0" err="1">
                <a:latin typeface="Arial" panose="020B0604020202020204" pitchFamily="34" charset="0"/>
                <a:ea typeface="Aptos" panose="020B0004020202020204" pitchFamily="34" charset="0"/>
                <a:cs typeface="Times New Roman" panose="02020603050405020304" pitchFamily="18" charset="0"/>
              </a:rPr>
              <a:t>Uswitch</a:t>
            </a:r>
            <a:r>
              <a:rPr lang="en-IN" sz="1800" b="1" kern="100" dirty="0">
                <a:latin typeface="Arial" panose="020B0604020202020204" pitchFamily="34" charset="0"/>
                <a:ea typeface="Aptos" panose="020B0004020202020204" pitchFamily="34" charset="0"/>
                <a:cs typeface="Times New Roman" panose="02020603050405020304" pitchFamily="18" charset="0"/>
              </a:rPr>
              <a:t>, 2025)</a:t>
            </a:r>
            <a:endParaRPr lang="en-IN" b="1" dirty="0"/>
          </a:p>
        </p:txBody>
      </p:sp>
    </p:spTree>
    <p:extLst>
      <p:ext uri="{BB962C8B-B14F-4D97-AF65-F5344CB8AC3E}">
        <p14:creationId xmlns:p14="http://schemas.microsoft.com/office/powerpoint/2010/main" val="529658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A2BC2-8345-427E-C670-A3421F5CF151}"/>
              </a:ext>
            </a:extLst>
          </p:cNvPr>
          <p:cNvSpPr>
            <a:spLocks noGrp="1"/>
          </p:cNvSpPr>
          <p:nvPr>
            <p:ph type="title"/>
          </p:nvPr>
        </p:nvSpPr>
        <p:spPr>
          <a:xfrm>
            <a:off x="1043631" y="809898"/>
            <a:ext cx="10173010" cy="1554480"/>
          </a:xfrm>
        </p:spPr>
        <p:txBody>
          <a:bodyPr anchor="ctr">
            <a:normAutofit/>
          </a:bodyPr>
          <a:lstStyle/>
          <a:p>
            <a:r>
              <a:rPr lang="en-GB" sz="4800" b="1" dirty="0">
                <a:latin typeface="Arial" panose="020B0604020202020204" pitchFamily="34" charset="0"/>
                <a:cs typeface="Arial" panose="020B0604020202020204" pitchFamily="34" charset="0"/>
              </a:rPr>
              <a:t>Comparison With Other Countries</a:t>
            </a:r>
            <a:endParaRPr lang="en-IN" sz="4800" b="1" dirty="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24C5F988-3E1B-0EB7-9671-61A84FD1F727}"/>
              </a:ext>
            </a:extLst>
          </p:cNvPr>
          <p:cNvGraphicFramePr>
            <a:graphicFrameLocks noGrp="1"/>
          </p:cNvGraphicFramePr>
          <p:nvPr>
            <p:ph idx="1"/>
            <p:extLst>
              <p:ext uri="{D42A27DB-BD31-4B8C-83A1-F6EECF244321}">
                <p14:modId xmlns:p14="http://schemas.microsoft.com/office/powerpoint/2010/main" val="2262388805"/>
              </p:ext>
            </p:extLst>
          </p:nvPr>
        </p:nvGraphicFramePr>
        <p:xfrm>
          <a:off x="904602" y="3020292"/>
          <a:ext cx="10378442" cy="2989988"/>
        </p:xfrm>
        <a:graphic>
          <a:graphicData uri="http://schemas.openxmlformats.org/drawingml/2006/table">
            <a:tbl>
              <a:tblPr firstRow="1" firstCol="1" bandRow="1">
                <a:tableStyleId>{00A15C55-8517-42AA-B614-E9B94910E393}</a:tableStyleId>
              </a:tblPr>
              <a:tblGrid>
                <a:gridCol w="1803453">
                  <a:extLst>
                    <a:ext uri="{9D8B030D-6E8A-4147-A177-3AD203B41FA5}">
                      <a16:colId xmlns:a16="http://schemas.microsoft.com/office/drawing/2014/main" val="2690441170"/>
                    </a:ext>
                  </a:extLst>
                </a:gridCol>
                <a:gridCol w="4445429">
                  <a:extLst>
                    <a:ext uri="{9D8B030D-6E8A-4147-A177-3AD203B41FA5}">
                      <a16:colId xmlns:a16="http://schemas.microsoft.com/office/drawing/2014/main" val="2836203096"/>
                    </a:ext>
                  </a:extLst>
                </a:gridCol>
                <a:gridCol w="4129560">
                  <a:extLst>
                    <a:ext uri="{9D8B030D-6E8A-4147-A177-3AD203B41FA5}">
                      <a16:colId xmlns:a16="http://schemas.microsoft.com/office/drawing/2014/main" val="203749692"/>
                    </a:ext>
                  </a:extLst>
                </a:gridCol>
              </a:tblGrid>
              <a:tr h="298923">
                <a:tc>
                  <a:txBody>
                    <a:bodyPr/>
                    <a:lstStyle/>
                    <a:p>
                      <a:pPr algn="ctr">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Country</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ctr">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Diabetes prevalence / income-disparity data</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ctr">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Relevance to target group rationale</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extLst>
                  <a:ext uri="{0D108BD9-81ED-4DB2-BD59-A6C34878D82A}">
                    <a16:rowId xmlns:a16="http://schemas.microsoft.com/office/drawing/2014/main" val="3811292326"/>
                  </a:ext>
                </a:extLst>
              </a:tr>
              <a:tr h="597972">
                <a:tc>
                  <a:txBody>
                    <a:bodyPr/>
                    <a:lstStyle/>
                    <a:p>
                      <a:pPr algn="ctr">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US</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Among adults 55-64 in the lowest income decile: prevalence 14.5% vs 6.0% in highest income decile (Choi et al., 2020)</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Shows strong income-gradient: low income = higher risk → supports focus on low-income urban adults.</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extLst>
                  <a:ext uri="{0D108BD9-81ED-4DB2-BD59-A6C34878D82A}">
                    <a16:rowId xmlns:a16="http://schemas.microsoft.com/office/drawing/2014/main" val="3484779441"/>
                  </a:ext>
                </a:extLst>
              </a:tr>
              <a:tr h="1196071">
                <a:tc>
                  <a:txBody>
                    <a:bodyPr/>
                    <a:lstStyle/>
                    <a:p>
                      <a:pPr algn="ctr">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India</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Overall age-standardised prevalence of 6.1% women, 6.5% men, plus significant rural/poor-wealth-quintile prevalence having 5.9% in poorest quintile rural aged 40+ (Varghese et al., 2023). </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Demonstrates risk in low-wealth and non-urban settings even in a middle-income country → supports low-income urban adaptation.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extLst>
                  <a:ext uri="{0D108BD9-81ED-4DB2-BD59-A6C34878D82A}">
                    <a16:rowId xmlns:a16="http://schemas.microsoft.com/office/drawing/2014/main" val="2453254204"/>
                  </a:ext>
                </a:extLst>
              </a:tr>
              <a:tr h="897022">
                <a:tc>
                  <a:txBody>
                    <a:bodyPr/>
                    <a:lstStyle/>
                    <a:p>
                      <a:pPr algn="ctr">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Global LMICs</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Study found diabetes prevalences: Low-income countries have 12.3%, Lower middle with 8.7%, High-income have 6.6% (Flood et al., 2022)</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Confirms that lower income/status countries carry higher burdens → emphasises need to target disadvantaged groups in high-income settings too.</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7834" marR="67834" marT="0" marB="0"/>
                </a:tc>
                <a:extLst>
                  <a:ext uri="{0D108BD9-81ED-4DB2-BD59-A6C34878D82A}">
                    <a16:rowId xmlns:a16="http://schemas.microsoft.com/office/drawing/2014/main" val="1939162256"/>
                  </a:ext>
                </a:extLst>
              </a:tr>
            </a:tbl>
          </a:graphicData>
        </a:graphic>
      </p:graphicFrame>
    </p:spTree>
    <p:extLst>
      <p:ext uri="{BB962C8B-B14F-4D97-AF65-F5344CB8AC3E}">
        <p14:creationId xmlns:p14="http://schemas.microsoft.com/office/powerpoint/2010/main" val="3048765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CBF6D8-D812-FBF0-A710-81E83A471601}"/>
              </a:ext>
            </a:extLst>
          </p:cNvPr>
          <p:cNvSpPr>
            <a:spLocks noGrp="1"/>
          </p:cNvSpPr>
          <p:nvPr>
            <p:ph type="title"/>
          </p:nvPr>
        </p:nvSpPr>
        <p:spPr>
          <a:xfrm>
            <a:off x="609600" y="479493"/>
            <a:ext cx="10744200" cy="1325563"/>
          </a:xfrm>
        </p:spPr>
        <p:txBody>
          <a:bodyPr>
            <a:normAutofit/>
          </a:bodyPr>
          <a:lstStyle/>
          <a:p>
            <a:pPr algn="ctr"/>
            <a:r>
              <a:rPr lang="en-IN" sz="3400" b="1" dirty="0">
                <a:effectLst/>
                <a:latin typeface="Arial" panose="020B0604020202020204" pitchFamily="34" charset="0"/>
                <a:ea typeface="Aptos" panose="020B0004020202020204" pitchFamily="34" charset="0"/>
                <a:cs typeface="Times New Roman" panose="02020603050405020304" pitchFamily="18" charset="0"/>
              </a:rPr>
              <a:t>Consequences of Not Addressing the Problem</a:t>
            </a:r>
            <a:endParaRPr lang="en-IN" sz="3400" dirty="0"/>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How have diabetes costs and outcomes changed over time in the U.S.? -  Peterson-KFF Health System Tracker">
            <a:extLst>
              <a:ext uri="{FF2B5EF4-FFF2-40B4-BE49-F238E27FC236}">
                <a16:creationId xmlns:a16="http://schemas.microsoft.com/office/drawing/2014/main" id="{43DB5FA0-BC42-055B-8873-13716FCC4E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29491" y="1713846"/>
            <a:ext cx="5167745" cy="377255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graphicFrame>
        <p:nvGraphicFramePr>
          <p:cNvPr id="8" name="Content Placeholder 7">
            <a:extLst>
              <a:ext uri="{FF2B5EF4-FFF2-40B4-BE49-F238E27FC236}">
                <a16:creationId xmlns:a16="http://schemas.microsoft.com/office/drawing/2014/main" id="{AB2D813C-CDC1-E635-E847-68C4998F931D}"/>
              </a:ext>
            </a:extLst>
          </p:cNvPr>
          <p:cNvGraphicFramePr>
            <a:graphicFrameLocks noGrp="1"/>
          </p:cNvGraphicFramePr>
          <p:nvPr>
            <p:ph idx="1"/>
            <p:extLst>
              <p:ext uri="{D42A27DB-BD31-4B8C-83A1-F6EECF244321}">
                <p14:modId xmlns:p14="http://schemas.microsoft.com/office/powerpoint/2010/main" val="3394541335"/>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7903D2AF-FF1B-AD6A-5E05-192497D06B53}"/>
              </a:ext>
            </a:extLst>
          </p:cNvPr>
          <p:cNvSpPr txBox="1"/>
          <p:nvPr/>
        </p:nvSpPr>
        <p:spPr>
          <a:xfrm>
            <a:off x="1384041" y="5577650"/>
            <a:ext cx="3406442" cy="338554"/>
          </a:xfrm>
          <a:prstGeom prst="rect">
            <a:avLst/>
          </a:prstGeom>
          <a:noFill/>
        </p:spPr>
        <p:txBody>
          <a:bodyPr wrap="square">
            <a:spAutoFit/>
          </a:bodyPr>
          <a:lstStyle/>
          <a:p>
            <a:r>
              <a:rPr lang="en-IN" sz="1600" b="1" kern="100" dirty="0">
                <a:effectLst/>
                <a:latin typeface="Arial" panose="020B0604020202020204" pitchFamily="34" charset="0"/>
                <a:ea typeface="Aptos" panose="020B0004020202020204" pitchFamily="34" charset="0"/>
                <a:cs typeface="Times New Roman" panose="02020603050405020304" pitchFamily="18" charset="0"/>
              </a:rPr>
              <a:t>Source: Peterson-KFF (2025) </a:t>
            </a:r>
            <a:endParaRPr lang="en-IN" sz="1600" b="1" dirty="0"/>
          </a:p>
        </p:txBody>
      </p:sp>
    </p:spTree>
    <p:extLst>
      <p:ext uri="{BB962C8B-B14F-4D97-AF65-F5344CB8AC3E}">
        <p14:creationId xmlns:p14="http://schemas.microsoft.com/office/powerpoint/2010/main" val="347542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CD958-A711-76F2-D040-25630B8B5447}"/>
              </a:ext>
            </a:extLst>
          </p:cNvPr>
          <p:cNvSpPr>
            <a:spLocks noGrp="1"/>
          </p:cNvSpPr>
          <p:nvPr>
            <p:ph type="title"/>
          </p:nvPr>
        </p:nvSpPr>
        <p:spPr>
          <a:xfrm>
            <a:off x="572493" y="238539"/>
            <a:ext cx="11018520" cy="1434415"/>
          </a:xfrm>
        </p:spPr>
        <p:txBody>
          <a:bodyPr anchor="b">
            <a:normAutofit/>
          </a:bodyPr>
          <a:lstStyle/>
          <a:p>
            <a:r>
              <a:rPr lang="en-IN" sz="4600" b="1">
                <a:latin typeface="Arial" panose="020B0604020202020204" pitchFamily="34" charset="0"/>
                <a:ea typeface="Aptos" panose="020B0004020202020204" pitchFamily="34" charset="0"/>
                <a:cs typeface="Times New Roman" panose="02020603050405020304" pitchFamily="18" charset="0"/>
              </a:rPr>
              <a:t>Consequences of Not Addressing the Problem (Contd)</a:t>
            </a:r>
            <a:endParaRPr lang="en-IN" sz="4600"/>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D7DDC0-247A-30C1-9408-DF177053F9C4}"/>
              </a:ext>
            </a:extLst>
          </p:cNvPr>
          <p:cNvSpPr>
            <a:spLocks noGrp="1"/>
          </p:cNvSpPr>
          <p:nvPr>
            <p:ph idx="1"/>
          </p:nvPr>
        </p:nvSpPr>
        <p:spPr>
          <a:xfrm>
            <a:off x="572494" y="2071316"/>
            <a:ext cx="5343398" cy="4119172"/>
          </a:xfrm>
        </p:spPr>
        <p:txBody>
          <a:bodyPr anchor="t">
            <a:normAutofit/>
          </a:bodyPr>
          <a:lstStyle/>
          <a:p>
            <a:pPr marL="342900" lvl="0" indent="-342900">
              <a:buFont typeface="Symbol" panose="05050102010706020507" pitchFamily="18" charset="2"/>
              <a:buChar char=""/>
            </a:pPr>
            <a:r>
              <a:rPr lang="en-IN" sz="1800" kern="100" dirty="0">
                <a:latin typeface="Arial" panose="020B0604020202020204" pitchFamily="34" charset="0"/>
                <a:ea typeface="Aptos" panose="020B0004020202020204" pitchFamily="34" charset="0"/>
                <a:cs typeface="Arial" panose="020B0604020202020204" pitchFamily="34" charset="0"/>
              </a:rPr>
              <a:t>Diabetes-related hospital admissions continue to rise as hospitalisation rates for type 2 diabetes increased between 1999 and 2020 (</a:t>
            </a:r>
            <a:r>
              <a:rPr lang="en-US" sz="1800" kern="100" dirty="0" err="1">
                <a:latin typeface="Arial" panose="020B0604020202020204" pitchFamily="34" charset="0"/>
                <a:ea typeface="Aptos" panose="020B0004020202020204" pitchFamily="34" charset="0"/>
                <a:cs typeface="Arial" panose="020B0604020202020204" pitchFamily="34" charset="0"/>
              </a:rPr>
              <a:t>AbuHammad</a:t>
            </a:r>
            <a:r>
              <a:rPr lang="en-US" sz="1800" kern="100" dirty="0">
                <a:latin typeface="Arial" panose="020B0604020202020204" pitchFamily="34" charset="0"/>
                <a:ea typeface="Aptos" panose="020B0004020202020204" pitchFamily="34" charset="0"/>
                <a:cs typeface="Arial" panose="020B0604020202020204" pitchFamily="34" charset="0"/>
              </a:rPr>
              <a:t>, Naser and Hassouneh, 2023)</a:t>
            </a:r>
            <a:r>
              <a:rPr lang="en-IN" sz="1800" kern="100" dirty="0">
                <a:latin typeface="Arial" panose="020B0604020202020204" pitchFamily="34" charset="0"/>
                <a:ea typeface="Aptos" panose="020B0004020202020204" pitchFamily="34" charset="0"/>
                <a:cs typeface="Arial" panose="020B0604020202020204" pitchFamily="34" charset="0"/>
              </a:rPr>
              <a:t>.</a:t>
            </a:r>
          </a:p>
          <a:p>
            <a:pPr marL="342900" lvl="0" indent="-342900">
              <a:spcAft>
                <a:spcPts val="1200"/>
              </a:spcAft>
              <a:buFont typeface="Symbol" panose="05050102010706020507" pitchFamily="18" charset="2"/>
              <a:buChar char=""/>
            </a:pPr>
            <a:r>
              <a:rPr lang="en-IN" sz="1800" kern="100" dirty="0">
                <a:latin typeface="Arial" panose="020B0604020202020204" pitchFamily="34" charset="0"/>
                <a:ea typeface="Aptos" panose="020B0004020202020204" pitchFamily="34" charset="0"/>
                <a:cs typeface="Arial" panose="020B0604020202020204" pitchFamily="34" charset="0"/>
              </a:rPr>
              <a:t>The UK health service spends over £10 billion per year on diabetes care which is around the range of the NHS budget (NHS England, 2024).</a:t>
            </a:r>
          </a:p>
          <a:p>
            <a:pPr marL="342900" lvl="0" indent="-342900">
              <a:spcAft>
                <a:spcPts val="1200"/>
              </a:spcAft>
              <a:buFont typeface="Symbol" panose="05050102010706020507" pitchFamily="18" charset="2"/>
              <a:buChar char=""/>
            </a:pPr>
            <a:r>
              <a:rPr kumimoji="0" lang="en-IN"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Thus if no action is integrated, it will lead to increased expenses as well as more serious complications, and greater inequalities in health. This is why the need for early detection and early treatment is very important. </a:t>
            </a:r>
            <a:endParaRPr lang="en-IN" sz="1800" kern="100" dirty="0">
              <a:latin typeface="Arial" panose="020B0604020202020204" pitchFamily="34" charset="0"/>
              <a:ea typeface="Aptos" panose="020B0004020202020204" pitchFamily="34" charset="0"/>
              <a:cs typeface="Arial" panose="020B0604020202020204" pitchFamily="34" charset="0"/>
            </a:endParaRPr>
          </a:p>
        </p:txBody>
      </p:sp>
      <p:pic>
        <p:nvPicPr>
          <p:cNvPr id="6146" name="Picture 2" descr="Diabetes mellitus-related hospital admissions and prescriptions of  antidiabetic agents in England and Wales: an ecological study | BMC  Endocrine Disorders | Full Text">
            <a:extLst>
              <a:ext uri="{FF2B5EF4-FFF2-40B4-BE49-F238E27FC236}">
                <a16:creationId xmlns:a16="http://schemas.microsoft.com/office/drawing/2014/main" id="{CD284C0F-247B-ACD1-FD84-13CB89FA87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5" r="-278" b="2"/>
          <a:stretch>
            <a:fillRect/>
          </a:stretch>
        </p:blipFill>
        <p:spPr bwMode="auto">
          <a:xfrm>
            <a:off x="5915892" y="2402129"/>
            <a:ext cx="5766275" cy="34575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58602B-13FD-64BA-13D8-D63EE652512B}"/>
              </a:ext>
            </a:extLst>
          </p:cNvPr>
          <p:cNvSpPr txBox="1"/>
          <p:nvPr/>
        </p:nvSpPr>
        <p:spPr>
          <a:xfrm>
            <a:off x="6951990" y="5942519"/>
            <a:ext cx="4418342" cy="646331"/>
          </a:xfrm>
          <a:prstGeom prst="rect">
            <a:avLst/>
          </a:prstGeom>
          <a:noFill/>
        </p:spPr>
        <p:txBody>
          <a:bodyPr wrap="square">
            <a:spAutoFit/>
          </a:bodyPr>
          <a:lstStyle/>
          <a:p>
            <a:pPr algn="ctr"/>
            <a:r>
              <a:rPr lang="en-IN" sz="1800" b="1" dirty="0">
                <a:effectLst/>
                <a:latin typeface="Arial" panose="020B0604020202020204" pitchFamily="34" charset="0"/>
                <a:ea typeface="Aptos" panose="020B0004020202020204" pitchFamily="34" charset="0"/>
                <a:cs typeface="Times New Roman" panose="02020603050405020304" pitchFamily="18" charset="0"/>
              </a:rPr>
              <a:t>Source: </a:t>
            </a:r>
            <a:r>
              <a:rPr lang="en-IN" sz="1800" b="1" dirty="0" err="1">
                <a:effectLst/>
                <a:latin typeface="Arial" panose="020B0604020202020204" pitchFamily="34" charset="0"/>
                <a:ea typeface="Aptos" panose="020B0004020202020204" pitchFamily="34" charset="0"/>
                <a:cs typeface="Times New Roman" panose="02020603050405020304" pitchFamily="18" charset="0"/>
              </a:rPr>
              <a:t>AbuHammad</a:t>
            </a:r>
            <a:r>
              <a:rPr lang="en-IN" sz="1800" b="1" dirty="0">
                <a:effectLst/>
                <a:latin typeface="Arial" panose="020B0604020202020204" pitchFamily="34" charset="0"/>
                <a:ea typeface="Aptos" panose="020B0004020202020204" pitchFamily="34" charset="0"/>
                <a:cs typeface="Times New Roman" panose="02020603050405020304" pitchFamily="18" charset="0"/>
              </a:rPr>
              <a:t>, Naser</a:t>
            </a:r>
            <a:r>
              <a:rPr lang="en-IN" b="1" dirty="0">
                <a:latin typeface="Arial" panose="020B0604020202020204" pitchFamily="34" charset="0"/>
                <a:ea typeface="Aptos" panose="020B0004020202020204" pitchFamily="34" charset="0"/>
                <a:cs typeface="Times New Roman" panose="02020603050405020304" pitchFamily="18" charset="0"/>
              </a:rPr>
              <a:t> </a:t>
            </a:r>
            <a:r>
              <a:rPr lang="en-IN" sz="1800" b="1" dirty="0">
                <a:effectLst/>
                <a:latin typeface="Arial" panose="020B0604020202020204" pitchFamily="34" charset="0"/>
                <a:ea typeface="Aptos" panose="020B0004020202020204" pitchFamily="34" charset="0"/>
                <a:cs typeface="Times New Roman" panose="02020603050405020304" pitchFamily="18" charset="0"/>
              </a:rPr>
              <a:t>and Hassouneh</a:t>
            </a:r>
            <a:r>
              <a:rPr lang="en-IN" b="1" dirty="0">
                <a:latin typeface="Arial" panose="020B0604020202020204" pitchFamily="34" charset="0"/>
                <a:ea typeface="Aptos" panose="020B0004020202020204" pitchFamily="34" charset="0"/>
                <a:cs typeface="Times New Roman" panose="02020603050405020304" pitchFamily="18" charset="0"/>
              </a:rPr>
              <a:t> (</a:t>
            </a:r>
            <a:r>
              <a:rPr lang="en-IN" sz="1800" b="1" dirty="0">
                <a:effectLst/>
                <a:latin typeface="Arial" panose="020B0604020202020204" pitchFamily="34" charset="0"/>
                <a:ea typeface="Aptos" panose="020B0004020202020204" pitchFamily="34" charset="0"/>
                <a:cs typeface="Times New Roman" panose="02020603050405020304" pitchFamily="18" charset="0"/>
              </a:rPr>
              <a:t>2023)</a:t>
            </a:r>
            <a:endParaRPr lang="en-IN" b="1" dirty="0"/>
          </a:p>
        </p:txBody>
      </p:sp>
    </p:spTree>
    <p:extLst>
      <p:ext uri="{BB962C8B-B14F-4D97-AF65-F5344CB8AC3E}">
        <p14:creationId xmlns:p14="http://schemas.microsoft.com/office/powerpoint/2010/main" val="1156073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CDF0B8C-49E5-0446-FC1C-990B4680B256}"/>
              </a:ext>
            </a:extLst>
          </p:cNvPr>
          <p:cNvSpPr>
            <a:spLocks noGrp="1"/>
          </p:cNvSpPr>
          <p:nvPr>
            <p:ph type="title"/>
          </p:nvPr>
        </p:nvSpPr>
        <p:spPr>
          <a:xfrm>
            <a:off x="479394" y="1070800"/>
            <a:ext cx="3939688" cy="5583126"/>
          </a:xfrm>
        </p:spPr>
        <p:txBody>
          <a:bodyPr>
            <a:normAutofit/>
          </a:bodyPr>
          <a:lstStyle/>
          <a:p>
            <a:pPr algn="r"/>
            <a:r>
              <a:rPr lang="en-IN" sz="5000" b="1">
                <a:effectLst/>
                <a:latin typeface="Arial" panose="020B0604020202020204" pitchFamily="34" charset="0"/>
                <a:ea typeface="Aptos" panose="020B0004020202020204" pitchFamily="34" charset="0"/>
                <a:cs typeface="Times New Roman" panose="02020603050405020304" pitchFamily="18" charset="0"/>
              </a:rPr>
              <a:t>Health Promotion Intervention Overview</a:t>
            </a:r>
            <a:endParaRPr lang="en-IN" sz="5000"/>
          </a:p>
        </p:txBody>
      </p:sp>
      <p:cxnSp>
        <p:nvCxnSpPr>
          <p:cNvPr id="28" name="Straight Connector 2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1E1DB2E9-B29D-DE23-1EDC-1AE3EB6C81F9}"/>
              </a:ext>
            </a:extLst>
          </p:cNvPr>
          <p:cNvGraphicFramePr>
            <a:graphicFrameLocks noGrp="1"/>
          </p:cNvGraphicFramePr>
          <p:nvPr>
            <p:ph idx="1"/>
            <p:extLst>
              <p:ext uri="{D42A27DB-BD31-4B8C-83A1-F6EECF244321}">
                <p14:modId xmlns:p14="http://schemas.microsoft.com/office/powerpoint/2010/main" val="31671040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9493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7EB67D-932E-3953-910B-424FD3A80C93}"/>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b="1" kern="1200">
                <a:solidFill>
                  <a:schemeClr val="tx1"/>
                </a:solidFill>
                <a:latin typeface="+mj-lt"/>
                <a:ea typeface="+mj-ea"/>
                <a:cs typeface="+mj-cs"/>
              </a:rPr>
              <a:t>Application of Ottawa Charter Area</a:t>
            </a:r>
          </a:p>
        </p:txBody>
      </p:sp>
      <p:sp>
        <p:nvSpPr>
          <p:cNvPr id="19" name="Rectangle 18">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7FF5C4C0-A7CF-97D7-463E-F72543481F89}"/>
              </a:ext>
            </a:extLst>
          </p:cNvPr>
          <p:cNvSpPr txBox="1"/>
          <p:nvPr/>
        </p:nvSpPr>
        <p:spPr>
          <a:xfrm>
            <a:off x="5351164" y="586822"/>
            <a:ext cx="6002636" cy="1645920"/>
          </a:xfrm>
          <a:prstGeom prst="rect">
            <a:avLst/>
          </a:prstGeom>
        </p:spPr>
        <p:txBody>
          <a:bodyPr vert="horz" lIns="91440" tIns="45720" rIns="91440" bIns="45720" rtlCol="0" anchor="ctr">
            <a:normAutofit lnSpcReduction="10000"/>
          </a:bodyPr>
          <a:lstStyle/>
          <a:p>
            <a:pPr>
              <a:lnSpc>
                <a:spcPct val="90000"/>
              </a:lnSpc>
              <a:spcAft>
                <a:spcPts val="600"/>
              </a:spcAft>
            </a:pPr>
            <a:r>
              <a:rPr lang="en-US" sz="1400" dirty="0">
                <a:effectLst/>
              </a:rPr>
              <a:t>This is the intervention that is in regard to one or more of the Ottawa Charter health promotion pillars of 'Enabling' that showing low access cost for users, 'Mediating' which focuses on partnership with clinics as well as pharmacies, and NGOs in one or more sectors along with online or digital self-monitoring through the app in </a:t>
            </a:r>
            <a:r>
              <a:rPr lang="en-US" sz="1400" dirty="0" err="1">
                <a:effectLst/>
              </a:rPr>
              <a:t>marginalised</a:t>
            </a:r>
            <a:r>
              <a:rPr lang="en-US" sz="1400" dirty="0">
                <a:effectLst/>
              </a:rPr>
              <a:t> populations (</a:t>
            </a:r>
            <a:r>
              <a:rPr lang="en-US" sz="1400" dirty="0" err="1">
                <a:effectLst/>
              </a:rPr>
              <a:t>AbuHammad</a:t>
            </a:r>
            <a:r>
              <a:rPr lang="en-US" sz="1400" dirty="0">
                <a:effectLst/>
              </a:rPr>
              <a:t>, Naser and Hassouneh, 2023). To achieve such a highest possible penetration and to win people's trust, the app is going to be made known at the built-in health facilities which can be considered to be local clinics and will be used along with local groups (Marvin and Powe, 2023). </a:t>
            </a:r>
            <a:endParaRPr lang="en-US" sz="1400" dirty="0"/>
          </a:p>
        </p:txBody>
      </p:sp>
      <p:graphicFrame>
        <p:nvGraphicFramePr>
          <p:cNvPr id="4" name="Content Placeholder 3">
            <a:extLst>
              <a:ext uri="{FF2B5EF4-FFF2-40B4-BE49-F238E27FC236}">
                <a16:creationId xmlns:a16="http://schemas.microsoft.com/office/drawing/2014/main" id="{261A3967-51C9-4F02-A82A-65F44A693784}"/>
              </a:ext>
            </a:extLst>
          </p:cNvPr>
          <p:cNvGraphicFramePr>
            <a:graphicFrameLocks noGrp="1"/>
          </p:cNvGraphicFramePr>
          <p:nvPr>
            <p:ph idx="1"/>
            <p:extLst>
              <p:ext uri="{D42A27DB-BD31-4B8C-83A1-F6EECF244321}">
                <p14:modId xmlns:p14="http://schemas.microsoft.com/office/powerpoint/2010/main" val="3712811062"/>
              </p:ext>
            </p:extLst>
          </p:nvPr>
        </p:nvGraphicFramePr>
        <p:xfrm>
          <a:off x="557784" y="2942100"/>
          <a:ext cx="11164825" cy="3325963"/>
        </p:xfrm>
        <a:graphic>
          <a:graphicData uri="http://schemas.openxmlformats.org/drawingml/2006/table">
            <a:tbl>
              <a:tblPr firstRow="1" firstCol="1" bandRow="1">
                <a:tableStyleId>{3B4B98B0-60AC-42C2-AFA5-B58CD77FA1E5}</a:tableStyleId>
              </a:tblPr>
              <a:tblGrid>
                <a:gridCol w="3390761">
                  <a:extLst>
                    <a:ext uri="{9D8B030D-6E8A-4147-A177-3AD203B41FA5}">
                      <a16:colId xmlns:a16="http://schemas.microsoft.com/office/drawing/2014/main" val="1966711679"/>
                    </a:ext>
                  </a:extLst>
                </a:gridCol>
                <a:gridCol w="7774064">
                  <a:extLst>
                    <a:ext uri="{9D8B030D-6E8A-4147-A177-3AD203B41FA5}">
                      <a16:colId xmlns:a16="http://schemas.microsoft.com/office/drawing/2014/main" val="1990207148"/>
                    </a:ext>
                  </a:extLst>
                </a:gridCol>
              </a:tblGrid>
              <a:tr h="597264">
                <a:tc>
                  <a:txBody>
                    <a:bodyPr/>
                    <a:lstStyle/>
                    <a:p>
                      <a:pPr algn="just">
                        <a:lnSpc>
                          <a:spcPct val="150000"/>
                        </a:lnSpc>
                        <a:spcBef>
                          <a:spcPts val="1200"/>
                        </a:spcBef>
                        <a:spcAft>
                          <a:spcPts val="1200"/>
                        </a:spcAft>
                        <a:buNone/>
                      </a:pPr>
                      <a:r>
                        <a:rPr lang="en-IN" sz="1900" b="1" kern="100">
                          <a:solidFill>
                            <a:schemeClr val="tx1">
                              <a:lumMod val="75000"/>
                              <a:lumOff val="25000"/>
                            </a:schemeClr>
                          </a:solidFill>
                          <a:effectLst/>
                        </a:rPr>
                        <a:t>Ottawa Charter Action Area</a:t>
                      </a:r>
                      <a:endParaRPr lang="en-IN" sz="1900" b="1" kern="10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tc>
                  <a:txBody>
                    <a:bodyPr/>
                    <a:lstStyle/>
                    <a:p>
                      <a:pPr algn="just">
                        <a:lnSpc>
                          <a:spcPct val="150000"/>
                        </a:lnSpc>
                        <a:spcBef>
                          <a:spcPts val="1200"/>
                        </a:spcBef>
                        <a:spcAft>
                          <a:spcPts val="1200"/>
                        </a:spcAft>
                        <a:buNone/>
                      </a:pPr>
                      <a:r>
                        <a:rPr lang="en-IN" sz="1900" b="1" kern="100">
                          <a:solidFill>
                            <a:schemeClr val="tx1">
                              <a:lumMod val="75000"/>
                              <a:lumOff val="25000"/>
                            </a:schemeClr>
                          </a:solidFill>
                          <a:effectLst/>
                        </a:rPr>
                        <a:t>Application in GlucoTrack</a:t>
                      </a:r>
                      <a:endParaRPr lang="en-IN" sz="1900" b="1" kern="10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extLst>
                  <a:ext uri="{0D108BD9-81ED-4DB2-BD59-A6C34878D82A}">
                    <a16:rowId xmlns:a16="http://schemas.microsoft.com/office/drawing/2014/main" val="4195353719"/>
                  </a:ext>
                </a:extLst>
              </a:tr>
              <a:tr h="494103">
                <a:tc>
                  <a:txBody>
                    <a:bodyPr/>
                    <a:lstStyle/>
                    <a:p>
                      <a:pPr algn="just">
                        <a:lnSpc>
                          <a:spcPct val="150000"/>
                        </a:lnSpc>
                        <a:spcBef>
                          <a:spcPts val="1200"/>
                        </a:spcBef>
                        <a:spcAft>
                          <a:spcPts val="1200"/>
                        </a:spcAft>
                        <a:buNone/>
                      </a:pPr>
                      <a:r>
                        <a:rPr lang="en-IN" sz="1300" b="1" kern="100">
                          <a:solidFill>
                            <a:schemeClr val="tx1">
                              <a:lumMod val="75000"/>
                              <a:lumOff val="25000"/>
                            </a:schemeClr>
                          </a:solidFill>
                          <a:effectLst/>
                        </a:rPr>
                        <a:t>Enable</a:t>
                      </a:r>
                      <a:endParaRPr lang="en-IN" sz="1300" b="1" kern="10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tc>
                  <a:txBody>
                    <a:bodyPr/>
                    <a:lstStyle/>
                    <a:p>
                      <a:pPr algn="just">
                        <a:lnSpc>
                          <a:spcPct val="150000"/>
                        </a:lnSpc>
                        <a:spcBef>
                          <a:spcPts val="1200"/>
                        </a:spcBef>
                        <a:spcAft>
                          <a:spcPts val="1200"/>
                        </a:spcAft>
                        <a:buNone/>
                      </a:pPr>
                      <a:r>
                        <a:rPr lang="en-IN" sz="1300" kern="100" dirty="0">
                          <a:solidFill>
                            <a:schemeClr val="tx1">
                              <a:lumMod val="75000"/>
                              <a:lumOff val="25000"/>
                            </a:schemeClr>
                          </a:solidFill>
                          <a:effectLst/>
                        </a:rPr>
                        <a:t>Provides free access to glucose tracking and education for low-income users </a:t>
                      </a:r>
                      <a:r>
                        <a:rPr lang="en-US" sz="1300" kern="100" dirty="0">
                          <a:solidFill>
                            <a:schemeClr val="tx1">
                              <a:lumMod val="75000"/>
                              <a:lumOff val="25000"/>
                            </a:schemeClr>
                          </a:solidFill>
                          <a:effectLst/>
                        </a:rPr>
                        <a:t>(</a:t>
                      </a:r>
                      <a:r>
                        <a:rPr lang="en-US" sz="1300" kern="100" dirty="0" err="1">
                          <a:solidFill>
                            <a:schemeClr val="tx1">
                              <a:lumMod val="75000"/>
                              <a:lumOff val="25000"/>
                            </a:schemeClr>
                          </a:solidFill>
                          <a:effectLst/>
                        </a:rPr>
                        <a:t>AbuHammad</a:t>
                      </a:r>
                      <a:r>
                        <a:rPr lang="en-US" sz="1300" kern="100" dirty="0">
                          <a:solidFill>
                            <a:schemeClr val="tx1">
                              <a:lumMod val="75000"/>
                              <a:lumOff val="25000"/>
                            </a:schemeClr>
                          </a:solidFill>
                          <a:effectLst/>
                        </a:rPr>
                        <a:t>, Naser and Hassouneh, 2023)</a:t>
                      </a:r>
                      <a:r>
                        <a:rPr lang="en-IN" sz="1300" kern="100" dirty="0">
                          <a:solidFill>
                            <a:schemeClr val="tx1">
                              <a:lumMod val="75000"/>
                              <a:lumOff val="25000"/>
                            </a:schemeClr>
                          </a:solidFill>
                          <a:effectLst/>
                        </a:rPr>
                        <a:t>.</a:t>
                      </a:r>
                      <a:endParaRPr lang="en-IN" sz="1300" kern="100" dirty="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extLst>
                  <a:ext uri="{0D108BD9-81ED-4DB2-BD59-A6C34878D82A}">
                    <a16:rowId xmlns:a16="http://schemas.microsoft.com/office/drawing/2014/main" val="4052858821"/>
                  </a:ext>
                </a:extLst>
              </a:tr>
              <a:tr h="494103">
                <a:tc>
                  <a:txBody>
                    <a:bodyPr/>
                    <a:lstStyle/>
                    <a:p>
                      <a:pPr algn="just">
                        <a:lnSpc>
                          <a:spcPct val="150000"/>
                        </a:lnSpc>
                        <a:spcBef>
                          <a:spcPts val="1200"/>
                        </a:spcBef>
                        <a:spcAft>
                          <a:spcPts val="1200"/>
                        </a:spcAft>
                        <a:buNone/>
                      </a:pPr>
                      <a:r>
                        <a:rPr lang="en-IN" sz="1300" b="1" kern="100">
                          <a:solidFill>
                            <a:schemeClr val="tx1">
                              <a:lumMod val="75000"/>
                              <a:lumOff val="25000"/>
                            </a:schemeClr>
                          </a:solidFill>
                          <a:effectLst/>
                        </a:rPr>
                        <a:t>Mediate</a:t>
                      </a:r>
                      <a:endParaRPr lang="en-IN" sz="1300" b="1" kern="10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tc>
                  <a:txBody>
                    <a:bodyPr/>
                    <a:lstStyle/>
                    <a:p>
                      <a:pPr algn="just">
                        <a:lnSpc>
                          <a:spcPct val="150000"/>
                        </a:lnSpc>
                        <a:spcBef>
                          <a:spcPts val="1200"/>
                        </a:spcBef>
                        <a:spcAft>
                          <a:spcPts val="1200"/>
                        </a:spcAft>
                        <a:buNone/>
                      </a:pPr>
                      <a:r>
                        <a:rPr lang="en-IN" sz="1300" kern="100" dirty="0">
                          <a:solidFill>
                            <a:schemeClr val="tx1">
                              <a:lumMod val="75000"/>
                              <a:lumOff val="25000"/>
                            </a:schemeClr>
                          </a:solidFill>
                          <a:effectLst/>
                        </a:rPr>
                        <a:t>Builds partnerships with clinics, pharmacies, NGOs, and community leaders (Marvin and Powe, 2023).</a:t>
                      </a:r>
                      <a:endParaRPr lang="en-IN" sz="1300" kern="100" dirty="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extLst>
                  <a:ext uri="{0D108BD9-81ED-4DB2-BD59-A6C34878D82A}">
                    <a16:rowId xmlns:a16="http://schemas.microsoft.com/office/drawing/2014/main" val="1424748493"/>
                  </a:ext>
                </a:extLst>
              </a:tr>
              <a:tr h="494103">
                <a:tc>
                  <a:txBody>
                    <a:bodyPr/>
                    <a:lstStyle/>
                    <a:p>
                      <a:pPr algn="just">
                        <a:lnSpc>
                          <a:spcPct val="150000"/>
                        </a:lnSpc>
                        <a:spcBef>
                          <a:spcPts val="1200"/>
                        </a:spcBef>
                        <a:spcAft>
                          <a:spcPts val="1200"/>
                        </a:spcAft>
                        <a:buNone/>
                      </a:pPr>
                      <a:r>
                        <a:rPr lang="en-IN" sz="1300" b="1" kern="100">
                          <a:solidFill>
                            <a:schemeClr val="tx1">
                              <a:lumMod val="75000"/>
                              <a:lumOff val="25000"/>
                            </a:schemeClr>
                          </a:solidFill>
                          <a:effectLst/>
                        </a:rPr>
                        <a:t>Advocate</a:t>
                      </a:r>
                      <a:endParaRPr lang="en-IN" sz="1300" b="1" kern="10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tc>
                  <a:txBody>
                    <a:bodyPr/>
                    <a:lstStyle/>
                    <a:p>
                      <a:pPr algn="just">
                        <a:lnSpc>
                          <a:spcPct val="150000"/>
                        </a:lnSpc>
                        <a:spcBef>
                          <a:spcPts val="1200"/>
                        </a:spcBef>
                        <a:spcAft>
                          <a:spcPts val="1200"/>
                        </a:spcAft>
                        <a:buNone/>
                      </a:pPr>
                      <a:r>
                        <a:rPr lang="en-IN" sz="1300" kern="100" dirty="0">
                          <a:solidFill>
                            <a:schemeClr val="tx1">
                              <a:lumMod val="75000"/>
                              <a:lumOff val="25000"/>
                            </a:schemeClr>
                          </a:solidFill>
                          <a:effectLst/>
                        </a:rPr>
                        <a:t>Promotes digital diabetes awareness and equality in health access (NHS England, 2020).</a:t>
                      </a:r>
                      <a:endParaRPr lang="en-IN" sz="1300" kern="100" dirty="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extLst>
                  <a:ext uri="{0D108BD9-81ED-4DB2-BD59-A6C34878D82A}">
                    <a16:rowId xmlns:a16="http://schemas.microsoft.com/office/drawing/2014/main" val="4111577250"/>
                  </a:ext>
                </a:extLst>
              </a:tr>
              <a:tr h="494103">
                <a:tc>
                  <a:txBody>
                    <a:bodyPr/>
                    <a:lstStyle/>
                    <a:p>
                      <a:pPr algn="just">
                        <a:lnSpc>
                          <a:spcPct val="150000"/>
                        </a:lnSpc>
                        <a:spcBef>
                          <a:spcPts val="1200"/>
                        </a:spcBef>
                        <a:spcAft>
                          <a:spcPts val="1200"/>
                        </a:spcAft>
                        <a:buNone/>
                      </a:pPr>
                      <a:r>
                        <a:rPr lang="en-IN" sz="1300" b="1" kern="100" dirty="0">
                          <a:solidFill>
                            <a:schemeClr val="tx1">
                              <a:lumMod val="75000"/>
                              <a:lumOff val="25000"/>
                            </a:schemeClr>
                          </a:solidFill>
                          <a:effectLst/>
                        </a:rPr>
                        <a:t>Develop Personal Skills</a:t>
                      </a:r>
                      <a:endParaRPr lang="en-IN" sz="1300" b="1" kern="100" dirty="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tc>
                  <a:txBody>
                    <a:bodyPr/>
                    <a:lstStyle/>
                    <a:p>
                      <a:pPr algn="just">
                        <a:lnSpc>
                          <a:spcPct val="150000"/>
                        </a:lnSpc>
                        <a:spcBef>
                          <a:spcPts val="1200"/>
                        </a:spcBef>
                        <a:spcAft>
                          <a:spcPts val="1200"/>
                        </a:spcAft>
                        <a:buNone/>
                      </a:pPr>
                      <a:r>
                        <a:rPr lang="en-IN" sz="1300" kern="100" dirty="0">
                          <a:solidFill>
                            <a:schemeClr val="tx1">
                              <a:lumMod val="75000"/>
                              <a:lumOff val="25000"/>
                            </a:schemeClr>
                          </a:solidFill>
                          <a:effectLst/>
                        </a:rPr>
                        <a:t>Offers nutrition tips, home exercise videos, and reminders </a:t>
                      </a:r>
                      <a:r>
                        <a:rPr lang="en-US" sz="1300" kern="100" dirty="0">
                          <a:solidFill>
                            <a:schemeClr val="tx1">
                              <a:lumMod val="75000"/>
                              <a:lumOff val="25000"/>
                            </a:schemeClr>
                          </a:solidFill>
                          <a:effectLst/>
                        </a:rPr>
                        <a:t>(</a:t>
                      </a:r>
                      <a:r>
                        <a:rPr lang="en-US" sz="1300" kern="100" dirty="0" err="1">
                          <a:solidFill>
                            <a:schemeClr val="tx1">
                              <a:lumMod val="75000"/>
                              <a:lumOff val="25000"/>
                            </a:schemeClr>
                          </a:solidFill>
                          <a:effectLst/>
                        </a:rPr>
                        <a:t>AbuHammad</a:t>
                      </a:r>
                      <a:r>
                        <a:rPr lang="en-US" sz="1300" kern="100" dirty="0">
                          <a:solidFill>
                            <a:schemeClr val="tx1">
                              <a:lumMod val="75000"/>
                              <a:lumOff val="25000"/>
                            </a:schemeClr>
                          </a:solidFill>
                          <a:effectLst/>
                        </a:rPr>
                        <a:t>, Naser and Hassouneh, 2023)</a:t>
                      </a:r>
                      <a:r>
                        <a:rPr lang="en-IN" sz="1300" kern="100" dirty="0">
                          <a:solidFill>
                            <a:schemeClr val="tx1">
                              <a:lumMod val="75000"/>
                              <a:lumOff val="25000"/>
                            </a:schemeClr>
                          </a:solidFill>
                          <a:effectLst/>
                        </a:rPr>
                        <a:t>.</a:t>
                      </a:r>
                      <a:endParaRPr lang="en-IN" sz="1300" kern="100" dirty="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extLst>
                  <a:ext uri="{0D108BD9-81ED-4DB2-BD59-A6C34878D82A}">
                    <a16:rowId xmlns:a16="http://schemas.microsoft.com/office/drawing/2014/main" val="2744341775"/>
                  </a:ext>
                </a:extLst>
              </a:tr>
              <a:tr h="494103">
                <a:tc>
                  <a:txBody>
                    <a:bodyPr/>
                    <a:lstStyle/>
                    <a:p>
                      <a:pPr algn="just">
                        <a:lnSpc>
                          <a:spcPct val="150000"/>
                        </a:lnSpc>
                        <a:spcBef>
                          <a:spcPts val="1200"/>
                        </a:spcBef>
                        <a:spcAft>
                          <a:spcPts val="1200"/>
                        </a:spcAft>
                        <a:buNone/>
                      </a:pPr>
                      <a:r>
                        <a:rPr lang="en-IN" sz="1300" b="1" kern="100">
                          <a:solidFill>
                            <a:schemeClr val="tx1">
                              <a:lumMod val="75000"/>
                              <a:lumOff val="25000"/>
                            </a:schemeClr>
                          </a:solidFill>
                          <a:effectLst/>
                        </a:rPr>
                        <a:t>Create Supportive Environments</a:t>
                      </a:r>
                      <a:endParaRPr lang="en-IN" sz="1300" b="1" kern="10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tc>
                  <a:txBody>
                    <a:bodyPr/>
                    <a:lstStyle/>
                    <a:p>
                      <a:pPr algn="just">
                        <a:lnSpc>
                          <a:spcPct val="150000"/>
                        </a:lnSpc>
                        <a:spcBef>
                          <a:spcPts val="1200"/>
                        </a:spcBef>
                        <a:spcAft>
                          <a:spcPts val="1200"/>
                        </a:spcAft>
                        <a:buNone/>
                      </a:pPr>
                      <a:r>
                        <a:rPr lang="en-IN" sz="1300" kern="100" dirty="0">
                          <a:solidFill>
                            <a:schemeClr val="tx1">
                              <a:lumMod val="75000"/>
                              <a:lumOff val="25000"/>
                            </a:schemeClr>
                          </a:solidFill>
                          <a:effectLst/>
                        </a:rPr>
                        <a:t>Encourages peer challenges and community engagement through app forums .</a:t>
                      </a:r>
                      <a:endParaRPr lang="en-IN" sz="1300" kern="100" dirty="0">
                        <a:solidFill>
                          <a:schemeClr val="tx1">
                            <a:lumMod val="75000"/>
                            <a:lumOff val="25000"/>
                          </a:schemeClr>
                        </a:solidFill>
                        <a:effectLst/>
                        <a:latin typeface="Arial" panose="020B0604020202020204" pitchFamily="34" charset="0"/>
                        <a:ea typeface="Aptos" panose="020B0004020202020204" pitchFamily="34" charset="0"/>
                        <a:cs typeface="Arial" panose="020B0604020202020204" pitchFamily="34" charset="0"/>
                      </a:endParaRPr>
                    </a:p>
                  </a:txBody>
                  <a:tcPr marL="188279" marR="141209" marT="94140" marB="94140"/>
                </a:tc>
                <a:extLst>
                  <a:ext uri="{0D108BD9-81ED-4DB2-BD59-A6C34878D82A}">
                    <a16:rowId xmlns:a16="http://schemas.microsoft.com/office/drawing/2014/main" val="1315124706"/>
                  </a:ext>
                </a:extLst>
              </a:tr>
            </a:tbl>
          </a:graphicData>
        </a:graphic>
      </p:graphicFrame>
    </p:spTree>
    <p:extLst>
      <p:ext uri="{BB962C8B-B14F-4D97-AF65-F5344CB8AC3E}">
        <p14:creationId xmlns:p14="http://schemas.microsoft.com/office/powerpoint/2010/main" val="763040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3AE77-FD11-9FDD-A47B-8A673089D1D2}"/>
              </a:ext>
            </a:extLst>
          </p:cNvPr>
          <p:cNvSpPr>
            <a:spLocks noGrp="1"/>
          </p:cNvSpPr>
          <p:nvPr>
            <p:ph type="title"/>
          </p:nvPr>
        </p:nvSpPr>
        <p:spPr>
          <a:xfrm>
            <a:off x="793662" y="386930"/>
            <a:ext cx="10066122" cy="1298448"/>
          </a:xfrm>
        </p:spPr>
        <p:txBody>
          <a:bodyPr anchor="b">
            <a:normAutofit/>
          </a:bodyPr>
          <a:lstStyle/>
          <a:p>
            <a:r>
              <a:rPr lang="en-IN" b="1" dirty="0">
                <a:effectLst/>
                <a:latin typeface="Arial" panose="020B0604020202020204" pitchFamily="34" charset="0"/>
                <a:ea typeface="Aptos" panose="020B0004020202020204" pitchFamily="34" charset="0"/>
                <a:cs typeface="Times New Roman" panose="02020603050405020304" pitchFamily="18" charset="0"/>
              </a:rPr>
              <a:t>Alignment with National Strategies</a:t>
            </a:r>
            <a:endParaRPr lang="en-IN" dirty="0"/>
          </a:p>
        </p:txBody>
      </p:sp>
      <p:sp>
        <p:nvSpPr>
          <p:cNvPr id="3" name="Content Placeholder 2">
            <a:extLst>
              <a:ext uri="{FF2B5EF4-FFF2-40B4-BE49-F238E27FC236}">
                <a16:creationId xmlns:a16="http://schemas.microsoft.com/office/drawing/2014/main" id="{DD00A36D-B2B6-97A4-048E-4424AC7A11A0}"/>
              </a:ext>
            </a:extLst>
          </p:cNvPr>
          <p:cNvSpPr>
            <a:spLocks noGrp="1"/>
          </p:cNvSpPr>
          <p:nvPr>
            <p:ph idx="1"/>
          </p:nvPr>
        </p:nvSpPr>
        <p:spPr>
          <a:xfrm>
            <a:off x="361950" y="2599509"/>
            <a:ext cx="5390245" cy="3639450"/>
          </a:xfrm>
        </p:spPr>
        <p:txBody>
          <a:bodyPr anchor="ctr">
            <a:normAutofit fontScale="92500" lnSpcReduction="10000"/>
          </a:bodyPr>
          <a:lstStyle/>
          <a:p>
            <a:pPr marL="342900" indent="-342900">
              <a:lnSpc>
                <a:spcPct val="100000"/>
              </a:lnSpc>
              <a:spcBef>
                <a:spcPts val="1200"/>
              </a:spcBef>
              <a:buFont typeface="Symbol" panose="05050102010706020507" pitchFamily="18" charset="2"/>
              <a:buChar char=""/>
            </a:pPr>
            <a:r>
              <a:rPr lang="en-IN" sz="1600" dirty="0">
                <a:latin typeface="Arial" panose="020B0604020202020204" pitchFamily="34" charset="0"/>
                <a:cs typeface="Arial" panose="020B0604020202020204" pitchFamily="34" charset="0"/>
              </a:rPr>
              <a:t>National strategies such as the NHS Long Term Plan focuses on advocating for a radical transformation and is planning to incorporate the use of technology in all areas of patients' lives, including the ones in the community thus upholding aspects of prevention, and even treatment </a:t>
            </a:r>
            <a:r>
              <a:rPr lang="en-IN" sz="1600" kern="100" dirty="0">
                <a:latin typeface="Arial" panose="020B0604020202020204" pitchFamily="34" charset="0"/>
                <a:ea typeface="Aptos" panose="020B0004020202020204" pitchFamily="34" charset="0"/>
                <a:cs typeface="Arial" panose="020B0604020202020204" pitchFamily="34" charset="0"/>
              </a:rPr>
              <a:t>(</a:t>
            </a:r>
            <a:r>
              <a:rPr lang="en-US" sz="1600" kern="100" dirty="0">
                <a:latin typeface="Arial" panose="020B0604020202020204" pitchFamily="34" charset="0"/>
                <a:ea typeface="Aptos" panose="020B0004020202020204" pitchFamily="34" charset="0"/>
                <a:cs typeface="Arial" panose="020B0604020202020204" pitchFamily="34" charset="0"/>
              </a:rPr>
              <a:t>Marvin and Powe, 2023)</a:t>
            </a:r>
            <a:r>
              <a:rPr lang="en-IN" sz="1600" dirty="0">
                <a:latin typeface="Arial" panose="020B0604020202020204" pitchFamily="34" charset="0"/>
                <a:cs typeface="Arial" panose="020B0604020202020204" pitchFamily="34" charset="0"/>
              </a:rPr>
              <a:t>. </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0000"/>
              </a:lnSpc>
              <a:spcBef>
                <a:spcPts val="1200"/>
              </a:spcBef>
              <a:buFont typeface="Symbol" panose="05050102010706020507" pitchFamily="18" charset="2"/>
              <a:buChar char=""/>
            </a:pPr>
            <a:r>
              <a:rPr lang="en-IN" sz="1600" kern="100" dirty="0">
                <a:effectLst/>
                <a:latin typeface="Arial" panose="020B0604020202020204" pitchFamily="34" charset="0"/>
                <a:ea typeface="Aptos" panose="020B0004020202020204" pitchFamily="34" charset="0"/>
                <a:cs typeface="Arial" panose="020B0604020202020204" pitchFamily="34" charset="0"/>
              </a:rPr>
              <a:t>NHS Long Term Plan (2019-29) emphasises moving from “analogue to digital” and shifting care from hospitals to communities (NHS England, 2020).</a:t>
            </a:r>
          </a:p>
          <a:p>
            <a:pPr marL="342900" lvl="0" indent="-342900">
              <a:lnSpc>
                <a:spcPct val="100000"/>
              </a:lnSpc>
              <a:buFont typeface="Symbol" panose="05050102010706020507" pitchFamily="18" charset="2"/>
              <a:buChar char=""/>
            </a:pPr>
            <a:r>
              <a:rPr lang="en-IN" sz="1600" kern="100" dirty="0">
                <a:effectLst/>
                <a:latin typeface="Arial" panose="020B0604020202020204" pitchFamily="34" charset="0"/>
                <a:ea typeface="Aptos" panose="020B0004020202020204" pitchFamily="34" charset="0"/>
                <a:cs typeface="Arial" panose="020B0604020202020204" pitchFamily="34" charset="0"/>
              </a:rPr>
              <a:t>Diabetes UK Strategy 2024 to 30 calls for technology-driven tools to reduce inequalities and support lifestyle modification in diabetes prevention (Diabetes UK, 2025).</a:t>
            </a:r>
          </a:p>
          <a:p>
            <a:pPr marL="342900" indent="-342900">
              <a:lnSpc>
                <a:spcPct val="100000"/>
              </a:lnSpc>
              <a:buFont typeface="Symbol" panose="05050102010706020507" pitchFamily="18" charset="2"/>
              <a:buChar char=""/>
            </a:pPr>
            <a:r>
              <a:rPr lang="en-IN" sz="1600" dirty="0">
                <a:latin typeface="Arial" panose="020B0604020202020204" pitchFamily="34" charset="0"/>
                <a:cs typeface="Arial" panose="020B0604020202020204" pitchFamily="34" charset="0"/>
              </a:rPr>
              <a:t>This is also highlighted in the Diabetes UK Strategy, which places emphasis on the role of tech-based interventions in making health services available to all. </a:t>
            </a:r>
          </a:p>
        </p:txBody>
      </p:sp>
      <p:pic>
        <p:nvPicPr>
          <p:cNvPr id="4" name="Picture 3" descr="Tackling Inequity Strategy | Diabetes UK">
            <a:extLst>
              <a:ext uri="{FF2B5EF4-FFF2-40B4-BE49-F238E27FC236}">
                <a16:creationId xmlns:a16="http://schemas.microsoft.com/office/drawing/2014/main" id="{7BA40D3E-0C1A-7131-0A47-DCDCB25AE6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992640" y="2389218"/>
            <a:ext cx="5150277" cy="3643822"/>
          </a:xfrm>
          <a:prstGeom prst="rect">
            <a:avLst/>
          </a:prstGeom>
          <a:noFill/>
        </p:spPr>
      </p:pic>
      <p:sp>
        <p:nvSpPr>
          <p:cNvPr id="6" name="TextBox 5">
            <a:extLst>
              <a:ext uri="{FF2B5EF4-FFF2-40B4-BE49-F238E27FC236}">
                <a16:creationId xmlns:a16="http://schemas.microsoft.com/office/drawing/2014/main" id="{D3819645-326D-924A-FD3E-0C303B2C1132}"/>
              </a:ext>
            </a:extLst>
          </p:cNvPr>
          <p:cNvSpPr txBox="1"/>
          <p:nvPr/>
        </p:nvSpPr>
        <p:spPr>
          <a:xfrm>
            <a:off x="7223125" y="6132513"/>
            <a:ext cx="6165850" cy="307777"/>
          </a:xfrm>
          <a:prstGeom prst="rect">
            <a:avLst/>
          </a:prstGeom>
          <a:noFill/>
        </p:spPr>
        <p:txBody>
          <a:bodyPr wrap="square">
            <a:spAutoFit/>
          </a:bodyPr>
          <a:lstStyle/>
          <a:p>
            <a:r>
              <a:rPr lang="en-IN" sz="1400" kern="100" dirty="0">
                <a:effectLst/>
                <a:latin typeface="Arial" panose="020B0604020202020204" pitchFamily="34" charset="0"/>
                <a:ea typeface="Aptos" panose="020B0004020202020204" pitchFamily="34" charset="0"/>
                <a:cs typeface="Times New Roman" panose="02020603050405020304" pitchFamily="18" charset="0"/>
              </a:rPr>
              <a:t>NHS England, 2020.</a:t>
            </a:r>
            <a:endParaRPr lang="en-IN" sz="1400" dirty="0"/>
          </a:p>
        </p:txBody>
      </p:sp>
    </p:spTree>
    <p:extLst>
      <p:ext uri="{BB962C8B-B14F-4D97-AF65-F5344CB8AC3E}">
        <p14:creationId xmlns:p14="http://schemas.microsoft.com/office/powerpoint/2010/main" val="2463411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8F46-19A9-84D3-FD8C-10B5EB827153}"/>
              </a:ext>
            </a:extLst>
          </p:cNvPr>
          <p:cNvSpPr>
            <a:spLocks noGrp="1"/>
          </p:cNvSpPr>
          <p:nvPr>
            <p:ph type="title"/>
          </p:nvPr>
        </p:nvSpPr>
        <p:spPr>
          <a:xfrm>
            <a:off x="7685195" y="1128094"/>
            <a:ext cx="4251110" cy="920838"/>
          </a:xfrm>
        </p:spPr>
        <p:txBody>
          <a:bodyPr anchor="t">
            <a:normAutofit fontScale="90000"/>
          </a:bodyPr>
          <a:lstStyle/>
          <a:p>
            <a:pPr algn="ctr"/>
            <a:r>
              <a:rPr lang="en-IN" sz="3200" b="1" dirty="0">
                <a:latin typeface="Arial" panose="020B0604020202020204" pitchFamily="34" charset="0"/>
                <a:ea typeface="Aptos" panose="020B0004020202020204" pitchFamily="34" charset="0"/>
                <a:cs typeface="Times New Roman" panose="02020603050405020304" pitchFamily="18" charset="0"/>
              </a:rPr>
              <a:t>Alignment with Global Strategies</a:t>
            </a:r>
            <a:endParaRPr lang="en-IN" sz="3200" dirty="0"/>
          </a:p>
        </p:txBody>
      </p:sp>
      <p:pic>
        <p:nvPicPr>
          <p:cNvPr id="7170" name="Picture 2" descr="The WHO Global Diabetes Compact">
            <a:extLst>
              <a:ext uri="{FF2B5EF4-FFF2-40B4-BE49-F238E27FC236}">
                <a16:creationId xmlns:a16="http://schemas.microsoft.com/office/drawing/2014/main" id="{1A95F79D-0497-1D00-D704-FB8DF200C2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5695" y="871146"/>
            <a:ext cx="7173805" cy="527123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067B1D0-FF63-F5CE-0A03-1E687DA6433B}"/>
              </a:ext>
            </a:extLst>
          </p:cNvPr>
          <p:cNvSpPr>
            <a:spLocks noGrp="1"/>
          </p:cNvSpPr>
          <p:nvPr>
            <p:ph idx="1"/>
          </p:nvPr>
        </p:nvSpPr>
        <p:spPr>
          <a:xfrm>
            <a:off x="7685196" y="2174032"/>
            <a:ext cx="4388272" cy="4455368"/>
          </a:xfrm>
        </p:spPr>
        <p:txBody>
          <a:bodyPr>
            <a:noAutofit/>
          </a:bodyPr>
          <a:lstStyle/>
          <a:p>
            <a:pPr>
              <a:lnSpc>
                <a:spcPct val="100000"/>
              </a:lnSpc>
            </a:pPr>
            <a:r>
              <a:rPr lang="en-IN" sz="1550" dirty="0">
                <a:latin typeface="Arial" panose="020B0604020202020204" pitchFamily="34" charset="0"/>
                <a:cs typeface="Arial" panose="020B0604020202020204" pitchFamily="34" charset="0"/>
              </a:rPr>
              <a:t>On the other hand, the WHO Global Diabetes Compact backs and thus supports the idea of digital monitoring as a way to secure universal access to diabetes care </a:t>
            </a:r>
            <a:r>
              <a:rPr lang="en-IN" sz="1550" kern="100" dirty="0">
                <a:latin typeface="Arial" panose="020B0604020202020204" pitchFamily="34" charset="0"/>
                <a:ea typeface="Aptos" panose="020B0004020202020204" pitchFamily="34" charset="0"/>
                <a:cs typeface="Arial" panose="020B0604020202020204" pitchFamily="34" charset="0"/>
              </a:rPr>
              <a:t>(WHO, 2025)</a:t>
            </a:r>
            <a:r>
              <a:rPr lang="en-IN" sz="1550" dirty="0">
                <a:latin typeface="Arial" panose="020B0604020202020204" pitchFamily="34" charset="0"/>
                <a:cs typeface="Arial" panose="020B0604020202020204" pitchFamily="34" charset="0"/>
              </a:rPr>
              <a:t>. </a:t>
            </a:r>
          </a:p>
          <a:p>
            <a:pPr>
              <a:lnSpc>
                <a:spcPct val="100000"/>
              </a:lnSpc>
            </a:pPr>
            <a:r>
              <a:rPr lang="en-IN" sz="1550" kern="100" dirty="0">
                <a:latin typeface="Arial" panose="020B0604020202020204" pitchFamily="34" charset="0"/>
                <a:ea typeface="Aptos" panose="020B0004020202020204" pitchFamily="34" charset="0"/>
                <a:cs typeface="Arial" panose="020B0604020202020204" pitchFamily="34" charset="0"/>
              </a:rPr>
              <a:t>WHO Global Diabetes Compact promotes digital monitoring solutions and universal access to diabetes care (WHO, 2025).</a:t>
            </a:r>
          </a:p>
          <a:p>
            <a:pPr>
              <a:lnSpc>
                <a:spcPct val="100000"/>
              </a:lnSpc>
              <a:spcAft>
                <a:spcPts val="1200"/>
              </a:spcAft>
            </a:pPr>
            <a:r>
              <a:rPr lang="en-IN" sz="1550" kern="100" dirty="0">
                <a:latin typeface="Arial" panose="020B0604020202020204" pitchFamily="34" charset="0"/>
                <a:ea typeface="Aptos" panose="020B0004020202020204" pitchFamily="34" charset="0"/>
                <a:cs typeface="Arial" panose="020B0604020202020204" pitchFamily="34" charset="0"/>
              </a:rPr>
              <a:t>The </a:t>
            </a:r>
            <a:r>
              <a:rPr lang="en-IN" sz="1550" kern="100" dirty="0" err="1">
                <a:latin typeface="Arial" panose="020B0604020202020204" pitchFamily="34" charset="0"/>
                <a:ea typeface="Aptos" panose="020B0004020202020204" pitchFamily="34" charset="0"/>
                <a:cs typeface="Arial" panose="020B0604020202020204" pitchFamily="34" charset="0"/>
              </a:rPr>
              <a:t>GlucoTrack</a:t>
            </a:r>
            <a:r>
              <a:rPr lang="en-IN" sz="1550" kern="100" dirty="0">
                <a:latin typeface="Arial" panose="020B0604020202020204" pitchFamily="34" charset="0"/>
                <a:ea typeface="Aptos" panose="020B0004020202020204" pitchFamily="34" charset="0"/>
                <a:cs typeface="Arial" panose="020B0604020202020204" pitchFamily="34" charset="0"/>
              </a:rPr>
              <a:t> app directly supports these by offering affordable, accessible, data-driven self-monitoring for disadvantaged groups.</a:t>
            </a:r>
          </a:p>
          <a:p>
            <a:pPr>
              <a:lnSpc>
                <a:spcPct val="100000"/>
              </a:lnSpc>
              <a:spcBef>
                <a:spcPts val="0"/>
              </a:spcBef>
              <a:defRPr/>
            </a:pPr>
            <a:r>
              <a:rPr lang="en-IN" sz="1550" dirty="0">
                <a:latin typeface="Arial" panose="020B0604020202020204" pitchFamily="34" charset="0"/>
                <a:cs typeface="Arial" panose="020B0604020202020204" pitchFamily="34" charset="0"/>
              </a:rPr>
              <a:t>This is accessible for self-management to people of low-income and supports the institutional along with global policy ambitions for prevention that understands digital equality and outcomes that are smarter (NHS England, 2020). </a:t>
            </a:r>
          </a:p>
        </p:txBody>
      </p:sp>
      <p:sp>
        <p:nvSpPr>
          <p:cNvPr id="5" name="TextBox 4">
            <a:extLst>
              <a:ext uri="{FF2B5EF4-FFF2-40B4-BE49-F238E27FC236}">
                <a16:creationId xmlns:a16="http://schemas.microsoft.com/office/drawing/2014/main" id="{3B4D77C8-A527-E8DE-2C6F-0B9C907D31AD}"/>
              </a:ext>
            </a:extLst>
          </p:cNvPr>
          <p:cNvSpPr txBox="1"/>
          <p:nvPr/>
        </p:nvSpPr>
        <p:spPr>
          <a:xfrm>
            <a:off x="2057399" y="6260068"/>
            <a:ext cx="2751667" cy="369332"/>
          </a:xfrm>
          <a:prstGeom prst="rect">
            <a:avLst/>
          </a:prstGeom>
          <a:noFill/>
        </p:spPr>
        <p:txBody>
          <a:bodyPr wrap="square">
            <a:spAutoFit/>
          </a:bodyPr>
          <a:lstStyle/>
          <a:p>
            <a:pPr algn="ctr"/>
            <a:r>
              <a:rPr lang="en-IN" b="1" kern="100" dirty="0">
                <a:latin typeface="Arial" panose="020B0604020202020204" pitchFamily="34" charset="0"/>
                <a:ea typeface="Aptos" panose="020B0004020202020204" pitchFamily="34" charset="0"/>
                <a:cs typeface="Times New Roman" panose="02020603050405020304" pitchFamily="18" charset="0"/>
              </a:rPr>
              <a:t>(Source: </a:t>
            </a:r>
            <a:r>
              <a:rPr lang="en-IN" sz="1800" b="1" kern="100" dirty="0">
                <a:latin typeface="Arial" panose="020B0604020202020204" pitchFamily="34" charset="0"/>
                <a:ea typeface="Aptos" panose="020B0004020202020204" pitchFamily="34" charset="0"/>
                <a:cs typeface="Times New Roman" panose="02020603050405020304" pitchFamily="18" charset="0"/>
              </a:rPr>
              <a:t>WHO, 2025)</a:t>
            </a:r>
            <a:endParaRPr lang="en-IN" b="1" dirty="0"/>
          </a:p>
        </p:txBody>
      </p:sp>
    </p:spTree>
    <p:extLst>
      <p:ext uri="{BB962C8B-B14F-4D97-AF65-F5344CB8AC3E}">
        <p14:creationId xmlns:p14="http://schemas.microsoft.com/office/powerpoint/2010/main" val="3949514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8700E-13FB-2A0D-2B39-535B262DD4CA}"/>
              </a:ext>
            </a:extLst>
          </p:cNvPr>
          <p:cNvSpPr>
            <a:spLocks noGrp="1"/>
          </p:cNvSpPr>
          <p:nvPr>
            <p:ph type="title"/>
          </p:nvPr>
        </p:nvSpPr>
        <p:spPr>
          <a:xfrm>
            <a:off x="838200" y="365125"/>
            <a:ext cx="10515600" cy="930275"/>
          </a:xfrm>
        </p:spPr>
        <p:txBody>
          <a:bodyPr>
            <a:normAutofit/>
          </a:bodyPr>
          <a:lstStyle/>
          <a:p>
            <a:pPr algn="ctr"/>
            <a:r>
              <a:rPr lang="en-GB" b="1" dirty="0">
                <a:latin typeface="Arial" panose="020B0604020202020204" pitchFamily="34" charset="0"/>
                <a:cs typeface="Arial" panose="020B0604020202020204" pitchFamily="34" charset="0"/>
              </a:rPr>
              <a:t>Final Outcomes </a:t>
            </a:r>
            <a:endParaRPr lang="en-IN"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51EF0D2-FAEA-06B0-266A-4D460C8966BD}"/>
              </a:ext>
            </a:extLst>
          </p:cNvPr>
          <p:cNvGraphicFramePr>
            <a:graphicFrameLocks noGrp="1"/>
          </p:cNvGraphicFramePr>
          <p:nvPr>
            <p:ph idx="1"/>
          </p:nvPr>
        </p:nvGraphicFramePr>
        <p:xfrm>
          <a:off x="591671" y="2011363"/>
          <a:ext cx="11062447" cy="4481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525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3A330-5826-0626-D88D-E8F39F69FD5E}"/>
              </a:ext>
            </a:extLst>
          </p:cNvPr>
          <p:cNvSpPr>
            <a:spLocks noGrp="1"/>
          </p:cNvSpPr>
          <p:nvPr>
            <p:ph type="title"/>
          </p:nvPr>
        </p:nvSpPr>
        <p:spPr>
          <a:xfrm>
            <a:off x="841248" y="256032"/>
            <a:ext cx="10506456" cy="1014984"/>
          </a:xfrm>
        </p:spPr>
        <p:txBody>
          <a:bodyPr anchor="b">
            <a:normAutofit/>
          </a:bodyPr>
          <a:lstStyle/>
          <a:p>
            <a:pPr algn="ctr"/>
            <a:r>
              <a:rPr lang="en-GB" b="1" dirty="0">
                <a:latin typeface="Arial" panose="020B0604020202020204" pitchFamily="34" charset="0"/>
                <a:cs typeface="Arial" panose="020B0604020202020204" pitchFamily="34" charset="0"/>
              </a:rPr>
              <a:t>Final Outcomes (</a:t>
            </a:r>
            <a:r>
              <a:rPr lang="en-GB" b="1" dirty="0" err="1">
                <a:latin typeface="Arial" panose="020B0604020202020204" pitchFamily="34" charset="0"/>
                <a:cs typeface="Arial" panose="020B0604020202020204" pitchFamily="34" charset="0"/>
              </a:rPr>
              <a:t>Contd</a:t>
            </a:r>
            <a:r>
              <a:rPr lang="en-GB" b="1">
                <a:latin typeface="Arial" panose="020B0604020202020204" pitchFamily="34" charset="0"/>
                <a:cs typeface="Arial" panose="020B0604020202020204" pitchFamily="34" charset="0"/>
              </a:rPr>
              <a:t>)</a:t>
            </a:r>
            <a:endParaRPr lang="en-IN"/>
          </a:p>
        </p:txBody>
      </p:sp>
      <p:graphicFrame>
        <p:nvGraphicFramePr>
          <p:cNvPr id="5" name="Content Placeholder 2">
            <a:extLst>
              <a:ext uri="{FF2B5EF4-FFF2-40B4-BE49-F238E27FC236}">
                <a16:creationId xmlns:a16="http://schemas.microsoft.com/office/drawing/2014/main" id="{6DC79318-F783-48A1-B74F-4AD11993211E}"/>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788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8472D-8DB7-8205-7105-E08C689F7513}"/>
              </a:ext>
            </a:extLst>
          </p:cNvPr>
          <p:cNvSpPr>
            <a:spLocks noGrp="1"/>
          </p:cNvSpPr>
          <p:nvPr>
            <p:ph type="title"/>
          </p:nvPr>
        </p:nvSpPr>
        <p:spPr>
          <a:xfrm>
            <a:off x="838200" y="365125"/>
            <a:ext cx="10515600" cy="1325563"/>
          </a:xfrm>
        </p:spPr>
        <p:txBody>
          <a:bodyPr>
            <a:normAutofit/>
          </a:bodyPr>
          <a:lstStyle/>
          <a:p>
            <a:pPr algn="ctr"/>
            <a:r>
              <a:rPr lang="en-GB" sz="5400" b="1" dirty="0"/>
              <a:t>References</a:t>
            </a:r>
            <a:endParaRPr lang="en-IN" sz="5400" b="1" dirty="0"/>
          </a:p>
        </p:txBody>
      </p:sp>
      <p:sp>
        <p:nvSpPr>
          <p:cNvPr id="3" name="Content Placeholder 2">
            <a:extLst>
              <a:ext uri="{FF2B5EF4-FFF2-40B4-BE49-F238E27FC236}">
                <a16:creationId xmlns:a16="http://schemas.microsoft.com/office/drawing/2014/main" id="{427FAAD4-E40C-762E-2791-0D89FD41E1E0}"/>
              </a:ext>
            </a:extLst>
          </p:cNvPr>
          <p:cNvSpPr>
            <a:spLocks noGrp="1"/>
          </p:cNvSpPr>
          <p:nvPr>
            <p:ph idx="1"/>
          </p:nvPr>
        </p:nvSpPr>
        <p:spPr>
          <a:xfrm>
            <a:off x="304801" y="1885841"/>
            <a:ext cx="11604170" cy="4732673"/>
          </a:xfrm>
        </p:spPr>
        <p:txBody>
          <a:bodyPr numCol="2">
            <a:noAutofit/>
          </a:bodyPr>
          <a:lstStyle/>
          <a:p>
            <a:pPr marL="243450" indent="-171450">
              <a:lnSpc>
                <a:spcPct val="100000"/>
              </a:lnSpc>
              <a:spcBef>
                <a:spcPts val="0"/>
              </a:spcBef>
            </a:pPr>
            <a:r>
              <a:rPr lang="en-IN" sz="1050" dirty="0" err="1">
                <a:latin typeface="Arial" panose="020B0604020202020204" pitchFamily="34" charset="0"/>
                <a:cs typeface="Arial" panose="020B0604020202020204" pitchFamily="34" charset="0"/>
              </a:rPr>
              <a:t>AbuHammad</a:t>
            </a:r>
            <a:r>
              <a:rPr lang="en-IN" sz="1050" dirty="0">
                <a:latin typeface="Arial" panose="020B0604020202020204" pitchFamily="34" charset="0"/>
                <a:cs typeface="Arial" panose="020B0604020202020204" pitchFamily="34" charset="0"/>
              </a:rPr>
              <a:t>, G.A.R., Naser, A.Y. and Hassouneh, L.K.M., (2023). Diabetes mellitus-related hospital admissions and prescriptions of antidiabetic agents in England and Wales: an ecological study. </a:t>
            </a:r>
            <a:r>
              <a:rPr lang="en-IN" sz="1050" i="1" dirty="0">
                <a:latin typeface="Arial" panose="020B0604020202020204" pitchFamily="34" charset="0"/>
                <a:cs typeface="Arial" panose="020B0604020202020204" pitchFamily="34" charset="0"/>
              </a:rPr>
              <a:t>BMC endocrine disorders</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23</a:t>
            </a:r>
            <a:r>
              <a:rPr lang="en-IN" sz="1050" dirty="0">
                <a:latin typeface="Arial" panose="020B0604020202020204" pitchFamily="34" charset="0"/>
                <a:cs typeface="Arial" panose="020B0604020202020204" pitchFamily="34" charset="0"/>
              </a:rPr>
              <a:t>(1), p.102. </a:t>
            </a:r>
            <a:r>
              <a:rPr lang="en-IN" sz="1050" u="sng" dirty="0">
                <a:latin typeface="Arial" panose="020B0604020202020204" pitchFamily="34" charset="0"/>
                <a:cs typeface="Arial" panose="020B0604020202020204" pitchFamily="34" charset="0"/>
                <a:hlinkClick r:id="rId2"/>
              </a:rPr>
              <a:t>https://link.springer.com/content/pdf/10.1186/s12902-023-01352-z.pdf</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Choi, H., Steptoe, A., Heisler, M., Clarke, P., Schoeni, R.F., Jivraj, S., Cho, T.C. and Langa, K.M., (2020). Comparison of health outcomes among high-and low-income adults aged 55 to 64 years in the US vs England. </a:t>
            </a:r>
            <a:r>
              <a:rPr lang="en-IN" sz="1050" i="1" dirty="0">
                <a:latin typeface="Arial" panose="020B0604020202020204" pitchFamily="34" charset="0"/>
                <a:cs typeface="Arial" panose="020B0604020202020204" pitchFamily="34" charset="0"/>
              </a:rPr>
              <a:t>JAMA Internal Medicine</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180</a:t>
            </a:r>
            <a:r>
              <a:rPr lang="en-IN" sz="1050" dirty="0">
                <a:latin typeface="Arial" panose="020B0604020202020204" pitchFamily="34" charset="0"/>
                <a:cs typeface="Arial" panose="020B0604020202020204" pitchFamily="34" charset="0"/>
              </a:rPr>
              <a:t>(9), pp.1185-1193. </a:t>
            </a:r>
            <a:r>
              <a:rPr lang="en-IN" sz="1050" u="sng" dirty="0">
                <a:latin typeface="Arial" panose="020B0604020202020204" pitchFamily="34" charset="0"/>
                <a:cs typeface="Arial" panose="020B0604020202020204" pitchFamily="34" charset="0"/>
                <a:hlinkClick r:id="rId3"/>
              </a:rPr>
              <a:t>https://jamanetwork.com/journals/jamainternalmedicine/articlepdf/2770470/jamainternal_choi_2020_oi_200040_1599079605.72878.pdf</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Correa, M., (2024). </a:t>
            </a:r>
            <a:r>
              <a:rPr lang="en-IN" sz="1050" i="1" dirty="0">
                <a:latin typeface="Arial" panose="020B0604020202020204" pitchFamily="34" charset="0"/>
                <a:cs typeface="Arial" panose="020B0604020202020204" pitchFamily="34" charset="0"/>
              </a:rPr>
              <a:t>Bridging the Digital Divide: Effective Strategies for Enhancing Broadband Connectivity and Digital Literacy in Low-Income Communities</a:t>
            </a:r>
            <a:r>
              <a:rPr lang="en-IN" sz="1050" dirty="0">
                <a:latin typeface="Arial" panose="020B0604020202020204" pitchFamily="34" charset="0"/>
                <a:cs typeface="Arial" panose="020B0604020202020204" pitchFamily="34" charset="0"/>
              </a:rPr>
              <a:t> (Doctoral dissertation, California State University, Northridge). </a:t>
            </a:r>
            <a:r>
              <a:rPr lang="en-IN" sz="1050" u="sng" dirty="0">
                <a:latin typeface="Arial" panose="020B0604020202020204" pitchFamily="34" charset="0"/>
                <a:cs typeface="Arial" panose="020B0604020202020204" pitchFamily="34" charset="0"/>
                <a:hlinkClick r:id="rId4"/>
              </a:rPr>
              <a:t>https://scholarworks.calstate.edu/downloads/jq085v43x</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Diabetes UK (2025). </a:t>
            </a:r>
            <a:r>
              <a:rPr lang="en-IN" sz="1050" i="1" dirty="0">
                <a:latin typeface="Arial" panose="020B0604020202020204" pitchFamily="34" charset="0"/>
                <a:cs typeface="Arial" panose="020B0604020202020204" pitchFamily="34" charset="0"/>
              </a:rPr>
              <a:t>Tackling Inequity Strategy</a:t>
            </a:r>
            <a:r>
              <a:rPr lang="en-IN" sz="1050" dirty="0">
                <a:latin typeface="Arial" panose="020B0604020202020204" pitchFamily="34" charset="0"/>
                <a:cs typeface="Arial" panose="020B0604020202020204" pitchFamily="34" charset="0"/>
              </a:rPr>
              <a:t>. Available at: </a:t>
            </a:r>
            <a:r>
              <a:rPr lang="en-IN" sz="1050" u="sng" dirty="0">
                <a:latin typeface="Arial" panose="020B0604020202020204" pitchFamily="34" charset="0"/>
                <a:cs typeface="Arial" panose="020B0604020202020204" pitchFamily="34" charset="0"/>
                <a:hlinkClick r:id="rId5"/>
              </a:rPr>
              <a:t>https://www.diabetes.org.uk/about-us/our-impact/tackling-inequity-strategy</a:t>
            </a:r>
            <a:r>
              <a:rPr lang="en-IN" sz="1050" dirty="0">
                <a:latin typeface="Arial" panose="020B0604020202020204" pitchFamily="34" charset="0"/>
                <a:cs typeface="Arial" panose="020B0604020202020204" pitchFamily="34" charset="0"/>
              </a:rPr>
              <a:t>. (Accessed: 05 November 2025).</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Flood, D., </a:t>
            </a:r>
            <a:r>
              <a:rPr lang="en-IN" sz="1050" dirty="0" err="1">
                <a:latin typeface="Arial" panose="020B0604020202020204" pitchFamily="34" charset="0"/>
                <a:cs typeface="Arial" panose="020B0604020202020204" pitchFamily="34" charset="0"/>
              </a:rPr>
              <a:t>Geldsetzer</a:t>
            </a:r>
            <a:r>
              <a:rPr lang="en-IN" sz="1050" dirty="0">
                <a:latin typeface="Arial" panose="020B0604020202020204" pitchFamily="34" charset="0"/>
                <a:cs typeface="Arial" panose="020B0604020202020204" pitchFamily="34" charset="0"/>
              </a:rPr>
              <a:t>, P., </a:t>
            </a:r>
            <a:r>
              <a:rPr lang="en-IN" sz="1050" dirty="0" err="1">
                <a:latin typeface="Arial" panose="020B0604020202020204" pitchFamily="34" charset="0"/>
                <a:cs typeface="Arial" panose="020B0604020202020204" pitchFamily="34" charset="0"/>
              </a:rPr>
              <a:t>Agoudavi</a:t>
            </a:r>
            <a:r>
              <a:rPr lang="en-IN" sz="1050" dirty="0">
                <a:latin typeface="Arial" panose="020B0604020202020204" pitchFamily="34" charset="0"/>
                <a:cs typeface="Arial" panose="020B0604020202020204" pitchFamily="34" charset="0"/>
              </a:rPr>
              <a:t>, K., Aryal, K.K., Brant, L.C.C., Brian, G., Dorobantu, M., </a:t>
            </a:r>
            <a:r>
              <a:rPr lang="en-IN" sz="1050" dirty="0" err="1">
                <a:latin typeface="Arial" panose="020B0604020202020204" pitchFamily="34" charset="0"/>
                <a:cs typeface="Arial" panose="020B0604020202020204" pitchFamily="34" charset="0"/>
              </a:rPr>
              <a:t>Farzadfar</a:t>
            </a:r>
            <a:r>
              <a:rPr lang="en-IN" sz="1050" dirty="0">
                <a:latin typeface="Arial" panose="020B0604020202020204" pitchFamily="34" charset="0"/>
                <a:cs typeface="Arial" panose="020B0604020202020204" pitchFamily="34" charset="0"/>
              </a:rPr>
              <a:t>, F., Gheorghe-Fronea, O., Gurung, M.S. and </a:t>
            </a:r>
            <a:r>
              <a:rPr lang="en-IN" sz="1050" dirty="0" err="1">
                <a:latin typeface="Arial" panose="020B0604020202020204" pitchFamily="34" charset="0"/>
                <a:cs typeface="Arial" panose="020B0604020202020204" pitchFamily="34" charset="0"/>
              </a:rPr>
              <a:t>Guwatudde</a:t>
            </a:r>
            <a:r>
              <a:rPr lang="en-IN" sz="1050" dirty="0">
                <a:latin typeface="Arial" panose="020B0604020202020204" pitchFamily="34" charset="0"/>
                <a:cs typeface="Arial" panose="020B0604020202020204" pitchFamily="34" charset="0"/>
              </a:rPr>
              <a:t>, D., (2022). Rural-urban differences in diabetes care and control in 42 low-and middle-income countries: a cross-sectional study of nationally representative individual-level data. </a:t>
            </a:r>
            <a:r>
              <a:rPr lang="en-IN" sz="1050" i="1" dirty="0">
                <a:latin typeface="Arial" panose="020B0604020202020204" pitchFamily="34" charset="0"/>
                <a:cs typeface="Arial" panose="020B0604020202020204" pitchFamily="34" charset="0"/>
              </a:rPr>
              <a:t>Diabetes Care</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45</a:t>
            </a:r>
            <a:r>
              <a:rPr lang="en-IN" sz="1050" dirty="0">
                <a:latin typeface="Arial" panose="020B0604020202020204" pitchFamily="34" charset="0"/>
                <a:cs typeface="Arial" panose="020B0604020202020204" pitchFamily="34" charset="0"/>
              </a:rPr>
              <a:t>(9), pp.1961-1970. </a:t>
            </a:r>
            <a:r>
              <a:rPr lang="en-IN" sz="1050" u="sng" dirty="0">
                <a:latin typeface="Arial" panose="020B0604020202020204" pitchFamily="34" charset="0"/>
                <a:cs typeface="Arial" panose="020B0604020202020204" pitchFamily="34" charset="0"/>
                <a:hlinkClick r:id="rId6"/>
              </a:rPr>
              <a:t>https://pmc.ncbi.nlm.nih.gov/articles/PMC9472489/pdf/dc212342.pdf</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GOV.UK (2025). </a:t>
            </a:r>
            <a:r>
              <a:rPr lang="en-IN" sz="1050" i="1" dirty="0">
                <a:latin typeface="Arial" panose="020B0604020202020204" pitchFamily="34" charset="0"/>
                <a:cs typeface="Arial" panose="020B0604020202020204" pitchFamily="34" charset="0"/>
              </a:rPr>
              <a:t>Diabetes profile: Statistical commentary, March 2025</a:t>
            </a:r>
            <a:r>
              <a:rPr lang="en-IN" sz="1050" dirty="0">
                <a:latin typeface="Arial" panose="020B0604020202020204" pitchFamily="34" charset="0"/>
                <a:cs typeface="Arial" panose="020B0604020202020204" pitchFamily="34" charset="0"/>
              </a:rPr>
              <a:t>. Office for Health Improvement &amp; Disparities. Available at: </a:t>
            </a:r>
            <a:r>
              <a:rPr lang="en-IN" sz="1050" u="sng" dirty="0">
                <a:latin typeface="Arial" panose="020B0604020202020204" pitchFamily="34" charset="0"/>
                <a:cs typeface="Arial" panose="020B0604020202020204" pitchFamily="34" charset="0"/>
                <a:hlinkClick r:id="rId7"/>
              </a:rPr>
              <a:t>https://www.gov.uk/government/statistics/diabetes-profile-update-march-2025/diabetes-profile-statistical-commentary-march-2025</a:t>
            </a:r>
            <a:r>
              <a:rPr lang="en-IN" sz="1050" dirty="0">
                <a:latin typeface="Arial" panose="020B0604020202020204" pitchFamily="34" charset="0"/>
                <a:cs typeface="Arial" panose="020B0604020202020204" pitchFamily="34" charset="0"/>
              </a:rPr>
              <a:t>. (Accessed: 05 November 2025).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Holman, N., Young, B., Gregg, E.W., Wareham, N., Sharp, S., </a:t>
            </a:r>
            <a:r>
              <a:rPr lang="en-IN" sz="1050" dirty="0" err="1">
                <a:latin typeface="Arial" panose="020B0604020202020204" pitchFamily="34" charset="0"/>
                <a:cs typeface="Arial" panose="020B0604020202020204" pitchFamily="34" charset="0"/>
              </a:rPr>
              <a:t>Khunti</a:t>
            </a:r>
            <a:r>
              <a:rPr lang="en-IN" sz="1050" dirty="0">
                <a:latin typeface="Arial" panose="020B0604020202020204" pitchFamily="34" charset="0"/>
                <a:cs typeface="Arial" panose="020B0604020202020204" pitchFamily="34" charset="0"/>
              </a:rPr>
              <a:t>, K., Sattar, N. and </a:t>
            </a:r>
            <a:r>
              <a:rPr lang="en-IN" sz="1050" dirty="0" err="1">
                <a:latin typeface="Arial" panose="020B0604020202020204" pitchFamily="34" charset="0"/>
                <a:cs typeface="Arial" panose="020B0604020202020204" pitchFamily="34" charset="0"/>
              </a:rPr>
              <a:t>Valabhji</a:t>
            </a:r>
            <a:r>
              <a:rPr lang="en-IN" sz="1050" dirty="0">
                <a:latin typeface="Arial" panose="020B0604020202020204" pitchFamily="34" charset="0"/>
                <a:cs typeface="Arial" panose="020B0604020202020204" pitchFamily="34" charset="0"/>
              </a:rPr>
              <a:t>, J., (2025). Trends in mortality and hospitalisations for cardiovascular, kidney and liver disease in people with type 2 diabetes in England, 2009–2019. </a:t>
            </a:r>
            <a:r>
              <a:rPr lang="en-IN" sz="1050" i="1" dirty="0">
                <a:latin typeface="Arial" panose="020B0604020202020204" pitchFamily="34" charset="0"/>
                <a:cs typeface="Arial" panose="020B0604020202020204" pitchFamily="34" charset="0"/>
              </a:rPr>
              <a:t>Diabetes, Obesity and Metabolism</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27</a:t>
            </a:r>
            <a:r>
              <a:rPr lang="en-IN" sz="1050" dirty="0">
                <a:latin typeface="Arial" panose="020B0604020202020204" pitchFamily="34" charset="0"/>
                <a:cs typeface="Arial" panose="020B0604020202020204" pitchFamily="34" charset="0"/>
              </a:rPr>
              <a:t>(11), pp.6341-6352. </a:t>
            </a:r>
            <a:r>
              <a:rPr lang="en-IN" sz="1050" u="sng" dirty="0">
                <a:latin typeface="Arial" panose="020B0604020202020204" pitchFamily="34" charset="0"/>
                <a:cs typeface="Arial" panose="020B0604020202020204" pitchFamily="34" charset="0"/>
                <a:hlinkClick r:id="rId8"/>
              </a:rPr>
              <a:t>https://dom-pubs.onlinelibrary.wiley.com/doi/pdf/10.1111/dom.70025</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Marvin, J. and Powe, N., (2023). Financial, Occupational and Physical Challenges and Blood Glucose Monitoring in Type 2 Diabetes. </a:t>
            </a:r>
            <a:r>
              <a:rPr lang="en-IN" sz="1050" i="1" dirty="0">
                <a:latin typeface="Arial" panose="020B0604020202020204" pitchFamily="34" charset="0"/>
                <a:cs typeface="Arial" panose="020B0604020202020204" pitchFamily="34" charset="0"/>
              </a:rPr>
              <a:t>Health Services Research and Managerial Epidemiology</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10</a:t>
            </a:r>
            <a:r>
              <a:rPr lang="en-IN" sz="1050" dirty="0">
                <a:latin typeface="Arial" panose="020B0604020202020204" pitchFamily="34" charset="0"/>
                <a:cs typeface="Arial" panose="020B0604020202020204" pitchFamily="34" charset="0"/>
              </a:rPr>
              <a:t>, p.23333928231154345. </a:t>
            </a:r>
            <a:r>
              <a:rPr lang="en-IN" sz="1050" u="sng" dirty="0">
                <a:latin typeface="Arial" panose="020B0604020202020204" pitchFamily="34" charset="0"/>
                <a:cs typeface="Arial" panose="020B0604020202020204" pitchFamily="34" charset="0"/>
                <a:hlinkClick r:id="rId9"/>
              </a:rPr>
              <a:t>https://journals.sagepub.com/doi/pdf/10.1177/23333928231154345</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NHS England (2020). </a:t>
            </a:r>
            <a:r>
              <a:rPr lang="en-IN" sz="1050" i="1" dirty="0">
                <a:latin typeface="Arial" panose="020B0604020202020204" pitchFamily="34" charset="0"/>
                <a:cs typeface="Arial" panose="020B0604020202020204" pitchFamily="34" charset="0"/>
              </a:rPr>
              <a:t>NHS Long Term Plan</a:t>
            </a:r>
            <a:r>
              <a:rPr lang="en-IN" sz="1050" dirty="0">
                <a:latin typeface="Arial" panose="020B0604020202020204" pitchFamily="34" charset="0"/>
                <a:cs typeface="Arial" panose="020B0604020202020204" pitchFamily="34" charset="0"/>
              </a:rPr>
              <a:t>. NHS England. Available at: </a:t>
            </a:r>
            <a:r>
              <a:rPr lang="en-IN" sz="1050" u="sng" dirty="0">
                <a:latin typeface="Arial" panose="020B0604020202020204" pitchFamily="34" charset="0"/>
                <a:cs typeface="Arial" panose="020B0604020202020204" pitchFamily="34" charset="0"/>
                <a:hlinkClick r:id="rId10"/>
              </a:rPr>
              <a:t>https://www.longtermplan.nhs.uk/</a:t>
            </a:r>
            <a:r>
              <a:rPr lang="en-IN" sz="1050" dirty="0">
                <a:latin typeface="Arial" panose="020B0604020202020204" pitchFamily="34" charset="0"/>
                <a:cs typeface="Arial" panose="020B0604020202020204" pitchFamily="34" charset="0"/>
              </a:rPr>
              <a:t>. (Accessed: 05 November 2025).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NHS England (2024). </a:t>
            </a:r>
            <a:r>
              <a:rPr lang="en-IN" sz="1050" i="1" dirty="0">
                <a:latin typeface="Arial" panose="020B0604020202020204" pitchFamily="34" charset="0"/>
                <a:cs typeface="Arial" panose="020B0604020202020204" pitchFamily="34" charset="0"/>
              </a:rPr>
              <a:t>NHS Identifies over Half a Million More People at Risk of Type 2 Diabetes in a Year</a:t>
            </a:r>
            <a:r>
              <a:rPr lang="en-IN" sz="1050" dirty="0">
                <a:latin typeface="Arial" panose="020B0604020202020204" pitchFamily="34" charset="0"/>
                <a:cs typeface="Arial" panose="020B0604020202020204" pitchFamily="34" charset="0"/>
              </a:rPr>
              <a:t>. www.england.nhs.uk. Available at: </a:t>
            </a:r>
            <a:r>
              <a:rPr lang="en-IN" sz="1050" u="sng" dirty="0">
                <a:latin typeface="Arial" panose="020B0604020202020204" pitchFamily="34" charset="0"/>
                <a:cs typeface="Arial" panose="020B0604020202020204" pitchFamily="34" charset="0"/>
                <a:hlinkClick r:id="rId11"/>
              </a:rPr>
              <a:t>https://www.england.nhs.uk/2024/06/nhs-identifies-over-half-a-million-more-people-at-risk-of-type-2-diabetes-in-a-year/</a:t>
            </a:r>
            <a:r>
              <a:rPr lang="en-IN" sz="1050" dirty="0">
                <a:latin typeface="Arial" panose="020B0604020202020204" pitchFamily="34" charset="0"/>
                <a:cs typeface="Arial" panose="020B0604020202020204" pitchFamily="34" charset="0"/>
              </a:rPr>
              <a:t>. (Accessed: 05 November 2025).</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Peterson-KFF (2025). </a:t>
            </a:r>
            <a:r>
              <a:rPr lang="en-IN" sz="1050" i="1" dirty="0">
                <a:latin typeface="Arial" panose="020B0604020202020204" pitchFamily="34" charset="0"/>
                <a:cs typeface="Arial" panose="020B0604020202020204" pitchFamily="34" charset="0"/>
              </a:rPr>
              <a:t>How Have Diabetes Costs and Outcomes Changed over Time in the U.S.?</a:t>
            </a:r>
            <a:r>
              <a:rPr lang="en-IN" sz="1050" dirty="0">
                <a:latin typeface="Arial" panose="020B0604020202020204" pitchFamily="34" charset="0"/>
                <a:cs typeface="Arial" panose="020B0604020202020204" pitchFamily="34" charset="0"/>
              </a:rPr>
              <a:t> Health System Tracker. Available at: </a:t>
            </a:r>
            <a:r>
              <a:rPr lang="en-IN" sz="1050" u="sng" dirty="0">
                <a:latin typeface="Arial" panose="020B0604020202020204" pitchFamily="34" charset="0"/>
                <a:cs typeface="Arial" panose="020B0604020202020204" pitchFamily="34" charset="0"/>
                <a:hlinkClick r:id="rId12"/>
              </a:rPr>
              <a:t>https://www.healthsystemtracker.org/chart-collection/diabetes-care-u-s-changed-time/</a:t>
            </a:r>
            <a:r>
              <a:rPr lang="en-IN" sz="1050" dirty="0">
                <a:latin typeface="Arial" panose="020B0604020202020204" pitchFamily="34" charset="0"/>
                <a:cs typeface="Arial" panose="020B0604020202020204" pitchFamily="34" charset="0"/>
              </a:rPr>
              <a:t>. (Accessed: 05 November 2025).</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Statista, NHS Digital. (2024). </a:t>
            </a:r>
            <a:r>
              <a:rPr lang="en-IN" sz="1050" i="1" dirty="0">
                <a:latin typeface="Arial" panose="020B0604020202020204" pitchFamily="34" charset="0"/>
                <a:cs typeface="Arial" panose="020B0604020202020204" pitchFamily="34" charset="0"/>
              </a:rPr>
              <a:t>Distribution of people registered with type 2 diabetes in England in 2023/24, by age</a:t>
            </a:r>
            <a:r>
              <a:rPr lang="en-IN" sz="1050" dirty="0">
                <a:latin typeface="Arial" panose="020B0604020202020204" pitchFamily="34" charset="0"/>
                <a:cs typeface="Arial" panose="020B0604020202020204" pitchFamily="34" charset="0"/>
              </a:rPr>
              <a:t>. Available at: </a:t>
            </a:r>
            <a:r>
              <a:rPr lang="en-IN" sz="1050" u="sng" dirty="0">
                <a:latin typeface="Arial" panose="020B0604020202020204" pitchFamily="34" charset="0"/>
                <a:cs typeface="Arial" panose="020B0604020202020204" pitchFamily="34" charset="0"/>
                <a:hlinkClick r:id="rId13"/>
              </a:rPr>
              <a:t>https://www.statista.com/statistics/387343/individuals-with-type-2-diabetes-by-age-in-england/</a:t>
            </a:r>
            <a:r>
              <a:rPr lang="en-IN" sz="1050" dirty="0">
                <a:latin typeface="Arial" panose="020B0604020202020204" pitchFamily="34" charset="0"/>
                <a:cs typeface="Arial" panose="020B0604020202020204" pitchFamily="34" charset="0"/>
              </a:rPr>
              <a:t> (Accessed: 05 November 2025). </a:t>
            </a:r>
          </a:p>
          <a:p>
            <a:pPr marL="243450" indent="-171450">
              <a:lnSpc>
                <a:spcPct val="100000"/>
              </a:lnSpc>
              <a:spcBef>
                <a:spcPts val="0"/>
              </a:spcBef>
            </a:pPr>
            <a:r>
              <a:rPr lang="en-IN" sz="1050" dirty="0" err="1">
                <a:latin typeface="Arial" panose="020B0604020202020204" pitchFamily="34" charset="0"/>
                <a:cs typeface="Arial" panose="020B0604020202020204" pitchFamily="34" charset="0"/>
              </a:rPr>
              <a:t>Uswitch</a:t>
            </a:r>
            <a:r>
              <a:rPr lang="en-IN" sz="1050" dirty="0">
                <a:latin typeface="Arial" panose="020B0604020202020204" pitchFamily="34" charset="0"/>
                <a:cs typeface="Arial" panose="020B0604020202020204" pitchFamily="34" charset="0"/>
              </a:rPr>
              <a:t> (2025). </a:t>
            </a:r>
            <a:r>
              <a:rPr lang="en-IN" sz="1050" i="1" dirty="0">
                <a:latin typeface="Arial" panose="020B0604020202020204" pitchFamily="34" charset="0"/>
                <a:cs typeface="Arial" panose="020B0604020202020204" pitchFamily="34" charset="0"/>
              </a:rPr>
              <a:t>UK Mobile Phone Statistics 2024</a:t>
            </a:r>
            <a:r>
              <a:rPr lang="en-IN" sz="1050" dirty="0">
                <a:latin typeface="Arial" panose="020B0604020202020204" pitchFamily="34" charset="0"/>
                <a:cs typeface="Arial" panose="020B0604020202020204" pitchFamily="34" charset="0"/>
              </a:rPr>
              <a:t>. Available at: </a:t>
            </a:r>
            <a:r>
              <a:rPr lang="en-IN" sz="1050" u="sng" dirty="0">
                <a:latin typeface="Arial" panose="020B0604020202020204" pitchFamily="34" charset="0"/>
                <a:cs typeface="Arial" panose="020B0604020202020204" pitchFamily="34" charset="0"/>
                <a:hlinkClick r:id="rId14"/>
              </a:rPr>
              <a:t>https://www.uswitch.com/mobiles/studies/mobile-statistics/</a:t>
            </a:r>
            <a:r>
              <a:rPr lang="en-IN" sz="1050" dirty="0">
                <a:latin typeface="Arial" panose="020B0604020202020204" pitchFamily="34" charset="0"/>
                <a:cs typeface="Arial" panose="020B0604020202020204" pitchFamily="34" charset="0"/>
              </a:rPr>
              <a:t>. (Accessed: 05 November 2025).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Varghese, J.S., </a:t>
            </a:r>
            <a:r>
              <a:rPr lang="en-IN" sz="1050" dirty="0" err="1">
                <a:latin typeface="Arial" panose="020B0604020202020204" pitchFamily="34" charset="0"/>
                <a:cs typeface="Arial" panose="020B0604020202020204" pitchFamily="34" charset="0"/>
              </a:rPr>
              <a:t>Venkateshmurthy</a:t>
            </a:r>
            <a:r>
              <a:rPr lang="en-IN" sz="1050" dirty="0">
                <a:latin typeface="Arial" panose="020B0604020202020204" pitchFamily="34" charset="0"/>
                <a:cs typeface="Arial" panose="020B0604020202020204" pitchFamily="34" charset="0"/>
              </a:rPr>
              <a:t>, N.S., Sudharsanan, N., </a:t>
            </a:r>
            <a:r>
              <a:rPr lang="en-IN" sz="1050" dirty="0" err="1">
                <a:latin typeface="Arial" panose="020B0604020202020204" pitchFamily="34" charset="0"/>
                <a:cs typeface="Arial" panose="020B0604020202020204" pitchFamily="34" charset="0"/>
              </a:rPr>
              <a:t>Jeemon</a:t>
            </a:r>
            <a:r>
              <a:rPr lang="en-IN" sz="1050" dirty="0">
                <a:latin typeface="Arial" panose="020B0604020202020204" pitchFamily="34" charset="0"/>
                <a:cs typeface="Arial" panose="020B0604020202020204" pitchFamily="34" charset="0"/>
              </a:rPr>
              <a:t>, P., Patel, S.A., </a:t>
            </a:r>
            <a:r>
              <a:rPr lang="en-IN" sz="1050" dirty="0" err="1">
                <a:latin typeface="Arial" panose="020B0604020202020204" pitchFamily="34" charset="0"/>
                <a:cs typeface="Arial" panose="020B0604020202020204" pitchFamily="34" charset="0"/>
              </a:rPr>
              <a:t>Thirumurthy</a:t>
            </a:r>
            <a:r>
              <a:rPr lang="en-IN" sz="1050" dirty="0">
                <a:latin typeface="Arial" panose="020B0604020202020204" pitchFamily="34" charset="0"/>
                <a:cs typeface="Arial" panose="020B0604020202020204" pitchFamily="34" charset="0"/>
              </a:rPr>
              <a:t>, H., Roy, A., Tandon, N., Narayan, K.V., Prabhakaran, D. and Ali, M.K., (2023). Hypertension diagnosis, treatment, and control in India: nationally representative results from 1.69 million adults, 2019-2021. </a:t>
            </a:r>
            <a:r>
              <a:rPr lang="en-IN" sz="1050" i="1" dirty="0" err="1">
                <a:latin typeface="Arial" panose="020B0604020202020204" pitchFamily="34" charset="0"/>
                <a:cs typeface="Arial" panose="020B0604020202020204" pitchFamily="34" charset="0"/>
              </a:rPr>
              <a:t>medRxiv</a:t>
            </a:r>
            <a:r>
              <a:rPr lang="en-IN" sz="1050" dirty="0">
                <a:latin typeface="Arial" panose="020B0604020202020204" pitchFamily="34" charset="0"/>
                <a:cs typeface="Arial" panose="020B0604020202020204" pitchFamily="34" charset="0"/>
              </a:rPr>
              <a:t>, pp.2023-06. </a:t>
            </a:r>
            <a:r>
              <a:rPr lang="en-IN" sz="1050" u="sng" dirty="0">
                <a:latin typeface="Arial" panose="020B0604020202020204" pitchFamily="34" charset="0"/>
                <a:cs typeface="Arial" panose="020B0604020202020204" pitchFamily="34" charset="0"/>
                <a:hlinkClick r:id="rId15"/>
              </a:rPr>
              <a:t>https://www.medrxiv.org/content/medrxiv/early/2023/06/05/2023.06.02.23290909.full.pdf</a:t>
            </a:r>
            <a:r>
              <a:rPr lang="en-IN" sz="1050" dirty="0">
                <a:latin typeface="Arial" panose="020B0604020202020204" pitchFamily="34" charset="0"/>
                <a:cs typeface="Arial" panose="020B0604020202020204" pitchFamily="34" charset="0"/>
              </a:rPr>
              <a:t> </a:t>
            </a:r>
          </a:p>
          <a:p>
            <a:pPr marL="243450" indent="-171450">
              <a:lnSpc>
                <a:spcPct val="100000"/>
              </a:lnSpc>
              <a:spcBef>
                <a:spcPts val="0"/>
              </a:spcBef>
            </a:pPr>
            <a:r>
              <a:rPr lang="en-IN" sz="1050" dirty="0">
                <a:latin typeface="Arial" panose="020B0604020202020204" pitchFamily="34" charset="0"/>
                <a:cs typeface="Arial" panose="020B0604020202020204" pitchFamily="34" charset="0"/>
              </a:rPr>
              <a:t>WHO (2025). </a:t>
            </a:r>
            <a:r>
              <a:rPr lang="en-IN" sz="1050" i="1" dirty="0">
                <a:latin typeface="Arial" panose="020B0604020202020204" pitchFamily="34" charset="0"/>
                <a:cs typeface="Arial" panose="020B0604020202020204" pitchFamily="34" charset="0"/>
              </a:rPr>
              <a:t>The WHO Global Diabetes Compact</a:t>
            </a:r>
            <a:r>
              <a:rPr lang="en-IN" sz="1050" dirty="0">
                <a:latin typeface="Arial" panose="020B0604020202020204" pitchFamily="34" charset="0"/>
                <a:cs typeface="Arial" panose="020B0604020202020204" pitchFamily="34" charset="0"/>
              </a:rPr>
              <a:t>. www.who.int. Available at: </a:t>
            </a:r>
            <a:r>
              <a:rPr lang="en-IN" sz="1050" u="sng" dirty="0">
                <a:latin typeface="Arial" panose="020B0604020202020204" pitchFamily="34" charset="0"/>
                <a:cs typeface="Arial" panose="020B0604020202020204" pitchFamily="34" charset="0"/>
                <a:hlinkClick r:id="rId16"/>
              </a:rPr>
              <a:t>https://www.who.int/initiatives/the-who-global-diabetes-compact</a:t>
            </a:r>
            <a:r>
              <a:rPr lang="en-IN" sz="1050" dirty="0">
                <a:latin typeface="Arial" panose="020B0604020202020204" pitchFamily="34" charset="0"/>
                <a:cs typeface="Arial" panose="020B0604020202020204" pitchFamily="34" charset="0"/>
              </a:rPr>
              <a:t>. (Accessed: 05 November 2025).</a:t>
            </a:r>
          </a:p>
        </p:txBody>
      </p:sp>
    </p:spTree>
    <p:extLst>
      <p:ext uri="{BB962C8B-B14F-4D97-AF65-F5344CB8AC3E}">
        <p14:creationId xmlns:p14="http://schemas.microsoft.com/office/powerpoint/2010/main" val="2956202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1D78D-D244-17D7-FFC4-F068FE55077F}"/>
              </a:ext>
            </a:extLst>
          </p:cNvPr>
          <p:cNvSpPr>
            <a:spLocks noGrp="1"/>
          </p:cNvSpPr>
          <p:nvPr>
            <p:ph type="ctrTitle"/>
          </p:nvPr>
        </p:nvSpPr>
        <p:spPr>
          <a:xfrm>
            <a:off x="5297762" y="640080"/>
            <a:ext cx="6251110" cy="3566160"/>
          </a:xfrm>
        </p:spPr>
        <p:txBody>
          <a:bodyPr anchor="b">
            <a:normAutofit/>
          </a:bodyPr>
          <a:lstStyle/>
          <a:p>
            <a:pPr algn="l">
              <a:spcAft>
                <a:spcPts val="1200"/>
              </a:spcAft>
            </a:pPr>
            <a:r>
              <a:rPr lang="en-US" sz="5400" b="1">
                <a:latin typeface="Arial" panose="020B0604020202020204" pitchFamily="34" charset="0"/>
                <a:cs typeface="Arial" panose="020B0604020202020204" pitchFamily="34" charset="0"/>
              </a:rPr>
              <a:t>GROUP MEMBER 2: APPLICATION</a:t>
            </a:r>
            <a:br>
              <a:rPr lang="en-US" sz="5400" b="1">
                <a:latin typeface="Arial" panose="020B0604020202020204" pitchFamily="34" charset="0"/>
                <a:cs typeface="Arial" panose="020B0604020202020204" pitchFamily="34" charset="0"/>
              </a:rPr>
            </a:br>
            <a:endParaRPr lang="en-IN" sz="5400"/>
          </a:p>
        </p:txBody>
      </p:sp>
      <p:sp>
        <p:nvSpPr>
          <p:cNvPr id="3" name="Subtitle 2">
            <a:extLst>
              <a:ext uri="{FF2B5EF4-FFF2-40B4-BE49-F238E27FC236}">
                <a16:creationId xmlns:a16="http://schemas.microsoft.com/office/drawing/2014/main" id="{3C6896A7-B97D-344B-9580-4804C60114B9}"/>
              </a:ext>
            </a:extLst>
          </p:cNvPr>
          <p:cNvSpPr>
            <a:spLocks noGrp="1"/>
          </p:cNvSpPr>
          <p:nvPr>
            <p:ph type="subTitle" idx="1"/>
          </p:nvPr>
        </p:nvSpPr>
        <p:spPr>
          <a:xfrm>
            <a:off x="5297760" y="4636008"/>
            <a:ext cx="6251111" cy="1572768"/>
          </a:xfrm>
        </p:spPr>
        <p:txBody>
          <a:bodyPr>
            <a:normAutofit fontScale="92500"/>
          </a:bodyPr>
          <a:lstStyle/>
          <a:p>
            <a:pPr algn="l">
              <a:lnSpc>
                <a:spcPct val="150000"/>
              </a:lnSpc>
            </a:pPr>
            <a:r>
              <a:rPr lang="en-US" b="1" dirty="0">
                <a:latin typeface="Arial" panose="020B0604020202020204" pitchFamily="34" charset="0"/>
                <a:cs typeface="Arial" panose="020B0604020202020204" pitchFamily="34" charset="0"/>
              </a:rPr>
              <a:t>Name: HEMANSHI RAMESHBHAI TALAVIYA </a:t>
            </a:r>
          </a:p>
          <a:p>
            <a:pPr algn="l">
              <a:lnSpc>
                <a:spcPct val="150000"/>
              </a:lnSpc>
            </a:pPr>
            <a:r>
              <a:rPr lang="en-US" b="1" dirty="0">
                <a:latin typeface="Arial" panose="020B0604020202020204" pitchFamily="34" charset="0"/>
                <a:cs typeface="Arial" panose="020B0604020202020204" pitchFamily="34" charset="0"/>
              </a:rPr>
              <a:t>ID: 2430270</a:t>
            </a:r>
            <a:endParaRPr lang="en-IN" dirty="0"/>
          </a:p>
        </p:txBody>
      </p:sp>
      <p:pic>
        <p:nvPicPr>
          <p:cNvPr id="5" name="Picture 4" descr="Green dialogue boxes">
            <a:extLst>
              <a:ext uri="{FF2B5EF4-FFF2-40B4-BE49-F238E27FC236}">
                <a16:creationId xmlns:a16="http://schemas.microsoft.com/office/drawing/2014/main" id="{9A9E7D97-41C3-6EF2-62EB-E084798D9AC7}"/>
              </a:ext>
            </a:extLst>
          </p:cNvPr>
          <p:cNvPicPr>
            <a:picLocks noChangeAspect="1"/>
          </p:cNvPicPr>
          <p:nvPr/>
        </p:nvPicPr>
        <p:blipFill>
          <a:blip r:embed="rId2"/>
          <a:srcRect l="18818" r="24647" b="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388024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3C154-131C-42E3-88EA-ED18B427C9B1}"/>
              </a:ext>
            </a:extLst>
          </p:cNvPr>
          <p:cNvSpPr>
            <a:spLocks noGrp="1"/>
          </p:cNvSpPr>
          <p:nvPr>
            <p:ph type="title"/>
          </p:nvPr>
        </p:nvSpPr>
        <p:spPr>
          <a:xfrm>
            <a:off x="232229" y="741391"/>
            <a:ext cx="4310547" cy="1616203"/>
          </a:xfrm>
        </p:spPr>
        <p:txBody>
          <a:bodyPr anchor="b">
            <a:normAutofit/>
          </a:bodyPr>
          <a:lstStyle/>
          <a:p>
            <a:r>
              <a:rPr lang="en-GB" sz="3600" b="1" dirty="0">
                <a:latin typeface="Arial" panose="020B0604020202020204" pitchFamily="34" charset="0"/>
                <a:cs typeface="Arial" panose="020B0604020202020204" pitchFamily="34" charset="0"/>
              </a:rPr>
              <a:t>Selection of the Planning Model</a:t>
            </a:r>
          </a:p>
        </p:txBody>
      </p:sp>
      <p:pic>
        <p:nvPicPr>
          <p:cNvPr id="4" name="Picture 3" descr="A diagram of a process&#10;&#10;AI-generated content may be incorrect.">
            <a:extLst>
              <a:ext uri="{FF2B5EF4-FFF2-40B4-BE49-F238E27FC236}">
                <a16:creationId xmlns:a16="http://schemas.microsoft.com/office/drawing/2014/main" id="{C09756EF-19AD-0F41-0544-F6D039AC73C8}"/>
              </a:ext>
            </a:extLst>
          </p:cNvPr>
          <p:cNvPicPr>
            <a:picLocks noChangeAspect="1"/>
          </p:cNvPicPr>
          <p:nvPr/>
        </p:nvPicPr>
        <p:blipFill>
          <a:blip r:embed="rId3"/>
          <a:stretch>
            <a:fillRect/>
          </a:stretch>
        </p:blipFill>
        <p:spPr>
          <a:xfrm>
            <a:off x="5111034" y="1572523"/>
            <a:ext cx="6389346" cy="4360728"/>
          </a:xfrm>
          <a:prstGeom prst="rect">
            <a:avLst/>
          </a:prstGeom>
          <a:ln>
            <a:solidFill>
              <a:schemeClr val="accent1"/>
            </a:solidFill>
          </a:ln>
        </p:spPr>
      </p:pic>
      <p:graphicFrame>
        <p:nvGraphicFramePr>
          <p:cNvPr id="5" name="Content Placeholder 2">
            <a:extLst>
              <a:ext uri="{FF2B5EF4-FFF2-40B4-BE49-F238E27FC236}">
                <a16:creationId xmlns:a16="http://schemas.microsoft.com/office/drawing/2014/main" id="{84793397-FE46-081B-6CF2-4780D7F05D06}"/>
              </a:ext>
            </a:extLst>
          </p:cNvPr>
          <p:cNvGraphicFramePr>
            <a:graphicFrameLocks noGrp="1"/>
          </p:cNvGraphicFramePr>
          <p:nvPr>
            <p:ph idx="1"/>
            <p:extLst>
              <p:ext uri="{D42A27DB-BD31-4B8C-83A1-F6EECF244321}">
                <p14:modId xmlns:p14="http://schemas.microsoft.com/office/powerpoint/2010/main" val="2318825956"/>
              </p:ext>
            </p:extLst>
          </p:nvPr>
        </p:nvGraphicFramePr>
        <p:xfrm>
          <a:off x="232229" y="2533475"/>
          <a:ext cx="4528457" cy="40414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F06470F4-5598-550D-304C-3365D4D55BC8}"/>
              </a:ext>
            </a:extLst>
          </p:cNvPr>
          <p:cNvSpPr txBox="1"/>
          <p:nvPr/>
        </p:nvSpPr>
        <p:spPr>
          <a:xfrm>
            <a:off x="6475573" y="6144084"/>
            <a:ext cx="3815056" cy="430887"/>
          </a:xfrm>
          <a:prstGeom prst="rect">
            <a:avLst/>
          </a:prstGeom>
          <a:noFill/>
        </p:spPr>
        <p:txBody>
          <a:bodyPr wrap="square">
            <a:spAutoFit/>
          </a:bodyPr>
          <a:lstStyle/>
          <a:p>
            <a:pPr lvl="0" algn="ctr"/>
            <a:r>
              <a:rPr lang="en-GB" sz="1100" b="1" dirty="0">
                <a:latin typeface="Arial" panose="020B0604020202020204" pitchFamily="34" charset="0"/>
                <a:cs typeface="Arial" panose="020B0604020202020204" pitchFamily="34" charset="0"/>
              </a:rPr>
              <a:t>(Source: Self-Created, Concept taken from </a:t>
            </a:r>
            <a:r>
              <a:rPr lang="en-GB" sz="1100" b="1" dirty="0" err="1">
                <a:latin typeface="Arial" panose="020B0604020202020204" pitchFamily="34" charset="0"/>
                <a:cs typeface="Arial" panose="020B0604020202020204" pitchFamily="34" charset="0"/>
              </a:rPr>
              <a:t>Luangphituck</a:t>
            </a:r>
            <a:r>
              <a:rPr lang="en-GB" sz="1100" b="1" dirty="0">
                <a:latin typeface="Arial" panose="020B0604020202020204" pitchFamily="34" charset="0"/>
                <a:cs typeface="Arial" panose="020B0604020202020204" pitchFamily="34" charset="0"/>
              </a:rPr>
              <a:t> et al., 2025)</a:t>
            </a:r>
            <a:endParaRPr lang="en-IN"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6650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4E425-C6B9-4587-AFDA-668840811E38}"/>
              </a:ext>
            </a:extLst>
          </p:cNvPr>
          <p:cNvSpPr>
            <a:spLocks noGrp="1"/>
          </p:cNvSpPr>
          <p:nvPr>
            <p:ph type="title"/>
          </p:nvPr>
        </p:nvSpPr>
        <p:spPr>
          <a:xfrm>
            <a:off x="841248" y="256032"/>
            <a:ext cx="10506456" cy="1014984"/>
          </a:xfrm>
        </p:spPr>
        <p:txBody>
          <a:bodyPr anchor="b">
            <a:normAutofit fontScale="90000"/>
          </a:bodyPr>
          <a:lstStyle/>
          <a:p>
            <a:pPr algn="ctr"/>
            <a:r>
              <a:rPr lang="en-GB" b="1" dirty="0"/>
              <a:t>Planning Model: PRECEDE–PROCEED Model</a:t>
            </a:r>
          </a:p>
        </p:txBody>
      </p:sp>
      <p:graphicFrame>
        <p:nvGraphicFramePr>
          <p:cNvPr id="5" name="Content Placeholder 2">
            <a:extLst>
              <a:ext uri="{FF2B5EF4-FFF2-40B4-BE49-F238E27FC236}">
                <a16:creationId xmlns:a16="http://schemas.microsoft.com/office/drawing/2014/main" id="{34720A36-4C51-C7F5-C3FB-BCA6F687CBDD}"/>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5231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6CB69-5F09-4BC2-A3F1-3952D1D2CEEF}"/>
              </a:ext>
            </a:extLst>
          </p:cNvPr>
          <p:cNvSpPr>
            <a:spLocks noGrp="1"/>
          </p:cNvSpPr>
          <p:nvPr>
            <p:ph type="title"/>
          </p:nvPr>
        </p:nvSpPr>
        <p:spPr>
          <a:xfrm>
            <a:off x="838200" y="365125"/>
            <a:ext cx="10515600" cy="1325563"/>
          </a:xfrm>
        </p:spPr>
        <p:txBody>
          <a:bodyPr>
            <a:normAutofit/>
          </a:bodyPr>
          <a:lstStyle/>
          <a:p>
            <a:r>
              <a:rPr lang="en-GB" sz="4200" b="1" dirty="0"/>
              <a:t>Justification and Critical Evaluation of the Model’s Suitability</a:t>
            </a:r>
          </a:p>
        </p:txBody>
      </p:sp>
      <p:graphicFrame>
        <p:nvGraphicFramePr>
          <p:cNvPr id="6" name="Content Placeholder 2">
            <a:extLst>
              <a:ext uri="{FF2B5EF4-FFF2-40B4-BE49-F238E27FC236}">
                <a16:creationId xmlns:a16="http://schemas.microsoft.com/office/drawing/2014/main" id="{17F3E6BC-B7FE-9978-3B5E-F327B2D3F113}"/>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8714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CEC9297-5C14-AB56-6B33-39134F7DA30D}"/>
              </a:ext>
            </a:extLst>
          </p:cNvPr>
          <p:cNvSpPr>
            <a:spLocks noGrp="1"/>
          </p:cNvSpPr>
          <p:nvPr>
            <p:ph type="title"/>
          </p:nvPr>
        </p:nvSpPr>
        <p:spPr>
          <a:xfrm>
            <a:off x="804672" y="457200"/>
            <a:ext cx="10579608" cy="1188720"/>
          </a:xfrm>
        </p:spPr>
        <p:txBody>
          <a:bodyPr>
            <a:normAutofit/>
          </a:bodyPr>
          <a:lstStyle/>
          <a:p>
            <a:r>
              <a:rPr lang="en-GB" sz="4000" b="1">
                <a:solidFill>
                  <a:schemeClr val="tx2"/>
                </a:solidFill>
                <a:latin typeface="Arial" panose="020B0604020202020204" pitchFamily="34" charset="0"/>
                <a:cs typeface="Arial" panose="020B0604020202020204" pitchFamily="34" charset="0"/>
              </a:rPr>
              <a:t>Behavioural Change Techniques</a:t>
            </a:r>
            <a:endParaRPr lang="en-IN" sz="4000" b="1">
              <a:solidFill>
                <a:schemeClr val="tx2"/>
              </a:solidFill>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Content Placeholder 3">
            <a:extLst>
              <a:ext uri="{FF2B5EF4-FFF2-40B4-BE49-F238E27FC236}">
                <a16:creationId xmlns:a16="http://schemas.microsoft.com/office/drawing/2014/main" id="{CCA6DA0F-AB1C-2617-2239-3A539921AB4D}"/>
              </a:ext>
            </a:extLst>
          </p:cNvPr>
          <p:cNvGraphicFramePr>
            <a:graphicFrameLocks noGrp="1"/>
          </p:cNvGraphicFramePr>
          <p:nvPr>
            <p:ph idx="1"/>
            <p:extLst>
              <p:ext uri="{D42A27DB-BD31-4B8C-83A1-F6EECF244321}">
                <p14:modId xmlns:p14="http://schemas.microsoft.com/office/powerpoint/2010/main" val="3401669400"/>
              </p:ext>
            </p:extLst>
          </p:nvPr>
        </p:nvGraphicFramePr>
        <p:xfrm>
          <a:off x="1057091" y="2560320"/>
          <a:ext cx="10077819" cy="3566164"/>
        </p:xfrm>
        <a:graphic>
          <a:graphicData uri="http://schemas.openxmlformats.org/drawingml/2006/table">
            <a:tbl>
              <a:tblPr firstRow="1" bandRow="1">
                <a:tableStyleId>{ED083AE6-46FA-4A59-8FB0-9F97EB10719F}</a:tableStyleId>
              </a:tblPr>
              <a:tblGrid>
                <a:gridCol w="4973904">
                  <a:extLst>
                    <a:ext uri="{9D8B030D-6E8A-4147-A177-3AD203B41FA5}">
                      <a16:colId xmlns:a16="http://schemas.microsoft.com/office/drawing/2014/main" val="2690469622"/>
                    </a:ext>
                  </a:extLst>
                </a:gridCol>
                <a:gridCol w="5103915">
                  <a:extLst>
                    <a:ext uri="{9D8B030D-6E8A-4147-A177-3AD203B41FA5}">
                      <a16:colId xmlns:a16="http://schemas.microsoft.com/office/drawing/2014/main" val="2618968324"/>
                    </a:ext>
                  </a:extLst>
                </a:gridCol>
              </a:tblGrid>
              <a:tr h="614036">
                <a:tc>
                  <a:txBody>
                    <a:bodyPr/>
                    <a:lstStyle/>
                    <a:p>
                      <a:pPr algn="ctr" fontAlgn="ctr">
                        <a:buNone/>
                      </a:pPr>
                      <a:r>
                        <a:rPr lang="en-IN" sz="1600" b="1" u="none" strike="noStrike">
                          <a:effectLst/>
                        </a:rPr>
                        <a:t>PRECEDE–PROCEED Construct</a:t>
                      </a:r>
                      <a:endParaRPr lang="en-IN" sz="1600" b="1" i="0" u="none" strike="noStrike">
                        <a:effectLst/>
                        <a:latin typeface="Arial" panose="020B0604020202020204" pitchFamily="34" charset="0"/>
                      </a:endParaRPr>
                    </a:p>
                  </a:txBody>
                  <a:tcPr marL="83041" marR="83041" marT="41521" marB="41521" anchor="ctr"/>
                </a:tc>
                <a:tc>
                  <a:txBody>
                    <a:bodyPr/>
                    <a:lstStyle/>
                    <a:p>
                      <a:pPr algn="ctr" fontAlgn="ctr">
                        <a:buNone/>
                      </a:pPr>
                      <a:r>
                        <a:rPr lang="en-US" sz="1600" b="1" u="none" strike="noStrike" err="1">
                          <a:effectLst/>
                        </a:rPr>
                        <a:t>Behavioural</a:t>
                      </a:r>
                      <a:r>
                        <a:rPr lang="en-US" sz="1600" b="1" u="none" strike="noStrike">
                          <a:effectLst/>
                        </a:rPr>
                        <a:t> Change Technique Applied in </a:t>
                      </a:r>
                      <a:r>
                        <a:rPr lang="en-US" sz="1600" b="1" u="none" strike="noStrike" err="1">
                          <a:effectLst/>
                        </a:rPr>
                        <a:t>GlucoTrack</a:t>
                      </a:r>
                      <a:endParaRPr lang="en-US" sz="1600" b="1" i="0" u="none" strike="noStrike">
                        <a:effectLst/>
                        <a:latin typeface="Arial" panose="020B0604020202020204" pitchFamily="34" charset="0"/>
                      </a:endParaRPr>
                    </a:p>
                  </a:txBody>
                  <a:tcPr marL="83041" marR="83041" marT="41521" marB="41521" anchor="ctr"/>
                </a:tc>
                <a:extLst>
                  <a:ext uri="{0D108BD9-81ED-4DB2-BD59-A6C34878D82A}">
                    <a16:rowId xmlns:a16="http://schemas.microsoft.com/office/drawing/2014/main" val="4266662935"/>
                  </a:ext>
                </a:extLst>
              </a:tr>
              <a:tr h="862028">
                <a:tc>
                  <a:txBody>
                    <a:bodyPr/>
                    <a:lstStyle/>
                    <a:p>
                      <a:pPr algn="ctr" fontAlgn="ctr">
                        <a:buNone/>
                      </a:pPr>
                      <a:r>
                        <a:rPr lang="en-IN" sz="1600" b="1" i="1" u="none" strike="noStrike">
                          <a:effectLst/>
                        </a:rPr>
                        <a:t>Predisposing Factors</a:t>
                      </a:r>
                      <a:r>
                        <a:rPr lang="en-IN" sz="1600" b="0" i="1" u="none" strike="noStrike">
                          <a:effectLst/>
                        </a:rPr>
                        <a:t> (knowledge, attitudes)</a:t>
                      </a:r>
                      <a:endParaRPr lang="en-IN" sz="1600" b="0" i="1" u="none" strike="noStrike">
                        <a:effectLst/>
                        <a:latin typeface="Arial" panose="020B0604020202020204" pitchFamily="34" charset="0"/>
                      </a:endParaRPr>
                    </a:p>
                  </a:txBody>
                  <a:tcPr marL="83041" marR="83041" marT="41521" marB="41521" anchor="ctr"/>
                </a:tc>
                <a:tc>
                  <a:txBody>
                    <a:bodyPr/>
                    <a:lstStyle/>
                    <a:p>
                      <a:pPr algn="l" fontAlgn="ctr">
                        <a:buNone/>
                      </a:pPr>
                      <a:r>
                        <a:rPr lang="en-US" sz="1600" b="0" u="none" strike="noStrike">
                          <a:effectLst/>
                        </a:rPr>
                        <a:t>In-app educational videos and quizzes to increase awareness and motivation (Selvaraj and Sriram, 2022).</a:t>
                      </a:r>
                      <a:endParaRPr lang="en-US" sz="1600" b="0" i="0" u="none" strike="noStrike">
                        <a:effectLst/>
                        <a:latin typeface="Arial" panose="020B0604020202020204" pitchFamily="34" charset="0"/>
                      </a:endParaRPr>
                    </a:p>
                  </a:txBody>
                  <a:tcPr marL="83041" marR="83041" marT="41521" marB="41521" anchor="ctr"/>
                </a:tc>
                <a:extLst>
                  <a:ext uri="{0D108BD9-81ED-4DB2-BD59-A6C34878D82A}">
                    <a16:rowId xmlns:a16="http://schemas.microsoft.com/office/drawing/2014/main" val="4112940690"/>
                  </a:ext>
                </a:extLst>
              </a:tr>
              <a:tr h="614036">
                <a:tc>
                  <a:txBody>
                    <a:bodyPr/>
                    <a:lstStyle/>
                    <a:p>
                      <a:pPr algn="ctr" fontAlgn="ctr">
                        <a:buNone/>
                      </a:pPr>
                      <a:r>
                        <a:rPr lang="en-IN" sz="1600" b="1" i="1" u="none" strike="noStrike">
                          <a:effectLst/>
                        </a:rPr>
                        <a:t>Enabling Factors</a:t>
                      </a:r>
                      <a:r>
                        <a:rPr lang="en-IN" sz="1600" b="0" i="1" u="none" strike="noStrike">
                          <a:effectLst/>
                        </a:rPr>
                        <a:t> (resources, skills)</a:t>
                      </a:r>
                      <a:endParaRPr lang="en-IN" sz="1600" b="0" i="1" u="none" strike="noStrike">
                        <a:effectLst/>
                        <a:latin typeface="Arial" panose="020B0604020202020204" pitchFamily="34" charset="0"/>
                      </a:endParaRPr>
                    </a:p>
                  </a:txBody>
                  <a:tcPr marL="83041" marR="83041" marT="41521" marB="41521" anchor="ctr"/>
                </a:tc>
                <a:tc>
                  <a:txBody>
                    <a:bodyPr/>
                    <a:lstStyle/>
                    <a:p>
                      <a:pPr algn="l" fontAlgn="ctr">
                        <a:buNone/>
                      </a:pPr>
                      <a:r>
                        <a:rPr lang="en-US" sz="1600" b="0" u="none" strike="noStrike">
                          <a:effectLst/>
                        </a:rPr>
                        <a:t>Step-by-step app tutorials, reminders, and access to local health support links (</a:t>
                      </a:r>
                      <a:r>
                        <a:rPr lang="en-US" sz="1600" b="0" u="none" strike="noStrike" err="1">
                          <a:effectLst/>
                        </a:rPr>
                        <a:t>Luangphituck</a:t>
                      </a:r>
                      <a:r>
                        <a:rPr lang="en-US" sz="1600" b="0" u="none" strike="noStrike">
                          <a:effectLst/>
                        </a:rPr>
                        <a:t> et al., 2025).</a:t>
                      </a:r>
                      <a:endParaRPr lang="en-US" sz="1600" b="0" i="0" u="none" strike="noStrike">
                        <a:effectLst/>
                        <a:latin typeface="Arial" panose="020B0604020202020204" pitchFamily="34" charset="0"/>
                      </a:endParaRPr>
                    </a:p>
                  </a:txBody>
                  <a:tcPr marL="83041" marR="83041" marT="41521" marB="41521" anchor="ctr"/>
                </a:tc>
                <a:extLst>
                  <a:ext uri="{0D108BD9-81ED-4DB2-BD59-A6C34878D82A}">
                    <a16:rowId xmlns:a16="http://schemas.microsoft.com/office/drawing/2014/main" val="3828300604"/>
                  </a:ext>
                </a:extLst>
              </a:tr>
              <a:tr h="862028">
                <a:tc>
                  <a:txBody>
                    <a:bodyPr/>
                    <a:lstStyle/>
                    <a:p>
                      <a:pPr algn="ctr" fontAlgn="ctr">
                        <a:buNone/>
                      </a:pPr>
                      <a:r>
                        <a:rPr lang="en-IN" sz="1600" b="1" i="1" u="none" strike="noStrike">
                          <a:effectLst/>
                        </a:rPr>
                        <a:t>Reinforcing Factors</a:t>
                      </a:r>
                      <a:r>
                        <a:rPr lang="en-IN" sz="1600" b="0" i="1" u="none" strike="noStrike">
                          <a:effectLst/>
                        </a:rPr>
                        <a:t> (feedback, rewards)</a:t>
                      </a:r>
                      <a:endParaRPr lang="en-IN" sz="1600" b="0" i="1" u="none" strike="noStrike">
                        <a:effectLst/>
                        <a:latin typeface="Arial" panose="020B0604020202020204" pitchFamily="34" charset="0"/>
                      </a:endParaRPr>
                    </a:p>
                  </a:txBody>
                  <a:tcPr marL="83041" marR="83041" marT="41521" marB="41521"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600" b="0" u="none" strike="noStrike">
                          <a:effectLst/>
                        </a:rPr>
                        <a:t>Gamification: badges, leaderboards, and push notifications celebrating progress </a:t>
                      </a:r>
                      <a:r>
                        <a:rPr lang="en-GB" sz="1500" b="0" i="0"/>
                        <a:t>(Evans, Welsh and Seibold, 2022)</a:t>
                      </a:r>
                      <a:r>
                        <a:rPr lang="en-US" sz="1600" b="0" u="none" strike="noStrike">
                          <a:effectLst/>
                        </a:rPr>
                        <a:t>.</a:t>
                      </a:r>
                      <a:endParaRPr lang="en-US" sz="1600" b="0" i="0" u="none" strike="noStrike">
                        <a:effectLst/>
                        <a:latin typeface="Arial" panose="020B0604020202020204" pitchFamily="34" charset="0"/>
                      </a:endParaRPr>
                    </a:p>
                  </a:txBody>
                  <a:tcPr marL="83041" marR="83041" marT="41521" marB="41521" anchor="ctr"/>
                </a:tc>
                <a:extLst>
                  <a:ext uri="{0D108BD9-81ED-4DB2-BD59-A6C34878D82A}">
                    <a16:rowId xmlns:a16="http://schemas.microsoft.com/office/drawing/2014/main" val="3778386849"/>
                  </a:ext>
                </a:extLst>
              </a:tr>
              <a:tr h="614036">
                <a:tc>
                  <a:txBody>
                    <a:bodyPr/>
                    <a:lstStyle/>
                    <a:p>
                      <a:pPr algn="ctr" fontAlgn="ctr">
                        <a:buNone/>
                      </a:pPr>
                      <a:r>
                        <a:rPr lang="en-IN" sz="1600" b="1" i="1" u="none" strike="noStrike">
                          <a:effectLst/>
                        </a:rPr>
                        <a:t>Environmental / Policy Factors</a:t>
                      </a:r>
                      <a:endParaRPr lang="en-IN" sz="1600" b="0" i="1" u="none" strike="noStrike">
                        <a:effectLst/>
                        <a:latin typeface="Arial" panose="020B0604020202020204" pitchFamily="34" charset="0"/>
                      </a:endParaRPr>
                    </a:p>
                  </a:txBody>
                  <a:tcPr marL="83041" marR="83041" marT="41521" marB="41521" anchor="ct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US" sz="1600" b="0" u="none" strike="noStrike">
                          <a:effectLst/>
                        </a:rPr>
                        <a:t>Partnerships with clinics, pharmacies, and community NGOs for ongoing engagement </a:t>
                      </a:r>
                      <a:r>
                        <a:rPr lang="en-GB" sz="1500" b="0" i="0"/>
                        <a:t>(Kim et al., 2022)</a:t>
                      </a:r>
                      <a:r>
                        <a:rPr lang="en-US" sz="1600" b="0" u="none" strike="noStrike">
                          <a:effectLst/>
                        </a:rPr>
                        <a:t>.</a:t>
                      </a:r>
                      <a:endParaRPr lang="en-US" sz="1600" b="0" i="0" u="none" strike="noStrike">
                        <a:effectLst/>
                        <a:latin typeface="Arial" panose="020B0604020202020204" pitchFamily="34" charset="0"/>
                      </a:endParaRPr>
                    </a:p>
                  </a:txBody>
                  <a:tcPr marL="83041" marR="83041" marT="41521" marB="41521" anchor="ctr"/>
                </a:tc>
                <a:extLst>
                  <a:ext uri="{0D108BD9-81ED-4DB2-BD59-A6C34878D82A}">
                    <a16:rowId xmlns:a16="http://schemas.microsoft.com/office/drawing/2014/main" val="4106436436"/>
                  </a:ext>
                </a:extLst>
              </a:tr>
            </a:tbl>
          </a:graphicData>
        </a:graphic>
      </p:graphicFrame>
    </p:spTree>
    <p:extLst>
      <p:ext uri="{BB962C8B-B14F-4D97-AF65-F5344CB8AC3E}">
        <p14:creationId xmlns:p14="http://schemas.microsoft.com/office/powerpoint/2010/main" val="1960884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BE309AD-2BEB-4A47-BDA7-34F07C883829}"/>
              </a:ext>
            </a:extLst>
          </p:cNvPr>
          <p:cNvSpPr>
            <a:spLocks noGrp="1"/>
          </p:cNvSpPr>
          <p:nvPr>
            <p:ph type="title"/>
          </p:nvPr>
        </p:nvSpPr>
        <p:spPr>
          <a:xfrm>
            <a:off x="479394" y="1070800"/>
            <a:ext cx="3939688" cy="5583126"/>
          </a:xfrm>
        </p:spPr>
        <p:txBody>
          <a:bodyPr>
            <a:normAutofit/>
          </a:bodyPr>
          <a:lstStyle/>
          <a:p>
            <a:pPr algn="r"/>
            <a:r>
              <a:rPr lang="en-GB" sz="6800" b="1"/>
              <a:t>Using PRECEDE Phases (</a:t>
            </a:r>
            <a:r>
              <a:rPr lang="en-GB" sz="6800" b="1">
                <a:latin typeface="Arial" panose="020B0604020202020204" pitchFamily="34" charset="0"/>
                <a:cs typeface="Arial" panose="020B0604020202020204" pitchFamily="34" charset="0"/>
              </a:rPr>
              <a:t>Phase 1</a:t>
            </a:r>
            <a:r>
              <a:rPr lang="en-IN" sz="6800" b="1">
                <a:latin typeface="Arial" panose="020B0604020202020204" pitchFamily="34" charset="0"/>
                <a:cs typeface="Arial" panose="020B0604020202020204" pitchFamily="34" charset="0"/>
              </a:rPr>
              <a:t>)</a:t>
            </a:r>
            <a:r>
              <a:rPr lang="en-GB" sz="6800" b="1"/>
              <a:t>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2599CA9-E890-C420-8C6D-5AFD799CD9BC}"/>
              </a:ext>
            </a:extLst>
          </p:cNvPr>
          <p:cNvGraphicFramePr>
            <a:graphicFrameLocks noGrp="1"/>
          </p:cNvGraphicFramePr>
          <p:nvPr>
            <p:ph idx="1"/>
            <p:extLst>
              <p:ext uri="{D42A27DB-BD31-4B8C-83A1-F6EECF244321}">
                <p14:modId xmlns:p14="http://schemas.microsoft.com/office/powerpoint/2010/main" val="323741945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3547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35010-A950-4575-A1B4-345ED00830D0}"/>
              </a:ext>
            </a:extLst>
          </p:cNvPr>
          <p:cNvSpPr>
            <a:spLocks noGrp="1"/>
          </p:cNvSpPr>
          <p:nvPr>
            <p:ph type="title"/>
          </p:nvPr>
        </p:nvSpPr>
        <p:spPr>
          <a:xfrm>
            <a:off x="761801" y="250409"/>
            <a:ext cx="10222952" cy="1228299"/>
          </a:xfrm>
        </p:spPr>
        <p:txBody>
          <a:bodyPr>
            <a:normAutofit/>
          </a:bodyPr>
          <a:lstStyle/>
          <a:p>
            <a:r>
              <a:rPr lang="en-GB" sz="4000" b="1">
                <a:latin typeface="Arial" panose="020B0604020202020204" pitchFamily="34" charset="0"/>
                <a:cs typeface="Arial" panose="020B0604020202020204" pitchFamily="34" charset="0"/>
              </a:rPr>
              <a:t>Using PRECEDE Phases (Phase 2)</a:t>
            </a:r>
            <a:endParaRPr lang="en-GB" sz="400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EBCF26A-795B-BA1B-E373-7B93B25AD0A5}"/>
              </a:ext>
            </a:extLst>
          </p:cNvPr>
          <p:cNvGraphicFramePr>
            <a:graphicFrameLocks noGrp="1"/>
          </p:cNvGraphicFramePr>
          <p:nvPr>
            <p:ph idx="1"/>
            <p:extLst>
              <p:ext uri="{D42A27DB-BD31-4B8C-83A1-F6EECF244321}">
                <p14:modId xmlns:p14="http://schemas.microsoft.com/office/powerpoint/2010/main" val="249670517"/>
              </p:ext>
            </p:extLst>
          </p:nvPr>
        </p:nvGraphicFramePr>
        <p:xfrm>
          <a:off x="761801" y="2183642"/>
          <a:ext cx="10474235" cy="411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1313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0BA12E-3B23-4FB1-A6AE-90BFEEFAEF84}"/>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Using PRECEDE Phases (Phase 3)</a:t>
            </a:r>
          </a:p>
        </p:txBody>
      </p:sp>
      <p:graphicFrame>
        <p:nvGraphicFramePr>
          <p:cNvPr id="5" name="Content Placeholder 2">
            <a:extLst>
              <a:ext uri="{FF2B5EF4-FFF2-40B4-BE49-F238E27FC236}">
                <a16:creationId xmlns:a16="http://schemas.microsoft.com/office/drawing/2014/main" id="{5CE37B09-923B-C306-E1DB-9294F85C7B83}"/>
              </a:ext>
            </a:extLst>
          </p:cNvPr>
          <p:cNvGraphicFramePr>
            <a:graphicFrameLocks noGrp="1"/>
          </p:cNvGraphicFramePr>
          <p:nvPr>
            <p:ph idx="1"/>
            <p:extLst>
              <p:ext uri="{D42A27DB-BD31-4B8C-83A1-F6EECF244321}">
                <p14:modId xmlns:p14="http://schemas.microsoft.com/office/powerpoint/2010/main" val="569140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1947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F0D54-2F38-4422-81AF-8345664B6E9F}"/>
              </a:ext>
            </a:extLst>
          </p:cNvPr>
          <p:cNvSpPr>
            <a:spLocks noGrp="1"/>
          </p:cNvSpPr>
          <p:nvPr>
            <p:ph type="title"/>
          </p:nvPr>
        </p:nvSpPr>
        <p:spPr>
          <a:xfrm>
            <a:off x="841248" y="256032"/>
            <a:ext cx="10506456" cy="1014984"/>
          </a:xfrm>
        </p:spPr>
        <p:txBody>
          <a:bodyPr anchor="b">
            <a:normAutofit/>
          </a:bodyPr>
          <a:lstStyle/>
          <a:p>
            <a:r>
              <a:rPr lang="en-GB" b="1" dirty="0"/>
              <a:t>PROCEED Phases </a:t>
            </a:r>
            <a:endParaRPr lang="en-GB" b="1"/>
          </a:p>
        </p:txBody>
      </p:sp>
      <p:sp>
        <p:nvSpPr>
          <p:cNvPr id="68" name="Rectangle 6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0" name="Rectangle 6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1" name="Content Placeholder 2">
            <a:extLst>
              <a:ext uri="{FF2B5EF4-FFF2-40B4-BE49-F238E27FC236}">
                <a16:creationId xmlns:a16="http://schemas.microsoft.com/office/drawing/2014/main" id="{C4BA007B-D1C0-F363-7393-61BD823184C8}"/>
              </a:ext>
            </a:extLst>
          </p:cNvPr>
          <p:cNvGraphicFramePr>
            <a:graphicFrameLocks noGrp="1"/>
          </p:cNvGraphicFramePr>
          <p:nvPr>
            <p:ph idx="1"/>
            <p:extLst>
              <p:ext uri="{D42A27DB-BD31-4B8C-83A1-F6EECF244321}">
                <p14:modId xmlns:p14="http://schemas.microsoft.com/office/powerpoint/2010/main" val="224775013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5065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CA5DC-DFE7-4BD5-864E-5C761A0198CB}"/>
              </a:ext>
            </a:extLst>
          </p:cNvPr>
          <p:cNvSpPr>
            <a:spLocks noGrp="1"/>
          </p:cNvSpPr>
          <p:nvPr>
            <p:ph type="title"/>
          </p:nvPr>
        </p:nvSpPr>
        <p:spPr>
          <a:xfrm>
            <a:off x="1171074" y="1396686"/>
            <a:ext cx="3240506" cy="4064628"/>
          </a:xfrm>
        </p:spPr>
        <p:txBody>
          <a:bodyPr>
            <a:normAutofit/>
          </a:bodyPr>
          <a:lstStyle/>
          <a:p>
            <a:r>
              <a:rPr lang="en-GB" b="1">
                <a:solidFill>
                  <a:srgbClr val="FFFFFF"/>
                </a:solidFill>
              </a:rPr>
              <a:t>PROCEED Phases (Continued)</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AA9F508-FD2A-407E-8682-5D923DF2F6CF}"/>
              </a:ext>
            </a:extLst>
          </p:cNvPr>
          <p:cNvSpPr>
            <a:spLocks noGrp="1"/>
          </p:cNvSpPr>
          <p:nvPr>
            <p:ph idx="1"/>
          </p:nvPr>
        </p:nvSpPr>
        <p:spPr>
          <a:xfrm>
            <a:off x="5484529" y="1498324"/>
            <a:ext cx="5536397" cy="4763931"/>
          </a:xfrm>
        </p:spPr>
        <p:txBody>
          <a:bodyPr>
            <a:normAutofit/>
          </a:bodyPr>
          <a:lstStyle/>
          <a:p>
            <a:pPr>
              <a:spcBef>
                <a:spcPts val="600"/>
              </a:spcBef>
              <a:spcAft>
                <a:spcPts val="600"/>
              </a:spcAft>
            </a:pPr>
            <a:r>
              <a:rPr lang="en-GB" sz="1600" dirty="0">
                <a:latin typeface="Arial" panose="020B0604020202020204" pitchFamily="34" charset="0"/>
                <a:cs typeface="Arial" panose="020B0604020202020204" pitchFamily="34" charset="0"/>
              </a:rPr>
              <a:t>Impact will be evaluated with the percentage increase in daily testing of sugar compared to the baseline measurement. (Evans, Welsh and Seibold, 2022)</a:t>
            </a:r>
          </a:p>
          <a:p>
            <a:pPr>
              <a:spcBef>
                <a:spcPts val="600"/>
              </a:spcBef>
              <a:spcAft>
                <a:spcPts val="600"/>
              </a:spcAft>
            </a:pPr>
            <a:r>
              <a:rPr lang="en-GB" sz="1600" dirty="0">
                <a:latin typeface="Arial" panose="020B0604020202020204" pitchFamily="34" charset="0"/>
                <a:cs typeface="Arial" panose="020B0604020202020204" pitchFamily="34" charset="0"/>
              </a:rPr>
              <a:t>Allows for continuous monitoring and iterative improvement (Filippi et al., 2023).</a:t>
            </a:r>
          </a:p>
          <a:p>
            <a:pPr>
              <a:spcBef>
                <a:spcPts val="600"/>
              </a:spcBef>
              <a:spcAft>
                <a:spcPts val="600"/>
              </a:spcAft>
            </a:pPr>
            <a:r>
              <a:rPr lang="en-GB" sz="1600" dirty="0" err="1">
                <a:latin typeface="Arial" panose="020B0604020202020204" pitchFamily="34" charset="0"/>
                <a:cs typeface="Arial" panose="020B0604020202020204" pitchFamily="34" charset="0"/>
              </a:rPr>
              <a:t>GlucoTrack</a:t>
            </a:r>
            <a:r>
              <a:rPr lang="en-GB" sz="1600" dirty="0">
                <a:latin typeface="Arial" panose="020B0604020202020204" pitchFamily="34" charset="0"/>
                <a:cs typeface="Arial" panose="020B0604020202020204" pitchFamily="34" charset="0"/>
              </a:rPr>
              <a:t> will also focus on brand implementation to improve its retention and frequency, introducing the application to provide insight into engagement. </a:t>
            </a:r>
          </a:p>
          <a:p>
            <a:pPr>
              <a:spcBef>
                <a:spcPts val="600"/>
              </a:spcBef>
              <a:spcAft>
                <a:spcPts val="600"/>
              </a:spcAft>
            </a:pPr>
            <a:r>
              <a:rPr lang="en-GB" sz="1600" dirty="0">
                <a:latin typeface="Arial" panose="020B0604020202020204" pitchFamily="34" charset="0"/>
                <a:cs typeface="Arial" panose="020B0604020202020204" pitchFamily="34" charset="0"/>
              </a:rPr>
              <a:t>The evaluation can create a detailed, transparent account of the program's iterative improvements, enhancing team collaboration through real-time data for continuous and process outreach (Evans, Welsh and Seibold, 2022). </a:t>
            </a:r>
          </a:p>
          <a:p>
            <a:pPr>
              <a:spcBef>
                <a:spcPts val="600"/>
              </a:spcBef>
              <a:spcAft>
                <a:spcPts val="600"/>
              </a:spcAft>
            </a:pPr>
            <a:r>
              <a:rPr lang="en-GB" sz="1600" dirty="0">
                <a:latin typeface="Arial" panose="020B0604020202020204" pitchFamily="34" charset="0"/>
                <a:cs typeface="Arial" panose="020B0604020202020204" pitchFamily="34" charset="0"/>
              </a:rPr>
              <a:t>Eventually, this will help manage my diabetes and implement sustainable lifestyle changes through engagement with the mobile app.</a:t>
            </a:r>
          </a:p>
        </p:txBody>
      </p:sp>
    </p:spTree>
    <p:extLst>
      <p:ext uri="{BB962C8B-B14F-4D97-AF65-F5344CB8AC3E}">
        <p14:creationId xmlns:p14="http://schemas.microsoft.com/office/powerpoint/2010/main" val="967616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3D90-7887-44B4-96AD-07F99FB214B3}"/>
              </a:ext>
            </a:extLst>
          </p:cNvPr>
          <p:cNvSpPr>
            <a:spLocks noGrp="1"/>
          </p:cNvSpPr>
          <p:nvPr>
            <p:ph type="title"/>
          </p:nvPr>
        </p:nvSpPr>
        <p:spPr>
          <a:xfrm>
            <a:off x="838200" y="557188"/>
            <a:ext cx="10515600" cy="1133499"/>
          </a:xfrm>
        </p:spPr>
        <p:txBody>
          <a:bodyPr>
            <a:normAutofit/>
          </a:bodyPr>
          <a:lstStyle/>
          <a:p>
            <a:pPr algn="ctr"/>
            <a:r>
              <a:rPr lang="en-GB" sz="5200" b="1"/>
              <a:t>PROCEED Phases (Continued)</a:t>
            </a:r>
          </a:p>
        </p:txBody>
      </p:sp>
      <p:graphicFrame>
        <p:nvGraphicFramePr>
          <p:cNvPr id="5" name="Content Placeholder 2">
            <a:extLst>
              <a:ext uri="{FF2B5EF4-FFF2-40B4-BE49-F238E27FC236}">
                <a16:creationId xmlns:a16="http://schemas.microsoft.com/office/drawing/2014/main" id="{682336E0-653C-4A2A-9729-33FC650D1AA8}"/>
              </a:ext>
            </a:extLst>
          </p:cNvPr>
          <p:cNvGraphicFramePr>
            <a:graphicFrameLocks noGrp="1"/>
          </p:cNvGraphicFramePr>
          <p:nvPr>
            <p:ph idx="1"/>
            <p:extLst>
              <p:ext uri="{D42A27DB-BD31-4B8C-83A1-F6EECF244321}">
                <p14:modId xmlns:p14="http://schemas.microsoft.com/office/powerpoint/2010/main" val="226300024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24934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ow to Setup Google Ads for Doctors | Create Google Ads for Clinics |  Marketing Safalta - Marketing Safalta">
            <a:extLst>
              <a:ext uri="{FF2B5EF4-FFF2-40B4-BE49-F238E27FC236}">
                <a16:creationId xmlns:a16="http://schemas.microsoft.com/office/drawing/2014/main" id="{59D6BEDA-D6AE-4829-5A83-EB8F08D827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5882"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3A1C17-E6C0-4849-81B5-18FF662F89D0}"/>
              </a:ext>
            </a:extLst>
          </p:cNvPr>
          <p:cNvSpPr>
            <a:spLocks noGrp="1"/>
          </p:cNvSpPr>
          <p:nvPr>
            <p:ph type="title"/>
          </p:nvPr>
        </p:nvSpPr>
        <p:spPr>
          <a:xfrm>
            <a:off x="838200" y="365125"/>
            <a:ext cx="3822189" cy="1899912"/>
          </a:xfrm>
        </p:spPr>
        <p:txBody>
          <a:bodyPr>
            <a:normAutofit/>
          </a:bodyPr>
          <a:lstStyle/>
          <a:p>
            <a:r>
              <a:rPr lang="en-GB" sz="4000" b="1"/>
              <a:t>What must be addressed for Success</a:t>
            </a:r>
          </a:p>
        </p:txBody>
      </p:sp>
      <p:sp>
        <p:nvSpPr>
          <p:cNvPr id="3" name="Content Placeholder 2">
            <a:extLst>
              <a:ext uri="{FF2B5EF4-FFF2-40B4-BE49-F238E27FC236}">
                <a16:creationId xmlns:a16="http://schemas.microsoft.com/office/drawing/2014/main" id="{925C5D3E-4E81-4944-A743-7B9E896E4C66}"/>
              </a:ext>
            </a:extLst>
          </p:cNvPr>
          <p:cNvSpPr>
            <a:spLocks noGrp="1"/>
          </p:cNvSpPr>
          <p:nvPr>
            <p:ph idx="1"/>
          </p:nvPr>
        </p:nvSpPr>
        <p:spPr>
          <a:xfrm>
            <a:off x="838200" y="2434201"/>
            <a:ext cx="3822189" cy="3742762"/>
          </a:xfrm>
        </p:spPr>
        <p:txBody>
          <a:bodyPr>
            <a:normAutofit/>
          </a:bodyPr>
          <a:lstStyle/>
          <a:p>
            <a:r>
              <a:rPr lang="en-GB" sz="1100">
                <a:latin typeface="Arial" panose="020B0604020202020204" pitchFamily="34" charset="0"/>
                <a:cs typeface="Arial" panose="020B0604020202020204" pitchFamily="34" charset="0"/>
              </a:rPr>
              <a:t>Google Ads &amp; SEO will focus on the Target Searches related to the affordable diabetes app." (Kletecka-Pulker et al., 2021).</a:t>
            </a:r>
          </a:p>
          <a:p>
            <a:r>
              <a:rPr lang="en-GB" sz="1100">
                <a:latin typeface="Arial" panose="020B0604020202020204" pitchFamily="34" charset="0"/>
                <a:cs typeface="Arial" panose="020B0604020202020204" pitchFamily="34" charset="0"/>
              </a:rPr>
              <a:t>Social media is one of the most effective ways to reach consumers with similar requirements (Aydin, Uray, and Silahtaroglu, 2021). </a:t>
            </a:r>
          </a:p>
          <a:p>
            <a:pPr>
              <a:spcBef>
                <a:spcPts val="1200"/>
              </a:spcBef>
              <a:spcAft>
                <a:spcPts val="1200"/>
              </a:spcAft>
            </a:pPr>
            <a:r>
              <a:rPr lang="en-GB" sz="1100">
                <a:latin typeface="Arial" panose="020B0604020202020204" pitchFamily="34" charset="0"/>
                <a:cs typeface="Arial" panose="020B0604020202020204" pitchFamily="34" charset="0"/>
              </a:rPr>
              <a:t>Social media platforms like Facebook or Instagram will provide access to different audiences and focus on individuals aged 40 to 60 years, who are at the highest risk of diabetes.  </a:t>
            </a:r>
          </a:p>
          <a:p>
            <a:pPr>
              <a:spcBef>
                <a:spcPts val="1200"/>
              </a:spcBef>
              <a:spcAft>
                <a:spcPts val="1200"/>
              </a:spcAft>
            </a:pPr>
            <a:r>
              <a:rPr lang="en-GB" sz="1100">
                <a:latin typeface="Arial" panose="020B0604020202020204" pitchFamily="34" charset="0"/>
                <a:cs typeface="Arial" panose="020B0604020202020204" pitchFamily="34" charset="0"/>
              </a:rPr>
              <a:t>Social media series of strategic hashtags to be used, like #GlucoTrackChallenge or #HealthInYourHands. </a:t>
            </a:r>
          </a:p>
          <a:p>
            <a:pPr>
              <a:spcBef>
                <a:spcPts val="1200"/>
              </a:spcBef>
              <a:spcAft>
                <a:spcPts val="1200"/>
              </a:spcAft>
            </a:pPr>
            <a:r>
              <a:rPr lang="en-GB" sz="1100">
                <a:latin typeface="Arial" panose="020B0604020202020204" pitchFamily="34" charset="0"/>
                <a:cs typeface="Arial" panose="020B0604020202020204" pitchFamily="34" charset="0"/>
              </a:rPr>
              <a:t>The WhatsApp broadcast will also continue to maintain base collaboration to emphasise the idea that this application can save money, and to focus on infographics that claim the free trial reward, which can be redeemed. </a:t>
            </a:r>
          </a:p>
        </p:txBody>
      </p:sp>
    </p:spTree>
    <p:extLst>
      <p:ext uri="{BB962C8B-B14F-4D97-AF65-F5344CB8AC3E}">
        <p14:creationId xmlns:p14="http://schemas.microsoft.com/office/powerpoint/2010/main" val="36479126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463DA-8BFB-4C0C-9116-C2EEACC9E7B0}"/>
              </a:ext>
            </a:extLst>
          </p:cNvPr>
          <p:cNvSpPr>
            <a:spLocks noGrp="1"/>
          </p:cNvSpPr>
          <p:nvPr>
            <p:ph type="title"/>
          </p:nvPr>
        </p:nvSpPr>
        <p:spPr>
          <a:xfrm>
            <a:off x="793662" y="386930"/>
            <a:ext cx="10066122" cy="1298448"/>
          </a:xfrm>
        </p:spPr>
        <p:txBody>
          <a:bodyPr anchor="b">
            <a:normAutofit/>
          </a:bodyPr>
          <a:lstStyle/>
          <a:p>
            <a:r>
              <a:rPr lang="en-GB" sz="4100" b="1"/>
              <a:t>Advertising Strategy: Digital Advertising &amp; Promotion Plan</a:t>
            </a:r>
          </a:p>
        </p:txBody>
      </p:sp>
      <p:sp>
        <p:nvSpPr>
          <p:cNvPr id="3" name="Content Placeholder 2">
            <a:extLst>
              <a:ext uri="{FF2B5EF4-FFF2-40B4-BE49-F238E27FC236}">
                <a16:creationId xmlns:a16="http://schemas.microsoft.com/office/drawing/2014/main" id="{54B9F86C-7C56-486B-BC6B-8320006F8B2B}"/>
              </a:ext>
            </a:extLst>
          </p:cNvPr>
          <p:cNvSpPr>
            <a:spLocks noGrp="1"/>
          </p:cNvSpPr>
          <p:nvPr>
            <p:ph idx="1"/>
          </p:nvPr>
        </p:nvSpPr>
        <p:spPr>
          <a:xfrm>
            <a:off x="496919" y="2599509"/>
            <a:ext cx="5905220" cy="3639450"/>
          </a:xfrm>
        </p:spPr>
        <p:txBody>
          <a:bodyPr anchor="ctr">
            <a:normAutofit/>
          </a:bodyPr>
          <a:lstStyle/>
          <a:p>
            <a:pPr>
              <a:lnSpc>
                <a:spcPct val="100000"/>
              </a:lnSpc>
            </a:pPr>
            <a:r>
              <a:rPr lang="en-GB" sz="1600" dirty="0">
                <a:latin typeface="Arial" panose="020B0604020202020204" pitchFamily="34" charset="0"/>
                <a:cs typeface="Arial" panose="020B0604020202020204" pitchFamily="34" charset="0"/>
              </a:rPr>
              <a:t>PROCEED phases: implementation, process, impact, outcome evaluation (Selvaraj and Sriram, 2022).</a:t>
            </a:r>
          </a:p>
          <a:p>
            <a:pPr>
              <a:lnSpc>
                <a:spcPct val="100000"/>
              </a:lnSpc>
            </a:pPr>
            <a:r>
              <a:rPr lang="en-GB" sz="1600" dirty="0">
                <a:latin typeface="Arial" panose="020B0604020202020204" pitchFamily="34" charset="0"/>
                <a:cs typeface="Arial" panose="020B0604020202020204" pitchFamily="34" charset="0"/>
              </a:rPr>
              <a:t>Facilitates the identification of barriers and enabling factors before implementation (Herges, Neumiller and McCoy, 2021)</a:t>
            </a:r>
          </a:p>
          <a:p>
            <a:pPr>
              <a:lnSpc>
                <a:spcPct val="100000"/>
              </a:lnSpc>
              <a:spcBef>
                <a:spcPts val="1200"/>
              </a:spcBef>
              <a:spcAft>
                <a:spcPts val="1200"/>
              </a:spcAft>
            </a:pPr>
            <a:r>
              <a:rPr lang="en-GB" sz="1600" dirty="0" err="1">
                <a:latin typeface="Arial" panose="020B0604020202020204" pitchFamily="34" charset="0"/>
                <a:cs typeface="Arial" panose="020B0604020202020204" pitchFamily="34" charset="0"/>
              </a:rPr>
              <a:t>GlucoTrack</a:t>
            </a:r>
            <a:r>
              <a:rPr lang="en-GB" sz="1600" dirty="0">
                <a:latin typeface="Arial" panose="020B0604020202020204" pitchFamily="34" charset="0"/>
                <a:cs typeface="Arial" panose="020B0604020202020204" pitchFamily="34" charset="0"/>
              </a:rPr>
              <a:t> is a newly launched product. It needs to begin with a social media marketing effort featuring short, digestible videos that are easy to monitor and track, aligning with the market's requirements of the PROCEED phases.  </a:t>
            </a:r>
          </a:p>
          <a:p>
            <a:pPr>
              <a:lnSpc>
                <a:spcPct val="100000"/>
              </a:lnSpc>
              <a:spcBef>
                <a:spcPts val="1200"/>
              </a:spcBef>
              <a:spcAft>
                <a:spcPts val="1200"/>
              </a:spcAft>
            </a:pPr>
            <a:r>
              <a:rPr lang="en-GB" sz="1600" dirty="0">
                <a:latin typeface="Arial" panose="020B0604020202020204" pitchFamily="34" charset="0"/>
                <a:cs typeface="Arial" panose="020B0604020202020204" pitchFamily="34" charset="0"/>
              </a:rPr>
              <a:t>The key focus is on real people alignment and on providing easy tutorials, as well as on tasting only the video content, which will help build trust.</a:t>
            </a:r>
          </a:p>
        </p:txBody>
      </p:sp>
      <p:pic>
        <p:nvPicPr>
          <p:cNvPr id="6146" name="Picture 2" descr="What is a Digital Marketing Strategy? - Algori Media">
            <a:extLst>
              <a:ext uri="{FF2B5EF4-FFF2-40B4-BE49-F238E27FC236}">
                <a16:creationId xmlns:a16="http://schemas.microsoft.com/office/drawing/2014/main" id="{FFF41EEA-2AC3-BB34-6A7B-C09D621CDB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21"/>
          <a:stretch>
            <a:fillRect/>
          </a:stretch>
        </p:blipFill>
        <p:spPr bwMode="auto">
          <a:xfrm>
            <a:off x="6795943" y="2498825"/>
            <a:ext cx="4587419" cy="33939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EA3E16-FC24-9132-34EC-32A777E83EE6}"/>
              </a:ext>
            </a:extLst>
          </p:cNvPr>
          <p:cNvSpPr txBox="1"/>
          <p:nvPr/>
        </p:nvSpPr>
        <p:spPr>
          <a:xfrm>
            <a:off x="7387803" y="6034598"/>
            <a:ext cx="2984106" cy="307777"/>
          </a:xfrm>
          <a:prstGeom prst="rect">
            <a:avLst/>
          </a:prstGeom>
          <a:noFill/>
        </p:spPr>
        <p:txBody>
          <a:bodyPr wrap="square" rtlCol="0">
            <a:spAutoFit/>
          </a:bodyPr>
          <a:lstStyle/>
          <a:p>
            <a:pPr algn="ctr"/>
            <a:r>
              <a:rPr lang="en-GB" sz="1400" b="1" dirty="0">
                <a:latin typeface="Arial" panose="020B0604020202020204" pitchFamily="34" charset="0"/>
                <a:cs typeface="Arial" panose="020B0604020202020204" pitchFamily="34" charset="0"/>
              </a:rPr>
              <a:t>(Source: Self-Created)</a:t>
            </a:r>
            <a:endParaRPr lang="en-IN"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532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177ED-2C73-4A23-A54D-B424C2A52870}"/>
              </a:ext>
            </a:extLst>
          </p:cNvPr>
          <p:cNvSpPr>
            <a:spLocks noGrp="1"/>
          </p:cNvSpPr>
          <p:nvPr>
            <p:ph type="title"/>
          </p:nvPr>
        </p:nvSpPr>
        <p:spPr>
          <a:xfrm>
            <a:off x="1043631" y="809898"/>
            <a:ext cx="10173010" cy="1554480"/>
          </a:xfrm>
        </p:spPr>
        <p:txBody>
          <a:bodyPr anchor="ctr">
            <a:normAutofit fontScale="90000"/>
          </a:bodyPr>
          <a:lstStyle/>
          <a:p>
            <a:r>
              <a:rPr lang="en-GB" sz="4800" b="1" dirty="0"/>
              <a:t>Advertising Strategy: Digital Advertising &amp; Promotion Plan (Continued)</a:t>
            </a:r>
          </a:p>
        </p:txBody>
      </p:sp>
      <p:graphicFrame>
        <p:nvGraphicFramePr>
          <p:cNvPr id="5" name="Content Placeholder 2">
            <a:extLst>
              <a:ext uri="{FF2B5EF4-FFF2-40B4-BE49-F238E27FC236}">
                <a16:creationId xmlns:a16="http://schemas.microsoft.com/office/drawing/2014/main" id="{9FD9ED91-B4C0-2120-58C0-B8D68A9E963A}"/>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92144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347D5-843B-43BF-A6FC-2DB6AD19F6A1}"/>
              </a:ext>
            </a:extLst>
          </p:cNvPr>
          <p:cNvSpPr>
            <a:spLocks noGrp="1"/>
          </p:cNvSpPr>
          <p:nvPr>
            <p:ph type="title"/>
          </p:nvPr>
        </p:nvSpPr>
        <p:spPr>
          <a:xfrm>
            <a:off x="5894962" y="479493"/>
            <a:ext cx="5458838" cy="1325563"/>
          </a:xfrm>
        </p:spPr>
        <p:txBody>
          <a:bodyPr>
            <a:normAutofit/>
          </a:bodyPr>
          <a:lstStyle/>
          <a:p>
            <a:r>
              <a:rPr lang="en-GB" sz="3100" b="1" dirty="0">
                <a:latin typeface="Arial" panose="020B0604020202020204" pitchFamily="34" charset="0"/>
                <a:cs typeface="Arial" panose="020B0604020202020204" pitchFamily="34" charset="0"/>
              </a:rPr>
              <a:t>Community collaboration as an Advertising strategy</a:t>
            </a:r>
          </a:p>
        </p:txBody>
      </p:sp>
      <p:pic>
        <p:nvPicPr>
          <p:cNvPr id="5122" name="Picture 2" descr="Community Marketing: Strategies to Strengthen Brand Loyalty">
            <a:extLst>
              <a:ext uri="{FF2B5EF4-FFF2-40B4-BE49-F238E27FC236}">
                <a16:creationId xmlns:a16="http://schemas.microsoft.com/office/drawing/2014/main" id="{88EF5F79-7DBC-5191-2293-21E5771A57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140561"/>
            <a:ext cx="4777381" cy="440713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5E0361-8722-483A-9C51-3DA3DDCB252D}"/>
              </a:ext>
            </a:extLst>
          </p:cNvPr>
          <p:cNvSpPr>
            <a:spLocks noGrp="1"/>
          </p:cNvSpPr>
          <p:nvPr>
            <p:ph idx="1"/>
          </p:nvPr>
        </p:nvSpPr>
        <p:spPr>
          <a:xfrm>
            <a:off x="5894961" y="1984443"/>
            <a:ext cx="5760009" cy="4561500"/>
          </a:xfrm>
        </p:spPr>
        <p:txBody>
          <a:bodyPr>
            <a:normAutofit lnSpcReduction="10000"/>
          </a:bodyPr>
          <a:lstStyle/>
          <a:p>
            <a:pPr>
              <a:lnSpc>
                <a:spcPct val="100000"/>
              </a:lnSpc>
            </a:pPr>
            <a:r>
              <a:rPr lang="en-GB" sz="1400" dirty="0">
                <a:latin typeface="Arial" panose="020B0604020202020204" pitchFamily="34" charset="0"/>
                <a:cs typeface="Arial" panose="020B0604020202020204" pitchFamily="34" charset="0"/>
              </a:rPr>
              <a:t>With the help of community workshops on proper demos, nurses' posters can be effective tools for negotiation (</a:t>
            </a:r>
            <a:r>
              <a:rPr lang="en-GB" sz="1400" dirty="0" err="1">
                <a:latin typeface="Arial" panose="020B0604020202020204" pitchFamily="34" charset="0"/>
                <a:cs typeface="Arial" panose="020B0604020202020204" pitchFamily="34" charset="0"/>
              </a:rPr>
              <a:t>Luangphituck</a:t>
            </a:r>
            <a:r>
              <a:rPr lang="en-GB" sz="1400" dirty="0">
                <a:latin typeface="Arial" panose="020B0604020202020204" pitchFamily="34" charset="0"/>
                <a:cs typeface="Arial" panose="020B0604020202020204" pitchFamily="34" charset="0"/>
              </a:rPr>
              <a:t> et al., 2025).</a:t>
            </a:r>
          </a:p>
          <a:p>
            <a:pPr>
              <a:lnSpc>
                <a:spcPct val="100000"/>
              </a:lnSpc>
            </a:pPr>
            <a:r>
              <a:rPr lang="en-GB" sz="1400" dirty="0">
                <a:latin typeface="Arial" panose="020B0604020202020204" pitchFamily="34" charset="0"/>
                <a:cs typeface="Arial" panose="020B0604020202020204" pitchFamily="34" charset="0"/>
              </a:rPr>
              <a:t>Free premium service for one month to gain the attention of the targeted audiences who purchase diabetes medication (Herges, Neumiller and McCoy, 2021).</a:t>
            </a:r>
          </a:p>
          <a:p>
            <a:pPr>
              <a:lnSpc>
                <a:spcPct val="100000"/>
              </a:lnSpc>
              <a:spcBef>
                <a:spcPts val="1200"/>
              </a:spcBef>
              <a:spcAft>
                <a:spcPts val="1200"/>
              </a:spcAft>
            </a:pPr>
            <a:r>
              <a:rPr lang="en-GB" sz="1400" dirty="0">
                <a:latin typeface="Arial" panose="020B0604020202020204" pitchFamily="34" charset="0"/>
                <a:cs typeface="Arial" panose="020B0604020202020204" pitchFamily="34" charset="0"/>
              </a:rPr>
              <a:t>Apart from the initiative's online reach, engaging communities and partnerships can also ensure easy accessibility to </a:t>
            </a:r>
            <a:r>
              <a:rPr lang="en-GB" sz="1400" dirty="0" err="1">
                <a:latin typeface="Arial" panose="020B0604020202020204" pitchFamily="34" charset="0"/>
                <a:cs typeface="Arial" panose="020B0604020202020204" pitchFamily="34" charset="0"/>
              </a:rPr>
              <a:t>GlucoTrack</a:t>
            </a:r>
            <a:r>
              <a:rPr lang="en-GB" sz="1400" dirty="0">
                <a:latin typeface="Arial" panose="020B0604020202020204" pitchFamily="34" charset="0"/>
                <a:cs typeface="Arial" panose="020B0604020202020204" pitchFamily="34" charset="0"/>
              </a:rPr>
              <a:t> while maintaining the credibility that is essential for low-income urban communities. </a:t>
            </a:r>
          </a:p>
          <a:p>
            <a:pPr>
              <a:lnSpc>
                <a:spcPct val="100000"/>
              </a:lnSpc>
              <a:spcBef>
                <a:spcPts val="1200"/>
              </a:spcBef>
              <a:spcAft>
                <a:spcPts val="1200"/>
              </a:spcAft>
            </a:pPr>
            <a:r>
              <a:rPr lang="en-GB" sz="1400" dirty="0">
                <a:latin typeface="Arial" panose="020B0604020202020204" pitchFamily="34" charset="0"/>
                <a:cs typeface="Arial" panose="020B0604020202020204" pitchFamily="34" charset="0"/>
              </a:rPr>
              <a:t>Both the clinics and pharmacies can become the trusted sources for this product. Posters with QR codes that read “Scan to Track Your Sugar Free” can redirect to the prompt downloads just after scanning. </a:t>
            </a:r>
          </a:p>
          <a:p>
            <a:pPr>
              <a:lnSpc>
                <a:spcPct val="100000"/>
              </a:lnSpc>
              <a:spcBef>
                <a:spcPts val="1200"/>
              </a:spcBef>
              <a:spcAft>
                <a:spcPts val="1200"/>
              </a:spcAft>
            </a:pPr>
            <a:r>
              <a:rPr lang="en-GB" sz="1400" dirty="0">
                <a:latin typeface="Arial" panose="020B0604020202020204" pitchFamily="34" charset="0"/>
                <a:cs typeface="Arial" panose="020B0604020202020204" pitchFamily="34" charset="0"/>
              </a:rPr>
              <a:t>Additionally, participating pharmacies need to be incentivised with a greater number of product offerings and extended services, and a one-month upgrade of the premium option upon subscribing to diabetes-related medications (Ayenew et al., 2022). </a:t>
            </a:r>
          </a:p>
        </p:txBody>
      </p:sp>
      <p:sp>
        <p:nvSpPr>
          <p:cNvPr id="4" name="TextBox 3">
            <a:extLst>
              <a:ext uri="{FF2B5EF4-FFF2-40B4-BE49-F238E27FC236}">
                <a16:creationId xmlns:a16="http://schemas.microsoft.com/office/drawing/2014/main" id="{741517AB-61A2-797B-5882-FD3638DFD962}"/>
              </a:ext>
            </a:extLst>
          </p:cNvPr>
          <p:cNvSpPr txBox="1"/>
          <p:nvPr/>
        </p:nvSpPr>
        <p:spPr>
          <a:xfrm>
            <a:off x="1857829" y="5950857"/>
            <a:ext cx="2984106" cy="307777"/>
          </a:xfrm>
          <a:prstGeom prst="rect">
            <a:avLst/>
          </a:prstGeom>
          <a:noFill/>
        </p:spPr>
        <p:txBody>
          <a:bodyPr wrap="square" rtlCol="0">
            <a:spAutoFit/>
          </a:bodyPr>
          <a:lstStyle/>
          <a:p>
            <a:pPr algn="ctr"/>
            <a:r>
              <a:rPr lang="en-GB" sz="1400" b="1" dirty="0">
                <a:latin typeface="Arial" panose="020B0604020202020204" pitchFamily="34" charset="0"/>
                <a:cs typeface="Arial" panose="020B0604020202020204" pitchFamily="34" charset="0"/>
              </a:rPr>
              <a:t>(Source: Self-Created)</a:t>
            </a:r>
            <a:endParaRPr lang="en-IN"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4889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7A9C4-023E-4B28-B537-5DEE9A2FAE35}"/>
              </a:ext>
            </a:extLst>
          </p:cNvPr>
          <p:cNvSpPr>
            <a:spLocks noGrp="1"/>
          </p:cNvSpPr>
          <p:nvPr>
            <p:ph type="title"/>
          </p:nvPr>
        </p:nvSpPr>
        <p:spPr>
          <a:xfrm>
            <a:off x="479394" y="1070800"/>
            <a:ext cx="3939688" cy="5583126"/>
          </a:xfrm>
        </p:spPr>
        <p:txBody>
          <a:bodyPr>
            <a:normAutofit/>
          </a:bodyPr>
          <a:lstStyle/>
          <a:p>
            <a:pPr algn="r"/>
            <a:r>
              <a:rPr lang="en-GB" sz="5000" b="1" dirty="0"/>
              <a:t>Effectiveness of the strategies</a:t>
            </a:r>
          </a:p>
        </p:txBody>
      </p:sp>
      <p:graphicFrame>
        <p:nvGraphicFramePr>
          <p:cNvPr id="5" name="Content Placeholder 2">
            <a:extLst>
              <a:ext uri="{FF2B5EF4-FFF2-40B4-BE49-F238E27FC236}">
                <a16:creationId xmlns:a16="http://schemas.microsoft.com/office/drawing/2014/main" id="{BDABB0C9-BD7F-40F5-153D-892F2BCED0D5}"/>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80616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830A1-7C0B-4148-806E-5BDDA2ED672A}"/>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Arial" panose="020B0604020202020204" pitchFamily="34" charset="0"/>
                <a:cs typeface="Arial" panose="020B0604020202020204" pitchFamily="34" charset="0"/>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6182EA-FAE4-485A-A730-5B5076CF1CC9}"/>
              </a:ext>
            </a:extLst>
          </p:cNvPr>
          <p:cNvSpPr>
            <a:spLocks noGrp="1"/>
          </p:cNvSpPr>
          <p:nvPr>
            <p:ph idx="1"/>
          </p:nvPr>
        </p:nvSpPr>
        <p:spPr>
          <a:xfrm>
            <a:off x="4447308" y="591344"/>
            <a:ext cx="6906491" cy="5585619"/>
          </a:xfrm>
        </p:spPr>
        <p:txBody>
          <a:bodyPr anchor="ctr">
            <a:normAutofit/>
          </a:bodyPr>
          <a:lstStyle/>
          <a:p>
            <a:r>
              <a:rPr lang="en-GB" sz="800" dirty="0">
                <a:latin typeface="Arial" panose="020B0604020202020204" pitchFamily="34" charset="0"/>
                <a:cs typeface="Arial" panose="020B0604020202020204" pitchFamily="34" charset="0"/>
              </a:rPr>
              <a:t>Aydin, G., Uray, N. and </a:t>
            </a:r>
            <a:r>
              <a:rPr lang="en-GB" sz="800" dirty="0" err="1">
                <a:latin typeface="Arial" panose="020B0604020202020204" pitchFamily="34" charset="0"/>
                <a:cs typeface="Arial" panose="020B0604020202020204" pitchFamily="34" charset="0"/>
              </a:rPr>
              <a:t>Silahtaroglu</a:t>
            </a:r>
            <a:r>
              <a:rPr lang="en-GB" sz="800" dirty="0">
                <a:latin typeface="Arial" panose="020B0604020202020204" pitchFamily="34" charset="0"/>
                <a:cs typeface="Arial" panose="020B0604020202020204" pitchFamily="34" charset="0"/>
              </a:rPr>
              <a:t>, G., (2021). How to engage consumers through effective social media use—Guidelines for consumer goods companies from an emerging market. Journal of theoretical and applied electronic commerce research, 16(4), pp.768-790. https://www.mdpi.com/0718-1876/16/4/44 </a:t>
            </a:r>
            <a:endParaRPr lang="en-IN" sz="800" dirty="0">
              <a:latin typeface="Arial" panose="020B0604020202020204" pitchFamily="34" charset="0"/>
              <a:cs typeface="Arial" panose="020B0604020202020204" pitchFamily="34" charset="0"/>
            </a:endParaRPr>
          </a:p>
          <a:p>
            <a:r>
              <a:rPr lang="en-IN" sz="800" dirty="0">
                <a:latin typeface="Arial" panose="020B0604020202020204" pitchFamily="34" charset="0"/>
                <a:cs typeface="Arial" panose="020B0604020202020204" pitchFamily="34" charset="0"/>
              </a:rPr>
              <a:t>Ayenew, W., Seid, A.M., Kasahun, A.E., </a:t>
            </a:r>
            <a:r>
              <a:rPr lang="en-IN" sz="800" dirty="0" err="1">
                <a:latin typeface="Arial" panose="020B0604020202020204" pitchFamily="34" charset="0"/>
                <a:cs typeface="Arial" panose="020B0604020202020204" pitchFamily="34" charset="0"/>
              </a:rPr>
              <a:t>Ergena</a:t>
            </a:r>
            <a:r>
              <a:rPr lang="en-IN" sz="800" dirty="0">
                <a:latin typeface="Arial" panose="020B0604020202020204" pitchFamily="34" charset="0"/>
                <a:cs typeface="Arial" panose="020B0604020202020204" pitchFamily="34" charset="0"/>
              </a:rPr>
              <a:t>, A.E., </a:t>
            </a:r>
            <a:r>
              <a:rPr lang="en-IN" sz="800" dirty="0" err="1">
                <a:latin typeface="Arial" panose="020B0604020202020204" pitchFamily="34" charset="0"/>
                <a:cs typeface="Arial" panose="020B0604020202020204" pitchFamily="34" charset="0"/>
              </a:rPr>
              <a:t>Geremaw</a:t>
            </a:r>
            <a:r>
              <a:rPr lang="en-IN" sz="800" dirty="0">
                <a:latin typeface="Arial" panose="020B0604020202020204" pitchFamily="34" charset="0"/>
                <a:cs typeface="Arial" panose="020B0604020202020204" pitchFamily="34" charset="0"/>
              </a:rPr>
              <a:t>, D.T., </a:t>
            </a:r>
            <a:r>
              <a:rPr lang="en-IN" sz="800" dirty="0" err="1">
                <a:latin typeface="Arial" panose="020B0604020202020204" pitchFamily="34" charset="0"/>
                <a:cs typeface="Arial" panose="020B0604020202020204" pitchFamily="34" charset="0"/>
              </a:rPr>
              <a:t>Limenh</a:t>
            </a:r>
            <a:r>
              <a:rPr lang="en-IN" sz="800" dirty="0">
                <a:latin typeface="Arial" panose="020B0604020202020204" pitchFamily="34" charset="0"/>
                <a:cs typeface="Arial" panose="020B0604020202020204" pitchFamily="34" charset="0"/>
              </a:rPr>
              <a:t>, L.W., </a:t>
            </a:r>
            <a:r>
              <a:rPr lang="en-IN" sz="800" dirty="0" err="1">
                <a:latin typeface="Arial" panose="020B0604020202020204" pitchFamily="34" charset="0"/>
                <a:cs typeface="Arial" panose="020B0604020202020204" pitchFamily="34" charset="0"/>
              </a:rPr>
              <a:t>Demelash</a:t>
            </a:r>
            <a:r>
              <a:rPr lang="en-IN" sz="800" dirty="0">
                <a:latin typeface="Arial" panose="020B0604020202020204" pitchFamily="34" charset="0"/>
                <a:cs typeface="Arial" panose="020B0604020202020204" pitchFamily="34" charset="0"/>
              </a:rPr>
              <a:t>, T.B., </a:t>
            </a:r>
            <a:r>
              <a:rPr lang="en-IN" sz="800" dirty="0" err="1">
                <a:latin typeface="Arial" panose="020B0604020202020204" pitchFamily="34" charset="0"/>
                <a:cs typeface="Arial" panose="020B0604020202020204" pitchFamily="34" charset="0"/>
              </a:rPr>
              <a:t>Simegn</a:t>
            </a:r>
            <a:r>
              <a:rPr lang="en-IN" sz="800" dirty="0">
                <a:latin typeface="Arial" panose="020B0604020202020204" pitchFamily="34" charset="0"/>
                <a:cs typeface="Arial" panose="020B0604020202020204" pitchFamily="34" charset="0"/>
              </a:rPr>
              <a:t>, W. and </a:t>
            </a:r>
            <a:r>
              <a:rPr lang="en-IN" sz="800" dirty="0" err="1">
                <a:latin typeface="Arial" panose="020B0604020202020204" pitchFamily="34" charset="0"/>
                <a:cs typeface="Arial" panose="020B0604020202020204" pitchFamily="34" charset="0"/>
              </a:rPr>
              <a:t>Anagaw</a:t>
            </a:r>
            <a:r>
              <a:rPr lang="en-IN" sz="800" dirty="0">
                <a:latin typeface="Arial" panose="020B0604020202020204" pitchFamily="34" charset="0"/>
                <a:cs typeface="Arial" panose="020B0604020202020204" pitchFamily="34" charset="0"/>
              </a:rPr>
              <a:t>, Y.K., (2022). Assessment of community pharmacy professionals’ willingness, involvement, beliefs, and barriers to offer health promotion services: a cross-sectional study. </a:t>
            </a:r>
            <a:r>
              <a:rPr lang="en-IN" sz="800" i="1" dirty="0">
                <a:latin typeface="Arial" panose="020B0604020202020204" pitchFamily="34" charset="0"/>
                <a:cs typeface="Arial" panose="020B0604020202020204" pitchFamily="34" charset="0"/>
              </a:rPr>
              <a:t>BMC Health Services Research</a:t>
            </a:r>
            <a:r>
              <a:rPr lang="en-IN" sz="800" dirty="0">
                <a:latin typeface="Arial" panose="020B0604020202020204" pitchFamily="34" charset="0"/>
                <a:cs typeface="Arial" panose="020B0604020202020204" pitchFamily="34" charset="0"/>
              </a:rPr>
              <a:t>, </a:t>
            </a:r>
            <a:r>
              <a:rPr lang="en-IN" sz="800" i="1" dirty="0">
                <a:latin typeface="Arial" panose="020B0604020202020204" pitchFamily="34" charset="0"/>
                <a:cs typeface="Arial" panose="020B0604020202020204" pitchFamily="34" charset="0"/>
              </a:rPr>
              <a:t>22</a:t>
            </a:r>
            <a:r>
              <a:rPr lang="en-IN" sz="800" dirty="0">
                <a:latin typeface="Arial" panose="020B0604020202020204" pitchFamily="34" charset="0"/>
                <a:cs typeface="Arial" panose="020B0604020202020204" pitchFamily="34" charset="0"/>
              </a:rPr>
              <a:t>(1), p.1539. </a:t>
            </a:r>
            <a:r>
              <a:rPr lang="en-IN" sz="800" u="sng" dirty="0">
                <a:latin typeface="Arial" panose="020B0604020202020204" pitchFamily="34" charset="0"/>
                <a:cs typeface="Arial" panose="020B0604020202020204" pitchFamily="34" charset="0"/>
                <a:hlinkClick r:id="rId3"/>
              </a:rPr>
              <a:t>https://link.springer.com/content/pdf/10.1186/s12913-022-08944-w.pdf</a:t>
            </a:r>
            <a:r>
              <a:rPr lang="en-IN"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Evans, M., Welsh, Z. and Seibold, A., (2022). Reductions in HbA1c with flash glucose monitoring are sustained for up to 24 months: a meta-analysis of 75 real-world observational studies. Diabetes Therapy, 13(6), pp.1175-1185. https://link.springer.com/content/pdf/10.1007/s13300-022-01253-9.pdf  </a:t>
            </a:r>
            <a:endParaRPr lang="en-IN"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Filippi, M.K., Lanigan, A.M., Oser, S.M., Alai, J., Brooks-Greisen, A. and Oser, T.K., (2023). A team-based training for continuous glucose monitoring in diabetes care: mixed methods pilot implementation study in primary care practices. JMIR Formative Research, 7(1), p.e45189. https://formative.jmir.org/2023/1/e45189/ </a:t>
            </a:r>
            <a:endParaRPr lang="en-IN"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Herges, J.R., Neumiller, J.J. and McCoy, R.G., (2021). Easing the financial burden of diabetes management: a guide for patients and primary care clinicians. Clinical Diabetes, 39(4), pp.427-436. https://pmc.ncbi.nlm.nih.gov/articles/PMC8603328/pdf/diaclincd210004.pdf</a:t>
            </a:r>
            <a:endParaRPr lang="en-IN"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Systematic Reviews, 11(1), p.213. https://link.springer.com/content/pdf/10.1186/s13643-022-02092-2.pdf </a:t>
            </a:r>
            <a:endParaRPr lang="en-IN"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Kletecka</a:t>
            </a:r>
            <a:r>
              <a:rPr lang="en-GB" sz="800" dirty="0">
                <a:latin typeface="Arial" panose="020B0604020202020204" pitchFamily="34" charset="0"/>
                <a:cs typeface="Arial" panose="020B0604020202020204" pitchFamily="34" charset="0"/>
              </a:rPr>
              <a:t>-Pulker, M., Mondal, H., Wang, D., Parra, R.G., </a:t>
            </a:r>
            <a:r>
              <a:rPr lang="en-GB" sz="800" dirty="0" err="1">
                <a:latin typeface="Arial" panose="020B0604020202020204" pitchFamily="34" charset="0"/>
                <a:cs typeface="Arial" panose="020B0604020202020204" pitchFamily="34" charset="0"/>
              </a:rPr>
              <a:t>Maigoro</a:t>
            </a:r>
            <a:r>
              <a:rPr lang="en-GB" sz="800" dirty="0">
                <a:latin typeface="Arial" panose="020B0604020202020204" pitchFamily="34" charset="0"/>
                <a:cs typeface="Arial" panose="020B0604020202020204" pitchFamily="34" charset="0"/>
              </a:rPr>
              <a:t>, A.Y., Lee, S., Garg, T., Mulholland, E.J., Devkota, H.P., Konwar, B. and Patnaik, S.S., (2021). Impacts of biomedical hashtag-based Twitter campaign:# DHPSP utilization for promotion of open innovation in digital health, patient safety, and personalized medicine. Current Research in Biotechnology, 3, pp.146-153. https://www.sciencedirect.com/science/article/pii/S2590262821000149 </a:t>
            </a:r>
            <a:endParaRPr lang="en-IN"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Lei, A., Liao, X., Liu, L. and You, H., (2025). Mobile health management needs among infertile patients: a cross-sectional study based on the PRECEDE-PROCEED model. BMC Health Services Research, 25(1), p.1329. https://link.springer.com/content/pdf/10.1186/s12913-025-13538-3.pdf </a:t>
            </a:r>
            <a:endParaRPr lang="en-IN"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Luangphituck</a:t>
            </a:r>
            <a:r>
              <a:rPr lang="en-GB" sz="800" dirty="0">
                <a:latin typeface="Arial" panose="020B0604020202020204" pitchFamily="34" charset="0"/>
                <a:cs typeface="Arial" panose="020B0604020202020204" pitchFamily="34" charset="0"/>
              </a:rPr>
              <a:t>, W., </a:t>
            </a:r>
            <a:r>
              <a:rPr lang="en-GB" sz="800" dirty="0" err="1">
                <a:latin typeface="Arial" panose="020B0604020202020204" pitchFamily="34" charset="0"/>
                <a:cs typeface="Arial" panose="020B0604020202020204" pitchFamily="34" charset="0"/>
              </a:rPr>
              <a:t>Boonyamalik</a:t>
            </a:r>
            <a:r>
              <a:rPr lang="en-GB" sz="800" dirty="0">
                <a:latin typeface="Arial" panose="020B0604020202020204" pitchFamily="34" charset="0"/>
                <a:cs typeface="Arial" panose="020B0604020202020204" pitchFamily="34" charset="0"/>
              </a:rPr>
              <a:t>, P., </a:t>
            </a:r>
            <a:r>
              <a:rPr lang="en-GB" sz="800" dirty="0" err="1">
                <a:latin typeface="Arial" panose="020B0604020202020204" pitchFamily="34" charset="0"/>
                <a:cs typeface="Arial" panose="020B0604020202020204" pitchFamily="34" charset="0"/>
              </a:rPr>
              <a:t>Lagampan</a:t>
            </a:r>
            <a:r>
              <a:rPr lang="en-GB" sz="800" dirty="0">
                <a:latin typeface="Arial" panose="020B0604020202020204" pitchFamily="34" charset="0"/>
                <a:cs typeface="Arial" panose="020B0604020202020204" pitchFamily="34" charset="0"/>
              </a:rPr>
              <a:t>, S. and </a:t>
            </a:r>
            <a:r>
              <a:rPr lang="en-GB" sz="800" dirty="0" err="1">
                <a:latin typeface="Arial" panose="020B0604020202020204" pitchFamily="34" charset="0"/>
                <a:cs typeface="Arial" panose="020B0604020202020204" pitchFamily="34" charset="0"/>
              </a:rPr>
              <a:t>Viwatwongkasem</a:t>
            </a:r>
            <a:r>
              <a:rPr lang="en-GB" sz="800" dirty="0">
                <a:latin typeface="Arial" panose="020B0604020202020204" pitchFamily="34" charset="0"/>
                <a:cs typeface="Arial" panose="020B0604020202020204" pitchFamily="34" charset="0"/>
              </a:rPr>
              <a:t>, C., (2025). Stakeholder Perspectives on Enhancing Eye Health </a:t>
            </a:r>
            <a:r>
              <a:rPr lang="en-GB" sz="800" dirty="0" err="1">
                <a:latin typeface="Arial" panose="020B0604020202020204" pitchFamily="34" charset="0"/>
                <a:cs typeface="Arial" panose="020B0604020202020204" pitchFamily="34" charset="0"/>
              </a:rPr>
              <a:t>Behaviors</a:t>
            </a:r>
            <a:r>
              <a:rPr lang="en-GB" sz="800" dirty="0">
                <a:latin typeface="Arial" panose="020B0604020202020204" pitchFamily="34" charset="0"/>
                <a:cs typeface="Arial" panose="020B0604020202020204" pitchFamily="34" charset="0"/>
              </a:rPr>
              <a:t> Among Thai Older Persons: An Application of the PRECEDE Model. Journal of Primary Care &amp; Community Health, 16, p.21501319251378974. https://scholar.google.com/scholar?output=instlink&amp;q=info:PSslJ0LaF9QJ:scholar.google.com/&amp;hl=en&amp;as_sdt=0,5&amp;scillfp=17442768037908554928&amp;oi=lle </a:t>
            </a:r>
            <a:endParaRPr lang="en-IN" sz="800" dirty="0">
              <a:latin typeface="Arial" panose="020B0604020202020204" pitchFamily="34" charset="0"/>
              <a:cs typeface="Arial" panose="020B0604020202020204" pitchFamily="34" charset="0"/>
            </a:endParaRPr>
          </a:p>
          <a:p>
            <a:r>
              <a:rPr lang="en-IN" sz="800" dirty="0">
                <a:latin typeface="Arial" panose="020B0604020202020204" pitchFamily="34" charset="0"/>
                <a:cs typeface="Arial" panose="020B0604020202020204" pitchFamily="34" charset="0"/>
              </a:rPr>
              <a:t>Park, S. and Kim, S., (2021). Leaderboard design principles to enhance learning and motivation in a gamified educational environment: Development study. </a:t>
            </a:r>
            <a:r>
              <a:rPr lang="en-IN" sz="800" i="1" dirty="0">
                <a:latin typeface="Arial" panose="020B0604020202020204" pitchFamily="34" charset="0"/>
                <a:cs typeface="Arial" panose="020B0604020202020204" pitchFamily="34" charset="0"/>
              </a:rPr>
              <a:t>JMIR serious games</a:t>
            </a:r>
            <a:r>
              <a:rPr lang="en-IN" sz="800" dirty="0">
                <a:latin typeface="Arial" panose="020B0604020202020204" pitchFamily="34" charset="0"/>
                <a:cs typeface="Arial" panose="020B0604020202020204" pitchFamily="34" charset="0"/>
              </a:rPr>
              <a:t>, </a:t>
            </a:r>
            <a:r>
              <a:rPr lang="en-IN" sz="800" i="1" dirty="0">
                <a:latin typeface="Arial" panose="020B0604020202020204" pitchFamily="34" charset="0"/>
                <a:cs typeface="Arial" panose="020B0604020202020204" pitchFamily="34" charset="0"/>
              </a:rPr>
              <a:t>9</a:t>
            </a:r>
            <a:r>
              <a:rPr lang="en-IN" sz="800" dirty="0">
                <a:latin typeface="Arial" panose="020B0604020202020204" pitchFamily="34" charset="0"/>
                <a:cs typeface="Arial" panose="020B0604020202020204" pitchFamily="34" charset="0"/>
              </a:rPr>
              <a:t>(2), p.e14746. </a:t>
            </a:r>
            <a:r>
              <a:rPr lang="en-IN" sz="800" u="sng" dirty="0">
                <a:latin typeface="Arial" panose="020B0604020202020204" pitchFamily="34" charset="0"/>
                <a:cs typeface="Arial" panose="020B0604020202020204" pitchFamily="34" charset="0"/>
                <a:hlinkClick r:id="rId4"/>
              </a:rPr>
              <a:t>https://games.jmir.org/2021/2/e14746</a:t>
            </a:r>
            <a:r>
              <a:rPr lang="en-IN"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Selvaraj, S.N. and Sriram, A., (2022). The quality of </a:t>
            </a:r>
            <a:r>
              <a:rPr lang="en-GB" sz="800" dirty="0" err="1">
                <a:latin typeface="Arial" panose="020B0604020202020204" pitchFamily="34" charset="0"/>
                <a:cs typeface="Arial" panose="020B0604020202020204" pitchFamily="34" charset="0"/>
              </a:rPr>
              <a:t>indian</a:t>
            </a:r>
            <a:r>
              <a:rPr lang="en-GB" sz="800" dirty="0">
                <a:latin typeface="Arial" panose="020B0604020202020204" pitchFamily="34" charset="0"/>
                <a:cs typeface="Arial" panose="020B0604020202020204" pitchFamily="34" charset="0"/>
              </a:rPr>
              <a:t> obesity-related mHealth Apps: PRECEDE-PROCEED model–based content analysis. JMIR mHealth and </a:t>
            </a:r>
            <a:r>
              <a:rPr lang="en-GB" sz="800" dirty="0" err="1">
                <a:latin typeface="Arial" panose="020B0604020202020204" pitchFamily="34" charset="0"/>
                <a:cs typeface="Arial" panose="020B0604020202020204" pitchFamily="34" charset="0"/>
              </a:rPr>
              <a:t>uHealth</a:t>
            </a:r>
            <a:r>
              <a:rPr lang="en-GB" sz="800" dirty="0">
                <a:latin typeface="Arial" panose="020B0604020202020204" pitchFamily="34" charset="0"/>
                <a:cs typeface="Arial" panose="020B0604020202020204" pitchFamily="34" charset="0"/>
              </a:rPr>
              <a:t>, 10(5), p.e15719. https://mhealth.jmir.org/2022/5/e15719/</a:t>
            </a:r>
            <a:endParaRPr lang="en-IN"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Stumbitz</a:t>
            </a:r>
            <a:r>
              <a:rPr lang="en-GB" sz="800" dirty="0">
                <a:latin typeface="Arial" panose="020B0604020202020204" pitchFamily="34" charset="0"/>
                <a:cs typeface="Arial" panose="020B0604020202020204" pitchFamily="34" charset="0"/>
              </a:rPr>
              <a:t>, B., Vickers, I., Lyon, F., Butler, J., Gregory, D. and Mansfield, C., (2022). The role of community businesses in providing health and wellbeing services: Challenges, opportunities and support needs. https://eprints.icstudies.org.uk/id/eprint/83/2/ORC-2018-07-The%20role%20of%20community%20businesses%20in%20providing%20health%20and%20wellbeing%20services.pdf</a:t>
            </a:r>
            <a:endParaRPr lang="en-IN"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0780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olorful carved figures of humans">
            <a:extLst>
              <a:ext uri="{FF2B5EF4-FFF2-40B4-BE49-F238E27FC236}">
                <a16:creationId xmlns:a16="http://schemas.microsoft.com/office/drawing/2014/main" id="{C1B0787C-4999-A77C-97EE-F53C3DC7E37C}"/>
              </a:ext>
            </a:extLst>
          </p:cNvPr>
          <p:cNvPicPr>
            <a:picLocks noChangeAspect="1"/>
          </p:cNvPicPr>
          <p:nvPr/>
        </p:nvPicPr>
        <p:blipFill>
          <a:blip r:embed="rId3"/>
          <a:srcRect t="459"/>
          <a:stretch>
            <a:fillRect/>
          </a:stretch>
        </p:blipFill>
        <p:spPr>
          <a:xfrm>
            <a:off x="1" y="10"/>
            <a:ext cx="6997699" cy="6857990"/>
          </a:xfrm>
          <a:prstGeom prst="rect">
            <a:avLst/>
          </a:prstGeom>
        </p:spPr>
      </p:pic>
      <p:sp>
        <p:nvSpPr>
          <p:cNvPr id="5" name="TextBox 4">
            <a:extLst>
              <a:ext uri="{FF2B5EF4-FFF2-40B4-BE49-F238E27FC236}">
                <a16:creationId xmlns:a16="http://schemas.microsoft.com/office/drawing/2014/main" id="{AC804B14-DE09-5E2F-9E4B-30512E974E9F}"/>
              </a:ext>
            </a:extLst>
          </p:cNvPr>
          <p:cNvSpPr txBox="1"/>
          <p:nvPr/>
        </p:nvSpPr>
        <p:spPr>
          <a:xfrm>
            <a:off x="7531610" y="365125"/>
            <a:ext cx="3822189" cy="1899912"/>
          </a:xfrm>
          <a:prstGeom prst="rect">
            <a:avLst/>
          </a:prstGeom>
        </p:spPr>
        <p:txBody>
          <a:bodyPr vert="horz" lIns="91440" tIns="45720" rIns="91440" bIns="45720" rtlCol="0" anchor="ctr">
            <a:normAutofit fontScale="92500"/>
          </a:bodyPr>
          <a:lstStyle/>
          <a:p>
            <a:pPr>
              <a:lnSpc>
                <a:spcPct val="90000"/>
              </a:lnSpc>
              <a:spcBef>
                <a:spcPct val="0"/>
              </a:spcBef>
              <a:spcAft>
                <a:spcPts val="1200"/>
              </a:spcAft>
            </a:pPr>
            <a:r>
              <a:rPr lang="en-US" sz="3700" b="1" dirty="0">
                <a:effectLst/>
                <a:latin typeface="Arial" panose="020B0604020202020204" pitchFamily="34" charset="0"/>
                <a:ea typeface="+mj-ea"/>
                <a:cs typeface="Arial" panose="020B0604020202020204" pitchFamily="34" charset="0"/>
              </a:rPr>
              <a:t>GROUP MEMBER 3: BARRIERS &amp; ETHICAL ISSUES</a:t>
            </a:r>
          </a:p>
        </p:txBody>
      </p:sp>
      <p:sp>
        <p:nvSpPr>
          <p:cNvPr id="3" name="TextBox 2">
            <a:extLst>
              <a:ext uri="{FF2B5EF4-FFF2-40B4-BE49-F238E27FC236}">
                <a16:creationId xmlns:a16="http://schemas.microsoft.com/office/drawing/2014/main" id="{C2589A17-021A-ED78-0C58-E56F5E144076}"/>
              </a:ext>
            </a:extLst>
          </p:cNvPr>
          <p:cNvSpPr txBox="1"/>
          <p:nvPr/>
        </p:nvSpPr>
        <p:spPr>
          <a:xfrm>
            <a:off x="7531609" y="3733611"/>
            <a:ext cx="4403717" cy="1415904"/>
          </a:xfrm>
          <a:prstGeom prst="rect">
            <a:avLst/>
          </a:prstGeom>
        </p:spPr>
        <p:txBody>
          <a:bodyPr vert="horz" lIns="91440" tIns="45720" rIns="91440" bIns="45720" rtlCol="0">
            <a:normAutofit/>
          </a:bodyPr>
          <a:lstStyle/>
          <a:p>
            <a:pPr>
              <a:lnSpc>
                <a:spcPct val="90000"/>
              </a:lnSpc>
              <a:spcAft>
                <a:spcPts val="600"/>
              </a:spcAft>
            </a:pPr>
            <a:r>
              <a:rPr lang="en-US" sz="2000" b="1" dirty="0">
                <a:latin typeface="Arial" panose="020B0604020202020204" pitchFamily="34" charset="0"/>
                <a:cs typeface="Arial" panose="020B0604020202020204" pitchFamily="34" charset="0"/>
              </a:rPr>
              <a:t>Name: Priyankaben </a:t>
            </a:r>
            <a:r>
              <a:rPr lang="en-US" sz="2000" b="1" dirty="0" err="1">
                <a:latin typeface="Arial" panose="020B0604020202020204" pitchFamily="34" charset="0"/>
                <a:cs typeface="Arial" panose="020B0604020202020204" pitchFamily="34" charset="0"/>
              </a:rPr>
              <a:t>Mukeshbhai</a:t>
            </a:r>
            <a:r>
              <a:rPr lang="en-US" sz="2000" b="1" dirty="0">
                <a:latin typeface="Arial" panose="020B0604020202020204" pitchFamily="34" charset="0"/>
                <a:cs typeface="Arial" panose="020B0604020202020204" pitchFamily="34" charset="0"/>
              </a:rPr>
              <a:t> Ahir</a:t>
            </a:r>
          </a:p>
          <a:p>
            <a:pPr>
              <a:lnSpc>
                <a:spcPct val="90000"/>
              </a:lnSpc>
              <a:spcAft>
                <a:spcPts val="600"/>
              </a:spcAft>
            </a:pPr>
            <a:endParaRPr lang="en-US" sz="2000" b="1" dirty="0">
              <a:latin typeface="Arial" panose="020B0604020202020204" pitchFamily="34" charset="0"/>
              <a:cs typeface="Arial" panose="020B0604020202020204" pitchFamily="34" charset="0"/>
            </a:endParaRPr>
          </a:p>
          <a:p>
            <a:pPr>
              <a:lnSpc>
                <a:spcPct val="90000"/>
              </a:lnSpc>
              <a:spcAft>
                <a:spcPts val="600"/>
              </a:spcAft>
            </a:pPr>
            <a:r>
              <a:rPr lang="en-US" sz="2000" b="1" dirty="0">
                <a:latin typeface="Arial" panose="020B0604020202020204" pitchFamily="34" charset="0"/>
                <a:cs typeface="Arial" panose="020B0604020202020204" pitchFamily="34" charset="0"/>
              </a:rPr>
              <a:t>Student ID: 2433322</a:t>
            </a:r>
          </a:p>
        </p:txBody>
      </p:sp>
    </p:spTree>
    <p:extLst>
      <p:ext uri="{BB962C8B-B14F-4D97-AF65-F5344CB8AC3E}">
        <p14:creationId xmlns:p14="http://schemas.microsoft.com/office/powerpoint/2010/main" val="41132747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41416-2105-882B-BA2B-CD02DEEEBB16}"/>
              </a:ext>
            </a:extLst>
          </p:cNvPr>
          <p:cNvSpPr>
            <a:spLocks noGrp="1"/>
          </p:cNvSpPr>
          <p:nvPr>
            <p:ph type="title"/>
          </p:nvPr>
        </p:nvSpPr>
        <p:spPr>
          <a:xfrm>
            <a:off x="838200" y="91042"/>
            <a:ext cx="10515600" cy="1325563"/>
          </a:xfrm>
        </p:spPr>
        <p:txBody>
          <a:bodyPr/>
          <a:lstStyle/>
          <a:p>
            <a:pPr algn="ctr"/>
            <a:r>
              <a:rPr lang="en-IN" sz="4400" b="1" dirty="0">
                <a:effectLst/>
                <a:latin typeface="Arial" panose="020B0604020202020204" pitchFamily="34" charset="0"/>
                <a:ea typeface="Aptos" panose="020B0004020202020204" pitchFamily="34" charset="0"/>
                <a:cs typeface="Times New Roman" panose="02020603050405020304" pitchFamily="18" charset="0"/>
              </a:rPr>
              <a:t>Introduction</a:t>
            </a:r>
            <a:endParaRPr lang="en-GB" b="1" dirty="0"/>
          </a:p>
        </p:txBody>
      </p:sp>
      <p:graphicFrame>
        <p:nvGraphicFramePr>
          <p:cNvPr id="20" name="Content Placeholder 2">
            <a:extLst>
              <a:ext uri="{FF2B5EF4-FFF2-40B4-BE49-F238E27FC236}">
                <a16:creationId xmlns:a16="http://schemas.microsoft.com/office/drawing/2014/main" id="{604EB5CA-436B-F016-BAE2-298EF63BF432}"/>
              </a:ext>
            </a:extLst>
          </p:cNvPr>
          <p:cNvGraphicFramePr>
            <a:graphicFrameLocks noGrp="1"/>
          </p:cNvGraphicFramePr>
          <p:nvPr>
            <p:ph idx="1"/>
            <p:extLst>
              <p:ext uri="{D42A27DB-BD31-4B8C-83A1-F6EECF244321}">
                <p14:modId xmlns:p14="http://schemas.microsoft.com/office/powerpoint/2010/main" val="1409052694"/>
              </p:ext>
            </p:extLst>
          </p:nvPr>
        </p:nvGraphicFramePr>
        <p:xfrm>
          <a:off x="327437" y="1444592"/>
          <a:ext cx="7046755" cy="5147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diagram of a community health assets&#10;&#10;AI-generated content may be incorrect.">
            <a:extLst>
              <a:ext uri="{FF2B5EF4-FFF2-40B4-BE49-F238E27FC236}">
                <a16:creationId xmlns:a16="http://schemas.microsoft.com/office/drawing/2014/main" id="{859055BB-2466-2D43-65A7-59023A44BAF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728286" y="2033297"/>
            <a:ext cx="4389614" cy="3467851"/>
          </a:xfrm>
          <a:prstGeom prst="rect">
            <a:avLst/>
          </a:prstGeom>
          <a:noFill/>
          <a:ln>
            <a:noFill/>
          </a:ln>
        </p:spPr>
      </p:pic>
      <p:sp>
        <p:nvSpPr>
          <p:cNvPr id="7" name="TextBox 6">
            <a:extLst>
              <a:ext uri="{FF2B5EF4-FFF2-40B4-BE49-F238E27FC236}">
                <a16:creationId xmlns:a16="http://schemas.microsoft.com/office/drawing/2014/main" id="{995B51EC-DCF3-FF57-8FC0-1754FC0EA07D}"/>
              </a:ext>
            </a:extLst>
          </p:cNvPr>
          <p:cNvSpPr txBox="1"/>
          <p:nvPr/>
        </p:nvSpPr>
        <p:spPr>
          <a:xfrm>
            <a:off x="7869703" y="5929547"/>
            <a:ext cx="4106779" cy="375552"/>
          </a:xfrm>
          <a:prstGeom prst="rect">
            <a:avLst/>
          </a:prstGeom>
          <a:noFill/>
        </p:spPr>
        <p:txBody>
          <a:bodyPr wrap="square">
            <a:spAutoFit/>
          </a:bodyPr>
          <a:lstStyle/>
          <a:p>
            <a:pPr algn="ctr">
              <a:lnSpc>
                <a:spcPct val="150000"/>
              </a:lnSpc>
              <a:spcBef>
                <a:spcPts val="1200"/>
              </a:spcBef>
              <a:spcAft>
                <a:spcPts val="1200"/>
              </a:spcAft>
              <a:buNone/>
            </a:pPr>
            <a:r>
              <a:rPr lang="en-IN" sz="1400" b="1" kern="100" dirty="0">
                <a:effectLst/>
                <a:latin typeface="Arial" panose="020B0604020202020204" pitchFamily="34" charset="0"/>
                <a:ea typeface="Aptos" panose="020B0004020202020204" pitchFamily="34" charset="0"/>
                <a:cs typeface="Times New Roman" panose="02020603050405020304" pitchFamily="18" charset="0"/>
              </a:rPr>
              <a:t>(Source: NHS England, 2023)</a:t>
            </a:r>
          </a:p>
        </p:txBody>
      </p:sp>
    </p:spTree>
    <p:extLst>
      <p:ext uri="{BB962C8B-B14F-4D97-AF65-F5344CB8AC3E}">
        <p14:creationId xmlns:p14="http://schemas.microsoft.com/office/powerpoint/2010/main" val="14751626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5A15-6CC6-5AFD-528F-3C4C090A540D}"/>
              </a:ext>
            </a:extLst>
          </p:cNvPr>
          <p:cNvSpPr>
            <a:spLocks noGrp="1"/>
          </p:cNvSpPr>
          <p:nvPr>
            <p:ph type="title"/>
          </p:nvPr>
        </p:nvSpPr>
        <p:spPr>
          <a:xfrm>
            <a:off x="630935" y="502920"/>
            <a:ext cx="4832315" cy="1463040"/>
          </a:xfrm>
        </p:spPr>
        <p:txBody>
          <a:bodyPr anchor="ctr">
            <a:normAutofit/>
          </a:bodyPr>
          <a:lstStyle/>
          <a:p>
            <a:r>
              <a:rPr lang="en-IN" sz="3700" b="1" dirty="0">
                <a:effectLst/>
                <a:latin typeface="Arial" panose="020B0604020202020204" pitchFamily="34" charset="0"/>
                <a:ea typeface="Aptos" panose="020B0004020202020204" pitchFamily="34" charset="0"/>
                <a:cs typeface="Arial" panose="020B0604020202020204" pitchFamily="34" charset="0"/>
              </a:rPr>
              <a:t>Key Stakeholders: Healthcare Provider</a:t>
            </a:r>
            <a:endParaRPr lang="en-IN" sz="3700" dirty="0">
              <a:latin typeface="Arial" panose="020B0604020202020204" pitchFamily="34" charset="0"/>
              <a:cs typeface="Arial" panose="020B0604020202020204" pitchFamily="34" charset="0"/>
            </a:endParaRPr>
          </a:p>
        </p:txBody>
      </p:sp>
      <p:graphicFrame>
        <p:nvGraphicFramePr>
          <p:cNvPr id="11" name="Content Placeholder 10">
            <a:extLst>
              <a:ext uri="{FF2B5EF4-FFF2-40B4-BE49-F238E27FC236}">
                <a16:creationId xmlns:a16="http://schemas.microsoft.com/office/drawing/2014/main" id="{27D516F3-51F3-3E9D-2C73-AC888D46E033}"/>
              </a:ext>
            </a:extLst>
          </p:cNvPr>
          <p:cNvGraphicFramePr>
            <a:graphicFrameLocks noGrp="1"/>
          </p:cNvGraphicFramePr>
          <p:nvPr>
            <p:ph idx="1"/>
            <p:extLst>
              <p:ext uri="{D42A27DB-BD31-4B8C-83A1-F6EECF244321}">
                <p14:modId xmlns:p14="http://schemas.microsoft.com/office/powerpoint/2010/main" val="688861993"/>
              </p:ext>
            </p:extLst>
          </p:nvPr>
        </p:nvGraphicFramePr>
        <p:xfrm>
          <a:off x="296708" y="2725946"/>
          <a:ext cx="11348952" cy="3877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able 6">
            <a:extLst>
              <a:ext uri="{FF2B5EF4-FFF2-40B4-BE49-F238E27FC236}">
                <a16:creationId xmlns:a16="http://schemas.microsoft.com/office/drawing/2014/main" id="{353328B4-CCF4-79C5-5AC4-A02FAF5F3B33}"/>
              </a:ext>
            </a:extLst>
          </p:cNvPr>
          <p:cNvGraphicFramePr>
            <a:graphicFrameLocks noGrp="1"/>
          </p:cNvGraphicFramePr>
          <p:nvPr>
            <p:extLst>
              <p:ext uri="{D42A27DB-BD31-4B8C-83A1-F6EECF244321}">
                <p14:modId xmlns:p14="http://schemas.microsoft.com/office/powerpoint/2010/main" val="3992850223"/>
              </p:ext>
            </p:extLst>
          </p:nvPr>
        </p:nvGraphicFramePr>
        <p:xfrm>
          <a:off x="5463250" y="502920"/>
          <a:ext cx="6490578" cy="1958196"/>
        </p:xfrm>
        <a:graphic>
          <a:graphicData uri="http://schemas.openxmlformats.org/drawingml/2006/table">
            <a:tbl>
              <a:tblPr firstRow="1" firstCol="1" bandRow="1">
                <a:tableStyleId>{5C22544A-7EE6-4342-B048-85BDC9FD1C3A}</a:tableStyleId>
              </a:tblPr>
              <a:tblGrid>
                <a:gridCol w="1108973">
                  <a:extLst>
                    <a:ext uri="{9D8B030D-6E8A-4147-A177-3AD203B41FA5}">
                      <a16:colId xmlns:a16="http://schemas.microsoft.com/office/drawing/2014/main" val="797023330"/>
                    </a:ext>
                  </a:extLst>
                </a:gridCol>
                <a:gridCol w="838360">
                  <a:extLst>
                    <a:ext uri="{9D8B030D-6E8A-4147-A177-3AD203B41FA5}">
                      <a16:colId xmlns:a16="http://schemas.microsoft.com/office/drawing/2014/main" val="2485385229"/>
                    </a:ext>
                  </a:extLst>
                </a:gridCol>
                <a:gridCol w="1035170">
                  <a:extLst>
                    <a:ext uri="{9D8B030D-6E8A-4147-A177-3AD203B41FA5}">
                      <a16:colId xmlns:a16="http://schemas.microsoft.com/office/drawing/2014/main" val="556759191"/>
                    </a:ext>
                  </a:extLst>
                </a:gridCol>
                <a:gridCol w="1880559">
                  <a:extLst>
                    <a:ext uri="{9D8B030D-6E8A-4147-A177-3AD203B41FA5}">
                      <a16:colId xmlns:a16="http://schemas.microsoft.com/office/drawing/2014/main" val="1314713300"/>
                    </a:ext>
                  </a:extLst>
                </a:gridCol>
                <a:gridCol w="1627516">
                  <a:extLst>
                    <a:ext uri="{9D8B030D-6E8A-4147-A177-3AD203B41FA5}">
                      <a16:colId xmlns:a16="http://schemas.microsoft.com/office/drawing/2014/main" val="1148667412"/>
                    </a:ext>
                  </a:extLst>
                </a:gridCol>
              </a:tblGrid>
              <a:tr h="500246">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Stakeholder Group</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Power</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Interest</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Mendelow Quadrant &amp; Engagement Strategy</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Rationale</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1894793848"/>
                  </a:ext>
                </a:extLst>
              </a:tr>
              <a:tr h="1457950">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Healthcare Providers</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High</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High</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Key Players: closely manage and involve in decision-making</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Clinically validate app use, crucial for adoption and credibility.</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12261888"/>
                  </a:ext>
                </a:extLst>
              </a:tr>
            </a:tbl>
          </a:graphicData>
        </a:graphic>
      </p:graphicFrame>
    </p:spTree>
    <p:extLst>
      <p:ext uri="{BB962C8B-B14F-4D97-AF65-F5344CB8AC3E}">
        <p14:creationId xmlns:p14="http://schemas.microsoft.com/office/powerpoint/2010/main" val="184114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88A7F-69F4-F623-DF04-2FC46BD38775}"/>
              </a:ext>
            </a:extLst>
          </p:cNvPr>
          <p:cNvSpPr>
            <a:spLocks noGrp="1"/>
          </p:cNvSpPr>
          <p:nvPr>
            <p:ph type="title"/>
          </p:nvPr>
        </p:nvSpPr>
        <p:spPr>
          <a:xfrm>
            <a:off x="452374" y="2139352"/>
            <a:ext cx="3418659" cy="2195154"/>
          </a:xfrm>
        </p:spPr>
        <p:txBody>
          <a:bodyPr anchor="ctr">
            <a:normAutofit/>
          </a:bodyPr>
          <a:lstStyle/>
          <a:p>
            <a:r>
              <a:rPr kumimoji="0" lang="en-IN" sz="3800" b="1" i="0" u="none" strike="noStrike" kern="12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Key Stakeholders: Pharmacies &amp; Clinics</a:t>
            </a:r>
            <a:endParaRPr lang="en-GB" sz="38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016351BA-D8F7-5015-1864-BAAC2E905EDC}"/>
              </a:ext>
            </a:extLst>
          </p:cNvPr>
          <p:cNvGraphicFramePr>
            <a:graphicFrameLocks noGrp="1"/>
          </p:cNvGraphicFramePr>
          <p:nvPr>
            <p:ph idx="1"/>
            <p:extLst>
              <p:ext uri="{D42A27DB-BD31-4B8C-83A1-F6EECF244321}">
                <p14:modId xmlns:p14="http://schemas.microsoft.com/office/powerpoint/2010/main" val="3864078970"/>
              </p:ext>
            </p:extLst>
          </p:nvPr>
        </p:nvGraphicFramePr>
        <p:xfrm>
          <a:off x="4665408" y="2295677"/>
          <a:ext cx="7199830" cy="4479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Table 3">
            <a:extLst>
              <a:ext uri="{FF2B5EF4-FFF2-40B4-BE49-F238E27FC236}">
                <a16:creationId xmlns:a16="http://schemas.microsoft.com/office/drawing/2014/main" id="{9F9F98BD-3037-C960-1A88-C95AE543C567}"/>
              </a:ext>
            </a:extLst>
          </p:cNvPr>
          <p:cNvGraphicFramePr>
            <a:graphicFrameLocks noGrp="1"/>
          </p:cNvGraphicFramePr>
          <p:nvPr>
            <p:extLst>
              <p:ext uri="{D42A27DB-BD31-4B8C-83A1-F6EECF244321}">
                <p14:modId xmlns:p14="http://schemas.microsoft.com/office/powerpoint/2010/main" val="2986947979"/>
              </p:ext>
            </p:extLst>
          </p:nvPr>
        </p:nvGraphicFramePr>
        <p:xfrm>
          <a:off x="4787522" y="580467"/>
          <a:ext cx="6813833" cy="1558885"/>
        </p:xfrm>
        <a:graphic>
          <a:graphicData uri="http://schemas.openxmlformats.org/drawingml/2006/table">
            <a:tbl>
              <a:tblPr firstRow="1" firstCol="1" bandRow="1">
                <a:tableStyleId>{5C22544A-7EE6-4342-B048-85BDC9FD1C3A}</a:tableStyleId>
              </a:tblPr>
              <a:tblGrid>
                <a:gridCol w="1164203">
                  <a:extLst>
                    <a:ext uri="{9D8B030D-6E8A-4147-A177-3AD203B41FA5}">
                      <a16:colId xmlns:a16="http://schemas.microsoft.com/office/drawing/2014/main" val="797023330"/>
                    </a:ext>
                  </a:extLst>
                </a:gridCol>
                <a:gridCol w="934122">
                  <a:extLst>
                    <a:ext uri="{9D8B030D-6E8A-4147-A177-3AD203B41FA5}">
                      <a16:colId xmlns:a16="http://schemas.microsoft.com/office/drawing/2014/main" val="2485385229"/>
                    </a:ext>
                  </a:extLst>
                </a:gridCol>
                <a:gridCol w="1203730">
                  <a:extLst>
                    <a:ext uri="{9D8B030D-6E8A-4147-A177-3AD203B41FA5}">
                      <a16:colId xmlns:a16="http://schemas.microsoft.com/office/drawing/2014/main" val="556759191"/>
                    </a:ext>
                  </a:extLst>
                </a:gridCol>
                <a:gridCol w="2194389">
                  <a:extLst>
                    <a:ext uri="{9D8B030D-6E8A-4147-A177-3AD203B41FA5}">
                      <a16:colId xmlns:a16="http://schemas.microsoft.com/office/drawing/2014/main" val="1314713300"/>
                    </a:ext>
                  </a:extLst>
                </a:gridCol>
                <a:gridCol w="1317389">
                  <a:extLst>
                    <a:ext uri="{9D8B030D-6E8A-4147-A177-3AD203B41FA5}">
                      <a16:colId xmlns:a16="http://schemas.microsoft.com/office/drawing/2014/main" val="1148667412"/>
                    </a:ext>
                  </a:extLst>
                </a:gridCol>
              </a:tblGrid>
              <a:tr h="628419">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Stakeholder Group</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Power</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Interest</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Mendelow Quadrant &amp; Engagement Strategy</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Rationale</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1894793848"/>
                  </a:ext>
                </a:extLst>
              </a:tr>
              <a:tr h="857340">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Pharmacies &amp; Clinics</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Medium</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a:effectLst/>
                          <a:latin typeface="Arial" panose="020B0604020202020204" pitchFamily="34" charset="0"/>
                          <a:cs typeface="Arial" panose="020B0604020202020204" pitchFamily="34" charset="0"/>
                        </a:rPr>
                        <a:t>High</a:t>
                      </a:r>
                      <a:endParaRPr lang="en-IN" sz="1050" kern="10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Keep Informed: regular communication and training</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Interface directly with users, support installations and awareness.</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3647196743"/>
                  </a:ext>
                </a:extLst>
              </a:tr>
            </a:tbl>
          </a:graphicData>
        </a:graphic>
      </p:graphicFrame>
    </p:spTree>
    <p:extLst>
      <p:ext uri="{BB962C8B-B14F-4D97-AF65-F5344CB8AC3E}">
        <p14:creationId xmlns:p14="http://schemas.microsoft.com/office/powerpoint/2010/main" val="12676792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85443-422E-2298-DEA9-3B0EB9F566D8}"/>
              </a:ext>
            </a:extLst>
          </p:cNvPr>
          <p:cNvSpPr>
            <a:spLocks noGrp="1"/>
          </p:cNvSpPr>
          <p:nvPr>
            <p:ph type="title"/>
          </p:nvPr>
        </p:nvSpPr>
        <p:spPr>
          <a:xfrm>
            <a:off x="7239014" y="525982"/>
            <a:ext cx="4282983" cy="1200361"/>
          </a:xfrm>
        </p:spPr>
        <p:txBody>
          <a:bodyPr anchor="b">
            <a:normAutofit/>
          </a:bodyPr>
          <a:lstStyle/>
          <a:p>
            <a:r>
              <a:rPr lang="en-IN" sz="2800" b="1">
                <a:effectLst/>
                <a:latin typeface="Arial" panose="020B0604020202020204" pitchFamily="34" charset="0"/>
                <a:ea typeface="Aptos" panose="020B0004020202020204" pitchFamily="34" charset="0"/>
                <a:cs typeface="Times New Roman" panose="02020603050405020304" pitchFamily="18" charset="0"/>
              </a:rPr>
              <a:t>Key Stakeholders: Local Councils &amp; NGOs</a:t>
            </a:r>
            <a:endParaRPr lang="en-GB" sz="2800" b="1"/>
          </a:p>
        </p:txBody>
      </p:sp>
      <p:sp>
        <p:nvSpPr>
          <p:cNvPr id="14" name="Rectangle 1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high interest&#10;&#10;AI-generated content may be incorrect.">
            <a:extLst>
              <a:ext uri="{FF2B5EF4-FFF2-40B4-BE49-F238E27FC236}">
                <a16:creationId xmlns:a16="http://schemas.microsoft.com/office/drawing/2014/main" id="{2C69A3CD-6AB4-85CA-0B99-16CA4A4A2EDC}"/>
              </a:ext>
            </a:extLst>
          </p:cNvPr>
          <p:cNvPicPr>
            <a:picLocks noChangeAspect="1"/>
          </p:cNvPicPr>
          <p:nvPr/>
        </p:nvPicPr>
        <p:blipFill>
          <a:blip r:embed="rId3"/>
          <a:stretch>
            <a:fillRect/>
          </a:stretch>
        </p:blipFill>
        <p:spPr>
          <a:xfrm>
            <a:off x="955894" y="265648"/>
            <a:ext cx="4799144" cy="4227174"/>
          </a:xfrm>
          <a:prstGeom prst="rect">
            <a:avLst/>
          </a:prstGeom>
        </p:spPr>
      </p:pic>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41A918A5-48CB-A8B0-7195-3B0C34CA9EEC}"/>
              </a:ext>
            </a:extLst>
          </p:cNvPr>
          <p:cNvGraphicFramePr>
            <a:graphicFrameLocks noGrp="1"/>
          </p:cNvGraphicFramePr>
          <p:nvPr>
            <p:ph idx="1"/>
            <p:extLst>
              <p:ext uri="{D42A27DB-BD31-4B8C-83A1-F6EECF244321}">
                <p14:modId xmlns:p14="http://schemas.microsoft.com/office/powerpoint/2010/main" val="3291584686"/>
              </p:ext>
            </p:extLst>
          </p:nvPr>
        </p:nvGraphicFramePr>
        <p:xfrm>
          <a:off x="6805441" y="2013013"/>
          <a:ext cx="5026789"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E039AAE0-7F1A-24ED-5B1A-6957736243BA}"/>
              </a:ext>
            </a:extLst>
          </p:cNvPr>
          <p:cNvGraphicFramePr>
            <a:graphicFrameLocks noGrp="1"/>
          </p:cNvGraphicFramePr>
          <p:nvPr>
            <p:extLst>
              <p:ext uri="{D42A27DB-BD31-4B8C-83A1-F6EECF244321}">
                <p14:modId xmlns:p14="http://schemas.microsoft.com/office/powerpoint/2010/main" val="1288425702"/>
              </p:ext>
            </p:extLst>
          </p:nvPr>
        </p:nvGraphicFramePr>
        <p:xfrm>
          <a:off x="614934" y="4724930"/>
          <a:ext cx="5481065" cy="1248874"/>
        </p:xfrm>
        <a:graphic>
          <a:graphicData uri="http://schemas.openxmlformats.org/drawingml/2006/table">
            <a:tbl>
              <a:tblPr firstRow="1" firstCol="1" bandRow="1">
                <a:tableStyleId>{5C22544A-7EE6-4342-B048-85BDC9FD1C3A}</a:tableStyleId>
              </a:tblPr>
              <a:tblGrid>
                <a:gridCol w="936489">
                  <a:extLst>
                    <a:ext uri="{9D8B030D-6E8A-4147-A177-3AD203B41FA5}">
                      <a16:colId xmlns:a16="http://schemas.microsoft.com/office/drawing/2014/main" val="797023330"/>
                    </a:ext>
                  </a:extLst>
                </a:gridCol>
                <a:gridCol w="488748">
                  <a:extLst>
                    <a:ext uri="{9D8B030D-6E8A-4147-A177-3AD203B41FA5}">
                      <a16:colId xmlns:a16="http://schemas.microsoft.com/office/drawing/2014/main" val="2485385229"/>
                    </a:ext>
                  </a:extLst>
                </a:gridCol>
                <a:gridCol w="488749">
                  <a:extLst>
                    <a:ext uri="{9D8B030D-6E8A-4147-A177-3AD203B41FA5}">
                      <a16:colId xmlns:a16="http://schemas.microsoft.com/office/drawing/2014/main" val="556759191"/>
                    </a:ext>
                  </a:extLst>
                </a:gridCol>
                <a:gridCol w="1723248">
                  <a:extLst>
                    <a:ext uri="{9D8B030D-6E8A-4147-A177-3AD203B41FA5}">
                      <a16:colId xmlns:a16="http://schemas.microsoft.com/office/drawing/2014/main" val="1314713300"/>
                    </a:ext>
                  </a:extLst>
                </a:gridCol>
                <a:gridCol w="1843831">
                  <a:extLst>
                    <a:ext uri="{9D8B030D-6E8A-4147-A177-3AD203B41FA5}">
                      <a16:colId xmlns:a16="http://schemas.microsoft.com/office/drawing/2014/main" val="1148667412"/>
                    </a:ext>
                  </a:extLst>
                </a:gridCol>
              </a:tblGrid>
              <a:tr h="493057">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Stakeholder Group</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Power</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Interest</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Mendelow Quadrant &amp; Engagement Strategy</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Rationale</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1894793848"/>
                  </a:ext>
                </a:extLst>
              </a:tr>
              <a:tr h="755817">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Local Councils &amp; NGOs</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a:effectLst/>
                          <a:latin typeface="Arial" panose="020B0604020202020204" pitchFamily="34" charset="0"/>
                          <a:cs typeface="Arial" panose="020B0604020202020204" pitchFamily="34" charset="0"/>
                        </a:rPr>
                        <a:t>Medium</a:t>
                      </a:r>
                      <a:endParaRPr lang="en-IN" sz="1050" kern="10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a:effectLst/>
                          <a:latin typeface="Arial" panose="020B0604020202020204" pitchFamily="34" charset="0"/>
                          <a:cs typeface="Arial" panose="020B0604020202020204" pitchFamily="34" charset="0"/>
                        </a:rPr>
                        <a:t>Medium</a:t>
                      </a:r>
                      <a:endParaRPr lang="en-IN" sz="1050" kern="10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Keep Satisfied: maintain collaboration and joint outreach</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Facilitate digital-literacy workshops and local promotion.</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3594282105"/>
                  </a:ext>
                </a:extLst>
              </a:tr>
            </a:tbl>
          </a:graphicData>
        </a:graphic>
      </p:graphicFrame>
    </p:spTree>
    <p:extLst>
      <p:ext uri="{BB962C8B-B14F-4D97-AF65-F5344CB8AC3E}">
        <p14:creationId xmlns:p14="http://schemas.microsoft.com/office/powerpoint/2010/main" val="10239091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2CBF34-EF18-650C-6853-4C5688F94535}"/>
              </a:ext>
            </a:extLst>
          </p:cNvPr>
          <p:cNvSpPr>
            <a:spLocks noGrp="1"/>
          </p:cNvSpPr>
          <p:nvPr>
            <p:ph type="title"/>
          </p:nvPr>
        </p:nvSpPr>
        <p:spPr>
          <a:xfrm>
            <a:off x="1371597" y="348865"/>
            <a:ext cx="10044023" cy="877729"/>
          </a:xfrm>
        </p:spPr>
        <p:txBody>
          <a:bodyPr anchor="ctr">
            <a:normAutofit/>
          </a:bodyPr>
          <a:lstStyle/>
          <a:p>
            <a:r>
              <a:rPr lang="en-GB" sz="3400" b="1">
                <a:solidFill>
                  <a:srgbClr val="FFFFFF"/>
                </a:solidFill>
                <a:latin typeface="Arial" panose="020B0604020202020204" pitchFamily="34" charset="0"/>
                <a:cs typeface="Arial" panose="020B0604020202020204" pitchFamily="34" charset="0"/>
              </a:rPr>
              <a:t>Key Stakeholders: Corporate &amp; Tech Partners</a:t>
            </a:r>
          </a:p>
        </p:txBody>
      </p:sp>
      <p:graphicFrame>
        <p:nvGraphicFramePr>
          <p:cNvPr id="5" name="Content Placeholder 2">
            <a:extLst>
              <a:ext uri="{FF2B5EF4-FFF2-40B4-BE49-F238E27FC236}">
                <a16:creationId xmlns:a16="http://schemas.microsoft.com/office/drawing/2014/main" id="{B3291E54-E7E4-CE4F-5330-1E136D7D9D26}"/>
              </a:ext>
            </a:extLst>
          </p:cNvPr>
          <p:cNvGraphicFramePr>
            <a:graphicFrameLocks noGrp="1"/>
          </p:cNvGraphicFramePr>
          <p:nvPr>
            <p:ph idx="1"/>
            <p:extLst>
              <p:ext uri="{D42A27DB-BD31-4B8C-83A1-F6EECF244321}">
                <p14:modId xmlns:p14="http://schemas.microsoft.com/office/powerpoint/2010/main" val="1552704852"/>
              </p:ext>
            </p:extLst>
          </p:nvPr>
        </p:nvGraphicFramePr>
        <p:xfrm>
          <a:off x="6409767" y="2120329"/>
          <a:ext cx="561516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Table 3">
            <a:extLst>
              <a:ext uri="{FF2B5EF4-FFF2-40B4-BE49-F238E27FC236}">
                <a16:creationId xmlns:a16="http://schemas.microsoft.com/office/drawing/2014/main" id="{6D9CE4FE-F751-B043-54E3-FC45F36DAA9A}"/>
              </a:ext>
            </a:extLst>
          </p:cNvPr>
          <p:cNvGraphicFramePr>
            <a:graphicFrameLocks noGrp="1"/>
          </p:cNvGraphicFramePr>
          <p:nvPr>
            <p:extLst>
              <p:ext uri="{D42A27DB-BD31-4B8C-83A1-F6EECF244321}">
                <p14:modId xmlns:p14="http://schemas.microsoft.com/office/powerpoint/2010/main" val="913609205"/>
              </p:ext>
            </p:extLst>
          </p:nvPr>
        </p:nvGraphicFramePr>
        <p:xfrm>
          <a:off x="275875" y="3164541"/>
          <a:ext cx="5820125" cy="2411506"/>
        </p:xfrm>
        <a:graphic>
          <a:graphicData uri="http://schemas.openxmlformats.org/drawingml/2006/table">
            <a:tbl>
              <a:tblPr firstRow="1" firstCol="1" bandRow="1">
                <a:tableStyleId>{5C22544A-7EE6-4342-B048-85BDC9FD1C3A}</a:tableStyleId>
              </a:tblPr>
              <a:tblGrid>
                <a:gridCol w="1167444">
                  <a:extLst>
                    <a:ext uri="{9D8B030D-6E8A-4147-A177-3AD203B41FA5}">
                      <a16:colId xmlns:a16="http://schemas.microsoft.com/office/drawing/2014/main" val="797023330"/>
                    </a:ext>
                  </a:extLst>
                </a:gridCol>
                <a:gridCol w="815788">
                  <a:extLst>
                    <a:ext uri="{9D8B030D-6E8A-4147-A177-3AD203B41FA5}">
                      <a16:colId xmlns:a16="http://schemas.microsoft.com/office/drawing/2014/main" val="2485385229"/>
                    </a:ext>
                  </a:extLst>
                </a:gridCol>
                <a:gridCol w="726141">
                  <a:extLst>
                    <a:ext uri="{9D8B030D-6E8A-4147-A177-3AD203B41FA5}">
                      <a16:colId xmlns:a16="http://schemas.microsoft.com/office/drawing/2014/main" val="556759191"/>
                    </a:ext>
                  </a:extLst>
                </a:gridCol>
                <a:gridCol w="1891553">
                  <a:extLst>
                    <a:ext uri="{9D8B030D-6E8A-4147-A177-3AD203B41FA5}">
                      <a16:colId xmlns:a16="http://schemas.microsoft.com/office/drawing/2014/main" val="1314713300"/>
                    </a:ext>
                  </a:extLst>
                </a:gridCol>
                <a:gridCol w="1219199">
                  <a:extLst>
                    <a:ext uri="{9D8B030D-6E8A-4147-A177-3AD203B41FA5}">
                      <a16:colId xmlns:a16="http://schemas.microsoft.com/office/drawing/2014/main" val="1148667412"/>
                    </a:ext>
                  </a:extLst>
                </a:gridCol>
              </a:tblGrid>
              <a:tr h="952065">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Stakeholder Group</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Power</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Interest</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Mendelow Quadrant &amp; Engagement Strategy</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Rationale</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1894793848"/>
                  </a:ext>
                </a:extLst>
              </a:tr>
              <a:tr h="1459441">
                <a:tc>
                  <a:txBody>
                    <a:bodyPr/>
                    <a:lstStyle/>
                    <a:p>
                      <a:pPr algn="ctr">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Corporate &amp; Tech Partners</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a:effectLst/>
                          <a:latin typeface="Arial" panose="020B0604020202020204" pitchFamily="34" charset="0"/>
                          <a:cs typeface="Arial" panose="020B0604020202020204" pitchFamily="34" charset="0"/>
                        </a:rPr>
                        <a:t>High</a:t>
                      </a:r>
                      <a:endParaRPr lang="en-IN" sz="1050" kern="10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ctr">
                        <a:lnSpc>
                          <a:spcPct val="150000"/>
                        </a:lnSpc>
                        <a:spcBef>
                          <a:spcPts val="1200"/>
                        </a:spcBef>
                        <a:spcAft>
                          <a:spcPts val="1200"/>
                        </a:spcAft>
                        <a:buNone/>
                      </a:pPr>
                      <a:r>
                        <a:rPr lang="en-IN" sz="1050" kern="100">
                          <a:effectLst/>
                          <a:latin typeface="Arial" panose="020B0604020202020204" pitchFamily="34" charset="0"/>
                          <a:cs typeface="Arial" panose="020B0604020202020204" pitchFamily="34" charset="0"/>
                        </a:rPr>
                        <a:t>Low</a:t>
                      </a:r>
                      <a:endParaRPr lang="en-IN" sz="1050" kern="10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Monitor Closely: periodic updates and partnership reviews</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tc>
                  <a:txBody>
                    <a:bodyPr/>
                    <a:lstStyle/>
                    <a:p>
                      <a:pPr algn="just">
                        <a:lnSpc>
                          <a:spcPct val="150000"/>
                        </a:lnSpc>
                        <a:spcBef>
                          <a:spcPts val="1200"/>
                        </a:spcBef>
                        <a:spcAft>
                          <a:spcPts val="1200"/>
                        </a:spcAft>
                        <a:buNone/>
                      </a:pPr>
                      <a:r>
                        <a:rPr lang="en-IN" sz="1050" kern="100" dirty="0">
                          <a:effectLst/>
                          <a:latin typeface="Arial" panose="020B0604020202020204" pitchFamily="34" charset="0"/>
                          <a:cs typeface="Arial" panose="020B0604020202020204" pitchFamily="34" charset="0"/>
                        </a:rPr>
                        <a:t>Provide funding, maintenance, and cybersecurity.</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a:txBody>
                  <a:tcPr marL="80072" marR="80072" marT="0" marB="0"/>
                </a:tc>
                <a:extLst>
                  <a:ext uri="{0D108BD9-81ED-4DB2-BD59-A6C34878D82A}">
                    <a16:rowId xmlns:a16="http://schemas.microsoft.com/office/drawing/2014/main" val="620808198"/>
                  </a:ext>
                </a:extLst>
              </a:tr>
            </a:tbl>
          </a:graphicData>
        </a:graphic>
      </p:graphicFrame>
    </p:spTree>
    <p:extLst>
      <p:ext uri="{BB962C8B-B14F-4D97-AF65-F5344CB8AC3E}">
        <p14:creationId xmlns:p14="http://schemas.microsoft.com/office/powerpoint/2010/main" val="2510450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A081C-680C-DD6C-072E-1295EC58A9E5}"/>
              </a:ext>
            </a:extLst>
          </p:cNvPr>
          <p:cNvSpPr>
            <a:spLocks noGrp="1"/>
          </p:cNvSpPr>
          <p:nvPr>
            <p:ph type="title"/>
          </p:nvPr>
        </p:nvSpPr>
        <p:spPr>
          <a:xfrm>
            <a:off x="841248" y="286059"/>
            <a:ext cx="10509504" cy="1076914"/>
          </a:xfrm>
        </p:spPr>
        <p:txBody>
          <a:bodyPr anchor="ctr">
            <a:normAutofit fontScale="90000"/>
          </a:bodyPr>
          <a:lstStyle/>
          <a:p>
            <a:pPr algn="ctr"/>
            <a:r>
              <a:rPr lang="en-IN" sz="4000" b="1" dirty="0">
                <a:effectLst/>
                <a:latin typeface="Arial" panose="020B0604020202020204" pitchFamily="34" charset="0"/>
                <a:ea typeface="Aptos" panose="020B0004020202020204" pitchFamily="34" charset="0"/>
                <a:cs typeface="Arial" panose="020B0604020202020204" pitchFamily="34" charset="0"/>
              </a:rPr>
              <a:t>Potential Barriers: </a:t>
            </a:r>
            <a:r>
              <a:rPr lang="en-IN" sz="4000" b="1" dirty="0">
                <a:latin typeface="Arial" panose="020B0604020202020204" pitchFamily="34" charset="0"/>
                <a:cs typeface="Arial" panose="020B0604020202020204" pitchFamily="34" charset="0"/>
              </a:rPr>
              <a:t>Technical Risk (Factor 1)</a:t>
            </a:r>
          </a:p>
        </p:txBody>
      </p:sp>
      <p:graphicFrame>
        <p:nvGraphicFramePr>
          <p:cNvPr id="10" name="Content Placeholder 3">
            <a:extLst>
              <a:ext uri="{FF2B5EF4-FFF2-40B4-BE49-F238E27FC236}">
                <a16:creationId xmlns:a16="http://schemas.microsoft.com/office/drawing/2014/main" id="{4C09A468-DCB5-F69A-0260-C8AE62BAF838}"/>
              </a:ext>
            </a:extLst>
          </p:cNvPr>
          <p:cNvGraphicFramePr>
            <a:graphicFrameLocks noGrp="1"/>
          </p:cNvGraphicFramePr>
          <p:nvPr>
            <p:ph idx="1"/>
            <p:extLst>
              <p:ext uri="{D42A27DB-BD31-4B8C-83A1-F6EECF244321}">
                <p14:modId xmlns:p14="http://schemas.microsoft.com/office/powerpoint/2010/main" val="3275679824"/>
              </p:ext>
            </p:extLst>
          </p:nvPr>
        </p:nvGraphicFramePr>
        <p:xfrm>
          <a:off x="449368" y="1719177"/>
          <a:ext cx="6589788" cy="43226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Infographic: Understaffed &amp; Unavailable: The Biggest Healthcare Problems | Statista">
            <a:extLst>
              <a:ext uri="{FF2B5EF4-FFF2-40B4-BE49-F238E27FC236}">
                <a16:creationId xmlns:a16="http://schemas.microsoft.com/office/drawing/2014/main" id="{97EA02F7-CB30-87CA-FE97-061DC757511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194430" y="1362973"/>
            <a:ext cx="4726378" cy="5035043"/>
          </a:xfrm>
          <a:prstGeom prst="rect">
            <a:avLst/>
          </a:prstGeom>
          <a:noFill/>
          <a:ln>
            <a:noFill/>
          </a:ln>
        </p:spPr>
      </p:pic>
      <p:sp>
        <p:nvSpPr>
          <p:cNvPr id="8" name="TextBox 7">
            <a:extLst>
              <a:ext uri="{FF2B5EF4-FFF2-40B4-BE49-F238E27FC236}">
                <a16:creationId xmlns:a16="http://schemas.microsoft.com/office/drawing/2014/main" id="{F356F7F1-4E55-9C8E-E441-0BFA18CDD984}"/>
              </a:ext>
            </a:extLst>
          </p:cNvPr>
          <p:cNvSpPr txBox="1"/>
          <p:nvPr/>
        </p:nvSpPr>
        <p:spPr>
          <a:xfrm>
            <a:off x="7853124" y="6462515"/>
            <a:ext cx="3546333" cy="375552"/>
          </a:xfrm>
          <a:prstGeom prst="rect">
            <a:avLst/>
          </a:prstGeom>
          <a:noFill/>
        </p:spPr>
        <p:txBody>
          <a:bodyPr wrap="square">
            <a:spAutoFit/>
          </a:bodyPr>
          <a:lstStyle/>
          <a:p>
            <a:pPr algn="ctr">
              <a:lnSpc>
                <a:spcPct val="150000"/>
              </a:lnSpc>
              <a:spcBef>
                <a:spcPts val="1200"/>
              </a:spcBef>
              <a:spcAft>
                <a:spcPts val="1200"/>
              </a:spcAft>
              <a:buNone/>
            </a:pPr>
            <a:r>
              <a:rPr lang="en-IN" sz="1400" b="1" kern="100" dirty="0">
                <a:effectLst/>
                <a:latin typeface="Arial" panose="020B0604020202020204" pitchFamily="34" charset="0"/>
                <a:ea typeface="Aptos" panose="020B0004020202020204" pitchFamily="34" charset="0"/>
                <a:cs typeface="Times New Roman" panose="02020603050405020304" pitchFamily="18" charset="0"/>
              </a:rPr>
              <a:t>(Source: Statista, 2023)</a:t>
            </a:r>
          </a:p>
        </p:txBody>
      </p:sp>
    </p:spTree>
    <p:extLst>
      <p:ext uri="{BB962C8B-B14F-4D97-AF65-F5344CB8AC3E}">
        <p14:creationId xmlns:p14="http://schemas.microsoft.com/office/powerpoint/2010/main" val="13330708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8F6BF-103F-DA5F-4AF1-C70ED38ED090}"/>
              </a:ext>
            </a:extLst>
          </p:cNvPr>
          <p:cNvSpPr>
            <a:spLocks noGrp="1"/>
          </p:cNvSpPr>
          <p:nvPr>
            <p:ph type="title"/>
          </p:nvPr>
        </p:nvSpPr>
        <p:spPr>
          <a:xfrm>
            <a:off x="333707" y="123363"/>
            <a:ext cx="5423771" cy="1616203"/>
          </a:xfrm>
        </p:spPr>
        <p:txBody>
          <a:bodyPr anchor="ctr">
            <a:normAutofit/>
          </a:bodyPr>
          <a:lstStyle/>
          <a:p>
            <a:pPr algn="ctr"/>
            <a:r>
              <a:rPr lang="en-IN" sz="3200" b="1" dirty="0">
                <a:latin typeface="Arial" panose="020B0604020202020204" pitchFamily="34" charset="0"/>
                <a:ea typeface="Aptos" panose="020B0004020202020204" pitchFamily="34" charset="0"/>
                <a:cs typeface="Arial" panose="020B0604020202020204" pitchFamily="34" charset="0"/>
              </a:rPr>
              <a:t>Potential Barriers: </a:t>
            </a:r>
            <a:r>
              <a:rPr lang="en-GB" sz="3200" b="1" dirty="0"/>
              <a:t>Financial Risks (Factor 2)</a:t>
            </a:r>
          </a:p>
        </p:txBody>
      </p:sp>
      <p:pic>
        <p:nvPicPr>
          <p:cNvPr id="4" name="Picture 3" descr="A diagram of a process&#10;&#10;AI-generated content may be incorrect.">
            <a:extLst>
              <a:ext uri="{FF2B5EF4-FFF2-40B4-BE49-F238E27FC236}">
                <a16:creationId xmlns:a16="http://schemas.microsoft.com/office/drawing/2014/main" id="{369F749E-06F8-BC6C-F7B1-9F9A81C8A061}"/>
              </a:ext>
            </a:extLst>
          </p:cNvPr>
          <p:cNvPicPr>
            <a:picLocks noChangeAspect="1"/>
          </p:cNvPicPr>
          <p:nvPr/>
        </p:nvPicPr>
        <p:blipFill>
          <a:blip r:embed="rId3"/>
          <a:stretch>
            <a:fillRect/>
          </a:stretch>
        </p:blipFill>
        <p:spPr>
          <a:xfrm>
            <a:off x="6106488" y="1510561"/>
            <a:ext cx="5902026" cy="4572000"/>
          </a:xfrm>
          <a:prstGeom prst="rect">
            <a:avLst/>
          </a:prstGeom>
        </p:spPr>
      </p:pic>
      <p:graphicFrame>
        <p:nvGraphicFramePr>
          <p:cNvPr id="7" name="Content Placeholder 2">
            <a:extLst>
              <a:ext uri="{FF2B5EF4-FFF2-40B4-BE49-F238E27FC236}">
                <a16:creationId xmlns:a16="http://schemas.microsoft.com/office/drawing/2014/main" id="{B596B583-9EF0-245F-0894-A0814BBFBE2E}"/>
              </a:ext>
            </a:extLst>
          </p:cNvPr>
          <p:cNvGraphicFramePr>
            <a:graphicFrameLocks noGrp="1"/>
          </p:cNvGraphicFramePr>
          <p:nvPr>
            <p:ph idx="1"/>
            <p:extLst>
              <p:ext uri="{D42A27DB-BD31-4B8C-83A1-F6EECF244321}">
                <p14:modId xmlns:p14="http://schemas.microsoft.com/office/powerpoint/2010/main" val="1420555649"/>
              </p:ext>
            </p:extLst>
          </p:nvPr>
        </p:nvGraphicFramePr>
        <p:xfrm>
          <a:off x="208900" y="1425215"/>
          <a:ext cx="5673387" cy="54327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FD526695-9A43-495C-19CF-6744D89C83CC}"/>
              </a:ext>
            </a:extLst>
          </p:cNvPr>
          <p:cNvSpPr txBox="1"/>
          <p:nvPr/>
        </p:nvSpPr>
        <p:spPr>
          <a:xfrm>
            <a:off x="6693591" y="6082561"/>
            <a:ext cx="4727820" cy="375552"/>
          </a:xfrm>
          <a:prstGeom prst="rect">
            <a:avLst/>
          </a:prstGeom>
          <a:noFill/>
        </p:spPr>
        <p:txBody>
          <a:bodyPr wrap="square">
            <a:spAutoFit/>
          </a:bodyPr>
          <a:lstStyle/>
          <a:p>
            <a:pPr algn="ctr">
              <a:lnSpc>
                <a:spcPct val="150000"/>
              </a:lnSpc>
              <a:spcBef>
                <a:spcPts val="1200"/>
              </a:spcBef>
              <a:spcAft>
                <a:spcPts val="1200"/>
              </a:spcAft>
              <a:buNone/>
            </a:pPr>
            <a:r>
              <a:rPr lang="en-IN" sz="1400" b="1" kern="100" dirty="0">
                <a:effectLst/>
                <a:latin typeface="Arial" panose="020B0604020202020204" pitchFamily="34" charset="0"/>
                <a:ea typeface="Aptos" panose="020B0004020202020204" pitchFamily="34" charset="0"/>
                <a:cs typeface="Times New Roman" panose="02020603050405020304" pitchFamily="18" charset="0"/>
              </a:rPr>
              <a:t>(Source: </a:t>
            </a:r>
            <a:r>
              <a:rPr lang="en-IN" sz="1400" b="1" kern="100" dirty="0" err="1">
                <a:effectLst/>
                <a:latin typeface="Arial" panose="020B0604020202020204" pitchFamily="34" charset="0"/>
                <a:ea typeface="Aptos" panose="020B0004020202020204" pitchFamily="34" charset="0"/>
                <a:cs typeface="Times New Roman" panose="02020603050405020304" pitchFamily="18" charset="0"/>
              </a:rPr>
              <a:t>Kesavadev</a:t>
            </a:r>
            <a:r>
              <a:rPr lang="en-IN" sz="1400" b="1" kern="100" dirty="0">
                <a:effectLst/>
                <a:latin typeface="Arial" panose="020B0604020202020204" pitchFamily="34" charset="0"/>
                <a:ea typeface="Aptos" panose="020B0004020202020204" pitchFamily="34" charset="0"/>
                <a:cs typeface="Times New Roman" panose="02020603050405020304" pitchFamily="18" charset="0"/>
              </a:rPr>
              <a:t> and Mohan, 2023)</a:t>
            </a:r>
          </a:p>
        </p:txBody>
      </p:sp>
    </p:spTree>
    <p:extLst>
      <p:ext uri="{BB962C8B-B14F-4D97-AF65-F5344CB8AC3E}">
        <p14:creationId xmlns:p14="http://schemas.microsoft.com/office/powerpoint/2010/main" val="30026985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DAE076A4-3FF8-4A58-5235-A4E808B28750}"/>
              </a:ext>
            </a:extLst>
          </p:cNvPr>
          <p:cNvSpPr>
            <a:spLocks noGrp="1"/>
          </p:cNvSpPr>
          <p:nvPr>
            <p:ph type="title"/>
          </p:nvPr>
        </p:nvSpPr>
        <p:spPr>
          <a:xfrm>
            <a:off x="1000941" y="685801"/>
            <a:ext cx="3494859" cy="5491162"/>
          </a:xfrm>
        </p:spPr>
        <p:txBody>
          <a:bodyPr>
            <a:normAutofit/>
          </a:bodyPr>
          <a:lstStyle/>
          <a:p>
            <a:r>
              <a:rPr kumimoji="0" lang="en-IN" b="1" i="0" u="none" strike="noStrike" kern="1200" cap="none" spc="0" normalizeH="0" baseline="0" noProof="0">
                <a:ln>
                  <a:noFill/>
                </a:ln>
                <a:effectLst/>
                <a:uLnTx/>
                <a:uFillTx/>
                <a:latin typeface="Arial" panose="020B0604020202020204" pitchFamily="34" charset="0"/>
                <a:ea typeface="Aptos" panose="020B0004020202020204" pitchFamily="34" charset="0"/>
                <a:cs typeface="Arial" panose="020B0604020202020204" pitchFamily="34" charset="0"/>
              </a:rPr>
              <a:t>Potential Barriers: </a:t>
            </a:r>
            <a:r>
              <a:rPr kumimoji="0" lang="en-GB" b="1" i="0" u="none" strike="noStrike" kern="1200" cap="none" spc="0" normalizeH="0" baseline="0" noProof="0">
                <a:ln>
                  <a:noFill/>
                </a:ln>
                <a:effectLst/>
                <a:uLnTx/>
                <a:uFillTx/>
                <a:latin typeface="Aptos Display" panose="02110004020202020204"/>
                <a:ea typeface="+mj-ea"/>
                <a:cs typeface="+mj-cs"/>
              </a:rPr>
              <a:t>Social Risks (Factor 3)</a:t>
            </a:r>
            <a:endParaRPr lang="en-GB"/>
          </a:p>
        </p:txBody>
      </p:sp>
      <p:graphicFrame>
        <p:nvGraphicFramePr>
          <p:cNvPr id="21" name="Content Placeholder 2">
            <a:extLst>
              <a:ext uri="{FF2B5EF4-FFF2-40B4-BE49-F238E27FC236}">
                <a16:creationId xmlns:a16="http://schemas.microsoft.com/office/drawing/2014/main" id="{E2CFE19A-C0C0-73A0-4B43-2362F30092DD}"/>
              </a:ext>
            </a:extLst>
          </p:cNvPr>
          <p:cNvGraphicFramePr>
            <a:graphicFrameLocks noGrp="1"/>
          </p:cNvGraphicFramePr>
          <p:nvPr>
            <p:ph idx="1"/>
            <p:extLst>
              <p:ext uri="{D42A27DB-BD31-4B8C-83A1-F6EECF244321}">
                <p14:modId xmlns:p14="http://schemas.microsoft.com/office/powerpoint/2010/main" val="2790475476"/>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52642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FDBC-AD30-0265-AA21-C5C2A312130E}"/>
              </a:ext>
            </a:extLst>
          </p:cNvPr>
          <p:cNvSpPr>
            <a:spLocks noGrp="1"/>
          </p:cNvSpPr>
          <p:nvPr>
            <p:ph type="title"/>
          </p:nvPr>
        </p:nvSpPr>
        <p:spPr>
          <a:xfrm>
            <a:off x="645064" y="525982"/>
            <a:ext cx="4282983" cy="1200361"/>
          </a:xfrm>
        </p:spPr>
        <p:txBody>
          <a:bodyPr anchor="b">
            <a:normAutofit/>
          </a:bodyPr>
          <a:lstStyle/>
          <a:p>
            <a:r>
              <a:rPr lang="en-IN" sz="3600" b="1" dirty="0">
                <a:effectLst/>
                <a:latin typeface="Arial" panose="020B0604020202020204" pitchFamily="34" charset="0"/>
                <a:ea typeface="Aptos" panose="020B0004020202020204" pitchFamily="34" charset="0"/>
                <a:cs typeface="Arial" panose="020B0604020202020204" pitchFamily="34" charset="0"/>
              </a:rPr>
              <a:t>Legal &amp; Ethical Considerations</a:t>
            </a:r>
            <a:endParaRPr lang="en-IN" sz="3600" b="1" dirty="0">
              <a:latin typeface="Arial" panose="020B0604020202020204" pitchFamily="34" charset="0"/>
              <a:cs typeface="Arial" panose="020B0604020202020204" pitchFamily="34" charset="0"/>
            </a:endParaRPr>
          </a:p>
        </p:txBody>
      </p:sp>
      <p:graphicFrame>
        <p:nvGraphicFramePr>
          <p:cNvPr id="3" name="Content Placeholder 2">
            <a:extLst>
              <a:ext uri="{FF2B5EF4-FFF2-40B4-BE49-F238E27FC236}">
                <a16:creationId xmlns:a16="http://schemas.microsoft.com/office/drawing/2014/main" id="{E156C306-4699-E64B-FB74-39E2A4156ECE}"/>
              </a:ext>
            </a:extLst>
          </p:cNvPr>
          <p:cNvGraphicFramePr>
            <a:graphicFrameLocks noGrp="1"/>
          </p:cNvGraphicFramePr>
          <p:nvPr>
            <p:ph idx="1"/>
            <p:extLst>
              <p:ext uri="{D42A27DB-BD31-4B8C-83A1-F6EECF244321}">
                <p14:modId xmlns:p14="http://schemas.microsoft.com/office/powerpoint/2010/main" val="2914009379"/>
              </p:ext>
            </p:extLst>
          </p:nvPr>
        </p:nvGraphicFramePr>
        <p:xfrm>
          <a:off x="164906" y="1763674"/>
          <a:ext cx="6528429" cy="4596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screenshot of a computer screen&#10;&#10;AI-generated content may be incorrect.">
            <a:extLst>
              <a:ext uri="{FF2B5EF4-FFF2-40B4-BE49-F238E27FC236}">
                <a16:creationId xmlns:a16="http://schemas.microsoft.com/office/drawing/2014/main" id="{0B8386CB-2729-2D7E-261E-A74501988F7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bwMode="auto">
          <a:xfrm>
            <a:off x="6898161" y="1181661"/>
            <a:ext cx="4959415" cy="4863540"/>
          </a:xfrm>
          <a:prstGeom prst="rect">
            <a:avLst/>
          </a:prstGeom>
          <a:noFill/>
        </p:spPr>
      </p:pic>
      <p:sp>
        <p:nvSpPr>
          <p:cNvPr id="8" name="TextBox 7">
            <a:extLst>
              <a:ext uri="{FF2B5EF4-FFF2-40B4-BE49-F238E27FC236}">
                <a16:creationId xmlns:a16="http://schemas.microsoft.com/office/drawing/2014/main" id="{BE689B80-F311-C8DE-593F-D087F0262EA5}"/>
              </a:ext>
            </a:extLst>
          </p:cNvPr>
          <p:cNvSpPr txBox="1"/>
          <p:nvPr/>
        </p:nvSpPr>
        <p:spPr>
          <a:xfrm>
            <a:off x="7307813" y="6045201"/>
            <a:ext cx="4140110" cy="314894"/>
          </a:xfrm>
          <a:prstGeom prst="rect">
            <a:avLst/>
          </a:prstGeom>
          <a:noFill/>
        </p:spPr>
        <p:txBody>
          <a:bodyPr wrap="square">
            <a:spAutoFit/>
          </a:bodyPr>
          <a:lstStyle/>
          <a:p>
            <a:pPr algn="ctr">
              <a:lnSpc>
                <a:spcPct val="150000"/>
              </a:lnSpc>
              <a:spcBef>
                <a:spcPts val="1200"/>
              </a:spcBef>
              <a:spcAft>
                <a:spcPts val="1200"/>
              </a:spcAft>
              <a:buNone/>
            </a:pPr>
            <a:r>
              <a:rPr lang="en-IN" sz="1100" b="1" kern="100" dirty="0">
                <a:effectLst/>
                <a:latin typeface="Arial" panose="020B0604020202020204" pitchFamily="34" charset="0"/>
                <a:ea typeface="Aptos" panose="020B0004020202020204" pitchFamily="34" charset="0"/>
                <a:cs typeface="Times New Roman" panose="02020603050405020304" pitchFamily="18" charset="0"/>
              </a:rPr>
              <a:t>(Source: Statista and Accenture, 2025)</a:t>
            </a:r>
          </a:p>
        </p:txBody>
      </p:sp>
    </p:spTree>
    <p:extLst>
      <p:ext uri="{BB962C8B-B14F-4D97-AF65-F5344CB8AC3E}">
        <p14:creationId xmlns:p14="http://schemas.microsoft.com/office/powerpoint/2010/main" val="20510956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16AA042-7CD3-488D-CC7F-C5AA5DE41696}"/>
              </a:ext>
            </a:extLst>
          </p:cNvPr>
          <p:cNvSpPr>
            <a:spLocks noGrp="1"/>
          </p:cNvSpPr>
          <p:nvPr>
            <p:ph type="title"/>
          </p:nvPr>
        </p:nvSpPr>
        <p:spPr>
          <a:xfrm>
            <a:off x="479394" y="1070800"/>
            <a:ext cx="3939688" cy="5583126"/>
          </a:xfrm>
        </p:spPr>
        <p:txBody>
          <a:bodyPr>
            <a:normAutofit/>
          </a:bodyPr>
          <a:lstStyle/>
          <a:p>
            <a:pPr algn="r"/>
            <a:r>
              <a:rPr lang="en-IN" sz="3800" b="1">
                <a:effectLst/>
                <a:latin typeface="Arial" panose="020B0604020202020204" pitchFamily="34" charset="0"/>
                <a:ea typeface="Aptos" panose="020B0004020202020204" pitchFamily="34" charset="0"/>
                <a:cs typeface="Times New Roman" panose="02020603050405020304" pitchFamily="18" charset="0"/>
              </a:rPr>
              <a:t>Legal &amp; Ethical Considerations: Continued</a:t>
            </a:r>
            <a:endParaRPr lang="en-GB" sz="3800" b="1"/>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3813851-3929-85E4-1221-E930D7D9B63C}"/>
              </a:ext>
            </a:extLst>
          </p:cNvPr>
          <p:cNvGraphicFramePr>
            <a:graphicFrameLocks noGrp="1"/>
          </p:cNvGraphicFramePr>
          <p:nvPr>
            <p:ph idx="1"/>
            <p:extLst>
              <p:ext uri="{D42A27DB-BD31-4B8C-83A1-F6EECF244321}">
                <p14:modId xmlns:p14="http://schemas.microsoft.com/office/powerpoint/2010/main" val="3750701293"/>
              </p:ext>
            </p:extLst>
          </p:nvPr>
        </p:nvGraphicFramePr>
        <p:xfrm>
          <a:off x="5182908" y="827732"/>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52981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7E1D8-623C-F616-2592-CB609546CEE5}"/>
              </a:ext>
            </a:extLst>
          </p:cNvPr>
          <p:cNvSpPr>
            <a:spLocks noGrp="1"/>
          </p:cNvSpPr>
          <p:nvPr>
            <p:ph type="title"/>
          </p:nvPr>
        </p:nvSpPr>
        <p:spPr>
          <a:xfrm>
            <a:off x="635000" y="640823"/>
            <a:ext cx="3418659" cy="5583148"/>
          </a:xfrm>
        </p:spPr>
        <p:txBody>
          <a:bodyPr anchor="ctr">
            <a:normAutofit/>
          </a:bodyPr>
          <a:lstStyle/>
          <a:p>
            <a:r>
              <a:rPr lang="en-IN" sz="5400" b="1">
                <a:effectLst/>
                <a:latin typeface="Arial" panose="020B0604020202020204" pitchFamily="34" charset="0"/>
                <a:ea typeface="Aptos" panose="020B0004020202020204" pitchFamily="34" charset="0"/>
                <a:cs typeface="Arial" panose="020B0604020202020204" pitchFamily="34" charset="0"/>
              </a:rPr>
              <a:t>Digital Health Inequality &amp; Data Ethics</a:t>
            </a:r>
            <a:endParaRPr lang="en-IN" sz="5400" b="1">
              <a:latin typeface="Arial" panose="020B0604020202020204" pitchFamily="34" charset="0"/>
              <a:cs typeface="Arial" panose="020B0604020202020204" pitchFamily="34" charset="0"/>
            </a:endParaRPr>
          </a:p>
        </p:txBody>
      </p:sp>
      <p:sp>
        <p:nvSpPr>
          <p:cNvPr id="1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3">
            <a:extLst>
              <a:ext uri="{FF2B5EF4-FFF2-40B4-BE49-F238E27FC236}">
                <a16:creationId xmlns:a16="http://schemas.microsoft.com/office/drawing/2014/main" id="{1A995E23-338C-7516-7C29-646342DFEEBF}"/>
              </a:ext>
            </a:extLst>
          </p:cNvPr>
          <p:cNvGraphicFramePr>
            <a:graphicFrameLocks noGrp="1"/>
          </p:cNvGraphicFramePr>
          <p:nvPr>
            <p:ph idx="1"/>
            <p:extLst>
              <p:ext uri="{D42A27DB-BD31-4B8C-83A1-F6EECF244321}">
                <p14:modId xmlns:p14="http://schemas.microsoft.com/office/powerpoint/2010/main" val="3956863813"/>
              </p:ext>
            </p:extLst>
          </p:nvPr>
        </p:nvGraphicFramePr>
        <p:xfrm>
          <a:off x="4323406" y="225519"/>
          <a:ext cx="7613622" cy="6406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5639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0F33D-C890-3BAA-4B47-6FD515E32ED9}"/>
              </a:ext>
            </a:extLst>
          </p:cNvPr>
          <p:cNvSpPr>
            <a:spLocks noGrp="1"/>
          </p:cNvSpPr>
          <p:nvPr>
            <p:ph type="title"/>
          </p:nvPr>
        </p:nvSpPr>
        <p:spPr/>
        <p:txBody>
          <a:bodyPr/>
          <a:lstStyle/>
          <a:p>
            <a:r>
              <a:rPr lang="en-GB" b="1"/>
              <a:t>Strategies to Overcome Barriers</a:t>
            </a:r>
            <a:endParaRPr lang="en-GB" b="1" dirty="0"/>
          </a:p>
        </p:txBody>
      </p:sp>
      <p:graphicFrame>
        <p:nvGraphicFramePr>
          <p:cNvPr id="7" name="Content Placeholder 2">
            <a:extLst>
              <a:ext uri="{FF2B5EF4-FFF2-40B4-BE49-F238E27FC236}">
                <a16:creationId xmlns:a16="http://schemas.microsoft.com/office/drawing/2014/main" id="{CAA26C2D-F335-7D29-8F18-E451807B1C92}"/>
              </a:ext>
            </a:extLst>
          </p:cNvPr>
          <p:cNvGraphicFramePr>
            <a:graphicFrameLocks noGrp="1"/>
          </p:cNvGraphicFramePr>
          <p:nvPr>
            <p:ph idx="1"/>
            <p:extLst>
              <p:ext uri="{D42A27DB-BD31-4B8C-83A1-F6EECF244321}">
                <p14:modId xmlns:p14="http://schemas.microsoft.com/office/powerpoint/2010/main" val="3801906323"/>
              </p:ext>
            </p:extLst>
          </p:nvPr>
        </p:nvGraphicFramePr>
        <p:xfrm>
          <a:off x="602279" y="1475100"/>
          <a:ext cx="6041590" cy="5002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Infographic: How Spending on E-Learning and Professional Training Varies | Statista">
            <a:extLst>
              <a:ext uri="{FF2B5EF4-FFF2-40B4-BE49-F238E27FC236}">
                <a16:creationId xmlns:a16="http://schemas.microsoft.com/office/drawing/2014/main" id="{EF970225-0FAA-B03E-0DD8-DAA3B5F7A99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211395" y="1475100"/>
            <a:ext cx="4500446" cy="4500446"/>
          </a:xfrm>
          <a:prstGeom prst="rect">
            <a:avLst/>
          </a:prstGeom>
          <a:noFill/>
          <a:ln>
            <a:noFill/>
          </a:ln>
        </p:spPr>
      </p:pic>
      <p:sp>
        <p:nvSpPr>
          <p:cNvPr id="8" name="TextBox 7">
            <a:extLst>
              <a:ext uri="{FF2B5EF4-FFF2-40B4-BE49-F238E27FC236}">
                <a16:creationId xmlns:a16="http://schemas.microsoft.com/office/drawing/2014/main" id="{3676AEF5-8C4A-402C-6B85-697F0574EEDC}"/>
              </a:ext>
            </a:extLst>
          </p:cNvPr>
          <p:cNvSpPr txBox="1"/>
          <p:nvPr/>
        </p:nvSpPr>
        <p:spPr>
          <a:xfrm>
            <a:off x="7496460" y="5975546"/>
            <a:ext cx="3930316" cy="375552"/>
          </a:xfrm>
          <a:prstGeom prst="rect">
            <a:avLst/>
          </a:prstGeom>
          <a:noFill/>
        </p:spPr>
        <p:txBody>
          <a:bodyPr wrap="square">
            <a:spAutoFit/>
          </a:bodyPr>
          <a:lstStyle/>
          <a:p>
            <a:pPr algn="ctr">
              <a:lnSpc>
                <a:spcPct val="150000"/>
              </a:lnSpc>
              <a:spcBef>
                <a:spcPts val="1200"/>
              </a:spcBef>
              <a:spcAft>
                <a:spcPts val="1200"/>
              </a:spcAft>
              <a:buNone/>
            </a:pPr>
            <a:r>
              <a:rPr lang="en-IN" sz="1400" b="1" kern="100" dirty="0">
                <a:effectLst/>
                <a:latin typeface="Arial" panose="020B0604020202020204" pitchFamily="34" charset="0"/>
                <a:ea typeface="Aptos" panose="020B0004020202020204" pitchFamily="34" charset="0"/>
                <a:cs typeface="Times New Roman" panose="02020603050405020304" pitchFamily="18" charset="0"/>
              </a:rPr>
              <a:t>(Source: Statista and Buchholz, 2022)</a:t>
            </a:r>
          </a:p>
        </p:txBody>
      </p:sp>
    </p:spTree>
    <p:extLst>
      <p:ext uri="{BB962C8B-B14F-4D97-AF65-F5344CB8AC3E}">
        <p14:creationId xmlns:p14="http://schemas.microsoft.com/office/powerpoint/2010/main" val="5081261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C6468F8-7019-14D6-EC36-E4B06D8D8264}"/>
              </a:ext>
            </a:extLst>
          </p:cNvPr>
          <p:cNvSpPr>
            <a:spLocks noGrp="1"/>
          </p:cNvSpPr>
          <p:nvPr>
            <p:ph type="title"/>
          </p:nvPr>
        </p:nvSpPr>
        <p:spPr>
          <a:xfrm>
            <a:off x="479394" y="1070800"/>
            <a:ext cx="3939688" cy="5583126"/>
          </a:xfrm>
        </p:spPr>
        <p:txBody>
          <a:bodyPr>
            <a:normAutofit/>
          </a:bodyPr>
          <a:lstStyle/>
          <a:p>
            <a:pPr algn="r">
              <a:spcBef>
                <a:spcPts val="1200"/>
              </a:spcBef>
              <a:spcAft>
                <a:spcPts val="1200"/>
              </a:spcAft>
            </a:pPr>
            <a:r>
              <a:rPr lang="en-IN" sz="5600" b="1">
                <a:latin typeface="Arial" panose="020B0604020202020204" pitchFamily="34" charset="0"/>
                <a:ea typeface="Aptos" panose="020B0004020202020204" pitchFamily="34" charset="0"/>
                <a:cs typeface="Arial" panose="020B0604020202020204" pitchFamily="34" charset="0"/>
              </a:rPr>
              <a:t>Strategies to Overcome Barriers: </a:t>
            </a:r>
            <a:r>
              <a:rPr lang="en-IN" sz="5600" b="1" kern="100">
                <a:effectLst/>
                <a:latin typeface="Arial" panose="020B0604020202020204" pitchFamily="34" charset="0"/>
                <a:ea typeface="Times New Roman" panose="02020603050405020304" pitchFamily="18" charset="0"/>
                <a:cs typeface="Times New Roman" panose="02020603050405020304" pitchFamily="18" charset="0"/>
              </a:rPr>
              <a:t>Continued</a:t>
            </a:r>
            <a:endParaRPr lang="en-GB" sz="5600"/>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26C75F7-7735-24FE-F0A9-47DFD603DEE2}"/>
              </a:ext>
            </a:extLst>
          </p:cNvPr>
          <p:cNvGraphicFramePr>
            <a:graphicFrameLocks noGrp="1"/>
          </p:cNvGraphicFramePr>
          <p:nvPr>
            <p:ph idx="1"/>
            <p:extLst>
              <p:ext uri="{D42A27DB-BD31-4B8C-83A1-F6EECF244321}">
                <p14:modId xmlns:p14="http://schemas.microsoft.com/office/powerpoint/2010/main" val="3408281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93442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E50E6E2-831B-B8CD-4B19-5F6CE3E7B78F}"/>
              </a:ext>
            </a:extLst>
          </p:cNvPr>
          <p:cNvSpPr>
            <a:spLocks noGrp="1"/>
          </p:cNvSpPr>
          <p:nvPr>
            <p:ph type="title"/>
          </p:nvPr>
        </p:nvSpPr>
        <p:spPr>
          <a:xfrm>
            <a:off x="479394" y="1070800"/>
            <a:ext cx="3939688" cy="5583126"/>
          </a:xfrm>
        </p:spPr>
        <p:txBody>
          <a:bodyPr>
            <a:normAutofit/>
          </a:bodyPr>
          <a:lstStyle/>
          <a:p>
            <a:pPr algn="r">
              <a:spcBef>
                <a:spcPts val="1200"/>
              </a:spcBef>
              <a:spcAft>
                <a:spcPts val="1200"/>
              </a:spcAft>
            </a:pPr>
            <a:r>
              <a:rPr lang="en-IN" b="1" kern="100">
                <a:effectLst/>
                <a:latin typeface="Arial" panose="020B0604020202020204" pitchFamily="34" charset="0"/>
                <a:ea typeface="Times New Roman" panose="02020603050405020304" pitchFamily="18" charset="0"/>
                <a:cs typeface="Times New Roman" panose="02020603050405020304" pitchFamily="18" charset="0"/>
              </a:rPr>
              <a:t>Affordability and Low-tech aspects to High-Cost Health Technologies</a:t>
            </a:r>
            <a:endParaRPr lang="en-GB"/>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DA55CF6-87BD-87CE-15FB-76108FC3938D}"/>
              </a:ext>
            </a:extLst>
          </p:cNvPr>
          <p:cNvGraphicFramePr>
            <a:graphicFrameLocks noGrp="1"/>
          </p:cNvGraphicFramePr>
          <p:nvPr>
            <p:ph idx="1"/>
            <p:extLst>
              <p:ext uri="{D42A27DB-BD31-4B8C-83A1-F6EECF244321}">
                <p14:modId xmlns:p14="http://schemas.microsoft.com/office/powerpoint/2010/main" val="320004694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67558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FF1A6-D560-4626-158A-DACF3509D668}"/>
              </a:ext>
            </a:extLst>
          </p:cNvPr>
          <p:cNvSpPr>
            <a:spLocks noGrp="1"/>
          </p:cNvSpPr>
          <p:nvPr>
            <p:ph type="title"/>
          </p:nvPr>
        </p:nvSpPr>
        <p:spPr>
          <a:xfrm>
            <a:off x="838200" y="365125"/>
            <a:ext cx="10515600" cy="1325563"/>
          </a:xfrm>
        </p:spPr>
        <p:txBody>
          <a:bodyPr>
            <a:normAutofit/>
          </a:bodyPr>
          <a:lstStyle/>
          <a:p>
            <a:pPr>
              <a:spcBef>
                <a:spcPts val="1200"/>
              </a:spcBef>
              <a:spcAft>
                <a:spcPts val="1200"/>
              </a:spcAft>
            </a:pPr>
            <a:r>
              <a:rPr lang="en-IN" sz="5400" b="1" kern="100" dirty="0">
                <a:latin typeface="Arial" panose="020B0604020202020204" pitchFamily="34" charset="0"/>
                <a:ea typeface="Times New Roman" panose="02020603050405020304" pitchFamily="18" charset="0"/>
                <a:cs typeface="Times New Roman" panose="02020603050405020304" pitchFamily="18" charset="0"/>
              </a:rPr>
              <a:t>Final Outcomes: </a:t>
            </a:r>
            <a:r>
              <a:rPr lang="en-IN" sz="5400" b="1" kern="100" dirty="0">
                <a:effectLst/>
                <a:latin typeface="Arial" panose="020B0604020202020204" pitchFamily="34" charset="0"/>
                <a:ea typeface="Times New Roman" panose="02020603050405020304" pitchFamily="18" charset="0"/>
                <a:cs typeface="Times New Roman" panose="02020603050405020304" pitchFamily="18" charset="0"/>
              </a:rPr>
              <a:t>Continued</a:t>
            </a:r>
            <a:endParaRPr lang="en-GB" sz="5400" dirty="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86FB51-57B9-E6E6-582B-F2A67120F7DC}"/>
              </a:ext>
            </a:extLst>
          </p:cNvPr>
          <p:cNvGraphicFramePr>
            <a:graphicFrameLocks noGrp="1"/>
          </p:cNvGraphicFramePr>
          <p:nvPr>
            <p:ph idx="1"/>
            <p:extLst>
              <p:ext uri="{D42A27DB-BD31-4B8C-83A1-F6EECF244321}">
                <p14:modId xmlns:p14="http://schemas.microsoft.com/office/powerpoint/2010/main" val="388638888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67841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58C79-0AE8-8170-EE57-740CC9B7EC0D}"/>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Reference List</a:t>
            </a:r>
            <a:endParaRPr lang="en-IN" sz="4000" b="1">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8797E5-C872-A665-FF12-305470D6DC76}"/>
              </a:ext>
            </a:extLst>
          </p:cNvPr>
          <p:cNvSpPr>
            <a:spLocks noGrp="1"/>
          </p:cNvSpPr>
          <p:nvPr>
            <p:ph idx="1"/>
          </p:nvPr>
        </p:nvSpPr>
        <p:spPr>
          <a:xfrm>
            <a:off x="4698858" y="286173"/>
            <a:ext cx="6680342" cy="6216227"/>
          </a:xfrm>
        </p:spPr>
        <p:txBody>
          <a:bodyPr anchor="ctr">
            <a:normAutofit lnSpcReduction="10000"/>
          </a:bodyPr>
          <a:lstStyle/>
          <a:p>
            <a:r>
              <a:rPr lang="en-IN" sz="800" dirty="0" err="1"/>
              <a:t>Abiddin</a:t>
            </a:r>
            <a:r>
              <a:rPr lang="en-IN" sz="800" dirty="0"/>
              <a:t>, N.Z., Ibrahim, I. and Aziz, S.A., (2022). Advocating digital literacy: Community-based strategies and approaches. </a:t>
            </a:r>
            <a:r>
              <a:rPr lang="en-IN" sz="800" i="1" dirty="0"/>
              <a:t>Academic Journal of Interdisciplinary Studies</a:t>
            </a:r>
            <a:r>
              <a:rPr lang="en-IN" sz="800" dirty="0"/>
              <a:t>, </a:t>
            </a:r>
            <a:r>
              <a:rPr lang="en-IN" sz="800" i="1" dirty="0"/>
              <a:t>11</a:t>
            </a:r>
            <a:r>
              <a:rPr lang="en-IN" sz="800" dirty="0"/>
              <a:t>(1), pp.198-211. </a:t>
            </a:r>
            <a:r>
              <a:rPr lang="en-IN" sz="800" u="sng" dirty="0">
                <a:hlinkClick r:id="rId2"/>
              </a:rPr>
              <a:t>https://pdfs.semanticscholar.org/bb3d/3c701c70f08ae8e349879ffdb68ff9a34979.pdf</a:t>
            </a:r>
            <a:endParaRPr lang="en-IN" sz="800" dirty="0"/>
          </a:p>
          <a:p>
            <a:r>
              <a:rPr lang="en-IN" sz="800" dirty="0"/>
              <a:t>Ashcroft, N., Cooper, M. and Nazar, H., (2024). Digital screens in community pharmacy for public health messaging; a mixed-methods study. </a:t>
            </a:r>
            <a:r>
              <a:rPr lang="en-IN" sz="800" i="1" dirty="0"/>
              <a:t>International Journal of Pharmacy Practice</a:t>
            </a:r>
            <a:r>
              <a:rPr lang="en-IN" sz="800" dirty="0"/>
              <a:t>, </a:t>
            </a:r>
            <a:r>
              <a:rPr lang="en-IN" sz="800" i="1" dirty="0"/>
              <a:t>32</a:t>
            </a:r>
            <a:r>
              <a:rPr lang="en-IN" sz="800" dirty="0"/>
              <a:t>(5), pp.340-346. </a:t>
            </a:r>
            <a:r>
              <a:rPr lang="en-IN" sz="800" u="sng" dirty="0">
                <a:hlinkClick r:id="rId3"/>
              </a:rPr>
              <a:t>https://academic.oup.com/ijpp/article-pdf/32/5/340/59004877/riae038.pdf</a:t>
            </a:r>
            <a:r>
              <a:rPr lang="en-IN" sz="800" dirty="0"/>
              <a:t> </a:t>
            </a:r>
          </a:p>
          <a:p>
            <a:r>
              <a:rPr lang="en-IN" sz="800" dirty="0"/>
              <a:t>Buchholz, K. (2022). </a:t>
            </a:r>
            <a:r>
              <a:rPr lang="en-IN" sz="800" i="1" dirty="0"/>
              <a:t>How Spending on E-Learning and Professional Training Varies</a:t>
            </a:r>
            <a:r>
              <a:rPr lang="en-IN" sz="800" dirty="0"/>
              <a:t>. </a:t>
            </a:r>
            <a:r>
              <a:rPr lang="en-IN" sz="800" i="1" dirty="0"/>
              <a:t>Statista</a:t>
            </a:r>
            <a:r>
              <a:rPr lang="en-IN" sz="800" dirty="0"/>
              <a:t>. Statista Inc.. Accessed: November 10, 2025. </a:t>
            </a:r>
            <a:r>
              <a:rPr lang="en-IN" sz="800" u="sng" dirty="0">
                <a:hlinkClick r:id="rId4"/>
              </a:rPr>
              <a:t>https://www.statista.com/chart/28035/spending-on-e-learning-and-professional-training/?srsltid=AfmBOooGyGjzOr313VYF18CNt18nMVXZrJXUTXCKnP4nM2-V5CrmKfXl</a:t>
            </a:r>
            <a:r>
              <a:rPr lang="en-IN" sz="800" dirty="0"/>
              <a:t> </a:t>
            </a:r>
          </a:p>
          <a:p>
            <a:r>
              <a:rPr lang="en-IN" sz="800" dirty="0"/>
              <a:t>Chan, C.K., Burton, K. and Flower, R.L., (2024). Facilitators and barriers of technology adoption and social connectedness among rural older adults: a qualitative study. </a:t>
            </a:r>
            <a:r>
              <a:rPr lang="en-IN" sz="800" i="1" dirty="0"/>
              <a:t>Health Psychology and </a:t>
            </a:r>
            <a:r>
              <a:rPr lang="en-IN" sz="800" i="1" dirty="0" err="1"/>
              <a:t>Behavioral</a:t>
            </a:r>
            <a:r>
              <a:rPr lang="en-IN" sz="800" i="1" dirty="0"/>
              <a:t> Medicine</a:t>
            </a:r>
            <a:r>
              <a:rPr lang="en-IN" sz="800" dirty="0"/>
              <a:t>, </a:t>
            </a:r>
            <a:r>
              <a:rPr lang="en-IN" sz="800" i="1" dirty="0"/>
              <a:t>12</a:t>
            </a:r>
            <a:r>
              <a:rPr lang="en-IN" sz="800" dirty="0"/>
              <a:t>(1), p.2398167. </a:t>
            </a:r>
            <a:r>
              <a:rPr lang="en-IN" sz="800" u="sng" dirty="0">
                <a:hlinkClick r:id="rId5"/>
              </a:rPr>
              <a:t>https://www.tandfonline.com/doi/pdf/10.1080/21642850.2024.2398167</a:t>
            </a:r>
            <a:r>
              <a:rPr lang="en-IN" sz="800" dirty="0"/>
              <a:t> </a:t>
            </a:r>
          </a:p>
          <a:p>
            <a:r>
              <a:rPr lang="en-IN" sz="800" dirty="0"/>
              <a:t>Chauhan, A., Dewan, C., </a:t>
            </a:r>
            <a:r>
              <a:rPr lang="en-IN" sz="800" dirty="0" err="1"/>
              <a:t>Vaznaik</a:t>
            </a:r>
            <a:r>
              <a:rPr lang="en-IN" sz="800" dirty="0"/>
              <a:t>, M., </a:t>
            </a:r>
            <a:r>
              <a:rPr lang="en-IN" sz="800" dirty="0" err="1"/>
              <a:t>Kuthiala</a:t>
            </a:r>
            <a:r>
              <a:rPr lang="en-IN" sz="800" dirty="0"/>
              <a:t>, N., Sachdeva, R., Kumar, S. and Sharma, S., (2021). Adolescent Engagement and Skills Acquisition in Digital Spaces: Understanding Opportunities, Empowerment, and Inclusion Online. </a:t>
            </a:r>
            <a:r>
              <a:rPr lang="en-IN" sz="800" i="1" dirty="0"/>
              <a:t>UNICEF</a:t>
            </a:r>
            <a:r>
              <a:rPr lang="en-IN" sz="800" dirty="0"/>
              <a:t>. </a:t>
            </a:r>
            <a:r>
              <a:rPr lang="en-IN" sz="800" u="sng" dirty="0">
                <a:hlinkClick r:id="rId6"/>
              </a:rPr>
              <a:t>https://files.eric.ed.gov/fulltext/ED624333.pdf</a:t>
            </a:r>
            <a:r>
              <a:rPr lang="en-IN" sz="800" dirty="0"/>
              <a:t> </a:t>
            </a:r>
          </a:p>
          <a:p>
            <a:r>
              <a:rPr lang="en-IN" sz="800" dirty="0"/>
              <a:t>Denniss, E., Lindberg, R. and McNaughton, S.A., (2023). Quality and accuracy of online nutrition-related information: a systematic review of content analysis studies. </a:t>
            </a:r>
            <a:r>
              <a:rPr lang="en-IN" sz="800" i="1" dirty="0"/>
              <a:t>Public Health Nutrition</a:t>
            </a:r>
            <a:r>
              <a:rPr lang="en-IN" sz="800" dirty="0"/>
              <a:t>, </a:t>
            </a:r>
            <a:r>
              <a:rPr lang="en-IN" sz="800" i="1" dirty="0"/>
              <a:t>26</a:t>
            </a:r>
            <a:r>
              <a:rPr lang="en-IN" sz="800" dirty="0"/>
              <a:t>(7), pp.1345-1357. </a:t>
            </a:r>
            <a:r>
              <a:rPr lang="en-IN" sz="800" u="sng" dirty="0">
                <a:hlinkClick r:id="rId7"/>
              </a:rPr>
              <a:t>https://www.cambridge.org/core/services/aop-cambridge-core/content/view/4E28F7A056AA8CB4A19F9E5DF0B095C2/S1368980023000873a.pdf/div-class-title-quality-and-accuracy-of-online-nutrition-related-information-a-systematic-review-of-content-analysis-studies-div.pdf</a:t>
            </a:r>
            <a:r>
              <a:rPr lang="en-IN" sz="800" dirty="0"/>
              <a:t> </a:t>
            </a:r>
          </a:p>
          <a:p>
            <a:r>
              <a:rPr lang="en-IN" sz="800" dirty="0" err="1"/>
              <a:t>Glucotrack</a:t>
            </a:r>
            <a:r>
              <a:rPr lang="en-IN" sz="800" dirty="0"/>
              <a:t> (2025). </a:t>
            </a:r>
            <a:r>
              <a:rPr lang="en-IN" sz="800" i="1" dirty="0" err="1"/>
              <a:t>Glucotrack</a:t>
            </a:r>
            <a:r>
              <a:rPr lang="en-IN" sz="800" i="1" dirty="0"/>
              <a:t> and </a:t>
            </a:r>
            <a:r>
              <a:rPr lang="en-IN" sz="800" i="1" dirty="0" err="1"/>
              <a:t>OneTwo</a:t>
            </a:r>
            <a:r>
              <a:rPr lang="en-IN" sz="800" i="1" dirty="0"/>
              <a:t> Analytics to Collaborate for Clinical Study Analysis on Its Continuous Blood Glucose Monitor - </a:t>
            </a:r>
            <a:r>
              <a:rPr lang="en-IN" sz="800" i="1" dirty="0" err="1"/>
              <a:t>glucotrack</a:t>
            </a:r>
            <a:r>
              <a:rPr lang="en-IN" sz="800" dirty="0"/>
              <a:t>. </a:t>
            </a:r>
            <a:r>
              <a:rPr lang="en-IN" sz="800" dirty="0" err="1"/>
              <a:t>Glucotrack</a:t>
            </a:r>
            <a:r>
              <a:rPr lang="en-IN" sz="800" dirty="0"/>
              <a:t>. Available at: </a:t>
            </a:r>
            <a:r>
              <a:rPr lang="en-IN" sz="800" u="sng" dirty="0">
                <a:hlinkClick r:id="rId8"/>
              </a:rPr>
              <a:t>https://glucotrack.com/glucotrack-and-onetwo-analytics-to-collaborate-for-clinical-study-analysis-on-its-continuous-blood-glucose-monitor/</a:t>
            </a:r>
            <a:r>
              <a:rPr lang="en-IN" sz="800" dirty="0"/>
              <a:t> (Accessed: 10 November 2025).</a:t>
            </a:r>
          </a:p>
          <a:p>
            <a:r>
              <a:rPr lang="en-IN" sz="800" dirty="0"/>
              <a:t>Isibor, E., (2024). Regulation of healthcare data security: Legal obligations in a digital age. </a:t>
            </a:r>
            <a:r>
              <a:rPr lang="en-IN" sz="800" i="1" dirty="0"/>
              <a:t>Available at SSRN 4957244</a:t>
            </a:r>
            <a:r>
              <a:rPr lang="en-IN" sz="800" dirty="0"/>
              <a:t>. </a:t>
            </a:r>
            <a:r>
              <a:rPr lang="en-IN" sz="800" u="sng" dirty="0">
                <a:hlinkClick r:id="rId9"/>
              </a:rPr>
              <a:t>https://papers.ssrn.com/sol3/Delivery.cfm?abstractid=4957244</a:t>
            </a:r>
            <a:r>
              <a:rPr lang="en-IN" sz="800" dirty="0"/>
              <a:t> </a:t>
            </a:r>
          </a:p>
          <a:p>
            <a:r>
              <a:rPr lang="en-IN" sz="800" dirty="0" err="1"/>
              <a:t>Kesavadev</a:t>
            </a:r>
            <a:r>
              <a:rPr lang="en-IN" sz="800" dirty="0"/>
              <a:t>, J. and Mohan, V., (2023). Reducing the cost of diabetes care with telemedicine, smartphone, and home monitoring. </a:t>
            </a:r>
            <a:r>
              <a:rPr lang="en-IN" sz="800" i="1" dirty="0"/>
              <a:t>Journal of the Indian Institute of Science</a:t>
            </a:r>
            <a:r>
              <a:rPr lang="en-IN" sz="800" dirty="0"/>
              <a:t>, </a:t>
            </a:r>
            <a:r>
              <a:rPr lang="en-IN" sz="800" i="1" dirty="0"/>
              <a:t>103</a:t>
            </a:r>
            <a:r>
              <a:rPr lang="en-IN" sz="800" dirty="0"/>
              <a:t>(1), pp.231-242. </a:t>
            </a:r>
            <a:r>
              <a:rPr lang="en-IN" sz="800" u="sng" dirty="0">
                <a:hlinkClick r:id="rId10"/>
              </a:rPr>
              <a:t>https://pmc.ncbi.nlm.nih.gov/articles/PMC10119511/pdf/41745_2023_Article_363.pdf</a:t>
            </a:r>
            <a:r>
              <a:rPr lang="en-IN" sz="800" dirty="0"/>
              <a:t> </a:t>
            </a:r>
          </a:p>
          <a:p>
            <a:r>
              <a:rPr lang="en-IN" sz="800" dirty="0"/>
              <a:t>Naughton, B., Dopson, S. and Iakovleva, T., (2023). Responsible impact and the reinforcement of responsible innovation in the public sector ecosystem: cases of digital health innovation. </a:t>
            </a:r>
            <a:r>
              <a:rPr lang="en-IN" sz="800" i="1" dirty="0"/>
              <a:t>Journal of Responsible Innovation</a:t>
            </a:r>
            <a:r>
              <a:rPr lang="en-IN" sz="800" dirty="0"/>
              <a:t>, </a:t>
            </a:r>
            <a:r>
              <a:rPr lang="en-IN" sz="800" i="1" dirty="0"/>
              <a:t>10</a:t>
            </a:r>
            <a:r>
              <a:rPr lang="en-IN" sz="800" dirty="0"/>
              <a:t>(1), p.2211870. </a:t>
            </a:r>
            <a:r>
              <a:rPr lang="en-IN" sz="800" u="sng" dirty="0">
                <a:hlinkClick r:id="rId11"/>
              </a:rPr>
              <a:t>https://www.tandfonline.com/doi/pdf/10.1080/23299460.2023.2211870</a:t>
            </a:r>
            <a:r>
              <a:rPr lang="en-IN" sz="800" dirty="0"/>
              <a:t> </a:t>
            </a:r>
          </a:p>
          <a:p>
            <a:r>
              <a:rPr lang="en-IN" sz="800" dirty="0"/>
              <a:t>NHS England (2023). </a:t>
            </a:r>
            <a:r>
              <a:rPr lang="en-IN" sz="800" i="1" dirty="0"/>
              <a:t>Working in Partnership with People and communities: Statutory Guidance</a:t>
            </a:r>
            <a:r>
              <a:rPr lang="en-IN" sz="800" dirty="0"/>
              <a:t>. NHS England. Available at: </a:t>
            </a:r>
            <a:r>
              <a:rPr lang="en-IN" sz="800" u="sng" dirty="0">
                <a:hlinkClick r:id="rId12"/>
              </a:rPr>
              <a:t>https://www.england.nhs.uk/long-read/working-in-partnership-with-people-and-communities-statutory-guidance/</a:t>
            </a:r>
            <a:r>
              <a:rPr lang="en-IN" sz="800" dirty="0"/>
              <a:t> (Accessed: 10 November 2025).</a:t>
            </a:r>
          </a:p>
          <a:p>
            <a:r>
              <a:rPr lang="en-IN" sz="800" dirty="0"/>
              <a:t>Nickel, P.J., </a:t>
            </a:r>
            <a:r>
              <a:rPr lang="en-IN" sz="800" dirty="0" err="1"/>
              <a:t>Loosman</a:t>
            </a:r>
            <a:r>
              <a:rPr lang="en-IN" sz="800" dirty="0"/>
              <a:t>, I., Frank, L. and </a:t>
            </a:r>
            <a:r>
              <a:rPr lang="en-IN" sz="800" dirty="0" err="1"/>
              <a:t>Vinnikova</a:t>
            </a:r>
            <a:r>
              <a:rPr lang="en-IN" sz="800" dirty="0"/>
              <a:t>, A., (2023). Justice and empowerment through digital health: Ethical challenges and opportunities. </a:t>
            </a:r>
            <a:r>
              <a:rPr lang="en-IN" sz="800" i="1" dirty="0"/>
              <a:t>Digital Society</a:t>
            </a:r>
            <a:r>
              <a:rPr lang="en-IN" sz="800" dirty="0"/>
              <a:t>, </a:t>
            </a:r>
            <a:r>
              <a:rPr lang="en-IN" sz="800" i="1" dirty="0"/>
              <a:t>2</a:t>
            </a:r>
            <a:r>
              <a:rPr lang="en-IN" sz="800" dirty="0"/>
              <a:t>(3), p.42. </a:t>
            </a:r>
            <a:r>
              <a:rPr lang="en-IN" sz="800" u="sng" dirty="0">
                <a:hlinkClick r:id="rId13"/>
              </a:rPr>
              <a:t>https://link.springer.com/content/pdf/10.1007/s44206-023-00075-x.pdf</a:t>
            </a:r>
            <a:r>
              <a:rPr lang="en-IN" sz="800" dirty="0"/>
              <a:t> </a:t>
            </a:r>
          </a:p>
          <a:p>
            <a:r>
              <a:rPr lang="en-IN" sz="800" dirty="0"/>
              <a:t>Sorrell, G., (2023). Privacy and Security in Focus: Comparative Study of the EU GDPR and UK Data Protection Laws in Safeguarding Data in the Digital Age. </a:t>
            </a:r>
            <a:r>
              <a:rPr lang="en-IN" sz="800" u="sng" dirty="0">
                <a:hlinkClick r:id="rId14"/>
              </a:rPr>
              <a:t>https://phaidra.univie.ac.at/detail/o:1941316.pdf</a:t>
            </a:r>
            <a:r>
              <a:rPr lang="en-IN" sz="800" dirty="0"/>
              <a:t> </a:t>
            </a:r>
          </a:p>
          <a:p>
            <a:r>
              <a:rPr lang="en-IN" sz="800" dirty="0"/>
              <a:t>Statista (2023). </a:t>
            </a:r>
            <a:r>
              <a:rPr lang="en-IN" sz="800" i="1" dirty="0"/>
              <a:t>Understaffed &amp; Unavailable: The Biggest Healthcare Problems</a:t>
            </a:r>
            <a:r>
              <a:rPr lang="en-IN" sz="800" dirty="0"/>
              <a:t>. Statista Daily Data. Available at: </a:t>
            </a:r>
            <a:r>
              <a:rPr lang="en-IN" sz="800" u="sng" dirty="0">
                <a:hlinkClick r:id="rId15"/>
              </a:rPr>
              <a:t>https://www.statista.com/chart/29678/biggest-problems-with-healthcare-systems/?srsltid=AfmBOopFqL2nlScirDnuvs75zPTBuBqpdl69uNVxFBApqWdCduZ19P-B</a:t>
            </a:r>
            <a:r>
              <a:rPr lang="en-IN" sz="800" dirty="0"/>
              <a:t> (Accessed: 10 November 2025).</a:t>
            </a:r>
          </a:p>
          <a:p>
            <a:r>
              <a:rPr lang="en-IN" sz="800" dirty="0"/>
              <a:t>Statista and Accenture. (2025). </a:t>
            </a:r>
            <a:r>
              <a:rPr lang="en-IN" sz="800" i="1" dirty="0"/>
              <a:t>Overall, how much do you trust each of the following people or organizations to keep your digital healthcare information secure?</a:t>
            </a:r>
            <a:r>
              <a:rPr lang="en-IN" sz="800" dirty="0"/>
              <a:t>. </a:t>
            </a:r>
            <a:r>
              <a:rPr lang="en-IN" sz="800" i="1" dirty="0"/>
              <a:t>Statista</a:t>
            </a:r>
            <a:r>
              <a:rPr lang="en-IN" sz="800" dirty="0"/>
              <a:t>. Statista Inc. Available at: </a:t>
            </a:r>
            <a:r>
              <a:rPr lang="en-IN" sz="800" u="sng" dirty="0">
                <a:hlinkClick r:id="rId16"/>
              </a:rPr>
              <a:t>https://www.statista.com/statistics/886899/trust-in-digital-healthcare-data-security-in-england/</a:t>
            </a:r>
            <a:r>
              <a:rPr lang="en-IN" sz="800" dirty="0"/>
              <a:t> (Accessed: 10 November 2025).</a:t>
            </a:r>
          </a:p>
          <a:p>
            <a:r>
              <a:rPr lang="en-IN" sz="800" dirty="0" err="1"/>
              <a:t>Yanocha</a:t>
            </a:r>
            <a:r>
              <a:rPr lang="en-IN" sz="800" dirty="0"/>
              <a:t>, D., Mason, J. and Hagen, J., (2021). Using data and technology to integrate mobility modes in low-income cities. </a:t>
            </a:r>
            <a:r>
              <a:rPr lang="en-IN" sz="800" i="1" dirty="0"/>
              <a:t>Transport reviews</a:t>
            </a:r>
            <a:r>
              <a:rPr lang="en-IN" sz="800" dirty="0"/>
              <a:t>, </a:t>
            </a:r>
            <a:r>
              <a:rPr lang="en-IN" sz="800" i="1" dirty="0"/>
              <a:t>41</a:t>
            </a:r>
            <a:r>
              <a:rPr lang="en-IN" sz="800" dirty="0"/>
              <a:t>(3), pp.262-284. </a:t>
            </a:r>
            <a:r>
              <a:rPr lang="en-IN" sz="800" u="sng" dirty="0">
                <a:hlinkClick r:id="rId17"/>
              </a:rPr>
              <a:t>https://openjournals.uwaterloo.ca/index.php/JoCI/article/download/5601/5996</a:t>
            </a:r>
            <a:r>
              <a:rPr lang="en-IN" sz="800" dirty="0"/>
              <a:t> </a:t>
            </a:r>
          </a:p>
          <a:p>
            <a:endParaRPr lang="en-IN" sz="800" dirty="0"/>
          </a:p>
        </p:txBody>
      </p:sp>
    </p:spTree>
    <p:extLst>
      <p:ext uri="{BB962C8B-B14F-4D97-AF65-F5344CB8AC3E}">
        <p14:creationId xmlns:p14="http://schemas.microsoft.com/office/powerpoint/2010/main" val="14876155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image of chess pawns">
            <a:extLst>
              <a:ext uri="{FF2B5EF4-FFF2-40B4-BE49-F238E27FC236}">
                <a16:creationId xmlns:a16="http://schemas.microsoft.com/office/drawing/2014/main" id="{37D0D5CB-9426-8EA2-71FD-4B8FA73D6438}"/>
              </a:ext>
            </a:extLst>
          </p:cNvPr>
          <p:cNvPicPr>
            <a:picLocks noChangeAspect="1"/>
          </p:cNvPicPr>
          <p:nvPr/>
        </p:nvPicPr>
        <p:blipFill>
          <a:blip r:embed="rId2">
            <a:alphaModFix amt="50000"/>
          </a:blip>
          <a:srcRect t="14427"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6278807C-05E5-BBA6-34E3-92E6BDE45793}"/>
              </a:ext>
            </a:extLst>
          </p:cNvPr>
          <p:cNvSpPr>
            <a:spLocks noGrp="1"/>
          </p:cNvSpPr>
          <p:nvPr>
            <p:ph type="ctrTitle"/>
          </p:nvPr>
        </p:nvSpPr>
        <p:spPr>
          <a:xfrm>
            <a:off x="1524000" y="1122363"/>
            <a:ext cx="9144000" cy="3063240"/>
          </a:xfrm>
        </p:spPr>
        <p:txBody>
          <a:bodyPr>
            <a:normAutofit/>
          </a:bodyPr>
          <a:lstStyle/>
          <a:p>
            <a:r>
              <a:rPr lang="en-GB" sz="6600" b="1">
                <a:solidFill>
                  <a:schemeClr val="bg1"/>
                </a:solidFill>
                <a:latin typeface="Arial" panose="020B0604020202020204" pitchFamily="34" charset="0"/>
                <a:cs typeface="Arial" panose="020B0604020202020204" pitchFamily="34" charset="0"/>
              </a:rPr>
              <a:t>GROUP MEMBER 4: BENEFITS AND IMPLICATIONS</a:t>
            </a:r>
            <a:endParaRPr lang="en-IN" sz="6600" b="1">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A2B1A6-4013-DB87-78EA-CB2BF857E381}"/>
              </a:ext>
            </a:extLst>
          </p:cNvPr>
          <p:cNvSpPr>
            <a:spLocks noGrp="1"/>
          </p:cNvSpPr>
          <p:nvPr>
            <p:ph type="subTitle" idx="1"/>
          </p:nvPr>
        </p:nvSpPr>
        <p:spPr>
          <a:xfrm>
            <a:off x="1527048" y="4599432"/>
            <a:ext cx="9144000" cy="1536192"/>
          </a:xfrm>
        </p:spPr>
        <p:txBody>
          <a:bodyPr>
            <a:normAutofit/>
          </a:bodyPr>
          <a:lstStyle/>
          <a:p>
            <a:r>
              <a:rPr lang="en-IN" b="1">
                <a:solidFill>
                  <a:schemeClr val="bg1"/>
                </a:solidFill>
                <a:latin typeface="Arial" panose="020B0604020202020204" pitchFamily="34" charset="0"/>
                <a:cs typeface="Arial" panose="020B0604020202020204" pitchFamily="34" charset="0"/>
              </a:rPr>
              <a:t>Student Name: Shwetakumari  Chhanabhai Ahir</a:t>
            </a:r>
          </a:p>
          <a:p>
            <a:r>
              <a:rPr lang="en-IN" b="1">
                <a:solidFill>
                  <a:schemeClr val="bg1"/>
                </a:solidFill>
                <a:latin typeface="Arial" panose="020B0604020202020204" pitchFamily="34" charset="0"/>
                <a:cs typeface="Arial" panose="020B0604020202020204" pitchFamily="34" charset="0"/>
              </a:rPr>
              <a:t>Student ID: 2434585</a:t>
            </a:r>
          </a:p>
          <a:p>
            <a:endParaRPr lang="en-IN" b="1">
              <a:solidFill>
                <a:schemeClr val="bg1"/>
              </a:solidFill>
              <a:latin typeface="Arial" panose="020B0604020202020204" pitchFamily="34" charset="0"/>
              <a:cs typeface="Arial" panose="020B0604020202020204" pitchFamily="34" charset="0"/>
            </a:endParaRP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021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30D9-F0F8-5A7C-0F3A-40A6B105E27B}"/>
              </a:ext>
            </a:extLst>
          </p:cNvPr>
          <p:cNvSpPr>
            <a:spLocks noGrp="1"/>
          </p:cNvSpPr>
          <p:nvPr>
            <p:ph type="title"/>
          </p:nvPr>
        </p:nvSpPr>
        <p:spPr>
          <a:xfrm>
            <a:off x="773526" y="685801"/>
            <a:ext cx="3228738" cy="1454709"/>
          </a:xfrm>
        </p:spPr>
        <p:txBody>
          <a:bodyPr anchor="b">
            <a:normAutofit/>
          </a:bodyPr>
          <a:lstStyle/>
          <a:p>
            <a:pPr algn="ctr"/>
            <a:r>
              <a:rPr lang="en-GB" sz="2800" dirty="0">
                <a:latin typeface="Arial" panose="020B0604020202020204" pitchFamily="34" charset="0"/>
                <a:cs typeface="Arial" panose="020B0604020202020204" pitchFamily="34" charset="0"/>
              </a:rPr>
              <a:t>Introductio</a:t>
            </a:r>
            <a:r>
              <a:rPr lang="en-GB" sz="2800" dirty="0">
                <a:solidFill>
                  <a:srgbClr val="595959"/>
                </a:solidFill>
                <a:latin typeface="Arial" panose="020B0604020202020204" pitchFamily="34" charset="0"/>
                <a:cs typeface="Arial" panose="020B0604020202020204" pitchFamily="34" charset="0"/>
              </a:rPr>
              <a:t>n </a:t>
            </a:r>
            <a:br>
              <a:rPr lang="en-GB" sz="2800" dirty="0">
                <a:solidFill>
                  <a:srgbClr val="595959"/>
                </a:solidFill>
              </a:rPr>
            </a:br>
            <a:endParaRPr lang="en-GB" sz="2800" dirty="0">
              <a:solidFill>
                <a:srgbClr val="595959"/>
              </a:solidFill>
            </a:endParaRPr>
          </a:p>
        </p:txBody>
      </p:sp>
      <p:sp>
        <p:nvSpPr>
          <p:cNvPr id="3" name="Content Placeholder 2">
            <a:extLst>
              <a:ext uri="{FF2B5EF4-FFF2-40B4-BE49-F238E27FC236}">
                <a16:creationId xmlns:a16="http://schemas.microsoft.com/office/drawing/2014/main" id="{20187702-D61E-F7DD-4948-7AE33ADDA7FC}"/>
              </a:ext>
            </a:extLst>
          </p:cNvPr>
          <p:cNvSpPr>
            <a:spLocks noGrp="1"/>
          </p:cNvSpPr>
          <p:nvPr>
            <p:ph idx="1"/>
          </p:nvPr>
        </p:nvSpPr>
        <p:spPr>
          <a:xfrm>
            <a:off x="49409" y="2491176"/>
            <a:ext cx="4775791" cy="3681023"/>
          </a:xfrm>
        </p:spPr>
        <p:txBody>
          <a:bodyPr anchor="t">
            <a:normAutofit fontScale="85000" lnSpcReduction="10000"/>
          </a:bodyPr>
          <a:lstStyle/>
          <a:p>
            <a:pPr algn="just"/>
            <a:r>
              <a:rPr lang="en-GB" sz="2000" dirty="0">
                <a:latin typeface="Arial" panose="020B0604020202020204" pitchFamily="34" charset="0"/>
                <a:cs typeface="Arial" panose="020B0604020202020204" pitchFamily="34" charset="0"/>
              </a:rPr>
              <a:t>This presentation provides a synthesis idea of </a:t>
            </a:r>
            <a:r>
              <a:rPr lang="en-GB" sz="2000" dirty="0" err="1">
                <a:latin typeface="Arial" panose="020B0604020202020204" pitchFamily="34" charset="0"/>
                <a:cs typeface="Arial" panose="020B0604020202020204" pitchFamily="34" charset="0"/>
              </a:rPr>
              <a:t>Gluco</a:t>
            </a:r>
            <a:r>
              <a:rPr lang="en-GB" sz="2000" dirty="0">
                <a:latin typeface="Arial" panose="020B0604020202020204" pitchFamily="34" charset="0"/>
                <a:cs typeface="Arial" panose="020B0604020202020204" pitchFamily="34" charset="0"/>
              </a:rPr>
              <a:t> Track App</a:t>
            </a:r>
          </a:p>
          <a:p>
            <a:pPr algn="just"/>
            <a:r>
              <a:rPr lang="en-GB" sz="2000" dirty="0">
                <a:latin typeface="Arial" panose="020B0604020202020204" pitchFamily="34" charset="0"/>
                <a:cs typeface="Arial" panose="020B0604020202020204" pitchFamily="34" charset="0"/>
              </a:rPr>
              <a:t>This app allows to empower the individual user to track the health check-up (</a:t>
            </a:r>
            <a:r>
              <a:rPr lang="en-GB" sz="2000" dirty="0" err="1">
                <a:latin typeface="Arial" panose="020B0604020202020204" pitchFamily="34" charset="0"/>
                <a:cs typeface="Arial" panose="020B0604020202020204" pitchFamily="34" charset="0"/>
              </a:rPr>
              <a:t>Smelyakov</a:t>
            </a:r>
            <a:r>
              <a:rPr lang="en-GB" sz="2000" dirty="0">
                <a:latin typeface="Arial" panose="020B0604020202020204" pitchFamily="34" charset="0"/>
                <a:cs typeface="Arial" panose="020B0604020202020204" pitchFamily="34" charset="0"/>
              </a:rPr>
              <a:t> et al.,2025). </a:t>
            </a:r>
          </a:p>
          <a:p>
            <a:pPr algn="just"/>
            <a:r>
              <a:rPr lang="en-GB" sz="2000" dirty="0" err="1">
                <a:latin typeface="Arial" panose="020B0604020202020204" pitchFamily="34" charset="0"/>
                <a:cs typeface="Arial" panose="020B0604020202020204" pitchFamily="34" charset="0"/>
              </a:rPr>
              <a:t>Gluco</a:t>
            </a:r>
            <a:r>
              <a:rPr lang="en-GB" sz="2000" dirty="0">
                <a:latin typeface="Arial" panose="020B0604020202020204" pitchFamily="34" charset="0"/>
                <a:cs typeface="Arial" panose="020B0604020202020204" pitchFamily="34" charset="0"/>
              </a:rPr>
              <a:t> Track App Health application provides the 24*7 access to the services (Tangari et al., 2021). </a:t>
            </a:r>
          </a:p>
          <a:p>
            <a:pPr algn="just"/>
            <a:r>
              <a:rPr lang="en-GB" sz="1900" dirty="0">
                <a:latin typeface="Arial" panose="020B0604020202020204" pitchFamily="34" charset="0"/>
                <a:cs typeface="Arial" panose="020B0604020202020204" pitchFamily="34" charset="0"/>
              </a:rPr>
              <a:t>Several health tips are available as a notification to the user which motivated to follow the appropriate diet plan </a:t>
            </a:r>
            <a:r>
              <a:rPr lang="en-GB" sz="1800" dirty="0">
                <a:latin typeface="Arial" panose="020B0604020202020204" pitchFamily="34" charset="0"/>
                <a:cs typeface="Arial" panose="020B0604020202020204" pitchFamily="34" charset="0"/>
              </a:rPr>
              <a:t>(Tangari et al., 2021)</a:t>
            </a:r>
            <a:r>
              <a:rPr lang="en-GB" sz="1900" dirty="0">
                <a:latin typeface="Arial" panose="020B0604020202020204" pitchFamily="34" charset="0"/>
                <a:cs typeface="Arial" panose="020B0604020202020204" pitchFamily="34" charset="0"/>
              </a:rPr>
              <a:t>. </a:t>
            </a:r>
          </a:p>
          <a:p>
            <a:pPr algn="just"/>
            <a:r>
              <a:rPr lang="en-GB" sz="1900" dirty="0">
                <a:latin typeface="Arial" panose="020B0604020202020204" pitchFamily="34" charset="0"/>
                <a:cs typeface="Arial" panose="020B0604020202020204" pitchFamily="34" charset="0"/>
              </a:rPr>
              <a:t>There is preferable appointment can set by the user for their convenience to stay in track to maintain the healthy diet system </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Smelyakov</a:t>
            </a:r>
            <a:r>
              <a:rPr lang="en-GB" sz="1800" dirty="0">
                <a:latin typeface="Arial" panose="020B0604020202020204" pitchFamily="34" charset="0"/>
                <a:cs typeface="Arial" panose="020B0604020202020204" pitchFamily="34" charset="0"/>
              </a:rPr>
              <a:t> et al.,2025). </a:t>
            </a:r>
            <a:endParaRPr lang="en-GB" sz="1900" dirty="0">
              <a:latin typeface="Arial" panose="020B0604020202020204" pitchFamily="34" charset="0"/>
              <a:cs typeface="Arial" panose="020B0604020202020204" pitchFamily="34" charset="0"/>
            </a:endParaRPr>
          </a:p>
          <a:p>
            <a:pPr algn="just"/>
            <a:endParaRPr lang="en-GB" sz="2000" dirty="0">
              <a:solidFill>
                <a:srgbClr val="595959"/>
              </a:solidFill>
              <a:latin typeface="Arial" panose="020B0604020202020204" pitchFamily="34" charset="0"/>
              <a:cs typeface="Arial" panose="020B0604020202020204" pitchFamily="34" charset="0"/>
            </a:endParaRPr>
          </a:p>
          <a:p>
            <a:pPr algn="ctr"/>
            <a:endParaRPr lang="en-GB" sz="2000" dirty="0">
              <a:solidFill>
                <a:srgbClr val="595959"/>
              </a:solidFill>
            </a:endParaRPr>
          </a:p>
        </p:txBody>
      </p:sp>
      <p:pic>
        <p:nvPicPr>
          <p:cNvPr id="1026" name="Picture 2" descr="Blood Sugar Monitor Glucobyte 4.0.2 Free Download">
            <a:extLst>
              <a:ext uri="{FF2B5EF4-FFF2-40B4-BE49-F238E27FC236}">
                <a16:creationId xmlns:a16="http://schemas.microsoft.com/office/drawing/2014/main" id="{4257E38C-1C46-66BE-E7E8-888B511029A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69438" y="292100"/>
            <a:ext cx="2523743" cy="65658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ltrahuman M1 | Smart Glucose Monitoring via App | Enhance your lifestyle,  optimise your diet and fuel your workouts | 24/7 Glucose Monitoring (4  Sensors) : Amazon.in: Health &amp; Personal Care">
            <a:extLst>
              <a:ext uri="{FF2B5EF4-FFF2-40B4-BE49-F238E27FC236}">
                <a16:creationId xmlns:a16="http://schemas.microsoft.com/office/drawing/2014/main" id="{5EAB41C6-BB93-ACA2-5C20-118971D128F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92223" y="-2"/>
            <a:ext cx="4478396"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2736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CABE-0C43-49F6-9027-F51A7ED7B0E8}"/>
              </a:ext>
            </a:extLst>
          </p:cNvPr>
          <p:cNvSpPr>
            <a:spLocks noGrp="1"/>
          </p:cNvSpPr>
          <p:nvPr>
            <p:ph type="title"/>
          </p:nvPr>
        </p:nvSpPr>
        <p:spPr>
          <a:xfrm>
            <a:off x="1335799" y="333449"/>
            <a:ext cx="5817310" cy="1118087"/>
          </a:xfrm>
        </p:spPr>
        <p:txBody>
          <a:bodyPr anchor="b">
            <a:normAutofit/>
          </a:bodyPr>
          <a:lstStyle/>
          <a:p>
            <a:pPr algn="ctr"/>
            <a:r>
              <a:rPr lang="en-GB" sz="2200" b="1" dirty="0">
                <a:latin typeface="Arial" panose="020B0604020202020204" pitchFamily="34" charset="0"/>
                <a:cs typeface="Arial" panose="020B0604020202020204" pitchFamily="34" charset="0"/>
              </a:rPr>
              <a:t>Potential benefits of the </a:t>
            </a:r>
            <a:r>
              <a:rPr lang="en-GB" sz="2200" b="1" dirty="0" err="1">
                <a:latin typeface="Arial" panose="020B0604020202020204" pitchFamily="34" charset="0"/>
                <a:cs typeface="Arial" panose="020B0604020202020204" pitchFamily="34" charset="0"/>
              </a:rPr>
              <a:t>Gluco</a:t>
            </a:r>
            <a:r>
              <a:rPr lang="en-GB" sz="2200" b="1" dirty="0">
                <a:latin typeface="Arial" panose="020B0604020202020204" pitchFamily="34" charset="0"/>
                <a:cs typeface="Arial" panose="020B0604020202020204" pitchFamily="34" charset="0"/>
              </a:rPr>
              <a:t> Track App</a:t>
            </a:r>
            <a:br>
              <a:rPr lang="en-GB" sz="2200" dirty="0">
                <a:solidFill>
                  <a:schemeClr val="tx1">
                    <a:lumMod val="65000"/>
                    <a:lumOff val="35000"/>
                  </a:schemeClr>
                </a:solidFill>
              </a:rPr>
            </a:br>
            <a:endParaRPr lang="en-GB" sz="2200" dirty="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43FD02AF-0763-F07B-A98E-2DACFD5D79EF}"/>
              </a:ext>
            </a:extLst>
          </p:cNvPr>
          <p:cNvSpPr>
            <a:spLocks noGrp="1"/>
          </p:cNvSpPr>
          <p:nvPr>
            <p:ph idx="1"/>
          </p:nvPr>
        </p:nvSpPr>
        <p:spPr>
          <a:xfrm>
            <a:off x="743106" y="1918653"/>
            <a:ext cx="6668687" cy="4294093"/>
          </a:xfrm>
        </p:spPr>
        <p:txBody>
          <a:bodyPr anchor="t">
            <a:normAutofit fontScale="92500" lnSpcReduction="10000"/>
          </a:bodyPr>
          <a:lstStyle/>
          <a:p>
            <a:pPr algn="just"/>
            <a:r>
              <a:rPr lang="en-GB" sz="1900" b="1" dirty="0">
                <a:latin typeface="Arial" panose="020B0604020202020204" pitchFamily="34" charset="0"/>
                <a:cs typeface="Arial" panose="020B0604020202020204" pitchFamily="34" charset="0"/>
              </a:rPr>
              <a:t>Empowerment - </a:t>
            </a:r>
            <a:r>
              <a:rPr lang="en-GB" sz="1900" dirty="0">
                <a:latin typeface="Arial" panose="020B0604020202020204" pitchFamily="34" charset="0"/>
                <a:cs typeface="Arial" panose="020B0604020202020204" pitchFamily="34" charset="0"/>
              </a:rPr>
              <a:t>Users get the opportunity to schedule the appointment as per the convenient time (</a:t>
            </a:r>
            <a:r>
              <a:rPr lang="en-GB" sz="1900" dirty="0" err="1">
                <a:latin typeface="Arial" panose="020B0604020202020204" pitchFamily="34" charset="0"/>
                <a:cs typeface="Arial" panose="020B0604020202020204" pitchFamily="34" charset="0"/>
              </a:rPr>
              <a:t>Smelyakov</a:t>
            </a:r>
            <a:r>
              <a:rPr lang="en-GB" sz="1900" dirty="0">
                <a:latin typeface="Arial" panose="020B0604020202020204" pitchFamily="34" charset="0"/>
                <a:cs typeface="Arial" panose="020B0604020202020204" pitchFamily="34" charset="0"/>
              </a:rPr>
              <a:t> et al.,2025). </a:t>
            </a:r>
          </a:p>
          <a:p>
            <a:pPr algn="just"/>
            <a:r>
              <a:rPr lang="en-GB" sz="1900" b="1" dirty="0">
                <a:latin typeface="Arial" panose="020B0604020202020204" pitchFamily="34" charset="0"/>
                <a:cs typeface="Arial" panose="020B0604020202020204" pitchFamily="34" charset="0"/>
              </a:rPr>
              <a:t>Personalised diet plan </a:t>
            </a:r>
            <a:r>
              <a:rPr lang="en-GB" sz="1900" dirty="0">
                <a:latin typeface="Arial" panose="020B0604020202020204" pitchFamily="34" charset="0"/>
                <a:cs typeface="Arial" panose="020B0604020202020204" pitchFamily="34" charset="0"/>
              </a:rPr>
              <a:t>-Provide excellent personalised diet plan to the users which improve the health immune system (</a:t>
            </a:r>
            <a:r>
              <a:rPr lang="en-GB" sz="1900" dirty="0" err="1">
                <a:latin typeface="Arial" panose="020B0604020202020204" pitchFamily="34" charset="0"/>
                <a:cs typeface="Arial" panose="020B0604020202020204" pitchFamily="34" charset="0"/>
              </a:rPr>
              <a:t>Smelyakov</a:t>
            </a:r>
            <a:r>
              <a:rPr lang="en-GB" sz="1900" dirty="0">
                <a:latin typeface="Arial" panose="020B0604020202020204" pitchFamily="34" charset="0"/>
                <a:cs typeface="Arial" panose="020B0604020202020204" pitchFamily="34" charset="0"/>
              </a:rPr>
              <a:t> et al.,2025). Currently the lifestyle pattern of the population in urban or city area is changed (Kim et al., 2021).</a:t>
            </a:r>
          </a:p>
          <a:p>
            <a:pPr algn="just"/>
            <a:r>
              <a:rPr lang="en-GB" sz="1900" b="1" dirty="0">
                <a:latin typeface="Arial" panose="020B0604020202020204" pitchFamily="34" charset="0"/>
                <a:cs typeface="Arial" panose="020B0604020202020204" pitchFamily="34" charset="0"/>
              </a:rPr>
              <a:t>Digital consultation</a:t>
            </a:r>
            <a:r>
              <a:rPr lang="en-GB" sz="1900" dirty="0">
                <a:latin typeface="Arial" panose="020B0604020202020204" pitchFamily="34" charset="0"/>
                <a:cs typeface="Arial" panose="020B0604020202020204" pitchFamily="34" charset="0"/>
              </a:rPr>
              <a:t>- Users prefer to get the digital consultation and assistance which get fulfilled by this application (Kim et al., 2021). By using this advance health check-up plan allow to empower user. This advance application offers a new personalised duet chart to the users (Butcher and Hussain, 2022). </a:t>
            </a:r>
          </a:p>
          <a:p>
            <a:pPr algn="just"/>
            <a:r>
              <a:rPr lang="en-GB" sz="1900" dirty="0">
                <a:latin typeface="Arial" panose="020B0604020202020204" pitchFamily="34" charset="0"/>
                <a:cs typeface="Arial" panose="020B0604020202020204" pitchFamily="34" charset="0"/>
              </a:rPr>
              <a:t>As per the current health conditions of the user, it require the flexible diet chart. Convenient diet plan for the user enhances the satisfaction level (Butcher and Hussain, 2022).</a:t>
            </a:r>
          </a:p>
          <a:p>
            <a:pPr algn="just"/>
            <a:endParaRPr lang="en-GB" sz="1800" dirty="0">
              <a:latin typeface="Arial" panose="020B0604020202020204" pitchFamily="34" charset="0"/>
              <a:cs typeface="Arial" panose="020B0604020202020204" pitchFamily="34" charset="0"/>
            </a:endParaRPr>
          </a:p>
          <a:p>
            <a:endParaRPr lang="en-GB" sz="1800" dirty="0">
              <a:solidFill>
                <a:schemeClr val="tx1">
                  <a:lumMod val="65000"/>
                  <a:lumOff val="35000"/>
                </a:schemeClr>
              </a:solidFill>
            </a:endParaRPr>
          </a:p>
        </p:txBody>
      </p:sp>
      <p:pic>
        <p:nvPicPr>
          <p:cNvPr id="2052" name="Picture 4" descr="Continuous Glucose Monitoring (CGM): What It Is">
            <a:extLst>
              <a:ext uri="{FF2B5EF4-FFF2-40B4-BE49-F238E27FC236}">
                <a16:creationId xmlns:a16="http://schemas.microsoft.com/office/drawing/2014/main" id="{AF363D59-8955-874F-5330-0322BB5ABB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4551" y="148636"/>
            <a:ext cx="4077449" cy="354003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ontinuous Glucose Monitors: How They Work &amp; How To Get One">
            <a:extLst>
              <a:ext uri="{FF2B5EF4-FFF2-40B4-BE49-F238E27FC236}">
                <a16:creationId xmlns:a16="http://schemas.microsoft.com/office/drawing/2014/main" id="{D7B5262A-717B-07D0-5811-0B46636E4D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
          <a:stretch>
            <a:fillRect/>
          </a:stretch>
        </p:blipFill>
        <p:spPr bwMode="auto">
          <a:xfrm>
            <a:off x="8078753" y="3750732"/>
            <a:ext cx="4113248" cy="3107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16231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75915-9A71-99EE-1DAC-9A236C4774C7}"/>
              </a:ext>
            </a:extLst>
          </p:cNvPr>
          <p:cNvSpPr>
            <a:spLocks noGrp="1"/>
          </p:cNvSpPr>
          <p:nvPr>
            <p:ph type="title"/>
          </p:nvPr>
        </p:nvSpPr>
        <p:spPr>
          <a:xfrm>
            <a:off x="6286168" y="0"/>
            <a:ext cx="6089962" cy="1455996"/>
          </a:xfrm>
        </p:spPr>
        <p:txBody>
          <a:bodyPr anchor="b">
            <a:normAutofit fontScale="90000"/>
          </a:bodyPr>
          <a:lstStyle/>
          <a:p>
            <a:r>
              <a:rPr lang="en-GB" sz="3600" b="1" dirty="0">
                <a:solidFill>
                  <a:schemeClr val="tx2"/>
                </a:solidFill>
                <a:latin typeface="Arial" panose="020B0604020202020204" pitchFamily="34" charset="0"/>
                <a:cs typeface="Arial" panose="020B0604020202020204" pitchFamily="34" charset="0"/>
              </a:rPr>
              <a:t>Benefit to the user and Public health </a:t>
            </a:r>
            <a:br>
              <a:rPr lang="en-GB" sz="3600" dirty="0">
                <a:solidFill>
                  <a:schemeClr val="tx2"/>
                </a:solidFill>
              </a:rPr>
            </a:br>
            <a:endParaRPr lang="en-GB" sz="3600" dirty="0">
              <a:solidFill>
                <a:schemeClr val="tx2"/>
              </a:solidFill>
            </a:endParaRPr>
          </a:p>
        </p:txBody>
      </p:sp>
      <p:pic>
        <p:nvPicPr>
          <p:cNvPr id="3074" name="Picture 2" descr="Patient Journey Diabetes - Planning and Treatment | American Association of  Clinical Endocrinology">
            <a:extLst>
              <a:ext uri="{FF2B5EF4-FFF2-40B4-BE49-F238E27FC236}">
                <a16:creationId xmlns:a16="http://schemas.microsoft.com/office/drawing/2014/main" id="{7EB0B0B3-C8A7-AF36-BB9B-2FB329521E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6089963" cy="363928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January AI glucose monitor review: A pricey but effective approach to  fine-tune your diet | Popular Science">
            <a:extLst>
              <a:ext uri="{FF2B5EF4-FFF2-40B4-BE49-F238E27FC236}">
                <a16:creationId xmlns:a16="http://schemas.microsoft.com/office/drawing/2014/main" id="{F21E4E2B-E52E-61E0-A446-74A295A0D1E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3489169"/>
            <a:ext cx="6089963" cy="33688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EB489EE-C629-2FDA-F4BA-1835DAD26ECF}"/>
              </a:ext>
            </a:extLst>
          </p:cNvPr>
          <p:cNvSpPr>
            <a:spLocks noGrp="1"/>
          </p:cNvSpPr>
          <p:nvPr>
            <p:ph idx="1"/>
          </p:nvPr>
        </p:nvSpPr>
        <p:spPr>
          <a:xfrm>
            <a:off x="6102037" y="1119353"/>
            <a:ext cx="6089963" cy="5959364"/>
          </a:xfrm>
        </p:spPr>
        <p:txBody>
          <a:bodyPr anchor="ctr">
            <a:normAutofit fontScale="62500" lnSpcReduction="20000"/>
          </a:bodyPr>
          <a:lstStyle/>
          <a:p>
            <a:pPr algn="just">
              <a:buFont typeface="Wingdings" panose="05000000000000000000" pitchFamily="2" charset="2"/>
              <a:buChar char="Ø"/>
            </a:pPr>
            <a:endParaRPr lang="en-GB" sz="1900" dirty="0">
              <a:solidFill>
                <a:schemeClr val="tx2"/>
              </a:solidFill>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2600" b="1" u="sng" dirty="0">
                <a:solidFill>
                  <a:schemeClr val="tx2"/>
                </a:solidFill>
                <a:latin typeface="Arial" panose="020B0604020202020204" pitchFamily="34" charset="0"/>
                <a:cs typeface="Arial" panose="020B0604020202020204" pitchFamily="34" charset="0"/>
              </a:rPr>
              <a:t>User </a:t>
            </a:r>
          </a:p>
          <a:p>
            <a:pPr algn="just">
              <a:buFont typeface="Wingdings" panose="05000000000000000000" pitchFamily="2" charset="2"/>
              <a:buChar char="Ø"/>
            </a:pPr>
            <a:r>
              <a:rPr lang="en-GB" sz="2600" dirty="0">
                <a:solidFill>
                  <a:schemeClr val="tx2"/>
                </a:solidFill>
                <a:latin typeface="Arial" panose="020B0604020202020204" pitchFamily="34" charset="0"/>
                <a:cs typeface="Arial" panose="020B0604020202020204" pitchFamily="34" charset="0"/>
              </a:rPr>
              <a:t>Share the motivation tips regarding the current health details to follow the personalised plan </a:t>
            </a:r>
            <a:r>
              <a:rPr lang="en-GB" sz="2600" dirty="0">
                <a:latin typeface="Arial" panose="020B0604020202020204" pitchFamily="34" charset="0"/>
                <a:cs typeface="Arial" panose="020B0604020202020204" pitchFamily="34" charset="0"/>
              </a:rPr>
              <a:t>(Kim et al., 2021)</a:t>
            </a:r>
            <a:r>
              <a:rPr lang="en-GB" sz="2600" dirty="0">
                <a:solidFill>
                  <a:schemeClr val="tx2"/>
                </a:solidFill>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GB" sz="2600" dirty="0">
                <a:solidFill>
                  <a:schemeClr val="tx2"/>
                </a:solidFill>
                <a:latin typeface="Arial" panose="020B0604020202020204" pitchFamily="34" charset="0"/>
                <a:cs typeface="Arial" panose="020B0604020202020204" pitchFamily="34" charset="0"/>
              </a:rPr>
              <a:t>Share the month wise health progress report as a PDF to track the changes over the time </a:t>
            </a:r>
            <a:r>
              <a:rPr lang="en-GB" sz="2600" dirty="0">
                <a:latin typeface="Arial" panose="020B0604020202020204" pitchFamily="34" charset="0"/>
                <a:cs typeface="Arial" panose="020B0604020202020204" pitchFamily="34" charset="0"/>
              </a:rPr>
              <a:t>(</a:t>
            </a:r>
            <a:r>
              <a:rPr lang="en-GB" sz="2600" dirty="0" err="1">
                <a:latin typeface="Arial" panose="020B0604020202020204" pitchFamily="34" charset="0"/>
                <a:cs typeface="Arial" panose="020B0604020202020204" pitchFamily="34" charset="0"/>
              </a:rPr>
              <a:t>Smelyakov</a:t>
            </a:r>
            <a:r>
              <a:rPr lang="en-GB" sz="2600" dirty="0">
                <a:latin typeface="Arial" panose="020B0604020202020204" pitchFamily="34" charset="0"/>
                <a:cs typeface="Arial" panose="020B0604020202020204" pitchFamily="34" charset="0"/>
              </a:rPr>
              <a:t> et al.,2025)</a:t>
            </a:r>
            <a:r>
              <a:rPr lang="en-GB" sz="2600" dirty="0">
                <a:solidFill>
                  <a:schemeClr val="tx2"/>
                </a:solidFill>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Offline and online both the service is available in these applications (Kim et al., 2021).</a:t>
            </a:r>
          </a:p>
          <a:p>
            <a:r>
              <a:rPr lang="en-GB" sz="2600" dirty="0">
                <a:latin typeface="Arial" panose="020B0604020202020204" pitchFamily="34" charset="0"/>
                <a:cs typeface="Arial" panose="020B0604020202020204" pitchFamily="34" charset="0"/>
              </a:rPr>
              <a:t>  This application is designed with several attractive visual which motivate the users to use a stay engage (</a:t>
            </a:r>
            <a:r>
              <a:rPr lang="en-GB" sz="2600" dirty="0" err="1">
                <a:latin typeface="Arial" panose="020B0604020202020204" pitchFamily="34" charset="0"/>
                <a:cs typeface="Arial" panose="020B0604020202020204" pitchFamily="34" charset="0"/>
              </a:rPr>
              <a:t>Smelyakov</a:t>
            </a:r>
            <a:r>
              <a:rPr lang="en-GB" sz="2600" dirty="0">
                <a:latin typeface="Arial" panose="020B0604020202020204" pitchFamily="34" charset="0"/>
                <a:cs typeface="Arial" panose="020B0604020202020204" pitchFamily="34" charset="0"/>
              </a:rPr>
              <a:t> et al.,2025). </a:t>
            </a:r>
          </a:p>
          <a:p>
            <a:r>
              <a:rPr lang="en-GB" sz="2600" dirty="0">
                <a:latin typeface="Arial" panose="020B0604020202020204" pitchFamily="34" charset="0"/>
                <a:cs typeface="Arial" panose="020B0604020202020204" pitchFamily="34" charset="0"/>
              </a:rPr>
              <a:t>Data and progress reports are shared as a PDF format to stay engaged to the process (Kim et al., 2021). </a:t>
            </a:r>
          </a:p>
          <a:p>
            <a:pPr>
              <a:buFont typeface="Wingdings" panose="05000000000000000000" pitchFamily="2" charset="2"/>
              <a:buChar char="q"/>
            </a:pPr>
            <a:r>
              <a:rPr lang="en-GB" sz="2600" b="1" u="sng" dirty="0">
                <a:latin typeface="Arial" panose="020B0604020202020204" pitchFamily="34" charset="0"/>
                <a:cs typeface="Arial" panose="020B0604020202020204" pitchFamily="34" charset="0"/>
              </a:rPr>
              <a:t>Public health </a:t>
            </a:r>
          </a:p>
          <a:p>
            <a:pPr algn="just"/>
            <a:r>
              <a:rPr lang="en-GB" sz="2600" b="1" dirty="0">
                <a:latin typeface="Arial" panose="020B0604020202020204" pitchFamily="34" charset="0"/>
                <a:cs typeface="Arial" panose="020B0604020202020204" pitchFamily="34" charset="0"/>
              </a:rPr>
              <a:t>Generate a large amount of data set – </a:t>
            </a:r>
            <a:r>
              <a:rPr lang="en-GB" sz="2600" dirty="0">
                <a:latin typeface="Arial" panose="020B0604020202020204" pitchFamily="34" charset="0"/>
                <a:cs typeface="Arial" panose="020B0604020202020204" pitchFamily="34" charset="0"/>
              </a:rPr>
              <a:t>Digital appellation allows to generate the large amount of health-related data which can further use of the health care professional or public health organisation for decision making (</a:t>
            </a:r>
            <a:r>
              <a:rPr lang="en-GB" sz="2600" dirty="0" err="1">
                <a:latin typeface="Arial" panose="020B0604020202020204" pitchFamily="34" charset="0"/>
                <a:cs typeface="Arial" panose="020B0604020202020204" pitchFamily="34" charset="0"/>
              </a:rPr>
              <a:t>Smelyakov</a:t>
            </a:r>
            <a:r>
              <a:rPr lang="en-GB" sz="2600" dirty="0">
                <a:latin typeface="Arial" panose="020B0604020202020204" pitchFamily="34" charset="0"/>
                <a:cs typeface="Arial" panose="020B0604020202020204" pitchFamily="34" charset="0"/>
              </a:rPr>
              <a:t> et al.,2025). </a:t>
            </a:r>
          </a:p>
          <a:p>
            <a:pPr algn="just"/>
            <a:r>
              <a:rPr lang="en-GB" sz="2600" b="1" dirty="0">
                <a:latin typeface="Arial" panose="020B0604020202020204" pitchFamily="34" charset="0"/>
                <a:cs typeface="Arial" panose="020B0604020202020204" pitchFamily="34" charset="0"/>
              </a:rPr>
              <a:t>Promote equity and inclusivity – </a:t>
            </a:r>
            <a:r>
              <a:rPr lang="en-GB" sz="2600" dirty="0">
                <a:latin typeface="Arial" panose="020B0604020202020204" pitchFamily="34" charset="0"/>
                <a:cs typeface="Arial" panose="020B0604020202020204" pitchFamily="34" charset="0"/>
              </a:rPr>
              <a:t>Online application is avaiable to all. Anyone can get the access of the digital application for consolation (Kim et al., 2021). There are no criteria to use this application which promote inclusivity and equity practice (Abernethy et al., 2022). </a:t>
            </a:r>
          </a:p>
          <a:p>
            <a:pPr marL="0" indent="0">
              <a:buNone/>
            </a:pPr>
            <a:endParaRPr lang="en-GB" sz="1900" dirty="0">
              <a:latin typeface="Arial" panose="020B0604020202020204" pitchFamily="34" charset="0"/>
              <a:cs typeface="Arial" panose="020B0604020202020204" pitchFamily="34" charset="0"/>
            </a:endParaRPr>
          </a:p>
          <a:p>
            <a:endParaRPr lang="en-GB" sz="1800" dirty="0">
              <a:solidFill>
                <a:schemeClr val="tx2"/>
              </a:solidFill>
            </a:endParaRPr>
          </a:p>
        </p:txBody>
      </p:sp>
    </p:spTree>
    <p:extLst>
      <p:ext uri="{BB962C8B-B14F-4D97-AF65-F5344CB8AC3E}">
        <p14:creationId xmlns:p14="http://schemas.microsoft.com/office/powerpoint/2010/main" val="2292364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C4F30-1B40-A5BB-5261-466913C81150}"/>
              </a:ext>
            </a:extLst>
          </p:cNvPr>
          <p:cNvSpPr>
            <a:spLocks noGrp="1"/>
          </p:cNvSpPr>
          <p:nvPr>
            <p:ph type="title"/>
          </p:nvPr>
        </p:nvSpPr>
        <p:spPr>
          <a:xfrm>
            <a:off x="612648" y="365125"/>
            <a:ext cx="5295015" cy="2063808"/>
          </a:xfrm>
        </p:spPr>
        <p:txBody>
          <a:bodyPr anchor="b">
            <a:normAutofit/>
          </a:bodyPr>
          <a:lstStyle/>
          <a:p>
            <a:r>
              <a:rPr lang="en-GB" sz="4600" b="1">
                <a:latin typeface="Arial" panose="020B0604020202020204" pitchFamily="34" charset="0"/>
                <a:cs typeface="Arial" panose="020B0604020202020204" pitchFamily="34" charset="0"/>
              </a:rPr>
              <a:t>Comparison with Accu Chek App</a:t>
            </a:r>
            <a:br>
              <a:rPr lang="en-GB" sz="4600" b="1">
                <a:latin typeface="Arial" panose="020B0604020202020204" pitchFamily="34" charset="0"/>
                <a:cs typeface="Arial" panose="020B0604020202020204" pitchFamily="34" charset="0"/>
              </a:rPr>
            </a:br>
            <a:endParaRPr lang="en-GB" sz="4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759B33-A9F0-FB30-AE1A-F785CA17178E}"/>
              </a:ext>
            </a:extLst>
          </p:cNvPr>
          <p:cNvSpPr>
            <a:spLocks noGrp="1"/>
          </p:cNvSpPr>
          <p:nvPr>
            <p:ph idx="1"/>
          </p:nvPr>
        </p:nvSpPr>
        <p:spPr>
          <a:xfrm>
            <a:off x="612648" y="2908005"/>
            <a:ext cx="5295015" cy="3268957"/>
          </a:xfrm>
        </p:spPr>
        <p:txBody>
          <a:bodyPr>
            <a:normAutofit/>
          </a:bodyPr>
          <a:lstStyle/>
          <a:p>
            <a:r>
              <a:rPr lang="en-GB" sz="1700">
                <a:latin typeface="Arial" panose="020B0604020202020204" pitchFamily="34" charset="0"/>
                <a:cs typeface="Arial" panose="020B0604020202020204" pitchFamily="34" charset="0"/>
              </a:rPr>
              <a:t>Gluco Track App act similar to Accu chek app which is a advance application helps to track the new or emerging diseases through consultation report(Kim et al., 2021). </a:t>
            </a:r>
          </a:p>
          <a:p>
            <a:r>
              <a:rPr lang="en-GB" sz="1700">
                <a:latin typeface="Arial" panose="020B0604020202020204" pitchFamily="34" charset="0"/>
                <a:cs typeface="Arial" panose="020B0604020202020204" pitchFamily="34" charset="0"/>
              </a:rPr>
              <a:t>Monitoring the social distance become easy through Accu Chek application (Kim et al., 2021). </a:t>
            </a:r>
          </a:p>
          <a:p>
            <a:r>
              <a:rPr lang="en-GB" sz="1700">
                <a:latin typeface="Arial" panose="020B0604020202020204" pitchFamily="34" charset="0"/>
                <a:cs typeface="Arial" panose="020B0604020202020204" pitchFamily="34" charset="0"/>
              </a:rPr>
              <a:t>It allows the public health organisation to improve decision making process (Abernethy et al., 2022). They get the large data set to take decision on a particular disease or services. It allows to identify the health trends, service gap and discrimination (Abernethy et al., 2022).</a:t>
            </a:r>
          </a:p>
          <a:p>
            <a:endParaRPr lang="en-GB" sz="1700">
              <a:latin typeface="Arial" panose="020B0604020202020204" pitchFamily="34" charset="0"/>
              <a:cs typeface="Arial" panose="020B0604020202020204" pitchFamily="34" charset="0"/>
            </a:endParaRPr>
          </a:p>
          <a:p>
            <a:endParaRPr lang="en-GB" sz="1700"/>
          </a:p>
        </p:txBody>
      </p:sp>
      <p:pic>
        <p:nvPicPr>
          <p:cNvPr id="1026" name="Picture 2" descr="ACCU-CHEK ACTIVE GETTING STARTED MANUAL Pdf Download | ManualsLib">
            <a:extLst>
              <a:ext uri="{FF2B5EF4-FFF2-40B4-BE49-F238E27FC236}">
                <a16:creationId xmlns:a16="http://schemas.microsoft.com/office/drawing/2014/main" id="{A916AAC0-7ABE-5F15-C8CE-7D74566B51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96397" y="502825"/>
            <a:ext cx="2603605" cy="260360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ow to Develop a Diabetes Tracker App Like BG Monitor | LIGHT-IT">
            <a:extLst>
              <a:ext uri="{FF2B5EF4-FFF2-40B4-BE49-F238E27FC236}">
                <a16:creationId xmlns:a16="http://schemas.microsoft.com/office/drawing/2014/main" id="{B77B8420-95A6-F511-EA9F-6603D943160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224328" y="873839"/>
            <a:ext cx="2603605" cy="186157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Dexcom vs. Abbott Freestyle Libre: Comparing the Top Glucose Monitors">
            <a:extLst>
              <a:ext uri="{FF2B5EF4-FFF2-40B4-BE49-F238E27FC236}">
                <a16:creationId xmlns:a16="http://schemas.microsoft.com/office/drawing/2014/main" id="{35D5C1A1-94E8-2A51-45B6-461E09A07B5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660727" y="3426258"/>
            <a:ext cx="4902876" cy="2750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72832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itness Tracker Market Size, Share | CAGR of 17.4%">
            <a:extLst>
              <a:ext uri="{FF2B5EF4-FFF2-40B4-BE49-F238E27FC236}">
                <a16:creationId xmlns:a16="http://schemas.microsoft.com/office/drawing/2014/main" id="{482C1D0C-BE9B-3841-7CF4-588A9561EA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66" r="-2" b="-1"/>
          <a:stretch>
            <a:fillRect/>
          </a:stretch>
        </p:blipFill>
        <p:spPr bwMode="auto">
          <a:xfrm>
            <a:off x="5156200" y="0"/>
            <a:ext cx="7035800" cy="3493008"/>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12 Health Apps for Diabetes: Glucose Tracking, Nutrition &amp; More">
            <a:extLst>
              <a:ext uri="{FF2B5EF4-FFF2-40B4-BE49-F238E27FC236}">
                <a16:creationId xmlns:a16="http://schemas.microsoft.com/office/drawing/2014/main" id="{3259A038-0246-EDAF-C212-8197CB54E2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F14EC77-1FE3-15FF-7C0B-8CE9DB4CAFF0}"/>
              </a:ext>
            </a:extLst>
          </p:cNvPr>
          <p:cNvSpPr>
            <a:spLocks noGrp="1"/>
          </p:cNvSpPr>
          <p:nvPr>
            <p:ph type="title"/>
          </p:nvPr>
        </p:nvSpPr>
        <p:spPr>
          <a:xfrm>
            <a:off x="1118820" y="1152144"/>
            <a:ext cx="4832802" cy="1243584"/>
          </a:xfrm>
        </p:spPr>
        <p:txBody>
          <a:bodyPr>
            <a:normAutofit/>
          </a:bodyPr>
          <a:lstStyle/>
          <a:p>
            <a:r>
              <a:rPr lang="en-GB" sz="3400" b="1" dirty="0">
                <a:latin typeface="Arial" panose="020B0604020202020204" pitchFamily="34" charset="0"/>
                <a:cs typeface="Arial" panose="020B0604020202020204" pitchFamily="34" charset="0"/>
              </a:rPr>
              <a:t>Expected Outcome </a:t>
            </a:r>
            <a:br>
              <a:rPr lang="en-GB" sz="3400" dirty="0"/>
            </a:br>
            <a:endParaRPr lang="en-GB" sz="3400" dirty="0"/>
          </a:p>
        </p:txBody>
      </p:sp>
      <p:sp>
        <p:nvSpPr>
          <p:cNvPr id="3" name="Content Placeholder 2">
            <a:extLst>
              <a:ext uri="{FF2B5EF4-FFF2-40B4-BE49-F238E27FC236}">
                <a16:creationId xmlns:a16="http://schemas.microsoft.com/office/drawing/2014/main" id="{8B7DAB4E-6496-0C6F-6F94-F1E9781AF626}"/>
              </a:ext>
            </a:extLst>
          </p:cNvPr>
          <p:cNvSpPr>
            <a:spLocks noGrp="1"/>
          </p:cNvSpPr>
          <p:nvPr>
            <p:ph idx="1"/>
          </p:nvPr>
        </p:nvSpPr>
        <p:spPr>
          <a:xfrm>
            <a:off x="128016" y="2358189"/>
            <a:ext cx="5823605" cy="4481523"/>
          </a:xfrm>
        </p:spPr>
        <p:txBody>
          <a:bodyPr>
            <a:normAutofit fontScale="62500" lnSpcReduction="20000"/>
          </a:bodyPr>
          <a:lstStyle/>
          <a:p>
            <a:pPr algn="just"/>
            <a:r>
              <a:rPr lang="en-GB" sz="2600" b="1" dirty="0">
                <a:latin typeface="Arial" panose="020B0604020202020204" pitchFamily="34" charset="0"/>
                <a:cs typeface="Arial" panose="020B0604020202020204" pitchFamily="34" charset="0"/>
              </a:rPr>
              <a:t>Early detection </a:t>
            </a:r>
            <a:r>
              <a:rPr lang="en-GB" sz="2600" dirty="0">
                <a:latin typeface="Arial" panose="020B0604020202020204" pitchFamily="34" charset="0"/>
                <a:cs typeface="Arial" panose="020B0604020202020204" pitchFamily="34" charset="0"/>
              </a:rPr>
              <a:t>– This advance application allows to detect the new datasets (</a:t>
            </a:r>
            <a:r>
              <a:rPr lang="en-GB" sz="2600" dirty="0" err="1">
                <a:latin typeface="Arial" panose="020B0604020202020204" pitchFamily="34" charset="0"/>
                <a:cs typeface="Arial" panose="020B0604020202020204" pitchFamily="34" charset="0"/>
              </a:rPr>
              <a:t>Smelyakov</a:t>
            </a:r>
            <a:r>
              <a:rPr lang="en-GB" sz="2600" dirty="0">
                <a:latin typeface="Arial" panose="020B0604020202020204" pitchFamily="34" charset="0"/>
                <a:cs typeface="Arial" panose="020B0604020202020204" pitchFamily="34" charset="0"/>
              </a:rPr>
              <a:t> et al.,2025).</a:t>
            </a:r>
          </a:p>
          <a:p>
            <a:pPr algn="just"/>
            <a:r>
              <a:rPr lang="en-GB" sz="2600" b="1" dirty="0">
                <a:latin typeface="Arial" panose="020B0604020202020204" pitchFamily="34" charset="0"/>
                <a:cs typeface="Arial" panose="020B0604020202020204" pitchFamily="34" charset="0"/>
              </a:rPr>
              <a:t>Support diabetic prevention program – </a:t>
            </a:r>
            <a:r>
              <a:rPr lang="en-GB" sz="2600" dirty="0">
                <a:latin typeface="Arial" panose="020B0604020202020204" pitchFamily="34" charset="0"/>
                <a:cs typeface="Arial" panose="020B0604020202020204" pitchFamily="34" charset="0"/>
              </a:rPr>
              <a:t>Several important guidelines are shared through the application which increase the awareness in the society (Abernethy et al., 2022). </a:t>
            </a:r>
          </a:p>
          <a:p>
            <a:pPr algn="just"/>
            <a:r>
              <a:rPr lang="en-GB" sz="2600" dirty="0">
                <a:latin typeface="Arial" panose="020B0604020202020204" pitchFamily="34" charset="0"/>
                <a:cs typeface="Arial" panose="020B0604020202020204" pitchFamily="34" charset="0"/>
              </a:rPr>
              <a:t>Currently in the digital edge, the demand for the online service or digital services is increase at high rate, in this phase, the decision to introduce a new advance digital application is highly effective in 2025 (Abernethy et al., 2022).</a:t>
            </a:r>
          </a:p>
          <a:p>
            <a:pPr algn="just"/>
            <a:r>
              <a:rPr lang="en-GB" sz="2600" dirty="0">
                <a:latin typeface="Arial" panose="020B0604020202020204" pitchFamily="34" charset="0"/>
                <a:cs typeface="Arial" panose="020B0604020202020204" pitchFamily="34" charset="0"/>
              </a:rPr>
              <a:t> Digital service can access by the any user without revealing identity which allow to detect the personal health issue of the user (</a:t>
            </a:r>
            <a:r>
              <a:rPr lang="en-GB" sz="2600" dirty="0" err="1">
                <a:latin typeface="Arial" panose="020B0604020202020204" pitchFamily="34" charset="0"/>
                <a:cs typeface="Arial" panose="020B0604020202020204" pitchFamily="34" charset="0"/>
              </a:rPr>
              <a:t>Smelyakov</a:t>
            </a:r>
            <a:r>
              <a:rPr lang="en-GB" sz="2600" dirty="0">
                <a:latin typeface="Arial" panose="020B0604020202020204" pitchFamily="34" charset="0"/>
                <a:cs typeface="Arial" panose="020B0604020202020204" pitchFamily="34" charset="0"/>
              </a:rPr>
              <a:t> et al.,2025).. </a:t>
            </a:r>
          </a:p>
          <a:p>
            <a:pPr algn="just"/>
            <a:r>
              <a:rPr lang="en-GB" sz="2600" dirty="0">
                <a:latin typeface="Arial" panose="020B0604020202020204" pitchFamily="34" charset="0"/>
                <a:cs typeface="Arial" panose="020B0604020202020204" pitchFamily="34" charset="0"/>
              </a:rPr>
              <a:t>Health application provides enrich idea about the current health system and preference of large population group (</a:t>
            </a:r>
            <a:r>
              <a:rPr lang="en-GB" sz="2600" dirty="0" err="1">
                <a:latin typeface="Arial" panose="020B0604020202020204" pitchFamily="34" charset="0"/>
                <a:cs typeface="Arial" panose="020B0604020202020204" pitchFamily="34" charset="0"/>
              </a:rPr>
              <a:t>Smelyakov</a:t>
            </a:r>
            <a:r>
              <a:rPr lang="en-GB" sz="2600" dirty="0">
                <a:latin typeface="Arial" panose="020B0604020202020204" pitchFamily="34" charset="0"/>
                <a:cs typeface="Arial" panose="020B0604020202020204" pitchFamily="34" charset="0"/>
              </a:rPr>
              <a:t> et al.,2025). </a:t>
            </a:r>
          </a:p>
          <a:p>
            <a:pPr algn="just"/>
            <a:r>
              <a:rPr lang="en-GB" sz="2600" dirty="0">
                <a:latin typeface="Arial" panose="020B0604020202020204" pitchFamily="34" charset="0"/>
                <a:cs typeface="Arial" panose="020B0604020202020204" pitchFamily="34" charset="0"/>
              </a:rPr>
              <a:t>By automating the health relate takes like – appointment scheduling, consultation, report tracking, the efficiency level of health care system gets improved (Abernethy et al., 2022). </a:t>
            </a:r>
          </a:p>
          <a:p>
            <a:endParaRPr lang="en-GB" sz="2000" dirty="0"/>
          </a:p>
        </p:txBody>
      </p:sp>
      <p:sp>
        <p:nvSpPr>
          <p:cNvPr id="5" name="TextBox 4">
            <a:extLst>
              <a:ext uri="{FF2B5EF4-FFF2-40B4-BE49-F238E27FC236}">
                <a16:creationId xmlns:a16="http://schemas.microsoft.com/office/drawing/2014/main" id="{F3EFB1BD-E62B-FBD5-2BC5-048646491DB9}"/>
              </a:ext>
            </a:extLst>
          </p:cNvPr>
          <p:cNvSpPr txBox="1"/>
          <p:nvPr/>
        </p:nvSpPr>
        <p:spPr>
          <a:xfrm>
            <a:off x="9791701" y="6581509"/>
            <a:ext cx="2400300" cy="276999"/>
          </a:xfrm>
          <a:prstGeom prst="rect">
            <a:avLst/>
          </a:prstGeom>
          <a:noFill/>
        </p:spPr>
        <p:txBody>
          <a:bodyPr wrap="square">
            <a:spAutoFit/>
          </a:bodyPr>
          <a:lstStyle/>
          <a:p>
            <a:pPr algn="r"/>
            <a:r>
              <a:rPr lang="en-GB" sz="1200" dirty="0" err="1">
                <a:solidFill>
                  <a:schemeClr val="bg1"/>
                </a:solidFill>
                <a:latin typeface="Arial" panose="020B0604020202020204" pitchFamily="34" charset="0"/>
                <a:cs typeface="Arial" panose="020B0604020202020204" pitchFamily="34" charset="0"/>
              </a:rPr>
              <a:t>Smelyakov</a:t>
            </a:r>
            <a:r>
              <a:rPr lang="en-GB" sz="1200" dirty="0">
                <a:solidFill>
                  <a:schemeClr val="bg1"/>
                </a:solidFill>
                <a:latin typeface="Arial" panose="020B0604020202020204" pitchFamily="34" charset="0"/>
                <a:cs typeface="Arial" panose="020B0604020202020204" pitchFamily="34" charset="0"/>
              </a:rPr>
              <a:t> et al.,2025</a:t>
            </a:r>
            <a:endParaRPr lang="en-IN" sz="1200" dirty="0">
              <a:solidFill>
                <a:schemeClr val="bg1"/>
              </a:solidFill>
            </a:endParaRPr>
          </a:p>
        </p:txBody>
      </p:sp>
    </p:spTree>
    <p:extLst>
      <p:ext uri="{BB962C8B-B14F-4D97-AF65-F5344CB8AC3E}">
        <p14:creationId xmlns:p14="http://schemas.microsoft.com/office/powerpoint/2010/main" val="92613120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65B7D9-DA94-6BA9-BA7F-2EEFF18A2D47}"/>
              </a:ext>
            </a:extLst>
          </p:cNvPr>
          <p:cNvSpPr txBox="1"/>
          <p:nvPr/>
        </p:nvSpPr>
        <p:spPr>
          <a:xfrm>
            <a:off x="3049250" y="203354"/>
            <a:ext cx="6093500"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Expected outcome</a:t>
            </a:r>
            <a:endParaRPr lang="en-US" sz="3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787142F-C1BA-5ACF-146A-BD290CAE27AF}"/>
              </a:ext>
            </a:extLst>
          </p:cNvPr>
          <p:cNvSpPr txBox="1"/>
          <p:nvPr/>
        </p:nvSpPr>
        <p:spPr>
          <a:xfrm>
            <a:off x="164618" y="788129"/>
            <a:ext cx="7709210" cy="5909310"/>
          </a:xfrm>
          <a:prstGeom prst="rect">
            <a:avLst/>
          </a:prstGeom>
          <a:noFill/>
        </p:spPr>
        <p:txBody>
          <a:bodyPr wrap="square">
            <a:spAutoFit/>
          </a:bodyPr>
          <a:lstStyle/>
          <a:p>
            <a:pPr marL="285750" indent="-285750"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cs typeface="Arial" panose="020B0604020202020204" pitchFamily="34" charset="0"/>
              </a:rPr>
              <a:t>The app’s purpose is to add a measurable impact on the community and ensure improved scalability. This app will positively impact on healthcare for the community as it ensures better self-management and allows the medical workers to prevent medical absenteeism (Abasi et al., 2021). </a:t>
            </a:r>
          </a:p>
          <a:p>
            <a:pPr marL="285750" indent="-285750"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cs typeface="Arial" panose="020B0604020202020204" pitchFamily="34" charset="0"/>
              </a:rPr>
              <a:t>Medical professionals can strengthen the health resilience to a great extent as it is cost effective and easy for the patients (Henshall et al., 2022). </a:t>
            </a:r>
          </a:p>
          <a:p>
            <a:pPr marL="285750" indent="-285750" algn="just" rtl="0" fontAlgn="base">
              <a:buFont typeface="Arial" panose="020B0604020202020204" pitchFamily="34" charset="0"/>
              <a:buChar char="•"/>
            </a:pPr>
            <a:r>
              <a:rPr lang="en-US" b="0" i="0" u="none" strike="noStrike" dirty="0">
                <a:solidFill>
                  <a:srgbClr val="000000"/>
                </a:solidFill>
                <a:effectLst/>
                <a:latin typeface="Arial" panose="020B0604020202020204" pitchFamily="34" charset="0"/>
                <a:cs typeface="Arial" panose="020B0604020202020204" pitchFamily="34" charset="0"/>
              </a:rPr>
              <a:t>Affordable nature of the app service can be beneficial for the healthcare sector to reduce the healthcare costs as it is able to diagnose the levels of diabetes at an early stage and ensure self-management (Abasi et al., 2021). The workforce productivity can be increased through applying </a:t>
            </a:r>
            <a:r>
              <a:rPr lang="en-US" b="0" i="0" u="none" strike="noStrike" dirty="0" err="1">
                <a:solidFill>
                  <a:srgbClr val="000000"/>
                </a:solidFill>
                <a:effectLst/>
                <a:latin typeface="Arial" panose="020B0604020202020204" pitchFamily="34" charset="0"/>
                <a:cs typeface="Arial" panose="020B0604020202020204" pitchFamily="34" charset="0"/>
              </a:rPr>
              <a:t>GlucoTrack</a:t>
            </a:r>
            <a:r>
              <a:rPr lang="en-US" b="0" i="0" u="none" strike="noStrike" dirty="0">
                <a:solidFill>
                  <a:srgbClr val="000000"/>
                </a:solidFill>
                <a:effectLst/>
                <a:latin typeface="Arial" panose="020B0604020202020204" pitchFamily="34" charset="0"/>
                <a:cs typeface="Arial" panose="020B0604020202020204" pitchFamily="34" charset="0"/>
              </a:rPr>
              <a:t>, as the app allows the medical workers to </a:t>
            </a:r>
            <a:r>
              <a:rPr lang="en-US" b="0" i="0" u="none" strike="noStrike" dirty="0" err="1">
                <a:solidFill>
                  <a:srgbClr val="000000"/>
                </a:solidFill>
                <a:effectLst/>
                <a:latin typeface="Arial" panose="020B0604020202020204" pitchFamily="34" charset="0"/>
                <a:cs typeface="Arial" panose="020B0604020202020204" pitchFamily="34" charset="0"/>
              </a:rPr>
              <a:t>minimise</a:t>
            </a:r>
            <a:r>
              <a:rPr lang="en-US" b="0" i="0" u="none" strike="noStrike" dirty="0">
                <a:solidFill>
                  <a:srgbClr val="000000"/>
                </a:solidFill>
                <a:effectLst/>
                <a:latin typeface="Arial" panose="020B0604020202020204" pitchFamily="34" charset="0"/>
                <a:cs typeface="Arial" panose="020B0604020202020204" pitchFamily="34" charset="0"/>
              </a:rPr>
              <a:t> diabetes-related absenteeism. </a:t>
            </a:r>
          </a:p>
          <a:p>
            <a:pPr marL="285750" indent="-285750" algn="just" fontAlgn="base">
              <a:buFont typeface="Arial" panose="020B0604020202020204" pitchFamily="34" charset="0"/>
              <a:buChar char="•"/>
            </a:pPr>
            <a:r>
              <a:rPr lang="en-US" b="0" i="0" u="none" strike="noStrike" dirty="0">
                <a:solidFill>
                  <a:srgbClr val="000000"/>
                </a:solidFill>
                <a:effectLst/>
                <a:latin typeface="Arial" panose="020B0604020202020204" pitchFamily="34" charset="0"/>
                <a:cs typeface="Arial" panose="020B0604020202020204" pitchFamily="34" charset="0"/>
              </a:rPr>
              <a:t>Vulnerable populations with diabetes are empowered through the easy-to-use and cost-effective app, as it also promotes long-term public </a:t>
            </a:r>
            <a:r>
              <a:rPr lang="en-US" dirty="0">
                <a:solidFill>
                  <a:srgbClr val="000000"/>
                </a:solidFill>
                <a:latin typeface="Arial" panose="020B0604020202020204" pitchFamily="34" charset="0"/>
                <a:cs typeface="Arial" panose="020B0604020202020204" pitchFamily="34" charset="0"/>
              </a:rPr>
              <a:t>health sustainability (Abasi et al., 2021).</a:t>
            </a:r>
            <a:endParaRPr lang="en-US" b="0" i="0" u="none" strike="noStrike" dirty="0">
              <a:solidFill>
                <a:srgbClr val="000000"/>
              </a:solidFill>
              <a:effectLst/>
              <a:latin typeface="Arial" panose="020B0604020202020204" pitchFamily="34" charset="0"/>
              <a:cs typeface="Arial" panose="020B0604020202020204" pitchFamily="34" charset="0"/>
            </a:endParaRPr>
          </a:p>
          <a:p>
            <a:pPr marL="285750" indent="-285750" algn="just" fontAlgn="base">
              <a:buFont typeface="Arial" panose="020B0604020202020204" pitchFamily="34" charset="0"/>
              <a:buChar char="•"/>
            </a:pPr>
            <a:r>
              <a:rPr lang="en-US" b="0" i="0" u="none" strike="noStrike" dirty="0">
                <a:solidFill>
                  <a:srgbClr val="000000"/>
                </a:solidFill>
                <a:effectLst/>
                <a:latin typeface="Arial" panose="020B0604020202020204" pitchFamily="34" charset="0"/>
                <a:cs typeface="Arial" panose="020B0604020202020204" pitchFamily="34" charset="0"/>
              </a:rPr>
              <a:t>The app’s purpose aligns with the SDG 3 by maintaining the welfare of the patients and improving their health to give a healthier lifestyle (United Nations, 2025). </a:t>
            </a:r>
            <a:r>
              <a:rPr lang="en-US" dirty="0">
                <a:latin typeface="Arial" panose="020B0604020202020204" pitchFamily="34" charset="0"/>
                <a:cs typeface="Arial" panose="020B0604020202020204" pitchFamily="34" charset="0"/>
              </a:rPr>
              <a:t>It can develop good health and well-being of people, which can improve their lifestyle to a great extent.</a:t>
            </a:r>
          </a:p>
        </p:txBody>
      </p:sp>
      <p:pic>
        <p:nvPicPr>
          <p:cNvPr id="4" name="Picture 2">
            <a:extLst>
              <a:ext uri="{FF2B5EF4-FFF2-40B4-BE49-F238E27FC236}">
                <a16:creationId xmlns:a16="http://schemas.microsoft.com/office/drawing/2014/main" id="{5FD7B14B-17B2-7D66-DE1B-1DA00EB322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180" y="1405055"/>
            <a:ext cx="3976202" cy="4638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83053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96D8F4-FBAD-0676-38A8-C393F947A8BD}"/>
              </a:ext>
            </a:extLst>
          </p:cNvPr>
          <p:cNvSpPr txBox="1"/>
          <p:nvPr/>
        </p:nvSpPr>
        <p:spPr>
          <a:xfrm>
            <a:off x="5632836" y="-1027632"/>
            <a:ext cx="6541442" cy="17162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i="0" u="none" strike="noStrike" kern="1200" dirty="0">
                <a:solidFill>
                  <a:schemeClr val="tx1"/>
                </a:solidFill>
                <a:effectLst/>
                <a:latin typeface="Arial" panose="020B0604020202020204" pitchFamily="34" charset="0"/>
                <a:ea typeface="+mj-ea"/>
                <a:cs typeface="Arial" panose="020B0604020202020204" pitchFamily="34" charset="0"/>
              </a:rPr>
              <a:t>Implications in the policies</a:t>
            </a:r>
            <a:endParaRPr lang="en-US" sz="3600" kern="1200" dirty="0">
              <a:solidFill>
                <a:schemeClr val="tx1"/>
              </a:solidFill>
              <a:latin typeface="Arial" panose="020B0604020202020204" pitchFamily="34" charset="0"/>
              <a:ea typeface="+mj-ea"/>
              <a:cs typeface="Arial" panose="020B0604020202020204" pitchFamily="34" charset="0"/>
            </a:endParaRPr>
          </a:p>
        </p:txBody>
      </p:sp>
      <p:pic>
        <p:nvPicPr>
          <p:cNvPr id="4" name="Picture 3">
            <a:extLst>
              <a:ext uri="{FF2B5EF4-FFF2-40B4-BE49-F238E27FC236}">
                <a16:creationId xmlns:a16="http://schemas.microsoft.com/office/drawing/2014/main" id="{F05A8352-0DD6-C194-C8A0-185FD70EC5E1}"/>
              </a:ext>
            </a:extLst>
          </p:cNvPr>
          <p:cNvPicPr>
            <a:picLocks noChangeAspect="1"/>
          </p:cNvPicPr>
          <p:nvPr/>
        </p:nvPicPr>
        <p:blipFill>
          <a:blip r:embed="rId3"/>
          <a:srcRect t="5591" b="29333"/>
          <a:stretch>
            <a:fillRect/>
          </a:stretch>
        </p:blipFill>
        <p:spPr>
          <a:xfrm>
            <a:off x="251806" y="528349"/>
            <a:ext cx="5221625" cy="1817943"/>
          </a:xfrm>
          <a:prstGeom prst="rect">
            <a:avLst/>
          </a:prstGeom>
        </p:spPr>
      </p:pic>
      <p:sp>
        <p:nvSpPr>
          <p:cNvPr id="3" name="TextBox 2">
            <a:extLst>
              <a:ext uri="{FF2B5EF4-FFF2-40B4-BE49-F238E27FC236}">
                <a16:creationId xmlns:a16="http://schemas.microsoft.com/office/drawing/2014/main" id="{5ED41189-7BC0-A039-608A-598B6BD235CA}"/>
              </a:ext>
            </a:extLst>
          </p:cNvPr>
          <p:cNvSpPr txBox="1"/>
          <p:nvPr/>
        </p:nvSpPr>
        <p:spPr>
          <a:xfrm>
            <a:off x="5619983" y="826615"/>
            <a:ext cx="6126108" cy="3710427"/>
          </a:xfrm>
          <a:prstGeom prst="rect">
            <a:avLst/>
          </a:prstGeom>
        </p:spPr>
        <p:txBody>
          <a:bodyPr vert="horz" lIns="91440" tIns="45720" rIns="91440" bIns="45720" rtlCol="0" anchor="t">
            <a:noAutofit/>
          </a:bodyPr>
          <a:lstStyle/>
          <a:p>
            <a:pPr marL="285750" lvl="0" indent="-228600" algn="just">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GlucoTrack</a:t>
            </a:r>
            <a:r>
              <a:rPr lang="en-US" sz="1400" dirty="0">
                <a:latin typeface="Arial" panose="020B0604020202020204" pitchFamily="34" charset="0"/>
                <a:cs typeface="Arial" panose="020B0604020202020204" pitchFamily="34" charset="0"/>
              </a:rPr>
              <a:t> app will align with the digital healthcare policy of the NHS to improve patient experience through inclusive actions (NHS England, 2023). The app follows the inclusive digital healthcare policy of NHS that can definitely influence the experience of the patients to a great extent. </a:t>
            </a:r>
          </a:p>
          <a:p>
            <a:pPr marL="285750" lvl="0" indent="-228600" algn="just">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Every medical professional will be able to manage the patients better as they learn to track their symptoms and progression more efficiently (Henshall et al., 2022).  </a:t>
            </a:r>
          </a:p>
          <a:p>
            <a:pPr marL="285750" indent="-228600" algn="just">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By following the policy, the app will effectively provide better opportunities for the medical professionals to enhance their skills in patient management (Fitzpatrick, 2023). </a:t>
            </a:r>
          </a:p>
          <a:p>
            <a:pPr marL="285750" indent="-228600" algn="just">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This policy is effective for better patient outcomes regarding diabetes and ensures every patient is able to understand their own medical situation (NHS England, 2023).</a:t>
            </a:r>
          </a:p>
          <a:p>
            <a:pPr marL="285750" indent="-228600" algn="just">
              <a:spcAft>
                <a:spcPts val="600"/>
              </a:spcAft>
              <a:buFont typeface="Arial" panose="020B0604020202020204" pitchFamily="34" charset="0"/>
              <a:buChar char="•"/>
            </a:pPr>
            <a:r>
              <a:rPr lang="en-US" sz="1400" dirty="0">
                <a:latin typeface="Arial" panose="020B0604020202020204" pitchFamily="34" charset="0"/>
                <a:ea typeface="Arial" panose="020B0604020202020204" pitchFamily="34" charset="0"/>
                <a:cs typeface="Arial" panose="020B0604020202020204" pitchFamily="34" charset="0"/>
              </a:rPr>
              <a:t>The app developers follow the Diabetes Management Policy mandated by NHS which indicates the need for sufficient training for the workers (</a:t>
            </a:r>
            <a:r>
              <a:rPr lang="en-US" sz="1400" dirty="0" err="1">
                <a:latin typeface="Arial" panose="020B0604020202020204" pitchFamily="34" charset="0"/>
                <a:ea typeface="Arial" panose="020B0604020202020204" pitchFamily="34" charset="0"/>
                <a:cs typeface="Arial" panose="020B0604020202020204" pitchFamily="34" charset="0"/>
              </a:rPr>
              <a:t>SheffieldPartnership.NHS</a:t>
            </a:r>
            <a:r>
              <a:rPr lang="en-US" sz="1400" dirty="0">
                <a:latin typeface="Arial" panose="020B0604020202020204" pitchFamily="34" charset="0"/>
                <a:ea typeface="Arial" panose="020B0604020202020204" pitchFamily="34" charset="0"/>
                <a:cs typeface="Arial" panose="020B0604020202020204" pitchFamily="34" charset="0"/>
              </a:rPr>
              <a:t>, 2023).</a:t>
            </a:r>
          </a:p>
          <a:p>
            <a:pPr marL="285750" indent="-228600" algn="just">
              <a:spcAft>
                <a:spcPts val="600"/>
              </a:spcAft>
              <a:buFont typeface="Arial" panose="020B0604020202020204" pitchFamily="34" charset="0"/>
              <a:buChar char="•"/>
            </a:pPr>
            <a:r>
              <a:rPr lang="en-US" sz="1400" dirty="0">
                <a:latin typeface="Arial" panose="020B0604020202020204" pitchFamily="34" charset="0"/>
                <a:ea typeface="Arial" panose="020B0604020202020204" pitchFamily="34" charset="0"/>
                <a:cs typeface="Arial" panose="020B0604020202020204" pitchFamily="34" charset="0"/>
              </a:rPr>
              <a:t>Through this app, specialized services are offered to diabetic patients (Eberle, </a:t>
            </a:r>
            <a:r>
              <a:rPr lang="en-US" sz="1400" dirty="0" err="1">
                <a:latin typeface="Arial" panose="020B0604020202020204" pitchFamily="34" charset="0"/>
                <a:ea typeface="Arial" panose="020B0604020202020204" pitchFamily="34" charset="0"/>
                <a:cs typeface="Arial" panose="020B0604020202020204" pitchFamily="34" charset="0"/>
              </a:rPr>
              <a:t>Löhnert</a:t>
            </a:r>
            <a:r>
              <a:rPr lang="en-US" sz="1400" dirty="0">
                <a:latin typeface="Arial" panose="020B0604020202020204" pitchFamily="34" charset="0"/>
                <a:ea typeface="Arial" panose="020B0604020202020204" pitchFamily="34" charset="0"/>
                <a:cs typeface="Arial" panose="020B0604020202020204" pitchFamily="34" charset="0"/>
              </a:rPr>
              <a:t> and </a:t>
            </a:r>
            <a:r>
              <a:rPr lang="en-US" sz="1400" dirty="0" err="1">
                <a:latin typeface="Arial" panose="020B0604020202020204" pitchFamily="34" charset="0"/>
                <a:ea typeface="Arial" panose="020B0604020202020204" pitchFamily="34" charset="0"/>
                <a:cs typeface="Arial" panose="020B0604020202020204" pitchFamily="34" charset="0"/>
              </a:rPr>
              <a:t>Stichling</a:t>
            </a:r>
            <a:r>
              <a:rPr lang="en-US" sz="1400" dirty="0">
                <a:latin typeface="Arial" panose="020B0604020202020204" pitchFamily="34" charset="0"/>
                <a:ea typeface="Arial" panose="020B0604020202020204" pitchFamily="34" charset="0"/>
                <a:cs typeface="Arial" panose="020B0604020202020204" pitchFamily="34" charset="0"/>
              </a:rPr>
              <a:t>, 2021). . The patients should be receiving specialized services through the app as it precisely tracks the level of blood sugar and related symptoms. </a:t>
            </a:r>
          </a:p>
          <a:p>
            <a:pPr marL="285750" indent="-228600" algn="just">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diabetes management policy by NHS is followed by the developers of the app as NHS suggests providing adequate training to the medical workers as per this policy (</a:t>
            </a:r>
            <a:r>
              <a:rPr lang="en-US" sz="1400" dirty="0" err="1">
                <a:latin typeface="Arial" panose="020B0604020202020204" pitchFamily="34" charset="0"/>
                <a:cs typeface="Arial" panose="020B0604020202020204" pitchFamily="34" charset="0"/>
              </a:rPr>
              <a:t>SheffieldPartnership.NHS</a:t>
            </a:r>
            <a:r>
              <a:rPr lang="en-US" sz="1400" dirty="0">
                <a:latin typeface="Arial" panose="020B0604020202020204" pitchFamily="34" charset="0"/>
                <a:cs typeface="Arial" panose="020B0604020202020204" pitchFamily="34" charset="0"/>
              </a:rPr>
              <a:t>, 2023). </a:t>
            </a:r>
            <a:endParaRPr lang="en-US" sz="1400" dirty="0">
              <a:latin typeface="Arial" panose="020B0604020202020204" pitchFamily="34" charset="0"/>
              <a:ea typeface="Arial" panose="020B0604020202020204" pitchFamily="34" charset="0"/>
              <a:cs typeface="Arial" panose="020B0604020202020204" pitchFamily="34" charset="0"/>
            </a:endParaRPr>
          </a:p>
          <a:p>
            <a:pPr marL="285750" indent="-228600" algn="just">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p:txBody>
      </p:sp>
      <p:pic>
        <p:nvPicPr>
          <p:cNvPr id="5" name="Picture 2" descr="Health matters: preventing Type 2 Diabetes - GOV.UK">
            <a:extLst>
              <a:ext uri="{FF2B5EF4-FFF2-40B4-BE49-F238E27FC236}">
                <a16:creationId xmlns:a16="http://schemas.microsoft.com/office/drawing/2014/main" id="{9E2901F7-7A89-8978-B49F-A1A72BB46A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86" y="2501927"/>
            <a:ext cx="5546271" cy="3697514"/>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2A2FB3-B73C-77AE-69ED-FF2275C77558}"/>
              </a:ext>
            </a:extLst>
          </p:cNvPr>
          <p:cNvSpPr txBox="1"/>
          <p:nvPr/>
        </p:nvSpPr>
        <p:spPr>
          <a:xfrm>
            <a:off x="-159405" y="6128534"/>
            <a:ext cx="6098720" cy="456535"/>
          </a:xfrm>
          <a:prstGeom prst="rect">
            <a:avLst/>
          </a:prstGeom>
          <a:noFill/>
        </p:spPr>
        <p:txBody>
          <a:bodyPr wrap="square">
            <a:spAutoFit/>
          </a:bodyPr>
          <a:lstStyle/>
          <a:p>
            <a:pPr marR="0" lvl="0" algn="ctr">
              <a:lnSpc>
                <a:spcPct val="150000"/>
              </a:lnSpc>
            </a:pPr>
            <a:r>
              <a:rPr lang="en-US" dirty="0">
                <a:effectLst/>
                <a:latin typeface="Arial" panose="020B0604020202020204" pitchFamily="34" charset="0"/>
                <a:ea typeface="Arial" panose="020B0604020202020204" pitchFamily="34" charset="0"/>
                <a:cs typeface="Arial" panose="020B0604020202020204" pitchFamily="34" charset="0"/>
              </a:rPr>
              <a:t>(</a:t>
            </a:r>
            <a:r>
              <a:rPr lang="en-US" dirty="0" err="1">
                <a:effectLst/>
                <a:latin typeface="Arial" panose="020B0604020202020204" pitchFamily="34" charset="0"/>
                <a:ea typeface="Arial" panose="020B0604020202020204" pitchFamily="34" charset="0"/>
                <a:cs typeface="Arial" panose="020B0604020202020204" pitchFamily="34" charset="0"/>
              </a:rPr>
              <a:t>SheffieldPartnership.NHS</a:t>
            </a:r>
            <a:r>
              <a:rPr lang="en-US" dirty="0">
                <a:effectLst/>
                <a:latin typeface="Arial" panose="020B0604020202020204" pitchFamily="34" charset="0"/>
                <a:ea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96451118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4BDCBB-77D1-DB5F-2F2D-0ECC1F9CA752}"/>
              </a:ext>
            </a:extLst>
          </p:cNvPr>
          <p:cNvSpPr txBox="1"/>
          <p:nvPr/>
        </p:nvSpPr>
        <p:spPr>
          <a:xfrm>
            <a:off x="6469290" y="1225689"/>
            <a:ext cx="4935310" cy="5355312"/>
          </a:xfrm>
          <a:prstGeom prst="rect">
            <a:avLst/>
          </a:prstGeom>
          <a:noFill/>
        </p:spPr>
        <p:txBody>
          <a:bodyPr wrap="square">
            <a:spAutoFit/>
          </a:bodyPr>
          <a:lstStyle/>
          <a:p>
            <a:pPr marL="342900" marR="0" lvl="0" indent="-342900" algn="just">
              <a:buFont typeface="Symbol" panose="05050102010706020507" pitchFamily="18" charset="2"/>
              <a:buChar char=""/>
            </a:pPr>
            <a:r>
              <a:rPr lang="en-US" dirty="0">
                <a:effectLst/>
                <a:latin typeface="Arial" panose="020B0604020202020204" pitchFamily="34" charset="0"/>
                <a:ea typeface="Arial" panose="020B0604020202020204" pitchFamily="34" charset="0"/>
              </a:rPr>
              <a:t>The users are capable of tracking their blood sugar levels, leading to better diabetes management (Reddy and Oliver, 2024). This app is helpful for the users who need to track their blood sugar while leading a healthy lifestyle. </a:t>
            </a:r>
          </a:p>
          <a:p>
            <a:pPr marL="342900" marR="0" lvl="0" indent="-342900" algn="just">
              <a:buFont typeface="Symbol" panose="05050102010706020507" pitchFamily="18" charset="2"/>
              <a:buChar char=""/>
            </a:pPr>
            <a:r>
              <a:rPr lang="en-US" dirty="0">
                <a:effectLst/>
                <a:latin typeface="Arial" panose="020B0604020202020204" pitchFamily="34" charset="0"/>
                <a:ea typeface="Arial" panose="020B0604020202020204" pitchFamily="34" charset="0"/>
              </a:rPr>
              <a:t>This app effectively bridges health-related insights with digital health literacy that increases medical knowledge of the workers and patient satisfaction (Fitzpatrick, 2023). Digital health solutions usually </a:t>
            </a:r>
            <a:r>
              <a:rPr lang="en-US" dirty="0" err="1">
                <a:effectLst/>
                <a:latin typeface="Arial" panose="020B0604020202020204" pitchFamily="34" charset="0"/>
                <a:ea typeface="Arial" panose="020B0604020202020204" pitchFamily="34" charset="0"/>
              </a:rPr>
              <a:t>analyse</a:t>
            </a:r>
            <a:r>
              <a:rPr lang="en-US" dirty="0">
                <a:effectLst/>
                <a:latin typeface="Arial" panose="020B0604020202020204" pitchFamily="34" charset="0"/>
                <a:ea typeface="Arial" panose="020B0604020202020204" pitchFamily="34" charset="0"/>
              </a:rPr>
              <a:t> real-time patient data to share the outcomes with them using predictive health modeling system. </a:t>
            </a:r>
          </a:p>
          <a:p>
            <a:pPr marL="342900" indent="-342900" algn="just">
              <a:buFont typeface="Symbol" panose="05050102010706020507" pitchFamily="18" charset="2"/>
              <a:buChar char=""/>
            </a:pPr>
            <a:r>
              <a:rPr lang="en-US" dirty="0"/>
              <a:t>The app connects the community and advancement of technologies for better digital health outcomes (Abernethy </a:t>
            </a:r>
            <a:r>
              <a:rPr lang="en-US" i="1" dirty="0"/>
              <a:t>et al</a:t>
            </a:r>
            <a:r>
              <a:rPr lang="en-US" dirty="0"/>
              <a:t>., 2022).</a:t>
            </a:r>
            <a:endParaRPr lang="en-US" dirty="0">
              <a:effectLst/>
              <a:latin typeface="Arial" panose="020B0604020202020204" pitchFamily="34" charset="0"/>
              <a:ea typeface="Arial" panose="020B0604020202020204" pitchFamily="34" charset="0"/>
            </a:endParaRPr>
          </a:p>
          <a:p>
            <a:pPr marL="342900" marR="0" lvl="0" indent="-342900" algn="just">
              <a:buFont typeface="Symbol" panose="05050102010706020507" pitchFamily="18" charset="2"/>
              <a:buChar char=""/>
            </a:pPr>
            <a:endParaRPr lang="en-US" dirty="0">
              <a:effectLst/>
              <a:latin typeface="Arial" panose="020B0604020202020204" pitchFamily="34" charset="0"/>
              <a:ea typeface="Arial" panose="020B0604020202020204" pitchFamily="34" charset="0"/>
            </a:endParaRPr>
          </a:p>
        </p:txBody>
      </p:sp>
      <p:sp>
        <p:nvSpPr>
          <p:cNvPr id="3" name="TextBox 2">
            <a:extLst>
              <a:ext uri="{FF2B5EF4-FFF2-40B4-BE49-F238E27FC236}">
                <a16:creationId xmlns:a16="http://schemas.microsoft.com/office/drawing/2014/main" id="{68F1EC0D-0B28-8930-A6C1-5793FFC9C596}"/>
              </a:ext>
            </a:extLst>
          </p:cNvPr>
          <p:cNvSpPr txBox="1"/>
          <p:nvPr/>
        </p:nvSpPr>
        <p:spPr>
          <a:xfrm>
            <a:off x="3163661" y="435819"/>
            <a:ext cx="6098720" cy="584775"/>
          </a:xfrm>
          <a:prstGeom prst="rect">
            <a:avLst/>
          </a:prstGeom>
          <a:noFill/>
        </p:spPr>
        <p:txBody>
          <a:bodyPr wrap="square">
            <a:spAutoFit/>
          </a:bodyPr>
          <a:lstStyle/>
          <a:p>
            <a:pPr algn="ctr"/>
            <a:r>
              <a:rPr lang="en-US" sz="3200" b="1" dirty="0">
                <a:effectLst/>
                <a:latin typeface="Arial" panose="020B0604020202020204" pitchFamily="34" charset="0"/>
                <a:ea typeface="Arial" panose="020B0604020202020204" pitchFamily="34" charset="0"/>
              </a:rPr>
              <a:t>Implication in education</a:t>
            </a:r>
            <a:endParaRPr lang="en-US" sz="3200" dirty="0"/>
          </a:p>
        </p:txBody>
      </p:sp>
      <p:pic>
        <p:nvPicPr>
          <p:cNvPr id="4" name="Picture 3">
            <a:extLst>
              <a:ext uri="{FF2B5EF4-FFF2-40B4-BE49-F238E27FC236}">
                <a16:creationId xmlns:a16="http://schemas.microsoft.com/office/drawing/2014/main" id="{2ECE6D31-8A74-41AC-C6BB-B32C116B8711}"/>
              </a:ext>
            </a:extLst>
          </p:cNvPr>
          <p:cNvPicPr>
            <a:picLocks noChangeAspect="1"/>
          </p:cNvPicPr>
          <p:nvPr/>
        </p:nvPicPr>
        <p:blipFill>
          <a:blip r:embed="rId3"/>
          <a:stretch>
            <a:fillRect/>
          </a:stretch>
        </p:blipFill>
        <p:spPr>
          <a:xfrm>
            <a:off x="637413" y="1399876"/>
            <a:ext cx="5458587" cy="4286848"/>
          </a:xfrm>
          <a:prstGeom prst="rect">
            <a:avLst/>
          </a:prstGeom>
          <a:ln>
            <a:solidFill>
              <a:schemeClr val="accent1"/>
            </a:solidFill>
          </a:ln>
        </p:spPr>
      </p:pic>
      <p:sp>
        <p:nvSpPr>
          <p:cNvPr id="6" name="TextBox 5">
            <a:extLst>
              <a:ext uri="{FF2B5EF4-FFF2-40B4-BE49-F238E27FC236}">
                <a16:creationId xmlns:a16="http://schemas.microsoft.com/office/drawing/2014/main" id="{B9734F4D-72E5-276E-1D8A-BEAAA78D08A7}"/>
              </a:ext>
            </a:extLst>
          </p:cNvPr>
          <p:cNvSpPr txBox="1"/>
          <p:nvPr/>
        </p:nvSpPr>
        <p:spPr>
          <a:xfrm>
            <a:off x="787400" y="6237515"/>
            <a:ext cx="6096000" cy="276999"/>
          </a:xfrm>
          <a:prstGeom prst="rect">
            <a:avLst/>
          </a:prstGeom>
          <a:noFill/>
        </p:spPr>
        <p:txBody>
          <a:bodyPr wrap="square">
            <a:spAutoFit/>
          </a:bodyPr>
          <a:lstStyle/>
          <a:p>
            <a:r>
              <a:rPr lang="en-US" sz="1200" dirty="0">
                <a:effectLst/>
                <a:latin typeface="Arial" panose="020B0604020202020204" pitchFamily="34" charset="0"/>
                <a:ea typeface="Arial" panose="020B0604020202020204" pitchFamily="34" charset="0"/>
              </a:rPr>
              <a:t>(Fitzpatrick, 2023)</a:t>
            </a:r>
            <a:endParaRPr lang="en-IN" sz="1200" dirty="0"/>
          </a:p>
        </p:txBody>
      </p:sp>
    </p:spTree>
    <p:extLst>
      <p:ext uri="{BB962C8B-B14F-4D97-AF65-F5344CB8AC3E}">
        <p14:creationId xmlns:p14="http://schemas.microsoft.com/office/powerpoint/2010/main" val="385154059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A1E583-9D97-1510-3799-5C8C96F24B09}"/>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kern="1200" dirty="0">
                <a:effectLst/>
                <a:latin typeface="Arial" panose="020B0604020202020204" pitchFamily="34" charset="0"/>
                <a:ea typeface="+mj-ea"/>
                <a:cs typeface="Arial" panose="020B0604020202020204" pitchFamily="34" charset="0"/>
              </a:rPr>
              <a:t>Education required</a:t>
            </a:r>
            <a:endParaRPr lang="en-US" sz="4000" kern="1200" dirty="0">
              <a:latin typeface="Arial" panose="020B0604020202020204" pitchFamily="34" charset="0"/>
              <a:ea typeface="+mj-ea"/>
              <a:cs typeface="Arial" panose="020B0604020202020204" pitchFamily="34" charset="0"/>
            </a:endParaRPr>
          </a:p>
        </p:txBody>
      </p:sp>
      <p:graphicFrame>
        <p:nvGraphicFramePr>
          <p:cNvPr id="5" name="TextBox 1">
            <a:extLst>
              <a:ext uri="{FF2B5EF4-FFF2-40B4-BE49-F238E27FC236}">
                <a16:creationId xmlns:a16="http://schemas.microsoft.com/office/drawing/2014/main" id="{2F7D444B-6457-8C19-5D94-87F02CEE991A}"/>
              </a:ext>
            </a:extLst>
          </p:cNvPr>
          <p:cNvGraphicFramePr/>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09687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387C-B2F8-6288-E805-237F7F558D8A}"/>
              </a:ext>
            </a:extLst>
          </p:cNvPr>
          <p:cNvSpPr>
            <a:spLocks noGrp="1"/>
          </p:cNvSpPr>
          <p:nvPr>
            <p:ph type="title"/>
          </p:nvPr>
        </p:nvSpPr>
        <p:spPr>
          <a:xfrm>
            <a:off x="1137034" y="609600"/>
            <a:ext cx="4784796" cy="1330840"/>
          </a:xfrm>
        </p:spPr>
        <p:txBody>
          <a:bodyPr>
            <a:normAutofit/>
          </a:bodyPr>
          <a:lstStyle/>
          <a:p>
            <a:r>
              <a:rPr lang="en-US" b="1" dirty="0"/>
              <a:t>Need of the interventions</a:t>
            </a:r>
            <a:endParaRPr lang="en-US" dirty="0"/>
          </a:p>
        </p:txBody>
      </p:sp>
      <p:sp>
        <p:nvSpPr>
          <p:cNvPr id="3" name="Content Placeholder 2">
            <a:extLst>
              <a:ext uri="{FF2B5EF4-FFF2-40B4-BE49-F238E27FC236}">
                <a16:creationId xmlns:a16="http://schemas.microsoft.com/office/drawing/2014/main" id="{9E379D3E-7438-2642-BF03-6CF883FAA385}"/>
              </a:ext>
            </a:extLst>
          </p:cNvPr>
          <p:cNvSpPr>
            <a:spLocks noGrp="1"/>
          </p:cNvSpPr>
          <p:nvPr>
            <p:ph idx="1"/>
          </p:nvPr>
        </p:nvSpPr>
        <p:spPr>
          <a:xfrm>
            <a:off x="1137034" y="2194102"/>
            <a:ext cx="4438036" cy="3908585"/>
          </a:xfrm>
        </p:spPr>
        <p:txBody>
          <a:bodyPr>
            <a:normAutofit fontScale="92500" lnSpcReduction="20000"/>
          </a:bodyPr>
          <a:lstStyle/>
          <a:p>
            <a:pPr lvl="0"/>
            <a:r>
              <a:rPr lang="en-US" sz="2000" dirty="0"/>
              <a:t>Accuracy and convenience of glucose monitoring.</a:t>
            </a:r>
          </a:p>
          <a:p>
            <a:pPr lvl="0"/>
            <a:r>
              <a:rPr lang="en-US" sz="2000" dirty="0"/>
              <a:t>Doing glucose checks in the labs is more expensive (Reddy and Oliver, 2024).</a:t>
            </a:r>
          </a:p>
          <a:p>
            <a:pPr lvl="0"/>
            <a:r>
              <a:rPr lang="en-US" sz="2000" dirty="0"/>
              <a:t>The regular trend can be identified in a specific interval without anyone’s help (</a:t>
            </a:r>
            <a:r>
              <a:rPr lang="en-US" sz="2000" dirty="0" err="1"/>
              <a:t>Pfutzner</a:t>
            </a:r>
            <a:r>
              <a:rPr lang="en-US" sz="2000" dirty="0"/>
              <a:t> et al., 2019).</a:t>
            </a:r>
          </a:p>
          <a:p>
            <a:pPr lvl="0"/>
            <a:r>
              <a:rPr lang="en-US" sz="2000" dirty="0"/>
              <a:t>Real-time alerts and support</a:t>
            </a:r>
          </a:p>
          <a:p>
            <a:pPr lvl="0"/>
            <a:r>
              <a:rPr lang="en-US" sz="2000" dirty="0"/>
              <a:t>Self-management of glucose level. </a:t>
            </a:r>
          </a:p>
          <a:p>
            <a:r>
              <a:rPr lang="en-US" sz="2000" dirty="0"/>
              <a:t>It is required for daily monitoring of glucose, and it also can enhance overall health by monitoring in a specific interval of glucose without excessive costing (Fitzpatrick, 2023). </a:t>
            </a:r>
          </a:p>
          <a:p>
            <a:endParaRPr lang="en-US" sz="2000" dirty="0"/>
          </a:p>
        </p:txBody>
      </p:sp>
      <p:pic>
        <p:nvPicPr>
          <p:cNvPr id="1026" name="Picture 2" descr="A graph showing the amount of blood sugar in the blood&#10;&#10;AI-generated content may be incorrect.">
            <a:extLst>
              <a:ext uri="{FF2B5EF4-FFF2-40B4-BE49-F238E27FC236}">
                <a16:creationId xmlns:a16="http://schemas.microsoft.com/office/drawing/2014/main" id="{75D95602-4E29-4213-CA77-A63947E9FA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21830" y="1514054"/>
            <a:ext cx="5696430" cy="38521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C830C2-DA9C-8B49-C8DB-2CED474EBD9E}"/>
              </a:ext>
            </a:extLst>
          </p:cNvPr>
          <p:cNvSpPr txBox="1"/>
          <p:nvPr/>
        </p:nvSpPr>
        <p:spPr>
          <a:xfrm>
            <a:off x="7576820" y="6085949"/>
            <a:ext cx="3236846" cy="369332"/>
          </a:xfrm>
          <a:prstGeom prst="rect">
            <a:avLst/>
          </a:prstGeom>
          <a:noFill/>
        </p:spPr>
        <p:txBody>
          <a:bodyPr wrap="square" rtlCol="0">
            <a:spAutoFit/>
          </a:bodyPr>
          <a:lstStyle/>
          <a:p>
            <a:r>
              <a:rPr lang="en-US" dirty="0"/>
              <a:t>(Source: </a:t>
            </a:r>
            <a:r>
              <a:rPr lang="en-US" dirty="0" err="1"/>
              <a:t>Pfutzner</a:t>
            </a:r>
            <a:r>
              <a:rPr lang="en-US" dirty="0"/>
              <a:t> et al., 2019)</a:t>
            </a:r>
          </a:p>
        </p:txBody>
      </p:sp>
    </p:spTree>
    <p:extLst>
      <p:ext uri="{BB962C8B-B14F-4D97-AF65-F5344CB8AC3E}">
        <p14:creationId xmlns:p14="http://schemas.microsoft.com/office/powerpoint/2010/main" val="38124583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B61EC-E1CF-AA6A-BE77-E9F48219D650}"/>
              </a:ext>
            </a:extLst>
          </p:cNvPr>
          <p:cNvSpPr>
            <a:spLocks noGrp="1"/>
          </p:cNvSpPr>
          <p:nvPr>
            <p:ph type="title"/>
          </p:nvPr>
        </p:nvSpPr>
        <p:spPr/>
        <p:txBody>
          <a:bodyPr anchor="ctr">
            <a:normAutofit/>
          </a:bodyPr>
          <a:lstStyle/>
          <a:p>
            <a:pPr algn="ctr"/>
            <a:r>
              <a:rPr lang="en-US" sz="4000" b="1" dirty="0"/>
              <a:t>Implication in the research and opportunities </a:t>
            </a:r>
            <a:endParaRPr lang="en-US" sz="4000" dirty="0"/>
          </a:p>
        </p:txBody>
      </p:sp>
      <p:graphicFrame>
        <p:nvGraphicFramePr>
          <p:cNvPr id="5" name="Content Placeholder 2">
            <a:extLst>
              <a:ext uri="{FF2B5EF4-FFF2-40B4-BE49-F238E27FC236}">
                <a16:creationId xmlns:a16="http://schemas.microsoft.com/office/drawing/2014/main" id="{7DF61E57-B3B3-629D-D971-32CBEFF4BDE7}"/>
              </a:ext>
            </a:extLst>
          </p:cNvPr>
          <p:cNvGraphicFramePr>
            <a:graphicFrameLocks noGrp="1"/>
          </p:cNvGraphicFramePr>
          <p:nvPr>
            <p:ph sz="half" idx="2"/>
          </p:nvPr>
        </p:nvGraphicFramePr>
        <p:xfrm>
          <a:off x="228600" y="2201863"/>
          <a:ext cx="5867400" cy="398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37BA2A85-7F36-A28C-F032-4C960202BF7F}"/>
              </a:ext>
            </a:extLst>
          </p:cNvPr>
          <p:cNvGraphicFramePr/>
          <p:nvPr/>
        </p:nvGraphicFramePr>
        <p:xfrm>
          <a:off x="5926992" y="1279095"/>
          <a:ext cx="6036407" cy="491056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161030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19D0F-F79A-CD75-9479-02C264842363}"/>
              </a:ext>
            </a:extLst>
          </p:cNvPr>
          <p:cNvSpPr>
            <a:spLocks noGrp="1"/>
          </p:cNvSpPr>
          <p:nvPr>
            <p:ph type="title"/>
          </p:nvPr>
        </p:nvSpPr>
        <p:spPr>
          <a:xfrm>
            <a:off x="1371597" y="348865"/>
            <a:ext cx="10044023" cy="877729"/>
          </a:xfrm>
        </p:spPr>
        <p:txBody>
          <a:bodyPr anchor="ctr">
            <a:normAutofit/>
          </a:bodyPr>
          <a:lstStyle/>
          <a:p>
            <a:pPr algn="ctr"/>
            <a:r>
              <a:rPr lang="en-US" sz="4000" b="1" dirty="0"/>
              <a:t>Research opportunities  </a:t>
            </a:r>
            <a:endParaRPr lang="en-US" sz="4000" dirty="0"/>
          </a:p>
        </p:txBody>
      </p:sp>
      <p:graphicFrame>
        <p:nvGraphicFramePr>
          <p:cNvPr id="5" name="Content Placeholder 2">
            <a:extLst>
              <a:ext uri="{FF2B5EF4-FFF2-40B4-BE49-F238E27FC236}">
                <a16:creationId xmlns:a16="http://schemas.microsoft.com/office/drawing/2014/main" id="{7421F698-F573-3B10-AB62-6C3202DF103D}"/>
              </a:ext>
            </a:extLst>
          </p:cNvPr>
          <p:cNvGraphicFramePr>
            <a:graphicFrameLocks noGrp="1"/>
          </p:cNvGraphicFramePr>
          <p:nvPr>
            <p:ph idx="1"/>
          </p:nvPr>
        </p:nvGraphicFramePr>
        <p:xfrm>
          <a:off x="632085" y="1924820"/>
          <a:ext cx="10927829" cy="4745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1938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4E814-D4BD-A798-2B35-8E2DF6D55273}"/>
              </a:ext>
            </a:extLst>
          </p:cNvPr>
          <p:cNvSpPr>
            <a:spLocks noGrp="1"/>
          </p:cNvSpPr>
          <p:nvPr>
            <p:ph type="title"/>
          </p:nvPr>
        </p:nvSpPr>
        <p:spPr>
          <a:xfrm>
            <a:off x="5827048" y="387572"/>
            <a:ext cx="5721484" cy="1325563"/>
          </a:xfrm>
        </p:spPr>
        <p:txBody>
          <a:bodyPr vert="horz" lIns="91440" tIns="45720" rIns="91440" bIns="45720" rtlCol="0" anchor="ctr">
            <a:normAutofit/>
          </a:bodyPr>
          <a:lstStyle/>
          <a:p>
            <a:r>
              <a:rPr lang="en-US" sz="4100" b="1" dirty="0" err="1"/>
              <a:t>Summarise</a:t>
            </a:r>
            <a:r>
              <a:rPr lang="en-US" sz="4100" b="1" dirty="0"/>
              <a:t> the group presentation </a:t>
            </a:r>
            <a:endParaRPr lang="en-US" sz="4100" dirty="0"/>
          </a:p>
        </p:txBody>
      </p:sp>
      <p:graphicFrame>
        <p:nvGraphicFramePr>
          <p:cNvPr id="3" name="Diagram 2">
            <a:extLst>
              <a:ext uri="{FF2B5EF4-FFF2-40B4-BE49-F238E27FC236}">
                <a16:creationId xmlns:a16="http://schemas.microsoft.com/office/drawing/2014/main" id="{14E05633-17BA-8029-E113-58678D880E27}"/>
              </a:ext>
            </a:extLst>
          </p:cNvPr>
          <p:cNvGraphicFramePr/>
          <p:nvPr>
            <p:extLst>
              <p:ext uri="{D42A27DB-BD31-4B8C-83A1-F6EECF244321}">
                <p14:modId xmlns:p14="http://schemas.microsoft.com/office/powerpoint/2010/main" val="971409927"/>
              </p:ext>
            </p:extLst>
          </p:nvPr>
        </p:nvGraphicFramePr>
        <p:xfrm>
          <a:off x="403653" y="1477148"/>
          <a:ext cx="4800385" cy="440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2">
            <a:extLst>
              <a:ext uri="{FF2B5EF4-FFF2-40B4-BE49-F238E27FC236}">
                <a16:creationId xmlns:a16="http://schemas.microsoft.com/office/drawing/2014/main" id="{89346214-E292-B2D1-670D-B8B698233E1E}"/>
              </a:ext>
            </a:extLst>
          </p:cNvPr>
          <p:cNvGraphicFramePr>
            <a:graphicFrameLocks noGrp="1"/>
          </p:cNvGraphicFramePr>
          <p:nvPr>
            <p:ph idx="1"/>
          </p:nvPr>
        </p:nvGraphicFramePr>
        <p:xfrm>
          <a:off x="5827048" y="1946684"/>
          <a:ext cx="5721484"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TextBox 9">
            <a:extLst>
              <a:ext uri="{FF2B5EF4-FFF2-40B4-BE49-F238E27FC236}">
                <a16:creationId xmlns:a16="http://schemas.microsoft.com/office/drawing/2014/main" id="{7B1A3555-6B2C-1DC8-5D00-F4D7BBC309B3}"/>
              </a:ext>
            </a:extLst>
          </p:cNvPr>
          <p:cNvSpPr txBox="1"/>
          <p:nvPr/>
        </p:nvSpPr>
        <p:spPr>
          <a:xfrm>
            <a:off x="1078705" y="245739"/>
            <a:ext cx="6093068" cy="707886"/>
          </a:xfrm>
          <a:prstGeom prst="rect">
            <a:avLst/>
          </a:prstGeom>
          <a:noFill/>
        </p:spPr>
        <p:txBody>
          <a:bodyPr wrap="square">
            <a:spAutoFit/>
          </a:bodyPr>
          <a:lstStyle/>
          <a:p>
            <a:r>
              <a:rPr lang="en-US" sz="4000" b="1" dirty="0"/>
              <a:t>Conclusion: </a:t>
            </a:r>
            <a:endParaRPr lang="en-US" sz="4000" dirty="0"/>
          </a:p>
        </p:txBody>
      </p:sp>
    </p:spTree>
    <p:extLst>
      <p:ext uri="{BB962C8B-B14F-4D97-AF65-F5344CB8AC3E}">
        <p14:creationId xmlns:p14="http://schemas.microsoft.com/office/powerpoint/2010/main" val="353309758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FAA12A-6F64-BB78-212F-E9B698D10AEC}"/>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Future implications</a:t>
            </a:r>
            <a:endParaRPr lang="en-US" sz="4000">
              <a:solidFill>
                <a:srgbClr val="FFFFFF"/>
              </a:solidFill>
            </a:endParaRPr>
          </a:p>
        </p:txBody>
      </p:sp>
      <p:graphicFrame>
        <p:nvGraphicFramePr>
          <p:cNvPr id="2052" name="Content Placeholder 2">
            <a:extLst>
              <a:ext uri="{FF2B5EF4-FFF2-40B4-BE49-F238E27FC236}">
                <a16:creationId xmlns:a16="http://schemas.microsoft.com/office/drawing/2014/main" id="{F64F8BEA-BA63-0C44-A1D4-72F6AEE6DF22}"/>
              </a:ext>
            </a:extLst>
          </p:cNvPr>
          <p:cNvGraphicFramePr>
            <a:graphicFrameLocks noGrp="1"/>
          </p:cNvGraphicFramePr>
          <p:nvPr>
            <p:ph idx="1"/>
            <p:extLst>
              <p:ext uri="{D42A27DB-BD31-4B8C-83A1-F6EECF244321}">
                <p14:modId xmlns:p14="http://schemas.microsoft.com/office/powerpoint/2010/main" val="20866608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642465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FF372-5178-8235-8D14-0B4543463C2E}"/>
              </a:ext>
            </a:extLst>
          </p:cNvPr>
          <p:cNvSpPr>
            <a:spLocks noGrp="1"/>
          </p:cNvSpPr>
          <p:nvPr>
            <p:ph type="title"/>
          </p:nvPr>
        </p:nvSpPr>
        <p:spPr>
          <a:xfrm>
            <a:off x="838200" y="365125"/>
            <a:ext cx="10515600" cy="1325563"/>
          </a:xfrm>
        </p:spPr>
        <p:txBody>
          <a:bodyPr>
            <a:normAutofit/>
          </a:bodyPr>
          <a:lstStyle/>
          <a:p>
            <a:r>
              <a:rPr lang="en-US" sz="5400" b="1">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911A3741-8E9E-ADA7-A6AA-84041DC76FC0}"/>
              </a:ext>
            </a:extLst>
          </p:cNvPr>
          <p:cNvSpPr>
            <a:spLocks noGrp="1"/>
          </p:cNvSpPr>
          <p:nvPr>
            <p:ph idx="1"/>
          </p:nvPr>
        </p:nvSpPr>
        <p:spPr>
          <a:xfrm>
            <a:off x="838200" y="1929384"/>
            <a:ext cx="10515600" cy="4251960"/>
          </a:xfrm>
        </p:spPr>
        <p:txBody>
          <a:bodyPr>
            <a:normAutofit/>
          </a:bodyPr>
          <a:lstStyle/>
          <a:p>
            <a:pPr marL="0" indent="0">
              <a:buNone/>
            </a:pPr>
            <a:r>
              <a:rPr lang="en-GB" sz="600">
                <a:latin typeface="Arial" panose="020B0604020202020204" pitchFamily="34" charset="0"/>
                <a:cs typeface="Arial" panose="020B0604020202020204" pitchFamily="34" charset="0"/>
              </a:rPr>
              <a:t>Abasi, S., Yazdani, A., Kiani, S. and Mahmoudzadeh‐Sagheb, Z., (2021). Effectiveness of mobile health‐based self‐management application for posttransplant cares: A systematic review. </a:t>
            </a:r>
            <a:r>
              <a:rPr lang="en-GB" sz="600" i="1">
                <a:latin typeface="Arial" panose="020B0604020202020204" pitchFamily="34" charset="0"/>
                <a:cs typeface="Arial" panose="020B0604020202020204" pitchFamily="34" charset="0"/>
              </a:rPr>
              <a:t>Health science reports</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4</a:t>
            </a:r>
            <a:r>
              <a:rPr lang="en-GB" sz="600">
                <a:latin typeface="Arial" panose="020B0604020202020204" pitchFamily="34" charset="0"/>
                <a:cs typeface="Arial" panose="020B0604020202020204" pitchFamily="34" charset="0"/>
              </a:rPr>
              <a:t>(4), p.e434. </a:t>
            </a:r>
            <a:r>
              <a:rPr lang="en-GB" sz="600" u="sng">
                <a:latin typeface="Arial" panose="020B0604020202020204" pitchFamily="34" charset="0"/>
                <a:cs typeface="Arial" panose="020B0604020202020204" pitchFamily="34" charset="0"/>
                <a:hlinkClick r:id="rId3"/>
              </a:rPr>
              <a:t>https://onlinelibrary.wiley.com/doi/pdfdirect/10.1002/hsr2.434</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Abernethy, A., Adams, L., Barrett, M., Bechtel, C., Brennan, P., Butte, A., Faulkner, J., Fontaine, E., Friedhoff, S., Halamka, J. and Howell, M., (2022). The promise of digital health: then, now, and the future. </a:t>
            </a:r>
            <a:r>
              <a:rPr lang="en-GB" sz="600" i="1">
                <a:latin typeface="Arial" panose="020B0604020202020204" pitchFamily="34" charset="0"/>
                <a:cs typeface="Arial" panose="020B0604020202020204" pitchFamily="34" charset="0"/>
              </a:rPr>
              <a:t>NAM perspectives</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2022</a:t>
            </a:r>
            <a:r>
              <a:rPr lang="en-GB" sz="600">
                <a:latin typeface="Arial" panose="020B0604020202020204" pitchFamily="34" charset="0"/>
                <a:cs typeface="Arial" panose="020B0604020202020204" pitchFamily="34" charset="0"/>
              </a:rPr>
              <a:t>, pp.10-31478. </a:t>
            </a:r>
            <a:r>
              <a:rPr lang="en-GB" sz="600" u="sng">
                <a:latin typeface="Arial" panose="020B0604020202020204" pitchFamily="34" charset="0"/>
                <a:cs typeface="Arial" panose="020B0604020202020204" pitchFamily="34" charset="0"/>
                <a:hlinkClick r:id="rId4"/>
              </a:rPr>
              <a:t>https://pmc.ncbi.nlm.nih.gov/articles/PMC9499383/pdf/nampsp-2022-202206e.pdf</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Abernethy, A., Adams, L., Barrett, M., Bechtel, C., Brennan, P., Butte, A., Faulkner, J., Fontaine, E., Friedhoff, S., Halamka, J. and Howell, M., (2022). The promise of digital health: then, now, and the future. </a:t>
            </a:r>
            <a:r>
              <a:rPr lang="en-GB" sz="600" i="1">
                <a:latin typeface="Arial" panose="020B0604020202020204" pitchFamily="34" charset="0"/>
                <a:cs typeface="Arial" panose="020B0604020202020204" pitchFamily="34" charset="0"/>
              </a:rPr>
              <a:t>NAM perspectives</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2022</a:t>
            </a:r>
            <a:r>
              <a:rPr lang="en-GB" sz="600">
                <a:latin typeface="Arial" panose="020B0604020202020204" pitchFamily="34" charset="0"/>
                <a:cs typeface="Arial" panose="020B0604020202020204" pitchFamily="34" charset="0"/>
              </a:rPr>
              <a:t>, pp.10-31478. </a:t>
            </a:r>
            <a:r>
              <a:rPr lang="en-GB" sz="600" u="sng">
                <a:latin typeface="Arial" panose="020B0604020202020204" pitchFamily="34" charset="0"/>
                <a:cs typeface="Arial" panose="020B0604020202020204" pitchFamily="34" charset="0"/>
                <a:hlinkClick r:id="rId4"/>
              </a:rPr>
              <a:t>https://pmc.ncbi.nlm.nih.gov/articles/PMC9499383/pdf/nampsp-2022-202206e.pdf</a:t>
            </a:r>
            <a:endParaRPr lang="en-US" sz="600">
              <a:latin typeface="Arial" panose="020B0604020202020204" pitchFamily="34" charset="0"/>
              <a:cs typeface="Arial" panose="020B0604020202020204" pitchFamily="34" charset="0"/>
            </a:endParaRPr>
          </a:p>
          <a:p>
            <a:pPr marL="0" indent="0">
              <a:buNone/>
            </a:pPr>
            <a:r>
              <a:rPr lang="en-US" sz="600">
                <a:latin typeface="Arial" panose="020B0604020202020204" pitchFamily="34" charset="0"/>
                <a:cs typeface="Arial" panose="020B0604020202020204" pitchFamily="34" charset="0"/>
              </a:rPr>
              <a:t>Bowler, A.L.M., Whitfield, J., Marshall, L., Coffey, V.G., Burke, L.M. and Cox, G.R., (2022). The use of continuous glucose monitors in sport: possible applications and considerations. </a:t>
            </a:r>
            <a:r>
              <a:rPr lang="en-US" sz="600" i="1">
                <a:latin typeface="Arial" panose="020B0604020202020204" pitchFamily="34" charset="0"/>
                <a:cs typeface="Arial" panose="020B0604020202020204" pitchFamily="34" charset="0"/>
              </a:rPr>
              <a:t>International Journal of Sport Nutrition and Exercise Metabolism</a:t>
            </a:r>
            <a:r>
              <a:rPr lang="en-US" sz="600">
                <a:latin typeface="Arial" panose="020B0604020202020204" pitchFamily="34" charset="0"/>
                <a:cs typeface="Arial" panose="020B0604020202020204" pitchFamily="34" charset="0"/>
              </a:rPr>
              <a:t>, </a:t>
            </a:r>
            <a:r>
              <a:rPr lang="en-US" sz="600" i="1">
                <a:latin typeface="Arial" panose="020B0604020202020204" pitchFamily="34" charset="0"/>
                <a:cs typeface="Arial" panose="020B0604020202020204" pitchFamily="34" charset="0"/>
              </a:rPr>
              <a:t>33</a:t>
            </a:r>
            <a:r>
              <a:rPr lang="en-US" sz="600">
                <a:latin typeface="Arial" panose="020B0604020202020204" pitchFamily="34" charset="0"/>
                <a:cs typeface="Arial" panose="020B0604020202020204" pitchFamily="34" charset="0"/>
              </a:rPr>
              <a:t>(2), pp.121-132.</a:t>
            </a:r>
            <a:r>
              <a:rPr lang="en-US" sz="600" u="sng">
                <a:latin typeface="Arial" panose="020B0604020202020204" pitchFamily="34" charset="0"/>
                <a:cs typeface="Arial" panose="020B0604020202020204" pitchFamily="34" charset="0"/>
                <a:hlinkClick r:id="rId5"/>
              </a:rPr>
              <a:t>https://journals.humankinetics.com/view/journals/ijsnem/33/2/article-p121.xml?content=fulltext</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Brands, M.R., Gouw, S.C., Beestrum, M., Cronin, R.M., Fijnvandraat, K. and Badawy, S.M., (2022). Patient-centered digital health records and their effects on health outcomes: systematic review. </a:t>
            </a:r>
            <a:r>
              <a:rPr lang="en-GB" sz="600" i="1">
                <a:latin typeface="Arial" panose="020B0604020202020204" pitchFamily="34" charset="0"/>
                <a:cs typeface="Arial" panose="020B0604020202020204" pitchFamily="34" charset="0"/>
              </a:rPr>
              <a:t>Journal of medical Internet research</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24</a:t>
            </a:r>
            <a:r>
              <a:rPr lang="en-GB" sz="600">
                <a:latin typeface="Arial" panose="020B0604020202020204" pitchFamily="34" charset="0"/>
                <a:cs typeface="Arial" panose="020B0604020202020204" pitchFamily="34" charset="0"/>
              </a:rPr>
              <a:t>(12), p.e43086. </a:t>
            </a:r>
            <a:r>
              <a:rPr lang="en-GB" sz="600" u="sng">
                <a:latin typeface="Arial" panose="020B0604020202020204" pitchFamily="34" charset="0"/>
                <a:cs typeface="Arial" panose="020B0604020202020204" pitchFamily="34" charset="0"/>
                <a:hlinkClick r:id="rId6"/>
              </a:rPr>
              <a:t>https://www.jmir.org/2022/12/e43086/</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Butcher, C.J. and Hussain, W., (2022). Digital healthcare: the future. </a:t>
            </a:r>
            <a:r>
              <a:rPr lang="en-GB" sz="600" i="1">
                <a:latin typeface="Arial" panose="020B0604020202020204" pitchFamily="34" charset="0"/>
                <a:cs typeface="Arial" panose="020B0604020202020204" pitchFamily="34" charset="0"/>
              </a:rPr>
              <a:t>Future healthcare journal</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9</a:t>
            </a:r>
            <a:r>
              <a:rPr lang="en-GB" sz="600">
                <a:latin typeface="Arial" panose="020B0604020202020204" pitchFamily="34" charset="0"/>
                <a:cs typeface="Arial" panose="020B0604020202020204" pitchFamily="34" charset="0"/>
              </a:rPr>
              <a:t>(2), pp.113-117. </a:t>
            </a:r>
            <a:r>
              <a:rPr lang="en-GB" sz="600" u="sng">
                <a:latin typeface="Arial" panose="020B0604020202020204" pitchFamily="34" charset="0"/>
                <a:cs typeface="Arial" panose="020B0604020202020204" pitchFamily="34" charset="0"/>
                <a:hlinkClick r:id="rId7"/>
              </a:rPr>
              <a:t>https://www.sciencedirect.com/science/article/pii/S2514664524004855</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Eberle, C., Löhnert, M. and Stichling, S., (2021). Effectiveness of disease-specific mHealth apps in patients with diabetes mellitus: scoping review. </a:t>
            </a:r>
            <a:r>
              <a:rPr lang="en-GB" sz="600" i="1">
                <a:latin typeface="Arial" panose="020B0604020202020204" pitchFamily="34" charset="0"/>
                <a:cs typeface="Arial" panose="020B0604020202020204" pitchFamily="34" charset="0"/>
              </a:rPr>
              <a:t>JMIR mHealth and uHealth</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9</a:t>
            </a:r>
            <a:r>
              <a:rPr lang="en-GB" sz="600">
                <a:latin typeface="Arial" panose="020B0604020202020204" pitchFamily="34" charset="0"/>
                <a:cs typeface="Arial" panose="020B0604020202020204" pitchFamily="34" charset="0"/>
              </a:rPr>
              <a:t>(2), p.e23477. </a:t>
            </a:r>
            <a:r>
              <a:rPr lang="en-GB" sz="600" u="sng">
                <a:latin typeface="Arial" panose="020B0604020202020204" pitchFamily="34" charset="0"/>
                <a:cs typeface="Arial" panose="020B0604020202020204" pitchFamily="34" charset="0"/>
                <a:hlinkClick r:id="rId8"/>
              </a:rPr>
              <a:t>https://mhealth.jmir.org/2021/2/e23477</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Fitzpatrick, P.J., (2023). Improving health literacy using the power of digital communications to achieve better health outcomes for patients and practitioners. </a:t>
            </a:r>
            <a:r>
              <a:rPr lang="en-GB" sz="600" i="1">
                <a:latin typeface="Arial" panose="020B0604020202020204" pitchFamily="34" charset="0"/>
                <a:cs typeface="Arial" panose="020B0604020202020204" pitchFamily="34" charset="0"/>
              </a:rPr>
              <a:t>Frontiers in Digital Health</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5</a:t>
            </a:r>
            <a:r>
              <a:rPr lang="en-GB" sz="600">
                <a:latin typeface="Arial" panose="020B0604020202020204" pitchFamily="34" charset="0"/>
                <a:cs typeface="Arial" panose="020B0604020202020204" pitchFamily="34" charset="0"/>
              </a:rPr>
              <a:t>, p.1264780. </a:t>
            </a:r>
            <a:r>
              <a:rPr lang="en-GB" sz="600" u="sng">
                <a:latin typeface="Arial" panose="020B0604020202020204" pitchFamily="34" charset="0"/>
                <a:cs typeface="Arial" panose="020B0604020202020204" pitchFamily="34" charset="0"/>
                <a:hlinkClick r:id="rId9"/>
              </a:rPr>
              <a:t>https://www.frontiersin.org/journals/digital-health/articles/10.3389/fdgth.2023.1264780/pdf</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Henshall, C., Ostinelli, E., Harvey, J., Davey, Z., Aghanenu, B., Cipriani, A. and Attenburrow, M.J., (2022). Examining the effectiveness of web-based interventions to enhance resilience in health care professionals: systematic review. </a:t>
            </a:r>
            <a:r>
              <a:rPr lang="en-GB" sz="600" i="1">
                <a:latin typeface="Arial" panose="020B0604020202020204" pitchFamily="34" charset="0"/>
                <a:cs typeface="Arial" panose="020B0604020202020204" pitchFamily="34" charset="0"/>
              </a:rPr>
              <a:t>JMIR Medical Education</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8</a:t>
            </a:r>
            <a:r>
              <a:rPr lang="en-GB" sz="600">
                <a:latin typeface="Arial" panose="020B0604020202020204" pitchFamily="34" charset="0"/>
                <a:cs typeface="Arial" panose="020B0604020202020204" pitchFamily="34" charset="0"/>
              </a:rPr>
              <a:t>(3), p.e34230. </a:t>
            </a:r>
            <a:r>
              <a:rPr lang="en-GB" sz="600" u="sng">
                <a:latin typeface="Arial" panose="020B0604020202020204" pitchFamily="34" charset="0"/>
                <a:cs typeface="Arial" panose="020B0604020202020204" pitchFamily="34" charset="0"/>
                <a:hlinkClick r:id="rId10"/>
              </a:rPr>
              <a:t>https://mededu.jmir.org/2022/3/e34230/</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Kim, J.H., Choi, W.S., Song, J.Y., Yoon, Y.K., Kim, M.J. and Sohn, J.W., (2021). The role of smart monitoring digital health care system based on smartphone application and personal health record platform for patients diagnosed with coronavirus disease 2019. </a:t>
            </a:r>
            <a:r>
              <a:rPr lang="en-GB" sz="600" i="1">
                <a:latin typeface="Arial" panose="020B0604020202020204" pitchFamily="34" charset="0"/>
                <a:cs typeface="Arial" panose="020B0604020202020204" pitchFamily="34" charset="0"/>
              </a:rPr>
              <a:t>BMC infectious diseases</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21</a:t>
            </a:r>
            <a:r>
              <a:rPr lang="en-GB" sz="600">
                <a:latin typeface="Arial" panose="020B0604020202020204" pitchFamily="34" charset="0"/>
                <a:cs typeface="Arial" panose="020B0604020202020204" pitchFamily="34" charset="0"/>
              </a:rPr>
              <a:t>(1), p.229. </a:t>
            </a:r>
            <a:r>
              <a:rPr lang="en-GB" sz="600" u="sng">
                <a:latin typeface="Arial" panose="020B0604020202020204" pitchFamily="34" charset="0"/>
                <a:cs typeface="Arial" panose="020B0604020202020204" pitchFamily="34" charset="0"/>
                <a:hlinkClick r:id="rId11"/>
              </a:rPr>
              <a:t>https://link.springer.com/content/pdf/10.1186/s12879-021-05898-y.pdf</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NHS England (2023). </a:t>
            </a:r>
            <a:r>
              <a:rPr lang="en-GB" sz="600" i="1">
                <a:latin typeface="Arial" panose="020B0604020202020204" pitchFamily="34" charset="0"/>
                <a:cs typeface="Arial" panose="020B0604020202020204" pitchFamily="34" charset="0"/>
              </a:rPr>
              <a:t>Inclusive digital healthcare: a framework for NHS action on digital inclusion</a:t>
            </a:r>
            <a:r>
              <a:rPr lang="en-GB" sz="600">
                <a:latin typeface="Arial" panose="020B0604020202020204" pitchFamily="34" charset="0"/>
                <a:cs typeface="Arial" panose="020B0604020202020204" pitchFamily="34" charset="0"/>
              </a:rPr>
              <a:t>. [online] NHS England. Available at: </a:t>
            </a:r>
            <a:r>
              <a:rPr lang="en-GB" sz="600" u="sng">
                <a:latin typeface="Arial" panose="020B0604020202020204" pitchFamily="34" charset="0"/>
                <a:cs typeface="Arial" panose="020B0604020202020204" pitchFamily="34" charset="0"/>
                <a:hlinkClick r:id="rId12"/>
              </a:rPr>
              <a:t>https://www.england.nhs.uk/long-read/inclusive-digital-healthcare-a-framework-for-nhs-action-on-digital-inclusion/</a:t>
            </a:r>
            <a:r>
              <a:rPr lang="en-GB" sz="600">
                <a:latin typeface="Arial" panose="020B0604020202020204" pitchFamily="34" charset="0"/>
                <a:cs typeface="Arial" panose="020B0604020202020204" pitchFamily="34" charset="0"/>
              </a:rPr>
              <a:t>. [Accesseed on 5 Nov. 2025]</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Pfützner, A., Strobl, S., Sachsenheimer, D., Lier, A., Ramljak, S. and Demircik, F., (2019). Evaluation of the non-invasive glucose monitoring device GlucoTrack in patients with type 2 diabetes and subjects with prediabetes. </a:t>
            </a:r>
            <a:r>
              <a:rPr lang="en-GB" sz="600" i="1">
                <a:latin typeface="Arial" panose="020B0604020202020204" pitchFamily="34" charset="0"/>
                <a:cs typeface="Arial" panose="020B0604020202020204" pitchFamily="34" charset="0"/>
              </a:rPr>
              <a:t>J. Diabetes Treat</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4</a:t>
            </a:r>
            <a:r>
              <a:rPr lang="en-GB" sz="600">
                <a:latin typeface="Arial" panose="020B0604020202020204" pitchFamily="34" charset="0"/>
                <a:cs typeface="Arial" panose="020B0604020202020204" pitchFamily="34" charset="0"/>
              </a:rPr>
              <a:t>(02). </a:t>
            </a:r>
            <a:r>
              <a:rPr lang="en-GB" sz="600" u="sng">
                <a:latin typeface="Arial" panose="020B0604020202020204" pitchFamily="34" charset="0"/>
                <a:cs typeface="Arial" panose="020B0604020202020204" pitchFamily="34" charset="0"/>
                <a:hlinkClick r:id="rId13"/>
              </a:rPr>
              <a:t>https://integrityapp.mobileprogramming.net/assets/Posters/2017%20ATTD%20(andreas.pfuetzner@pfuetzner-mainz.com)ATTD7-0271%20Poster%20GlucoTrack%20(002).pdf</a:t>
            </a:r>
            <a:r>
              <a:rPr lang="en-GB" sz="600">
                <a:latin typeface="Arial" panose="020B0604020202020204" pitchFamily="34" charset="0"/>
                <a:cs typeface="Arial" panose="020B0604020202020204" pitchFamily="34" charset="0"/>
              </a:rPr>
              <a:t> </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Reddy, M. and Oliver, N., (2024). The role of real‐time continuous glucose monitoring in diabetes management and how it should link to integrated personalized diabetes management. </a:t>
            </a:r>
            <a:r>
              <a:rPr lang="en-GB" sz="600" i="1">
                <a:latin typeface="Arial" panose="020B0604020202020204" pitchFamily="34" charset="0"/>
                <a:cs typeface="Arial" panose="020B0604020202020204" pitchFamily="34" charset="0"/>
              </a:rPr>
              <a:t>Diabetes, Obesity and Metabolism</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26</a:t>
            </a:r>
            <a:r>
              <a:rPr lang="en-GB" sz="600">
                <a:latin typeface="Arial" panose="020B0604020202020204" pitchFamily="34" charset="0"/>
                <a:cs typeface="Arial" panose="020B0604020202020204" pitchFamily="34" charset="0"/>
              </a:rPr>
              <a:t>, pp.46-56. </a:t>
            </a:r>
            <a:r>
              <a:rPr lang="en-GB" sz="600" u="sng">
                <a:latin typeface="Arial" panose="020B0604020202020204" pitchFamily="34" charset="0"/>
                <a:cs typeface="Arial" panose="020B0604020202020204" pitchFamily="34" charset="0"/>
                <a:hlinkClick r:id="rId14"/>
              </a:rPr>
              <a:t>https://dom-pubs.onlinelibrary.wiley.com/doi/pdf/10.1111/dom.15504</a:t>
            </a:r>
            <a:endParaRPr lang="en-US" sz="600">
              <a:latin typeface="Arial" panose="020B0604020202020204" pitchFamily="34" charset="0"/>
              <a:cs typeface="Arial" panose="020B0604020202020204" pitchFamily="34" charset="0"/>
            </a:endParaRPr>
          </a:p>
          <a:p>
            <a:pPr marL="0" indent="0">
              <a:buNone/>
            </a:pPr>
            <a:r>
              <a:rPr lang="en-US" sz="600">
                <a:latin typeface="Arial" panose="020B0604020202020204" pitchFamily="34" charset="0"/>
                <a:cs typeface="Arial" panose="020B0604020202020204" pitchFamily="34" charset="0"/>
              </a:rPr>
              <a:t>SheffieldPartnership.NHS (2023). </a:t>
            </a:r>
            <a:r>
              <a:rPr lang="en-US" sz="600" i="1">
                <a:latin typeface="Arial" panose="020B0604020202020204" pitchFamily="34" charset="0"/>
                <a:cs typeface="Arial" panose="020B0604020202020204" pitchFamily="34" charset="0"/>
              </a:rPr>
              <a:t>Diabetes Management Policy</a:t>
            </a:r>
            <a:r>
              <a:rPr lang="en-US" sz="600">
                <a:latin typeface="Arial" panose="020B0604020202020204" pitchFamily="34" charset="0"/>
                <a:cs typeface="Arial" panose="020B0604020202020204" pitchFamily="34" charset="0"/>
              </a:rPr>
              <a:t>. [online] Available at: </a:t>
            </a:r>
            <a:r>
              <a:rPr lang="en-US" sz="600" u="sng">
                <a:latin typeface="Arial" panose="020B0604020202020204" pitchFamily="34" charset="0"/>
                <a:cs typeface="Arial" panose="020B0604020202020204" pitchFamily="34" charset="0"/>
                <a:hlinkClick r:id="rId15"/>
              </a:rPr>
              <a:t>https://www.sheffieldpartnership.nhs.uk/sites/default/files/2023-09/Diabetes%20management%20policy%20%28V1%20September%202023%29.pdf</a:t>
            </a:r>
            <a:r>
              <a:rPr lang="en-US" sz="600">
                <a:latin typeface="Arial" panose="020B0604020202020204" pitchFamily="34" charset="0"/>
                <a:cs typeface="Arial" panose="020B0604020202020204" pitchFamily="34" charset="0"/>
              </a:rPr>
              <a:t> [Accessed 10 Nov. 2025].</a:t>
            </a:r>
          </a:p>
          <a:p>
            <a:pPr marL="0" indent="0">
              <a:buNone/>
            </a:pPr>
            <a:r>
              <a:rPr lang="en-GB" sz="600">
                <a:latin typeface="Arial" panose="020B0604020202020204" pitchFamily="34" charset="0"/>
                <a:cs typeface="Arial" panose="020B0604020202020204" pitchFamily="34" charset="0"/>
              </a:rPr>
              <a:t>Smelyakov, K.S., Lurin, I.A., Misiura, K.V., Chupryna, A.S., Tyzhnenko, T.V., Dolhanenko, O.D. and Repikhov, V.M., (2025). Smart diabetes management: remote monitoring and predictive health insights. </a:t>
            </a:r>
            <a:r>
              <a:rPr lang="en-GB" sz="600" i="1">
                <a:latin typeface="Arial" panose="020B0604020202020204" pitchFamily="34" charset="0"/>
                <a:cs typeface="Arial" panose="020B0604020202020204" pitchFamily="34" charset="0"/>
              </a:rPr>
              <a:t>INTERNATIONAL JOURNAL OF ENDOCRINOLOGY (Ukraine)</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21</a:t>
            </a:r>
            <a:r>
              <a:rPr lang="en-GB" sz="600">
                <a:latin typeface="Arial" panose="020B0604020202020204" pitchFamily="34" charset="0"/>
                <a:cs typeface="Arial" panose="020B0604020202020204" pitchFamily="34" charset="0"/>
              </a:rPr>
              <a:t>(4), pp.433-440. </a:t>
            </a:r>
            <a:r>
              <a:rPr lang="en-GB" sz="600" u="sng">
                <a:latin typeface="Arial" panose="020B0604020202020204" pitchFamily="34" charset="0"/>
                <a:cs typeface="Arial" panose="020B0604020202020204" pitchFamily="34" charset="0"/>
                <a:hlinkClick r:id="rId16"/>
              </a:rPr>
              <a:t>https://iej.zaslavsky.com.ua/index.php/journal/article/download/1571/2197</a:t>
            </a:r>
            <a:r>
              <a:rPr lang="en-GB" sz="600">
                <a:latin typeface="Arial" panose="020B0604020202020204" pitchFamily="34" charset="0"/>
                <a:cs typeface="Arial" panose="020B0604020202020204" pitchFamily="34" charset="0"/>
              </a:rPr>
              <a:t> </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Tangari, G., Ikram, M., Sentana, I.W.B., Ijaz, K., Kaafar, M.A. and Berkovsky, S., (2021). Analyzing security issues of android mobile health and medical applications. </a:t>
            </a:r>
            <a:r>
              <a:rPr lang="en-GB" sz="600" i="1">
                <a:latin typeface="Arial" panose="020B0604020202020204" pitchFamily="34" charset="0"/>
                <a:cs typeface="Arial" panose="020B0604020202020204" pitchFamily="34" charset="0"/>
              </a:rPr>
              <a:t>Journal of the American Medical Informatics Association</a:t>
            </a:r>
            <a:r>
              <a:rPr lang="en-GB" sz="600">
                <a:latin typeface="Arial" panose="020B0604020202020204" pitchFamily="34" charset="0"/>
                <a:cs typeface="Arial" panose="020B0604020202020204" pitchFamily="34" charset="0"/>
              </a:rPr>
              <a:t>, </a:t>
            </a:r>
            <a:r>
              <a:rPr lang="en-GB" sz="600" i="1">
                <a:latin typeface="Arial" panose="020B0604020202020204" pitchFamily="34" charset="0"/>
                <a:cs typeface="Arial" panose="020B0604020202020204" pitchFamily="34" charset="0"/>
              </a:rPr>
              <a:t>28</a:t>
            </a:r>
            <a:r>
              <a:rPr lang="en-GB" sz="600">
                <a:latin typeface="Arial" panose="020B0604020202020204" pitchFamily="34" charset="0"/>
                <a:cs typeface="Arial" panose="020B0604020202020204" pitchFamily="34" charset="0"/>
              </a:rPr>
              <a:t>(10), pp.2074-2084. </a:t>
            </a:r>
            <a:r>
              <a:rPr lang="en-GB" sz="600" u="sng">
                <a:latin typeface="Arial" panose="020B0604020202020204" pitchFamily="34" charset="0"/>
                <a:cs typeface="Arial" panose="020B0604020202020204" pitchFamily="34" charset="0"/>
                <a:hlinkClick r:id="rId17"/>
              </a:rPr>
              <a:t>https://pmc.ncbi.nlm.nih.gov/articles/PMC8449631/pdf/ocab131.pdf</a:t>
            </a:r>
            <a:endParaRPr lang="en-US" sz="600">
              <a:latin typeface="Arial" panose="020B0604020202020204" pitchFamily="34" charset="0"/>
              <a:cs typeface="Arial" panose="020B0604020202020204" pitchFamily="34" charset="0"/>
            </a:endParaRPr>
          </a:p>
          <a:p>
            <a:pPr marL="0" indent="0">
              <a:buNone/>
            </a:pPr>
            <a:r>
              <a:rPr lang="en-GB" sz="600">
                <a:latin typeface="Arial" panose="020B0604020202020204" pitchFamily="34" charset="0"/>
                <a:cs typeface="Arial" panose="020B0604020202020204" pitchFamily="34" charset="0"/>
              </a:rPr>
              <a:t>United Nations (2025). </a:t>
            </a:r>
            <a:r>
              <a:rPr lang="en-GB" sz="600" i="1">
                <a:latin typeface="Arial" panose="020B0604020202020204" pitchFamily="34" charset="0"/>
                <a:cs typeface="Arial" panose="020B0604020202020204" pitchFamily="34" charset="0"/>
              </a:rPr>
              <a:t>THE 17 GOALS | Department of Economic and Social Affairs</a:t>
            </a:r>
            <a:r>
              <a:rPr lang="en-GB" sz="600">
                <a:latin typeface="Arial" panose="020B0604020202020204" pitchFamily="34" charset="0"/>
                <a:cs typeface="Arial" panose="020B0604020202020204" pitchFamily="34" charset="0"/>
              </a:rPr>
              <a:t>. [online] sdgs.un.org. Available at: </a:t>
            </a:r>
            <a:r>
              <a:rPr lang="en-GB" sz="600" u="sng">
                <a:latin typeface="Arial" panose="020B0604020202020204" pitchFamily="34" charset="0"/>
                <a:cs typeface="Arial" panose="020B0604020202020204" pitchFamily="34" charset="0"/>
                <a:hlinkClick r:id="rId18"/>
              </a:rPr>
              <a:t>http://sdgs.un.org/goals</a:t>
            </a:r>
            <a:r>
              <a:rPr lang="en-GB" sz="600">
                <a:latin typeface="Arial" panose="020B0604020202020204" pitchFamily="34" charset="0"/>
                <a:cs typeface="Arial" panose="020B0604020202020204" pitchFamily="34" charset="0"/>
              </a:rPr>
              <a:t> [Accessed 5 Nov. 2025].</a:t>
            </a:r>
            <a:endParaRPr lang="en-US" sz="600">
              <a:latin typeface="Arial" panose="020B0604020202020204" pitchFamily="34" charset="0"/>
              <a:cs typeface="Arial" panose="020B0604020202020204" pitchFamily="34" charset="0"/>
            </a:endParaRPr>
          </a:p>
          <a:p>
            <a:pPr marL="0" indent="0">
              <a:buNone/>
            </a:pPr>
            <a:endParaRPr lang="en-US" sz="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3693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TotalTime>
  <Words>12065</Words>
  <Application>Microsoft Macintosh PowerPoint</Application>
  <PresentationFormat>Widescreen</PresentationFormat>
  <Paragraphs>551</Paragraphs>
  <Slides>70</Slides>
  <Notes>58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70</vt:i4>
      </vt:variant>
    </vt:vector>
  </HeadingPairs>
  <TitlesOfParts>
    <vt:vector size="77" baseType="lpstr">
      <vt:lpstr>Aptos</vt:lpstr>
      <vt:lpstr>Aptos Display</vt:lpstr>
      <vt:lpstr>Arial</vt:lpstr>
      <vt:lpstr>Calibri</vt:lpstr>
      <vt:lpstr>Symbol</vt:lpstr>
      <vt:lpstr>Wingdings</vt:lpstr>
      <vt:lpstr>Office Theme</vt:lpstr>
      <vt:lpstr>Programme: MSc Public Health and Social Care in Practice Module: Population Health and Digital Health Promotion Module code: LCHS7009 Component 3: Group Project Presentation</vt:lpstr>
      <vt:lpstr>Activity, Aim and Content of the Activity</vt:lpstr>
      <vt:lpstr>Chosen Digital Health Technology – GlucoTrack App</vt:lpstr>
      <vt:lpstr>PowerPoint Presentation</vt:lpstr>
      <vt:lpstr>GlucoTrack App Features and Aspects</vt:lpstr>
      <vt:lpstr>Problem being Addressed: Diabetes in Low-Income Communities</vt:lpstr>
      <vt:lpstr>Justification</vt:lpstr>
      <vt:lpstr>Justification (Contd)</vt:lpstr>
      <vt:lpstr>Why the Target Group Was Chosen</vt:lpstr>
      <vt:lpstr>Why the Target Group Was Chosen (Contd)</vt:lpstr>
      <vt:lpstr>Comparison With Other Countries</vt:lpstr>
      <vt:lpstr>Consequences of Not Addressing the Problem</vt:lpstr>
      <vt:lpstr>Consequences of Not Addressing the Problem (Contd)</vt:lpstr>
      <vt:lpstr>Health Promotion Intervention Overview</vt:lpstr>
      <vt:lpstr>Application of Ottawa Charter Area</vt:lpstr>
      <vt:lpstr>Alignment with National Strategies</vt:lpstr>
      <vt:lpstr>Alignment with Global Strategies</vt:lpstr>
      <vt:lpstr>Final Outcomes </vt:lpstr>
      <vt:lpstr>Final Outcomes (Contd)</vt:lpstr>
      <vt:lpstr>References</vt:lpstr>
      <vt:lpstr>GROUP MEMBER 2: APPLICATION </vt:lpstr>
      <vt:lpstr>Selection of the Planning Model</vt:lpstr>
      <vt:lpstr>Planning Model: PRECEDE–PROCEED Model</vt:lpstr>
      <vt:lpstr>Justification and Critical Evaluation of the Model’s Suitability</vt:lpstr>
      <vt:lpstr>Behavioural Change Techniques</vt:lpstr>
      <vt:lpstr>Using PRECEDE Phases (Phase 1) </vt:lpstr>
      <vt:lpstr>Using PRECEDE Phases (Phase 2)</vt:lpstr>
      <vt:lpstr>Using PRECEDE Phases (Phase 3)</vt:lpstr>
      <vt:lpstr>PROCEED Phases </vt:lpstr>
      <vt:lpstr>PROCEED Phases (Continued)</vt:lpstr>
      <vt:lpstr>PROCEED Phases (Continued)</vt:lpstr>
      <vt:lpstr>What must be addressed for Success</vt:lpstr>
      <vt:lpstr>Advertising Strategy: Digital Advertising &amp; Promotion Plan</vt:lpstr>
      <vt:lpstr>Advertising Strategy: Digital Advertising &amp; Promotion Plan (Continued)</vt:lpstr>
      <vt:lpstr>Community collaboration as an Advertising strategy</vt:lpstr>
      <vt:lpstr>Effectiveness of the strategies</vt:lpstr>
      <vt:lpstr>Reference List</vt:lpstr>
      <vt:lpstr>PowerPoint Presentation</vt:lpstr>
      <vt:lpstr>Introduction</vt:lpstr>
      <vt:lpstr>Key Stakeholders: Healthcare Provider</vt:lpstr>
      <vt:lpstr>Key Stakeholders: Pharmacies &amp; Clinics</vt:lpstr>
      <vt:lpstr>Key Stakeholders: Local Councils &amp; NGOs</vt:lpstr>
      <vt:lpstr>Key Stakeholders: Corporate &amp; Tech Partners</vt:lpstr>
      <vt:lpstr>Potential Barriers: Technical Risk (Factor 1)</vt:lpstr>
      <vt:lpstr>Potential Barriers: Financial Risks (Factor 2)</vt:lpstr>
      <vt:lpstr>Potential Barriers: Social Risks (Factor 3)</vt:lpstr>
      <vt:lpstr>Legal &amp; Ethical Considerations</vt:lpstr>
      <vt:lpstr>Legal &amp; Ethical Considerations: Continued</vt:lpstr>
      <vt:lpstr>Digital Health Inequality &amp; Data Ethics</vt:lpstr>
      <vt:lpstr>Strategies to Overcome Barriers</vt:lpstr>
      <vt:lpstr>Strategies to Overcome Barriers: Continued</vt:lpstr>
      <vt:lpstr>Affordability and Low-tech aspects to High-Cost Health Technologies</vt:lpstr>
      <vt:lpstr>Final Outcomes: Continued</vt:lpstr>
      <vt:lpstr>Reference List</vt:lpstr>
      <vt:lpstr>GROUP MEMBER 4: BENEFITS AND IMPLICATIONS</vt:lpstr>
      <vt:lpstr>Introduction  </vt:lpstr>
      <vt:lpstr>Potential benefits of the Gluco Track App </vt:lpstr>
      <vt:lpstr>Benefit to the user and Public health  </vt:lpstr>
      <vt:lpstr>Comparison with Accu Chek App </vt:lpstr>
      <vt:lpstr>Expected Outcome  </vt:lpstr>
      <vt:lpstr>PowerPoint Presentation</vt:lpstr>
      <vt:lpstr>PowerPoint Presentation</vt:lpstr>
      <vt:lpstr>PowerPoint Presentation</vt:lpstr>
      <vt:lpstr>PowerPoint Presentation</vt:lpstr>
      <vt:lpstr>Need of the interventions</vt:lpstr>
      <vt:lpstr>Implication in the research and opportunities </vt:lpstr>
      <vt:lpstr>Research opportunities  </vt:lpstr>
      <vt:lpstr>Summarise the group presentation </vt:lpstr>
      <vt:lpstr>Future implications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Population Health and Digital Health Promotion Module code: LCHS7009 Component 3: Group Project Presentation</dc:title>
  <dc:creator>LAPTOP 1</dc:creator>
  <cp:lastModifiedBy>.</cp:lastModifiedBy>
  <cp:revision>11</cp:revision>
  <dcterms:created xsi:type="dcterms:W3CDTF">2025-11-10T08:18:32Z</dcterms:created>
  <dcterms:modified xsi:type="dcterms:W3CDTF">2025-11-10T11:13:36Z</dcterms:modified>
</cp:coreProperties>
</file>