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 /><Relationship Id="rId2" Type="http://schemas.openxmlformats.org/package/2006/relationships/metadata/core-properties" Target="docProps/core.xml" /><Relationship Id="rId1"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1"/>
  </p:notesMasterIdLst>
  <p:sldIdLst>
    <p:sldId id="256" r:id="rId2"/>
    <p:sldId id="257" r:id="rId3"/>
    <p:sldId id="258" r:id="rId4"/>
    <p:sldId id="259" r:id="rId5"/>
    <p:sldId id="291" r:id="rId6"/>
    <p:sldId id="290" r:id="rId7"/>
    <p:sldId id="289" r:id="rId8"/>
    <p:sldId id="292" r:id="rId9"/>
    <p:sldId id="293"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viewProps" Target="viewProps.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presProps" Target="presProps.xml" /><Relationship Id="rId2" Type="http://schemas.openxmlformats.org/officeDocument/2006/relationships/slide" Target="slides/slide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notesMaster" Target="notesMasters/notesMaster1.xml" /><Relationship Id="rId5" Type="http://schemas.openxmlformats.org/officeDocument/2006/relationships/slide" Target="slides/slide4.xml" /><Relationship Id="rId15" Type="http://schemas.openxmlformats.org/officeDocument/2006/relationships/tableStyles" Target="tableStyles.xml" /><Relationship Id="rId10" Type="http://schemas.openxmlformats.org/officeDocument/2006/relationships/slide" Target="slides/slide9.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theme" Target="theme/theme1.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A388DB9-FA2F-4DD1-8F30-91F95CCC3961}" type="datetimeFigureOut">
              <a:t>3/10/2024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537A06B-99A4-44F4-AD82-655E8ABDF1B9}" type="slidenum">
              <a:t>‹#›</a:t>
            </a:fld>
            <a:endParaRPr lang="en-US"/>
          </a:p>
        </p:txBody>
      </p:sp>
    </p:spTree>
    <p:extLst>
      <p:ext uri="{BB962C8B-B14F-4D97-AF65-F5344CB8AC3E}">
        <p14:creationId xmlns:p14="http://schemas.microsoft.com/office/powerpoint/2010/main" val="296901913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CC5DA344-5FA2-43F7-9D95-CA56C82B080A}" type="slidenum">
              <a:rPr lang="en-US" smtClean="0"/>
              <a:t>5</a:t>
            </a:fld>
            <a:endParaRPr lang="en-US"/>
          </a:p>
        </p:txBody>
      </p:sp>
    </p:spTree>
    <p:extLst>
      <p:ext uri="{BB962C8B-B14F-4D97-AF65-F5344CB8AC3E}">
        <p14:creationId xmlns:p14="http://schemas.microsoft.com/office/powerpoint/2010/main" val="69544459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CC5DA344-5FA2-43F7-9D95-CA56C82B080A}" type="slidenum">
              <a:rPr lang="en-US" smtClean="0"/>
              <a:t>6</a:t>
            </a:fld>
            <a:endParaRPr lang="en-US"/>
          </a:p>
        </p:txBody>
      </p:sp>
    </p:spTree>
    <p:extLst>
      <p:ext uri="{BB962C8B-B14F-4D97-AF65-F5344CB8AC3E}">
        <p14:creationId xmlns:p14="http://schemas.microsoft.com/office/powerpoint/2010/main" val="69544459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CC5DA344-5FA2-43F7-9D95-CA56C82B080A}" type="slidenum">
              <a:rPr lang="en-US" smtClean="0"/>
              <a:t>7</a:t>
            </a:fld>
            <a:endParaRPr lang="en-US"/>
          </a:p>
        </p:txBody>
      </p:sp>
    </p:spTree>
    <p:extLst>
      <p:ext uri="{BB962C8B-B14F-4D97-AF65-F5344CB8AC3E}">
        <p14:creationId xmlns:p14="http://schemas.microsoft.com/office/powerpoint/2010/main" val="69544459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8DD129-A8C2-419E-B641-6CC90F50732D}"/>
              </a:ext>
            </a:extLst>
          </p:cNvPr>
          <p:cNvSpPr>
            <a:spLocks noGrp="1"/>
          </p:cNvSpPr>
          <p:nvPr>
            <p:ph type="ctrTitle"/>
          </p:nvPr>
        </p:nvSpPr>
        <p:spPr>
          <a:xfrm>
            <a:off x="762000" y="1524000"/>
            <a:ext cx="10668000" cy="22860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D1B33C04-8A23-4499-A6EF-1D190F0FB38E}"/>
              </a:ext>
            </a:extLst>
          </p:cNvPr>
          <p:cNvSpPr>
            <a:spLocks noGrp="1"/>
          </p:cNvSpPr>
          <p:nvPr>
            <p:ph type="subTitle" idx="1"/>
          </p:nvPr>
        </p:nvSpPr>
        <p:spPr>
          <a:xfrm>
            <a:off x="762000" y="4571999"/>
            <a:ext cx="10668000" cy="1524000"/>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BEFA99FB-5674-4BC5-949F-8D45EC167511}"/>
              </a:ext>
            </a:extLst>
          </p:cNvPr>
          <p:cNvSpPr>
            <a:spLocks noGrp="1"/>
          </p:cNvSpPr>
          <p:nvPr>
            <p:ph type="dt" sz="half" idx="10"/>
          </p:nvPr>
        </p:nvSpPr>
        <p:spPr/>
        <p:txBody>
          <a:bodyPr/>
          <a:lstStyle/>
          <a:p>
            <a:fld id="{76969C88-B244-455D-A017-012B25B1ACDD}" type="datetimeFigureOut">
              <a:rPr lang="en-US" smtClean="0"/>
              <a:t>3/10/2024</a:t>
            </a:fld>
            <a:endParaRPr lang="en-US"/>
          </a:p>
        </p:txBody>
      </p:sp>
      <p:sp>
        <p:nvSpPr>
          <p:cNvPr id="5" name="Footer Placeholder 4">
            <a:extLst>
              <a:ext uri="{FF2B5EF4-FFF2-40B4-BE49-F238E27FC236}">
                <a16:creationId xmlns:a16="http://schemas.microsoft.com/office/drawing/2014/main" id="{0763CF93-DD67-4FE2-8083-864693FE8E7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05E934-32B6-44B1-9622-67F30BDA3F3A}"/>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39870237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6AF011-A499-4054-89BF-A4800A68F60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66FB6E8-D956-45B5-9B4A-9D31DF466BE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ECDB9DB-9E62-4292-915C-1DD4134740DB}"/>
              </a:ext>
            </a:extLst>
          </p:cNvPr>
          <p:cNvSpPr>
            <a:spLocks noGrp="1"/>
          </p:cNvSpPr>
          <p:nvPr>
            <p:ph type="dt" sz="half" idx="10"/>
          </p:nvPr>
        </p:nvSpPr>
        <p:spPr/>
        <p:txBody>
          <a:bodyPr/>
          <a:lstStyle/>
          <a:p>
            <a:fld id="{76969C88-B244-455D-A017-012B25B1ACDD}" type="datetimeFigureOut">
              <a:rPr lang="en-US" smtClean="0"/>
              <a:t>3/10/2024</a:t>
            </a:fld>
            <a:endParaRPr lang="en-US"/>
          </a:p>
        </p:txBody>
      </p:sp>
      <p:sp>
        <p:nvSpPr>
          <p:cNvPr id="5" name="Footer Placeholder 4">
            <a:extLst>
              <a:ext uri="{FF2B5EF4-FFF2-40B4-BE49-F238E27FC236}">
                <a16:creationId xmlns:a16="http://schemas.microsoft.com/office/drawing/2014/main" id="{2BD462F1-BC30-4172-8353-363123A1DB4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C92EE8A-96DF-4D7D-B434-778324756D04}"/>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34810517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28453A-F2B4-4EDB-B8FA-150267BC1A9A}"/>
              </a:ext>
            </a:extLst>
          </p:cNvPr>
          <p:cNvSpPr>
            <a:spLocks noGrp="1"/>
          </p:cNvSpPr>
          <p:nvPr>
            <p:ph type="title"/>
          </p:nvPr>
        </p:nvSpPr>
        <p:spPr>
          <a:xfrm>
            <a:off x="762000" y="1524000"/>
            <a:ext cx="10668000" cy="3038475"/>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24C46C51-ADF1-48FC-A4D9-38C369E78304}"/>
              </a:ext>
            </a:extLst>
          </p:cNvPr>
          <p:cNvSpPr>
            <a:spLocks noGrp="1"/>
          </p:cNvSpPr>
          <p:nvPr>
            <p:ph type="body" idx="1"/>
          </p:nvPr>
        </p:nvSpPr>
        <p:spPr>
          <a:xfrm>
            <a:off x="762000" y="4589463"/>
            <a:ext cx="10668000" cy="150653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EC43B56-4DC7-490B-AEFD-55ED1ECFF82E}"/>
              </a:ext>
            </a:extLst>
          </p:cNvPr>
          <p:cNvSpPr>
            <a:spLocks noGrp="1"/>
          </p:cNvSpPr>
          <p:nvPr>
            <p:ph type="dt" sz="half" idx="10"/>
          </p:nvPr>
        </p:nvSpPr>
        <p:spPr/>
        <p:txBody>
          <a:bodyPr/>
          <a:lstStyle/>
          <a:p>
            <a:fld id="{76969C88-B244-455D-A017-012B25B1ACDD}" type="datetimeFigureOut">
              <a:rPr lang="en-US" smtClean="0"/>
              <a:t>3/10/2024</a:t>
            </a:fld>
            <a:endParaRPr lang="en-US"/>
          </a:p>
        </p:txBody>
      </p:sp>
      <p:sp>
        <p:nvSpPr>
          <p:cNvPr id="5" name="Footer Placeholder 4">
            <a:extLst>
              <a:ext uri="{FF2B5EF4-FFF2-40B4-BE49-F238E27FC236}">
                <a16:creationId xmlns:a16="http://schemas.microsoft.com/office/drawing/2014/main" id="{454738F8-C4B2-41D8-B627-A6DDB24B2D5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4F43D49-23F8-4C4B-9C30-EDC030EE6F7E}"/>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21948591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E5556D-6916-42E6-8820-8A0D328A502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62747A5-C962-477F-89AA-A32385D57996}"/>
              </a:ext>
            </a:extLst>
          </p:cNvPr>
          <p:cNvSpPr>
            <a:spLocks noGrp="1"/>
          </p:cNvSpPr>
          <p:nvPr>
            <p:ph sz="half" idx="1"/>
          </p:nvPr>
        </p:nvSpPr>
        <p:spPr>
          <a:xfrm>
            <a:off x="762000" y="2285999"/>
            <a:ext cx="5151119" cy="38100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0CD08312-30FC-44D8-B2A9-B5CAAD9F066F}"/>
              </a:ext>
            </a:extLst>
          </p:cNvPr>
          <p:cNvSpPr>
            <a:spLocks noGrp="1"/>
          </p:cNvSpPr>
          <p:nvPr>
            <p:ph sz="half" idx="2"/>
          </p:nvPr>
        </p:nvSpPr>
        <p:spPr>
          <a:xfrm>
            <a:off x="6278879" y="2285999"/>
            <a:ext cx="5151121" cy="38100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DBED84EB-AF90-4F19-A376-0FE5E50F9EA5}"/>
              </a:ext>
            </a:extLst>
          </p:cNvPr>
          <p:cNvSpPr>
            <a:spLocks noGrp="1"/>
          </p:cNvSpPr>
          <p:nvPr>
            <p:ph type="dt" sz="half" idx="10"/>
          </p:nvPr>
        </p:nvSpPr>
        <p:spPr/>
        <p:txBody>
          <a:bodyPr/>
          <a:lstStyle/>
          <a:p>
            <a:fld id="{76969C88-B244-455D-A017-012B25B1ACDD}" type="datetimeFigureOut">
              <a:rPr lang="en-US" smtClean="0"/>
              <a:t>3/10/2024</a:t>
            </a:fld>
            <a:endParaRPr lang="en-US"/>
          </a:p>
        </p:txBody>
      </p:sp>
      <p:sp>
        <p:nvSpPr>
          <p:cNvPr id="6" name="Footer Placeholder 5">
            <a:extLst>
              <a:ext uri="{FF2B5EF4-FFF2-40B4-BE49-F238E27FC236}">
                <a16:creationId xmlns:a16="http://schemas.microsoft.com/office/drawing/2014/main" id="{7B838ED0-2789-41E4-A36E-83F92CA2E84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7221A83-6D60-45F0-9173-5F6D2438BC36}"/>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35062849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4FFAE2-03F4-4A94-86C4-9305B237CA89}"/>
              </a:ext>
            </a:extLst>
          </p:cNvPr>
          <p:cNvSpPr>
            <a:spLocks noGrp="1"/>
          </p:cNvSpPr>
          <p:nvPr>
            <p:ph type="title"/>
          </p:nvPr>
        </p:nvSpPr>
        <p:spPr>
          <a:xfrm>
            <a:off x="762000" y="762000"/>
            <a:ext cx="10668000" cy="1524000"/>
          </a:xfrm>
        </p:spPr>
        <p:txBody>
          <a:bodyPr/>
          <a:lstStyle/>
          <a:p>
            <a:r>
              <a:rPr lang="en-US"/>
              <a:t>Click to edit Master title style</a:t>
            </a:r>
          </a:p>
        </p:txBody>
      </p:sp>
      <p:sp>
        <p:nvSpPr>
          <p:cNvPr id="3" name="Text Placeholder 2">
            <a:extLst>
              <a:ext uri="{FF2B5EF4-FFF2-40B4-BE49-F238E27FC236}">
                <a16:creationId xmlns:a16="http://schemas.microsoft.com/office/drawing/2014/main" id="{75BAC5A5-E184-46B6-8AB5-C8E132D3624B}"/>
              </a:ext>
            </a:extLst>
          </p:cNvPr>
          <p:cNvSpPr>
            <a:spLocks noGrp="1"/>
          </p:cNvSpPr>
          <p:nvPr>
            <p:ph type="body" idx="1"/>
          </p:nvPr>
        </p:nvSpPr>
        <p:spPr>
          <a:xfrm>
            <a:off x="762000" y="2285999"/>
            <a:ext cx="5151119" cy="761999"/>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FDCFE87-5D80-45CB-9D13-DFC9AFCEC7F9}"/>
              </a:ext>
            </a:extLst>
          </p:cNvPr>
          <p:cNvSpPr>
            <a:spLocks noGrp="1"/>
          </p:cNvSpPr>
          <p:nvPr>
            <p:ph sz="half" idx="2"/>
          </p:nvPr>
        </p:nvSpPr>
        <p:spPr>
          <a:xfrm>
            <a:off x="762000" y="3048000"/>
            <a:ext cx="5151119" cy="3048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AAC1E5A-8423-4749-8EDA-E13425F69658}"/>
              </a:ext>
            </a:extLst>
          </p:cNvPr>
          <p:cNvSpPr>
            <a:spLocks noGrp="1"/>
          </p:cNvSpPr>
          <p:nvPr>
            <p:ph type="body" sz="quarter" idx="3"/>
          </p:nvPr>
        </p:nvSpPr>
        <p:spPr>
          <a:xfrm>
            <a:off x="6278878" y="2286000"/>
            <a:ext cx="5151122" cy="761999"/>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A832AAA-4BB8-4A3D-9C79-516F82F8001D}"/>
              </a:ext>
            </a:extLst>
          </p:cNvPr>
          <p:cNvSpPr>
            <a:spLocks noGrp="1"/>
          </p:cNvSpPr>
          <p:nvPr>
            <p:ph sz="quarter" idx="4"/>
          </p:nvPr>
        </p:nvSpPr>
        <p:spPr>
          <a:xfrm>
            <a:off x="6278878" y="3048000"/>
            <a:ext cx="5151122" cy="3048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E80BEC63-51D3-4C70-B804-BE9EF765AD21}"/>
              </a:ext>
            </a:extLst>
          </p:cNvPr>
          <p:cNvSpPr>
            <a:spLocks noGrp="1"/>
          </p:cNvSpPr>
          <p:nvPr>
            <p:ph type="dt" sz="half" idx="10"/>
          </p:nvPr>
        </p:nvSpPr>
        <p:spPr/>
        <p:txBody>
          <a:bodyPr/>
          <a:lstStyle/>
          <a:p>
            <a:fld id="{76969C88-B244-455D-A017-012B25B1ACDD}" type="datetimeFigureOut">
              <a:rPr lang="en-US" smtClean="0"/>
              <a:t>3/10/2024</a:t>
            </a:fld>
            <a:endParaRPr lang="en-US"/>
          </a:p>
        </p:txBody>
      </p:sp>
      <p:sp>
        <p:nvSpPr>
          <p:cNvPr id="8" name="Footer Placeholder 7">
            <a:extLst>
              <a:ext uri="{FF2B5EF4-FFF2-40B4-BE49-F238E27FC236}">
                <a16:creationId xmlns:a16="http://schemas.microsoft.com/office/drawing/2014/main" id="{735CA295-8563-402F-92C3-1F20C977C17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EFA5918-109D-4342-84C0-9774A52C9E78}"/>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31536595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EF2662-CBD1-4498-9B6E-2961F5EF1BFB}"/>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9FF739AE-8101-4C18-8CF3-911BDF3978A8}"/>
              </a:ext>
            </a:extLst>
          </p:cNvPr>
          <p:cNvSpPr>
            <a:spLocks noGrp="1"/>
          </p:cNvSpPr>
          <p:nvPr>
            <p:ph type="dt" sz="half" idx="10"/>
          </p:nvPr>
        </p:nvSpPr>
        <p:spPr/>
        <p:txBody>
          <a:bodyPr/>
          <a:lstStyle/>
          <a:p>
            <a:fld id="{76969C88-B244-455D-A017-012B25B1ACDD}" type="datetimeFigureOut">
              <a:rPr lang="en-US" smtClean="0"/>
              <a:t>3/10/2024</a:t>
            </a:fld>
            <a:endParaRPr lang="en-US"/>
          </a:p>
        </p:txBody>
      </p:sp>
      <p:sp>
        <p:nvSpPr>
          <p:cNvPr id="4" name="Footer Placeholder 3">
            <a:extLst>
              <a:ext uri="{FF2B5EF4-FFF2-40B4-BE49-F238E27FC236}">
                <a16:creationId xmlns:a16="http://schemas.microsoft.com/office/drawing/2014/main" id="{66EB1C88-D181-449C-9BE1-E85068C1883C}"/>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EB38A2C9-E93B-4F0A-A021-9E3AEBC3FA88}"/>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26105707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00AE8D9-9B42-438E-ADA6-CCFE45788460}"/>
              </a:ext>
            </a:extLst>
          </p:cNvPr>
          <p:cNvSpPr>
            <a:spLocks noGrp="1"/>
          </p:cNvSpPr>
          <p:nvPr>
            <p:ph type="dt" sz="half" idx="10"/>
          </p:nvPr>
        </p:nvSpPr>
        <p:spPr/>
        <p:txBody>
          <a:bodyPr/>
          <a:lstStyle/>
          <a:p>
            <a:fld id="{76969C88-B244-455D-A017-012B25B1ACDD}" type="datetimeFigureOut">
              <a:rPr lang="en-US" smtClean="0"/>
              <a:t>3/10/2024</a:t>
            </a:fld>
            <a:endParaRPr lang="en-US"/>
          </a:p>
        </p:txBody>
      </p:sp>
      <p:sp>
        <p:nvSpPr>
          <p:cNvPr id="3" name="Footer Placeholder 2">
            <a:extLst>
              <a:ext uri="{FF2B5EF4-FFF2-40B4-BE49-F238E27FC236}">
                <a16:creationId xmlns:a16="http://schemas.microsoft.com/office/drawing/2014/main" id="{C4F792B9-A8AF-4E13-8A25-741E89691EF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33A2CF6-DBC5-4491-B213-B3CD09D3130C}"/>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17765841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727076-58C8-494C-B6B1-DC86F62DDC24}"/>
              </a:ext>
            </a:extLst>
          </p:cNvPr>
          <p:cNvSpPr>
            <a:spLocks noGrp="1"/>
          </p:cNvSpPr>
          <p:nvPr>
            <p:ph type="title"/>
          </p:nvPr>
        </p:nvSpPr>
        <p:spPr>
          <a:xfrm>
            <a:off x="762000" y="761998"/>
            <a:ext cx="3810000" cy="1524002"/>
          </a:xfrm>
        </p:spPr>
        <p:txBody>
          <a:bodyPr anchor="t" anchorCtr="0"/>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49F29E36-0340-452F-8D0A-1BC3F3A388CF}"/>
              </a:ext>
            </a:extLst>
          </p:cNvPr>
          <p:cNvSpPr>
            <a:spLocks noGrp="1"/>
          </p:cNvSpPr>
          <p:nvPr>
            <p:ph idx="1"/>
          </p:nvPr>
        </p:nvSpPr>
        <p:spPr>
          <a:xfrm>
            <a:off x="5334000" y="762001"/>
            <a:ext cx="6096000" cy="53340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4A051C2E-E587-45E8-BDB1-DFF2F2791BF6}"/>
              </a:ext>
            </a:extLst>
          </p:cNvPr>
          <p:cNvSpPr>
            <a:spLocks noGrp="1"/>
          </p:cNvSpPr>
          <p:nvPr>
            <p:ph type="body" sz="half" idx="2"/>
          </p:nvPr>
        </p:nvSpPr>
        <p:spPr>
          <a:xfrm>
            <a:off x="762000" y="2286000"/>
            <a:ext cx="3810000" cy="381000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821D993-DEDD-470E-B48B-CB053A55A119}"/>
              </a:ext>
            </a:extLst>
          </p:cNvPr>
          <p:cNvSpPr>
            <a:spLocks noGrp="1"/>
          </p:cNvSpPr>
          <p:nvPr>
            <p:ph type="dt" sz="half" idx="10"/>
          </p:nvPr>
        </p:nvSpPr>
        <p:spPr/>
        <p:txBody>
          <a:bodyPr/>
          <a:lstStyle/>
          <a:p>
            <a:fld id="{76969C88-B244-455D-A017-012B25B1ACDD}" type="datetimeFigureOut">
              <a:rPr lang="en-US" smtClean="0"/>
              <a:t>3/10/2024</a:t>
            </a:fld>
            <a:endParaRPr lang="en-US"/>
          </a:p>
        </p:txBody>
      </p:sp>
      <p:sp>
        <p:nvSpPr>
          <p:cNvPr id="6" name="Footer Placeholder 5">
            <a:extLst>
              <a:ext uri="{FF2B5EF4-FFF2-40B4-BE49-F238E27FC236}">
                <a16:creationId xmlns:a16="http://schemas.microsoft.com/office/drawing/2014/main" id="{67926C64-7401-4CA4-859F-74472AF869C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0108F41-F1F6-431C-9B45-8A447F188CB8}"/>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645020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E104FB-422C-4023-9381-EB12F1582D44}"/>
              </a:ext>
            </a:extLst>
          </p:cNvPr>
          <p:cNvSpPr>
            <a:spLocks noGrp="1"/>
          </p:cNvSpPr>
          <p:nvPr>
            <p:ph type="title"/>
          </p:nvPr>
        </p:nvSpPr>
        <p:spPr>
          <a:xfrm>
            <a:off x="762001" y="762000"/>
            <a:ext cx="3809999" cy="1524000"/>
          </a:xfrm>
        </p:spPr>
        <p:txBody>
          <a:bodyPr anchor="t" anchorCtr="0"/>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14DBA3AA-DE44-4B1F-91D1-09F67B89B941}"/>
              </a:ext>
            </a:extLst>
          </p:cNvPr>
          <p:cNvSpPr>
            <a:spLocks noGrp="1"/>
          </p:cNvSpPr>
          <p:nvPr>
            <p:ph type="pic" idx="1"/>
          </p:nvPr>
        </p:nvSpPr>
        <p:spPr>
          <a:xfrm>
            <a:off x="5334000" y="762001"/>
            <a:ext cx="6021388" cy="53340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4A27B131-5117-4106-80DB-2AB208C4C953}"/>
              </a:ext>
            </a:extLst>
          </p:cNvPr>
          <p:cNvSpPr>
            <a:spLocks noGrp="1"/>
          </p:cNvSpPr>
          <p:nvPr>
            <p:ph type="body" sz="half" idx="2"/>
          </p:nvPr>
        </p:nvSpPr>
        <p:spPr>
          <a:xfrm>
            <a:off x="762001" y="2286000"/>
            <a:ext cx="3809999" cy="381000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C13918A-7F23-4C72-8E80-591324A3046C}"/>
              </a:ext>
            </a:extLst>
          </p:cNvPr>
          <p:cNvSpPr>
            <a:spLocks noGrp="1"/>
          </p:cNvSpPr>
          <p:nvPr>
            <p:ph type="dt" sz="half" idx="10"/>
          </p:nvPr>
        </p:nvSpPr>
        <p:spPr/>
        <p:txBody>
          <a:bodyPr/>
          <a:lstStyle/>
          <a:p>
            <a:fld id="{76969C88-B244-455D-A017-012B25B1ACDD}" type="datetimeFigureOut">
              <a:rPr lang="en-US" smtClean="0"/>
              <a:t>3/10/2024</a:t>
            </a:fld>
            <a:endParaRPr lang="en-US"/>
          </a:p>
        </p:txBody>
      </p:sp>
      <p:sp>
        <p:nvSpPr>
          <p:cNvPr id="6" name="Footer Placeholder 5">
            <a:extLst>
              <a:ext uri="{FF2B5EF4-FFF2-40B4-BE49-F238E27FC236}">
                <a16:creationId xmlns:a16="http://schemas.microsoft.com/office/drawing/2014/main" id="{181071C8-76FE-4B83-8317-BD53C7C844C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623681A-6F29-48FC-9409-319ED3E96635}"/>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39119320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BA5B09-FC60-445F-8A12-79869BEC60B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0A219F7-87F2-409F-BB0B-8FE9270C982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CAC2BB8-59E0-4EB2-B3BE-59D8641EE133}"/>
              </a:ext>
            </a:extLst>
          </p:cNvPr>
          <p:cNvSpPr>
            <a:spLocks noGrp="1"/>
          </p:cNvSpPr>
          <p:nvPr>
            <p:ph type="dt" sz="half" idx="10"/>
          </p:nvPr>
        </p:nvSpPr>
        <p:spPr/>
        <p:txBody>
          <a:bodyPr/>
          <a:lstStyle/>
          <a:p>
            <a:fld id="{76969C88-B244-455D-A017-012B25B1ACDD}" type="datetimeFigureOut">
              <a:rPr lang="en-US" smtClean="0"/>
              <a:t>3/10/2024</a:t>
            </a:fld>
            <a:endParaRPr lang="en-US"/>
          </a:p>
        </p:txBody>
      </p:sp>
      <p:sp>
        <p:nvSpPr>
          <p:cNvPr id="5" name="Footer Placeholder 4">
            <a:extLst>
              <a:ext uri="{FF2B5EF4-FFF2-40B4-BE49-F238E27FC236}">
                <a16:creationId xmlns:a16="http://schemas.microsoft.com/office/drawing/2014/main" id="{2D56984E-C0DE-461B-8011-8FC31B0EE94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7FE7C03-68D3-445E-A5A2-8A935CFC977E}"/>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28570681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B21F0D7-112D-48B1-B32B-170B1AA2B51E}"/>
              </a:ext>
            </a:extLst>
          </p:cNvPr>
          <p:cNvSpPr>
            <a:spLocks noGrp="1"/>
          </p:cNvSpPr>
          <p:nvPr>
            <p:ph type="title" orient="vert"/>
          </p:nvPr>
        </p:nvSpPr>
        <p:spPr>
          <a:xfrm>
            <a:off x="9143998" y="761999"/>
            <a:ext cx="2286000" cy="5334001"/>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B27A7C1-8E5B-41DA-9802-F242D382B66B}"/>
              </a:ext>
            </a:extLst>
          </p:cNvPr>
          <p:cNvSpPr>
            <a:spLocks noGrp="1"/>
          </p:cNvSpPr>
          <p:nvPr>
            <p:ph type="body" orient="vert" idx="1"/>
          </p:nvPr>
        </p:nvSpPr>
        <p:spPr>
          <a:xfrm>
            <a:off x="762001" y="761999"/>
            <a:ext cx="7619999" cy="53340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A961CC7-F5B1-464A-8127-60645FB21081}"/>
              </a:ext>
            </a:extLst>
          </p:cNvPr>
          <p:cNvSpPr>
            <a:spLocks noGrp="1"/>
          </p:cNvSpPr>
          <p:nvPr>
            <p:ph type="dt" sz="half" idx="10"/>
          </p:nvPr>
        </p:nvSpPr>
        <p:spPr/>
        <p:txBody>
          <a:bodyPr/>
          <a:lstStyle/>
          <a:p>
            <a:fld id="{76969C88-B244-455D-A017-012B25B1ACDD}" type="datetimeFigureOut">
              <a:rPr lang="en-US" smtClean="0"/>
              <a:t>3/10/2024</a:t>
            </a:fld>
            <a:endParaRPr lang="en-US"/>
          </a:p>
        </p:txBody>
      </p:sp>
      <p:sp>
        <p:nvSpPr>
          <p:cNvPr id="5" name="Footer Placeholder 4">
            <a:extLst>
              <a:ext uri="{FF2B5EF4-FFF2-40B4-BE49-F238E27FC236}">
                <a16:creationId xmlns:a16="http://schemas.microsoft.com/office/drawing/2014/main" id="{53B94302-B381-4F37-A9FF-5CC5519175A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E707151-541F-4104-B989-83A9DCA6E616}"/>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29140208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tle only">
    <p:bg>
      <p:bgPr>
        <a:solidFill>
          <a:schemeClr val="accent3">
            <a:lumMod val="20000"/>
            <a:lumOff val="80000"/>
          </a:schemeClr>
        </a:solidFill>
        <a:effectLst/>
      </p:bgPr>
    </p:bg>
    <p:spTree>
      <p:nvGrpSpPr>
        <p:cNvPr id="1" name=""/>
        <p:cNvGrpSpPr/>
        <p:nvPr/>
      </p:nvGrpSpPr>
      <p:grpSpPr>
        <a:xfrm>
          <a:off x="0" y="0"/>
          <a:ext cx="0" cy="0"/>
          <a:chOff x="0" y="0"/>
          <a:chExt cx="0" cy="0"/>
        </a:xfrm>
      </p:grpSpPr>
      <p:cxnSp>
        <p:nvCxnSpPr>
          <p:cNvPr id="7" name="Straight Connector 6">
            <a:extLst>
              <a:ext uri="{FF2B5EF4-FFF2-40B4-BE49-F238E27FC236}">
                <a16:creationId xmlns:a16="http://schemas.microsoft.com/office/drawing/2014/main" id="{74AAEB19-4B49-2801-9B15-7682CDF04C04}"/>
              </a:ext>
              <a:ext uri="{C183D7F6-B498-43B3-948B-1728B52AA6E4}">
                <adec:decorative xmlns:adec="http://schemas.microsoft.com/office/drawing/2017/decorative" val="1"/>
              </a:ext>
            </a:extLst>
          </p:cNvPr>
          <p:cNvCxnSpPr>
            <a:cxnSpLocks/>
          </p:cNvCxnSpPr>
          <p:nvPr userDrawn="1"/>
        </p:nvCxnSpPr>
        <p:spPr>
          <a:xfrm flipH="1">
            <a:off x="0" y="0"/>
            <a:ext cx="3119718" cy="685800"/>
          </a:xfrm>
          <a:prstGeom prst="line">
            <a:avLst/>
          </a:prstGeom>
          <a:ln w="12700">
            <a:solidFill>
              <a:schemeClr val="accent3">
                <a:alpha val="70000"/>
              </a:schemeClr>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FD23C3EC-28B3-4644-8BE5-3288734B4639}"/>
              </a:ext>
              <a:ext uri="{C183D7F6-B498-43B3-948B-1728B52AA6E4}">
                <adec:decorative xmlns:adec="http://schemas.microsoft.com/office/drawing/2017/decorative" val="1"/>
              </a:ext>
            </a:extLst>
          </p:cNvPr>
          <p:cNvCxnSpPr>
            <a:cxnSpLocks/>
          </p:cNvCxnSpPr>
          <p:nvPr userDrawn="1"/>
        </p:nvCxnSpPr>
        <p:spPr>
          <a:xfrm flipH="1">
            <a:off x="0" y="0"/>
            <a:ext cx="903768" cy="6543675"/>
          </a:xfrm>
          <a:prstGeom prst="line">
            <a:avLst/>
          </a:prstGeom>
          <a:ln w="12700">
            <a:solidFill>
              <a:schemeClr val="accent3">
                <a:alpha val="70000"/>
              </a:schemeClr>
            </a:solidFill>
          </a:ln>
        </p:spPr>
        <p:style>
          <a:lnRef idx="1">
            <a:schemeClr val="accent1"/>
          </a:lnRef>
          <a:fillRef idx="0">
            <a:schemeClr val="accent1"/>
          </a:fillRef>
          <a:effectRef idx="0">
            <a:schemeClr val="accent1"/>
          </a:effectRef>
          <a:fontRef idx="minor">
            <a:schemeClr val="tx1"/>
          </a:fontRef>
        </p:style>
      </p:cxnSp>
      <p:sp>
        <p:nvSpPr>
          <p:cNvPr id="6" name="Title 1">
            <a:extLst>
              <a:ext uri="{FF2B5EF4-FFF2-40B4-BE49-F238E27FC236}">
                <a16:creationId xmlns:a16="http://schemas.microsoft.com/office/drawing/2014/main" id="{2E8C189B-2E00-67DA-E342-3440F5EBB4CE}"/>
              </a:ext>
            </a:extLst>
          </p:cNvPr>
          <p:cNvSpPr>
            <a:spLocks noGrp="1"/>
          </p:cNvSpPr>
          <p:nvPr>
            <p:ph type="ctrTitle" hasCustomPrompt="1"/>
          </p:nvPr>
        </p:nvSpPr>
        <p:spPr>
          <a:xfrm>
            <a:off x="857468" y="486137"/>
            <a:ext cx="5427584" cy="3599727"/>
          </a:xfrm>
        </p:spPr>
        <p:txBody>
          <a:bodyPr anchor="b" anchorCtr="0">
            <a:noAutofit/>
          </a:bodyPr>
          <a:lstStyle>
            <a:lvl1pPr algn="l">
              <a:defRPr sz="4400" cap="all" baseline="0">
                <a:solidFill>
                  <a:schemeClr val="accent1"/>
                </a:solidFill>
              </a:defRPr>
            </a:lvl1pPr>
          </a:lstStyle>
          <a:p>
            <a:r>
              <a:rPr lang="en-US"/>
              <a:t>Click to add title</a:t>
            </a:r>
          </a:p>
        </p:txBody>
      </p:sp>
      <p:sp>
        <p:nvSpPr>
          <p:cNvPr id="13" name="Picture Placeholder 12">
            <a:extLst>
              <a:ext uri="{FF2B5EF4-FFF2-40B4-BE49-F238E27FC236}">
                <a16:creationId xmlns:a16="http://schemas.microsoft.com/office/drawing/2014/main" id="{B64FCBF4-90E6-FFAA-143D-3A01CE52569B}"/>
              </a:ext>
            </a:extLst>
          </p:cNvPr>
          <p:cNvSpPr>
            <a:spLocks noGrp="1"/>
          </p:cNvSpPr>
          <p:nvPr>
            <p:ph type="pic" sz="quarter" idx="10"/>
          </p:nvPr>
        </p:nvSpPr>
        <p:spPr>
          <a:xfrm>
            <a:off x="5624774" y="-6713"/>
            <a:ext cx="6578801" cy="6894576"/>
          </a:xfrm>
          <a:custGeom>
            <a:avLst/>
            <a:gdLst>
              <a:gd name="connsiteX0" fmla="*/ 0 w 6613525"/>
              <a:gd name="connsiteY0" fmla="*/ 0 h 6858000"/>
              <a:gd name="connsiteX1" fmla="*/ 6613525 w 6613525"/>
              <a:gd name="connsiteY1" fmla="*/ 0 h 6858000"/>
              <a:gd name="connsiteX2" fmla="*/ 6613525 w 6613525"/>
              <a:gd name="connsiteY2" fmla="*/ 6858000 h 6858000"/>
              <a:gd name="connsiteX3" fmla="*/ 0 w 6613525"/>
              <a:gd name="connsiteY3" fmla="*/ 6858000 h 6858000"/>
              <a:gd name="connsiteX4" fmla="*/ 0 w 6613525"/>
              <a:gd name="connsiteY4" fmla="*/ 0 h 6858000"/>
              <a:gd name="connsiteX0" fmla="*/ 1875099 w 6613525"/>
              <a:gd name="connsiteY0" fmla="*/ 0 h 6858000"/>
              <a:gd name="connsiteX1" fmla="*/ 6613525 w 6613525"/>
              <a:gd name="connsiteY1" fmla="*/ 0 h 6858000"/>
              <a:gd name="connsiteX2" fmla="*/ 6613525 w 6613525"/>
              <a:gd name="connsiteY2" fmla="*/ 6858000 h 6858000"/>
              <a:gd name="connsiteX3" fmla="*/ 0 w 6613525"/>
              <a:gd name="connsiteY3" fmla="*/ 6858000 h 6858000"/>
              <a:gd name="connsiteX4" fmla="*/ 1875099 w 6613525"/>
              <a:gd name="connsiteY4" fmla="*/ 0 h 6858000"/>
              <a:gd name="connsiteX0" fmla="*/ 1840375 w 6578801"/>
              <a:gd name="connsiteY0" fmla="*/ 0 h 6869575"/>
              <a:gd name="connsiteX1" fmla="*/ 6578801 w 6578801"/>
              <a:gd name="connsiteY1" fmla="*/ 0 h 6869575"/>
              <a:gd name="connsiteX2" fmla="*/ 6578801 w 6578801"/>
              <a:gd name="connsiteY2" fmla="*/ 6858000 h 6869575"/>
              <a:gd name="connsiteX3" fmla="*/ 0 w 6578801"/>
              <a:gd name="connsiteY3" fmla="*/ 6869575 h 6869575"/>
              <a:gd name="connsiteX4" fmla="*/ 1840375 w 6578801"/>
              <a:gd name="connsiteY4" fmla="*/ 0 h 6869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78801" h="6869575">
                <a:moveTo>
                  <a:pt x="1840375" y="0"/>
                </a:moveTo>
                <a:lnTo>
                  <a:pt x="6578801" y="0"/>
                </a:lnTo>
                <a:lnTo>
                  <a:pt x="6578801" y="6858000"/>
                </a:lnTo>
                <a:lnTo>
                  <a:pt x="0" y="6869575"/>
                </a:lnTo>
                <a:lnTo>
                  <a:pt x="1840375" y="0"/>
                </a:lnTo>
                <a:close/>
              </a:path>
            </a:pathLst>
          </a:custGeom>
        </p:spPr>
        <p:txBody>
          <a:bodyPr tIns="274320" rIns="274320">
            <a:normAutofit/>
          </a:bodyPr>
          <a:lstStyle>
            <a:lvl1pPr marL="0" indent="0" algn="r">
              <a:buNone/>
              <a:defRPr sz="2000"/>
            </a:lvl1pPr>
          </a:lstStyle>
          <a:p>
            <a:r>
              <a:rPr lang="en-US"/>
              <a:t>Click icon to add picture</a:t>
            </a:r>
          </a:p>
        </p:txBody>
      </p:sp>
    </p:spTree>
    <p:extLst>
      <p:ext uri="{BB962C8B-B14F-4D97-AF65-F5344CB8AC3E}">
        <p14:creationId xmlns:p14="http://schemas.microsoft.com/office/powerpoint/2010/main" val="22227105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theme" Target="../theme/theme1.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A6EF5A53-0A64-4CA5-B9C7-1CB97CB5CF1C}"/>
              </a:ext>
            </a:extLst>
          </p:cNvPr>
          <p:cNvSpPr/>
          <p:nvPr/>
        </p:nvSpPr>
        <p:spPr>
          <a:xfrm>
            <a:off x="8157843" y="6244836"/>
            <a:ext cx="4034156" cy="613164"/>
          </a:xfrm>
          <a:custGeom>
            <a:avLst/>
            <a:gdLst>
              <a:gd name="connsiteX0" fmla="*/ 1479137 w 4034156"/>
              <a:gd name="connsiteY0" fmla="*/ 230 h 613164"/>
              <a:gd name="connsiteX1" fmla="*/ 3482844 w 4034156"/>
              <a:gd name="connsiteY1" fmla="*/ 298555 h 613164"/>
              <a:gd name="connsiteX2" fmla="*/ 3831590 w 4034156"/>
              <a:gd name="connsiteY2" fmla="*/ 425010 h 613164"/>
              <a:gd name="connsiteX3" fmla="*/ 4034156 w 4034156"/>
              <a:gd name="connsiteY3" fmla="*/ 494088 h 613164"/>
              <a:gd name="connsiteX4" fmla="*/ 4034156 w 4034156"/>
              <a:gd name="connsiteY4" fmla="*/ 613164 h 613164"/>
              <a:gd name="connsiteX5" fmla="*/ 0 w 4034156"/>
              <a:gd name="connsiteY5" fmla="*/ 613164 h 613164"/>
              <a:gd name="connsiteX6" fmla="*/ 54792 w 4034156"/>
              <a:gd name="connsiteY6" fmla="*/ 512415 h 613164"/>
              <a:gd name="connsiteX7" fmla="*/ 168327 w 4034156"/>
              <a:gd name="connsiteY7" fmla="*/ 366637 h 613164"/>
              <a:gd name="connsiteX8" fmla="*/ 1192562 w 4034156"/>
              <a:gd name="connsiteY8" fmla="*/ 1522 h 613164"/>
              <a:gd name="connsiteX9" fmla="*/ 1479137 w 4034156"/>
              <a:gd name="connsiteY9" fmla="*/ 230 h 613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34156" h="613164">
                <a:moveTo>
                  <a:pt x="1479137" y="230"/>
                </a:moveTo>
                <a:cubicBezTo>
                  <a:pt x="2152575" y="4287"/>
                  <a:pt x="2854487" y="63583"/>
                  <a:pt x="3482844" y="298555"/>
                </a:cubicBezTo>
                <a:cubicBezTo>
                  <a:pt x="3599338" y="342114"/>
                  <a:pt x="3715540" y="384216"/>
                  <a:pt x="3831590" y="425010"/>
                </a:cubicBezTo>
                <a:lnTo>
                  <a:pt x="4034156" y="494088"/>
                </a:lnTo>
                <a:lnTo>
                  <a:pt x="4034156" y="613164"/>
                </a:lnTo>
                <a:lnTo>
                  <a:pt x="0" y="613164"/>
                </a:lnTo>
                <a:lnTo>
                  <a:pt x="54792" y="512415"/>
                </a:lnTo>
                <a:cubicBezTo>
                  <a:pt x="88888" y="459433"/>
                  <a:pt x="126502" y="410480"/>
                  <a:pt x="168327" y="366637"/>
                </a:cubicBezTo>
                <a:cubicBezTo>
                  <a:pt x="428292" y="94062"/>
                  <a:pt x="821899" y="6565"/>
                  <a:pt x="1192562" y="1522"/>
                </a:cubicBezTo>
                <a:cubicBezTo>
                  <a:pt x="1287308" y="198"/>
                  <a:pt x="1382932" y="-349"/>
                  <a:pt x="1479137" y="230"/>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a:ln>
                <a:noFill/>
              </a:ln>
              <a:solidFill>
                <a:prstClr val="white"/>
              </a:solidFill>
              <a:effectLst/>
              <a:uLnTx/>
              <a:uFillTx/>
              <a:latin typeface="Avenir Next LT Pro" panose="020B0504020202020204" pitchFamily="34" charset="0"/>
              <a:ea typeface="+mn-ea"/>
              <a:cs typeface="+mn-cs"/>
            </a:endParaRPr>
          </a:p>
        </p:txBody>
      </p:sp>
      <p:sp>
        <p:nvSpPr>
          <p:cNvPr id="11" name="Freeform: Shape 10">
            <a:extLst>
              <a:ext uri="{FF2B5EF4-FFF2-40B4-BE49-F238E27FC236}">
                <a16:creationId xmlns:a16="http://schemas.microsoft.com/office/drawing/2014/main" id="{34ABFBEA-4EB0-4D02-A2C0-1733CD3D6F12}"/>
              </a:ext>
            </a:extLst>
          </p:cNvPr>
          <p:cNvSpPr/>
          <p:nvPr/>
        </p:nvSpPr>
        <p:spPr>
          <a:xfrm>
            <a:off x="1" y="688126"/>
            <a:ext cx="448491" cy="1634252"/>
          </a:xfrm>
          <a:custGeom>
            <a:avLst/>
            <a:gdLst>
              <a:gd name="connsiteX0" fmla="*/ 0 w 448491"/>
              <a:gd name="connsiteY0" fmla="*/ 0 h 1634252"/>
              <a:gd name="connsiteX1" fmla="*/ 12983 w 448491"/>
              <a:gd name="connsiteY1" fmla="*/ 10508 h 1634252"/>
              <a:gd name="connsiteX2" fmla="*/ 441611 w 448491"/>
              <a:gd name="connsiteY2" fmla="*/ 863751 h 1634252"/>
              <a:gd name="connsiteX3" fmla="*/ 251011 w 448491"/>
              <a:gd name="connsiteY3" fmla="*/ 1302895 h 1634252"/>
              <a:gd name="connsiteX4" fmla="*/ 74605 w 448491"/>
              <a:gd name="connsiteY4" fmla="*/ 1543249 h 1634252"/>
              <a:gd name="connsiteX5" fmla="*/ 0 w 448491"/>
              <a:gd name="connsiteY5" fmla="*/ 1634252 h 1634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8491" h="1634252">
                <a:moveTo>
                  <a:pt x="0" y="0"/>
                </a:moveTo>
                <a:lnTo>
                  <a:pt x="12983" y="10508"/>
                </a:lnTo>
                <a:cubicBezTo>
                  <a:pt x="278410" y="241022"/>
                  <a:pt x="489787" y="530267"/>
                  <a:pt x="441611" y="863751"/>
                </a:cubicBezTo>
                <a:cubicBezTo>
                  <a:pt x="418542" y="1022632"/>
                  <a:pt x="337007" y="1166302"/>
                  <a:pt x="251011" y="1302895"/>
                </a:cubicBezTo>
                <a:cubicBezTo>
                  <a:pt x="215138" y="1359902"/>
                  <a:pt x="154723" y="1442480"/>
                  <a:pt x="74605" y="1543249"/>
                </a:cubicBezTo>
                <a:lnTo>
                  <a:pt x="0" y="1634252"/>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prstClr val="white"/>
              </a:solidFill>
              <a:latin typeface="Avenir Next LT Pro" panose="020B0504020202020204" pitchFamily="34" charset="0"/>
            </a:endParaRPr>
          </a:p>
        </p:txBody>
      </p:sp>
      <p:sp>
        <p:nvSpPr>
          <p:cNvPr id="12" name="Freeform: Shape 11">
            <a:extLst>
              <a:ext uri="{FF2B5EF4-FFF2-40B4-BE49-F238E27FC236}">
                <a16:creationId xmlns:a16="http://schemas.microsoft.com/office/drawing/2014/main" id="{19E083F6-57F4-487B-A766-EA0462B1EED8}"/>
              </a:ext>
            </a:extLst>
          </p:cNvPr>
          <p:cNvSpPr/>
          <p:nvPr/>
        </p:nvSpPr>
        <p:spPr>
          <a:xfrm>
            <a:off x="7309459" y="6144069"/>
            <a:ext cx="4418271" cy="718159"/>
          </a:xfrm>
          <a:custGeom>
            <a:avLst/>
            <a:gdLst>
              <a:gd name="connsiteX0" fmla="*/ 1421452 w 4590626"/>
              <a:gd name="connsiteY0" fmla="*/ 0 h 713930"/>
              <a:gd name="connsiteX1" fmla="*/ 3247781 w 4590626"/>
              <a:gd name="connsiteY1" fmla="*/ 271915 h 713930"/>
              <a:gd name="connsiteX2" fmla="*/ 4517331 w 4590626"/>
              <a:gd name="connsiteY2" fmla="*/ 693394 h 713930"/>
              <a:gd name="connsiteX3" fmla="*/ 4590626 w 4590626"/>
              <a:gd name="connsiteY3" fmla="*/ 713930 h 713930"/>
              <a:gd name="connsiteX4" fmla="*/ 0 w 4590626"/>
              <a:gd name="connsiteY4" fmla="*/ 713930 h 713930"/>
              <a:gd name="connsiteX5" fmla="*/ 2854 w 4590626"/>
              <a:gd name="connsiteY5" fmla="*/ 705624 h 713930"/>
              <a:gd name="connsiteX6" fmla="*/ 226680 w 4590626"/>
              <a:gd name="connsiteY6" fmla="*/ 333970 h 713930"/>
              <a:gd name="connsiteX7" fmla="*/ 1160245 w 4590626"/>
              <a:gd name="connsiteY7" fmla="*/ 1178 h 713930"/>
              <a:gd name="connsiteX8" fmla="*/ 1421452 w 4590626"/>
              <a:gd name="connsiteY8" fmla="*/ 0 h 713930"/>
              <a:gd name="connsiteX0" fmla="*/ 1421452 w 4517331"/>
              <a:gd name="connsiteY0" fmla="*/ 0 h 713930"/>
              <a:gd name="connsiteX1" fmla="*/ 3247781 w 4517331"/>
              <a:gd name="connsiteY1" fmla="*/ 271915 h 713930"/>
              <a:gd name="connsiteX2" fmla="*/ 4517331 w 4517331"/>
              <a:gd name="connsiteY2" fmla="*/ 693394 h 713930"/>
              <a:gd name="connsiteX3" fmla="*/ 0 w 4517331"/>
              <a:gd name="connsiteY3" fmla="*/ 713930 h 713930"/>
              <a:gd name="connsiteX4" fmla="*/ 2854 w 4517331"/>
              <a:gd name="connsiteY4" fmla="*/ 705624 h 713930"/>
              <a:gd name="connsiteX5" fmla="*/ 226680 w 4517331"/>
              <a:gd name="connsiteY5" fmla="*/ 333970 h 713930"/>
              <a:gd name="connsiteX6" fmla="*/ 1160245 w 4517331"/>
              <a:gd name="connsiteY6" fmla="*/ 1178 h 713930"/>
              <a:gd name="connsiteX7" fmla="*/ 1421452 w 4517331"/>
              <a:gd name="connsiteY7" fmla="*/ 0 h 713930"/>
              <a:gd name="connsiteX0" fmla="*/ 0 w 4608771"/>
              <a:gd name="connsiteY0" fmla="*/ 713930 h 784834"/>
              <a:gd name="connsiteX1" fmla="*/ 2854 w 4608771"/>
              <a:gd name="connsiteY1" fmla="*/ 705624 h 784834"/>
              <a:gd name="connsiteX2" fmla="*/ 226680 w 4608771"/>
              <a:gd name="connsiteY2" fmla="*/ 333970 h 784834"/>
              <a:gd name="connsiteX3" fmla="*/ 1160245 w 4608771"/>
              <a:gd name="connsiteY3" fmla="*/ 1178 h 784834"/>
              <a:gd name="connsiteX4" fmla="*/ 1421452 w 4608771"/>
              <a:gd name="connsiteY4" fmla="*/ 0 h 784834"/>
              <a:gd name="connsiteX5" fmla="*/ 3247781 w 4608771"/>
              <a:gd name="connsiteY5" fmla="*/ 271915 h 784834"/>
              <a:gd name="connsiteX6" fmla="*/ 4608771 w 4608771"/>
              <a:gd name="connsiteY6" fmla="*/ 784834 h 784834"/>
              <a:gd name="connsiteX0" fmla="*/ 0 w 4418271"/>
              <a:gd name="connsiteY0" fmla="*/ 713930 h 718159"/>
              <a:gd name="connsiteX1" fmla="*/ 2854 w 4418271"/>
              <a:gd name="connsiteY1" fmla="*/ 705624 h 718159"/>
              <a:gd name="connsiteX2" fmla="*/ 226680 w 4418271"/>
              <a:gd name="connsiteY2" fmla="*/ 333970 h 718159"/>
              <a:gd name="connsiteX3" fmla="*/ 1160245 w 4418271"/>
              <a:gd name="connsiteY3" fmla="*/ 1178 h 718159"/>
              <a:gd name="connsiteX4" fmla="*/ 1421452 w 4418271"/>
              <a:gd name="connsiteY4" fmla="*/ 0 h 718159"/>
              <a:gd name="connsiteX5" fmla="*/ 3247781 w 4418271"/>
              <a:gd name="connsiteY5" fmla="*/ 271915 h 718159"/>
              <a:gd name="connsiteX6" fmla="*/ 4418271 w 4418271"/>
              <a:gd name="connsiteY6" fmla="*/ 718159 h 718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18271" h="718159">
                <a:moveTo>
                  <a:pt x="0" y="713930"/>
                </a:moveTo>
                <a:lnTo>
                  <a:pt x="2854" y="705624"/>
                </a:lnTo>
                <a:cubicBezTo>
                  <a:pt x="60059" y="562888"/>
                  <a:pt x="131373" y="433874"/>
                  <a:pt x="226680" y="333970"/>
                </a:cubicBezTo>
                <a:cubicBezTo>
                  <a:pt x="463632" y="85526"/>
                  <a:pt x="822395" y="5774"/>
                  <a:pt x="1160245" y="1178"/>
                </a:cubicBezTo>
                <a:lnTo>
                  <a:pt x="1421452" y="0"/>
                </a:lnTo>
                <a:cubicBezTo>
                  <a:pt x="2035274" y="3698"/>
                  <a:pt x="2748311" y="152222"/>
                  <a:pt x="3247781" y="271915"/>
                </a:cubicBezTo>
                <a:cubicBezTo>
                  <a:pt x="3747251" y="391608"/>
                  <a:pt x="3902480" y="501606"/>
                  <a:pt x="4418271" y="718159"/>
                </a:cubicBezTo>
              </a:path>
            </a:pathLst>
          </a:custGeom>
          <a:no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 name="Title Placeholder 1">
            <a:extLst>
              <a:ext uri="{FF2B5EF4-FFF2-40B4-BE49-F238E27FC236}">
                <a16:creationId xmlns:a16="http://schemas.microsoft.com/office/drawing/2014/main" id="{A3A2F988-7148-4375-83D8-12EE5EBC7BE0}"/>
              </a:ext>
            </a:extLst>
          </p:cNvPr>
          <p:cNvSpPr>
            <a:spLocks noGrp="1"/>
          </p:cNvSpPr>
          <p:nvPr>
            <p:ph type="title"/>
          </p:nvPr>
        </p:nvSpPr>
        <p:spPr>
          <a:xfrm>
            <a:off x="762000" y="762000"/>
            <a:ext cx="10668000" cy="1524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F6896238-C5B3-4F3C-97FA-890E1A51A203}"/>
              </a:ext>
            </a:extLst>
          </p:cNvPr>
          <p:cNvSpPr>
            <a:spLocks noGrp="1"/>
          </p:cNvSpPr>
          <p:nvPr>
            <p:ph type="body" idx="1"/>
          </p:nvPr>
        </p:nvSpPr>
        <p:spPr>
          <a:xfrm>
            <a:off x="762000" y="2286000"/>
            <a:ext cx="10668000" cy="381808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D6E4474-0442-4E4B-9E5B-CA7B3951C1DA}"/>
              </a:ext>
            </a:extLst>
          </p:cNvPr>
          <p:cNvSpPr>
            <a:spLocks noGrp="1"/>
          </p:cNvSpPr>
          <p:nvPr>
            <p:ph type="dt" sz="half" idx="2"/>
          </p:nvPr>
        </p:nvSpPr>
        <p:spPr>
          <a:xfrm>
            <a:off x="9389165" y="194320"/>
            <a:ext cx="2040835" cy="365125"/>
          </a:xfrm>
          <a:prstGeom prst="rect">
            <a:avLst/>
          </a:prstGeom>
        </p:spPr>
        <p:txBody>
          <a:bodyPr vert="horz" lIns="91440" tIns="45720" rIns="91440" bIns="45720" rtlCol="0" anchor="ctr"/>
          <a:lstStyle>
            <a:lvl1pPr algn="r">
              <a:defRPr sz="1200">
                <a:solidFill>
                  <a:schemeClr val="tx1">
                    <a:tint val="75000"/>
                    <a:alpha val="70000"/>
                  </a:schemeClr>
                </a:solidFill>
              </a:defRPr>
            </a:lvl1pPr>
          </a:lstStyle>
          <a:p>
            <a:fld id="{76969C88-B244-455D-A017-012B25B1ACDD}" type="datetimeFigureOut">
              <a:rPr lang="en-US" smtClean="0"/>
              <a:pPr/>
              <a:t>3/10/2024</a:t>
            </a:fld>
            <a:endParaRPr lang="en-US"/>
          </a:p>
        </p:txBody>
      </p:sp>
      <p:sp>
        <p:nvSpPr>
          <p:cNvPr id="5" name="Footer Placeholder 4">
            <a:extLst>
              <a:ext uri="{FF2B5EF4-FFF2-40B4-BE49-F238E27FC236}">
                <a16:creationId xmlns:a16="http://schemas.microsoft.com/office/drawing/2014/main" id="{E0626A98-F887-40E1-B9BA-9D93DE90E022}"/>
              </a:ext>
            </a:extLst>
          </p:cNvPr>
          <p:cNvSpPr>
            <a:spLocks noGrp="1"/>
          </p:cNvSpPr>
          <p:nvPr>
            <p:ph type="ftr" sz="quarter" idx="3"/>
          </p:nvPr>
        </p:nvSpPr>
        <p:spPr>
          <a:xfrm>
            <a:off x="761999" y="6356350"/>
            <a:ext cx="6612835" cy="365125"/>
          </a:xfrm>
          <a:prstGeom prst="rect">
            <a:avLst/>
          </a:prstGeom>
        </p:spPr>
        <p:txBody>
          <a:bodyPr vert="horz" lIns="91440" tIns="45720" rIns="91440" bIns="45720" rtlCol="0" anchor="ctr"/>
          <a:lstStyle>
            <a:lvl1pPr algn="l">
              <a:defRPr sz="1200">
                <a:solidFill>
                  <a:schemeClr val="tx1">
                    <a:tint val="75000"/>
                    <a:alpha val="70000"/>
                  </a:schemeClr>
                </a:solidFill>
              </a:defRPr>
            </a:lvl1pPr>
          </a:lstStyle>
          <a:p>
            <a:endParaRPr lang="en-US"/>
          </a:p>
        </p:txBody>
      </p:sp>
      <p:sp>
        <p:nvSpPr>
          <p:cNvPr id="6" name="Slide Number Placeholder 5">
            <a:extLst>
              <a:ext uri="{FF2B5EF4-FFF2-40B4-BE49-F238E27FC236}">
                <a16:creationId xmlns:a16="http://schemas.microsoft.com/office/drawing/2014/main" id="{482C8119-73F6-4713-9AD3-3628DCDFB8F2}"/>
              </a:ext>
            </a:extLst>
          </p:cNvPr>
          <p:cNvSpPr>
            <a:spLocks noGrp="1"/>
          </p:cNvSpPr>
          <p:nvPr>
            <p:ph type="sldNum" sz="quarter" idx="4"/>
          </p:nvPr>
        </p:nvSpPr>
        <p:spPr>
          <a:xfrm>
            <a:off x="9906000" y="6356350"/>
            <a:ext cx="1524000" cy="365125"/>
          </a:xfrm>
          <a:prstGeom prst="rect">
            <a:avLst/>
          </a:prstGeom>
        </p:spPr>
        <p:txBody>
          <a:bodyPr vert="horz" lIns="91440" tIns="45720" rIns="91440" bIns="45720" rtlCol="0" anchor="ctr"/>
          <a:lstStyle>
            <a:lvl1pPr algn="r">
              <a:defRPr sz="1200">
                <a:solidFill>
                  <a:schemeClr val="tx1">
                    <a:tint val="75000"/>
                    <a:alpha val="70000"/>
                  </a:schemeClr>
                </a:solidFill>
              </a:defRPr>
            </a:lvl1pPr>
          </a:lstStyle>
          <a:p>
            <a:fld id="{07CE569E-9B7C-4CB9-AB80-C0841F922CFF}" type="slidenum">
              <a:rPr lang="en-US" smtClean="0"/>
              <a:pPr/>
              <a:t>‹#›</a:t>
            </a:fld>
            <a:endParaRPr lang="en-US"/>
          </a:p>
        </p:txBody>
      </p:sp>
    </p:spTree>
    <p:extLst>
      <p:ext uri="{BB962C8B-B14F-4D97-AF65-F5344CB8AC3E}">
        <p14:creationId xmlns:p14="http://schemas.microsoft.com/office/powerpoint/2010/main" val="2765652446"/>
      </p:ext>
    </p:extLst>
  </p:cSld>
  <p:clrMap bg1="dk1" tx1="lt1" bg2="dk2" tx2="lt2" accent1="accent1" accent2="accent2" accent3="accent3" accent4="accent4" accent5="accent5" accent6="accent6" hlink="hlink" folHlink="folHlink"/>
  <p:sldLayoutIdLst>
    <p:sldLayoutId id="2147483683" r:id="rId1"/>
    <p:sldLayoutId id="2147483682" r:id="rId2"/>
    <p:sldLayoutId id="2147483681" r:id="rId3"/>
    <p:sldLayoutId id="2147483680" r:id="rId4"/>
    <p:sldLayoutId id="2147483679" r:id="rId5"/>
    <p:sldLayoutId id="2147483678" r:id="rId6"/>
    <p:sldLayoutId id="2147483677" r:id="rId7"/>
    <p:sldLayoutId id="2147483676" r:id="rId8"/>
    <p:sldLayoutId id="2147483675" r:id="rId9"/>
    <p:sldLayoutId id="2147483674" r:id="rId10"/>
    <p:sldLayoutId id="2147483673" r:id="rId11"/>
    <p:sldLayoutId id="2147483684"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125000"/>
        </a:lnSpc>
        <a:spcBef>
          <a:spcPts val="1000"/>
        </a:spcBef>
        <a:buFont typeface="Arial" panose="020B0604020202020204" pitchFamily="34" charset="0"/>
        <a:buChar char="•"/>
        <a:defRPr sz="2800" kern="1200">
          <a:solidFill>
            <a:schemeClr val="tx1">
              <a:alpha val="70000"/>
            </a:schemeClr>
          </a:solidFill>
          <a:latin typeface="+mn-lt"/>
          <a:ea typeface="+mn-ea"/>
          <a:cs typeface="+mn-cs"/>
        </a:defRPr>
      </a:lvl1pPr>
      <a:lvl2pPr marL="685800" indent="-228600" algn="l" defTabSz="914400" rtl="0" eaLnBrk="1" latinLnBrk="0" hangingPunct="1">
        <a:lnSpc>
          <a:spcPct val="125000"/>
        </a:lnSpc>
        <a:spcBef>
          <a:spcPts val="500"/>
        </a:spcBef>
        <a:buFont typeface="Arial" panose="020B0604020202020204" pitchFamily="34" charset="0"/>
        <a:buChar char="•"/>
        <a:defRPr sz="2400" kern="1200">
          <a:solidFill>
            <a:schemeClr val="tx1">
              <a:alpha val="70000"/>
            </a:schemeClr>
          </a:solidFill>
          <a:latin typeface="+mn-lt"/>
          <a:ea typeface="+mn-ea"/>
          <a:cs typeface="+mn-cs"/>
        </a:defRPr>
      </a:lvl2pPr>
      <a:lvl3pPr marL="1143000" indent="-228600" algn="l" defTabSz="914400" rtl="0" eaLnBrk="1" latinLnBrk="0" hangingPunct="1">
        <a:lnSpc>
          <a:spcPct val="125000"/>
        </a:lnSpc>
        <a:spcBef>
          <a:spcPts val="500"/>
        </a:spcBef>
        <a:buFont typeface="Arial" panose="020B0604020202020204" pitchFamily="34" charset="0"/>
        <a:buChar char="•"/>
        <a:defRPr sz="2000" kern="1200">
          <a:solidFill>
            <a:schemeClr val="tx1">
              <a:alpha val="70000"/>
            </a:schemeClr>
          </a:solidFill>
          <a:latin typeface="+mn-lt"/>
          <a:ea typeface="+mn-ea"/>
          <a:cs typeface="+mn-cs"/>
        </a:defRPr>
      </a:lvl3pPr>
      <a:lvl4pPr marL="1600200" indent="-228600" algn="l" defTabSz="914400" rtl="0" eaLnBrk="1" latinLnBrk="0" hangingPunct="1">
        <a:lnSpc>
          <a:spcPct val="125000"/>
        </a:lnSpc>
        <a:spcBef>
          <a:spcPts val="500"/>
        </a:spcBef>
        <a:buFont typeface="Arial" panose="020B0604020202020204" pitchFamily="34" charset="0"/>
        <a:buChar char="•"/>
        <a:defRPr sz="1800" kern="1200">
          <a:solidFill>
            <a:schemeClr val="tx1">
              <a:alpha val="70000"/>
            </a:schemeClr>
          </a:solidFill>
          <a:latin typeface="+mn-lt"/>
          <a:ea typeface="+mn-ea"/>
          <a:cs typeface="+mn-cs"/>
        </a:defRPr>
      </a:lvl4pPr>
      <a:lvl5pPr marL="2057400" indent="-228600" algn="l" defTabSz="914400" rtl="0" eaLnBrk="1" latinLnBrk="0" hangingPunct="1">
        <a:lnSpc>
          <a:spcPct val="125000"/>
        </a:lnSpc>
        <a:spcBef>
          <a:spcPts val="500"/>
        </a:spcBef>
        <a:buFont typeface="Arial" panose="020B0604020202020204" pitchFamily="34" charset="0"/>
        <a:buChar char="•"/>
        <a:defRPr sz="1800" kern="1200">
          <a:solidFill>
            <a:schemeClr val="tx1">
              <a:alpha val="7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www.debbest.com/2015/08/30/take-harassment-claims-seriously-or-pay-the-price-in-millions-in-business-and-at-work/" TargetMode="External" /><Relationship Id="rId2" Type="http://schemas.openxmlformats.org/officeDocument/2006/relationships/image" Target="../media/image1.jpeg" /><Relationship Id="rId1" Type="http://schemas.openxmlformats.org/officeDocument/2006/relationships/slideLayout" Target="../slideLayouts/slideLayout1.xml" /><Relationship Id="rId4" Type="http://schemas.openxmlformats.org/officeDocument/2006/relationships/hyperlink" Target="https://creativecommons.org/licenses/by-nc/3.0/" TargetMode="External" /></Relationships>
</file>

<file path=ppt/slides/_rels/slide2.xml.rels><?xml version="1.0" encoding="UTF-8" standalone="yes"?>
<Relationships xmlns="http://schemas.openxmlformats.org/package/2006/relationships"><Relationship Id="rId2" Type="http://schemas.openxmlformats.org/officeDocument/2006/relationships/image" Target="../media/image2.jpeg"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2" Type="http://schemas.openxmlformats.org/officeDocument/2006/relationships/image" Target="../media/image3.jpeg"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3" Type="http://schemas.openxmlformats.org/officeDocument/2006/relationships/image" Target="../media/image4.jpeg" /><Relationship Id="rId2" Type="http://schemas.openxmlformats.org/officeDocument/2006/relationships/notesSlide" Target="../notesSlides/notesSlide1.xml" /><Relationship Id="rId1" Type="http://schemas.openxmlformats.org/officeDocument/2006/relationships/slideLayout" Target="../slideLayouts/slideLayout12.xml" /></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 /><Relationship Id="rId1" Type="http://schemas.openxmlformats.org/officeDocument/2006/relationships/slideLayout" Target="../slideLayouts/slideLayout12.xml" /></Relationships>
</file>

<file path=ppt/slides/_rels/slide7.xml.rels><?xml version="1.0" encoding="UTF-8" standalone="yes"?>
<Relationships xmlns="http://schemas.openxmlformats.org/package/2006/relationships"><Relationship Id="rId3" Type="http://schemas.openxmlformats.org/officeDocument/2006/relationships/hyperlink" Target="https://www.belbin.com/about/what-are-observer-assessments" TargetMode="External" /><Relationship Id="rId2" Type="http://schemas.openxmlformats.org/officeDocument/2006/relationships/notesSlide" Target="../notesSlides/notesSlide3.xml" /><Relationship Id="rId1" Type="http://schemas.openxmlformats.org/officeDocument/2006/relationships/slideLayout" Target="../slideLayouts/slideLayout12.xml" /><Relationship Id="rId4" Type="http://schemas.openxmlformats.org/officeDocument/2006/relationships/image" Target="../media/image4.jpeg" /></Relationships>
</file>

<file path=ppt/slides/_rels/slide8.xml.rels><?xml version="1.0" encoding="UTF-8" standalone="yes"?>
<Relationships xmlns="http://schemas.openxmlformats.org/package/2006/relationships"><Relationship Id="rId3" Type="http://schemas.openxmlformats.org/officeDocument/2006/relationships/hyperlink" Target="https://en.wikipedia.org/wiki/Environmental_scanning" TargetMode="External" /><Relationship Id="rId2" Type="http://schemas.openxmlformats.org/officeDocument/2006/relationships/hyperlink" Target="https://en.wikipedia.org/wiki/Francis_J._Aguilar" TargetMode="External" /><Relationship Id="rId1" Type="http://schemas.openxmlformats.org/officeDocument/2006/relationships/slideLayout" Target="../slideLayouts/slideLayout12.xml" /><Relationship Id="rId4" Type="http://schemas.openxmlformats.org/officeDocument/2006/relationships/image" Target="../media/image5.jpeg" /></Relationships>
</file>

<file path=ppt/slides/_rels/slide9.xml.rels><?xml version="1.0" encoding="UTF-8" standalone="yes"?>
<Relationships xmlns="http://schemas.openxmlformats.org/package/2006/relationships"><Relationship Id="rId8" Type="http://schemas.openxmlformats.org/officeDocument/2006/relationships/hyperlink" Target="https://www.belbin.com/about/belbin-team-roles" TargetMode="External" /><Relationship Id="rId3" Type="http://schemas.openxmlformats.org/officeDocument/2006/relationships/hyperlink" Target="https://www.bbc.co.uk/news/business-66394238" TargetMode="External" /><Relationship Id="rId7" Type="http://schemas.openxmlformats.org/officeDocument/2006/relationships/hyperlink" Target="https://pestleanalysis.com/pestle-analysis-explained-with-examples/" TargetMode="External" /><Relationship Id="rId2" Type="http://schemas.openxmlformats.org/officeDocument/2006/relationships/hyperlink" Target="https://www.bbc.co.uk/news/business-67552360" TargetMode="External" /><Relationship Id="rId1" Type="http://schemas.openxmlformats.org/officeDocument/2006/relationships/slideLayout" Target="../slideLayouts/slideLayout12.xml" /><Relationship Id="rId6" Type="http://schemas.openxmlformats.org/officeDocument/2006/relationships/hyperlink" Target="https://www.mindtools.com/amtbj63/swot-analysis" TargetMode="External" /><Relationship Id="rId5" Type="http://schemas.openxmlformats.org/officeDocument/2006/relationships/hyperlink" Target="https://www.bbc.co.uk/news/business-66395824" TargetMode="External" /><Relationship Id="rId10" Type="http://schemas.openxmlformats.org/officeDocument/2006/relationships/hyperlink" Target="https://online.visual-paradigm.com/knowledge/root-cause-analysis/root-cause-analysis-5-whys-technique/" TargetMode="External" /><Relationship Id="rId4" Type="http://schemas.openxmlformats.org/officeDocument/2006/relationships/hyperlink" Target="https://desklib.com/document/wilko-business-report/" TargetMode="External" /><Relationship Id="rId9" Type="http://schemas.openxmlformats.org/officeDocument/2006/relationships/hyperlink" Target="https://www.tsw.co.uk/blog/leadership-and-management/six-thinking-hats/" TargetMode="External" /></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A6EF5A53-0A64-4CA5-B9C7-1CB97CB5CF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57843" y="6244836"/>
            <a:ext cx="4034156" cy="613164"/>
          </a:xfrm>
          <a:custGeom>
            <a:avLst/>
            <a:gdLst>
              <a:gd name="connsiteX0" fmla="*/ 1479137 w 4034156"/>
              <a:gd name="connsiteY0" fmla="*/ 230 h 613164"/>
              <a:gd name="connsiteX1" fmla="*/ 3482844 w 4034156"/>
              <a:gd name="connsiteY1" fmla="*/ 298555 h 613164"/>
              <a:gd name="connsiteX2" fmla="*/ 3831590 w 4034156"/>
              <a:gd name="connsiteY2" fmla="*/ 425010 h 613164"/>
              <a:gd name="connsiteX3" fmla="*/ 4034156 w 4034156"/>
              <a:gd name="connsiteY3" fmla="*/ 494088 h 613164"/>
              <a:gd name="connsiteX4" fmla="*/ 4034156 w 4034156"/>
              <a:gd name="connsiteY4" fmla="*/ 613164 h 613164"/>
              <a:gd name="connsiteX5" fmla="*/ 0 w 4034156"/>
              <a:gd name="connsiteY5" fmla="*/ 613164 h 613164"/>
              <a:gd name="connsiteX6" fmla="*/ 54792 w 4034156"/>
              <a:gd name="connsiteY6" fmla="*/ 512415 h 613164"/>
              <a:gd name="connsiteX7" fmla="*/ 168327 w 4034156"/>
              <a:gd name="connsiteY7" fmla="*/ 366637 h 613164"/>
              <a:gd name="connsiteX8" fmla="*/ 1192562 w 4034156"/>
              <a:gd name="connsiteY8" fmla="*/ 1522 h 613164"/>
              <a:gd name="connsiteX9" fmla="*/ 1479137 w 4034156"/>
              <a:gd name="connsiteY9" fmla="*/ 230 h 613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34156" h="613164">
                <a:moveTo>
                  <a:pt x="1479137" y="230"/>
                </a:moveTo>
                <a:cubicBezTo>
                  <a:pt x="2152575" y="4287"/>
                  <a:pt x="2854487" y="63583"/>
                  <a:pt x="3482844" y="298555"/>
                </a:cubicBezTo>
                <a:cubicBezTo>
                  <a:pt x="3599338" y="342114"/>
                  <a:pt x="3715540" y="384216"/>
                  <a:pt x="3831590" y="425010"/>
                </a:cubicBezTo>
                <a:lnTo>
                  <a:pt x="4034156" y="494088"/>
                </a:lnTo>
                <a:lnTo>
                  <a:pt x="4034156" y="613164"/>
                </a:lnTo>
                <a:lnTo>
                  <a:pt x="0" y="613164"/>
                </a:lnTo>
                <a:lnTo>
                  <a:pt x="54792" y="512415"/>
                </a:lnTo>
                <a:cubicBezTo>
                  <a:pt x="88888" y="459433"/>
                  <a:pt x="126502" y="410480"/>
                  <a:pt x="168327" y="366637"/>
                </a:cubicBezTo>
                <a:cubicBezTo>
                  <a:pt x="428292" y="94062"/>
                  <a:pt x="821899" y="6565"/>
                  <a:pt x="1192562" y="1522"/>
                </a:cubicBezTo>
                <a:cubicBezTo>
                  <a:pt x="1287308" y="198"/>
                  <a:pt x="1382932" y="-349"/>
                  <a:pt x="1479137" y="230"/>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a:ln>
                <a:noFill/>
              </a:ln>
              <a:solidFill>
                <a:prstClr val="white"/>
              </a:solidFill>
              <a:effectLst/>
              <a:uLnTx/>
              <a:uFillTx/>
              <a:latin typeface="Avenir Next LT Pro" panose="020B0504020202020204" pitchFamily="34" charset="0"/>
              <a:ea typeface="+mn-ea"/>
              <a:cs typeface="+mn-cs"/>
            </a:endParaRPr>
          </a:p>
        </p:txBody>
      </p:sp>
      <p:sp>
        <p:nvSpPr>
          <p:cNvPr id="12" name="Freeform: Shape 11">
            <a:extLst>
              <a:ext uri="{FF2B5EF4-FFF2-40B4-BE49-F238E27FC236}">
                <a16:creationId xmlns:a16="http://schemas.microsoft.com/office/drawing/2014/main" id="{34ABFBEA-4EB0-4D02-A2C0-1733CD3D6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88126"/>
            <a:ext cx="448491" cy="1634252"/>
          </a:xfrm>
          <a:custGeom>
            <a:avLst/>
            <a:gdLst>
              <a:gd name="connsiteX0" fmla="*/ 0 w 448491"/>
              <a:gd name="connsiteY0" fmla="*/ 0 h 1634252"/>
              <a:gd name="connsiteX1" fmla="*/ 12983 w 448491"/>
              <a:gd name="connsiteY1" fmla="*/ 10508 h 1634252"/>
              <a:gd name="connsiteX2" fmla="*/ 441611 w 448491"/>
              <a:gd name="connsiteY2" fmla="*/ 863751 h 1634252"/>
              <a:gd name="connsiteX3" fmla="*/ 251011 w 448491"/>
              <a:gd name="connsiteY3" fmla="*/ 1302895 h 1634252"/>
              <a:gd name="connsiteX4" fmla="*/ 74605 w 448491"/>
              <a:gd name="connsiteY4" fmla="*/ 1543249 h 1634252"/>
              <a:gd name="connsiteX5" fmla="*/ 0 w 448491"/>
              <a:gd name="connsiteY5" fmla="*/ 1634252 h 1634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8491" h="1634252">
                <a:moveTo>
                  <a:pt x="0" y="0"/>
                </a:moveTo>
                <a:lnTo>
                  <a:pt x="12983" y="10508"/>
                </a:lnTo>
                <a:cubicBezTo>
                  <a:pt x="278410" y="241022"/>
                  <a:pt x="489787" y="530267"/>
                  <a:pt x="441611" y="863751"/>
                </a:cubicBezTo>
                <a:cubicBezTo>
                  <a:pt x="418542" y="1022632"/>
                  <a:pt x="337007" y="1166302"/>
                  <a:pt x="251011" y="1302895"/>
                </a:cubicBezTo>
                <a:cubicBezTo>
                  <a:pt x="215138" y="1359902"/>
                  <a:pt x="154723" y="1442480"/>
                  <a:pt x="74605" y="1543249"/>
                </a:cubicBezTo>
                <a:lnTo>
                  <a:pt x="0" y="1634252"/>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prstClr val="white"/>
              </a:solidFill>
              <a:latin typeface="Avenir Next LT Pro" panose="020B0504020202020204" pitchFamily="34" charset="0"/>
            </a:endParaRPr>
          </a:p>
        </p:txBody>
      </p:sp>
      <p:sp>
        <p:nvSpPr>
          <p:cNvPr id="14" name="Freeform: Shape 13">
            <a:extLst>
              <a:ext uri="{FF2B5EF4-FFF2-40B4-BE49-F238E27FC236}">
                <a16:creationId xmlns:a16="http://schemas.microsoft.com/office/drawing/2014/main" id="{19E083F6-57F4-487B-A766-EA0462B1EE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09459" y="6144069"/>
            <a:ext cx="4418271" cy="718159"/>
          </a:xfrm>
          <a:custGeom>
            <a:avLst/>
            <a:gdLst>
              <a:gd name="connsiteX0" fmla="*/ 1421452 w 4590626"/>
              <a:gd name="connsiteY0" fmla="*/ 0 h 713930"/>
              <a:gd name="connsiteX1" fmla="*/ 3247781 w 4590626"/>
              <a:gd name="connsiteY1" fmla="*/ 271915 h 713930"/>
              <a:gd name="connsiteX2" fmla="*/ 4517331 w 4590626"/>
              <a:gd name="connsiteY2" fmla="*/ 693394 h 713930"/>
              <a:gd name="connsiteX3" fmla="*/ 4590626 w 4590626"/>
              <a:gd name="connsiteY3" fmla="*/ 713930 h 713930"/>
              <a:gd name="connsiteX4" fmla="*/ 0 w 4590626"/>
              <a:gd name="connsiteY4" fmla="*/ 713930 h 713930"/>
              <a:gd name="connsiteX5" fmla="*/ 2854 w 4590626"/>
              <a:gd name="connsiteY5" fmla="*/ 705624 h 713930"/>
              <a:gd name="connsiteX6" fmla="*/ 226680 w 4590626"/>
              <a:gd name="connsiteY6" fmla="*/ 333970 h 713930"/>
              <a:gd name="connsiteX7" fmla="*/ 1160245 w 4590626"/>
              <a:gd name="connsiteY7" fmla="*/ 1178 h 713930"/>
              <a:gd name="connsiteX8" fmla="*/ 1421452 w 4590626"/>
              <a:gd name="connsiteY8" fmla="*/ 0 h 713930"/>
              <a:gd name="connsiteX0" fmla="*/ 1421452 w 4517331"/>
              <a:gd name="connsiteY0" fmla="*/ 0 h 713930"/>
              <a:gd name="connsiteX1" fmla="*/ 3247781 w 4517331"/>
              <a:gd name="connsiteY1" fmla="*/ 271915 h 713930"/>
              <a:gd name="connsiteX2" fmla="*/ 4517331 w 4517331"/>
              <a:gd name="connsiteY2" fmla="*/ 693394 h 713930"/>
              <a:gd name="connsiteX3" fmla="*/ 0 w 4517331"/>
              <a:gd name="connsiteY3" fmla="*/ 713930 h 713930"/>
              <a:gd name="connsiteX4" fmla="*/ 2854 w 4517331"/>
              <a:gd name="connsiteY4" fmla="*/ 705624 h 713930"/>
              <a:gd name="connsiteX5" fmla="*/ 226680 w 4517331"/>
              <a:gd name="connsiteY5" fmla="*/ 333970 h 713930"/>
              <a:gd name="connsiteX6" fmla="*/ 1160245 w 4517331"/>
              <a:gd name="connsiteY6" fmla="*/ 1178 h 713930"/>
              <a:gd name="connsiteX7" fmla="*/ 1421452 w 4517331"/>
              <a:gd name="connsiteY7" fmla="*/ 0 h 713930"/>
              <a:gd name="connsiteX0" fmla="*/ 0 w 4608771"/>
              <a:gd name="connsiteY0" fmla="*/ 713930 h 784834"/>
              <a:gd name="connsiteX1" fmla="*/ 2854 w 4608771"/>
              <a:gd name="connsiteY1" fmla="*/ 705624 h 784834"/>
              <a:gd name="connsiteX2" fmla="*/ 226680 w 4608771"/>
              <a:gd name="connsiteY2" fmla="*/ 333970 h 784834"/>
              <a:gd name="connsiteX3" fmla="*/ 1160245 w 4608771"/>
              <a:gd name="connsiteY3" fmla="*/ 1178 h 784834"/>
              <a:gd name="connsiteX4" fmla="*/ 1421452 w 4608771"/>
              <a:gd name="connsiteY4" fmla="*/ 0 h 784834"/>
              <a:gd name="connsiteX5" fmla="*/ 3247781 w 4608771"/>
              <a:gd name="connsiteY5" fmla="*/ 271915 h 784834"/>
              <a:gd name="connsiteX6" fmla="*/ 4608771 w 4608771"/>
              <a:gd name="connsiteY6" fmla="*/ 784834 h 784834"/>
              <a:gd name="connsiteX0" fmla="*/ 0 w 4418271"/>
              <a:gd name="connsiteY0" fmla="*/ 713930 h 718159"/>
              <a:gd name="connsiteX1" fmla="*/ 2854 w 4418271"/>
              <a:gd name="connsiteY1" fmla="*/ 705624 h 718159"/>
              <a:gd name="connsiteX2" fmla="*/ 226680 w 4418271"/>
              <a:gd name="connsiteY2" fmla="*/ 333970 h 718159"/>
              <a:gd name="connsiteX3" fmla="*/ 1160245 w 4418271"/>
              <a:gd name="connsiteY3" fmla="*/ 1178 h 718159"/>
              <a:gd name="connsiteX4" fmla="*/ 1421452 w 4418271"/>
              <a:gd name="connsiteY4" fmla="*/ 0 h 718159"/>
              <a:gd name="connsiteX5" fmla="*/ 3247781 w 4418271"/>
              <a:gd name="connsiteY5" fmla="*/ 271915 h 718159"/>
              <a:gd name="connsiteX6" fmla="*/ 4418271 w 4418271"/>
              <a:gd name="connsiteY6" fmla="*/ 718159 h 718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18271" h="718159">
                <a:moveTo>
                  <a:pt x="0" y="713930"/>
                </a:moveTo>
                <a:lnTo>
                  <a:pt x="2854" y="705624"/>
                </a:lnTo>
                <a:cubicBezTo>
                  <a:pt x="60059" y="562888"/>
                  <a:pt x="131373" y="433874"/>
                  <a:pt x="226680" y="333970"/>
                </a:cubicBezTo>
                <a:cubicBezTo>
                  <a:pt x="463632" y="85526"/>
                  <a:pt x="822395" y="5774"/>
                  <a:pt x="1160245" y="1178"/>
                </a:cubicBezTo>
                <a:lnTo>
                  <a:pt x="1421452" y="0"/>
                </a:lnTo>
                <a:cubicBezTo>
                  <a:pt x="2035274" y="3698"/>
                  <a:pt x="2748311" y="152222"/>
                  <a:pt x="3247781" y="271915"/>
                </a:cubicBezTo>
                <a:cubicBezTo>
                  <a:pt x="3747251" y="391608"/>
                  <a:pt x="3902480" y="501606"/>
                  <a:pt x="4418271" y="718159"/>
                </a:cubicBezTo>
              </a:path>
            </a:pathLst>
          </a:custGeom>
          <a:no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useBgFill="1">
        <p:nvSpPr>
          <p:cNvPr id="16" name="Rectangle 15">
            <a:extLst>
              <a:ext uri="{FF2B5EF4-FFF2-40B4-BE49-F238E27FC236}">
                <a16:creationId xmlns:a16="http://schemas.microsoft.com/office/drawing/2014/main" id="{987A0FBA-CC04-4256-A8EB-BB3C543E9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group of people sitting around a table&#10;&#10;Description automatically generated">
            <a:extLst>
              <a:ext uri="{FF2B5EF4-FFF2-40B4-BE49-F238E27FC236}">
                <a16:creationId xmlns:a16="http://schemas.microsoft.com/office/drawing/2014/main" id="{F2D3F665-ED32-EB2D-05E4-E99E08CB9408}"/>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15613" r="22614" b="1"/>
          <a:stretch/>
        </p:blipFill>
        <p:spPr>
          <a:xfrm>
            <a:off x="2" y="10"/>
            <a:ext cx="5578823" cy="6028246"/>
          </a:xfrm>
          <a:custGeom>
            <a:avLst/>
            <a:gdLst/>
            <a:ahLst/>
            <a:cxnLst/>
            <a:rect l="l" t="t" r="r" b="b"/>
            <a:pathLst>
              <a:path w="5578823" h="6028256">
                <a:moveTo>
                  <a:pt x="0" y="0"/>
                </a:moveTo>
                <a:lnTo>
                  <a:pt x="3897606" y="0"/>
                </a:lnTo>
                <a:lnTo>
                  <a:pt x="4274232" y="360545"/>
                </a:lnTo>
                <a:cubicBezTo>
                  <a:pt x="4408856" y="488910"/>
                  <a:pt x="4542134" y="615181"/>
                  <a:pt x="4673934" y="738354"/>
                </a:cubicBezTo>
                <a:cubicBezTo>
                  <a:pt x="5042663" y="1082881"/>
                  <a:pt x="5282330" y="1428108"/>
                  <a:pt x="5421862" y="1773839"/>
                </a:cubicBezTo>
                <a:cubicBezTo>
                  <a:pt x="5631101" y="2292214"/>
                  <a:pt x="5614731" y="2811325"/>
                  <a:pt x="5469198" y="3329255"/>
                </a:cubicBezTo>
                <a:cubicBezTo>
                  <a:pt x="5323662" y="3847185"/>
                  <a:pt x="5048962" y="4363935"/>
                  <a:pt x="4741546" y="4877588"/>
                </a:cubicBezTo>
                <a:cubicBezTo>
                  <a:pt x="4027238" y="6071494"/>
                  <a:pt x="2764972" y="6102970"/>
                  <a:pt x="1325600" y="5980388"/>
                </a:cubicBezTo>
                <a:cubicBezTo>
                  <a:pt x="903947" y="5944442"/>
                  <a:pt x="499735" y="5907589"/>
                  <a:pt x="137593" y="5804042"/>
                </a:cubicBezTo>
                <a:lnTo>
                  <a:pt x="0" y="5760161"/>
                </a:lnTo>
                <a:close/>
              </a:path>
            </a:pathLst>
          </a:custGeom>
        </p:spPr>
      </p:pic>
      <p:sp>
        <p:nvSpPr>
          <p:cNvPr id="18" name="Freeform: Shape 17">
            <a:extLst>
              <a:ext uri="{FF2B5EF4-FFF2-40B4-BE49-F238E27FC236}">
                <a16:creationId xmlns:a16="http://schemas.microsoft.com/office/drawing/2014/main" id="{E633B38B-B87A-4288-A20F-0223A6C27A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704117" cy="6096000"/>
          </a:xfrm>
          <a:custGeom>
            <a:avLst/>
            <a:gdLst>
              <a:gd name="connsiteX0" fmla="*/ 0 w 5704117"/>
              <a:gd name="connsiteY0" fmla="*/ 0 h 6096000"/>
              <a:gd name="connsiteX1" fmla="*/ 4562795 w 5704117"/>
              <a:gd name="connsiteY1" fmla="*/ 0 h 6096000"/>
              <a:gd name="connsiteX2" fmla="*/ 4721192 w 5704117"/>
              <a:gd name="connsiteY2" fmla="*/ 133595 h 6096000"/>
              <a:gd name="connsiteX3" fmla="*/ 5467522 w 5704117"/>
              <a:gd name="connsiteY3" fmla="*/ 1054328 h 6096000"/>
              <a:gd name="connsiteX4" fmla="*/ 5538873 w 5704117"/>
              <a:gd name="connsiteY4" fmla="*/ 2897564 h 6096000"/>
              <a:gd name="connsiteX5" fmla="*/ 4442050 w 5704117"/>
              <a:gd name="connsiteY5" fmla="*/ 4732407 h 6096000"/>
              <a:gd name="connsiteX6" fmla="*/ 93046 w 5704117"/>
              <a:gd name="connsiteY6" fmla="*/ 6082857 h 6096000"/>
              <a:gd name="connsiteX7" fmla="*/ 0 w 5704117"/>
              <a:gd name="connsiteY7" fmla="*/ 607845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 name="connsiteX7" fmla="*/ 91440 w 5704117"/>
              <a:gd name="connsiteY7" fmla="*/ 9144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04117" h="6096000">
                <a:moveTo>
                  <a:pt x="4562795" y="0"/>
                </a:moveTo>
                <a:lnTo>
                  <a:pt x="4721192" y="133595"/>
                </a:lnTo>
                <a:cubicBezTo>
                  <a:pt x="5067135" y="440105"/>
                  <a:pt x="5309779" y="747048"/>
                  <a:pt x="5467522" y="1054328"/>
                </a:cubicBezTo>
                <a:cubicBezTo>
                  <a:pt x="5782917" y="1668625"/>
                  <a:pt x="5758242" y="2283795"/>
                  <a:pt x="5538873" y="2897564"/>
                </a:cubicBezTo>
                <a:cubicBezTo>
                  <a:pt x="5319500" y="3511334"/>
                  <a:pt x="4905433" y="4123706"/>
                  <a:pt x="4442050" y="4732407"/>
                </a:cubicBezTo>
                <a:cubicBezTo>
                  <a:pt x="3499930" y="5970384"/>
                  <a:pt x="1925433" y="6153690"/>
                  <a:pt x="93046" y="6082857"/>
                </a:cubicBezTo>
                <a:lnTo>
                  <a:pt x="0" y="607845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Avenir Next LT Pro Light"/>
            </a:endParaRPr>
          </a:p>
        </p:txBody>
      </p:sp>
      <p:sp>
        <p:nvSpPr>
          <p:cNvPr id="3" name="Subtitle 2"/>
          <p:cNvSpPr>
            <a:spLocks noGrp="1"/>
          </p:cNvSpPr>
          <p:nvPr>
            <p:ph type="subTitle" idx="1"/>
          </p:nvPr>
        </p:nvSpPr>
        <p:spPr>
          <a:xfrm>
            <a:off x="6096000" y="2286000"/>
            <a:ext cx="5334000" cy="3810001"/>
          </a:xfrm>
        </p:spPr>
        <p:txBody>
          <a:bodyPr vert="horz" lIns="91440" tIns="45720" rIns="91440" bIns="45720" rtlCol="0">
            <a:normAutofit/>
          </a:bodyPr>
          <a:lstStyle/>
          <a:p>
            <a:pPr indent="-228600" algn="l">
              <a:buFont typeface="Arial" panose="020B0604020202020204" pitchFamily="34" charset="0"/>
              <a:buChar char="•"/>
            </a:pPr>
            <a:r>
              <a:rPr lang="en-US" b="1"/>
              <a:t>                                                              </a:t>
            </a:r>
            <a:endParaRPr lang="en-US"/>
          </a:p>
          <a:p>
            <a:pPr indent="-228600" algn="l">
              <a:buFont typeface="Arial" panose="020B0604020202020204" pitchFamily="34" charset="0"/>
              <a:buChar char="•"/>
            </a:pPr>
            <a:r>
              <a:rPr lang="en-US" b="1"/>
              <a:t>  Kemetia James 2308793</a:t>
            </a:r>
            <a:endParaRPr lang="en-US"/>
          </a:p>
          <a:p>
            <a:pPr indent="-228600" algn="l">
              <a:buFont typeface="Arial" panose="020B0604020202020204" pitchFamily="34" charset="0"/>
              <a:buChar char="•"/>
            </a:pPr>
            <a:r>
              <a:rPr lang="en-US" b="1"/>
              <a:t>Denisa Gecieva 2310990</a:t>
            </a:r>
            <a:endParaRPr lang="en-US"/>
          </a:p>
          <a:p>
            <a:pPr indent="-228600" algn="l">
              <a:buFont typeface="Arial" panose="020B0604020202020204" pitchFamily="34" charset="0"/>
              <a:buChar char="•"/>
            </a:pPr>
            <a:r>
              <a:rPr lang="en-US" b="1"/>
              <a:t>Nikola Janova 2308793</a:t>
            </a:r>
            <a:endParaRPr lang="en-US"/>
          </a:p>
          <a:p>
            <a:pPr indent="-228600" algn="l">
              <a:buFont typeface="Arial" panose="020B0604020202020204" pitchFamily="34" charset="0"/>
              <a:buChar char="•"/>
            </a:pPr>
            <a:r>
              <a:rPr lang="en-US" b="1"/>
              <a:t> MARCH 2024</a:t>
            </a:r>
            <a:endParaRPr lang="en-US"/>
          </a:p>
          <a:p>
            <a:pPr indent="-228600" algn="l">
              <a:buFont typeface="Arial" panose="020B0604020202020204" pitchFamily="34" charset="0"/>
              <a:buChar char="•"/>
            </a:pPr>
            <a:endParaRPr lang="en-US"/>
          </a:p>
        </p:txBody>
      </p:sp>
      <p:sp>
        <p:nvSpPr>
          <p:cNvPr id="2" name="Title 1"/>
          <p:cNvSpPr>
            <a:spLocks noGrp="1"/>
          </p:cNvSpPr>
          <p:nvPr>
            <p:ph type="ctrTitle"/>
          </p:nvPr>
        </p:nvSpPr>
        <p:spPr>
          <a:xfrm>
            <a:off x="6096000" y="762000"/>
            <a:ext cx="5334000" cy="1524000"/>
          </a:xfrm>
        </p:spPr>
        <p:txBody>
          <a:bodyPr vert="horz" lIns="91440" tIns="45720" rIns="91440" bIns="45720" rtlCol="0" anchor="ctr">
            <a:normAutofit/>
          </a:bodyPr>
          <a:lstStyle/>
          <a:p>
            <a:pPr algn="l"/>
            <a:r>
              <a:rPr lang="en-US" sz="3200" b="1"/>
              <a:t>PROBLEM SOLVING and INNOVATION</a:t>
            </a:r>
            <a:endParaRPr lang="en-US" sz="3200"/>
          </a:p>
        </p:txBody>
      </p:sp>
      <p:sp>
        <p:nvSpPr>
          <p:cNvPr id="5" name="TextBox 4">
            <a:extLst>
              <a:ext uri="{FF2B5EF4-FFF2-40B4-BE49-F238E27FC236}">
                <a16:creationId xmlns:a16="http://schemas.microsoft.com/office/drawing/2014/main" id="{7C98D0B0-7FCC-027D-AB34-D1AC43334576}"/>
              </a:ext>
            </a:extLst>
          </p:cNvPr>
          <p:cNvSpPr txBox="1"/>
          <p:nvPr/>
        </p:nvSpPr>
        <p:spPr>
          <a:xfrm>
            <a:off x="9556343" y="6657945"/>
            <a:ext cx="2635657"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BY-NC</a:t>
            </a:r>
            <a:r>
              <a:rPr lang="en-US" sz="700">
                <a:solidFill>
                  <a:srgbClr val="FFFFFF"/>
                </a:solidFill>
              </a:rPr>
              <a:t>.</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87A0FBA-CC04-4256-A8EB-BB3C543E9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ngled shot of pen on a graph">
            <a:extLst>
              <a:ext uri="{FF2B5EF4-FFF2-40B4-BE49-F238E27FC236}">
                <a16:creationId xmlns:a16="http://schemas.microsoft.com/office/drawing/2014/main" id="{C5CC760A-E265-129D-D9B8-83F21932710F}"/>
              </a:ext>
            </a:extLst>
          </p:cNvPr>
          <p:cNvPicPr>
            <a:picLocks noChangeAspect="1"/>
          </p:cNvPicPr>
          <p:nvPr/>
        </p:nvPicPr>
        <p:blipFill rotWithShape="1">
          <a:blip r:embed="rId2"/>
          <a:srcRect r="38314" b="-7"/>
          <a:stretch/>
        </p:blipFill>
        <p:spPr>
          <a:xfrm>
            <a:off x="2" y="10"/>
            <a:ext cx="5578823" cy="6028246"/>
          </a:xfrm>
          <a:custGeom>
            <a:avLst/>
            <a:gdLst/>
            <a:ahLst/>
            <a:cxnLst/>
            <a:rect l="l" t="t" r="r" b="b"/>
            <a:pathLst>
              <a:path w="5578823" h="6028256">
                <a:moveTo>
                  <a:pt x="0" y="0"/>
                </a:moveTo>
                <a:lnTo>
                  <a:pt x="3897606" y="0"/>
                </a:lnTo>
                <a:lnTo>
                  <a:pt x="4274232" y="360545"/>
                </a:lnTo>
                <a:cubicBezTo>
                  <a:pt x="4408856" y="488910"/>
                  <a:pt x="4542134" y="615181"/>
                  <a:pt x="4673934" y="738354"/>
                </a:cubicBezTo>
                <a:cubicBezTo>
                  <a:pt x="5042663" y="1082881"/>
                  <a:pt x="5282330" y="1428108"/>
                  <a:pt x="5421862" y="1773839"/>
                </a:cubicBezTo>
                <a:cubicBezTo>
                  <a:pt x="5631101" y="2292214"/>
                  <a:pt x="5614731" y="2811325"/>
                  <a:pt x="5469198" y="3329255"/>
                </a:cubicBezTo>
                <a:cubicBezTo>
                  <a:pt x="5323662" y="3847185"/>
                  <a:pt x="5048962" y="4363935"/>
                  <a:pt x="4741546" y="4877588"/>
                </a:cubicBezTo>
                <a:cubicBezTo>
                  <a:pt x="4027238" y="6071494"/>
                  <a:pt x="2764972" y="6102970"/>
                  <a:pt x="1325600" y="5980388"/>
                </a:cubicBezTo>
                <a:cubicBezTo>
                  <a:pt x="903947" y="5944442"/>
                  <a:pt x="499735" y="5907589"/>
                  <a:pt x="137593" y="5804042"/>
                </a:cubicBezTo>
                <a:lnTo>
                  <a:pt x="0" y="5760161"/>
                </a:lnTo>
                <a:close/>
              </a:path>
            </a:pathLst>
          </a:custGeom>
        </p:spPr>
      </p:pic>
      <p:sp>
        <p:nvSpPr>
          <p:cNvPr id="11" name="Freeform: Shape 10">
            <a:extLst>
              <a:ext uri="{FF2B5EF4-FFF2-40B4-BE49-F238E27FC236}">
                <a16:creationId xmlns:a16="http://schemas.microsoft.com/office/drawing/2014/main" id="{E633B38B-B87A-4288-A20F-0223A6C27A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704117" cy="6096000"/>
          </a:xfrm>
          <a:custGeom>
            <a:avLst/>
            <a:gdLst>
              <a:gd name="connsiteX0" fmla="*/ 0 w 5704117"/>
              <a:gd name="connsiteY0" fmla="*/ 0 h 6096000"/>
              <a:gd name="connsiteX1" fmla="*/ 4562795 w 5704117"/>
              <a:gd name="connsiteY1" fmla="*/ 0 h 6096000"/>
              <a:gd name="connsiteX2" fmla="*/ 4721192 w 5704117"/>
              <a:gd name="connsiteY2" fmla="*/ 133595 h 6096000"/>
              <a:gd name="connsiteX3" fmla="*/ 5467522 w 5704117"/>
              <a:gd name="connsiteY3" fmla="*/ 1054328 h 6096000"/>
              <a:gd name="connsiteX4" fmla="*/ 5538873 w 5704117"/>
              <a:gd name="connsiteY4" fmla="*/ 2897564 h 6096000"/>
              <a:gd name="connsiteX5" fmla="*/ 4442050 w 5704117"/>
              <a:gd name="connsiteY5" fmla="*/ 4732407 h 6096000"/>
              <a:gd name="connsiteX6" fmla="*/ 93046 w 5704117"/>
              <a:gd name="connsiteY6" fmla="*/ 6082857 h 6096000"/>
              <a:gd name="connsiteX7" fmla="*/ 0 w 5704117"/>
              <a:gd name="connsiteY7" fmla="*/ 607845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 name="connsiteX7" fmla="*/ 91440 w 5704117"/>
              <a:gd name="connsiteY7" fmla="*/ 9144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04117" h="6096000">
                <a:moveTo>
                  <a:pt x="4562795" y="0"/>
                </a:moveTo>
                <a:lnTo>
                  <a:pt x="4721192" y="133595"/>
                </a:lnTo>
                <a:cubicBezTo>
                  <a:pt x="5067135" y="440105"/>
                  <a:pt x="5309779" y="747048"/>
                  <a:pt x="5467522" y="1054328"/>
                </a:cubicBezTo>
                <a:cubicBezTo>
                  <a:pt x="5782917" y="1668625"/>
                  <a:pt x="5758242" y="2283795"/>
                  <a:pt x="5538873" y="2897564"/>
                </a:cubicBezTo>
                <a:cubicBezTo>
                  <a:pt x="5319500" y="3511334"/>
                  <a:pt x="4905433" y="4123706"/>
                  <a:pt x="4442050" y="4732407"/>
                </a:cubicBezTo>
                <a:cubicBezTo>
                  <a:pt x="3499930" y="5970384"/>
                  <a:pt x="1925433" y="6153690"/>
                  <a:pt x="93046" y="6082857"/>
                </a:cubicBezTo>
                <a:lnTo>
                  <a:pt x="0" y="607845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Avenir Next LT Pro Light"/>
            </a:endParaRPr>
          </a:p>
        </p:txBody>
      </p:sp>
      <p:sp>
        <p:nvSpPr>
          <p:cNvPr id="3" name="Content Placeholder 2">
            <a:extLst>
              <a:ext uri="{FF2B5EF4-FFF2-40B4-BE49-F238E27FC236}">
                <a16:creationId xmlns:a16="http://schemas.microsoft.com/office/drawing/2014/main" id="{D2BEE49A-2F3A-AFBB-AEEB-B8763F8CC803}"/>
              </a:ext>
            </a:extLst>
          </p:cNvPr>
          <p:cNvSpPr>
            <a:spLocks noGrp="1"/>
          </p:cNvSpPr>
          <p:nvPr>
            <p:ph idx="1"/>
          </p:nvPr>
        </p:nvSpPr>
        <p:spPr>
          <a:xfrm>
            <a:off x="6096000" y="2286000"/>
            <a:ext cx="5334000" cy="3810001"/>
          </a:xfrm>
        </p:spPr>
        <p:txBody>
          <a:bodyPr vert="horz" lIns="91440" tIns="45720" rIns="91440" bIns="45720" rtlCol="0">
            <a:normAutofit/>
          </a:bodyPr>
          <a:lstStyle/>
          <a:p>
            <a:pPr>
              <a:lnSpc>
                <a:spcPct val="115000"/>
              </a:lnSpc>
            </a:pPr>
            <a:endParaRPr lang="en-US" sz="2400">
              <a:latin typeface="Arial Nova"/>
            </a:endParaRPr>
          </a:p>
          <a:p>
            <a:pPr>
              <a:lnSpc>
                <a:spcPct val="115000"/>
              </a:lnSpc>
            </a:pPr>
            <a:endParaRPr lang="en-US" sz="2400">
              <a:latin typeface="Arial Nova"/>
            </a:endParaRPr>
          </a:p>
          <a:p>
            <a:pPr>
              <a:lnSpc>
                <a:spcPct val="115000"/>
              </a:lnSpc>
            </a:pPr>
            <a:r>
              <a:rPr lang="en-US" sz="2400">
                <a:latin typeface="Arial Nova"/>
              </a:rPr>
              <a:t>The purpose of this presentation report is to find a recommendation for the retailer Wilko and a potential solution to the problem. To find ways to keep up with the changes and their competitors.</a:t>
            </a:r>
          </a:p>
          <a:p>
            <a:pPr>
              <a:lnSpc>
                <a:spcPct val="115000"/>
              </a:lnSpc>
            </a:pPr>
            <a:endParaRPr lang="en-US" sz="2400"/>
          </a:p>
        </p:txBody>
      </p:sp>
      <p:sp>
        <p:nvSpPr>
          <p:cNvPr id="2" name="Title 1">
            <a:extLst>
              <a:ext uri="{FF2B5EF4-FFF2-40B4-BE49-F238E27FC236}">
                <a16:creationId xmlns:a16="http://schemas.microsoft.com/office/drawing/2014/main" id="{3A747892-209E-F765-3DAC-F2B09CACE1C0}"/>
              </a:ext>
            </a:extLst>
          </p:cNvPr>
          <p:cNvSpPr>
            <a:spLocks noGrp="1"/>
          </p:cNvSpPr>
          <p:nvPr>
            <p:ph type="title"/>
          </p:nvPr>
        </p:nvSpPr>
        <p:spPr>
          <a:xfrm>
            <a:off x="6096000" y="762000"/>
            <a:ext cx="5334000" cy="1524000"/>
          </a:xfrm>
        </p:spPr>
        <p:txBody>
          <a:bodyPr>
            <a:normAutofit/>
          </a:bodyPr>
          <a:lstStyle/>
          <a:p>
            <a:r>
              <a:rPr lang="en-US" sz="3200">
                <a:latin typeface="Arial Nova"/>
              </a:rPr>
              <a:t>Executive Summary;</a:t>
            </a:r>
            <a:endParaRPr lang="en-US" sz="3200"/>
          </a:p>
        </p:txBody>
      </p:sp>
    </p:spTree>
    <p:extLst>
      <p:ext uri="{BB962C8B-B14F-4D97-AF65-F5344CB8AC3E}">
        <p14:creationId xmlns:p14="http://schemas.microsoft.com/office/powerpoint/2010/main" val="16284149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87A0FBA-CC04-4256-A8EB-BB3C543E9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E58D2B1-1AB6-60F8-35D5-7C0035F45E7E}"/>
              </a:ext>
            </a:extLst>
          </p:cNvPr>
          <p:cNvSpPr>
            <a:spLocks noGrp="1"/>
          </p:cNvSpPr>
          <p:nvPr>
            <p:ph type="title"/>
          </p:nvPr>
        </p:nvSpPr>
        <p:spPr>
          <a:xfrm>
            <a:off x="762000" y="1524000"/>
            <a:ext cx="3018325" cy="4572000"/>
          </a:xfrm>
        </p:spPr>
        <p:txBody>
          <a:bodyPr anchor="t">
            <a:normAutofit/>
          </a:bodyPr>
          <a:lstStyle/>
          <a:p>
            <a:r>
              <a:rPr lang="en-US" sz="3200">
                <a:latin typeface="Arial Nova"/>
              </a:rPr>
              <a:t>                                                                                  </a:t>
            </a:r>
            <a:r>
              <a:rPr lang="en-US" sz="3200">
                <a:latin typeface="Arial Nova"/>
                <a:ea typeface="Calibri"/>
                <a:cs typeface="Calibri"/>
              </a:rPr>
              <a:t>CONTENT</a:t>
            </a:r>
            <a:r>
              <a:rPr lang="en-US" sz="3200">
                <a:latin typeface="Calibri"/>
                <a:ea typeface="Calibri"/>
                <a:cs typeface="Calibri"/>
              </a:rPr>
              <a:t>: </a:t>
            </a:r>
          </a:p>
        </p:txBody>
      </p:sp>
      <p:pic>
        <p:nvPicPr>
          <p:cNvPr id="5" name="Picture 4" descr="Calculator, pen, compass, money and a paper with graphs printed on it">
            <a:extLst>
              <a:ext uri="{FF2B5EF4-FFF2-40B4-BE49-F238E27FC236}">
                <a16:creationId xmlns:a16="http://schemas.microsoft.com/office/drawing/2014/main" id="{1D04968A-AAEE-B6EB-384E-F55C3A6DB6F7}"/>
              </a:ext>
            </a:extLst>
          </p:cNvPr>
          <p:cNvPicPr>
            <a:picLocks noChangeAspect="1"/>
          </p:cNvPicPr>
          <p:nvPr/>
        </p:nvPicPr>
        <p:blipFill rotWithShape="1">
          <a:blip r:embed="rId2"/>
          <a:srcRect l="28093" r="26790" b="2"/>
          <a:stretch/>
        </p:blipFill>
        <p:spPr>
          <a:xfrm>
            <a:off x="7608055" y="10"/>
            <a:ext cx="4583947" cy="6131661"/>
          </a:xfrm>
          <a:custGeom>
            <a:avLst/>
            <a:gdLst/>
            <a:ahLst/>
            <a:cxnLst/>
            <a:rect l="l" t="t" r="r" b="b"/>
            <a:pathLst>
              <a:path w="4583947" h="6131671">
                <a:moveTo>
                  <a:pt x="1303111" y="0"/>
                </a:moveTo>
                <a:lnTo>
                  <a:pt x="4583947" y="0"/>
                </a:lnTo>
                <a:lnTo>
                  <a:pt x="4583947" y="4228311"/>
                </a:lnTo>
                <a:lnTo>
                  <a:pt x="4541880" y="4258857"/>
                </a:lnTo>
                <a:cubicBezTo>
                  <a:pt x="4395640" y="4361102"/>
                  <a:pt x="4254236" y="4453840"/>
                  <a:pt x="4128523" y="4540543"/>
                </a:cubicBezTo>
                <a:cubicBezTo>
                  <a:pt x="3416510" y="5032410"/>
                  <a:pt x="2702940" y="5523262"/>
                  <a:pt x="1946719" y="5933430"/>
                </a:cubicBezTo>
                <a:cubicBezTo>
                  <a:pt x="1506382" y="6172525"/>
                  <a:pt x="872113" y="6310628"/>
                  <a:pt x="393090" y="5653230"/>
                </a:cubicBezTo>
                <a:cubicBezTo>
                  <a:pt x="73281" y="5214029"/>
                  <a:pt x="-2478" y="4628756"/>
                  <a:pt x="62" y="4146595"/>
                </a:cubicBezTo>
                <a:cubicBezTo>
                  <a:pt x="8670" y="2518973"/>
                  <a:pt x="544344" y="1015353"/>
                  <a:pt x="1277882" y="32051"/>
                </a:cubicBezTo>
                <a:close/>
              </a:path>
            </a:pathLst>
          </a:custGeom>
        </p:spPr>
      </p:pic>
      <p:sp>
        <p:nvSpPr>
          <p:cNvPr id="11" name="Freeform: Shape 10">
            <a:extLst>
              <a:ext uri="{FF2B5EF4-FFF2-40B4-BE49-F238E27FC236}">
                <a16:creationId xmlns:a16="http://schemas.microsoft.com/office/drawing/2014/main" id="{B423BB46-9386-40B6-B6A8-70CDDE7341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39075" y="16663"/>
            <a:ext cx="4352924" cy="6092804"/>
          </a:xfrm>
          <a:custGeom>
            <a:avLst/>
            <a:gdLst>
              <a:gd name="connsiteX0" fmla="*/ 520805 w 4496214"/>
              <a:gd name="connsiteY0" fmla="*/ 0 h 4712444"/>
              <a:gd name="connsiteX1" fmla="*/ 4496214 w 4496214"/>
              <a:gd name="connsiteY1" fmla="*/ 0 h 4712444"/>
              <a:gd name="connsiteX2" fmla="*/ 4496214 w 4496214"/>
              <a:gd name="connsiteY2" fmla="*/ 2870874 h 4712444"/>
              <a:gd name="connsiteX3" fmla="*/ 4327504 w 4496214"/>
              <a:gd name="connsiteY3" fmla="*/ 2986301 h 4712444"/>
              <a:gd name="connsiteX4" fmla="*/ 4128523 w 4496214"/>
              <a:gd name="connsiteY4" fmla="*/ 3121316 h 4712444"/>
              <a:gd name="connsiteX5" fmla="*/ 1946719 w 4496214"/>
              <a:gd name="connsiteY5" fmla="*/ 4514203 h 4712444"/>
              <a:gd name="connsiteX6" fmla="*/ 393090 w 4496214"/>
              <a:gd name="connsiteY6" fmla="*/ 4234003 h 4712444"/>
              <a:gd name="connsiteX7" fmla="*/ 62 w 4496214"/>
              <a:gd name="connsiteY7" fmla="*/ 2727368 h 4712444"/>
              <a:gd name="connsiteX8" fmla="*/ 513680 w 4496214"/>
              <a:gd name="connsiteY8" fmla="*/ 17175 h 4712444"/>
              <a:gd name="connsiteX0" fmla="*/ 4496214 w 4496214"/>
              <a:gd name="connsiteY0" fmla="*/ 0 h 4712444"/>
              <a:gd name="connsiteX1" fmla="*/ 4496214 w 4496214"/>
              <a:gd name="connsiteY1" fmla="*/ 2870874 h 4712444"/>
              <a:gd name="connsiteX2" fmla="*/ 4327504 w 4496214"/>
              <a:gd name="connsiteY2" fmla="*/ 2986301 h 4712444"/>
              <a:gd name="connsiteX3" fmla="*/ 4128523 w 4496214"/>
              <a:gd name="connsiteY3" fmla="*/ 3121316 h 4712444"/>
              <a:gd name="connsiteX4" fmla="*/ 1946719 w 4496214"/>
              <a:gd name="connsiteY4" fmla="*/ 4514203 h 4712444"/>
              <a:gd name="connsiteX5" fmla="*/ 393090 w 4496214"/>
              <a:gd name="connsiteY5" fmla="*/ 4234003 h 4712444"/>
              <a:gd name="connsiteX6" fmla="*/ 62 w 4496214"/>
              <a:gd name="connsiteY6" fmla="*/ 2727368 h 4712444"/>
              <a:gd name="connsiteX7" fmla="*/ 513680 w 4496214"/>
              <a:gd name="connsiteY7" fmla="*/ 17175 h 4712444"/>
              <a:gd name="connsiteX8" fmla="*/ 610729 w 4496214"/>
              <a:gd name="connsiteY8" fmla="*/ 94249 h 4712444"/>
              <a:gd name="connsiteX0" fmla="*/ 4496214 w 4496214"/>
              <a:gd name="connsiteY0" fmla="*/ 2853983 h 4695553"/>
              <a:gd name="connsiteX1" fmla="*/ 4327504 w 4496214"/>
              <a:gd name="connsiteY1" fmla="*/ 2969410 h 4695553"/>
              <a:gd name="connsiteX2" fmla="*/ 4128523 w 4496214"/>
              <a:gd name="connsiteY2" fmla="*/ 3104425 h 4695553"/>
              <a:gd name="connsiteX3" fmla="*/ 1946719 w 4496214"/>
              <a:gd name="connsiteY3" fmla="*/ 4497312 h 4695553"/>
              <a:gd name="connsiteX4" fmla="*/ 393090 w 4496214"/>
              <a:gd name="connsiteY4" fmla="*/ 4217112 h 4695553"/>
              <a:gd name="connsiteX5" fmla="*/ 62 w 4496214"/>
              <a:gd name="connsiteY5" fmla="*/ 2710477 h 4695553"/>
              <a:gd name="connsiteX6" fmla="*/ 513680 w 4496214"/>
              <a:gd name="connsiteY6" fmla="*/ 284 h 4695553"/>
              <a:gd name="connsiteX7" fmla="*/ 610729 w 4496214"/>
              <a:gd name="connsiteY7" fmla="*/ 77358 h 4695553"/>
              <a:gd name="connsiteX0" fmla="*/ 4496214 w 4496214"/>
              <a:gd name="connsiteY0" fmla="*/ 2853699 h 4695269"/>
              <a:gd name="connsiteX1" fmla="*/ 4327504 w 4496214"/>
              <a:gd name="connsiteY1" fmla="*/ 2969126 h 4695269"/>
              <a:gd name="connsiteX2" fmla="*/ 4128523 w 4496214"/>
              <a:gd name="connsiteY2" fmla="*/ 3104141 h 4695269"/>
              <a:gd name="connsiteX3" fmla="*/ 1946719 w 4496214"/>
              <a:gd name="connsiteY3" fmla="*/ 4497028 h 4695269"/>
              <a:gd name="connsiteX4" fmla="*/ 393090 w 4496214"/>
              <a:gd name="connsiteY4" fmla="*/ 4216828 h 4695269"/>
              <a:gd name="connsiteX5" fmla="*/ 62 w 4496214"/>
              <a:gd name="connsiteY5" fmla="*/ 2710193 h 4695269"/>
              <a:gd name="connsiteX6" fmla="*/ 513680 w 4496214"/>
              <a:gd name="connsiteY6" fmla="*/ 0 h 4695269"/>
              <a:gd name="connsiteX0" fmla="*/ 4496214 w 4496214"/>
              <a:gd name="connsiteY0" fmla="*/ 2853699 h 4650427"/>
              <a:gd name="connsiteX1" fmla="*/ 4327504 w 4496214"/>
              <a:gd name="connsiteY1" fmla="*/ 2969126 h 4650427"/>
              <a:gd name="connsiteX2" fmla="*/ 4128523 w 4496214"/>
              <a:gd name="connsiteY2" fmla="*/ 3104141 h 4650427"/>
              <a:gd name="connsiteX3" fmla="*/ 3578025 w 4496214"/>
              <a:gd name="connsiteY3" fmla="*/ 3466740 h 4650427"/>
              <a:gd name="connsiteX4" fmla="*/ 1946719 w 4496214"/>
              <a:gd name="connsiteY4" fmla="*/ 4497028 h 4650427"/>
              <a:gd name="connsiteX5" fmla="*/ 393090 w 4496214"/>
              <a:gd name="connsiteY5" fmla="*/ 4216828 h 4650427"/>
              <a:gd name="connsiteX6" fmla="*/ 62 w 4496214"/>
              <a:gd name="connsiteY6" fmla="*/ 2710193 h 4650427"/>
              <a:gd name="connsiteX7" fmla="*/ 513680 w 4496214"/>
              <a:gd name="connsiteY7" fmla="*/ 0 h 4650427"/>
              <a:gd name="connsiteX0" fmla="*/ 4496214 w 4496214"/>
              <a:gd name="connsiteY0" fmla="*/ 2853699 h 4650427"/>
              <a:gd name="connsiteX1" fmla="*/ 4327504 w 4496214"/>
              <a:gd name="connsiteY1" fmla="*/ 2969126 h 4650427"/>
              <a:gd name="connsiteX2" fmla="*/ 4128523 w 4496214"/>
              <a:gd name="connsiteY2" fmla="*/ 3104141 h 4650427"/>
              <a:gd name="connsiteX3" fmla="*/ 3578025 w 4496214"/>
              <a:gd name="connsiteY3" fmla="*/ 3466740 h 4650427"/>
              <a:gd name="connsiteX4" fmla="*/ 1946719 w 4496214"/>
              <a:gd name="connsiteY4" fmla="*/ 4497028 h 4650427"/>
              <a:gd name="connsiteX5" fmla="*/ 393090 w 4496214"/>
              <a:gd name="connsiteY5" fmla="*/ 4216828 h 4650427"/>
              <a:gd name="connsiteX6" fmla="*/ 62 w 4496214"/>
              <a:gd name="connsiteY6" fmla="*/ 2710193 h 4650427"/>
              <a:gd name="connsiteX7" fmla="*/ 513680 w 4496214"/>
              <a:gd name="connsiteY7" fmla="*/ 0 h 4650427"/>
              <a:gd name="connsiteX0" fmla="*/ 4496214 w 4496214"/>
              <a:gd name="connsiteY0" fmla="*/ 2853699 h 4650427"/>
              <a:gd name="connsiteX1" fmla="*/ 4327504 w 4496214"/>
              <a:gd name="connsiteY1" fmla="*/ 2969126 h 4650427"/>
              <a:gd name="connsiteX2" fmla="*/ 3578025 w 4496214"/>
              <a:gd name="connsiteY2" fmla="*/ 3466740 h 4650427"/>
              <a:gd name="connsiteX3" fmla="*/ 1946719 w 4496214"/>
              <a:gd name="connsiteY3" fmla="*/ 4497028 h 4650427"/>
              <a:gd name="connsiteX4" fmla="*/ 393090 w 4496214"/>
              <a:gd name="connsiteY4" fmla="*/ 4216828 h 4650427"/>
              <a:gd name="connsiteX5" fmla="*/ 62 w 4496214"/>
              <a:gd name="connsiteY5" fmla="*/ 2710193 h 4650427"/>
              <a:gd name="connsiteX6" fmla="*/ 513680 w 4496214"/>
              <a:gd name="connsiteY6" fmla="*/ 0 h 4650427"/>
              <a:gd name="connsiteX0" fmla="*/ 4496214 w 4496214"/>
              <a:gd name="connsiteY0" fmla="*/ 2853699 h 4650427"/>
              <a:gd name="connsiteX1" fmla="*/ 3578025 w 4496214"/>
              <a:gd name="connsiteY1" fmla="*/ 3466740 h 4650427"/>
              <a:gd name="connsiteX2" fmla="*/ 1946719 w 4496214"/>
              <a:gd name="connsiteY2" fmla="*/ 4497028 h 4650427"/>
              <a:gd name="connsiteX3" fmla="*/ 393090 w 4496214"/>
              <a:gd name="connsiteY3" fmla="*/ 4216828 h 4650427"/>
              <a:gd name="connsiteX4" fmla="*/ 62 w 4496214"/>
              <a:gd name="connsiteY4" fmla="*/ 2710193 h 4650427"/>
              <a:gd name="connsiteX5" fmla="*/ 513680 w 4496214"/>
              <a:gd name="connsiteY5" fmla="*/ 0 h 4650427"/>
              <a:gd name="connsiteX0" fmla="*/ 3578025 w 3578025"/>
              <a:gd name="connsiteY0" fmla="*/ 3466740 h 4650427"/>
              <a:gd name="connsiteX1" fmla="*/ 1946719 w 3578025"/>
              <a:gd name="connsiteY1" fmla="*/ 4497028 h 4650427"/>
              <a:gd name="connsiteX2" fmla="*/ 393090 w 3578025"/>
              <a:gd name="connsiteY2" fmla="*/ 4216828 h 4650427"/>
              <a:gd name="connsiteX3" fmla="*/ 62 w 3578025"/>
              <a:gd name="connsiteY3" fmla="*/ 2710193 h 4650427"/>
              <a:gd name="connsiteX4" fmla="*/ 513680 w 3578025"/>
              <a:gd name="connsiteY4" fmla="*/ 0 h 4650427"/>
              <a:gd name="connsiteX0" fmla="*/ 3578025 w 3578025"/>
              <a:gd name="connsiteY0" fmla="*/ 3466740 h 4705670"/>
              <a:gd name="connsiteX1" fmla="*/ 1946719 w 3578025"/>
              <a:gd name="connsiteY1" fmla="*/ 4497028 h 4705670"/>
              <a:gd name="connsiteX2" fmla="*/ 393090 w 3578025"/>
              <a:gd name="connsiteY2" fmla="*/ 4216828 h 4705670"/>
              <a:gd name="connsiteX3" fmla="*/ 62 w 3578025"/>
              <a:gd name="connsiteY3" fmla="*/ 2710193 h 4705670"/>
              <a:gd name="connsiteX4" fmla="*/ 513680 w 3578025"/>
              <a:gd name="connsiteY4" fmla="*/ 0 h 47056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78025" h="4705670">
                <a:moveTo>
                  <a:pt x="3578025" y="3466740"/>
                </a:moveTo>
                <a:cubicBezTo>
                  <a:pt x="3034256" y="3810169"/>
                  <a:pt x="2520630" y="4206761"/>
                  <a:pt x="1946719" y="4497028"/>
                </a:cubicBezTo>
                <a:cubicBezTo>
                  <a:pt x="1423184" y="4761816"/>
                  <a:pt x="872113" y="4874226"/>
                  <a:pt x="393090" y="4216828"/>
                </a:cubicBezTo>
                <a:cubicBezTo>
                  <a:pt x="73281" y="3777627"/>
                  <a:pt x="-2478" y="3192354"/>
                  <a:pt x="62" y="2710193"/>
                </a:cubicBezTo>
                <a:cubicBezTo>
                  <a:pt x="5227" y="1733619"/>
                  <a:pt x="200135" y="801687"/>
                  <a:pt x="513680" y="0"/>
                </a:cubicBez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Avenir Next LT Pro Light"/>
            </a:endParaRPr>
          </a:p>
        </p:txBody>
      </p:sp>
      <p:sp>
        <p:nvSpPr>
          <p:cNvPr id="3" name="Content Placeholder 2">
            <a:extLst>
              <a:ext uri="{FF2B5EF4-FFF2-40B4-BE49-F238E27FC236}">
                <a16:creationId xmlns:a16="http://schemas.microsoft.com/office/drawing/2014/main" id="{87E1D993-4D72-9C56-AC2A-7AC69A061A33}"/>
              </a:ext>
            </a:extLst>
          </p:cNvPr>
          <p:cNvSpPr>
            <a:spLocks noGrp="1"/>
          </p:cNvSpPr>
          <p:nvPr>
            <p:ph idx="1"/>
          </p:nvPr>
        </p:nvSpPr>
        <p:spPr>
          <a:xfrm>
            <a:off x="3839674" y="1524000"/>
            <a:ext cx="3018325" cy="4572001"/>
          </a:xfrm>
        </p:spPr>
        <p:txBody>
          <a:bodyPr vert="horz" lIns="91440" tIns="45720" rIns="91440" bIns="45720" rtlCol="0">
            <a:normAutofit/>
          </a:bodyPr>
          <a:lstStyle/>
          <a:p>
            <a:pPr marL="0" indent="0">
              <a:lnSpc>
                <a:spcPct val="115000"/>
              </a:lnSpc>
              <a:buNone/>
            </a:pPr>
            <a:endParaRPr lang="en-US" sz="1300">
              <a:latin typeface="Arial Nova"/>
            </a:endParaRPr>
          </a:p>
          <a:p>
            <a:pPr>
              <a:lnSpc>
                <a:spcPct val="115000"/>
              </a:lnSpc>
            </a:pPr>
            <a:endParaRPr lang="en-US" sz="1300">
              <a:latin typeface="Arial Nova"/>
            </a:endParaRPr>
          </a:p>
          <a:p>
            <a:pPr marL="0" indent="0">
              <a:lnSpc>
                <a:spcPct val="115000"/>
              </a:lnSpc>
              <a:buNone/>
            </a:pPr>
            <a:r>
              <a:rPr lang="en-US" sz="1300">
                <a:latin typeface="Arial Nova"/>
              </a:rPr>
              <a:t>Executive summary......................................................................................1</a:t>
            </a:r>
          </a:p>
          <a:p>
            <a:pPr marL="0" indent="0">
              <a:lnSpc>
                <a:spcPct val="115000"/>
              </a:lnSpc>
              <a:buNone/>
            </a:pPr>
            <a:r>
              <a:rPr lang="en-US" sz="1300">
                <a:latin typeface="Arial Nova"/>
              </a:rPr>
              <a:t>nstruction........................................................................................................2</a:t>
            </a:r>
          </a:p>
          <a:p>
            <a:pPr marL="0" indent="0">
              <a:lnSpc>
                <a:spcPct val="115000"/>
              </a:lnSpc>
              <a:buNone/>
            </a:pPr>
            <a:r>
              <a:rPr lang="en-US" sz="1300">
                <a:latin typeface="Arial Nova"/>
              </a:rPr>
              <a:t>Main Body........................................................................................................3</a:t>
            </a:r>
          </a:p>
          <a:p>
            <a:pPr marL="0" indent="0">
              <a:lnSpc>
                <a:spcPct val="115000"/>
              </a:lnSpc>
              <a:buNone/>
            </a:pPr>
            <a:r>
              <a:rPr lang="en-US" sz="1300">
                <a:latin typeface="Arial Nova"/>
              </a:rPr>
              <a:t>Conclusion........................................................................................................4</a:t>
            </a:r>
          </a:p>
          <a:p>
            <a:pPr marL="0" indent="0">
              <a:lnSpc>
                <a:spcPct val="115000"/>
              </a:lnSpc>
              <a:buNone/>
            </a:pPr>
            <a:r>
              <a:rPr lang="en-US" sz="1300">
                <a:latin typeface="Arial Nova"/>
              </a:rPr>
              <a:t>References........................................................................................................5</a:t>
            </a:r>
          </a:p>
          <a:p>
            <a:pPr>
              <a:lnSpc>
                <a:spcPct val="115000"/>
              </a:lnSpc>
            </a:pPr>
            <a:endParaRPr lang="en-US" sz="1300"/>
          </a:p>
        </p:txBody>
      </p:sp>
    </p:spTree>
    <p:extLst>
      <p:ext uri="{BB962C8B-B14F-4D97-AF65-F5344CB8AC3E}">
        <p14:creationId xmlns:p14="http://schemas.microsoft.com/office/powerpoint/2010/main" val="14074891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67D2AF-BFDA-1B48-E668-5E14D6C07F37}"/>
              </a:ext>
            </a:extLst>
          </p:cNvPr>
          <p:cNvSpPr>
            <a:spLocks noGrp="1"/>
          </p:cNvSpPr>
          <p:nvPr>
            <p:ph type="title"/>
          </p:nvPr>
        </p:nvSpPr>
        <p:spPr/>
        <p:txBody>
          <a:bodyPr>
            <a:normAutofit/>
          </a:bodyPr>
          <a:lstStyle/>
          <a:p>
            <a:r>
              <a:rPr lang="en-US" sz="2000">
                <a:solidFill>
                  <a:srgbClr val="00B0F0"/>
                </a:solidFill>
                <a:latin typeface="Arial Nova"/>
              </a:rPr>
              <a:t>Recommend potential solutions for the problem of Wilko’s closing down.</a:t>
            </a:r>
            <a:endParaRPr lang="en-US" sz="2000"/>
          </a:p>
        </p:txBody>
      </p:sp>
      <p:sp>
        <p:nvSpPr>
          <p:cNvPr id="3" name="Content Placeholder 2">
            <a:extLst>
              <a:ext uri="{FF2B5EF4-FFF2-40B4-BE49-F238E27FC236}">
                <a16:creationId xmlns:a16="http://schemas.microsoft.com/office/drawing/2014/main" id="{330611B1-001F-5A16-E496-D4BFAA44EDE5}"/>
              </a:ext>
            </a:extLst>
          </p:cNvPr>
          <p:cNvSpPr>
            <a:spLocks noGrp="1"/>
          </p:cNvSpPr>
          <p:nvPr>
            <p:ph idx="1"/>
          </p:nvPr>
        </p:nvSpPr>
        <p:spPr/>
        <p:txBody>
          <a:bodyPr vert="horz" lIns="91440" tIns="45720" rIns="91440" bIns="45720" rtlCol="0" anchor="t">
            <a:normAutofit/>
          </a:bodyPr>
          <a:lstStyle/>
          <a:p>
            <a:pPr marL="0" indent="0">
              <a:buNone/>
            </a:pPr>
            <a:endParaRPr lang="en-US" sz="1400">
              <a:solidFill>
                <a:srgbClr val="00B0F0"/>
              </a:solidFill>
              <a:latin typeface="Arial Nova"/>
            </a:endParaRPr>
          </a:p>
          <a:p>
            <a:r>
              <a:rPr lang="en-US" sz="1400" dirty="0">
                <a:solidFill>
                  <a:srgbClr val="000000"/>
                </a:solidFill>
                <a:latin typeface="Arial Nova"/>
              </a:rPr>
              <a:t>According to Rory Traynor report in August (2023), on what went wrong for Wilko when they went into administration on the 10</a:t>
            </a:r>
            <a:r>
              <a:rPr lang="en-US" sz="1400" baseline="30000" dirty="0">
                <a:solidFill>
                  <a:srgbClr val="000000"/>
                </a:solidFill>
                <a:latin typeface="Arial Nova"/>
              </a:rPr>
              <a:t>th</a:t>
            </a:r>
            <a:r>
              <a:rPr lang="en-US" sz="1400" dirty="0">
                <a:solidFill>
                  <a:srgbClr val="000000"/>
                </a:solidFill>
                <a:latin typeface="Arial Nova"/>
              </a:rPr>
              <a:t> of August of 2023 after years of failing fortunes and financial struggles.</a:t>
            </a:r>
            <a:endParaRPr lang="en-US" sz="1400" dirty="0">
              <a:solidFill>
                <a:srgbClr val="00B0F0"/>
              </a:solidFill>
              <a:latin typeface="Arial Nova"/>
            </a:endParaRPr>
          </a:p>
          <a:p>
            <a:pPr algn="just"/>
            <a:r>
              <a:rPr lang="en-US" sz="1400" dirty="0">
                <a:solidFill>
                  <a:srgbClr val="000000"/>
                </a:solidFill>
                <a:latin typeface="Arial Nova"/>
              </a:rPr>
              <a:t>The company employs over 12,000 people and has 403 stores across the country, all of which are now at risk.</a:t>
            </a:r>
          </a:p>
          <a:p>
            <a:pPr algn="just"/>
            <a:r>
              <a:rPr lang="en-US" sz="1400" dirty="0">
                <a:solidFill>
                  <a:srgbClr val="000000"/>
                </a:solidFill>
                <a:latin typeface="Arial Nova"/>
              </a:rPr>
              <a:t>He also stated that it was just ten years ago, Wilko was the dominant brand in the discount sector, which has since thrived and seen large increases in revenue for all its major rivals. So why hasn’t Wilko shared their successes? And how did it go from industry leader to collapse in the space of a decade? </a:t>
            </a:r>
          </a:p>
          <a:p>
            <a:pPr algn="just"/>
            <a:r>
              <a:rPr lang="en-US" sz="1400" dirty="0">
                <a:solidFill>
                  <a:srgbClr val="000000"/>
                </a:solidFill>
                <a:latin typeface="Arial Nova"/>
              </a:rPr>
              <a:t>One</a:t>
            </a:r>
            <a:r>
              <a:rPr lang="en-US" sz="1400" dirty="0">
                <a:solidFill>
                  <a:srgbClr val="121212"/>
                </a:solidFill>
                <a:latin typeface="Georgia"/>
              </a:rPr>
              <a:t> of Wilko’s main problems, according to the retail analyst Richard Hyman, was too many large stores in too expensive high street locations.</a:t>
            </a:r>
          </a:p>
          <a:p>
            <a:pPr algn="just"/>
            <a:r>
              <a:rPr lang="en-US" sz="1400" dirty="0">
                <a:solidFill>
                  <a:srgbClr val="3F484B"/>
                </a:solidFill>
                <a:latin typeface="Arial Nova"/>
              </a:rPr>
              <a:t>"Wilko's heads should have paid close attention to sales and the business when they noticed that there was a problem with the sales and competitors and made the necessary changes." </a:t>
            </a:r>
          </a:p>
          <a:p>
            <a:pPr algn="just"/>
            <a:endParaRPr lang="en-US" sz="1400" dirty="0">
              <a:solidFill>
                <a:srgbClr val="3F484B"/>
              </a:solidFill>
              <a:latin typeface="Arial Nova"/>
            </a:endParaRPr>
          </a:p>
          <a:p>
            <a:pPr algn="just"/>
            <a:endParaRPr lang="en-US">
              <a:solidFill>
                <a:srgbClr val="FFFFFF">
                  <a:alpha val="70000"/>
                </a:srgbClr>
              </a:solidFill>
            </a:endParaRPr>
          </a:p>
        </p:txBody>
      </p:sp>
    </p:spTree>
    <p:extLst>
      <p:ext uri="{BB962C8B-B14F-4D97-AF65-F5344CB8AC3E}">
        <p14:creationId xmlns:p14="http://schemas.microsoft.com/office/powerpoint/2010/main" val="41296705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Placeholder 6" descr="Looking up view of a city with skyscrapers">
            <a:extLst>
              <a:ext uri="{FF2B5EF4-FFF2-40B4-BE49-F238E27FC236}">
                <a16:creationId xmlns:a16="http://schemas.microsoft.com/office/drawing/2014/main" id="{ED21B7CD-3D69-26B5-8A0B-52A19A6B0A26}"/>
              </a:ext>
            </a:extLst>
          </p:cNvPr>
          <p:cNvPicPr>
            <a:picLocks noGrp="1" noChangeAspect="1"/>
          </p:cNvPicPr>
          <p:nvPr>
            <p:ph type="pic" sz="quarter" idx="10"/>
          </p:nvPr>
        </p:nvPicPr>
        <p:blipFill rotWithShape="1">
          <a:blip r:embed="rId3">
            <a:extLst>
              <a:ext uri="{28A0092B-C50C-407E-A947-70E740481C1C}">
                <a14:useLocalDpi xmlns:a14="http://schemas.microsoft.com/office/drawing/2010/main" val="0"/>
              </a:ext>
            </a:extLst>
          </a:blip>
          <a:srcRect l="42" r="39" b="-3"/>
          <a:stretch/>
        </p:blipFill>
        <p:spPr>
          <a:xfrm>
            <a:off x="7342117" y="-6713"/>
            <a:ext cx="4861458" cy="6894576"/>
          </a:xfrm>
          <a:noFill/>
        </p:spPr>
      </p:pic>
      <p:sp>
        <p:nvSpPr>
          <p:cNvPr id="3" name="Title 2">
            <a:extLst>
              <a:ext uri="{FF2B5EF4-FFF2-40B4-BE49-F238E27FC236}">
                <a16:creationId xmlns:a16="http://schemas.microsoft.com/office/drawing/2014/main" id="{E55D2FA2-B77E-7FAB-AB8B-475A7BEA08C0}"/>
              </a:ext>
            </a:extLst>
          </p:cNvPr>
          <p:cNvSpPr>
            <a:spLocks noGrp="1"/>
          </p:cNvSpPr>
          <p:nvPr>
            <p:ph type="ctrTitle"/>
          </p:nvPr>
        </p:nvSpPr>
        <p:spPr>
          <a:xfrm>
            <a:off x="959826" y="417898"/>
            <a:ext cx="5075018" cy="5988084"/>
          </a:xfrm>
        </p:spPr>
        <p:txBody>
          <a:bodyPr/>
          <a:lstStyle/>
          <a:p>
            <a:br>
              <a:rPr lang="en-US" sz="1400" dirty="0">
                <a:solidFill>
                  <a:srgbClr val="00B0F0"/>
                </a:solidFill>
                <a:latin typeface="Arial Nova"/>
              </a:rPr>
            </a:br>
            <a:br>
              <a:rPr lang="en-US" sz="1400" dirty="0">
                <a:latin typeface="Arial Nova"/>
              </a:rPr>
            </a:br>
            <a:r>
              <a:rPr lang="en-US" sz="1400" dirty="0">
                <a:solidFill>
                  <a:srgbClr val="00B0F0"/>
                </a:solidFill>
                <a:latin typeface="Arial Nova"/>
              </a:rPr>
              <a:t>Recommend potential solutions for the problem of Wilko’s closing down.</a:t>
            </a:r>
          </a:p>
          <a:p>
            <a:pPr algn="just"/>
            <a:br>
              <a:rPr lang="en-US" sz="1400" dirty="0">
                <a:solidFill>
                  <a:srgbClr val="111111"/>
                </a:solidFill>
                <a:latin typeface="Arial Nova"/>
              </a:rPr>
            </a:br>
            <a:br>
              <a:rPr lang="en-US" sz="1400" dirty="0">
                <a:latin typeface="Arial Nova"/>
              </a:rPr>
            </a:br>
            <a:br>
              <a:rPr lang="en-US" sz="1400" dirty="0">
                <a:latin typeface="Arial Nova"/>
              </a:rPr>
            </a:br>
            <a:br>
              <a:rPr lang="en-US" sz="1400" dirty="0">
                <a:latin typeface="Arial Nova"/>
              </a:rPr>
            </a:br>
            <a:br>
              <a:rPr lang="en-US" sz="1400" dirty="0">
                <a:latin typeface="Arial Nova"/>
              </a:rPr>
            </a:br>
            <a:br>
              <a:rPr lang="en-US" sz="1400" dirty="0">
                <a:latin typeface="Arial Nova"/>
              </a:rPr>
            </a:br>
            <a:r>
              <a:rPr lang="en-US" sz="1400" dirty="0">
                <a:solidFill>
                  <a:srgbClr val="111111"/>
                </a:solidFill>
                <a:latin typeface="Arial Nova"/>
              </a:rPr>
              <a:t>identify the strengths and weaknesses of the company’s performance and loses.</a:t>
            </a:r>
            <a:endParaRPr lang="en-US" sz="1400" dirty="0">
              <a:solidFill>
                <a:srgbClr val="C5B096"/>
              </a:solidFill>
              <a:latin typeface="Arial Nova"/>
            </a:endParaRPr>
          </a:p>
          <a:p>
            <a:endParaRPr lang="en-US" sz="1400">
              <a:solidFill>
                <a:srgbClr val="111111"/>
              </a:solidFill>
              <a:latin typeface="Arial Nova"/>
            </a:endParaRPr>
          </a:p>
          <a:p>
            <a:pPr marL="285750" indent="-285750">
              <a:buFont typeface="Symbol"/>
              <a:buChar char="•"/>
            </a:pPr>
            <a:r>
              <a:rPr lang="en-US" sz="1400" dirty="0">
                <a:solidFill>
                  <a:srgbClr val="111111"/>
                </a:solidFill>
                <a:latin typeface="Arial Nova"/>
              </a:rPr>
              <a:t>Understand the broad context in which the business was operating and why they are failing.</a:t>
            </a:r>
          </a:p>
          <a:p>
            <a:endParaRPr lang="en-US" sz="1400">
              <a:solidFill>
                <a:srgbClr val="111111"/>
              </a:solidFill>
              <a:latin typeface="Arial Nova"/>
            </a:endParaRPr>
          </a:p>
          <a:p>
            <a:pPr marL="285750" indent="-285750">
              <a:buFont typeface="Symbol"/>
              <a:buChar char="•"/>
            </a:pPr>
            <a:r>
              <a:rPr lang="en-US" sz="1400" dirty="0">
                <a:solidFill>
                  <a:srgbClr val="111111"/>
                </a:solidFill>
                <a:latin typeface="Arial Nova"/>
              </a:rPr>
              <a:t>They should have Identify new opportunities in the market and make changes to their brand and products.</a:t>
            </a:r>
            <a:endParaRPr lang="en-US" sz="1400" dirty="0">
              <a:latin typeface="Arial Nova"/>
            </a:endParaRPr>
          </a:p>
          <a:p>
            <a:endParaRPr lang="en-US" sz="1400">
              <a:solidFill>
                <a:srgbClr val="111111"/>
              </a:solidFill>
              <a:latin typeface="Arial Nova"/>
            </a:endParaRPr>
          </a:p>
          <a:p>
            <a:pPr marL="285750" indent="-285750">
              <a:buFont typeface="Symbol"/>
              <a:buChar char="•"/>
            </a:pPr>
            <a:r>
              <a:rPr lang="en-US" sz="1400" dirty="0">
                <a:solidFill>
                  <a:srgbClr val="111111"/>
                </a:solidFill>
                <a:latin typeface="Arial Nova"/>
              </a:rPr>
              <a:t>Improve the overall efficiency of the business and the competitors who are selling the same products as they do.</a:t>
            </a:r>
          </a:p>
          <a:p>
            <a:endParaRPr lang="en-US" sz="1400">
              <a:solidFill>
                <a:srgbClr val="111111"/>
              </a:solidFill>
              <a:latin typeface="Arial Nova"/>
            </a:endParaRPr>
          </a:p>
          <a:p>
            <a:pPr marL="285750" indent="-285750" algn="just">
              <a:buFont typeface="Symbol"/>
              <a:buChar char="•"/>
            </a:pPr>
            <a:r>
              <a:rPr lang="en-US" sz="1400" dirty="0">
                <a:solidFill>
                  <a:srgbClr val="111111"/>
                </a:solidFill>
                <a:latin typeface="Arial Nova"/>
              </a:rPr>
              <a:t>Finding ways to increase the chances of success and decrease the chances of failure could have led to a competitive advantage and help to deal with the weakness</a:t>
            </a:r>
            <a:endParaRPr lang="en-US" dirty="0" err="1"/>
          </a:p>
        </p:txBody>
      </p:sp>
    </p:spTree>
    <p:extLst>
      <p:ext uri="{BB962C8B-B14F-4D97-AF65-F5344CB8AC3E}">
        <p14:creationId xmlns:p14="http://schemas.microsoft.com/office/powerpoint/2010/main" val="13616198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6FEC93CF-2672-7D78-F278-58C5E012E0DF}"/>
              </a:ext>
            </a:extLst>
          </p:cNvPr>
          <p:cNvSpPr>
            <a:spLocks noGrp="1"/>
          </p:cNvSpPr>
          <p:nvPr>
            <p:ph type="ctrTitle"/>
          </p:nvPr>
        </p:nvSpPr>
        <p:spPr>
          <a:xfrm>
            <a:off x="857468" y="486137"/>
            <a:ext cx="5097764" cy="3827190"/>
          </a:xfrm>
        </p:spPr>
        <p:txBody>
          <a:bodyPr anchor="b">
            <a:normAutofit/>
          </a:bodyPr>
          <a:lstStyle/>
          <a:p>
            <a:r>
              <a:rPr lang="en-US" u="sng"/>
              <a:t>                    </a:t>
            </a:r>
            <a:br>
              <a:rPr lang="en-US" u="sng"/>
            </a:br>
            <a:r>
              <a:rPr lang="en-US" sz="1300">
                <a:solidFill>
                  <a:srgbClr val="00B0F0"/>
                </a:solidFill>
                <a:latin typeface="Arial Nova"/>
              </a:rPr>
              <a:t>Recommend potential solutions for the problem of Wilko’s closing down.</a:t>
            </a:r>
            <a:br>
              <a:rPr lang="en-US" u="sng"/>
            </a:br>
            <a:br>
              <a:rPr lang="en-US" u="sng"/>
            </a:br>
            <a:br>
              <a:rPr lang="en-US" u="sng"/>
            </a:br>
            <a:br>
              <a:rPr lang="en-US" u="sng"/>
            </a:br>
            <a:endParaRPr lang="en-US" u="sng"/>
          </a:p>
        </p:txBody>
      </p:sp>
      <p:sp>
        <p:nvSpPr>
          <p:cNvPr id="3" name="Picture Placeholder 2">
            <a:extLst>
              <a:ext uri="{FF2B5EF4-FFF2-40B4-BE49-F238E27FC236}">
                <a16:creationId xmlns:a16="http://schemas.microsoft.com/office/drawing/2014/main" id="{CAA6AECA-2CCF-A18E-12FC-0A68D6647418}"/>
              </a:ext>
            </a:extLst>
          </p:cNvPr>
          <p:cNvSpPr>
            <a:spLocks noGrp="1"/>
          </p:cNvSpPr>
          <p:nvPr>
            <p:ph type="pic" sz="quarter" idx="10"/>
          </p:nvPr>
        </p:nvSpPr>
        <p:spPr>
          <a:xfrm>
            <a:off x="5829490" y="-18086"/>
            <a:ext cx="6578801" cy="6894576"/>
          </a:xfrm>
        </p:spPr>
      </p:sp>
      <p:sp>
        <p:nvSpPr>
          <p:cNvPr id="2" name="TextBox 1">
            <a:extLst>
              <a:ext uri="{FF2B5EF4-FFF2-40B4-BE49-F238E27FC236}">
                <a16:creationId xmlns:a16="http://schemas.microsoft.com/office/drawing/2014/main" id="{75E44BDA-DE43-C015-7FEB-ED00606A8D87}"/>
              </a:ext>
            </a:extLst>
          </p:cNvPr>
          <p:cNvSpPr txBox="1"/>
          <p:nvPr/>
        </p:nvSpPr>
        <p:spPr>
          <a:xfrm>
            <a:off x="6635086" y="425357"/>
            <a:ext cx="5711588" cy="586314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US" sz="1400" dirty="0">
                <a:solidFill>
                  <a:srgbClr val="3F484B"/>
                </a:solidFill>
                <a:latin typeface="Arial Nova"/>
                <a:cs typeface="Segoe UI"/>
              </a:rPr>
              <a:t>As Wilko should have approached the problem, they were facing early to successfully establish consistent processes that would help evaluate, and explore solutions, prioritize execution, and measure success. </a:t>
            </a:r>
            <a:endParaRPr lang="en-US" dirty="0">
              <a:solidFill>
                <a:srgbClr val="FFFFFF"/>
              </a:solidFill>
              <a:latin typeface="Avenir Next LT Pro"/>
              <a:cs typeface="Segoe UI"/>
            </a:endParaRPr>
          </a:p>
          <a:p>
            <a:pPr algn="just"/>
            <a:endParaRPr lang="en-US" sz="1400" dirty="0">
              <a:solidFill>
                <a:srgbClr val="3F484B"/>
              </a:solidFill>
              <a:latin typeface="Arial Nova"/>
              <a:cs typeface="Segoe UI"/>
            </a:endParaRPr>
          </a:p>
          <a:p>
            <a:pPr algn="just"/>
            <a:r>
              <a:rPr lang="en-US" sz="1400" dirty="0">
                <a:solidFill>
                  <a:srgbClr val="3F484B"/>
                </a:solidFill>
                <a:latin typeface="Arial Nova"/>
                <a:cs typeface="Segoe UI"/>
              </a:rPr>
              <a:t>In many ways,  they should have regular briefing and monthly or weekly  reviews of the business. Also keeping up with the performance of all the stores, products, sales, the brand,  and have monthly reviews plans in place. These reviews is help keep up with the changes and what's trending with other competitors </a:t>
            </a:r>
            <a:endParaRPr lang="en-US" dirty="0"/>
          </a:p>
          <a:p>
            <a:pPr algn="just"/>
            <a:endParaRPr lang="en-US" sz="1400" dirty="0">
              <a:solidFill>
                <a:srgbClr val="3F484B"/>
              </a:solidFill>
              <a:latin typeface="Arial Nova"/>
              <a:cs typeface="Segoe UI"/>
            </a:endParaRPr>
          </a:p>
          <a:p>
            <a:pPr algn="just"/>
            <a:endParaRPr lang="en-US" sz="1400" dirty="0">
              <a:solidFill>
                <a:srgbClr val="3F484B"/>
              </a:solidFill>
              <a:latin typeface="Arial Nova"/>
              <a:cs typeface="Segoe UI"/>
            </a:endParaRPr>
          </a:p>
          <a:p>
            <a:pPr algn="just"/>
            <a:r>
              <a:rPr lang="en-US" sz="1400" dirty="0">
                <a:solidFill>
                  <a:srgbClr val="3F484B"/>
                </a:solidFill>
                <a:latin typeface="Arial Nova"/>
                <a:cs typeface="Segoe UI"/>
              </a:rPr>
              <a:t>They should have worked through the same documentation, looked for gaps, dug deeper to identify the root cause, and hashed out options. Without this process, they simply cannot expect to solve problems efficiently and effectively.</a:t>
            </a:r>
            <a:r>
              <a:rPr lang="en-US" sz="1400" dirty="0">
                <a:solidFill>
                  <a:srgbClr val="3F484B"/>
                </a:solidFill>
                <a:latin typeface="Arial Nova"/>
              </a:rPr>
              <a:t> </a:t>
            </a:r>
            <a:endParaRPr lang="en-US"/>
          </a:p>
          <a:p>
            <a:pPr algn="just"/>
            <a:endParaRPr lang="en-US" sz="1400" dirty="0">
              <a:solidFill>
                <a:srgbClr val="3F484B"/>
              </a:solidFill>
              <a:latin typeface="Arial Nova"/>
              <a:ea typeface="Calibri"/>
              <a:cs typeface="Calibri"/>
            </a:endParaRPr>
          </a:p>
          <a:p>
            <a:pPr algn="just"/>
            <a:r>
              <a:rPr lang="en-US" sz="1400" dirty="0">
                <a:solidFill>
                  <a:srgbClr val="3F484B"/>
                </a:solidFill>
                <a:latin typeface="Arial Nova"/>
                <a:ea typeface="Calibri"/>
                <a:cs typeface="Calibri"/>
              </a:rPr>
              <a:t>Using the Belbin  role</a:t>
            </a:r>
          </a:p>
          <a:p>
            <a:pPr algn="just"/>
            <a:endParaRPr lang="en-US" sz="1100">
              <a:latin typeface="Calibri"/>
              <a:ea typeface="Calibri"/>
              <a:cs typeface="Calibri"/>
            </a:endParaRPr>
          </a:p>
          <a:p>
            <a:pPr algn="just"/>
            <a:endParaRPr lang="en-US" sz="1400">
              <a:latin typeface="Arial Nova"/>
            </a:endParaRPr>
          </a:p>
          <a:p>
            <a:pPr algn="just"/>
            <a:endParaRPr lang="en-US" sz="1400">
              <a:latin typeface="Arial Nova"/>
            </a:endParaRPr>
          </a:p>
          <a:p>
            <a:pPr algn="just"/>
            <a:endParaRPr lang="en-US" sz="1400">
              <a:latin typeface="Arial Nova"/>
            </a:endParaRPr>
          </a:p>
          <a:p>
            <a:pPr algn="just"/>
            <a:endParaRPr lang="en-US" sz="1400">
              <a:latin typeface="Arial Nova"/>
            </a:endParaRPr>
          </a:p>
          <a:p>
            <a:pPr algn="just"/>
            <a:endParaRPr lang="en-US" sz="1400">
              <a:latin typeface="Arial Nova"/>
            </a:endParaRPr>
          </a:p>
          <a:p>
            <a:pPr algn="just"/>
            <a:endParaRPr lang="en-US" sz="1400">
              <a:latin typeface="Arial Nova"/>
            </a:endParaRPr>
          </a:p>
          <a:p>
            <a:pPr algn="just"/>
            <a:endParaRPr lang="en-US" sz="1400">
              <a:latin typeface="Arial Nova"/>
            </a:endParaRPr>
          </a:p>
          <a:p>
            <a:pPr algn="just"/>
            <a:endParaRPr lang="en-US" sz="1400">
              <a:latin typeface="Arial Nova"/>
            </a:endParaRPr>
          </a:p>
        </p:txBody>
      </p:sp>
    </p:spTree>
    <p:extLst>
      <p:ext uri="{BB962C8B-B14F-4D97-AF65-F5344CB8AC3E}">
        <p14:creationId xmlns:p14="http://schemas.microsoft.com/office/powerpoint/2010/main" val="37291880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6FEC93CF-2672-7D78-F278-58C5E012E0DF}"/>
              </a:ext>
            </a:extLst>
          </p:cNvPr>
          <p:cNvSpPr>
            <a:spLocks noGrp="1"/>
          </p:cNvSpPr>
          <p:nvPr>
            <p:ph type="ctrTitle"/>
          </p:nvPr>
        </p:nvSpPr>
        <p:spPr>
          <a:xfrm>
            <a:off x="857468" y="486137"/>
            <a:ext cx="5097764" cy="3827190"/>
          </a:xfrm>
        </p:spPr>
        <p:txBody>
          <a:bodyPr anchor="b">
            <a:normAutofit fontScale="90000"/>
          </a:bodyPr>
          <a:lstStyle/>
          <a:p>
            <a:r>
              <a:rPr lang="en-US" sz="1600" dirty="0">
                <a:solidFill>
                  <a:srgbClr val="545454"/>
                </a:solidFill>
                <a:latin typeface="Arial Nova"/>
                <a:ea typeface="+mj-lt"/>
                <a:cs typeface="+mj-lt"/>
              </a:rPr>
              <a:t>They could have  sanctioned way of finding out and using  the Belbin® Team Role strengths and weaknesses  theory by completing the official </a:t>
            </a:r>
            <a:br>
              <a:rPr lang="en-US" sz="1600" dirty="0">
                <a:solidFill>
                  <a:srgbClr val="545454"/>
                </a:solidFill>
                <a:latin typeface="Arial Nova"/>
                <a:ea typeface="+mj-lt"/>
                <a:cs typeface="+mj-lt"/>
              </a:rPr>
            </a:br>
            <a:r>
              <a:rPr lang="en-US" sz="1600" dirty="0">
                <a:solidFill>
                  <a:srgbClr val="545454"/>
                </a:solidFill>
                <a:latin typeface="Arial Nova"/>
                <a:ea typeface="+mj-lt"/>
                <a:cs typeface="+mj-lt"/>
              </a:rPr>
              <a:t>Belbin Self-Perception Inventory online, and receiving a Belbin® Individual review by using it to trained their staff and the team to be more efficient and ready for anything.</a:t>
            </a:r>
            <a:br>
              <a:rPr lang="en-US" sz="1600" dirty="0">
                <a:solidFill>
                  <a:srgbClr val="545454"/>
                </a:solidFill>
                <a:latin typeface="Arial Nova"/>
                <a:ea typeface="+mj-lt"/>
                <a:cs typeface="+mj-lt"/>
              </a:rPr>
            </a:br>
            <a:br>
              <a:rPr lang="en-US" sz="1600" dirty="0">
                <a:latin typeface="Arial Nova"/>
                <a:ea typeface="+mj-lt"/>
                <a:cs typeface="+mj-lt"/>
              </a:rPr>
            </a:br>
            <a:r>
              <a:rPr lang="en-US" sz="1600" err="1">
                <a:solidFill>
                  <a:srgbClr val="545454"/>
                </a:solidFill>
                <a:latin typeface="Arial Nova"/>
                <a:ea typeface="+mj-lt"/>
                <a:cs typeface="+mj-lt"/>
              </a:rPr>
              <a:t>wilko</a:t>
            </a:r>
            <a:r>
              <a:rPr lang="en-US" sz="1600" dirty="0">
                <a:solidFill>
                  <a:srgbClr val="545454"/>
                </a:solidFill>
                <a:latin typeface="Arial Nova"/>
                <a:ea typeface="+mj-lt"/>
                <a:cs typeface="+mj-lt"/>
              </a:rPr>
              <a:t> also could have  ask for feedback from people that  work with them by using an  </a:t>
            </a:r>
            <a:r>
              <a:rPr lang="en-US" sz="1600" dirty="0">
                <a:solidFill>
                  <a:srgbClr val="545454"/>
                </a:solidFill>
                <a:latin typeface="Arial Nova"/>
                <a:ea typeface="+mj-lt"/>
                <a:cs typeface="+mj-lt"/>
                <a:hlinkClick r:id="rId3"/>
              </a:rPr>
              <a:t>OBSERVER ASSESSMENT </a:t>
            </a:r>
            <a:r>
              <a:rPr lang="en-US" sz="1600" dirty="0">
                <a:solidFill>
                  <a:srgbClr val="545454"/>
                </a:solidFill>
                <a:latin typeface="Arial Nova"/>
                <a:ea typeface="+mj-lt"/>
                <a:cs typeface="+mj-lt"/>
              </a:rPr>
              <a:t>chart. This  would have  given  an updated Belbin Individual report which gives  an insight in to which Team Role behaviors others see and value.</a:t>
            </a:r>
            <a:br>
              <a:rPr lang="en-US" sz="1600" u="sng" dirty="0">
                <a:latin typeface="Arial Nova"/>
              </a:rPr>
            </a:br>
            <a:endParaRPr lang="en-US" sz="1600" u="sng">
              <a:latin typeface="Arial Nova"/>
            </a:endParaRPr>
          </a:p>
        </p:txBody>
      </p:sp>
      <p:pic>
        <p:nvPicPr>
          <p:cNvPr id="7" name="Picture Placeholder 6" descr="Looking up view of a city with skyscrapers">
            <a:extLst>
              <a:ext uri="{FF2B5EF4-FFF2-40B4-BE49-F238E27FC236}">
                <a16:creationId xmlns:a16="http://schemas.microsoft.com/office/drawing/2014/main" id="{ED21B7CD-3D69-26B5-8A0B-52A19A6B0A26}"/>
              </a:ext>
            </a:extLst>
          </p:cNvPr>
          <p:cNvPicPr>
            <a:picLocks noGrp="1" noChangeAspect="1"/>
          </p:cNvPicPr>
          <p:nvPr>
            <p:ph type="pic" sz="quarter" idx="10"/>
          </p:nvPr>
        </p:nvPicPr>
        <p:blipFill rotWithShape="1">
          <a:blip r:embed="rId4">
            <a:extLst>
              <a:ext uri="{28A0092B-C50C-407E-A947-70E740481C1C}">
                <a14:useLocalDpi xmlns:a14="http://schemas.microsoft.com/office/drawing/2010/main" val="0"/>
              </a:ext>
            </a:extLst>
          </a:blip>
          <a:srcRect l="42" r="39" b="-3"/>
          <a:stretch/>
        </p:blipFill>
        <p:spPr>
          <a:xfrm>
            <a:off x="7342117" y="-6713"/>
            <a:ext cx="4861458" cy="6894576"/>
          </a:xfrm>
          <a:noFill/>
        </p:spPr>
      </p:pic>
    </p:spTree>
    <p:extLst>
      <p:ext uri="{BB962C8B-B14F-4D97-AF65-F5344CB8AC3E}">
        <p14:creationId xmlns:p14="http://schemas.microsoft.com/office/powerpoint/2010/main" val="307899438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A6EF5A53-0A64-4CA5-B9C7-1CB97CB5CF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57843" y="6244836"/>
            <a:ext cx="4034156" cy="613164"/>
          </a:xfrm>
          <a:custGeom>
            <a:avLst/>
            <a:gdLst>
              <a:gd name="connsiteX0" fmla="*/ 1479137 w 4034156"/>
              <a:gd name="connsiteY0" fmla="*/ 230 h 613164"/>
              <a:gd name="connsiteX1" fmla="*/ 3482844 w 4034156"/>
              <a:gd name="connsiteY1" fmla="*/ 298555 h 613164"/>
              <a:gd name="connsiteX2" fmla="*/ 3831590 w 4034156"/>
              <a:gd name="connsiteY2" fmla="*/ 425010 h 613164"/>
              <a:gd name="connsiteX3" fmla="*/ 4034156 w 4034156"/>
              <a:gd name="connsiteY3" fmla="*/ 494088 h 613164"/>
              <a:gd name="connsiteX4" fmla="*/ 4034156 w 4034156"/>
              <a:gd name="connsiteY4" fmla="*/ 613164 h 613164"/>
              <a:gd name="connsiteX5" fmla="*/ 0 w 4034156"/>
              <a:gd name="connsiteY5" fmla="*/ 613164 h 613164"/>
              <a:gd name="connsiteX6" fmla="*/ 54792 w 4034156"/>
              <a:gd name="connsiteY6" fmla="*/ 512415 h 613164"/>
              <a:gd name="connsiteX7" fmla="*/ 168327 w 4034156"/>
              <a:gd name="connsiteY7" fmla="*/ 366637 h 613164"/>
              <a:gd name="connsiteX8" fmla="*/ 1192562 w 4034156"/>
              <a:gd name="connsiteY8" fmla="*/ 1522 h 613164"/>
              <a:gd name="connsiteX9" fmla="*/ 1479137 w 4034156"/>
              <a:gd name="connsiteY9" fmla="*/ 230 h 613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34156" h="613164">
                <a:moveTo>
                  <a:pt x="1479137" y="230"/>
                </a:moveTo>
                <a:cubicBezTo>
                  <a:pt x="2152575" y="4287"/>
                  <a:pt x="2854487" y="63583"/>
                  <a:pt x="3482844" y="298555"/>
                </a:cubicBezTo>
                <a:cubicBezTo>
                  <a:pt x="3599338" y="342114"/>
                  <a:pt x="3715540" y="384216"/>
                  <a:pt x="3831590" y="425010"/>
                </a:cubicBezTo>
                <a:lnTo>
                  <a:pt x="4034156" y="494088"/>
                </a:lnTo>
                <a:lnTo>
                  <a:pt x="4034156" y="613164"/>
                </a:lnTo>
                <a:lnTo>
                  <a:pt x="0" y="613164"/>
                </a:lnTo>
                <a:lnTo>
                  <a:pt x="54792" y="512415"/>
                </a:lnTo>
                <a:cubicBezTo>
                  <a:pt x="88888" y="459433"/>
                  <a:pt x="126502" y="410480"/>
                  <a:pt x="168327" y="366637"/>
                </a:cubicBezTo>
                <a:cubicBezTo>
                  <a:pt x="428292" y="94062"/>
                  <a:pt x="821899" y="6565"/>
                  <a:pt x="1192562" y="1522"/>
                </a:cubicBezTo>
                <a:cubicBezTo>
                  <a:pt x="1287308" y="198"/>
                  <a:pt x="1382932" y="-349"/>
                  <a:pt x="1479137" y="230"/>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a:ln>
                <a:noFill/>
              </a:ln>
              <a:solidFill>
                <a:prstClr val="white"/>
              </a:solidFill>
              <a:effectLst/>
              <a:uLnTx/>
              <a:uFillTx/>
              <a:latin typeface="Avenir Next LT Pro" panose="020B0504020202020204" pitchFamily="34" charset="0"/>
              <a:ea typeface="+mn-ea"/>
              <a:cs typeface="+mn-cs"/>
            </a:endParaRPr>
          </a:p>
        </p:txBody>
      </p:sp>
      <p:sp>
        <p:nvSpPr>
          <p:cNvPr id="11" name="Freeform: Shape 10">
            <a:extLst>
              <a:ext uri="{FF2B5EF4-FFF2-40B4-BE49-F238E27FC236}">
                <a16:creationId xmlns:a16="http://schemas.microsoft.com/office/drawing/2014/main" id="{34ABFBEA-4EB0-4D02-A2C0-1733CD3D6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88126"/>
            <a:ext cx="448491" cy="1634252"/>
          </a:xfrm>
          <a:custGeom>
            <a:avLst/>
            <a:gdLst>
              <a:gd name="connsiteX0" fmla="*/ 0 w 448491"/>
              <a:gd name="connsiteY0" fmla="*/ 0 h 1634252"/>
              <a:gd name="connsiteX1" fmla="*/ 12983 w 448491"/>
              <a:gd name="connsiteY1" fmla="*/ 10508 h 1634252"/>
              <a:gd name="connsiteX2" fmla="*/ 441611 w 448491"/>
              <a:gd name="connsiteY2" fmla="*/ 863751 h 1634252"/>
              <a:gd name="connsiteX3" fmla="*/ 251011 w 448491"/>
              <a:gd name="connsiteY3" fmla="*/ 1302895 h 1634252"/>
              <a:gd name="connsiteX4" fmla="*/ 74605 w 448491"/>
              <a:gd name="connsiteY4" fmla="*/ 1543249 h 1634252"/>
              <a:gd name="connsiteX5" fmla="*/ 0 w 448491"/>
              <a:gd name="connsiteY5" fmla="*/ 1634252 h 1634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8491" h="1634252">
                <a:moveTo>
                  <a:pt x="0" y="0"/>
                </a:moveTo>
                <a:lnTo>
                  <a:pt x="12983" y="10508"/>
                </a:lnTo>
                <a:cubicBezTo>
                  <a:pt x="278410" y="241022"/>
                  <a:pt x="489787" y="530267"/>
                  <a:pt x="441611" y="863751"/>
                </a:cubicBezTo>
                <a:cubicBezTo>
                  <a:pt x="418542" y="1022632"/>
                  <a:pt x="337007" y="1166302"/>
                  <a:pt x="251011" y="1302895"/>
                </a:cubicBezTo>
                <a:cubicBezTo>
                  <a:pt x="215138" y="1359902"/>
                  <a:pt x="154723" y="1442480"/>
                  <a:pt x="74605" y="1543249"/>
                </a:cubicBezTo>
                <a:lnTo>
                  <a:pt x="0" y="1634252"/>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prstClr val="white"/>
              </a:solidFill>
              <a:latin typeface="Avenir Next LT Pro" panose="020B0504020202020204" pitchFamily="34" charset="0"/>
            </a:endParaRPr>
          </a:p>
        </p:txBody>
      </p:sp>
      <p:sp>
        <p:nvSpPr>
          <p:cNvPr id="13" name="Freeform: Shape 12">
            <a:extLst>
              <a:ext uri="{FF2B5EF4-FFF2-40B4-BE49-F238E27FC236}">
                <a16:creationId xmlns:a16="http://schemas.microsoft.com/office/drawing/2014/main" id="{19E083F6-57F4-487B-A766-EA0462B1EE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09459" y="6144069"/>
            <a:ext cx="4418271" cy="718159"/>
          </a:xfrm>
          <a:custGeom>
            <a:avLst/>
            <a:gdLst>
              <a:gd name="connsiteX0" fmla="*/ 1421452 w 4590626"/>
              <a:gd name="connsiteY0" fmla="*/ 0 h 713930"/>
              <a:gd name="connsiteX1" fmla="*/ 3247781 w 4590626"/>
              <a:gd name="connsiteY1" fmla="*/ 271915 h 713930"/>
              <a:gd name="connsiteX2" fmla="*/ 4517331 w 4590626"/>
              <a:gd name="connsiteY2" fmla="*/ 693394 h 713930"/>
              <a:gd name="connsiteX3" fmla="*/ 4590626 w 4590626"/>
              <a:gd name="connsiteY3" fmla="*/ 713930 h 713930"/>
              <a:gd name="connsiteX4" fmla="*/ 0 w 4590626"/>
              <a:gd name="connsiteY4" fmla="*/ 713930 h 713930"/>
              <a:gd name="connsiteX5" fmla="*/ 2854 w 4590626"/>
              <a:gd name="connsiteY5" fmla="*/ 705624 h 713930"/>
              <a:gd name="connsiteX6" fmla="*/ 226680 w 4590626"/>
              <a:gd name="connsiteY6" fmla="*/ 333970 h 713930"/>
              <a:gd name="connsiteX7" fmla="*/ 1160245 w 4590626"/>
              <a:gd name="connsiteY7" fmla="*/ 1178 h 713930"/>
              <a:gd name="connsiteX8" fmla="*/ 1421452 w 4590626"/>
              <a:gd name="connsiteY8" fmla="*/ 0 h 713930"/>
              <a:gd name="connsiteX0" fmla="*/ 1421452 w 4517331"/>
              <a:gd name="connsiteY0" fmla="*/ 0 h 713930"/>
              <a:gd name="connsiteX1" fmla="*/ 3247781 w 4517331"/>
              <a:gd name="connsiteY1" fmla="*/ 271915 h 713930"/>
              <a:gd name="connsiteX2" fmla="*/ 4517331 w 4517331"/>
              <a:gd name="connsiteY2" fmla="*/ 693394 h 713930"/>
              <a:gd name="connsiteX3" fmla="*/ 0 w 4517331"/>
              <a:gd name="connsiteY3" fmla="*/ 713930 h 713930"/>
              <a:gd name="connsiteX4" fmla="*/ 2854 w 4517331"/>
              <a:gd name="connsiteY4" fmla="*/ 705624 h 713930"/>
              <a:gd name="connsiteX5" fmla="*/ 226680 w 4517331"/>
              <a:gd name="connsiteY5" fmla="*/ 333970 h 713930"/>
              <a:gd name="connsiteX6" fmla="*/ 1160245 w 4517331"/>
              <a:gd name="connsiteY6" fmla="*/ 1178 h 713930"/>
              <a:gd name="connsiteX7" fmla="*/ 1421452 w 4517331"/>
              <a:gd name="connsiteY7" fmla="*/ 0 h 713930"/>
              <a:gd name="connsiteX0" fmla="*/ 0 w 4608771"/>
              <a:gd name="connsiteY0" fmla="*/ 713930 h 784834"/>
              <a:gd name="connsiteX1" fmla="*/ 2854 w 4608771"/>
              <a:gd name="connsiteY1" fmla="*/ 705624 h 784834"/>
              <a:gd name="connsiteX2" fmla="*/ 226680 w 4608771"/>
              <a:gd name="connsiteY2" fmla="*/ 333970 h 784834"/>
              <a:gd name="connsiteX3" fmla="*/ 1160245 w 4608771"/>
              <a:gd name="connsiteY3" fmla="*/ 1178 h 784834"/>
              <a:gd name="connsiteX4" fmla="*/ 1421452 w 4608771"/>
              <a:gd name="connsiteY4" fmla="*/ 0 h 784834"/>
              <a:gd name="connsiteX5" fmla="*/ 3247781 w 4608771"/>
              <a:gd name="connsiteY5" fmla="*/ 271915 h 784834"/>
              <a:gd name="connsiteX6" fmla="*/ 4608771 w 4608771"/>
              <a:gd name="connsiteY6" fmla="*/ 784834 h 784834"/>
              <a:gd name="connsiteX0" fmla="*/ 0 w 4418271"/>
              <a:gd name="connsiteY0" fmla="*/ 713930 h 718159"/>
              <a:gd name="connsiteX1" fmla="*/ 2854 w 4418271"/>
              <a:gd name="connsiteY1" fmla="*/ 705624 h 718159"/>
              <a:gd name="connsiteX2" fmla="*/ 226680 w 4418271"/>
              <a:gd name="connsiteY2" fmla="*/ 333970 h 718159"/>
              <a:gd name="connsiteX3" fmla="*/ 1160245 w 4418271"/>
              <a:gd name="connsiteY3" fmla="*/ 1178 h 718159"/>
              <a:gd name="connsiteX4" fmla="*/ 1421452 w 4418271"/>
              <a:gd name="connsiteY4" fmla="*/ 0 h 718159"/>
              <a:gd name="connsiteX5" fmla="*/ 3247781 w 4418271"/>
              <a:gd name="connsiteY5" fmla="*/ 271915 h 718159"/>
              <a:gd name="connsiteX6" fmla="*/ 4418271 w 4418271"/>
              <a:gd name="connsiteY6" fmla="*/ 718159 h 718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18271" h="718159">
                <a:moveTo>
                  <a:pt x="0" y="713930"/>
                </a:moveTo>
                <a:lnTo>
                  <a:pt x="2854" y="705624"/>
                </a:lnTo>
                <a:cubicBezTo>
                  <a:pt x="60059" y="562888"/>
                  <a:pt x="131373" y="433874"/>
                  <a:pt x="226680" y="333970"/>
                </a:cubicBezTo>
                <a:cubicBezTo>
                  <a:pt x="463632" y="85526"/>
                  <a:pt x="822395" y="5774"/>
                  <a:pt x="1160245" y="1178"/>
                </a:cubicBezTo>
                <a:lnTo>
                  <a:pt x="1421452" y="0"/>
                </a:lnTo>
                <a:cubicBezTo>
                  <a:pt x="2035274" y="3698"/>
                  <a:pt x="2748311" y="152222"/>
                  <a:pt x="3247781" y="271915"/>
                </a:cubicBezTo>
                <a:cubicBezTo>
                  <a:pt x="3747251" y="391608"/>
                  <a:pt x="3902480" y="501606"/>
                  <a:pt x="4418271" y="718159"/>
                </a:cubicBezTo>
              </a:path>
            </a:pathLst>
          </a:custGeom>
          <a:no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useBgFill="1">
        <p:nvSpPr>
          <p:cNvPr id="15" name="Rectangle 14">
            <a:extLst>
              <a:ext uri="{FF2B5EF4-FFF2-40B4-BE49-F238E27FC236}">
                <a16:creationId xmlns:a16="http://schemas.microsoft.com/office/drawing/2014/main" id="{7A18C9FB-EC4C-4DAE-8F7D-C6E5AF6079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a:extLst>
              <a:ext uri="{FF2B5EF4-FFF2-40B4-BE49-F238E27FC236}">
                <a16:creationId xmlns:a16="http://schemas.microsoft.com/office/drawing/2014/main" id="{065B66E1-9FFE-E480-FAC6-FFDA26196AF3}"/>
              </a:ext>
            </a:extLst>
          </p:cNvPr>
          <p:cNvSpPr>
            <a:spLocks noGrp="1"/>
          </p:cNvSpPr>
          <p:nvPr>
            <p:ph type="ctrTitle"/>
          </p:nvPr>
        </p:nvSpPr>
        <p:spPr>
          <a:xfrm>
            <a:off x="762000" y="-193343"/>
            <a:ext cx="3810000" cy="5686566"/>
          </a:xfrm>
        </p:spPr>
        <p:txBody>
          <a:bodyPr vert="horz" lIns="91440" tIns="45720" rIns="91440" bIns="45720" rtlCol="0" anchor="b" anchorCtr="0">
            <a:noAutofit/>
          </a:bodyPr>
          <a:lstStyle/>
          <a:p>
            <a:r>
              <a:rPr lang="en-US" sz="1400" kern="1200" dirty="0">
                <a:solidFill>
                  <a:schemeClr val="tx1"/>
                </a:solidFill>
                <a:latin typeface="+mj-lt"/>
                <a:ea typeface="+mj-ea"/>
                <a:cs typeface="+mj-cs"/>
              </a:rPr>
              <a:t>PEST analysis was developed in 1967 by </a:t>
            </a:r>
            <a:r>
              <a:rPr lang="en-US" sz="1400" kern="1200" dirty="0">
                <a:solidFill>
                  <a:schemeClr val="tx1"/>
                </a:solidFill>
                <a:latin typeface="+mj-lt"/>
                <a:ea typeface="+mj-ea"/>
                <a:cs typeface="+mj-cs"/>
                <a:hlinkClick r:id="rId2">
                  <a:extLst>
                    <a:ext uri="{A12FA001-AC4F-418D-AE19-62706E023703}">
                      <ahyp:hlinkClr xmlns:ahyp="http://schemas.microsoft.com/office/drawing/2018/hyperlinkcolor" val="tx"/>
                    </a:ext>
                  </a:extLst>
                </a:hlinkClick>
              </a:rPr>
              <a:t>Aguilar</a:t>
            </a:r>
            <a:r>
              <a:rPr lang="en-US" sz="1400" kern="1200" dirty="0">
                <a:solidFill>
                  <a:schemeClr val="tx1"/>
                </a:solidFill>
                <a:latin typeface="+mj-lt"/>
                <a:ea typeface="+mj-ea"/>
                <a:cs typeface="+mj-cs"/>
              </a:rPr>
              <a:t> as an </a:t>
            </a:r>
            <a:r>
              <a:rPr lang="en-US" sz="1400" kern="1200" dirty="0">
                <a:solidFill>
                  <a:schemeClr val="tx1"/>
                </a:solidFill>
                <a:latin typeface="+mj-lt"/>
                <a:ea typeface="+mj-ea"/>
                <a:cs typeface="+mj-cs"/>
                <a:hlinkClick r:id="rId3">
                  <a:extLst>
                    <a:ext uri="{A12FA001-AC4F-418D-AE19-62706E023703}">
                      <ahyp:hlinkClr xmlns:ahyp="http://schemas.microsoft.com/office/drawing/2018/hyperlinkcolor" val="tx"/>
                    </a:ext>
                  </a:extLst>
                </a:hlinkClick>
              </a:rPr>
              <a:t>environmental scanning</a:t>
            </a:r>
            <a:r>
              <a:rPr lang="en-US" sz="1400" kern="1200" dirty="0">
                <a:solidFill>
                  <a:schemeClr val="tx1"/>
                </a:solidFill>
                <a:latin typeface="+mj-lt"/>
                <a:ea typeface="+mj-ea"/>
                <a:cs typeface="+mj-cs"/>
              </a:rPr>
              <a:t> framework.</a:t>
            </a:r>
            <a:br>
              <a:rPr lang="en-US" sz="1400" kern="1200" baseline="30000" dirty="0"/>
            </a:br>
            <a:r>
              <a:rPr lang="en-US" sz="1400" kern="1200" dirty="0">
                <a:solidFill>
                  <a:schemeClr val="tx1"/>
                </a:solidFill>
                <a:latin typeface="+mj-lt"/>
                <a:ea typeface="+mj-ea"/>
                <a:cs typeface="+mj-cs"/>
              </a:rPr>
              <a:t> Aguilar argued that </a:t>
            </a:r>
            <a:r>
              <a:rPr lang="en-US" sz="1400" dirty="0">
                <a:solidFill>
                  <a:schemeClr val="tx1"/>
                </a:solidFill>
              </a:rPr>
              <a:t>the company </a:t>
            </a:r>
            <a:r>
              <a:rPr lang="en-US" sz="1400" kern="1200" dirty="0">
                <a:solidFill>
                  <a:schemeClr val="tx1"/>
                </a:solidFill>
                <a:latin typeface="+mj-lt"/>
                <a:ea typeface="+mj-ea"/>
                <a:cs typeface="+mj-cs"/>
              </a:rPr>
              <a:t>must scan the economic, technical, political and social categories (ETPS) that may affect strategy, </a:t>
            </a:r>
            <a:r>
              <a:rPr lang="en-US" sz="1400" dirty="0">
                <a:solidFill>
                  <a:schemeClr val="tx1"/>
                </a:solidFill>
              </a:rPr>
              <a:t>"Wilko seems to have waited too long to come up with better ideas and ways to make up to date changes."</a:t>
            </a:r>
            <a:br>
              <a:rPr lang="en-US" sz="1400" kern="1200" dirty="0"/>
            </a:br>
            <a:br>
              <a:rPr lang="en-US" sz="1400" kern="1200" dirty="0"/>
            </a:br>
            <a:r>
              <a:rPr lang="en-US" sz="1400" kern="1200" dirty="0">
                <a:solidFill>
                  <a:schemeClr val="tx1"/>
                </a:solidFill>
                <a:latin typeface="+mj-lt"/>
                <a:ea typeface="+mj-ea"/>
                <a:cs typeface="+mj-cs"/>
              </a:rPr>
              <a:t>defining environmental scanning as follows, “scanning for information about events and relationships in a company’s outside environment</a:t>
            </a:r>
            <a:r>
              <a:rPr lang="en-US" sz="1400" dirty="0">
                <a:solidFill>
                  <a:schemeClr val="tx1"/>
                </a:solidFill>
              </a:rPr>
              <a:t>. Again as they realize that the competition was getting stronger, and their budget and marketing was failing a more sensible decision was needed. </a:t>
            </a:r>
            <a:br>
              <a:rPr lang="en-US" sz="1400" kern="1200" dirty="0"/>
            </a:br>
            <a:br>
              <a:rPr lang="en-US" sz="1400" kern="1200" dirty="0"/>
            </a:br>
            <a:r>
              <a:rPr lang="en-US" sz="1400" kern="1200" dirty="0">
                <a:solidFill>
                  <a:schemeClr val="tx1"/>
                </a:solidFill>
                <a:latin typeface="+mj-lt"/>
                <a:ea typeface="+mj-ea"/>
                <a:cs typeface="+mj-cs"/>
              </a:rPr>
              <a:t>the knowledge of which would assist top management in its task of charting the company’s future course of action.” but as </a:t>
            </a:r>
            <a:r>
              <a:rPr lang="en-US" sz="1400" kern="1200" dirty="0" err="1">
                <a:solidFill>
                  <a:schemeClr val="tx1"/>
                </a:solidFill>
                <a:latin typeface="+mj-lt"/>
                <a:ea typeface="+mj-ea"/>
                <a:cs typeface="+mj-cs"/>
              </a:rPr>
              <a:t>wilko</a:t>
            </a:r>
            <a:r>
              <a:rPr lang="en-US" sz="1400" kern="1200" dirty="0">
                <a:solidFill>
                  <a:schemeClr val="tx1"/>
                </a:solidFill>
                <a:latin typeface="+mj-lt"/>
                <a:ea typeface="+mj-ea"/>
                <a:cs typeface="+mj-cs"/>
              </a:rPr>
              <a:t> was </a:t>
            </a:r>
            <a:r>
              <a:rPr lang="en-US" sz="1400" dirty="0">
                <a:solidFill>
                  <a:schemeClr val="tx1"/>
                </a:solidFill>
              </a:rPr>
              <a:t>too</a:t>
            </a:r>
            <a:r>
              <a:rPr lang="en-US" sz="1400" kern="1200" dirty="0">
                <a:solidFill>
                  <a:schemeClr val="tx1"/>
                </a:solidFill>
                <a:latin typeface="+mj-lt"/>
                <a:ea typeface="+mj-ea"/>
                <a:cs typeface="+mj-cs"/>
              </a:rPr>
              <a:t> late to put some of these format in place to support the business</a:t>
            </a:r>
            <a:r>
              <a:rPr lang="en-US" sz="1400" dirty="0">
                <a:solidFill>
                  <a:schemeClr val="tx1"/>
                </a:solidFill>
              </a:rPr>
              <a:t>.</a:t>
            </a:r>
            <a:endParaRPr lang="en-US" sz="1400" kern="1200" dirty="0">
              <a:solidFill>
                <a:schemeClr val="tx1"/>
              </a:solidFill>
              <a:latin typeface="+mj-lt"/>
            </a:endParaRPr>
          </a:p>
        </p:txBody>
      </p:sp>
      <p:sp>
        <p:nvSpPr>
          <p:cNvPr id="17" name="Freeform: Shape 16">
            <a:extLst>
              <a:ext uri="{FF2B5EF4-FFF2-40B4-BE49-F238E27FC236}">
                <a16:creationId xmlns:a16="http://schemas.microsoft.com/office/drawing/2014/main" id="{F798D3DD-23B7-41EE-9021-C8F9A8E2C1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0653162" y="-776838"/>
            <a:ext cx="762001" cy="2315675"/>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prstClr val="white"/>
              </a:solidFill>
              <a:latin typeface="Avenir Next LT Pro" panose="020B0504020202020204" pitchFamily="34" charset="0"/>
            </a:endParaRPr>
          </a:p>
        </p:txBody>
      </p:sp>
      <p:grpSp>
        <p:nvGrpSpPr>
          <p:cNvPr id="19" name="Group 18">
            <a:extLst>
              <a:ext uri="{FF2B5EF4-FFF2-40B4-BE49-F238E27FC236}">
                <a16:creationId xmlns:a16="http://schemas.microsoft.com/office/drawing/2014/main" id="{2C072688-BFC7-4FE8-A45E-B3C63CBB963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 y="5829359"/>
            <a:ext cx="4333875" cy="1028642"/>
            <a:chOff x="7153921" y="5829359"/>
            <a:chExt cx="5038079" cy="1028642"/>
          </a:xfrm>
        </p:grpSpPr>
        <p:sp>
          <p:nvSpPr>
            <p:cNvPr id="20" name="Freeform: Shape 19">
              <a:extLst>
                <a:ext uri="{FF2B5EF4-FFF2-40B4-BE49-F238E27FC236}">
                  <a16:creationId xmlns:a16="http://schemas.microsoft.com/office/drawing/2014/main" id="{F3002ED9-43C6-4BA8-8941-9AFCB04E4D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63906" y="5913098"/>
              <a:ext cx="4228094" cy="944903"/>
            </a:xfrm>
            <a:custGeom>
              <a:avLst/>
              <a:gdLst>
                <a:gd name="connsiteX0" fmla="*/ 1673074 w 4228094"/>
                <a:gd name="connsiteY0" fmla="*/ 230 h 1137038"/>
                <a:gd name="connsiteX1" fmla="*/ 3676781 w 4228094"/>
                <a:gd name="connsiteY1" fmla="*/ 298555 h 1137038"/>
                <a:gd name="connsiteX2" fmla="*/ 4025527 w 4228094"/>
                <a:gd name="connsiteY2" fmla="*/ 425010 h 1137038"/>
                <a:gd name="connsiteX3" fmla="*/ 4228094 w 4228094"/>
                <a:gd name="connsiteY3" fmla="*/ 494088 h 1137038"/>
                <a:gd name="connsiteX4" fmla="*/ 4228094 w 4228094"/>
                <a:gd name="connsiteY4" fmla="*/ 1137038 h 1137038"/>
                <a:gd name="connsiteX5" fmla="*/ 0 w 4228094"/>
                <a:gd name="connsiteY5" fmla="*/ 1137038 h 1137038"/>
                <a:gd name="connsiteX6" fmla="*/ 18109 w 4228094"/>
                <a:gd name="connsiteY6" fmla="*/ 1068877 h 1137038"/>
                <a:gd name="connsiteX7" fmla="*/ 362264 w 4228094"/>
                <a:gd name="connsiteY7" fmla="*/ 366637 h 1137038"/>
                <a:gd name="connsiteX8" fmla="*/ 1386499 w 4228094"/>
                <a:gd name="connsiteY8" fmla="*/ 1522 h 1137038"/>
                <a:gd name="connsiteX9" fmla="*/ 1673074 w 4228094"/>
                <a:gd name="connsiteY9" fmla="*/ 230 h 11370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228094" h="1137038">
                  <a:moveTo>
                    <a:pt x="1673074" y="230"/>
                  </a:moveTo>
                  <a:cubicBezTo>
                    <a:pt x="2346512" y="4287"/>
                    <a:pt x="3048424" y="63583"/>
                    <a:pt x="3676781" y="298555"/>
                  </a:cubicBezTo>
                  <a:cubicBezTo>
                    <a:pt x="3793275" y="342114"/>
                    <a:pt x="3909477" y="384216"/>
                    <a:pt x="4025527" y="425010"/>
                  </a:cubicBezTo>
                  <a:lnTo>
                    <a:pt x="4228094" y="494088"/>
                  </a:lnTo>
                  <a:lnTo>
                    <a:pt x="4228094" y="1137038"/>
                  </a:lnTo>
                  <a:lnTo>
                    <a:pt x="0" y="1137038"/>
                  </a:lnTo>
                  <a:lnTo>
                    <a:pt x="18109" y="1068877"/>
                  </a:lnTo>
                  <a:cubicBezTo>
                    <a:pt x="95047" y="799139"/>
                    <a:pt x="194962" y="542008"/>
                    <a:pt x="362264" y="366637"/>
                  </a:cubicBezTo>
                  <a:cubicBezTo>
                    <a:pt x="622229" y="94062"/>
                    <a:pt x="1015836" y="6565"/>
                    <a:pt x="1386499" y="1522"/>
                  </a:cubicBezTo>
                  <a:cubicBezTo>
                    <a:pt x="1481245" y="198"/>
                    <a:pt x="1576869" y="-349"/>
                    <a:pt x="1673074" y="230"/>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sz="1500">
                <a:solidFill>
                  <a:schemeClr val="bg1"/>
                </a:solidFill>
                <a:latin typeface="Avenir Next LT Pro" panose="020B0504020202020204" pitchFamily="34" charset="0"/>
              </a:endParaRPr>
            </a:p>
          </p:txBody>
        </p:sp>
        <p:sp>
          <p:nvSpPr>
            <p:cNvPr id="21" name="Freeform: Shape 20">
              <a:extLst>
                <a:ext uri="{FF2B5EF4-FFF2-40B4-BE49-F238E27FC236}">
                  <a16:creationId xmlns:a16="http://schemas.microsoft.com/office/drawing/2014/main" id="{4EB09750-C9B1-40CE-AB9B-FEB308A1F3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153921" y="5829359"/>
              <a:ext cx="5038078" cy="1028642"/>
            </a:xfrm>
            <a:custGeom>
              <a:avLst/>
              <a:gdLst>
                <a:gd name="connsiteX0" fmla="*/ 1576991 w 5038078"/>
                <a:gd name="connsiteY0" fmla="*/ 210 h 1238015"/>
                <a:gd name="connsiteX1" fmla="*/ 3403320 w 5038078"/>
                <a:gd name="connsiteY1" fmla="*/ 272125 h 1238015"/>
                <a:gd name="connsiteX2" fmla="*/ 4672870 w 5038078"/>
                <a:gd name="connsiteY2" fmla="*/ 693604 h 1238015"/>
                <a:gd name="connsiteX3" fmla="*/ 5038078 w 5038078"/>
                <a:gd name="connsiteY3" fmla="*/ 795929 h 1238015"/>
                <a:gd name="connsiteX4" fmla="*/ 5038078 w 5038078"/>
                <a:gd name="connsiteY4" fmla="*/ 1238015 h 1238015"/>
                <a:gd name="connsiteX5" fmla="*/ 0 w 5038078"/>
                <a:gd name="connsiteY5" fmla="*/ 1238015 h 1238015"/>
                <a:gd name="connsiteX6" fmla="*/ 19230 w 5038078"/>
                <a:gd name="connsiteY6" fmla="*/ 1159819 h 1238015"/>
                <a:gd name="connsiteX7" fmla="*/ 382219 w 5038078"/>
                <a:gd name="connsiteY7" fmla="*/ 334180 h 1238015"/>
                <a:gd name="connsiteX8" fmla="*/ 1315784 w 5038078"/>
                <a:gd name="connsiteY8" fmla="*/ 1388 h 1238015"/>
                <a:gd name="connsiteX9" fmla="*/ 1576991 w 5038078"/>
                <a:gd name="connsiteY9" fmla="*/ 210 h 1238015"/>
                <a:gd name="connsiteX0" fmla="*/ 0 w 5129518"/>
                <a:gd name="connsiteY0" fmla="*/ 1237805 h 1329245"/>
                <a:gd name="connsiteX1" fmla="*/ 19230 w 5129518"/>
                <a:gd name="connsiteY1" fmla="*/ 1159609 h 1329245"/>
                <a:gd name="connsiteX2" fmla="*/ 382219 w 5129518"/>
                <a:gd name="connsiteY2" fmla="*/ 333970 h 1329245"/>
                <a:gd name="connsiteX3" fmla="*/ 1315784 w 5129518"/>
                <a:gd name="connsiteY3" fmla="*/ 1178 h 1329245"/>
                <a:gd name="connsiteX4" fmla="*/ 1576991 w 5129518"/>
                <a:gd name="connsiteY4" fmla="*/ 0 h 1329245"/>
                <a:gd name="connsiteX5" fmla="*/ 3403320 w 5129518"/>
                <a:gd name="connsiteY5" fmla="*/ 271915 h 1329245"/>
                <a:gd name="connsiteX6" fmla="*/ 4672870 w 5129518"/>
                <a:gd name="connsiteY6" fmla="*/ 693394 h 1329245"/>
                <a:gd name="connsiteX7" fmla="*/ 5038078 w 5129518"/>
                <a:gd name="connsiteY7" fmla="*/ 795719 h 1329245"/>
                <a:gd name="connsiteX8" fmla="*/ 5129518 w 5129518"/>
                <a:gd name="connsiteY8" fmla="*/ 1329245 h 1329245"/>
                <a:gd name="connsiteX0" fmla="*/ 0 w 5129518"/>
                <a:gd name="connsiteY0" fmla="*/ 1237805 h 1329245"/>
                <a:gd name="connsiteX1" fmla="*/ 19230 w 5129518"/>
                <a:gd name="connsiteY1" fmla="*/ 1159609 h 1329245"/>
                <a:gd name="connsiteX2" fmla="*/ 382219 w 5129518"/>
                <a:gd name="connsiteY2" fmla="*/ 333970 h 1329245"/>
                <a:gd name="connsiteX3" fmla="*/ 1315784 w 5129518"/>
                <a:gd name="connsiteY3" fmla="*/ 1178 h 1329245"/>
                <a:gd name="connsiteX4" fmla="*/ 1576991 w 5129518"/>
                <a:gd name="connsiteY4" fmla="*/ 0 h 1329245"/>
                <a:gd name="connsiteX5" fmla="*/ 3403320 w 5129518"/>
                <a:gd name="connsiteY5" fmla="*/ 271915 h 1329245"/>
                <a:gd name="connsiteX6" fmla="*/ 4672870 w 5129518"/>
                <a:gd name="connsiteY6" fmla="*/ 693394 h 1329245"/>
                <a:gd name="connsiteX7" fmla="*/ 5038078 w 5129518"/>
                <a:gd name="connsiteY7" fmla="*/ 795719 h 1329245"/>
                <a:gd name="connsiteX8" fmla="*/ 5129518 w 5129518"/>
                <a:gd name="connsiteY8" fmla="*/ 1329245 h 1329245"/>
                <a:gd name="connsiteX0" fmla="*/ 0 w 5049689"/>
                <a:gd name="connsiteY0" fmla="*/ 1237805 h 1423588"/>
                <a:gd name="connsiteX1" fmla="*/ 19230 w 5049689"/>
                <a:gd name="connsiteY1" fmla="*/ 1159609 h 1423588"/>
                <a:gd name="connsiteX2" fmla="*/ 382219 w 5049689"/>
                <a:gd name="connsiteY2" fmla="*/ 333970 h 1423588"/>
                <a:gd name="connsiteX3" fmla="*/ 1315784 w 5049689"/>
                <a:gd name="connsiteY3" fmla="*/ 1178 h 1423588"/>
                <a:gd name="connsiteX4" fmla="*/ 1576991 w 5049689"/>
                <a:gd name="connsiteY4" fmla="*/ 0 h 1423588"/>
                <a:gd name="connsiteX5" fmla="*/ 3403320 w 5049689"/>
                <a:gd name="connsiteY5" fmla="*/ 271915 h 1423588"/>
                <a:gd name="connsiteX6" fmla="*/ 4672870 w 5049689"/>
                <a:gd name="connsiteY6" fmla="*/ 693394 h 1423588"/>
                <a:gd name="connsiteX7" fmla="*/ 5038078 w 5049689"/>
                <a:gd name="connsiteY7" fmla="*/ 795719 h 1423588"/>
                <a:gd name="connsiteX8" fmla="*/ 5049689 w 5049689"/>
                <a:gd name="connsiteY8" fmla="*/ 1423588 h 1423588"/>
                <a:gd name="connsiteX0" fmla="*/ 0 w 5038078"/>
                <a:gd name="connsiteY0" fmla="*/ 1237805 h 1237805"/>
                <a:gd name="connsiteX1" fmla="*/ 19230 w 5038078"/>
                <a:gd name="connsiteY1" fmla="*/ 1159609 h 1237805"/>
                <a:gd name="connsiteX2" fmla="*/ 382219 w 5038078"/>
                <a:gd name="connsiteY2" fmla="*/ 333970 h 1237805"/>
                <a:gd name="connsiteX3" fmla="*/ 1315784 w 5038078"/>
                <a:gd name="connsiteY3" fmla="*/ 1178 h 1237805"/>
                <a:gd name="connsiteX4" fmla="*/ 1576991 w 5038078"/>
                <a:gd name="connsiteY4" fmla="*/ 0 h 1237805"/>
                <a:gd name="connsiteX5" fmla="*/ 3403320 w 5038078"/>
                <a:gd name="connsiteY5" fmla="*/ 271915 h 1237805"/>
                <a:gd name="connsiteX6" fmla="*/ 4672870 w 5038078"/>
                <a:gd name="connsiteY6" fmla="*/ 693394 h 1237805"/>
                <a:gd name="connsiteX7" fmla="*/ 5038078 w 5038078"/>
                <a:gd name="connsiteY7" fmla="*/ 795719 h 1237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38078" h="1237805">
                  <a:moveTo>
                    <a:pt x="0" y="1237805"/>
                  </a:moveTo>
                  <a:lnTo>
                    <a:pt x="19230" y="1159609"/>
                  </a:lnTo>
                  <a:cubicBezTo>
                    <a:pt x="96961" y="850027"/>
                    <a:pt x="191605" y="533778"/>
                    <a:pt x="382219" y="333970"/>
                  </a:cubicBezTo>
                  <a:cubicBezTo>
                    <a:pt x="619171" y="85526"/>
                    <a:pt x="977934" y="5774"/>
                    <a:pt x="1315784" y="1178"/>
                  </a:cubicBezTo>
                  <a:lnTo>
                    <a:pt x="1576991" y="0"/>
                  </a:lnTo>
                  <a:cubicBezTo>
                    <a:pt x="2190813" y="3698"/>
                    <a:pt x="2830589" y="57744"/>
                    <a:pt x="3403320" y="271915"/>
                  </a:cubicBezTo>
                  <a:cubicBezTo>
                    <a:pt x="3828046" y="430728"/>
                    <a:pt x="4248519" y="568281"/>
                    <a:pt x="4672870" y="693394"/>
                  </a:cubicBezTo>
                  <a:lnTo>
                    <a:pt x="5038078" y="795719"/>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Avenir Next LT Pro Light"/>
              </a:endParaRPr>
            </a:p>
          </p:txBody>
        </p:sp>
      </p:grpSp>
      <p:pic>
        <p:nvPicPr>
          <p:cNvPr id="4" name="Picture Placeholder 3" descr="four, people, touching, hands, adult, cheerful, collaboration ...">
            <a:extLst>
              <a:ext uri="{FF2B5EF4-FFF2-40B4-BE49-F238E27FC236}">
                <a16:creationId xmlns:a16="http://schemas.microsoft.com/office/drawing/2014/main" id="{5E896581-7FD9-8012-463B-3FF9A7F87511}"/>
              </a:ext>
            </a:extLst>
          </p:cNvPr>
          <p:cNvPicPr>
            <a:picLocks noGrp="1" noChangeAspect="1"/>
          </p:cNvPicPr>
          <p:nvPr>
            <p:ph type="pic" sz="quarter" idx="10"/>
          </p:nvPr>
        </p:nvPicPr>
        <p:blipFill rotWithShape="1">
          <a:blip r:embed="rId4"/>
          <a:srcRect r="26001" b="2"/>
          <a:stretch/>
        </p:blipFill>
        <p:spPr>
          <a:xfrm>
            <a:off x="5334000" y="762000"/>
            <a:ext cx="6096000" cy="5333999"/>
          </a:xfrm>
          <a:prstGeom prst="rect">
            <a:avLst/>
          </a:prstGeom>
        </p:spPr>
      </p:pic>
    </p:spTree>
    <p:extLst>
      <p:ext uri="{BB962C8B-B14F-4D97-AF65-F5344CB8AC3E}">
        <p14:creationId xmlns:p14="http://schemas.microsoft.com/office/powerpoint/2010/main" val="20022069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27CFAF-976B-C593-5872-0D5795D4459D}"/>
              </a:ext>
            </a:extLst>
          </p:cNvPr>
          <p:cNvSpPr>
            <a:spLocks noGrp="1"/>
          </p:cNvSpPr>
          <p:nvPr>
            <p:ph type="ctrTitle"/>
          </p:nvPr>
        </p:nvSpPr>
        <p:spPr>
          <a:xfrm>
            <a:off x="459409" y="-696667"/>
            <a:ext cx="5404838" cy="6647724"/>
          </a:xfrm>
        </p:spPr>
        <p:txBody>
          <a:bodyPr/>
          <a:lstStyle/>
          <a:p>
            <a:pPr algn="just">
              <a:spcBef>
                <a:spcPts val="1000"/>
              </a:spcBef>
              <a:spcAft>
                <a:spcPts val="500"/>
              </a:spcAft>
            </a:pPr>
            <a:br>
              <a:rPr lang="en-US" sz="2000" dirty="0">
                <a:solidFill>
                  <a:srgbClr val="FF0000"/>
                </a:solidFill>
                <a:latin typeface="Arial Nova"/>
              </a:rPr>
            </a:br>
            <a:r>
              <a:rPr lang="en-US" sz="2000" dirty="0">
                <a:solidFill>
                  <a:srgbClr val="FF0000"/>
                </a:solidFill>
                <a:latin typeface="Arial Nova"/>
              </a:rPr>
              <a:t>REFERENCES:</a:t>
            </a:r>
            <a:endParaRPr lang="en-US" sz="2000" dirty="0">
              <a:solidFill>
                <a:srgbClr val="000000"/>
              </a:solidFill>
              <a:latin typeface="Arial Nova"/>
            </a:endParaRPr>
          </a:p>
          <a:p>
            <a:pPr>
              <a:spcBef>
                <a:spcPts val="1000"/>
              </a:spcBef>
              <a:spcAft>
                <a:spcPts val="500"/>
              </a:spcAft>
            </a:pPr>
            <a:br>
              <a:rPr lang="en-US" sz="2000" dirty="0">
                <a:solidFill>
                  <a:srgbClr val="000000"/>
                </a:solidFill>
                <a:latin typeface="Arial Nova"/>
              </a:rPr>
            </a:br>
            <a:r>
              <a:rPr lang="en-US" sz="2000" dirty="0">
                <a:solidFill>
                  <a:srgbClr val="000000"/>
                </a:solidFill>
                <a:latin typeface="Arial Nova"/>
                <a:hlinkClick r:id="rId2">
                  <a:extLst>
                    <a:ext uri="{A12FA001-AC4F-418D-AE19-62706E023703}">
                      <ahyp:hlinkClr xmlns:ahyp="http://schemas.microsoft.com/office/drawing/2018/hyperlinkcolor" val="tx"/>
                    </a:ext>
                  </a:extLst>
                </a:hlinkClick>
              </a:rPr>
              <a:t>Wilko: Lisa Wilkinson 'devastated' over the firm's failure - BBC News</a:t>
            </a:r>
            <a:br>
              <a:rPr lang="en-US" sz="2000" dirty="0">
                <a:solidFill>
                  <a:srgbClr val="000000"/>
                </a:solidFill>
                <a:latin typeface="Arial Nova"/>
              </a:rPr>
            </a:br>
            <a:r>
              <a:rPr lang="en-US" sz="2000" dirty="0">
                <a:solidFill>
                  <a:srgbClr val="000000"/>
                </a:solidFill>
                <a:latin typeface="Arial Nova"/>
                <a:hlinkClick r:id="rId3">
                  <a:extLst>
                    <a:ext uri="{A12FA001-AC4F-418D-AE19-62706E023703}">
                      <ahyp:hlinkClr xmlns:ahyp="http://schemas.microsoft.com/office/drawing/2018/hyperlinkcolor" val="tx"/>
                    </a:ext>
                  </a:extLst>
                </a:hlinkClick>
              </a:rPr>
              <a:t>What went wrong at Wilko? - BBC News</a:t>
            </a:r>
            <a:br>
              <a:rPr lang="en-US" sz="2000" dirty="0">
                <a:solidFill>
                  <a:srgbClr val="000000"/>
                </a:solidFill>
                <a:latin typeface="Arial Nova"/>
              </a:rPr>
            </a:br>
            <a:r>
              <a:rPr lang="en-US" sz="2000" dirty="0">
                <a:solidFill>
                  <a:srgbClr val="000000"/>
                </a:solidFill>
                <a:latin typeface="Arial Nova"/>
                <a:hlinkClick r:id="rId4">
                  <a:extLst>
                    <a:ext uri="{A12FA001-AC4F-418D-AE19-62706E023703}">
                      <ahyp:hlinkClr xmlns:ahyp="http://schemas.microsoft.com/office/drawing/2018/hyperlinkcolor" val="tx"/>
                    </a:ext>
                  </a:extLst>
                </a:hlinkClick>
              </a:rPr>
              <a:t>Business Report on Wilko: SWOT Analysis, CSR and Innovation  (desklib.com)</a:t>
            </a:r>
            <a:br>
              <a:rPr lang="en-US" sz="2000" dirty="0">
                <a:solidFill>
                  <a:srgbClr val="000000"/>
                </a:solidFill>
                <a:latin typeface="Arial Nova"/>
              </a:rPr>
            </a:br>
            <a:r>
              <a:rPr lang="en-US" sz="2000" dirty="0">
                <a:solidFill>
                  <a:srgbClr val="000000"/>
                </a:solidFill>
                <a:latin typeface="Arial Nova"/>
                <a:hlinkClick r:id="rId5">
                  <a:extLst>
                    <a:ext uri="{A12FA001-AC4F-418D-AE19-62706E023703}">
                      <ahyp:hlinkClr xmlns:ahyp="http://schemas.microsoft.com/office/drawing/2018/hyperlinkcolor" val="tx"/>
                    </a:ext>
                  </a:extLst>
                </a:hlinkClick>
              </a:rPr>
              <a:t>Wilko homeware chain on brink of collapse - BBC News</a:t>
            </a:r>
            <a:endParaRPr lang="en-US" sz="2000">
              <a:solidFill>
                <a:srgbClr val="000000"/>
              </a:solidFill>
              <a:latin typeface="Arial Nova"/>
            </a:endParaRPr>
          </a:p>
          <a:p>
            <a:pPr>
              <a:spcBef>
                <a:spcPts val="1000"/>
              </a:spcBef>
              <a:spcAft>
                <a:spcPts val="500"/>
              </a:spcAft>
            </a:pPr>
            <a:r>
              <a:rPr lang="en-US" sz="2000" dirty="0">
                <a:solidFill>
                  <a:srgbClr val="000000"/>
                </a:solidFill>
                <a:latin typeface="Arial Nova"/>
                <a:hlinkClick r:id="rId3">
                  <a:extLst>
                    <a:ext uri="{A12FA001-AC4F-418D-AE19-62706E023703}">
                      <ahyp:hlinkClr xmlns:ahyp="http://schemas.microsoft.com/office/drawing/2018/hyperlinkcolor" val="tx"/>
                    </a:ext>
                  </a:extLst>
                </a:hlinkClick>
              </a:rPr>
              <a:t>What went wrong at Wilko? - BBC NEWS </a:t>
            </a:r>
            <a:r>
              <a:rPr lang="en-US" sz="2000" dirty="0">
                <a:solidFill>
                  <a:srgbClr val="000000"/>
                </a:solidFill>
                <a:latin typeface="Arial Nova"/>
                <a:hlinkClick r:id="rId6">
                  <a:extLst>
                    <a:ext uri="{A12FA001-AC4F-418D-AE19-62706E023703}">
                      <ahyp:hlinkClr xmlns:ahyp="http://schemas.microsoft.com/office/drawing/2018/hyperlinkcolor" val="tx"/>
                    </a:ext>
                  </a:extLst>
                </a:hlinkClick>
              </a:rPr>
              <a:t>SWOT Analysis - Understanding Your Business, Informing Your Strategy (mindtools.com)</a:t>
            </a:r>
            <a:endParaRPr lang="en-US" sz="2000" dirty="0">
              <a:solidFill>
                <a:srgbClr val="000000"/>
              </a:solidFill>
              <a:latin typeface="Arial Nova"/>
            </a:endParaRPr>
          </a:p>
          <a:p>
            <a:pPr>
              <a:spcBef>
                <a:spcPts val="1000"/>
              </a:spcBef>
              <a:spcAft>
                <a:spcPts val="500"/>
              </a:spcAft>
            </a:pPr>
            <a:r>
              <a:rPr lang="en-US" sz="2000" dirty="0">
                <a:solidFill>
                  <a:srgbClr val="000000"/>
                </a:solidFill>
                <a:latin typeface="Arial Nova"/>
                <a:hlinkClick r:id="rId7">
                  <a:extLst>
                    <a:ext uri="{A12FA001-AC4F-418D-AE19-62706E023703}">
                      <ahyp:hlinkClr xmlns:ahyp="http://schemas.microsoft.com/office/drawing/2018/hyperlinkcolor" val="tx"/>
                    </a:ext>
                  </a:extLst>
                </a:hlinkClick>
              </a:rPr>
              <a:t>PESTLE Analysis Explained (With Examples)</a:t>
            </a:r>
            <a:br>
              <a:rPr lang="en-US" sz="2000" dirty="0">
                <a:solidFill>
                  <a:srgbClr val="000000"/>
                </a:solidFill>
                <a:latin typeface="Arial Nova"/>
              </a:rPr>
            </a:br>
            <a:r>
              <a:rPr lang="en-US" sz="2000" dirty="0">
                <a:solidFill>
                  <a:srgbClr val="000000"/>
                </a:solidFill>
                <a:latin typeface="Arial Nova"/>
                <a:hlinkClick r:id="rId8">
                  <a:extLst>
                    <a:ext uri="{A12FA001-AC4F-418D-AE19-62706E023703}">
                      <ahyp:hlinkClr xmlns:ahyp="http://schemas.microsoft.com/office/drawing/2018/hyperlinkcolor" val="tx"/>
                    </a:ext>
                  </a:extLst>
                </a:hlinkClick>
              </a:rPr>
              <a:t>Belbin Team Roles | Belbin</a:t>
            </a:r>
            <a:endParaRPr lang="en-US" sz="2000" dirty="0">
              <a:solidFill>
                <a:srgbClr val="000000"/>
              </a:solidFill>
              <a:latin typeface="Arial Nova"/>
            </a:endParaRPr>
          </a:p>
          <a:p>
            <a:pPr>
              <a:spcBef>
                <a:spcPts val="1000"/>
              </a:spcBef>
              <a:spcAft>
                <a:spcPts val="500"/>
              </a:spcAft>
            </a:pPr>
            <a:endParaRPr lang="en-US" sz="2000" dirty="0">
              <a:solidFill>
                <a:srgbClr val="000000"/>
              </a:solidFill>
              <a:latin typeface="Arial Nova"/>
            </a:endParaRPr>
          </a:p>
          <a:p>
            <a:pPr>
              <a:spcBef>
                <a:spcPts val="1000"/>
              </a:spcBef>
              <a:spcAft>
                <a:spcPts val="500"/>
              </a:spcAft>
            </a:pPr>
            <a:endParaRPr lang="en-US" sz="2000" dirty="0">
              <a:solidFill>
                <a:srgbClr val="000000"/>
              </a:solidFill>
              <a:latin typeface="Arial Nova"/>
            </a:endParaRPr>
          </a:p>
          <a:p>
            <a:endParaRPr lang="en-US" dirty="0"/>
          </a:p>
        </p:txBody>
      </p:sp>
      <p:sp>
        <p:nvSpPr>
          <p:cNvPr id="3" name="Picture Placeholder 2">
            <a:extLst>
              <a:ext uri="{FF2B5EF4-FFF2-40B4-BE49-F238E27FC236}">
                <a16:creationId xmlns:a16="http://schemas.microsoft.com/office/drawing/2014/main" id="{33DB072C-3938-B7BD-214E-4219CA1C1F05}"/>
              </a:ext>
            </a:extLst>
          </p:cNvPr>
          <p:cNvSpPr>
            <a:spLocks noGrp="1"/>
          </p:cNvSpPr>
          <p:nvPr>
            <p:ph type="pic" sz="quarter" idx="10"/>
          </p:nvPr>
        </p:nvSpPr>
        <p:spPr>
          <a:xfrm>
            <a:off x="6022833" y="-1075788"/>
            <a:ext cx="6089757" cy="6871830"/>
          </a:xfrm>
        </p:spPr>
      </p:sp>
      <p:sp>
        <p:nvSpPr>
          <p:cNvPr id="4" name="TextBox 3">
            <a:extLst>
              <a:ext uri="{FF2B5EF4-FFF2-40B4-BE49-F238E27FC236}">
                <a16:creationId xmlns:a16="http://schemas.microsoft.com/office/drawing/2014/main" id="{9E487EEA-3F0B-688F-4534-B63769522444}"/>
              </a:ext>
            </a:extLst>
          </p:cNvPr>
          <p:cNvSpPr txBox="1"/>
          <p:nvPr/>
        </p:nvSpPr>
        <p:spPr>
          <a:xfrm>
            <a:off x="5952698" y="812043"/>
            <a:ext cx="5995916" cy="553997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US" sz="1600" dirty="0">
                <a:solidFill>
                  <a:srgbClr val="FF0000"/>
                </a:solidFill>
                <a:latin typeface="Arial Nova"/>
                <a:cs typeface="Segoe UI"/>
              </a:rPr>
              <a:t>REFERENCES</a:t>
            </a:r>
            <a:r>
              <a:rPr lang="en-US" sz="1600" dirty="0">
                <a:latin typeface="Arial Nova"/>
                <a:cs typeface="Segoe UI"/>
              </a:rPr>
              <a:t>​</a:t>
            </a:r>
          </a:p>
          <a:p>
            <a:endParaRPr lang="en-US" sz="2000" u="sng" dirty="0">
              <a:solidFill>
                <a:srgbClr val="467886"/>
              </a:solidFill>
              <a:latin typeface="Arial Nova"/>
              <a:cs typeface="Segoe UI"/>
            </a:endParaRPr>
          </a:p>
          <a:p>
            <a:r>
              <a:rPr lang="en-US" sz="2000" u="sng" dirty="0">
                <a:solidFill>
                  <a:srgbClr val="467886"/>
                </a:solidFill>
                <a:latin typeface="Arial Nova"/>
                <a:cs typeface="Segoe UI"/>
                <a:hlinkClick r:id="rId3">
                  <a:extLst>
                    <a:ext uri="{A12FA001-AC4F-418D-AE19-62706E023703}">
                      <ahyp:hlinkClr xmlns:ahyp="http://schemas.microsoft.com/office/drawing/2018/hyperlinkcolor" val="tx"/>
                    </a:ext>
                  </a:extLst>
                </a:hlinkClick>
              </a:rPr>
              <a:t>What went wrong at Wilko? - BBC News</a:t>
            </a:r>
            <a:r>
              <a:rPr lang="en-US" sz="2000" dirty="0">
                <a:latin typeface="Arial Nova"/>
                <a:cs typeface="Segoe UI"/>
              </a:rPr>
              <a:t>​</a:t>
            </a:r>
            <a:endParaRPr lang="en-US"/>
          </a:p>
          <a:p>
            <a:r>
              <a:rPr lang="en-US" sz="2000" u="sng" dirty="0">
                <a:solidFill>
                  <a:srgbClr val="467886"/>
                </a:solidFill>
                <a:latin typeface="Arial Nova"/>
                <a:cs typeface="Segoe UI"/>
                <a:hlinkClick r:id="rId6">
                  <a:extLst>
                    <a:ext uri="{A12FA001-AC4F-418D-AE19-62706E023703}">
                      <ahyp:hlinkClr xmlns:ahyp="http://schemas.microsoft.com/office/drawing/2018/hyperlinkcolor" val="tx"/>
                    </a:ext>
                  </a:extLst>
                </a:hlinkClick>
              </a:rPr>
              <a:t>SWOT Analysis - Understanding </a:t>
            </a:r>
            <a:endParaRPr lang="en-US" sz="2000" u="sng" dirty="0">
              <a:solidFill>
                <a:srgbClr val="467886"/>
              </a:solidFill>
              <a:latin typeface="Arial Nova"/>
              <a:cs typeface="Segoe UI"/>
            </a:endParaRPr>
          </a:p>
          <a:p>
            <a:r>
              <a:rPr lang="en-US" sz="2000" u="sng" dirty="0">
                <a:solidFill>
                  <a:srgbClr val="467886"/>
                </a:solidFill>
                <a:latin typeface="Arial Nova"/>
                <a:cs typeface="Segoe UI"/>
                <a:hlinkClick r:id="rId6">
                  <a:extLst>
                    <a:ext uri="{A12FA001-AC4F-418D-AE19-62706E023703}">
                      <ahyp:hlinkClr xmlns:ahyp="http://schemas.microsoft.com/office/drawing/2018/hyperlinkcolor" val="tx"/>
                    </a:ext>
                  </a:extLst>
                </a:hlinkClick>
              </a:rPr>
              <a:t>Your Business, Informing Your Strategy (mindtools.com)</a:t>
            </a:r>
            <a:r>
              <a:rPr lang="en-US" sz="2000" dirty="0">
                <a:latin typeface="Arial Nova"/>
                <a:cs typeface="Segoe UI"/>
              </a:rPr>
              <a:t>​</a:t>
            </a:r>
            <a:endParaRPr lang="en-US"/>
          </a:p>
          <a:p>
            <a:endParaRPr lang="en-US" sz="2000" u="sng" dirty="0">
              <a:solidFill>
                <a:srgbClr val="467886"/>
              </a:solidFill>
              <a:latin typeface="Arial Nova"/>
              <a:cs typeface="Segoe UI"/>
            </a:endParaRPr>
          </a:p>
          <a:p>
            <a:r>
              <a:rPr lang="en-US" sz="2000" u="sng" dirty="0">
                <a:solidFill>
                  <a:srgbClr val="467886"/>
                </a:solidFill>
                <a:latin typeface="Arial Nova"/>
                <a:cs typeface="Segoe UI"/>
                <a:hlinkClick r:id="rId7">
                  <a:extLst>
                    <a:ext uri="{A12FA001-AC4F-418D-AE19-62706E023703}">
                      <ahyp:hlinkClr xmlns:ahyp="http://schemas.microsoft.com/office/drawing/2018/hyperlinkcolor" val="tx"/>
                    </a:ext>
                  </a:extLst>
                </a:hlinkClick>
              </a:rPr>
              <a:t>PESTLE Analysis Explained (With Examples)</a:t>
            </a:r>
            <a:r>
              <a:rPr lang="en-US" sz="2000" dirty="0">
                <a:latin typeface="Arial Nova"/>
                <a:cs typeface="Segoe UI"/>
              </a:rPr>
              <a:t>​</a:t>
            </a:r>
            <a:endParaRPr lang="en-US"/>
          </a:p>
          <a:p>
            <a:endParaRPr lang="en-US" sz="2000" u="sng" dirty="0">
              <a:solidFill>
                <a:srgbClr val="467886"/>
              </a:solidFill>
              <a:latin typeface="Arial Nova"/>
              <a:cs typeface="Segoe UI"/>
            </a:endParaRPr>
          </a:p>
          <a:p>
            <a:r>
              <a:rPr lang="en-US" sz="2000" u="sng" dirty="0">
                <a:solidFill>
                  <a:srgbClr val="467886"/>
                </a:solidFill>
                <a:latin typeface="Arial Nova"/>
                <a:cs typeface="Segoe UI"/>
                <a:hlinkClick r:id="rId8">
                  <a:extLst>
                    <a:ext uri="{A12FA001-AC4F-418D-AE19-62706E023703}">
                      <ahyp:hlinkClr xmlns:ahyp="http://schemas.microsoft.com/office/drawing/2018/hyperlinkcolor" val="tx"/>
                    </a:ext>
                  </a:extLst>
                </a:hlinkClick>
              </a:rPr>
              <a:t>Belbin Team Roles | Belbin</a:t>
            </a:r>
            <a:r>
              <a:rPr lang="en-US" sz="2000" dirty="0">
                <a:latin typeface="Arial Nova"/>
                <a:cs typeface="Segoe UI"/>
              </a:rPr>
              <a:t>​</a:t>
            </a:r>
            <a:endParaRPr lang="en-US"/>
          </a:p>
          <a:p>
            <a:endParaRPr lang="en-US" sz="2000" u="sng" dirty="0">
              <a:solidFill>
                <a:srgbClr val="467886"/>
              </a:solidFill>
              <a:latin typeface="Arial Nova"/>
              <a:cs typeface="Segoe UI"/>
            </a:endParaRPr>
          </a:p>
          <a:p>
            <a:r>
              <a:rPr lang="en-US" sz="2000" u="sng" dirty="0">
                <a:solidFill>
                  <a:srgbClr val="467886"/>
                </a:solidFill>
                <a:latin typeface="Arial Nova"/>
                <a:cs typeface="Segoe UI"/>
                <a:hlinkClick r:id="rId9">
                  <a:extLst>
                    <a:ext uri="{A12FA001-AC4F-418D-AE19-62706E023703}">
                      <ahyp:hlinkClr xmlns:ahyp="http://schemas.microsoft.com/office/drawing/2018/hyperlinkcolor" val="tx"/>
                    </a:ext>
                  </a:extLst>
                </a:hlinkClick>
              </a:rPr>
              <a:t>The Six Thinking Hats: How to </a:t>
            </a:r>
            <a:endParaRPr lang="en-US" sz="2000" u="sng">
              <a:solidFill>
                <a:srgbClr val="467886"/>
              </a:solidFill>
              <a:latin typeface="Arial Nova"/>
              <a:cs typeface="Segoe UI"/>
              <a:hlinkClick r:id="" action="ppaction://noaction"/>
            </a:endParaRPr>
          </a:p>
          <a:p>
            <a:r>
              <a:rPr lang="en-US" sz="2000" u="sng" dirty="0">
                <a:solidFill>
                  <a:srgbClr val="467886"/>
                </a:solidFill>
                <a:latin typeface="Arial Nova"/>
                <a:cs typeface="Segoe UI"/>
                <a:hlinkClick r:id="rId9">
                  <a:extLst>
                    <a:ext uri="{A12FA001-AC4F-418D-AE19-62706E023703}">
                      <ahyp:hlinkClr xmlns:ahyp="http://schemas.microsoft.com/office/drawing/2018/hyperlinkcolor" val="tx"/>
                    </a:ext>
                  </a:extLst>
                </a:hlinkClick>
              </a:rPr>
              <a:t>Improve Decision Making, with Examples (tsw.co.uk)</a:t>
            </a:r>
            <a:r>
              <a:rPr lang="en-US" sz="2000" dirty="0">
                <a:latin typeface="Arial Nova"/>
                <a:cs typeface="Segoe UI"/>
              </a:rPr>
              <a:t>​</a:t>
            </a:r>
            <a:endParaRPr lang="en-US" dirty="0"/>
          </a:p>
          <a:p>
            <a:endParaRPr lang="en-US" sz="2000" u="sng" dirty="0">
              <a:solidFill>
                <a:srgbClr val="467886"/>
              </a:solidFill>
              <a:latin typeface="Arial Nova"/>
              <a:cs typeface="Segoe UI"/>
            </a:endParaRPr>
          </a:p>
          <a:p>
            <a:r>
              <a:rPr lang="en-US" sz="2000" u="sng" dirty="0">
                <a:solidFill>
                  <a:srgbClr val="467886"/>
                </a:solidFill>
                <a:latin typeface="Arial Nova"/>
                <a:cs typeface="Segoe UI"/>
                <a:hlinkClick r:id="rId10">
                  <a:extLst>
                    <a:ext uri="{A12FA001-AC4F-418D-AE19-62706E023703}">
                      <ahyp:hlinkClr xmlns:ahyp="http://schemas.microsoft.com/office/drawing/2018/hyperlinkcolor" val="tx"/>
                    </a:ext>
                  </a:extLst>
                </a:hlinkClick>
              </a:rPr>
              <a:t>https://online.visual-paradigm.com/knowledge/root-cause-analysis/root-cause-analysis-5-whys-te</a:t>
            </a:r>
            <a:r>
              <a:rPr lang="en-US" sz="2000" dirty="0">
                <a:latin typeface="Segoe UI"/>
                <a:cs typeface="Segoe UI"/>
              </a:rPr>
              <a:t>​</a:t>
            </a:r>
            <a:endParaRPr lang="en-US" dirty="0"/>
          </a:p>
          <a:p>
            <a:r>
              <a:rPr lang="en-US" dirty="0">
                <a:latin typeface="Univers Light"/>
                <a:cs typeface="Segoe UI"/>
              </a:rPr>
              <a:t>​</a:t>
            </a:r>
          </a:p>
        </p:txBody>
      </p:sp>
    </p:spTree>
    <p:extLst>
      <p:ext uri="{BB962C8B-B14F-4D97-AF65-F5344CB8AC3E}">
        <p14:creationId xmlns:p14="http://schemas.microsoft.com/office/powerpoint/2010/main" val="4146364049"/>
      </p:ext>
    </p:extLst>
  </p:cSld>
  <p:clrMapOvr>
    <a:masterClrMapping/>
  </p:clrMapOvr>
</p:sld>
</file>

<file path=ppt/theme/theme1.xml><?xml version="1.0" encoding="utf-8"?>
<a:theme xmlns:a="http://schemas.openxmlformats.org/drawingml/2006/main" name="PebbleVTI">
  <a:themeElements>
    <a:clrScheme name="Blush 3">
      <a:dk1>
        <a:sysClr val="windowText" lastClr="000000"/>
      </a:dk1>
      <a:lt1>
        <a:sysClr val="window" lastClr="FFFFFF"/>
      </a:lt1>
      <a:dk2>
        <a:srgbClr val="B15E4E"/>
      </a:dk2>
      <a:lt2>
        <a:srgbClr val="FFFFFF"/>
      </a:lt2>
      <a:accent1>
        <a:srgbClr val="C5B096"/>
      </a:accent1>
      <a:accent2>
        <a:srgbClr val="ECA855"/>
      </a:accent2>
      <a:accent3>
        <a:srgbClr val="9BBFB0"/>
      </a:accent3>
      <a:accent4>
        <a:srgbClr val="A9AEA7"/>
      </a:accent4>
      <a:accent5>
        <a:srgbClr val="6A787C"/>
      </a:accent5>
      <a:accent6>
        <a:srgbClr val="3B4345"/>
      </a:accent6>
      <a:hlink>
        <a:srgbClr val="ECA855"/>
      </a:hlink>
      <a:folHlink>
        <a:srgbClr val="6A392F"/>
      </a:folHlink>
    </a:clrScheme>
    <a:fontScheme name="Custom 4">
      <a:majorFont>
        <a:latin typeface="Sitka Subheading"/>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ebbleVTI" id="{8B4DB91D-6BB4-4BA3-973A-733D3AF2680E}" vid="{9A19CF0D-2077-4BF4-BAA5-86934C336D5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9</Slides>
  <Notes>3</Notes>
  <HiddenSlides>0</HiddenSlide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PebbleVTI</vt:lpstr>
      <vt:lpstr>PROBLEM SOLVING and INNOVATION</vt:lpstr>
      <vt:lpstr>Executive Summary;</vt:lpstr>
      <vt:lpstr>                                                                                  CONTENT: </vt:lpstr>
      <vt:lpstr>Recommend potential solutions for the problem of Wilko’s closing down.</vt:lpstr>
      <vt:lpstr>  Recommend potential solutions for the problem of Wilko’s closing down.       identify the strengths and weaknesses of the company’s performance and loses.  Understand the broad context in which the business was operating and why they are failing.  They should have Identify new opportunities in the market and make changes to their brand and products.  Improve the overall efficiency of the business and the competitors who are selling the same products as they do.  Finding ways to increase the chances of success and decrease the chances of failure could have led to a competitive advantage and help to deal with the weakness</vt:lpstr>
      <vt:lpstr>                     Recommend potential solutions for the problem of Wilko’s closing down.    </vt:lpstr>
      <vt:lpstr>They could have  sanctioned way of finding out and using  the Belbin® Team Role strengths and weaknesses  theory by completing the official  Belbin Self-Perception Inventory online, and receiving a Belbin® Individual review by using it to trained their staff and the team to be more efficient and ready for anything.  wilko also could have  ask for feedback from people that  work with them by using an  OBSERVER ASSESSMENT chart. This  would have  given  an updated Belbin Individual report which gives  an insight in to which Team Role behaviors others see and value. </vt:lpstr>
      <vt:lpstr>PEST analysis was developed in 1967 by Aguilar as an environmental scanning framework.  Aguilar argued that the company must scan the economic, technical, political and social categories (ETPS) that may affect strategy, "Wilko seems to have waited too long to come up with better ideas and ways to make up to date changes."  defining environmental scanning as follows, “scanning for information about events and relationships in a company’s outside environment. Again as they realize that the competition was getting stronger, and their budget and marketing was failing a more sensible decision was needed.   the knowledge of which would assist top management in its task of charting the company’s future course of action.” but as wilko was too late to put some of these format in place to support the business.</vt:lpstr>
      <vt:lpstr> REFERENCES:  Wilko: Lisa Wilkinson 'devastated' over the firm's failure - BBC News What went wrong at Wilko? - BBC News Business Report on Wilko: SWOT Analysis, CSR and Innovation  (desklib.com) Wilko homeware chain on brink of collapse - BBC News What went wrong at Wilko? - BBC NEWS SWOT Analysis - Understanding Your Business, Informing Your Strategy (mindtools.com) PESTLE Analysis Explained (With Examples) Belbin Team Roles | Belbin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Unknown User</cp:lastModifiedBy>
  <cp:revision>338</cp:revision>
  <dcterms:created xsi:type="dcterms:W3CDTF">2024-03-09T11:04:56Z</dcterms:created>
  <dcterms:modified xsi:type="dcterms:W3CDTF">2024-03-10T21:21:35Z</dcterms:modified>
</cp:coreProperties>
</file>