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87" r:id="rId4"/>
    <p:sldId id="289" r:id="rId5"/>
    <p:sldId id="294" r:id="rId6"/>
    <p:sldId id="295" r:id="rId7"/>
    <p:sldId id="296" r:id="rId8"/>
    <p:sldId id="297" r:id="rId9"/>
    <p:sldId id="298" r:id="rId10"/>
    <p:sldId id="299" r:id="rId11"/>
    <p:sldId id="278" r:id="rId12"/>
    <p:sldId id="302" r:id="rId13"/>
    <p:sldId id="280" r:id="rId14"/>
    <p:sldId id="281" r:id="rId15"/>
    <p:sldId id="279" r:id="rId16"/>
    <p:sldId id="304" r:id="rId17"/>
    <p:sldId id="275" r:id="rId18"/>
    <p:sldId id="283" r:id="rId19"/>
    <p:sldId id="260" r:id="rId20"/>
    <p:sldId id="305" r:id="rId21"/>
    <p:sldId id="307" r:id="rId22"/>
    <p:sldId id="300" r:id="rId23"/>
    <p:sldId id="306" r:id="rId24"/>
    <p:sldId id="30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813" autoAdjust="0"/>
    <p:restoredTop sz="94660"/>
  </p:normalViewPr>
  <p:slideViewPr>
    <p:cSldViewPr snapToGrid="0">
      <p:cViewPr varScale="1">
        <p:scale>
          <a:sx n="96" d="100"/>
          <a:sy n="96" d="100"/>
        </p:scale>
        <p:origin x="-120" y="-68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printerSettings" Target="printerSettings/printerSettings1.bin"/><Relationship Id="rId27" Type="http://schemas.openxmlformats.org/officeDocument/2006/relationships/presProps" Target="presProps.xml"/><Relationship Id="rId28" Type="http://schemas.openxmlformats.org/officeDocument/2006/relationships/viewProps" Target="viewProps.xml"/><Relationship Id="rId29" Type="http://schemas.openxmlformats.org/officeDocument/2006/relationships/theme" Target="theme/theme1.xml"/><Relationship Id="rId3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CD251C37-B754-4381-B9EC-0D78A8DCD7FF}" type="datetimeFigureOut">
              <a:rPr lang="en-GB" smtClean="0"/>
              <a:t>11/03/18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A58F6-6C0C-4B47-AA49-2D953127FEE7}"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0945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D251C37-B754-4381-B9EC-0D78A8DCD7FF}" type="datetimeFigureOut">
              <a:rPr lang="en-GB" smtClean="0"/>
              <a:t>11/03/18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A58F6-6C0C-4B47-AA49-2D953127FEE7}" type="slidenum">
              <a:rPr lang="en-GB" smtClean="0"/>
              <a:t>‹#›</a:t>
            </a:fld>
            <a:endParaRPr lang="en-GB"/>
          </a:p>
        </p:txBody>
      </p:sp>
    </p:spTree>
    <p:extLst>
      <p:ext uri="{BB962C8B-B14F-4D97-AF65-F5344CB8AC3E}">
        <p14:creationId xmlns:p14="http://schemas.microsoft.com/office/powerpoint/2010/main" val="435235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D251C37-B754-4381-B9EC-0D78A8DCD7FF}" type="datetimeFigureOut">
              <a:rPr lang="en-GB" smtClean="0"/>
              <a:t>11/03/18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A58F6-6C0C-4B47-AA49-2D953127FEE7}"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01902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D251C37-B754-4381-B9EC-0D78A8DCD7FF}" type="datetimeFigureOut">
              <a:rPr lang="en-GB" smtClean="0"/>
              <a:t>11/03/18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CA58F6-6C0C-4B47-AA49-2D953127FEE7}" type="slidenum">
              <a:rPr lang="en-GB" smtClean="0"/>
              <a:t>‹#›</a:t>
            </a:fld>
            <a:endParaRPr lang="en-GB"/>
          </a:p>
        </p:txBody>
      </p:sp>
    </p:spTree>
    <p:extLst>
      <p:ext uri="{BB962C8B-B14F-4D97-AF65-F5344CB8AC3E}">
        <p14:creationId xmlns:p14="http://schemas.microsoft.com/office/powerpoint/2010/main" val="73255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D251C37-B754-4381-B9EC-0D78A8DCD7FF}" type="datetimeFigureOut">
              <a:rPr lang="en-GB" smtClean="0"/>
              <a:t>11/03/18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CA58F6-6C0C-4B47-AA49-2D953127FEE7}" type="slidenum">
              <a:rPr lang="en-GB" smtClean="0"/>
              <a:t>‹#›</a:t>
            </a:fld>
            <a:endParaRPr lang="en-GB"/>
          </a:p>
        </p:txBody>
      </p:sp>
    </p:spTree>
    <p:extLst>
      <p:ext uri="{BB962C8B-B14F-4D97-AF65-F5344CB8AC3E}">
        <p14:creationId xmlns:p14="http://schemas.microsoft.com/office/powerpoint/2010/main" val="1121438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D251C37-B754-4381-B9EC-0D78A8DCD7FF}" type="datetimeFigureOut">
              <a:rPr lang="en-GB" smtClean="0"/>
              <a:t>11/03/18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CA58F6-6C0C-4B47-AA49-2D953127FEE7}" type="slidenum">
              <a:rPr lang="en-GB" smtClean="0"/>
              <a:t>‹#›</a:t>
            </a:fld>
            <a:endParaRPr lang="en-GB"/>
          </a:p>
        </p:txBody>
      </p:sp>
    </p:spTree>
    <p:extLst>
      <p:ext uri="{BB962C8B-B14F-4D97-AF65-F5344CB8AC3E}">
        <p14:creationId xmlns:p14="http://schemas.microsoft.com/office/powerpoint/2010/main" val="227103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251C37-B754-4381-B9EC-0D78A8DCD7FF}" type="datetimeFigureOut">
              <a:rPr lang="en-GB" smtClean="0"/>
              <a:t>11/03/18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1CA58F6-6C0C-4B47-AA49-2D953127FEE7}" type="slidenum">
              <a:rPr lang="en-GB" smtClean="0"/>
              <a:t>‹#›</a:t>
            </a:fld>
            <a:endParaRPr lang="en-GB"/>
          </a:p>
        </p:txBody>
      </p:sp>
    </p:spTree>
    <p:extLst>
      <p:ext uri="{BB962C8B-B14F-4D97-AF65-F5344CB8AC3E}">
        <p14:creationId xmlns:p14="http://schemas.microsoft.com/office/powerpoint/2010/main" val="6075390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251C37-B754-4381-B9EC-0D78A8DCD7FF}" type="datetimeFigureOut">
              <a:rPr lang="en-GB" smtClean="0"/>
              <a:t>11/03/18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CA58F6-6C0C-4B47-AA49-2D953127FEE7}" type="slidenum">
              <a:rPr lang="en-GB" smtClean="0"/>
              <a:t>‹#›</a:t>
            </a:fld>
            <a:endParaRPr lang="en-GB"/>
          </a:p>
        </p:txBody>
      </p:sp>
    </p:spTree>
    <p:extLst>
      <p:ext uri="{BB962C8B-B14F-4D97-AF65-F5344CB8AC3E}">
        <p14:creationId xmlns:p14="http://schemas.microsoft.com/office/powerpoint/2010/main" val="33122006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251C37-B754-4381-B9EC-0D78A8DCD7FF}" type="datetimeFigureOut">
              <a:rPr lang="en-GB" smtClean="0"/>
              <a:t>11/03/18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CA58F6-6C0C-4B47-AA49-2D953127FEE7}"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9436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D251C37-B754-4381-B9EC-0D78A8DCD7FF}" type="datetimeFigureOut">
              <a:rPr lang="en-GB" smtClean="0"/>
              <a:t>11/03/18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A58F6-6C0C-4B47-AA49-2D953127FEE7}" type="slidenum">
              <a:rPr lang="en-GB" smtClean="0"/>
              <a:t>‹#›</a:t>
            </a:fld>
            <a:endParaRPr lang="en-GB"/>
          </a:p>
        </p:txBody>
      </p:sp>
    </p:spTree>
    <p:extLst>
      <p:ext uri="{BB962C8B-B14F-4D97-AF65-F5344CB8AC3E}">
        <p14:creationId xmlns:p14="http://schemas.microsoft.com/office/powerpoint/2010/main" val="340493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D251C37-B754-4381-B9EC-0D78A8DCD7FF}" type="datetimeFigureOut">
              <a:rPr lang="en-GB" smtClean="0"/>
              <a:t>11/03/18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A58F6-6C0C-4B47-AA49-2D953127FEE7}"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019876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D251C37-B754-4381-B9EC-0D78A8DCD7FF}" type="datetimeFigureOut">
              <a:rPr lang="en-GB" smtClean="0"/>
              <a:t>11/03/18</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1CA58F6-6C0C-4B47-AA49-2D953127FEE7}"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76575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png"/><Relationship Id="rId3"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4" Type="http://schemas.openxmlformats.org/officeDocument/2006/relationships/image" Target="../media/image11.png"/><Relationship Id="rId5" Type="http://schemas.openxmlformats.org/officeDocument/2006/relationships/image" Target="../media/image12.png"/><Relationship Id="rId1" Type="http://schemas.openxmlformats.org/officeDocument/2006/relationships/slideLayout" Target="../slideLayouts/slideLayout7.xml"/><Relationship Id="rId2"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png"/><Relationship Id="rId3"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4" Type="http://schemas.openxmlformats.org/officeDocument/2006/relationships/image" Target="../media/image18.png"/><Relationship Id="rId5" Type="http://schemas.openxmlformats.org/officeDocument/2006/relationships/image" Target="../media/image19.png"/><Relationship Id="rId6" Type="http://schemas.openxmlformats.org/officeDocument/2006/relationships/image" Target="../media/image20.png"/><Relationship Id="rId7" Type="http://schemas.openxmlformats.org/officeDocument/2006/relationships/image" Target="../media/image21.png"/><Relationship Id="rId1" Type="http://schemas.openxmlformats.org/officeDocument/2006/relationships/slideLayout" Target="../slideLayouts/slideLayout2.xml"/><Relationship Id="rId2"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4" Type="http://schemas.openxmlformats.org/officeDocument/2006/relationships/image" Target="../media/image23.png"/><Relationship Id="rId5" Type="http://schemas.openxmlformats.org/officeDocument/2006/relationships/hyperlink" Target="https://www.youtube.com/watch?v=hWourUg5NKQ" TargetMode="External"/><Relationship Id="rId6" Type="http://schemas.openxmlformats.org/officeDocument/2006/relationships/image" Target="../media/image24.png"/><Relationship Id="rId7" Type="http://schemas.openxmlformats.org/officeDocument/2006/relationships/image" Target="../media/image25.png"/><Relationship Id="rId1" Type="http://schemas.openxmlformats.org/officeDocument/2006/relationships/slideLayout" Target="../slideLayouts/slideLayout4.xml"/><Relationship Id="rId2" Type="http://schemas.openxmlformats.org/officeDocument/2006/relationships/hyperlink" Target="https://www.youtube.com/watch?v=bqFyfjROu00"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upport.google.com/adwords/bin/answer.py?hl=en&amp;answer=90956" TargetMode="External"/><Relationship Id="rId3" Type="http://schemas.openxmlformats.org/officeDocument/2006/relationships/hyperlink" Target="http://support.google.com/adwords/bin/answer.py?hl=en&amp;answer=117120"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hyperlink" Target="https://www.youtube.com/watch?v=S-g86ckiMBA" TargetMode="External"/><Relationship Id="rId3" Type="http://schemas.openxmlformats.org/officeDocument/2006/relationships/image" Target="../media/image2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7.png"/><Relationship Id="rId3" Type="http://schemas.openxmlformats.org/officeDocument/2006/relationships/image" Target="../media/image28.png"/></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4" Type="http://schemas.openxmlformats.org/officeDocument/2006/relationships/hyperlink" Target="https://www.youtube.com/watch?v=BoglOr79uQM" TargetMode="External"/><Relationship Id="rId5" Type="http://schemas.openxmlformats.org/officeDocument/2006/relationships/image" Target="../media/image30.png"/><Relationship Id="rId6" Type="http://schemas.openxmlformats.org/officeDocument/2006/relationships/image" Target="../media/image31.png"/><Relationship Id="rId7" Type="http://schemas.openxmlformats.org/officeDocument/2006/relationships/image" Target="../media/image32.png"/><Relationship Id="rId1" Type="http://schemas.openxmlformats.org/officeDocument/2006/relationships/slideLayout" Target="../slideLayouts/slideLayout6.xml"/><Relationship Id="rId2" Type="http://schemas.openxmlformats.org/officeDocument/2006/relationships/hyperlink" Target="https://www.youtube.com/watch?v=hmIf4hNcBPs"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3.png"/><Relationship Id="rId4" Type="http://schemas.openxmlformats.org/officeDocument/2006/relationships/hyperlink" Target="https://www.youtube.com/watch?v=E3uIs6R363o" TargetMode="External"/><Relationship Id="rId5" Type="http://schemas.openxmlformats.org/officeDocument/2006/relationships/image" Target="../media/image34.png"/><Relationship Id="rId1" Type="http://schemas.openxmlformats.org/officeDocument/2006/relationships/slideLayout" Target="../slideLayouts/slideLayout2.xml"/><Relationship Id="rId2" Type="http://schemas.openxmlformats.org/officeDocument/2006/relationships/hyperlink" Target="https://www.youtube.com/watch?v=hKMKpDbdBus"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4" Type="http://schemas.openxmlformats.org/officeDocument/2006/relationships/hyperlink" Target="https://www.youtube.com/watch?v=vd79h_xiwMg" TargetMode="External"/><Relationship Id="rId5" Type="http://schemas.openxmlformats.org/officeDocument/2006/relationships/image" Target="../media/image36.png"/><Relationship Id="rId1" Type="http://schemas.openxmlformats.org/officeDocument/2006/relationships/slideLayout" Target="../slideLayouts/slideLayout6.xml"/><Relationship Id="rId2" Type="http://schemas.openxmlformats.org/officeDocument/2006/relationships/hyperlink" Target="https://www.youtube.com/watch?v=vovPbtfyvDg"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hyperlink" Target="https://www.google.com/onlinechallenge/dmc/" TargetMode="External"/><Relationship Id="rId3" Type="http://schemas.openxmlformats.org/officeDocument/2006/relationships/image" Target="../media/image37.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Session </a:t>
            </a:r>
            <a:br>
              <a:rPr lang="en-GB" dirty="0" smtClean="0"/>
            </a:br>
            <a:r>
              <a:rPr lang="en-GB" dirty="0" smtClean="0"/>
              <a:t>Introducing Google Network Marketing</a:t>
            </a:r>
            <a:endParaRPr lang="en-GB" dirty="0"/>
          </a:p>
        </p:txBody>
      </p:sp>
      <p:sp>
        <p:nvSpPr>
          <p:cNvPr id="3" name="Subtitle 2"/>
          <p:cNvSpPr>
            <a:spLocks noGrp="1"/>
          </p:cNvSpPr>
          <p:nvPr>
            <p:ph type="subTitle" idx="1"/>
          </p:nvPr>
        </p:nvSpPr>
        <p:spPr/>
        <p:txBody>
          <a:bodyPr/>
          <a:lstStyle/>
          <a:p>
            <a:r>
              <a:rPr lang="en-GB" dirty="0" smtClean="0"/>
              <a:t>How to develop a campaign </a:t>
            </a:r>
            <a:r>
              <a:rPr lang="en-GB" dirty="0"/>
              <a:t>to improve and measure </a:t>
            </a:r>
            <a:r>
              <a:rPr lang="en-GB" dirty="0" smtClean="0"/>
              <a:t>reach</a:t>
            </a:r>
          </a:p>
          <a:p>
            <a:r>
              <a:rPr lang="en-GB" dirty="0" smtClean="0"/>
              <a:t>Alex Bell</a:t>
            </a:r>
            <a:endParaRPr lang="en-GB" dirty="0"/>
          </a:p>
        </p:txBody>
      </p:sp>
    </p:spTree>
    <p:extLst>
      <p:ext uri="{BB962C8B-B14F-4D97-AF65-F5344CB8AC3E}">
        <p14:creationId xmlns:p14="http://schemas.microsoft.com/office/powerpoint/2010/main" val="1601599634"/>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next 3 weeks </a:t>
            </a:r>
            <a:r>
              <a:rPr lang="en-GB" dirty="0" smtClean="0"/>
              <a:t>-</a:t>
            </a:r>
            <a:endParaRPr lang="en-GB" dirty="0">
              <a:solidFill>
                <a:srgbClr val="FF0000"/>
              </a:solidFill>
            </a:endParaRPr>
          </a:p>
        </p:txBody>
      </p:sp>
      <p:sp>
        <p:nvSpPr>
          <p:cNvPr id="3" name="Content Placeholder 2"/>
          <p:cNvSpPr>
            <a:spLocks noGrp="1"/>
          </p:cNvSpPr>
          <p:nvPr>
            <p:ph idx="1"/>
          </p:nvPr>
        </p:nvSpPr>
        <p:spPr>
          <a:xfrm>
            <a:off x="1024129" y="2286000"/>
            <a:ext cx="4239850" cy="4023360"/>
          </a:xfrm>
        </p:spPr>
        <p:txBody>
          <a:bodyPr>
            <a:normAutofit lnSpcReduction="10000"/>
          </a:bodyPr>
          <a:lstStyle/>
          <a:p>
            <a:r>
              <a:rPr lang="en-GB" dirty="0" smtClean="0"/>
              <a:t>Google Network Marketing</a:t>
            </a:r>
          </a:p>
          <a:p>
            <a:pPr lvl="2"/>
            <a:r>
              <a:rPr lang="en-GB" dirty="0" smtClean="0"/>
              <a:t>Context, Audience, Timing, Device, Application</a:t>
            </a:r>
          </a:p>
          <a:p>
            <a:pPr lvl="2"/>
            <a:r>
              <a:rPr lang="en-GB" dirty="0" smtClean="0"/>
              <a:t>Ad </a:t>
            </a:r>
            <a:r>
              <a:rPr lang="en-GB" dirty="0" smtClean="0"/>
              <a:t>Words </a:t>
            </a:r>
            <a:r>
              <a:rPr lang="mr-IN" dirty="0" smtClean="0"/>
              <a:t>–</a:t>
            </a:r>
            <a:r>
              <a:rPr lang="en-GB" dirty="0" smtClean="0"/>
              <a:t> The Ads and Search Network (Paid Marketing</a:t>
            </a:r>
            <a:r>
              <a:rPr lang="en-GB" dirty="0" smtClean="0"/>
              <a:t>)</a:t>
            </a:r>
          </a:p>
          <a:p>
            <a:pPr lvl="2"/>
            <a:r>
              <a:rPr lang="en-GB" dirty="0"/>
              <a:t>Ad Sense – The Display Network (Affiliate Marketing</a:t>
            </a:r>
            <a:r>
              <a:rPr lang="en-GB" dirty="0" smtClean="0"/>
              <a:t>)</a:t>
            </a:r>
            <a:endParaRPr lang="en-GB" dirty="0" smtClean="0"/>
          </a:p>
          <a:p>
            <a:pPr lvl="2"/>
            <a:r>
              <a:rPr lang="en-GB" dirty="0" smtClean="0">
                <a:solidFill>
                  <a:srgbClr val="FF6600"/>
                </a:solidFill>
              </a:rPr>
              <a:t>Tutorial</a:t>
            </a:r>
            <a:r>
              <a:rPr lang="en-GB" dirty="0" smtClean="0">
                <a:solidFill>
                  <a:srgbClr val="FF6600"/>
                </a:solidFill>
              </a:rPr>
              <a:t>: Campaign Objectives (Re-visiting </a:t>
            </a:r>
            <a:r>
              <a:rPr lang="en-GB" dirty="0" smtClean="0">
                <a:solidFill>
                  <a:srgbClr val="FF6600"/>
                </a:solidFill>
              </a:rPr>
              <a:t>your Case Study)</a:t>
            </a:r>
            <a:endParaRPr lang="en-GB" dirty="0" smtClean="0">
              <a:solidFill>
                <a:srgbClr val="FF6600"/>
              </a:solidFill>
            </a:endParaRPr>
          </a:p>
          <a:p>
            <a:r>
              <a:rPr lang="en-GB" dirty="0" smtClean="0"/>
              <a:t>Google </a:t>
            </a:r>
            <a:r>
              <a:rPr lang="en-GB" dirty="0" err="1" smtClean="0"/>
              <a:t>AdWords</a:t>
            </a:r>
            <a:r>
              <a:rPr lang="en-GB" dirty="0" smtClean="0"/>
              <a:t> </a:t>
            </a:r>
            <a:r>
              <a:rPr lang="en-GB" dirty="0" smtClean="0"/>
              <a:t>Search &amp; Display Network</a:t>
            </a:r>
            <a:endParaRPr lang="en-GB" dirty="0" smtClean="0"/>
          </a:p>
          <a:p>
            <a:pPr lvl="1"/>
            <a:r>
              <a:rPr lang="en-GB" dirty="0" smtClean="0"/>
              <a:t>The Google </a:t>
            </a:r>
            <a:r>
              <a:rPr lang="en-GB" dirty="0" smtClean="0"/>
              <a:t>Search and Display </a:t>
            </a:r>
            <a:r>
              <a:rPr lang="en-GB" dirty="0" smtClean="0"/>
              <a:t>Network</a:t>
            </a:r>
          </a:p>
          <a:p>
            <a:pPr lvl="2"/>
            <a:r>
              <a:rPr lang="en-GB" dirty="0" smtClean="0"/>
              <a:t>Keywords and Settings</a:t>
            </a:r>
          </a:p>
          <a:p>
            <a:pPr lvl="2"/>
            <a:r>
              <a:rPr lang="en-GB" dirty="0" smtClean="0"/>
              <a:t>Ad </a:t>
            </a:r>
            <a:r>
              <a:rPr lang="en-GB" dirty="0" smtClean="0"/>
              <a:t>Formats</a:t>
            </a:r>
          </a:p>
          <a:p>
            <a:pPr lvl="2"/>
            <a:r>
              <a:rPr lang="en-GB" dirty="0" smtClean="0"/>
              <a:t>Ad Builder</a:t>
            </a:r>
          </a:p>
          <a:p>
            <a:pPr lvl="2"/>
            <a:r>
              <a:rPr lang="en-GB" dirty="0" smtClean="0">
                <a:solidFill>
                  <a:srgbClr val="FF6600"/>
                </a:solidFill>
              </a:rPr>
              <a:t>Tutorial</a:t>
            </a:r>
            <a:r>
              <a:rPr lang="en-GB" dirty="0" smtClean="0">
                <a:solidFill>
                  <a:srgbClr val="FF6600"/>
                </a:solidFill>
              </a:rPr>
              <a:t>: Designing Ads</a:t>
            </a:r>
            <a:endParaRPr lang="en-GB" dirty="0">
              <a:solidFill>
                <a:srgbClr val="FF6600"/>
              </a:solidFill>
            </a:endParaRPr>
          </a:p>
          <a:p>
            <a:pPr lvl="2"/>
            <a:endParaRPr lang="en-GB" dirty="0" smtClean="0"/>
          </a:p>
        </p:txBody>
      </p:sp>
      <p:sp>
        <p:nvSpPr>
          <p:cNvPr id="5" name="Content Placeholder 2"/>
          <p:cNvSpPr txBox="1">
            <a:spLocks/>
          </p:cNvSpPr>
          <p:nvPr/>
        </p:nvSpPr>
        <p:spPr>
          <a:xfrm>
            <a:off x="6143946" y="2298357"/>
            <a:ext cx="4239850" cy="4023360"/>
          </a:xfrm>
          <a:prstGeom prst="rect">
            <a:avLst/>
          </a:prstGeom>
        </p:spPr>
        <p:txBody>
          <a:bodyPr vert="horz" lIns="45720" tIns="45720" rIns="4572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2000" dirty="0" smtClean="0"/>
              <a:t>The Google </a:t>
            </a:r>
            <a:r>
              <a:rPr lang="en-GB" sz="2000" dirty="0" smtClean="0"/>
              <a:t>AdSense </a:t>
            </a:r>
            <a:r>
              <a:rPr lang="en-GB" sz="2000" dirty="0" smtClean="0"/>
              <a:t>Network</a:t>
            </a:r>
          </a:p>
          <a:p>
            <a:pPr lvl="1"/>
            <a:r>
              <a:rPr lang="en-GB" sz="1300" dirty="0" smtClean="0"/>
              <a:t>Affiliate Opportunities</a:t>
            </a:r>
          </a:p>
          <a:p>
            <a:pPr lvl="1"/>
            <a:r>
              <a:rPr lang="en-GB" sz="1300" dirty="0" smtClean="0"/>
              <a:t>Ad </a:t>
            </a:r>
            <a:r>
              <a:rPr lang="en-GB" sz="1300" dirty="0" smtClean="0"/>
              <a:t>Planning</a:t>
            </a:r>
          </a:p>
          <a:p>
            <a:pPr lvl="1"/>
            <a:r>
              <a:rPr lang="en-GB" sz="1300" dirty="0" smtClean="0"/>
              <a:t>The </a:t>
            </a:r>
            <a:r>
              <a:rPr lang="en-GB" sz="1300" dirty="0" smtClean="0"/>
              <a:t>Analytics</a:t>
            </a:r>
          </a:p>
          <a:p>
            <a:pPr lvl="1"/>
            <a:endParaRPr lang="en-GB" dirty="0"/>
          </a:p>
          <a:p>
            <a:pPr lvl="1"/>
            <a:r>
              <a:rPr lang="en-GB" sz="1300" dirty="0" smtClean="0">
                <a:solidFill>
                  <a:srgbClr val="FF6600"/>
                </a:solidFill>
              </a:rPr>
              <a:t>Tutorial: Measurement of success</a:t>
            </a:r>
          </a:p>
          <a:p>
            <a:pPr lvl="2"/>
            <a:endParaRPr lang="en-GB" dirty="0"/>
          </a:p>
          <a:p>
            <a:pPr lvl="2"/>
            <a:endParaRPr lang="en-GB" dirty="0" smtClean="0"/>
          </a:p>
        </p:txBody>
      </p:sp>
    </p:spTree>
    <p:extLst>
      <p:ext uri="{BB962C8B-B14F-4D97-AF65-F5344CB8AC3E}">
        <p14:creationId xmlns:p14="http://schemas.microsoft.com/office/powerpoint/2010/main" val="1919967830"/>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905" name="Title 1"/>
          <p:cNvSpPr>
            <a:spLocks noGrp="1"/>
          </p:cNvSpPr>
          <p:nvPr>
            <p:ph type="title"/>
          </p:nvPr>
        </p:nvSpPr>
        <p:spPr>
          <a:xfrm>
            <a:off x="1002041" y="1501826"/>
            <a:ext cx="9720072" cy="1499616"/>
          </a:xfrm>
        </p:spPr>
        <p:txBody>
          <a:bodyPr>
            <a:noAutofit/>
          </a:bodyPr>
          <a:lstStyle/>
          <a:p>
            <a:r>
              <a:rPr lang="en-GB" dirty="0" smtClean="0"/>
              <a:t/>
            </a:r>
            <a:br>
              <a:rPr lang="en-GB" dirty="0" smtClean="0"/>
            </a:br>
            <a:r>
              <a:rPr lang="en-GB" dirty="0" smtClean="0">
                <a:solidFill>
                  <a:srgbClr val="FF0000"/>
                </a:solidFill>
              </a:rPr>
              <a:t>Lets just remind ourselves</a:t>
            </a:r>
            <a:br>
              <a:rPr lang="en-GB" dirty="0" smtClean="0">
                <a:solidFill>
                  <a:srgbClr val="FF0000"/>
                </a:solidFill>
              </a:rPr>
            </a:br>
            <a:r>
              <a:rPr lang="en-GB" dirty="0"/>
              <a:t/>
            </a:r>
            <a:br>
              <a:rPr lang="en-GB" dirty="0"/>
            </a:br>
            <a:r>
              <a:rPr lang="en-GB" dirty="0" smtClean="0"/>
              <a:t>90% of web user journeys start with a search engine*. Go Figure.</a:t>
            </a:r>
          </a:p>
        </p:txBody>
      </p:sp>
      <p:pic>
        <p:nvPicPr>
          <p:cNvPr id="251906" name="Picture 2"/>
          <p:cNvPicPr>
            <a:picLocks noChangeAspect="1" noChangeArrowheads="1"/>
          </p:cNvPicPr>
          <p:nvPr/>
        </p:nvPicPr>
        <p:blipFill>
          <a:blip r:embed="rId2"/>
          <a:srcRect/>
          <a:stretch>
            <a:fillRect/>
          </a:stretch>
        </p:blipFill>
        <p:spPr bwMode="auto">
          <a:xfrm>
            <a:off x="5256233" y="4086086"/>
            <a:ext cx="4414821" cy="2584055"/>
          </a:xfrm>
          <a:prstGeom prst="rect">
            <a:avLst/>
          </a:prstGeom>
          <a:noFill/>
          <a:ln w="9525">
            <a:noFill/>
            <a:miter lim="800000"/>
            <a:headEnd/>
            <a:tailEnd/>
          </a:ln>
        </p:spPr>
      </p:pic>
      <p:sp>
        <p:nvSpPr>
          <p:cNvPr id="2" name="TextBox 1"/>
          <p:cNvSpPr txBox="1"/>
          <p:nvPr/>
        </p:nvSpPr>
        <p:spPr>
          <a:xfrm>
            <a:off x="2063552" y="5157193"/>
            <a:ext cx="1872208" cy="400109"/>
          </a:xfrm>
          <a:prstGeom prst="rect">
            <a:avLst/>
          </a:prstGeom>
          <a:noFill/>
        </p:spPr>
        <p:txBody>
          <a:bodyPr wrap="square" lIns="121917" tIns="60958" rIns="121917" bIns="60958" rtlCol="0">
            <a:spAutoFit/>
          </a:bodyPr>
          <a:lstStyle/>
          <a:p>
            <a:r>
              <a:rPr lang="en-GB" dirty="0"/>
              <a:t>*Forrester </a:t>
            </a:r>
          </a:p>
        </p:txBody>
      </p:sp>
    </p:spTree>
    <p:extLst>
      <p:ext uri="{BB962C8B-B14F-4D97-AF65-F5344CB8AC3E}">
        <p14:creationId xmlns:p14="http://schemas.microsoft.com/office/powerpoint/2010/main" val="1563058133"/>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extLst>
              <a:ext uri="{28A0092B-C50C-407E-A947-70E740481C1C}">
                <a14:useLocalDpi xmlns:a14="http://schemas.microsoft.com/office/drawing/2010/main" val="0"/>
              </a:ext>
            </a:extLst>
          </a:blip>
          <a:srcRect/>
          <a:stretch>
            <a:fillRect/>
          </a:stretch>
        </p:blipFill>
        <p:spPr bwMode="auto">
          <a:xfrm>
            <a:off x="1926590" y="400685"/>
            <a:ext cx="8182610" cy="5502275"/>
          </a:xfrm>
          <a:prstGeom prst="rect">
            <a:avLst/>
          </a:prstGeom>
          <a:noFill/>
          <a:ln>
            <a:noFill/>
          </a:ln>
        </p:spPr>
      </p:pic>
    </p:spTree>
    <p:extLst>
      <p:ext uri="{BB962C8B-B14F-4D97-AF65-F5344CB8AC3E}">
        <p14:creationId xmlns:p14="http://schemas.microsoft.com/office/powerpoint/2010/main" val="2605187879"/>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extLst>
              <a:ext uri="{28A0092B-C50C-407E-A947-70E740481C1C}">
                <a14:useLocalDpi xmlns:a14="http://schemas.microsoft.com/office/drawing/2010/main" val="0"/>
              </a:ext>
            </a:extLst>
          </a:blip>
          <a:srcRect/>
          <a:stretch>
            <a:fillRect/>
          </a:stretch>
        </p:blipFill>
        <p:spPr bwMode="auto">
          <a:xfrm>
            <a:off x="2190750" y="815340"/>
            <a:ext cx="7725410" cy="5250180"/>
          </a:xfrm>
          <a:prstGeom prst="rect">
            <a:avLst/>
          </a:prstGeom>
          <a:noFill/>
          <a:ln>
            <a:noFill/>
          </a:ln>
        </p:spPr>
      </p:pic>
    </p:spTree>
    <p:extLst>
      <p:ext uri="{BB962C8B-B14F-4D97-AF65-F5344CB8AC3E}">
        <p14:creationId xmlns:p14="http://schemas.microsoft.com/office/powerpoint/2010/main" val="4080339447"/>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extLst>
              <a:ext uri="{28A0092B-C50C-407E-A947-70E740481C1C}">
                <a14:useLocalDpi xmlns:a14="http://schemas.microsoft.com/office/drawing/2010/main" val="0"/>
              </a:ext>
            </a:extLst>
          </a:blip>
          <a:srcRect/>
          <a:stretch>
            <a:fillRect/>
          </a:stretch>
        </p:blipFill>
        <p:spPr bwMode="auto">
          <a:xfrm>
            <a:off x="1804670" y="264160"/>
            <a:ext cx="8487410" cy="5252720"/>
          </a:xfrm>
          <a:prstGeom prst="rect">
            <a:avLst/>
          </a:prstGeom>
          <a:noFill/>
          <a:ln>
            <a:noFill/>
          </a:ln>
        </p:spPr>
      </p:pic>
    </p:spTree>
    <p:extLst>
      <p:ext uri="{BB962C8B-B14F-4D97-AF65-F5344CB8AC3E}">
        <p14:creationId xmlns:p14="http://schemas.microsoft.com/office/powerpoint/2010/main" val="3070621149"/>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extLst>
              <a:ext uri="{28A0092B-C50C-407E-A947-70E740481C1C}">
                <a14:useLocalDpi xmlns:a14="http://schemas.microsoft.com/office/drawing/2010/main" val="0"/>
              </a:ext>
            </a:extLst>
          </a:blip>
          <a:srcRect/>
          <a:stretch>
            <a:fillRect/>
          </a:stretch>
        </p:blipFill>
        <p:spPr bwMode="auto">
          <a:xfrm>
            <a:off x="1875790" y="412750"/>
            <a:ext cx="8284210" cy="5530850"/>
          </a:xfrm>
          <a:prstGeom prst="rect">
            <a:avLst/>
          </a:prstGeom>
          <a:noFill/>
          <a:ln>
            <a:noFill/>
          </a:ln>
        </p:spPr>
      </p:pic>
    </p:spTree>
    <p:extLst>
      <p:ext uri="{BB962C8B-B14F-4D97-AF65-F5344CB8AC3E}">
        <p14:creationId xmlns:p14="http://schemas.microsoft.com/office/powerpoint/2010/main" val="3324895076"/>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15570"/>
            <a:ext cx="5270500" cy="3313430"/>
          </a:xfrm>
          <a:prstGeom prst="rect">
            <a:avLst/>
          </a:prstGeom>
          <a:noFill/>
          <a:ln>
            <a:noFill/>
          </a:ln>
        </p:spPr>
      </p:pic>
      <p:pic>
        <p:nvPicPr>
          <p:cNvPr id="3" name="Picture 2"/>
          <p:cNvPicPr/>
          <p:nvPr/>
        </p:nvPicPr>
        <p:blipFill>
          <a:blip r:embed="rId3">
            <a:extLst>
              <a:ext uri="{28A0092B-C50C-407E-A947-70E740481C1C}">
                <a14:useLocalDpi xmlns:a14="http://schemas.microsoft.com/office/drawing/2010/main" val="0"/>
              </a:ext>
            </a:extLst>
          </a:blip>
          <a:srcRect/>
          <a:stretch>
            <a:fillRect/>
          </a:stretch>
        </p:blipFill>
        <p:spPr bwMode="auto">
          <a:xfrm>
            <a:off x="5299710" y="3429000"/>
            <a:ext cx="5270500" cy="3299460"/>
          </a:xfrm>
          <a:prstGeom prst="rect">
            <a:avLst/>
          </a:prstGeom>
          <a:noFill/>
          <a:ln>
            <a:noFill/>
          </a:ln>
        </p:spPr>
      </p:pic>
    </p:spTree>
    <p:extLst>
      <p:ext uri="{BB962C8B-B14F-4D97-AF65-F5344CB8AC3E}">
        <p14:creationId xmlns:p14="http://schemas.microsoft.com/office/powerpoint/2010/main" val="3826810128"/>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extLst>
              <a:ext uri="{28A0092B-C50C-407E-A947-70E740481C1C}">
                <a14:useLocalDpi xmlns:a14="http://schemas.microsoft.com/office/drawing/2010/main" val="0"/>
              </a:ext>
            </a:extLst>
          </a:blip>
          <a:srcRect/>
          <a:stretch>
            <a:fillRect/>
          </a:stretch>
        </p:blipFill>
        <p:spPr bwMode="auto">
          <a:xfrm>
            <a:off x="1159731" y="168137"/>
            <a:ext cx="4306791" cy="2857776"/>
          </a:xfrm>
          <a:prstGeom prst="rect">
            <a:avLst/>
          </a:prstGeom>
          <a:noFill/>
          <a:ln>
            <a:noFill/>
          </a:ln>
        </p:spPr>
      </p:pic>
      <p:pic>
        <p:nvPicPr>
          <p:cNvPr id="3" name="Picture 2"/>
          <p:cNvPicPr/>
          <p:nvPr/>
        </p:nvPicPr>
        <p:blipFill>
          <a:blip r:embed="rId3">
            <a:extLst>
              <a:ext uri="{28A0092B-C50C-407E-A947-70E740481C1C}">
                <a14:useLocalDpi xmlns:a14="http://schemas.microsoft.com/office/drawing/2010/main" val="0"/>
              </a:ext>
            </a:extLst>
          </a:blip>
          <a:srcRect/>
          <a:stretch>
            <a:fillRect/>
          </a:stretch>
        </p:blipFill>
        <p:spPr bwMode="auto">
          <a:xfrm>
            <a:off x="5401751" y="2976508"/>
            <a:ext cx="6790249" cy="3881492"/>
          </a:xfrm>
          <a:prstGeom prst="rect">
            <a:avLst/>
          </a:prstGeom>
          <a:noFill/>
          <a:ln>
            <a:noFill/>
          </a:ln>
        </p:spPr>
      </p:pic>
      <p:pic>
        <p:nvPicPr>
          <p:cNvPr id="4" name="Picture 3"/>
          <p:cNvPicPr>
            <a:picLocks noChangeAspect="1"/>
          </p:cNvPicPr>
          <p:nvPr/>
        </p:nvPicPr>
        <p:blipFill>
          <a:blip r:embed="rId4"/>
          <a:stretch>
            <a:fillRect/>
          </a:stretch>
        </p:blipFill>
        <p:spPr>
          <a:xfrm>
            <a:off x="7135343" y="1061057"/>
            <a:ext cx="3418523" cy="1478280"/>
          </a:xfrm>
          <a:prstGeom prst="rect">
            <a:avLst/>
          </a:prstGeom>
        </p:spPr>
      </p:pic>
      <p:pic>
        <p:nvPicPr>
          <p:cNvPr id="5" name="Picture 4"/>
          <p:cNvPicPr/>
          <p:nvPr/>
        </p:nvPicPr>
        <p:blipFill>
          <a:blip r:embed="rId5">
            <a:extLst>
              <a:ext uri="{28A0092B-C50C-407E-A947-70E740481C1C}">
                <a14:useLocalDpi xmlns:a14="http://schemas.microsoft.com/office/drawing/2010/main" val="0"/>
              </a:ext>
            </a:extLst>
          </a:blip>
          <a:srcRect/>
          <a:stretch>
            <a:fillRect/>
          </a:stretch>
        </p:blipFill>
        <p:spPr bwMode="auto">
          <a:xfrm>
            <a:off x="309217" y="3628072"/>
            <a:ext cx="4784753" cy="3108450"/>
          </a:xfrm>
          <a:prstGeom prst="rect">
            <a:avLst/>
          </a:prstGeom>
          <a:noFill/>
          <a:ln>
            <a:noFill/>
          </a:ln>
        </p:spPr>
      </p:pic>
    </p:spTree>
    <p:extLst>
      <p:ext uri="{BB962C8B-B14F-4D97-AF65-F5344CB8AC3E}">
        <p14:creationId xmlns:p14="http://schemas.microsoft.com/office/powerpoint/2010/main" val="2971700703"/>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extLst>
              <a:ext uri="{28A0092B-C50C-407E-A947-70E740481C1C}">
                <a14:useLocalDpi xmlns:a14="http://schemas.microsoft.com/office/drawing/2010/main" val="0"/>
              </a:ext>
            </a:extLst>
          </a:blip>
          <a:srcRect/>
          <a:stretch>
            <a:fillRect/>
          </a:stretch>
        </p:blipFill>
        <p:spPr bwMode="auto">
          <a:xfrm>
            <a:off x="1642110" y="808133"/>
            <a:ext cx="8853170" cy="4632326"/>
          </a:xfrm>
          <a:prstGeom prst="rect">
            <a:avLst/>
          </a:prstGeom>
          <a:noFill/>
          <a:ln>
            <a:noFill/>
          </a:ln>
        </p:spPr>
      </p:pic>
    </p:spTree>
    <p:extLst>
      <p:ext uri="{BB962C8B-B14F-4D97-AF65-F5344CB8AC3E}">
        <p14:creationId xmlns:p14="http://schemas.microsoft.com/office/powerpoint/2010/main" val="2782123514"/>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7" descr="M01NF00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44368" y="490439"/>
            <a:ext cx="7466648" cy="5693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ounded Rectangle 2"/>
          <p:cNvSpPr/>
          <p:nvPr/>
        </p:nvSpPr>
        <p:spPr>
          <a:xfrm>
            <a:off x="4587903" y="406842"/>
            <a:ext cx="2560320" cy="1899920"/>
          </a:xfrm>
          <a:prstGeom prst="roundRect">
            <a:avLst/>
          </a:prstGeom>
          <a:no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a:blip r:embed="rId3"/>
          <a:stretch>
            <a:fillRect/>
          </a:stretch>
        </p:blipFill>
        <p:spPr>
          <a:xfrm>
            <a:off x="4844775" y="643699"/>
            <a:ext cx="1880703" cy="1349953"/>
          </a:xfrm>
          <a:prstGeom prst="rect">
            <a:avLst/>
          </a:prstGeom>
        </p:spPr>
      </p:pic>
    </p:spTree>
    <p:extLst>
      <p:ext uri="{BB962C8B-B14F-4D97-AF65-F5344CB8AC3E}">
        <p14:creationId xmlns:p14="http://schemas.microsoft.com/office/powerpoint/2010/main" val="1415351982"/>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key tools</a:t>
            </a:r>
            <a:endParaRPr lang="en-US" dirty="0"/>
          </a:p>
        </p:txBody>
      </p:sp>
      <p:sp>
        <p:nvSpPr>
          <p:cNvPr id="4" name="TextBox 3"/>
          <p:cNvSpPr txBox="1"/>
          <p:nvPr/>
        </p:nvSpPr>
        <p:spPr>
          <a:xfrm>
            <a:off x="1071217" y="2109305"/>
            <a:ext cx="3506802" cy="369332"/>
          </a:xfrm>
          <a:prstGeom prst="rect">
            <a:avLst/>
          </a:prstGeom>
          <a:noFill/>
        </p:spPr>
        <p:txBody>
          <a:bodyPr wrap="none" rtlCol="0">
            <a:spAutoFit/>
          </a:bodyPr>
          <a:lstStyle/>
          <a:p>
            <a:r>
              <a:rPr lang="en-US" dirty="0" smtClean="0"/>
              <a:t>What do gardeners use to Garden?</a:t>
            </a:r>
            <a:endParaRPr lang="en-US" dirty="0"/>
          </a:p>
        </p:txBody>
      </p:sp>
      <p:pic>
        <p:nvPicPr>
          <p:cNvPr id="5" name="Picture 4"/>
          <p:cNvPicPr>
            <a:picLocks noChangeAspect="1"/>
          </p:cNvPicPr>
          <p:nvPr/>
        </p:nvPicPr>
        <p:blipFill>
          <a:blip r:embed="rId2"/>
          <a:stretch>
            <a:fillRect/>
          </a:stretch>
        </p:blipFill>
        <p:spPr>
          <a:xfrm>
            <a:off x="1082261" y="2680804"/>
            <a:ext cx="1844261" cy="1613729"/>
          </a:xfrm>
          <a:prstGeom prst="rect">
            <a:avLst/>
          </a:prstGeom>
        </p:spPr>
      </p:pic>
      <p:pic>
        <p:nvPicPr>
          <p:cNvPr id="6" name="Picture 5"/>
          <p:cNvPicPr>
            <a:picLocks noChangeAspect="1"/>
          </p:cNvPicPr>
          <p:nvPr/>
        </p:nvPicPr>
        <p:blipFill rotWithShape="1">
          <a:blip r:embed="rId3"/>
          <a:srcRect l="10145" r="18599" b="17420"/>
          <a:stretch/>
        </p:blipFill>
        <p:spPr>
          <a:xfrm>
            <a:off x="3036957" y="2681357"/>
            <a:ext cx="1954696" cy="1625600"/>
          </a:xfrm>
          <a:prstGeom prst="rect">
            <a:avLst/>
          </a:prstGeom>
        </p:spPr>
      </p:pic>
      <p:pic>
        <p:nvPicPr>
          <p:cNvPr id="8" name="Picture 7"/>
          <p:cNvPicPr>
            <a:picLocks noChangeAspect="1"/>
          </p:cNvPicPr>
          <p:nvPr/>
        </p:nvPicPr>
        <p:blipFill rotWithShape="1">
          <a:blip r:embed="rId4"/>
          <a:srcRect l="14347" r="13043" b="30217"/>
          <a:stretch/>
        </p:blipFill>
        <p:spPr>
          <a:xfrm>
            <a:off x="1060173" y="4422913"/>
            <a:ext cx="1844261" cy="1772479"/>
          </a:xfrm>
          <a:prstGeom prst="rect">
            <a:avLst/>
          </a:prstGeom>
        </p:spPr>
      </p:pic>
      <p:pic>
        <p:nvPicPr>
          <p:cNvPr id="9" name="Picture 8"/>
          <p:cNvPicPr>
            <a:picLocks noChangeAspect="1"/>
          </p:cNvPicPr>
          <p:nvPr/>
        </p:nvPicPr>
        <p:blipFill rotWithShape="1">
          <a:blip r:embed="rId5"/>
          <a:srcRect l="24638"/>
          <a:stretch/>
        </p:blipFill>
        <p:spPr>
          <a:xfrm>
            <a:off x="3036955" y="4471505"/>
            <a:ext cx="1932610" cy="1709616"/>
          </a:xfrm>
          <a:prstGeom prst="rect">
            <a:avLst/>
          </a:prstGeom>
        </p:spPr>
      </p:pic>
      <p:sp>
        <p:nvSpPr>
          <p:cNvPr id="10" name="TextBox 9"/>
          <p:cNvSpPr txBox="1"/>
          <p:nvPr/>
        </p:nvSpPr>
        <p:spPr>
          <a:xfrm>
            <a:off x="6615044" y="2109305"/>
            <a:ext cx="4003745" cy="369332"/>
          </a:xfrm>
          <a:prstGeom prst="rect">
            <a:avLst/>
          </a:prstGeom>
          <a:noFill/>
        </p:spPr>
        <p:txBody>
          <a:bodyPr wrap="none" rtlCol="0">
            <a:spAutoFit/>
          </a:bodyPr>
          <a:lstStyle/>
          <a:p>
            <a:r>
              <a:rPr lang="en-US" dirty="0" smtClean="0"/>
              <a:t>What to digital marketers use to Market?</a:t>
            </a:r>
            <a:endParaRPr lang="en-US" dirty="0"/>
          </a:p>
        </p:txBody>
      </p:sp>
      <p:pic>
        <p:nvPicPr>
          <p:cNvPr id="14" name="Picture 13"/>
          <p:cNvPicPr>
            <a:picLocks noChangeAspect="1"/>
          </p:cNvPicPr>
          <p:nvPr/>
        </p:nvPicPr>
        <p:blipFill>
          <a:blip r:embed="rId6"/>
          <a:stretch>
            <a:fillRect/>
          </a:stretch>
        </p:blipFill>
        <p:spPr>
          <a:xfrm>
            <a:off x="5800035" y="2821608"/>
            <a:ext cx="5372740" cy="3362739"/>
          </a:xfrm>
          <a:prstGeom prst="rect">
            <a:avLst/>
          </a:prstGeom>
        </p:spPr>
      </p:pic>
      <p:pic>
        <p:nvPicPr>
          <p:cNvPr id="12" name="Picture 11"/>
          <p:cNvPicPr>
            <a:picLocks noChangeAspect="1"/>
          </p:cNvPicPr>
          <p:nvPr/>
        </p:nvPicPr>
        <p:blipFill>
          <a:blip r:embed="rId7"/>
          <a:stretch>
            <a:fillRect/>
          </a:stretch>
        </p:blipFill>
        <p:spPr>
          <a:xfrm>
            <a:off x="9798878" y="5230237"/>
            <a:ext cx="2315817" cy="1541071"/>
          </a:xfrm>
          <a:prstGeom prst="rect">
            <a:avLst/>
          </a:prstGeom>
        </p:spPr>
      </p:pic>
    </p:spTree>
    <p:extLst>
      <p:ext uri="{BB962C8B-B14F-4D97-AF65-F5344CB8AC3E}">
        <p14:creationId xmlns:p14="http://schemas.microsoft.com/office/powerpoint/2010/main" val="1028417307"/>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Who uses ADWORDS?</a:t>
            </a:r>
            <a:endParaRPr lang="en-GB" dirty="0">
              <a:solidFill>
                <a:srgbClr val="FF0000"/>
              </a:solidFill>
            </a:endParaRPr>
          </a:p>
        </p:txBody>
      </p:sp>
      <p:pic>
        <p:nvPicPr>
          <p:cNvPr id="6" name="Picture 5">
            <a:hlinkClick r:id="rId2"/>
          </p:cNvPr>
          <p:cNvPicPr>
            <a:picLocks noChangeAspect="1"/>
          </p:cNvPicPr>
          <p:nvPr/>
        </p:nvPicPr>
        <p:blipFill>
          <a:blip r:embed="rId3"/>
          <a:stretch>
            <a:fillRect/>
          </a:stretch>
        </p:blipFill>
        <p:spPr>
          <a:xfrm>
            <a:off x="1168485" y="2232068"/>
            <a:ext cx="3676650" cy="2962275"/>
          </a:xfrm>
          <a:prstGeom prst="rect">
            <a:avLst/>
          </a:prstGeom>
        </p:spPr>
      </p:pic>
      <p:pic>
        <p:nvPicPr>
          <p:cNvPr id="7" name="Picture 6"/>
          <p:cNvPicPr>
            <a:picLocks noChangeAspect="1"/>
          </p:cNvPicPr>
          <p:nvPr/>
        </p:nvPicPr>
        <p:blipFill>
          <a:blip r:embed="rId4"/>
          <a:stretch>
            <a:fillRect/>
          </a:stretch>
        </p:blipFill>
        <p:spPr>
          <a:xfrm>
            <a:off x="1224733" y="5194343"/>
            <a:ext cx="3564153" cy="1298102"/>
          </a:xfrm>
          <a:prstGeom prst="rect">
            <a:avLst/>
          </a:prstGeom>
        </p:spPr>
      </p:pic>
      <p:pic>
        <p:nvPicPr>
          <p:cNvPr id="8" name="Picture 7">
            <a:hlinkClick r:id="rId5"/>
          </p:cNvPr>
          <p:cNvPicPr>
            <a:picLocks noChangeAspect="1"/>
          </p:cNvPicPr>
          <p:nvPr/>
        </p:nvPicPr>
        <p:blipFill>
          <a:blip r:embed="rId6"/>
          <a:stretch>
            <a:fillRect/>
          </a:stretch>
        </p:blipFill>
        <p:spPr>
          <a:xfrm>
            <a:off x="6511367" y="2232068"/>
            <a:ext cx="3667125" cy="2752725"/>
          </a:xfrm>
          <a:prstGeom prst="rect">
            <a:avLst/>
          </a:prstGeom>
        </p:spPr>
      </p:pic>
      <p:pic>
        <p:nvPicPr>
          <p:cNvPr id="9" name="Picture 8"/>
          <p:cNvPicPr>
            <a:picLocks noChangeAspect="1"/>
          </p:cNvPicPr>
          <p:nvPr/>
        </p:nvPicPr>
        <p:blipFill>
          <a:blip r:embed="rId7"/>
          <a:stretch>
            <a:fillRect/>
          </a:stretch>
        </p:blipFill>
        <p:spPr>
          <a:xfrm>
            <a:off x="6511367" y="4984793"/>
            <a:ext cx="3831238" cy="1586757"/>
          </a:xfrm>
          <a:prstGeom prst="rect">
            <a:avLst/>
          </a:prstGeom>
        </p:spPr>
      </p:pic>
    </p:spTree>
    <p:extLst>
      <p:ext uri="{BB962C8B-B14F-4D97-AF65-F5344CB8AC3E}">
        <p14:creationId xmlns:p14="http://schemas.microsoft.com/office/powerpoint/2010/main" val="2034405532"/>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0182" y="1388406"/>
            <a:ext cx="9720072" cy="1499616"/>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solidFill>
                  <a:srgbClr val="FF0000"/>
                </a:solidFill>
              </a:rPr>
              <a:t>IMPORTANT TO KNOW</a:t>
            </a:r>
            <a:r>
              <a:rPr lang="en-GB" dirty="0"/>
              <a:t/>
            </a:r>
            <a:br>
              <a:rPr lang="en-GB" dirty="0"/>
            </a:br>
            <a:r>
              <a:rPr lang="en-GB" dirty="0" smtClean="0"/>
              <a:t/>
            </a:r>
            <a:br>
              <a:rPr lang="en-GB" dirty="0" smtClean="0"/>
            </a:br>
            <a:r>
              <a:rPr lang="en-GB" dirty="0" smtClean="0"/>
              <a:t>There are TWO types of Google Network marketing</a:t>
            </a:r>
            <a:br>
              <a:rPr lang="en-GB" dirty="0" smtClean="0"/>
            </a:br>
            <a:r>
              <a:rPr lang="en-GB" dirty="0"/>
              <a:t/>
            </a:r>
            <a:br>
              <a:rPr lang="en-GB" dirty="0"/>
            </a:br>
            <a:r>
              <a:rPr lang="en-GB" dirty="0" smtClean="0"/>
              <a:t>- Search</a:t>
            </a:r>
            <a:r>
              <a:rPr lang="en-GB" dirty="0" smtClean="0"/>
              <a:t/>
            </a:r>
            <a:br>
              <a:rPr lang="en-GB" dirty="0" smtClean="0"/>
            </a:br>
            <a:r>
              <a:rPr lang="en-GB" dirty="0" smtClean="0"/>
              <a:t/>
            </a:r>
            <a:br>
              <a:rPr lang="en-GB" dirty="0" smtClean="0"/>
            </a:br>
            <a:r>
              <a:rPr lang="en-GB" dirty="0" smtClean="0"/>
              <a:t>- Display</a:t>
            </a:r>
            <a:endParaRPr lang="en-GB" dirty="0"/>
          </a:p>
        </p:txBody>
      </p:sp>
    </p:spTree>
    <p:extLst>
      <p:ext uri="{BB962C8B-B14F-4D97-AF65-F5344CB8AC3E}">
        <p14:creationId xmlns:p14="http://schemas.microsoft.com/office/powerpoint/2010/main" val="2109162381"/>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Difference between Google </a:t>
            </a:r>
            <a:r>
              <a:rPr lang="en-GB" dirty="0" smtClean="0">
                <a:solidFill>
                  <a:srgbClr val="FF0000"/>
                </a:solidFill>
              </a:rPr>
              <a:t>search</a:t>
            </a:r>
            <a:r>
              <a:rPr lang="en-GB" dirty="0" smtClean="0"/>
              <a:t> and </a:t>
            </a:r>
            <a:r>
              <a:rPr lang="en-GB" dirty="0" smtClean="0">
                <a:solidFill>
                  <a:srgbClr val="FFC000"/>
                </a:solidFill>
              </a:rPr>
              <a:t>display</a:t>
            </a:r>
            <a:r>
              <a:rPr lang="en-GB" dirty="0" smtClean="0"/>
              <a:t> networks</a:t>
            </a:r>
            <a:endParaRPr lang="en-GB" dirty="0"/>
          </a:p>
        </p:txBody>
      </p:sp>
      <p:sp>
        <p:nvSpPr>
          <p:cNvPr id="3" name="Content Placeholder 2"/>
          <p:cNvSpPr>
            <a:spLocks noGrp="1"/>
          </p:cNvSpPr>
          <p:nvPr>
            <p:ph idx="1"/>
          </p:nvPr>
        </p:nvSpPr>
        <p:spPr>
          <a:xfrm>
            <a:off x="1135339" y="2451651"/>
            <a:ext cx="4054499" cy="3213653"/>
          </a:xfrm>
        </p:spPr>
        <p:txBody>
          <a:bodyPr>
            <a:normAutofit lnSpcReduction="10000"/>
          </a:bodyPr>
          <a:lstStyle/>
          <a:p>
            <a:r>
              <a:rPr lang="en-GB" dirty="0"/>
              <a:t>The </a:t>
            </a:r>
            <a:r>
              <a:rPr lang="en-GB" dirty="0">
                <a:solidFill>
                  <a:srgbClr val="FF0000"/>
                </a:solidFill>
                <a:hlinkClick r:id="rId2"/>
              </a:rPr>
              <a:t>search network</a:t>
            </a:r>
            <a:r>
              <a:rPr lang="en-GB" dirty="0">
                <a:solidFill>
                  <a:srgbClr val="FF0000"/>
                </a:solidFill>
              </a:rPr>
              <a:t> </a:t>
            </a:r>
            <a:r>
              <a:rPr lang="en-GB" dirty="0"/>
              <a:t>is a group of Google powered search engines where your ads are eligible to appear, Google being the primary search engine but others such AOL being included within the group. Ads are triggered on the search results pages of these search engines whenever a user searches on terms based on your included keywords.</a:t>
            </a:r>
          </a:p>
        </p:txBody>
      </p:sp>
      <p:sp>
        <p:nvSpPr>
          <p:cNvPr id="4" name="Content Placeholder 2"/>
          <p:cNvSpPr txBox="1">
            <a:spLocks/>
          </p:cNvSpPr>
          <p:nvPr/>
        </p:nvSpPr>
        <p:spPr>
          <a:xfrm>
            <a:off x="5701901" y="2385392"/>
            <a:ext cx="4054499" cy="3213651"/>
          </a:xfrm>
          <a:prstGeom prst="rect">
            <a:avLst/>
          </a:prstGeom>
        </p:spPr>
        <p:txBody>
          <a:bodyPr vert="horz" lIns="45720" tIns="45720" rIns="45720" bIns="45720" rtlCol="0">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dirty="0"/>
              <a:t>The </a:t>
            </a:r>
            <a:r>
              <a:rPr lang="en-GB" dirty="0">
                <a:hlinkClick r:id="rId3"/>
              </a:rPr>
              <a:t>display network</a:t>
            </a:r>
            <a:r>
              <a:rPr lang="en-GB" dirty="0"/>
              <a:t> consists of thousands of websites using Google AdSense which gives you the opportunity for your ads to be displayed on these external websites. Your ads can either be triggered automatically based on the keyword themes within your ad groups or you can also choose to select individual sites using managed placements.</a:t>
            </a:r>
          </a:p>
        </p:txBody>
      </p:sp>
      <p:sp>
        <p:nvSpPr>
          <p:cNvPr id="6" name="Rectangle 5"/>
          <p:cNvSpPr/>
          <p:nvPr/>
        </p:nvSpPr>
        <p:spPr>
          <a:xfrm>
            <a:off x="1024127" y="5847695"/>
            <a:ext cx="9145483" cy="523220"/>
          </a:xfrm>
          <a:prstGeom prst="rect">
            <a:avLst/>
          </a:prstGeom>
        </p:spPr>
        <p:txBody>
          <a:bodyPr wrap="square">
            <a:spAutoFit/>
          </a:bodyPr>
          <a:lstStyle/>
          <a:p>
            <a:r>
              <a:rPr lang="en-GB" sz="1400" dirty="0" smtClean="0"/>
              <a:t>https://www.en.advertisercommunity.com/t5/Basics-for-New-Advertisers/Difference-between-search-network-and-display-network/td-p/2612</a:t>
            </a:r>
            <a:endParaRPr lang="en-GB" sz="1400" dirty="0"/>
          </a:p>
        </p:txBody>
      </p:sp>
    </p:spTree>
    <p:extLst>
      <p:ext uri="{BB962C8B-B14F-4D97-AF65-F5344CB8AC3E}">
        <p14:creationId xmlns:p14="http://schemas.microsoft.com/office/powerpoint/2010/main" val="3645592524"/>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Which campaign type?</a:t>
            </a:r>
            <a:endParaRPr lang="en-US" dirty="0"/>
          </a:p>
        </p:txBody>
      </p:sp>
      <p:pic>
        <p:nvPicPr>
          <p:cNvPr id="3" name="Picture 2">
            <a:hlinkClick r:id="rId2"/>
          </p:cNvPr>
          <p:cNvPicPr>
            <a:picLocks noChangeAspect="1"/>
          </p:cNvPicPr>
          <p:nvPr/>
        </p:nvPicPr>
        <p:blipFill>
          <a:blip r:embed="rId3"/>
          <a:stretch>
            <a:fillRect/>
          </a:stretch>
        </p:blipFill>
        <p:spPr>
          <a:xfrm>
            <a:off x="1111219" y="1963524"/>
            <a:ext cx="8003429" cy="4522437"/>
          </a:xfrm>
          <a:prstGeom prst="rect">
            <a:avLst/>
          </a:prstGeom>
        </p:spPr>
      </p:pic>
    </p:spTree>
    <p:extLst>
      <p:ext uri="{BB962C8B-B14F-4D97-AF65-F5344CB8AC3E}">
        <p14:creationId xmlns:p14="http://schemas.microsoft.com/office/powerpoint/2010/main" val="8653877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34664"/>
          <a:stretch/>
        </p:blipFill>
        <p:spPr bwMode="auto">
          <a:xfrm>
            <a:off x="5468254" y="2821304"/>
            <a:ext cx="4565853" cy="29481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52929" name="Title 1"/>
          <p:cNvSpPr>
            <a:spLocks noGrp="1"/>
          </p:cNvSpPr>
          <p:nvPr>
            <p:ph type="title"/>
          </p:nvPr>
        </p:nvSpPr>
        <p:spPr/>
        <p:txBody>
          <a:bodyPr>
            <a:normAutofit/>
          </a:bodyPr>
          <a:lstStyle/>
          <a:p>
            <a:r>
              <a:rPr lang="en-GB" sz="2800" b="1" dirty="0" smtClean="0"/>
              <a:t>1. Search NETWORK Marketing (It’s all about </a:t>
            </a:r>
            <a:r>
              <a:rPr lang="en-GB" sz="2800" b="1" dirty="0" smtClean="0"/>
              <a:t>searchable </a:t>
            </a:r>
            <a:r>
              <a:rPr lang="en-GB" sz="2800" b="1" dirty="0" err="1" smtClean="0"/>
              <a:t>AdWords</a:t>
            </a:r>
            <a:r>
              <a:rPr lang="en-GB" sz="2800" b="1" dirty="0"/>
              <a:t>)</a:t>
            </a:r>
            <a:endParaRPr lang="en-GB" sz="2800" b="1" dirty="0">
              <a:solidFill>
                <a:srgbClr val="FF0000"/>
              </a:solidFill>
            </a:endParaRPr>
          </a:p>
        </p:txBody>
      </p:sp>
      <p:sp>
        <p:nvSpPr>
          <p:cNvPr id="2" name="Rectangle 1"/>
          <p:cNvSpPr/>
          <p:nvPr/>
        </p:nvSpPr>
        <p:spPr bwMode="auto">
          <a:xfrm>
            <a:off x="5963266" y="3319766"/>
            <a:ext cx="2488224" cy="292388"/>
          </a:xfrm>
          <a:prstGeom prst="rect">
            <a:avLst/>
          </a:prstGeom>
          <a:noFill/>
          <a:ln w="19050">
            <a:solidFill>
              <a:srgbClr val="CC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38" tIns="45719" rIns="91438" bIns="45719" numCol="1" rtlCol="0" anchor="t" anchorCtr="0" compatLnSpc="1">
            <a:prstTxWarp prst="textNoShape">
              <a:avLst/>
            </a:prstTxWarp>
            <a:spAutoFit/>
          </a:bodyPr>
          <a:lstStyle/>
          <a:p>
            <a:pPr defTabSz="914377" fontAlgn="base">
              <a:spcBef>
                <a:spcPct val="50000"/>
              </a:spcBef>
              <a:spcAft>
                <a:spcPct val="0"/>
              </a:spcAft>
            </a:pPr>
            <a:endParaRPr lang="en-GB" sz="1300" dirty="0">
              <a:latin typeface="Trebuchet MS" pitchFamily="-65" charset="0"/>
              <a:cs typeface="Arial" charset="0"/>
            </a:endParaRPr>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83601" y="3206386"/>
            <a:ext cx="1700992" cy="2817185"/>
          </a:xfrm>
          <a:prstGeom prst="rect">
            <a:avLst/>
          </a:prstGeom>
          <a:noFill/>
          <a:ln w="9525">
            <a:solidFill>
              <a:srgbClr val="CC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1411788" y="3319767"/>
            <a:ext cx="2232248" cy="430887"/>
          </a:xfrm>
          <a:prstGeom prst="rect">
            <a:avLst/>
          </a:prstGeom>
          <a:noFill/>
        </p:spPr>
        <p:txBody>
          <a:bodyPr wrap="square" lIns="121917" tIns="60958" rIns="121917" bIns="60958" rtlCol="0">
            <a:spAutoFit/>
          </a:bodyPr>
          <a:lstStyle/>
          <a:p>
            <a:r>
              <a:rPr lang="en-GB" sz="2000" b="1" u="sng" dirty="0">
                <a:solidFill>
                  <a:srgbClr val="FF0000"/>
                </a:solidFill>
                <a:latin typeface="Tahoma" panose="020B0604030504040204" pitchFamily="34" charset="0"/>
                <a:ea typeface="Tahoma" panose="020B0604030504040204" pitchFamily="34" charset="0"/>
                <a:cs typeface="Tahoma" panose="020B0604030504040204" pitchFamily="34" charset="0"/>
              </a:rPr>
              <a:t>PAID</a:t>
            </a:r>
            <a:r>
              <a:rPr lang="en-GB" sz="2000" b="1" dirty="0">
                <a:solidFill>
                  <a:srgbClr val="FF0000"/>
                </a:solidFill>
                <a:latin typeface="Tahoma" panose="020B0604030504040204" pitchFamily="34" charset="0"/>
                <a:ea typeface="Tahoma" panose="020B0604030504040204" pitchFamily="34" charset="0"/>
                <a:cs typeface="Tahoma" panose="020B0604030504040204" pitchFamily="34" charset="0"/>
              </a:rPr>
              <a:t> LISTINGS</a:t>
            </a:r>
          </a:p>
        </p:txBody>
      </p:sp>
      <p:sp>
        <p:nvSpPr>
          <p:cNvPr id="10" name="TextBox 9"/>
          <p:cNvSpPr txBox="1"/>
          <p:nvPr/>
        </p:nvSpPr>
        <p:spPr>
          <a:xfrm>
            <a:off x="1429212" y="4472888"/>
            <a:ext cx="2232248" cy="738664"/>
          </a:xfrm>
          <a:prstGeom prst="rect">
            <a:avLst/>
          </a:prstGeom>
          <a:noFill/>
        </p:spPr>
        <p:txBody>
          <a:bodyPr wrap="square" lIns="121917" tIns="60958" rIns="121917" bIns="60958" rtlCol="0">
            <a:spAutoFit/>
          </a:bodyPr>
          <a:lstStyle/>
          <a:p>
            <a:r>
              <a:rPr lang="en-GB" sz="2000" b="1" u="sng" dirty="0">
                <a:solidFill>
                  <a:srgbClr val="474C55"/>
                </a:solidFill>
                <a:latin typeface="Tahoma"/>
                <a:ea typeface="Tahoma" pitchFamily="34" charset="0"/>
                <a:cs typeface="Tahoma"/>
              </a:rPr>
              <a:t>NATURAL</a:t>
            </a:r>
            <a:r>
              <a:rPr lang="en-GB" sz="2000" b="1" dirty="0">
                <a:solidFill>
                  <a:srgbClr val="474C55"/>
                </a:solidFill>
                <a:latin typeface="Tahoma"/>
                <a:ea typeface="Tahoma" pitchFamily="34" charset="0"/>
                <a:cs typeface="Tahoma"/>
              </a:rPr>
              <a:t> LISTINGS</a:t>
            </a:r>
          </a:p>
        </p:txBody>
      </p:sp>
      <p:sp>
        <p:nvSpPr>
          <p:cNvPr id="6" name="Right Arrow 5"/>
          <p:cNvSpPr/>
          <p:nvPr/>
        </p:nvSpPr>
        <p:spPr bwMode="auto">
          <a:xfrm>
            <a:off x="3644037" y="3175551"/>
            <a:ext cx="2165151" cy="580816"/>
          </a:xfrm>
          <a:prstGeom prst="rightArrow">
            <a:avLst/>
          </a:prstGeom>
          <a:solidFill>
            <a:srgbClr val="FF0000"/>
          </a:solidFill>
          <a:ln>
            <a:noFill/>
          </a:ln>
          <a:effectLst/>
          <a:extLst/>
        </p:spPr>
        <p:txBody>
          <a:bodyPr vert="horz" wrap="square" lIns="91438" tIns="45719" rIns="91438" bIns="45719" numCol="1" rtlCol="0" anchor="t" anchorCtr="0" compatLnSpc="1">
            <a:prstTxWarp prst="textNoShape">
              <a:avLst/>
            </a:prstTxWarp>
            <a:spAutoFit/>
          </a:bodyPr>
          <a:lstStyle/>
          <a:p>
            <a:pPr defTabSz="914377" fontAlgn="base">
              <a:spcBef>
                <a:spcPct val="50000"/>
              </a:spcBef>
              <a:spcAft>
                <a:spcPct val="0"/>
              </a:spcAft>
            </a:pPr>
            <a:endParaRPr lang="en-GB" sz="1300" dirty="0">
              <a:latin typeface="Trebuchet MS" pitchFamily="-65" charset="0"/>
              <a:cs typeface="Arial" charset="0"/>
            </a:endParaRPr>
          </a:p>
        </p:txBody>
      </p:sp>
      <p:sp>
        <p:nvSpPr>
          <p:cNvPr id="7" name="Right Arrow 6"/>
          <p:cNvSpPr/>
          <p:nvPr/>
        </p:nvSpPr>
        <p:spPr bwMode="auto">
          <a:xfrm>
            <a:off x="2940276" y="4348299"/>
            <a:ext cx="3022992" cy="580816"/>
          </a:xfrm>
          <a:prstGeom prst="rightArrow">
            <a:avLst/>
          </a:prstGeom>
          <a:solidFill>
            <a:schemeClr val="tx1"/>
          </a:solidFill>
          <a:ln>
            <a:noFill/>
          </a:ln>
          <a:effectLst/>
          <a:extLst/>
        </p:spPr>
        <p:txBody>
          <a:bodyPr vert="horz" wrap="square" lIns="91438" tIns="45719" rIns="91438" bIns="45719" numCol="1" rtlCol="0" anchor="t" anchorCtr="0" compatLnSpc="1">
            <a:prstTxWarp prst="textNoShape">
              <a:avLst/>
            </a:prstTxWarp>
            <a:spAutoFit/>
          </a:bodyPr>
          <a:lstStyle/>
          <a:p>
            <a:pPr defTabSz="914377" fontAlgn="base">
              <a:spcBef>
                <a:spcPct val="50000"/>
              </a:spcBef>
              <a:spcAft>
                <a:spcPct val="0"/>
              </a:spcAft>
            </a:pPr>
            <a:endParaRPr lang="en-GB" sz="1300" dirty="0">
              <a:latin typeface="Trebuchet MS" pitchFamily="-65" charset="0"/>
              <a:cs typeface="Arial" charset="0"/>
            </a:endParaRPr>
          </a:p>
        </p:txBody>
      </p:sp>
    </p:spTree>
    <p:extLst>
      <p:ext uri="{BB962C8B-B14F-4D97-AF65-F5344CB8AC3E}">
        <p14:creationId xmlns:p14="http://schemas.microsoft.com/office/powerpoint/2010/main" val="3728896265"/>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Search Network</a:t>
            </a:r>
            <a:r>
              <a:rPr lang="en-GB" dirty="0"/>
              <a:t>: Cases</a:t>
            </a:r>
          </a:p>
        </p:txBody>
      </p:sp>
      <p:pic>
        <p:nvPicPr>
          <p:cNvPr id="4" name="Picture 3">
            <a:hlinkClick r:id="rId2"/>
          </p:cNvPr>
          <p:cNvPicPr>
            <a:picLocks noChangeAspect="1"/>
          </p:cNvPicPr>
          <p:nvPr/>
        </p:nvPicPr>
        <p:blipFill>
          <a:blip r:embed="rId3"/>
          <a:stretch>
            <a:fillRect/>
          </a:stretch>
        </p:blipFill>
        <p:spPr>
          <a:xfrm>
            <a:off x="1024127" y="1888780"/>
            <a:ext cx="3714603" cy="2065381"/>
          </a:xfrm>
          <a:prstGeom prst="rect">
            <a:avLst/>
          </a:prstGeom>
        </p:spPr>
      </p:pic>
      <p:pic>
        <p:nvPicPr>
          <p:cNvPr id="6" name="Picture 5">
            <a:hlinkClick r:id="rId4"/>
          </p:cNvPr>
          <p:cNvPicPr>
            <a:picLocks noChangeAspect="1"/>
          </p:cNvPicPr>
          <p:nvPr/>
        </p:nvPicPr>
        <p:blipFill>
          <a:blip r:embed="rId5"/>
          <a:stretch>
            <a:fillRect/>
          </a:stretch>
        </p:blipFill>
        <p:spPr>
          <a:xfrm>
            <a:off x="1005229" y="4587059"/>
            <a:ext cx="3752397" cy="2122660"/>
          </a:xfrm>
          <a:prstGeom prst="rect">
            <a:avLst/>
          </a:prstGeom>
        </p:spPr>
      </p:pic>
      <p:pic>
        <p:nvPicPr>
          <p:cNvPr id="7" name="Picture 6"/>
          <p:cNvPicPr>
            <a:picLocks noChangeAspect="1"/>
          </p:cNvPicPr>
          <p:nvPr/>
        </p:nvPicPr>
        <p:blipFill>
          <a:blip r:embed="rId6"/>
          <a:stretch>
            <a:fillRect/>
          </a:stretch>
        </p:blipFill>
        <p:spPr>
          <a:xfrm>
            <a:off x="4928416" y="1888780"/>
            <a:ext cx="4007532" cy="1910921"/>
          </a:xfrm>
          <a:prstGeom prst="rect">
            <a:avLst/>
          </a:prstGeom>
        </p:spPr>
      </p:pic>
      <p:pic>
        <p:nvPicPr>
          <p:cNvPr id="8" name="Picture 7"/>
          <p:cNvPicPr>
            <a:picLocks noChangeAspect="1"/>
          </p:cNvPicPr>
          <p:nvPr/>
        </p:nvPicPr>
        <p:blipFill>
          <a:blip r:embed="rId7"/>
          <a:stretch>
            <a:fillRect/>
          </a:stretch>
        </p:blipFill>
        <p:spPr>
          <a:xfrm>
            <a:off x="5037438" y="4582687"/>
            <a:ext cx="3389870" cy="2127032"/>
          </a:xfrm>
          <a:prstGeom prst="rect">
            <a:avLst/>
          </a:prstGeom>
        </p:spPr>
      </p:pic>
    </p:spTree>
    <p:extLst>
      <p:ext uri="{BB962C8B-B14F-4D97-AF65-F5344CB8AC3E}">
        <p14:creationId xmlns:p14="http://schemas.microsoft.com/office/powerpoint/2010/main" val="28183080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Examples of google network </a:t>
            </a:r>
            <a:r>
              <a:rPr lang="en-GB" dirty="0" smtClean="0"/>
              <a:t>Display marketing</a:t>
            </a:r>
            <a:endParaRPr lang="en-GB" dirty="0"/>
          </a:p>
        </p:txBody>
      </p:sp>
      <p:pic>
        <p:nvPicPr>
          <p:cNvPr id="4" name="Picture 3">
            <a:hlinkClick r:id="rId2"/>
          </p:cNvPr>
          <p:cNvPicPr>
            <a:picLocks noChangeAspect="1"/>
          </p:cNvPicPr>
          <p:nvPr/>
        </p:nvPicPr>
        <p:blipFill>
          <a:blip r:embed="rId3"/>
          <a:stretch>
            <a:fillRect/>
          </a:stretch>
        </p:blipFill>
        <p:spPr>
          <a:xfrm>
            <a:off x="1490870" y="2086599"/>
            <a:ext cx="3785464" cy="1933656"/>
          </a:xfrm>
          <a:prstGeom prst="rect">
            <a:avLst/>
          </a:prstGeom>
        </p:spPr>
      </p:pic>
      <p:pic>
        <p:nvPicPr>
          <p:cNvPr id="5" name="Picture 4">
            <a:hlinkClick r:id="rId4"/>
          </p:cNvPr>
          <p:cNvPicPr>
            <a:picLocks noChangeAspect="1"/>
          </p:cNvPicPr>
          <p:nvPr/>
        </p:nvPicPr>
        <p:blipFill>
          <a:blip r:embed="rId5"/>
          <a:stretch>
            <a:fillRect/>
          </a:stretch>
        </p:blipFill>
        <p:spPr>
          <a:xfrm>
            <a:off x="1477993" y="4505739"/>
            <a:ext cx="3798340" cy="2018192"/>
          </a:xfrm>
          <a:prstGeom prst="rect">
            <a:avLst/>
          </a:prstGeom>
        </p:spPr>
      </p:pic>
      <p:sp>
        <p:nvSpPr>
          <p:cNvPr id="6" name="TextBox 5"/>
          <p:cNvSpPr txBox="1"/>
          <p:nvPr/>
        </p:nvSpPr>
        <p:spPr>
          <a:xfrm>
            <a:off x="5459403" y="2517913"/>
            <a:ext cx="4699343" cy="1107996"/>
          </a:xfrm>
          <a:prstGeom prst="rect">
            <a:avLst/>
          </a:prstGeom>
          <a:noFill/>
        </p:spPr>
        <p:txBody>
          <a:bodyPr wrap="square" rtlCol="0">
            <a:spAutoFit/>
          </a:bodyPr>
          <a:lstStyle/>
          <a:p>
            <a:r>
              <a:rPr lang="en-US" sz="2400" dirty="0" smtClean="0">
                <a:hlinkClick r:id="rId2"/>
              </a:rPr>
              <a:t>https://www.youtube.com/watch?v=hKMKpDbdBus</a:t>
            </a:r>
            <a:endParaRPr lang="en-US" sz="2400" dirty="0" smtClean="0"/>
          </a:p>
          <a:p>
            <a:endParaRPr lang="en-GB" dirty="0"/>
          </a:p>
        </p:txBody>
      </p:sp>
      <p:sp>
        <p:nvSpPr>
          <p:cNvPr id="7" name="TextBox 6"/>
          <p:cNvSpPr txBox="1"/>
          <p:nvPr/>
        </p:nvSpPr>
        <p:spPr>
          <a:xfrm>
            <a:off x="5547751" y="4953441"/>
            <a:ext cx="4625203" cy="1107646"/>
          </a:xfrm>
          <a:prstGeom prst="rect">
            <a:avLst/>
          </a:prstGeom>
          <a:noFill/>
        </p:spPr>
        <p:txBody>
          <a:bodyPr wrap="square" rtlCol="0">
            <a:spAutoFit/>
          </a:bodyPr>
          <a:lstStyle/>
          <a:p>
            <a:r>
              <a:rPr lang="en-US" sz="2400" dirty="0" smtClean="0">
                <a:hlinkClick r:id="rId4"/>
              </a:rPr>
              <a:t>https://www.youtube.com/watch?v=E3uIs6R363o</a:t>
            </a:r>
            <a:endParaRPr lang="en-US" sz="2400" dirty="0" smtClean="0"/>
          </a:p>
          <a:p>
            <a:endParaRPr lang="en-GB" dirty="0"/>
          </a:p>
        </p:txBody>
      </p:sp>
    </p:spTree>
    <p:extLst>
      <p:ext uri="{BB962C8B-B14F-4D97-AF65-F5344CB8AC3E}">
        <p14:creationId xmlns:p14="http://schemas.microsoft.com/office/powerpoint/2010/main" val="3377221698"/>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4755" y="280930"/>
            <a:ext cx="9720072" cy="1499616"/>
          </a:xfrm>
        </p:spPr>
        <p:txBody>
          <a:bodyPr>
            <a:normAutofit/>
          </a:bodyPr>
          <a:lstStyle/>
          <a:p>
            <a:r>
              <a:rPr lang="en-US" sz="3600" dirty="0" smtClean="0"/>
              <a:t>How to setup a Search and display campaign</a:t>
            </a:r>
            <a:endParaRPr lang="en-US" sz="3600" dirty="0"/>
          </a:p>
        </p:txBody>
      </p:sp>
      <p:pic>
        <p:nvPicPr>
          <p:cNvPr id="4" name="Picture 3">
            <a:hlinkClick r:id="rId2"/>
          </p:cNvPr>
          <p:cNvPicPr>
            <a:picLocks noChangeAspect="1"/>
          </p:cNvPicPr>
          <p:nvPr/>
        </p:nvPicPr>
        <p:blipFill>
          <a:blip r:embed="rId3"/>
          <a:stretch>
            <a:fillRect/>
          </a:stretch>
        </p:blipFill>
        <p:spPr>
          <a:xfrm>
            <a:off x="5963474" y="3061307"/>
            <a:ext cx="5209837" cy="2878876"/>
          </a:xfrm>
          <a:prstGeom prst="rect">
            <a:avLst/>
          </a:prstGeom>
        </p:spPr>
      </p:pic>
      <p:sp>
        <p:nvSpPr>
          <p:cNvPr id="7" name="TextBox 6"/>
          <p:cNvSpPr txBox="1"/>
          <p:nvPr/>
        </p:nvSpPr>
        <p:spPr>
          <a:xfrm>
            <a:off x="687898" y="2513663"/>
            <a:ext cx="4244070" cy="646331"/>
          </a:xfrm>
          <a:prstGeom prst="rect">
            <a:avLst/>
          </a:prstGeom>
          <a:noFill/>
        </p:spPr>
        <p:txBody>
          <a:bodyPr wrap="none" rtlCol="0">
            <a:spAutoFit/>
          </a:bodyPr>
          <a:lstStyle/>
          <a:p>
            <a:r>
              <a:rPr lang="en-US" dirty="0" smtClean="0"/>
              <a:t>Setting Up a Search Campaign step by step</a:t>
            </a:r>
          </a:p>
          <a:p>
            <a:r>
              <a:rPr lang="en-US" dirty="0" smtClean="0"/>
              <a:t> </a:t>
            </a:r>
            <a:endParaRPr lang="en-US" dirty="0"/>
          </a:p>
        </p:txBody>
      </p:sp>
      <p:sp>
        <p:nvSpPr>
          <p:cNvPr id="8" name="TextBox 7"/>
          <p:cNvSpPr txBox="1"/>
          <p:nvPr/>
        </p:nvSpPr>
        <p:spPr>
          <a:xfrm>
            <a:off x="6025991" y="2507305"/>
            <a:ext cx="4292874" cy="646331"/>
          </a:xfrm>
          <a:prstGeom prst="rect">
            <a:avLst/>
          </a:prstGeom>
          <a:noFill/>
        </p:spPr>
        <p:txBody>
          <a:bodyPr wrap="none" rtlCol="0">
            <a:spAutoFit/>
          </a:bodyPr>
          <a:lstStyle/>
          <a:p>
            <a:r>
              <a:rPr lang="en-US" dirty="0" smtClean="0"/>
              <a:t>Setting Up a Display Campaign step by step</a:t>
            </a:r>
          </a:p>
          <a:p>
            <a:r>
              <a:rPr lang="en-US" dirty="0" smtClean="0"/>
              <a:t> </a:t>
            </a:r>
            <a:endParaRPr lang="en-US" dirty="0"/>
          </a:p>
        </p:txBody>
      </p:sp>
      <p:sp>
        <p:nvSpPr>
          <p:cNvPr id="9" name="TextBox 8"/>
          <p:cNvSpPr txBox="1"/>
          <p:nvPr/>
        </p:nvSpPr>
        <p:spPr>
          <a:xfrm>
            <a:off x="774153" y="1766435"/>
            <a:ext cx="8182874" cy="646331"/>
          </a:xfrm>
          <a:prstGeom prst="rect">
            <a:avLst/>
          </a:prstGeom>
          <a:noFill/>
        </p:spPr>
        <p:txBody>
          <a:bodyPr wrap="none" rtlCol="0">
            <a:spAutoFit/>
          </a:bodyPr>
          <a:lstStyle/>
          <a:p>
            <a:r>
              <a:rPr lang="en-US" dirty="0" smtClean="0"/>
              <a:t>After you go to Google </a:t>
            </a:r>
            <a:r>
              <a:rPr lang="en-US" dirty="0" err="1" smtClean="0"/>
              <a:t>Adwords</a:t>
            </a:r>
            <a:r>
              <a:rPr lang="en-US" dirty="0" smtClean="0"/>
              <a:t> you can setup a </a:t>
            </a:r>
            <a:r>
              <a:rPr lang="en-US" u="sng" dirty="0" smtClean="0"/>
              <a:t>Search</a:t>
            </a:r>
            <a:r>
              <a:rPr lang="en-US" dirty="0" smtClean="0"/>
              <a:t> or </a:t>
            </a:r>
            <a:r>
              <a:rPr lang="en-US" u="sng" dirty="0" smtClean="0"/>
              <a:t>Display</a:t>
            </a:r>
            <a:r>
              <a:rPr lang="en-US" dirty="0" smtClean="0"/>
              <a:t> Campaign or both</a:t>
            </a:r>
          </a:p>
          <a:p>
            <a:r>
              <a:rPr lang="en-US" dirty="0" smtClean="0"/>
              <a:t> </a:t>
            </a:r>
            <a:endParaRPr lang="en-US" dirty="0"/>
          </a:p>
        </p:txBody>
      </p:sp>
      <p:pic>
        <p:nvPicPr>
          <p:cNvPr id="10" name="Picture 9">
            <a:hlinkClick r:id="rId4"/>
          </p:cNvPr>
          <p:cNvPicPr>
            <a:picLocks noChangeAspect="1"/>
          </p:cNvPicPr>
          <p:nvPr/>
        </p:nvPicPr>
        <p:blipFill>
          <a:blip r:embed="rId5"/>
          <a:stretch>
            <a:fillRect/>
          </a:stretch>
        </p:blipFill>
        <p:spPr>
          <a:xfrm>
            <a:off x="608593" y="3019908"/>
            <a:ext cx="5026879" cy="2787715"/>
          </a:xfrm>
          <a:prstGeom prst="rect">
            <a:avLst/>
          </a:prstGeom>
        </p:spPr>
      </p:pic>
    </p:spTree>
    <p:extLst>
      <p:ext uri="{BB962C8B-B14F-4D97-AF65-F5344CB8AC3E}">
        <p14:creationId xmlns:p14="http://schemas.microsoft.com/office/powerpoint/2010/main" val="12825421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extLst>
              <a:ext uri="{28A0092B-C50C-407E-A947-70E740481C1C}">
                <a14:useLocalDpi xmlns:a14="http://schemas.microsoft.com/office/drawing/2010/main" val="0"/>
              </a:ext>
            </a:extLst>
          </a:blip>
          <a:srcRect/>
          <a:stretch>
            <a:fillRect/>
          </a:stretch>
        </p:blipFill>
        <p:spPr bwMode="auto">
          <a:xfrm>
            <a:off x="1642110" y="808133"/>
            <a:ext cx="8853170" cy="4632326"/>
          </a:xfrm>
          <a:prstGeom prst="rect">
            <a:avLst/>
          </a:prstGeom>
          <a:noFill/>
          <a:ln>
            <a:noFill/>
          </a:ln>
        </p:spPr>
      </p:pic>
    </p:spTree>
    <p:extLst>
      <p:ext uri="{BB962C8B-B14F-4D97-AF65-F5344CB8AC3E}">
        <p14:creationId xmlns:p14="http://schemas.microsoft.com/office/powerpoint/2010/main" val="417525090"/>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Exercise (30 </a:t>
            </a:r>
            <a:r>
              <a:rPr lang="en-US" dirty="0" err="1" smtClean="0"/>
              <a:t>mins</a:t>
            </a:r>
            <a:r>
              <a:rPr lang="en-US" dirty="0" smtClean="0"/>
              <a:t>): </a:t>
            </a:r>
            <a:r>
              <a:rPr lang="en-US" dirty="0" smtClean="0"/>
              <a:t/>
            </a:r>
            <a:br>
              <a:rPr lang="en-US" dirty="0" smtClean="0"/>
            </a:br>
            <a:r>
              <a:rPr lang="en-US" sz="2400" dirty="0" smtClean="0"/>
              <a:t>Google Search Campaign</a:t>
            </a:r>
            <a:endParaRPr lang="en-US" sz="2400" dirty="0"/>
          </a:p>
        </p:txBody>
      </p:sp>
      <p:sp>
        <p:nvSpPr>
          <p:cNvPr id="3" name="Content Placeholder 2"/>
          <p:cNvSpPr>
            <a:spLocks noGrp="1"/>
          </p:cNvSpPr>
          <p:nvPr>
            <p:ph idx="1"/>
          </p:nvPr>
        </p:nvSpPr>
        <p:spPr>
          <a:xfrm>
            <a:off x="1024128" y="2209376"/>
            <a:ext cx="9720073" cy="3930797"/>
          </a:xfrm>
        </p:spPr>
        <p:txBody>
          <a:bodyPr>
            <a:normAutofit fontScale="92500" lnSpcReduction="20000"/>
          </a:bodyPr>
          <a:lstStyle/>
          <a:p>
            <a:r>
              <a:rPr lang="en-US" dirty="0" smtClean="0"/>
              <a:t>For the case study you worked on in Assessment 1.</a:t>
            </a:r>
          </a:p>
          <a:p>
            <a:endParaRPr lang="en-US" dirty="0"/>
          </a:p>
          <a:p>
            <a:pPr marL="457200" indent="-457200">
              <a:buAutoNum type="arabicPeriod"/>
            </a:pPr>
            <a:r>
              <a:rPr lang="en-US" dirty="0" smtClean="0"/>
              <a:t>Note down what search terms would you think people would use to find the </a:t>
            </a:r>
            <a:r>
              <a:rPr lang="en-US" dirty="0" err="1" smtClean="0"/>
              <a:t>organisation</a:t>
            </a:r>
            <a:r>
              <a:rPr lang="en-US" dirty="0" smtClean="0"/>
              <a:t>/business</a:t>
            </a:r>
          </a:p>
          <a:p>
            <a:pPr marL="457200" indent="-457200">
              <a:buAutoNum type="arabicPeriod"/>
            </a:pPr>
            <a:r>
              <a:rPr lang="en-US" b="1" dirty="0" smtClean="0"/>
              <a:t>When</a:t>
            </a:r>
            <a:r>
              <a:rPr lang="en-US" dirty="0" smtClean="0"/>
              <a:t> would they (days/hours of the day) would they likely search?</a:t>
            </a:r>
          </a:p>
          <a:p>
            <a:pPr marL="457200" indent="-457200">
              <a:buAutoNum type="arabicPeriod"/>
            </a:pPr>
            <a:r>
              <a:rPr lang="en-US" dirty="0" smtClean="0"/>
              <a:t>What geographical location (</a:t>
            </a:r>
            <a:r>
              <a:rPr lang="en-US" b="1" dirty="0" smtClean="0"/>
              <a:t>Where</a:t>
            </a:r>
            <a:r>
              <a:rPr lang="en-US" dirty="0" smtClean="0"/>
              <a:t>) would the </a:t>
            </a:r>
            <a:r>
              <a:rPr lang="en-US" dirty="0" err="1" smtClean="0"/>
              <a:t>organisation</a:t>
            </a:r>
            <a:r>
              <a:rPr lang="en-US" dirty="0" smtClean="0"/>
              <a:t> target?</a:t>
            </a:r>
          </a:p>
          <a:p>
            <a:pPr marL="457200" indent="-457200">
              <a:buAutoNum type="arabicPeriod"/>
            </a:pPr>
            <a:r>
              <a:rPr lang="en-US" b="1" dirty="0" smtClean="0"/>
              <a:t>What devices </a:t>
            </a:r>
            <a:r>
              <a:rPr lang="en-US" dirty="0" smtClean="0"/>
              <a:t>would they be using?</a:t>
            </a:r>
          </a:p>
          <a:p>
            <a:pPr marL="457200" indent="-457200">
              <a:buAutoNum type="arabicPeriod"/>
            </a:pPr>
            <a:r>
              <a:rPr lang="en-US" dirty="0" smtClean="0"/>
              <a:t>Do a search on Google using some of your key words and look at the competition. What kind of information is offered in the paid advertising?</a:t>
            </a:r>
          </a:p>
          <a:p>
            <a:pPr marL="457200" indent="-457200">
              <a:buAutoNum type="arabicPeriod"/>
            </a:pPr>
            <a:r>
              <a:rPr lang="en-US" dirty="0" smtClean="0"/>
              <a:t>What similar information could your </a:t>
            </a:r>
            <a:r>
              <a:rPr lang="en-US" dirty="0" err="1" smtClean="0"/>
              <a:t>organisation</a:t>
            </a:r>
            <a:r>
              <a:rPr lang="en-US" dirty="0" smtClean="0"/>
              <a:t> provide?</a:t>
            </a:r>
          </a:p>
          <a:p>
            <a:pPr marL="457200" indent="-457200">
              <a:buAutoNum type="arabicPeriod"/>
            </a:pPr>
            <a:r>
              <a:rPr lang="en-US" dirty="0" smtClean="0"/>
              <a:t>How appropriate is a search campaign for your </a:t>
            </a:r>
            <a:r>
              <a:rPr lang="en-US" dirty="0" err="1" smtClean="0"/>
              <a:t>organisation</a:t>
            </a:r>
            <a:r>
              <a:rPr lang="en-US" dirty="0" smtClean="0"/>
              <a:t>? </a:t>
            </a:r>
          </a:p>
          <a:p>
            <a:pPr marL="457200" indent="-457200">
              <a:buAutoNum type="arabicPeriod"/>
            </a:pPr>
            <a:endParaRPr lang="en-US" dirty="0" smtClean="0"/>
          </a:p>
          <a:p>
            <a:pPr marL="457200" indent="-457200">
              <a:buAutoNum type="arabicPeriod"/>
            </a:pPr>
            <a:endParaRPr lang="en-US" dirty="0" smtClean="0"/>
          </a:p>
          <a:p>
            <a:endParaRPr lang="en-US" dirty="0"/>
          </a:p>
          <a:p>
            <a:endParaRPr lang="en-US" dirty="0" smtClean="0"/>
          </a:p>
          <a:p>
            <a:endParaRPr lang="en-US" dirty="0"/>
          </a:p>
          <a:p>
            <a:endParaRPr lang="en-US" dirty="0"/>
          </a:p>
          <a:p>
            <a:endParaRPr lang="en-US" dirty="0"/>
          </a:p>
        </p:txBody>
      </p:sp>
    </p:spTree>
    <p:extLst>
      <p:ext uri="{BB962C8B-B14F-4D97-AF65-F5344CB8AC3E}">
        <p14:creationId xmlns:p14="http://schemas.microsoft.com/office/powerpoint/2010/main" val="2917993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Google </a:t>
            </a:r>
            <a:r>
              <a:rPr lang="mr-IN" dirty="0" smtClean="0"/>
              <a:t>–</a:t>
            </a:r>
            <a:r>
              <a:rPr lang="en-US" dirty="0" smtClean="0"/>
              <a:t> Digital Marketing Course</a:t>
            </a:r>
            <a:endParaRPr lang="en-US" dirty="0"/>
          </a:p>
        </p:txBody>
      </p:sp>
      <p:pic>
        <p:nvPicPr>
          <p:cNvPr id="3" name="Picture 2">
            <a:hlinkClick r:id="rId2"/>
          </p:cNvPr>
          <p:cNvPicPr>
            <a:picLocks noChangeAspect="1"/>
          </p:cNvPicPr>
          <p:nvPr/>
        </p:nvPicPr>
        <p:blipFill>
          <a:blip r:embed="rId3"/>
          <a:stretch>
            <a:fillRect/>
          </a:stretch>
        </p:blipFill>
        <p:spPr>
          <a:xfrm>
            <a:off x="992161" y="2045081"/>
            <a:ext cx="7224490" cy="4363105"/>
          </a:xfrm>
          <a:prstGeom prst="rect">
            <a:avLst/>
          </a:prstGeom>
        </p:spPr>
      </p:pic>
    </p:spTree>
    <p:extLst>
      <p:ext uri="{BB962C8B-B14F-4D97-AF65-F5344CB8AC3E}">
        <p14:creationId xmlns:p14="http://schemas.microsoft.com/office/powerpoint/2010/main" val="5036028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323" y="228011"/>
            <a:ext cx="9720072" cy="1499616"/>
          </a:xfrm>
        </p:spPr>
        <p:txBody>
          <a:bodyPr/>
          <a:lstStyle/>
          <a:p>
            <a:r>
              <a:rPr lang="en-GB" dirty="0" smtClean="0"/>
              <a:t>Assessment </a:t>
            </a:r>
            <a:r>
              <a:rPr lang="en-GB" dirty="0" smtClean="0"/>
              <a:t>2 </a:t>
            </a:r>
            <a:endParaRPr lang="en-GB" dirty="0"/>
          </a:p>
        </p:txBody>
      </p:sp>
      <p:sp>
        <p:nvSpPr>
          <p:cNvPr id="5" name="TextBox 4"/>
          <p:cNvSpPr txBox="1"/>
          <p:nvPr/>
        </p:nvSpPr>
        <p:spPr>
          <a:xfrm>
            <a:off x="621755" y="1666955"/>
            <a:ext cx="10093580" cy="5355313"/>
          </a:xfrm>
          <a:prstGeom prst="rect">
            <a:avLst/>
          </a:prstGeom>
          <a:noFill/>
        </p:spPr>
        <p:txBody>
          <a:bodyPr wrap="square" rtlCol="0">
            <a:spAutoFit/>
          </a:bodyPr>
          <a:lstStyle/>
          <a:p>
            <a:r>
              <a:rPr lang="en-US" b="1" dirty="0"/>
              <a:t>2500 </a:t>
            </a:r>
            <a:r>
              <a:rPr lang="en-US" b="1" dirty="0" smtClean="0"/>
              <a:t>words</a:t>
            </a:r>
          </a:p>
          <a:p>
            <a:r>
              <a:rPr lang="en-US" dirty="0" smtClean="0"/>
              <a:t>(Due in 23</a:t>
            </a:r>
            <a:r>
              <a:rPr lang="en-US" baseline="30000" dirty="0" smtClean="0"/>
              <a:t>rd</a:t>
            </a:r>
            <a:r>
              <a:rPr lang="en-US" dirty="0" smtClean="0"/>
              <a:t> April, 2018)</a:t>
            </a:r>
          </a:p>
          <a:p>
            <a:endParaRPr lang="en-US" dirty="0"/>
          </a:p>
          <a:p>
            <a:r>
              <a:rPr lang="en-US" b="1" dirty="0"/>
              <a:t>Assessment Task #2:</a:t>
            </a:r>
            <a:endParaRPr lang="en-US" dirty="0"/>
          </a:p>
          <a:p>
            <a:r>
              <a:rPr lang="en-US" dirty="0"/>
              <a:t>Having developed a social media marketing plan.</a:t>
            </a:r>
          </a:p>
          <a:p>
            <a:r>
              <a:rPr lang="en-US" dirty="0"/>
              <a:t>Provide insight through evidence and construct an argument for how your </a:t>
            </a:r>
            <a:r>
              <a:rPr lang="en-US" dirty="0" err="1"/>
              <a:t>organisation</a:t>
            </a:r>
            <a:r>
              <a:rPr lang="en-US" dirty="0"/>
              <a:t> can improve its business’s reach from the use of a Google Ad Words campaign from April 24</a:t>
            </a:r>
            <a:r>
              <a:rPr lang="en-US" baseline="30000" dirty="0"/>
              <a:t>th</a:t>
            </a:r>
            <a:r>
              <a:rPr lang="en-US" dirty="0"/>
              <a:t> 2018 to June 24</a:t>
            </a:r>
            <a:r>
              <a:rPr lang="en-US" baseline="30000" dirty="0"/>
              <a:t>th</a:t>
            </a:r>
            <a:r>
              <a:rPr lang="en-US" dirty="0"/>
              <a:t> 2018.  Your argument should give attention to both search and display engine marketing in Ad Words, and potential affiliations through Ad Sense and ways in which monitoring of the campaign’s progress can be undertaken though analytics.</a:t>
            </a:r>
          </a:p>
          <a:p>
            <a:r>
              <a:rPr lang="en-US" dirty="0"/>
              <a:t>You should present and argument and draw on evidence of how Google Ad Words and Ad Sense has been used by others to improve their reach and to demonstrate how this would transfer appropriately to your </a:t>
            </a:r>
            <a:r>
              <a:rPr lang="en-US" dirty="0" err="1"/>
              <a:t>organisation</a:t>
            </a:r>
            <a:r>
              <a:rPr lang="en-US" dirty="0"/>
              <a:t>.</a:t>
            </a:r>
          </a:p>
          <a:p>
            <a:r>
              <a:rPr lang="en-US" dirty="0"/>
              <a:t>In presenting your argument you should show how the decisions you have made for the campaign and how confident you are of them working, pointing through analysis to any risks you see in the campaign plan.</a:t>
            </a:r>
          </a:p>
          <a:p>
            <a:r>
              <a:rPr lang="sk-SK" dirty="0"/>
              <a:t> </a:t>
            </a:r>
          </a:p>
          <a:p>
            <a:r>
              <a:rPr lang="sk-SK" b="1" dirty="0"/>
              <a:t>The title of your work should be:</a:t>
            </a:r>
            <a:endParaRPr lang="sk-SK" dirty="0"/>
          </a:p>
          <a:p>
            <a:r>
              <a:rPr lang="sk-SK" dirty="0"/>
              <a:t>Digital Marketing Campaign using Ad Words and Ad Sense for </a:t>
            </a:r>
            <a:r>
              <a:rPr lang="sk-SK" i="1" dirty="0"/>
              <a:t>name of your organisation</a:t>
            </a:r>
            <a:r>
              <a:rPr lang="sk-SK" dirty="0"/>
              <a:t> by </a:t>
            </a:r>
            <a:r>
              <a:rPr lang="sk-SK" i="1" dirty="0"/>
              <a:t>your name</a:t>
            </a:r>
            <a:endParaRPr lang="sk-SK" dirty="0"/>
          </a:p>
          <a:p>
            <a:endParaRPr lang="en-US" dirty="0"/>
          </a:p>
        </p:txBody>
      </p:sp>
    </p:spTree>
    <p:extLst>
      <p:ext uri="{BB962C8B-B14F-4D97-AF65-F5344CB8AC3E}">
        <p14:creationId xmlns:p14="http://schemas.microsoft.com/office/powerpoint/2010/main" val="3750458025"/>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371</TotalTime>
  <Words>551</Words>
  <Application>Microsoft Macintosh PowerPoint</Application>
  <PresentationFormat>Custom</PresentationFormat>
  <Paragraphs>75</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Integral</vt:lpstr>
      <vt:lpstr>Session  Introducing Google Network Marketing</vt:lpstr>
      <vt:lpstr>The next 3 weeks -</vt:lpstr>
      <vt:lpstr> Lets just remind ourselves  90% of web user journeys start with a search engine*. Go Figure.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key tools</vt:lpstr>
      <vt:lpstr>Who uses ADWORDS?</vt:lpstr>
      <vt:lpstr>   IMPORTANT TO KNOW  There are TWO types of Google Network marketing  - Search  - Display</vt:lpstr>
      <vt:lpstr>Difference between Google search and display networks</vt:lpstr>
      <vt:lpstr>Which campaign type?</vt:lpstr>
      <vt:lpstr>1. Search NETWORK Marketing (It’s all about searchable AdWords)</vt:lpstr>
      <vt:lpstr>Search Network: Cases</vt:lpstr>
      <vt:lpstr>Examples of google network Display marketing</vt:lpstr>
      <vt:lpstr>How to setup a Search and display campaign</vt:lpstr>
      <vt:lpstr>PowerPoint Presentation</vt:lpstr>
      <vt:lpstr>Exercise (30 mins):  Google Search Campaign</vt:lpstr>
      <vt:lpstr>Google – Digital Marketing Course</vt:lpstr>
      <vt:lpstr>Assessment 2 </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5-7 Introducing Google Network Marketing</dc:title>
  <dc:creator>Alex Bell</dc:creator>
  <cp:lastModifiedBy>Alex Bell</cp:lastModifiedBy>
  <cp:revision>23</cp:revision>
  <dcterms:created xsi:type="dcterms:W3CDTF">2017-03-08T14:57:24Z</dcterms:created>
  <dcterms:modified xsi:type="dcterms:W3CDTF">2018-03-11T22:39:58Z</dcterms:modified>
</cp:coreProperties>
</file>