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6" r:id="rId1"/>
  </p:sldMasterIdLst>
  <p:notesMasterIdLst>
    <p:notesMasterId r:id="rId19"/>
  </p:notesMasterIdLst>
  <p:handoutMasterIdLst>
    <p:handoutMasterId r:id="rId20"/>
  </p:handoutMasterIdLst>
  <p:sldIdLst>
    <p:sldId id="271" r:id="rId2"/>
    <p:sldId id="278" r:id="rId3"/>
    <p:sldId id="378" r:id="rId4"/>
    <p:sldId id="359" r:id="rId5"/>
    <p:sldId id="370" r:id="rId6"/>
    <p:sldId id="374" r:id="rId7"/>
    <p:sldId id="377" r:id="rId8"/>
    <p:sldId id="365" r:id="rId9"/>
    <p:sldId id="361" r:id="rId10"/>
    <p:sldId id="270" r:id="rId11"/>
    <p:sldId id="342" r:id="rId12"/>
    <p:sldId id="285" r:id="rId13"/>
    <p:sldId id="368" r:id="rId14"/>
    <p:sldId id="376" r:id="rId15"/>
    <p:sldId id="373" r:id="rId16"/>
    <p:sldId id="336" r:id="rId17"/>
    <p:sldId id="371" r:id="rId18"/>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2C9"/>
    <a:srgbClr val="032B21"/>
    <a:srgbClr val="FEE6BA"/>
    <a:srgbClr val="FFCC66"/>
    <a:srgbClr val="FFE07D"/>
    <a:srgbClr val="360000"/>
    <a:srgbClr val="054333"/>
    <a:srgbClr val="500000"/>
    <a:srgbClr val="420000"/>
    <a:srgbClr val="66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6740" autoAdjust="0"/>
    <p:restoredTop sz="96357" autoAdjust="0"/>
  </p:normalViewPr>
  <p:slideViewPr>
    <p:cSldViewPr>
      <p:cViewPr varScale="1">
        <p:scale>
          <a:sx n="78" d="100"/>
          <a:sy n="78" d="100"/>
        </p:scale>
        <p:origin x="1902" y="54"/>
      </p:cViewPr>
      <p:guideLst>
        <p:guide orient="horz" pos="2160"/>
        <p:guide pos="3840"/>
      </p:guideLst>
    </p:cSldViewPr>
  </p:slideViewPr>
  <p:notesTextViewPr>
    <p:cViewPr>
      <p:scale>
        <a:sx n="100" d="100"/>
        <a:sy n="100" d="100"/>
      </p:scale>
      <p:origin x="0" y="0"/>
    </p:cViewPr>
  </p:notesTextViewPr>
  <p:sorterViewPr>
    <p:cViewPr>
      <p:scale>
        <a:sx n="125" d="100"/>
        <a:sy n="125"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36FFB849-7F70-4A0D-93E1-189BEB683C9E}" type="datetimeFigureOut">
              <a:rPr lang="en-GB" smtClean="0"/>
              <a:pPr/>
              <a:t>09/11/2020</a:t>
            </a:fld>
            <a:endParaRPr lang="en-GB" dirty="0"/>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fld id="{68CD7D07-1FB9-4CF0-A32D-43BF7841150A}" type="slidenum">
              <a:rPr lang="en-GB" smtClean="0"/>
              <a:pPr/>
              <a:t>‹#›</a:t>
            </a:fld>
            <a:endParaRPr lang="en-GB" dirty="0"/>
          </a:p>
        </p:txBody>
      </p:sp>
    </p:spTree>
    <p:extLst>
      <p:ext uri="{BB962C8B-B14F-4D97-AF65-F5344CB8AC3E}">
        <p14:creationId xmlns:p14="http://schemas.microsoft.com/office/powerpoint/2010/main" val="47273492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BEB94752-3182-4E62-B85E-DD79C2A265D0}" type="datetimeFigureOut">
              <a:rPr lang="en-GB" smtClean="0"/>
              <a:t>09/11/2020</a:t>
            </a:fld>
            <a:endParaRPr lang="en-GB" dirty="0"/>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E99F1D13-A0AF-4F6A-A5B7-176957C9024B}" type="slidenum">
              <a:rPr lang="en-GB" smtClean="0"/>
              <a:t>‹#›</a:t>
            </a:fld>
            <a:endParaRPr lang="en-GB" dirty="0"/>
          </a:p>
        </p:txBody>
      </p:sp>
    </p:spTree>
    <p:extLst>
      <p:ext uri="{BB962C8B-B14F-4D97-AF65-F5344CB8AC3E}">
        <p14:creationId xmlns:p14="http://schemas.microsoft.com/office/powerpoint/2010/main" val="6618552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bwMode="ltGray">
          <a:xfrm>
            <a:off x="1" y="0"/>
            <a:ext cx="12191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Title 1"/>
          <p:cNvSpPr>
            <a:spLocks noGrp="1"/>
          </p:cNvSpPr>
          <p:nvPr>
            <p:ph type="ctrTitle"/>
          </p:nvPr>
        </p:nvSpPr>
        <p:spPr>
          <a:xfrm>
            <a:off x="914400" y="3355848"/>
            <a:ext cx="107696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a:t>Click to edit Master title style</a:t>
            </a:r>
          </a:p>
        </p:txBody>
      </p:sp>
      <p:sp>
        <p:nvSpPr>
          <p:cNvPr id="3" name="Subtitle 2"/>
          <p:cNvSpPr>
            <a:spLocks noGrp="1"/>
          </p:cNvSpPr>
          <p:nvPr>
            <p:ph type="subTitle" idx="1"/>
          </p:nvPr>
        </p:nvSpPr>
        <p:spPr>
          <a:xfrm>
            <a:off x="914400" y="1828800"/>
            <a:ext cx="107696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a:t>Click to edit Master subtitle style</a:t>
            </a:r>
          </a:p>
        </p:txBody>
      </p:sp>
      <p:sp>
        <p:nvSpPr>
          <p:cNvPr id="4" name="Date Placeholder 3"/>
          <p:cNvSpPr>
            <a:spLocks noGrp="1"/>
          </p:cNvSpPr>
          <p:nvPr>
            <p:ph type="dt" sz="half" idx="10"/>
          </p:nvPr>
        </p:nvSpPr>
        <p:spPr/>
        <p:txBody>
          <a:bodyPr/>
          <a:lstStyle/>
          <a:p>
            <a:fld id="{A15A15A7-251F-483B-A5FD-D73E062179C9}" type="datetimeFigureOut">
              <a:rPr lang="en-GB" smtClean="0"/>
              <a:pPr/>
              <a:t>09/11/2020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
        <p:nvSpPr>
          <p:cNvPr id="10" name="Rectangle 9"/>
          <p:cNvSpPr/>
          <p:nvPr/>
        </p:nvSpPr>
        <p:spPr bwMode="invGray">
          <a:xfrm>
            <a:off x="0" y="5128334"/>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155448"/>
            <a:ext cx="10972800" cy="1252728"/>
          </a:xfrm>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5A15A7-251F-483B-A5FD-D73E062179C9}" type="datetimeFigureOut">
              <a:rPr lang="en-GB" smtClean="0"/>
              <a:pPr/>
              <a:t>09/11/2020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bwMode="ltGray">
          <a:xfrm>
            <a:off x="0" y="1"/>
            <a:ext cx="12192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12" name="Rectangle 11"/>
          <p:cNvSpPr/>
          <p:nvPr/>
        </p:nvSpPr>
        <p:spPr bwMode="invGray">
          <a:xfrm>
            <a:off x="0" y="2602520"/>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Title 1"/>
          <p:cNvSpPr>
            <a:spLocks noGrp="1"/>
          </p:cNvSpPr>
          <p:nvPr>
            <p:ph type="title"/>
          </p:nvPr>
        </p:nvSpPr>
        <p:spPr>
          <a:xfrm>
            <a:off x="999744" y="118872"/>
            <a:ext cx="10684256"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a:t>Click to edit Master title style</a:t>
            </a:r>
          </a:p>
        </p:txBody>
      </p:sp>
      <p:sp>
        <p:nvSpPr>
          <p:cNvPr id="3" name="Text Placeholder 2"/>
          <p:cNvSpPr>
            <a:spLocks noGrp="1"/>
          </p:cNvSpPr>
          <p:nvPr>
            <p:ph type="body" idx="1"/>
          </p:nvPr>
        </p:nvSpPr>
        <p:spPr>
          <a:xfrm>
            <a:off x="987552" y="1828800"/>
            <a:ext cx="10696448"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A15A15A7-251F-483B-A5FD-D73E062179C9}" type="datetimeFigureOut">
              <a:rPr lang="en-GB" smtClean="0"/>
              <a:pPr/>
              <a:t>09/11/2020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609600" y="1773936"/>
            <a:ext cx="53848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6197600" y="1773936"/>
            <a:ext cx="53848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A15A15A7-251F-483B-A5FD-D73E062179C9}" type="datetimeFigureOut">
              <a:rPr lang="en-GB" smtClean="0"/>
              <a:pPr/>
              <a:t>09/11/2020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a:t>Click to edit Master title style</a:t>
            </a:r>
          </a:p>
        </p:txBody>
      </p:sp>
      <p:sp>
        <p:nvSpPr>
          <p:cNvPr id="3" name="Text Placeholder 2"/>
          <p:cNvSpPr>
            <a:spLocks noGrp="1"/>
          </p:cNvSpPr>
          <p:nvPr>
            <p:ph type="body" idx="1"/>
          </p:nvPr>
        </p:nvSpPr>
        <p:spPr>
          <a:xfrm>
            <a:off x="609600" y="1698988"/>
            <a:ext cx="5386917"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4" name="Content Placeholder 3"/>
          <p:cNvSpPr>
            <a:spLocks noGrp="1"/>
          </p:cNvSpPr>
          <p:nvPr>
            <p:ph sz="half" idx="2"/>
          </p:nvPr>
        </p:nvSpPr>
        <p:spPr>
          <a:xfrm>
            <a:off x="609600" y="2449512"/>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Text Placeholder 4"/>
          <p:cNvSpPr>
            <a:spLocks noGrp="1"/>
          </p:cNvSpPr>
          <p:nvPr>
            <p:ph type="body" sz="quarter" idx="3"/>
          </p:nvPr>
        </p:nvSpPr>
        <p:spPr>
          <a:xfrm>
            <a:off x="6193368" y="1698988"/>
            <a:ext cx="5389033"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6" name="Content Placeholder 5"/>
          <p:cNvSpPr>
            <a:spLocks noGrp="1"/>
          </p:cNvSpPr>
          <p:nvPr>
            <p:ph sz="quarter" idx="4"/>
          </p:nvPr>
        </p:nvSpPr>
        <p:spPr>
          <a:xfrm>
            <a:off x="6193368" y="2449512"/>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A15A15A7-251F-483B-A5FD-D73E062179C9}" type="datetimeFigureOut">
              <a:rPr lang="en-GB" smtClean="0"/>
              <a:pPr/>
              <a:t>09/11/2020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A15A15A7-251F-483B-A5FD-D73E062179C9}" type="datetimeFigureOut">
              <a:rPr lang="en-GB" smtClean="0"/>
              <a:pPr/>
              <a:t>09/11/2020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15A15A7-251F-483B-A5FD-D73E062179C9}" type="datetimeFigureOut">
              <a:rPr lang="en-GB" smtClean="0"/>
              <a:pPr/>
              <a:t>09/11/2020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3784" y="152400"/>
            <a:ext cx="3364992" cy="978408"/>
          </a:xfrm>
        </p:spPr>
        <p:txBody>
          <a:bodyPr vert="horz" lIns="73152" rIns="45720" bIns="0" rtlCol="0" anchor="b">
            <a:normAutofit/>
            <a:sp3d prstMaterial="matte"/>
          </a:bodyPr>
          <a:lstStyle>
            <a:lvl1pPr algn="l">
              <a:defRPr sz="2000" b="0"/>
            </a:lvl1pPr>
            <a:extLst/>
          </a:lstStyle>
          <a:p>
            <a:r>
              <a:rPr kumimoji="0" lang="en-US"/>
              <a:t>Click to edit Master title style</a:t>
            </a:r>
          </a:p>
        </p:txBody>
      </p:sp>
      <p:sp>
        <p:nvSpPr>
          <p:cNvPr id="3" name="Content Placeholder 2"/>
          <p:cNvSpPr>
            <a:spLocks noGrp="1"/>
          </p:cNvSpPr>
          <p:nvPr>
            <p:ph idx="1"/>
          </p:nvPr>
        </p:nvSpPr>
        <p:spPr>
          <a:xfrm>
            <a:off x="4025837" y="1743134"/>
            <a:ext cx="7894188"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Text Placeholder 3"/>
          <p:cNvSpPr>
            <a:spLocks noGrp="1"/>
          </p:cNvSpPr>
          <p:nvPr>
            <p:ph type="body" sz="half" idx="2"/>
          </p:nvPr>
        </p:nvSpPr>
        <p:spPr>
          <a:xfrm>
            <a:off x="223784" y="1730018"/>
            <a:ext cx="329184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A15A15A7-251F-483B-A5FD-D73E062179C9}" type="datetimeFigureOut">
              <a:rPr lang="en-GB" smtClean="0"/>
              <a:pPr/>
              <a:t>09/11/2020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FCE325C-99EB-41B2-8FEA-F9AC7927B7EB}" type="slidenum">
              <a:rPr lang="en-GB" smtClean="0"/>
              <a:pPr/>
              <a:t>‹#›</a:t>
            </a:fld>
            <a:endParaRPr lang="en-GB" dirty="0"/>
          </a:p>
        </p:txBody>
      </p:sp>
      <p:sp>
        <p:nvSpPr>
          <p:cNvPr id="12" name="Rectangle 11"/>
          <p:cNvSpPr/>
          <p:nvPr/>
        </p:nvSpPr>
        <p:spPr bwMode="invGray">
          <a:xfrm>
            <a:off x="3807649" y="0"/>
            <a:ext cx="6096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9" name="Rectangle 8"/>
          <p:cNvSpPr/>
          <p:nvPr/>
        </p:nvSpPr>
        <p:spPr bwMode="invGray">
          <a:xfrm>
            <a:off x="3807649" y="0"/>
            <a:ext cx="6096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9456" y="155448"/>
            <a:ext cx="3366867" cy="978408"/>
          </a:xfrm>
        </p:spPr>
        <p:txBody>
          <a:bodyPr lIns="73152" bIns="0" anchor="b">
            <a:sp3d prstMaterial="matte"/>
          </a:bodyPr>
          <a:lstStyle>
            <a:lvl1pPr algn="l">
              <a:defRPr sz="2000" b="0"/>
            </a:lvl1pPr>
            <a:extLst/>
          </a:lstStyle>
          <a:p>
            <a:r>
              <a:rPr kumimoji="0" lang="en-US"/>
              <a:t>Click to edit Master title style</a:t>
            </a:r>
          </a:p>
        </p:txBody>
      </p:sp>
      <p:sp>
        <p:nvSpPr>
          <p:cNvPr id="3" name="Picture Placeholder 2"/>
          <p:cNvSpPr>
            <a:spLocks noGrp="1"/>
          </p:cNvSpPr>
          <p:nvPr>
            <p:ph type="pic" idx="1"/>
          </p:nvPr>
        </p:nvSpPr>
        <p:spPr>
          <a:xfrm>
            <a:off x="3871741" y="1484808"/>
            <a:ext cx="8329863"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dirty="0"/>
              <a:t>Click icon to add picture</a:t>
            </a:r>
          </a:p>
        </p:txBody>
      </p:sp>
      <p:sp>
        <p:nvSpPr>
          <p:cNvPr id="4" name="Text Placeholder 3"/>
          <p:cNvSpPr>
            <a:spLocks noGrp="1"/>
          </p:cNvSpPr>
          <p:nvPr>
            <p:ph type="body" sz="half" idx="2"/>
          </p:nvPr>
        </p:nvSpPr>
        <p:spPr>
          <a:xfrm>
            <a:off x="219456" y="1728216"/>
            <a:ext cx="329184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219456" y="1170432"/>
            <a:ext cx="3364992" cy="201168"/>
          </a:xfrm>
        </p:spPr>
        <p:txBody>
          <a:bodyPr/>
          <a:lstStyle/>
          <a:p>
            <a:fld id="{A15A15A7-251F-483B-A5FD-D73E062179C9}" type="datetimeFigureOut">
              <a:rPr lang="en-GB" smtClean="0"/>
              <a:pPr/>
              <a:t>09/11/2020</a:t>
            </a:fld>
            <a:endParaRPr lang="en-GB" dirty="0"/>
          </a:p>
        </p:txBody>
      </p:sp>
      <p:sp>
        <p:nvSpPr>
          <p:cNvPr id="11" name="Rectangle 10"/>
          <p:cNvSpPr/>
          <p:nvPr/>
        </p:nvSpPr>
        <p:spPr>
          <a:xfrm>
            <a:off x="3807649" y="0"/>
            <a:ext cx="6096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9" name="Rectangle 8"/>
          <p:cNvSpPr/>
          <p:nvPr/>
        </p:nvSpPr>
        <p:spPr bwMode="invGray">
          <a:xfrm>
            <a:off x="3807649" y="0"/>
            <a:ext cx="6096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6" name="Footer Placeholder 5"/>
          <p:cNvSpPr>
            <a:spLocks noGrp="1"/>
          </p:cNvSpPr>
          <p:nvPr>
            <p:ph type="ftr" sz="quarter" idx="11"/>
          </p:nvPr>
        </p:nvSpPr>
        <p:spPr>
          <a:xfrm>
            <a:off x="4047744" y="1170432"/>
            <a:ext cx="6925056" cy="201168"/>
          </a:xfrm>
        </p:spPr>
        <p:txBody>
          <a:bodyPr/>
          <a:lstStyle>
            <a:lvl1pPr>
              <a:defRPr>
                <a:solidFill>
                  <a:schemeClr val="bg1">
                    <a:shade val="50000"/>
                  </a:schemeClr>
                </a:solidFill>
              </a:defRPr>
            </a:lvl1pPr>
          </a:lstStyle>
          <a:p>
            <a:endParaRPr lang="en-GB" dirty="0"/>
          </a:p>
        </p:txBody>
      </p:sp>
      <p:sp>
        <p:nvSpPr>
          <p:cNvPr id="7" name="Slide Number Placeholder 6"/>
          <p:cNvSpPr>
            <a:spLocks noGrp="1"/>
          </p:cNvSpPr>
          <p:nvPr>
            <p:ph type="sldNum" sz="quarter" idx="12"/>
          </p:nvPr>
        </p:nvSpPr>
        <p:spPr>
          <a:xfrm>
            <a:off x="11119104" y="1170432"/>
            <a:ext cx="978485" cy="201168"/>
          </a:xfrm>
        </p:spPr>
        <p:txBody>
          <a:bodyPr/>
          <a:lstStyle/>
          <a:p>
            <a:fld id="{7FCE325C-99EB-41B2-8FEA-F9AC7927B7EB}"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5A15A7-251F-483B-A5FD-D73E062179C9}" type="datetimeFigureOut">
              <a:rPr lang="en-GB" smtClean="0"/>
              <a:pPr/>
              <a:t>09/11/2020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8798560" y="0"/>
            <a:ext cx="6096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8" name="Rectangle 7"/>
          <p:cNvSpPr/>
          <p:nvPr/>
        </p:nvSpPr>
        <p:spPr bwMode="ltGray">
          <a:xfrm>
            <a:off x="8863584" y="0"/>
            <a:ext cx="33528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Vertical Title 1"/>
          <p:cNvSpPr>
            <a:spLocks noGrp="1"/>
          </p:cNvSpPr>
          <p:nvPr>
            <p:ph type="title" orient="vert"/>
          </p:nvPr>
        </p:nvSpPr>
        <p:spPr>
          <a:xfrm>
            <a:off x="9042400" y="274641"/>
            <a:ext cx="25400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304801"/>
            <a:ext cx="80264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5A15A7-251F-483B-A5FD-D73E062179C9}" type="datetimeFigureOut">
              <a:rPr lang="en-GB" smtClean="0"/>
              <a:pPr/>
              <a:t>09/11/2020</a:t>
            </a:fld>
            <a:endParaRPr lang="en-GB" dirty="0"/>
          </a:p>
        </p:txBody>
      </p:sp>
      <p:sp>
        <p:nvSpPr>
          <p:cNvPr id="5" name="Footer Placeholder 4"/>
          <p:cNvSpPr>
            <a:spLocks noGrp="1"/>
          </p:cNvSpPr>
          <p:nvPr>
            <p:ph type="ftr" sz="quarter" idx="11"/>
          </p:nvPr>
        </p:nvSpPr>
        <p:spPr>
          <a:xfrm>
            <a:off x="3520796" y="6377460"/>
            <a:ext cx="5115205" cy="365125"/>
          </a:xfrm>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197600" y="1600200"/>
            <a:ext cx="5384800"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6197600" y="3938589"/>
            <a:ext cx="5384800" cy="2187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2"/>
          <p:cNvSpPr>
            <a:spLocks noGrp="1" noChangeArrowheads="1"/>
          </p:cNvSpPr>
          <p:nvPr>
            <p:ph type="dt" sz="half" idx="10"/>
          </p:nvPr>
        </p:nvSpPr>
        <p:spPr>
          <a:ln/>
        </p:spPr>
        <p:txBody>
          <a:bodyPr/>
          <a:lstStyle>
            <a:lvl1pPr>
              <a:defRPr/>
            </a:lvl1pPr>
          </a:lstStyle>
          <a:p>
            <a:pPr>
              <a:defRPr/>
            </a:pPr>
            <a:endParaRPr lang="en-GB"/>
          </a:p>
        </p:txBody>
      </p:sp>
      <p:sp>
        <p:nvSpPr>
          <p:cNvPr id="7" name="Rectangle 3"/>
          <p:cNvSpPr>
            <a:spLocks noGrp="1" noChangeArrowheads="1"/>
          </p:cNvSpPr>
          <p:nvPr>
            <p:ph type="sldNum" sz="quarter" idx="11"/>
          </p:nvPr>
        </p:nvSpPr>
        <p:spPr>
          <a:ln/>
        </p:spPr>
        <p:txBody>
          <a:bodyPr/>
          <a:lstStyle>
            <a:lvl1pPr>
              <a:defRPr/>
            </a:lvl1pPr>
          </a:lstStyle>
          <a:p>
            <a:pPr>
              <a:defRPr/>
            </a:pPr>
            <a:fld id="{44D71E95-4C6E-4F8E-B1B7-94B0A375A93C}" type="slidenum">
              <a:rPr lang="en-GB"/>
              <a:pPr>
                <a:defRPr/>
              </a:pPr>
              <a:t>‹#›</a:t>
            </a:fld>
            <a:endParaRPr lang="en-GB"/>
          </a:p>
        </p:txBody>
      </p:sp>
      <p:sp>
        <p:nvSpPr>
          <p:cNvPr id="8" name="Rectangle 14"/>
          <p:cNvSpPr>
            <a:spLocks noGrp="1" noChangeArrowheads="1"/>
          </p:cNvSpPr>
          <p:nvPr>
            <p:ph type="ftr" sz="quarter" idx="12"/>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27755385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32B21"/>
        </a:solidFill>
        <a:effectLst/>
      </p:bgPr>
    </p:bg>
    <p:spTree>
      <p:nvGrpSpPr>
        <p:cNvPr id="1" name=""/>
        <p:cNvGrpSpPr/>
        <p:nvPr/>
      </p:nvGrpSpPr>
      <p:grpSpPr>
        <a:xfrm>
          <a:off x="0" y="0"/>
          <a:ext cx="0" cy="0"/>
          <a:chOff x="0" y="0"/>
          <a:chExt cx="0" cy="0"/>
        </a:xfrm>
      </p:grpSpPr>
      <p:sp>
        <p:nvSpPr>
          <p:cNvPr id="10" name="Rectangle 9"/>
          <p:cNvSpPr/>
          <p:nvPr/>
        </p:nvSpPr>
        <p:spPr bwMode="invGray">
          <a:xfrm>
            <a:off x="0" y="1435895"/>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7" name="Rectangle 6"/>
          <p:cNvSpPr/>
          <p:nvPr/>
        </p:nvSpPr>
        <p:spPr bwMode="ltGray">
          <a:xfrm>
            <a:off x="1" y="1"/>
            <a:ext cx="12191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Title Placeholder 1"/>
          <p:cNvSpPr>
            <a:spLocks noGrp="1"/>
          </p:cNvSpPr>
          <p:nvPr>
            <p:ph type="title"/>
          </p:nvPr>
        </p:nvSpPr>
        <p:spPr>
          <a:xfrm>
            <a:off x="609600" y="152400"/>
            <a:ext cx="109728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p>
            <a:r>
              <a:rPr kumimoji="0" lang="en-US"/>
              <a:t>Click to edit Master title style</a:t>
            </a:r>
          </a:p>
        </p:txBody>
      </p:sp>
      <p:sp>
        <p:nvSpPr>
          <p:cNvPr id="3" name="Text Placeholder 2"/>
          <p:cNvSpPr>
            <a:spLocks noGrp="1"/>
          </p:cNvSpPr>
          <p:nvPr>
            <p:ph type="body" idx="1"/>
          </p:nvPr>
        </p:nvSpPr>
        <p:spPr>
          <a:xfrm>
            <a:off x="609600" y="1775192"/>
            <a:ext cx="10972800" cy="4625609"/>
          </a:xfrm>
          <a:prstGeom prst="rect">
            <a:avLst/>
          </a:prstGeom>
        </p:spPr>
        <p:txBody>
          <a:bodyPr vert="horz" lIns="54864" tIns="91440" rtlCol="0">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4" name="Date Placeholder 3"/>
          <p:cNvSpPr>
            <a:spLocks noGrp="1"/>
          </p:cNvSpPr>
          <p:nvPr>
            <p:ph type="dt" sz="half" idx="2"/>
          </p:nvPr>
        </p:nvSpPr>
        <p:spPr>
          <a:xfrm>
            <a:off x="609600" y="6476999"/>
            <a:ext cx="28448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A15A15A7-251F-483B-A5FD-D73E062179C9}" type="datetimeFigureOut">
              <a:rPr lang="en-GB" smtClean="0"/>
              <a:pPr/>
              <a:t>09/11/2020</a:t>
            </a:fld>
            <a:endParaRPr lang="en-GB" dirty="0"/>
          </a:p>
        </p:txBody>
      </p:sp>
      <p:sp>
        <p:nvSpPr>
          <p:cNvPr id="5" name="Footer Placeholder 4"/>
          <p:cNvSpPr>
            <a:spLocks noGrp="1"/>
          </p:cNvSpPr>
          <p:nvPr>
            <p:ph type="ftr" sz="quarter" idx="3"/>
          </p:nvPr>
        </p:nvSpPr>
        <p:spPr>
          <a:xfrm>
            <a:off x="3520796" y="6476999"/>
            <a:ext cx="7343625"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en-GB" dirty="0"/>
          </a:p>
        </p:txBody>
      </p:sp>
      <p:sp>
        <p:nvSpPr>
          <p:cNvPr id="6" name="Slide Number Placeholder 5"/>
          <p:cNvSpPr>
            <a:spLocks noGrp="1"/>
          </p:cNvSpPr>
          <p:nvPr>
            <p:ph type="sldNum" sz="quarter" idx="4"/>
          </p:nvPr>
        </p:nvSpPr>
        <p:spPr>
          <a:xfrm>
            <a:off x="10939195" y="6476999"/>
            <a:ext cx="978485"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7FCE325C-99EB-41B2-8FEA-F9AC7927B7EB}"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 id="2147483828" r:id="rId12"/>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Rectangle 3"/>
          <p:cNvSpPr>
            <a:spLocks noGrp="1" noChangeArrowheads="1"/>
          </p:cNvSpPr>
          <p:nvPr>
            <p:ph type="body" sz="half" idx="1"/>
          </p:nvPr>
        </p:nvSpPr>
        <p:spPr>
          <a:xfrm>
            <a:off x="566193" y="6431111"/>
            <a:ext cx="4751387" cy="520700"/>
          </a:xfrm>
        </p:spPr>
        <p:txBody>
          <a:bodyPr>
            <a:normAutofit fontScale="85000" lnSpcReduction="10000"/>
          </a:bodyPr>
          <a:lstStyle/>
          <a:p>
            <a:pPr eaLnBrk="1" hangingPunct="1">
              <a:lnSpc>
                <a:spcPct val="80000"/>
              </a:lnSpc>
              <a:buFont typeface="Wingdings" pitchFamily="2" charset="2"/>
              <a:buNone/>
            </a:pPr>
            <a:r>
              <a:rPr lang="en-GB" sz="2200" dirty="0">
                <a:solidFill>
                  <a:schemeClr val="bg1"/>
                </a:solidFill>
              </a:rPr>
              <a:t>Robert Adam, </a:t>
            </a:r>
            <a:r>
              <a:rPr lang="en-GB" sz="2200" dirty="0" err="1">
                <a:solidFill>
                  <a:schemeClr val="bg1"/>
                </a:solidFill>
              </a:rPr>
              <a:t>Pulteney</a:t>
            </a:r>
            <a:r>
              <a:rPr lang="en-GB" sz="2200" dirty="0">
                <a:solidFill>
                  <a:schemeClr val="bg1"/>
                </a:solidFill>
              </a:rPr>
              <a:t> Bridge, Bath 1773</a:t>
            </a:r>
          </a:p>
        </p:txBody>
      </p:sp>
      <p:pic>
        <p:nvPicPr>
          <p:cNvPr id="18436" name="Picture 5" descr="Pulteney_Bridge%2C_Bath_2"/>
          <p:cNvPicPr>
            <a:picLocks noGrp="1" noChangeAspect="1" noChangeArrowheads="1"/>
          </p:cNvPicPr>
          <p:nvPr>
            <p:ph sz="quarter" idx="2"/>
          </p:nvPr>
        </p:nvPicPr>
        <p:blipFill>
          <a:blip r:embed="rId2" cstate="print">
            <a:lum bright="6000" contrast="6000"/>
          </a:blip>
          <a:srcRect/>
          <a:stretch>
            <a:fillRect/>
          </a:stretch>
        </p:blipFill>
        <p:spPr>
          <a:xfrm>
            <a:off x="983432" y="964940"/>
            <a:ext cx="3838420" cy="5420088"/>
          </a:xfrm>
          <a:noFill/>
          <a:ln>
            <a:solidFill>
              <a:srgbClr val="92D050"/>
            </a:solidFill>
          </a:ln>
        </p:spPr>
      </p:pic>
      <p:sp>
        <p:nvSpPr>
          <p:cNvPr id="18437" name="Rectangle 11"/>
          <p:cNvSpPr>
            <a:spLocks noGrp="1" noChangeArrowheads="1"/>
          </p:cNvSpPr>
          <p:nvPr>
            <p:ph sz="quarter" idx="3"/>
          </p:nvPr>
        </p:nvSpPr>
        <p:spPr>
          <a:xfrm>
            <a:off x="7123875" y="6385028"/>
            <a:ext cx="4032250" cy="498475"/>
          </a:xfrm>
        </p:spPr>
        <p:txBody>
          <a:bodyPr>
            <a:normAutofit/>
          </a:bodyPr>
          <a:lstStyle/>
          <a:p>
            <a:pPr eaLnBrk="1" hangingPunct="1">
              <a:buFont typeface="Wingdings" pitchFamily="2" charset="2"/>
              <a:buNone/>
            </a:pPr>
            <a:r>
              <a:rPr lang="en-GB" sz="1800" dirty="0">
                <a:solidFill>
                  <a:schemeClr val="bg1"/>
                </a:solidFill>
              </a:rPr>
              <a:t>Ernst Kirchner </a:t>
            </a:r>
            <a:r>
              <a:rPr lang="en-GB" sz="1800" dirty="0" err="1">
                <a:solidFill>
                  <a:schemeClr val="bg1"/>
                </a:solidFill>
              </a:rPr>
              <a:t>F</a:t>
            </a:r>
            <a:r>
              <a:rPr lang="en-GB" sz="1800" i="1" dirty="0" err="1">
                <a:solidFill>
                  <a:schemeClr val="bg1"/>
                </a:solidFill>
              </a:rPr>
              <a:t>riedrichstrasse</a:t>
            </a:r>
            <a:r>
              <a:rPr lang="en-GB" sz="1800" dirty="0">
                <a:solidFill>
                  <a:schemeClr val="bg1"/>
                </a:solidFill>
              </a:rPr>
              <a:t>, 1914</a:t>
            </a:r>
            <a:endParaRPr lang="en-GB" sz="2000" dirty="0">
              <a:solidFill>
                <a:schemeClr val="bg1"/>
              </a:solidFill>
            </a:endParaRPr>
          </a:p>
        </p:txBody>
      </p:sp>
      <p:pic>
        <p:nvPicPr>
          <p:cNvPr id="18438" name="Picture 13" descr="Kirchner+Friedrichstrasse+1914"/>
          <p:cNvPicPr>
            <a:picLocks noChangeAspect="1" noChangeArrowheads="1"/>
          </p:cNvPicPr>
          <p:nvPr/>
        </p:nvPicPr>
        <p:blipFill>
          <a:blip r:embed="rId3" cstate="print">
            <a:lum bright="-6000" contrast="6000"/>
          </a:blip>
          <a:srcRect/>
          <a:stretch>
            <a:fillRect/>
          </a:stretch>
        </p:blipFill>
        <p:spPr bwMode="auto">
          <a:xfrm>
            <a:off x="7146410" y="964941"/>
            <a:ext cx="3866022" cy="5350798"/>
          </a:xfrm>
          <a:prstGeom prst="rect">
            <a:avLst/>
          </a:prstGeom>
          <a:noFill/>
          <a:ln w="9525">
            <a:solidFill>
              <a:srgbClr val="92D050"/>
            </a:solidFill>
            <a:miter lim="800000"/>
            <a:headEnd/>
            <a:tailEnd/>
          </a:ln>
        </p:spPr>
      </p:pic>
      <p:sp>
        <p:nvSpPr>
          <p:cNvPr id="8" name="TextBox 7">
            <a:extLst>
              <a:ext uri="{FF2B5EF4-FFF2-40B4-BE49-F238E27FC236}">
                <a16:creationId xmlns:a16="http://schemas.microsoft.com/office/drawing/2014/main" id="{0AF78188-CD22-4955-8D22-301415A9896D}"/>
              </a:ext>
            </a:extLst>
          </p:cNvPr>
          <p:cNvSpPr txBox="1"/>
          <p:nvPr/>
        </p:nvSpPr>
        <p:spPr>
          <a:xfrm rot="5400000">
            <a:off x="10071249" y="4601501"/>
            <a:ext cx="3168351" cy="461665"/>
          </a:xfrm>
          <a:prstGeom prst="rect">
            <a:avLst/>
          </a:prstGeom>
          <a:noFill/>
        </p:spPr>
        <p:txBody>
          <a:bodyPr wrap="square">
            <a:spAutoFit/>
          </a:bodyPr>
          <a:lstStyle/>
          <a:p>
            <a:r>
              <a:rPr lang="en-GB" sz="2400" dirty="0">
                <a:solidFill>
                  <a:srgbClr val="92D050"/>
                </a:solidFill>
                <a:latin typeface="+mj-lt"/>
                <a:ea typeface="+mj-ea"/>
                <a:cs typeface="+mj-cs"/>
              </a:rPr>
              <a:t>The corrupt city </a:t>
            </a:r>
          </a:p>
        </p:txBody>
      </p:sp>
      <p:sp>
        <p:nvSpPr>
          <p:cNvPr id="10" name="TextBox 9">
            <a:extLst>
              <a:ext uri="{FF2B5EF4-FFF2-40B4-BE49-F238E27FC236}">
                <a16:creationId xmlns:a16="http://schemas.microsoft.com/office/drawing/2014/main" id="{46C94865-518B-4F8C-8887-607B2A1224B5}"/>
              </a:ext>
            </a:extLst>
          </p:cNvPr>
          <p:cNvSpPr txBox="1"/>
          <p:nvPr/>
        </p:nvSpPr>
        <p:spPr>
          <a:xfrm rot="16200000">
            <a:off x="-1339082" y="4398120"/>
            <a:ext cx="3512151" cy="461665"/>
          </a:xfrm>
          <a:prstGeom prst="rect">
            <a:avLst/>
          </a:prstGeom>
          <a:noFill/>
        </p:spPr>
        <p:txBody>
          <a:bodyPr wrap="square">
            <a:spAutoFit/>
          </a:bodyPr>
          <a:lstStyle/>
          <a:p>
            <a:r>
              <a:rPr lang="en-GB" sz="2400" dirty="0">
                <a:solidFill>
                  <a:srgbClr val="92D050"/>
                </a:solidFill>
                <a:latin typeface="+mj-lt"/>
                <a:ea typeface="+mj-ea"/>
                <a:cs typeface="+mj-cs"/>
              </a:rPr>
              <a:t>The rational city</a:t>
            </a:r>
          </a:p>
        </p:txBody>
      </p:sp>
      <p:sp>
        <p:nvSpPr>
          <p:cNvPr id="13" name="Title 1">
            <a:extLst>
              <a:ext uri="{FF2B5EF4-FFF2-40B4-BE49-F238E27FC236}">
                <a16:creationId xmlns:a16="http://schemas.microsoft.com/office/drawing/2014/main" id="{2A57944D-8247-4069-8424-2090FC2EA09D}"/>
              </a:ext>
            </a:extLst>
          </p:cNvPr>
          <p:cNvSpPr>
            <a:spLocks noGrp="1"/>
          </p:cNvSpPr>
          <p:nvPr>
            <p:ph type="title"/>
          </p:nvPr>
        </p:nvSpPr>
        <p:spPr>
          <a:xfrm>
            <a:off x="104526" y="-339877"/>
            <a:ext cx="11989332" cy="1081877"/>
          </a:xfrm>
        </p:spPr>
        <p:txBody>
          <a:bodyPr>
            <a:normAutofit/>
          </a:bodyPr>
          <a:lstStyle/>
          <a:p>
            <a:pPr marL="118872" algn="ctr"/>
            <a:br>
              <a:rPr lang="en-GB" sz="1050" b="0" i="0" u="none" strike="noStrike" dirty="0">
                <a:solidFill>
                  <a:srgbClr val="003E5A"/>
                </a:solidFill>
                <a:effectLst/>
                <a:latin typeface="-apple-system"/>
              </a:rPr>
            </a:br>
            <a:r>
              <a:rPr lang="en-GB" sz="3100" dirty="0">
                <a:solidFill>
                  <a:srgbClr val="92D050"/>
                </a:solidFill>
              </a:rPr>
              <a:t>HPEN5029/ HPEN6029 - Writing Place :  writing the city</a:t>
            </a:r>
            <a:endParaRPr lang="en-GB" sz="2400" dirty="0">
              <a:solidFill>
                <a:srgbClr val="92D050"/>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EC2FFE-B834-4342-AE2A-A0646948BADF}"/>
              </a:ext>
            </a:extLst>
          </p:cNvPr>
          <p:cNvSpPr>
            <a:spLocks noGrp="1"/>
          </p:cNvSpPr>
          <p:nvPr>
            <p:ph type="title"/>
          </p:nvPr>
        </p:nvSpPr>
        <p:spPr>
          <a:xfrm>
            <a:off x="695400" y="44624"/>
            <a:ext cx="9358809" cy="600018"/>
          </a:xfrm>
        </p:spPr>
        <p:txBody>
          <a:bodyPr/>
          <a:lstStyle/>
          <a:p>
            <a:r>
              <a:rPr lang="en-GB" sz="3100" dirty="0">
                <a:solidFill>
                  <a:srgbClr val="92D050"/>
                </a:solidFill>
                <a:latin typeface="Felix Titling" pitchFamily="82" charset="0"/>
              </a:rPr>
              <a:t>The lonely city</a:t>
            </a:r>
          </a:p>
        </p:txBody>
      </p:sp>
      <p:sp>
        <p:nvSpPr>
          <p:cNvPr id="3" name="Content Placeholder 2">
            <a:extLst>
              <a:ext uri="{FF2B5EF4-FFF2-40B4-BE49-F238E27FC236}">
                <a16:creationId xmlns:a16="http://schemas.microsoft.com/office/drawing/2014/main" id="{9FB63822-EC02-48C7-BD42-EC80098B6615}"/>
              </a:ext>
            </a:extLst>
          </p:cNvPr>
          <p:cNvSpPr>
            <a:spLocks noGrp="1"/>
          </p:cNvSpPr>
          <p:nvPr>
            <p:ph idx="1"/>
          </p:nvPr>
        </p:nvSpPr>
        <p:spPr>
          <a:xfrm>
            <a:off x="191344" y="668641"/>
            <a:ext cx="11593288" cy="6401281"/>
          </a:xfrm>
        </p:spPr>
        <p:txBody>
          <a:bodyPr>
            <a:normAutofit lnSpcReduction="10000"/>
          </a:bodyPr>
          <a:lstStyle/>
          <a:p>
            <a:pPr marL="118872" indent="0">
              <a:lnSpc>
                <a:spcPct val="115000"/>
              </a:lnSpc>
              <a:spcAft>
                <a:spcPts val="1000"/>
              </a:spcAft>
              <a:buNone/>
            </a:pPr>
            <a:r>
              <a:rPr lang="en-GB" sz="18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Imagine standing by a window at night, on the sixth or 17th or 43rd floor of a building. </a:t>
            </a:r>
            <a:r>
              <a:rPr lang="en-GB" sz="1800" dirty="0">
                <a:solidFill>
                  <a:srgbClr val="92D050"/>
                </a:solidFill>
                <a:effectLst/>
                <a:latin typeface="Palatino Linotype" panose="02040502050505030304" pitchFamily="18" charset="0"/>
                <a:ea typeface="Calibri" panose="020F0502020204030204" pitchFamily="34" charset="0"/>
                <a:cs typeface="Times New Roman" panose="02020603050405020304" pitchFamily="18" charset="0"/>
              </a:rPr>
              <a:t>The city reveals itself as a set of cells, a hundred thousand windows, some darkened and some flooded with green or white or golden light. Inside, strangers swim to and </a:t>
            </a:r>
            <a:r>
              <a:rPr lang="en-GB" sz="1800" dirty="0" err="1">
                <a:solidFill>
                  <a:srgbClr val="92D050"/>
                </a:solidFill>
                <a:effectLst/>
                <a:latin typeface="Palatino Linotype" panose="02040502050505030304" pitchFamily="18" charset="0"/>
                <a:ea typeface="Calibri" panose="020F0502020204030204" pitchFamily="34" charset="0"/>
                <a:cs typeface="Times New Roman" panose="02020603050405020304" pitchFamily="18" charset="0"/>
              </a:rPr>
              <a:t>fro</a:t>
            </a:r>
            <a:r>
              <a:rPr lang="en-GB" sz="1800" dirty="0">
                <a:solidFill>
                  <a:srgbClr val="92D050"/>
                </a:solidFill>
                <a:effectLst/>
                <a:latin typeface="Palatino Linotype" panose="02040502050505030304" pitchFamily="18" charset="0"/>
                <a:ea typeface="Calibri" panose="020F0502020204030204" pitchFamily="34" charset="0"/>
                <a:cs typeface="Times New Roman" panose="02020603050405020304" pitchFamily="18" charset="0"/>
              </a:rPr>
              <a:t>, attending to the business of their private hours. You can see them, but you can’t reach them, and so this commonplace urban phenomenon, available in any city of the world on any night, conveys to even the most social a tremor of loneliness</a:t>
            </a:r>
            <a:r>
              <a:rPr lang="en-GB" sz="18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 its uneasy combination of separation and exposure.</a:t>
            </a:r>
          </a:p>
          <a:p>
            <a:pPr marL="118872" indent="0">
              <a:lnSpc>
                <a:spcPct val="115000"/>
              </a:lnSpc>
              <a:spcAft>
                <a:spcPts val="1000"/>
              </a:spcAft>
              <a:buNone/>
            </a:pPr>
            <a:r>
              <a:rPr lang="en-GB" sz="18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I was by no means the only person who’d puzzled over these questions. All kinds of writers, artists, film-makers and songwriters have explored the subject of loneliness, attempting to gain purchase on it, to tackle the issues that it provokes. But I was at the time beginning to fall in love with images, to find a solace in them I didn’t find elsewhere, and so I conducted the majority of my investigations within the visual realm. I sought out artists who seemed to articulate or be troubled by loneliness, particularly as it manifests in cities.</a:t>
            </a:r>
          </a:p>
          <a:p>
            <a:pPr marL="118872" indent="0">
              <a:lnSpc>
                <a:spcPct val="115000"/>
              </a:lnSpc>
              <a:spcAft>
                <a:spcPts val="1000"/>
              </a:spcAft>
              <a:buNone/>
            </a:pPr>
            <a:r>
              <a:rPr lang="en-GB" sz="18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The obvious place to start was with Edward Hopper, that rangy, taciturn man. Born at the tail end of the 19th century, he spent his working life documenting life in the electrically uneasy metropolis. Though he was often resistant to the notion that loneliness was his metier, his central theme, his scenes of men and women in deserted cafes, offices and hotel lobbies remain signature images of urban isolation.</a:t>
            </a:r>
          </a:p>
          <a:p>
            <a:pPr marL="118872" indent="0">
              <a:lnSpc>
                <a:spcPct val="115000"/>
              </a:lnSpc>
              <a:spcAft>
                <a:spcPts val="1000"/>
              </a:spcAft>
              <a:buNone/>
            </a:pPr>
            <a:r>
              <a:rPr lang="en-GB" sz="1800" dirty="0">
                <a:solidFill>
                  <a:srgbClr val="92D050"/>
                </a:solidFill>
                <a:effectLst/>
                <a:latin typeface="Palatino Linotype" panose="02040502050505030304" pitchFamily="18" charset="0"/>
                <a:ea typeface="Calibri" panose="020F0502020204030204" pitchFamily="34" charset="0"/>
                <a:cs typeface="Times New Roman" panose="02020603050405020304" pitchFamily="18" charset="0"/>
              </a:rPr>
              <a:t>Hopper’s people are often alone, or in fraught, uncommunicative groupings of twos and threes, fastened into poses that seem indicative of distress. </a:t>
            </a:r>
            <a:r>
              <a:rPr lang="en-GB" sz="18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But this isn’t the only reason his work is so deeply associated with loneliness. He also succeeds in capturing something of how it feels, by way of the strange construction of his city layouts.</a:t>
            </a:r>
            <a:endParaRPr lang="en-GB" dirty="0"/>
          </a:p>
        </p:txBody>
      </p:sp>
      <p:sp>
        <p:nvSpPr>
          <p:cNvPr id="4" name="Rectangle 3">
            <a:extLst>
              <a:ext uri="{FF2B5EF4-FFF2-40B4-BE49-F238E27FC236}">
                <a16:creationId xmlns:a16="http://schemas.microsoft.com/office/drawing/2014/main" id="{1383F75C-3C2F-4AE2-8697-DE56D4EB0916}"/>
              </a:ext>
            </a:extLst>
          </p:cNvPr>
          <p:cNvSpPr/>
          <p:nvPr/>
        </p:nvSpPr>
        <p:spPr>
          <a:xfrm>
            <a:off x="5807968" y="6243199"/>
            <a:ext cx="6312024" cy="369332"/>
          </a:xfrm>
          <a:prstGeom prst="rect">
            <a:avLst/>
          </a:prstGeom>
        </p:spPr>
        <p:txBody>
          <a:bodyPr wrap="square">
            <a:spAutoFit/>
          </a:bodyPr>
          <a:lstStyle/>
          <a:p>
            <a:r>
              <a:rPr lang="en-GB" b="1" dirty="0">
                <a:solidFill>
                  <a:srgbClr val="FFC000"/>
                </a:solidFill>
                <a:effectLst>
                  <a:outerShdw blurRad="38100" dist="38100" dir="2700000" algn="tl">
                    <a:srgbClr val="000000">
                      <a:alpha val="43137"/>
                    </a:srgbClr>
                  </a:outerShdw>
                </a:effectLst>
                <a:latin typeface="+mj-lt"/>
              </a:rPr>
              <a:t>  </a:t>
            </a:r>
          </a:p>
        </p:txBody>
      </p:sp>
    </p:spTree>
    <p:extLst>
      <p:ext uri="{BB962C8B-B14F-4D97-AF65-F5344CB8AC3E}">
        <p14:creationId xmlns:p14="http://schemas.microsoft.com/office/powerpoint/2010/main" val="6567829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22AFBC62-CAC0-4714-A085-300D4370805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94430" y="2368791"/>
            <a:ext cx="5603139" cy="4465970"/>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Rare window... Edward Hopper’s Night Windows, 1928">
            <a:extLst>
              <a:ext uri="{FF2B5EF4-FFF2-40B4-BE49-F238E27FC236}">
                <a16:creationId xmlns:a16="http://schemas.microsoft.com/office/drawing/2014/main" id="{EC5545E6-F73F-4914-A585-D7B5C5A86D8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40216" y="0"/>
            <a:ext cx="4064383" cy="243863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91EBB803-32E2-49FD-A882-BC302969999A}"/>
              </a:ext>
            </a:extLst>
          </p:cNvPr>
          <p:cNvSpPr txBox="1"/>
          <p:nvPr/>
        </p:nvSpPr>
        <p:spPr>
          <a:xfrm>
            <a:off x="407368" y="507485"/>
            <a:ext cx="6098058" cy="1569660"/>
          </a:xfrm>
          <a:prstGeom prst="rect">
            <a:avLst/>
          </a:prstGeom>
          <a:noFill/>
        </p:spPr>
        <p:txBody>
          <a:bodyPr wrap="square">
            <a:spAutoFit/>
          </a:bodyPr>
          <a:lstStyle/>
          <a:p>
            <a:r>
              <a:rPr lang="en-GB" sz="2400" dirty="0">
                <a:solidFill>
                  <a:schemeClr val="bg1"/>
                </a:solidFill>
              </a:rPr>
              <a:t>Edward Hopper’s  ‘</a:t>
            </a:r>
            <a:r>
              <a:rPr lang="en-GB" sz="24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scenes of men and women in deserted cafes, offices and hotel lobbies remain signature images of urban isolation</a:t>
            </a:r>
            <a:r>
              <a:rPr lang="en-GB" sz="2400" dirty="0">
                <a:solidFill>
                  <a:schemeClr val="bg1"/>
                </a:solidFill>
              </a:rPr>
              <a:t> ‘</a:t>
            </a:r>
            <a:endParaRPr lang="en-GB" sz="2400" dirty="0"/>
          </a:p>
        </p:txBody>
      </p:sp>
      <p:pic>
        <p:nvPicPr>
          <p:cNvPr id="3" name="Picture 2">
            <a:extLst>
              <a:ext uri="{FF2B5EF4-FFF2-40B4-BE49-F238E27FC236}">
                <a16:creationId xmlns:a16="http://schemas.microsoft.com/office/drawing/2014/main" id="{90A651F2-E465-4665-9C15-061A6281518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504" y="4244071"/>
            <a:ext cx="3351192" cy="26139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64205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5BBFC4-C75D-4996-BF1C-43BFC2F9D2AF}"/>
              </a:ext>
            </a:extLst>
          </p:cNvPr>
          <p:cNvSpPr>
            <a:spLocks noGrp="1"/>
          </p:cNvSpPr>
          <p:nvPr>
            <p:ph idx="1"/>
          </p:nvPr>
        </p:nvSpPr>
        <p:spPr>
          <a:xfrm>
            <a:off x="2135560" y="2564904"/>
            <a:ext cx="7920880" cy="2880320"/>
          </a:xfrm>
        </p:spPr>
        <p:txBody>
          <a:bodyPr>
            <a:normAutofit/>
          </a:bodyPr>
          <a:lstStyle/>
          <a:p>
            <a:pPr marL="118872" indent="0" algn="ctr">
              <a:buNone/>
            </a:pPr>
            <a:r>
              <a:rPr lang="en-GB" sz="5400" dirty="0">
                <a:solidFill>
                  <a:srgbClr val="92D050"/>
                </a:solidFill>
                <a:latin typeface="+mj-lt"/>
              </a:rPr>
              <a:t>Discussion</a:t>
            </a:r>
            <a:endParaRPr lang="en-GB" dirty="0">
              <a:solidFill>
                <a:srgbClr val="92D050"/>
              </a:solidFill>
              <a:latin typeface="+mj-lt"/>
            </a:endParaRPr>
          </a:p>
          <a:p>
            <a:pPr marL="118872" indent="0" algn="ctr">
              <a:buNone/>
            </a:pPr>
            <a:endParaRPr lang="en-GB" sz="4000" dirty="0">
              <a:solidFill>
                <a:srgbClr val="92D050"/>
              </a:solidFill>
              <a:latin typeface="+mj-lt"/>
            </a:endParaRPr>
          </a:p>
          <a:p>
            <a:pPr marL="118872" indent="0" algn="ctr">
              <a:buNone/>
            </a:pPr>
            <a:r>
              <a:rPr lang="en-GB" sz="2800" dirty="0">
                <a:solidFill>
                  <a:srgbClr val="92D050"/>
                </a:solidFill>
                <a:latin typeface="+mj-lt"/>
              </a:rPr>
              <a:t> </a:t>
            </a:r>
          </a:p>
          <a:p>
            <a:pPr marL="118872" indent="0" algn="ctr">
              <a:buNone/>
            </a:pPr>
            <a:endParaRPr lang="en-GB" dirty="0">
              <a:solidFill>
                <a:srgbClr val="92D050"/>
              </a:solidFill>
              <a:latin typeface="+mj-lt"/>
            </a:endParaRPr>
          </a:p>
          <a:p>
            <a:pPr marL="118872" indent="0" algn="ctr">
              <a:buNone/>
            </a:pPr>
            <a:endParaRPr lang="en-GB" dirty="0">
              <a:solidFill>
                <a:srgbClr val="92D050"/>
              </a:solidFill>
              <a:latin typeface="+mj-lt"/>
            </a:endParaRPr>
          </a:p>
        </p:txBody>
      </p:sp>
    </p:spTree>
    <p:extLst>
      <p:ext uri="{BB962C8B-B14F-4D97-AF65-F5344CB8AC3E}">
        <p14:creationId xmlns:p14="http://schemas.microsoft.com/office/powerpoint/2010/main" val="35118017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71876BD9-9EAF-406F-B697-D6ADF8B636BE}"/>
              </a:ext>
            </a:extLst>
          </p:cNvPr>
          <p:cNvSpPr txBox="1"/>
          <p:nvPr/>
        </p:nvSpPr>
        <p:spPr>
          <a:xfrm>
            <a:off x="618458" y="1052736"/>
            <a:ext cx="10513168" cy="6078587"/>
          </a:xfrm>
          <a:prstGeom prst="rect">
            <a:avLst/>
          </a:prstGeom>
          <a:noFill/>
        </p:spPr>
        <p:txBody>
          <a:bodyPr wrap="square">
            <a:spAutoFit/>
          </a:bodyPr>
          <a:lstStyle/>
          <a:p>
            <a:pPr marL="457200" indent="-457200">
              <a:spcAft>
                <a:spcPts val="600"/>
              </a:spcAft>
              <a:buFont typeface="Arial" panose="020B0604020202020204" pitchFamily="34" charset="0"/>
              <a:buChar char="•"/>
            </a:pPr>
            <a:r>
              <a:rPr lang="en-GB" sz="2400" i="1" dirty="0">
                <a:solidFill>
                  <a:schemeClr val="bg1"/>
                </a:solidFill>
              </a:rPr>
              <a:t>The way of the world (Augustan play) – </a:t>
            </a:r>
            <a:r>
              <a:rPr lang="en-GB" sz="2400" dirty="0">
                <a:solidFill>
                  <a:schemeClr val="bg1"/>
                </a:solidFill>
              </a:rPr>
              <a:t>human sophistication and human  development</a:t>
            </a:r>
          </a:p>
          <a:p>
            <a:pPr marL="457200" indent="-457200">
              <a:spcAft>
                <a:spcPts val="600"/>
              </a:spcAft>
              <a:buFont typeface="Arial" panose="020B0604020202020204" pitchFamily="34" charset="0"/>
              <a:buChar char="•"/>
            </a:pPr>
            <a:r>
              <a:rPr lang="en-GB" sz="2400" i="1" dirty="0">
                <a:solidFill>
                  <a:schemeClr val="bg1"/>
                </a:solidFill>
              </a:rPr>
              <a:t>‘London’ and ‘A View from Westminster Bridge’ (Romantic poems) </a:t>
            </a:r>
            <a:r>
              <a:rPr lang="en-GB" sz="2400" dirty="0">
                <a:solidFill>
                  <a:schemeClr val="bg1"/>
                </a:solidFill>
              </a:rPr>
              <a:t>– suspicion of the powerful leading to fear of corporations and institutional control </a:t>
            </a:r>
          </a:p>
          <a:p>
            <a:pPr marL="457200" indent="-457200">
              <a:spcAft>
                <a:spcPts val="600"/>
              </a:spcAft>
              <a:buFont typeface="Arial" panose="020B0604020202020204" pitchFamily="34" charset="0"/>
              <a:buChar char="•"/>
            </a:pPr>
            <a:r>
              <a:rPr lang="en-GB" sz="2400" i="1" dirty="0">
                <a:solidFill>
                  <a:schemeClr val="bg1"/>
                </a:solidFill>
              </a:rPr>
              <a:t>Little </a:t>
            </a:r>
            <a:r>
              <a:rPr lang="en-GB" sz="2400" i="1" dirty="0" err="1">
                <a:solidFill>
                  <a:schemeClr val="bg1"/>
                </a:solidFill>
              </a:rPr>
              <a:t>Dorrit</a:t>
            </a:r>
            <a:r>
              <a:rPr lang="en-GB" sz="2400" i="1" dirty="0">
                <a:solidFill>
                  <a:schemeClr val="bg1"/>
                </a:solidFill>
              </a:rPr>
              <a:t>/ </a:t>
            </a:r>
            <a:r>
              <a:rPr lang="en-GB" sz="2400" dirty="0">
                <a:solidFill>
                  <a:schemeClr val="bg1"/>
                </a:solidFill>
              </a:rPr>
              <a:t>‘Dr Jekyll and Mr Hyde’ (</a:t>
            </a:r>
            <a:r>
              <a:rPr lang="en-GB" sz="2400" i="1" dirty="0">
                <a:solidFill>
                  <a:schemeClr val="bg1"/>
                </a:solidFill>
              </a:rPr>
              <a:t>Victorian novel and novella )</a:t>
            </a:r>
            <a:r>
              <a:rPr lang="en-GB" sz="2400" dirty="0">
                <a:solidFill>
                  <a:schemeClr val="bg1"/>
                </a:solidFill>
              </a:rPr>
              <a:t>– the poor within and the  demonised other infecting in the city</a:t>
            </a:r>
          </a:p>
          <a:p>
            <a:pPr marL="457200" indent="-457200">
              <a:spcAft>
                <a:spcPts val="600"/>
              </a:spcAft>
              <a:buFont typeface="Arial" panose="020B0604020202020204" pitchFamily="34" charset="0"/>
              <a:buChar char="•"/>
            </a:pPr>
            <a:r>
              <a:rPr lang="en-GB" sz="2400" dirty="0">
                <a:solidFill>
                  <a:schemeClr val="bg1"/>
                </a:solidFill>
              </a:rPr>
              <a:t>‘Prufrock’ (</a:t>
            </a:r>
            <a:r>
              <a:rPr lang="en-GB" sz="2400" i="1" dirty="0">
                <a:solidFill>
                  <a:schemeClr val="bg1"/>
                </a:solidFill>
              </a:rPr>
              <a:t>Modernist poem) – </a:t>
            </a:r>
            <a:r>
              <a:rPr lang="en-GB" sz="2400" dirty="0">
                <a:solidFill>
                  <a:schemeClr val="bg1"/>
                </a:solidFill>
              </a:rPr>
              <a:t>psychological  disconnection fragmentation and alienation</a:t>
            </a:r>
          </a:p>
          <a:p>
            <a:pPr marL="457200" indent="-457200">
              <a:spcAft>
                <a:spcPts val="600"/>
              </a:spcAft>
              <a:buFont typeface="Arial" panose="020B0604020202020204" pitchFamily="34" charset="0"/>
              <a:buChar char="•"/>
            </a:pPr>
            <a:r>
              <a:rPr lang="en-GB" sz="2400" i="1" dirty="0">
                <a:solidFill>
                  <a:schemeClr val="bg1"/>
                </a:solidFill>
              </a:rPr>
              <a:t>Farewell My Lovely (American hardboiled detective)  The mean streets of the loss </a:t>
            </a:r>
            <a:r>
              <a:rPr lang="en-GB" sz="2400" dirty="0">
                <a:solidFill>
                  <a:schemeClr val="bg1"/>
                </a:solidFill>
              </a:rPr>
              <a:t>suspicion of the powerful loss of belief in the forces of law and order </a:t>
            </a:r>
            <a:endParaRPr lang="en-GB" sz="2400" i="1" dirty="0">
              <a:solidFill>
                <a:schemeClr val="bg1"/>
              </a:solidFill>
            </a:endParaRPr>
          </a:p>
          <a:p>
            <a:pPr marL="457200" indent="-457200">
              <a:spcAft>
                <a:spcPts val="600"/>
              </a:spcAft>
              <a:buFont typeface="Arial" panose="020B0604020202020204" pitchFamily="34" charset="0"/>
              <a:buChar char="•"/>
            </a:pPr>
            <a:r>
              <a:rPr lang="en-GB" sz="2400" i="1" dirty="0">
                <a:solidFill>
                  <a:schemeClr val="bg1"/>
                </a:solidFill>
              </a:rPr>
              <a:t>Clockwork Orange (Futurist dystopia) </a:t>
            </a:r>
            <a:r>
              <a:rPr lang="en-GB" sz="2400" dirty="0">
                <a:solidFill>
                  <a:schemeClr val="bg1"/>
                </a:solidFill>
              </a:rPr>
              <a:t>the city as hunting ground</a:t>
            </a:r>
          </a:p>
          <a:p>
            <a:pPr marL="457200" indent="-457200">
              <a:spcAft>
                <a:spcPts val="600"/>
              </a:spcAft>
              <a:buFont typeface="Arial" panose="020B0604020202020204" pitchFamily="34" charset="0"/>
              <a:buChar char="•"/>
            </a:pPr>
            <a:r>
              <a:rPr lang="en-GB" sz="2400" i="1" dirty="0">
                <a:solidFill>
                  <a:schemeClr val="bg1"/>
                </a:solidFill>
              </a:rPr>
              <a:t>Aberystwyth Mon Amour (comic hardboiled mashup)  </a:t>
            </a:r>
            <a:r>
              <a:rPr lang="en-GB" sz="2400" dirty="0">
                <a:solidFill>
                  <a:schemeClr val="bg1"/>
                </a:solidFill>
              </a:rPr>
              <a:t>playing with ideas of the provincial and the city</a:t>
            </a:r>
          </a:p>
          <a:p>
            <a:pPr marL="457200" indent="-457200">
              <a:buFont typeface="Arial" panose="020B0604020202020204" pitchFamily="34" charset="0"/>
              <a:buChar char="•"/>
            </a:pPr>
            <a:endParaRPr lang="en-GB" sz="2400" i="1" dirty="0">
              <a:solidFill>
                <a:schemeClr val="bg1"/>
              </a:solidFill>
            </a:endParaRPr>
          </a:p>
          <a:p>
            <a:endParaRPr lang="en-GB" dirty="0">
              <a:solidFill>
                <a:schemeClr val="bg1"/>
              </a:solidFill>
            </a:endParaRPr>
          </a:p>
        </p:txBody>
      </p:sp>
      <p:sp>
        <p:nvSpPr>
          <p:cNvPr id="4" name="TextBox 3">
            <a:extLst>
              <a:ext uri="{FF2B5EF4-FFF2-40B4-BE49-F238E27FC236}">
                <a16:creationId xmlns:a16="http://schemas.microsoft.com/office/drawing/2014/main" id="{89E848E6-3F4F-4DAC-B43C-EF4E3247EFD8}"/>
              </a:ext>
            </a:extLst>
          </p:cNvPr>
          <p:cNvSpPr txBox="1"/>
          <p:nvPr/>
        </p:nvSpPr>
        <p:spPr>
          <a:xfrm>
            <a:off x="618458" y="332656"/>
            <a:ext cx="6272074" cy="523220"/>
          </a:xfrm>
          <a:prstGeom prst="rect">
            <a:avLst/>
          </a:prstGeom>
          <a:noFill/>
        </p:spPr>
        <p:txBody>
          <a:bodyPr wrap="square">
            <a:spAutoFit/>
          </a:bodyPr>
          <a:lstStyle/>
          <a:p>
            <a:r>
              <a:rPr lang="en-GB" sz="2800" dirty="0">
                <a:solidFill>
                  <a:srgbClr val="92D050"/>
                </a:solidFill>
                <a:latin typeface="+mj-lt"/>
              </a:rPr>
              <a:t>CITIES : THE HUMAN LANDSCAPE </a:t>
            </a:r>
          </a:p>
        </p:txBody>
      </p:sp>
    </p:spTree>
    <p:extLst>
      <p:ext uri="{BB962C8B-B14F-4D97-AF65-F5344CB8AC3E}">
        <p14:creationId xmlns:p14="http://schemas.microsoft.com/office/powerpoint/2010/main" val="10057292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DEFF7B8-A340-4098-B7A1-3B5D4E6EB1FB}"/>
              </a:ext>
            </a:extLst>
          </p:cNvPr>
          <p:cNvSpPr>
            <a:spLocks noGrp="1"/>
          </p:cNvSpPr>
          <p:nvPr>
            <p:ph idx="1"/>
          </p:nvPr>
        </p:nvSpPr>
        <p:spPr>
          <a:xfrm>
            <a:off x="0" y="-69723"/>
            <a:ext cx="12072664" cy="6957392"/>
          </a:xfrm>
        </p:spPr>
        <p:txBody>
          <a:bodyPr>
            <a:noAutofit/>
          </a:bodyPr>
          <a:lstStyle/>
          <a:p>
            <a:pPr marL="1073150" indent="-896938" algn="l">
              <a:lnSpc>
                <a:spcPct val="120000"/>
              </a:lnSpc>
              <a:buNone/>
            </a:pPr>
            <a:r>
              <a:rPr lang="en-GB" sz="1700" b="0" i="0" dirty="0">
                <a:solidFill>
                  <a:schemeClr val="bg1"/>
                </a:solidFill>
                <a:effectLst/>
                <a:latin typeface="Palatino Linotype" panose="02040502050505030304" pitchFamily="18" charset="0"/>
              </a:rPr>
              <a:t>MILLA.  [</a:t>
            </a:r>
            <a:r>
              <a:rPr lang="en-GB" sz="1700" b="0" i="1" dirty="0">
                <a:solidFill>
                  <a:schemeClr val="bg1"/>
                </a:solidFill>
                <a:effectLst/>
                <a:latin typeface="Palatino Linotype" panose="02040502050505030304" pitchFamily="18" charset="0"/>
              </a:rPr>
              <a:t>repeating</a:t>
            </a:r>
            <a:r>
              <a:rPr lang="en-GB" sz="1700" b="0" i="0" dirty="0">
                <a:solidFill>
                  <a:schemeClr val="bg1"/>
                </a:solidFill>
                <a:effectLst/>
                <a:latin typeface="Palatino Linotype" panose="02040502050505030304" pitchFamily="18" charset="0"/>
              </a:rPr>
              <a:t>]:—</a:t>
            </a:r>
            <a:r>
              <a:rPr lang="en-GB" sz="1700" dirty="0">
                <a:solidFill>
                  <a:schemeClr val="bg1"/>
                </a:solidFill>
                <a:latin typeface="Palatino Linotype" panose="02040502050505030304" pitchFamily="18" charset="0"/>
              </a:rPr>
              <a:t>	</a:t>
            </a:r>
            <a:r>
              <a:rPr lang="en-GB" sz="1700" b="0" i="0" dirty="0">
                <a:solidFill>
                  <a:schemeClr val="tx2">
                    <a:lumMod val="20000"/>
                    <a:lumOff val="80000"/>
                  </a:schemeClr>
                </a:solidFill>
                <a:effectLst/>
                <a:latin typeface="Palatino Linotype" panose="02040502050505030304" pitchFamily="18" charset="0"/>
              </a:rPr>
              <a:t>I prithee spare me, gentle boy,</a:t>
            </a:r>
            <a:br>
              <a:rPr lang="en-GB" sz="1700" b="0" i="0" dirty="0">
                <a:solidFill>
                  <a:schemeClr val="tx2">
                    <a:lumMod val="20000"/>
                    <a:lumOff val="80000"/>
                  </a:schemeClr>
                </a:solidFill>
                <a:effectLst/>
                <a:latin typeface="Palatino Linotype" panose="02040502050505030304" pitchFamily="18" charset="0"/>
              </a:rPr>
            </a:br>
            <a:r>
              <a:rPr lang="en-GB" sz="1700" b="0" i="0" dirty="0">
                <a:solidFill>
                  <a:schemeClr val="tx2">
                    <a:lumMod val="20000"/>
                    <a:lumOff val="80000"/>
                  </a:schemeClr>
                </a:solidFill>
                <a:effectLst/>
                <a:latin typeface="Palatino Linotype" panose="02040502050505030304" pitchFamily="18" charset="0"/>
              </a:rPr>
              <a:t>		Press me no more for that slight toy.</a:t>
            </a:r>
          </a:p>
          <a:p>
            <a:pPr marL="1073150" indent="-896938" algn="l">
              <a:lnSpc>
                <a:spcPct val="120000"/>
              </a:lnSpc>
              <a:buNone/>
            </a:pPr>
            <a:r>
              <a:rPr lang="en-GB" sz="1700" b="0" i="0" dirty="0">
                <a:solidFill>
                  <a:srgbClr val="FFF2C9"/>
                </a:solidFill>
                <a:effectLst/>
                <a:latin typeface="Palatino Linotype" panose="02040502050505030304" pitchFamily="18" charset="0"/>
              </a:rPr>
              <a:t>SIR WIL.  Anan?  Cousin, your servant.</a:t>
            </a:r>
          </a:p>
          <a:p>
            <a:pPr marL="1073150" indent="-896938" algn="l">
              <a:lnSpc>
                <a:spcPct val="120000"/>
              </a:lnSpc>
              <a:buNone/>
            </a:pPr>
            <a:r>
              <a:rPr lang="en-GB" sz="1700" b="0" i="0" dirty="0">
                <a:solidFill>
                  <a:schemeClr val="bg1"/>
                </a:solidFill>
                <a:effectLst/>
                <a:latin typeface="Palatino Linotype" panose="02040502050505030304" pitchFamily="18" charset="0"/>
              </a:rPr>
              <a:t>MILLA.  			</a:t>
            </a:r>
            <a:r>
              <a:rPr lang="en-GB" sz="1700" dirty="0">
                <a:solidFill>
                  <a:schemeClr val="tx2">
                    <a:lumMod val="20000"/>
                    <a:lumOff val="80000"/>
                  </a:schemeClr>
                </a:solidFill>
                <a:latin typeface="Palatino Linotype" panose="02040502050505030304" pitchFamily="18" charset="0"/>
              </a:rPr>
              <a:t>That foolish trifle of a heart—</a:t>
            </a:r>
          </a:p>
          <a:p>
            <a:pPr marL="1073150" indent="-896938" algn="l">
              <a:lnSpc>
                <a:spcPct val="120000"/>
              </a:lnSpc>
              <a:buNone/>
            </a:pPr>
            <a:r>
              <a:rPr lang="en-GB" sz="1700" b="0" i="0" dirty="0">
                <a:solidFill>
                  <a:schemeClr val="bg1"/>
                </a:solidFill>
                <a:effectLst/>
                <a:latin typeface="Palatino Linotype" panose="02040502050505030304" pitchFamily="18" charset="0"/>
              </a:rPr>
              <a:t>	Sir </a:t>
            </a:r>
            <a:r>
              <a:rPr lang="en-GB" sz="1700" b="0" i="0" dirty="0" err="1">
                <a:solidFill>
                  <a:schemeClr val="bg1"/>
                </a:solidFill>
                <a:effectLst/>
                <a:latin typeface="Palatino Linotype" panose="02040502050505030304" pitchFamily="18" charset="0"/>
              </a:rPr>
              <a:t>Wilfull</a:t>
            </a:r>
            <a:r>
              <a:rPr lang="en-GB" sz="1700" b="0" i="0" dirty="0">
                <a:solidFill>
                  <a:schemeClr val="bg1"/>
                </a:solidFill>
                <a:effectLst/>
                <a:latin typeface="Palatino Linotype" panose="02040502050505030304" pitchFamily="18" charset="0"/>
              </a:rPr>
              <a:t>!</a:t>
            </a:r>
          </a:p>
          <a:p>
            <a:pPr marL="1073150" indent="-896938" algn="l">
              <a:lnSpc>
                <a:spcPct val="120000"/>
              </a:lnSpc>
              <a:buNone/>
            </a:pPr>
            <a:r>
              <a:rPr lang="en-GB" sz="1700" b="0" i="0" dirty="0">
                <a:solidFill>
                  <a:srgbClr val="FFF2C9"/>
                </a:solidFill>
                <a:effectLst/>
                <a:latin typeface="Palatino Linotype" panose="02040502050505030304" pitchFamily="18" charset="0"/>
              </a:rPr>
              <a:t>SIR WIL.  Yes—your servant.  No offence, I hope, cousin?</a:t>
            </a:r>
          </a:p>
          <a:p>
            <a:pPr marL="1073150" indent="-896938" algn="l">
              <a:lnSpc>
                <a:spcPct val="120000"/>
              </a:lnSpc>
              <a:buNone/>
            </a:pPr>
            <a:r>
              <a:rPr lang="en-GB" sz="1700" b="0" i="0" dirty="0">
                <a:solidFill>
                  <a:schemeClr val="bg1"/>
                </a:solidFill>
                <a:effectLst/>
                <a:latin typeface="Palatino Linotype" panose="02040502050505030304" pitchFamily="18" charset="0"/>
              </a:rPr>
              <a:t>MILLA.  [</a:t>
            </a:r>
            <a:r>
              <a:rPr lang="en-GB" sz="1700" b="0" i="1" dirty="0">
                <a:solidFill>
                  <a:schemeClr val="bg1"/>
                </a:solidFill>
                <a:effectLst/>
                <a:latin typeface="Palatino Linotype" panose="02040502050505030304" pitchFamily="18" charset="0"/>
              </a:rPr>
              <a:t>repeating</a:t>
            </a:r>
            <a:r>
              <a:rPr lang="en-GB" sz="1700" b="0" i="0" dirty="0">
                <a:solidFill>
                  <a:schemeClr val="bg1"/>
                </a:solidFill>
                <a:effectLst/>
                <a:latin typeface="Palatino Linotype" panose="02040502050505030304" pitchFamily="18" charset="0"/>
              </a:rPr>
              <a:t>]:—   	</a:t>
            </a:r>
            <a:r>
              <a:rPr lang="en-GB" sz="1700" b="0" i="0" dirty="0">
                <a:solidFill>
                  <a:schemeClr val="tx2">
                    <a:lumMod val="20000"/>
                    <a:lumOff val="80000"/>
                  </a:schemeClr>
                </a:solidFill>
                <a:effectLst/>
                <a:latin typeface="Palatino Linotype" panose="02040502050505030304" pitchFamily="18" charset="0"/>
              </a:rPr>
              <a:t>I swear it will not do its part,</a:t>
            </a:r>
            <a:br>
              <a:rPr lang="en-GB" sz="1700" b="0" i="0" dirty="0">
                <a:solidFill>
                  <a:schemeClr val="tx2">
                    <a:lumMod val="20000"/>
                    <a:lumOff val="80000"/>
                  </a:schemeClr>
                </a:solidFill>
                <a:effectLst/>
                <a:latin typeface="Palatino Linotype" panose="02040502050505030304" pitchFamily="18" charset="0"/>
              </a:rPr>
            </a:br>
            <a:r>
              <a:rPr lang="en-GB" sz="1700" b="0" i="0" dirty="0">
                <a:solidFill>
                  <a:schemeClr val="tx2">
                    <a:lumMod val="20000"/>
                    <a:lumOff val="80000"/>
                  </a:schemeClr>
                </a:solidFill>
                <a:effectLst/>
                <a:latin typeface="Palatino Linotype" panose="02040502050505030304" pitchFamily="18" charset="0"/>
              </a:rPr>
              <a:t>		Though thou dost thine, </a:t>
            </a:r>
            <a:r>
              <a:rPr lang="en-GB" sz="1700" b="0" i="0" dirty="0" err="1">
                <a:solidFill>
                  <a:schemeClr val="tx2">
                    <a:lumMod val="20000"/>
                    <a:lumOff val="80000"/>
                  </a:schemeClr>
                </a:solidFill>
                <a:effectLst/>
                <a:latin typeface="Palatino Linotype" panose="02040502050505030304" pitchFamily="18" charset="0"/>
              </a:rPr>
              <a:t>employ’st</a:t>
            </a:r>
            <a:r>
              <a:rPr lang="en-GB" sz="1700" b="0" i="0" dirty="0">
                <a:solidFill>
                  <a:schemeClr val="tx2">
                    <a:lumMod val="20000"/>
                    <a:lumOff val="80000"/>
                  </a:schemeClr>
                </a:solidFill>
                <a:effectLst/>
                <a:latin typeface="Palatino Linotype" panose="02040502050505030304" pitchFamily="18" charset="0"/>
              </a:rPr>
              <a:t> thy power and art.</a:t>
            </a:r>
          </a:p>
          <a:p>
            <a:pPr marL="1073150" indent="-896938" algn="l">
              <a:lnSpc>
                <a:spcPct val="120000"/>
              </a:lnSpc>
              <a:buNone/>
            </a:pPr>
            <a:r>
              <a:rPr lang="en-GB" sz="1700" b="0" i="0" dirty="0">
                <a:solidFill>
                  <a:schemeClr val="bg1"/>
                </a:solidFill>
                <a:effectLst/>
                <a:latin typeface="Palatino Linotype" panose="02040502050505030304" pitchFamily="18" charset="0"/>
              </a:rPr>
              <a:t>	Natural, easy Suckling!</a:t>
            </a:r>
          </a:p>
          <a:p>
            <a:pPr marL="1073150" indent="-896938" algn="l">
              <a:lnSpc>
                <a:spcPct val="120000"/>
              </a:lnSpc>
              <a:buNone/>
            </a:pPr>
            <a:r>
              <a:rPr lang="en-GB" sz="1700" b="0" i="0" dirty="0">
                <a:solidFill>
                  <a:srgbClr val="FFF2C9"/>
                </a:solidFill>
                <a:effectLst/>
                <a:latin typeface="Palatino Linotype" panose="02040502050505030304" pitchFamily="18" charset="0"/>
              </a:rPr>
              <a:t>SIR WIL.  Anan?  Suckling?  No such suckling neither, cousin, nor stripling: I thank heaven I’m no minor.</a:t>
            </a:r>
          </a:p>
          <a:p>
            <a:pPr marL="1073150" indent="-896938" algn="l">
              <a:lnSpc>
                <a:spcPct val="120000"/>
              </a:lnSpc>
              <a:buNone/>
            </a:pPr>
            <a:r>
              <a:rPr lang="en-GB" sz="1700" b="0" i="0" dirty="0">
                <a:solidFill>
                  <a:schemeClr val="bg1"/>
                </a:solidFill>
                <a:effectLst/>
                <a:latin typeface="Palatino Linotype" panose="02040502050505030304" pitchFamily="18" charset="0"/>
              </a:rPr>
              <a:t>MILLA.  Ah, rustic, ruder than Gothic.</a:t>
            </a:r>
          </a:p>
          <a:p>
            <a:pPr marL="1073150" indent="-896938" algn="l">
              <a:lnSpc>
                <a:spcPct val="120000"/>
              </a:lnSpc>
              <a:buNone/>
            </a:pPr>
            <a:r>
              <a:rPr lang="en-GB" sz="1600" b="0" i="0" dirty="0">
                <a:solidFill>
                  <a:srgbClr val="FFF2C9"/>
                </a:solidFill>
                <a:effectLst/>
                <a:latin typeface="Palatino Linotype" panose="02040502050505030304" pitchFamily="18" charset="0"/>
              </a:rPr>
              <a:t>SIR WIL.  </a:t>
            </a:r>
            <a:r>
              <a:rPr lang="en-GB" sz="1600" b="0" dirty="0">
                <a:solidFill>
                  <a:srgbClr val="FFF2C9"/>
                </a:solidFill>
                <a:effectLst/>
                <a:latin typeface="Palatino Linotype" panose="02040502050505030304" pitchFamily="18" charset="0"/>
              </a:rPr>
              <a:t>Well, well </a:t>
            </a:r>
            <a:r>
              <a:rPr lang="en-GB" sz="1600" b="0" i="0" dirty="0">
                <a:solidFill>
                  <a:srgbClr val="FFF2C9"/>
                </a:solidFill>
                <a:effectLst/>
                <a:latin typeface="Palatino Linotype" panose="02040502050505030304" pitchFamily="18" charset="0"/>
              </a:rPr>
              <a:t>I shall understand your lingo one of these days, cousin; in the meanwhile I must answer in plain English.</a:t>
            </a:r>
          </a:p>
          <a:p>
            <a:pPr marL="1073150" indent="-896938" algn="l">
              <a:lnSpc>
                <a:spcPct val="120000"/>
              </a:lnSpc>
              <a:buNone/>
            </a:pPr>
            <a:r>
              <a:rPr lang="en-GB" sz="1700" b="0" i="0" dirty="0">
                <a:solidFill>
                  <a:schemeClr val="bg1"/>
                </a:solidFill>
                <a:effectLst/>
                <a:latin typeface="Palatino Linotype" panose="02040502050505030304" pitchFamily="18" charset="0"/>
              </a:rPr>
              <a:t>MILLA.  Have you any business with me, Sir </a:t>
            </a:r>
            <a:r>
              <a:rPr lang="en-GB" sz="1700" b="0" i="0" dirty="0" err="1">
                <a:solidFill>
                  <a:schemeClr val="bg1"/>
                </a:solidFill>
                <a:effectLst/>
                <a:latin typeface="Palatino Linotype" panose="02040502050505030304" pitchFamily="18" charset="0"/>
              </a:rPr>
              <a:t>Wilfull</a:t>
            </a:r>
            <a:r>
              <a:rPr lang="en-GB" sz="1700" b="0" i="0" dirty="0">
                <a:solidFill>
                  <a:schemeClr val="bg1"/>
                </a:solidFill>
                <a:effectLst/>
                <a:latin typeface="Palatino Linotype" panose="02040502050505030304" pitchFamily="18" charset="0"/>
              </a:rPr>
              <a:t>?</a:t>
            </a:r>
          </a:p>
          <a:p>
            <a:pPr marL="1073150" indent="-896938" algn="l">
              <a:lnSpc>
                <a:spcPct val="120000"/>
              </a:lnSpc>
              <a:buNone/>
            </a:pPr>
            <a:r>
              <a:rPr lang="en-GB" sz="1700" b="0" i="0" dirty="0">
                <a:solidFill>
                  <a:srgbClr val="FFF2C9"/>
                </a:solidFill>
                <a:effectLst/>
                <a:latin typeface="Palatino Linotype" panose="02040502050505030304" pitchFamily="18" charset="0"/>
              </a:rPr>
              <a:t>SIR WIL.  </a:t>
            </a:r>
            <a:r>
              <a:rPr lang="en-GB" sz="1700" b="0" i="0" dirty="0">
                <a:solidFill>
                  <a:srgbClr val="92D050"/>
                </a:solidFill>
                <a:effectLst/>
                <a:latin typeface="Palatino Linotype" panose="02040502050505030304" pitchFamily="18" charset="0"/>
              </a:rPr>
              <a:t>Not at present, cousin.  Yes, I made bold to see, to come and know if that how you were disposed to fetch a walk this evening; if so be that I might not be troublesome, I would have sought a walk with you.</a:t>
            </a:r>
          </a:p>
          <a:p>
            <a:pPr marL="1073150" indent="-896938" algn="l">
              <a:lnSpc>
                <a:spcPct val="120000"/>
              </a:lnSpc>
              <a:buNone/>
            </a:pPr>
            <a:r>
              <a:rPr lang="en-GB" sz="1700" b="0" i="0" dirty="0">
                <a:solidFill>
                  <a:srgbClr val="92D050"/>
                </a:solidFill>
                <a:effectLst/>
                <a:latin typeface="Palatino Linotype" panose="02040502050505030304" pitchFamily="18" charset="0"/>
              </a:rPr>
              <a:t>MILLA.  A walk?  What then?</a:t>
            </a:r>
          </a:p>
          <a:p>
            <a:pPr marL="1073150" indent="-896938" algn="l">
              <a:lnSpc>
                <a:spcPct val="120000"/>
              </a:lnSpc>
              <a:buNone/>
            </a:pPr>
            <a:r>
              <a:rPr lang="en-GB" sz="1700" b="0" i="0" dirty="0">
                <a:solidFill>
                  <a:srgbClr val="FFF2C9"/>
                </a:solidFill>
                <a:effectLst/>
                <a:latin typeface="Palatino Linotype" panose="02040502050505030304" pitchFamily="18" charset="0"/>
              </a:rPr>
              <a:t>SIR WIL.  </a:t>
            </a:r>
            <a:r>
              <a:rPr lang="en-GB" sz="1700" b="0" i="0" dirty="0">
                <a:solidFill>
                  <a:srgbClr val="92D050"/>
                </a:solidFill>
                <a:effectLst/>
                <a:latin typeface="Palatino Linotype" panose="02040502050505030304" pitchFamily="18" charset="0"/>
              </a:rPr>
              <a:t>Nay, nothing.  Only for the walk’s sake, that’s all.</a:t>
            </a:r>
          </a:p>
          <a:p>
            <a:pPr marL="1073150" indent="-896938" algn="l">
              <a:lnSpc>
                <a:spcPct val="120000"/>
              </a:lnSpc>
              <a:buNone/>
            </a:pPr>
            <a:r>
              <a:rPr lang="en-GB" sz="1700" b="0" i="0" dirty="0">
                <a:solidFill>
                  <a:srgbClr val="92D050"/>
                </a:solidFill>
                <a:effectLst/>
                <a:latin typeface="Palatino Linotype" panose="02040502050505030304" pitchFamily="18" charset="0"/>
              </a:rPr>
              <a:t>MILLA.  I nauseate walking: ’tis a country diversion; I loathe the country and everything that relates to it.</a:t>
            </a:r>
          </a:p>
          <a:p>
            <a:pPr marL="1073150" indent="-896938" algn="l">
              <a:lnSpc>
                <a:spcPct val="120000"/>
              </a:lnSpc>
              <a:buNone/>
            </a:pPr>
            <a:r>
              <a:rPr lang="en-GB" sz="1700" b="0" i="0" dirty="0">
                <a:solidFill>
                  <a:srgbClr val="FFF2C9"/>
                </a:solidFill>
                <a:effectLst/>
                <a:latin typeface="Palatino Linotype" panose="02040502050505030304" pitchFamily="18" charset="0"/>
              </a:rPr>
              <a:t>SIR WIL.  </a:t>
            </a:r>
            <a:r>
              <a:rPr lang="en-GB" sz="1700" b="0" i="0" dirty="0">
                <a:solidFill>
                  <a:srgbClr val="92D050"/>
                </a:solidFill>
                <a:effectLst/>
                <a:latin typeface="Palatino Linotype" panose="02040502050505030304" pitchFamily="18" charset="0"/>
              </a:rPr>
              <a:t>Indeed!  Hah!  Look ye, look ye, you do?  Nay, ’tis like you may.  Here are choice of pastimes here in town, as </a:t>
            </a:r>
            <a:r>
              <a:rPr lang="en-GB" sz="1700" dirty="0">
                <a:solidFill>
                  <a:srgbClr val="92D050"/>
                </a:solidFill>
                <a:latin typeface="Palatino Linotype" panose="02040502050505030304" pitchFamily="18" charset="0"/>
              </a:rPr>
              <a:t>plays and the like, that must be confessed indeed—</a:t>
            </a:r>
          </a:p>
          <a:p>
            <a:pPr marL="1073150" indent="-896938" algn="l">
              <a:lnSpc>
                <a:spcPct val="120000"/>
              </a:lnSpc>
              <a:buNone/>
            </a:pPr>
            <a:r>
              <a:rPr lang="en-GB" sz="1700" dirty="0">
                <a:solidFill>
                  <a:srgbClr val="92D050"/>
                </a:solidFill>
                <a:latin typeface="Palatino Linotype" panose="02040502050505030304" pitchFamily="18" charset="0"/>
              </a:rPr>
              <a:t>MILLA.  Ah, </a:t>
            </a:r>
            <a:r>
              <a:rPr lang="en-GB" sz="1700" i="1" dirty="0" err="1">
                <a:solidFill>
                  <a:srgbClr val="92D050"/>
                </a:solidFill>
                <a:latin typeface="Palatino Linotype" panose="02040502050505030304" pitchFamily="18" charset="0"/>
              </a:rPr>
              <a:t>l’étourdi</a:t>
            </a:r>
            <a:r>
              <a:rPr lang="en-GB" sz="1700" dirty="0">
                <a:solidFill>
                  <a:srgbClr val="92D050"/>
                </a:solidFill>
                <a:latin typeface="Palatino Linotype" panose="02040502050505030304" pitchFamily="18" charset="0"/>
              </a:rPr>
              <a:t>!  I hate the town too.</a:t>
            </a:r>
          </a:p>
        </p:txBody>
      </p:sp>
      <p:sp>
        <p:nvSpPr>
          <p:cNvPr id="7" name="TextBox 6">
            <a:extLst>
              <a:ext uri="{FF2B5EF4-FFF2-40B4-BE49-F238E27FC236}">
                <a16:creationId xmlns:a16="http://schemas.microsoft.com/office/drawing/2014/main" id="{1FAD4009-56AF-4A10-A7CC-8266341A1402}"/>
              </a:ext>
            </a:extLst>
          </p:cNvPr>
          <p:cNvSpPr txBox="1"/>
          <p:nvPr/>
        </p:nvSpPr>
        <p:spPr>
          <a:xfrm>
            <a:off x="7392144" y="476672"/>
            <a:ext cx="4608512" cy="461665"/>
          </a:xfrm>
          <a:prstGeom prst="rect">
            <a:avLst/>
          </a:prstGeom>
          <a:noFill/>
        </p:spPr>
        <p:txBody>
          <a:bodyPr wrap="square">
            <a:spAutoFit/>
          </a:bodyPr>
          <a:lstStyle/>
          <a:p>
            <a:r>
              <a:rPr lang="en-GB" sz="2400" b="0" i="0" u="sng" dirty="0">
                <a:solidFill>
                  <a:srgbClr val="00B050"/>
                </a:solidFill>
                <a:effectLst/>
                <a:latin typeface="+mj-lt"/>
              </a:rPr>
              <a:t>The way of the world</a:t>
            </a:r>
            <a:endParaRPr lang="en-GB" sz="2400" u="sng" dirty="0">
              <a:solidFill>
                <a:srgbClr val="00B050"/>
              </a:solidFill>
              <a:latin typeface="+mj-lt"/>
            </a:endParaRPr>
          </a:p>
        </p:txBody>
      </p:sp>
    </p:spTree>
    <p:extLst>
      <p:ext uri="{BB962C8B-B14F-4D97-AF65-F5344CB8AC3E}">
        <p14:creationId xmlns:p14="http://schemas.microsoft.com/office/powerpoint/2010/main" val="9234904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6B65E-5646-401D-AD23-96F5E90BB92D}"/>
              </a:ext>
            </a:extLst>
          </p:cNvPr>
          <p:cNvSpPr>
            <a:spLocks noGrp="1"/>
          </p:cNvSpPr>
          <p:nvPr>
            <p:ph type="title"/>
          </p:nvPr>
        </p:nvSpPr>
        <p:spPr>
          <a:xfrm>
            <a:off x="263352" y="44624"/>
            <a:ext cx="1872208" cy="897288"/>
          </a:xfrm>
        </p:spPr>
        <p:txBody>
          <a:bodyPr>
            <a:normAutofit/>
          </a:bodyPr>
          <a:lstStyle/>
          <a:p>
            <a:r>
              <a:rPr lang="en-GB" sz="2800" dirty="0" err="1">
                <a:solidFill>
                  <a:srgbClr val="00B050"/>
                </a:solidFill>
              </a:rPr>
              <a:t>london</a:t>
            </a:r>
            <a:endParaRPr lang="en-GB" sz="2400" dirty="0">
              <a:solidFill>
                <a:srgbClr val="00B050"/>
              </a:solidFill>
            </a:endParaRPr>
          </a:p>
        </p:txBody>
      </p:sp>
      <p:sp>
        <p:nvSpPr>
          <p:cNvPr id="7" name="TextBox 6">
            <a:extLst>
              <a:ext uri="{FF2B5EF4-FFF2-40B4-BE49-F238E27FC236}">
                <a16:creationId xmlns:a16="http://schemas.microsoft.com/office/drawing/2014/main" id="{6D3EA931-CA85-47BD-8E23-A6DC0E502870}"/>
              </a:ext>
            </a:extLst>
          </p:cNvPr>
          <p:cNvSpPr txBox="1"/>
          <p:nvPr/>
        </p:nvSpPr>
        <p:spPr>
          <a:xfrm>
            <a:off x="2351584" y="692696"/>
            <a:ext cx="6096000" cy="5940088"/>
          </a:xfrm>
          <a:prstGeom prst="rect">
            <a:avLst/>
          </a:prstGeom>
          <a:noFill/>
        </p:spPr>
        <p:txBody>
          <a:bodyPr wrap="square">
            <a:spAutoFit/>
          </a:bodyPr>
          <a:lstStyle/>
          <a:p>
            <a:r>
              <a:rPr lang="en-GB" sz="2000" dirty="0">
                <a:solidFill>
                  <a:schemeClr val="bg1"/>
                </a:solidFill>
              </a:rPr>
              <a:t>I wander thro' each </a:t>
            </a:r>
            <a:r>
              <a:rPr lang="en-GB" sz="2000" dirty="0" err="1">
                <a:solidFill>
                  <a:schemeClr val="bg1"/>
                </a:solidFill>
              </a:rPr>
              <a:t>charter'd</a:t>
            </a:r>
            <a:r>
              <a:rPr lang="en-GB" sz="2000" dirty="0">
                <a:solidFill>
                  <a:schemeClr val="bg1"/>
                </a:solidFill>
              </a:rPr>
              <a:t> street,</a:t>
            </a:r>
            <a:br>
              <a:rPr lang="en-GB" sz="2000" dirty="0">
                <a:solidFill>
                  <a:schemeClr val="bg1"/>
                </a:solidFill>
              </a:rPr>
            </a:br>
            <a:r>
              <a:rPr lang="en-GB" sz="2000" dirty="0">
                <a:solidFill>
                  <a:schemeClr val="bg1"/>
                </a:solidFill>
              </a:rPr>
              <a:t>Near where the </a:t>
            </a:r>
            <a:r>
              <a:rPr lang="en-GB" sz="2000" dirty="0" err="1">
                <a:solidFill>
                  <a:schemeClr val="bg1"/>
                </a:solidFill>
              </a:rPr>
              <a:t>charter'd</a:t>
            </a:r>
            <a:r>
              <a:rPr lang="en-GB" sz="2000" dirty="0">
                <a:solidFill>
                  <a:schemeClr val="bg1"/>
                </a:solidFill>
              </a:rPr>
              <a:t> Thames does flow. </a:t>
            </a:r>
            <a:br>
              <a:rPr lang="en-GB" sz="2000" dirty="0">
                <a:solidFill>
                  <a:schemeClr val="bg1"/>
                </a:solidFill>
              </a:rPr>
            </a:br>
            <a:r>
              <a:rPr lang="en-GB" sz="2000" dirty="0">
                <a:solidFill>
                  <a:schemeClr val="bg1"/>
                </a:solidFill>
              </a:rPr>
              <a:t>And mark in every face I meet</a:t>
            </a:r>
            <a:br>
              <a:rPr lang="en-GB" sz="2000" dirty="0">
                <a:solidFill>
                  <a:schemeClr val="bg1"/>
                </a:solidFill>
              </a:rPr>
            </a:br>
            <a:r>
              <a:rPr lang="en-GB" sz="2000" dirty="0">
                <a:solidFill>
                  <a:schemeClr val="bg1"/>
                </a:solidFill>
              </a:rPr>
              <a:t>Marks of weakness, marks of woe.</a:t>
            </a:r>
          </a:p>
          <a:p>
            <a:br>
              <a:rPr lang="en-GB" sz="2000" dirty="0">
                <a:solidFill>
                  <a:schemeClr val="bg1"/>
                </a:solidFill>
              </a:rPr>
            </a:br>
            <a:r>
              <a:rPr lang="en-GB" sz="2000" dirty="0">
                <a:solidFill>
                  <a:schemeClr val="bg1"/>
                </a:solidFill>
              </a:rPr>
              <a:t>In every cry of every Man,</a:t>
            </a:r>
            <a:br>
              <a:rPr lang="en-GB" sz="2000" dirty="0">
                <a:solidFill>
                  <a:schemeClr val="bg1"/>
                </a:solidFill>
              </a:rPr>
            </a:br>
            <a:r>
              <a:rPr lang="en-GB" sz="2000" dirty="0">
                <a:solidFill>
                  <a:schemeClr val="bg1"/>
                </a:solidFill>
              </a:rPr>
              <a:t>In every Infants cry of fear,</a:t>
            </a:r>
            <a:br>
              <a:rPr lang="en-GB" sz="2000" dirty="0">
                <a:solidFill>
                  <a:schemeClr val="bg1"/>
                </a:solidFill>
              </a:rPr>
            </a:br>
            <a:r>
              <a:rPr lang="en-GB" sz="2000" dirty="0">
                <a:solidFill>
                  <a:schemeClr val="bg1"/>
                </a:solidFill>
              </a:rPr>
              <a:t>In every voice: in every ban,</a:t>
            </a:r>
            <a:br>
              <a:rPr lang="en-GB" sz="2000" dirty="0">
                <a:solidFill>
                  <a:schemeClr val="bg1"/>
                </a:solidFill>
              </a:rPr>
            </a:br>
            <a:r>
              <a:rPr lang="en-GB" sz="2000" dirty="0">
                <a:solidFill>
                  <a:schemeClr val="bg1"/>
                </a:solidFill>
              </a:rPr>
              <a:t>The mind-</a:t>
            </a:r>
            <a:r>
              <a:rPr lang="en-GB" sz="2000" dirty="0" err="1">
                <a:solidFill>
                  <a:schemeClr val="bg1"/>
                </a:solidFill>
              </a:rPr>
              <a:t>forg'd</a:t>
            </a:r>
            <a:r>
              <a:rPr lang="en-GB" sz="2000" dirty="0">
                <a:solidFill>
                  <a:schemeClr val="bg1"/>
                </a:solidFill>
              </a:rPr>
              <a:t> manacles I hear </a:t>
            </a:r>
            <a:br>
              <a:rPr lang="en-GB" sz="2000" dirty="0">
                <a:solidFill>
                  <a:schemeClr val="bg1"/>
                </a:solidFill>
              </a:rPr>
            </a:br>
            <a:endParaRPr lang="en-GB" sz="2000" dirty="0">
              <a:solidFill>
                <a:schemeClr val="bg1"/>
              </a:solidFill>
            </a:endParaRPr>
          </a:p>
          <a:p>
            <a:r>
              <a:rPr lang="en-GB" sz="2000" dirty="0">
                <a:solidFill>
                  <a:schemeClr val="bg1"/>
                </a:solidFill>
              </a:rPr>
              <a:t>How the Chimney-sweepers cry</a:t>
            </a:r>
            <a:br>
              <a:rPr lang="en-GB" sz="2000" dirty="0">
                <a:solidFill>
                  <a:schemeClr val="bg1"/>
                </a:solidFill>
              </a:rPr>
            </a:br>
            <a:r>
              <a:rPr lang="en-GB" sz="2000" dirty="0">
                <a:solidFill>
                  <a:schemeClr val="bg1"/>
                </a:solidFill>
              </a:rPr>
              <a:t>Every </a:t>
            </a:r>
            <a:r>
              <a:rPr lang="en-GB" sz="2000" dirty="0" err="1">
                <a:solidFill>
                  <a:schemeClr val="bg1"/>
                </a:solidFill>
              </a:rPr>
              <a:t>blackning</a:t>
            </a:r>
            <a:r>
              <a:rPr lang="en-GB" sz="2000" dirty="0">
                <a:solidFill>
                  <a:schemeClr val="bg1"/>
                </a:solidFill>
              </a:rPr>
              <a:t> Church </a:t>
            </a:r>
            <a:r>
              <a:rPr lang="en-GB" sz="2000" dirty="0" err="1">
                <a:solidFill>
                  <a:schemeClr val="bg1"/>
                </a:solidFill>
              </a:rPr>
              <a:t>appalls</a:t>
            </a:r>
            <a:r>
              <a:rPr lang="en-GB" sz="2000" dirty="0">
                <a:solidFill>
                  <a:schemeClr val="bg1"/>
                </a:solidFill>
              </a:rPr>
              <a:t>, </a:t>
            </a:r>
            <a:br>
              <a:rPr lang="en-GB" sz="2000" dirty="0">
                <a:solidFill>
                  <a:schemeClr val="bg1"/>
                </a:solidFill>
              </a:rPr>
            </a:br>
            <a:r>
              <a:rPr lang="en-GB" sz="2000" dirty="0">
                <a:solidFill>
                  <a:schemeClr val="bg1"/>
                </a:solidFill>
              </a:rPr>
              <a:t>And the hapless Soldiers sigh</a:t>
            </a:r>
            <a:br>
              <a:rPr lang="en-GB" sz="2000" dirty="0">
                <a:solidFill>
                  <a:schemeClr val="bg1"/>
                </a:solidFill>
              </a:rPr>
            </a:br>
            <a:r>
              <a:rPr lang="en-GB" sz="2000" dirty="0">
                <a:solidFill>
                  <a:schemeClr val="bg1"/>
                </a:solidFill>
              </a:rPr>
              <a:t>Runs in blood down Palace walls </a:t>
            </a:r>
            <a:br>
              <a:rPr lang="en-GB" sz="2000" dirty="0">
                <a:solidFill>
                  <a:schemeClr val="bg1"/>
                </a:solidFill>
              </a:rPr>
            </a:br>
            <a:endParaRPr lang="en-GB" sz="2000" dirty="0">
              <a:solidFill>
                <a:schemeClr val="bg1"/>
              </a:solidFill>
            </a:endParaRPr>
          </a:p>
          <a:p>
            <a:r>
              <a:rPr lang="en-GB" sz="2000" dirty="0">
                <a:solidFill>
                  <a:schemeClr val="bg1"/>
                </a:solidFill>
              </a:rPr>
              <a:t>But most thro' midnight streets I hear</a:t>
            </a:r>
            <a:br>
              <a:rPr lang="en-GB" sz="2000" dirty="0">
                <a:solidFill>
                  <a:schemeClr val="bg1"/>
                </a:solidFill>
              </a:rPr>
            </a:br>
            <a:r>
              <a:rPr lang="en-GB" sz="2000" dirty="0">
                <a:solidFill>
                  <a:schemeClr val="bg1"/>
                </a:solidFill>
              </a:rPr>
              <a:t>How the youthful Harlots curse</a:t>
            </a:r>
            <a:br>
              <a:rPr lang="en-GB" sz="2000" dirty="0">
                <a:solidFill>
                  <a:schemeClr val="bg1"/>
                </a:solidFill>
              </a:rPr>
            </a:br>
            <a:r>
              <a:rPr lang="en-GB" sz="2000" dirty="0">
                <a:solidFill>
                  <a:schemeClr val="bg1"/>
                </a:solidFill>
              </a:rPr>
              <a:t>Blasts the new-born Infants tear </a:t>
            </a:r>
            <a:br>
              <a:rPr lang="en-GB" sz="2000" dirty="0">
                <a:solidFill>
                  <a:schemeClr val="bg1"/>
                </a:solidFill>
              </a:rPr>
            </a:br>
            <a:r>
              <a:rPr lang="en-GB" sz="2000" dirty="0">
                <a:solidFill>
                  <a:schemeClr val="bg1"/>
                </a:solidFill>
              </a:rPr>
              <a:t>And blights with plagues the Marriage hearse    </a:t>
            </a:r>
          </a:p>
        </p:txBody>
      </p:sp>
      <p:sp>
        <p:nvSpPr>
          <p:cNvPr id="10" name="TextBox 9">
            <a:extLst>
              <a:ext uri="{FF2B5EF4-FFF2-40B4-BE49-F238E27FC236}">
                <a16:creationId xmlns:a16="http://schemas.microsoft.com/office/drawing/2014/main" id="{E73FF0D3-B6B4-460F-861B-59EFEA2881C2}"/>
              </a:ext>
            </a:extLst>
          </p:cNvPr>
          <p:cNvSpPr txBox="1"/>
          <p:nvPr/>
        </p:nvSpPr>
        <p:spPr>
          <a:xfrm>
            <a:off x="9408368" y="6021288"/>
            <a:ext cx="864096" cy="369332"/>
          </a:xfrm>
          <a:prstGeom prst="rect">
            <a:avLst/>
          </a:prstGeom>
          <a:noFill/>
        </p:spPr>
        <p:txBody>
          <a:bodyPr wrap="square">
            <a:spAutoFit/>
          </a:bodyPr>
          <a:lstStyle/>
          <a:p>
            <a:r>
              <a:rPr lang="en-GB" sz="1800" dirty="0">
                <a:solidFill>
                  <a:srgbClr val="00B050"/>
                </a:solidFill>
              </a:rPr>
              <a:t>Blake</a:t>
            </a:r>
            <a:endParaRPr lang="en-GB" dirty="0">
              <a:solidFill>
                <a:srgbClr val="00B050"/>
              </a:solidFill>
            </a:endParaRPr>
          </a:p>
        </p:txBody>
      </p:sp>
    </p:spTree>
    <p:extLst>
      <p:ext uri="{BB962C8B-B14F-4D97-AF65-F5344CB8AC3E}">
        <p14:creationId xmlns:p14="http://schemas.microsoft.com/office/powerpoint/2010/main" val="41116673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62B1431-3741-4646-87EE-0FF2A67F6763}"/>
              </a:ext>
            </a:extLst>
          </p:cNvPr>
          <p:cNvSpPr txBox="1"/>
          <p:nvPr/>
        </p:nvSpPr>
        <p:spPr>
          <a:xfrm>
            <a:off x="839416" y="1505246"/>
            <a:ext cx="6120680" cy="5170646"/>
          </a:xfrm>
          <a:prstGeom prst="rect">
            <a:avLst/>
          </a:prstGeom>
          <a:noFill/>
        </p:spPr>
        <p:txBody>
          <a:bodyPr wrap="square">
            <a:spAutoFit/>
          </a:bodyPr>
          <a:lstStyle/>
          <a:p>
            <a:r>
              <a:rPr lang="en-GB" dirty="0">
                <a:solidFill>
                  <a:schemeClr val="bg1"/>
                </a:solidFill>
              </a:rPr>
              <a:t> </a:t>
            </a:r>
            <a:r>
              <a:rPr lang="en-GB" sz="2200" dirty="0">
                <a:solidFill>
                  <a:schemeClr val="bg1"/>
                </a:solidFill>
              </a:rPr>
              <a:t>Earth has not any thing to show more fair:</a:t>
            </a:r>
          </a:p>
          <a:p>
            <a:r>
              <a:rPr lang="en-GB" sz="2200" dirty="0">
                <a:solidFill>
                  <a:schemeClr val="bg1"/>
                </a:solidFill>
              </a:rPr>
              <a:t>Dull would he be of soul who could pass by</a:t>
            </a:r>
          </a:p>
          <a:p>
            <a:r>
              <a:rPr lang="en-GB" sz="2200" dirty="0">
                <a:solidFill>
                  <a:schemeClr val="bg1"/>
                </a:solidFill>
              </a:rPr>
              <a:t>A sight so touching in its majesty:</a:t>
            </a:r>
          </a:p>
          <a:p>
            <a:r>
              <a:rPr lang="en-GB" sz="2200" dirty="0">
                <a:solidFill>
                  <a:schemeClr val="bg1"/>
                </a:solidFill>
              </a:rPr>
              <a:t>This City now doth, like a garment, wear</a:t>
            </a:r>
          </a:p>
          <a:p>
            <a:r>
              <a:rPr lang="en-GB" sz="2200" dirty="0">
                <a:solidFill>
                  <a:schemeClr val="bg1"/>
                </a:solidFill>
              </a:rPr>
              <a:t>The beauty of the morning; silent, bare,</a:t>
            </a:r>
          </a:p>
          <a:p>
            <a:r>
              <a:rPr lang="en-GB" sz="2200" dirty="0">
                <a:solidFill>
                  <a:schemeClr val="bg1"/>
                </a:solidFill>
              </a:rPr>
              <a:t>Ships, towers, domes, theatres, and temples lie</a:t>
            </a:r>
          </a:p>
          <a:p>
            <a:r>
              <a:rPr lang="en-GB" sz="2200" dirty="0">
                <a:solidFill>
                  <a:schemeClr val="bg1"/>
                </a:solidFill>
              </a:rPr>
              <a:t>Open unto the fields, and to the sky;</a:t>
            </a:r>
          </a:p>
          <a:p>
            <a:r>
              <a:rPr lang="en-GB" sz="2200" dirty="0">
                <a:solidFill>
                  <a:schemeClr val="bg1"/>
                </a:solidFill>
              </a:rPr>
              <a:t>All bright and glittering in the smokeless air.</a:t>
            </a:r>
          </a:p>
          <a:p>
            <a:r>
              <a:rPr lang="en-GB" sz="2200" dirty="0">
                <a:solidFill>
                  <a:schemeClr val="bg1"/>
                </a:solidFill>
              </a:rPr>
              <a:t>Never did sun more beautifully steep</a:t>
            </a:r>
          </a:p>
          <a:p>
            <a:r>
              <a:rPr lang="en-GB" sz="2200" dirty="0">
                <a:solidFill>
                  <a:schemeClr val="bg1"/>
                </a:solidFill>
              </a:rPr>
              <a:t>In his first splendour, valley, rock, or hill;</a:t>
            </a:r>
          </a:p>
          <a:p>
            <a:r>
              <a:rPr lang="en-GB" sz="2200" dirty="0">
                <a:solidFill>
                  <a:schemeClr val="bg1"/>
                </a:solidFill>
              </a:rPr>
              <a:t>Ne'er saw I, never felt, a calm so deep!</a:t>
            </a:r>
          </a:p>
          <a:p>
            <a:r>
              <a:rPr lang="en-GB" sz="2200" dirty="0">
                <a:solidFill>
                  <a:schemeClr val="bg1"/>
                </a:solidFill>
              </a:rPr>
              <a:t>The river </a:t>
            </a:r>
            <a:r>
              <a:rPr lang="en-GB" sz="2200" dirty="0" err="1">
                <a:solidFill>
                  <a:schemeClr val="bg1"/>
                </a:solidFill>
              </a:rPr>
              <a:t>glideth</a:t>
            </a:r>
            <a:r>
              <a:rPr lang="en-GB" sz="2200" dirty="0">
                <a:solidFill>
                  <a:schemeClr val="bg1"/>
                </a:solidFill>
              </a:rPr>
              <a:t> at his own sweet will:</a:t>
            </a:r>
          </a:p>
          <a:p>
            <a:r>
              <a:rPr lang="en-GB" sz="2200" dirty="0">
                <a:solidFill>
                  <a:schemeClr val="bg1"/>
                </a:solidFill>
              </a:rPr>
              <a:t>Dear God! the very houses seem asleep;</a:t>
            </a:r>
          </a:p>
          <a:p>
            <a:r>
              <a:rPr lang="en-GB" sz="2200" dirty="0">
                <a:solidFill>
                  <a:schemeClr val="bg1"/>
                </a:solidFill>
              </a:rPr>
              <a:t>And all that mighty heart is lying still!</a:t>
            </a:r>
          </a:p>
          <a:p>
            <a:r>
              <a:rPr lang="en-GB" sz="2200" dirty="0">
                <a:solidFill>
                  <a:schemeClr val="bg1"/>
                </a:solidFill>
              </a:rPr>
              <a:t> </a:t>
            </a:r>
            <a:endParaRPr lang="en-GB" dirty="0">
              <a:solidFill>
                <a:schemeClr val="bg1"/>
              </a:solidFill>
            </a:endParaRPr>
          </a:p>
        </p:txBody>
      </p:sp>
      <p:sp>
        <p:nvSpPr>
          <p:cNvPr id="8" name="TextBox 7">
            <a:extLst>
              <a:ext uri="{FF2B5EF4-FFF2-40B4-BE49-F238E27FC236}">
                <a16:creationId xmlns:a16="http://schemas.microsoft.com/office/drawing/2014/main" id="{10D5E38A-4629-42C3-9220-C369C3A04C21}"/>
              </a:ext>
            </a:extLst>
          </p:cNvPr>
          <p:cNvSpPr txBox="1"/>
          <p:nvPr/>
        </p:nvSpPr>
        <p:spPr>
          <a:xfrm>
            <a:off x="504056" y="548680"/>
            <a:ext cx="9480376" cy="461665"/>
          </a:xfrm>
          <a:prstGeom prst="rect">
            <a:avLst/>
          </a:prstGeom>
          <a:noFill/>
        </p:spPr>
        <p:txBody>
          <a:bodyPr wrap="square">
            <a:spAutoFit/>
          </a:bodyPr>
          <a:lstStyle/>
          <a:p>
            <a:r>
              <a:rPr lang="en-GB" sz="2400" dirty="0">
                <a:solidFill>
                  <a:srgbClr val="92D050"/>
                </a:solidFill>
                <a:latin typeface="+mj-lt"/>
              </a:rPr>
              <a:t>Composed upon Westminster Bridge, September 3, 1802 </a:t>
            </a:r>
          </a:p>
        </p:txBody>
      </p:sp>
      <p:sp>
        <p:nvSpPr>
          <p:cNvPr id="6" name="TextBox 5">
            <a:extLst>
              <a:ext uri="{FF2B5EF4-FFF2-40B4-BE49-F238E27FC236}">
                <a16:creationId xmlns:a16="http://schemas.microsoft.com/office/drawing/2014/main" id="{35916401-533E-4CF6-B0EB-5D78FF12769C}"/>
              </a:ext>
            </a:extLst>
          </p:cNvPr>
          <p:cNvSpPr txBox="1"/>
          <p:nvPr/>
        </p:nvSpPr>
        <p:spPr>
          <a:xfrm>
            <a:off x="6334628" y="5877272"/>
            <a:ext cx="6096000" cy="400110"/>
          </a:xfrm>
          <a:prstGeom prst="rect">
            <a:avLst/>
          </a:prstGeom>
          <a:noFill/>
        </p:spPr>
        <p:txBody>
          <a:bodyPr wrap="square">
            <a:spAutoFit/>
          </a:bodyPr>
          <a:lstStyle/>
          <a:p>
            <a:r>
              <a:rPr lang="en-GB" sz="2000" dirty="0">
                <a:solidFill>
                  <a:srgbClr val="92D050"/>
                </a:solidFill>
              </a:rPr>
              <a:t>Wordsworth </a:t>
            </a:r>
          </a:p>
        </p:txBody>
      </p:sp>
    </p:spTree>
    <p:extLst>
      <p:ext uri="{BB962C8B-B14F-4D97-AF65-F5344CB8AC3E}">
        <p14:creationId xmlns:p14="http://schemas.microsoft.com/office/powerpoint/2010/main" val="37344001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A544A-E53C-42DA-8BD1-392C3AD9D657}"/>
              </a:ext>
            </a:extLst>
          </p:cNvPr>
          <p:cNvSpPr>
            <a:spLocks noGrp="1"/>
          </p:cNvSpPr>
          <p:nvPr>
            <p:ph type="title"/>
          </p:nvPr>
        </p:nvSpPr>
        <p:spPr>
          <a:xfrm>
            <a:off x="9624392" y="6093296"/>
            <a:ext cx="2671192" cy="825280"/>
          </a:xfrm>
        </p:spPr>
        <p:txBody>
          <a:bodyPr>
            <a:normAutofit/>
          </a:bodyPr>
          <a:lstStyle/>
          <a:p>
            <a:r>
              <a:rPr lang="en-GB" sz="2400" dirty="0">
                <a:solidFill>
                  <a:srgbClr val="92D050"/>
                </a:solidFill>
                <a:effectLst>
                  <a:outerShdw blurRad="38100" dist="38100" dir="2700000" algn="tl">
                    <a:srgbClr val="000000">
                      <a:alpha val="43137"/>
                    </a:srgbClr>
                  </a:outerShdw>
                </a:effectLst>
              </a:rPr>
              <a:t>Little </a:t>
            </a:r>
            <a:r>
              <a:rPr lang="en-GB" sz="2400" dirty="0" err="1">
                <a:solidFill>
                  <a:srgbClr val="92D050"/>
                </a:solidFill>
                <a:effectLst>
                  <a:outerShdw blurRad="38100" dist="38100" dir="2700000" algn="tl">
                    <a:srgbClr val="000000">
                      <a:alpha val="43137"/>
                    </a:srgbClr>
                  </a:outerShdw>
                </a:effectLst>
              </a:rPr>
              <a:t>dorrit</a:t>
            </a:r>
            <a:endParaRPr lang="en-GB" sz="2400" dirty="0">
              <a:solidFill>
                <a:srgbClr val="92D050"/>
              </a:solidFill>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AEEE1A4B-7E29-4C1E-AA23-1F7A288B3439}"/>
              </a:ext>
            </a:extLst>
          </p:cNvPr>
          <p:cNvSpPr>
            <a:spLocks noGrp="1"/>
          </p:cNvSpPr>
          <p:nvPr>
            <p:ph idx="1"/>
          </p:nvPr>
        </p:nvSpPr>
        <p:spPr>
          <a:xfrm>
            <a:off x="13400" y="5288"/>
            <a:ext cx="11600184" cy="6597352"/>
          </a:xfrm>
        </p:spPr>
        <p:txBody>
          <a:bodyPr>
            <a:noAutofit/>
          </a:bodyPr>
          <a:lstStyle/>
          <a:p>
            <a:pPr marL="118872" indent="0" algn="just">
              <a:buNone/>
            </a:pPr>
            <a:r>
              <a:rPr lang="en-GB" sz="1700" b="0" i="0" dirty="0">
                <a:solidFill>
                  <a:schemeClr val="bg1"/>
                </a:solidFill>
                <a:effectLst/>
                <a:latin typeface="Palatino Linotype" panose="02040502050505030304" pitchFamily="18" charset="0"/>
              </a:rPr>
              <a:t>It was </a:t>
            </a:r>
            <a:r>
              <a:rPr lang="en-GB" sz="1700" b="0" i="0" dirty="0">
                <a:solidFill>
                  <a:srgbClr val="92D050"/>
                </a:solidFill>
                <a:effectLst/>
                <a:latin typeface="Palatino Linotype" panose="02040502050505030304" pitchFamily="18" charset="0"/>
              </a:rPr>
              <a:t>a Sunday evening in London, </a:t>
            </a:r>
            <a:r>
              <a:rPr lang="en-GB" sz="1700" b="0" i="0" dirty="0">
                <a:solidFill>
                  <a:schemeClr val="bg1"/>
                </a:solidFill>
                <a:effectLst/>
                <a:latin typeface="Palatino Linotype" panose="02040502050505030304" pitchFamily="18" charset="0"/>
              </a:rPr>
              <a:t>gloomy, close, and stale. Maddening church bells of all degrees of dissonance, sharp and flat, cracked and clear, fast and slow, made the brick-and-mortar echoes hideous. Melancholy streets, in a penitential garb of soot, steeped the souls of the people who were condemned to look at them out of windows, in dire despondency. In every thoroughfare, up almost every alley, and down almost every turning, some doleful bell was throbbing, jerking, tolling, as if the Plague were in the city and the dead-carts were going round. </a:t>
            </a:r>
            <a:r>
              <a:rPr lang="en-GB" sz="1700" b="0" i="0" dirty="0">
                <a:solidFill>
                  <a:srgbClr val="92D050"/>
                </a:solidFill>
                <a:effectLst/>
                <a:latin typeface="Palatino Linotype" panose="02040502050505030304" pitchFamily="18" charset="0"/>
              </a:rPr>
              <a:t>Everything was bolted and barred that could by possibility furnish relief to an overworked people. No pictures, no unfamiliar animals, no rare plants or flowers, no natural or artificial wonders of the ancient world—all </a:t>
            </a:r>
            <a:r>
              <a:rPr lang="en-GB" sz="1700" b="0" i="1" dirty="0">
                <a:solidFill>
                  <a:srgbClr val="92D050"/>
                </a:solidFill>
                <a:effectLst/>
                <a:latin typeface="Palatino Linotype" panose="02040502050505030304" pitchFamily="18" charset="0"/>
              </a:rPr>
              <a:t>taboo</a:t>
            </a:r>
            <a:r>
              <a:rPr lang="en-GB" sz="1700" b="0" i="0" dirty="0">
                <a:solidFill>
                  <a:srgbClr val="92D050"/>
                </a:solidFill>
                <a:effectLst/>
                <a:latin typeface="Palatino Linotype" panose="02040502050505030304" pitchFamily="18" charset="0"/>
              </a:rPr>
              <a:t> with that enlightened strictness, that the ugly South Sea gods in the British Museum might have supposed themselves at home again. Nothing to see but streets, streets, streets. Nothing to breathe but streets, streets, streets. Nothing to change the brooding mind, or raise it up. Nothing for the spent toiler to do, but to compare the monotony of his seventh day with the monotony of his six days, think what a weary life he led,</a:t>
            </a:r>
            <a:r>
              <a:rPr lang="en-GB" sz="1700" b="0" i="0" dirty="0">
                <a:solidFill>
                  <a:schemeClr val="bg1"/>
                </a:solidFill>
                <a:effectLst/>
                <a:latin typeface="Palatino Linotype" panose="02040502050505030304" pitchFamily="18" charset="0"/>
              </a:rPr>
              <a:t> and make the best of it—or the worst, according to the probabilities.</a:t>
            </a:r>
          </a:p>
          <a:p>
            <a:pPr marL="118872" indent="0" algn="just">
              <a:buNone/>
            </a:pPr>
            <a:endParaRPr lang="en-GB" sz="800" dirty="0">
              <a:solidFill>
                <a:schemeClr val="bg1"/>
              </a:solidFill>
              <a:latin typeface="Palatino Linotype" panose="02040502050505030304" pitchFamily="18" charset="0"/>
            </a:endParaRPr>
          </a:p>
          <a:p>
            <a:pPr marL="118872" indent="0" algn="just">
              <a:buNone/>
            </a:pPr>
            <a:r>
              <a:rPr lang="en-GB" sz="1700" b="0" i="0" dirty="0">
                <a:solidFill>
                  <a:schemeClr val="bg1"/>
                </a:solidFill>
                <a:effectLst/>
                <a:latin typeface="Palatino Linotype" panose="02040502050505030304" pitchFamily="18" charset="0"/>
              </a:rPr>
              <a:t>At such a happy time, so propitious to the interests of religion and morality, Mr Arthur </a:t>
            </a:r>
            <a:r>
              <a:rPr lang="en-GB" sz="1700" b="0" i="0" dirty="0" err="1">
                <a:solidFill>
                  <a:schemeClr val="bg1"/>
                </a:solidFill>
                <a:effectLst/>
                <a:latin typeface="Palatino Linotype" panose="02040502050505030304" pitchFamily="18" charset="0"/>
              </a:rPr>
              <a:t>Clennam</a:t>
            </a:r>
            <a:r>
              <a:rPr lang="en-GB" sz="1700" b="0" i="0" dirty="0">
                <a:solidFill>
                  <a:schemeClr val="bg1"/>
                </a:solidFill>
                <a:effectLst/>
                <a:latin typeface="Palatino Linotype" panose="02040502050505030304" pitchFamily="18" charset="0"/>
              </a:rPr>
              <a:t>, newly arrived from Marseilles by way of Dover, and by Dover coach the Blue-eyed Maid, sat in the window of a coffee-house on Ludgate Hill. Ten thousand responsible houses surrounded him, frowning as heavily on the streets they composed, as if they were every one inhabited by the ten young men of the </a:t>
            </a:r>
            <a:r>
              <a:rPr lang="en-GB" sz="1700" b="0" i="0" dirty="0" err="1">
                <a:solidFill>
                  <a:schemeClr val="bg1"/>
                </a:solidFill>
                <a:effectLst/>
                <a:latin typeface="Palatino Linotype" panose="02040502050505030304" pitchFamily="18" charset="0"/>
              </a:rPr>
              <a:t>Calender’s</a:t>
            </a:r>
            <a:r>
              <a:rPr lang="en-GB" sz="1700" b="0" i="0" dirty="0">
                <a:solidFill>
                  <a:schemeClr val="bg1"/>
                </a:solidFill>
                <a:effectLst/>
                <a:latin typeface="Palatino Linotype" panose="02040502050505030304" pitchFamily="18" charset="0"/>
              </a:rPr>
              <a:t> story, who blackened their faces and bemoaned their miseries every night. </a:t>
            </a:r>
            <a:r>
              <a:rPr lang="en-GB" sz="1700" b="0" i="0" dirty="0">
                <a:solidFill>
                  <a:srgbClr val="92D050"/>
                </a:solidFill>
                <a:effectLst/>
                <a:latin typeface="Palatino Linotype" panose="02040502050505030304" pitchFamily="18" charset="0"/>
              </a:rPr>
              <a:t>Fifty thousand lairs surrounded him where people lived so unwholesomely that fair water put into their crowded rooms on Saturday night, would be corrupt on Sunday morning; albeit my lord, their county member, was amazed that they failed to sleep in company with their butcher’s meat. Miles of close wells and pits of houses, where the inhabitants gasped for air, stretched far away towards every point of the compass. </a:t>
            </a:r>
            <a:r>
              <a:rPr lang="en-GB" sz="1700" b="0" i="0" dirty="0">
                <a:solidFill>
                  <a:schemeClr val="bg1"/>
                </a:solidFill>
                <a:effectLst/>
                <a:latin typeface="Palatino Linotype" panose="02040502050505030304" pitchFamily="18" charset="0"/>
              </a:rPr>
              <a:t>Through the heart of the town a deadly sewer ebbed and flowed, in the place of a fine fresh river. What secular want could the million or so of human beings whose daily labour, six days in the week, lay among these Arcadian objects, from the sweet sameness of which they had no escape between the cradle and the grave—what secular want could they possibly have upon their seventh day? Clearly they could want nothing but a stringent policeman.</a:t>
            </a:r>
          </a:p>
          <a:p>
            <a:pPr marL="118872" indent="0">
              <a:buNone/>
            </a:pPr>
            <a:r>
              <a:rPr lang="en-GB" sz="1700" dirty="0">
                <a:solidFill>
                  <a:schemeClr val="bg1"/>
                </a:solidFill>
              </a:rPr>
              <a:t> </a:t>
            </a:r>
          </a:p>
        </p:txBody>
      </p:sp>
    </p:spTree>
    <p:extLst>
      <p:ext uri="{BB962C8B-B14F-4D97-AF65-F5344CB8AC3E}">
        <p14:creationId xmlns:p14="http://schemas.microsoft.com/office/powerpoint/2010/main" val="19669770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Rot="1" noChangeArrowheads="1"/>
          </p:cNvSpPr>
          <p:nvPr>
            <p:ph type="title"/>
          </p:nvPr>
        </p:nvSpPr>
        <p:spPr>
          <a:xfrm>
            <a:off x="1127448" y="476250"/>
            <a:ext cx="9021440" cy="1143000"/>
          </a:xfrm>
        </p:spPr>
        <p:txBody>
          <a:bodyPr>
            <a:normAutofit/>
          </a:bodyPr>
          <a:lstStyle/>
          <a:p>
            <a:pPr eaLnBrk="1" hangingPunct="1"/>
            <a:r>
              <a:rPr lang="en-GB" sz="3600" b="0" dirty="0">
                <a:solidFill>
                  <a:srgbClr val="92D050"/>
                </a:solidFill>
              </a:rPr>
              <a:t>VISIONS OF THE CITY: </a:t>
            </a:r>
            <a:br>
              <a:rPr lang="en-GB" sz="5400" b="0" dirty="0">
                <a:solidFill>
                  <a:srgbClr val="92D050"/>
                </a:solidFill>
                <a:effectLst/>
              </a:rPr>
            </a:br>
            <a:r>
              <a:rPr lang="en-GB" sz="2800" b="0" i="1" dirty="0">
                <a:solidFill>
                  <a:srgbClr val="92D050"/>
                </a:solidFill>
              </a:rPr>
              <a:t>corrupting the classical ideal</a:t>
            </a:r>
            <a:endParaRPr lang="en-GB" sz="4800" b="0" i="1" dirty="0">
              <a:solidFill>
                <a:srgbClr val="92D050"/>
              </a:solidFill>
              <a:effectLst/>
            </a:endParaRPr>
          </a:p>
        </p:txBody>
      </p:sp>
      <p:sp>
        <p:nvSpPr>
          <p:cNvPr id="180227" name="Rectangle 3"/>
          <p:cNvSpPr>
            <a:spLocks noGrp="1" noChangeArrowheads="1"/>
          </p:cNvSpPr>
          <p:nvPr>
            <p:ph type="body" idx="1"/>
          </p:nvPr>
        </p:nvSpPr>
        <p:spPr>
          <a:xfrm>
            <a:off x="1343472" y="1916832"/>
            <a:ext cx="10020152" cy="4352925"/>
          </a:xfrm>
        </p:spPr>
        <p:txBody>
          <a:bodyPr/>
          <a:lstStyle/>
          <a:p>
            <a:pPr eaLnBrk="1" hangingPunct="1">
              <a:buFont typeface="Wingdings" pitchFamily="2" charset="2"/>
              <a:buNone/>
              <a:defRPr/>
            </a:pPr>
            <a:r>
              <a:rPr lang="en-GB" dirty="0"/>
              <a:t>	</a:t>
            </a:r>
            <a:r>
              <a:rPr lang="en-GB" sz="2400" dirty="0">
                <a:solidFill>
                  <a:schemeClr val="bg1"/>
                </a:solidFill>
              </a:rPr>
              <a:t>Struggle, indifference, loss of purpose, loss of meaning – features of nineteenth-century social experience and of a common interpretation of the new scientific world-view – have found, in the City, a habitation and a name. For the city is not only, in this vision, a form of modern life; it is the physical embodiment of a decisive modern consciousness.</a:t>
            </a:r>
            <a:r>
              <a:rPr lang="en-GB" sz="2800" dirty="0">
                <a:solidFill>
                  <a:schemeClr val="bg1"/>
                </a:solidFill>
              </a:rPr>
              <a:t> </a:t>
            </a:r>
          </a:p>
          <a:p>
            <a:pPr eaLnBrk="1" hangingPunct="1">
              <a:buFont typeface="Wingdings" pitchFamily="2" charset="2"/>
              <a:buNone/>
              <a:defRPr/>
            </a:pPr>
            <a:r>
              <a:rPr lang="en-GB" sz="2800" dirty="0">
                <a:solidFill>
                  <a:schemeClr val="bg1"/>
                </a:solidFill>
              </a:rPr>
              <a:t>		</a:t>
            </a:r>
            <a:r>
              <a:rPr lang="en-GB" sz="2000" dirty="0">
                <a:solidFill>
                  <a:schemeClr val="bg1"/>
                </a:solidFill>
              </a:rPr>
              <a:t>Raymond Williams, ‘Modernism and the Metropolis’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0E9EF3B-2147-4E84-BCF5-97D5D0246A24}"/>
              </a:ext>
            </a:extLst>
          </p:cNvPr>
          <p:cNvSpPr>
            <a:spLocks noGrp="1"/>
          </p:cNvSpPr>
          <p:nvPr>
            <p:ph idx="1"/>
          </p:nvPr>
        </p:nvSpPr>
        <p:spPr>
          <a:xfrm>
            <a:off x="479376" y="620688"/>
            <a:ext cx="10972800" cy="5223383"/>
          </a:xfrm>
        </p:spPr>
        <p:txBody>
          <a:bodyPr>
            <a:normAutofit/>
          </a:bodyPr>
          <a:lstStyle/>
          <a:p>
            <a:pPr marL="118872" indent="0">
              <a:lnSpc>
                <a:spcPct val="107000"/>
              </a:lnSpc>
              <a:spcAft>
                <a:spcPts val="600"/>
              </a:spcAft>
              <a:buNone/>
            </a:pPr>
            <a:endParaRPr lang="en-GB" sz="2400" dirty="0">
              <a:solidFill>
                <a:schemeClr val="bg1"/>
              </a:solidFill>
              <a:latin typeface="Palatino Linotype" panose="02040502050505030304" pitchFamily="18" charset="0"/>
              <a:cs typeface="Times New Roman" panose="02020603050405020304" pitchFamily="18" charset="0"/>
            </a:endParaRPr>
          </a:p>
          <a:p>
            <a:pPr marL="118872" indent="0">
              <a:buNone/>
            </a:pPr>
            <a:endParaRPr lang="en-GB" sz="2000" dirty="0"/>
          </a:p>
        </p:txBody>
      </p:sp>
      <p:sp>
        <p:nvSpPr>
          <p:cNvPr id="7" name="TextBox 6">
            <a:extLst>
              <a:ext uri="{FF2B5EF4-FFF2-40B4-BE49-F238E27FC236}">
                <a16:creationId xmlns:a16="http://schemas.microsoft.com/office/drawing/2014/main" id="{613652C8-F90A-472C-9A48-62E0681B95D4}"/>
              </a:ext>
            </a:extLst>
          </p:cNvPr>
          <p:cNvSpPr txBox="1"/>
          <p:nvPr/>
        </p:nvSpPr>
        <p:spPr>
          <a:xfrm>
            <a:off x="335360" y="320456"/>
            <a:ext cx="11953328" cy="6217087"/>
          </a:xfrm>
          <a:prstGeom prst="rect">
            <a:avLst/>
          </a:prstGeom>
          <a:noFill/>
        </p:spPr>
        <p:txBody>
          <a:bodyPr wrap="square">
            <a:spAutoFit/>
          </a:bodyPr>
          <a:lstStyle/>
          <a:p>
            <a:r>
              <a:rPr lang="en-GB" sz="2000" dirty="0">
                <a:solidFill>
                  <a:schemeClr val="bg1"/>
                </a:solidFill>
              </a:rPr>
              <a:t>It was by this time about nine in the morning, and the first fog of the season. A great chocolate-coloured pall lowered over heaven, but the wind was continually charging and routing these embattled vapours; so that as the cab crawled from street to street, Mr. Utterson beheld a </a:t>
            </a:r>
            <a:r>
              <a:rPr lang="en-GB" sz="2000" dirty="0" err="1">
                <a:solidFill>
                  <a:schemeClr val="bg1"/>
                </a:solidFill>
              </a:rPr>
              <a:t>marvelous</a:t>
            </a:r>
            <a:r>
              <a:rPr lang="en-GB" sz="2000" dirty="0">
                <a:solidFill>
                  <a:schemeClr val="bg1"/>
                </a:solidFill>
              </a:rPr>
              <a:t> number of degrees and hues of twilight; for here it would be dark like the back-end of evening; and there would be a glow of a rich, lurid brown, like the light of some strange conflagration; and here, for a moment, the fog would be quite broken up, and a haggard shaft of daylight would glance in between the swirling wreaths. </a:t>
            </a:r>
            <a:r>
              <a:rPr lang="en-GB" sz="2000" dirty="0">
                <a:solidFill>
                  <a:srgbClr val="92D050"/>
                </a:solidFill>
              </a:rPr>
              <a:t>The dismal quarter of Soho seen under these changing glimpses, with its muddy ways, and slatternly passengers, and its lamps, which had never been extinguished or had been kindled afresh to combat this mournful reinvasion of darkness, </a:t>
            </a:r>
            <a:r>
              <a:rPr lang="en-GB" sz="2000" dirty="0">
                <a:solidFill>
                  <a:schemeClr val="bg1"/>
                </a:solidFill>
              </a:rPr>
              <a:t>seemed, in the lawyer’s eyes, like a district of some city in a nightmare. The thoughts of his mind, besides, were of the gloomiest dye; and when he glanced at the companion of his drive, he was conscious of some touch of that terror of the law and the law’s officers, which may at times assail the most honest.</a:t>
            </a:r>
          </a:p>
          <a:p>
            <a:endParaRPr lang="en-GB" sz="2000" dirty="0">
              <a:solidFill>
                <a:schemeClr val="bg1"/>
              </a:solidFill>
            </a:endParaRPr>
          </a:p>
          <a:p>
            <a:r>
              <a:rPr lang="en-GB" sz="2000" dirty="0">
                <a:solidFill>
                  <a:schemeClr val="bg1"/>
                </a:solidFill>
              </a:rPr>
              <a:t>As the cab drew up before the address indicated, the fog lifted a little and showed him </a:t>
            </a:r>
            <a:r>
              <a:rPr lang="en-GB" sz="2000" dirty="0">
                <a:solidFill>
                  <a:srgbClr val="92D050"/>
                </a:solidFill>
              </a:rPr>
              <a:t>a dingy street, a gin palace, a low French eating house, a shop for the retail of penny numbers and twopenny salads, many ragged children huddled in the doorways, and many women of many different nationalities passing out, key in hand, to have a morning glass; </a:t>
            </a:r>
            <a:r>
              <a:rPr lang="en-GB" sz="2000" dirty="0">
                <a:solidFill>
                  <a:schemeClr val="bg1"/>
                </a:solidFill>
              </a:rPr>
              <a:t>and the next moment the fog settled down again upon that part, as brown as umber, and cut him off from his blackguardly surroundings. This was the home of Henry Jekyll’s favourite; of a man who was heir to a quarter of a million sterling.</a:t>
            </a:r>
          </a:p>
          <a:p>
            <a:endParaRPr lang="en-GB" dirty="0">
              <a:solidFill>
                <a:schemeClr val="bg1"/>
              </a:solidFill>
            </a:endParaRPr>
          </a:p>
        </p:txBody>
      </p:sp>
      <p:sp>
        <p:nvSpPr>
          <p:cNvPr id="9" name="Title 1">
            <a:extLst>
              <a:ext uri="{FF2B5EF4-FFF2-40B4-BE49-F238E27FC236}">
                <a16:creationId xmlns:a16="http://schemas.microsoft.com/office/drawing/2014/main" id="{6570372F-083C-4A0B-A897-3E6C35CFC357}"/>
              </a:ext>
            </a:extLst>
          </p:cNvPr>
          <p:cNvSpPr>
            <a:spLocks noGrp="1"/>
          </p:cNvSpPr>
          <p:nvPr>
            <p:ph type="title"/>
          </p:nvPr>
        </p:nvSpPr>
        <p:spPr>
          <a:xfrm>
            <a:off x="5688073" y="6284261"/>
            <a:ext cx="6624737" cy="600018"/>
          </a:xfrm>
        </p:spPr>
        <p:txBody>
          <a:bodyPr>
            <a:noAutofit/>
          </a:bodyPr>
          <a:lstStyle/>
          <a:p>
            <a:r>
              <a:rPr lang="en-GB" sz="2000" dirty="0">
                <a:solidFill>
                  <a:srgbClr val="92D050"/>
                </a:solidFill>
                <a:latin typeface="Felix Titling" pitchFamily="82" charset="0"/>
              </a:rPr>
              <a:t>The strange tale of </a:t>
            </a:r>
            <a:r>
              <a:rPr lang="en-GB" sz="2000" dirty="0" err="1">
                <a:solidFill>
                  <a:srgbClr val="92D050"/>
                </a:solidFill>
                <a:latin typeface="Felix Titling" pitchFamily="82" charset="0"/>
              </a:rPr>
              <a:t>dr</a:t>
            </a:r>
            <a:r>
              <a:rPr lang="en-GB" sz="2000" dirty="0">
                <a:solidFill>
                  <a:srgbClr val="92D050"/>
                </a:solidFill>
                <a:latin typeface="Felix Titling" pitchFamily="82" charset="0"/>
              </a:rPr>
              <a:t> Jekyll and </a:t>
            </a:r>
            <a:r>
              <a:rPr lang="en-GB" sz="2000" dirty="0" err="1">
                <a:solidFill>
                  <a:srgbClr val="92D050"/>
                </a:solidFill>
                <a:latin typeface="Felix Titling" pitchFamily="82" charset="0"/>
              </a:rPr>
              <a:t>mr</a:t>
            </a:r>
            <a:r>
              <a:rPr lang="en-GB" sz="2000" dirty="0">
                <a:solidFill>
                  <a:srgbClr val="92D050"/>
                </a:solidFill>
                <a:latin typeface="Felix Titling" pitchFamily="82" charset="0"/>
              </a:rPr>
              <a:t> </a:t>
            </a:r>
            <a:r>
              <a:rPr lang="en-GB" sz="2000" dirty="0" err="1">
                <a:solidFill>
                  <a:srgbClr val="92D050"/>
                </a:solidFill>
                <a:latin typeface="Felix Titling" pitchFamily="82" charset="0"/>
              </a:rPr>
              <a:t>hyde</a:t>
            </a:r>
            <a:endParaRPr lang="en-GB" sz="2000" dirty="0">
              <a:solidFill>
                <a:srgbClr val="92D050"/>
              </a:solidFill>
              <a:latin typeface="Felix Titling" pitchFamily="82" charset="0"/>
            </a:endParaRPr>
          </a:p>
        </p:txBody>
      </p:sp>
    </p:spTree>
    <p:extLst>
      <p:ext uri="{BB962C8B-B14F-4D97-AF65-F5344CB8AC3E}">
        <p14:creationId xmlns:p14="http://schemas.microsoft.com/office/powerpoint/2010/main" val="24233465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65891" name="Rectangle 3"/>
          <p:cNvSpPr>
            <a:spLocks noGrp="1" noChangeArrowheads="1"/>
          </p:cNvSpPr>
          <p:nvPr>
            <p:ph type="body" idx="1"/>
          </p:nvPr>
        </p:nvSpPr>
        <p:spPr>
          <a:xfrm>
            <a:off x="1524000" y="304800"/>
            <a:ext cx="8305800" cy="3581400"/>
          </a:xfrm>
        </p:spPr>
        <p:txBody>
          <a:bodyPr/>
          <a:lstStyle/>
          <a:p>
            <a:pPr eaLnBrk="1" hangingPunct="1">
              <a:lnSpc>
                <a:spcPct val="90000"/>
              </a:lnSpc>
              <a:buFont typeface="Wingdings" pitchFamily="2" charset="2"/>
              <a:buNone/>
              <a:defRPr/>
            </a:pPr>
            <a:r>
              <a:rPr lang="en-GB" sz="2800" dirty="0">
                <a:solidFill>
                  <a:srgbClr val="CCCC99"/>
                </a:solidFill>
                <a:latin typeface="Times New Roman" pitchFamily="18" charset="0"/>
                <a:cs typeface="Times New Roman" pitchFamily="18" charset="0"/>
              </a:rPr>
              <a:t>	</a:t>
            </a:r>
            <a:r>
              <a:rPr lang="en-GB" sz="2000" dirty="0">
                <a:solidFill>
                  <a:srgbClr val="CCCC99"/>
                </a:solidFill>
                <a:latin typeface="Times New Roman" pitchFamily="18" charset="0"/>
                <a:cs typeface="Times New Roman" pitchFamily="18" charset="0"/>
              </a:rPr>
              <a:t>	</a:t>
            </a:r>
            <a:endParaRPr lang="en-GB" sz="2000" dirty="0">
              <a:cs typeface="Times New Roman" pitchFamily="18" charset="0"/>
            </a:endParaRPr>
          </a:p>
          <a:p>
            <a:pPr eaLnBrk="1" hangingPunct="1">
              <a:lnSpc>
                <a:spcPct val="90000"/>
              </a:lnSpc>
              <a:buFont typeface="Wingdings" pitchFamily="2" charset="2"/>
              <a:buNone/>
              <a:defRPr/>
            </a:pPr>
            <a:endParaRPr lang="en-GB" sz="800" dirty="0">
              <a:cs typeface="Times New Roman" pitchFamily="18" charset="0"/>
            </a:endParaRPr>
          </a:p>
          <a:p>
            <a:pPr algn="ctr" eaLnBrk="1" hangingPunct="1">
              <a:lnSpc>
                <a:spcPct val="90000"/>
              </a:lnSpc>
              <a:buFont typeface="Wingdings" pitchFamily="2" charset="2"/>
              <a:buNone/>
              <a:defRPr/>
            </a:pPr>
            <a:endParaRPr lang="en-GB" sz="1000" dirty="0">
              <a:cs typeface="Times New Roman" pitchFamily="18" charset="0"/>
            </a:endParaRPr>
          </a:p>
        </p:txBody>
      </p:sp>
      <p:sp>
        <p:nvSpPr>
          <p:cNvPr id="6148" name="Rectangle 5"/>
          <p:cNvSpPr>
            <a:spLocks noChangeArrowheads="1"/>
          </p:cNvSpPr>
          <p:nvPr/>
        </p:nvSpPr>
        <p:spPr bwMode="auto">
          <a:xfrm>
            <a:off x="1524000" y="3429000"/>
            <a:ext cx="9144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Garamond" pitchFamily="18" charset="0"/>
              </a:defRPr>
            </a:lvl1pPr>
            <a:lvl2pPr marL="742950" indent="-285750" eaLnBrk="0" hangingPunct="0">
              <a:defRPr>
                <a:solidFill>
                  <a:schemeClr val="tx1"/>
                </a:solidFill>
                <a:latin typeface="Garamond" pitchFamily="18" charset="0"/>
              </a:defRPr>
            </a:lvl2pPr>
            <a:lvl3pPr marL="1143000" indent="-228600" eaLnBrk="0" hangingPunct="0">
              <a:defRPr>
                <a:solidFill>
                  <a:schemeClr val="tx1"/>
                </a:solidFill>
                <a:latin typeface="Garamond" pitchFamily="18" charset="0"/>
              </a:defRPr>
            </a:lvl3pPr>
            <a:lvl4pPr marL="1600200" indent="-228600" eaLnBrk="0" hangingPunct="0">
              <a:defRPr>
                <a:solidFill>
                  <a:schemeClr val="tx1"/>
                </a:solidFill>
                <a:latin typeface="Garamond" pitchFamily="18" charset="0"/>
              </a:defRPr>
            </a:lvl4pPr>
            <a:lvl5pPr marL="2057400" indent="-228600" eaLnBrk="0" hangingPunct="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pPr eaLnBrk="1" hangingPunct="1"/>
            <a:r>
              <a:rPr lang="en-US" altLang="en-US" sz="2400">
                <a:latin typeface="Times New Roman" pitchFamily="18" charset="0"/>
              </a:rPr>
              <a:t> </a:t>
            </a:r>
          </a:p>
        </p:txBody>
      </p:sp>
      <p:sp>
        <p:nvSpPr>
          <p:cNvPr id="6153" name="Rectangle 10"/>
          <p:cNvSpPr>
            <a:spLocks noChangeArrowheads="1"/>
          </p:cNvSpPr>
          <p:nvPr/>
        </p:nvSpPr>
        <p:spPr bwMode="auto">
          <a:xfrm>
            <a:off x="1524000" y="3429000"/>
            <a:ext cx="9144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Garamond" pitchFamily="18" charset="0"/>
              </a:defRPr>
            </a:lvl1pPr>
            <a:lvl2pPr marL="742950" indent="-285750" eaLnBrk="0" hangingPunct="0">
              <a:defRPr>
                <a:solidFill>
                  <a:schemeClr val="tx1"/>
                </a:solidFill>
                <a:latin typeface="Garamond" pitchFamily="18" charset="0"/>
              </a:defRPr>
            </a:lvl2pPr>
            <a:lvl3pPr marL="1143000" indent="-228600" eaLnBrk="0" hangingPunct="0">
              <a:defRPr>
                <a:solidFill>
                  <a:schemeClr val="tx1"/>
                </a:solidFill>
                <a:latin typeface="Garamond" pitchFamily="18" charset="0"/>
              </a:defRPr>
            </a:lvl3pPr>
            <a:lvl4pPr marL="1600200" indent="-228600" eaLnBrk="0" hangingPunct="0">
              <a:defRPr>
                <a:solidFill>
                  <a:schemeClr val="tx1"/>
                </a:solidFill>
                <a:latin typeface="Garamond" pitchFamily="18" charset="0"/>
              </a:defRPr>
            </a:lvl4pPr>
            <a:lvl5pPr marL="2057400" indent="-228600" eaLnBrk="0" hangingPunct="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pPr eaLnBrk="1" hangingPunct="1"/>
            <a:r>
              <a:rPr lang="en-US" altLang="en-US" sz="2400">
                <a:latin typeface="Times New Roman" pitchFamily="18" charset="0"/>
              </a:rPr>
              <a:t> </a:t>
            </a:r>
          </a:p>
        </p:txBody>
      </p:sp>
      <p:sp>
        <p:nvSpPr>
          <p:cNvPr id="4" name="Rectangle 3">
            <a:extLst>
              <a:ext uri="{FF2B5EF4-FFF2-40B4-BE49-F238E27FC236}">
                <a16:creationId xmlns:a16="http://schemas.microsoft.com/office/drawing/2014/main" id="{4CC8A7D9-DF4F-4435-8ADD-14F295283918}"/>
              </a:ext>
            </a:extLst>
          </p:cNvPr>
          <p:cNvSpPr/>
          <p:nvPr/>
        </p:nvSpPr>
        <p:spPr>
          <a:xfrm>
            <a:off x="551384" y="113990"/>
            <a:ext cx="10044608" cy="6447919"/>
          </a:xfrm>
          <a:prstGeom prst="rect">
            <a:avLst/>
          </a:prstGeom>
        </p:spPr>
        <p:txBody>
          <a:bodyPr wrap="square">
            <a:spAutoFit/>
          </a:bodyPr>
          <a:lstStyle/>
          <a:p>
            <a:pPr lvl="1"/>
            <a:r>
              <a:rPr lang="en-GB" sz="2100" i="1" dirty="0" err="1">
                <a:solidFill>
                  <a:schemeClr val="bg1"/>
                </a:solidFill>
              </a:rPr>
              <a:t>S’io</a:t>
            </a:r>
            <a:r>
              <a:rPr lang="en-GB" sz="2100" i="1" dirty="0">
                <a:solidFill>
                  <a:schemeClr val="bg1"/>
                </a:solidFill>
              </a:rPr>
              <a:t> </a:t>
            </a:r>
            <a:r>
              <a:rPr lang="en-GB" sz="2100" i="1" dirty="0" err="1">
                <a:solidFill>
                  <a:schemeClr val="bg1"/>
                </a:solidFill>
              </a:rPr>
              <a:t>credesse</a:t>
            </a:r>
            <a:r>
              <a:rPr lang="en-GB" sz="2100" i="1" dirty="0">
                <a:solidFill>
                  <a:schemeClr val="bg1"/>
                </a:solidFill>
              </a:rPr>
              <a:t> </a:t>
            </a:r>
            <a:r>
              <a:rPr lang="en-GB" sz="2100" i="1" dirty="0" err="1">
                <a:solidFill>
                  <a:schemeClr val="bg1"/>
                </a:solidFill>
              </a:rPr>
              <a:t>che</a:t>
            </a:r>
            <a:r>
              <a:rPr lang="en-GB" sz="2100" i="1" dirty="0">
                <a:solidFill>
                  <a:schemeClr val="bg1"/>
                </a:solidFill>
              </a:rPr>
              <a:t> </a:t>
            </a:r>
            <a:r>
              <a:rPr lang="en-GB" sz="2100" i="1" dirty="0" err="1">
                <a:solidFill>
                  <a:schemeClr val="bg1"/>
                </a:solidFill>
              </a:rPr>
              <a:t>mia</a:t>
            </a:r>
            <a:r>
              <a:rPr lang="en-GB" sz="2100" i="1" dirty="0">
                <a:solidFill>
                  <a:schemeClr val="bg1"/>
                </a:solidFill>
              </a:rPr>
              <a:t> </a:t>
            </a:r>
            <a:r>
              <a:rPr lang="en-GB" sz="2100" i="1" dirty="0" err="1">
                <a:solidFill>
                  <a:schemeClr val="bg1"/>
                </a:solidFill>
              </a:rPr>
              <a:t>risposta</a:t>
            </a:r>
            <a:r>
              <a:rPr lang="en-GB" sz="2100" i="1" dirty="0">
                <a:solidFill>
                  <a:schemeClr val="bg1"/>
                </a:solidFill>
              </a:rPr>
              <a:t> fosse</a:t>
            </a:r>
          </a:p>
          <a:p>
            <a:pPr lvl="1"/>
            <a:r>
              <a:rPr lang="en-GB" sz="2100" i="1" dirty="0">
                <a:solidFill>
                  <a:schemeClr val="bg1"/>
                </a:solidFill>
              </a:rPr>
              <a:t>A persona </a:t>
            </a:r>
            <a:r>
              <a:rPr lang="en-GB" sz="2100" i="1" dirty="0" err="1">
                <a:solidFill>
                  <a:schemeClr val="bg1"/>
                </a:solidFill>
              </a:rPr>
              <a:t>che</a:t>
            </a:r>
            <a:r>
              <a:rPr lang="en-GB" sz="2100" i="1" dirty="0">
                <a:solidFill>
                  <a:schemeClr val="bg1"/>
                </a:solidFill>
              </a:rPr>
              <a:t> </a:t>
            </a:r>
            <a:r>
              <a:rPr lang="en-GB" sz="2100" i="1" dirty="0" err="1">
                <a:solidFill>
                  <a:schemeClr val="bg1"/>
                </a:solidFill>
              </a:rPr>
              <a:t>mai</a:t>
            </a:r>
            <a:r>
              <a:rPr lang="en-GB" sz="2100" i="1" dirty="0">
                <a:solidFill>
                  <a:schemeClr val="bg1"/>
                </a:solidFill>
              </a:rPr>
              <a:t> </a:t>
            </a:r>
            <a:r>
              <a:rPr lang="en-GB" sz="2100" i="1" dirty="0" err="1">
                <a:solidFill>
                  <a:schemeClr val="bg1"/>
                </a:solidFill>
              </a:rPr>
              <a:t>tornasse</a:t>
            </a:r>
            <a:r>
              <a:rPr lang="en-GB" sz="2100" i="1" dirty="0">
                <a:solidFill>
                  <a:schemeClr val="bg1"/>
                </a:solidFill>
              </a:rPr>
              <a:t> al </a:t>
            </a:r>
            <a:r>
              <a:rPr lang="en-GB" sz="2100" i="1" dirty="0" err="1">
                <a:solidFill>
                  <a:schemeClr val="bg1"/>
                </a:solidFill>
              </a:rPr>
              <a:t>mondo</a:t>
            </a:r>
            <a:r>
              <a:rPr lang="en-GB" sz="2100" i="1" dirty="0">
                <a:solidFill>
                  <a:schemeClr val="bg1"/>
                </a:solidFill>
              </a:rPr>
              <a:t>,</a:t>
            </a:r>
          </a:p>
          <a:p>
            <a:pPr lvl="1"/>
            <a:r>
              <a:rPr lang="en-GB" sz="2100" i="1" dirty="0">
                <a:solidFill>
                  <a:schemeClr val="bg1"/>
                </a:solidFill>
              </a:rPr>
              <a:t>Questa </a:t>
            </a:r>
            <a:r>
              <a:rPr lang="en-GB" sz="2100" i="1" dirty="0" err="1">
                <a:solidFill>
                  <a:schemeClr val="bg1"/>
                </a:solidFill>
              </a:rPr>
              <a:t>fiamma</a:t>
            </a:r>
            <a:r>
              <a:rPr lang="en-GB" sz="2100" i="1" dirty="0">
                <a:solidFill>
                  <a:schemeClr val="bg1"/>
                </a:solidFill>
              </a:rPr>
              <a:t> </a:t>
            </a:r>
            <a:r>
              <a:rPr lang="en-GB" sz="2100" i="1" dirty="0" err="1">
                <a:solidFill>
                  <a:schemeClr val="bg1"/>
                </a:solidFill>
              </a:rPr>
              <a:t>staria</a:t>
            </a:r>
            <a:r>
              <a:rPr lang="en-GB" sz="2100" i="1" dirty="0">
                <a:solidFill>
                  <a:schemeClr val="bg1"/>
                </a:solidFill>
              </a:rPr>
              <a:t> senza </a:t>
            </a:r>
            <a:r>
              <a:rPr lang="en-GB" sz="2100" i="1" dirty="0" err="1">
                <a:solidFill>
                  <a:schemeClr val="bg1"/>
                </a:solidFill>
              </a:rPr>
              <a:t>piu</a:t>
            </a:r>
            <a:r>
              <a:rPr lang="en-GB" sz="2100" i="1" dirty="0">
                <a:solidFill>
                  <a:schemeClr val="bg1"/>
                </a:solidFill>
              </a:rPr>
              <a:t> </a:t>
            </a:r>
            <a:r>
              <a:rPr lang="en-GB" sz="2100" i="1" dirty="0" err="1">
                <a:solidFill>
                  <a:schemeClr val="bg1"/>
                </a:solidFill>
              </a:rPr>
              <a:t>scosse</a:t>
            </a:r>
            <a:r>
              <a:rPr lang="en-GB" sz="2100" i="1" dirty="0">
                <a:solidFill>
                  <a:schemeClr val="bg1"/>
                </a:solidFill>
              </a:rPr>
              <a:t>.</a:t>
            </a:r>
          </a:p>
          <a:p>
            <a:pPr lvl="1"/>
            <a:r>
              <a:rPr lang="en-GB" sz="2100" i="1" dirty="0">
                <a:solidFill>
                  <a:schemeClr val="bg1"/>
                </a:solidFill>
              </a:rPr>
              <a:t>Ma </a:t>
            </a:r>
            <a:r>
              <a:rPr lang="en-GB" sz="2100" i="1" dirty="0" err="1">
                <a:solidFill>
                  <a:schemeClr val="bg1"/>
                </a:solidFill>
              </a:rPr>
              <a:t>perciocche</a:t>
            </a:r>
            <a:r>
              <a:rPr lang="en-GB" sz="2100" i="1" dirty="0">
                <a:solidFill>
                  <a:schemeClr val="bg1"/>
                </a:solidFill>
              </a:rPr>
              <a:t> </a:t>
            </a:r>
            <a:r>
              <a:rPr lang="en-GB" sz="2100" i="1" dirty="0" err="1">
                <a:solidFill>
                  <a:schemeClr val="bg1"/>
                </a:solidFill>
              </a:rPr>
              <a:t>giammai</a:t>
            </a:r>
            <a:r>
              <a:rPr lang="en-GB" sz="2100" i="1" dirty="0">
                <a:solidFill>
                  <a:schemeClr val="bg1"/>
                </a:solidFill>
              </a:rPr>
              <a:t> di </a:t>
            </a:r>
            <a:r>
              <a:rPr lang="en-GB" sz="2100" i="1" dirty="0" err="1">
                <a:solidFill>
                  <a:schemeClr val="bg1"/>
                </a:solidFill>
              </a:rPr>
              <a:t>questo</a:t>
            </a:r>
            <a:r>
              <a:rPr lang="en-GB" sz="2100" i="1" dirty="0">
                <a:solidFill>
                  <a:schemeClr val="bg1"/>
                </a:solidFill>
              </a:rPr>
              <a:t> </a:t>
            </a:r>
            <a:r>
              <a:rPr lang="en-GB" sz="2100" i="1" dirty="0" err="1">
                <a:solidFill>
                  <a:schemeClr val="bg1"/>
                </a:solidFill>
              </a:rPr>
              <a:t>fondo</a:t>
            </a:r>
            <a:endParaRPr lang="en-GB" sz="2100" i="1" dirty="0">
              <a:solidFill>
                <a:schemeClr val="bg1"/>
              </a:solidFill>
            </a:endParaRPr>
          </a:p>
          <a:p>
            <a:pPr lvl="1"/>
            <a:r>
              <a:rPr lang="en-GB" sz="2100" i="1" dirty="0">
                <a:solidFill>
                  <a:schemeClr val="bg1"/>
                </a:solidFill>
              </a:rPr>
              <a:t>Non </a:t>
            </a:r>
            <a:r>
              <a:rPr lang="en-GB" sz="2100" i="1" dirty="0" err="1">
                <a:solidFill>
                  <a:schemeClr val="bg1"/>
                </a:solidFill>
              </a:rPr>
              <a:t>torno</a:t>
            </a:r>
            <a:r>
              <a:rPr lang="en-GB" sz="2100" i="1" dirty="0">
                <a:solidFill>
                  <a:schemeClr val="bg1"/>
                </a:solidFill>
              </a:rPr>
              <a:t> vivo </a:t>
            </a:r>
            <a:r>
              <a:rPr lang="en-GB" sz="2100" i="1" dirty="0" err="1">
                <a:solidFill>
                  <a:schemeClr val="bg1"/>
                </a:solidFill>
              </a:rPr>
              <a:t>alcun</a:t>
            </a:r>
            <a:r>
              <a:rPr lang="en-GB" sz="2100" i="1" dirty="0">
                <a:solidFill>
                  <a:schemeClr val="bg1"/>
                </a:solidFill>
              </a:rPr>
              <a:t>, </a:t>
            </a:r>
            <a:r>
              <a:rPr lang="en-GB" sz="2100" i="1" dirty="0" err="1">
                <a:solidFill>
                  <a:schemeClr val="bg1"/>
                </a:solidFill>
              </a:rPr>
              <a:t>s’i’odo</a:t>
            </a:r>
            <a:r>
              <a:rPr lang="en-GB" sz="2100" i="1" dirty="0">
                <a:solidFill>
                  <a:schemeClr val="bg1"/>
                </a:solidFill>
              </a:rPr>
              <a:t> </a:t>
            </a:r>
            <a:r>
              <a:rPr lang="en-GB" sz="2100" i="1" dirty="0" err="1">
                <a:solidFill>
                  <a:schemeClr val="bg1"/>
                </a:solidFill>
              </a:rPr>
              <a:t>il</a:t>
            </a:r>
            <a:r>
              <a:rPr lang="en-GB" sz="2100" i="1" dirty="0">
                <a:solidFill>
                  <a:schemeClr val="bg1"/>
                </a:solidFill>
              </a:rPr>
              <a:t> </a:t>
            </a:r>
            <a:r>
              <a:rPr lang="en-GB" sz="2100" i="1" dirty="0" err="1">
                <a:solidFill>
                  <a:schemeClr val="bg1"/>
                </a:solidFill>
              </a:rPr>
              <a:t>vero</a:t>
            </a:r>
            <a:r>
              <a:rPr lang="en-GB" sz="2100" i="1" dirty="0">
                <a:solidFill>
                  <a:schemeClr val="bg1"/>
                </a:solidFill>
              </a:rPr>
              <a:t>,</a:t>
            </a:r>
          </a:p>
          <a:p>
            <a:pPr lvl="1"/>
            <a:r>
              <a:rPr lang="en-GB" sz="2100" i="1" dirty="0">
                <a:solidFill>
                  <a:schemeClr val="bg1"/>
                </a:solidFill>
              </a:rPr>
              <a:t>Senza </a:t>
            </a:r>
            <a:r>
              <a:rPr lang="en-GB" sz="2100" i="1" dirty="0" err="1">
                <a:solidFill>
                  <a:schemeClr val="bg1"/>
                </a:solidFill>
              </a:rPr>
              <a:t>tema</a:t>
            </a:r>
            <a:r>
              <a:rPr lang="en-GB" sz="2100" i="1" dirty="0">
                <a:solidFill>
                  <a:schemeClr val="bg1"/>
                </a:solidFill>
              </a:rPr>
              <a:t> </a:t>
            </a:r>
            <a:r>
              <a:rPr lang="en-GB" sz="2100" i="1" dirty="0" err="1">
                <a:solidFill>
                  <a:schemeClr val="bg1"/>
                </a:solidFill>
              </a:rPr>
              <a:t>d’infamia</a:t>
            </a:r>
            <a:r>
              <a:rPr lang="en-GB" sz="2100" i="1" dirty="0">
                <a:solidFill>
                  <a:schemeClr val="bg1"/>
                </a:solidFill>
              </a:rPr>
              <a:t> </a:t>
            </a:r>
            <a:r>
              <a:rPr lang="en-GB" sz="2100" i="1" dirty="0" err="1">
                <a:solidFill>
                  <a:schemeClr val="bg1"/>
                </a:solidFill>
              </a:rPr>
              <a:t>ti</a:t>
            </a:r>
            <a:r>
              <a:rPr lang="en-GB" sz="2100" i="1" dirty="0">
                <a:solidFill>
                  <a:schemeClr val="bg1"/>
                </a:solidFill>
              </a:rPr>
              <a:t> </a:t>
            </a:r>
            <a:r>
              <a:rPr lang="en-GB" sz="2100" i="1" dirty="0" err="1">
                <a:solidFill>
                  <a:schemeClr val="bg1"/>
                </a:solidFill>
              </a:rPr>
              <a:t>rispondo</a:t>
            </a:r>
            <a:r>
              <a:rPr lang="en-GB" sz="2100" i="1" dirty="0">
                <a:solidFill>
                  <a:schemeClr val="bg1"/>
                </a:solidFill>
              </a:rPr>
              <a:t>.</a:t>
            </a:r>
          </a:p>
          <a:p>
            <a:r>
              <a:rPr lang="en-GB" sz="2200" dirty="0">
                <a:solidFill>
                  <a:schemeClr val="bg1"/>
                </a:solidFill>
              </a:rPr>
              <a:t> </a:t>
            </a:r>
          </a:p>
          <a:p>
            <a:r>
              <a:rPr lang="en-GB" sz="2200" dirty="0">
                <a:solidFill>
                  <a:schemeClr val="bg1"/>
                </a:solidFill>
              </a:rPr>
              <a:t>LET us go then, you and I,	</a:t>
            </a:r>
          </a:p>
          <a:p>
            <a:r>
              <a:rPr lang="en-GB" sz="2200" dirty="0">
                <a:solidFill>
                  <a:schemeClr val="bg1"/>
                </a:solidFill>
              </a:rPr>
              <a:t>When the evening is spread out against the sky	</a:t>
            </a:r>
          </a:p>
          <a:p>
            <a:r>
              <a:rPr lang="en-GB" sz="2200" dirty="0">
                <a:solidFill>
                  <a:schemeClr val="bg1"/>
                </a:solidFill>
              </a:rPr>
              <a:t>Like a patient etherized upon a table;	</a:t>
            </a:r>
          </a:p>
          <a:p>
            <a:r>
              <a:rPr lang="en-GB" sz="2200" dirty="0">
                <a:solidFill>
                  <a:schemeClr val="bg1"/>
                </a:solidFill>
              </a:rPr>
              <a:t>Let us go, </a:t>
            </a:r>
            <a:r>
              <a:rPr lang="en-GB" sz="2200" dirty="0">
                <a:solidFill>
                  <a:srgbClr val="92D050"/>
                </a:solidFill>
              </a:rPr>
              <a:t>through certain half-deserted streets,	</a:t>
            </a:r>
          </a:p>
          <a:p>
            <a:r>
              <a:rPr lang="en-GB" sz="2200" dirty="0">
                <a:solidFill>
                  <a:srgbClr val="92D050"/>
                </a:solidFill>
              </a:rPr>
              <a:t>The muttering retreats</a:t>
            </a:r>
          </a:p>
          <a:p>
            <a:r>
              <a:rPr lang="en-GB" sz="2200" dirty="0">
                <a:solidFill>
                  <a:srgbClr val="92D050"/>
                </a:solidFill>
              </a:rPr>
              <a:t>Of restless nights in one-night cheap hotels	</a:t>
            </a:r>
          </a:p>
          <a:p>
            <a:r>
              <a:rPr lang="en-GB" sz="2200" dirty="0">
                <a:solidFill>
                  <a:srgbClr val="92D050"/>
                </a:solidFill>
              </a:rPr>
              <a:t>And sawdust restaurants with oyster-shells:	</a:t>
            </a:r>
          </a:p>
          <a:p>
            <a:r>
              <a:rPr lang="en-GB" sz="2200" dirty="0">
                <a:solidFill>
                  <a:schemeClr val="bg1"/>
                </a:solidFill>
              </a:rPr>
              <a:t>Streets that follow like a tedious argument	</a:t>
            </a:r>
          </a:p>
          <a:p>
            <a:r>
              <a:rPr lang="en-GB" sz="2200" dirty="0">
                <a:solidFill>
                  <a:schemeClr val="bg1"/>
                </a:solidFill>
              </a:rPr>
              <a:t>Of insidious intent	</a:t>
            </a:r>
          </a:p>
          <a:p>
            <a:r>
              <a:rPr lang="en-GB" sz="2200" dirty="0">
                <a:solidFill>
                  <a:schemeClr val="bg1"/>
                </a:solidFill>
              </a:rPr>
              <a:t>To lead you to an overwhelming question….</a:t>
            </a:r>
          </a:p>
          <a:p>
            <a:r>
              <a:rPr lang="en-GB" sz="2200" dirty="0">
                <a:solidFill>
                  <a:schemeClr val="bg1"/>
                </a:solidFill>
              </a:rPr>
              <a:t>Oh, do not ask, “What is it?”	</a:t>
            </a:r>
          </a:p>
          <a:p>
            <a:r>
              <a:rPr lang="en-GB" sz="2200" dirty="0">
                <a:solidFill>
                  <a:schemeClr val="bg1"/>
                </a:solidFill>
              </a:rPr>
              <a:t>Let us go and make our visit.</a:t>
            </a:r>
            <a:r>
              <a:rPr lang="en-GB" sz="2300" dirty="0">
                <a:solidFill>
                  <a:schemeClr val="bg1"/>
                </a:solidFill>
              </a:rPr>
              <a:t>	</a:t>
            </a:r>
          </a:p>
        </p:txBody>
      </p:sp>
      <p:sp>
        <p:nvSpPr>
          <p:cNvPr id="5" name="Rectangle 4">
            <a:extLst>
              <a:ext uri="{FF2B5EF4-FFF2-40B4-BE49-F238E27FC236}">
                <a16:creationId xmlns:a16="http://schemas.microsoft.com/office/drawing/2014/main" id="{FFD311AD-45E9-4815-B73F-2E34BB490029}"/>
              </a:ext>
            </a:extLst>
          </p:cNvPr>
          <p:cNvSpPr/>
          <p:nvPr/>
        </p:nvSpPr>
        <p:spPr>
          <a:xfrm>
            <a:off x="8648138" y="5589240"/>
            <a:ext cx="3543862" cy="707886"/>
          </a:xfrm>
          <a:prstGeom prst="rect">
            <a:avLst/>
          </a:prstGeom>
        </p:spPr>
        <p:txBody>
          <a:bodyPr wrap="square">
            <a:spAutoFit/>
          </a:bodyPr>
          <a:lstStyle/>
          <a:p>
            <a:r>
              <a:rPr lang="en-GB" sz="2000" dirty="0">
                <a:solidFill>
                  <a:srgbClr val="92D050"/>
                </a:solidFill>
                <a:latin typeface="Felix Titling" panose="04060505060202020A04" pitchFamily="82" charset="0"/>
              </a:rPr>
              <a:t>TS Eliot The Love Song of J. Alfred Prufrock</a:t>
            </a:r>
          </a:p>
        </p:txBody>
      </p:sp>
    </p:spTree>
    <p:extLst>
      <p:ext uri="{BB962C8B-B14F-4D97-AF65-F5344CB8AC3E}">
        <p14:creationId xmlns:p14="http://schemas.microsoft.com/office/powerpoint/2010/main" val="6521979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D3C7BECF-14DE-4DC3-BA99-7CF98D2147B2}"/>
              </a:ext>
            </a:extLst>
          </p:cNvPr>
          <p:cNvSpPr txBox="1"/>
          <p:nvPr/>
        </p:nvSpPr>
        <p:spPr>
          <a:xfrm>
            <a:off x="479376" y="147990"/>
            <a:ext cx="10932876" cy="6232475"/>
          </a:xfrm>
          <a:prstGeom prst="rect">
            <a:avLst/>
          </a:prstGeom>
          <a:noFill/>
        </p:spPr>
        <p:txBody>
          <a:bodyPr wrap="square">
            <a:spAutoFit/>
          </a:bodyPr>
          <a:lstStyle/>
          <a:p>
            <a:pPr algn="just"/>
            <a:r>
              <a:rPr lang="en-GB" sz="1900" b="0" i="0" dirty="0">
                <a:solidFill>
                  <a:schemeClr val="bg1"/>
                </a:solidFill>
                <a:effectLst/>
                <a:latin typeface="Palatino Linotype" panose="02040502050505030304" pitchFamily="18" charset="0"/>
              </a:rPr>
              <a:t>It was a warm day, almost the end of March, and I stood outside the barber shop looking up at the jutting neon sign of a second floor dine and dice emporium called Florian's. A man was looking up at the sign too. He was looking up at the dusty windows with a sort of ecstatic fixity of expression, like a hunky immigrant catching his first sight of the Statue of Liberty. He was a big man but not more than six feet five inches tall and not wider than a beer truck. He was about ten feet away from me. His arms hung loose at his sides and a forgotten cigar smoked behind his enormous fingers.</a:t>
            </a:r>
          </a:p>
          <a:p>
            <a:pPr algn="just"/>
            <a:r>
              <a:rPr lang="en-GB" sz="1900" b="0" i="0" dirty="0">
                <a:solidFill>
                  <a:srgbClr val="92D050"/>
                </a:solidFill>
                <a:effectLst/>
                <a:latin typeface="Palatino Linotype" panose="02040502050505030304" pitchFamily="18" charset="0"/>
              </a:rPr>
              <a:t>Slim quiet Negroes passed up and down the street and stared at him with darting side glances. He was worth looking at. He wore a shaggy </a:t>
            </a:r>
            <a:r>
              <a:rPr lang="en-GB" sz="1900" b="0" i="0" dirty="0" err="1">
                <a:solidFill>
                  <a:srgbClr val="92D050"/>
                </a:solidFill>
                <a:effectLst/>
                <a:latin typeface="Palatino Linotype" panose="02040502050505030304" pitchFamily="18" charset="0"/>
              </a:rPr>
              <a:t>borsalino</a:t>
            </a:r>
            <a:r>
              <a:rPr lang="en-GB" sz="1900" b="0" i="0" dirty="0">
                <a:solidFill>
                  <a:srgbClr val="92D050"/>
                </a:solidFill>
                <a:effectLst/>
                <a:latin typeface="Palatino Linotype" panose="02040502050505030304" pitchFamily="18" charset="0"/>
              </a:rPr>
              <a:t> hat, a rough </a:t>
            </a:r>
            <a:r>
              <a:rPr lang="en-GB" sz="1900" b="0" i="0" dirty="0" err="1">
                <a:solidFill>
                  <a:srgbClr val="92D050"/>
                </a:solidFill>
                <a:effectLst/>
                <a:latin typeface="Palatino Linotype" panose="02040502050505030304" pitchFamily="18" charset="0"/>
              </a:rPr>
              <a:t>gray</a:t>
            </a:r>
            <a:r>
              <a:rPr lang="en-GB" sz="1900" b="0" i="0" dirty="0">
                <a:solidFill>
                  <a:srgbClr val="92D050"/>
                </a:solidFill>
                <a:effectLst/>
                <a:latin typeface="Palatino Linotype" panose="02040502050505030304" pitchFamily="18" charset="0"/>
              </a:rPr>
              <a:t> sports coat with white golf balls on it for buttons, a brown shirt, a yellow tie, pleated </a:t>
            </a:r>
            <a:r>
              <a:rPr lang="en-GB" sz="1900" b="0" i="0" dirty="0" err="1">
                <a:solidFill>
                  <a:srgbClr val="92D050"/>
                </a:solidFill>
                <a:effectLst/>
                <a:latin typeface="Palatino Linotype" panose="02040502050505030304" pitchFamily="18" charset="0"/>
              </a:rPr>
              <a:t>gray</a:t>
            </a:r>
            <a:r>
              <a:rPr lang="en-GB" sz="1900" b="0" i="0" dirty="0">
                <a:solidFill>
                  <a:srgbClr val="92D050"/>
                </a:solidFill>
                <a:effectLst/>
                <a:latin typeface="Palatino Linotype" panose="02040502050505030304" pitchFamily="18" charset="0"/>
              </a:rPr>
              <a:t> flannel slacks and alligator shoes with white explosions on the toes. From his outer breast pocket cascaded a show handkerchief of the same brilliant yellow as his tie. There were a couple of </a:t>
            </a:r>
            <a:r>
              <a:rPr lang="en-GB" sz="1900" b="0" i="0" dirty="0" err="1">
                <a:solidFill>
                  <a:srgbClr val="92D050"/>
                </a:solidFill>
                <a:effectLst/>
                <a:latin typeface="Palatino Linotype" panose="02040502050505030304" pitchFamily="18" charset="0"/>
              </a:rPr>
              <a:t>colored</a:t>
            </a:r>
            <a:r>
              <a:rPr lang="en-GB" sz="1900" b="0" i="0" dirty="0">
                <a:solidFill>
                  <a:srgbClr val="92D050"/>
                </a:solidFill>
                <a:effectLst/>
                <a:latin typeface="Palatino Linotype" panose="02040502050505030304" pitchFamily="18" charset="0"/>
              </a:rPr>
              <a:t> feathers tucked into the band of his hat, but he didn't really need them. Even on Central Avenue, not the quietest dressed street in the world, he looked about as inconspicuous as a tarantula on a slice of angel food.</a:t>
            </a:r>
          </a:p>
          <a:p>
            <a:pPr algn="just"/>
            <a:r>
              <a:rPr lang="en-GB" sz="1900" b="0" i="0" dirty="0">
                <a:solidFill>
                  <a:schemeClr val="bg1"/>
                </a:solidFill>
                <a:effectLst/>
                <a:latin typeface="Palatino Linotype" panose="02040502050505030304" pitchFamily="18" charset="0"/>
              </a:rPr>
              <a:t>His skin was pale and he needed a shave. He would always need a shave. He had curly black hair and heavy eyebrows that almost met over his thick nose. His ears were small and neat for a man of that size and his eyes had a shine close to tears that </a:t>
            </a:r>
            <a:r>
              <a:rPr lang="en-GB" sz="1900" b="0" i="0" dirty="0" err="1">
                <a:solidFill>
                  <a:schemeClr val="bg1"/>
                </a:solidFill>
                <a:effectLst/>
                <a:latin typeface="Palatino Linotype" panose="02040502050505030304" pitchFamily="18" charset="0"/>
              </a:rPr>
              <a:t>gray</a:t>
            </a:r>
            <a:r>
              <a:rPr lang="en-GB" sz="1900" b="0" i="0" dirty="0">
                <a:solidFill>
                  <a:schemeClr val="bg1"/>
                </a:solidFill>
                <a:effectLst/>
                <a:latin typeface="Palatino Linotype" panose="02040502050505030304" pitchFamily="18" charset="0"/>
              </a:rPr>
              <a:t> eyes often seem to have. He stood like a statue, and after a long time he smiled.</a:t>
            </a:r>
          </a:p>
          <a:p>
            <a:pPr algn="just"/>
            <a:r>
              <a:rPr lang="en-GB" sz="1900" b="0" i="0" dirty="0">
                <a:solidFill>
                  <a:schemeClr val="bg1"/>
                </a:solidFill>
                <a:effectLst/>
                <a:latin typeface="Palatino Linotype" panose="02040502050505030304" pitchFamily="18" charset="0"/>
              </a:rPr>
              <a:t>He moved slowly across the sidewalk to the double swinging doors which shut off the stairs to the second floor. He pushed them open, cast a cool expressionless glance up and down the street, and moved inside. </a:t>
            </a:r>
            <a:r>
              <a:rPr lang="en-GB" sz="1900" b="0" i="0" dirty="0">
                <a:solidFill>
                  <a:srgbClr val="92D050"/>
                </a:solidFill>
                <a:effectLst/>
                <a:latin typeface="Palatino Linotype" panose="02040502050505030304" pitchFamily="18" charset="0"/>
              </a:rPr>
              <a:t>If he had been a smaller man and more quietly dressed, I might have thought he was going to pull a stick-up. But not in those clothes, and not with that hat, and that frame</a:t>
            </a:r>
            <a:r>
              <a:rPr lang="en-GB" sz="1900" b="0" i="0" dirty="0">
                <a:solidFill>
                  <a:schemeClr val="bg1"/>
                </a:solidFill>
                <a:effectLst/>
                <a:latin typeface="Palatino Linotype" panose="02040502050505030304" pitchFamily="18" charset="0"/>
              </a:rPr>
              <a:t>.</a:t>
            </a:r>
          </a:p>
        </p:txBody>
      </p:sp>
      <p:sp>
        <p:nvSpPr>
          <p:cNvPr id="9" name="TextBox 8">
            <a:extLst>
              <a:ext uri="{FF2B5EF4-FFF2-40B4-BE49-F238E27FC236}">
                <a16:creationId xmlns:a16="http://schemas.microsoft.com/office/drawing/2014/main" id="{627057FA-6005-4B0E-AA24-1C7BEBC5C718}"/>
              </a:ext>
            </a:extLst>
          </p:cNvPr>
          <p:cNvSpPr txBox="1"/>
          <p:nvPr/>
        </p:nvSpPr>
        <p:spPr>
          <a:xfrm>
            <a:off x="9246594" y="6380465"/>
            <a:ext cx="2952328" cy="369332"/>
          </a:xfrm>
          <a:prstGeom prst="rect">
            <a:avLst/>
          </a:prstGeom>
          <a:noFill/>
        </p:spPr>
        <p:txBody>
          <a:bodyPr wrap="square">
            <a:spAutoFit/>
          </a:bodyPr>
          <a:lstStyle/>
          <a:p>
            <a:r>
              <a:rPr lang="en-GB" dirty="0">
                <a:solidFill>
                  <a:srgbClr val="92D050"/>
                </a:solidFill>
                <a:latin typeface="+mj-lt"/>
              </a:rPr>
              <a:t>Farewell my lovely</a:t>
            </a:r>
          </a:p>
        </p:txBody>
      </p:sp>
    </p:spTree>
    <p:extLst>
      <p:ext uri="{BB962C8B-B14F-4D97-AF65-F5344CB8AC3E}">
        <p14:creationId xmlns:p14="http://schemas.microsoft.com/office/powerpoint/2010/main" val="40100224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CADBAD5-02B0-4D78-B674-738DE9E19A1D}"/>
              </a:ext>
            </a:extLst>
          </p:cNvPr>
          <p:cNvSpPr txBox="1"/>
          <p:nvPr/>
        </p:nvSpPr>
        <p:spPr>
          <a:xfrm>
            <a:off x="335360" y="116632"/>
            <a:ext cx="11521280" cy="6555641"/>
          </a:xfrm>
          <a:prstGeom prst="rect">
            <a:avLst/>
          </a:prstGeom>
          <a:noFill/>
        </p:spPr>
        <p:txBody>
          <a:bodyPr wrap="square">
            <a:spAutoFit/>
          </a:bodyPr>
          <a:lstStyle/>
          <a:p>
            <a:r>
              <a:rPr lang="en-GB" dirty="0">
                <a:solidFill>
                  <a:srgbClr val="92D050"/>
                </a:solidFill>
              </a:rPr>
              <a:t>What's it going to be then, eh?</a:t>
            </a:r>
          </a:p>
          <a:p>
            <a:endParaRPr lang="en-GB" sz="800" dirty="0">
              <a:solidFill>
                <a:schemeClr val="bg1"/>
              </a:solidFill>
            </a:endParaRPr>
          </a:p>
          <a:p>
            <a:r>
              <a:rPr lang="en-GB" dirty="0">
                <a:solidFill>
                  <a:schemeClr val="bg1"/>
                </a:solidFill>
              </a:rPr>
              <a:t>There was me, that is Alex, and my three </a:t>
            </a:r>
            <a:r>
              <a:rPr lang="en-GB" dirty="0" err="1">
                <a:solidFill>
                  <a:schemeClr val="bg1"/>
                </a:solidFill>
              </a:rPr>
              <a:t>droogs</a:t>
            </a:r>
            <a:r>
              <a:rPr lang="en-GB" dirty="0">
                <a:solidFill>
                  <a:schemeClr val="bg1"/>
                </a:solidFill>
              </a:rPr>
              <a:t>, that is Pete, Georgie, and Dim, Dim being really dim, and we sat in the </a:t>
            </a:r>
            <a:r>
              <a:rPr lang="en-GB" dirty="0" err="1">
                <a:solidFill>
                  <a:schemeClr val="bg1"/>
                </a:solidFill>
              </a:rPr>
              <a:t>Korova</a:t>
            </a:r>
            <a:r>
              <a:rPr lang="en-GB" dirty="0">
                <a:solidFill>
                  <a:schemeClr val="bg1"/>
                </a:solidFill>
              </a:rPr>
              <a:t> </a:t>
            </a:r>
            <a:r>
              <a:rPr lang="en-GB" dirty="0" err="1">
                <a:solidFill>
                  <a:schemeClr val="bg1"/>
                </a:solidFill>
              </a:rPr>
              <a:t>Milkbar</a:t>
            </a:r>
            <a:r>
              <a:rPr lang="en-GB" dirty="0">
                <a:solidFill>
                  <a:schemeClr val="bg1"/>
                </a:solidFill>
              </a:rPr>
              <a:t> making up our </a:t>
            </a:r>
            <a:r>
              <a:rPr lang="en-GB" dirty="0" err="1">
                <a:solidFill>
                  <a:schemeClr val="bg1"/>
                </a:solidFill>
              </a:rPr>
              <a:t>rassoodocks</a:t>
            </a:r>
            <a:r>
              <a:rPr lang="en-GB" dirty="0">
                <a:solidFill>
                  <a:schemeClr val="bg1"/>
                </a:solidFill>
              </a:rPr>
              <a:t> what to do with the evening, a flip dark chill winter bastard though dry. The </a:t>
            </a:r>
            <a:r>
              <a:rPr lang="en-GB" dirty="0" err="1">
                <a:solidFill>
                  <a:schemeClr val="bg1"/>
                </a:solidFill>
              </a:rPr>
              <a:t>Korova</a:t>
            </a:r>
            <a:r>
              <a:rPr lang="en-GB" dirty="0">
                <a:solidFill>
                  <a:schemeClr val="bg1"/>
                </a:solidFill>
              </a:rPr>
              <a:t> </a:t>
            </a:r>
            <a:r>
              <a:rPr lang="en-GB" dirty="0" err="1">
                <a:solidFill>
                  <a:schemeClr val="bg1"/>
                </a:solidFill>
              </a:rPr>
              <a:t>Milkbar</a:t>
            </a:r>
            <a:r>
              <a:rPr lang="en-GB" dirty="0">
                <a:solidFill>
                  <a:schemeClr val="bg1"/>
                </a:solidFill>
              </a:rPr>
              <a:t> was a milk-plus mesto, and you may, O my brothers, have forgotten what these </a:t>
            </a:r>
            <a:r>
              <a:rPr lang="en-GB" dirty="0" err="1">
                <a:solidFill>
                  <a:schemeClr val="bg1"/>
                </a:solidFill>
              </a:rPr>
              <a:t>mestos</a:t>
            </a:r>
            <a:r>
              <a:rPr lang="en-GB" dirty="0">
                <a:solidFill>
                  <a:schemeClr val="bg1"/>
                </a:solidFill>
              </a:rPr>
              <a:t> were like, things changing so </a:t>
            </a:r>
            <a:r>
              <a:rPr lang="en-GB" dirty="0" err="1">
                <a:solidFill>
                  <a:schemeClr val="bg1"/>
                </a:solidFill>
              </a:rPr>
              <a:t>skorry</a:t>
            </a:r>
            <a:r>
              <a:rPr lang="en-GB" dirty="0">
                <a:solidFill>
                  <a:schemeClr val="bg1"/>
                </a:solidFill>
              </a:rPr>
              <a:t> these days and everybody very quick to forget, newspapers not being read much neither. </a:t>
            </a:r>
            <a:r>
              <a:rPr lang="en-GB" dirty="0">
                <a:solidFill>
                  <a:srgbClr val="92D050"/>
                </a:solidFill>
              </a:rPr>
              <a:t>Well, what they sold there was milk plus something else. They had no licence for selling liquor, but there was no law yet against prodding some of the new </a:t>
            </a:r>
            <a:r>
              <a:rPr lang="en-GB" dirty="0" err="1">
                <a:solidFill>
                  <a:srgbClr val="92D050"/>
                </a:solidFill>
              </a:rPr>
              <a:t>veshches</a:t>
            </a:r>
            <a:r>
              <a:rPr lang="en-GB" dirty="0">
                <a:solidFill>
                  <a:srgbClr val="92D050"/>
                </a:solidFill>
              </a:rPr>
              <a:t> which they used to put into the old </a:t>
            </a:r>
            <a:r>
              <a:rPr lang="en-GB" dirty="0" err="1">
                <a:solidFill>
                  <a:srgbClr val="92D050"/>
                </a:solidFill>
              </a:rPr>
              <a:t>moloko</a:t>
            </a:r>
            <a:r>
              <a:rPr lang="en-GB" dirty="0">
                <a:solidFill>
                  <a:srgbClr val="92D050"/>
                </a:solidFill>
              </a:rPr>
              <a:t>, so you could </a:t>
            </a:r>
            <a:r>
              <a:rPr lang="en-GB" dirty="0" err="1">
                <a:solidFill>
                  <a:srgbClr val="92D050"/>
                </a:solidFill>
              </a:rPr>
              <a:t>peet</a:t>
            </a:r>
            <a:r>
              <a:rPr lang="en-GB" dirty="0">
                <a:solidFill>
                  <a:srgbClr val="92D050"/>
                </a:solidFill>
              </a:rPr>
              <a:t> it with </a:t>
            </a:r>
            <a:r>
              <a:rPr lang="en-GB" dirty="0" err="1">
                <a:solidFill>
                  <a:srgbClr val="92D050"/>
                </a:solidFill>
              </a:rPr>
              <a:t>vellocet</a:t>
            </a:r>
            <a:r>
              <a:rPr lang="en-GB" dirty="0">
                <a:solidFill>
                  <a:srgbClr val="92D050"/>
                </a:solidFill>
              </a:rPr>
              <a:t> or </a:t>
            </a:r>
            <a:r>
              <a:rPr lang="en-GB" dirty="0" err="1">
                <a:solidFill>
                  <a:srgbClr val="92D050"/>
                </a:solidFill>
              </a:rPr>
              <a:t>synthemesc</a:t>
            </a:r>
            <a:r>
              <a:rPr lang="en-GB" dirty="0">
                <a:solidFill>
                  <a:srgbClr val="92D050"/>
                </a:solidFill>
              </a:rPr>
              <a:t> or </a:t>
            </a:r>
            <a:r>
              <a:rPr lang="en-GB" dirty="0" err="1">
                <a:solidFill>
                  <a:srgbClr val="92D050"/>
                </a:solidFill>
              </a:rPr>
              <a:t>drencrom</a:t>
            </a:r>
            <a:r>
              <a:rPr lang="en-GB" dirty="0">
                <a:solidFill>
                  <a:srgbClr val="92D050"/>
                </a:solidFill>
              </a:rPr>
              <a:t> or one or two other </a:t>
            </a:r>
            <a:r>
              <a:rPr lang="en-GB" dirty="0" err="1">
                <a:solidFill>
                  <a:srgbClr val="92D050"/>
                </a:solidFill>
              </a:rPr>
              <a:t>veshches</a:t>
            </a:r>
            <a:r>
              <a:rPr lang="en-GB" dirty="0">
                <a:solidFill>
                  <a:srgbClr val="92D050"/>
                </a:solidFill>
              </a:rPr>
              <a:t> which would give you a nice quiet </a:t>
            </a:r>
            <a:r>
              <a:rPr lang="en-GB" dirty="0" err="1">
                <a:solidFill>
                  <a:srgbClr val="92D050"/>
                </a:solidFill>
              </a:rPr>
              <a:t>horrorshow</a:t>
            </a:r>
            <a:r>
              <a:rPr lang="en-GB" dirty="0">
                <a:solidFill>
                  <a:srgbClr val="92D050"/>
                </a:solidFill>
              </a:rPr>
              <a:t> fifteen minutes admiring Bog And All His Holy Angels and Saints in your left shoe with lights bursting all over your </a:t>
            </a:r>
            <a:r>
              <a:rPr lang="en-GB" dirty="0" err="1">
                <a:solidFill>
                  <a:srgbClr val="92D050"/>
                </a:solidFill>
              </a:rPr>
              <a:t>mozg</a:t>
            </a:r>
            <a:r>
              <a:rPr lang="en-GB" dirty="0">
                <a:solidFill>
                  <a:srgbClr val="92D050"/>
                </a:solidFill>
              </a:rPr>
              <a:t>. Or you could </a:t>
            </a:r>
            <a:r>
              <a:rPr lang="en-GB" dirty="0" err="1">
                <a:solidFill>
                  <a:srgbClr val="92D050"/>
                </a:solidFill>
              </a:rPr>
              <a:t>peet</a:t>
            </a:r>
            <a:r>
              <a:rPr lang="en-GB" dirty="0">
                <a:solidFill>
                  <a:srgbClr val="92D050"/>
                </a:solidFill>
              </a:rPr>
              <a:t> milk with knives in it, as we used to say, and this would sharpen you up and make you ready for a bit of dirty twenty-to-one, and that was what we were </a:t>
            </a:r>
            <a:r>
              <a:rPr lang="en-GB" dirty="0" err="1">
                <a:solidFill>
                  <a:srgbClr val="92D050"/>
                </a:solidFill>
              </a:rPr>
              <a:t>peeting</a:t>
            </a:r>
            <a:r>
              <a:rPr lang="en-GB" dirty="0">
                <a:solidFill>
                  <a:srgbClr val="92D050"/>
                </a:solidFill>
              </a:rPr>
              <a:t> this evening I'm starting off the story with.</a:t>
            </a:r>
          </a:p>
          <a:p>
            <a:endParaRPr lang="en-GB" sz="800" dirty="0">
              <a:solidFill>
                <a:schemeClr val="bg1"/>
              </a:solidFill>
            </a:endParaRPr>
          </a:p>
          <a:p>
            <a:r>
              <a:rPr lang="en-GB" dirty="0">
                <a:solidFill>
                  <a:schemeClr val="bg1"/>
                </a:solidFill>
              </a:rPr>
              <a:t>Our pockets were full of </a:t>
            </a:r>
            <a:r>
              <a:rPr lang="en-GB" dirty="0" err="1">
                <a:solidFill>
                  <a:schemeClr val="bg1"/>
                </a:solidFill>
              </a:rPr>
              <a:t>deng</a:t>
            </a:r>
            <a:r>
              <a:rPr lang="en-GB" dirty="0">
                <a:solidFill>
                  <a:schemeClr val="bg1"/>
                </a:solidFill>
              </a:rPr>
              <a:t>, so there was no real need from the point of view of </a:t>
            </a:r>
            <a:r>
              <a:rPr lang="en-GB" dirty="0" err="1">
                <a:solidFill>
                  <a:schemeClr val="bg1"/>
                </a:solidFill>
              </a:rPr>
              <a:t>crasting</a:t>
            </a:r>
            <a:r>
              <a:rPr lang="en-GB" dirty="0">
                <a:solidFill>
                  <a:schemeClr val="bg1"/>
                </a:solidFill>
              </a:rPr>
              <a:t> any more pretty </a:t>
            </a:r>
            <a:r>
              <a:rPr lang="en-GB" dirty="0" err="1">
                <a:solidFill>
                  <a:schemeClr val="bg1"/>
                </a:solidFill>
              </a:rPr>
              <a:t>polly</a:t>
            </a:r>
            <a:r>
              <a:rPr lang="en-GB" dirty="0">
                <a:solidFill>
                  <a:schemeClr val="bg1"/>
                </a:solidFill>
              </a:rPr>
              <a:t> to </a:t>
            </a:r>
            <a:r>
              <a:rPr lang="en-GB" dirty="0" err="1">
                <a:solidFill>
                  <a:schemeClr val="bg1"/>
                </a:solidFill>
              </a:rPr>
              <a:t>tolchock</a:t>
            </a:r>
            <a:r>
              <a:rPr lang="en-GB" dirty="0">
                <a:solidFill>
                  <a:schemeClr val="bg1"/>
                </a:solidFill>
              </a:rPr>
              <a:t> some old </a:t>
            </a:r>
            <a:r>
              <a:rPr lang="en-GB" dirty="0" err="1">
                <a:solidFill>
                  <a:schemeClr val="bg1"/>
                </a:solidFill>
              </a:rPr>
              <a:t>veck</a:t>
            </a:r>
            <a:r>
              <a:rPr lang="en-GB" dirty="0">
                <a:solidFill>
                  <a:schemeClr val="bg1"/>
                </a:solidFill>
              </a:rPr>
              <a:t> in an alley and </a:t>
            </a:r>
            <a:r>
              <a:rPr lang="en-GB" dirty="0" err="1">
                <a:solidFill>
                  <a:schemeClr val="bg1"/>
                </a:solidFill>
              </a:rPr>
              <a:t>viddy</a:t>
            </a:r>
            <a:r>
              <a:rPr lang="en-GB" dirty="0">
                <a:solidFill>
                  <a:schemeClr val="bg1"/>
                </a:solidFill>
              </a:rPr>
              <a:t> him swim in his blood while we counted the takings and divided by four, nor to do the ultra-violent on some shivering starry grey-haired </a:t>
            </a:r>
            <a:r>
              <a:rPr lang="en-GB" dirty="0" err="1">
                <a:solidFill>
                  <a:schemeClr val="bg1"/>
                </a:solidFill>
              </a:rPr>
              <a:t>ptitsa</a:t>
            </a:r>
            <a:r>
              <a:rPr lang="en-GB" dirty="0">
                <a:solidFill>
                  <a:schemeClr val="bg1"/>
                </a:solidFill>
              </a:rPr>
              <a:t> in a shop and go </a:t>
            </a:r>
            <a:r>
              <a:rPr lang="en-GB" dirty="0" err="1">
                <a:solidFill>
                  <a:schemeClr val="bg1"/>
                </a:solidFill>
              </a:rPr>
              <a:t>smecking</a:t>
            </a:r>
            <a:r>
              <a:rPr lang="en-GB" dirty="0">
                <a:solidFill>
                  <a:schemeClr val="bg1"/>
                </a:solidFill>
              </a:rPr>
              <a:t> off with the till's guts. But, as they say, money isn't everything.</a:t>
            </a:r>
          </a:p>
          <a:p>
            <a:endParaRPr lang="en-GB" sz="800" dirty="0">
              <a:solidFill>
                <a:schemeClr val="bg1"/>
              </a:solidFill>
            </a:endParaRPr>
          </a:p>
          <a:p>
            <a:r>
              <a:rPr lang="en-GB" dirty="0">
                <a:solidFill>
                  <a:schemeClr val="bg1"/>
                </a:solidFill>
              </a:rPr>
              <a:t>The four of us were dressed in the height of fashion, which in those days was a pair of black very tight tights with the old jelly mould, as we called it, fitting on the crotch underneath the tights, this being to protect and also a sort of a design you could </a:t>
            </a:r>
            <a:r>
              <a:rPr lang="en-GB" dirty="0" err="1">
                <a:solidFill>
                  <a:schemeClr val="bg1"/>
                </a:solidFill>
              </a:rPr>
              <a:t>viddy</a:t>
            </a:r>
            <a:r>
              <a:rPr lang="en-GB" dirty="0">
                <a:solidFill>
                  <a:schemeClr val="bg1"/>
                </a:solidFill>
              </a:rPr>
              <a:t> clear enough in a certain light, so that I had one in the shape of a spider. Pete had a </a:t>
            </a:r>
            <a:r>
              <a:rPr lang="en-GB" dirty="0" err="1">
                <a:solidFill>
                  <a:schemeClr val="bg1"/>
                </a:solidFill>
              </a:rPr>
              <a:t>rooker</a:t>
            </a:r>
            <a:r>
              <a:rPr lang="en-GB" dirty="0">
                <a:solidFill>
                  <a:schemeClr val="bg1"/>
                </a:solidFill>
              </a:rPr>
              <a:t> (a hand, that is), Georgie had a very fancy one of a flower, and poor old Dim had a very hound-and-horny one of a clown's </a:t>
            </a:r>
            <a:r>
              <a:rPr lang="en-GB" dirty="0" err="1">
                <a:solidFill>
                  <a:schemeClr val="bg1"/>
                </a:solidFill>
              </a:rPr>
              <a:t>litso</a:t>
            </a:r>
            <a:r>
              <a:rPr lang="en-GB" dirty="0">
                <a:solidFill>
                  <a:schemeClr val="bg1"/>
                </a:solidFill>
              </a:rPr>
              <a:t> (face, that is). Dim not ever having much of an idea of things and being, beyond all shadow of a doubting </a:t>
            </a:r>
            <a:r>
              <a:rPr lang="en-GB" dirty="0" err="1">
                <a:solidFill>
                  <a:schemeClr val="bg1"/>
                </a:solidFill>
              </a:rPr>
              <a:t>thomas</a:t>
            </a:r>
            <a:r>
              <a:rPr lang="en-GB" dirty="0">
                <a:solidFill>
                  <a:schemeClr val="bg1"/>
                </a:solidFill>
              </a:rPr>
              <a:t>, the dimmest of we four. …</a:t>
            </a:r>
            <a:endParaRPr lang="en-GB" dirty="0">
              <a:solidFill>
                <a:srgbClr val="FFC000"/>
              </a:solidFill>
            </a:endParaRPr>
          </a:p>
        </p:txBody>
      </p:sp>
    </p:spTree>
    <p:extLst>
      <p:ext uri="{BB962C8B-B14F-4D97-AF65-F5344CB8AC3E}">
        <p14:creationId xmlns:p14="http://schemas.microsoft.com/office/powerpoint/2010/main" val="40637589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AEE13315-CC1E-469F-BC54-0302A4D5DA78}"/>
              </a:ext>
            </a:extLst>
          </p:cNvPr>
          <p:cNvSpPr txBox="1"/>
          <p:nvPr/>
        </p:nvSpPr>
        <p:spPr>
          <a:xfrm>
            <a:off x="551384" y="181957"/>
            <a:ext cx="10949140" cy="6494085"/>
          </a:xfrm>
          <a:prstGeom prst="rect">
            <a:avLst/>
          </a:prstGeom>
          <a:noFill/>
        </p:spPr>
        <p:txBody>
          <a:bodyPr wrap="square">
            <a:spAutoFit/>
          </a:bodyPr>
          <a:lstStyle/>
          <a:p>
            <a:r>
              <a:rPr lang="en-GB" sz="2000" i="1" dirty="0">
                <a:solidFill>
                  <a:schemeClr val="bg1"/>
                </a:solidFill>
              </a:rPr>
              <a:t>	I can't afford friends in this town, I lose too many working days attending the funerals </a:t>
            </a:r>
            <a:r>
              <a:rPr lang="en-GB" sz="2000" dirty="0">
                <a:solidFill>
                  <a:schemeClr val="bg1"/>
                </a:solidFill>
              </a:rPr>
              <a:t>
	</a:t>
            </a:r>
            <a:r>
              <a:rPr lang="en-GB" sz="2000" dirty="0" err="1">
                <a:solidFill>
                  <a:schemeClr val="bg1"/>
                </a:solidFill>
              </a:rPr>
              <a:t>Sospan</a:t>
            </a:r>
            <a:r>
              <a:rPr lang="en-GB" sz="2000" dirty="0">
                <a:solidFill>
                  <a:schemeClr val="bg1"/>
                </a:solidFill>
              </a:rPr>
              <a:t>, the ice cream seller </a:t>
            </a:r>
          </a:p>
          <a:p>
            <a:endParaRPr lang="en-GB" sz="2400" dirty="0">
              <a:solidFill>
                <a:schemeClr val="bg1"/>
              </a:solidFill>
            </a:endParaRPr>
          </a:p>
          <a:p>
            <a:r>
              <a:rPr lang="en-GB" sz="2200" dirty="0">
                <a:solidFill>
                  <a:schemeClr val="bg1"/>
                </a:solidFill>
              </a:rPr>
              <a:t>The thing I remember most about it was walking the entire length of the Prom that morning and not seeing a Druid. Normally when I made my stroll shortly before 9am I would see a few hanging around at </a:t>
            </a:r>
            <a:r>
              <a:rPr lang="en-GB" sz="2200" dirty="0" err="1">
                <a:solidFill>
                  <a:schemeClr val="bg1"/>
                </a:solidFill>
              </a:rPr>
              <a:t>Sospan’s</a:t>
            </a:r>
            <a:r>
              <a:rPr lang="en-GB" sz="2200" dirty="0">
                <a:solidFill>
                  <a:schemeClr val="bg1"/>
                </a:solidFill>
              </a:rPr>
              <a:t> ice cream stall, preening themselves in their sharp Swansea suits and teardrop aviator shades. Or they would be standing outside Dai the Custard Pie’s joke shop, waiting for him to open so they could buy some more of that soap that makes a person’s face go black. But on that day in June there wasn't a bard in sight . It was as if nature had forgotten one of the ingredients of the day and was carrying on in the hope that no one would notice. Looking back, it's hard for people who weren't there to appreciate how strange it felt. In those days, everything in town was controlled by the Druids. Sure the </a:t>
            </a:r>
            <a:r>
              <a:rPr lang="en-GB" sz="2200" dirty="0" err="1">
                <a:solidFill>
                  <a:schemeClr val="bg1"/>
                </a:solidFill>
              </a:rPr>
              <a:t>Bronzinis</a:t>
            </a:r>
            <a:r>
              <a:rPr lang="en-GB" sz="2200" dirty="0">
                <a:solidFill>
                  <a:schemeClr val="bg1"/>
                </a:solidFill>
              </a:rPr>
              <a:t> controlled the ice cream, the tailoring and the haircuts; and the </a:t>
            </a:r>
            <a:r>
              <a:rPr lang="en-GB" sz="2200" dirty="0" err="1">
                <a:solidFill>
                  <a:schemeClr val="bg1"/>
                </a:solidFill>
              </a:rPr>
              <a:t>Llewellyns</a:t>
            </a:r>
            <a:r>
              <a:rPr lang="en-GB" sz="2200" dirty="0">
                <a:solidFill>
                  <a:schemeClr val="bg1"/>
                </a:solidFill>
              </a:rPr>
              <a:t> controlled the crazy golf, the toffee apples and the bingo. But we all know who controlled  the </a:t>
            </a:r>
            <a:r>
              <a:rPr lang="en-GB" sz="2200" dirty="0" err="1">
                <a:solidFill>
                  <a:schemeClr val="bg1"/>
                </a:solidFill>
              </a:rPr>
              <a:t>Bronzinis</a:t>
            </a:r>
            <a:r>
              <a:rPr lang="en-GB" sz="2200" dirty="0">
                <a:solidFill>
                  <a:schemeClr val="bg1"/>
                </a:solidFill>
              </a:rPr>
              <a:t> and the </a:t>
            </a:r>
            <a:r>
              <a:rPr lang="en-GB" sz="2200" dirty="0" err="1">
                <a:solidFill>
                  <a:schemeClr val="bg1"/>
                </a:solidFill>
              </a:rPr>
              <a:t>Llewellyns</a:t>
            </a:r>
            <a:r>
              <a:rPr lang="en-GB" sz="2200" dirty="0">
                <a:solidFill>
                  <a:schemeClr val="bg1"/>
                </a:solidFill>
              </a:rPr>
              <a:t>. And, of course, the police got to push a few poets around now and again; but that was just for show. Like those little fish that are allowed to swim around inside the shark’s jaw to clean his teeth. </a:t>
            </a:r>
          </a:p>
          <a:p>
            <a:r>
              <a:rPr lang="en-GB" sz="2200" dirty="0">
                <a:solidFill>
                  <a:schemeClr val="bg1"/>
                </a:solidFill>
              </a:rPr>
              <a:t>		Malcolm Pryce, </a:t>
            </a:r>
            <a:r>
              <a:rPr lang="en-GB" sz="2200" i="1" dirty="0">
                <a:solidFill>
                  <a:schemeClr val="bg1"/>
                </a:solidFill>
              </a:rPr>
              <a:t>Aberystwyth, Mon Amour.</a:t>
            </a:r>
          </a:p>
        </p:txBody>
      </p:sp>
    </p:spTree>
    <p:extLst>
      <p:ext uri="{BB962C8B-B14F-4D97-AF65-F5344CB8AC3E}">
        <p14:creationId xmlns:p14="http://schemas.microsoft.com/office/powerpoint/2010/main" val="13317176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5BBFC4-C75D-4996-BF1C-43BFC2F9D2AF}"/>
              </a:ext>
            </a:extLst>
          </p:cNvPr>
          <p:cNvSpPr>
            <a:spLocks noGrp="1"/>
          </p:cNvSpPr>
          <p:nvPr>
            <p:ph idx="1"/>
          </p:nvPr>
        </p:nvSpPr>
        <p:spPr>
          <a:xfrm>
            <a:off x="479376" y="2204864"/>
            <a:ext cx="10972800" cy="1368152"/>
          </a:xfrm>
        </p:spPr>
        <p:txBody>
          <a:bodyPr/>
          <a:lstStyle/>
          <a:p>
            <a:pPr marL="118872" indent="0" algn="ctr">
              <a:buNone/>
            </a:pPr>
            <a:r>
              <a:rPr lang="en-GB" dirty="0">
                <a:solidFill>
                  <a:schemeClr val="bg1"/>
                </a:solidFill>
                <a:latin typeface="+mj-lt"/>
              </a:rPr>
              <a:t>break</a:t>
            </a:r>
          </a:p>
        </p:txBody>
      </p:sp>
    </p:spTree>
    <p:extLst>
      <p:ext uri="{BB962C8B-B14F-4D97-AF65-F5344CB8AC3E}">
        <p14:creationId xmlns:p14="http://schemas.microsoft.com/office/powerpoint/2010/main" val="1704017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184C320-6A62-4420-8D95-677AE3B6B26B}"/>
              </a:ext>
            </a:extLst>
          </p:cNvPr>
          <p:cNvSpPr>
            <a:spLocks noGrp="1"/>
          </p:cNvSpPr>
          <p:nvPr>
            <p:ph idx="1"/>
          </p:nvPr>
        </p:nvSpPr>
        <p:spPr>
          <a:xfrm>
            <a:off x="263352" y="188640"/>
            <a:ext cx="11319048" cy="6552728"/>
          </a:xfrm>
        </p:spPr>
        <p:txBody>
          <a:bodyPr>
            <a:normAutofit/>
          </a:bodyPr>
          <a:lstStyle/>
          <a:p>
            <a:pPr marL="118872" indent="0">
              <a:buNone/>
            </a:pPr>
            <a:r>
              <a:rPr lang="en-GB" dirty="0">
                <a:solidFill>
                  <a:schemeClr val="bg1"/>
                </a:solidFill>
              </a:rPr>
              <a:t>Writing task </a:t>
            </a:r>
          </a:p>
          <a:p>
            <a:pPr marL="118872" indent="0">
              <a:buNone/>
            </a:pPr>
            <a:r>
              <a:rPr lang="en-GB" dirty="0">
                <a:solidFill>
                  <a:schemeClr val="bg1"/>
                </a:solidFill>
              </a:rPr>
              <a:t>Either transpose </a:t>
            </a:r>
          </a:p>
          <a:p>
            <a:pPr marL="118872" indent="0">
              <a:buNone/>
            </a:pPr>
            <a:r>
              <a:rPr lang="en-GB" dirty="0">
                <a:solidFill>
                  <a:schemeClr val="bg1"/>
                </a:solidFill>
              </a:rPr>
              <a:t>detective</a:t>
            </a:r>
          </a:p>
        </p:txBody>
      </p:sp>
    </p:spTree>
    <p:extLst>
      <p:ext uri="{BB962C8B-B14F-4D97-AF65-F5344CB8AC3E}">
        <p14:creationId xmlns:p14="http://schemas.microsoft.com/office/powerpoint/2010/main" val="229555132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Custom 2">
      <a:majorFont>
        <a:latin typeface="Felix Titling"/>
        <a:ea typeface=""/>
        <a:cs typeface=""/>
      </a:majorFont>
      <a:minorFont>
        <a:latin typeface="Palatino Linotype"/>
        <a:ea typeface=""/>
        <a:cs typeface=""/>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5928</TotalTime>
  <Words>3482</Words>
  <Application>Microsoft Office PowerPoint</Application>
  <PresentationFormat>Widescreen</PresentationFormat>
  <Paragraphs>119</Paragraphs>
  <Slides>17</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17</vt:i4>
      </vt:variant>
    </vt:vector>
  </HeadingPairs>
  <TitlesOfParts>
    <vt:vector size="27" baseType="lpstr">
      <vt:lpstr>-apple-system</vt:lpstr>
      <vt:lpstr>Arial</vt:lpstr>
      <vt:lpstr>Calibri</vt:lpstr>
      <vt:lpstr>Felix Titling</vt:lpstr>
      <vt:lpstr>Palatino Linotype</vt:lpstr>
      <vt:lpstr>Times New Roman</vt:lpstr>
      <vt:lpstr>Wingdings</vt:lpstr>
      <vt:lpstr>Wingdings 2</vt:lpstr>
      <vt:lpstr>Wingdings 3</vt:lpstr>
      <vt:lpstr>Module</vt:lpstr>
      <vt:lpstr> HPEN5029/ HPEN6029 - Writing Place :  writing the city</vt:lpstr>
      <vt:lpstr>The lonely city</vt:lpstr>
      <vt:lpstr>PowerPoint Presentation</vt:lpstr>
      <vt:lpstr>PowerPoint Presentation</vt:lpstr>
      <vt:lpstr>PowerPoint Presentation</vt:lpstr>
      <vt:lpstr>PowerPoint Presentation</vt:lpstr>
      <vt:lpstr>london</vt:lpstr>
      <vt:lpstr>PowerPoint Presentation</vt:lpstr>
      <vt:lpstr>Little dorrit</vt:lpstr>
      <vt:lpstr>VISIONS OF THE CITY:  corrupting the classical ideal</vt:lpstr>
      <vt:lpstr>The strange tale of dr Jekyll and mr hyde</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CSEN 4011:WAYS OF READING</dc:title>
  <dc:creator>sh095</dc:creator>
  <cp:lastModifiedBy>Jeni Williams</cp:lastModifiedBy>
  <cp:revision>183</cp:revision>
  <dcterms:created xsi:type="dcterms:W3CDTF">2013-10-15T14:59:08Z</dcterms:created>
  <dcterms:modified xsi:type="dcterms:W3CDTF">2020-11-09T13:47:23Z</dcterms:modified>
</cp:coreProperties>
</file>