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7" r:id="rId2"/>
    <p:sldId id="308" r:id="rId3"/>
    <p:sldId id="309" r:id="rId4"/>
    <p:sldId id="312" r:id="rId5"/>
    <p:sldId id="310" r:id="rId6"/>
    <p:sldId id="317" r:id="rId7"/>
    <p:sldId id="313" r:id="rId8"/>
    <p:sldId id="326" r:id="rId9"/>
    <p:sldId id="331" r:id="rId10"/>
    <p:sldId id="332" r:id="rId11"/>
    <p:sldId id="328" r:id="rId12"/>
    <p:sldId id="333" r:id="rId13"/>
    <p:sldId id="334" r:id="rId14"/>
    <p:sldId id="329" r:id="rId15"/>
    <p:sldId id="336" r:id="rId16"/>
    <p:sldId id="330" r:id="rId17"/>
    <p:sldId id="327" r:id="rId18"/>
    <p:sldId id="315" r:id="rId19"/>
    <p:sldId id="316" r:id="rId20"/>
    <p:sldId id="337" r:id="rId21"/>
    <p:sldId id="294" r:id="rId22"/>
    <p:sldId id="318" r:id="rId23"/>
    <p:sldId id="325" r:id="rId24"/>
    <p:sldId id="319" r:id="rId25"/>
    <p:sldId id="339" r:id="rId26"/>
    <p:sldId id="338" r:id="rId27"/>
    <p:sldId id="320" r:id="rId28"/>
    <p:sldId id="340" r:id="rId29"/>
    <p:sldId id="342" r:id="rId30"/>
    <p:sldId id="322" r:id="rId31"/>
    <p:sldId id="343" r:id="rId32"/>
    <p:sldId id="344" r:id="rId33"/>
    <p:sldId id="323" r:id="rId34"/>
    <p:sldId id="345" r:id="rId35"/>
    <p:sldId id="324" r:id="rId36"/>
    <p:sldId id="259" r:id="rId37"/>
    <p:sldId id="291" r:id="rId38"/>
    <p:sldId id="261" r:id="rId39"/>
    <p:sldId id="292" r:id="rId40"/>
    <p:sldId id="262" r:id="rId41"/>
    <p:sldId id="273" r:id="rId42"/>
    <p:sldId id="321" r:id="rId43"/>
    <p:sldId id="274" r:id="rId44"/>
    <p:sldId id="275" r:id="rId45"/>
    <p:sldId id="346" r:id="rId46"/>
    <p:sldId id="277" r:id="rId47"/>
    <p:sldId id="278" r:id="rId48"/>
    <p:sldId id="295" r:id="rId49"/>
    <p:sldId id="297" r:id="rId50"/>
    <p:sldId id="298" r:id="rId51"/>
    <p:sldId id="299" r:id="rId52"/>
    <p:sldId id="300" r:id="rId53"/>
    <p:sldId id="301" r:id="rId54"/>
    <p:sldId id="302" r:id="rId55"/>
    <p:sldId id="303" r:id="rId56"/>
    <p:sldId id="306" r:id="rId57"/>
    <p:sldId id="305" r:id="rId58"/>
    <p:sldId id="311" r:id="rId59"/>
    <p:sldId id="347" r:id="rId60"/>
    <p:sldId id="348" r:id="rId61"/>
    <p:sldId id="349" r:id="rId62"/>
    <p:sldId id="350" r:id="rId6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roline Lohmann-Hancock" initials="CLH" lastIdx="1" clrIdx="0">
    <p:extLst>
      <p:ext uri="{19B8F6BF-5375-455C-9EA6-DF929625EA0E}">
        <p15:presenceInfo xmlns:p15="http://schemas.microsoft.com/office/powerpoint/2012/main" userId="S::C.Lohmann-hancock@uwtsd.ac.uk::02b10d78-a76a-4a4b-8b16-30a3dddbd56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FF"/>
    <a:srgbClr val="00FFFF"/>
    <a:srgbClr val="CCFFFF"/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04" autoAdjust="0"/>
    <p:restoredTop sz="94660"/>
  </p:normalViewPr>
  <p:slideViewPr>
    <p:cSldViewPr snapToGrid="0">
      <p:cViewPr varScale="1">
        <p:scale>
          <a:sx n="87" d="100"/>
          <a:sy n="87" d="100"/>
        </p:scale>
        <p:origin x="11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commentAuthors" Target="commentAuthors.xml"/><Relationship Id="rId69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enkins (IEH)" userId="ae3a07d3-7c51-4381-b786-d01af3331fdb" providerId="ADAL" clId="{13967086-4441-4B4E-BA0B-DD39D31934E9}"/>
    <pc:docChg chg="custSel modSld">
      <pc:chgData name="Laura Jenkins (IEH)" userId="ae3a07d3-7c51-4381-b786-d01af3331fdb" providerId="ADAL" clId="{13967086-4441-4B4E-BA0B-DD39D31934E9}" dt="2023-02-14T12:38:19.899" v="0" actId="478"/>
      <pc:docMkLst>
        <pc:docMk/>
      </pc:docMkLst>
      <pc:sldChg chg="delSp mod">
        <pc:chgData name="Laura Jenkins (IEH)" userId="ae3a07d3-7c51-4381-b786-d01af3331fdb" providerId="ADAL" clId="{13967086-4441-4B4E-BA0B-DD39D31934E9}" dt="2023-02-14T12:38:19.899" v="0" actId="478"/>
        <pc:sldMkLst>
          <pc:docMk/>
          <pc:sldMk cId="125565377" sldId="308"/>
        </pc:sldMkLst>
        <pc:spChg chg="del">
          <ac:chgData name="Laura Jenkins (IEH)" userId="ae3a07d3-7c51-4381-b786-d01af3331fdb" providerId="ADAL" clId="{13967086-4441-4B4E-BA0B-DD39D31934E9}" dt="2023-02-14T12:38:19.899" v="0" actId="478"/>
          <ac:spMkLst>
            <pc:docMk/>
            <pc:sldMk cId="125565377" sldId="308"/>
            <ac:spMk id="10" creationId="{4994810D-147D-4214-B282-7A7413870F9E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A21B34-E4E3-491C-B0CE-7C9D783DA01C}" type="doc">
      <dgm:prSet loTypeId="urn:microsoft.com/office/officeart/2005/8/layout/hierarchy1" loCatId="hierarchy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EB2C18F-F84E-4307-8422-342DF71E7B6C}">
      <dgm:prSet/>
      <dgm:spPr/>
      <dgm:t>
        <a:bodyPr/>
        <a:lstStyle/>
        <a:p>
          <a:r>
            <a:rPr lang="en-GB" dirty="0"/>
            <a:t>Believe that crime is beneficial for society</a:t>
          </a:r>
          <a:endParaRPr lang="en-US" dirty="0"/>
        </a:p>
      </dgm:t>
    </dgm:pt>
    <dgm:pt modelId="{F3BFD6B5-F6B3-4284-809E-2C42E0984519}" type="parTrans" cxnId="{024B0BD8-BA5C-420D-ACA8-00E9399C4747}">
      <dgm:prSet/>
      <dgm:spPr/>
      <dgm:t>
        <a:bodyPr/>
        <a:lstStyle/>
        <a:p>
          <a:endParaRPr lang="en-US"/>
        </a:p>
      </dgm:t>
    </dgm:pt>
    <dgm:pt modelId="{DB93426C-D281-46C1-8142-8373A28A09C9}" type="sibTrans" cxnId="{024B0BD8-BA5C-420D-ACA8-00E9399C4747}">
      <dgm:prSet/>
      <dgm:spPr/>
      <dgm:t>
        <a:bodyPr/>
        <a:lstStyle/>
        <a:p>
          <a:endParaRPr lang="en-US"/>
        </a:p>
      </dgm:t>
    </dgm:pt>
    <dgm:pt modelId="{CCD041EF-F871-46C8-9E0D-AF9683895843}">
      <dgm:prSet/>
      <dgm:spPr/>
      <dgm:t>
        <a:bodyPr/>
        <a:lstStyle/>
        <a:p>
          <a:r>
            <a:rPr lang="en-GB" dirty="0"/>
            <a:t>E.g., it can improve social integration and social regulation.</a:t>
          </a:r>
          <a:endParaRPr lang="en-US" dirty="0"/>
        </a:p>
      </dgm:t>
    </dgm:pt>
    <dgm:pt modelId="{EC6327DB-9A9D-48FD-A50B-E22029C27AD5}" type="parTrans" cxnId="{FA7BDCA2-B82B-492E-BA7A-76C9F65FC966}">
      <dgm:prSet/>
      <dgm:spPr/>
      <dgm:t>
        <a:bodyPr/>
        <a:lstStyle/>
        <a:p>
          <a:endParaRPr lang="en-US"/>
        </a:p>
      </dgm:t>
    </dgm:pt>
    <dgm:pt modelId="{2239D0F2-859D-4E19-B653-B342018D5425}" type="sibTrans" cxnId="{FA7BDCA2-B82B-492E-BA7A-76C9F65FC966}">
      <dgm:prSet/>
      <dgm:spPr/>
      <dgm:t>
        <a:bodyPr/>
        <a:lstStyle/>
        <a:p>
          <a:endParaRPr lang="en-US"/>
        </a:p>
      </dgm:t>
    </dgm:pt>
    <dgm:pt modelId="{84AC53F4-3AE4-429E-8021-A2648D59A0DA}">
      <dgm:prSet/>
      <dgm:spPr/>
      <dgm:t>
        <a:bodyPr/>
        <a:lstStyle/>
        <a:p>
          <a:r>
            <a:rPr lang="en-GB"/>
            <a:t>analysis of crime starts with society as a whole</a:t>
          </a:r>
          <a:endParaRPr lang="en-US"/>
        </a:p>
      </dgm:t>
    </dgm:pt>
    <dgm:pt modelId="{5000E631-8BBD-4F38-AABC-E5AFBA49DF96}" type="parTrans" cxnId="{0FEE340D-FC9B-48FC-BD52-A6B0B9BD09A1}">
      <dgm:prSet/>
      <dgm:spPr/>
      <dgm:t>
        <a:bodyPr/>
        <a:lstStyle/>
        <a:p>
          <a:endParaRPr lang="en-US"/>
        </a:p>
      </dgm:t>
    </dgm:pt>
    <dgm:pt modelId="{5E91C142-5237-4EF3-A227-7B2E2FD6C550}" type="sibTrans" cxnId="{0FEE340D-FC9B-48FC-BD52-A6B0B9BD09A1}">
      <dgm:prSet/>
      <dgm:spPr/>
      <dgm:t>
        <a:bodyPr/>
        <a:lstStyle/>
        <a:p>
          <a:endParaRPr lang="en-US"/>
        </a:p>
      </dgm:t>
    </dgm:pt>
    <dgm:pt modelId="{C51BB279-41B6-4CC8-AC5A-3C34056971E3}">
      <dgm:prSet/>
      <dgm:spPr/>
      <dgm:t>
        <a:bodyPr/>
        <a:lstStyle/>
        <a:p>
          <a:r>
            <a:rPr lang="en-GB"/>
            <a:t>explain crime by looking at the nature of society</a:t>
          </a:r>
          <a:endParaRPr lang="en-US"/>
        </a:p>
      </dgm:t>
    </dgm:pt>
    <dgm:pt modelId="{E53C9B7A-952E-4765-96B9-A44AAF9C1859}" type="parTrans" cxnId="{E97C3547-BE3B-4050-8CF4-426F1B628831}">
      <dgm:prSet/>
      <dgm:spPr/>
      <dgm:t>
        <a:bodyPr/>
        <a:lstStyle/>
        <a:p>
          <a:endParaRPr lang="en-US"/>
        </a:p>
      </dgm:t>
    </dgm:pt>
    <dgm:pt modelId="{D0A991CD-4980-43FD-A367-CB7F1948EC30}" type="sibTrans" cxnId="{E97C3547-BE3B-4050-8CF4-426F1B628831}">
      <dgm:prSet/>
      <dgm:spPr/>
      <dgm:t>
        <a:bodyPr/>
        <a:lstStyle/>
        <a:p>
          <a:endParaRPr lang="en-US"/>
        </a:p>
      </dgm:t>
    </dgm:pt>
    <dgm:pt modelId="{6E1D6B18-AEE7-49AD-9FB9-8919927C46B0}">
      <dgm:prSet/>
      <dgm:spPr/>
      <dgm:t>
        <a:bodyPr/>
        <a:lstStyle/>
        <a:p>
          <a:r>
            <a:rPr lang="en-GB"/>
            <a:t>rather than at individuals</a:t>
          </a:r>
          <a:endParaRPr lang="en-US"/>
        </a:p>
      </dgm:t>
    </dgm:pt>
    <dgm:pt modelId="{2EFE86DB-ABDD-4844-AA82-77C2D7615A55}" type="parTrans" cxnId="{87DE1A44-1B6A-4612-BCF2-8E857ED369AC}">
      <dgm:prSet/>
      <dgm:spPr/>
      <dgm:t>
        <a:bodyPr/>
        <a:lstStyle/>
        <a:p>
          <a:endParaRPr lang="en-US"/>
        </a:p>
      </dgm:t>
    </dgm:pt>
    <dgm:pt modelId="{392773FB-BFDB-4232-8267-30F395222111}" type="sibTrans" cxnId="{87DE1A44-1B6A-4612-BCF2-8E857ED369AC}">
      <dgm:prSet/>
      <dgm:spPr/>
      <dgm:t>
        <a:bodyPr/>
        <a:lstStyle/>
        <a:p>
          <a:endParaRPr lang="en-US"/>
        </a:p>
      </dgm:t>
    </dgm:pt>
    <dgm:pt modelId="{7B18A81E-0EA7-4B1D-8E24-F9D26225D35B}" type="pres">
      <dgm:prSet presAssocID="{B4A21B34-E4E3-491C-B0CE-7C9D783DA01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F668DED-3F11-42F5-9F20-B4784AA3E8A0}" type="pres">
      <dgm:prSet presAssocID="{FEB2C18F-F84E-4307-8422-342DF71E7B6C}" presName="hierRoot1" presStyleCnt="0"/>
      <dgm:spPr/>
    </dgm:pt>
    <dgm:pt modelId="{5FB88FC9-8B77-45BF-936F-93BF7D5A7ECD}" type="pres">
      <dgm:prSet presAssocID="{FEB2C18F-F84E-4307-8422-342DF71E7B6C}" presName="composite" presStyleCnt="0"/>
      <dgm:spPr/>
    </dgm:pt>
    <dgm:pt modelId="{63287D2B-91BD-4138-9689-526185A52C34}" type="pres">
      <dgm:prSet presAssocID="{FEB2C18F-F84E-4307-8422-342DF71E7B6C}" presName="background" presStyleLbl="node0" presStyleIdx="0" presStyleCnt="3"/>
      <dgm:spPr/>
    </dgm:pt>
    <dgm:pt modelId="{1DF44D3C-C684-46FC-BEFF-27D081739056}" type="pres">
      <dgm:prSet presAssocID="{FEB2C18F-F84E-4307-8422-342DF71E7B6C}" presName="text" presStyleLbl="fgAcc0" presStyleIdx="0" presStyleCnt="3">
        <dgm:presLayoutVars>
          <dgm:chPref val="3"/>
        </dgm:presLayoutVars>
      </dgm:prSet>
      <dgm:spPr/>
    </dgm:pt>
    <dgm:pt modelId="{9706E5F7-D002-403C-A360-393BBFB2F08B}" type="pres">
      <dgm:prSet presAssocID="{FEB2C18F-F84E-4307-8422-342DF71E7B6C}" presName="hierChild2" presStyleCnt="0"/>
      <dgm:spPr/>
    </dgm:pt>
    <dgm:pt modelId="{F5B5A0FD-0134-4F0D-A909-81959B57F111}" type="pres">
      <dgm:prSet presAssocID="{EC6327DB-9A9D-48FD-A50B-E22029C27AD5}" presName="Name10" presStyleLbl="parChTrans1D2" presStyleIdx="0" presStyleCnt="2"/>
      <dgm:spPr/>
    </dgm:pt>
    <dgm:pt modelId="{7FB9B487-6FD8-4AD6-9CF8-1B931F72AB52}" type="pres">
      <dgm:prSet presAssocID="{CCD041EF-F871-46C8-9E0D-AF9683895843}" presName="hierRoot2" presStyleCnt="0"/>
      <dgm:spPr/>
    </dgm:pt>
    <dgm:pt modelId="{FA3CDA49-8F15-428C-A361-69A668209442}" type="pres">
      <dgm:prSet presAssocID="{CCD041EF-F871-46C8-9E0D-AF9683895843}" presName="composite2" presStyleCnt="0"/>
      <dgm:spPr/>
    </dgm:pt>
    <dgm:pt modelId="{E8685CB8-DC6F-4C13-AD3B-39592C0D24FC}" type="pres">
      <dgm:prSet presAssocID="{CCD041EF-F871-46C8-9E0D-AF9683895843}" presName="background2" presStyleLbl="node2" presStyleIdx="0" presStyleCnt="2"/>
      <dgm:spPr/>
    </dgm:pt>
    <dgm:pt modelId="{9511DDCE-2C09-48D7-8ECE-407E05FC05B0}" type="pres">
      <dgm:prSet presAssocID="{CCD041EF-F871-46C8-9E0D-AF9683895843}" presName="text2" presStyleLbl="fgAcc2" presStyleIdx="0" presStyleCnt="2">
        <dgm:presLayoutVars>
          <dgm:chPref val="3"/>
        </dgm:presLayoutVars>
      </dgm:prSet>
      <dgm:spPr/>
    </dgm:pt>
    <dgm:pt modelId="{DA6D7CF2-AB3F-4196-9CD0-AE6E7C7047F8}" type="pres">
      <dgm:prSet presAssocID="{CCD041EF-F871-46C8-9E0D-AF9683895843}" presName="hierChild3" presStyleCnt="0"/>
      <dgm:spPr/>
    </dgm:pt>
    <dgm:pt modelId="{C825C408-BFA8-4576-99EE-160D0541A328}" type="pres">
      <dgm:prSet presAssocID="{84AC53F4-3AE4-429E-8021-A2648D59A0DA}" presName="hierRoot1" presStyleCnt="0"/>
      <dgm:spPr/>
    </dgm:pt>
    <dgm:pt modelId="{5EAD29D4-4790-480F-BB56-8DBD5823F240}" type="pres">
      <dgm:prSet presAssocID="{84AC53F4-3AE4-429E-8021-A2648D59A0DA}" presName="composite" presStyleCnt="0"/>
      <dgm:spPr/>
    </dgm:pt>
    <dgm:pt modelId="{C8C8F196-6C22-4425-AAD9-77E97EB8BF28}" type="pres">
      <dgm:prSet presAssocID="{84AC53F4-3AE4-429E-8021-A2648D59A0DA}" presName="background" presStyleLbl="node0" presStyleIdx="1" presStyleCnt="3"/>
      <dgm:spPr/>
    </dgm:pt>
    <dgm:pt modelId="{528E8A6C-3DB9-4C62-A968-82D1910696BC}" type="pres">
      <dgm:prSet presAssocID="{84AC53F4-3AE4-429E-8021-A2648D59A0DA}" presName="text" presStyleLbl="fgAcc0" presStyleIdx="1" presStyleCnt="3">
        <dgm:presLayoutVars>
          <dgm:chPref val="3"/>
        </dgm:presLayoutVars>
      </dgm:prSet>
      <dgm:spPr/>
    </dgm:pt>
    <dgm:pt modelId="{459C5FAC-7E2D-40B3-9205-57D51B3AC01B}" type="pres">
      <dgm:prSet presAssocID="{84AC53F4-3AE4-429E-8021-A2648D59A0DA}" presName="hierChild2" presStyleCnt="0"/>
      <dgm:spPr/>
    </dgm:pt>
    <dgm:pt modelId="{35772E3A-1EA1-4199-96EA-76CEDEB7870F}" type="pres">
      <dgm:prSet presAssocID="{C51BB279-41B6-4CC8-AC5A-3C34056971E3}" presName="hierRoot1" presStyleCnt="0"/>
      <dgm:spPr/>
    </dgm:pt>
    <dgm:pt modelId="{6BC2FD29-8DCA-44AA-A74C-6D00DD552BFE}" type="pres">
      <dgm:prSet presAssocID="{C51BB279-41B6-4CC8-AC5A-3C34056971E3}" presName="composite" presStyleCnt="0"/>
      <dgm:spPr/>
    </dgm:pt>
    <dgm:pt modelId="{B27487A1-507B-4195-9ACE-66832E879AF5}" type="pres">
      <dgm:prSet presAssocID="{C51BB279-41B6-4CC8-AC5A-3C34056971E3}" presName="background" presStyleLbl="node0" presStyleIdx="2" presStyleCnt="3"/>
      <dgm:spPr/>
    </dgm:pt>
    <dgm:pt modelId="{BAD4017E-B005-45E7-92FA-CF3901C4BE8D}" type="pres">
      <dgm:prSet presAssocID="{C51BB279-41B6-4CC8-AC5A-3C34056971E3}" presName="text" presStyleLbl="fgAcc0" presStyleIdx="2" presStyleCnt="3">
        <dgm:presLayoutVars>
          <dgm:chPref val="3"/>
        </dgm:presLayoutVars>
      </dgm:prSet>
      <dgm:spPr/>
    </dgm:pt>
    <dgm:pt modelId="{23AAD3A9-5A92-43BC-A8CB-72D4F875A87F}" type="pres">
      <dgm:prSet presAssocID="{C51BB279-41B6-4CC8-AC5A-3C34056971E3}" presName="hierChild2" presStyleCnt="0"/>
      <dgm:spPr/>
    </dgm:pt>
    <dgm:pt modelId="{4D5A5B39-A3BA-4BDA-9250-927315D699A7}" type="pres">
      <dgm:prSet presAssocID="{2EFE86DB-ABDD-4844-AA82-77C2D7615A55}" presName="Name10" presStyleLbl="parChTrans1D2" presStyleIdx="1" presStyleCnt="2"/>
      <dgm:spPr/>
    </dgm:pt>
    <dgm:pt modelId="{AB9C4174-A249-4330-B16B-67F50353BD18}" type="pres">
      <dgm:prSet presAssocID="{6E1D6B18-AEE7-49AD-9FB9-8919927C46B0}" presName="hierRoot2" presStyleCnt="0"/>
      <dgm:spPr/>
    </dgm:pt>
    <dgm:pt modelId="{A0163611-1533-46B9-818E-84DD0F4C02BA}" type="pres">
      <dgm:prSet presAssocID="{6E1D6B18-AEE7-49AD-9FB9-8919927C46B0}" presName="composite2" presStyleCnt="0"/>
      <dgm:spPr/>
    </dgm:pt>
    <dgm:pt modelId="{B43DD373-418B-4A44-A61C-66669B65AE33}" type="pres">
      <dgm:prSet presAssocID="{6E1D6B18-AEE7-49AD-9FB9-8919927C46B0}" presName="background2" presStyleLbl="node2" presStyleIdx="1" presStyleCnt="2"/>
      <dgm:spPr/>
    </dgm:pt>
    <dgm:pt modelId="{704DF5F4-BE92-4680-B3FE-1DF5B15C43B2}" type="pres">
      <dgm:prSet presAssocID="{6E1D6B18-AEE7-49AD-9FB9-8919927C46B0}" presName="text2" presStyleLbl="fgAcc2" presStyleIdx="1" presStyleCnt="2">
        <dgm:presLayoutVars>
          <dgm:chPref val="3"/>
        </dgm:presLayoutVars>
      </dgm:prSet>
      <dgm:spPr/>
    </dgm:pt>
    <dgm:pt modelId="{D72291F4-D804-44FA-B1E3-8BC8E459634F}" type="pres">
      <dgm:prSet presAssocID="{6E1D6B18-AEE7-49AD-9FB9-8919927C46B0}" presName="hierChild3" presStyleCnt="0"/>
      <dgm:spPr/>
    </dgm:pt>
  </dgm:ptLst>
  <dgm:cxnLst>
    <dgm:cxn modelId="{0FEE340D-FC9B-48FC-BD52-A6B0B9BD09A1}" srcId="{B4A21B34-E4E3-491C-B0CE-7C9D783DA01C}" destId="{84AC53F4-3AE4-429E-8021-A2648D59A0DA}" srcOrd="1" destOrd="0" parTransId="{5000E631-8BBD-4F38-AABC-E5AFBA49DF96}" sibTransId="{5E91C142-5237-4EF3-A227-7B2E2FD6C550}"/>
    <dgm:cxn modelId="{39B6080E-9673-46F0-8FD9-0555439562DB}" type="presOf" srcId="{B4A21B34-E4E3-491C-B0CE-7C9D783DA01C}" destId="{7B18A81E-0EA7-4B1D-8E24-F9D26225D35B}" srcOrd="0" destOrd="0" presId="urn:microsoft.com/office/officeart/2005/8/layout/hierarchy1"/>
    <dgm:cxn modelId="{538C5312-9733-4667-99A0-104AE79DAB1D}" type="presOf" srcId="{EC6327DB-9A9D-48FD-A50B-E22029C27AD5}" destId="{F5B5A0FD-0134-4F0D-A909-81959B57F111}" srcOrd="0" destOrd="0" presId="urn:microsoft.com/office/officeart/2005/8/layout/hierarchy1"/>
    <dgm:cxn modelId="{5D51335F-ED2B-47FD-AAB4-96CE5CDECF64}" type="presOf" srcId="{84AC53F4-3AE4-429E-8021-A2648D59A0DA}" destId="{528E8A6C-3DB9-4C62-A968-82D1910696BC}" srcOrd="0" destOrd="0" presId="urn:microsoft.com/office/officeart/2005/8/layout/hierarchy1"/>
    <dgm:cxn modelId="{87DE1A44-1B6A-4612-BCF2-8E857ED369AC}" srcId="{C51BB279-41B6-4CC8-AC5A-3C34056971E3}" destId="{6E1D6B18-AEE7-49AD-9FB9-8919927C46B0}" srcOrd="0" destOrd="0" parTransId="{2EFE86DB-ABDD-4844-AA82-77C2D7615A55}" sibTransId="{392773FB-BFDB-4232-8267-30F395222111}"/>
    <dgm:cxn modelId="{E97C3547-BE3B-4050-8CF4-426F1B628831}" srcId="{B4A21B34-E4E3-491C-B0CE-7C9D783DA01C}" destId="{C51BB279-41B6-4CC8-AC5A-3C34056971E3}" srcOrd="2" destOrd="0" parTransId="{E53C9B7A-952E-4765-96B9-A44AAF9C1859}" sibTransId="{D0A991CD-4980-43FD-A367-CB7F1948EC30}"/>
    <dgm:cxn modelId="{14FA217B-D8C1-4376-9DEA-529862EC144F}" type="presOf" srcId="{FEB2C18F-F84E-4307-8422-342DF71E7B6C}" destId="{1DF44D3C-C684-46FC-BEFF-27D081739056}" srcOrd="0" destOrd="0" presId="urn:microsoft.com/office/officeart/2005/8/layout/hierarchy1"/>
    <dgm:cxn modelId="{A937F882-282F-4656-AEB0-2628633103BD}" type="presOf" srcId="{2EFE86DB-ABDD-4844-AA82-77C2D7615A55}" destId="{4D5A5B39-A3BA-4BDA-9250-927315D699A7}" srcOrd="0" destOrd="0" presId="urn:microsoft.com/office/officeart/2005/8/layout/hierarchy1"/>
    <dgm:cxn modelId="{3A0EFA99-422F-4958-9433-9284FF0EBBCA}" type="presOf" srcId="{CCD041EF-F871-46C8-9E0D-AF9683895843}" destId="{9511DDCE-2C09-48D7-8ECE-407E05FC05B0}" srcOrd="0" destOrd="0" presId="urn:microsoft.com/office/officeart/2005/8/layout/hierarchy1"/>
    <dgm:cxn modelId="{FA7BDCA2-B82B-492E-BA7A-76C9F65FC966}" srcId="{FEB2C18F-F84E-4307-8422-342DF71E7B6C}" destId="{CCD041EF-F871-46C8-9E0D-AF9683895843}" srcOrd="0" destOrd="0" parTransId="{EC6327DB-9A9D-48FD-A50B-E22029C27AD5}" sibTransId="{2239D0F2-859D-4E19-B653-B342018D5425}"/>
    <dgm:cxn modelId="{250D6CBA-D1DE-448E-B3F8-1D8295BFD84F}" type="presOf" srcId="{6E1D6B18-AEE7-49AD-9FB9-8919927C46B0}" destId="{704DF5F4-BE92-4680-B3FE-1DF5B15C43B2}" srcOrd="0" destOrd="0" presId="urn:microsoft.com/office/officeart/2005/8/layout/hierarchy1"/>
    <dgm:cxn modelId="{C179BAD3-1310-4820-8FD5-C676B5FB84B7}" type="presOf" srcId="{C51BB279-41B6-4CC8-AC5A-3C34056971E3}" destId="{BAD4017E-B005-45E7-92FA-CF3901C4BE8D}" srcOrd="0" destOrd="0" presId="urn:microsoft.com/office/officeart/2005/8/layout/hierarchy1"/>
    <dgm:cxn modelId="{024B0BD8-BA5C-420D-ACA8-00E9399C4747}" srcId="{B4A21B34-E4E3-491C-B0CE-7C9D783DA01C}" destId="{FEB2C18F-F84E-4307-8422-342DF71E7B6C}" srcOrd="0" destOrd="0" parTransId="{F3BFD6B5-F6B3-4284-809E-2C42E0984519}" sibTransId="{DB93426C-D281-46C1-8142-8373A28A09C9}"/>
    <dgm:cxn modelId="{E5474302-762C-41B7-A38C-D700E14BFC59}" type="presParOf" srcId="{7B18A81E-0EA7-4B1D-8E24-F9D26225D35B}" destId="{9F668DED-3F11-42F5-9F20-B4784AA3E8A0}" srcOrd="0" destOrd="0" presId="urn:microsoft.com/office/officeart/2005/8/layout/hierarchy1"/>
    <dgm:cxn modelId="{3EF3B4DF-FF7F-4643-91F6-ECD701560FB3}" type="presParOf" srcId="{9F668DED-3F11-42F5-9F20-B4784AA3E8A0}" destId="{5FB88FC9-8B77-45BF-936F-93BF7D5A7ECD}" srcOrd="0" destOrd="0" presId="urn:microsoft.com/office/officeart/2005/8/layout/hierarchy1"/>
    <dgm:cxn modelId="{A39DCE0A-CFD9-4CEE-9061-2B5DED8C1C38}" type="presParOf" srcId="{5FB88FC9-8B77-45BF-936F-93BF7D5A7ECD}" destId="{63287D2B-91BD-4138-9689-526185A52C34}" srcOrd="0" destOrd="0" presId="urn:microsoft.com/office/officeart/2005/8/layout/hierarchy1"/>
    <dgm:cxn modelId="{91F41332-3A81-4575-AAEE-19D3123617E3}" type="presParOf" srcId="{5FB88FC9-8B77-45BF-936F-93BF7D5A7ECD}" destId="{1DF44D3C-C684-46FC-BEFF-27D081739056}" srcOrd="1" destOrd="0" presId="urn:microsoft.com/office/officeart/2005/8/layout/hierarchy1"/>
    <dgm:cxn modelId="{27AF008E-85F1-481C-A3C7-56886DD5911F}" type="presParOf" srcId="{9F668DED-3F11-42F5-9F20-B4784AA3E8A0}" destId="{9706E5F7-D002-403C-A360-393BBFB2F08B}" srcOrd="1" destOrd="0" presId="urn:microsoft.com/office/officeart/2005/8/layout/hierarchy1"/>
    <dgm:cxn modelId="{55655A44-3B4E-44CC-990F-B0553D8222C3}" type="presParOf" srcId="{9706E5F7-D002-403C-A360-393BBFB2F08B}" destId="{F5B5A0FD-0134-4F0D-A909-81959B57F111}" srcOrd="0" destOrd="0" presId="urn:microsoft.com/office/officeart/2005/8/layout/hierarchy1"/>
    <dgm:cxn modelId="{3FE50DFD-7D3B-4D4D-AA57-A5986C3F887F}" type="presParOf" srcId="{9706E5F7-D002-403C-A360-393BBFB2F08B}" destId="{7FB9B487-6FD8-4AD6-9CF8-1B931F72AB52}" srcOrd="1" destOrd="0" presId="urn:microsoft.com/office/officeart/2005/8/layout/hierarchy1"/>
    <dgm:cxn modelId="{0D51F85E-7E01-4518-B352-DF9C14DFA134}" type="presParOf" srcId="{7FB9B487-6FD8-4AD6-9CF8-1B931F72AB52}" destId="{FA3CDA49-8F15-428C-A361-69A668209442}" srcOrd="0" destOrd="0" presId="urn:microsoft.com/office/officeart/2005/8/layout/hierarchy1"/>
    <dgm:cxn modelId="{C5096CB9-D7F1-4FA5-98F6-6BE7CE3190BF}" type="presParOf" srcId="{FA3CDA49-8F15-428C-A361-69A668209442}" destId="{E8685CB8-DC6F-4C13-AD3B-39592C0D24FC}" srcOrd="0" destOrd="0" presId="urn:microsoft.com/office/officeart/2005/8/layout/hierarchy1"/>
    <dgm:cxn modelId="{51997DA1-60A3-4E58-ADB3-836E083CB290}" type="presParOf" srcId="{FA3CDA49-8F15-428C-A361-69A668209442}" destId="{9511DDCE-2C09-48D7-8ECE-407E05FC05B0}" srcOrd="1" destOrd="0" presId="urn:microsoft.com/office/officeart/2005/8/layout/hierarchy1"/>
    <dgm:cxn modelId="{055927D6-62D5-4B74-A949-7FC685AF0F05}" type="presParOf" srcId="{7FB9B487-6FD8-4AD6-9CF8-1B931F72AB52}" destId="{DA6D7CF2-AB3F-4196-9CD0-AE6E7C7047F8}" srcOrd="1" destOrd="0" presId="urn:microsoft.com/office/officeart/2005/8/layout/hierarchy1"/>
    <dgm:cxn modelId="{6F44B711-A171-42AA-B2EC-0C44FAF2F280}" type="presParOf" srcId="{7B18A81E-0EA7-4B1D-8E24-F9D26225D35B}" destId="{C825C408-BFA8-4576-99EE-160D0541A328}" srcOrd="1" destOrd="0" presId="urn:microsoft.com/office/officeart/2005/8/layout/hierarchy1"/>
    <dgm:cxn modelId="{5C32A77A-CE67-4833-9EE8-9681E16C18A3}" type="presParOf" srcId="{C825C408-BFA8-4576-99EE-160D0541A328}" destId="{5EAD29D4-4790-480F-BB56-8DBD5823F240}" srcOrd="0" destOrd="0" presId="urn:microsoft.com/office/officeart/2005/8/layout/hierarchy1"/>
    <dgm:cxn modelId="{75157086-E598-4355-A04E-453BB565AE14}" type="presParOf" srcId="{5EAD29D4-4790-480F-BB56-8DBD5823F240}" destId="{C8C8F196-6C22-4425-AAD9-77E97EB8BF28}" srcOrd="0" destOrd="0" presId="urn:microsoft.com/office/officeart/2005/8/layout/hierarchy1"/>
    <dgm:cxn modelId="{13021F2C-B338-4336-B629-E879A6CFAE41}" type="presParOf" srcId="{5EAD29D4-4790-480F-BB56-8DBD5823F240}" destId="{528E8A6C-3DB9-4C62-A968-82D1910696BC}" srcOrd="1" destOrd="0" presId="urn:microsoft.com/office/officeart/2005/8/layout/hierarchy1"/>
    <dgm:cxn modelId="{33AC329C-92F5-49D7-971D-C040705D344A}" type="presParOf" srcId="{C825C408-BFA8-4576-99EE-160D0541A328}" destId="{459C5FAC-7E2D-40B3-9205-57D51B3AC01B}" srcOrd="1" destOrd="0" presId="urn:microsoft.com/office/officeart/2005/8/layout/hierarchy1"/>
    <dgm:cxn modelId="{B585BD6B-EDD1-4640-BB17-C35F15E7EE7B}" type="presParOf" srcId="{7B18A81E-0EA7-4B1D-8E24-F9D26225D35B}" destId="{35772E3A-1EA1-4199-96EA-76CEDEB7870F}" srcOrd="2" destOrd="0" presId="urn:microsoft.com/office/officeart/2005/8/layout/hierarchy1"/>
    <dgm:cxn modelId="{71BA942E-A986-4910-9E24-90EDC700DC27}" type="presParOf" srcId="{35772E3A-1EA1-4199-96EA-76CEDEB7870F}" destId="{6BC2FD29-8DCA-44AA-A74C-6D00DD552BFE}" srcOrd="0" destOrd="0" presId="urn:microsoft.com/office/officeart/2005/8/layout/hierarchy1"/>
    <dgm:cxn modelId="{9D4F136F-7EF2-4107-B60D-EBA027DCF41C}" type="presParOf" srcId="{6BC2FD29-8DCA-44AA-A74C-6D00DD552BFE}" destId="{B27487A1-507B-4195-9ACE-66832E879AF5}" srcOrd="0" destOrd="0" presId="urn:microsoft.com/office/officeart/2005/8/layout/hierarchy1"/>
    <dgm:cxn modelId="{46740BA3-6ACB-478D-A8EE-3369603D917F}" type="presParOf" srcId="{6BC2FD29-8DCA-44AA-A74C-6D00DD552BFE}" destId="{BAD4017E-B005-45E7-92FA-CF3901C4BE8D}" srcOrd="1" destOrd="0" presId="urn:microsoft.com/office/officeart/2005/8/layout/hierarchy1"/>
    <dgm:cxn modelId="{135EE3A4-040F-4D96-9C82-0BB94DB6C7E4}" type="presParOf" srcId="{35772E3A-1EA1-4199-96EA-76CEDEB7870F}" destId="{23AAD3A9-5A92-43BC-A8CB-72D4F875A87F}" srcOrd="1" destOrd="0" presId="urn:microsoft.com/office/officeart/2005/8/layout/hierarchy1"/>
    <dgm:cxn modelId="{86C98151-78AE-4D8C-BBDB-68CA5417CBCE}" type="presParOf" srcId="{23AAD3A9-5A92-43BC-A8CB-72D4F875A87F}" destId="{4D5A5B39-A3BA-4BDA-9250-927315D699A7}" srcOrd="0" destOrd="0" presId="urn:microsoft.com/office/officeart/2005/8/layout/hierarchy1"/>
    <dgm:cxn modelId="{832D57E6-4CD1-4957-B995-57DE4278B021}" type="presParOf" srcId="{23AAD3A9-5A92-43BC-A8CB-72D4F875A87F}" destId="{AB9C4174-A249-4330-B16B-67F50353BD18}" srcOrd="1" destOrd="0" presId="urn:microsoft.com/office/officeart/2005/8/layout/hierarchy1"/>
    <dgm:cxn modelId="{96F0AF5E-163B-4C02-866E-C3E0DD6F7193}" type="presParOf" srcId="{AB9C4174-A249-4330-B16B-67F50353BD18}" destId="{A0163611-1533-46B9-818E-84DD0F4C02BA}" srcOrd="0" destOrd="0" presId="urn:microsoft.com/office/officeart/2005/8/layout/hierarchy1"/>
    <dgm:cxn modelId="{4E12E65F-0ADC-43A8-A8F6-055E085CD0D5}" type="presParOf" srcId="{A0163611-1533-46B9-818E-84DD0F4C02BA}" destId="{B43DD373-418B-4A44-A61C-66669B65AE33}" srcOrd="0" destOrd="0" presId="urn:microsoft.com/office/officeart/2005/8/layout/hierarchy1"/>
    <dgm:cxn modelId="{CEE6516D-2E30-4507-8A2D-9D30DD4DFF36}" type="presParOf" srcId="{A0163611-1533-46B9-818E-84DD0F4C02BA}" destId="{704DF5F4-BE92-4680-B3FE-1DF5B15C43B2}" srcOrd="1" destOrd="0" presId="urn:microsoft.com/office/officeart/2005/8/layout/hierarchy1"/>
    <dgm:cxn modelId="{1267F5FE-6B7E-4C79-AA35-4A07F35E42B5}" type="presParOf" srcId="{AB9C4174-A249-4330-B16B-67F50353BD18}" destId="{D72291F4-D804-44FA-B1E3-8BC8E459634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290D48-BF3E-4BFA-9520-415C7049D699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2097EC76-AC24-4BDE-BF2E-173156D7A8C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Social Regulation:</a:t>
          </a:r>
        </a:p>
      </dgm:t>
    </dgm:pt>
    <dgm:pt modelId="{E439A92A-61CE-45BA-9A05-BC7CC57E10F8}" type="parTrans" cxnId="{A631EDAE-2BEA-4602-B923-ABD982A18B15}">
      <dgm:prSet/>
      <dgm:spPr/>
      <dgm:t>
        <a:bodyPr/>
        <a:lstStyle/>
        <a:p>
          <a:endParaRPr lang="en-US"/>
        </a:p>
      </dgm:t>
    </dgm:pt>
    <dgm:pt modelId="{AAB0D641-D714-43E3-820F-454859E06C6C}" type="sibTrans" cxnId="{A631EDAE-2BEA-4602-B923-ABD982A18B15}">
      <dgm:prSet/>
      <dgm:spPr/>
      <dgm:t>
        <a:bodyPr/>
        <a:lstStyle/>
        <a:p>
          <a:endParaRPr lang="en-US"/>
        </a:p>
      </dgm:t>
    </dgm:pt>
    <dgm:pt modelId="{E7D6D699-6B2F-4F81-8CF9-B16B02F3E4C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Reaffirming the Boundaries of Acceptable Behaviour</a:t>
          </a:r>
        </a:p>
      </dgm:t>
    </dgm:pt>
    <dgm:pt modelId="{99123F6F-DEBA-4E33-AD2B-3CCC452777F0}" type="parTrans" cxnId="{4F8CC225-6F6B-463A-AC00-7D6A85065FC2}">
      <dgm:prSet/>
      <dgm:spPr/>
      <dgm:t>
        <a:bodyPr/>
        <a:lstStyle/>
        <a:p>
          <a:endParaRPr lang="en-US"/>
        </a:p>
      </dgm:t>
    </dgm:pt>
    <dgm:pt modelId="{83E1F41E-2886-4A99-A594-9B36F8C48BF7}" type="sibTrans" cxnId="{4F8CC225-6F6B-463A-AC00-7D6A85065FC2}">
      <dgm:prSet/>
      <dgm:spPr/>
      <dgm:t>
        <a:bodyPr/>
        <a:lstStyle/>
        <a:p>
          <a:endParaRPr lang="en-US"/>
        </a:p>
      </dgm:t>
    </dgm:pt>
    <dgm:pt modelId="{E92AAD46-F3F1-4E7E-A446-E1C18B8A190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Social Integration</a:t>
          </a:r>
        </a:p>
      </dgm:t>
    </dgm:pt>
    <dgm:pt modelId="{2770BEE8-FB55-4076-8FC2-AB2D65A15A70}" type="parTrans" cxnId="{5CE86610-ED48-47AC-BCAB-2CA7FA898941}">
      <dgm:prSet/>
      <dgm:spPr/>
      <dgm:t>
        <a:bodyPr/>
        <a:lstStyle/>
        <a:p>
          <a:endParaRPr lang="en-US"/>
        </a:p>
      </dgm:t>
    </dgm:pt>
    <dgm:pt modelId="{88A7388A-BF48-46E5-AF2C-8D02CD64C5AF}" type="sibTrans" cxnId="{5CE86610-ED48-47AC-BCAB-2CA7FA898941}">
      <dgm:prSet/>
      <dgm:spPr/>
      <dgm:t>
        <a:bodyPr/>
        <a:lstStyle/>
        <a:p>
          <a:endParaRPr lang="en-US"/>
        </a:p>
      </dgm:t>
    </dgm:pt>
    <dgm:pt modelId="{EC72F962-EA89-49D1-B980-F57CD8A7246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Social Cohesion</a:t>
          </a:r>
        </a:p>
      </dgm:t>
    </dgm:pt>
    <dgm:pt modelId="{3DA5D927-85DD-497A-9D63-5BC5F0894D7C}" type="parTrans" cxnId="{8ED06E85-BCCD-4D99-BCB4-E2AA5CE3A250}">
      <dgm:prSet/>
      <dgm:spPr/>
      <dgm:t>
        <a:bodyPr/>
        <a:lstStyle/>
        <a:p>
          <a:endParaRPr lang="en-US"/>
        </a:p>
      </dgm:t>
    </dgm:pt>
    <dgm:pt modelId="{C6CFD2AC-2A16-4C3E-BC3F-BD6D2014144B}" type="sibTrans" cxnId="{8ED06E85-BCCD-4D99-BCB4-E2AA5CE3A250}">
      <dgm:prSet/>
      <dgm:spPr/>
      <dgm:t>
        <a:bodyPr/>
        <a:lstStyle/>
        <a:p>
          <a:endParaRPr lang="en-US"/>
        </a:p>
      </dgm:t>
    </dgm:pt>
    <dgm:pt modelId="{CDED8C26-636F-456A-8B15-8590F739210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Social Change</a:t>
          </a:r>
        </a:p>
      </dgm:t>
    </dgm:pt>
    <dgm:pt modelId="{9A1FB8D1-D702-41CE-B392-391C588B34E0}" type="parTrans" cxnId="{72D23D9A-51DB-4FBD-9CD3-BAA11B1A8D1B}">
      <dgm:prSet/>
      <dgm:spPr/>
      <dgm:t>
        <a:bodyPr/>
        <a:lstStyle/>
        <a:p>
          <a:endParaRPr lang="en-US"/>
        </a:p>
      </dgm:t>
    </dgm:pt>
    <dgm:pt modelId="{A44AACE8-8071-45C1-BBEE-32789A141A59}" type="sibTrans" cxnId="{72D23D9A-51DB-4FBD-9CD3-BAA11B1A8D1B}">
      <dgm:prSet/>
      <dgm:spPr/>
      <dgm:t>
        <a:bodyPr/>
        <a:lstStyle/>
        <a:p>
          <a:endParaRPr lang="en-US"/>
        </a:p>
      </dgm:t>
    </dgm:pt>
    <dgm:pt modelId="{1A683290-019B-4C17-A6E1-88F85D029EA3}" type="pres">
      <dgm:prSet presAssocID="{17290D48-BF3E-4BFA-9520-415C7049D699}" presName="root" presStyleCnt="0">
        <dgm:presLayoutVars>
          <dgm:dir/>
          <dgm:resizeHandles val="exact"/>
        </dgm:presLayoutVars>
      </dgm:prSet>
      <dgm:spPr/>
    </dgm:pt>
    <dgm:pt modelId="{835E7169-EAE3-4C53-9511-8050049A08EE}" type="pres">
      <dgm:prSet presAssocID="{2097EC76-AC24-4BDE-BF2E-173156D7A8C8}" presName="compNode" presStyleCnt="0"/>
      <dgm:spPr/>
    </dgm:pt>
    <dgm:pt modelId="{DFAF1F96-3B90-480C-9E57-0E1FD2E1A138}" type="pres">
      <dgm:prSet presAssocID="{2097EC76-AC24-4BDE-BF2E-173156D7A8C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64286E68-86FC-4C39-A19F-6FB13FC72F04}" type="pres">
      <dgm:prSet presAssocID="{2097EC76-AC24-4BDE-BF2E-173156D7A8C8}" presName="iconSpace" presStyleCnt="0"/>
      <dgm:spPr/>
    </dgm:pt>
    <dgm:pt modelId="{1F784E3E-2DA7-40E5-A419-1F2FBA8F32B4}" type="pres">
      <dgm:prSet presAssocID="{2097EC76-AC24-4BDE-BF2E-173156D7A8C8}" presName="parTx" presStyleLbl="revTx" presStyleIdx="0" presStyleCnt="6">
        <dgm:presLayoutVars>
          <dgm:chMax val="0"/>
          <dgm:chPref val="0"/>
        </dgm:presLayoutVars>
      </dgm:prSet>
      <dgm:spPr/>
    </dgm:pt>
    <dgm:pt modelId="{9BC77A9F-D5C1-458D-B423-E2F45D2F0180}" type="pres">
      <dgm:prSet presAssocID="{2097EC76-AC24-4BDE-BF2E-173156D7A8C8}" presName="txSpace" presStyleCnt="0"/>
      <dgm:spPr/>
    </dgm:pt>
    <dgm:pt modelId="{F87128E5-E9AE-4126-9032-A408E5E8F218}" type="pres">
      <dgm:prSet presAssocID="{2097EC76-AC24-4BDE-BF2E-173156D7A8C8}" presName="desTx" presStyleLbl="revTx" presStyleIdx="1" presStyleCnt="6">
        <dgm:presLayoutVars/>
      </dgm:prSet>
      <dgm:spPr/>
    </dgm:pt>
    <dgm:pt modelId="{1D9D20C1-8D77-4FDB-99F4-1D6C561B66A2}" type="pres">
      <dgm:prSet presAssocID="{AAB0D641-D714-43E3-820F-454859E06C6C}" presName="sibTrans" presStyleCnt="0"/>
      <dgm:spPr/>
    </dgm:pt>
    <dgm:pt modelId="{1C769EDA-D99F-4A9A-AFDC-A21E60C1120D}" type="pres">
      <dgm:prSet presAssocID="{E92AAD46-F3F1-4E7E-A446-E1C18B8A190D}" presName="compNode" presStyleCnt="0"/>
      <dgm:spPr/>
    </dgm:pt>
    <dgm:pt modelId="{779DC336-F0BD-427E-8659-43669E2D6C05}" type="pres">
      <dgm:prSet presAssocID="{E92AAD46-F3F1-4E7E-A446-E1C18B8A190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B763292-001E-4398-BD5D-9C7195CED618}" type="pres">
      <dgm:prSet presAssocID="{E92AAD46-F3F1-4E7E-A446-E1C18B8A190D}" presName="iconSpace" presStyleCnt="0"/>
      <dgm:spPr/>
    </dgm:pt>
    <dgm:pt modelId="{8C19F056-CBE4-4F8D-A393-547BF7C7F283}" type="pres">
      <dgm:prSet presAssocID="{E92AAD46-F3F1-4E7E-A446-E1C18B8A190D}" presName="parTx" presStyleLbl="revTx" presStyleIdx="2" presStyleCnt="6">
        <dgm:presLayoutVars>
          <dgm:chMax val="0"/>
          <dgm:chPref val="0"/>
        </dgm:presLayoutVars>
      </dgm:prSet>
      <dgm:spPr/>
    </dgm:pt>
    <dgm:pt modelId="{C3A7FD72-F862-4906-A0B7-4BEC8BBD3AF2}" type="pres">
      <dgm:prSet presAssocID="{E92AAD46-F3F1-4E7E-A446-E1C18B8A190D}" presName="txSpace" presStyleCnt="0"/>
      <dgm:spPr/>
    </dgm:pt>
    <dgm:pt modelId="{EAE4B291-15BD-4C62-BE28-382731AA1407}" type="pres">
      <dgm:prSet presAssocID="{E92AAD46-F3F1-4E7E-A446-E1C18B8A190D}" presName="desTx" presStyleLbl="revTx" presStyleIdx="3" presStyleCnt="6">
        <dgm:presLayoutVars/>
      </dgm:prSet>
      <dgm:spPr/>
    </dgm:pt>
    <dgm:pt modelId="{CACB52C6-85B9-4732-A01B-8B6B67FDA7F0}" type="pres">
      <dgm:prSet presAssocID="{88A7388A-BF48-46E5-AF2C-8D02CD64C5AF}" presName="sibTrans" presStyleCnt="0"/>
      <dgm:spPr/>
    </dgm:pt>
    <dgm:pt modelId="{80B48D1B-8338-45D1-8BEA-A91C436D7D4D}" type="pres">
      <dgm:prSet presAssocID="{CDED8C26-636F-456A-8B15-8590F739210C}" presName="compNode" presStyleCnt="0"/>
      <dgm:spPr/>
    </dgm:pt>
    <dgm:pt modelId="{6C4A1075-BA0F-4FD2-8101-74720669DFBB}" type="pres">
      <dgm:prSet presAssocID="{CDED8C26-636F-456A-8B15-8590F739210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6CE3645-119E-4C09-9900-E152B002897C}" type="pres">
      <dgm:prSet presAssocID="{CDED8C26-636F-456A-8B15-8590F739210C}" presName="iconSpace" presStyleCnt="0"/>
      <dgm:spPr/>
    </dgm:pt>
    <dgm:pt modelId="{A1B43889-497F-46F6-9277-1897887814ED}" type="pres">
      <dgm:prSet presAssocID="{CDED8C26-636F-456A-8B15-8590F739210C}" presName="parTx" presStyleLbl="revTx" presStyleIdx="4" presStyleCnt="6">
        <dgm:presLayoutVars>
          <dgm:chMax val="0"/>
          <dgm:chPref val="0"/>
        </dgm:presLayoutVars>
      </dgm:prSet>
      <dgm:spPr/>
    </dgm:pt>
    <dgm:pt modelId="{6ED8C9D1-189F-46C0-A4D8-1DB17DE028A7}" type="pres">
      <dgm:prSet presAssocID="{CDED8C26-636F-456A-8B15-8590F739210C}" presName="txSpace" presStyleCnt="0"/>
      <dgm:spPr/>
    </dgm:pt>
    <dgm:pt modelId="{21C969DB-806D-4751-A4EC-981B6FB8A28D}" type="pres">
      <dgm:prSet presAssocID="{CDED8C26-636F-456A-8B15-8590F739210C}" presName="desTx" presStyleLbl="revTx" presStyleIdx="5" presStyleCnt="6">
        <dgm:presLayoutVars/>
      </dgm:prSet>
      <dgm:spPr/>
    </dgm:pt>
  </dgm:ptLst>
  <dgm:cxnLst>
    <dgm:cxn modelId="{793ED90E-84EB-4891-ABFC-1A979F686D5A}" type="presOf" srcId="{E92AAD46-F3F1-4E7E-A446-E1C18B8A190D}" destId="{8C19F056-CBE4-4F8D-A393-547BF7C7F283}" srcOrd="0" destOrd="0" presId="urn:microsoft.com/office/officeart/2018/2/layout/IconLabelDescriptionList"/>
    <dgm:cxn modelId="{5CE86610-ED48-47AC-BCAB-2CA7FA898941}" srcId="{17290D48-BF3E-4BFA-9520-415C7049D699}" destId="{E92AAD46-F3F1-4E7E-A446-E1C18B8A190D}" srcOrd="1" destOrd="0" parTransId="{2770BEE8-FB55-4076-8FC2-AB2D65A15A70}" sibTransId="{88A7388A-BF48-46E5-AF2C-8D02CD64C5AF}"/>
    <dgm:cxn modelId="{4F8CC225-6F6B-463A-AC00-7D6A85065FC2}" srcId="{2097EC76-AC24-4BDE-BF2E-173156D7A8C8}" destId="{E7D6D699-6B2F-4F81-8CF9-B16B02F3E4C5}" srcOrd="0" destOrd="0" parTransId="{99123F6F-DEBA-4E33-AD2B-3CCC452777F0}" sibTransId="{83E1F41E-2886-4A99-A594-9B36F8C48BF7}"/>
    <dgm:cxn modelId="{9E3FB22F-D343-4959-A4B9-B79216D86A18}" type="presOf" srcId="{17290D48-BF3E-4BFA-9520-415C7049D699}" destId="{1A683290-019B-4C17-A6E1-88F85D029EA3}" srcOrd="0" destOrd="0" presId="urn:microsoft.com/office/officeart/2018/2/layout/IconLabelDescriptionList"/>
    <dgm:cxn modelId="{6128E43C-D278-4BCA-994A-AD6CC9D90A13}" type="presOf" srcId="{CDED8C26-636F-456A-8B15-8590F739210C}" destId="{A1B43889-497F-46F6-9277-1897887814ED}" srcOrd="0" destOrd="0" presId="urn:microsoft.com/office/officeart/2018/2/layout/IconLabelDescriptionList"/>
    <dgm:cxn modelId="{8ED06E85-BCCD-4D99-BCB4-E2AA5CE3A250}" srcId="{E92AAD46-F3F1-4E7E-A446-E1C18B8A190D}" destId="{EC72F962-EA89-49D1-B980-F57CD8A7246F}" srcOrd="0" destOrd="0" parTransId="{3DA5D927-85DD-497A-9D63-5BC5F0894D7C}" sibTransId="{C6CFD2AC-2A16-4C3E-BC3F-BD6D2014144B}"/>
    <dgm:cxn modelId="{7137B498-5B5E-4517-9184-415F628158E3}" type="presOf" srcId="{2097EC76-AC24-4BDE-BF2E-173156D7A8C8}" destId="{1F784E3E-2DA7-40E5-A419-1F2FBA8F32B4}" srcOrd="0" destOrd="0" presId="urn:microsoft.com/office/officeart/2018/2/layout/IconLabelDescriptionList"/>
    <dgm:cxn modelId="{72D23D9A-51DB-4FBD-9CD3-BAA11B1A8D1B}" srcId="{17290D48-BF3E-4BFA-9520-415C7049D699}" destId="{CDED8C26-636F-456A-8B15-8590F739210C}" srcOrd="2" destOrd="0" parTransId="{9A1FB8D1-D702-41CE-B392-391C588B34E0}" sibTransId="{A44AACE8-8071-45C1-BBEE-32789A141A59}"/>
    <dgm:cxn modelId="{A631EDAE-2BEA-4602-B923-ABD982A18B15}" srcId="{17290D48-BF3E-4BFA-9520-415C7049D699}" destId="{2097EC76-AC24-4BDE-BF2E-173156D7A8C8}" srcOrd="0" destOrd="0" parTransId="{E439A92A-61CE-45BA-9A05-BC7CC57E10F8}" sibTransId="{AAB0D641-D714-43E3-820F-454859E06C6C}"/>
    <dgm:cxn modelId="{91EF6CB2-D53A-4F11-AA35-D01406DA834F}" type="presOf" srcId="{EC72F962-EA89-49D1-B980-F57CD8A7246F}" destId="{EAE4B291-15BD-4C62-BE28-382731AA1407}" srcOrd="0" destOrd="0" presId="urn:microsoft.com/office/officeart/2018/2/layout/IconLabelDescriptionList"/>
    <dgm:cxn modelId="{33123DD1-240B-4D9B-84CC-4EEDD3C28A1C}" type="presOf" srcId="{E7D6D699-6B2F-4F81-8CF9-B16B02F3E4C5}" destId="{F87128E5-E9AE-4126-9032-A408E5E8F218}" srcOrd="0" destOrd="0" presId="urn:microsoft.com/office/officeart/2018/2/layout/IconLabelDescriptionList"/>
    <dgm:cxn modelId="{4F1D9F42-B8A8-4B5F-A934-689743A43681}" type="presParOf" srcId="{1A683290-019B-4C17-A6E1-88F85D029EA3}" destId="{835E7169-EAE3-4C53-9511-8050049A08EE}" srcOrd="0" destOrd="0" presId="urn:microsoft.com/office/officeart/2018/2/layout/IconLabelDescriptionList"/>
    <dgm:cxn modelId="{19EC8BBE-00C8-4A00-8EE6-D6A0755D6F29}" type="presParOf" srcId="{835E7169-EAE3-4C53-9511-8050049A08EE}" destId="{DFAF1F96-3B90-480C-9E57-0E1FD2E1A138}" srcOrd="0" destOrd="0" presId="urn:microsoft.com/office/officeart/2018/2/layout/IconLabelDescriptionList"/>
    <dgm:cxn modelId="{A4F35F8C-DE3F-4C26-BD96-45867D496417}" type="presParOf" srcId="{835E7169-EAE3-4C53-9511-8050049A08EE}" destId="{64286E68-86FC-4C39-A19F-6FB13FC72F04}" srcOrd="1" destOrd="0" presId="urn:microsoft.com/office/officeart/2018/2/layout/IconLabelDescriptionList"/>
    <dgm:cxn modelId="{1CC1FE38-7AF8-4D73-8B85-DCF9D4B702AF}" type="presParOf" srcId="{835E7169-EAE3-4C53-9511-8050049A08EE}" destId="{1F784E3E-2DA7-40E5-A419-1F2FBA8F32B4}" srcOrd="2" destOrd="0" presId="urn:microsoft.com/office/officeart/2018/2/layout/IconLabelDescriptionList"/>
    <dgm:cxn modelId="{27B1301F-9C84-4CF5-99AE-941D7354D78F}" type="presParOf" srcId="{835E7169-EAE3-4C53-9511-8050049A08EE}" destId="{9BC77A9F-D5C1-458D-B423-E2F45D2F0180}" srcOrd="3" destOrd="0" presId="urn:microsoft.com/office/officeart/2018/2/layout/IconLabelDescriptionList"/>
    <dgm:cxn modelId="{C8B05B56-0226-4FE2-88A8-5C6D7B18ACE9}" type="presParOf" srcId="{835E7169-EAE3-4C53-9511-8050049A08EE}" destId="{F87128E5-E9AE-4126-9032-A408E5E8F218}" srcOrd="4" destOrd="0" presId="urn:microsoft.com/office/officeart/2018/2/layout/IconLabelDescriptionList"/>
    <dgm:cxn modelId="{C1C9B419-C357-4E2E-82FE-1FACD4434D34}" type="presParOf" srcId="{1A683290-019B-4C17-A6E1-88F85D029EA3}" destId="{1D9D20C1-8D77-4FDB-99F4-1D6C561B66A2}" srcOrd="1" destOrd="0" presId="urn:microsoft.com/office/officeart/2018/2/layout/IconLabelDescriptionList"/>
    <dgm:cxn modelId="{6E653AF7-83AD-441A-8603-BA2FA1A7CA13}" type="presParOf" srcId="{1A683290-019B-4C17-A6E1-88F85D029EA3}" destId="{1C769EDA-D99F-4A9A-AFDC-A21E60C1120D}" srcOrd="2" destOrd="0" presId="urn:microsoft.com/office/officeart/2018/2/layout/IconLabelDescriptionList"/>
    <dgm:cxn modelId="{60DD7E76-F6AF-4282-AFDB-37BCDB26D86E}" type="presParOf" srcId="{1C769EDA-D99F-4A9A-AFDC-A21E60C1120D}" destId="{779DC336-F0BD-427E-8659-43669E2D6C05}" srcOrd="0" destOrd="0" presId="urn:microsoft.com/office/officeart/2018/2/layout/IconLabelDescriptionList"/>
    <dgm:cxn modelId="{A2975961-55B1-4AB2-A844-22A2C6704738}" type="presParOf" srcId="{1C769EDA-D99F-4A9A-AFDC-A21E60C1120D}" destId="{3B763292-001E-4398-BD5D-9C7195CED618}" srcOrd="1" destOrd="0" presId="urn:microsoft.com/office/officeart/2018/2/layout/IconLabelDescriptionList"/>
    <dgm:cxn modelId="{0328C0FF-1493-411A-BF08-515E2A0D4ECE}" type="presParOf" srcId="{1C769EDA-D99F-4A9A-AFDC-A21E60C1120D}" destId="{8C19F056-CBE4-4F8D-A393-547BF7C7F283}" srcOrd="2" destOrd="0" presId="urn:microsoft.com/office/officeart/2018/2/layout/IconLabelDescriptionList"/>
    <dgm:cxn modelId="{02560715-40EA-4C75-A41C-7FE8A1550621}" type="presParOf" srcId="{1C769EDA-D99F-4A9A-AFDC-A21E60C1120D}" destId="{C3A7FD72-F862-4906-A0B7-4BEC8BBD3AF2}" srcOrd="3" destOrd="0" presId="urn:microsoft.com/office/officeart/2018/2/layout/IconLabelDescriptionList"/>
    <dgm:cxn modelId="{AA93E995-8EB7-41DF-AF7F-D20BCF713F7C}" type="presParOf" srcId="{1C769EDA-D99F-4A9A-AFDC-A21E60C1120D}" destId="{EAE4B291-15BD-4C62-BE28-382731AA1407}" srcOrd="4" destOrd="0" presId="urn:microsoft.com/office/officeart/2018/2/layout/IconLabelDescriptionList"/>
    <dgm:cxn modelId="{2D6A310A-362C-49C7-9EF6-9276553578E5}" type="presParOf" srcId="{1A683290-019B-4C17-A6E1-88F85D029EA3}" destId="{CACB52C6-85B9-4732-A01B-8B6B67FDA7F0}" srcOrd="3" destOrd="0" presId="urn:microsoft.com/office/officeart/2018/2/layout/IconLabelDescriptionList"/>
    <dgm:cxn modelId="{C91490D2-E277-48C8-8AFC-5EE8E3614A6A}" type="presParOf" srcId="{1A683290-019B-4C17-A6E1-88F85D029EA3}" destId="{80B48D1B-8338-45D1-8BEA-A91C436D7D4D}" srcOrd="4" destOrd="0" presId="urn:microsoft.com/office/officeart/2018/2/layout/IconLabelDescriptionList"/>
    <dgm:cxn modelId="{9896CF67-6442-471D-8E86-AA0D63A2468F}" type="presParOf" srcId="{80B48D1B-8338-45D1-8BEA-A91C436D7D4D}" destId="{6C4A1075-BA0F-4FD2-8101-74720669DFBB}" srcOrd="0" destOrd="0" presId="urn:microsoft.com/office/officeart/2018/2/layout/IconLabelDescriptionList"/>
    <dgm:cxn modelId="{55B2F8B5-B8E2-45DC-90C9-D91BE88F8E36}" type="presParOf" srcId="{80B48D1B-8338-45D1-8BEA-A91C436D7D4D}" destId="{26CE3645-119E-4C09-9900-E152B002897C}" srcOrd="1" destOrd="0" presId="urn:microsoft.com/office/officeart/2018/2/layout/IconLabelDescriptionList"/>
    <dgm:cxn modelId="{8C3E745D-54F7-43F4-AC64-6EC4832A755D}" type="presParOf" srcId="{80B48D1B-8338-45D1-8BEA-A91C436D7D4D}" destId="{A1B43889-497F-46F6-9277-1897887814ED}" srcOrd="2" destOrd="0" presId="urn:microsoft.com/office/officeart/2018/2/layout/IconLabelDescriptionList"/>
    <dgm:cxn modelId="{BAABAE6E-4563-4AC8-A258-F28B986086E3}" type="presParOf" srcId="{80B48D1B-8338-45D1-8BEA-A91C436D7D4D}" destId="{6ED8C9D1-189F-46C0-A4D8-1DB17DE028A7}" srcOrd="3" destOrd="0" presId="urn:microsoft.com/office/officeart/2018/2/layout/IconLabelDescriptionList"/>
    <dgm:cxn modelId="{55DAD387-336B-4CCC-8C54-F5D117E26279}" type="presParOf" srcId="{80B48D1B-8338-45D1-8BEA-A91C436D7D4D}" destId="{21C969DB-806D-4751-A4EC-981B6FB8A28D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E73DA4-8981-4D6B-9E35-10DCB541C42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B192B2-CD1B-4627-88E5-FCB8F87E599F}">
      <dgm:prSet/>
      <dgm:spPr/>
      <dgm:t>
        <a:bodyPr/>
        <a:lstStyle/>
        <a:p>
          <a:r>
            <a:rPr lang="en-GB"/>
            <a:t>Depends on: </a:t>
          </a:r>
          <a:endParaRPr lang="en-US"/>
        </a:p>
      </dgm:t>
    </dgm:pt>
    <dgm:pt modelId="{D57C2098-2F0F-42A5-8FC2-EE96062DD4B5}" type="parTrans" cxnId="{914D44C9-8A7D-4343-A6A5-5752EAC7F7DA}">
      <dgm:prSet/>
      <dgm:spPr/>
      <dgm:t>
        <a:bodyPr/>
        <a:lstStyle/>
        <a:p>
          <a:endParaRPr lang="en-US"/>
        </a:p>
      </dgm:t>
    </dgm:pt>
    <dgm:pt modelId="{2A2E49B9-C976-4A6D-8452-E38D99717F37}" type="sibTrans" cxnId="{914D44C9-8A7D-4343-A6A5-5752EAC7F7DA}">
      <dgm:prSet/>
      <dgm:spPr/>
      <dgm:t>
        <a:bodyPr/>
        <a:lstStyle/>
        <a:p>
          <a:endParaRPr lang="en-US"/>
        </a:p>
      </dgm:t>
    </dgm:pt>
    <dgm:pt modelId="{0F394F1A-F5C8-4629-AE11-C603355D51D6}">
      <dgm:prSet/>
      <dgm:spPr/>
      <dgm:t>
        <a:bodyPr/>
        <a:lstStyle/>
        <a:p>
          <a:pPr algn="l"/>
          <a:r>
            <a:rPr lang="en-GB" sz="3200"/>
            <a:t>the level of internalization of norms, values and goals; </a:t>
          </a:r>
          <a:endParaRPr lang="en-US" sz="3200"/>
        </a:p>
      </dgm:t>
    </dgm:pt>
    <dgm:pt modelId="{C6A9F059-228C-45D5-A20A-2B30E1F54A62}" type="parTrans" cxnId="{A0211729-853D-4803-AA49-5145F43AE6FA}">
      <dgm:prSet/>
      <dgm:spPr/>
      <dgm:t>
        <a:bodyPr/>
        <a:lstStyle/>
        <a:p>
          <a:endParaRPr lang="en-US"/>
        </a:p>
      </dgm:t>
    </dgm:pt>
    <dgm:pt modelId="{3CA7D9E4-94DF-4240-B394-3318F6A6B1B9}" type="sibTrans" cxnId="{A0211729-853D-4803-AA49-5145F43AE6FA}">
      <dgm:prSet/>
      <dgm:spPr/>
      <dgm:t>
        <a:bodyPr/>
        <a:lstStyle/>
        <a:p>
          <a:endParaRPr lang="en-US"/>
        </a:p>
      </dgm:t>
    </dgm:pt>
    <dgm:pt modelId="{9B7F7469-53AD-478B-8BF4-7B766DF47278}">
      <dgm:prSet/>
      <dgm:spPr/>
      <dgm:t>
        <a:bodyPr/>
        <a:lstStyle/>
        <a:p>
          <a:pPr algn="l"/>
          <a:r>
            <a:rPr lang="en-GB" sz="3200"/>
            <a:t>perceived scope of possible actions; </a:t>
          </a:r>
          <a:endParaRPr lang="en-US" sz="3200"/>
        </a:p>
      </dgm:t>
    </dgm:pt>
    <dgm:pt modelId="{1417EC10-9A6E-49DF-8AEC-F5A84DFBD79D}" type="parTrans" cxnId="{E6550E2E-0B6F-4DE9-8E1D-FB30E69667D3}">
      <dgm:prSet/>
      <dgm:spPr/>
      <dgm:t>
        <a:bodyPr/>
        <a:lstStyle/>
        <a:p>
          <a:endParaRPr lang="en-US"/>
        </a:p>
      </dgm:t>
    </dgm:pt>
    <dgm:pt modelId="{C45BE0D6-1B39-4C21-AE11-9C4482731CE3}" type="sibTrans" cxnId="{E6550E2E-0B6F-4DE9-8E1D-FB30E69667D3}">
      <dgm:prSet/>
      <dgm:spPr/>
      <dgm:t>
        <a:bodyPr/>
        <a:lstStyle/>
        <a:p>
          <a:endParaRPr lang="en-US"/>
        </a:p>
      </dgm:t>
    </dgm:pt>
    <dgm:pt modelId="{2D6CC9CA-214A-4AD8-B106-AF94A1D7AB19}">
      <dgm:prSet/>
      <dgm:spPr/>
      <dgm:t>
        <a:bodyPr/>
        <a:lstStyle/>
        <a:p>
          <a:pPr algn="l"/>
          <a:r>
            <a:rPr lang="en-GB" sz="3200" dirty="0"/>
            <a:t>embeddedness of individual’s aspirations </a:t>
          </a:r>
          <a:endParaRPr lang="en-US" sz="3200" dirty="0"/>
        </a:p>
      </dgm:t>
    </dgm:pt>
    <dgm:pt modelId="{4C75E329-C343-4842-8F41-2189617A3C72}" type="parTrans" cxnId="{4F8F03C6-0816-47C2-94FD-C21A11BBDF7B}">
      <dgm:prSet/>
      <dgm:spPr/>
      <dgm:t>
        <a:bodyPr/>
        <a:lstStyle/>
        <a:p>
          <a:endParaRPr lang="en-US"/>
        </a:p>
      </dgm:t>
    </dgm:pt>
    <dgm:pt modelId="{6638237C-F3AB-47F4-B839-90EEBAC58CBF}" type="sibTrans" cxnId="{4F8F03C6-0816-47C2-94FD-C21A11BBDF7B}">
      <dgm:prSet/>
      <dgm:spPr/>
      <dgm:t>
        <a:bodyPr/>
        <a:lstStyle/>
        <a:p>
          <a:endParaRPr lang="en-US"/>
        </a:p>
      </dgm:t>
    </dgm:pt>
    <dgm:pt modelId="{9A1265C9-5FC4-4282-8428-A633ED5D9C30}">
      <dgm:prSet custT="1"/>
      <dgm:spPr/>
      <dgm:t>
        <a:bodyPr/>
        <a:lstStyle/>
        <a:p>
          <a:pPr algn="r">
            <a:buNone/>
          </a:pPr>
          <a:r>
            <a:rPr lang="en-GB" sz="2400" dirty="0"/>
            <a:t>(Durkheim, 2006: 313-328)</a:t>
          </a:r>
          <a:endParaRPr lang="en-US" sz="2400" dirty="0"/>
        </a:p>
      </dgm:t>
    </dgm:pt>
    <dgm:pt modelId="{5770F19F-AC08-4BB8-B81C-5A3E9430D8AB}" type="parTrans" cxnId="{CE8595A8-9EE8-4488-986F-7406CB7D9B76}">
      <dgm:prSet/>
      <dgm:spPr/>
      <dgm:t>
        <a:bodyPr/>
        <a:lstStyle/>
        <a:p>
          <a:endParaRPr lang="en-GB"/>
        </a:p>
      </dgm:t>
    </dgm:pt>
    <dgm:pt modelId="{D74885DD-BF4C-43F1-8429-B774DB4DC187}" type="sibTrans" cxnId="{CE8595A8-9EE8-4488-986F-7406CB7D9B76}">
      <dgm:prSet/>
      <dgm:spPr/>
      <dgm:t>
        <a:bodyPr/>
        <a:lstStyle/>
        <a:p>
          <a:endParaRPr lang="en-GB"/>
        </a:p>
      </dgm:t>
    </dgm:pt>
    <dgm:pt modelId="{D12AB1D1-6099-48FB-92A8-34918F0AAA00}" type="pres">
      <dgm:prSet presAssocID="{66E73DA4-8981-4D6B-9E35-10DCB541C428}" presName="linear" presStyleCnt="0">
        <dgm:presLayoutVars>
          <dgm:animLvl val="lvl"/>
          <dgm:resizeHandles val="exact"/>
        </dgm:presLayoutVars>
      </dgm:prSet>
      <dgm:spPr/>
    </dgm:pt>
    <dgm:pt modelId="{F637EC09-C088-4188-B194-B0F6B05EEE51}" type="pres">
      <dgm:prSet presAssocID="{83B192B2-CD1B-4627-88E5-FCB8F87E599F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1CEF53EA-1595-4FD3-9A9E-95A0F908CF1E}" type="pres">
      <dgm:prSet presAssocID="{83B192B2-CD1B-4627-88E5-FCB8F87E599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0211729-853D-4803-AA49-5145F43AE6FA}" srcId="{83B192B2-CD1B-4627-88E5-FCB8F87E599F}" destId="{0F394F1A-F5C8-4629-AE11-C603355D51D6}" srcOrd="0" destOrd="0" parTransId="{C6A9F059-228C-45D5-A20A-2B30E1F54A62}" sibTransId="{3CA7D9E4-94DF-4240-B394-3318F6A6B1B9}"/>
    <dgm:cxn modelId="{E6550E2E-0B6F-4DE9-8E1D-FB30E69667D3}" srcId="{83B192B2-CD1B-4627-88E5-FCB8F87E599F}" destId="{9B7F7469-53AD-478B-8BF4-7B766DF47278}" srcOrd="1" destOrd="0" parTransId="{1417EC10-9A6E-49DF-8AEC-F5A84DFBD79D}" sibTransId="{C45BE0D6-1B39-4C21-AE11-9C4482731CE3}"/>
    <dgm:cxn modelId="{F0C56B4C-B09E-4B0C-BDE1-06EEF6D812C2}" type="presOf" srcId="{9B7F7469-53AD-478B-8BF4-7B766DF47278}" destId="{1CEF53EA-1595-4FD3-9A9E-95A0F908CF1E}" srcOrd="0" destOrd="1" presId="urn:microsoft.com/office/officeart/2005/8/layout/vList2"/>
    <dgm:cxn modelId="{BB02B272-0FDF-4CA0-A4B3-A98522F70743}" type="presOf" srcId="{83B192B2-CD1B-4627-88E5-FCB8F87E599F}" destId="{F637EC09-C088-4188-B194-B0F6B05EEE51}" srcOrd="0" destOrd="0" presId="urn:microsoft.com/office/officeart/2005/8/layout/vList2"/>
    <dgm:cxn modelId="{7A6E2F79-2D03-4640-91E5-EA2E2296DA67}" type="presOf" srcId="{9A1265C9-5FC4-4282-8428-A633ED5D9C30}" destId="{1CEF53EA-1595-4FD3-9A9E-95A0F908CF1E}" srcOrd="0" destOrd="3" presId="urn:microsoft.com/office/officeart/2005/8/layout/vList2"/>
    <dgm:cxn modelId="{CE8595A8-9EE8-4488-986F-7406CB7D9B76}" srcId="{83B192B2-CD1B-4627-88E5-FCB8F87E599F}" destId="{9A1265C9-5FC4-4282-8428-A633ED5D9C30}" srcOrd="3" destOrd="0" parTransId="{5770F19F-AC08-4BB8-B81C-5A3E9430D8AB}" sibTransId="{D74885DD-BF4C-43F1-8429-B774DB4DC187}"/>
    <dgm:cxn modelId="{4F8F03C6-0816-47C2-94FD-C21A11BBDF7B}" srcId="{83B192B2-CD1B-4627-88E5-FCB8F87E599F}" destId="{2D6CC9CA-214A-4AD8-B106-AF94A1D7AB19}" srcOrd="2" destOrd="0" parTransId="{4C75E329-C343-4842-8F41-2189617A3C72}" sibTransId="{6638237C-F3AB-47F4-B839-90EEBAC58CBF}"/>
    <dgm:cxn modelId="{914D44C9-8A7D-4343-A6A5-5752EAC7F7DA}" srcId="{66E73DA4-8981-4D6B-9E35-10DCB541C428}" destId="{83B192B2-CD1B-4627-88E5-FCB8F87E599F}" srcOrd="0" destOrd="0" parTransId="{D57C2098-2F0F-42A5-8FC2-EE96062DD4B5}" sibTransId="{2A2E49B9-C976-4A6D-8452-E38D99717F37}"/>
    <dgm:cxn modelId="{C142F0F0-71E4-48E3-B5BF-A34A671F9A3C}" type="presOf" srcId="{66E73DA4-8981-4D6B-9E35-10DCB541C428}" destId="{D12AB1D1-6099-48FB-92A8-34918F0AAA00}" srcOrd="0" destOrd="0" presId="urn:microsoft.com/office/officeart/2005/8/layout/vList2"/>
    <dgm:cxn modelId="{A8F2F7F4-E0E4-426C-AA4A-347406E2EC23}" type="presOf" srcId="{0F394F1A-F5C8-4629-AE11-C603355D51D6}" destId="{1CEF53EA-1595-4FD3-9A9E-95A0F908CF1E}" srcOrd="0" destOrd="0" presId="urn:microsoft.com/office/officeart/2005/8/layout/vList2"/>
    <dgm:cxn modelId="{AA1CE3FB-3AAA-42B4-9CB4-1EE18845B9EB}" type="presOf" srcId="{2D6CC9CA-214A-4AD8-B106-AF94A1D7AB19}" destId="{1CEF53EA-1595-4FD3-9A9E-95A0F908CF1E}" srcOrd="0" destOrd="2" presId="urn:microsoft.com/office/officeart/2005/8/layout/vList2"/>
    <dgm:cxn modelId="{0478C52C-2600-46B2-BB05-9FD15FD16982}" type="presParOf" srcId="{D12AB1D1-6099-48FB-92A8-34918F0AAA00}" destId="{F637EC09-C088-4188-B194-B0F6B05EEE51}" srcOrd="0" destOrd="0" presId="urn:microsoft.com/office/officeart/2005/8/layout/vList2"/>
    <dgm:cxn modelId="{EC2A2C0E-8AA1-4592-B1CC-14BDBE1E2660}" type="presParOf" srcId="{D12AB1D1-6099-48FB-92A8-34918F0AAA00}" destId="{1CEF53EA-1595-4FD3-9A9E-95A0F908CF1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A9AE678-FFD3-462B-86B5-9A8E1BECAEF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3F8E5C2-E58E-4371-8429-7C068A366814}">
      <dgm:prSet/>
      <dgm:spPr/>
      <dgm:t>
        <a:bodyPr/>
        <a:lstStyle/>
        <a:p>
          <a:r>
            <a:rPr lang="en-GB"/>
            <a:t>Society exerted a powerful force on individuals</a:t>
          </a:r>
          <a:endParaRPr lang="en-US"/>
        </a:p>
      </dgm:t>
    </dgm:pt>
    <dgm:pt modelId="{94F64FBB-3B79-46F0-915E-697F5465D158}" type="parTrans" cxnId="{F6F32EC8-FE8E-40D0-9ED8-0DF9B3803148}">
      <dgm:prSet/>
      <dgm:spPr/>
      <dgm:t>
        <a:bodyPr/>
        <a:lstStyle/>
        <a:p>
          <a:endParaRPr lang="en-US"/>
        </a:p>
      </dgm:t>
    </dgm:pt>
    <dgm:pt modelId="{DDD38C20-C048-4F0F-8D22-03AD9E46E3B9}" type="sibTrans" cxnId="{F6F32EC8-FE8E-40D0-9ED8-0DF9B3803148}">
      <dgm:prSet/>
      <dgm:spPr/>
      <dgm:t>
        <a:bodyPr/>
        <a:lstStyle/>
        <a:p>
          <a:endParaRPr lang="en-US"/>
        </a:p>
      </dgm:t>
    </dgm:pt>
    <dgm:pt modelId="{673CCB8D-5FC2-45E9-AC90-E019E31F5FC9}">
      <dgm:prSet/>
      <dgm:spPr/>
      <dgm:t>
        <a:bodyPr/>
        <a:lstStyle/>
        <a:p>
          <a:r>
            <a:rPr lang="en-GB" b="0" i="0" dirty="0"/>
            <a:t>People’s norms , beliefs, and values  </a:t>
          </a:r>
          <a:endParaRPr lang="en-US" dirty="0"/>
        </a:p>
      </dgm:t>
    </dgm:pt>
    <dgm:pt modelId="{62B37E99-E4EB-4B78-9F65-8791079C036B}" type="parTrans" cxnId="{4D5708D5-E629-45BF-B78C-E43A4B56D957}">
      <dgm:prSet/>
      <dgm:spPr/>
      <dgm:t>
        <a:bodyPr/>
        <a:lstStyle/>
        <a:p>
          <a:endParaRPr lang="en-US"/>
        </a:p>
      </dgm:t>
    </dgm:pt>
    <dgm:pt modelId="{D7E8FFD2-9409-473B-993E-6F75B5E24699}" type="sibTrans" cxnId="{4D5708D5-E629-45BF-B78C-E43A4B56D957}">
      <dgm:prSet/>
      <dgm:spPr/>
      <dgm:t>
        <a:bodyPr/>
        <a:lstStyle/>
        <a:p>
          <a:endParaRPr lang="en-US"/>
        </a:p>
      </dgm:t>
    </dgm:pt>
    <dgm:pt modelId="{D1548A6A-8FBD-4A5C-B762-F44D173B40B5}">
      <dgm:prSet/>
      <dgm:spPr/>
      <dgm:t>
        <a:bodyPr/>
        <a:lstStyle/>
        <a:p>
          <a:r>
            <a:rPr lang="en-GB" b="0" i="0" dirty="0"/>
            <a:t>make up a collective consciousness</a:t>
          </a:r>
          <a:endParaRPr lang="en-US" dirty="0"/>
        </a:p>
      </dgm:t>
    </dgm:pt>
    <dgm:pt modelId="{F46449DB-6242-4632-B91A-85C7CDC52522}" type="parTrans" cxnId="{68DF98CF-216B-4CE2-A8FD-64062507C5CA}">
      <dgm:prSet/>
      <dgm:spPr/>
      <dgm:t>
        <a:bodyPr/>
        <a:lstStyle/>
        <a:p>
          <a:endParaRPr lang="en-US"/>
        </a:p>
      </dgm:t>
    </dgm:pt>
    <dgm:pt modelId="{D3F711CA-027F-4E75-863C-279DF4F9929C}" type="sibTrans" cxnId="{68DF98CF-216B-4CE2-A8FD-64062507C5CA}">
      <dgm:prSet/>
      <dgm:spPr/>
      <dgm:t>
        <a:bodyPr/>
        <a:lstStyle/>
        <a:p>
          <a:endParaRPr lang="en-US"/>
        </a:p>
      </dgm:t>
    </dgm:pt>
    <dgm:pt modelId="{EE258C45-AAE4-452A-A040-2A23ABD79C4C}">
      <dgm:prSet/>
      <dgm:spPr/>
      <dgm:t>
        <a:bodyPr/>
        <a:lstStyle/>
        <a:p>
          <a:r>
            <a:rPr lang="en-GB" b="0" i="0" dirty="0"/>
            <a:t>or a shared way of understanding and behaving in the world</a:t>
          </a:r>
          <a:endParaRPr lang="en-US" dirty="0"/>
        </a:p>
      </dgm:t>
    </dgm:pt>
    <dgm:pt modelId="{FDF4A968-9C41-4903-B375-E4F604718F96}" type="parTrans" cxnId="{2019F374-7D3F-40A4-BF53-E85573E968F2}">
      <dgm:prSet/>
      <dgm:spPr/>
      <dgm:t>
        <a:bodyPr/>
        <a:lstStyle/>
        <a:p>
          <a:endParaRPr lang="en-US"/>
        </a:p>
      </dgm:t>
    </dgm:pt>
    <dgm:pt modelId="{8CD04A8B-D138-4C60-ABC4-402E81A09123}" type="sibTrans" cxnId="{2019F374-7D3F-40A4-BF53-E85573E968F2}">
      <dgm:prSet/>
      <dgm:spPr/>
      <dgm:t>
        <a:bodyPr/>
        <a:lstStyle/>
        <a:p>
          <a:endParaRPr lang="en-US"/>
        </a:p>
      </dgm:t>
    </dgm:pt>
    <dgm:pt modelId="{7336977E-BF41-438E-A012-ED1BFB7E1FE6}">
      <dgm:prSet/>
      <dgm:spPr/>
      <dgm:t>
        <a:bodyPr/>
        <a:lstStyle/>
        <a:p>
          <a:r>
            <a:rPr lang="en-GB" dirty="0"/>
            <a:t>Social Integration</a:t>
          </a:r>
          <a:endParaRPr lang="en-US" dirty="0"/>
        </a:p>
      </dgm:t>
    </dgm:pt>
    <dgm:pt modelId="{A3467126-48BE-4962-BFC0-8452FA745BD0}" type="parTrans" cxnId="{081D7148-F8B5-4C89-996E-44C256B6BB0E}">
      <dgm:prSet/>
      <dgm:spPr/>
      <dgm:t>
        <a:bodyPr/>
        <a:lstStyle/>
        <a:p>
          <a:endParaRPr lang="en-US"/>
        </a:p>
      </dgm:t>
    </dgm:pt>
    <dgm:pt modelId="{02AA3BC4-F984-4AC8-8FC0-64DE77769D38}" type="sibTrans" cxnId="{081D7148-F8B5-4C89-996E-44C256B6BB0E}">
      <dgm:prSet/>
      <dgm:spPr/>
      <dgm:t>
        <a:bodyPr/>
        <a:lstStyle/>
        <a:p>
          <a:endParaRPr lang="en-US"/>
        </a:p>
      </dgm:t>
    </dgm:pt>
    <dgm:pt modelId="{6177B0C2-97D4-4B32-B862-D7C0BD72FABD}" type="pres">
      <dgm:prSet presAssocID="{7A9AE678-FFD3-462B-86B5-9A8E1BECAEFA}" presName="linear" presStyleCnt="0">
        <dgm:presLayoutVars>
          <dgm:animLvl val="lvl"/>
          <dgm:resizeHandles val="exact"/>
        </dgm:presLayoutVars>
      </dgm:prSet>
      <dgm:spPr/>
    </dgm:pt>
    <dgm:pt modelId="{299CEF94-FE89-4B37-89A4-549B7A80835E}" type="pres">
      <dgm:prSet presAssocID="{A3F8E5C2-E58E-4371-8429-7C068A36681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B7C0889-7231-4D33-BE86-95390C8250FA}" type="pres">
      <dgm:prSet presAssocID="{A3F8E5C2-E58E-4371-8429-7C068A366814}" presName="childText" presStyleLbl="revTx" presStyleIdx="0" presStyleCnt="1">
        <dgm:presLayoutVars>
          <dgm:bulletEnabled val="1"/>
        </dgm:presLayoutVars>
      </dgm:prSet>
      <dgm:spPr/>
    </dgm:pt>
    <dgm:pt modelId="{C60CBC43-9E28-4294-AC1A-E2F8A98201A6}" type="pres">
      <dgm:prSet presAssocID="{7336977E-BF41-438E-A012-ED1BFB7E1FE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ABDBC2E-A314-4FD3-B136-BA8D2426E757}" type="presOf" srcId="{D1548A6A-8FBD-4A5C-B762-F44D173B40B5}" destId="{FB7C0889-7231-4D33-BE86-95390C8250FA}" srcOrd="0" destOrd="1" presId="urn:microsoft.com/office/officeart/2005/8/layout/vList2"/>
    <dgm:cxn modelId="{2D23F830-02DA-4016-A9AC-59EA95EEE1AB}" type="presOf" srcId="{673CCB8D-5FC2-45E9-AC90-E019E31F5FC9}" destId="{FB7C0889-7231-4D33-BE86-95390C8250FA}" srcOrd="0" destOrd="0" presId="urn:microsoft.com/office/officeart/2005/8/layout/vList2"/>
    <dgm:cxn modelId="{93FB8D34-9886-4A4F-9C14-22AF05ADEDC8}" type="presOf" srcId="{7A9AE678-FFD3-462B-86B5-9A8E1BECAEFA}" destId="{6177B0C2-97D4-4B32-B862-D7C0BD72FABD}" srcOrd="0" destOrd="0" presId="urn:microsoft.com/office/officeart/2005/8/layout/vList2"/>
    <dgm:cxn modelId="{081D7148-F8B5-4C89-996E-44C256B6BB0E}" srcId="{7A9AE678-FFD3-462B-86B5-9A8E1BECAEFA}" destId="{7336977E-BF41-438E-A012-ED1BFB7E1FE6}" srcOrd="1" destOrd="0" parTransId="{A3467126-48BE-4962-BFC0-8452FA745BD0}" sibTransId="{02AA3BC4-F984-4AC8-8FC0-64DE77769D38}"/>
    <dgm:cxn modelId="{2019F374-7D3F-40A4-BF53-E85573E968F2}" srcId="{A3F8E5C2-E58E-4371-8429-7C068A366814}" destId="{EE258C45-AAE4-452A-A040-2A23ABD79C4C}" srcOrd="2" destOrd="0" parTransId="{FDF4A968-9C41-4903-B375-E4F604718F96}" sibTransId="{8CD04A8B-D138-4C60-ABC4-402E81A09123}"/>
    <dgm:cxn modelId="{6C2551AA-221E-481D-9DB0-398F5C8BD361}" type="presOf" srcId="{7336977E-BF41-438E-A012-ED1BFB7E1FE6}" destId="{C60CBC43-9E28-4294-AC1A-E2F8A98201A6}" srcOrd="0" destOrd="0" presId="urn:microsoft.com/office/officeart/2005/8/layout/vList2"/>
    <dgm:cxn modelId="{9A3585AB-8567-4447-9144-4E0CCB67AB9D}" type="presOf" srcId="{EE258C45-AAE4-452A-A040-2A23ABD79C4C}" destId="{FB7C0889-7231-4D33-BE86-95390C8250FA}" srcOrd="0" destOrd="2" presId="urn:microsoft.com/office/officeart/2005/8/layout/vList2"/>
    <dgm:cxn modelId="{F6F32EC8-FE8E-40D0-9ED8-0DF9B3803148}" srcId="{7A9AE678-FFD3-462B-86B5-9A8E1BECAEFA}" destId="{A3F8E5C2-E58E-4371-8429-7C068A366814}" srcOrd="0" destOrd="0" parTransId="{94F64FBB-3B79-46F0-915E-697F5465D158}" sibTransId="{DDD38C20-C048-4F0F-8D22-03AD9E46E3B9}"/>
    <dgm:cxn modelId="{C1C262CB-B256-43A3-BE76-EB1AD305019D}" type="presOf" srcId="{A3F8E5C2-E58E-4371-8429-7C068A366814}" destId="{299CEF94-FE89-4B37-89A4-549B7A80835E}" srcOrd="0" destOrd="0" presId="urn:microsoft.com/office/officeart/2005/8/layout/vList2"/>
    <dgm:cxn modelId="{68DF98CF-216B-4CE2-A8FD-64062507C5CA}" srcId="{A3F8E5C2-E58E-4371-8429-7C068A366814}" destId="{D1548A6A-8FBD-4A5C-B762-F44D173B40B5}" srcOrd="1" destOrd="0" parTransId="{F46449DB-6242-4632-B91A-85C7CDC52522}" sibTransId="{D3F711CA-027F-4E75-863C-279DF4F9929C}"/>
    <dgm:cxn modelId="{4D5708D5-E629-45BF-B78C-E43A4B56D957}" srcId="{A3F8E5C2-E58E-4371-8429-7C068A366814}" destId="{673CCB8D-5FC2-45E9-AC90-E019E31F5FC9}" srcOrd="0" destOrd="0" parTransId="{62B37E99-E4EB-4B78-9F65-8791079C036B}" sibTransId="{D7E8FFD2-9409-473B-993E-6F75B5E24699}"/>
    <dgm:cxn modelId="{5707504F-883D-4CB6-8BBA-2A17F4D8AF27}" type="presParOf" srcId="{6177B0C2-97D4-4B32-B862-D7C0BD72FABD}" destId="{299CEF94-FE89-4B37-89A4-549B7A80835E}" srcOrd="0" destOrd="0" presId="urn:microsoft.com/office/officeart/2005/8/layout/vList2"/>
    <dgm:cxn modelId="{030E80C2-C2FF-4AC3-9D20-B47AC76312A1}" type="presParOf" srcId="{6177B0C2-97D4-4B32-B862-D7C0BD72FABD}" destId="{FB7C0889-7231-4D33-BE86-95390C8250FA}" srcOrd="1" destOrd="0" presId="urn:microsoft.com/office/officeart/2005/8/layout/vList2"/>
    <dgm:cxn modelId="{B4BF6E30-9E4F-4C9E-B0AB-EA9A9A356FBD}" type="presParOf" srcId="{6177B0C2-97D4-4B32-B862-D7C0BD72FABD}" destId="{C60CBC43-9E28-4294-AC1A-E2F8A98201A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A9AE678-FFD3-462B-86B5-9A8E1BECAEF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3F8E5C2-E58E-4371-8429-7C068A366814}">
      <dgm:prSet/>
      <dgm:spPr/>
      <dgm:t>
        <a:bodyPr/>
        <a:lstStyle/>
        <a:p>
          <a:r>
            <a:rPr lang="en-GB" b="0" i="0" dirty="0"/>
            <a:t>Deviance had the following functions:</a:t>
          </a:r>
          <a:endParaRPr lang="en-US" dirty="0"/>
        </a:p>
      </dgm:t>
    </dgm:pt>
    <dgm:pt modelId="{94F64FBB-3B79-46F0-915E-697F5465D158}" type="parTrans" cxnId="{F6F32EC8-FE8E-40D0-9ED8-0DF9B3803148}">
      <dgm:prSet/>
      <dgm:spPr/>
      <dgm:t>
        <a:bodyPr/>
        <a:lstStyle/>
        <a:p>
          <a:endParaRPr lang="en-US"/>
        </a:p>
      </dgm:t>
    </dgm:pt>
    <dgm:pt modelId="{DDD38C20-C048-4F0F-8D22-03AD9E46E3B9}" type="sibTrans" cxnId="{F6F32EC8-FE8E-40D0-9ED8-0DF9B3803148}">
      <dgm:prSet/>
      <dgm:spPr/>
      <dgm:t>
        <a:bodyPr/>
        <a:lstStyle/>
        <a:p>
          <a:endParaRPr lang="en-US"/>
        </a:p>
      </dgm:t>
    </dgm:pt>
    <dgm:pt modelId="{673CCB8D-5FC2-45E9-AC90-E019E31F5FC9}">
      <dgm:prSet/>
      <dgm:spPr/>
      <dgm:t>
        <a:bodyPr/>
        <a:lstStyle/>
        <a:p>
          <a:pPr algn="l"/>
          <a:r>
            <a:rPr lang="en-GB" sz="3800" b="0" i="0"/>
            <a:t>Boundary maintenance</a:t>
          </a:r>
          <a:endParaRPr lang="en-US" sz="3800" dirty="0"/>
        </a:p>
      </dgm:t>
    </dgm:pt>
    <dgm:pt modelId="{62B37E99-E4EB-4B78-9F65-8791079C036B}" type="parTrans" cxnId="{4D5708D5-E629-45BF-B78C-E43A4B56D957}">
      <dgm:prSet/>
      <dgm:spPr/>
      <dgm:t>
        <a:bodyPr/>
        <a:lstStyle/>
        <a:p>
          <a:endParaRPr lang="en-US"/>
        </a:p>
      </dgm:t>
    </dgm:pt>
    <dgm:pt modelId="{D7E8FFD2-9409-473B-993E-6F75B5E24699}" type="sibTrans" cxnId="{4D5708D5-E629-45BF-B78C-E43A4B56D957}">
      <dgm:prSet/>
      <dgm:spPr/>
      <dgm:t>
        <a:bodyPr/>
        <a:lstStyle/>
        <a:p>
          <a:endParaRPr lang="en-US"/>
        </a:p>
      </dgm:t>
    </dgm:pt>
    <dgm:pt modelId="{9FF0972A-F94D-4AED-977D-C5E2407E8E19}">
      <dgm:prSet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sz="3800" b="0" i="0" dirty="0"/>
            <a:t>Social change</a:t>
          </a:r>
        </a:p>
      </dgm:t>
    </dgm:pt>
    <dgm:pt modelId="{C27ACF87-62B9-4CE4-8F57-5C53A17A9B67}" type="parTrans" cxnId="{63BC223B-33D2-44AC-B4E8-C0D026A31B7C}">
      <dgm:prSet/>
      <dgm:spPr/>
      <dgm:t>
        <a:bodyPr/>
        <a:lstStyle/>
        <a:p>
          <a:endParaRPr lang="en-GB"/>
        </a:p>
      </dgm:t>
    </dgm:pt>
    <dgm:pt modelId="{5375C6D9-3382-442D-B40A-C881D9D1D828}" type="sibTrans" cxnId="{63BC223B-33D2-44AC-B4E8-C0D026A31B7C}">
      <dgm:prSet/>
      <dgm:spPr/>
      <dgm:t>
        <a:bodyPr/>
        <a:lstStyle/>
        <a:p>
          <a:endParaRPr lang="en-GB"/>
        </a:p>
      </dgm:t>
    </dgm:pt>
    <dgm:pt modelId="{DC8076C7-26E9-442C-AFD0-E02F45CC820D}">
      <dgm:prSet custT="1"/>
      <dgm:spPr/>
      <dgm:t>
        <a:bodyPr/>
        <a:lstStyle/>
        <a:p>
          <a:pPr algn="r">
            <a:buFont typeface="Arial" panose="020B0604020202020204" pitchFamily="34" charset="0"/>
            <a:buNone/>
          </a:pPr>
          <a:r>
            <a:rPr lang="en-GB" sz="24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Franklin Gothic Book" panose="020F0502020204030204"/>
            </a:rPr>
            <a:t>(Stark, Doyle &amp; Rushing, 1983)</a:t>
          </a:r>
          <a:endParaRPr lang="en-GB" sz="2400" b="0" i="0" dirty="0"/>
        </a:p>
      </dgm:t>
    </dgm:pt>
    <dgm:pt modelId="{0F9EC3B8-B6D8-48ED-B8D7-D43DBA970D18}" type="parTrans" cxnId="{5DE984CD-9156-434B-8870-9F9DD7FA4136}">
      <dgm:prSet/>
      <dgm:spPr/>
      <dgm:t>
        <a:bodyPr/>
        <a:lstStyle/>
        <a:p>
          <a:endParaRPr lang="en-GB"/>
        </a:p>
      </dgm:t>
    </dgm:pt>
    <dgm:pt modelId="{547092F1-4D85-4F2A-BC6C-FB04B4633DE3}" type="sibTrans" cxnId="{5DE984CD-9156-434B-8870-9F9DD7FA4136}">
      <dgm:prSet/>
      <dgm:spPr/>
      <dgm:t>
        <a:bodyPr/>
        <a:lstStyle/>
        <a:p>
          <a:endParaRPr lang="en-GB"/>
        </a:p>
      </dgm:t>
    </dgm:pt>
    <dgm:pt modelId="{6177B0C2-97D4-4B32-B862-D7C0BD72FABD}" type="pres">
      <dgm:prSet presAssocID="{7A9AE678-FFD3-462B-86B5-9A8E1BECAEFA}" presName="linear" presStyleCnt="0">
        <dgm:presLayoutVars>
          <dgm:animLvl val="lvl"/>
          <dgm:resizeHandles val="exact"/>
        </dgm:presLayoutVars>
      </dgm:prSet>
      <dgm:spPr/>
    </dgm:pt>
    <dgm:pt modelId="{299CEF94-FE89-4B37-89A4-549B7A80835E}" type="pres">
      <dgm:prSet presAssocID="{A3F8E5C2-E58E-4371-8429-7C068A366814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FB7C0889-7231-4D33-BE86-95390C8250FA}" type="pres">
      <dgm:prSet presAssocID="{A3F8E5C2-E58E-4371-8429-7C068A36681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D23F830-02DA-4016-A9AC-59EA95EEE1AB}" type="presOf" srcId="{673CCB8D-5FC2-45E9-AC90-E019E31F5FC9}" destId="{FB7C0889-7231-4D33-BE86-95390C8250FA}" srcOrd="0" destOrd="0" presId="urn:microsoft.com/office/officeart/2005/8/layout/vList2"/>
    <dgm:cxn modelId="{93FB8D34-9886-4A4F-9C14-22AF05ADEDC8}" type="presOf" srcId="{7A9AE678-FFD3-462B-86B5-9A8E1BECAEFA}" destId="{6177B0C2-97D4-4B32-B862-D7C0BD72FABD}" srcOrd="0" destOrd="0" presId="urn:microsoft.com/office/officeart/2005/8/layout/vList2"/>
    <dgm:cxn modelId="{63BC223B-33D2-44AC-B4E8-C0D026A31B7C}" srcId="{A3F8E5C2-E58E-4371-8429-7C068A366814}" destId="{9FF0972A-F94D-4AED-977D-C5E2407E8E19}" srcOrd="1" destOrd="0" parTransId="{C27ACF87-62B9-4CE4-8F57-5C53A17A9B67}" sibTransId="{5375C6D9-3382-442D-B40A-C881D9D1D828}"/>
    <dgm:cxn modelId="{5A73975B-7CB9-4A1B-81C6-C688C0D13868}" type="presOf" srcId="{DC8076C7-26E9-442C-AFD0-E02F45CC820D}" destId="{FB7C0889-7231-4D33-BE86-95390C8250FA}" srcOrd="0" destOrd="2" presId="urn:microsoft.com/office/officeart/2005/8/layout/vList2"/>
    <dgm:cxn modelId="{F6F32EC8-FE8E-40D0-9ED8-0DF9B3803148}" srcId="{7A9AE678-FFD3-462B-86B5-9A8E1BECAEFA}" destId="{A3F8E5C2-E58E-4371-8429-7C068A366814}" srcOrd="0" destOrd="0" parTransId="{94F64FBB-3B79-46F0-915E-697F5465D158}" sibTransId="{DDD38C20-C048-4F0F-8D22-03AD9E46E3B9}"/>
    <dgm:cxn modelId="{C1C262CB-B256-43A3-BE76-EB1AD305019D}" type="presOf" srcId="{A3F8E5C2-E58E-4371-8429-7C068A366814}" destId="{299CEF94-FE89-4B37-89A4-549B7A80835E}" srcOrd="0" destOrd="0" presId="urn:microsoft.com/office/officeart/2005/8/layout/vList2"/>
    <dgm:cxn modelId="{5DE984CD-9156-434B-8870-9F9DD7FA4136}" srcId="{A3F8E5C2-E58E-4371-8429-7C068A366814}" destId="{DC8076C7-26E9-442C-AFD0-E02F45CC820D}" srcOrd="2" destOrd="0" parTransId="{0F9EC3B8-B6D8-48ED-B8D7-D43DBA970D18}" sibTransId="{547092F1-4D85-4F2A-BC6C-FB04B4633DE3}"/>
    <dgm:cxn modelId="{4D5708D5-E629-45BF-B78C-E43A4B56D957}" srcId="{A3F8E5C2-E58E-4371-8429-7C068A366814}" destId="{673CCB8D-5FC2-45E9-AC90-E019E31F5FC9}" srcOrd="0" destOrd="0" parTransId="{62B37E99-E4EB-4B78-9F65-8791079C036B}" sibTransId="{D7E8FFD2-9409-473B-993E-6F75B5E24699}"/>
    <dgm:cxn modelId="{C5B0A9EB-81D5-4531-94B2-278042871A14}" type="presOf" srcId="{9FF0972A-F94D-4AED-977D-C5E2407E8E19}" destId="{FB7C0889-7231-4D33-BE86-95390C8250FA}" srcOrd="0" destOrd="1" presId="urn:microsoft.com/office/officeart/2005/8/layout/vList2"/>
    <dgm:cxn modelId="{5707504F-883D-4CB6-8BBA-2A17F4D8AF27}" type="presParOf" srcId="{6177B0C2-97D4-4B32-B862-D7C0BD72FABD}" destId="{299CEF94-FE89-4B37-89A4-549B7A80835E}" srcOrd="0" destOrd="0" presId="urn:microsoft.com/office/officeart/2005/8/layout/vList2"/>
    <dgm:cxn modelId="{030E80C2-C2FF-4AC3-9D20-B47AC76312A1}" type="presParOf" srcId="{6177B0C2-97D4-4B32-B862-D7C0BD72FABD}" destId="{FB7C0889-7231-4D33-BE86-95390C8250FA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7C66716-B2E1-4603-AD31-80BA5FABC18E}" type="doc">
      <dgm:prSet loTypeId="urn:microsoft.com/office/officeart/2005/8/layout/vList5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0FC639F-C68B-4EDF-AFD1-78BF0B3D2380}">
      <dgm:prSet/>
      <dgm:spPr/>
      <dgm:t>
        <a:bodyPr/>
        <a:lstStyle/>
        <a:p>
          <a:r>
            <a:rPr lang="en-GB" b="0" i="0" dirty="0"/>
            <a:t>The Function of Punishment</a:t>
          </a:r>
          <a:endParaRPr lang="en-US" dirty="0"/>
        </a:p>
      </dgm:t>
    </dgm:pt>
    <dgm:pt modelId="{ECB542BD-C493-4422-B749-BD911F12D16E}" type="parTrans" cxnId="{C3257245-80A1-4395-821F-2354C604F24D}">
      <dgm:prSet/>
      <dgm:spPr/>
      <dgm:t>
        <a:bodyPr/>
        <a:lstStyle/>
        <a:p>
          <a:endParaRPr lang="en-US"/>
        </a:p>
      </dgm:t>
    </dgm:pt>
    <dgm:pt modelId="{89E72810-E8B5-46A2-A822-95FF07D0D27B}" type="sibTrans" cxnId="{C3257245-80A1-4395-821F-2354C604F24D}">
      <dgm:prSet/>
      <dgm:spPr/>
      <dgm:t>
        <a:bodyPr/>
        <a:lstStyle/>
        <a:p>
          <a:endParaRPr lang="en-US"/>
        </a:p>
      </dgm:t>
    </dgm:pt>
    <dgm:pt modelId="{2E0C8ABD-1B97-4B0A-BD4B-58E1EF80A215}">
      <dgm:prSet/>
      <dgm:spPr/>
      <dgm:t>
        <a:bodyPr/>
        <a:lstStyle/>
        <a:p>
          <a:r>
            <a:rPr lang="en-GB" b="0" i="0"/>
            <a:t>NOT to remove crime from society altogether</a:t>
          </a:r>
          <a:endParaRPr lang="en-US"/>
        </a:p>
      </dgm:t>
    </dgm:pt>
    <dgm:pt modelId="{6D48B429-647C-4D0A-90FD-73C9398A863D}" type="parTrans" cxnId="{567E0C92-6FE4-45E4-91BA-90CF6B8C2EAF}">
      <dgm:prSet/>
      <dgm:spPr/>
      <dgm:t>
        <a:bodyPr/>
        <a:lstStyle/>
        <a:p>
          <a:endParaRPr lang="en-US"/>
        </a:p>
      </dgm:t>
    </dgm:pt>
    <dgm:pt modelId="{15FDDF06-086C-497D-A248-D6C5FD0FC352}" type="sibTrans" cxnId="{567E0C92-6FE4-45E4-91BA-90CF6B8C2EAF}">
      <dgm:prSet/>
      <dgm:spPr/>
      <dgm:t>
        <a:bodyPr/>
        <a:lstStyle/>
        <a:p>
          <a:endParaRPr lang="en-US"/>
        </a:p>
      </dgm:t>
    </dgm:pt>
    <dgm:pt modelId="{DE3154EC-0817-43AD-A2C6-825ED45DAE7A}">
      <dgm:prSet/>
      <dgm:spPr/>
      <dgm:t>
        <a:bodyPr/>
        <a:lstStyle/>
        <a:p>
          <a:r>
            <a:rPr lang="en-GB" b="0" i="0"/>
            <a:t>because society ‘needed’ crime</a:t>
          </a:r>
          <a:endParaRPr lang="en-US"/>
        </a:p>
      </dgm:t>
    </dgm:pt>
    <dgm:pt modelId="{7DE65453-3684-4423-8BE5-3F7AE8F6FA5D}" type="parTrans" cxnId="{D466B63B-7CFD-4DB4-B5BC-B6B77FE31C8F}">
      <dgm:prSet/>
      <dgm:spPr/>
      <dgm:t>
        <a:bodyPr/>
        <a:lstStyle/>
        <a:p>
          <a:endParaRPr lang="en-US"/>
        </a:p>
      </dgm:t>
    </dgm:pt>
    <dgm:pt modelId="{839A867D-7177-4DCE-BE1D-9577B2470C04}" type="sibTrans" cxnId="{D466B63B-7CFD-4DB4-B5BC-B6B77FE31C8F}">
      <dgm:prSet/>
      <dgm:spPr/>
      <dgm:t>
        <a:bodyPr/>
        <a:lstStyle/>
        <a:p>
          <a:endParaRPr lang="en-US"/>
        </a:p>
      </dgm:t>
    </dgm:pt>
    <dgm:pt modelId="{99346013-0C56-4467-932B-7DD62167BD8A}">
      <dgm:prSet/>
      <dgm:spPr/>
      <dgm:t>
        <a:bodyPr/>
        <a:lstStyle/>
        <a:p>
          <a:r>
            <a:rPr lang="en-GB" b="0" i="0" dirty="0"/>
            <a:t>Punishment helped</a:t>
          </a:r>
          <a:endParaRPr lang="en-US" dirty="0"/>
        </a:p>
      </dgm:t>
    </dgm:pt>
    <dgm:pt modelId="{137EBC74-4E18-4A05-B5BB-D92CF44942DE}" type="parTrans" cxnId="{FC3F31F9-79FB-4B7C-AC94-617C0F2FE2C6}">
      <dgm:prSet/>
      <dgm:spPr/>
      <dgm:t>
        <a:bodyPr/>
        <a:lstStyle/>
        <a:p>
          <a:endParaRPr lang="en-US"/>
        </a:p>
      </dgm:t>
    </dgm:pt>
    <dgm:pt modelId="{E229949D-8344-433E-96EA-5D3BBFE1141C}" type="sibTrans" cxnId="{FC3F31F9-79FB-4B7C-AC94-617C0F2FE2C6}">
      <dgm:prSet/>
      <dgm:spPr/>
      <dgm:t>
        <a:bodyPr/>
        <a:lstStyle/>
        <a:p>
          <a:endParaRPr lang="en-US"/>
        </a:p>
      </dgm:t>
    </dgm:pt>
    <dgm:pt modelId="{D2E44C94-E464-4CDB-89B2-FADA90429BDA}">
      <dgm:prSet/>
      <dgm:spPr/>
      <dgm:t>
        <a:bodyPr/>
        <a:lstStyle/>
        <a:p>
          <a:r>
            <a:rPr lang="en-GB" b="0" i="0"/>
            <a:t>control crime </a:t>
          </a:r>
          <a:endParaRPr lang="en-US"/>
        </a:p>
      </dgm:t>
    </dgm:pt>
    <dgm:pt modelId="{FD515FEA-2977-41EA-9F87-AA8772509E5F}" type="parTrans" cxnId="{3715C9B2-E4A3-4E05-AD93-93CFEC0501A8}">
      <dgm:prSet/>
      <dgm:spPr/>
      <dgm:t>
        <a:bodyPr/>
        <a:lstStyle/>
        <a:p>
          <a:endParaRPr lang="en-US"/>
        </a:p>
      </dgm:t>
    </dgm:pt>
    <dgm:pt modelId="{30AEA362-03EA-41E8-9214-18E51895F8AC}" type="sibTrans" cxnId="{3715C9B2-E4A3-4E05-AD93-93CFEC0501A8}">
      <dgm:prSet/>
      <dgm:spPr/>
      <dgm:t>
        <a:bodyPr/>
        <a:lstStyle/>
        <a:p>
          <a:endParaRPr lang="en-US"/>
        </a:p>
      </dgm:t>
    </dgm:pt>
    <dgm:pt modelId="{306CB908-595E-4352-93DC-0785EC3540E0}">
      <dgm:prSet/>
      <dgm:spPr/>
      <dgm:t>
        <a:bodyPr/>
        <a:lstStyle/>
        <a:p>
          <a:r>
            <a:rPr lang="en-GB" b="0" i="0"/>
            <a:t>and to maintain the collective sentiments</a:t>
          </a:r>
          <a:endParaRPr lang="en-US"/>
        </a:p>
      </dgm:t>
    </dgm:pt>
    <dgm:pt modelId="{6DDA0016-E508-47DC-9B4A-1A257D8DAE61}" type="parTrans" cxnId="{7E1993FD-E8BE-4FA4-844F-40A8876539A9}">
      <dgm:prSet/>
      <dgm:spPr/>
      <dgm:t>
        <a:bodyPr/>
        <a:lstStyle/>
        <a:p>
          <a:endParaRPr lang="en-US"/>
        </a:p>
      </dgm:t>
    </dgm:pt>
    <dgm:pt modelId="{B3322674-AB9E-4F15-A08F-96B85710CF0E}" type="sibTrans" cxnId="{7E1993FD-E8BE-4FA4-844F-40A8876539A9}">
      <dgm:prSet/>
      <dgm:spPr/>
      <dgm:t>
        <a:bodyPr/>
        <a:lstStyle/>
        <a:p>
          <a:endParaRPr lang="en-US"/>
        </a:p>
      </dgm:t>
    </dgm:pt>
    <dgm:pt modelId="{368D22B0-2227-4CF9-B616-65AB3C8AF793}">
      <dgm:prSet/>
      <dgm:spPr/>
      <dgm:t>
        <a:bodyPr/>
        <a:lstStyle/>
        <a:p>
          <a:r>
            <a:rPr lang="en-GB" b="0" i="0" dirty="0"/>
            <a:t>Punishment</a:t>
          </a:r>
          <a:endParaRPr lang="en-US" dirty="0"/>
        </a:p>
      </dgm:t>
    </dgm:pt>
    <dgm:pt modelId="{4E258359-F85F-45F4-980C-1AB86FC5B7A9}" type="parTrans" cxnId="{E8EA6FA1-D8AD-4F2B-AA3F-BC2EE176A667}">
      <dgm:prSet/>
      <dgm:spPr/>
      <dgm:t>
        <a:bodyPr/>
        <a:lstStyle/>
        <a:p>
          <a:endParaRPr lang="en-US"/>
        </a:p>
      </dgm:t>
    </dgm:pt>
    <dgm:pt modelId="{7576378F-EA5E-4532-95CF-DD1577A940A7}" type="sibTrans" cxnId="{E8EA6FA1-D8AD-4F2B-AA3F-BC2EE176A667}">
      <dgm:prSet/>
      <dgm:spPr/>
      <dgm:t>
        <a:bodyPr/>
        <a:lstStyle/>
        <a:p>
          <a:endParaRPr lang="en-US"/>
        </a:p>
      </dgm:t>
    </dgm:pt>
    <dgm:pt modelId="{96E10F22-669E-49D1-8695-19C6DF8019B0}">
      <dgm:prSet/>
      <dgm:spPr/>
      <dgm:t>
        <a:bodyPr/>
        <a:lstStyle/>
        <a:p>
          <a:r>
            <a:rPr lang="en-GB" b="0" i="0"/>
            <a:t>‘serves to heal the wounds done to the collective sentiments’</a:t>
          </a:r>
          <a:endParaRPr lang="en-US"/>
        </a:p>
      </dgm:t>
    </dgm:pt>
    <dgm:pt modelId="{4D1080A2-AC5F-4E13-96A2-1C4756914660}" type="parTrans" cxnId="{778BC203-B7A1-411F-A24B-29E146AD96B5}">
      <dgm:prSet/>
      <dgm:spPr/>
      <dgm:t>
        <a:bodyPr/>
        <a:lstStyle/>
        <a:p>
          <a:endParaRPr lang="en-US"/>
        </a:p>
      </dgm:t>
    </dgm:pt>
    <dgm:pt modelId="{584FAB4E-79C3-431E-98EF-530053B89E92}" type="sibTrans" cxnId="{778BC203-B7A1-411F-A24B-29E146AD96B5}">
      <dgm:prSet/>
      <dgm:spPr/>
      <dgm:t>
        <a:bodyPr/>
        <a:lstStyle/>
        <a:p>
          <a:endParaRPr lang="en-US"/>
        </a:p>
      </dgm:t>
    </dgm:pt>
    <dgm:pt modelId="{E9F1ACBC-5F8B-411F-B00F-3F612A3AADE8}">
      <dgm:prSet/>
      <dgm:spPr/>
      <dgm:t>
        <a:bodyPr/>
        <a:lstStyle/>
        <a:p>
          <a:r>
            <a:rPr lang="en-GB" dirty="0"/>
            <a:t>A </a:t>
          </a:r>
          <a:r>
            <a:rPr lang="en-GB" b="0" i="0" dirty="0"/>
            <a:t>Healthy Society Requires </a:t>
          </a:r>
          <a:endParaRPr lang="en-US" dirty="0"/>
        </a:p>
      </dgm:t>
    </dgm:pt>
    <dgm:pt modelId="{B0D6A9A3-20BC-4548-A0F5-74AB8A6D8D08}" type="parTrans" cxnId="{8359DE3F-4ACA-41A2-9FD4-C05AA99EF9CC}">
      <dgm:prSet/>
      <dgm:spPr/>
      <dgm:t>
        <a:bodyPr/>
        <a:lstStyle/>
        <a:p>
          <a:endParaRPr lang="en-US"/>
        </a:p>
      </dgm:t>
    </dgm:pt>
    <dgm:pt modelId="{D80D8FB4-FB4E-4D6D-BBE1-B199BB6893BD}" type="sibTrans" cxnId="{8359DE3F-4ACA-41A2-9FD4-C05AA99EF9CC}">
      <dgm:prSet/>
      <dgm:spPr/>
      <dgm:t>
        <a:bodyPr/>
        <a:lstStyle/>
        <a:p>
          <a:endParaRPr lang="en-US"/>
        </a:p>
      </dgm:t>
    </dgm:pt>
    <dgm:pt modelId="{D6B6954B-9C7C-4EC5-A614-4ED574C63DFD}">
      <dgm:prSet/>
      <dgm:spPr/>
      <dgm:t>
        <a:bodyPr/>
        <a:lstStyle/>
        <a:p>
          <a:r>
            <a:rPr lang="en-GB" b="1" i="0" u="sng" dirty="0"/>
            <a:t>BOTH</a:t>
          </a:r>
          <a:r>
            <a:rPr lang="en-GB" b="0" i="0" dirty="0"/>
            <a:t> crime and punishment to be in balance and to be able to change</a:t>
          </a:r>
          <a:endParaRPr lang="en-US" dirty="0"/>
        </a:p>
      </dgm:t>
    </dgm:pt>
    <dgm:pt modelId="{52CA2451-C901-4132-B105-4258454279AC}" type="parTrans" cxnId="{23E2D080-DC9B-488A-AFB0-628E7564F123}">
      <dgm:prSet/>
      <dgm:spPr/>
      <dgm:t>
        <a:bodyPr/>
        <a:lstStyle/>
        <a:p>
          <a:endParaRPr lang="en-US"/>
        </a:p>
      </dgm:t>
    </dgm:pt>
    <dgm:pt modelId="{984CA8D6-4A37-465A-841D-B1FA61028AB5}" type="sibTrans" cxnId="{23E2D080-DC9B-488A-AFB0-628E7564F123}">
      <dgm:prSet/>
      <dgm:spPr/>
      <dgm:t>
        <a:bodyPr/>
        <a:lstStyle/>
        <a:p>
          <a:endParaRPr lang="en-US"/>
        </a:p>
      </dgm:t>
    </dgm:pt>
    <dgm:pt modelId="{B71D91E7-98A6-4CCA-BE31-4CC85781631F}" type="pres">
      <dgm:prSet presAssocID="{F7C66716-B2E1-4603-AD31-80BA5FABC18E}" presName="Name0" presStyleCnt="0">
        <dgm:presLayoutVars>
          <dgm:dir/>
          <dgm:animLvl val="lvl"/>
          <dgm:resizeHandles val="exact"/>
        </dgm:presLayoutVars>
      </dgm:prSet>
      <dgm:spPr/>
    </dgm:pt>
    <dgm:pt modelId="{8BF69ED9-ACEF-4C91-81C5-90DE5EE82E7D}" type="pres">
      <dgm:prSet presAssocID="{30FC639F-C68B-4EDF-AFD1-78BF0B3D2380}" presName="linNode" presStyleCnt="0"/>
      <dgm:spPr/>
    </dgm:pt>
    <dgm:pt modelId="{F7DC52C5-B8FC-4FF5-8183-6A4310305794}" type="pres">
      <dgm:prSet presAssocID="{30FC639F-C68B-4EDF-AFD1-78BF0B3D2380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858E34D6-8881-4240-8A3D-A62755C09EB7}" type="pres">
      <dgm:prSet presAssocID="{30FC639F-C68B-4EDF-AFD1-78BF0B3D2380}" presName="descendantText" presStyleLbl="alignAccFollowNode1" presStyleIdx="0" presStyleCnt="4">
        <dgm:presLayoutVars>
          <dgm:bulletEnabled val="1"/>
        </dgm:presLayoutVars>
      </dgm:prSet>
      <dgm:spPr/>
    </dgm:pt>
    <dgm:pt modelId="{4D121D41-9215-4326-8FA5-207813C99D50}" type="pres">
      <dgm:prSet presAssocID="{89E72810-E8B5-46A2-A822-95FF07D0D27B}" presName="sp" presStyleCnt="0"/>
      <dgm:spPr/>
    </dgm:pt>
    <dgm:pt modelId="{60C4F7DE-6F96-4875-B515-494EC44A010A}" type="pres">
      <dgm:prSet presAssocID="{99346013-0C56-4467-932B-7DD62167BD8A}" presName="linNode" presStyleCnt="0"/>
      <dgm:spPr/>
    </dgm:pt>
    <dgm:pt modelId="{CFAA7F11-CC4D-4222-8D6D-18CAD59A7A48}" type="pres">
      <dgm:prSet presAssocID="{99346013-0C56-4467-932B-7DD62167BD8A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E6E55462-0930-4DC5-9C36-4CEB3CD581BC}" type="pres">
      <dgm:prSet presAssocID="{99346013-0C56-4467-932B-7DD62167BD8A}" presName="descendantText" presStyleLbl="alignAccFollowNode1" presStyleIdx="1" presStyleCnt="4">
        <dgm:presLayoutVars>
          <dgm:bulletEnabled val="1"/>
        </dgm:presLayoutVars>
      </dgm:prSet>
      <dgm:spPr/>
    </dgm:pt>
    <dgm:pt modelId="{81063C1A-19A7-44E8-89E7-B6347F39503A}" type="pres">
      <dgm:prSet presAssocID="{E229949D-8344-433E-96EA-5D3BBFE1141C}" presName="sp" presStyleCnt="0"/>
      <dgm:spPr/>
    </dgm:pt>
    <dgm:pt modelId="{100FDAB3-E4D7-4842-967F-A70C4CA52479}" type="pres">
      <dgm:prSet presAssocID="{368D22B0-2227-4CF9-B616-65AB3C8AF793}" presName="linNode" presStyleCnt="0"/>
      <dgm:spPr/>
    </dgm:pt>
    <dgm:pt modelId="{F13F803B-3FC2-4531-9896-190EBF8B159C}" type="pres">
      <dgm:prSet presAssocID="{368D22B0-2227-4CF9-B616-65AB3C8AF793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CA64E3BF-9A98-4D83-A05F-056527BFA961}" type="pres">
      <dgm:prSet presAssocID="{368D22B0-2227-4CF9-B616-65AB3C8AF793}" presName="descendantText" presStyleLbl="alignAccFollowNode1" presStyleIdx="2" presStyleCnt="4">
        <dgm:presLayoutVars>
          <dgm:bulletEnabled val="1"/>
        </dgm:presLayoutVars>
      </dgm:prSet>
      <dgm:spPr/>
    </dgm:pt>
    <dgm:pt modelId="{20C344E2-356C-49D0-A372-BCB90DB06911}" type="pres">
      <dgm:prSet presAssocID="{7576378F-EA5E-4532-95CF-DD1577A940A7}" presName="sp" presStyleCnt="0"/>
      <dgm:spPr/>
    </dgm:pt>
    <dgm:pt modelId="{3ACC64BA-4F29-4F3E-A463-1FED9E309BC2}" type="pres">
      <dgm:prSet presAssocID="{E9F1ACBC-5F8B-411F-B00F-3F612A3AADE8}" presName="linNode" presStyleCnt="0"/>
      <dgm:spPr/>
    </dgm:pt>
    <dgm:pt modelId="{FF699AD1-7182-483C-9D84-192F787D7425}" type="pres">
      <dgm:prSet presAssocID="{E9F1ACBC-5F8B-411F-B00F-3F612A3AADE8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1BB76A2D-E252-422F-8BA0-2A2F7BC04F6F}" type="pres">
      <dgm:prSet presAssocID="{E9F1ACBC-5F8B-411F-B00F-3F612A3AADE8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778BC203-B7A1-411F-A24B-29E146AD96B5}" srcId="{368D22B0-2227-4CF9-B616-65AB3C8AF793}" destId="{96E10F22-669E-49D1-8695-19C6DF8019B0}" srcOrd="0" destOrd="0" parTransId="{4D1080A2-AC5F-4E13-96A2-1C4756914660}" sibTransId="{584FAB4E-79C3-431E-98EF-530053B89E92}"/>
    <dgm:cxn modelId="{1450F10F-47A1-4D33-8E28-DFDDB1497D3D}" type="presOf" srcId="{DE3154EC-0817-43AD-A2C6-825ED45DAE7A}" destId="{858E34D6-8881-4240-8A3D-A62755C09EB7}" srcOrd="0" destOrd="1" presId="urn:microsoft.com/office/officeart/2005/8/layout/vList5"/>
    <dgm:cxn modelId="{6DD11319-9ADF-4E5D-AB58-A6BC8189C2A7}" type="presOf" srcId="{2E0C8ABD-1B97-4B0A-BD4B-58E1EF80A215}" destId="{858E34D6-8881-4240-8A3D-A62755C09EB7}" srcOrd="0" destOrd="0" presId="urn:microsoft.com/office/officeart/2005/8/layout/vList5"/>
    <dgm:cxn modelId="{BBE9FC19-B0FA-4428-9950-7ACE104503E4}" type="presOf" srcId="{99346013-0C56-4467-932B-7DD62167BD8A}" destId="{CFAA7F11-CC4D-4222-8D6D-18CAD59A7A48}" srcOrd="0" destOrd="0" presId="urn:microsoft.com/office/officeart/2005/8/layout/vList5"/>
    <dgm:cxn modelId="{1D0C2D2C-1368-4CC2-B607-841519418C22}" type="presOf" srcId="{306CB908-595E-4352-93DC-0785EC3540E0}" destId="{E6E55462-0930-4DC5-9C36-4CEB3CD581BC}" srcOrd="0" destOrd="1" presId="urn:microsoft.com/office/officeart/2005/8/layout/vList5"/>
    <dgm:cxn modelId="{BA89A92F-A37C-4236-88B4-99127BD1A955}" type="presOf" srcId="{F7C66716-B2E1-4603-AD31-80BA5FABC18E}" destId="{B71D91E7-98A6-4CCA-BE31-4CC85781631F}" srcOrd="0" destOrd="0" presId="urn:microsoft.com/office/officeart/2005/8/layout/vList5"/>
    <dgm:cxn modelId="{D466B63B-7CFD-4DB4-B5BC-B6B77FE31C8F}" srcId="{30FC639F-C68B-4EDF-AFD1-78BF0B3D2380}" destId="{DE3154EC-0817-43AD-A2C6-825ED45DAE7A}" srcOrd="1" destOrd="0" parTransId="{7DE65453-3684-4423-8BE5-3F7AE8F6FA5D}" sibTransId="{839A867D-7177-4DCE-BE1D-9577B2470C04}"/>
    <dgm:cxn modelId="{8359DE3F-4ACA-41A2-9FD4-C05AA99EF9CC}" srcId="{F7C66716-B2E1-4603-AD31-80BA5FABC18E}" destId="{E9F1ACBC-5F8B-411F-B00F-3F612A3AADE8}" srcOrd="3" destOrd="0" parTransId="{B0D6A9A3-20BC-4548-A0F5-74AB8A6D8D08}" sibTransId="{D80D8FB4-FB4E-4D6D-BBE1-B199BB6893BD}"/>
    <dgm:cxn modelId="{C3257245-80A1-4395-821F-2354C604F24D}" srcId="{F7C66716-B2E1-4603-AD31-80BA5FABC18E}" destId="{30FC639F-C68B-4EDF-AFD1-78BF0B3D2380}" srcOrd="0" destOrd="0" parTransId="{ECB542BD-C493-4422-B749-BD911F12D16E}" sibTransId="{89E72810-E8B5-46A2-A822-95FF07D0D27B}"/>
    <dgm:cxn modelId="{44494746-DD0C-474C-9AC6-9FC498905354}" type="presOf" srcId="{96E10F22-669E-49D1-8695-19C6DF8019B0}" destId="{CA64E3BF-9A98-4D83-A05F-056527BFA961}" srcOrd="0" destOrd="0" presId="urn:microsoft.com/office/officeart/2005/8/layout/vList5"/>
    <dgm:cxn modelId="{23E2D080-DC9B-488A-AFB0-628E7564F123}" srcId="{E9F1ACBC-5F8B-411F-B00F-3F612A3AADE8}" destId="{D6B6954B-9C7C-4EC5-A614-4ED574C63DFD}" srcOrd="0" destOrd="0" parTransId="{52CA2451-C901-4132-B105-4258454279AC}" sibTransId="{984CA8D6-4A37-465A-841D-B1FA61028AB5}"/>
    <dgm:cxn modelId="{567E0C92-6FE4-45E4-91BA-90CF6B8C2EAF}" srcId="{30FC639F-C68B-4EDF-AFD1-78BF0B3D2380}" destId="{2E0C8ABD-1B97-4B0A-BD4B-58E1EF80A215}" srcOrd="0" destOrd="0" parTransId="{6D48B429-647C-4D0A-90FD-73C9398A863D}" sibTransId="{15FDDF06-086C-497D-A248-D6C5FD0FC352}"/>
    <dgm:cxn modelId="{E8EA6FA1-D8AD-4F2B-AA3F-BC2EE176A667}" srcId="{F7C66716-B2E1-4603-AD31-80BA5FABC18E}" destId="{368D22B0-2227-4CF9-B616-65AB3C8AF793}" srcOrd="2" destOrd="0" parTransId="{4E258359-F85F-45F4-980C-1AB86FC5B7A9}" sibTransId="{7576378F-EA5E-4532-95CF-DD1577A940A7}"/>
    <dgm:cxn modelId="{1CD6BDA6-680E-4CDD-A9CD-8A9F433E26CD}" type="presOf" srcId="{368D22B0-2227-4CF9-B616-65AB3C8AF793}" destId="{F13F803B-3FC2-4531-9896-190EBF8B159C}" srcOrd="0" destOrd="0" presId="urn:microsoft.com/office/officeart/2005/8/layout/vList5"/>
    <dgm:cxn modelId="{3715C9B2-E4A3-4E05-AD93-93CFEC0501A8}" srcId="{99346013-0C56-4467-932B-7DD62167BD8A}" destId="{D2E44C94-E464-4CDB-89B2-FADA90429BDA}" srcOrd="0" destOrd="0" parTransId="{FD515FEA-2977-41EA-9F87-AA8772509E5F}" sibTransId="{30AEA362-03EA-41E8-9214-18E51895F8AC}"/>
    <dgm:cxn modelId="{34A32BC4-0DAB-4F7A-9128-703D47671465}" type="presOf" srcId="{E9F1ACBC-5F8B-411F-B00F-3F612A3AADE8}" destId="{FF699AD1-7182-483C-9D84-192F787D7425}" srcOrd="0" destOrd="0" presId="urn:microsoft.com/office/officeart/2005/8/layout/vList5"/>
    <dgm:cxn modelId="{70B8ACE5-B31B-44DB-B687-575EE558BDDB}" type="presOf" srcId="{D6B6954B-9C7C-4EC5-A614-4ED574C63DFD}" destId="{1BB76A2D-E252-422F-8BA0-2A2F7BC04F6F}" srcOrd="0" destOrd="0" presId="urn:microsoft.com/office/officeart/2005/8/layout/vList5"/>
    <dgm:cxn modelId="{612D89E8-EB62-4673-989B-0BF9B86E8DD9}" type="presOf" srcId="{D2E44C94-E464-4CDB-89B2-FADA90429BDA}" destId="{E6E55462-0930-4DC5-9C36-4CEB3CD581BC}" srcOrd="0" destOrd="0" presId="urn:microsoft.com/office/officeart/2005/8/layout/vList5"/>
    <dgm:cxn modelId="{F4F931F3-A0EF-4EE8-815B-130CD3231852}" type="presOf" srcId="{30FC639F-C68B-4EDF-AFD1-78BF0B3D2380}" destId="{F7DC52C5-B8FC-4FF5-8183-6A4310305794}" srcOrd="0" destOrd="0" presId="urn:microsoft.com/office/officeart/2005/8/layout/vList5"/>
    <dgm:cxn modelId="{FC3F31F9-79FB-4B7C-AC94-617C0F2FE2C6}" srcId="{F7C66716-B2E1-4603-AD31-80BA5FABC18E}" destId="{99346013-0C56-4467-932B-7DD62167BD8A}" srcOrd="1" destOrd="0" parTransId="{137EBC74-4E18-4A05-B5BB-D92CF44942DE}" sibTransId="{E229949D-8344-433E-96EA-5D3BBFE1141C}"/>
    <dgm:cxn modelId="{7E1993FD-E8BE-4FA4-844F-40A8876539A9}" srcId="{99346013-0C56-4467-932B-7DD62167BD8A}" destId="{306CB908-595E-4352-93DC-0785EC3540E0}" srcOrd="1" destOrd="0" parTransId="{6DDA0016-E508-47DC-9B4A-1A257D8DAE61}" sibTransId="{B3322674-AB9E-4F15-A08F-96B85710CF0E}"/>
    <dgm:cxn modelId="{8A9C155C-C742-4834-92B7-DD9C8F397E0C}" type="presParOf" srcId="{B71D91E7-98A6-4CCA-BE31-4CC85781631F}" destId="{8BF69ED9-ACEF-4C91-81C5-90DE5EE82E7D}" srcOrd="0" destOrd="0" presId="urn:microsoft.com/office/officeart/2005/8/layout/vList5"/>
    <dgm:cxn modelId="{3E5B9737-38EE-436B-ADC3-AA2D3373559D}" type="presParOf" srcId="{8BF69ED9-ACEF-4C91-81C5-90DE5EE82E7D}" destId="{F7DC52C5-B8FC-4FF5-8183-6A4310305794}" srcOrd="0" destOrd="0" presId="urn:microsoft.com/office/officeart/2005/8/layout/vList5"/>
    <dgm:cxn modelId="{0B63D95C-1607-4CD0-A470-5350F4007843}" type="presParOf" srcId="{8BF69ED9-ACEF-4C91-81C5-90DE5EE82E7D}" destId="{858E34D6-8881-4240-8A3D-A62755C09EB7}" srcOrd="1" destOrd="0" presId="urn:microsoft.com/office/officeart/2005/8/layout/vList5"/>
    <dgm:cxn modelId="{35B35EC5-A364-4097-8EED-C3F80F70C99B}" type="presParOf" srcId="{B71D91E7-98A6-4CCA-BE31-4CC85781631F}" destId="{4D121D41-9215-4326-8FA5-207813C99D50}" srcOrd="1" destOrd="0" presId="urn:microsoft.com/office/officeart/2005/8/layout/vList5"/>
    <dgm:cxn modelId="{7AFE8B09-B5AC-446C-B3EE-AADB5BF577F2}" type="presParOf" srcId="{B71D91E7-98A6-4CCA-BE31-4CC85781631F}" destId="{60C4F7DE-6F96-4875-B515-494EC44A010A}" srcOrd="2" destOrd="0" presId="urn:microsoft.com/office/officeart/2005/8/layout/vList5"/>
    <dgm:cxn modelId="{0B6C68FD-FEB0-459F-8156-BA39A6B0FFB6}" type="presParOf" srcId="{60C4F7DE-6F96-4875-B515-494EC44A010A}" destId="{CFAA7F11-CC4D-4222-8D6D-18CAD59A7A48}" srcOrd="0" destOrd="0" presId="urn:microsoft.com/office/officeart/2005/8/layout/vList5"/>
    <dgm:cxn modelId="{8E4D4594-3D06-4884-A76F-31D9F91B1E1D}" type="presParOf" srcId="{60C4F7DE-6F96-4875-B515-494EC44A010A}" destId="{E6E55462-0930-4DC5-9C36-4CEB3CD581BC}" srcOrd="1" destOrd="0" presId="urn:microsoft.com/office/officeart/2005/8/layout/vList5"/>
    <dgm:cxn modelId="{DCD387A7-4417-4D36-90A5-71B105D97BF3}" type="presParOf" srcId="{B71D91E7-98A6-4CCA-BE31-4CC85781631F}" destId="{81063C1A-19A7-44E8-89E7-B6347F39503A}" srcOrd="3" destOrd="0" presId="urn:microsoft.com/office/officeart/2005/8/layout/vList5"/>
    <dgm:cxn modelId="{70F23255-ABE0-4AB1-8C18-0CF1E7FD0227}" type="presParOf" srcId="{B71D91E7-98A6-4CCA-BE31-4CC85781631F}" destId="{100FDAB3-E4D7-4842-967F-A70C4CA52479}" srcOrd="4" destOrd="0" presId="urn:microsoft.com/office/officeart/2005/8/layout/vList5"/>
    <dgm:cxn modelId="{70F78088-A55A-4C08-BE38-AD847FF64872}" type="presParOf" srcId="{100FDAB3-E4D7-4842-967F-A70C4CA52479}" destId="{F13F803B-3FC2-4531-9896-190EBF8B159C}" srcOrd="0" destOrd="0" presId="urn:microsoft.com/office/officeart/2005/8/layout/vList5"/>
    <dgm:cxn modelId="{27EA72F9-6C77-4164-B789-7898E00C57CD}" type="presParOf" srcId="{100FDAB3-E4D7-4842-967F-A70C4CA52479}" destId="{CA64E3BF-9A98-4D83-A05F-056527BFA961}" srcOrd="1" destOrd="0" presId="urn:microsoft.com/office/officeart/2005/8/layout/vList5"/>
    <dgm:cxn modelId="{FF9613A2-7800-4B67-90A6-C96F6BB7346F}" type="presParOf" srcId="{B71D91E7-98A6-4CCA-BE31-4CC85781631F}" destId="{20C344E2-356C-49D0-A372-BCB90DB06911}" srcOrd="5" destOrd="0" presId="urn:microsoft.com/office/officeart/2005/8/layout/vList5"/>
    <dgm:cxn modelId="{9AB7B694-28DF-464E-A938-BE74C07C6A79}" type="presParOf" srcId="{B71D91E7-98A6-4CCA-BE31-4CC85781631F}" destId="{3ACC64BA-4F29-4F3E-A463-1FED9E309BC2}" srcOrd="6" destOrd="0" presId="urn:microsoft.com/office/officeart/2005/8/layout/vList5"/>
    <dgm:cxn modelId="{CEBAE108-46EE-4AE6-BB2B-BFC6DEFDD297}" type="presParOf" srcId="{3ACC64BA-4F29-4F3E-A463-1FED9E309BC2}" destId="{FF699AD1-7182-483C-9D84-192F787D7425}" srcOrd="0" destOrd="0" presId="urn:microsoft.com/office/officeart/2005/8/layout/vList5"/>
    <dgm:cxn modelId="{C4C2A454-0D4F-48F2-95CE-892617B3402A}" type="presParOf" srcId="{3ACC64BA-4F29-4F3E-A463-1FED9E309BC2}" destId="{1BB76A2D-E252-422F-8BA0-2A2F7BC04F6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A4777E0-9D00-4835-9821-A1DCB2419C9E}" type="doc">
      <dgm:prSet loTypeId="urn:microsoft.com/office/officeart/2005/8/layout/hList1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FC95B9C-FA94-4026-85D8-FDA56ABC2497}">
      <dgm:prSet/>
      <dgm:spPr/>
      <dgm:t>
        <a:bodyPr/>
        <a:lstStyle/>
        <a:p>
          <a:r>
            <a:rPr lang="en-GB" b="1" dirty="0"/>
            <a:t>Conformity</a:t>
          </a:r>
          <a:r>
            <a:rPr lang="en-GB" dirty="0"/>
            <a:t>: </a:t>
          </a:r>
          <a:endParaRPr lang="en-US" dirty="0"/>
        </a:p>
      </dgm:t>
    </dgm:pt>
    <dgm:pt modelId="{85CFE10E-53BD-499F-87E4-16409EE1A0D6}" type="parTrans" cxnId="{A32C4E00-F55D-4EE5-9362-EE53959A1E19}">
      <dgm:prSet/>
      <dgm:spPr/>
      <dgm:t>
        <a:bodyPr/>
        <a:lstStyle/>
        <a:p>
          <a:endParaRPr lang="en-US"/>
        </a:p>
      </dgm:t>
    </dgm:pt>
    <dgm:pt modelId="{C68D8EB9-A150-40C0-B9B1-E54D7BF9797E}" type="sibTrans" cxnId="{A32C4E00-F55D-4EE5-9362-EE53959A1E19}">
      <dgm:prSet/>
      <dgm:spPr/>
      <dgm:t>
        <a:bodyPr/>
        <a:lstStyle/>
        <a:p>
          <a:endParaRPr lang="en-US"/>
        </a:p>
      </dgm:t>
    </dgm:pt>
    <dgm:pt modelId="{2EC972B4-1AF1-4204-B3D1-7B78664C43E8}">
      <dgm:prSet/>
      <dgm:spPr/>
      <dgm:t>
        <a:bodyPr/>
        <a:lstStyle/>
        <a:p>
          <a:r>
            <a:rPr lang="en-GB" dirty="0"/>
            <a:t>pursing cultural goals through socially approved means</a:t>
          </a:r>
          <a:endParaRPr lang="en-US" dirty="0"/>
        </a:p>
      </dgm:t>
    </dgm:pt>
    <dgm:pt modelId="{44ADAF28-C3F4-499A-BC4B-F9B44A711BE4}" type="parTrans" cxnId="{DE5B0C23-E0F1-46D7-8A1B-D577DD7A2E3E}">
      <dgm:prSet/>
      <dgm:spPr/>
      <dgm:t>
        <a:bodyPr/>
        <a:lstStyle/>
        <a:p>
          <a:endParaRPr lang="en-US"/>
        </a:p>
      </dgm:t>
    </dgm:pt>
    <dgm:pt modelId="{C591C6E5-9448-4995-B351-32CCC13162D2}" type="sibTrans" cxnId="{DE5B0C23-E0F1-46D7-8A1B-D577DD7A2E3E}">
      <dgm:prSet/>
      <dgm:spPr/>
      <dgm:t>
        <a:bodyPr/>
        <a:lstStyle/>
        <a:p>
          <a:endParaRPr lang="en-US"/>
        </a:p>
      </dgm:t>
    </dgm:pt>
    <dgm:pt modelId="{D09C6E7B-1524-459D-AE75-847898419E82}">
      <dgm:prSet/>
      <dgm:spPr/>
      <dgm:t>
        <a:bodyPr/>
        <a:lstStyle/>
        <a:p>
          <a:r>
            <a:rPr lang="en-GB" b="1" dirty="0"/>
            <a:t>Innovation</a:t>
          </a:r>
          <a:r>
            <a:rPr lang="en-GB" dirty="0"/>
            <a:t>: </a:t>
          </a:r>
          <a:endParaRPr lang="en-US" dirty="0"/>
        </a:p>
      </dgm:t>
    </dgm:pt>
    <dgm:pt modelId="{BB6989DB-606F-42E9-865E-63487A24D7C8}" type="parTrans" cxnId="{CE8D0A9A-0042-4046-8203-1F76961FD043}">
      <dgm:prSet/>
      <dgm:spPr/>
      <dgm:t>
        <a:bodyPr/>
        <a:lstStyle/>
        <a:p>
          <a:endParaRPr lang="en-US"/>
        </a:p>
      </dgm:t>
    </dgm:pt>
    <dgm:pt modelId="{4E994194-D2F4-4FF3-AC43-92163A0897F6}" type="sibTrans" cxnId="{CE8D0A9A-0042-4046-8203-1F76961FD043}">
      <dgm:prSet/>
      <dgm:spPr/>
      <dgm:t>
        <a:bodyPr/>
        <a:lstStyle/>
        <a:p>
          <a:endParaRPr lang="en-US"/>
        </a:p>
      </dgm:t>
    </dgm:pt>
    <dgm:pt modelId="{DCF1AED5-8105-4BE4-9E65-8E50F7A59E2D}">
      <dgm:prSet/>
      <dgm:spPr/>
      <dgm:t>
        <a:bodyPr/>
        <a:lstStyle/>
        <a:p>
          <a:r>
            <a:rPr lang="en-GB" dirty="0"/>
            <a:t>using socially unapproved or unconventional means to obtain culturally approved goals. Example: dealing drugs or stealing to achieve financial security</a:t>
          </a:r>
          <a:endParaRPr lang="en-US" dirty="0"/>
        </a:p>
      </dgm:t>
    </dgm:pt>
    <dgm:pt modelId="{8AE27E75-249D-4201-936E-9D686ED2C511}" type="parTrans" cxnId="{38A684B9-5163-4DE7-8C3F-ACD763136CB8}">
      <dgm:prSet/>
      <dgm:spPr/>
      <dgm:t>
        <a:bodyPr/>
        <a:lstStyle/>
        <a:p>
          <a:endParaRPr lang="en-US"/>
        </a:p>
      </dgm:t>
    </dgm:pt>
    <dgm:pt modelId="{DCAD3691-F076-4E99-AEF3-017059C5F15D}" type="sibTrans" cxnId="{38A684B9-5163-4DE7-8C3F-ACD763136CB8}">
      <dgm:prSet/>
      <dgm:spPr/>
      <dgm:t>
        <a:bodyPr/>
        <a:lstStyle/>
        <a:p>
          <a:endParaRPr lang="en-US"/>
        </a:p>
      </dgm:t>
    </dgm:pt>
    <dgm:pt modelId="{9EC6AD35-CF9B-439E-8D74-AA1979B5E208}">
      <dgm:prSet/>
      <dgm:spPr/>
      <dgm:t>
        <a:bodyPr/>
        <a:lstStyle/>
        <a:p>
          <a:r>
            <a:rPr lang="en-GB" b="1" dirty="0"/>
            <a:t>Ritualism</a:t>
          </a:r>
          <a:r>
            <a:rPr lang="en-GB" dirty="0"/>
            <a:t>: </a:t>
          </a:r>
          <a:endParaRPr lang="en-US" dirty="0"/>
        </a:p>
      </dgm:t>
    </dgm:pt>
    <dgm:pt modelId="{83E23794-1421-4A11-ABDD-18737E335640}" type="parTrans" cxnId="{1CC18B26-CDF4-4532-8806-682F80233AF8}">
      <dgm:prSet/>
      <dgm:spPr/>
      <dgm:t>
        <a:bodyPr/>
        <a:lstStyle/>
        <a:p>
          <a:endParaRPr lang="en-US"/>
        </a:p>
      </dgm:t>
    </dgm:pt>
    <dgm:pt modelId="{82768535-BD2D-434E-AE36-226D815369E0}" type="sibTrans" cxnId="{1CC18B26-CDF4-4532-8806-682F80233AF8}">
      <dgm:prSet/>
      <dgm:spPr/>
      <dgm:t>
        <a:bodyPr/>
        <a:lstStyle/>
        <a:p>
          <a:endParaRPr lang="en-US"/>
        </a:p>
      </dgm:t>
    </dgm:pt>
    <dgm:pt modelId="{FD843AA2-5421-4575-98E3-99B4CAC4821D}">
      <dgm:prSet/>
      <dgm:spPr/>
      <dgm:t>
        <a:bodyPr/>
        <a:lstStyle/>
        <a:p>
          <a:r>
            <a:rPr lang="en-GB" dirty="0"/>
            <a:t>using the same socially approved means to achieve less elusive goals (more modest and humbler)</a:t>
          </a:r>
          <a:endParaRPr lang="en-US" dirty="0"/>
        </a:p>
      </dgm:t>
    </dgm:pt>
    <dgm:pt modelId="{481ED15B-2F18-4EDC-B182-76B51E081EB9}" type="parTrans" cxnId="{AEB03826-F9BD-45F1-AF02-086DEE3D1804}">
      <dgm:prSet/>
      <dgm:spPr/>
      <dgm:t>
        <a:bodyPr/>
        <a:lstStyle/>
        <a:p>
          <a:endParaRPr lang="en-US"/>
        </a:p>
      </dgm:t>
    </dgm:pt>
    <dgm:pt modelId="{107273B6-D350-441A-8D67-F07599BFCC64}" type="sibTrans" cxnId="{AEB03826-F9BD-45F1-AF02-086DEE3D1804}">
      <dgm:prSet/>
      <dgm:spPr/>
      <dgm:t>
        <a:bodyPr/>
        <a:lstStyle/>
        <a:p>
          <a:endParaRPr lang="en-US"/>
        </a:p>
      </dgm:t>
    </dgm:pt>
    <dgm:pt modelId="{89DB17E1-E3E7-4245-BE2A-E0DF47BF84BF}">
      <dgm:prSet/>
      <dgm:spPr/>
      <dgm:t>
        <a:bodyPr/>
        <a:lstStyle/>
        <a:p>
          <a:r>
            <a:rPr lang="en-GB" b="1" dirty="0"/>
            <a:t>Retreatism</a:t>
          </a:r>
          <a:r>
            <a:rPr lang="en-GB" dirty="0"/>
            <a:t>: </a:t>
          </a:r>
          <a:endParaRPr lang="en-US" dirty="0"/>
        </a:p>
      </dgm:t>
    </dgm:pt>
    <dgm:pt modelId="{826FD22E-4586-44EE-91DC-DC76B3BABE61}" type="parTrans" cxnId="{13DA2A19-5DFC-40A5-A04F-99EC59F50883}">
      <dgm:prSet/>
      <dgm:spPr/>
      <dgm:t>
        <a:bodyPr/>
        <a:lstStyle/>
        <a:p>
          <a:endParaRPr lang="en-US"/>
        </a:p>
      </dgm:t>
    </dgm:pt>
    <dgm:pt modelId="{745F54EF-4223-4BED-BFFE-1B3129EF7F46}" type="sibTrans" cxnId="{13DA2A19-5DFC-40A5-A04F-99EC59F50883}">
      <dgm:prSet/>
      <dgm:spPr/>
      <dgm:t>
        <a:bodyPr/>
        <a:lstStyle/>
        <a:p>
          <a:endParaRPr lang="en-US"/>
        </a:p>
      </dgm:t>
    </dgm:pt>
    <dgm:pt modelId="{D299660D-11E9-4395-9587-6F92329ED13C}">
      <dgm:prSet/>
      <dgm:spPr/>
      <dgm:t>
        <a:bodyPr/>
        <a:lstStyle/>
        <a:p>
          <a:r>
            <a:rPr lang="en-GB" dirty="0"/>
            <a:t>to reject both the cultural goals and the means to obtain it, then find a way to escape it</a:t>
          </a:r>
          <a:endParaRPr lang="en-US" dirty="0"/>
        </a:p>
      </dgm:t>
    </dgm:pt>
    <dgm:pt modelId="{AEA6C6D3-86B0-406E-BD92-158F3D35D74A}" type="parTrans" cxnId="{990CFBCE-0E00-427A-9C4C-D0BFF985035E}">
      <dgm:prSet/>
      <dgm:spPr/>
      <dgm:t>
        <a:bodyPr/>
        <a:lstStyle/>
        <a:p>
          <a:endParaRPr lang="en-US"/>
        </a:p>
      </dgm:t>
    </dgm:pt>
    <dgm:pt modelId="{A8E084B6-F34A-4CAA-AF65-45F42857D2FC}" type="sibTrans" cxnId="{990CFBCE-0E00-427A-9C4C-D0BFF985035E}">
      <dgm:prSet/>
      <dgm:spPr/>
      <dgm:t>
        <a:bodyPr/>
        <a:lstStyle/>
        <a:p>
          <a:endParaRPr lang="en-US"/>
        </a:p>
      </dgm:t>
    </dgm:pt>
    <dgm:pt modelId="{5FC6F03A-EFAE-4396-AB9A-16691B3DC6B5}">
      <dgm:prSet/>
      <dgm:spPr/>
      <dgm:t>
        <a:bodyPr/>
        <a:lstStyle/>
        <a:p>
          <a:r>
            <a:rPr lang="en-GB" b="1" dirty="0"/>
            <a:t>Rebellion</a:t>
          </a:r>
          <a:r>
            <a:rPr lang="en-GB" dirty="0"/>
            <a:t>: </a:t>
          </a:r>
          <a:endParaRPr lang="en-US" dirty="0"/>
        </a:p>
      </dgm:t>
    </dgm:pt>
    <dgm:pt modelId="{53BB8657-609E-4931-ADDE-105E740E4398}" type="parTrans" cxnId="{0632CB2C-7141-4683-B612-2ECA492E76F8}">
      <dgm:prSet/>
      <dgm:spPr/>
      <dgm:t>
        <a:bodyPr/>
        <a:lstStyle/>
        <a:p>
          <a:endParaRPr lang="en-US"/>
        </a:p>
      </dgm:t>
    </dgm:pt>
    <dgm:pt modelId="{B0E3A91F-5A13-4BD0-9C9F-D773AB3D18CD}" type="sibTrans" cxnId="{0632CB2C-7141-4683-B612-2ECA492E76F8}">
      <dgm:prSet/>
      <dgm:spPr/>
      <dgm:t>
        <a:bodyPr/>
        <a:lstStyle/>
        <a:p>
          <a:endParaRPr lang="en-US"/>
        </a:p>
      </dgm:t>
    </dgm:pt>
    <dgm:pt modelId="{5CDE7281-A173-4B38-A5B1-C0A4D274BC85}">
      <dgm:prSet/>
      <dgm:spPr/>
      <dgm:t>
        <a:bodyPr/>
        <a:lstStyle/>
        <a:p>
          <a:r>
            <a:rPr lang="en-GB" dirty="0"/>
            <a:t>to reject the cultural goals and means, then work to replace them</a:t>
          </a:r>
          <a:endParaRPr lang="en-US" dirty="0"/>
        </a:p>
      </dgm:t>
    </dgm:pt>
    <dgm:pt modelId="{B68FFB1B-23B6-49CA-B2CD-5A3AD7057E7B}" type="parTrans" cxnId="{788145A3-07A3-4899-B6A1-BF8BB499A4D7}">
      <dgm:prSet/>
      <dgm:spPr/>
      <dgm:t>
        <a:bodyPr/>
        <a:lstStyle/>
        <a:p>
          <a:endParaRPr lang="en-US"/>
        </a:p>
      </dgm:t>
    </dgm:pt>
    <dgm:pt modelId="{7539B503-F293-4E3E-AF6F-D8620D50912E}" type="sibTrans" cxnId="{788145A3-07A3-4899-B6A1-BF8BB499A4D7}">
      <dgm:prSet/>
      <dgm:spPr/>
      <dgm:t>
        <a:bodyPr/>
        <a:lstStyle/>
        <a:p>
          <a:endParaRPr lang="en-US"/>
        </a:p>
      </dgm:t>
    </dgm:pt>
    <dgm:pt modelId="{FCF9751D-C824-4667-864C-6DFC45D15842}" type="pres">
      <dgm:prSet presAssocID="{FA4777E0-9D00-4835-9821-A1DCB2419C9E}" presName="Name0" presStyleCnt="0">
        <dgm:presLayoutVars>
          <dgm:dir/>
          <dgm:animLvl val="lvl"/>
          <dgm:resizeHandles val="exact"/>
        </dgm:presLayoutVars>
      </dgm:prSet>
      <dgm:spPr/>
    </dgm:pt>
    <dgm:pt modelId="{325DBA93-48D5-4970-9D2D-F7E173296039}" type="pres">
      <dgm:prSet presAssocID="{8FC95B9C-FA94-4026-85D8-FDA56ABC2497}" presName="composite" presStyleCnt="0"/>
      <dgm:spPr/>
    </dgm:pt>
    <dgm:pt modelId="{D29045DC-B34A-4E02-B4AF-5E940D78DA94}" type="pres">
      <dgm:prSet presAssocID="{8FC95B9C-FA94-4026-85D8-FDA56ABC2497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13536903-C7FB-4077-A3A3-BA7397DD1B9E}" type="pres">
      <dgm:prSet presAssocID="{8FC95B9C-FA94-4026-85D8-FDA56ABC2497}" presName="desTx" presStyleLbl="alignAccFollowNode1" presStyleIdx="0" presStyleCnt="5">
        <dgm:presLayoutVars>
          <dgm:bulletEnabled val="1"/>
        </dgm:presLayoutVars>
      </dgm:prSet>
      <dgm:spPr/>
    </dgm:pt>
    <dgm:pt modelId="{07D0D1FD-8697-41AA-A281-3050AA4A27C7}" type="pres">
      <dgm:prSet presAssocID="{C68D8EB9-A150-40C0-B9B1-E54D7BF9797E}" presName="space" presStyleCnt="0"/>
      <dgm:spPr/>
    </dgm:pt>
    <dgm:pt modelId="{CF2CCBCA-AA71-40D7-8A20-B1F846CADF3D}" type="pres">
      <dgm:prSet presAssocID="{D09C6E7B-1524-459D-AE75-847898419E82}" presName="composite" presStyleCnt="0"/>
      <dgm:spPr/>
    </dgm:pt>
    <dgm:pt modelId="{B971AA19-63FA-455A-8273-F79B0F48D05F}" type="pres">
      <dgm:prSet presAssocID="{D09C6E7B-1524-459D-AE75-847898419E82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744F1F60-9054-4BC4-90A4-3D3F66558F29}" type="pres">
      <dgm:prSet presAssocID="{D09C6E7B-1524-459D-AE75-847898419E82}" presName="desTx" presStyleLbl="alignAccFollowNode1" presStyleIdx="1" presStyleCnt="5">
        <dgm:presLayoutVars>
          <dgm:bulletEnabled val="1"/>
        </dgm:presLayoutVars>
      </dgm:prSet>
      <dgm:spPr/>
    </dgm:pt>
    <dgm:pt modelId="{D9D2F73C-FD36-4881-8899-B7656863D2AD}" type="pres">
      <dgm:prSet presAssocID="{4E994194-D2F4-4FF3-AC43-92163A0897F6}" presName="space" presStyleCnt="0"/>
      <dgm:spPr/>
    </dgm:pt>
    <dgm:pt modelId="{C7C33E44-C739-4B6B-8FC3-F1F06749048C}" type="pres">
      <dgm:prSet presAssocID="{9EC6AD35-CF9B-439E-8D74-AA1979B5E208}" presName="composite" presStyleCnt="0"/>
      <dgm:spPr/>
    </dgm:pt>
    <dgm:pt modelId="{E1FBA541-9898-40ED-AA70-B80BEA020C2D}" type="pres">
      <dgm:prSet presAssocID="{9EC6AD35-CF9B-439E-8D74-AA1979B5E208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B713B3C2-DE4D-473D-89DE-3F581D02AD86}" type="pres">
      <dgm:prSet presAssocID="{9EC6AD35-CF9B-439E-8D74-AA1979B5E208}" presName="desTx" presStyleLbl="alignAccFollowNode1" presStyleIdx="2" presStyleCnt="5">
        <dgm:presLayoutVars>
          <dgm:bulletEnabled val="1"/>
        </dgm:presLayoutVars>
      </dgm:prSet>
      <dgm:spPr/>
    </dgm:pt>
    <dgm:pt modelId="{4AC25372-B921-4BF7-9FFF-AD7A0E7B6E09}" type="pres">
      <dgm:prSet presAssocID="{82768535-BD2D-434E-AE36-226D815369E0}" presName="space" presStyleCnt="0"/>
      <dgm:spPr/>
    </dgm:pt>
    <dgm:pt modelId="{CDA0777E-EE02-4526-9D0B-E2B778660C4A}" type="pres">
      <dgm:prSet presAssocID="{89DB17E1-E3E7-4245-BE2A-E0DF47BF84BF}" presName="composite" presStyleCnt="0"/>
      <dgm:spPr/>
    </dgm:pt>
    <dgm:pt modelId="{D13FA6ED-16A3-4AE5-8622-56F235FC973B}" type="pres">
      <dgm:prSet presAssocID="{89DB17E1-E3E7-4245-BE2A-E0DF47BF84BF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566F71C8-E725-401F-8080-DB90D545ABD8}" type="pres">
      <dgm:prSet presAssocID="{89DB17E1-E3E7-4245-BE2A-E0DF47BF84BF}" presName="desTx" presStyleLbl="alignAccFollowNode1" presStyleIdx="3" presStyleCnt="5">
        <dgm:presLayoutVars>
          <dgm:bulletEnabled val="1"/>
        </dgm:presLayoutVars>
      </dgm:prSet>
      <dgm:spPr/>
    </dgm:pt>
    <dgm:pt modelId="{3960BCA6-52F5-4F43-84D4-F1911B36C978}" type="pres">
      <dgm:prSet presAssocID="{745F54EF-4223-4BED-BFFE-1B3129EF7F46}" presName="space" presStyleCnt="0"/>
      <dgm:spPr/>
    </dgm:pt>
    <dgm:pt modelId="{373327F5-8F95-4D46-8817-767D9C92D4C1}" type="pres">
      <dgm:prSet presAssocID="{5FC6F03A-EFAE-4396-AB9A-16691B3DC6B5}" presName="composite" presStyleCnt="0"/>
      <dgm:spPr/>
    </dgm:pt>
    <dgm:pt modelId="{501EB801-A9F8-4FA8-B27C-8730E3583E6F}" type="pres">
      <dgm:prSet presAssocID="{5FC6F03A-EFAE-4396-AB9A-16691B3DC6B5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D629DD0E-B540-4F9E-92CA-4DC86C893BB6}" type="pres">
      <dgm:prSet presAssocID="{5FC6F03A-EFAE-4396-AB9A-16691B3DC6B5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A32C4E00-F55D-4EE5-9362-EE53959A1E19}" srcId="{FA4777E0-9D00-4835-9821-A1DCB2419C9E}" destId="{8FC95B9C-FA94-4026-85D8-FDA56ABC2497}" srcOrd="0" destOrd="0" parTransId="{85CFE10E-53BD-499F-87E4-16409EE1A0D6}" sibTransId="{C68D8EB9-A150-40C0-B9B1-E54D7BF9797E}"/>
    <dgm:cxn modelId="{13DA2A19-5DFC-40A5-A04F-99EC59F50883}" srcId="{FA4777E0-9D00-4835-9821-A1DCB2419C9E}" destId="{89DB17E1-E3E7-4245-BE2A-E0DF47BF84BF}" srcOrd="3" destOrd="0" parTransId="{826FD22E-4586-44EE-91DC-DC76B3BABE61}" sibTransId="{745F54EF-4223-4BED-BFFE-1B3129EF7F46}"/>
    <dgm:cxn modelId="{DE5B0C23-E0F1-46D7-8A1B-D577DD7A2E3E}" srcId="{8FC95B9C-FA94-4026-85D8-FDA56ABC2497}" destId="{2EC972B4-1AF1-4204-B3D1-7B78664C43E8}" srcOrd="0" destOrd="0" parTransId="{44ADAF28-C3F4-499A-BC4B-F9B44A711BE4}" sibTransId="{C591C6E5-9448-4995-B351-32CCC13162D2}"/>
    <dgm:cxn modelId="{AEB03826-F9BD-45F1-AF02-086DEE3D1804}" srcId="{9EC6AD35-CF9B-439E-8D74-AA1979B5E208}" destId="{FD843AA2-5421-4575-98E3-99B4CAC4821D}" srcOrd="0" destOrd="0" parTransId="{481ED15B-2F18-4EDC-B182-76B51E081EB9}" sibTransId="{107273B6-D350-441A-8D67-F07599BFCC64}"/>
    <dgm:cxn modelId="{1CC18B26-CDF4-4532-8806-682F80233AF8}" srcId="{FA4777E0-9D00-4835-9821-A1DCB2419C9E}" destId="{9EC6AD35-CF9B-439E-8D74-AA1979B5E208}" srcOrd="2" destOrd="0" parTransId="{83E23794-1421-4A11-ABDD-18737E335640}" sibTransId="{82768535-BD2D-434E-AE36-226D815369E0}"/>
    <dgm:cxn modelId="{0632CB2C-7141-4683-B612-2ECA492E76F8}" srcId="{FA4777E0-9D00-4835-9821-A1DCB2419C9E}" destId="{5FC6F03A-EFAE-4396-AB9A-16691B3DC6B5}" srcOrd="4" destOrd="0" parTransId="{53BB8657-609E-4931-ADDE-105E740E4398}" sibTransId="{B0E3A91F-5A13-4BD0-9C9F-D773AB3D18CD}"/>
    <dgm:cxn modelId="{8CCA3473-7CA2-46FC-9134-D72DEE424ED3}" type="presOf" srcId="{2EC972B4-1AF1-4204-B3D1-7B78664C43E8}" destId="{13536903-C7FB-4077-A3A3-BA7397DD1B9E}" srcOrd="0" destOrd="0" presId="urn:microsoft.com/office/officeart/2005/8/layout/hList1"/>
    <dgm:cxn modelId="{B3D65558-A6A1-41AF-8139-2F42B11A0CD2}" type="presOf" srcId="{5FC6F03A-EFAE-4396-AB9A-16691B3DC6B5}" destId="{501EB801-A9F8-4FA8-B27C-8730E3583E6F}" srcOrd="0" destOrd="0" presId="urn:microsoft.com/office/officeart/2005/8/layout/hList1"/>
    <dgm:cxn modelId="{570AAD7B-AF46-45B9-B1B6-DF13718616CB}" type="presOf" srcId="{D09C6E7B-1524-459D-AE75-847898419E82}" destId="{B971AA19-63FA-455A-8273-F79B0F48D05F}" srcOrd="0" destOrd="0" presId="urn:microsoft.com/office/officeart/2005/8/layout/hList1"/>
    <dgm:cxn modelId="{D28CE095-17F8-403E-92B1-9B0B677EF88C}" type="presOf" srcId="{89DB17E1-E3E7-4245-BE2A-E0DF47BF84BF}" destId="{D13FA6ED-16A3-4AE5-8622-56F235FC973B}" srcOrd="0" destOrd="0" presId="urn:microsoft.com/office/officeart/2005/8/layout/hList1"/>
    <dgm:cxn modelId="{1B724696-5CB5-4E86-83EF-9EA4739121E6}" type="presOf" srcId="{8FC95B9C-FA94-4026-85D8-FDA56ABC2497}" destId="{D29045DC-B34A-4E02-B4AF-5E940D78DA94}" srcOrd="0" destOrd="0" presId="urn:microsoft.com/office/officeart/2005/8/layout/hList1"/>
    <dgm:cxn modelId="{CE8D0A9A-0042-4046-8203-1F76961FD043}" srcId="{FA4777E0-9D00-4835-9821-A1DCB2419C9E}" destId="{D09C6E7B-1524-459D-AE75-847898419E82}" srcOrd="1" destOrd="0" parTransId="{BB6989DB-606F-42E9-865E-63487A24D7C8}" sibTransId="{4E994194-D2F4-4FF3-AC43-92163A0897F6}"/>
    <dgm:cxn modelId="{788145A3-07A3-4899-B6A1-BF8BB499A4D7}" srcId="{5FC6F03A-EFAE-4396-AB9A-16691B3DC6B5}" destId="{5CDE7281-A173-4B38-A5B1-C0A4D274BC85}" srcOrd="0" destOrd="0" parTransId="{B68FFB1B-23B6-49CA-B2CD-5A3AD7057E7B}" sibTransId="{7539B503-F293-4E3E-AF6F-D8620D50912E}"/>
    <dgm:cxn modelId="{2A6190AE-27D4-4A41-8618-A315B40DBDB7}" type="presOf" srcId="{DCF1AED5-8105-4BE4-9E65-8E50F7A59E2D}" destId="{744F1F60-9054-4BC4-90A4-3D3F66558F29}" srcOrd="0" destOrd="0" presId="urn:microsoft.com/office/officeart/2005/8/layout/hList1"/>
    <dgm:cxn modelId="{38A684B9-5163-4DE7-8C3F-ACD763136CB8}" srcId="{D09C6E7B-1524-459D-AE75-847898419E82}" destId="{DCF1AED5-8105-4BE4-9E65-8E50F7A59E2D}" srcOrd="0" destOrd="0" parTransId="{8AE27E75-249D-4201-936E-9D686ED2C511}" sibTransId="{DCAD3691-F076-4E99-AEF3-017059C5F15D}"/>
    <dgm:cxn modelId="{990CFBCE-0E00-427A-9C4C-D0BFF985035E}" srcId="{89DB17E1-E3E7-4245-BE2A-E0DF47BF84BF}" destId="{D299660D-11E9-4395-9587-6F92329ED13C}" srcOrd="0" destOrd="0" parTransId="{AEA6C6D3-86B0-406E-BD92-158F3D35D74A}" sibTransId="{A8E084B6-F34A-4CAA-AF65-45F42857D2FC}"/>
    <dgm:cxn modelId="{337AF1CF-3804-4058-863D-D16CC5852FE3}" type="presOf" srcId="{9EC6AD35-CF9B-439E-8D74-AA1979B5E208}" destId="{E1FBA541-9898-40ED-AA70-B80BEA020C2D}" srcOrd="0" destOrd="0" presId="urn:microsoft.com/office/officeart/2005/8/layout/hList1"/>
    <dgm:cxn modelId="{5D7B76D5-D454-421D-9DEB-0A724BF55125}" type="presOf" srcId="{FD843AA2-5421-4575-98E3-99B4CAC4821D}" destId="{B713B3C2-DE4D-473D-89DE-3F581D02AD86}" srcOrd="0" destOrd="0" presId="urn:microsoft.com/office/officeart/2005/8/layout/hList1"/>
    <dgm:cxn modelId="{ED4628DA-8223-4785-8B0A-F22C7FCC6F69}" type="presOf" srcId="{FA4777E0-9D00-4835-9821-A1DCB2419C9E}" destId="{FCF9751D-C824-4667-864C-6DFC45D15842}" srcOrd="0" destOrd="0" presId="urn:microsoft.com/office/officeart/2005/8/layout/hList1"/>
    <dgm:cxn modelId="{AF85E4E6-FB65-4783-B0B6-F38D8C301808}" type="presOf" srcId="{D299660D-11E9-4395-9587-6F92329ED13C}" destId="{566F71C8-E725-401F-8080-DB90D545ABD8}" srcOrd="0" destOrd="0" presId="urn:microsoft.com/office/officeart/2005/8/layout/hList1"/>
    <dgm:cxn modelId="{B62A64EB-2A34-4B35-AC68-8AD8431B1EE8}" type="presOf" srcId="{5CDE7281-A173-4B38-A5B1-C0A4D274BC85}" destId="{D629DD0E-B540-4F9E-92CA-4DC86C893BB6}" srcOrd="0" destOrd="0" presId="urn:microsoft.com/office/officeart/2005/8/layout/hList1"/>
    <dgm:cxn modelId="{293EC9B2-BCCE-4769-9668-8AC13272DA2E}" type="presParOf" srcId="{FCF9751D-C824-4667-864C-6DFC45D15842}" destId="{325DBA93-48D5-4970-9D2D-F7E173296039}" srcOrd="0" destOrd="0" presId="urn:microsoft.com/office/officeart/2005/8/layout/hList1"/>
    <dgm:cxn modelId="{74A03FC1-058B-4EB6-9E24-03F205E87BCF}" type="presParOf" srcId="{325DBA93-48D5-4970-9D2D-F7E173296039}" destId="{D29045DC-B34A-4E02-B4AF-5E940D78DA94}" srcOrd="0" destOrd="0" presId="urn:microsoft.com/office/officeart/2005/8/layout/hList1"/>
    <dgm:cxn modelId="{B8178EA4-FC8C-4341-A0AF-4EA57C880EF2}" type="presParOf" srcId="{325DBA93-48D5-4970-9D2D-F7E173296039}" destId="{13536903-C7FB-4077-A3A3-BA7397DD1B9E}" srcOrd="1" destOrd="0" presId="urn:microsoft.com/office/officeart/2005/8/layout/hList1"/>
    <dgm:cxn modelId="{0D69AAFF-E2D5-4D11-8D6F-38E60E6FDA25}" type="presParOf" srcId="{FCF9751D-C824-4667-864C-6DFC45D15842}" destId="{07D0D1FD-8697-41AA-A281-3050AA4A27C7}" srcOrd="1" destOrd="0" presId="urn:microsoft.com/office/officeart/2005/8/layout/hList1"/>
    <dgm:cxn modelId="{524B03A2-C211-4981-A822-872CFE238FAA}" type="presParOf" srcId="{FCF9751D-C824-4667-864C-6DFC45D15842}" destId="{CF2CCBCA-AA71-40D7-8A20-B1F846CADF3D}" srcOrd="2" destOrd="0" presId="urn:microsoft.com/office/officeart/2005/8/layout/hList1"/>
    <dgm:cxn modelId="{A246E0C0-59E4-4607-84A2-31BE5137994A}" type="presParOf" srcId="{CF2CCBCA-AA71-40D7-8A20-B1F846CADF3D}" destId="{B971AA19-63FA-455A-8273-F79B0F48D05F}" srcOrd="0" destOrd="0" presId="urn:microsoft.com/office/officeart/2005/8/layout/hList1"/>
    <dgm:cxn modelId="{95B262F3-6241-43C2-BDD5-2535911F1294}" type="presParOf" srcId="{CF2CCBCA-AA71-40D7-8A20-B1F846CADF3D}" destId="{744F1F60-9054-4BC4-90A4-3D3F66558F29}" srcOrd="1" destOrd="0" presId="urn:microsoft.com/office/officeart/2005/8/layout/hList1"/>
    <dgm:cxn modelId="{99E382AB-96F5-4B12-ACE1-70E8409068DC}" type="presParOf" srcId="{FCF9751D-C824-4667-864C-6DFC45D15842}" destId="{D9D2F73C-FD36-4881-8899-B7656863D2AD}" srcOrd="3" destOrd="0" presId="urn:microsoft.com/office/officeart/2005/8/layout/hList1"/>
    <dgm:cxn modelId="{77F29272-FA8F-43A6-9297-40883D0A0B03}" type="presParOf" srcId="{FCF9751D-C824-4667-864C-6DFC45D15842}" destId="{C7C33E44-C739-4B6B-8FC3-F1F06749048C}" srcOrd="4" destOrd="0" presId="urn:microsoft.com/office/officeart/2005/8/layout/hList1"/>
    <dgm:cxn modelId="{829D775F-F0F6-48C7-9BEE-2AACF00AB964}" type="presParOf" srcId="{C7C33E44-C739-4B6B-8FC3-F1F06749048C}" destId="{E1FBA541-9898-40ED-AA70-B80BEA020C2D}" srcOrd="0" destOrd="0" presId="urn:microsoft.com/office/officeart/2005/8/layout/hList1"/>
    <dgm:cxn modelId="{66D567BF-06A4-4331-A8DD-2219E06BD250}" type="presParOf" srcId="{C7C33E44-C739-4B6B-8FC3-F1F06749048C}" destId="{B713B3C2-DE4D-473D-89DE-3F581D02AD86}" srcOrd="1" destOrd="0" presId="urn:microsoft.com/office/officeart/2005/8/layout/hList1"/>
    <dgm:cxn modelId="{32B22994-E984-4A91-9105-DBC0290A5BDF}" type="presParOf" srcId="{FCF9751D-C824-4667-864C-6DFC45D15842}" destId="{4AC25372-B921-4BF7-9FFF-AD7A0E7B6E09}" srcOrd="5" destOrd="0" presId="urn:microsoft.com/office/officeart/2005/8/layout/hList1"/>
    <dgm:cxn modelId="{6FBA26DD-3A6C-4A2C-B8AB-30FC9266E274}" type="presParOf" srcId="{FCF9751D-C824-4667-864C-6DFC45D15842}" destId="{CDA0777E-EE02-4526-9D0B-E2B778660C4A}" srcOrd="6" destOrd="0" presId="urn:microsoft.com/office/officeart/2005/8/layout/hList1"/>
    <dgm:cxn modelId="{B50010FE-F109-4609-9756-79A9F66B8037}" type="presParOf" srcId="{CDA0777E-EE02-4526-9D0B-E2B778660C4A}" destId="{D13FA6ED-16A3-4AE5-8622-56F235FC973B}" srcOrd="0" destOrd="0" presId="urn:microsoft.com/office/officeart/2005/8/layout/hList1"/>
    <dgm:cxn modelId="{B4C01B62-7D54-4B78-9BF8-512330CD32FD}" type="presParOf" srcId="{CDA0777E-EE02-4526-9D0B-E2B778660C4A}" destId="{566F71C8-E725-401F-8080-DB90D545ABD8}" srcOrd="1" destOrd="0" presId="urn:microsoft.com/office/officeart/2005/8/layout/hList1"/>
    <dgm:cxn modelId="{33E90909-2384-474B-A66F-142589A6E1CC}" type="presParOf" srcId="{FCF9751D-C824-4667-864C-6DFC45D15842}" destId="{3960BCA6-52F5-4F43-84D4-F1911B36C978}" srcOrd="7" destOrd="0" presId="urn:microsoft.com/office/officeart/2005/8/layout/hList1"/>
    <dgm:cxn modelId="{D28E4971-69AC-40B1-9817-268747DBE809}" type="presParOf" srcId="{FCF9751D-C824-4667-864C-6DFC45D15842}" destId="{373327F5-8F95-4D46-8817-767D9C92D4C1}" srcOrd="8" destOrd="0" presId="urn:microsoft.com/office/officeart/2005/8/layout/hList1"/>
    <dgm:cxn modelId="{C86E688F-0695-4863-8F93-9C38EF51FB06}" type="presParOf" srcId="{373327F5-8F95-4D46-8817-767D9C92D4C1}" destId="{501EB801-A9F8-4FA8-B27C-8730E3583E6F}" srcOrd="0" destOrd="0" presId="urn:microsoft.com/office/officeart/2005/8/layout/hList1"/>
    <dgm:cxn modelId="{2EA69F0F-6141-4A1E-A39C-C82F15944DF4}" type="presParOf" srcId="{373327F5-8F95-4D46-8817-767D9C92D4C1}" destId="{D629DD0E-B540-4F9E-92CA-4DC86C893BB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7BB180E-3A6E-49CB-BF58-2FDCF4BBDBAB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65CEFF5-9722-4A78-9E49-A7E2F58D8FC0}">
      <dgm:prSet/>
      <dgm:spPr/>
      <dgm:t>
        <a:bodyPr/>
        <a:lstStyle/>
        <a:p>
          <a:r>
            <a:rPr lang="en-GB"/>
            <a:t>Use of official statistics: </a:t>
          </a:r>
          <a:endParaRPr lang="en-US"/>
        </a:p>
      </dgm:t>
    </dgm:pt>
    <dgm:pt modelId="{F0595949-27A4-44C6-B057-882B7C4A4CDF}" type="parTrans" cxnId="{C4E9C316-7B14-4F6D-BED6-FE99304D7AC8}">
      <dgm:prSet/>
      <dgm:spPr/>
      <dgm:t>
        <a:bodyPr/>
        <a:lstStyle/>
        <a:p>
          <a:endParaRPr lang="en-US"/>
        </a:p>
      </dgm:t>
    </dgm:pt>
    <dgm:pt modelId="{0209265A-F9B5-4976-90F4-513A997D8E4B}" type="sibTrans" cxnId="{C4E9C316-7B14-4F6D-BED6-FE99304D7AC8}">
      <dgm:prSet/>
      <dgm:spPr/>
      <dgm:t>
        <a:bodyPr/>
        <a:lstStyle/>
        <a:p>
          <a:endParaRPr lang="en-US"/>
        </a:p>
      </dgm:t>
    </dgm:pt>
    <dgm:pt modelId="{CD4519C8-459B-4E23-BC79-A4C6D1B99786}">
      <dgm:prSet/>
      <dgm:spPr/>
      <dgm:t>
        <a:bodyPr/>
        <a:lstStyle/>
        <a:p>
          <a:r>
            <a:rPr lang="en-GB"/>
            <a:t>that a higher proportion of acquisitive crime is committed </a:t>
          </a:r>
          <a:endParaRPr lang="en-US"/>
        </a:p>
      </dgm:t>
    </dgm:pt>
    <dgm:pt modelId="{7AEC9E10-CE91-4AA6-A650-3797C775B762}" type="parTrans" cxnId="{B4A7182C-B460-4788-893B-2020B0018118}">
      <dgm:prSet/>
      <dgm:spPr/>
      <dgm:t>
        <a:bodyPr/>
        <a:lstStyle/>
        <a:p>
          <a:endParaRPr lang="en-US"/>
        </a:p>
      </dgm:t>
    </dgm:pt>
    <dgm:pt modelId="{F36EA3A3-3A07-4DD3-9712-621A7A18F533}" type="sibTrans" cxnId="{B4A7182C-B460-4788-893B-2020B0018118}">
      <dgm:prSet/>
      <dgm:spPr/>
      <dgm:t>
        <a:bodyPr/>
        <a:lstStyle/>
        <a:p>
          <a:endParaRPr lang="en-US"/>
        </a:p>
      </dgm:t>
    </dgm:pt>
    <dgm:pt modelId="{65518E31-0126-4F6B-8714-F9DB3CD089DE}">
      <dgm:prSet/>
      <dgm:spPr/>
      <dgm:t>
        <a:bodyPr/>
        <a:lstStyle/>
        <a:p>
          <a:r>
            <a:rPr lang="en-GB"/>
            <a:t>by those from unskilled manual backgrounds </a:t>
          </a:r>
          <a:endParaRPr lang="en-US"/>
        </a:p>
      </dgm:t>
    </dgm:pt>
    <dgm:pt modelId="{5A1D480D-6399-4DE2-BA2F-16190DE5B049}" type="parTrans" cxnId="{B01CB946-F79E-4D84-83F4-7392DA482997}">
      <dgm:prSet/>
      <dgm:spPr/>
      <dgm:t>
        <a:bodyPr/>
        <a:lstStyle/>
        <a:p>
          <a:endParaRPr lang="en-US"/>
        </a:p>
      </dgm:t>
    </dgm:pt>
    <dgm:pt modelId="{A0A27FE1-0594-4CD9-9634-B875E84B4EBD}" type="sibTrans" cxnId="{B01CB946-F79E-4D84-83F4-7392DA482997}">
      <dgm:prSet/>
      <dgm:spPr/>
      <dgm:t>
        <a:bodyPr/>
        <a:lstStyle/>
        <a:p>
          <a:endParaRPr lang="en-US"/>
        </a:p>
      </dgm:t>
    </dgm:pt>
    <dgm:pt modelId="{75B1382B-9593-4B04-A524-C01B388BBBC2}">
      <dgm:prSet/>
      <dgm:spPr/>
      <dgm:t>
        <a:bodyPr/>
        <a:lstStyle/>
        <a:p>
          <a:r>
            <a:rPr lang="en-GB"/>
            <a:t>or ‘lower social classes’</a:t>
          </a:r>
          <a:endParaRPr lang="en-US"/>
        </a:p>
      </dgm:t>
    </dgm:pt>
    <dgm:pt modelId="{D3013BDF-78B8-4A7F-BE75-78E72AA5F384}" type="parTrans" cxnId="{928EF004-5EA6-4A24-A60C-FA14B299785F}">
      <dgm:prSet/>
      <dgm:spPr/>
      <dgm:t>
        <a:bodyPr/>
        <a:lstStyle/>
        <a:p>
          <a:endParaRPr lang="en-US"/>
        </a:p>
      </dgm:t>
    </dgm:pt>
    <dgm:pt modelId="{90FED717-4BC4-4615-914B-0BDD4179F12C}" type="sibTrans" cxnId="{928EF004-5EA6-4A24-A60C-FA14B299785F}">
      <dgm:prSet/>
      <dgm:spPr/>
      <dgm:t>
        <a:bodyPr/>
        <a:lstStyle/>
        <a:p>
          <a:endParaRPr lang="en-US"/>
        </a:p>
      </dgm:t>
    </dgm:pt>
    <dgm:pt modelId="{A6698463-B85A-4B76-806F-66F10196E440}">
      <dgm:prSet/>
      <dgm:spPr/>
      <dgm:t>
        <a:bodyPr/>
        <a:lstStyle/>
        <a:p>
          <a:r>
            <a:rPr lang="en-GB"/>
            <a:t>In American society promoted material success as:</a:t>
          </a:r>
          <a:endParaRPr lang="en-US"/>
        </a:p>
      </dgm:t>
    </dgm:pt>
    <dgm:pt modelId="{07002A03-812C-4586-B890-F903A32C93C8}" type="parTrans" cxnId="{D96841F9-3154-4C5D-A4F0-1732619024BA}">
      <dgm:prSet/>
      <dgm:spPr/>
      <dgm:t>
        <a:bodyPr/>
        <a:lstStyle/>
        <a:p>
          <a:endParaRPr lang="en-US"/>
        </a:p>
      </dgm:t>
    </dgm:pt>
    <dgm:pt modelId="{76FB9868-6FFC-4F22-B2F5-14048477EA3E}" type="sibTrans" cxnId="{D96841F9-3154-4C5D-A4F0-1732619024BA}">
      <dgm:prSet/>
      <dgm:spPr/>
      <dgm:t>
        <a:bodyPr/>
        <a:lstStyle/>
        <a:p>
          <a:endParaRPr lang="en-US"/>
        </a:p>
      </dgm:t>
    </dgm:pt>
    <dgm:pt modelId="{50B605E5-4AC8-4E70-AE95-1B9721A9C70E}">
      <dgm:prSet/>
      <dgm:spPr/>
      <dgm:t>
        <a:bodyPr/>
        <a:lstStyle/>
        <a:p>
          <a:r>
            <a:rPr lang="en-GB"/>
            <a:t>‘Legitimate Goal’</a:t>
          </a:r>
          <a:endParaRPr lang="en-US"/>
        </a:p>
      </dgm:t>
    </dgm:pt>
    <dgm:pt modelId="{815FD475-D139-47E3-8B54-26C4C546474C}" type="parTrans" cxnId="{A1746F89-74B5-494A-AEED-FB9876BE0164}">
      <dgm:prSet/>
      <dgm:spPr/>
      <dgm:t>
        <a:bodyPr/>
        <a:lstStyle/>
        <a:p>
          <a:endParaRPr lang="en-US"/>
        </a:p>
      </dgm:t>
    </dgm:pt>
    <dgm:pt modelId="{4549AC9E-5E8E-4F91-B503-C0A6AE3B187C}" type="sibTrans" cxnId="{A1746F89-74B5-494A-AEED-FB9876BE0164}">
      <dgm:prSet/>
      <dgm:spPr/>
      <dgm:t>
        <a:bodyPr/>
        <a:lstStyle/>
        <a:p>
          <a:endParaRPr lang="en-US"/>
        </a:p>
      </dgm:t>
    </dgm:pt>
    <dgm:pt modelId="{E7EFA546-5B68-4146-B605-7FD9DD992DD9}">
      <dgm:prSet/>
      <dgm:spPr/>
      <dgm:t>
        <a:bodyPr/>
        <a:lstStyle/>
        <a:p>
          <a:r>
            <a:rPr lang="en-GB"/>
            <a:t>Material Success</a:t>
          </a:r>
          <a:endParaRPr lang="en-US"/>
        </a:p>
      </dgm:t>
    </dgm:pt>
    <dgm:pt modelId="{454FEB9C-A4C4-4469-8DEF-3D609E9EB682}" type="parTrans" cxnId="{671EA5A5-6991-442F-B214-D1A2D275B85A}">
      <dgm:prSet/>
      <dgm:spPr/>
      <dgm:t>
        <a:bodyPr/>
        <a:lstStyle/>
        <a:p>
          <a:endParaRPr lang="en-US"/>
        </a:p>
      </dgm:t>
    </dgm:pt>
    <dgm:pt modelId="{F62BA7D2-E568-436E-974A-443227A3AA8A}" type="sibTrans" cxnId="{671EA5A5-6991-442F-B214-D1A2D275B85A}">
      <dgm:prSet/>
      <dgm:spPr/>
      <dgm:t>
        <a:bodyPr/>
        <a:lstStyle/>
        <a:p>
          <a:endParaRPr lang="en-US"/>
        </a:p>
      </dgm:t>
    </dgm:pt>
    <dgm:pt modelId="{658B01E3-9BFE-4401-A87B-86CBB436E17C}">
      <dgm:prSet/>
      <dgm:spPr/>
      <dgm:t>
        <a:bodyPr/>
        <a:lstStyle/>
        <a:p>
          <a:r>
            <a:rPr lang="en-GB"/>
            <a:t>‘Legitimate Means’</a:t>
          </a:r>
          <a:endParaRPr lang="en-US"/>
        </a:p>
      </dgm:t>
    </dgm:pt>
    <dgm:pt modelId="{A5A2963E-E9E7-4D02-9973-2DA8919CC4E1}" type="parTrans" cxnId="{4C669873-FC87-4FF1-8F33-D294CAA4B434}">
      <dgm:prSet/>
      <dgm:spPr/>
      <dgm:t>
        <a:bodyPr/>
        <a:lstStyle/>
        <a:p>
          <a:endParaRPr lang="en-US"/>
        </a:p>
      </dgm:t>
    </dgm:pt>
    <dgm:pt modelId="{FA88ADD7-13D8-4648-A585-653BEF374EBB}" type="sibTrans" cxnId="{4C669873-FC87-4FF1-8F33-D294CAA4B434}">
      <dgm:prSet/>
      <dgm:spPr/>
      <dgm:t>
        <a:bodyPr/>
        <a:lstStyle/>
        <a:p>
          <a:endParaRPr lang="en-US"/>
        </a:p>
      </dgm:t>
    </dgm:pt>
    <dgm:pt modelId="{46982336-2DF9-4F71-BE92-ADF1CF257EFD}">
      <dgm:prSet/>
      <dgm:spPr/>
      <dgm:t>
        <a:bodyPr/>
        <a:lstStyle/>
        <a:p>
          <a:r>
            <a:rPr lang="en-GB"/>
            <a:t>encouraged self-discipline </a:t>
          </a:r>
          <a:endParaRPr lang="en-US"/>
        </a:p>
      </dgm:t>
    </dgm:pt>
    <dgm:pt modelId="{8B4D3ACE-E156-49C7-9018-577D8D58EE86}" type="parTrans" cxnId="{7A6F809D-008E-492A-BCC9-33ED93777094}">
      <dgm:prSet/>
      <dgm:spPr/>
      <dgm:t>
        <a:bodyPr/>
        <a:lstStyle/>
        <a:p>
          <a:endParaRPr lang="en-US"/>
        </a:p>
      </dgm:t>
    </dgm:pt>
    <dgm:pt modelId="{3D576D9D-B98C-40D3-86DF-29413D1BE2DC}" type="sibTrans" cxnId="{7A6F809D-008E-492A-BCC9-33ED93777094}">
      <dgm:prSet/>
      <dgm:spPr/>
      <dgm:t>
        <a:bodyPr/>
        <a:lstStyle/>
        <a:p>
          <a:endParaRPr lang="en-US"/>
        </a:p>
      </dgm:t>
    </dgm:pt>
    <dgm:pt modelId="{9DFF2165-411D-4FD7-A99C-9DAAB3CF104B}">
      <dgm:prSet/>
      <dgm:spPr/>
      <dgm:t>
        <a:bodyPr/>
        <a:lstStyle/>
        <a:p>
          <a:r>
            <a:rPr lang="en-GB"/>
            <a:t>hard work</a:t>
          </a:r>
          <a:endParaRPr lang="en-US"/>
        </a:p>
      </dgm:t>
    </dgm:pt>
    <dgm:pt modelId="{6A12E3B0-FE81-4BBB-A5F3-6AAC45266287}" type="parTrans" cxnId="{B76224C3-1FF7-4109-9E0A-13E469D4EEA6}">
      <dgm:prSet/>
      <dgm:spPr/>
      <dgm:t>
        <a:bodyPr/>
        <a:lstStyle/>
        <a:p>
          <a:endParaRPr lang="en-US"/>
        </a:p>
      </dgm:t>
    </dgm:pt>
    <dgm:pt modelId="{E65FB7CC-3088-464C-9303-FBF25DFB3EA2}" type="sibTrans" cxnId="{B76224C3-1FF7-4109-9E0A-13E469D4EEA6}">
      <dgm:prSet/>
      <dgm:spPr/>
      <dgm:t>
        <a:bodyPr/>
        <a:lstStyle/>
        <a:p>
          <a:endParaRPr lang="en-US"/>
        </a:p>
      </dgm:t>
    </dgm:pt>
    <dgm:pt modelId="{F6C5F82F-4100-406B-96CE-2373A106EFE7}">
      <dgm:prSet/>
      <dgm:spPr/>
      <dgm:t>
        <a:bodyPr/>
        <a:lstStyle/>
        <a:p>
          <a:r>
            <a:rPr lang="en-GB"/>
            <a:t>Meritocracy:</a:t>
          </a:r>
          <a:endParaRPr lang="en-US"/>
        </a:p>
      </dgm:t>
    </dgm:pt>
    <dgm:pt modelId="{D1B6C95A-CDC3-4B21-963D-41626F17C97F}" type="parTrans" cxnId="{C5ECBE18-3B44-4E14-B66F-3541C3B6CE95}">
      <dgm:prSet/>
      <dgm:spPr/>
      <dgm:t>
        <a:bodyPr/>
        <a:lstStyle/>
        <a:p>
          <a:endParaRPr lang="en-US"/>
        </a:p>
      </dgm:t>
    </dgm:pt>
    <dgm:pt modelId="{6E5DC560-FA34-4F4E-92F8-C22BD0CD13B8}" type="sibTrans" cxnId="{C5ECBE18-3B44-4E14-B66F-3541C3B6CE95}">
      <dgm:prSet/>
      <dgm:spPr/>
      <dgm:t>
        <a:bodyPr/>
        <a:lstStyle/>
        <a:p>
          <a:endParaRPr lang="en-US"/>
        </a:p>
      </dgm:t>
    </dgm:pt>
    <dgm:pt modelId="{1C8EFA8B-C83E-49D9-AC5D-4E8C1120E9DC}">
      <dgm:prSet/>
      <dgm:spPr/>
      <dgm:t>
        <a:bodyPr/>
        <a:lstStyle/>
        <a:p>
          <a:pPr algn="l"/>
          <a:r>
            <a:rPr lang="en-GB" sz="1600" dirty="0"/>
            <a:t>that any individual, irrespective of their background could, with sufficient effort, achieve material success</a:t>
          </a:r>
          <a:endParaRPr lang="en-US" sz="1600" dirty="0"/>
        </a:p>
      </dgm:t>
    </dgm:pt>
    <dgm:pt modelId="{E10CFCE4-FB08-4019-B031-A669FD5B9224}" type="parTrans" cxnId="{74AFD91C-FC87-43DD-9155-9CC461E9A59F}">
      <dgm:prSet/>
      <dgm:spPr/>
      <dgm:t>
        <a:bodyPr/>
        <a:lstStyle/>
        <a:p>
          <a:endParaRPr lang="en-US"/>
        </a:p>
      </dgm:t>
    </dgm:pt>
    <dgm:pt modelId="{44F66D6D-C5C3-4EEB-A242-F95EEDE5CA98}" type="sibTrans" cxnId="{74AFD91C-FC87-43DD-9155-9CC461E9A59F}">
      <dgm:prSet/>
      <dgm:spPr/>
      <dgm:t>
        <a:bodyPr/>
        <a:lstStyle/>
        <a:p>
          <a:endParaRPr lang="en-US"/>
        </a:p>
      </dgm:t>
    </dgm:pt>
    <dgm:pt modelId="{7FCE8749-B3BA-490A-BAFA-AA9B85EA14CB}">
      <dgm:prSet custT="1"/>
      <dgm:spPr/>
      <dgm:t>
        <a:bodyPr/>
        <a:lstStyle/>
        <a:p>
          <a:pPr algn="r">
            <a:buNone/>
          </a:pPr>
          <a:r>
            <a:rPr lang="en-US" sz="1200" dirty="0"/>
            <a:t>(Farrington, </a:t>
          </a:r>
          <a:r>
            <a:rPr lang="en-US" sz="1200" dirty="0" err="1"/>
            <a:t>Loeber</a:t>
          </a:r>
          <a:r>
            <a:rPr lang="en-US" sz="1200" dirty="0"/>
            <a:t> &amp; </a:t>
          </a:r>
          <a:r>
            <a:rPr lang="en-US" sz="1200" dirty="0" err="1"/>
            <a:t>Ttofi</a:t>
          </a:r>
          <a:r>
            <a:rPr lang="en-US" sz="1200" dirty="0"/>
            <a:t>, </a:t>
          </a:r>
          <a:r>
            <a:rPr lang="en-US" sz="1200" i="1" dirty="0"/>
            <a:t>cited in </a:t>
          </a:r>
          <a:r>
            <a:rPr lang="en-US" sz="1200" i="0" dirty="0"/>
            <a:t>Welsh and Farrington, 2011).</a:t>
          </a:r>
          <a:endParaRPr lang="en-US" sz="1200" dirty="0"/>
        </a:p>
      </dgm:t>
    </dgm:pt>
    <dgm:pt modelId="{D6376460-CA8D-4B82-ABAA-2577F5E4736D}" type="parTrans" cxnId="{C4B4E904-41FA-49B3-A2EF-F9B780072EB9}">
      <dgm:prSet/>
      <dgm:spPr/>
    </dgm:pt>
    <dgm:pt modelId="{96DC69C6-4D02-479E-8D41-C276FC018FCE}" type="sibTrans" cxnId="{C4B4E904-41FA-49B3-A2EF-F9B780072EB9}">
      <dgm:prSet/>
      <dgm:spPr/>
    </dgm:pt>
    <dgm:pt modelId="{F1697908-14BB-4893-AA04-AB50940FF183}">
      <dgm:prSet/>
      <dgm:spPr/>
      <dgm:t>
        <a:bodyPr/>
        <a:lstStyle/>
        <a:p>
          <a:pPr algn="l"/>
          <a:endParaRPr lang="en-US" sz="1600" dirty="0"/>
        </a:p>
      </dgm:t>
    </dgm:pt>
    <dgm:pt modelId="{5BC984D2-92F0-4581-BED0-3664AE13C2F3}" type="parTrans" cxnId="{9D528CC1-F993-4EB3-B81B-06EC17BCC97E}">
      <dgm:prSet/>
      <dgm:spPr/>
    </dgm:pt>
    <dgm:pt modelId="{35C0FFCD-6571-46FB-BBC1-07616F68B9BD}" type="sibTrans" cxnId="{9D528CC1-F993-4EB3-B81B-06EC17BCC97E}">
      <dgm:prSet/>
      <dgm:spPr/>
    </dgm:pt>
    <dgm:pt modelId="{A087EF41-40EB-49F6-80CA-2E65DD67612F}" type="pres">
      <dgm:prSet presAssocID="{37BB180E-3A6E-49CB-BF58-2FDCF4BBDBAB}" presName="linear" presStyleCnt="0">
        <dgm:presLayoutVars>
          <dgm:animLvl val="lvl"/>
          <dgm:resizeHandles val="exact"/>
        </dgm:presLayoutVars>
      </dgm:prSet>
      <dgm:spPr/>
    </dgm:pt>
    <dgm:pt modelId="{EEAFABB2-9F77-4445-BD47-9B4531EE50B3}" type="pres">
      <dgm:prSet presAssocID="{765CEFF5-9722-4A78-9E49-A7E2F58D8FC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24AC1CE-6207-4DE9-9C8A-F6E4F32928FD}" type="pres">
      <dgm:prSet presAssocID="{765CEFF5-9722-4A78-9E49-A7E2F58D8FC0}" presName="childText" presStyleLbl="revTx" presStyleIdx="0" presStyleCnt="3">
        <dgm:presLayoutVars>
          <dgm:bulletEnabled val="1"/>
        </dgm:presLayoutVars>
      </dgm:prSet>
      <dgm:spPr/>
    </dgm:pt>
    <dgm:pt modelId="{6BFF6CB4-29BF-4C68-8BA3-AC9A321C32CE}" type="pres">
      <dgm:prSet presAssocID="{A6698463-B85A-4B76-806F-66F10196E44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2D4406D-1569-43C4-8126-BFDE21D54C03}" type="pres">
      <dgm:prSet presAssocID="{A6698463-B85A-4B76-806F-66F10196E440}" presName="childText" presStyleLbl="revTx" presStyleIdx="1" presStyleCnt="3">
        <dgm:presLayoutVars>
          <dgm:bulletEnabled val="1"/>
        </dgm:presLayoutVars>
      </dgm:prSet>
      <dgm:spPr/>
    </dgm:pt>
    <dgm:pt modelId="{E898D858-69E9-431B-A4C7-348C81588E20}" type="pres">
      <dgm:prSet presAssocID="{F6C5F82F-4100-406B-96CE-2373A106EFE7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677477DD-6E20-437C-A275-D169E6054FB5}" type="pres">
      <dgm:prSet presAssocID="{F6C5F82F-4100-406B-96CE-2373A106EFE7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C4B4E904-41FA-49B3-A2EF-F9B780072EB9}" srcId="{F6C5F82F-4100-406B-96CE-2373A106EFE7}" destId="{7FCE8749-B3BA-490A-BAFA-AA9B85EA14CB}" srcOrd="2" destOrd="0" parTransId="{D6376460-CA8D-4B82-ABAA-2577F5E4736D}" sibTransId="{96DC69C6-4D02-479E-8D41-C276FC018FCE}"/>
    <dgm:cxn modelId="{928EF004-5EA6-4A24-A60C-FA14B299785F}" srcId="{CD4519C8-459B-4E23-BC79-A4C6D1B99786}" destId="{75B1382B-9593-4B04-A524-C01B388BBBC2}" srcOrd="1" destOrd="0" parTransId="{D3013BDF-78B8-4A7F-BE75-78E72AA5F384}" sibTransId="{90FED717-4BC4-4615-914B-0BDD4179F12C}"/>
    <dgm:cxn modelId="{C4E9C316-7B14-4F6D-BED6-FE99304D7AC8}" srcId="{37BB180E-3A6E-49CB-BF58-2FDCF4BBDBAB}" destId="{765CEFF5-9722-4A78-9E49-A7E2F58D8FC0}" srcOrd="0" destOrd="0" parTransId="{F0595949-27A4-44C6-B057-882B7C4A4CDF}" sibTransId="{0209265A-F9B5-4976-90F4-513A997D8E4B}"/>
    <dgm:cxn modelId="{C5ECBE18-3B44-4E14-B66F-3541C3B6CE95}" srcId="{37BB180E-3A6E-49CB-BF58-2FDCF4BBDBAB}" destId="{F6C5F82F-4100-406B-96CE-2373A106EFE7}" srcOrd="2" destOrd="0" parTransId="{D1B6C95A-CDC3-4B21-963D-41626F17C97F}" sibTransId="{6E5DC560-FA34-4F4E-92F8-C22BD0CD13B8}"/>
    <dgm:cxn modelId="{D265B61C-41F4-4643-8273-41B4DC2F2002}" type="presOf" srcId="{7FCE8749-B3BA-490A-BAFA-AA9B85EA14CB}" destId="{677477DD-6E20-437C-A275-D169E6054FB5}" srcOrd="0" destOrd="2" presId="urn:microsoft.com/office/officeart/2005/8/layout/vList2"/>
    <dgm:cxn modelId="{74AFD91C-FC87-43DD-9155-9CC461E9A59F}" srcId="{F6C5F82F-4100-406B-96CE-2373A106EFE7}" destId="{1C8EFA8B-C83E-49D9-AC5D-4E8C1120E9DC}" srcOrd="0" destOrd="0" parTransId="{E10CFCE4-FB08-4019-B031-A669FD5B9224}" sibTransId="{44F66D6D-C5C3-4EEB-A242-F95EEDE5CA98}"/>
    <dgm:cxn modelId="{75E1212B-1F3C-459F-91F1-A045B1C34607}" type="presOf" srcId="{E7EFA546-5B68-4146-B605-7FD9DD992DD9}" destId="{72D4406D-1569-43C4-8126-BFDE21D54C03}" srcOrd="0" destOrd="1" presId="urn:microsoft.com/office/officeart/2005/8/layout/vList2"/>
    <dgm:cxn modelId="{B4A7182C-B460-4788-893B-2020B0018118}" srcId="{765CEFF5-9722-4A78-9E49-A7E2F58D8FC0}" destId="{CD4519C8-459B-4E23-BC79-A4C6D1B99786}" srcOrd="0" destOrd="0" parTransId="{7AEC9E10-CE91-4AA6-A650-3797C775B762}" sibTransId="{F36EA3A3-3A07-4DD3-9712-621A7A18F533}"/>
    <dgm:cxn modelId="{233FF45C-C8CC-4C29-A528-CFC73653261A}" type="presOf" srcId="{CD4519C8-459B-4E23-BC79-A4C6D1B99786}" destId="{224AC1CE-6207-4DE9-9C8A-F6E4F32928FD}" srcOrd="0" destOrd="0" presId="urn:microsoft.com/office/officeart/2005/8/layout/vList2"/>
    <dgm:cxn modelId="{811DDC43-E27E-4FB1-843E-D0AF081FE5C9}" type="presOf" srcId="{46982336-2DF9-4F71-BE92-ADF1CF257EFD}" destId="{72D4406D-1569-43C4-8126-BFDE21D54C03}" srcOrd="0" destOrd="3" presId="urn:microsoft.com/office/officeart/2005/8/layout/vList2"/>
    <dgm:cxn modelId="{B25F4265-18D7-4359-B37F-CB928E8F7E53}" type="presOf" srcId="{F6C5F82F-4100-406B-96CE-2373A106EFE7}" destId="{E898D858-69E9-431B-A4C7-348C81588E20}" srcOrd="0" destOrd="0" presId="urn:microsoft.com/office/officeart/2005/8/layout/vList2"/>
    <dgm:cxn modelId="{B01CB946-F79E-4D84-83F4-7392DA482997}" srcId="{CD4519C8-459B-4E23-BC79-A4C6D1B99786}" destId="{65518E31-0126-4F6B-8714-F9DB3CD089DE}" srcOrd="0" destOrd="0" parTransId="{5A1D480D-6399-4DE2-BA2F-16190DE5B049}" sibTransId="{A0A27FE1-0594-4CD9-9634-B875E84B4EBD}"/>
    <dgm:cxn modelId="{4C669873-FC87-4FF1-8F33-D294CAA4B434}" srcId="{A6698463-B85A-4B76-806F-66F10196E440}" destId="{658B01E3-9BFE-4401-A87B-86CBB436E17C}" srcOrd="1" destOrd="0" parTransId="{A5A2963E-E9E7-4D02-9973-2DA8919CC4E1}" sibTransId="{FA88ADD7-13D8-4648-A585-653BEF374EBB}"/>
    <dgm:cxn modelId="{BE570E75-E6AF-4155-90B1-D8CD48E9298B}" type="presOf" srcId="{A6698463-B85A-4B76-806F-66F10196E440}" destId="{6BFF6CB4-29BF-4C68-8BA3-AC9A321C32CE}" srcOrd="0" destOrd="0" presId="urn:microsoft.com/office/officeart/2005/8/layout/vList2"/>
    <dgm:cxn modelId="{098C347E-8AB9-41F7-8BF8-89168CA7094A}" type="presOf" srcId="{50B605E5-4AC8-4E70-AE95-1B9721A9C70E}" destId="{72D4406D-1569-43C4-8126-BFDE21D54C03}" srcOrd="0" destOrd="0" presId="urn:microsoft.com/office/officeart/2005/8/layout/vList2"/>
    <dgm:cxn modelId="{A1746F89-74B5-494A-AEED-FB9876BE0164}" srcId="{A6698463-B85A-4B76-806F-66F10196E440}" destId="{50B605E5-4AC8-4E70-AE95-1B9721A9C70E}" srcOrd="0" destOrd="0" parTransId="{815FD475-D139-47E3-8B54-26C4C546474C}" sibTransId="{4549AC9E-5E8E-4F91-B503-C0A6AE3B187C}"/>
    <dgm:cxn modelId="{4831738A-54F4-4811-8795-BB7F73E60350}" type="presOf" srcId="{1C8EFA8B-C83E-49D9-AC5D-4E8C1120E9DC}" destId="{677477DD-6E20-437C-A275-D169E6054FB5}" srcOrd="0" destOrd="0" presId="urn:microsoft.com/office/officeart/2005/8/layout/vList2"/>
    <dgm:cxn modelId="{7A6F809D-008E-492A-BCC9-33ED93777094}" srcId="{658B01E3-9BFE-4401-A87B-86CBB436E17C}" destId="{46982336-2DF9-4F71-BE92-ADF1CF257EFD}" srcOrd="0" destOrd="0" parTransId="{8B4D3ACE-E156-49C7-9018-577D8D58EE86}" sibTransId="{3D576D9D-B98C-40D3-86DF-29413D1BE2DC}"/>
    <dgm:cxn modelId="{6E2D6F9E-5853-4F55-8095-43544D0297E5}" type="presOf" srcId="{9DFF2165-411D-4FD7-A99C-9DAAB3CF104B}" destId="{72D4406D-1569-43C4-8126-BFDE21D54C03}" srcOrd="0" destOrd="4" presId="urn:microsoft.com/office/officeart/2005/8/layout/vList2"/>
    <dgm:cxn modelId="{671EA5A5-6991-442F-B214-D1A2D275B85A}" srcId="{50B605E5-4AC8-4E70-AE95-1B9721A9C70E}" destId="{E7EFA546-5B68-4146-B605-7FD9DD992DD9}" srcOrd="0" destOrd="0" parTransId="{454FEB9C-A4C4-4469-8DEF-3D609E9EB682}" sibTransId="{F62BA7D2-E568-436E-974A-443227A3AA8A}"/>
    <dgm:cxn modelId="{77323AA7-3A80-4FE1-B7AD-25EF3434A4BB}" type="presOf" srcId="{658B01E3-9BFE-4401-A87B-86CBB436E17C}" destId="{72D4406D-1569-43C4-8126-BFDE21D54C03}" srcOrd="0" destOrd="2" presId="urn:microsoft.com/office/officeart/2005/8/layout/vList2"/>
    <dgm:cxn modelId="{A982E9BC-DF4C-4726-A570-10C24FE171E8}" type="presOf" srcId="{F1697908-14BB-4893-AA04-AB50940FF183}" destId="{677477DD-6E20-437C-A275-D169E6054FB5}" srcOrd="0" destOrd="1" presId="urn:microsoft.com/office/officeart/2005/8/layout/vList2"/>
    <dgm:cxn modelId="{9D528CC1-F993-4EB3-B81B-06EC17BCC97E}" srcId="{F6C5F82F-4100-406B-96CE-2373A106EFE7}" destId="{F1697908-14BB-4893-AA04-AB50940FF183}" srcOrd="1" destOrd="0" parTransId="{5BC984D2-92F0-4581-BED0-3664AE13C2F3}" sibTransId="{35C0FFCD-6571-46FB-BBC1-07616F68B9BD}"/>
    <dgm:cxn modelId="{B76224C3-1FF7-4109-9E0A-13E469D4EEA6}" srcId="{658B01E3-9BFE-4401-A87B-86CBB436E17C}" destId="{9DFF2165-411D-4FD7-A99C-9DAAB3CF104B}" srcOrd="1" destOrd="0" parTransId="{6A12E3B0-FE81-4BBB-A5F3-6AAC45266287}" sibTransId="{E65FB7CC-3088-464C-9303-FBF25DFB3EA2}"/>
    <dgm:cxn modelId="{004073EA-BF31-4157-AEA0-C3162FA67B93}" type="presOf" srcId="{65518E31-0126-4F6B-8714-F9DB3CD089DE}" destId="{224AC1CE-6207-4DE9-9C8A-F6E4F32928FD}" srcOrd="0" destOrd="1" presId="urn:microsoft.com/office/officeart/2005/8/layout/vList2"/>
    <dgm:cxn modelId="{11BB41F6-95FC-4B80-89ED-6EB2C3B03DF6}" type="presOf" srcId="{765CEFF5-9722-4A78-9E49-A7E2F58D8FC0}" destId="{EEAFABB2-9F77-4445-BD47-9B4531EE50B3}" srcOrd="0" destOrd="0" presId="urn:microsoft.com/office/officeart/2005/8/layout/vList2"/>
    <dgm:cxn modelId="{32390BF7-8A0A-4539-AD2A-9C2237B28DA0}" type="presOf" srcId="{37BB180E-3A6E-49CB-BF58-2FDCF4BBDBAB}" destId="{A087EF41-40EB-49F6-80CA-2E65DD67612F}" srcOrd="0" destOrd="0" presId="urn:microsoft.com/office/officeart/2005/8/layout/vList2"/>
    <dgm:cxn modelId="{D96841F9-3154-4C5D-A4F0-1732619024BA}" srcId="{37BB180E-3A6E-49CB-BF58-2FDCF4BBDBAB}" destId="{A6698463-B85A-4B76-806F-66F10196E440}" srcOrd="1" destOrd="0" parTransId="{07002A03-812C-4586-B890-F903A32C93C8}" sibTransId="{76FB9868-6FFC-4F22-B2F5-14048477EA3E}"/>
    <dgm:cxn modelId="{C15E6FFF-1774-410D-8B7A-6429C7B3EF39}" type="presOf" srcId="{75B1382B-9593-4B04-A524-C01B388BBBC2}" destId="{224AC1CE-6207-4DE9-9C8A-F6E4F32928FD}" srcOrd="0" destOrd="2" presId="urn:microsoft.com/office/officeart/2005/8/layout/vList2"/>
    <dgm:cxn modelId="{30A24EFF-1139-4FA5-AD8B-9EC915729D32}" type="presParOf" srcId="{A087EF41-40EB-49F6-80CA-2E65DD67612F}" destId="{EEAFABB2-9F77-4445-BD47-9B4531EE50B3}" srcOrd="0" destOrd="0" presId="urn:microsoft.com/office/officeart/2005/8/layout/vList2"/>
    <dgm:cxn modelId="{1BB85C32-4316-4573-89B1-26F8C41772B7}" type="presParOf" srcId="{A087EF41-40EB-49F6-80CA-2E65DD67612F}" destId="{224AC1CE-6207-4DE9-9C8A-F6E4F32928FD}" srcOrd="1" destOrd="0" presId="urn:microsoft.com/office/officeart/2005/8/layout/vList2"/>
    <dgm:cxn modelId="{E23B3016-3DC2-4A1A-A4E0-ED187324B529}" type="presParOf" srcId="{A087EF41-40EB-49F6-80CA-2E65DD67612F}" destId="{6BFF6CB4-29BF-4C68-8BA3-AC9A321C32CE}" srcOrd="2" destOrd="0" presId="urn:microsoft.com/office/officeart/2005/8/layout/vList2"/>
    <dgm:cxn modelId="{3082A8D9-6488-48E1-BB25-5620B0D15A90}" type="presParOf" srcId="{A087EF41-40EB-49F6-80CA-2E65DD67612F}" destId="{72D4406D-1569-43C4-8126-BFDE21D54C03}" srcOrd="3" destOrd="0" presId="urn:microsoft.com/office/officeart/2005/8/layout/vList2"/>
    <dgm:cxn modelId="{BD4ECBAC-AAFE-427F-AD17-C882F0EC1580}" type="presParOf" srcId="{A087EF41-40EB-49F6-80CA-2E65DD67612F}" destId="{E898D858-69E9-431B-A4C7-348C81588E20}" srcOrd="4" destOrd="0" presId="urn:microsoft.com/office/officeart/2005/8/layout/vList2"/>
    <dgm:cxn modelId="{706D135E-EFD9-43DF-AB1B-6335C390D4FB}" type="presParOf" srcId="{A087EF41-40EB-49F6-80CA-2E65DD67612F}" destId="{677477DD-6E20-437C-A275-D169E6054FB5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1BF24AC-7B1D-4E41-A36F-D7D8A8A9F694}" type="doc">
      <dgm:prSet loTypeId="urn:microsoft.com/office/officeart/2005/8/layout/hList1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377662E-9DAC-49FF-8D71-C0FF249CA520}">
      <dgm:prSet/>
      <dgm:spPr/>
      <dgm:t>
        <a:bodyPr/>
        <a:lstStyle/>
        <a:p>
          <a:r>
            <a:rPr lang="en-GB"/>
            <a:t>Baumer and Gustafson (2007) used </a:t>
          </a:r>
          <a:endParaRPr lang="en-US"/>
        </a:p>
      </dgm:t>
    </dgm:pt>
    <dgm:pt modelId="{D4117A0B-7BD9-4BD6-9EC0-09D6F8C39DF0}" type="parTrans" cxnId="{6E64CA1B-9BF9-40AA-9DA2-BD91369FED67}">
      <dgm:prSet/>
      <dgm:spPr/>
      <dgm:t>
        <a:bodyPr/>
        <a:lstStyle/>
        <a:p>
          <a:endParaRPr lang="en-US"/>
        </a:p>
      </dgm:t>
    </dgm:pt>
    <dgm:pt modelId="{ECDC199A-FE75-45FC-918F-E9907D56F85F}" type="sibTrans" cxnId="{6E64CA1B-9BF9-40AA-9DA2-BD91369FED67}">
      <dgm:prSet/>
      <dgm:spPr/>
      <dgm:t>
        <a:bodyPr/>
        <a:lstStyle/>
        <a:p>
          <a:endParaRPr lang="en-US"/>
        </a:p>
      </dgm:t>
    </dgm:pt>
    <dgm:pt modelId="{57B2586C-CD10-4DD9-B42E-7210D5180596}">
      <dgm:prSet/>
      <dgm:spPr/>
      <dgm:t>
        <a:bodyPr/>
        <a:lstStyle/>
        <a:p>
          <a:r>
            <a:rPr lang="en-GB"/>
            <a:t>Merton’s strain theory is also used to explain rising crime rates during a period of economic growth in Malaysia, </a:t>
          </a:r>
          <a:endParaRPr lang="en-US"/>
        </a:p>
      </dgm:t>
    </dgm:pt>
    <dgm:pt modelId="{E43F769A-20FE-47BE-86C9-E9B557FB878E}" type="parTrans" cxnId="{D6DB1627-B971-4D75-B0AF-680AC3C4C415}">
      <dgm:prSet/>
      <dgm:spPr/>
      <dgm:t>
        <a:bodyPr/>
        <a:lstStyle/>
        <a:p>
          <a:endParaRPr lang="en-US"/>
        </a:p>
      </dgm:t>
    </dgm:pt>
    <dgm:pt modelId="{A5E7BBA8-4A8F-4E78-A0A4-739698C9A311}" type="sibTrans" cxnId="{D6DB1627-B971-4D75-B0AF-680AC3C4C415}">
      <dgm:prSet/>
      <dgm:spPr/>
      <dgm:t>
        <a:bodyPr/>
        <a:lstStyle/>
        <a:p>
          <a:endParaRPr lang="en-US"/>
        </a:p>
      </dgm:t>
    </dgm:pt>
    <dgm:pt modelId="{866AA0F9-3AFC-4B68-A6C3-FB1E73BC683C}">
      <dgm:prSet/>
      <dgm:spPr/>
      <dgm:t>
        <a:bodyPr/>
        <a:lstStyle/>
        <a:p>
          <a:r>
            <a:rPr lang="en-GB"/>
            <a:t>suggesting we can apply this theory to developing countries and that a ‘general theory of crime’ may thus be possible. </a:t>
          </a:r>
          <a:endParaRPr lang="en-US"/>
        </a:p>
      </dgm:t>
    </dgm:pt>
    <dgm:pt modelId="{37B92143-6871-4D1E-9CEC-3877F8845E17}" type="parTrans" cxnId="{112C21C7-8739-4C87-BEC4-03BBBA956137}">
      <dgm:prSet/>
      <dgm:spPr/>
      <dgm:t>
        <a:bodyPr/>
        <a:lstStyle/>
        <a:p>
          <a:endParaRPr lang="en-US"/>
        </a:p>
      </dgm:t>
    </dgm:pt>
    <dgm:pt modelId="{15933C0C-8B43-4123-A091-5957D6191EC5}" type="sibTrans" cxnId="{112C21C7-8739-4C87-BEC4-03BBBA956137}">
      <dgm:prSet/>
      <dgm:spPr/>
      <dgm:t>
        <a:bodyPr/>
        <a:lstStyle/>
        <a:p>
          <a:endParaRPr lang="en-US"/>
        </a:p>
      </dgm:t>
    </dgm:pt>
    <dgm:pt modelId="{418A440F-9E33-4D39-9637-1A50AE1BA517}">
      <dgm:prSet/>
      <dgm:spPr/>
      <dgm:t>
        <a:bodyPr/>
        <a:lstStyle/>
        <a:p>
          <a:r>
            <a:rPr lang="en-GB"/>
            <a:t>Philip Bourgeois (1996) </a:t>
          </a:r>
          <a:r>
            <a:rPr lang="en-GB" i="1"/>
            <a:t>In Search of Respect</a:t>
          </a:r>
          <a:r>
            <a:rPr lang="en-GB"/>
            <a:t> </a:t>
          </a:r>
          <a:endParaRPr lang="en-US"/>
        </a:p>
      </dgm:t>
    </dgm:pt>
    <dgm:pt modelId="{5D466F69-486A-48F8-94F6-2730F7B506B5}" type="parTrans" cxnId="{7EB83E9D-E7B7-41BC-A6DC-2FB2DCE92A9F}">
      <dgm:prSet/>
      <dgm:spPr/>
      <dgm:t>
        <a:bodyPr/>
        <a:lstStyle/>
        <a:p>
          <a:endParaRPr lang="en-US"/>
        </a:p>
      </dgm:t>
    </dgm:pt>
    <dgm:pt modelId="{BB64700E-4734-4E8D-B919-B96BAC7161FB}" type="sibTrans" cxnId="{7EB83E9D-E7B7-41BC-A6DC-2FB2DCE92A9F}">
      <dgm:prSet/>
      <dgm:spPr/>
      <dgm:t>
        <a:bodyPr/>
        <a:lstStyle/>
        <a:p>
          <a:endParaRPr lang="en-US"/>
        </a:p>
      </dgm:t>
    </dgm:pt>
    <dgm:pt modelId="{7790FB4B-812F-4EC6-A06E-E6C03524C432}">
      <dgm:prSet/>
      <dgm:spPr/>
      <dgm:t>
        <a:bodyPr/>
        <a:lstStyle/>
        <a:p>
          <a:r>
            <a:rPr lang="en-GB" dirty="0"/>
            <a:t>Shows us that some of the most despised criminals have actually internalised Merton’s success goals</a:t>
          </a:r>
          <a:endParaRPr lang="en-US" dirty="0"/>
        </a:p>
      </dgm:t>
    </dgm:pt>
    <dgm:pt modelId="{3FF989DE-87B3-442C-973B-12266FD19740}" type="parTrans" cxnId="{F4AAE4B6-9793-4445-8067-02629AA926F5}">
      <dgm:prSet/>
      <dgm:spPr/>
      <dgm:t>
        <a:bodyPr/>
        <a:lstStyle/>
        <a:p>
          <a:endParaRPr lang="en-US"/>
        </a:p>
      </dgm:t>
    </dgm:pt>
    <dgm:pt modelId="{B1E26AC0-FDF4-4F13-B720-887A928FAC5A}" type="sibTrans" cxnId="{F4AAE4B6-9793-4445-8067-02629AA926F5}">
      <dgm:prSet/>
      <dgm:spPr/>
      <dgm:t>
        <a:bodyPr/>
        <a:lstStyle/>
        <a:p>
          <a:endParaRPr lang="en-US"/>
        </a:p>
      </dgm:t>
    </dgm:pt>
    <dgm:pt modelId="{C9132E02-6BCA-423D-ADE8-53D80CF4CB47}">
      <dgm:prSet/>
      <dgm:spPr/>
      <dgm:t>
        <a:bodyPr/>
        <a:lstStyle/>
        <a:p>
          <a:r>
            <a:rPr lang="en-GB"/>
            <a:t>Carl Nightingale (1993) </a:t>
          </a:r>
          <a:r>
            <a:rPr lang="en-GB" i="1"/>
            <a:t>On the Edge </a:t>
          </a:r>
          <a:endParaRPr lang="en-US"/>
        </a:p>
      </dgm:t>
    </dgm:pt>
    <dgm:pt modelId="{9923E929-2439-417F-B8E1-B19D6E10CADE}" type="parTrans" cxnId="{BD9E83C8-7316-46CB-8878-D434330884B0}">
      <dgm:prSet/>
      <dgm:spPr/>
      <dgm:t>
        <a:bodyPr/>
        <a:lstStyle/>
        <a:p>
          <a:endParaRPr lang="en-US"/>
        </a:p>
      </dgm:t>
    </dgm:pt>
    <dgm:pt modelId="{46AFF65B-23A4-481F-95D1-7C5B845A5D30}" type="sibTrans" cxnId="{BD9E83C8-7316-46CB-8878-D434330884B0}">
      <dgm:prSet/>
      <dgm:spPr/>
      <dgm:t>
        <a:bodyPr/>
        <a:lstStyle/>
        <a:p>
          <a:endParaRPr lang="en-US"/>
        </a:p>
      </dgm:t>
    </dgm:pt>
    <dgm:pt modelId="{A5BEF0DC-81A7-4E85-9E54-234ADAC8AE24}">
      <dgm:prSet/>
      <dgm:spPr/>
      <dgm:t>
        <a:bodyPr/>
        <a:lstStyle/>
        <a:p>
          <a:r>
            <a:rPr lang="en-GB"/>
            <a:t>Further developed Merton’s Strain Theory, applying it to inner city youths in the 1990s</a:t>
          </a:r>
          <a:endParaRPr lang="en-US"/>
        </a:p>
      </dgm:t>
    </dgm:pt>
    <dgm:pt modelId="{5FFB4EC3-81D3-4E03-9C00-179C94A41E75}" type="parTrans" cxnId="{DAB10FE0-C9D9-4A5A-BC57-B08FE6190737}">
      <dgm:prSet/>
      <dgm:spPr/>
      <dgm:t>
        <a:bodyPr/>
        <a:lstStyle/>
        <a:p>
          <a:endParaRPr lang="en-US"/>
        </a:p>
      </dgm:t>
    </dgm:pt>
    <dgm:pt modelId="{F939208D-C489-4222-BE67-10FCC208D296}" type="sibTrans" cxnId="{DAB10FE0-C9D9-4A5A-BC57-B08FE6190737}">
      <dgm:prSet/>
      <dgm:spPr/>
      <dgm:t>
        <a:bodyPr/>
        <a:lstStyle/>
        <a:p>
          <a:endParaRPr lang="en-US"/>
        </a:p>
      </dgm:t>
    </dgm:pt>
    <dgm:pt modelId="{CD015D48-AD11-457F-BFFE-6C743AC028FA}" type="pres">
      <dgm:prSet presAssocID="{11BF24AC-7B1D-4E41-A36F-D7D8A8A9F694}" presName="Name0" presStyleCnt="0">
        <dgm:presLayoutVars>
          <dgm:dir/>
          <dgm:animLvl val="lvl"/>
          <dgm:resizeHandles val="exact"/>
        </dgm:presLayoutVars>
      </dgm:prSet>
      <dgm:spPr/>
    </dgm:pt>
    <dgm:pt modelId="{20BBAAC7-FA21-4EC1-9AE7-B0CF0BFC5205}" type="pres">
      <dgm:prSet presAssocID="{3377662E-9DAC-49FF-8D71-C0FF249CA520}" presName="composite" presStyleCnt="0"/>
      <dgm:spPr/>
    </dgm:pt>
    <dgm:pt modelId="{0AE0D2D4-21D9-4B4C-A618-7C3E19B9BB2F}" type="pres">
      <dgm:prSet presAssocID="{3377662E-9DAC-49FF-8D71-C0FF249CA520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2C2119E1-7FE0-4C58-BDE5-E63706076731}" type="pres">
      <dgm:prSet presAssocID="{3377662E-9DAC-49FF-8D71-C0FF249CA520}" presName="desTx" presStyleLbl="alignAccFollowNode1" presStyleIdx="0" presStyleCnt="3">
        <dgm:presLayoutVars>
          <dgm:bulletEnabled val="1"/>
        </dgm:presLayoutVars>
      </dgm:prSet>
      <dgm:spPr/>
    </dgm:pt>
    <dgm:pt modelId="{D634B9FC-5213-4089-8982-1E5006C6BE49}" type="pres">
      <dgm:prSet presAssocID="{ECDC199A-FE75-45FC-918F-E9907D56F85F}" presName="space" presStyleCnt="0"/>
      <dgm:spPr/>
    </dgm:pt>
    <dgm:pt modelId="{ABDCF513-101A-40AA-8DDC-BA622874ED44}" type="pres">
      <dgm:prSet presAssocID="{418A440F-9E33-4D39-9637-1A50AE1BA517}" presName="composite" presStyleCnt="0"/>
      <dgm:spPr/>
    </dgm:pt>
    <dgm:pt modelId="{C3B10321-FEAC-415E-8015-323C86705653}" type="pres">
      <dgm:prSet presAssocID="{418A440F-9E33-4D39-9637-1A50AE1BA517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C33DC7A7-CFD9-4604-B6E3-E765F7461903}" type="pres">
      <dgm:prSet presAssocID="{418A440F-9E33-4D39-9637-1A50AE1BA517}" presName="desTx" presStyleLbl="alignAccFollowNode1" presStyleIdx="1" presStyleCnt="3">
        <dgm:presLayoutVars>
          <dgm:bulletEnabled val="1"/>
        </dgm:presLayoutVars>
      </dgm:prSet>
      <dgm:spPr/>
    </dgm:pt>
    <dgm:pt modelId="{A091D58D-7D6D-4CF9-9385-2093CE7CAFF1}" type="pres">
      <dgm:prSet presAssocID="{BB64700E-4734-4E8D-B919-B96BAC7161FB}" presName="space" presStyleCnt="0"/>
      <dgm:spPr/>
    </dgm:pt>
    <dgm:pt modelId="{5FD519C8-8DF9-433D-9E4F-6E3A3F471336}" type="pres">
      <dgm:prSet presAssocID="{C9132E02-6BCA-423D-ADE8-53D80CF4CB47}" presName="composite" presStyleCnt="0"/>
      <dgm:spPr/>
    </dgm:pt>
    <dgm:pt modelId="{37242044-5160-4263-9945-E16D435E369E}" type="pres">
      <dgm:prSet presAssocID="{C9132E02-6BCA-423D-ADE8-53D80CF4CB47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C299E484-282D-4575-A89A-C0C47AFC2AEF}" type="pres">
      <dgm:prSet presAssocID="{C9132E02-6BCA-423D-ADE8-53D80CF4CB47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6E64CA1B-9BF9-40AA-9DA2-BD91369FED67}" srcId="{11BF24AC-7B1D-4E41-A36F-D7D8A8A9F694}" destId="{3377662E-9DAC-49FF-8D71-C0FF249CA520}" srcOrd="0" destOrd="0" parTransId="{D4117A0B-7BD9-4BD6-9EC0-09D6F8C39DF0}" sibTransId="{ECDC199A-FE75-45FC-918F-E9907D56F85F}"/>
    <dgm:cxn modelId="{D6DB1627-B971-4D75-B0AF-680AC3C4C415}" srcId="{3377662E-9DAC-49FF-8D71-C0FF249CA520}" destId="{57B2586C-CD10-4DD9-B42E-7210D5180596}" srcOrd="0" destOrd="0" parTransId="{E43F769A-20FE-47BE-86C9-E9B557FB878E}" sibTransId="{A5E7BBA8-4A8F-4E78-A0A4-739698C9A311}"/>
    <dgm:cxn modelId="{8A96A52E-5F05-4BF8-B8F1-ED6AA8BEF5D6}" type="presOf" srcId="{C9132E02-6BCA-423D-ADE8-53D80CF4CB47}" destId="{37242044-5160-4263-9945-E16D435E369E}" srcOrd="0" destOrd="0" presId="urn:microsoft.com/office/officeart/2005/8/layout/hList1"/>
    <dgm:cxn modelId="{B3B99F45-7359-4E34-B761-814CBF9E9034}" type="presOf" srcId="{A5BEF0DC-81A7-4E85-9E54-234ADAC8AE24}" destId="{C299E484-282D-4575-A89A-C0C47AFC2AEF}" srcOrd="0" destOrd="0" presId="urn:microsoft.com/office/officeart/2005/8/layout/hList1"/>
    <dgm:cxn modelId="{EB9A6B82-BB26-4DAD-9717-9AEBF9EC76FF}" type="presOf" srcId="{418A440F-9E33-4D39-9637-1A50AE1BA517}" destId="{C3B10321-FEAC-415E-8015-323C86705653}" srcOrd="0" destOrd="0" presId="urn:microsoft.com/office/officeart/2005/8/layout/hList1"/>
    <dgm:cxn modelId="{DA8D9084-6885-432E-9BA7-A4E51753B6C4}" type="presOf" srcId="{7790FB4B-812F-4EC6-A06E-E6C03524C432}" destId="{C33DC7A7-CFD9-4604-B6E3-E765F7461903}" srcOrd="0" destOrd="0" presId="urn:microsoft.com/office/officeart/2005/8/layout/hList1"/>
    <dgm:cxn modelId="{D08C8C96-0287-4843-89EE-26B4E6255089}" type="presOf" srcId="{3377662E-9DAC-49FF-8D71-C0FF249CA520}" destId="{0AE0D2D4-21D9-4B4C-A618-7C3E19B9BB2F}" srcOrd="0" destOrd="0" presId="urn:microsoft.com/office/officeart/2005/8/layout/hList1"/>
    <dgm:cxn modelId="{7EB83E9D-E7B7-41BC-A6DC-2FB2DCE92A9F}" srcId="{11BF24AC-7B1D-4E41-A36F-D7D8A8A9F694}" destId="{418A440F-9E33-4D39-9637-1A50AE1BA517}" srcOrd="1" destOrd="0" parTransId="{5D466F69-486A-48F8-94F6-2730F7B506B5}" sibTransId="{BB64700E-4734-4E8D-B919-B96BAC7161FB}"/>
    <dgm:cxn modelId="{72EFD0A8-FC0C-4FB7-A674-B7C529E00DAD}" type="presOf" srcId="{57B2586C-CD10-4DD9-B42E-7210D5180596}" destId="{2C2119E1-7FE0-4C58-BDE5-E63706076731}" srcOrd="0" destOrd="0" presId="urn:microsoft.com/office/officeart/2005/8/layout/hList1"/>
    <dgm:cxn modelId="{F4AAE4B6-9793-4445-8067-02629AA926F5}" srcId="{418A440F-9E33-4D39-9637-1A50AE1BA517}" destId="{7790FB4B-812F-4EC6-A06E-E6C03524C432}" srcOrd="0" destOrd="0" parTransId="{3FF989DE-87B3-442C-973B-12266FD19740}" sibTransId="{B1E26AC0-FDF4-4F13-B720-887A928FAC5A}"/>
    <dgm:cxn modelId="{112C21C7-8739-4C87-BEC4-03BBBA956137}" srcId="{57B2586C-CD10-4DD9-B42E-7210D5180596}" destId="{866AA0F9-3AFC-4B68-A6C3-FB1E73BC683C}" srcOrd="0" destOrd="0" parTransId="{37B92143-6871-4D1E-9CEC-3877F8845E17}" sibTransId="{15933C0C-8B43-4123-A091-5957D6191EC5}"/>
    <dgm:cxn modelId="{BD9E83C8-7316-46CB-8878-D434330884B0}" srcId="{11BF24AC-7B1D-4E41-A36F-D7D8A8A9F694}" destId="{C9132E02-6BCA-423D-ADE8-53D80CF4CB47}" srcOrd="2" destOrd="0" parTransId="{9923E929-2439-417F-B8E1-B19D6E10CADE}" sibTransId="{46AFF65B-23A4-481F-95D1-7C5B845A5D30}"/>
    <dgm:cxn modelId="{DFD4D6DE-B3F8-4C79-A51E-55D38B485775}" type="presOf" srcId="{11BF24AC-7B1D-4E41-A36F-D7D8A8A9F694}" destId="{CD015D48-AD11-457F-BFFE-6C743AC028FA}" srcOrd="0" destOrd="0" presId="urn:microsoft.com/office/officeart/2005/8/layout/hList1"/>
    <dgm:cxn modelId="{DAB10FE0-C9D9-4A5A-BC57-B08FE6190737}" srcId="{C9132E02-6BCA-423D-ADE8-53D80CF4CB47}" destId="{A5BEF0DC-81A7-4E85-9E54-234ADAC8AE24}" srcOrd="0" destOrd="0" parTransId="{5FFB4EC3-81D3-4E03-9C00-179C94A41E75}" sibTransId="{F939208D-C489-4222-BE67-10FCC208D296}"/>
    <dgm:cxn modelId="{8CA864FF-0514-4250-81EB-238F47CE8F13}" type="presOf" srcId="{866AA0F9-3AFC-4B68-A6C3-FB1E73BC683C}" destId="{2C2119E1-7FE0-4C58-BDE5-E63706076731}" srcOrd="0" destOrd="1" presId="urn:microsoft.com/office/officeart/2005/8/layout/hList1"/>
    <dgm:cxn modelId="{8A22DE67-E64C-4B8B-9016-55B09E321F38}" type="presParOf" srcId="{CD015D48-AD11-457F-BFFE-6C743AC028FA}" destId="{20BBAAC7-FA21-4EC1-9AE7-B0CF0BFC5205}" srcOrd="0" destOrd="0" presId="urn:microsoft.com/office/officeart/2005/8/layout/hList1"/>
    <dgm:cxn modelId="{5A606382-9EAB-4DFC-8D48-0F6820719812}" type="presParOf" srcId="{20BBAAC7-FA21-4EC1-9AE7-B0CF0BFC5205}" destId="{0AE0D2D4-21D9-4B4C-A618-7C3E19B9BB2F}" srcOrd="0" destOrd="0" presId="urn:microsoft.com/office/officeart/2005/8/layout/hList1"/>
    <dgm:cxn modelId="{62EC12DD-FE1B-45C1-9794-E61251D7BD6C}" type="presParOf" srcId="{20BBAAC7-FA21-4EC1-9AE7-B0CF0BFC5205}" destId="{2C2119E1-7FE0-4C58-BDE5-E63706076731}" srcOrd="1" destOrd="0" presId="urn:microsoft.com/office/officeart/2005/8/layout/hList1"/>
    <dgm:cxn modelId="{96B13C08-3B63-43D8-8282-BD9BD26998B0}" type="presParOf" srcId="{CD015D48-AD11-457F-BFFE-6C743AC028FA}" destId="{D634B9FC-5213-4089-8982-1E5006C6BE49}" srcOrd="1" destOrd="0" presId="urn:microsoft.com/office/officeart/2005/8/layout/hList1"/>
    <dgm:cxn modelId="{36F8990B-2D35-4C6D-B9FE-B9D5207BE999}" type="presParOf" srcId="{CD015D48-AD11-457F-BFFE-6C743AC028FA}" destId="{ABDCF513-101A-40AA-8DDC-BA622874ED44}" srcOrd="2" destOrd="0" presId="urn:microsoft.com/office/officeart/2005/8/layout/hList1"/>
    <dgm:cxn modelId="{97BA873F-CCE6-40CB-9CB1-F231B6D88963}" type="presParOf" srcId="{ABDCF513-101A-40AA-8DDC-BA622874ED44}" destId="{C3B10321-FEAC-415E-8015-323C86705653}" srcOrd="0" destOrd="0" presId="urn:microsoft.com/office/officeart/2005/8/layout/hList1"/>
    <dgm:cxn modelId="{D21D18ED-63A1-4334-AB4A-19F23B43DEAF}" type="presParOf" srcId="{ABDCF513-101A-40AA-8DDC-BA622874ED44}" destId="{C33DC7A7-CFD9-4604-B6E3-E765F7461903}" srcOrd="1" destOrd="0" presId="urn:microsoft.com/office/officeart/2005/8/layout/hList1"/>
    <dgm:cxn modelId="{E684A7E8-EEDE-4AAF-A264-7CF83FC4C25C}" type="presParOf" srcId="{CD015D48-AD11-457F-BFFE-6C743AC028FA}" destId="{A091D58D-7D6D-4CF9-9385-2093CE7CAFF1}" srcOrd="3" destOrd="0" presId="urn:microsoft.com/office/officeart/2005/8/layout/hList1"/>
    <dgm:cxn modelId="{0F17B562-45AD-44A0-9341-37E59AB7ED6A}" type="presParOf" srcId="{CD015D48-AD11-457F-BFFE-6C743AC028FA}" destId="{5FD519C8-8DF9-433D-9E4F-6E3A3F471336}" srcOrd="4" destOrd="0" presId="urn:microsoft.com/office/officeart/2005/8/layout/hList1"/>
    <dgm:cxn modelId="{AC734108-D2A9-4DC1-89A3-82AEB3C1D158}" type="presParOf" srcId="{5FD519C8-8DF9-433D-9E4F-6E3A3F471336}" destId="{37242044-5160-4263-9945-E16D435E369E}" srcOrd="0" destOrd="0" presId="urn:microsoft.com/office/officeart/2005/8/layout/hList1"/>
    <dgm:cxn modelId="{95D9FE8D-556D-4E6F-BBC0-FF1AF7D6BB1F}" type="presParOf" srcId="{5FD519C8-8DF9-433D-9E4F-6E3A3F471336}" destId="{C299E484-282D-4575-A89A-C0C47AFC2AE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2150FE0-E971-4ACE-8E2D-3974389A6A5A}" type="doc">
      <dgm:prSet loTypeId="urn:microsoft.com/office/officeart/2005/8/layout/hList1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62F95A4-029B-40E0-BCCD-8C48CF15BC08}">
      <dgm:prSet/>
      <dgm:spPr/>
      <dgm:t>
        <a:bodyPr/>
        <a:lstStyle/>
        <a:p>
          <a:r>
            <a:rPr lang="en-GB"/>
            <a:t>Not all working class individuals turn to crime</a:t>
          </a:r>
          <a:endParaRPr lang="en-US"/>
        </a:p>
      </dgm:t>
    </dgm:pt>
    <dgm:pt modelId="{5027EA4C-DB54-4AC7-B476-B116C8C48608}" type="parTrans" cxnId="{418C3B24-5F31-4CA9-B39E-8CE219250861}">
      <dgm:prSet/>
      <dgm:spPr/>
      <dgm:t>
        <a:bodyPr/>
        <a:lstStyle/>
        <a:p>
          <a:endParaRPr lang="en-US"/>
        </a:p>
      </dgm:t>
    </dgm:pt>
    <dgm:pt modelId="{0E931378-CF98-424A-B387-25C3EDB12C05}" type="sibTrans" cxnId="{418C3B24-5F31-4CA9-B39E-8CE219250861}">
      <dgm:prSet/>
      <dgm:spPr/>
      <dgm:t>
        <a:bodyPr/>
        <a:lstStyle/>
        <a:p>
          <a:endParaRPr lang="en-US"/>
        </a:p>
      </dgm:t>
    </dgm:pt>
    <dgm:pt modelId="{186CEC00-F341-4A2E-8DF1-F9D7814681F5}">
      <dgm:prSet/>
      <dgm:spPr/>
      <dgm:t>
        <a:bodyPr/>
        <a:lstStyle/>
        <a:p>
          <a:r>
            <a:rPr lang="en-GB"/>
            <a:t>we need something else to explain why some of them do </a:t>
          </a:r>
          <a:endParaRPr lang="en-US"/>
        </a:p>
      </dgm:t>
    </dgm:pt>
    <dgm:pt modelId="{B6082BD5-A83D-4778-88BF-6613E1A45DA2}" type="parTrans" cxnId="{094FD41D-67C0-49EC-AE39-4A62C6AAC9F9}">
      <dgm:prSet/>
      <dgm:spPr/>
      <dgm:t>
        <a:bodyPr/>
        <a:lstStyle/>
        <a:p>
          <a:endParaRPr lang="en-US"/>
        </a:p>
      </dgm:t>
    </dgm:pt>
    <dgm:pt modelId="{523BEA6F-F71D-4C43-B027-AAD938838A6F}" type="sibTrans" cxnId="{094FD41D-67C0-49EC-AE39-4A62C6AAC9F9}">
      <dgm:prSet/>
      <dgm:spPr/>
      <dgm:t>
        <a:bodyPr/>
        <a:lstStyle/>
        <a:p>
          <a:endParaRPr lang="en-US"/>
        </a:p>
      </dgm:t>
    </dgm:pt>
    <dgm:pt modelId="{1A69A356-C637-4402-BDB9-9C19E687E113}">
      <dgm:prSet/>
      <dgm:spPr/>
      <dgm:t>
        <a:bodyPr/>
        <a:lstStyle/>
        <a:p>
          <a:r>
            <a:rPr lang="en-GB"/>
            <a:t>and some of them do not. </a:t>
          </a:r>
          <a:endParaRPr lang="en-US"/>
        </a:p>
      </dgm:t>
    </dgm:pt>
    <dgm:pt modelId="{116A9E10-97D7-4FE5-A383-21D2D0A9DA2E}" type="parTrans" cxnId="{475BC82C-942E-4233-A1A5-78E17AA10902}">
      <dgm:prSet/>
      <dgm:spPr/>
      <dgm:t>
        <a:bodyPr/>
        <a:lstStyle/>
        <a:p>
          <a:endParaRPr lang="en-US"/>
        </a:p>
      </dgm:t>
    </dgm:pt>
    <dgm:pt modelId="{5264C7EA-0D9C-495B-AA71-4B6A0C9596B6}" type="sibTrans" cxnId="{475BC82C-942E-4233-A1A5-78E17AA10902}">
      <dgm:prSet/>
      <dgm:spPr/>
      <dgm:t>
        <a:bodyPr/>
        <a:lstStyle/>
        <a:p>
          <a:endParaRPr lang="en-US"/>
        </a:p>
      </dgm:t>
    </dgm:pt>
    <dgm:pt modelId="{2107283A-7D42-4237-853A-5587EBB15B45}">
      <dgm:prSet/>
      <dgm:spPr/>
      <dgm:t>
        <a:bodyPr/>
        <a:lstStyle/>
        <a:p>
          <a:r>
            <a:rPr lang="en-GB"/>
            <a:t>Subcultural theorists argued that </a:t>
          </a:r>
          <a:endParaRPr lang="en-US"/>
        </a:p>
      </dgm:t>
    </dgm:pt>
    <dgm:pt modelId="{5913D3C6-A6BF-4D92-8F0E-8C731759EE57}" type="parTrans" cxnId="{09C3EB5D-E25B-45A0-9F31-D877DA39D601}">
      <dgm:prSet/>
      <dgm:spPr/>
      <dgm:t>
        <a:bodyPr/>
        <a:lstStyle/>
        <a:p>
          <a:endParaRPr lang="en-US"/>
        </a:p>
      </dgm:t>
    </dgm:pt>
    <dgm:pt modelId="{C66F780F-3EAA-4C5A-A648-B829AD0EBCD6}" type="sibTrans" cxnId="{09C3EB5D-E25B-45A0-9F31-D877DA39D601}">
      <dgm:prSet/>
      <dgm:spPr/>
      <dgm:t>
        <a:bodyPr/>
        <a:lstStyle/>
        <a:p>
          <a:endParaRPr lang="en-US"/>
        </a:p>
      </dgm:t>
    </dgm:pt>
    <dgm:pt modelId="{14A8E2AC-AA13-4BE5-8146-E7E15D2809A9}">
      <dgm:prSet/>
      <dgm:spPr/>
      <dgm:t>
        <a:bodyPr/>
        <a:lstStyle/>
        <a:p>
          <a:r>
            <a:rPr lang="en-GB" dirty="0"/>
            <a:t>the role of working-class subcultures plugs this gap in the explanation</a:t>
          </a:r>
          <a:endParaRPr lang="en-US" dirty="0"/>
        </a:p>
      </dgm:t>
    </dgm:pt>
    <dgm:pt modelId="{68F6B96D-CBE8-4CDD-B8A3-851E8110DF5F}" type="parTrans" cxnId="{DDEA643C-6F64-4572-B4ED-EED1F8BC3D18}">
      <dgm:prSet/>
      <dgm:spPr/>
      <dgm:t>
        <a:bodyPr/>
        <a:lstStyle/>
        <a:p>
          <a:endParaRPr lang="en-US"/>
        </a:p>
      </dgm:t>
    </dgm:pt>
    <dgm:pt modelId="{5E9CC60A-25B2-4C25-8E9A-8161680F0501}" type="sibTrans" cxnId="{DDEA643C-6F64-4572-B4ED-EED1F8BC3D18}">
      <dgm:prSet/>
      <dgm:spPr/>
      <dgm:t>
        <a:bodyPr/>
        <a:lstStyle/>
        <a:p>
          <a:endParaRPr lang="en-US"/>
        </a:p>
      </dgm:t>
    </dgm:pt>
    <dgm:pt modelId="{77D670A0-26AF-4B24-B760-651CF5B82715}">
      <dgm:prSet/>
      <dgm:spPr/>
      <dgm:t>
        <a:bodyPr/>
        <a:lstStyle/>
        <a:p>
          <a:r>
            <a:rPr lang="en-GB"/>
            <a:t>deviant subcultures provide rewards for individuals who commit crime.</a:t>
          </a:r>
          <a:endParaRPr lang="en-US"/>
        </a:p>
      </dgm:t>
    </dgm:pt>
    <dgm:pt modelId="{FFF89880-C648-4F87-A76A-A821777BCEA1}" type="parTrans" cxnId="{796F4645-C7BB-4511-912F-4C98461F7889}">
      <dgm:prSet/>
      <dgm:spPr/>
      <dgm:t>
        <a:bodyPr/>
        <a:lstStyle/>
        <a:p>
          <a:endParaRPr lang="en-US"/>
        </a:p>
      </dgm:t>
    </dgm:pt>
    <dgm:pt modelId="{A182A55C-56A8-4AF6-9D7C-1FF11905859F}" type="sibTrans" cxnId="{796F4645-C7BB-4511-912F-4C98461F7889}">
      <dgm:prSet/>
      <dgm:spPr/>
      <dgm:t>
        <a:bodyPr/>
        <a:lstStyle/>
        <a:p>
          <a:endParaRPr lang="en-US"/>
        </a:p>
      </dgm:t>
    </dgm:pt>
    <dgm:pt modelId="{FC5312A5-1EF3-4F56-B553-F7219895309E}">
      <dgm:prSet/>
      <dgm:spPr/>
      <dgm:t>
        <a:bodyPr/>
        <a:lstStyle/>
        <a:p>
          <a:r>
            <a:rPr lang="en-GB"/>
            <a:t>Merton’s reliance on official statistics means </a:t>
          </a:r>
          <a:endParaRPr lang="en-US"/>
        </a:p>
      </dgm:t>
    </dgm:pt>
    <dgm:pt modelId="{8DE89C99-5961-402B-886D-7D7B5FDB84BD}" type="parTrans" cxnId="{B1219569-AF07-4988-AC50-0C06565BBFE6}">
      <dgm:prSet/>
      <dgm:spPr/>
      <dgm:t>
        <a:bodyPr/>
        <a:lstStyle/>
        <a:p>
          <a:endParaRPr lang="en-US"/>
        </a:p>
      </dgm:t>
    </dgm:pt>
    <dgm:pt modelId="{67DA4EEF-BD0F-44DC-AEFD-3327EFFD7750}" type="sibTrans" cxnId="{B1219569-AF07-4988-AC50-0C06565BBFE6}">
      <dgm:prSet/>
      <dgm:spPr/>
      <dgm:t>
        <a:bodyPr/>
        <a:lstStyle/>
        <a:p>
          <a:endParaRPr lang="en-US"/>
        </a:p>
      </dgm:t>
    </dgm:pt>
    <dgm:pt modelId="{01930683-5DAC-4E75-A998-FC95E51833C3}">
      <dgm:prSet/>
      <dgm:spPr/>
      <dgm:t>
        <a:bodyPr/>
        <a:lstStyle/>
        <a:p>
          <a:r>
            <a:rPr lang="en-GB" dirty="0"/>
            <a:t>he over-estimates the extent of working-class crime </a:t>
          </a:r>
          <a:endParaRPr lang="en-US" dirty="0"/>
        </a:p>
      </dgm:t>
    </dgm:pt>
    <dgm:pt modelId="{58D62E76-DC41-407E-8B8C-2B9B7667A110}" type="parTrans" cxnId="{BC949527-34D4-44F0-99C1-C88B8E444F1E}">
      <dgm:prSet/>
      <dgm:spPr/>
      <dgm:t>
        <a:bodyPr/>
        <a:lstStyle/>
        <a:p>
          <a:endParaRPr lang="en-US"/>
        </a:p>
      </dgm:t>
    </dgm:pt>
    <dgm:pt modelId="{3F465292-4311-40FC-92EF-1847CE5AF931}" type="sibTrans" cxnId="{BC949527-34D4-44F0-99C1-C88B8E444F1E}">
      <dgm:prSet/>
      <dgm:spPr/>
      <dgm:t>
        <a:bodyPr/>
        <a:lstStyle/>
        <a:p>
          <a:endParaRPr lang="en-US"/>
        </a:p>
      </dgm:t>
    </dgm:pt>
    <dgm:pt modelId="{11AFF616-6824-48BD-A02D-DD7AC75F5D35}">
      <dgm:prSet/>
      <dgm:spPr/>
      <dgm:t>
        <a:bodyPr/>
        <a:lstStyle/>
        <a:p>
          <a:r>
            <a:rPr lang="en-GB" dirty="0"/>
            <a:t>and underestimates the extent of middle class, or white-collar crime.</a:t>
          </a:r>
          <a:endParaRPr lang="en-US" dirty="0"/>
        </a:p>
      </dgm:t>
    </dgm:pt>
    <dgm:pt modelId="{59DD9818-515B-433C-9EA3-D4051AC64007}" type="parTrans" cxnId="{C3BE898C-534D-47FB-8F2A-E1DA4BB87FDD}">
      <dgm:prSet/>
      <dgm:spPr/>
      <dgm:t>
        <a:bodyPr/>
        <a:lstStyle/>
        <a:p>
          <a:endParaRPr lang="en-US"/>
        </a:p>
      </dgm:t>
    </dgm:pt>
    <dgm:pt modelId="{80C14C7C-FD21-45E8-B808-8AD7DEF9BE4F}" type="sibTrans" cxnId="{C3BE898C-534D-47FB-8F2A-E1DA4BB87FDD}">
      <dgm:prSet/>
      <dgm:spPr/>
      <dgm:t>
        <a:bodyPr/>
        <a:lstStyle/>
        <a:p>
          <a:endParaRPr lang="en-US"/>
        </a:p>
      </dgm:t>
    </dgm:pt>
    <dgm:pt modelId="{26EDF11B-B6BC-47BD-B77E-53A0BFB82329}">
      <dgm:prSet/>
      <dgm:spPr/>
      <dgm:t>
        <a:bodyPr/>
        <a:lstStyle/>
        <a:p>
          <a:r>
            <a:rPr lang="en-GB"/>
            <a:t>Strain theory only really explains </a:t>
          </a:r>
          <a:endParaRPr lang="en-US"/>
        </a:p>
      </dgm:t>
    </dgm:pt>
    <dgm:pt modelId="{9746579C-D268-4B56-8EF7-DC0D2DD6C574}" type="parTrans" cxnId="{ECA56AC9-E3B1-4EC3-9EB3-67F248974D54}">
      <dgm:prSet/>
      <dgm:spPr/>
      <dgm:t>
        <a:bodyPr/>
        <a:lstStyle/>
        <a:p>
          <a:endParaRPr lang="en-US"/>
        </a:p>
      </dgm:t>
    </dgm:pt>
    <dgm:pt modelId="{FEBC84D0-B0CF-47DE-AB17-B4059584BF42}" type="sibTrans" cxnId="{ECA56AC9-E3B1-4EC3-9EB3-67F248974D54}">
      <dgm:prSet/>
      <dgm:spPr/>
      <dgm:t>
        <a:bodyPr/>
        <a:lstStyle/>
        <a:p>
          <a:endParaRPr lang="en-US"/>
        </a:p>
      </dgm:t>
    </dgm:pt>
    <dgm:pt modelId="{4688D373-89B3-431D-9AE6-67BA493AC03E}">
      <dgm:prSet/>
      <dgm:spPr/>
      <dgm:t>
        <a:bodyPr/>
        <a:lstStyle/>
        <a:p>
          <a:r>
            <a:rPr lang="en-GB"/>
            <a:t>economic crime, </a:t>
          </a:r>
          <a:endParaRPr lang="en-US"/>
        </a:p>
      </dgm:t>
    </dgm:pt>
    <dgm:pt modelId="{FFEFCBEB-9726-46A2-BEC9-86BB96AF8B05}" type="parTrans" cxnId="{BEB6B88A-5FF1-499F-91B9-07A3ADB1171E}">
      <dgm:prSet/>
      <dgm:spPr/>
      <dgm:t>
        <a:bodyPr/>
        <a:lstStyle/>
        <a:p>
          <a:endParaRPr lang="en-US"/>
        </a:p>
      </dgm:t>
    </dgm:pt>
    <dgm:pt modelId="{76964EB4-6DF4-4F35-85E7-BDBC8D16D466}" type="sibTrans" cxnId="{BEB6B88A-5FF1-499F-91B9-07A3ADB1171E}">
      <dgm:prSet/>
      <dgm:spPr/>
      <dgm:t>
        <a:bodyPr/>
        <a:lstStyle/>
        <a:p>
          <a:endParaRPr lang="en-US"/>
        </a:p>
      </dgm:t>
    </dgm:pt>
    <dgm:pt modelId="{18D09090-24D1-4C32-8805-EC769397822B}">
      <dgm:prSet/>
      <dgm:spPr/>
      <dgm:t>
        <a:bodyPr/>
        <a:lstStyle/>
        <a:p>
          <a:r>
            <a:rPr lang="en-GB"/>
            <a:t>it doesn’t really explain violent crime.</a:t>
          </a:r>
          <a:endParaRPr lang="en-US"/>
        </a:p>
      </dgm:t>
    </dgm:pt>
    <dgm:pt modelId="{D403245D-D298-434F-B52C-1F9D59506A88}" type="parTrans" cxnId="{274A4C11-6717-4C61-A051-AA969CF39DA2}">
      <dgm:prSet/>
      <dgm:spPr/>
      <dgm:t>
        <a:bodyPr/>
        <a:lstStyle/>
        <a:p>
          <a:endParaRPr lang="en-US"/>
        </a:p>
      </dgm:t>
    </dgm:pt>
    <dgm:pt modelId="{0824B114-802A-4D87-ADAB-BD447BC82B77}" type="sibTrans" cxnId="{274A4C11-6717-4C61-A051-AA969CF39DA2}">
      <dgm:prSet/>
      <dgm:spPr/>
      <dgm:t>
        <a:bodyPr/>
        <a:lstStyle/>
        <a:p>
          <a:endParaRPr lang="en-US"/>
        </a:p>
      </dgm:t>
    </dgm:pt>
    <dgm:pt modelId="{6B8ABBAB-7CE7-43FF-A325-8BFB816C336E}">
      <dgm:prSet/>
      <dgm:spPr/>
      <dgm:t>
        <a:bodyPr/>
        <a:lstStyle/>
        <a:p>
          <a:r>
            <a:rPr lang="en-GB"/>
            <a:t>Marxists point out that lack of equality of opportunity is at the heart of the Capitalist system. </a:t>
          </a:r>
          <a:endParaRPr lang="en-US"/>
        </a:p>
      </dgm:t>
    </dgm:pt>
    <dgm:pt modelId="{9EADA01B-254A-4C1D-B93C-4E068FFAEC64}" type="parTrans" cxnId="{1B9003C5-DF91-462B-A394-F46BF2BAE06C}">
      <dgm:prSet/>
      <dgm:spPr/>
      <dgm:t>
        <a:bodyPr/>
        <a:lstStyle/>
        <a:p>
          <a:endParaRPr lang="en-US"/>
        </a:p>
      </dgm:t>
    </dgm:pt>
    <dgm:pt modelId="{C8261BCE-D3B0-4D0E-9235-16F7BCB51868}" type="sibTrans" cxnId="{1B9003C5-DF91-462B-A394-F46BF2BAE06C}">
      <dgm:prSet/>
      <dgm:spPr/>
      <dgm:t>
        <a:bodyPr/>
        <a:lstStyle/>
        <a:p>
          <a:endParaRPr lang="en-US"/>
        </a:p>
      </dgm:t>
    </dgm:pt>
    <dgm:pt modelId="{673CEDF5-9826-46FB-BB23-05D384967F07}">
      <dgm:prSet/>
      <dgm:spPr/>
      <dgm:t>
        <a:bodyPr/>
        <a:lstStyle/>
        <a:p>
          <a:r>
            <a:rPr lang="en-GB"/>
            <a:t>Elites make the system work for them, which disadvantages the lower classes</a:t>
          </a:r>
          <a:endParaRPr lang="en-US"/>
        </a:p>
      </dgm:t>
    </dgm:pt>
    <dgm:pt modelId="{D23EC864-3B1D-41E3-B764-897589C226C4}" type="parTrans" cxnId="{3F560A43-736E-439E-9238-32445ABE5104}">
      <dgm:prSet/>
      <dgm:spPr/>
      <dgm:t>
        <a:bodyPr/>
        <a:lstStyle/>
        <a:p>
          <a:endParaRPr lang="en-US"/>
        </a:p>
      </dgm:t>
    </dgm:pt>
    <dgm:pt modelId="{EE2E8EE6-C7D2-44C4-829A-9E252ADDA39F}" type="sibTrans" cxnId="{3F560A43-736E-439E-9238-32445ABE5104}">
      <dgm:prSet/>
      <dgm:spPr/>
      <dgm:t>
        <a:bodyPr/>
        <a:lstStyle/>
        <a:p>
          <a:endParaRPr lang="en-US"/>
        </a:p>
      </dgm:t>
    </dgm:pt>
    <dgm:pt modelId="{192AC50D-C556-46C7-98DB-88D8A95584FF}" type="pres">
      <dgm:prSet presAssocID="{62150FE0-E971-4ACE-8E2D-3974389A6A5A}" presName="Name0" presStyleCnt="0">
        <dgm:presLayoutVars>
          <dgm:dir/>
          <dgm:animLvl val="lvl"/>
          <dgm:resizeHandles val="exact"/>
        </dgm:presLayoutVars>
      </dgm:prSet>
      <dgm:spPr/>
    </dgm:pt>
    <dgm:pt modelId="{37C6E2E9-04BC-4A77-A72A-6F9753D998D8}" type="pres">
      <dgm:prSet presAssocID="{462F95A4-029B-40E0-BCCD-8C48CF15BC08}" presName="composite" presStyleCnt="0"/>
      <dgm:spPr/>
    </dgm:pt>
    <dgm:pt modelId="{05397DDD-ECD1-48AD-8A5F-9857EDC8DCAF}" type="pres">
      <dgm:prSet presAssocID="{462F95A4-029B-40E0-BCCD-8C48CF15BC08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2DA98DA1-92ED-44B3-8470-FF33D0BDB390}" type="pres">
      <dgm:prSet presAssocID="{462F95A4-029B-40E0-BCCD-8C48CF15BC08}" presName="desTx" presStyleLbl="alignAccFollowNode1" presStyleIdx="0" presStyleCnt="5">
        <dgm:presLayoutVars>
          <dgm:bulletEnabled val="1"/>
        </dgm:presLayoutVars>
      </dgm:prSet>
      <dgm:spPr/>
    </dgm:pt>
    <dgm:pt modelId="{36AE186B-7F81-4EC8-B7C2-14CE088E42A1}" type="pres">
      <dgm:prSet presAssocID="{0E931378-CF98-424A-B387-25C3EDB12C05}" presName="space" presStyleCnt="0"/>
      <dgm:spPr/>
    </dgm:pt>
    <dgm:pt modelId="{55A0E9FB-EE6F-443F-B68E-D159CA4C284B}" type="pres">
      <dgm:prSet presAssocID="{2107283A-7D42-4237-853A-5587EBB15B45}" presName="composite" presStyleCnt="0"/>
      <dgm:spPr/>
    </dgm:pt>
    <dgm:pt modelId="{0103D54A-3306-497B-8DC0-1B982FC13A44}" type="pres">
      <dgm:prSet presAssocID="{2107283A-7D42-4237-853A-5587EBB15B45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AFC4E1FA-D4C8-4E60-BCE4-854B26B41EE4}" type="pres">
      <dgm:prSet presAssocID="{2107283A-7D42-4237-853A-5587EBB15B45}" presName="desTx" presStyleLbl="alignAccFollowNode1" presStyleIdx="1" presStyleCnt="5">
        <dgm:presLayoutVars>
          <dgm:bulletEnabled val="1"/>
        </dgm:presLayoutVars>
      </dgm:prSet>
      <dgm:spPr/>
    </dgm:pt>
    <dgm:pt modelId="{D6FB30A0-9ABC-407F-B8B6-2F6E948A7D1A}" type="pres">
      <dgm:prSet presAssocID="{C66F780F-3EAA-4C5A-A648-B829AD0EBCD6}" presName="space" presStyleCnt="0"/>
      <dgm:spPr/>
    </dgm:pt>
    <dgm:pt modelId="{F06D1FB8-69FD-4FF6-A10B-63C982D9652E}" type="pres">
      <dgm:prSet presAssocID="{FC5312A5-1EF3-4F56-B553-F7219895309E}" presName="composite" presStyleCnt="0"/>
      <dgm:spPr/>
    </dgm:pt>
    <dgm:pt modelId="{76E7CD17-DA51-4796-AC86-57C3D445413F}" type="pres">
      <dgm:prSet presAssocID="{FC5312A5-1EF3-4F56-B553-F7219895309E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BC8297D1-944A-41F8-A953-D6F5AE45B1C4}" type="pres">
      <dgm:prSet presAssocID="{FC5312A5-1EF3-4F56-B553-F7219895309E}" presName="desTx" presStyleLbl="alignAccFollowNode1" presStyleIdx="2" presStyleCnt="5">
        <dgm:presLayoutVars>
          <dgm:bulletEnabled val="1"/>
        </dgm:presLayoutVars>
      </dgm:prSet>
      <dgm:spPr/>
    </dgm:pt>
    <dgm:pt modelId="{953B40FE-98F4-4B82-B7F2-BB8FDB8B698B}" type="pres">
      <dgm:prSet presAssocID="{67DA4EEF-BD0F-44DC-AEFD-3327EFFD7750}" presName="space" presStyleCnt="0"/>
      <dgm:spPr/>
    </dgm:pt>
    <dgm:pt modelId="{EACE6A5B-AD96-4224-9652-14DFB7EACAD4}" type="pres">
      <dgm:prSet presAssocID="{26EDF11B-B6BC-47BD-B77E-53A0BFB82329}" presName="composite" presStyleCnt="0"/>
      <dgm:spPr/>
    </dgm:pt>
    <dgm:pt modelId="{77C4A47D-8A04-4F5F-8FE0-883CDC625A9B}" type="pres">
      <dgm:prSet presAssocID="{26EDF11B-B6BC-47BD-B77E-53A0BFB82329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6EBBB52B-D02A-4773-A2A5-61DA80D2CB5F}" type="pres">
      <dgm:prSet presAssocID="{26EDF11B-B6BC-47BD-B77E-53A0BFB82329}" presName="desTx" presStyleLbl="alignAccFollowNode1" presStyleIdx="3" presStyleCnt="5">
        <dgm:presLayoutVars>
          <dgm:bulletEnabled val="1"/>
        </dgm:presLayoutVars>
      </dgm:prSet>
      <dgm:spPr/>
    </dgm:pt>
    <dgm:pt modelId="{5FA86817-347E-4344-9EC8-45E2E01EDD20}" type="pres">
      <dgm:prSet presAssocID="{FEBC84D0-B0CF-47DE-AB17-B4059584BF42}" presName="space" presStyleCnt="0"/>
      <dgm:spPr/>
    </dgm:pt>
    <dgm:pt modelId="{A3F64D79-4C26-4DBB-8D83-94D78C18C8A5}" type="pres">
      <dgm:prSet presAssocID="{6B8ABBAB-7CE7-43FF-A325-8BFB816C336E}" presName="composite" presStyleCnt="0"/>
      <dgm:spPr/>
    </dgm:pt>
    <dgm:pt modelId="{DC9D9184-6BE9-4495-A8BF-70CDB44A113A}" type="pres">
      <dgm:prSet presAssocID="{6B8ABBAB-7CE7-43FF-A325-8BFB816C336E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E28B6BB1-0A1E-414D-AEE9-F526E5C696E3}" type="pres">
      <dgm:prSet presAssocID="{6B8ABBAB-7CE7-43FF-A325-8BFB816C336E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274A4C11-6717-4C61-A051-AA969CF39DA2}" srcId="{26EDF11B-B6BC-47BD-B77E-53A0BFB82329}" destId="{18D09090-24D1-4C32-8805-EC769397822B}" srcOrd="1" destOrd="0" parTransId="{D403245D-D298-434F-B52C-1F9D59506A88}" sibTransId="{0824B114-802A-4D87-ADAB-BD447BC82B77}"/>
    <dgm:cxn modelId="{094FD41D-67C0-49EC-AE39-4A62C6AAC9F9}" srcId="{462F95A4-029B-40E0-BCCD-8C48CF15BC08}" destId="{186CEC00-F341-4A2E-8DF1-F9D7814681F5}" srcOrd="0" destOrd="0" parTransId="{B6082BD5-A83D-4778-88BF-6613E1A45DA2}" sibTransId="{523BEA6F-F71D-4C43-B027-AAD938838A6F}"/>
    <dgm:cxn modelId="{418C3B24-5F31-4CA9-B39E-8CE219250861}" srcId="{62150FE0-E971-4ACE-8E2D-3974389A6A5A}" destId="{462F95A4-029B-40E0-BCCD-8C48CF15BC08}" srcOrd="0" destOrd="0" parTransId="{5027EA4C-DB54-4AC7-B476-B116C8C48608}" sibTransId="{0E931378-CF98-424A-B387-25C3EDB12C05}"/>
    <dgm:cxn modelId="{BC949527-34D4-44F0-99C1-C88B8E444F1E}" srcId="{FC5312A5-1EF3-4F56-B553-F7219895309E}" destId="{01930683-5DAC-4E75-A998-FC95E51833C3}" srcOrd="0" destOrd="0" parTransId="{58D62E76-DC41-407E-8B8C-2B9B7667A110}" sibTransId="{3F465292-4311-40FC-92EF-1847CE5AF931}"/>
    <dgm:cxn modelId="{475BC82C-942E-4233-A1A5-78E17AA10902}" srcId="{462F95A4-029B-40E0-BCCD-8C48CF15BC08}" destId="{1A69A356-C637-4402-BDB9-9C19E687E113}" srcOrd="1" destOrd="0" parTransId="{116A9E10-97D7-4FE5-A383-21D2D0A9DA2E}" sibTransId="{5264C7EA-0D9C-495B-AA71-4B6A0C9596B6}"/>
    <dgm:cxn modelId="{A3C4C632-45E6-4FCA-B708-935F43509652}" type="presOf" srcId="{77D670A0-26AF-4B24-B760-651CF5B82715}" destId="{AFC4E1FA-D4C8-4E60-BCE4-854B26B41EE4}" srcOrd="0" destOrd="1" presId="urn:microsoft.com/office/officeart/2005/8/layout/hList1"/>
    <dgm:cxn modelId="{78421333-8908-4F8D-A3CF-9BB84CEEEEE2}" type="presOf" srcId="{673CEDF5-9826-46FB-BB23-05D384967F07}" destId="{E28B6BB1-0A1E-414D-AEE9-F526E5C696E3}" srcOrd="0" destOrd="0" presId="urn:microsoft.com/office/officeart/2005/8/layout/hList1"/>
    <dgm:cxn modelId="{46F8E536-4718-4226-BD0F-29E6781441CF}" type="presOf" srcId="{1A69A356-C637-4402-BDB9-9C19E687E113}" destId="{2DA98DA1-92ED-44B3-8470-FF33D0BDB390}" srcOrd="0" destOrd="1" presId="urn:microsoft.com/office/officeart/2005/8/layout/hList1"/>
    <dgm:cxn modelId="{6016D63A-5B00-4695-A869-05C05B0E6ED4}" type="presOf" srcId="{186CEC00-F341-4A2E-8DF1-F9D7814681F5}" destId="{2DA98DA1-92ED-44B3-8470-FF33D0BDB390}" srcOrd="0" destOrd="0" presId="urn:microsoft.com/office/officeart/2005/8/layout/hList1"/>
    <dgm:cxn modelId="{DDEA643C-6F64-4572-B4ED-EED1F8BC3D18}" srcId="{2107283A-7D42-4237-853A-5587EBB15B45}" destId="{14A8E2AC-AA13-4BE5-8146-E7E15D2809A9}" srcOrd="0" destOrd="0" parTransId="{68F6B96D-CBE8-4CDD-B8A3-851E8110DF5F}" sibTransId="{5E9CC60A-25B2-4C25-8E9A-8161680F0501}"/>
    <dgm:cxn modelId="{09C3EB5D-E25B-45A0-9F31-D877DA39D601}" srcId="{62150FE0-E971-4ACE-8E2D-3974389A6A5A}" destId="{2107283A-7D42-4237-853A-5587EBB15B45}" srcOrd="1" destOrd="0" parTransId="{5913D3C6-A6BF-4D92-8F0E-8C731759EE57}" sibTransId="{C66F780F-3EAA-4C5A-A648-B829AD0EBCD6}"/>
    <dgm:cxn modelId="{3F560A43-736E-439E-9238-32445ABE5104}" srcId="{6B8ABBAB-7CE7-43FF-A325-8BFB816C336E}" destId="{673CEDF5-9826-46FB-BB23-05D384967F07}" srcOrd="0" destOrd="0" parTransId="{D23EC864-3B1D-41E3-B764-897589C226C4}" sibTransId="{EE2E8EE6-C7D2-44C4-829A-9E252ADDA39F}"/>
    <dgm:cxn modelId="{796F4645-C7BB-4511-912F-4C98461F7889}" srcId="{14A8E2AC-AA13-4BE5-8146-E7E15D2809A9}" destId="{77D670A0-26AF-4B24-B760-651CF5B82715}" srcOrd="0" destOrd="0" parTransId="{FFF89880-C648-4F87-A76A-A821777BCEA1}" sibTransId="{A182A55C-56A8-4AF6-9D7C-1FF11905859F}"/>
    <dgm:cxn modelId="{B1219569-AF07-4988-AC50-0C06565BBFE6}" srcId="{62150FE0-E971-4ACE-8E2D-3974389A6A5A}" destId="{FC5312A5-1EF3-4F56-B553-F7219895309E}" srcOrd="2" destOrd="0" parTransId="{8DE89C99-5961-402B-886D-7D7B5FDB84BD}" sibTransId="{67DA4EEF-BD0F-44DC-AEFD-3327EFFD7750}"/>
    <dgm:cxn modelId="{B5C7A755-1D16-4E3F-AFF2-09E3E1EF7FE5}" type="presOf" srcId="{14A8E2AC-AA13-4BE5-8146-E7E15D2809A9}" destId="{AFC4E1FA-D4C8-4E60-BCE4-854B26B41EE4}" srcOrd="0" destOrd="0" presId="urn:microsoft.com/office/officeart/2005/8/layout/hList1"/>
    <dgm:cxn modelId="{ED3CB557-38AD-437B-BCE9-D7B60800E510}" type="presOf" srcId="{FC5312A5-1EF3-4F56-B553-F7219895309E}" destId="{76E7CD17-DA51-4796-AC86-57C3D445413F}" srcOrd="0" destOrd="0" presId="urn:microsoft.com/office/officeart/2005/8/layout/hList1"/>
    <dgm:cxn modelId="{2704D458-FD8F-4283-BC52-8C50F9C46AF6}" type="presOf" srcId="{4688D373-89B3-431D-9AE6-67BA493AC03E}" destId="{6EBBB52B-D02A-4773-A2A5-61DA80D2CB5F}" srcOrd="0" destOrd="0" presId="urn:microsoft.com/office/officeart/2005/8/layout/hList1"/>
    <dgm:cxn modelId="{E7D4BD87-C404-415E-BEDC-3DECB59A6F2F}" type="presOf" srcId="{11AFF616-6824-48BD-A02D-DD7AC75F5D35}" destId="{BC8297D1-944A-41F8-A953-D6F5AE45B1C4}" srcOrd="0" destOrd="1" presId="urn:microsoft.com/office/officeart/2005/8/layout/hList1"/>
    <dgm:cxn modelId="{E2C7308A-9B5A-4CBA-8FD2-5BABD6E6A156}" type="presOf" srcId="{462F95A4-029B-40E0-BCCD-8C48CF15BC08}" destId="{05397DDD-ECD1-48AD-8A5F-9857EDC8DCAF}" srcOrd="0" destOrd="0" presId="urn:microsoft.com/office/officeart/2005/8/layout/hList1"/>
    <dgm:cxn modelId="{BEB6B88A-5FF1-499F-91B9-07A3ADB1171E}" srcId="{26EDF11B-B6BC-47BD-B77E-53A0BFB82329}" destId="{4688D373-89B3-431D-9AE6-67BA493AC03E}" srcOrd="0" destOrd="0" parTransId="{FFEFCBEB-9726-46A2-BEC9-86BB96AF8B05}" sibTransId="{76964EB4-6DF4-4F35-85E7-BDBC8D16D466}"/>
    <dgm:cxn modelId="{C3BE898C-534D-47FB-8F2A-E1DA4BB87FDD}" srcId="{FC5312A5-1EF3-4F56-B553-F7219895309E}" destId="{11AFF616-6824-48BD-A02D-DD7AC75F5D35}" srcOrd="1" destOrd="0" parTransId="{59DD9818-515B-433C-9EA3-D4051AC64007}" sibTransId="{80C14C7C-FD21-45E8-B808-8AD7DEF9BE4F}"/>
    <dgm:cxn modelId="{3614BA9C-03CA-4E9C-B84E-25E8B64FFD13}" type="presOf" srcId="{62150FE0-E971-4ACE-8E2D-3974389A6A5A}" destId="{192AC50D-C556-46C7-98DB-88D8A95584FF}" srcOrd="0" destOrd="0" presId="urn:microsoft.com/office/officeart/2005/8/layout/hList1"/>
    <dgm:cxn modelId="{0FF86A9D-600E-437A-8411-38B00713D329}" type="presOf" srcId="{26EDF11B-B6BC-47BD-B77E-53A0BFB82329}" destId="{77C4A47D-8A04-4F5F-8FE0-883CDC625A9B}" srcOrd="0" destOrd="0" presId="urn:microsoft.com/office/officeart/2005/8/layout/hList1"/>
    <dgm:cxn modelId="{62A5ACC1-148F-4A32-89DF-574E0FF9A396}" type="presOf" srcId="{18D09090-24D1-4C32-8805-EC769397822B}" destId="{6EBBB52B-D02A-4773-A2A5-61DA80D2CB5F}" srcOrd="0" destOrd="1" presId="urn:microsoft.com/office/officeart/2005/8/layout/hList1"/>
    <dgm:cxn modelId="{1B9003C5-DF91-462B-A394-F46BF2BAE06C}" srcId="{62150FE0-E971-4ACE-8E2D-3974389A6A5A}" destId="{6B8ABBAB-7CE7-43FF-A325-8BFB816C336E}" srcOrd="4" destOrd="0" parTransId="{9EADA01B-254A-4C1D-B93C-4E068FFAEC64}" sibTransId="{C8261BCE-D3B0-4D0E-9235-16F7BCB51868}"/>
    <dgm:cxn modelId="{ECA56AC9-E3B1-4EC3-9EB3-67F248974D54}" srcId="{62150FE0-E971-4ACE-8E2D-3974389A6A5A}" destId="{26EDF11B-B6BC-47BD-B77E-53A0BFB82329}" srcOrd="3" destOrd="0" parTransId="{9746579C-D268-4B56-8EF7-DC0D2DD6C574}" sibTransId="{FEBC84D0-B0CF-47DE-AB17-B4059584BF42}"/>
    <dgm:cxn modelId="{B05660D8-970B-48B4-844C-1A24AF412CC4}" type="presOf" srcId="{01930683-5DAC-4E75-A998-FC95E51833C3}" destId="{BC8297D1-944A-41F8-A953-D6F5AE45B1C4}" srcOrd="0" destOrd="0" presId="urn:microsoft.com/office/officeart/2005/8/layout/hList1"/>
    <dgm:cxn modelId="{1804D0E1-185D-44C9-9C59-DB2587D308F7}" type="presOf" srcId="{6B8ABBAB-7CE7-43FF-A325-8BFB816C336E}" destId="{DC9D9184-6BE9-4495-A8BF-70CDB44A113A}" srcOrd="0" destOrd="0" presId="urn:microsoft.com/office/officeart/2005/8/layout/hList1"/>
    <dgm:cxn modelId="{121B98E8-C682-4541-8328-CEBB5EB63135}" type="presOf" srcId="{2107283A-7D42-4237-853A-5587EBB15B45}" destId="{0103D54A-3306-497B-8DC0-1B982FC13A44}" srcOrd="0" destOrd="0" presId="urn:microsoft.com/office/officeart/2005/8/layout/hList1"/>
    <dgm:cxn modelId="{14D9EA00-B218-44C2-867D-13185A0E8AD7}" type="presParOf" srcId="{192AC50D-C556-46C7-98DB-88D8A95584FF}" destId="{37C6E2E9-04BC-4A77-A72A-6F9753D998D8}" srcOrd="0" destOrd="0" presId="urn:microsoft.com/office/officeart/2005/8/layout/hList1"/>
    <dgm:cxn modelId="{D2523A64-2165-4334-9174-01DAC4AF4B06}" type="presParOf" srcId="{37C6E2E9-04BC-4A77-A72A-6F9753D998D8}" destId="{05397DDD-ECD1-48AD-8A5F-9857EDC8DCAF}" srcOrd="0" destOrd="0" presId="urn:microsoft.com/office/officeart/2005/8/layout/hList1"/>
    <dgm:cxn modelId="{ED5D455F-3431-4D92-9C01-81079C52F22A}" type="presParOf" srcId="{37C6E2E9-04BC-4A77-A72A-6F9753D998D8}" destId="{2DA98DA1-92ED-44B3-8470-FF33D0BDB390}" srcOrd="1" destOrd="0" presId="urn:microsoft.com/office/officeart/2005/8/layout/hList1"/>
    <dgm:cxn modelId="{8D2D3A9C-B51E-449A-B5EA-A9BC6FDC3FAD}" type="presParOf" srcId="{192AC50D-C556-46C7-98DB-88D8A95584FF}" destId="{36AE186B-7F81-4EC8-B7C2-14CE088E42A1}" srcOrd="1" destOrd="0" presId="urn:microsoft.com/office/officeart/2005/8/layout/hList1"/>
    <dgm:cxn modelId="{D49D3339-506A-438F-95EB-9C5E331E7E0E}" type="presParOf" srcId="{192AC50D-C556-46C7-98DB-88D8A95584FF}" destId="{55A0E9FB-EE6F-443F-B68E-D159CA4C284B}" srcOrd="2" destOrd="0" presId="urn:microsoft.com/office/officeart/2005/8/layout/hList1"/>
    <dgm:cxn modelId="{70763CF0-AFC8-4921-9CF3-7DE4EF86A153}" type="presParOf" srcId="{55A0E9FB-EE6F-443F-B68E-D159CA4C284B}" destId="{0103D54A-3306-497B-8DC0-1B982FC13A44}" srcOrd="0" destOrd="0" presId="urn:microsoft.com/office/officeart/2005/8/layout/hList1"/>
    <dgm:cxn modelId="{7C9BAC0E-2686-47D9-B566-569BB7B72357}" type="presParOf" srcId="{55A0E9FB-EE6F-443F-B68E-D159CA4C284B}" destId="{AFC4E1FA-D4C8-4E60-BCE4-854B26B41EE4}" srcOrd="1" destOrd="0" presId="urn:microsoft.com/office/officeart/2005/8/layout/hList1"/>
    <dgm:cxn modelId="{4E7FF23A-C0F7-497A-A0A1-708C310EF833}" type="presParOf" srcId="{192AC50D-C556-46C7-98DB-88D8A95584FF}" destId="{D6FB30A0-9ABC-407F-B8B6-2F6E948A7D1A}" srcOrd="3" destOrd="0" presId="urn:microsoft.com/office/officeart/2005/8/layout/hList1"/>
    <dgm:cxn modelId="{8BB9D103-1540-44BA-9075-12127C4045F5}" type="presParOf" srcId="{192AC50D-C556-46C7-98DB-88D8A95584FF}" destId="{F06D1FB8-69FD-4FF6-A10B-63C982D9652E}" srcOrd="4" destOrd="0" presId="urn:microsoft.com/office/officeart/2005/8/layout/hList1"/>
    <dgm:cxn modelId="{242F1C73-F9AE-42D2-93A3-6CB3B7A58D68}" type="presParOf" srcId="{F06D1FB8-69FD-4FF6-A10B-63C982D9652E}" destId="{76E7CD17-DA51-4796-AC86-57C3D445413F}" srcOrd="0" destOrd="0" presId="urn:microsoft.com/office/officeart/2005/8/layout/hList1"/>
    <dgm:cxn modelId="{2B7E71EF-7698-41C5-AF0E-3B828807A11A}" type="presParOf" srcId="{F06D1FB8-69FD-4FF6-A10B-63C982D9652E}" destId="{BC8297D1-944A-41F8-A953-D6F5AE45B1C4}" srcOrd="1" destOrd="0" presId="urn:microsoft.com/office/officeart/2005/8/layout/hList1"/>
    <dgm:cxn modelId="{71D553D0-4C77-4812-AA41-7642A0C14580}" type="presParOf" srcId="{192AC50D-C556-46C7-98DB-88D8A95584FF}" destId="{953B40FE-98F4-4B82-B7F2-BB8FDB8B698B}" srcOrd="5" destOrd="0" presId="urn:microsoft.com/office/officeart/2005/8/layout/hList1"/>
    <dgm:cxn modelId="{C2D8BAE2-33ED-4830-9EEE-957A1A97C336}" type="presParOf" srcId="{192AC50D-C556-46C7-98DB-88D8A95584FF}" destId="{EACE6A5B-AD96-4224-9652-14DFB7EACAD4}" srcOrd="6" destOrd="0" presId="urn:microsoft.com/office/officeart/2005/8/layout/hList1"/>
    <dgm:cxn modelId="{46A6F944-EAC9-4918-A52B-FCCAC6F09704}" type="presParOf" srcId="{EACE6A5B-AD96-4224-9652-14DFB7EACAD4}" destId="{77C4A47D-8A04-4F5F-8FE0-883CDC625A9B}" srcOrd="0" destOrd="0" presId="urn:microsoft.com/office/officeart/2005/8/layout/hList1"/>
    <dgm:cxn modelId="{D09F04EE-6766-475A-BFE6-BA792B5D170B}" type="presParOf" srcId="{EACE6A5B-AD96-4224-9652-14DFB7EACAD4}" destId="{6EBBB52B-D02A-4773-A2A5-61DA80D2CB5F}" srcOrd="1" destOrd="0" presId="urn:microsoft.com/office/officeart/2005/8/layout/hList1"/>
    <dgm:cxn modelId="{11D464B9-1DB9-4615-9E7F-6D4ACAE8507A}" type="presParOf" srcId="{192AC50D-C556-46C7-98DB-88D8A95584FF}" destId="{5FA86817-347E-4344-9EC8-45E2E01EDD20}" srcOrd="7" destOrd="0" presId="urn:microsoft.com/office/officeart/2005/8/layout/hList1"/>
    <dgm:cxn modelId="{7A79819F-1067-40C5-BAF5-8DEB17A99B11}" type="presParOf" srcId="{192AC50D-C556-46C7-98DB-88D8A95584FF}" destId="{A3F64D79-4C26-4DBB-8D83-94D78C18C8A5}" srcOrd="8" destOrd="0" presId="urn:microsoft.com/office/officeart/2005/8/layout/hList1"/>
    <dgm:cxn modelId="{FBCC76AE-8890-46D1-8165-CFAF46163112}" type="presParOf" srcId="{A3F64D79-4C26-4DBB-8D83-94D78C18C8A5}" destId="{DC9D9184-6BE9-4495-A8BF-70CDB44A113A}" srcOrd="0" destOrd="0" presId="urn:microsoft.com/office/officeart/2005/8/layout/hList1"/>
    <dgm:cxn modelId="{64119908-731A-41EC-9F20-46C2F687D03C}" type="presParOf" srcId="{A3F64D79-4C26-4DBB-8D83-94D78C18C8A5}" destId="{E28B6BB1-0A1E-414D-AEE9-F526E5C696E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E69A7A4-784F-4976-8E49-400692907C65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</dgm:pt>
    <dgm:pt modelId="{62452731-BC03-4B7E-9D0A-5A6FA25F5C4C}">
      <dgm:prSet/>
      <dgm:spPr>
        <a:solidFill>
          <a:srgbClr val="00B0F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dirty="0">
              <a:ln>
                <a:noFill/>
              </a:ln>
              <a:solidFill>
                <a:srgbClr val="CC3300"/>
              </a:solidFill>
              <a:effectLst/>
              <a:latin typeface="Arial Unicode MS" pitchFamily="34" charset="-128"/>
            </a:rPr>
            <a:t>Focal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dirty="0">
              <a:ln>
                <a:noFill/>
              </a:ln>
              <a:solidFill>
                <a:srgbClr val="CC3300"/>
              </a:solidFill>
              <a:effectLst/>
              <a:latin typeface="Arial Unicode MS" pitchFamily="34" charset="-128"/>
            </a:rPr>
            <a:t>concerns</a:t>
          </a:r>
        </a:p>
      </dgm:t>
    </dgm:pt>
    <dgm:pt modelId="{7DB4613E-BFDE-43C3-9D4B-DCB669B92945}" type="parTrans" cxnId="{54F14094-6D89-4A91-A2A4-7C29269994A1}">
      <dgm:prSet/>
      <dgm:spPr/>
      <dgm:t>
        <a:bodyPr/>
        <a:lstStyle/>
        <a:p>
          <a:endParaRPr lang="en-GB"/>
        </a:p>
      </dgm:t>
    </dgm:pt>
    <dgm:pt modelId="{FD94A470-6FDC-4626-829D-FD9C0EC4675F}" type="sibTrans" cxnId="{54F14094-6D89-4A91-A2A4-7C29269994A1}">
      <dgm:prSet/>
      <dgm:spPr/>
      <dgm:t>
        <a:bodyPr/>
        <a:lstStyle/>
        <a:p>
          <a:endParaRPr lang="en-GB"/>
        </a:p>
      </dgm:t>
    </dgm:pt>
    <dgm:pt modelId="{66572BDD-39A1-4621-8CBA-9BC0951E7883}">
      <dgm:prSet/>
      <dgm:spPr>
        <a:solidFill>
          <a:srgbClr val="00B0F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Trouble</a:t>
          </a:r>
        </a:p>
      </dgm:t>
    </dgm:pt>
    <dgm:pt modelId="{91E4BBF3-2813-482C-B9FC-70B19375C228}" type="parTrans" cxnId="{903DD1F0-88B4-44C3-AEB8-A90547AA29C6}">
      <dgm:prSet/>
      <dgm:spPr/>
      <dgm:t>
        <a:bodyPr/>
        <a:lstStyle/>
        <a:p>
          <a:endParaRPr lang="en-GB"/>
        </a:p>
      </dgm:t>
    </dgm:pt>
    <dgm:pt modelId="{B46BA118-6E36-400E-B3E4-7CB8D68BFB0E}" type="sibTrans" cxnId="{903DD1F0-88B4-44C3-AEB8-A90547AA29C6}">
      <dgm:prSet/>
      <dgm:spPr/>
      <dgm:t>
        <a:bodyPr/>
        <a:lstStyle/>
        <a:p>
          <a:endParaRPr lang="en-GB"/>
        </a:p>
      </dgm:t>
    </dgm:pt>
    <dgm:pt modelId="{9AEF7437-D083-48E0-B0BF-98ABFF0E18BB}">
      <dgm:prSet/>
      <dgm:spPr>
        <a:solidFill>
          <a:srgbClr val="00B0F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Toughness</a:t>
          </a:r>
        </a:p>
      </dgm:t>
    </dgm:pt>
    <dgm:pt modelId="{4C3F586E-35D5-4F21-8812-96EE079708A5}" type="parTrans" cxnId="{61CDEE50-0F49-4634-AAE8-FC13EA6137F3}">
      <dgm:prSet/>
      <dgm:spPr/>
      <dgm:t>
        <a:bodyPr/>
        <a:lstStyle/>
        <a:p>
          <a:endParaRPr lang="en-GB"/>
        </a:p>
      </dgm:t>
    </dgm:pt>
    <dgm:pt modelId="{9E44B537-BC05-4460-B107-741D9D02ABD9}" type="sibTrans" cxnId="{61CDEE50-0F49-4634-AAE8-FC13EA6137F3}">
      <dgm:prSet/>
      <dgm:spPr/>
      <dgm:t>
        <a:bodyPr/>
        <a:lstStyle/>
        <a:p>
          <a:endParaRPr lang="en-GB"/>
        </a:p>
      </dgm:t>
    </dgm:pt>
    <dgm:pt modelId="{70439503-1361-49C2-9847-00679C90DC4D}">
      <dgm:prSet/>
      <dgm:spPr>
        <a:solidFill>
          <a:srgbClr val="00B0F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Excitement</a:t>
          </a:r>
        </a:p>
      </dgm:t>
    </dgm:pt>
    <dgm:pt modelId="{A200C095-9D45-449D-A229-D5083324BF9B}" type="parTrans" cxnId="{6FA5AC0D-2032-44FC-8AB9-EC3DE982F961}">
      <dgm:prSet/>
      <dgm:spPr/>
      <dgm:t>
        <a:bodyPr/>
        <a:lstStyle/>
        <a:p>
          <a:endParaRPr lang="en-GB"/>
        </a:p>
      </dgm:t>
    </dgm:pt>
    <dgm:pt modelId="{34830124-8C59-42B1-9902-E352DC877EB0}" type="sibTrans" cxnId="{6FA5AC0D-2032-44FC-8AB9-EC3DE982F961}">
      <dgm:prSet/>
      <dgm:spPr/>
      <dgm:t>
        <a:bodyPr/>
        <a:lstStyle/>
        <a:p>
          <a:endParaRPr lang="en-GB"/>
        </a:p>
      </dgm:t>
    </dgm:pt>
    <dgm:pt modelId="{CCC49847-8013-4B7D-8CD9-B54394BF1728}">
      <dgm:prSet/>
      <dgm:spPr>
        <a:solidFill>
          <a:srgbClr val="00B0F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Smartness</a:t>
          </a:r>
        </a:p>
      </dgm:t>
    </dgm:pt>
    <dgm:pt modelId="{B93BD4AD-9753-4F5F-B2D2-AF0C64A26029}" type="parTrans" cxnId="{FB4EB8DE-06D9-4B1A-B192-D401A9CEED4C}">
      <dgm:prSet/>
      <dgm:spPr/>
      <dgm:t>
        <a:bodyPr/>
        <a:lstStyle/>
        <a:p>
          <a:endParaRPr lang="en-GB"/>
        </a:p>
      </dgm:t>
    </dgm:pt>
    <dgm:pt modelId="{FE8506D7-E751-40AF-98DA-359BE2E3D18A}" type="sibTrans" cxnId="{FB4EB8DE-06D9-4B1A-B192-D401A9CEED4C}">
      <dgm:prSet/>
      <dgm:spPr/>
      <dgm:t>
        <a:bodyPr/>
        <a:lstStyle/>
        <a:p>
          <a:endParaRPr lang="en-GB"/>
        </a:p>
      </dgm:t>
    </dgm:pt>
    <dgm:pt modelId="{316713B0-86E2-48B6-B20D-A60BC55E2BE3}">
      <dgm:prSet/>
      <dgm:spPr>
        <a:solidFill>
          <a:srgbClr val="00B0F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Fatalism</a:t>
          </a:r>
        </a:p>
      </dgm:t>
    </dgm:pt>
    <dgm:pt modelId="{1ECF9FBB-546B-4C33-A1C4-F6EFFCEDC504}" type="parTrans" cxnId="{6C80DC82-0038-46F6-8A8A-2FCE5E417B77}">
      <dgm:prSet/>
      <dgm:spPr/>
      <dgm:t>
        <a:bodyPr/>
        <a:lstStyle/>
        <a:p>
          <a:endParaRPr lang="en-GB"/>
        </a:p>
      </dgm:t>
    </dgm:pt>
    <dgm:pt modelId="{D07871F7-B311-469B-8B14-CDB48DF90D4C}" type="sibTrans" cxnId="{6C80DC82-0038-46F6-8A8A-2FCE5E417B77}">
      <dgm:prSet/>
      <dgm:spPr/>
      <dgm:t>
        <a:bodyPr/>
        <a:lstStyle/>
        <a:p>
          <a:endParaRPr lang="en-GB"/>
        </a:p>
      </dgm:t>
    </dgm:pt>
    <dgm:pt modelId="{09C0BF6C-C80E-49B5-A797-13FE9AA7A554}">
      <dgm:prSet/>
      <dgm:spPr>
        <a:solidFill>
          <a:srgbClr val="00B0F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Autonomy</a:t>
          </a:r>
        </a:p>
      </dgm:t>
    </dgm:pt>
    <dgm:pt modelId="{AAB4B07B-A436-4C2B-B57C-4DC0E2C7E8DC}" type="parTrans" cxnId="{81C14192-0A12-4DFF-8CE3-40FB63FE7770}">
      <dgm:prSet/>
      <dgm:spPr/>
      <dgm:t>
        <a:bodyPr/>
        <a:lstStyle/>
        <a:p>
          <a:endParaRPr lang="en-GB"/>
        </a:p>
      </dgm:t>
    </dgm:pt>
    <dgm:pt modelId="{2F029F53-C7C6-4DA5-8E76-99A0C88DF053}" type="sibTrans" cxnId="{81C14192-0A12-4DFF-8CE3-40FB63FE7770}">
      <dgm:prSet/>
      <dgm:spPr/>
      <dgm:t>
        <a:bodyPr/>
        <a:lstStyle/>
        <a:p>
          <a:endParaRPr lang="en-GB"/>
        </a:p>
      </dgm:t>
    </dgm:pt>
    <dgm:pt modelId="{E9ADFF04-8577-4EF9-8779-1B18A899369F}" type="pres">
      <dgm:prSet presAssocID="{4E69A7A4-784F-4976-8E49-400692907C6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0806987-67B3-45D6-96C2-99667BD0CDCC}" type="pres">
      <dgm:prSet presAssocID="{62452731-BC03-4B7E-9D0A-5A6FA25F5C4C}" presName="centerShape" presStyleLbl="node0" presStyleIdx="0" presStyleCnt="1"/>
      <dgm:spPr/>
    </dgm:pt>
    <dgm:pt modelId="{1EE9E736-7BEF-4C2C-AC48-9013C2597242}" type="pres">
      <dgm:prSet presAssocID="{91E4BBF3-2813-482C-B9FC-70B19375C228}" presName="Name9" presStyleLbl="parChTrans1D2" presStyleIdx="0" presStyleCnt="6"/>
      <dgm:spPr/>
    </dgm:pt>
    <dgm:pt modelId="{7A0DBE82-DE5F-4BBB-9FD6-ED41DB8D5B18}" type="pres">
      <dgm:prSet presAssocID="{91E4BBF3-2813-482C-B9FC-70B19375C228}" presName="connTx" presStyleLbl="parChTrans1D2" presStyleIdx="0" presStyleCnt="6"/>
      <dgm:spPr/>
    </dgm:pt>
    <dgm:pt modelId="{D9893B71-8F5F-484F-B358-B64287798A35}" type="pres">
      <dgm:prSet presAssocID="{66572BDD-39A1-4621-8CBA-9BC0951E7883}" presName="node" presStyleLbl="node1" presStyleIdx="0" presStyleCnt="6">
        <dgm:presLayoutVars>
          <dgm:bulletEnabled val="1"/>
        </dgm:presLayoutVars>
      </dgm:prSet>
      <dgm:spPr/>
    </dgm:pt>
    <dgm:pt modelId="{541D9ADB-A3F9-477D-9751-314B53238AA2}" type="pres">
      <dgm:prSet presAssocID="{4C3F586E-35D5-4F21-8812-96EE079708A5}" presName="Name9" presStyleLbl="parChTrans1D2" presStyleIdx="1" presStyleCnt="6"/>
      <dgm:spPr/>
    </dgm:pt>
    <dgm:pt modelId="{2C4A5325-8E7A-438F-AEE1-60BA584EEB25}" type="pres">
      <dgm:prSet presAssocID="{4C3F586E-35D5-4F21-8812-96EE079708A5}" presName="connTx" presStyleLbl="parChTrans1D2" presStyleIdx="1" presStyleCnt="6"/>
      <dgm:spPr/>
    </dgm:pt>
    <dgm:pt modelId="{B1F53CC8-2C3C-434C-86EB-F32DB3FAB8D1}" type="pres">
      <dgm:prSet presAssocID="{9AEF7437-D083-48E0-B0BF-98ABFF0E18BB}" presName="node" presStyleLbl="node1" presStyleIdx="1" presStyleCnt="6">
        <dgm:presLayoutVars>
          <dgm:bulletEnabled val="1"/>
        </dgm:presLayoutVars>
      </dgm:prSet>
      <dgm:spPr/>
    </dgm:pt>
    <dgm:pt modelId="{B0550B45-C63E-44B5-B393-2BB969B81693}" type="pres">
      <dgm:prSet presAssocID="{A200C095-9D45-449D-A229-D5083324BF9B}" presName="Name9" presStyleLbl="parChTrans1D2" presStyleIdx="2" presStyleCnt="6"/>
      <dgm:spPr/>
    </dgm:pt>
    <dgm:pt modelId="{12A7BE29-BFFB-40BD-B634-57266309FCAD}" type="pres">
      <dgm:prSet presAssocID="{A200C095-9D45-449D-A229-D5083324BF9B}" presName="connTx" presStyleLbl="parChTrans1D2" presStyleIdx="2" presStyleCnt="6"/>
      <dgm:spPr/>
    </dgm:pt>
    <dgm:pt modelId="{EBEB9926-8C29-428C-B20D-36D17BBAAC38}" type="pres">
      <dgm:prSet presAssocID="{70439503-1361-49C2-9847-00679C90DC4D}" presName="node" presStyleLbl="node1" presStyleIdx="2" presStyleCnt="6">
        <dgm:presLayoutVars>
          <dgm:bulletEnabled val="1"/>
        </dgm:presLayoutVars>
      </dgm:prSet>
      <dgm:spPr/>
    </dgm:pt>
    <dgm:pt modelId="{E515C51A-C14A-430F-A20A-88F0FB2737F9}" type="pres">
      <dgm:prSet presAssocID="{B93BD4AD-9753-4F5F-B2D2-AF0C64A26029}" presName="Name9" presStyleLbl="parChTrans1D2" presStyleIdx="3" presStyleCnt="6"/>
      <dgm:spPr/>
    </dgm:pt>
    <dgm:pt modelId="{E2A5A45A-7EA7-4EE1-89E3-9C0BA500FC92}" type="pres">
      <dgm:prSet presAssocID="{B93BD4AD-9753-4F5F-B2D2-AF0C64A26029}" presName="connTx" presStyleLbl="parChTrans1D2" presStyleIdx="3" presStyleCnt="6"/>
      <dgm:spPr/>
    </dgm:pt>
    <dgm:pt modelId="{4BA05BF8-1ADB-4A0F-A0D1-4ED5C2CA89B3}" type="pres">
      <dgm:prSet presAssocID="{CCC49847-8013-4B7D-8CD9-B54394BF1728}" presName="node" presStyleLbl="node1" presStyleIdx="3" presStyleCnt="6">
        <dgm:presLayoutVars>
          <dgm:bulletEnabled val="1"/>
        </dgm:presLayoutVars>
      </dgm:prSet>
      <dgm:spPr/>
    </dgm:pt>
    <dgm:pt modelId="{0C71A1AD-620B-4E7F-8953-D7A974997D63}" type="pres">
      <dgm:prSet presAssocID="{1ECF9FBB-546B-4C33-A1C4-F6EFFCEDC504}" presName="Name9" presStyleLbl="parChTrans1D2" presStyleIdx="4" presStyleCnt="6"/>
      <dgm:spPr/>
    </dgm:pt>
    <dgm:pt modelId="{F4F0369D-EBEA-4A40-A02F-335485E7F57D}" type="pres">
      <dgm:prSet presAssocID="{1ECF9FBB-546B-4C33-A1C4-F6EFFCEDC504}" presName="connTx" presStyleLbl="parChTrans1D2" presStyleIdx="4" presStyleCnt="6"/>
      <dgm:spPr/>
    </dgm:pt>
    <dgm:pt modelId="{4D188544-01D2-487F-8197-3B50B8D46CC5}" type="pres">
      <dgm:prSet presAssocID="{316713B0-86E2-48B6-B20D-A60BC55E2BE3}" presName="node" presStyleLbl="node1" presStyleIdx="4" presStyleCnt="6">
        <dgm:presLayoutVars>
          <dgm:bulletEnabled val="1"/>
        </dgm:presLayoutVars>
      </dgm:prSet>
      <dgm:spPr/>
    </dgm:pt>
    <dgm:pt modelId="{49C2640D-C9C5-4A08-96B5-E89BFDBD9C01}" type="pres">
      <dgm:prSet presAssocID="{AAB4B07B-A436-4C2B-B57C-4DC0E2C7E8DC}" presName="Name9" presStyleLbl="parChTrans1D2" presStyleIdx="5" presStyleCnt="6"/>
      <dgm:spPr/>
    </dgm:pt>
    <dgm:pt modelId="{EC6D6984-2354-4666-9DE0-2282AA71ACCD}" type="pres">
      <dgm:prSet presAssocID="{AAB4B07B-A436-4C2B-B57C-4DC0E2C7E8DC}" presName="connTx" presStyleLbl="parChTrans1D2" presStyleIdx="5" presStyleCnt="6"/>
      <dgm:spPr/>
    </dgm:pt>
    <dgm:pt modelId="{F56FD319-2733-4D0C-8EE0-DA85703D62DB}" type="pres">
      <dgm:prSet presAssocID="{09C0BF6C-C80E-49B5-A797-13FE9AA7A554}" presName="node" presStyleLbl="node1" presStyleIdx="5" presStyleCnt="6">
        <dgm:presLayoutVars>
          <dgm:bulletEnabled val="1"/>
        </dgm:presLayoutVars>
      </dgm:prSet>
      <dgm:spPr/>
    </dgm:pt>
  </dgm:ptLst>
  <dgm:cxnLst>
    <dgm:cxn modelId="{ABDA9D07-436F-472E-9CBB-9AE762C350A4}" type="presOf" srcId="{B93BD4AD-9753-4F5F-B2D2-AF0C64A26029}" destId="{E2A5A45A-7EA7-4EE1-89E3-9C0BA500FC92}" srcOrd="1" destOrd="0" presId="urn:microsoft.com/office/officeart/2005/8/layout/radial1"/>
    <dgm:cxn modelId="{6FA5AC0D-2032-44FC-8AB9-EC3DE982F961}" srcId="{62452731-BC03-4B7E-9D0A-5A6FA25F5C4C}" destId="{70439503-1361-49C2-9847-00679C90DC4D}" srcOrd="2" destOrd="0" parTransId="{A200C095-9D45-449D-A229-D5083324BF9B}" sibTransId="{34830124-8C59-42B1-9902-E352DC877EB0}"/>
    <dgm:cxn modelId="{26761326-FE8D-47A9-9AD5-4CAB76EA405A}" type="presOf" srcId="{AAB4B07B-A436-4C2B-B57C-4DC0E2C7E8DC}" destId="{49C2640D-C9C5-4A08-96B5-E89BFDBD9C01}" srcOrd="0" destOrd="0" presId="urn:microsoft.com/office/officeart/2005/8/layout/radial1"/>
    <dgm:cxn modelId="{BFBA853C-35AB-4022-9032-E6D432EE624F}" type="presOf" srcId="{A200C095-9D45-449D-A229-D5083324BF9B}" destId="{12A7BE29-BFFB-40BD-B634-57266309FCAD}" srcOrd="1" destOrd="0" presId="urn:microsoft.com/office/officeart/2005/8/layout/radial1"/>
    <dgm:cxn modelId="{73660140-88A5-48E4-B80E-1607CADD5857}" type="presOf" srcId="{62452731-BC03-4B7E-9D0A-5A6FA25F5C4C}" destId="{00806987-67B3-45D6-96C2-99667BD0CDCC}" srcOrd="0" destOrd="0" presId="urn:microsoft.com/office/officeart/2005/8/layout/radial1"/>
    <dgm:cxn modelId="{67D67C43-BA9E-4E8D-879A-79814DE16BF3}" type="presOf" srcId="{4E69A7A4-784F-4976-8E49-400692907C65}" destId="{E9ADFF04-8577-4EF9-8779-1B18A899369F}" srcOrd="0" destOrd="0" presId="urn:microsoft.com/office/officeart/2005/8/layout/radial1"/>
    <dgm:cxn modelId="{9437084A-7239-4D1D-9BD6-DB8A8ED91B3A}" type="presOf" srcId="{AAB4B07B-A436-4C2B-B57C-4DC0E2C7E8DC}" destId="{EC6D6984-2354-4666-9DE0-2282AA71ACCD}" srcOrd="1" destOrd="0" presId="urn:microsoft.com/office/officeart/2005/8/layout/radial1"/>
    <dgm:cxn modelId="{61CDEE50-0F49-4634-AAE8-FC13EA6137F3}" srcId="{62452731-BC03-4B7E-9D0A-5A6FA25F5C4C}" destId="{9AEF7437-D083-48E0-B0BF-98ABFF0E18BB}" srcOrd="1" destOrd="0" parTransId="{4C3F586E-35D5-4F21-8812-96EE079708A5}" sibTransId="{9E44B537-BC05-4460-B107-741D9D02ABD9}"/>
    <dgm:cxn modelId="{7FD9F251-B572-4442-9E09-244C6B0C5B50}" type="presOf" srcId="{1ECF9FBB-546B-4C33-A1C4-F6EFFCEDC504}" destId="{0C71A1AD-620B-4E7F-8953-D7A974997D63}" srcOrd="0" destOrd="0" presId="urn:microsoft.com/office/officeart/2005/8/layout/radial1"/>
    <dgm:cxn modelId="{39862556-2337-491F-A6CE-E4D5BC55C27A}" type="presOf" srcId="{70439503-1361-49C2-9847-00679C90DC4D}" destId="{EBEB9926-8C29-428C-B20D-36D17BBAAC38}" srcOrd="0" destOrd="0" presId="urn:microsoft.com/office/officeart/2005/8/layout/radial1"/>
    <dgm:cxn modelId="{4501A276-5832-4BFC-99B6-28EDC973513F}" type="presOf" srcId="{4C3F586E-35D5-4F21-8812-96EE079708A5}" destId="{541D9ADB-A3F9-477D-9751-314B53238AA2}" srcOrd="0" destOrd="0" presId="urn:microsoft.com/office/officeart/2005/8/layout/radial1"/>
    <dgm:cxn modelId="{EF5C1858-0BA2-46D4-88B4-A36954BAC97A}" type="presOf" srcId="{1ECF9FBB-546B-4C33-A1C4-F6EFFCEDC504}" destId="{F4F0369D-EBEA-4A40-A02F-335485E7F57D}" srcOrd="1" destOrd="0" presId="urn:microsoft.com/office/officeart/2005/8/layout/radial1"/>
    <dgm:cxn modelId="{6C80DC82-0038-46F6-8A8A-2FCE5E417B77}" srcId="{62452731-BC03-4B7E-9D0A-5A6FA25F5C4C}" destId="{316713B0-86E2-48B6-B20D-A60BC55E2BE3}" srcOrd="4" destOrd="0" parTransId="{1ECF9FBB-546B-4C33-A1C4-F6EFFCEDC504}" sibTransId="{D07871F7-B311-469B-8B14-CDB48DF90D4C}"/>
    <dgm:cxn modelId="{BD6BCE8D-676D-42CB-8BA4-E1F14710620D}" type="presOf" srcId="{91E4BBF3-2813-482C-B9FC-70B19375C228}" destId="{7A0DBE82-DE5F-4BBB-9FD6-ED41DB8D5B18}" srcOrd="1" destOrd="0" presId="urn:microsoft.com/office/officeart/2005/8/layout/radial1"/>
    <dgm:cxn modelId="{81C14192-0A12-4DFF-8CE3-40FB63FE7770}" srcId="{62452731-BC03-4B7E-9D0A-5A6FA25F5C4C}" destId="{09C0BF6C-C80E-49B5-A797-13FE9AA7A554}" srcOrd="5" destOrd="0" parTransId="{AAB4B07B-A436-4C2B-B57C-4DC0E2C7E8DC}" sibTransId="{2F029F53-C7C6-4DA5-8E76-99A0C88DF053}"/>
    <dgm:cxn modelId="{54F14094-6D89-4A91-A2A4-7C29269994A1}" srcId="{4E69A7A4-784F-4976-8E49-400692907C65}" destId="{62452731-BC03-4B7E-9D0A-5A6FA25F5C4C}" srcOrd="0" destOrd="0" parTransId="{7DB4613E-BFDE-43C3-9D4B-DCB669B92945}" sibTransId="{FD94A470-6FDC-4626-829D-FD9C0EC4675F}"/>
    <dgm:cxn modelId="{B269EB94-7EB3-45AB-8E79-0DAB1A7885AC}" type="presOf" srcId="{CCC49847-8013-4B7D-8CD9-B54394BF1728}" destId="{4BA05BF8-1ADB-4A0F-A0D1-4ED5C2CA89B3}" srcOrd="0" destOrd="0" presId="urn:microsoft.com/office/officeart/2005/8/layout/radial1"/>
    <dgm:cxn modelId="{F3162399-80C5-4A8C-9BF2-822A7834B058}" type="presOf" srcId="{4C3F586E-35D5-4F21-8812-96EE079708A5}" destId="{2C4A5325-8E7A-438F-AEE1-60BA584EEB25}" srcOrd="1" destOrd="0" presId="urn:microsoft.com/office/officeart/2005/8/layout/radial1"/>
    <dgm:cxn modelId="{D3949AB3-77C5-4226-AE53-C7E0E50F08E0}" type="presOf" srcId="{09C0BF6C-C80E-49B5-A797-13FE9AA7A554}" destId="{F56FD319-2733-4D0C-8EE0-DA85703D62DB}" srcOrd="0" destOrd="0" presId="urn:microsoft.com/office/officeart/2005/8/layout/radial1"/>
    <dgm:cxn modelId="{363207B5-4374-43E1-8C58-971D0DAEB4ED}" type="presOf" srcId="{9AEF7437-D083-48E0-B0BF-98ABFF0E18BB}" destId="{B1F53CC8-2C3C-434C-86EB-F32DB3FAB8D1}" srcOrd="0" destOrd="0" presId="urn:microsoft.com/office/officeart/2005/8/layout/radial1"/>
    <dgm:cxn modelId="{2709B8CF-265B-4D59-9194-AC0712E08766}" type="presOf" srcId="{316713B0-86E2-48B6-B20D-A60BC55E2BE3}" destId="{4D188544-01D2-487F-8197-3B50B8D46CC5}" srcOrd="0" destOrd="0" presId="urn:microsoft.com/office/officeart/2005/8/layout/radial1"/>
    <dgm:cxn modelId="{7E9204D7-F457-4869-BED5-1335A5A13EF2}" type="presOf" srcId="{66572BDD-39A1-4621-8CBA-9BC0951E7883}" destId="{D9893B71-8F5F-484F-B358-B64287798A35}" srcOrd="0" destOrd="0" presId="urn:microsoft.com/office/officeart/2005/8/layout/radial1"/>
    <dgm:cxn modelId="{96F462DD-D530-4DF5-B1CC-EA3F848E5BA5}" type="presOf" srcId="{91E4BBF3-2813-482C-B9FC-70B19375C228}" destId="{1EE9E736-7BEF-4C2C-AC48-9013C2597242}" srcOrd="0" destOrd="0" presId="urn:microsoft.com/office/officeart/2005/8/layout/radial1"/>
    <dgm:cxn modelId="{FB4EB8DE-06D9-4B1A-B192-D401A9CEED4C}" srcId="{62452731-BC03-4B7E-9D0A-5A6FA25F5C4C}" destId="{CCC49847-8013-4B7D-8CD9-B54394BF1728}" srcOrd="3" destOrd="0" parTransId="{B93BD4AD-9753-4F5F-B2D2-AF0C64A26029}" sibTransId="{FE8506D7-E751-40AF-98DA-359BE2E3D18A}"/>
    <dgm:cxn modelId="{D31358E0-41C6-4F9C-A8F6-C8D19312E2BF}" type="presOf" srcId="{A200C095-9D45-449D-A229-D5083324BF9B}" destId="{B0550B45-C63E-44B5-B393-2BB969B81693}" srcOrd="0" destOrd="0" presId="urn:microsoft.com/office/officeart/2005/8/layout/radial1"/>
    <dgm:cxn modelId="{903DD1F0-88B4-44C3-AEB8-A90547AA29C6}" srcId="{62452731-BC03-4B7E-9D0A-5A6FA25F5C4C}" destId="{66572BDD-39A1-4621-8CBA-9BC0951E7883}" srcOrd="0" destOrd="0" parTransId="{91E4BBF3-2813-482C-B9FC-70B19375C228}" sibTransId="{B46BA118-6E36-400E-B3E4-7CB8D68BFB0E}"/>
    <dgm:cxn modelId="{F00717F1-BC80-48F1-850D-20EDD604F392}" type="presOf" srcId="{B93BD4AD-9753-4F5F-B2D2-AF0C64A26029}" destId="{E515C51A-C14A-430F-A20A-88F0FB2737F9}" srcOrd="0" destOrd="0" presId="urn:microsoft.com/office/officeart/2005/8/layout/radial1"/>
    <dgm:cxn modelId="{840A83D2-ED86-4F9F-B481-56E790850038}" type="presParOf" srcId="{E9ADFF04-8577-4EF9-8779-1B18A899369F}" destId="{00806987-67B3-45D6-96C2-99667BD0CDCC}" srcOrd="0" destOrd="0" presId="urn:microsoft.com/office/officeart/2005/8/layout/radial1"/>
    <dgm:cxn modelId="{6765E624-D485-420E-A58D-BB809E512EFA}" type="presParOf" srcId="{E9ADFF04-8577-4EF9-8779-1B18A899369F}" destId="{1EE9E736-7BEF-4C2C-AC48-9013C2597242}" srcOrd="1" destOrd="0" presId="urn:microsoft.com/office/officeart/2005/8/layout/radial1"/>
    <dgm:cxn modelId="{87FD424B-9613-40B9-B36B-52CD81278584}" type="presParOf" srcId="{1EE9E736-7BEF-4C2C-AC48-9013C2597242}" destId="{7A0DBE82-DE5F-4BBB-9FD6-ED41DB8D5B18}" srcOrd="0" destOrd="0" presId="urn:microsoft.com/office/officeart/2005/8/layout/radial1"/>
    <dgm:cxn modelId="{DDD719D6-7347-4AE0-981E-93724B18E16E}" type="presParOf" srcId="{E9ADFF04-8577-4EF9-8779-1B18A899369F}" destId="{D9893B71-8F5F-484F-B358-B64287798A35}" srcOrd="2" destOrd="0" presId="urn:microsoft.com/office/officeart/2005/8/layout/radial1"/>
    <dgm:cxn modelId="{3AA0993C-E3E8-4DFE-B0CF-3644D77EB801}" type="presParOf" srcId="{E9ADFF04-8577-4EF9-8779-1B18A899369F}" destId="{541D9ADB-A3F9-477D-9751-314B53238AA2}" srcOrd="3" destOrd="0" presId="urn:microsoft.com/office/officeart/2005/8/layout/radial1"/>
    <dgm:cxn modelId="{90E1F75C-7BCB-4767-9139-0474834A3150}" type="presParOf" srcId="{541D9ADB-A3F9-477D-9751-314B53238AA2}" destId="{2C4A5325-8E7A-438F-AEE1-60BA584EEB25}" srcOrd="0" destOrd="0" presId="urn:microsoft.com/office/officeart/2005/8/layout/radial1"/>
    <dgm:cxn modelId="{ABE55C3E-A989-4DD9-8084-EB0CA0C45BD6}" type="presParOf" srcId="{E9ADFF04-8577-4EF9-8779-1B18A899369F}" destId="{B1F53CC8-2C3C-434C-86EB-F32DB3FAB8D1}" srcOrd="4" destOrd="0" presId="urn:microsoft.com/office/officeart/2005/8/layout/radial1"/>
    <dgm:cxn modelId="{1D577A57-96F1-429D-B72B-5B0D8DE06D82}" type="presParOf" srcId="{E9ADFF04-8577-4EF9-8779-1B18A899369F}" destId="{B0550B45-C63E-44B5-B393-2BB969B81693}" srcOrd="5" destOrd="0" presId="urn:microsoft.com/office/officeart/2005/8/layout/radial1"/>
    <dgm:cxn modelId="{A158A540-BD5D-4A16-A83F-85FC70227AFE}" type="presParOf" srcId="{B0550B45-C63E-44B5-B393-2BB969B81693}" destId="{12A7BE29-BFFB-40BD-B634-57266309FCAD}" srcOrd="0" destOrd="0" presId="urn:microsoft.com/office/officeart/2005/8/layout/radial1"/>
    <dgm:cxn modelId="{87820FFB-3C76-4836-9E11-C0A444102FFE}" type="presParOf" srcId="{E9ADFF04-8577-4EF9-8779-1B18A899369F}" destId="{EBEB9926-8C29-428C-B20D-36D17BBAAC38}" srcOrd="6" destOrd="0" presId="urn:microsoft.com/office/officeart/2005/8/layout/radial1"/>
    <dgm:cxn modelId="{7235801C-2C74-4794-98EB-B2D4F6881F2C}" type="presParOf" srcId="{E9ADFF04-8577-4EF9-8779-1B18A899369F}" destId="{E515C51A-C14A-430F-A20A-88F0FB2737F9}" srcOrd="7" destOrd="0" presId="urn:microsoft.com/office/officeart/2005/8/layout/radial1"/>
    <dgm:cxn modelId="{2F6BEFB1-A415-41C7-AA7D-ACCFF6F9EFF9}" type="presParOf" srcId="{E515C51A-C14A-430F-A20A-88F0FB2737F9}" destId="{E2A5A45A-7EA7-4EE1-89E3-9C0BA500FC92}" srcOrd="0" destOrd="0" presId="urn:microsoft.com/office/officeart/2005/8/layout/radial1"/>
    <dgm:cxn modelId="{9C921F69-6301-46A4-994E-3F476C95673B}" type="presParOf" srcId="{E9ADFF04-8577-4EF9-8779-1B18A899369F}" destId="{4BA05BF8-1ADB-4A0F-A0D1-4ED5C2CA89B3}" srcOrd="8" destOrd="0" presId="urn:microsoft.com/office/officeart/2005/8/layout/radial1"/>
    <dgm:cxn modelId="{69892AE8-7C06-4C9A-9D9C-3AE765E3FF80}" type="presParOf" srcId="{E9ADFF04-8577-4EF9-8779-1B18A899369F}" destId="{0C71A1AD-620B-4E7F-8953-D7A974997D63}" srcOrd="9" destOrd="0" presId="urn:microsoft.com/office/officeart/2005/8/layout/radial1"/>
    <dgm:cxn modelId="{64B5B3F1-2A47-40A0-B05B-6D615FB45858}" type="presParOf" srcId="{0C71A1AD-620B-4E7F-8953-D7A974997D63}" destId="{F4F0369D-EBEA-4A40-A02F-335485E7F57D}" srcOrd="0" destOrd="0" presId="urn:microsoft.com/office/officeart/2005/8/layout/radial1"/>
    <dgm:cxn modelId="{732383A0-48C8-433B-8EAD-498086E45E04}" type="presParOf" srcId="{E9ADFF04-8577-4EF9-8779-1B18A899369F}" destId="{4D188544-01D2-487F-8197-3B50B8D46CC5}" srcOrd="10" destOrd="0" presId="urn:microsoft.com/office/officeart/2005/8/layout/radial1"/>
    <dgm:cxn modelId="{D922DAEC-0635-43BB-B757-65A6B22F1F86}" type="presParOf" srcId="{E9ADFF04-8577-4EF9-8779-1B18A899369F}" destId="{49C2640D-C9C5-4A08-96B5-E89BFDBD9C01}" srcOrd="11" destOrd="0" presId="urn:microsoft.com/office/officeart/2005/8/layout/radial1"/>
    <dgm:cxn modelId="{280AA57E-574A-4944-A9E7-C7F2DE260A78}" type="presParOf" srcId="{49C2640D-C9C5-4A08-96B5-E89BFDBD9C01}" destId="{EC6D6984-2354-4666-9DE0-2282AA71ACCD}" srcOrd="0" destOrd="0" presId="urn:microsoft.com/office/officeart/2005/8/layout/radial1"/>
    <dgm:cxn modelId="{D78511AA-B794-409E-888E-4ECDA3EF5C37}" type="presParOf" srcId="{E9ADFF04-8577-4EF9-8779-1B18A899369F}" destId="{F56FD319-2733-4D0C-8EE0-DA85703D62DB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3E6B5C1-92F0-44D6-952A-C18026DE5F58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016A1125-C253-4043-9732-4CC7B6E5E18D}">
      <dgm:prSet custT="1"/>
      <dgm:spPr>
        <a:solidFill>
          <a:srgbClr val="99CCFF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GB" altLang="en-US" sz="3300" b="0" i="0" u="none" strike="noStrike" cap="none" normalizeH="0" baseline="0" dirty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endParaRP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GB" altLang="en-US" sz="2800" b="0" i="0" u="none" strike="noStrike" cap="none" normalizeH="0" baseline="0" dirty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</a:endParaRP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2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rPr>
            <a:t>Ignores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2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 Unicode MS" pitchFamily="34" charset="-128"/>
            </a:rPr>
            <a:t>Females</a:t>
          </a:r>
        </a:p>
      </dgm:t>
    </dgm:pt>
    <dgm:pt modelId="{D3F90555-3DFA-4F9F-B347-69B7EA8D15FE}" type="parTrans" cxnId="{3225F1E3-2906-4150-A159-565DEFEBF20A}">
      <dgm:prSet/>
      <dgm:spPr/>
      <dgm:t>
        <a:bodyPr/>
        <a:lstStyle/>
        <a:p>
          <a:endParaRPr lang="en-GB"/>
        </a:p>
      </dgm:t>
    </dgm:pt>
    <dgm:pt modelId="{A390752E-89D6-48D3-9525-3824D8266C05}" type="sibTrans" cxnId="{3225F1E3-2906-4150-A159-565DEFEBF20A}">
      <dgm:prSet/>
      <dgm:spPr/>
      <dgm:t>
        <a:bodyPr/>
        <a:lstStyle/>
        <a:p>
          <a:endParaRPr lang="en-GB"/>
        </a:p>
      </dgm:t>
    </dgm:pt>
    <dgm:pt modelId="{54BAC6EC-C00A-4D0E-82C3-B86591354C58}">
      <dgm:prSet custT="1"/>
      <dgm:spPr>
        <a:solidFill>
          <a:srgbClr val="00B0F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3200" b="0" i="0" u="none" strike="noStrike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Many middle-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3200" b="0" i="0" u="none" strike="noStrike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class also adopt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3200" b="0" i="0" u="none" strike="noStrike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‘focal concerns’</a:t>
          </a:r>
          <a:endParaRPr kumimoji="0" lang="en-GB" altLang="en-US" sz="3300" b="0" i="0" u="none" strike="noStrike" cap="none" normalizeH="0" baseline="0" dirty="0">
            <a:ln>
              <a:noFill/>
            </a:ln>
            <a:solidFill>
              <a:schemeClr val="bg2"/>
            </a:solidFill>
            <a:effectLst/>
            <a:latin typeface="Arial Unicode MS" pitchFamily="34" charset="-128"/>
          </a:endParaRPr>
        </a:p>
      </dgm:t>
    </dgm:pt>
    <dgm:pt modelId="{0950221B-56BE-4409-9DA1-69D300927EB6}" type="parTrans" cxnId="{6E7BEEA2-18E6-4858-91E9-54919ED11B20}">
      <dgm:prSet/>
      <dgm:spPr/>
      <dgm:t>
        <a:bodyPr/>
        <a:lstStyle/>
        <a:p>
          <a:endParaRPr lang="en-GB"/>
        </a:p>
      </dgm:t>
    </dgm:pt>
    <dgm:pt modelId="{6EDDE29A-A178-4548-9403-569FE0403DC0}" type="sibTrans" cxnId="{6E7BEEA2-18E6-4858-91E9-54919ED11B20}">
      <dgm:prSet/>
      <dgm:spPr/>
      <dgm:t>
        <a:bodyPr/>
        <a:lstStyle/>
        <a:p>
          <a:endParaRPr lang="en-GB"/>
        </a:p>
      </dgm:t>
    </dgm:pt>
    <dgm:pt modelId="{B70ADCC3-0C74-4A87-B2B7-85FEF7215DB8}">
      <dgm:prSet custT="1"/>
      <dgm:spPr>
        <a:solidFill>
          <a:srgbClr val="0070C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3200" b="0" i="0" u="none" strike="noStrike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And not all lower working-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3200" b="0" i="0" u="none" strike="noStrike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class adopt ‘focal concerns’</a:t>
          </a:r>
        </a:p>
      </dgm:t>
    </dgm:pt>
    <dgm:pt modelId="{4860CAC1-D363-42B2-BBF2-435A16326590}" type="parTrans" cxnId="{C5D76E24-C0AD-4678-B765-04561FBA2B46}">
      <dgm:prSet/>
      <dgm:spPr/>
      <dgm:t>
        <a:bodyPr/>
        <a:lstStyle/>
        <a:p>
          <a:endParaRPr lang="en-GB"/>
        </a:p>
      </dgm:t>
    </dgm:pt>
    <dgm:pt modelId="{10406E16-46FF-442A-B5FC-5321A39B07B1}" type="sibTrans" cxnId="{C5D76E24-C0AD-4678-B765-04561FBA2B46}">
      <dgm:prSet/>
      <dgm:spPr/>
      <dgm:t>
        <a:bodyPr/>
        <a:lstStyle/>
        <a:p>
          <a:endParaRPr lang="en-GB"/>
        </a:p>
      </dgm:t>
    </dgm:pt>
    <dgm:pt modelId="{66AB8E30-1319-4B83-9060-559CC87D3442}" type="pres">
      <dgm:prSet presAssocID="{C3E6B5C1-92F0-44D6-952A-C18026DE5F58}" presName="Name0" presStyleCnt="0">
        <dgm:presLayoutVars>
          <dgm:dir/>
          <dgm:animLvl val="lvl"/>
          <dgm:resizeHandles val="exact"/>
        </dgm:presLayoutVars>
      </dgm:prSet>
      <dgm:spPr/>
    </dgm:pt>
    <dgm:pt modelId="{EDBF42A7-FCFE-4BD2-A1CA-B894B164C848}" type="pres">
      <dgm:prSet presAssocID="{016A1125-C253-4043-9732-4CC7B6E5E18D}" presName="Name8" presStyleCnt="0"/>
      <dgm:spPr/>
    </dgm:pt>
    <dgm:pt modelId="{3A76A24F-FE80-457F-8AA4-E1BD56D39344}" type="pres">
      <dgm:prSet presAssocID="{016A1125-C253-4043-9732-4CC7B6E5E18D}" presName="level" presStyleLbl="node1" presStyleIdx="0" presStyleCnt="3">
        <dgm:presLayoutVars>
          <dgm:chMax val="1"/>
          <dgm:bulletEnabled val="1"/>
        </dgm:presLayoutVars>
      </dgm:prSet>
      <dgm:spPr/>
    </dgm:pt>
    <dgm:pt modelId="{8DA94343-96A8-47E9-B67C-3ECDE4101811}" type="pres">
      <dgm:prSet presAssocID="{016A1125-C253-4043-9732-4CC7B6E5E18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C95D1F2-C394-431A-9384-C4AAE1A04BFD}" type="pres">
      <dgm:prSet presAssocID="{54BAC6EC-C00A-4D0E-82C3-B86591354C58}" presName="Name8" presStyleCnt="0"/>
      <dgm:spPr/>
    </dgm:pt>
    <dgm:pt modelId="{3081240F-D341-49F9-8118-A7E5090019F0}" type="pres">
      <dgm:prSet presAssocID="{54BAC6EC-C00A-4D0E-82C3-B86591354C58}" presName="level" presStyleLbl="node1" presStyleIdx="1" presStyleCnt="3">
        <dgm:presLayoutVars>
          <dgm:chMax val="1"/>
          <dgm:bulletEnabled val="1"/>
        </dgm:presLayoutVars>
      </dgm:prSet>
      <dgm:spPr/>
    </dgm:pt>
    <dgm:pt modelId="{AC3C7F2A-4481-4C6E-AC0F-C35FAA050585}" type="pres">
      <dgm:prSet presAssocID="{54BAC6EC-C00A-4D0E-82C3-B86591354C5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E59AFED-A969-4A70-B9DA-1B29071B2A62}" type="pres">
      <dgm:prSet presAssocID="{B70ADCC3-0C74-4A87-B2B7-85FEF7215DB8}" presName="Name8" presStyleCnt="0"/>
      <dgm:spPr/>
    </dgm:pt>
    <dgm:pt modelId="{E813787A-F19D-448D-8748-258A35813D92}" type="pres">
      <dgm:prSet presAssocID="{B70ADCC3-0C74-4A87-B2B7-85FEF7215DB8}" presName="level" presStyleLbl="node1" presStyleIdx="2" presStyleCnt="3">
        <dgm:presLayoutVars>
          <dgm:chMax val="1"/>
          <dgm:bulletEnabled val="1"/>
        </dgm:presLayoutVars>
      </dgm:prSet>
      <dgm:spPr/>
    </dgm:pt>
    <dgm:pt modelId="{FACB31C0-F9C4-40BC-AC74-8E021EFF0806}" type="pres">
      <dgm:prSet presAssocID="{B70ADCC3-0C74-4A87-B2B7-85FEF7215DB8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560C600B-DCC0-4796-9371-5570532EA5DB}" type="presOf" srcId="{54BAC6EC-C00A-4D0E-82C3-B86591354C58}" destId="{AC3C7F2A-4481-4C6E-AC0F-C35FAA050585}" srcOrd="1" destOrd="0" presId="urn:microsoft.com/office/officeart/2005/8/layout/pyramid1"/>
    <dgm:cxn modelId="{C5D76E24-C0AD-4678-B765-04561FBA2B46}" srcId="{C3E6B5C1-92F0-44D6-952A-C18026DE5F58}" destId="{B70ADCC3-0C74-4A87-B2B7-85FEF7215DB8}" srcOrd="2" destOrd="0" parTransId="{4860CAC1-D363-42B2-BBF2-435A16326590}" sibTransId="{10406E16-46FF-442A-B5FC-5321A39B07B1}"/>
    <dgm:cxn modelId="{EDC6E333-6BC5-4EEC-940A-E0508C6FB362}" type="presOf" srcId="{C3E6B5C1-92F0-44D6-952A-C18026DE5F58}" destId="{66AB8E30-1319-4B83-9060-559CC87D3442}" srcOrd="0" destOrd="0" presId="urn:microsoft.com/office/officeart/2005/8/layout/pyramid1"/>
    <dgm:cxn modelId="{A91EF052-2192-4C23-A41C-88028FF8CC5F}" type="presOf" srcId="{54BAC6EC-C00A-4D0E-82C3-B86591354C58}" destId="{3081240F-D341-49F9-8118-A7E5090019F0}" srcOrd="0" destOrd="0" presId="urn:microsoft.com/office/officeart/2005/8/layout/pyramid1"/>
    <dgm:cxn modelId="{9AE2EF86-1028-48DC-B951-3C8CEDCC4D58}" type="presOf" srcId="{B70ADCC3-0C74-4A87-B2B7-85FEF7215DB8}" destId="{FACB31C0-F9C4-40BC-AC74-8E021EFF0806}" srcOrd="1" destOrd="0" presId="urn:microsoft.com/office/officeart/2005/8/layout/pyramid1"/>
    <dgm:cxn modelId="{6E7BEEA2-18E6-4858-91E9-54919ED11B20}" srcId="{C3E6B5C1-92F0-44D6-952A-C18026DE5F58}" destId="{54BAC6EC-C00A-4D0E-82C3-B86591354C58}" srcOrd="1" destOrd="0" parTransId="{0950221B-56BE-4409-9DA1-69D300927EB6}" sibTransId="{6EDDE29A-A178-4548-9403-569FE0403DC0}"/>
    <dgm:cxn modelId="{DEB0C4A6-7B9A-4D5A-86D3-3AB2A920F419}" type="presOf" srcId="{B70ADCC3-0C74-4A87-B2B7-85FEF7215DB8}" destId="{E813787A-F19D-448D-8748-258A35813D92}" srcOrd="0" destOrd="0" presId="urn:microsoft.com/office/officeart/2005/8/layout/pyramid1"/>
    <dgm:cxn modelId="{FE7E4CD6-390D-4DC8-9393-C508AD358CF8}" type="presOf" srcId="{016A1125-C253-4043-9732-4CC7B6E5E18D}" destId="{3A76A24F-FE80-457F-8AA4-E1BD56D39344}" srcOrd="0" destOrd="0" presId="urn:microsoft.com/office/officeart/2005/8/layout/pyramid1"/>
    <dgm:cxn modelId="{3225F1E3-2906-4150-A159-565DEFEBF20A}" srcId="{C3E6B5C1-92F0-44D6-952A-C18026DE5F58}" destId="{016A1125-C253-4043-9732-4CC7B6E5E18D}" srcOrd="0" destOrd="0" parTransId="{D3F90555-3DFA-4F9F-B347-69B7EA8D15FE}" sibTransId="{A390752E-89D6-48D3-9525-3824D8266C05}"/>
    <dgm:cxn modelId="{8FE54FE9-A47E-416C-B6A8-6B6F98E4B415}" type="presOf" srcId="{016A1125-C253-4043-9732-4CC7B6E5E18D}" destId="{8DA94343-96A8-47E9-B67C-3ECDE4101811}" srcOrd="1" destOrd="0" presId="urn:microsoft.com/office/officeart/2005/8/layout/pyramid1"/>
    <dgm:cxn modelId="{7F6B971B-EE20-4AF3-9FBD-683DF0875003}" type="presParOf" srcId="{66AB8E30-1319-4B83-9060-559CC87D3442}" destId="{EDBF42A7-FCFE-4BD2-A1CA-B894B164C848}" srcOrd="0" destOrd="0" presId="urn:microsoft.com/office/officeart/2005/8/layout/pyramid1"/>
    <dgm:cxn modelId="{D787D3E0-928C-46E3-B351-56AB3CAA5A20}" type="presParOf" srcId="{EDBF42A7-FCFE-4BD2-A1CA-B894B164C848}" destId="{3A76A24F-FE80-457F-8AA4-E1BD56D39344}" srcOrd="0" destOrd="0" presId="urn:microsoft.com/office/officeart/2005/8/layout/pyramid1"/>
    <dgm:cxn modelId="{15E53961-1EC9-43E2-AA09-C30F12F3DB3E}" type="presParOf" srcId="{EDBF42A7-FCFE-4BD2-A1CA-B894B164C848}" destId="{8DA94343-96A8-47E9-B67C-3ECDE4101811}" srcOrd="1" destOrd="0" presId="urn:microsoft.com/office/officeart/2005/8/layout/pyramid1"/>
    <dgm:cxn modelId="{1F57C315-B6CB-489E-A50A-F3FE5AC1E4D7}" type="presParOf" srcId="{66AB8E30-1319-4B83-9060-559CC87D3442}" destId="{1C95D1F2-C394-431A-9384-C4AAE1A04BFD}" srcOrd="1" destOrd="0" presId="urn:microsoft.com/office/officeart/2005/8/layout/pyramid1"/>
    <dgm:cxn modelId="{05BA3298-A144-4F11-85CF-BBC1EEE2BA3D}" type="presParOf" srcId="{1C95D1F2-C394-431A-9384-C4AAE1A04BFD}" destId="{3081240F-D341-49F9-8118-A7E5090019F0}" srcOrd="0" destOrd="0" presId="urn:microsoft.com/office/officeart/2005/8/layout/pyramid1"/>
    <dgm:cxn modelId="{5C845F2F-CBA2-4295-974A-16DC74A52148}" type="presParOf" srcId="{1C95D1F2-C394-431A-9384-C4AAE1A04BFD}" destId="{AC3C7F2A-4481-4C6E-AC0F-C35FAA050585}" srcOrd="1" destOrd="0" presId="urn:microsoft.com/office/officeart/2005/8/layout/pyramid1"/>
    <dgm:cxn modelId="{413B1BF8-02A3-4C70-A0E9-B1F39B91556D}" type="presParOf" srcId="{66AB8E30-1319-4B83-9060-559CC87D3442}" destId="{BE59AFED-A969-4A70-B9DA-1B29071B2A62}" srcOrd="2" destOrd="0" presId="urn:microsoft.com/office/officeart/2005/8/layout/pyramid1"/>
    <dgm:cxn modelId="{6D7ACC9B-8B7D-4871-AB2F-CBF8290A1A8A}" type="presParOf" srcId="{BE59AFED-A969-4A70-B9DA-1B29071B2A62}" destId="{E813787A-F19D-448D-8748-258A35813D92}" srcOrd="0" destOrd="0" presId="urn:microsoft.com/office/officeart/2005/8/layout/pyramid1"/>
    <dgm:cxn modelId="{7D27140A-A5F6-46E8-9BBD-962F2AEA4646}" type="presParOf" srcId="{BE59AFED-A969-4A70-B9DA-1B29071B2A62}" destId="{FACB31C0-F9C4-40BC-AC74-8E021EFF0806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5A5B39-A3BA-4BDA-9250-927315D699A7}">
      <dsp:nvSpPr>
        <dsp:cNvPr id="0" name=""/>
        <dsp:cNvSpPr/>
      </dsp:nvSpPr>
      <dsp:spPr>
        <a:xfrm>
          <a:off x="7799144" y="1533034"/>
          <a:ext cx="91440" cy="70190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01904"/>
              </a:lnTo>
            </a:path>
          </a:pathLst>
        </a:custGeom>
        <a:noFill/>
        <a:ln w="15875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5B5A0FD-0134-4F0D-A909-81959B57F111}">
      <dsp:nvSpPr>
        <dsp:cNvPr id="0" name=""/>
        <dsp:cNvSpPr/>
      </dsp:nvSpPr>
      <dsp:spPr>
        <a:xfrm>
          <a:off x="1899657" y="1533034"/>
          <a:ext cx="91440" cy="70190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01904"/>
              </a:lnTo>
            </a:path>
          </a:pathLst>
        </a:custGeom>
        <a:noFill/>
        <a:ln w="15875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287D2B-91BD-4138-9689-526185A52C34}">
      <dsp:nvSpPr>
        <dsp:cNvPr id="0" name=""/>
        <dsp:cNvSpPr/>
      </dsp:nvSpPr>
      <dsp:spPr>
        <a:xfrm>
          <a:off x="738663" y="508"/>
          <a:ext cx="2413426" cy="15325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DF44D3C-C684-46FC-BEFF-27D081739056}">
      <dsp:nvSpPr>
        <dsp:cNvPr id="0" name=""/>
        <dsp:cNvSpPr/>
      </dsp:nvSpPr>
      <dsp:spPr>
        <a:xfrm>
          <a:off x="1006822" y="255259"/>
          <a:ext cx="2413426" cy="1532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Believe that crime is beneficial for society</a:t>
          </a:r>
          <a:endParaRPr lang="en-US" sz="2200" kern="1200" dirty="0"/>
        </a:p>
      </dsp:txBody>
      <dsp:txXfrm>
        <a:off x="1051708" y="300145"/>
        <a:ext cx="2323654" cy="1442753"/>
      </dsp:txXfrm>
    </dsp:sp>
    <dsp:sp modelId="{E8685CB8-DC6F-4C13-AD3B-39592C0D24FC}">
      <dsp:nvSpPr>
        <dsp:cNvPr id="0" name=""/>
        <dsp:cNvSpPr/>
      </dsp:nvSpPr>
      <dsp:spPr>
        <a:xfrm>
          <a:off x="738663" y="2234939"/>
          <a:ext cx="2413426" cy="15325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511DDCE-2C09-48D7-8ECE-407E05FC05B0}">
      <dsp:nvSpPr>
        <dsp:cNvPr id="0" name=""/>
        <dsp:cNvSpPr/>
      </dsp:nvSpPr>
      <dsp:spPr>
        <a:xfrm>
          <a:off x="1006822" y="2489690"/>
          <a:ext cx="2413426" cy="1532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E.g., it can improve social integration and social regulation.</a:t>
          </a:r>
          <a:endParaRPr lang="en-US" sz="2200" kern="1200" dirty="0"/>
        </a:p>
      </dsp:txBody>
      <dsp:txXfrm>
        <a:off x="1051708" y="2534576"/>
        <a:ext cx="2323654" cy="1442753"/>
      </dsp:txXfrm>
    </dsp:sp>
    <dsp:sp modelId="{C8C8F196-6C22-4425-AAD9-77E97EB8BF28}">
      <dsp:nvSpPr>
        <dsp:cNvPr id="0" name=""/>
        <dsp:cNvSpPr/>
      </dsp:nvSpPr>
      <dsp:spPr>
        <a:xfrm>
          <a:off x="3688407" y="508"/>
          <a:ext cx="2413426" cy="15325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28E8A6C-3DB9-4C62-A968-82D1910696BC}">
      <dsp:nvSpPr>
        <dsp:cNvPr id="0" name=""/>
        <dsp:cNvSpPr/>
      </dsp:nvSpPr>
      <dsp:spPr>
        <a:xfrm>
          <a:off x="3956565" y="255259"/>
          <a:ext cx="2413426" cy="1532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analysis of crime starts with society as a whole</a:t>
          </a:r>
          <a:endParaRPr lang="en-US" sz="2200" kern="1200"/>
        </a:p>
      </dsp:txBody>
      <dsp:txXfrm>
        <a:off x="4001451" y="300145"/>
        <a:ext cx="2323654" cy="1442753"/>
      </dsp:txXfrm>
    </dsp:sp>
    <dsp:sp modelId="{B27487A1-507B-4195-9ACE-66832E879AF5}">
      <dsp:nvSpPr>
        <dsp:cNvPr id="0" name=""/>
        <dsp:cNvSpPr/>
      </dsp:nvSpPr>
      <dsp:spPr>
        <a:xfrm>
          <a:off x="6638151" y="508"/>
          <a:ext cx="2413426" cy="15325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AD4017E-B005-45E7-92FA-CF3901C4BE8D}">
      <dsp:nvSpPr>
        <dsp:cNvPr id="0" name=""/>
        <dsp:cNvSpPr/>
      </dsp:nvSpPr>
      <dsp:spPr>
        <a:xfrm>
          <a:off x="6906309" y="255259"/>
          <a:ext cx="2413426" cy="1532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explain crime by looking at the nature of society</a:t>
          </a:r>
          <a:endParaRPr lang="en-US" sz="2200" kern="1200"/>
        </a:p>
      </dsp:txBody>
      <dsp:txXfrm>
        <a:off x="6951195" y="300145"/>
        <a:ext cx="2323654" cy="1442753"/>
      </dsp:txXfrm>
    </dsp:sp>
    <dsp:sp modelId="{B43DD373-418B-4A44-A61C-66669B65AE33}">
      <dsp:nvSpPr>
        <dsp:cNvPr id="0" name=""/>
        <dsp:cNvSpPr/>
      </dsp:nvSpPr>
      <dsp:spPr>
        <a:xfrm>
          <a:off x="6638151" y="2234939"/>
          <a:ext cx="2413426" cy="15325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04DF5F4-BE92-4680-B3FE-1DF5B15C43B2}">
      <dsp:nvSpPr>
        <dsp:cNvPr id="0" name=""/>
        <dsp:cNvSpPr/>
      </dsp:nvSpPr>
      <dsp:spPr>
        <a:xfrm>
          <a:off x="6906309" y="2489690"/>
          <a:ext cx="2413426" cy="15325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rather than at individuals</a:t>
          </a:r>
          <a:endParaRPr lang="en-US" sz="2200" kern="1200"/>
        </a:p>
      </dsp:txBody>
      <dsp:txXfrm>
        <a:off x="6951195" y="2534576"/>
        <a:ext cx="2323654" cy="14427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AF1F96-3B90-480C-9E57-0E1FD2E1A138}">
      <dsp:nvSpPr>
        <dsp:cNvPr id="0" name=""/>
        <dsp:cNvSpPr/>
      </dsp:nvSpPr>
      <dsp:spPr>
        <a:xfrm>
          <a:off x="4985" y="928585"/>
          <a:ext cx="1049835" cy="1049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84E3E-2DA7-40E5-A419-1F2FBA8F32B4}">
      <dsp:nvSpPr>
        <dsp:cNvPr id="0" name=""/>
        <dsp:cNvSpPr/>
      </dsp:nvSpPr>
      <dsp:spPr>
        <a:xfrm>
          <a:off x="4985" y="2071540"/>
          <a:ext cx="2999531" cy="449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900" kern="1200"/>
            <a:t>Social Regulation:</a:t>
          </a:r>
        </a:p>
      </dsp:txBody>
      <dsp:txXfrm>
        <a:off x="4985" y="2071540"/>
        <a:ext cx="2999531" cy="449929"/>
      </dsp:txXfrm>
    </dsp:sp>
    <dsp:sp modelId="{F87128E5-E9AE-4126-9032-A408E5E8F218}">
      <dsp:nvSpPr>
        <dsp:cNvPr id="0" name=""/>
        <dsp:cNvSpPr/>
      </dsp:nvSpPr>
      <dsp:spPr>
        <a:xfrm>
          <a:off x="4985" y="2564781"/>
          <a:ext cx="2999531" cy="529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Reaffirming the Boundaries of Acceptable Behaviour</a:t>
          </a:r>
        </a:p>
      </dsp:txBody>
      <dsp:txXfrm>
        <a:off x="4985" y="2564781"/>
        <a:ext cx="2999531" cy="529358"/>
      </dsp:txXfrm>
    </dsp:sp>
    <dsp:sp modelId="{779DC336-F0BD-427E-8659-43669E2D6C05}">
      <dsp:nvSpPr>
        <dsp:cNvPr id="0" name=""/>
        <dsp:cNvSpPr/>
      </dsp:nvSpPr>
      <dsp:spPr>
        <a:xfrm>
          <a:off x="3529434" y="928585"/>
          <a:ext cx="1049835" cy="1049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19F056-CBE4-4F8D-A393-547BF7C7F283}">
      <dsp:nvSpPr>
        <dsp:cNvPr id="0" name=""/>
        <dsp:cNvSpPr/>
      </dsp:nvSpPr>
      <dsp:spPr>
        <a:xfrm>
          <a:off x="3529434" y="2071540"/>
          <a:ext cx="2999531" cy="449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900" kern="1200"/>
            <a:t>Social Integration</a:t>
          </a:r>
        </a:p>
      </dsp:txBody>
      <dsp:txXfrm>
        <a:off x="3529434" y="2071540"/>
        <a:ext cx="2999531" cy="449929"/>
      </dsp:txXfrm>
    </dsp:sp>
    <dsp:sp modelId="{EAE4B291-15BD-4C62-BE28-382731AA1407}">
      <dsp:nvSpPr>
        <dsp:cNvPr id="0" name=""/>
        <dsp:cNvSpPr/>
      </dsp:nvSpPr>
      <dsp:spPr>
        <a:xfrm>
          <a:off x="3529434" y="2564781"/>
          <a:ext cx="2999531" cy="529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Social Cohesion</a:t>
          </a:r>
        </a:p>
      </dsp:txBody>
      <dsp:txXfrm>
        <a:off x="3529434" y="2564781"/>
        <a:ext cx="2999531" cy="529358"/>
      </dsp:txXfrm>
    </dsp:sp>
    <dsp:sp modelId="{6C4A1075-BA0F-4FD2-8101-74720669DFBB}">
      <dsp:nvSpPr>
        <dsp:cNvPr id="0" name=""/>
        <dsp:cNvSpPr/>
      </dsp:nvSpPr>
      <dsp:spPr>
        <a:xfrm>
          <a:off x="7053883" y="928585"/>
          <a:ext cx="1049835" cy="1049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B43889-497F-46F6-9277-1897887814ED}">
      <dsp:nvSpPr>
        <dsp:cNvPr id="0" name=""/>
        <dsp:cNvSpPr/>
      </dsp:nvSpPr>
      <dsp:spPr>
        <a:xfrm>
          <a:off x="7053883" y="2071540"/>
          <a:ext cx="2999531" cy="449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900" kern="1200"/>
            <a:t>Social Change</a:t>
          </a:r>
        </a:p>
      </dsp:txBody>
      <dsp:txXfrm>
        <a:off x="7053883" y="2071540"/>
        <a:ext cx="2999531" cy="449929"/>
      </dsp:txXfrm>
    </dsp:sp>
    <dsp:sp modelId="{21C969DB-806D-4751-A4EC-981B6FB8A28D}">
      <dsp:nvSpPr>
        <dsp:cNvPr id="0" name=""/>
        <dsp:cNvSpPr/>
      </dsp:nvSpPr>
      <dsp:spPr>
        <a:xfrm>
          <a:off x="7053883" y="2564781"/>
          <a:ext cx="2999531" cy="529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7EC09-C088-4188-B194-B0F6B05EEE51}">
      <dsp:nvSpPr>
        <dsp:cNvPr id="0" name=""/>
        <dsp:cNvSpPr/>
      </dsp:nvSpPr>
      <dsp:spPr>
        <a:xfrm>
          <a:off x="0" y="133875"/>
          <a:ext cx="6492875" cy="15590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Depends on: </a:t>
          </a:r>
          <a:endParaRPr lang="en-US" sz="6500" kern="1200"/>
        </a:p>
      </dsp:txBody>
      <dsp:txXfrm>
        <a:off x="76105" y="209980"/>
        <a:ext cx="6340665" cy="1406815"/>
      </dsp:txXfrm>
    </dsp:sp>
    <dsp:sp modelId="{1CEF53EA-1595-4FD3-9A9E-95A0F908CF1E}">
      <dsp:nvSpPr>
        <dsp:cNvPr id="0" name=""/>
        <dsp:cNvSpPr/>
      </dsp:nvSpPr>
      <dsp:spPr>
        <a:xfrm>
          <a:off x="0" y="1692900"/>
          <a:ext cx="6492875" cy="34310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149" tIns="30480" rIns="170688" bIns="3048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200" kern="1200"/>
            <a:t>the level of internalization of norms, values and goals; </a:t>
          </a:r>
          <a:endParaRPr lang="en-US" sz="3200" kern="120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200" kern="1200"/>
            <a:t>perceived scope of possible actions; </a:t>
          </a:r>
          <a:endParaRPr lang="en-US" sz="3200" kern="120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200" kern="1200" dirty="0"/>
            <a:t>embeddedness of individual’s aspirations </a:t>
          </a:r>
          <a:endParaRPr lang="en-US" sz="3200" kern="1200" dirty="0"/>
        </a:p>
        <a:p>
          <a:pPr marL="228600" lvl="1" indent="-228600" algn="r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2400" kern="1200" dirty="0"/>
            <a:t>(Durkheim, 2006: 313-328)</a:t>
          </a:r>
          <a:endParaRPr lang="en-US" sz="2400" kern="1200" dirty="0"/>
        </a:p>
      </dsp:txBody>
      <dsp:txXfrm>
        <a:off x="0" y="1692900"/>
        <a:ext cx="6492875" cy="34310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9CEF94-FE89-4B37-89A4-549B7A80835E}">
      <dsp:nvSpPr>
        <dsp:cNvPr id="0" name=""/>
        <dsp:cNvSpPr/>
      </dsp:nvSpPr>
      <dsp:spPr>
        <a:xfrm>
          <a:off x="0" y="38875"/>
          <a:ext cx="5928344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Society exerted a powerful force on individuals</a:t>
          </a:r>
          <a:endParaRPr lang="en-US" sz="2800" kern="1200"/>
        </a:p>
      </dsp:txBody>
      <dsp:txXfrm>
        <a:off x="54373" y="93248"/>
        <a:ext cx="5819598" cy="1005094"/>
      </dsp:txXfrm>
    </dsp:sp>
    <dsp:sp modelId="{FB7C0889-7231-4D33-BE86-95390C8250FA}">
      <dsp:nvSpPr>
        <dsp:cNvPr id="0" name=""/>
        <dsp:cNvSpPr/>
      </dsp:nvSpPr>
      <dsp:spPr>
        <a:xfrm>
          <a:off x="0" y="1152715"/>
          <a:ext cx="5928344" cy="1449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8225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b="0" i="0" kern="1200" dirty="0"/>
            <a:t>People’s norms , beliefs, and values  </a:t>
          </a:r>
          <a:endParaRPr lang="en-US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b="0" i="0" kern="1200" dirty="0"/>
            <a:t>make up a collective consciousness</a:t>
          </a:r>
          <a:endParaRPr lang="en-US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b="0" i="0" kern="1200" dirty="0"/>
            <a:t>or a shared way of understanding and behaving in the world</a:t>
          </a:r>
          <a:endParaRPr lang="en-US" sz="2200" kern="1200" dirty="0"/>
        </a:p>
      </dsp:txBody>
      <dsp:txXfrm>
        <a:off x="0" y="1152715"/>
        <a:ext cx="5928344" cy="1449000"/>
      </dsp:txXfrm>
    </dsp:sp>
    <dsp:sp modelId="{C60CBC43-9E28-4294-AC1A-E2F8A98201A6}">
      <dsp:nvSpPr>
        <dsp:cNvPr id="0" name=""/>
        <dsp:cNvSpPr/>
      </dsp:nvSpPr>
      <dsp:spPr>
        <a:xfrm>
          <a:off x="0" y="2601715"/>
          <a:ext cx="5928344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Social Integration</a:t>
          </a:r>
          <a:endParaRPr lang="en-US" sz="2800" kern="1200" dirty="0"/>
        </a:p>
      </dsp:txBody>
      <dsp:txXfrm>
        <a:off x="54373" y="2656088"/>
        <a:ext cx="5819598" cy="10050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9CEF94-FE89-4B37-89A4-549B7A80835E}">
      <dsp:nvSpPr>
        <dsp:cNvPr id="0" name=""/>
        <dsp:cNvSpPr/>
      </dsp:nvSpPr>
      <dsp:spPr>
        <a:xfrm>
          <a:off x="0" y="28840"/>
          <a:ext cx="5928344" cy="198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b="0" i="0" kern="1200" dirty="0"/>
            <a:t>Deviance had the following functions:</a:t>
          </a:r>
          <a:endParaRPr lang="en-US" sz="5000" kern="1200" dirty="0"/>
        </a:p>
      </dsp:txBody>
      <dsp:txXfrm>
        <a:off x="97095" y="125935"/>
        <a:ext cx="5734154" cy="1794810"/>
      </dsp:txXfrm>
    </dsp:sp>
    <dsp:sp modelId="{FB7C0889-7231-4D33-BE86-95390C8250FA}">
      <dsp:nvSpPr>
        <dsp:cNvPr id="0" name=""/>
        <dsp:cNvSpPr/>
      </dsp:nvSpPr>
      <dsp:spPr>
        <a:xfrm>
          <a:off x="0" y="2017840"/>
          <a:ext cx="5928344" cy="1707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8225" tIns="30480" rIns="170688" bIns="30480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800" b="0" i="0" kern="1200"/>
            <a:t>Boundary maintenance</a:t>
          </a:r>
          <a:endParaRPr lang="en-US" sz="3800" kern="1200" dirty="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GB" sz="3800" b="0" i="0" kern="1200" dirty="0"/>
            <a:t>Social change</a:t>
          </a:r>
        </a:p>
        <a:p>
          <a:pPr marL="228600" lvl="1" indent="-228600" algn="r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Franklin Gothic Book" panose="020F0502020204030204"/>
            </a:rPr>
            <a:t>(Stark, Doyle &amp; Rushing, 1983)</a:t>
          </a:r>
          <a:endParaRPr lang="en-GB" sz="2400" b="0" i="0" kern="1200" dirty="0"/>
        </a:p>
      </dsp:txBody>
      <dsp:txXfrm>
        <a:off x="0" y="2017840"/>
        <a:ext cx="5928344" cy="170775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8E34D6-8881-4240-8A3D-A62755C09EB7}">
      <dsp:nvSpPr>
        <dsp:cNvPr id="0" name=""/>
        <dsp:cNvSpPr/>
      </dsp:nvSpPr>
      <dsp:spPr>
        <a:xfrm rot="5400000">
          <a:off x="6452367" y="-2732494"/>
          <a:ext cx="774688" cy="6437376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i="0" kern="1200"/>
            <a:t>NOT to remove crime from society altogether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i="0" kern="1200"/>
            <a:t>because society ‘needed’ crime</a:t>
          </a:r>
          <a:endParaRPr lang="en-US" sz="2000" kern="1200"/>
        </a:p>
      </dsp:txBody>
      <dsp:txXfrm rot="-5400000">
        <a:off x="3621024" y="136666"/>
        <a:ext cx="6399559" cy="699054"/>
      </dsp:txXfrm>
    </dsp:sp>
    <dsp:sp modelId="{F7DC52C5-B8FC-4FF5-8183-6A4310305794}">
      <dsp:nvSpPr>
        <dsp:cNvPr id="0" name=""/>
        <dsp:cNvSpPr/>
      </dsp:nvSpPr>
      <dsp:spPr>
        <a:xfrm>
          <a:off x="0" y="2013"/>
          <a:ext cx="3621024" cy="96836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dirty="0"/>
            <a:t>The Function of Punishment</a:t>
          </a:r>
          <a:endParaRPr lang="en-US" sz="2700" kern="1200" dirty="0"/>
        </a:p>
      </dsp:txBody>
      <dsp:txXfrm>
        <a:off x="47271" y="49284"/>
        <a:ext cx="3526482" cy="873819"/>
      </dsp:txXfrm>
    </dsp:sp>
    <dsp:sp modelId="{E6E55462-0930-4DC5-9C36-4CEB3CD581BC}">
      <dsp:nvSpPr>
        <dsp:cNvPr id="0" name=""/>
        <dsp:cNvSpPr/>
      </dsp:nvSpPr>
      <dsp:spPr>
        <a:xfrm rot="5400000">
          <a:off x="6452367" y="-1715715"/>
          <a:ext cx="774688" cy="6437376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i="0" kern="1200"/>
            <a:t>control crime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i="0" kern="1200"/>
            <a:t>and to maintain the collective sentiments</a:t>
          </a:r>
          <a:endParaRPr lang="en-US" sz="2000" kern="1200"/>
        </a:p>
      </dsp:txBody>
      <dsp:txXfrm rot="-5400000">
        <a:off x="3621024" y="1153445"/>
        <a:ext cx="6399559" cy="699054"/>
      </dsp:txXfrm>
    </dsp:sp>
    <dsp:sp modelId="{CFAA7F11-CC4D-4222-8D6D-18CAD59A7A48}">
      <dsp:nvSpPr>
        <dsp:cNvPr id="0" name=""/>
        <dsp:cNvSpPr/>
      </dsp:nvSpPr>
      <dsp:spPr>
        <a:xfrm>
          <a:off x="0" y="1018792"/>
          <a:ext cx="3621024" cy="96836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dirty="0"/>
            <a:t>Punishment helped</a:t>
          </a:r>
          <a:endParaRPr lang="en-US" sz="2700" kern="1200" dirty="0"/>
        </a:p>
      </dsp:txBody>
      <dsp:txXfrm>
        <a:off x="47271" y="1066063"/>
        <a:ext cx="3526482" cy="873819"/>
      </dsp:txXfrm>
    </dsp:sp>
    <dsp:sp modelId="{CA64E3BF-9A98-4D83-A05F-056527BFA961}">
      <dsp:nvSpPr>
        <dsp:cNvPr id="0" name=""/>
        <dsp:cNvSpPr/>
      </dsp:nvSpPr>
      <dsp:spPr>
        <a:xfrm rot="5400000">
          <a:off x="6452367" y="-698935"/>
          <a:ext cx="774688" cy="6437376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i="0" kern="1200"/>
            <a:t>‘serves to heal the wounds done to the collective sentiments’</a:t>
          </a:r>
          <a:endParaRPr lang="en-US" sz="2000" kern="1200"/>
        </a:p>
      </dsp:txBody>
      <dsp:txXfrm rot="-5400000">
        <a:off x="3621024" y="2170225"/>
        <a:ext cx="6399559" cy="699054"/>
      </dsp:txXfrm>
    </dsp:sp>
    <dsp:sp modelId="{F13F803B-3FC2-4531-9896-190EBF8B159C}">
      <dsp:nvSpPr>
        <dsp:cNvPr id="0" name=""/>
        <dsp:cNvSpPr/>
      </dsp:nvSpPr>
      <dsp:spPr>
        <a:xfrm>
          <a:off x="0" y="2035571"/>
          <a:ext cx="3621024" cy="96836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dirty="0"/>
            <a:t>Punishment</a:t>
          </a:r>
          <a:endParaRPr lang="en-US" sz="2700" kern="1200" dirty="0"/>
        </a:p>
      </dsp:txBody>
      <dsp:txXfrm>
        <a:off x="47271" y="2082842"/>
        <a:ext cx="3526482" cy="873819"/>
      </dsp:txXfrm>
    </dsp:sp>
    <dsp:sp modelId="{1BB76A2D-E252-422F-8BA0-2A2F7BC04F6F}">
      <dsp:nvSpPr>
        <dsp:cNvPr id="0" name=""/>
        <dsp:cNvSpPr/>
      </dsp:nvSpPr>
      <dsp:spPr>
        <a:xfrm rot="5400000">
          <a:off x="6452367" y="317843"/>
          <a:ext cx="774688" cy="6437376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i="0" u="sng" kern="1200" dirty="0"/>
            <a:t>BOTH</a:t>
          </a:r>
          <a:r>
            <a:rPr lang="en-GB" sz="2000" b="0" i="0" kern="1200" dirty="0"/>
            <a:t> crime and punishment to be in balance and to be able to change</a:t>
          </a:r>
          <a:endParaRPr lang="en-US" sz="2000" kern="1200" dirty="0"/>
        </a:p>
      </dsp:txBody>
      <dsp:txXfrm rot="-5400000">
        <a:off x="3621024" y="3187004"/>
        <a:ext cx="6399559" cy="699054"/>
      </dsp:txXfrm>
    </dsp:sp>
    <dsp:sp modelId="{FF699AD1-7182-483C-9D84-192F787D7425}">
      <dsp:nvSpPr>
        <dsp:cNvPr id="0" name=""/>
        <dsp:cNvSpPr/>
      </dsp:nvSpPr>
      <dsp:spPr>
        <a:xfrm>
          <a:off x="0" y="3052350"/>
          <a:ext cx="3621024" cy="96836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 </a:t>
          </a:r>
          <a:r>
            <a:rPr lang="en-GB" sz="2700" b="0" i="0" kern="1200" dirty="0"/>
            <a:t>Healthy Society Requires </a:t>
          </a:r>
          <a:endParaRPr lang="en-US" sz="2700" kern="1200" dirty="0"/>
        </a:p>
      </dsp:txBody>
      <dsp:txXfrm>
        <a:off x="47271" y="3099621"/>
        <a:ext cx="3526482" cy="87381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9045DC-B34A-4E02-B4AF-5E940D78DA94}">
      <dsp:nvSpPr>
        <dsp:cNvPr id="0" name=""/>
        <dsp:cNvSpPr/>
      </dsp:nvSpPr>
      <dsp:spPr>
        <a:xfrm>
          <a:off x="4714" y="209847"/>
          <a:ext cx="1807368" cy="4896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Conformity</a:t>
          </a:r>
          <a:r>
            <a:rPr lang="en-GB" sz="1700" kern="1200" dirty="0"/>
            <a:t>: </a:t>
          </a:r>
          <a:endParaRPr lang="en-US" sz="1700" kern="1200" dirty="0"/>
        </a:p>
      </dsp:txBody>
      <dsp:txXfrm>
        <a:off x="4714" y="209847"/>
        <a:ext cx="1807368" cy="489600"/>
      </dsp:txXfrm>
    </dsp:sp>
    <dsp:sp modelId="{13536903-C7FB-4077-A3A3-BA7397DD1B9E}">
      <dsp:nvSpPr>
        <dsp:cNvPr id="0" name=""/>
        <dsp:cNvSpPr/>
      </dsp:nvSpPr>
      <dsp:spPr>
        <a:xfrm>
          <a:off x="4714" y="699447"/>
          <a:ext cx="1807368" cy="311343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pursing cultural goals through socially approved means</a:t>
          </a:r>
          <a:endParaRPr lang="en-US" sz="1700" kern="1200" dirty="0"/>
        </a:p>
      </dsp:txBody>
      <dsp:txXfrm>
        <a:off x="4714" y="699447"/>
        <a:ext cx="1807368" cy="3113430"/>
      </dsp:txXfrm>
    </dsp:sp>
    <dsp:sp modelId="{B971AA19-63FA-455A-8273-F79B0F48D05F}">
      <dsp:nvSpPr>
        <dsp:cNvPr id="0" name=""/>
        <dsp:cNvSpPr/>
      </dsp:nvSpPr>
      <dsp:spPr>
        <a:xfrm>
          <a:off x="2065115" y="209847"/>
          <a:ext cx="1807368" cy="4896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Innovation</a:t>
          </a:r>
          <a:r>
            <a:rPr lang="en-GB" sz="1700" kern="1200" dirty="0"/>
            <a:t>: </a:t>
          </a:r>
          <a:endParaRPr lang="en-US" sz="1700" kern="1200" dirty="0"/>
        </a:p>
      </dsp:txBody>
      <dsp:txXfrm>
        <a:off x="2065115" y="209847"/>
        <a:ext cx="1807368" cy="489600"/>
      </dsp:txXfrm>
    </dsp:sp>
    <dsp:sp modelId="{744F1F60-9054-4BC4-90A4-3D3F66558F29}">
      <dsp:nvSpPr>
        <dsp:cNvPr id="0" name=""/>
        <dsp:cNvSpPr/>
      </dsp:nvSpPr>
      <dsp:spPr>
        <a:xfrm>
          <a:off x="2065115" y="699447"/>
          <a:ext cx="1807368" cy="311343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using socially unapproved or unconventional means to obtain culturally approved goals. Example: dealing drugs or stealing to achieve financial security</a:t>
          </a:r>
          <a:endParaRPr lang="en-US" sz="1700" kern="1200" dirty="0"/>
        </a:p>
      </dsp:txBody>
      <dsp:txXfrm>
        <a:off x="2065115" y="699447"/>
        <a:ext cx="1807368" cy="3113430"/>
      </dsp:txXfrm>
    </dsp:sp>
    <dsp:sp modelId="{E1FBA541-9898-40ED-AA70-B80BEA020C2D}">
      <dsp:nvSpPr>
        <dsp:cNvPr id="0" name=""/>
        <dsp:cNvSpPr/>
      </dsp:nvSpPr>
      <dsp:spPr>
        <a:xfrm>
          <a:off x="4125515" y="209847"/>
          <a:ext cx="1807368" cy="4896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Ritualism</a:t>
          </a:r>
          <a:r>
            <a:rPr lang="en-GB" sz="1700" kern="1200" dirty="0"/>
            <a:t>: </a:t>
          </a:r>
          <a:endParaRPr lang="en-US" sz="1700" kern="1200" dirty="0"/>
        </a:p>
      </dsp:txBody>
      <dsp:txXfrm>
        <a:off x="4125515" y="209847"/>
        <a:ext cx="1807368" cy="489600"/>
      </dsp:txXfrm>
    </dsp:sp>
    <dsp:sp modelId="{B713B3C2-DE4D-473D-89DE-3F581D02AD86}">
      <dsp:nvSpPr>
        <dsp:cNvPr id="0" name=""/>
        <dsp:cNvSpPr/>
      </dsp:nvSpPr>
      <dsp:spPr>
        <a:xfrm>
          <a:off x="4125515" y="699447"/>
          <a:ext cx="1807368" cy="311343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using the same socially approved means to achieve less elusive goals (more modest and humbler)</a:t>
          </a:r>
          <a:endParaRPr lang="en-US" sz="1700" kern="1200" dirty="0"/>
        </a:p>
      </dsp:txBody>
      <dsp:txXfrm>
        <a:off x="4125515" y="699447"/>
        <a:ext cx="1807368" cy="3113430"/>
      </dsp:txXfrm>
    </dsp:sp>
    <dsp:sp modelId="{D13FA6ED-16A3-4AE5-8622-56F235FC973B}">
      <dsp:nvSpPr>
        <dsp:cNvPr id="0" name=""/>
        <dsp:cNvSpPr/>
      </dsp:nvSpPr>
      <dsp:spPr>
        <a:xfrm>
          <a:off x="6185916" y="209847"/>
          <a:ext cx="1807368" cy="4896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Retreatism</a:t>
          </a:r>
          <a:r>
            <a:rPr lang="en-GB" sz="1700" kern="1200" dirty="0"/>
            <a:t>: </a:t>
          </a:r>
          <a:endParaRPr lang="en-US" sz="1700" kern="1200" dirty="0"/>
        </a:p>
      </dsp:txBody>
      <dsp:txXfrm>
        <a:off x="6185916" y="209847"/>
        <a:ext cx="1807368" cy="489600"/>
      </dsp:txXfrm>
    </dsp:sp>
    <dsp:sp modelId="{566F71C8-E725-401F-8080-DB90D545ABD8}">
      <dsp:nvSpPr>
        <dsp:cNvPr id="0" name=""/>
        <dsp:cNvSpPr/>
      </dsp:nvSpPr>
      <dsp:spPr>
        <a:xfrm>
          <a:off x="6185916" y="699447"/>
          <a:ext cx="1807368" cy="311343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to reject both the cultural goals and the means to obtain it, then find a way to escape it</a:t>
          </a:r>
          <a:endParaRPr lang="en-US" sz="1700" kern="1200" dirty="0"/>
        </a:p>
      </dsp:txBody>
      <dsp:txXfrm>
        <a:off x="6185916" y="699447"/>
        <a:ext cx="1807368" cy="3113430"/>
      </dsp:txXfrm>
    </dsp:sp>
    <dsp:sp modelId="{501EB801-A9F8-4FA8-B27C-8730E3583E6F}">
      <dsp:nvSpPr>
        <dsp:cNvPr id="0" name=""/>
        <dsp:cNvSpPr/>
      </dsp:nvSpPr>
      <dsp:spPr>
        <a:xfrm>
          <a:off x="8246316" y="209847"/>
          <a:ext cx="1807368" cy="4896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Rebellion</a:t>
          </a:r>
          <a:r>
            <a:rPr lang="en-GB" sz="1700" kern="1200" dirty="0"/>
            <a:t>: </a:t>
          </a:r>
          <a:endParaRPr lang="en-US" sz="1700" kern="1200" dirty="0"/>
        </a:p>
      </dsp:txBody>
      <dsp:txXfrm>
        <a:off x="8246316" y="209847"/>
        <a:ext cx="1807368" cy="489600"/>
      </dsp:txXfrm>
    </dsp:sp>
    <dsp:sp modelId="{D629DD0E-B540-4F9E-92CA-4DC86C893BB6}">
      <dsp:nvSpPr>
        <dsp:cNvPr id="0" name=""/>
        <dsp:cNvSpPr/>
      </dsp:nvSpPr>
      <dsp:spPr>
        <a:xfrm>
          <a:off x="8246316" y="699447"/>
          <a:ext cx="1807368" cy="311343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to reject the cultural goals and means, then work to replace them</a:t>
          </a:r>
          <a:endParaRPr lang="en-US" sz="1700" kern="1200" dirty="0"/>
        </a:p>
      </dsp:txBody>
      <dsp:txXfrm>
        <a:off x="8246316" y="699447"/>
        <a:ext cx="1807368" cy="311343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AFABB2-9F77-4445-BD47-9B4531EE50B3}">
      <dsp:nvSpPr>
        <dsp:cNvPr id="0" name=""/>
        <dsp:cNvSpPr/>
      </dsp:nvSpPr>
      <dsp:spPr>
        <a:xfrm>
          <a:off x="0" y="63652"/>
          <a:ext cx="6492875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Use of official statistics: </a:t>
          </a:r>
          <a:endParaRPr lang="en-US" sz="2300" kern="1200"/>
        </a:p>
      </dsp:txBody>
      <dsp:txXfrm>
        <a:off x="26930" y="90582"/>
        <a:ext cx="6439015" cy="497795"/>
      </dsp:txXfrm>
    </dsp:sp>
    <dsp:sp modelId="{224AC1CE-6207-4DE9-9C8A-F6E4F32928FD}">
      <dsp:nvSpPr>
        <dsp:cNvPr id="0" name=""/>
        <dsp:cNvSpPr/>
      </dsp:nvSpPr>
      <dsp:spPr>
        <a:xfrm>
          <a:off x="0" y="615307"/>
          <a:ext cx="6492875" cy="928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149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that a higher proportion of acquisitive crime is committed </a:t>
          </a:r>
          <a:endParaRPr lang="en-US" sz="1800" kern="1200"/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by those from unskilled manual backgrounds </a:t>
          </a:r>
          <a:endParaRPr lang="en-US" sz="1800" kern="1200"/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or ‘lower social classes’</a:t>
          </a:r>
          <a:endParaRPr lang="en-US" sz="1800" kern="1200"/>
        </a:p>
      </dsp:txBody>
      <dsp:txXfrm>
        <a:off x="0" y="615307"/>
        <a:ext cx="6492875" cy="928395"/>
      </dsp:txXfrm>
    </dsp:sp>
    <dsp:sp modelId="{6BFF6CB4-29BF-4C68-8BA3-AC9A321C32CE}">
      <dsp:nvSpPr>
        <dsp:cNvPr id="0" name=""/>
        <dsp:cNvSpPr/>
      </dsp:nvSpPr>
      <dsp:spPr>
        <a:xfrm>
          <a:off x="0" y="1543702"/>
          <a:ext cx="6492875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 American society promoted material success as:</a:t>
          </a:r>
          <a:endParaRPr lang="en-US" sz="2300" kern="1200"/>
        </a:p>
      </dsp:txBody>
      <dsp:txXfrm>
        <a:off x="26930" y="1570632"/>
        <a:ext cx="6439015" cy="497795"/>
      </dsp:txXfrm>
    </dsp:sp>
    <dsp:sp modelId="{72D4406D-1569-43C4-8126-BFDE21D54C03}">
      <dsp:nvSpPr>
        <dsp:cNvPr id="0" name=""/>
        <dsp:cNvSpPr/>
      </dsp:nvSpPr>
      <dsp:spPr>
        <a:xfrm>
          <a:off x="0" y="2095357"/>
          <a:ext cx="6492875" cy="1571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149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‘Legitimate Goal’</a:t>
          </a:r>
          <a:endParaRPr lang="en-US" sz="1800" kern="1200"/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Material Success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‘Legitimate Means’</a:t>
          </a:r>
          <a:endParaRPr lang="en-US" sz="1800" kern="1200"/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encouraged self-discipline </a:t>
          </a:r>
          <a:endParaRPr lang="en-US" sz="1800" kern="1200"/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hard work</a:t>
          </a:r>
          <a:endParaRPr lang="en-US" sz="1800" kern="1200"/>
        </a:p>
      </dsp:txBody>
      <dsp:txXfrm>
        <a:off x="0" y="2095357"/>
        <a:ext cx="6492875" cy="1571130"/>
      </dsp:txXfrm>
    </dsp:sp>
    <dsp:sp modelId="{E898D858-69E9-431B-A4C7-348C81588E20}">
      <dsp:nvSpPr>
        <dsp:cNvPr id="0" name=""/>
        <dsp:cNvSpPr/>
      </dsp:nvSpPr>
      <dsp:spPr>
        <a:xfrm>
          <a:off x="0" y="3666487"/>
          <a:ext cx="6492875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Meritocracy:</a:t>
          </a:r>
          <a:endParaRPr lang="en-US" sz="2300" kern="1200"/>
        </a:p>
      </dsp:txBody>
      <dsp:txXfrm>
        <a:off x="26930" y="3693417"/>
        <a:ext cx="6439015" cy="497795"/>
      </dsp:txXfrm>
    </dsp:sp>
    <dsp:sp modelId="{677477DD-6E20-437C-A275-D169E6054FB5}">
      <dsp:nvSpPr>
        <dsp:cNvPr id="0" name=""/>
        <dsp:cNvSpPr/>
      </dsp:nvSpPr>
      <dsp:spPr>
        <a:xfrm>
          <a:off x="0" y="4218142"/>
          <a:ext cx="6492875" cy="9760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149" tIns="15240" rIns="85344" bIns="1524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that any individual, irrespective of their background could, with sufficient effort, achieve material success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1600" kern="1200" dirty="0"/>
        </a:p>
        <a:p>
          <a:pPr marL="114300" lvl="1" indent="-114300" algn="r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US" sz="1200" kern="1200" dirty="0"/>
            <a:t>(Farrington, </a:t>
          </a:r>
          <a:r>
            <a:rPr lang="en-US" sz="1200" kern="1200" dirty="0" err="1"/>
            <a:t>Loeber</a:t>
          </a:r>
          <a:r>
            <a:rPr lang="en-US" sz="1200" kern="1200" dirty="0"/>
            <a:t> &amp; </a:t>
          </a:r>
          <a:r>
            <a:rPr lang="en-US" sz="1200" kern="1200" dirty="0" err="1"/>
            <a:t>Ttofi</a:t>
          </a:r>
          <a:r>
            <a:rPr lang="en-US" sz="1200" kern="1200" dirty="0"/>
            <a:t>, </a:t>
          </a:r>
          <a:r>
            <a:rPr lang="en-US" sz="1200" i="1" kern="1200" dirty="0"/>
            <a:t>cited in </a:t>
          </a:r>
          <a:r>
            <a:rPr lang="en-US" sz="1200" i="0" kern="1200" dirty="0"/>
            <a:t>Welsh and Farrington, 2011).</a:t>
          </a:r>
          <a:endParaRPr lang="en-US" sz="1200" kern="1200" dirty="0"/>
        </a:p>
      </dsp:txBody>
      <dsp:txXfrm>
        <a:off x="0" y="4218142"/>
        <a:ext cx="6492875" cy="97600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E0D2D4-21D9-4B4C-A618-7C3E19B9BB2F}">
      <dsp:nvSpPr>
        <dsp:cNvPr id="0" name=""/>
        <dsp:cNvSpPr/>
      </dsp:nvSpPr>
      <dsp:spPr>
        <a:xfrm>
          <a:off x="3143" y="177115"/>
          <a:ext cx="3064668" cy="6956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Baumer and Gustafson (2007) used </a:t>
          </a:r>
          <a:endParaRPr lang="en-US" sz="1900" kern="1200"/>
        </a:p>
      </dsp:txBody>
      <dsp:txXfrm>
        <a:off x="3143" y="177115"/>
        <a:ext cx="3064668" cy="695658"/>
      </dsp:txXfrm>
    </dsp:sp>
    <dsp:sp modelId="{2C2119E1-7FE0-4C58-BDE5-E63706076731}">
      <dsp:nvSpPr>
        <dsp:cNvPr id="0" name=""/>
        <dsp:cNvSpPr/>
      </dsp:nvSpPr>
      <dsp:spPr>
        <a:xfrm>
          <a:off x="3143" y="872774"/>
          <a:ext cx="3064668" cy="297283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Merton’s strain theory is also used to explain rising crime rates during a period of economic growth in Malaysia, </a:t>
          </a:r>
          <a:endParaRPr lang="en-US" sz="1900" kern="1200"/>
        </a:p>
        <a:p>
          <a:pPr marL="342900" lvl="2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suggesting we can apply this theory to developing countries and that a ‘general theory of crime’ may thus be possible. </a:t>
          </a:r>
          <a:endParaRPr lang="en-US" sz="1900" kern="1200"/>
        </a:p>
      </dsp:txBody>
      <dsp:txXfrm>
        <a:off x="3143" y="872774"/>
        <a:ext cx="3064668" cy="2972835"/>
      </dsp:txXfrm>
    </dsp:sp>
    <dsp:sp modelId="{C3B10321-FEAC-415E-8015-323C86705653}">
      <dsp:nvSpPr>
        <dsp:cNvPr id="0" name=""/>
        <dsp:cNvSpPr/>
      </dsp:nvSpPr>
      <dsp:spPr>
        <a:xfrm>
          <a:off x="3496865" y="177115"/>
          <a:ext cx="3064668" cy="6956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Philip Bourgeois (1996) </a:t>
          </a:r>
          <a:r>
            <a:rPr lang="en-GB" sz="1900" i="1" kern="1200"/>
            <a:t>In Search of Respect</a:t>
          </a:r>
          <a:r>
            <a:rPr lang="en-GB" sz="1900" kern="1200"/>
            <a:t> </a:t>
          </a:r>
          <a:endParaRPr lang="en-US" sz="1900" kern="1200"/>
        </a:p>
      </dsp:txBody>
      <dsp:txXfrm>
        <a:off x="3496865" y="177115"/>
        <a:ext cx="3064668" cy="695658"/>
      </dsp:txXfrm>
    </dsp:sp>
    <dsp:sp modelId="{C33DC7A7-CFD9-4604-B6E3-E765F7461903}">
      <dsp:nvSpPr>
        <dsp:cNvPr id="0" name=""/>
        <dsp:cNvSpPr/>
      </dsp:nvSpPr>
      <dsp:spPr>
        <a:xfrm>
          <a:off x="3496865" y="872774"/>
          <a:ext cx="3064668" cy="297283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Shows us that some of the most despised criminals have actually internalised Merton’s success goals</a:t>
          </a:r>
          <a:endParaRPr lang="en-US" sz="1900" kern="1200" dirty="0"/>
        </a:p>
      </dsp:txBody>
      <dsp:txXfrm>
        <a:off x="3496865" y="872774"/>
        <a:ext cx="3064668" cy="2972835"/>
      </dsp:txXfrm>
    </dsp:sp>
    <dsp:sp modelId="{37242044-5160-4263-9945-E16D435E369E}">
      <dsp:nvSpPr>
        <dsp:cNvPr id="0" name=""/>
        <dsp:cNvSpPr/>
      </dsp:nvSpPr>
      <dsp:spPr>
        <a:xfrm>
          <a:off x="6990588" y="177115"/>
          <a:ext cx="3064668" cy="6956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Carl Nightingale (1993) </a:t>
          </a:r>
          <a:r>
            <a:rPr lang="en-GB" sz="1900" i="1" kern="1200"/>
            <a:t>On the Edge </a:t>
          </a:r>
          <a:endParaRPr lang="en-US" sz="1900" kern="1200"/>
        </a:p>
      </dsp:txBody>
      <dsp:txXfrm>
        <a:off x="6990588" y="177115"/>
        <a:ext cx="3064668" cy="695658"/>
      </dsp:txXfrm>
    </dsp:sp>
    <dsp:sp modelId="{C299E484-282D-4575-A89A-C0C47AFC2AEF}">
      <dsp:nvSpPr>
        <dsp:cNvPr id="0" name=""/>
        <dsp:cNvSpPr/>
      </dsp:nvSpPr>
      <dsp:spPr>
        <a:xfrm>
          <a:off x="6990588" y="872774"/>
          <a:ext cx="3064668" cy="297283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Further developed Merton’s Strain Theory, applying it to inner city youths in the 1990s</a:t>
          </a:r>
          <a:endParaRPr lang="en-US" sz="1900" kern="1200"/>
        </a:p>
      </dsp:txBody>
      <dsp:txXfrm>
        <a:off x="6990588" y="872774"/>
        <a:ext cx="3064668" cy="297283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397DDD-ECD1-48AD-8A5F-9857EDC8DCAF}">
      <dsp:nvSpPr>
        <dsp:cNvPr id="0" name=""/>
        <dsp:cNvSpPr/>
      </dsp:nvSpPr>
      <dsp:spPr>
        <a:xfrm>
          <a:off x="4714" y="1029715"/>
          <a:ext cx="1807368" cy="71303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232" tIns="44704" rIns="78232" bIns="44704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Not all working class individuals turn to crime</a:t>
          </a:r>
          <a:endParaRPr lang="en-US" sz="1100" kern="1200"/>
        </a:p>
      </dsp:txBody>
      <dsp:txXfrm>
        <a:off x="4714" y="1029715"/>
        <a:ext cx="1807368" cy="713031"/>
      </dsp:txXfrm>
    </dsp:sp>
    <dsp:sp modelId="{2DA98DA1-92ED-44B3-8470-FF33D0BDB390}">
      <dsp:nvSpPr>
        <dsp:cNvPr id="0" name=""/>
        <dsp:cNvSpPr/>
      </dsp:nvSpPr>
      <dsp:spPr>
        <a:xfrm>
          <a:off x="4714" y="1742747"/>
          <a:ext cx="1807368" cy="125026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8674" tIns="58674" rIns="78232" bIns="88011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we need something else to explain why some of them do 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and some of them do not. </a:t>
          </a:r>
          <a:endParaRPr lang="en-US" sz="1100" kern="1200"/>
        </a:p>
      </dsp:txBody>
      <dsp:txXfrm>
        <a:off x="4714" y="1742747"/>
        <a:ext cx="1807368" cy="1250261"/>
      </dsp:txXfrm>
    </dsp:sp>
    <dsp:sp modelId="{0103D54A-3306-497B-8DC0-1B982FC13A44}">
      <dsp:nvSpPr>
        <dsp:cNvPr id="0" name=""/>
        <dsp:cNvSpPr/>
      </dsp:nvSpPr>
      <dsp:spPr>
        <a:xfrm>
          <a:off x="2065115" y="1029715"/>
          <a:ext cx="1807368" cy="71303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232" tIns="44704" rIns="78232" bIns="44704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Subcultural theorists argued that </a:t>
          </a:r>
          <a:endParaRPr lang="en-US" sz="1100" kern="1200"/>
        </a:p>
      </dsp:txBody>
      <dsp:txXfrm>
        <a:off x="2065115" y="1029715"/>
        <a:ext cx="1807368" cy="713031"/>
      </dsp:txXfrm>
    </dsp:sp>
    <dsp:sp modelId="{AFC4E1FA-D4C8-4E60-BCE4-854B26B41EE4}">
      <dsp:nvSpPr>
        <dsp:cNvPr id="0" name=""/>
        <dsp:cNvSpPr/>
      </dsp:nvSpPr>
      <dsp:spPr>
        <a:xfrm>
          <a:off x="2065115" y="1742747"/>
          <a:ext cx="1807368" cy="125026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8674" tIns="58674" rIns="78232" bIns="88011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the role of working-class subcultures plugs this gap in the explanation</a:t>
          </a:r>
          <a:endParaRPr lang="en-US" sz="1100" kern="1200" dirty="0"/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deviant subcultures provide rewards for individuals who commit crime.</a:t>
          </a:r>
          <a:endParaRPr lang="en-US" sz="1100" kern="1200"/>
        </a:p>
      </dsp:txBody>
      <dsp:txXfrm>
        <a:off x="2065115" y="1742747"/>
        <a:ext cx="1807368" cy="1250261"/>
      </dsp:txXfrm>
    </dsp:sp>
    <dsp:sp modelId="{76E7CD17-DA51-4796-AC86-57C3D445413F}">
      <dsp:nvSpPr>
        <dsp:cNvPr id="0" name=""/>
        <dsp:cNvSpPr/>
      </dsp:nvSpPr>
      <dsp:spPr>
        <a:xfrm>
          <a:off x="4125515" y="1029715"/>
          <a:ext cx="1807368" cy="71303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232" tIns="44704" rIns="78232" bIns="44704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Merton’s reliance on official statistics means </a:t>
          </a:r>
          <a:endParaRPr lang="en-US" sz="1100" kern="1200"/>
        </a:p>
      </dsp:txBody>
      <dsp:txXfrm>
        <a:off x="4125515" y="1029715"/>
        <a:ext cx="1807368" cy="713031"/>
      </dsp:txXfrm>
    </dsp:sp>
    <dsp:sp modelId="{BC8297D1-944A-41F8-A953-D6F5AE45B1C4}">
      <dsp:nvSpPr>
        <dsp:cNvPr id="0" name=""/>
        <dsp:cNvSpPr/>
      </dsp:nvSpPr>
      <dsp:spPr>
        <a:xfrm>
          <a:off x="4125515" y="1742747"/>
          <a:ext cx="1807368" cy="125026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8674" tIns="58674" rIns="78232" bIns="88011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he over-estimates the extent of working-class crime 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and underestimates the extent of middle class, or white-collar crime.</a:t>
          </a:r>
          <a:endParaRPr lang="en-US" sz="1100" kern="1200" dirty="0"/>
        </a:p>
      </dsp:txBody>
      <dsp:txXfrm>
        <a:off x="4125515" y="1742747"/>
        <a:ext cx="1807368" cy="1250261"/>
      </dsp:txXfrm>
    </dsp:sp>
    <dsp:sp modelId="{77C4A47D-8A04-4F5F-8FE0-883CDC625A9B}">
      <dsp:nvSpPr>
        <dsp:cNvPr id="0" name=""/>
        <dsp:cNvSpPr/>
      </dsp:nvSpPr>
      <dsp:spPr>
        <a:xfrm>
          <a:off x="6185916" y="1029715"/>
          <a:ext cx="1807368" cy="71303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232" tIns="44704" rIns="78232" bIns="44704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Strain theory only really explains </a:t>
          </a:r>
          <a:endParaRPr lang="en-US" sz="1100" kern="1200"/>
        </a:p>
      </dsp:txBody>
      <dsp:txXfrm>
        <a:off x="6185916" y="1029715"/>
        <a:ext cx="1807368" cy="713031"/>
      </dsp:txXfrm>
    </dsp:sp>
    <dsp:sp modelId="{6EBBB52B-D02A-4773-A2A5-61DA80D2CB5F}">
      <dsp:nvSpPr>
        <dsp:cNvPr id="0" name=""/>
        <dsp:cNvSpPr/>
      </dsp:nvSpPr>
      <dsp:spPr>
        <a:xfrm>
          <a:off x="6185916" y="1742747"/>
          <a:ext cx="1807368" cy="125026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8674" tIns="58674" rIns="78232" bIns="88011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economic crime, 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it doesn’t really explain violent crime.</a:t>
          </a:r>
          <a:endParaRPr lang="en-US" sz="1100" kern="1200"/>
        </a:p>
      </dsp:txBody>
      <dsp:txXfrm>
        <a:off x="6185916" y="1742747"/>
        <a:ext cx="1807368" cy="1250261"/>
      </dsp:txXfrm>
    </dsp:sp>
    <dsp:sp modelId="{DC9D9184-6BE9-4495-A8BF-70CDB44A113A}">
      <dsp:nvSpPr>
        <dsp:cNvPr id="0" name=""/>
        <dsp:cNvSpPr/>
      </dsp:nvSpPr>
      <dsp:spPr>
        <a:xfrm>
          <a:off x="8246316" y="1029715"/>
          <a:ext cx="1807368" cy="71303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232" tIns="44704" rIns="78232" bIns="44704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Marxists point out that lack of equality of opportunity is at the heart of the Capitalist system. </a:t>
          </a:r>
          <a:endParaRPr lang="en-US" sz="1100" kern="1200"/>
        </a:p>
      </dsp:txBody>
      <dsp:txXfrm>
        <a:off x="8246316" y="1029715"/>
        <a:ext cx="1807368" cy="713031"/>
      </dsp:txXfrm>
    </dsp:sp>
    <dsp:sp modelId="{E28B6BB1-0A1E-414D-AEE9-F526E5C696E3}">
      <dsp:nvSpPr>
        <dsp:cNvPr id="0" name=""/>
        <dsp:cNvSpPr/>
      </dsp:nvSpPr>
      <dsp:spPr>
        <a:xfrm>
          <a:off x="8246316" y="1742747"/>
          <a:ext cx="1807368" cy="125026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8674" tIns="58674" rIns="78232" bIns="88011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Elites make the system work for them, which disadvantages the lower classes</a:t>
          </a:r>
          <a:endParaRPr lang="en-US" sz="1100" kern="1200"/>
        </a:p>
      </dsp:txBody>
      <dsp:txXfrm>
        <a:off x="8246316" y="1742747"/>
        <a:ext cx="1807368" cy="125026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806987-67B3-45D6-96C2-99667BD0CDCC}">
      <dsp:nvSpPr>
        <dsp:cNvPr id="0" name=""/>
        <dsp:cNvSpPr/>
      </dsp:nvSpPr>
      <dsp:spPr>
        <a:xfrm>
          <a:off x="1808035" y="1746569"/>
          <a:ext cx="1340898" cy="1340898"/>
        </a:xfrm>
        <a:prstGeom prst="ellipse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700" b="0" i="0" u="none" strike="noStrike" kern="1200" cap="none" normalizeH="0" baseline="0" dirty="0">
              <a:ln>
                <a:noFill/>
              </a:ln>
              <a:solidFill>
                <a:srgbClr val="CC3300"/>
              </a:solidFill>
              <a:effectLst/>
              <a:latin typeface="Arial Unicode MS" pitchFamily="34" charset="-128"/>
            </a:rPr>
            <a:t>Focal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700" b="0" i="0" u="none" strike="noStrike" kern="1200" cap="none" normalizeH="0" baseline="0" dirty="0">
              <a:ln>
                <a:noFill/>
              </a:ln>
              <a:solidFill>
                <a:srgbClr val="CC3300"/>
              </a:solidFill>
              <a:effectLst/>
              <a:latin typeface="Arial Unicode MS" pitchFamily="34" charset="-128"/>
            </a:rPr>
            <a:t>concerns</a:t>
          </a:r>
        </a:p>
      </dsp:txBody>
      <dsp:txXfrm>
        <a:off x="2004405" y="1942939"/>
        <a:ext cx="948158" cy="948158"/>
      </dsp:txXfrm>
    </dsp:sp>
    <dsp:sp modelId="{1EE9E736-7BEF-4C2C-AC48-9013C2597242}">
      <dsp:nvSpPr>
        <dsp:cNvPr id="0" name=""/>
        <dsp:cNvSpPr/>
      </dsp:nvSpPr>
      <dsp:spPr>
        <a:xfrm rot="16200000">
          <a:off x="2276963" y="1520702"/>
          <a:ext cx="403041" cy="48691"/>
        </a:xfrm>
        <a:custGeom>
          <a:avLst/>
          <a:gdLst/>
          <a:ahLst/>
          <a:cxnLst/>
          <a:rect l="0" t="0" r="0" b="0"/>
          <a:pathLst>
            <a:path>
              <a:moveTo>
                <a:pt x="0" y="24345"/>
              </a:moveTo>
              <a:lnTo>
                <a:pt x="403041" y="2434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468408" y="1534972"/>
        <a:ext cx="20152" cy="20152"/>
      </dsp:txXfrm>
    </dsp:sp>
    <dsp:sp modelId="{D9893B71-8F5F-484F-B358-B64287798A35}">
      <dsp:nvSpPr>
        <dsp:cNvPr id="0" name=""/>
        <dsp:cNvSpPr/>
      </dsp:nvSpPr>
      <dsp:spPr>
        <a:xfrm>
          <a:off x="1808035" y="2628"/>
          <a:ext cx="1340898" cy="1340898"/>
        </a:xfrm>
        <a:prstGeom prst="ellipse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400" b="0" i="0" u="none" strike="noStrike" kern="1200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Trouble</a:t>
          </a:r>
        </a:p>
      </dsp:txBody>
      <dsp:txXfrm>
        <a:off x="2004405" y="198998"/>
        <a:ext cx="948158" cy="948158"/>
      </dsp:txXfrm>
    </dsp:sp>
    <dsp:sp modelId="{541D9ADB-A3F9-477D-9751-314B53238AA2}">
      <dsp:nvSpPr>
        <dsp:cNvPr id="0" name=""/>
        <dsp:cNvSpPr/>
      </dsp:nvSpPr>
      <dsp:spPr>
        <a:xfrm rot="19800000">
          <a:off x="3032112" y="1956687"/>
          <a:ext cx="403041" cy="48691"/>
        </a:xfrm>
        <a:custGeom>
          <a:avLst/>
          <a:gdLst/>
          <a:ahLst/>
          <a:cxnLst/>
          <a:rect l="0" t="0" r="0" b="0"/>
          <a:pathLst>
            <a:path>
              <a:moveTo>
                <a:pt x="0" y="24345"/>
              </a:moveTo>
              <a:lnTo>
                <a:pt x="403041" y="2434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223556" y="1970957"/>
        <a:ext cx="20152" cy="20152"/>
      </dsp:txXfrm>
    </dsp:sp>
    <dsp:sp modelId="{B1F53CC8-2C3C-434C-86EB-F32DB3FAB8D1}">
      <dsp:nvSpPr>
        <dsp:cNvPr id="0" name=""/>
        <dsp:cNvSpPr/>
      </dsp:nvSpPr>
      <dsp:spPr>
        <a:xfrm>
          <a:off x="3318331" y="874598"/>
          <a:ext cx="1340898" cy="1340898"/>
        </a:xfrm>
        <a:prstGeom prst="ellipse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400" b="0" i="0" u="none" strike="noStrike" kern="1200" cap="none" normalizeH="0" baseline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Toughness</a:t>
          </a:r>
        </a:p>
      </dsp:txBody>
      <dsp:txXfrm>
        <a:off x="3514701" y="1070968"/>
        <a:ext cx="948158" cy="948158"/>
      </dsp:txXfrm>
    </dsp:sp>
    <dsp:sp modelId="{B0550B45-C63E-44B5-B393-2BB969B81693}">
      <dsp:nvSpPr>
        <dsp:cNvPr id="0" name=""/>
        <dsp:cNvSpPr/>
      </dsp:nvSpPr>
      <dsp:spPr>
        <a:xfrm rot="1800000">
          <a:off x="3032112" y="2828657"/>
          <a:ext cx="403041" cy="48691"/>
        </a:xfrm>
        <a:custGeom>
          <a:avLst/>
          <a:gdLst/>
          <a:ahLst/>
          <a:cxnLst/>
          <a:rect l="0" t="0" r="0" b="0"/>
          <a:pathLst>
            <a:path>
              <a:moveTo>
                <a:pt x="0" y="24345"/>
              </a:moveTo>
              <a:lnTo>
                <a:pt x="403041" y="2434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223556" y="2842927"/>
        <a:ext cx="20152" cy="20152"/>
      </dsp:txXfrm>
    </dsp:sp>
    <dsp:sp modelId="{EBEB9926-8C29-428C-B20D-36D17BBAAC38}">
      <dsp:nvSpPr>
        <dsp:cNvPr id="0" name=""/>
        <dsp:cNvSpPr/>
      </dsp:nvSpPr>
      <dsp:spPr>
        <a:xfrm>
          <a:off x="3318331" y="2618539"/>
          <a:ext cx="1340898" cy="1340898"/>
        </a:xfrm>
        <a:prstGeom prst="ellipse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400" b="0" i="0" u="none" strike="noStrike" kern="1200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Excitement</a:t>
          </a:r>
        </a:p>
      </dsp:txBody>
      <dsp:txXfrm>
        <a:off x="3514701" y="2814909"/>
        <a:ext cx="948158" cy="948158"/>
      </dsp:txXfrm>
    </dsp:sp>
    <dsp:sp modelId="{E515C51A-C14A-430F-A20A-88F0FB2737F9}">
      <dsp:nvSpPr>
        <dsp:cNvPr id="0" name=""/>
        <dsp:cNvSpPr/>
      </dsp:nvSpPr>
      <dsp:spPr>
        <a:xfrm rot="5400000">
          <a:off x="2276963" y="3264642"/>
          <a:ext cx="403041" cy="48691"/>
        </a:xfrm>
        <a:custGeom>
          <a:avLst/>
          <a:gdLst/>
          <a:ahLst/>
          <a:cxnLst/>
          <a:rect l="0" t="0" r="0" b="0"/>
          <a:pathLst>
            <a:path>
              <a:moveTo>
                <a:pt x="0" y="24345"/>
              </a:moveTo>
              <a:lnTo>
                <a:pt x="403041" y="2434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468408" y="3278912"/>
        <a:ext cx="20152" cy="20152"/>
      </dsp:txXfrm>
    </dsp:sp>
    <dsp:sp modelId="{4BA05BF8-1ADB-4A0F-A0D1-4ED5C2CA89B3}">
      <dsp:nvSpPr>
        <dsp:cNvPr id="0" name=""/>
        <dsp:cNvSpPr/>
      </dsp:nvSpPr>
      <dsp:spPr>
        <a:xfrm>
          <a:off x="1808035" y="3490509"/>
          <a:ext cx="1340898" cy="1340898"/>
        </a:xfrm>
        <a:prstGeom prst="ellipse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400" b="0" i="0" u="none" strike="noStrike" kern="1200" cap="none" normalizeH="0" baseline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Smartness</a:t>
          </a:r>
        </a:p>
      </dsp:txBody>
      <dsp:txXfrm>
        <a:off x="2004405" y="3686879"/>
        <a:ext cx="948158" cy="948158"/>
      </dsp:txXfrm>
    </dsp:sp>
    <dsp:sp modelId="{0C71A1AD-620B-4E7F-8953-D7A974997D63}">
      <dsp:nvSpPr>
        <dsp:cNvPr id="0" name=""/>
        <dsp:cNvSpPr/>
      </dsp:nvSpPr>
      <dsp:spPr>
        <a:xfrm rot="9000000">
          <a:off x="1521815" y="2828657"/>
          <a:ext cx="403041" cy="48691"/>
        </a:xfrm>
        <a:custGeom>
          <a:avLst/>
          <a:gdLst/>
          <a:ahLst/>
          <a:cxnLst/>
          <a:rect l="0" t="0" r="0" b="0"/>
          <a:pathLst>
            <a:path>
              <a:moveTo>
                <a:pt x="0" y="24345"/>
              </a:moveTo>
              <a:lnTo>
                <a:pt x="403041" y="2434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13260" y="2842927"/>
        <a:ext cx="20152" cy="20152"/>
      </dsp:txXfrm>
    </dsp:sp>
    <dsp:sp modelId="{4D188544-01D2-487F-8197-3B50B8D46CC5}">
      <dsp:nvSpPr>
        <dsp:cNvPr id="0" name=""/>
        <dsp:cNvSpPr/>
      </dsp:nvSpPr>
      <dsp:spPr>
        <a:xfrm>
          <a:off x="297738" y="2618539"/>
          <a:ext cx="1340898" cy="1340898"/>
        </a:xfrm>
        <a:prstGeom prst="ellipse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400" b="0" i="0" u="none" strike="noStrike" kern="1200" cap="none" normalizeH="0" baseline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Fatalism</a:t>
          </a:r>
        </a:p>
      </dsp:txBody>
      <dsp:txXfrm>
        <a:off x="494108" y="2814909"/>
        <a:ext cx="948158" cy="948158"/>
      </dsp:txXfrm>
    </dsp:sp>
    <dsp:sp modelId="{49C2640D-C9C5-4A08-96B5-E89BFDBD9C01}">
      <dsp:nvSpPr>
        <dsp:cNvPr id="0" name=""/>
        <dsp:cNvSpPr/>
      </dsp:nvSpPr>
      <dsp:spPr>
        <a:xfrm rot="12600000">
          <a:off x="1521815" y="1956687"/>
          <a:ext cx="403041" cy="48691"/>
        </a:xfrm>
        <a:custGeom>
          <a:avLst/>
          <a:gdLst/>
          <a:ahLst/>
          <a:cxnLst/>
          <a:rect l="0" t="0" r="0" b="0"/>
          <a:pathLst>
            <a:path>
              <a:moveTo>
                <a:pt x="0" y="24345"/>
              </a:moveTo>
              <a:lnTo>
                <a:pt x="403041" y="24345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13260" y="1970957"/>
        <a:ext cx="20152" cy="20152"/>
      </dsp:txXfrm>
    </dsp:sp>
    <dsp:sp modelId="{F56FD319-2733-4D0C-8EE0-DA85703D62DB}">
      <dsp:nvSpPr>
        <dsp:cNvPr id="0" name=""/>
        <dsp:cNvSpPr/>
      </dsp:nvSpPr>
      <dsp:spPr>
        <a:xfrm>
          <a:off x="297738" y="874598"/>
          <a:ext cx="1340898" cy="1340898"/>
        </a:xfrm>
        <a:prstGeom prst="ellipse">
          <a:avLst/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400" b="0" i="0" u="none" strike="noStrike" kern="1200" cap="none" normalizeH="0" baseline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Autonomy</a:t>
          </a:r>
        </a:p>
      </dsp:txBody>
      <dsp:txXfrm>
        <a:off x="494108" y="1070968"/>
        <a:ext cx="948158" cy="94815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76A24F-FE80-457F-8AA4-E1BD56D39344}">
      <dsp:nvSpPr>
        <dsp:cNvPr id="0" name=""/>
        <dsp:cNvSpPr/>
      </dsp:nvSpPr>
      <dsp:spPr>
        <a:xfrm>
          <a:off x="2565400" y="0"/>
          <a:ext cx="2565399" cy="2133600"/>
        </a:xfrm>
        <a:prstGeom prst="trapezoid">
          <a:avLst>
            <a:gd name="adj" fmla="val 60119"/>
          </a:avLst>
        </a:prstGeom>
        <a:solidFill>
          <a:srgbClr val="99CCFF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GB" altLang="en-US" sz="3300" b="0" i="0" u="none" strike="noStrike" kern="1200" cap="none" normalizeH="0" baseline="0" dirty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endParaRP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GB" altLang="en-US" sz="2800" b="0" i="0" u="none" strike="noStrike" kern="1200" cap="none" normalizeH="0" baseline="0" dirty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</a:endParaRP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2800" b="0" i="0" u="none" strike="noStrike" kern="1200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rPr>
            <a:t>Ignores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2800" b="0" i="0" u="none" strike="noStrike" kern="1200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 Unicode MS" pitchFamily="34" charset="-128"/>
            </a:rPr>
            <a:t>Females</a:t>
          </a:r>
        </a:p>
      </dsp:txBody>
      <dsp:txXfrm>
        <a:off x="2565400" y="0"/>
        <a:ext cx="2565399" cy="2133600"/>
      </dsp:txXfrm>
    </dsp:sp>
    <dsp:sp modelId="{3081240F-D341-49F9-8118-A7E5090019F0}">
      <dsp:nvSpPr>
        <dsp:cNvPr id="0" name=""/>
        <dsp:cNvSpPr/>
      </dsp:nvSpPr>
      <dsp:spPr>
        <a:xfrm>
          <a:off x="1282700" y="2133600"/>
          <a:ext cx="5130799" cy="2133600"/>
        </a:xfrm>
        <a:prstGeom prst="trapezoid">
          <a:avLst>
            <a:gd name="adj" fmla="val 60119"/>
          </a:avLst>
        </a:prstGeom>
        <a:solidFill>
          <a:srgbClr val="00B0F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3200" b="0" i="0" u="none" strike="noStrike" kern="1200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Many middle-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3200" b="0" i="0" u="none" strike="noStrike" kern="1200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class also adopt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3200" b="0" i="0" u="none" strike="noStrike" kern="1200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‘focal concerns’</a:t>
          </a:r>
          <a:endParaRPr kumimoji="0" lang="en-GB" altLang="en-US" sz="3300" b="0" i="0" u="none" strike="noStrike" kern="1200" cap="none" normalizeH="0" baseline="0" dirty="0">
            <a:ln>
              <a:noFill/>
            </a:ln>
            <a:solidFill>
              <a:schemeClr val="bg2"/>
            </a:solidFill>
            <a:effectLst/>
            <a:latin typeface="Arial Unicode MS" pitchFamily="34" charset="-128"/>
          </a:endParaRPr>
        </a:p>
      </dsp:txBody>
      <dsp:txXfrm>
        <a:off x="2180590" y="2133600"/>
        <a:ext cx="3335020" cy="2133600"/>
      </dsp:txXfrm>
    </dsp:sp>
    <dsp:sp modelId="{E813787A-F19D-448D-8748-258A35813D92}">
      <dsp:nvSpPr>
        <dsp:cNvPr id="0" name=""/>
        <dsp:cNvSpPr/>
      </dsp:nvSpPr>
      <dsp:spPr>
        <a:xfrm>
          <a:off x="0" y="4267200"/>
          <a:ext cx="7696200" cy="2133600"/>
        </a:xfrm>
        <a:prstGeom prst="trapezoid">
          <a:avLst>
            <a:gd name="adj" fmla="val 60119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3200" b="0" i="0" u="none" strike="noStrike" kern="1200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And not all lower working-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3200" b="0" i="0" u="none" strike="noStrike" kern="1200" cap="none" normalizeH="0" baseline="0" dirty="0">
              <a:ln>
                <a:noFill/>
              </a:ln>
              <a:solidFill>
                <a:schemeClr val="bg2"/>
              </a:solidFill>
              <a:effectLst/>
              <a:latin typeface="Arial Unicode MS" pitchFamily="34" charset="-128"/>
            </a:rPr>
            <a:t>class adopt ‘focal concerns’</a:t>
          </a:r>
        </a:p>
      </dsp:txBody>
      <dsp:txXfrm>
        <a:off x="1346834" y="4267200"/>
        <a:ext cx="5002530" cy="2133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5124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443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5461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175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2/14/2023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8727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2/14/2023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3774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2/14/2023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440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14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2/14/2023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7039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2/14/2023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261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2/14/2023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200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1283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8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hyperlink" Target="https://ichef.bbci.co.uk/news/976/cpsprodpb/14D49/production/_99912358_compforarticle.jpg" TargetMode="Externa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26" r="1" b="43627"/>
          <a:stretch/>
        </p:blipFill>
        <p:spPr>
          <a:xfrm>
            <a:off x="15" y="10"/>
            <a:ext cx="12191985" cy="457834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b">
            <a:normAutofit/>
          </a:bodyPr>
          <a:lstStyle/>
          <a:p>
            <a:r>
              <a:rPr lang="en-US" sz="5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ECSO6002:</a:t>
            </a:r>
            <a:br>
              <a:rPr lang="en-US" sz="5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5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Deviance &amp; Social Norms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6765" y="4863836"/>
            <a:ext cx="10058400" cy="1143000"/>
          </a:xfrm>
        </p:spPr>
        <p:txBody>
          <a:bodyPr>
            <a:normAutofit/>
          </a:bodyPr>
          <a:lstStyle/>
          <a:p>
            <a:r>
              <a:rPr lang="en-GB" dirty="0"/>
              <a:t>Crime &amp; Deviance versus </a:t>
            </a:r>
            <a:br>
              <a:rPr lang="en-GB" dirty="0"/>
            </a:br>
            <a:r>
              <a:rPr lang="en-GB" dirty="0"/>
              <a:t>Power &amp; Control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959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and with red strings">
            <a:extLst>
              <a:ext uri="{FF2B5EF4-FFF2-40B4-BE49-F238E27FC236}">
                <a16:creationId xmlns:a16="http://schemas.microsoft.com/office/drawing/2014/main" id="{5F7914B5-9507-4EF1-BEE7-F5327A158C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056" b="23687"/>
          <a:stretch/>
        </p:blipFill>
        <p:spPr>
          <a:xfrm>
            <a:off x="15" y="10"/>
            <a:ext cx="12191985" cy="457834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altLang="en-US" sz="2500"/>
              <a:t>Functionalist </a:t>
            </a:r>
            <a:br>
              <a:rPr lang="en-GB" altLang="en-US" sz="2500"/>
            </a:br>
            <a:r>
              <a:rPr lang="en-GB" altLang="en-US" sz="2500"/>
              <a:t>&amp; Subcultural Theory</a:t>
            </a:r>
            <a:endParaRPr lang="en-US" sz="2500"/>
          </a:p>
        </p:txBody>
      </p:sp>
    </p:spTree>
    <p:extLst>
      <p:ext uri="{BB962C8B-B14F-4D97-AF65-F5344CB8AC3E}">
        <p14:creationId xmlns:p14="http://schemas.microsoft.com/office/powerpoint/2010/main" val="125565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altLang="en-US" dirty="0"/>
              <a:t>Emile Durkheim</a:t>
            </a:r>
            <a:endParaRPr lang="en-US" dirty="0"/>
          </a:p>
        </p:txBody>
      </p:sp>
      <p:pic>
        <p:nvPicPr>
          <p:cNvPr id="9" name="Content Placeholder 8" descr="dur">
            <a:extLst>
              <a:ext uri="{FF2B5EF4-FFF2-40B4-BE49-F238E27FC236}">
                <a16:creationId xmlns:a16="http://schemas.microsoft.com/office/drawing/2014/main" id="{8C9A44FF-841D-490B-89FB-BCE64A7C0D9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2828131" y="2976563"/>
            <a:ext cx="1476375" cy="17621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122F4C-1272-4FB3-AADF-DC05966C5B2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Emile Durkheim (1858-1917) was the first sociologist to study crime and significantly influenced the functionalist theory that would follow</a:t>
            </a:r>
          </a:p>
          <a:p>
            <a:r>
              <a:rPr lang="en-GB" altLang="en-US" dirty="0"/>
              <a:t>He saw crime as a particular problem of modernity </a:t>
            </a:r>
          </a:p>
          <a:p>
            <a:pPr lvl="1"/>
            <a:r>
              <a:rPr lang="en-GB" altLang="en-US" dirty="0"/>
              <a:t>the transformation into an industrialised society</a:t>
            </a:r>
          </a:p>
          <a:p>
            <a:r>
              <a:rPr lang="en-GB" altLang="en-US" dirty="0"/>
              <a:t>He felt an understanding of crime and deviance </a:t>
            </a:r>
          </a:p>
          <a:p>
            <a:pPr lvl="1"/>
            <a:r>
              <a:rPr lang="en-GB" altLang="en-US" dirty="0"/>
              <a:t>was essential in order to understand how society functioned</a:t>
            </a:r>
          </a:p>
          <a:p>
            <a:pPr marL="201168" lvl="1" indent="0" algn="r">
              <a:buNone/>
            </a:pPr>
            <a:r>
              <a:rPr lang="en-GB" altLang="en-US" dirty="0"/>
              <a:t>(Lau, 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3743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84224-68D6-4A5E-A9DD-905CFC440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The Functionalist Perspective on Crime and Deviance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48B6E9AE-3517-4277-AD67-DF740A3FF9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5223990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1CE98AC-631B-4DA3-BAA0-90937C09EDD9}"/>
              </a:ext>
            </a:extLst>
          </p:cNvPr>
          <p:cNvSpPr txBox="1"/>
          <p:nvPr/>
        </p:nvSpPr>
        <p:spPr>
          <a:xfrm>
            <a:off x="5382305" y="6386731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solidFill>
                  <a:schemeClr val="bg1"/>
                </a:solidFill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(</a:t>
            </a:r>
            <a:r>
              <a:rPr lang="en-GB" sz="1800" dirty="0" err="1">
                <a:solidFill>
                  <a:schemeClr val="bg1"/>
                </a:solidFill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Ziyanak</a:t>
            </a:r>
            <a:r>
              <a:rPr lang="en-GB" sz="1800" dirty="0">
                <a:solidFill>
                  <a:schemeClr val="bg1"/>
                </a:solidFill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 &amp; Williams, 2014).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034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029434BA-43E3-46B8-BB65-01939FA63B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270658" cy="686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836CF7-D082-42B0-8E00-531A82C793CD}"/>
              </a:ext>
            </a:extLst>
          </p:cNvPr>
          <p:cNvSpPr txBox="1"/>
          <p:nvPr/>
        </p:nvSpPr>
        <p:spPr>
          <a:xfrm>
            <a:off x="6056540" y="6383502"/>
            <a:ext cx="61354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(</a:t>
            </a:r>
            <a:r>
              <a:rPr lang="en-GB" sz="1800" dirty="0" err="1"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Ziyanak</a:t>
            </a:r>
            <a:r>
              <a:rPr lang="en-GB" sz="1800" dirty="0"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 &amp; Williams, 2014).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426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1DE22-877C-4E06-986F-6A188B139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Functionalist Perspective:</a:t>
            </a:r>
            <a:br>
              <a:rPr lang="en-GB" dirty="0"/>
            </a:br>
            <a:r>
              <a:rPr lang="en-GB" dirty="0"/>
              <a:t>Emile Durkheim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58454-3DDA-466C-AB68-50154D0A712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>
              <a:buNone/>
            </a:pPr>
            <a:r>
              <a:rPr lang="en-GB" dirty="0"/>
              <a:t>Three Key Ideas About Crime </a:t>
            </a:r>
          </a:p>
          <a:p>
            <a:pPr marL="544068" lvl="1" indent="-342900">
              <a:buFont typeface="+mj-lt"/>
              <a:buAutoNum type="arabicPeriod"/>
            </a:pPr>
            <a:r>
              <a:rPr lang="en-GB" dirty="0"/>
              <a:t>A limited amount of crime is inevitable and even necessary</a:t>
            </a:r>
          </a:p>
          <a:p>
            <a:pPr marL="544068" lvl="1" indent="-342900">
              <a:buFont typeface="+mj-lt"/>
              <a:buAutoNum type="arabicPeriod"/>
            </a:pPr>
            <a:r>
              <a:rPr lang="en-GB" dirty="0"/>
              <a:t>Crime has positive functions -A certain amount of crime contributes to the well-being of a society.</a:t>
            </a:r>
          </a:p>
          <a:p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CB5F4D3F-053F-4C21-A73D-078406C9CE3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44068" lvl="1" indent="-342900">
              <a:buFont typeface="+mj-lt"/>
              <a:buAutoNum type="arabicPeriod" startAt="3"/>
            </a:pPr>
            <a:r>
              <a:rPr lang="en-GB" dirty="0"/>
              <a:t>Too much crime is bad for society and can help bring about its collapse</a:t>
            </a:r>
          </a:p>
          <a:p>
            <a:pPr lvl="2"/>
            <a:r>
              <a:rPr lang="en-GB" dirty="0"/>
              <a:t>hence institutions of social control are necessary to keep the amount of crime in check</a:t>
            </a:r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marL="384048" lvl="2" indent="0" algn="r"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(Cohen &amp; </a:t>
            </a:r>
            <a:r>
              <a:rPr lang="en-GB" sz="1400" dirty="0" err="1">
                <a:solidFill>
                  <a:srgbClr val="000000"/>
                </a:solidFill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Machalek</a:t>
            </a:r>
            <a:r>
              <a:rPr lang="en-GB" sz="1400" dirty="0">
                <a:solidFill>
                  <a:srgbClr val="000000"/>
                </a:solidFill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 1994)</a:t>
            </a:r>
            <a:endParaRPr lang="en-GB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910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29503-B09C-46B1-A8BF-9529C33EB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Crime is Inevitable:</a:t>
            </a:r>
            <a:br>
              <a:rPr lang="en-GB" dirty="0"/>
            </a:br>
            <a:r>
              <a:rPr lang="en-GB" dirty="0"/>
              <a:t>Durkheim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20DFC-3E30-4898-ACBA-4E885F2B5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crime is an inevitable and normal aspect of social life and in all societies</a:t>
            </a:r>
          </a:p>
          <a:p>
            <a:r>
              <a:rPr lang="en-GB" dirty="0"/>
              <a:t>crime rate was in fact higher in more advanced, industrial societies</a:t>
            </a:r>
          </a:p>
          <a:p>
            <a:r>
              <a:rPr lang="en-GB" dirty="0"/>
              <a:t>inevitable because </a:t>
            </a:r>
          </a:p>
          <a:p>
            <a:pPr lvl="1"/>
            <a:r>
              <a:rPr lang="en-GB" dirty="0"/>
              <a:t>not every member of society can be equally committed to the collective sentiments </a:t>
            </a:r>
          </a:p>
          <a:p>
            <a:pPr lvl="2"/>
            <a:r>
              <a:rPr lang="en-GB" dirty="0"/>
              <a:t>the shared values and moral beliefs of society</a:t>
            </a:r>
          </a:p>
          <a:p>
            <a:pPr lvl="1"/>
            <a:r>
              <a:rPr lang="en-GB" dirty="0"/>
              <a:t>Since individuals are exposed to different influences and circumstances</a:t>
            </a:r>
          </a:p>
          <a:p>
            <a:pPr lvl="2"/>
            <a:r>
              <a:rPr lang="en-GB" dirty="0"/>
              <a:t>it was ‘impossible for them to be all alike’ </a:t>
            </a:r>
          </a:p>
          <a:p>
            <a:pPr lvl="2"/>
            <a:r>
              <a:rPr lang="en-GB" dirty="0"/>
              <a:t>and hence some people would inevitably break the law</a:t>
            </a:r>
          </a:p>
          <a:p>
            <a:pPr lvl="8" algn="r"/>
            <a:r>
              <a:rPr lang="en-GB" sz="1500" dirty="0">
                <a:solidFill>
                  <a:srgbClr val="000000"/>
                </a:solidFill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(Cohen &amp; </a:t>
            </a:r>
            <a:r>
              <a:rPr lang="en-GB" sz="1500" dirty="0" err="1">
                <a:solidFill>
                  <a:srgbClr val="000000"/>
                </a:solidFill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Machalek</a:t>
            </a:r>
            <a:r>
              <a:rPr lang="en-GB" sz="1500" dirty="0">
                <a:solidFill>
                  <a:srgbClr val="000000"/>
                </a:solidFill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 1994)</a:t>
            </a:r>
            <a:endParaRPr lang="en-GB" sz="1100" dirty="0"/>
          </a:p>
          <a:p>
            <a:pPr algn="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20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BB39AB0-FFDA-4308-B7BC-98A83E964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Society of Saints:</a:t>
            </a:r>
            <a:br>
              <a:rPr lang="en-GB" dirty="0"/>
            </a:br>
            <a:r>
              <a:rPr lang="en-GB" dirty="0"/>
              <a:t>Durkheim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D0E261D-7B15-476C-81FF-7B238BA2F9C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Society of Saints</a:t>
            </a:r>
          </a:p>
          <a:p>
            <a:pPr lvl="1"/>
            <a:r>
              <a:rPr lang="en-GB" dirty="0"/>
              <a:t>Even if the world was populated by perfect individuals deviance would still exist</a:t>
            </a:r>
          </a:p>
          <a:p>
            <a:pPr lvl="1"/>
            <a:r>
              <a:rPr lang="en-GB" dirty="0"/>
              <a:t>The general standards of behaviour would be so high </a:t>
            </a:r>
          </a:p>
          <a:p>
            <a:pPr lvl="2"/>
            <a:r>
              <a:rPr lang="en-GB" dirty="0"/>
              <a:t>that the slightest slip would be regarded as a serious offence</a:t>
            </a:r>
          </a:p>
          <a:p>
            <a:pPr lvl="1"/>
            <a:r>
              <a:rPr lang="en-GB" dirty="0"/>
              <a:t>Thus the individual who simply </a:t>
            </a:r>
          </a:p>
          <a:p>
            <a:pPr lvl="2"/>
            <a:r>
              <a:rPr lang="en-GB" dirty="0"/>
              <a:t>showed bad taste</a:t>
            </a:r>
          </a:p>
          <a:p>
            <a:pPr lvl="2"/>
            <a:r>
              <a:rPr lang="en-GB" dirty="0"/>
              <a:t>or was merely impolite</a:t>
            </a:r>
          </a:p>
          <a:p>
            <a:pPr lvl="1"/>
            <a:r>
              <a:rPr lang="en-GB" dirty="0"/>
              <a:t>would attract strong disapproval.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BA81C1-B63D-449F-AA9B-D2938F789E9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Durkheim argues that all </a:t>
            </a:r>
          </a:p>
          <a:p>
            <a:pPr lvl="1"/>
            <a:r>
              <a:rPr lang="en-GB" dirty="0"/>
              <a:t>social change begins with some form of deviance</a:t>
            </a:r>
          </a:p>
          <a:p>
            <a:pPr lvl="1"/>
            <a:r>
              <a:rPr lang="en-GB" dirty="0"/>
              <a:t>In order for changes to occur, </a:t>
            </a:r>
          </a:p>
          <a:p>
            <a:pPr lvl="1"/>
            <a:r>
              <a:rPr lang="en-GB" dirty="0"/>
              <a:t>yesterday’s deviance becomes today’s norm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201168" lvl="1" indent="0" algn="r"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(Cohen &amp; </a:t>
            </a:r>
            <a:r>
              <a:rPr lang="en-GB" sz="1400" dirty="0" err="1">
                <a:solidFill>
                  <a:srgbClr val="000000"/>
                </a:solidFill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Machalek</a:t>
            </a:r>
            <a:r>
              <a:rPr lang="en-GB" sz="1400" dirty="0">
                <a:solidFill>
                  <a:srgbClr val="000000"/>
                </a:solidFill>
                <a:effectLst/>
                <a:latin typeface="Noto Sans" panose="020B0502040504020204" pitchFamily="34" charset="0"/>
                <a:ea typeface="Calibri" panose="020F0502020204030204" pitchFamily="34" charset="0"/>
              </a:rPr>
              <a:t> 1994)</a:t>
            </a:r>
            <a:endParaRPr lang="en-GB" sz="105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8643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E563E8D1-95C5-4C86-967A-4F6466A82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sz="4300"/>
              <a:t>Crime Performs Positive Functions: </a:t>
            </a:r>
            <a:br>
              <a:rPr lang="en-GB" sz="4300"/>
            </a:br>
            <a:r>
              <a:rPr lang="en-GB" sz="4300"/>
              <a:t>Durkheim</a:t>
            </a:r>
            <a:endParaRPr lang="en-US" sz="430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1BEDD90D-CD88-4D41-9B8C-52E749A286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3008020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8FDE78A-08AF-4998-8F99-AEB10DDF2D3D}"/>
              </a:ext>
            </a:extLst>
          </p:cNvPr>
          <p:cNvSpPr txBox="1"/>
          <p:nvPr/>
        </p:nvSpPr>
        <p:spPr>
          <a:xfrm>
            <a:off x="5978298" y="6488668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Liska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&amp; Warner, 1991)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6180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6225D5E-E2AB-4E99-AA66-629E0933A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Social Regulation:</a:t>
            </a:r>
            <a:br>
              <a:rPr lang="en-GB" dirty="0"/>
            </a:br>
            <a:r>
              <a:rPr lang="en-GB" dirty="0"/>
              <a:t>Durkheim	</a:t>
            </a:r>
          </a:p>
        </p:txBody>
      </p:sp>
      <p:graphicFrame>
        <p:nvGraphicFramePr>
          <p:cNvPr id="11" name="Content Placeholder 5">
            <a:extLst>
              <a:ext uri="{FF2B5EF4-FFF2-40B4-BE49-F238E27FC236}">
                <a16:creationId xmlns:a16="http://schemas.microsoft.com/office/drawing/2014/main" id="{C05824EF-086F-4B54-A0D0-E558D74753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7745120"/>
              </p:ext>
            </p:extLst>
          </p:nvPr>
        </p:nvGraphicFramePr>
        <p:xfrm>
          <a:off x="4800600" y="731838"/>
          <a:ext cx="6492875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CFD68D4-7D6F-4FFF-8568-B3FA4CC5C15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528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8DECCB8-8E08-4168-8698-D91F6CFFA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Social Regulation</a:t>
            </a:r>
            <a:br>
              <a:rPr lang="en-GB" dirty="0"/>
            </a:br>
            <a:r>
              <a:rPr lang="en-GB" dirty="0"/>
              <a:t>Durkheim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C8D9EC0B-8F72-4F93-9BF8-2F284B36D6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/>
              <a:t>Reaffirming the boundaries of acceptable behaviour </a:t>
            </a:r>
          </a:p>
          <a:p>
            <a:pPr lvl="1"/>
            <a:r>
              <a:rPr lang="en-GB" dirty="0"/>
              <a:t>Police arrest a person</a:t>
            </a:r>
            <a:endParaRPr lang="en-US" dirty="0"/>
          </a:p>
          <a:p>
            <a:pPr lvl="1"/>
            <a:r>
              <a:rPr lang="en-GB" dirty="0"/>
              <a:t>It is clear to the rest of society that the particular action concerned is </a:t>
            </a:r>
          </a:p>
          <a:p>
            <a:pPr lvl="1"/>
            <a:r>
              <a:rPr lang="en-GB" dirty="0"/>
              <a:t>unacceptable</a:t>
            </a:r>
            <a:endParaRPr lang="en-US" dirty="0"/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46D11F9-9340-484C-8374-CC53F925AAB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/>
              <a:t>Newspapers also help to perform the publicity function</a:t>
            </a:r>
            <a:endParaRPr lang="en-US" dirty="0"/>
          </a:p>
          <a:p>
            <a:pPr lvl="1"/>
            <a:r>
              <a:rPr lang="en-GB" dirty="0"/>
              <a:t>with their often-lurid accounts of criminal acts</a:t>
            </a:r>
            <a:endParaRPr lang="en-US" dirty="0"/>
          </a:p>
          <a:p>
            <a:pPr lvl="1"/>
            <a:r>
              <a:rPr lang="en-GB" dirty="0"/>
              <a:t>In effect, the courts and the media are</a:t>
            </a:r>
            <a:endParaRPr lang="en-US" dirty="0"/>
          </a:p>
          <a:p>
            <a:pPr lvl="1"/>
            <a:r>
              <a:rPr lang="en-GB" dirty="0"/>
              <a:t>‘broadcasting’ the boundaries of acceptable behaviour, warning others not to breach the walls of the law (and therefore society)</a:t>
            </a:r>
          </a:p>
          <a:p>
            <a:pPr marL="201168" lvl="1" indent="0" algn="r">
              <a:buNone/>
            </a:pPr>
            <a:r>
              <a:rPr lang="en-GB" sz="1700" dirty="0"/>
              <a:t>(Durkheim, 2006: 313-328).</a:t>
            </a:r>
          </a:p>
          <a:p>
            <a:pPr lvl="1"/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8182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168F256-04D7-41D3-995C-BE50B4D2E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Social Integration:</a:t>
            </a:r>
            <a:br>
              <a:rPr lang="en-GB" dirty="0"/>
            </a:br>
            <a:r>
              <a:rPr lang="en-GB" dirty="0"/>
              <a:t>Durkheim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7785CEC-F8E6-4686-A6F2-6FE51B8FA6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9375851"/>
              </p:ext>
            </p:extLst>
          </p:nvPr>
        </p:nvGraphicFramePr>
        <p:xfrm>
          <a:off x="5478439" y="1080216"/>
          <a:ext cx="5928344" cy="3754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28EDB20A-811D-41ED-AD32-8FCADEA5628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589525C-6813-4B6D-840D-94B77FF98879}"/>
              </a:ext>
            </a:extLst>
          </p:cNvPr>
          <p:cNvGrpSpPr/>
          <p:nvPr/>
        </p:nvGrpSpPr>
        <p:grpSpPr>
          <a:xfrm>
            <a:off x="5478439" y="4272304"/>
            <a:ext cx="6070096" cy="2114076"/>
            <a:chOff x="-141752" y="1240498"/>
            <a:chExt cx="6070096" cy="2114076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822C2C7-9EDE-4B7B-BADC-FD327F37CF46}"/>
                </a:ext>
              </a:extLst>
            </p:cNvPr>
            <p:cNvSpPr/>
            <p:nvPr/>
          </p:nvSpPr>
          <p:spPr>
            <a:xfrm>
              <a:off x="0" y="1240498"/>
              <a:ext cx="5928344" cy="152352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754E95AE-B829-45BD-A122-FC6CE5AB3A26}"/>
                </a:ext>
              </a:extLst>
            </p:cNvPr>
            <p:cNvSpPr txBox="1"/>
            <p:nvPr/>
          </p:nvSpPr>
          <p:spPr>
            <a:xfrm>
              <a:off x="-141752" y="1831054"/>
              <a:ext cx="5928344" cy="152352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88225" tIns="40640" rIns="227584" bIns="40640" numCol="1" spcCol="1270" anchor="t" anchorCtr="0">
              <a:noAutofit/>
            </a:bodyPr>
            <a:lstStyle/>
            <a:p>
              <a:pPr marL="228600" lvl="0" indent="-22860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har char="•"/>
              </a:pPr>
              <a:r>
                <a:rPr lang="en-GB" sz="2300" dirty="0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latin typeface="Franklin Gothic Book" panose="020F0502020204030204"/>
                </a:rPr>
                <a:t>The collective consciousness binds individuals together and creates </a:t>
              </a:r>
            </a:p>
            <a:p>
              <a:pPr marL="228600" lvl="0" indent="-22860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  <a:buChar char="•"/>
              </a:pPr>
              <a:endParaRPr lang="en-GB" sz="2300" dirty="0"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latin typeface="Franklin Gothic Book" panose="020F0502020204030204"/>
              </a:endParaRPr>
            </a:p>
            <a:p>
              <a:pPr lvl="0" algn="r" defTabSz="1022350">
                <a:lnSpc>
                  <a:spcPct val="90000"/>
                </a:lnSpc>
                <a:spcBef>
                  <a:spcPct val="0"/>
                </a:spcBef>
                <a:spcAft>
                  <a:spcPct val="20000"/>
                </a:spcAft>
              </a:pPr>
              <a:r>
                <a:rPr lang="en-GB" sz="2300" dirty="0">
                  <a:solidFill>
                    <a:prstClr val="black">
                      <a:hueOff val="0"/>
                      <a:satOff val="0"/>
                      <a:lumOff val="0"/>
                      <a:alphaOff val="0"/>
                    </a:prstClr>
                  </a:solidFill>
                  <a:latin typeface="Franklin Gothic Book" panose="020F0502020204030204"/>
                </a:rPr>
                <a:t>(Stark, Doyle &amp; Rushing, 1983).</a:t>
              </a:r>
              <a:endParaRPr lang="en-US" sz="2300" dirty="0"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latin typeface="Franklin Gothic Book" panose="020F0502020204030204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847689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6065A-582B-4F92-995C-9CAAEBCC1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Social Integration:</a:t>
            </a:r>
            <a:br>
              <a:rPr lang="en-GB" dirty="0"/>
            </a:br>
            <a:r>
              <a:rPr lang="en-GB" dirty="0"/>
              <a:t>Durkheim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7D3CF-F7CB-43EA-B197-564ECD326D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00"/>
                </a:solidFill>
                <a:latin typeface="Tahoma" panose="020B0604030504040204" pitchFamily="34" charset="0"/>
              </a:rPr>
              <a:t>organic solidarity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6CC80A-C987-4E7F-BFAB-EB8C52E2252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It is social cohesion based upon the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dependence individuals have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Tahoma" panose="020B0604030504040204" pitchFamily="34" charset="0"/>
              </a:rPr>
              <a:t>on each other in more advanced societies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F86EE8-D2AF-4D2A-8A23-EEAD1672EE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00"/>
                </a:solidFill>
                <a:latin typeface="Tahoma" panose="020B0604030504040204" pitchFamily="34" charset="0"/>
              </a:rPr>
              <a:t>mechanical solidarity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6E0BF4-8743-49A9-92E7-ACC4E4DF455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Tahoma" panose="020B0604030504040204" pitchFamily="34" charset="0"/>
              </a:rPr>
              <a:t>It normally operates in 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Tahoma" panose="020B0604030504040204" pitchFamily="34" charset="0"/>
              </a:rPr>
              <a:t>‘traditional’ and small-scale societies</a:t>
            </a:r>
          </a:p>
          <a:p>
            <a:r>
              <a:rPr lang="en-GB" dirty="0">
                <a:solidFill>
                  <a:srgbClr val="000000"/>
                </a:solidFill>
                <a:latin typeface="Tahoma" panose="020B0604030504040204" pitchFamily="34" charset="0"/>
              </a:rPr>
              <a:t>In simpler societies (e.g., tribal), solidarity is usually based on 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Tahoma" panose="020B0604030504040204" pitchFamily="34" charset="0"/>
              </a:rPr>
              <a:t>kinship ties of familial networks</a:t>
            </a:r>
          </a:p>
          <a:p>
            <a:pPr lvl="1"/>
            <a:endParaRPr lang="en-GB" dirty="0">
              <a:solidFill>
                <a:srgbClr val="000000"/>
              </a:solidFill>
              <a:latin typeface="Tahoma" panose="020B0604030504040204" pitchFamily="34" charset="0"/>
            </a:endParaRPr>
          </a:p>
          <a:p>
            <a:pPr lvl="1"/>
            <a:endParaRPr lang="en-GB" dirty="0">
              <a:solidFill>
                <a:srgbClr val="000000"/>
              </a:solidFill>
              <a:latin typeface="Tahoma" panose="020B0604030504040204" pitchFamily="34" charset="0"/>
            </a:endParaRPr>
          </a:p>
          <a:p>
            <a:pPr marL="201168" lvl="1" indent="0" algn="r">
              <a:buNone/>
            </a:pPr>
            <a:r>
              <a:rPr lang="en-GB" sz="1800" dirty="0">
                <a:solidFill>
                  <a:prstClr val="black">
                    <a:hueOff val="0"/>
                    <a:satOff val="0"/>
                    <a:lumOff val="0"/>
                    <a:alphaOff val="0"/>
                  </a:prstClr>
                </a:solidFill>
                <a:latin typeface="Franklin Gothic Book" panose="020F0502020204030204"/>
              </a:rPr>
              <a:t>(Stark, Doyle &amp; Rushing, 1983).</a:t>
            </a:r>
            <a:endParaRPr lang="en-US" sz="18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Franklin Gothic Book" panose="020F0502020204030204"/>
            </a:endParaRPr>
          </a:p>
          <a:p>
            <a:pPr lvl="1"/>
            <a:endParaRPr lang="en-GB" dirty="0">
              <a:solidFill>
                <a:srgbClr val="000000"/>
              </a:solidFill>
              <a:latin typeface="Tahoma" panose="020B060403050404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4365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B4F5434-169F-4AF1-80C3-298087E3F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Social Integration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8F40CC7-DE11-41EB-8E6D-93B973EA0BA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Social Cohesion</a:t>
            </a:r>
          </a:p>
          <a:p>
            <a:pPr lvl="1"/>
            <a:r>
              <a:rPr lang="en-GB" dirty="0"/>
              <a:t>A second function of crime is to </a:t>
            </a:r>
          </a:p>
          <a:p>
            <a:pPr lvl="1"/>
            <a:r>
              <a:rPr lang="en-GB" dirty="0"/>
              <a:t>actually, strengthens social cohesion </a:t>
            </a:r>
          </a:p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4D58E50-2B09-46C4-B387-71F14800D26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For example, </a:t>
            </a:r>
          </a:p>
          <a:p>
            <a:pPr lvl="1"/>
            <a:r>
              <a:rPr lang="en-GB" dirty="0"/>
              <a:t>when particularly horrific crimes have been committed </a:t>
            </a:r>
          </a:p>
          <a:p>
            <a:pPr lvl="1"/>
            <a:r>
              <a:rPr lang="en-GB" dirty="0"/>
              <a:t>the whole community joins together in outrage </a:t>
            </a:r>
          </a:p>
          <a:p>
            <a:pPr lvl="1"/>
            <a:r>
              <a:rPr lang="en-GB" dirty="0"/>
              <a:t>and the sense of belonging to a community is therefore strengthened</a:t>
            </a:r>
          </a:p>
          <a:p>
            <a:pPr marL="201168" lvl="1" indent="0" algn="r">
              <a:buNone/>
            </a:pPr>
            <a:r>
              <a:rPr lang="en-GB" dirty="0"/>
              <a:t>(Stark, Doyle &amp; Rushing, 1983).</a:t>
            </a:r>
            <a:endParaRPr lang="en-US" dirty="0"/>
          </a:p>
          <a:p>
            <a:pPr lvl="1"/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7029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168F256-04D7-41D3-995C-BE50B4D2E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/>
              <a:t>Social Change:</a:t>
            </a:r>
            <a:br>
              <a:rPr lang="en-US"/>
            </a:br>
            <a:r>
              <a:rPr lang="en-US"/>
              <a:t>The Role of Deviance</a:t>
            </a:r>
            <a:br>
              <a:rPr lang="en-US"/>
            </a:br>
            <a:r>
              <a:rPr lang="en-GB"/>
              <a:t>Durkheim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7785CEC-F8E6-4686-A6F2-6FE51B8FA6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2958776"/>
              </p:ext>
            </p:extLst>
          </p:nvPr>
        </p:nvGraphicFramePr>
        <p:xfrm>
          <a:off x="5478439" y="1080216"/>
          <a:ext cx="5928344" cy="3754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28EDB20A-811D-41ED-AD32-8FCADEA5628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0735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E2A0F483-33B3-43F6-8D55-B98DCE432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Change:</a:t>
            </a:r>
            <a:br>
              <a:rPr lang="en-GB" dirty="0"/>
            </a:br>
            <a:r>
              <a:rPr lang="en-GB" dirty="0"/>
              <a:t>Durkheim 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BB1D58A-4ACB-4ED7-A969-32D38E6F5BD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 further action performed by the criminals is to:</a:t>
            </a:r>
          </a:p>
          <a:p>
            <a:pPr lvl="1"/>
            <a:r>
              <a:rPr lang="en-GB" dirty="0"/>
              <a:t>provide a constant test of the boundaries of permitted action</a:t>
            </a:r>
          </a:p>
          <a:p>
            <a:r>
              <a:rPr lang="en-GB" dirty="0"/>
              <a:t>When the law </a:t>
            </a:r>
          </a:p>
          <a:p>
            <a:pPr lvl="1"/>
            <a:r>
              <a:rPr lang="en-GB" dirty="0"/>
              <a:t>is clearly out of step with the feelings and values of the majority</a:t>
            </a:r>
          </a:p>
          <a:p>
            <a:pPr lvl="1"/>
            <a:r>
              <a:rPr lang="en-GB" dirty="0"/>
              <a:t>legal reform is necessary. </a:t>
            </a: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5BD849-D134-418D-BC8D-89E12FD10E6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Criminals, therefore, </a:t>
            </a:r>
          </a:p>
          <a:p>
            <a:pPr lvl="1"/>
            <a:r>
              <a:rPr lang="en-GB" dirty="0"/>
              <a:t>perform a crucial service in </a:t>
            </a:r>
          </a:p>
          <a:p>
            <a:pPr lvl="1"/>
            <a:r>
              <a:rPr lang="en-GB" dirty="0"/>
              <a:t>helping the law to reflect </a:t>
            </a:r>
          </a:p>
          <a:p>
            <a:pPr lvl="1"/>
            <a:r>
              <a:rPr lang="en-GB" dirty="0"/>
              <a:t>the wishes of the population </a:t>
            </a:r>
          </a:p>
          <a:p>
            <a:pPr lvl="1"/>
            <a:r>
              <a:rPr lang="en-GB" dirty="0"/>
              <a:t>and legitimising social change</a:t>
            </a:r>
          </a:p>
          <a:p>
            <a:pPr lvl="1"/>
            <a:endParaRPr lang="en-GB" dirty="0"/>
          </a:p>
          <a:p>
            <a:pPr marL="201168" lvl="1" indent="0" algn="r">
              <a:buNone/>
            </a:pPr>
            <a:r>
              <a:rPr lang="en-GB" dirty="0"/>
              <a:t>(Bernburg, 2002)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7174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04E49-4292-4165-B018-40B6AC607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Too Much/Too Little Social Order!</a:t>
            </a:r>
            <a:br>
              <a:rPr lang="en-GB" dirty="0"/>
            </a:br>
            <a:r>
              <a:rPr lang="en-GB" dirty="0"/>
              <a:t>Durkheim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49469-3CE8-4AE4-AB29-E8CB095D08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Crime only became </a:t>
            </a:r>
          </a:p>
          <a:p>
            <a:pPr lvl="1"/>
            <a:r>
              <a:rPr lang="en-GB" dirty="0"/>
              <a:t>dysfunctional </a:t>
            </a:r>
          </a:p>
          <a:p>
            <a:pPr lvl="1"/>
            <a:r>
              <a:rPr lang="en-GB" dirty="0"/>
              <a:t>when there was too much or too little of it </a:t>
            </a:r>
          </a:p>
          <a:p>
            <a:r>
              <a:rPr lang="en-GB" dirty="0"/>
              <a:t>Too much crime:</a:t>
            </a:r>
          </a:p>
          <a:p>
            <a:pPr lvl="1"/>
            <a:r>
              <a:rPr lang="en-GB" dirty="0"/>
              <a:t>social order would break down</a:t>
            </a:r>
          </a:p>
          <a:p>
            <a:r>
              <a:rPr lang="en-GB" dirty="0"/>
              <a:t>Too little crime:</a:t>
            </a:r>
          </a:p>
          <a:p>
            <a:pPr lvl="1"/>
            <a:r>
              <a:rPr lang="en-GB" dirty="0"/>
              <a:t>and there would not be sufficient capacity for positive social change</a:t>
            </a:r>
          </a:p>
          <a:p>
            <a:pPr lvl="1"/>
            <a:endParaRPr lang="en-GB" dirty="0"/>
          </a:p>
          <a:p>
            <a:pPr marL="201168" lvl="1" indent="0" algn="r">
              <a:buNone/>
            </a:pPr>
            <a:r>
              <a:rPr lang="en-GB" dirty="0"/>
              <a:t>(</a:t>
            </a:r>
            <a:r>
              <a:rPr lang="en-GB" dirty="0" err="1"/>
              <a:t>Thorlindsson</a:t>
            </a:r>
            <a:r>
              <a:rPr lang="en-GB" dirty="0"/>
              <a:t> &amp; Bernburg, 2004).</a:t>
            </a:r>
          </a:p>
          <a:p>
            <a:endParaRPr lang="en-GB" dirty="0"/>
          </a:p>
        </p:txBody>
      </p:sp>
      <p:pic>
        <p:nvPicPr>
          <p:cNvPr id="4098" name="Picture 2" descr="Millicent Fawcett and Emmeline Pankhurst.">
            <a:extLst>
              <a:ext uri="{FF2B5EF4-FFF2-40B4-BE49-F238E27FC236}">
                <a16:creationId xmlns:a16="http://schemas.microsoft.com/office/drawing/2014/main" id="{9ADFE90E-449B-4E86-AC6A-467597EF673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18238" y="2469059"/>
            <a:ext cx="4937125" cy="277713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C4C1764-9825-4D5C-8855-D0E1E9AD9AE6}"/>
              </a:ext>
            </a:extLst>
          </p:cNvPr>
          <p:cNvSpPr txBox="1"/>
          <p:nvPr/>
        </p:nvSpPr>
        <p:spPr>
          <a:xfrm>
            <a:off x="5965486" y="2120900"/>
            <a:ext cx="60943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dirty="0">
                <a:solidFill>
                  <a:srgbClr val="FF0000"/>
                </a:solidFill>
              </a:rPr>
              <a:t>The Suffragettes: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Where they anticipating the morality of the future?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E98842E-9DF2-4571-A847-F2E41029308D}"/>
              </a:ext>
            </a:extLst>
          </p:cNvPr>
          <p:cNvSpPr txBox="1"/>
          <p:nvPr/>
        </p:nvSpPr>
        <p:spPr>
          <a:xfrm>
            <a:off x="6516688" y="5328754"/>
            <a:ext cx="46386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>
                <a:solidFill>
                  <a:srgbClr val="FF0000"/>
                </a:solidFill>
              </a:rPr>
              <a:t>(Getty Images, n.d.)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66563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30661A1-B73F-446C-8EF0-591D43D08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Punishment:</a:t>
            </a:r>
            <a:br>
              <a:rPr lang="en-GB" dirty="0"/>
            </a:br>
            <a:r>
              <a:rPr lang="en-GB" dirty="0"/>
              <a:t>Durkheim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325F46D-BA5C-4B0C-BC09-5248B07FB5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6709126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CFA0B1C-EDCB-48F9-9160-FB7B71891796}"/>
              </a:ext>
            </a:extLst>
          </p:cNvPr>
          <p:cNvSpPr txBox="1"/>
          <p:nvPr/>
        </p:nvSpPr>
        <p:spPr>
          <a:xfrm>
            <a:off x="9339943" y="6386731"/>
            <a:ext cx="2580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(Simon &amp; Sparks, 2013).</a:t>
            </a:r>
          </a:p>
        </p:txBody>
      </p:sp>
    </p:spTree>
    <p:extLst>
      <p:ext uri="{BB962C8B-B14F-4D97-AF65-F5344CB8AC3E}">
        <p14:creationId xmlns:p14="http://schemas.microsoft.com/office/powerpoint/2010/main" val="27974639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33F7D-A45D-4009-90EC-7DBB761CC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Critique of Durkheim’s Functionalist View of 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F965B-612B-48C2-A907-51B8C40C199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Durkheim talks about crime in very general terms and</a:t>
            </a:r>
          </a:p>
          <a:p>
            <a:pPr lvl="1"/>
            <a:r>
              <a:rPr lang="en-GB" dirty="0"/>
              <a:t>theorizes that ‘crime’ is necessary and even functional but fails to distinguish between different types of crime</a:t>
            </a:r>
          </a:p>
          <a:p>
            <a:pPr lvl="2"/>
            <a:r>
              <a:rPr lang="en-GB" dirty="0"/>
              <a:t>It could be that some crimes may be so harmful that they will always be dysfunctional rather than functional.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625DDD-E135-4E0B-B6A1-9D7A31803AE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He suggests that criminal justice system </a:t>
            </a:r>
          </a:p>
          <a:p>
            <a:pPr lvl="1"/>
            <a:r>
              <a:rPr lang="en-GB" dirty="0"/>
              <a:t>benefits everyone in society </a:t>
            </a:r>
          </a:p>
          <a:p>
            <a:pPr lvl="1"/>
            <a:r>
              <a:rPr lang="en-GB" dirty="0"/>
              <a:t>by punishing criminals </a:t>
            </a:r>
          </a:p>
          <a:p>
            <a:pPr lvl="1"/>
            <a:r>
              <a:rPr lang="en-GB" dirty="0"/>
              <a:t>By reinforcing the acceptable boundaries of behaviour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15849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6306D-F51F-4226-8132-95CF56957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Theorist's Perspectives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3708F-4453-4370-9462-CC179934A8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Marxist and Feminist analysis of crime demonstrates that </a:t>
            </a:r>
          </a:p>
          <a:p>
            <a:pPr lvl="1"/>
            <a:r>
              <a:rPr lang="en-GB" dirty="0"/>
              <a:t>not all criminals are punished equally </a:t>
            </a:r>
          </a:p>
          <a:p>
            <a:pPr lvl="1"/>
            <a:r>
              <a:rPr lang="en-GB" dirty="0"/>
              <a:t>thus crime and punishment benefit the powerful more than the powerless</a:t>
            </a:r>
          </a:p>
          <a:p>
            <a:r>
              <a:rPr lang="en-GB" dirty="0"/>
              <a:t>Interactionists would suggest that </a:t>
            </a:r>
          </a:p>
          <a:p>
            <a:pPr lvl="1"/>
            <a:r>
              <a:rPr lang="en-GB" dirty="0"/>
              <a:t>whether or not a crime is functional </a:t>
            </a:r>
          </a:p>
          <a:p>
            <a:pPr lvl="1"/>
            <a:r>
              <a:rPr lang="en-GB" dirty="0"/>
              <a:t>cannot be determined objectively</a:t>
            </a:r>
          </a:p>
          <a:p>
            <a:pPr lvl="1"/>
            <a:r>
              <a:rPr lang="en-GB" dirty="0"/>
              <a:t>surely it depends on an individual’s relationship to the crime.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4381EB-1E47-4414-ABF2-407F60F9686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Functionalists assume that society has </a:t>
            </a:r>
          </a:p>
          <a:p>
            <a:pPr lvl="1"/>
            <a:r>
              <a:rPr lang="en-GB" dirty="0"/>
              <a:t>universal norms and values </a:t>
            </a:r>
          </a:p>
          <a:p>
            <a:pPr lvl="1"/>
            <a:r>
              <a:rPr lang="en-GB" dirty="0"/>
              <a:t>that are reinforced by certain crimes being punished in public</a:t>
            </a:r>
          </a:p>
          <a:p>
            <a:r>
              <a:rPr lang="en-GB" dirty="0"/>
              <a:t>Postmodernists argue </a:t>
            </a:r>
          </a:p>
          <a:p>
            <a:pPr lvl="1"/>
            <a:r>
              <a:rPr lang="en-GB" dirty="0"/>
              <a:t>society is so diverse, there is no such thing as ‘normal’.</a:t>
            </a:r>
          </a:p>
          <a:p>
            <a:pPr lvl="1"/>
            <a:endParaRPr lang="en-GB" dirty="0"/>
          </a:p>
          <a:p>
            <a:pPr marL="201168" lvl="1" indent="0" algn="r">
              <a:buNone/>
            </a:pPr>
            <a:r>
              <a:rPr lang="en-GB" sz="1200" dirty="0"/>
              <a:t>(Denzin, 1992; Arrigo &amp; Milovanovic, 2010; </a:t>
            </a:r>
            <a:r>
              <a:rPr lang="en-GB" sz="1200" dirty="0" err="1"/>
              <a:t>Jewkes</a:t>
            </a:r>
            <a:r>
              <a:rPr lang="en-GB" sz="1200" dirty="0"/>
              <a:t> &amp; Letherby, 2002).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0089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CD1CBD53-ADAB-4EC0-833E-56783D929F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altLang="en-US" dirty="0"/>
              <a:t>Durkheim and Anomie:</a:t>
            </a:r>
            <a:br>
              <a:rPr lang="en-GB" altLang="en-US" dirty="0"/>
            </a:br>
            <a:r>
              <a:rPr lang="en-GB" altLang="en-US" dirty="0"/>
              <a:t>Later Developed further by Merton</a:t>
            </a:r>
          </a:p>
        </p:txBody>
      </p:sp>
      <p:pic>
        <p:nvPicPr>
          <p:cNvPr id="11" name="Content Placeholder 10" descr="durkheim">
            <a:extLst>
              <a:ext uri="{FF2B5EF4-FFF2-40B4-BE49-F238E27FC236}">
                <a16:creationId xmlns:a16="http://schemas.microsoft.com/office/drawing/2014/main" id="{B31C972F-3DED-43A2-B7DF-16CA0DA5127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2804319" y="2976563"/>
            <a:ext cx="1524000" cy="1762125"/>
          </a:xfr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35FDBAA-6153-4FF4-A201-9F2971359F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GB" altLang="en-US" sz="1900" dirty="0"/>
              <a:t>Emile Durkheim developed the term anomie to explain why some people became dysfunctional and turned to crime </a:t>
            </a:r>
          </a:p>
          <a:p>
            <a:pPr lvl="1"/>
            <a:r>
              <a:rPr lang="en-GB" altLang="en-US" sz="1900" dirty="0"/>
              <a:t>Anomie means being insufficiently integrated into society’s norms and values</a:t>
            </a:r>
          </a:p>
          <a:p>
            <a:pPr lvl="1"/>
            <a:r>
              <a:rPr lang="en-GB" altLang="en-US" sz="1900" dirty="0"/>
              <a:t>Anomie causes society to become less integrated and more individualistic.</a:t>
            </a:r>
          </a:p>
          <a:p>
            <a:pPr lvl="1"/>
            <a:r>
              <a:rPr lang="en-GB" altLang="en-US" sz="1900" dirty="0"/>
              <a:t>Anomie causes individuals to look out for themselves rather than the community</a:t>
            </a:r>
          </a:p>
          <a:p>
            <a:pPr marL="384048" lvl="2" indent="0" algn="r">
              <a:buNone/>
            </a:pPr>
            <a:r>
              <a:rPr lang="en-GB" altLang="en-US" sz="1500" dirty="0"/>
              <a:t>(Hilbert 1989)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7408C-2A94-48C9-A729-B40E4925A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Strain Theory of Deviance:</a:t>
            </a:r>
            <a:br>
              <a:rPr lang="en-GB" dirty="0"/>
            </a:br>
            <a:r>
              <a:rPr lang="en-GB" dirty="0"/>
              <a:t>Merton 1940s USA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0347B12-23FD-4461-9E39-6E7BBD80E7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US" altLang="en-US" dirty="0"/>
              <a:t>Crime is a result of </a:t>
            </a:r>
          </a:p>
          <a:p>
            <a:pPr lvl="1"/>
            <a:r>
              <a:rPr lang="en-US" altLang="en-US" dirty="0"/>
              <a:t>a ‘strain’ between legitimate goals </a:t>
            </a:r>
          </a:p>
          <a:p>
            <a:pPr lvl="1"/>
            <a:r>
              <a:rPr lang="en-US" altLang="en-US" dirty="0"/>
              <a:t>and lack of opportunities to achieve those goals</a:t>
            </a:r>
          </a:p>
          <a:p>
            <a:pPr lvl="0"/>
            <a:r>
              <a:rPr lang="en-US" altLang="en-US" dirty="0"/>
              <a:t>Crime occurs when there </a:t>
            </a:r>
          </a:p>
          <a:p>
            <a:pPr lvl="1"/>
            <a:r>
              <a:rPr lang="en-US" altLang="en-US" dirty="0"/>
              <a:t>Are not enough legitimate opportunities for people to achieve the normal success goals of a society</a:t>
            </a:r>
          </a:p>
          <a:p>
            <a:pPr lvl="1"/>
            <a:r>
              <a:rPr lang="en-US" altLang="en-US" dirty="0"/>
              <a:t>In such a situation there is </a:t>
            </a:r>
          </a:p>
          <a:p>
            <a:pPr lvl="1"/>
            <a:r>
              <a:rPr lang="en-US" altLang="en-US" dirty="0"/>
              <a:t>a ‘strain’ between the goals </a:t>
            </a:r>
          </a:p>
          <a:p>
            <a:pPr lvl="1"/>
            <a:r>
              <a:rPr lang="en-US" altLang="en-US" dirty="0"/>
              <a:t>and the means to achieve those goals</a:t>
            </a:r>
          </a:p>
          <a:p>
            <a:pPr lvl="1"/>
            <a:r>
              <a:rPr lang="en-US" altLang="en-US" dirty="0"/>
              <a:t>and some people turn to crime in order to achieve success</a:t>
            </a:r>
          </a:p>
          <a:p>
            <a:pPr lvl="1"/>
            <a:endParaRPr lang="en-US" altLang="en-US" dirty="0"/>
          </a:p>
          <a:p>
            <a:pPr marL="201168" lvl="1" indent="0" algn="r">
              <a:buNone/>
            </a:pPr>
            <a:r>
              <a:rPr lang="en-US" altLang="en-US" dirty="0"/>
              <a:t>(Featherston &amp; </a:t>
            </a:r>
            <a:r>
              <a:rPr lang="en-US" altLang="en-US" dirty="0" err="1"/>
              <a:t>Deflem</a:t>
            </a:r>
            <a:r>
              <a:rPr lang="en-US" altLang="en-US" dirty="0"/>
              <a:t>, 2003).</a:t>
            </a:r>
          </a:p>
          <a:p>
            <a:pPr lvl="0"/>
            <a:endParaRPr lang="en-GB" dirty="0"/>
          </a:p>
        </p:txBody>
      </p:sp>
      <p:pic>
        <p:nvPicPr>
          <p:cNvPr id="13" name="Picture 5" descr="Robert Merton">
            <a:extLst>
              <a:ext uri="{FF2B5EF4-FFF2-40B4-BE49-F238E27FC236}">
                <a16:creationId xmlns:a16="http://schemas.microsoft.com/office/drawing/2014/main" id="{5F92D333-EF5E-4516-AB94-4AB362E0457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19938" y="2290763"/>
            <a:ext cx="3133725" cy="3133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26E486C-6FD2-422B-A57C-2C7B8A0C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67319" y="2448300"/>
            <a:ext cx="65" cy="42442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44417" rIns="0" bIns="290421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15186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4A223908-7798-4B60-A8B4-1849853B5F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98377"/>
            <a:ext cx="12192000" cy="7196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88666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B2F59-025F-48CB-B3D3-C66BFA411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Strain Theory: The Basics</a:t>
            </a:r>
            <a:br>
              <a:rPr lang="en-GB" dirty="0"/>
            </a:br>
            <a:r>
              <a:rPr lang="en-GB" dirty="0"/>
              <a:t>Merton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6DF95-4DC7-4017-ADCF-C124909643E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cultural system of the USA </a:t>
            </a:r>
          </a:p>
          <a:p>
            <a:pPr lvl="1"/>
            <a:r>
              <a:rPr lang="en-GB" dirty="0"/>
              <a:t>built on the ‘American Dream’</a:t>
            </a:r>
          </a:p>
          <a:p>
            <a:pPr lvl="1"/>
            <a:r>
              <a:rPr lang="en-GB" dirty="0"/>
              <a:t>a set of meritocratic principles which assured the American public that </a:t>
            </a:r>
          </a:p>
          <a:p>
            <a:pPr lvl="1"/>
            <a:r>
              <a:rPr lang="en-GB" dirty="0"/>
              <a:t>equality of opportunity was available to all, </a:t>
            </a:r>
          </a:p>
          <a:p>
            <a:pPr lvl="1"/>
            <a:r>
              <a:rPr lang="en-GB" dirty="0"/>
              <a:t>regardless of class, </a:t>
            </a:r>
          </a:p>
          <a:p>
            <a:pPr lvl="1"/>
            <a:r>
              <a:rPr lang="en-GB" dirty="0"/>
              <a:t>gender or ethnicity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93A36D-7A2D-4038-95CF-B9D4A7289A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 ‘American Dream’ </a:t>
            </a:r>
          </a:p>
          <a:p>
            <a:pPr lvl="1"/>
            <a:r>
              <a:rPr lang="en-GB" dirty="0"/>
              <a:t>encouraged the pursuit of the goal of success </a:t>
            </a:r>
          </a:p>
          <a:p>
            <a:pPr lvl="1"/>
            <a:r>
              <a:rPr lang="en-GB" dirty="0"/>
              <a:t>Success was measured in terms of</a:t>
            </a:r>
          </a:p>
          <a:p>
            <a:pPr lvl="2"/>
            <a:r>
              <a:rPr lang="en-GB" sz="1700" dirty="0"/>
              <a:t>the acquisition of wealth </a:t>
            </a:r>
          </a:p>
          <a:p>
            <a:pPr lvl="2"/>
            <a:r>
              <a:rPr lang="en-GB" sz="1700" dirty="0"/>
              <a:t>and material possessions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1DE7C2-9F06-4781-9CC7-038B9A87DB77}"/>
              </a:ext>
            </a:extLst>
          </p:cNvPr>
          <p:cNvSpPr txBox="1"/>
          <p:nvPr/>
        </p:nvSpPr>
        <p:spPr>
          <a:xfrm>
            <a:off x="5788493" y="6488668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01168" lvl="1" indent="0" algn="r">
              <a:buNone/>
            </a:pPr>
            <a:r>
              <a:rPr lang="en-US" altLang="en-US" dirty="0">
                <a:solidFill>
                  <a:schemeClr val="bg1"/>
                </a:solidFill>
              </a:rPr>
              <a:t>(Featherston &amp; </a:t>
            </a:r>
            <a:r>
              <a:rPr lang="en-US" altLang="en-US" dirty="0" err="1">
                <a:solidFill>
                  <a:schemeClr val="bg1"/>
                </a:solidFill>
              </a:rPr>
              <a:t>Deflem</a:t>
            </a:r>
            <a:r>
              <a:rPr lang="en-US" altLang="en-US" dirty="0">
                <a:solidFill>
                  <a:schemeClr val="bg1"/>
                </a:solidFill>
              </a:rPr>
              <a:t>, 2003).</a:t>
            </a:r>
          </a:p>
        </p:txBody>
      </p:sp>
    </p:spTree>
    <p:extLst>
      <p:ext uri="{BB962C8B-B14F-4D97-AF65-F5344CB8AC3E}">
        <p14:creationId xmlns:p14="http://schemas.microsoft.com/office/powerpoint/2010/main" val="16740683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44E9A-6ACD-47EF-84FC-395AE9974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Strain Theory of Deviance: Success</a:t>
            </a:r>
            <a:br>
              <a:rPr lang="en-GB" dirty="0"/>
            </a:br>
            <a:r>
              <a:rPr lang="en-GB" dirty="0"/>
              <a:t>Merton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8C244-B501-4E35-9488-9F5E1828473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Pursuit of Success:</a:t>
            </a:r>
          </a:p>
          <a:p>
            <a:pPr lvl="1"/>
            <a:r>
              <a:rPr lang="en-GB" dirty="0"/>
              <a:t>People were expected to pursue this goal </a:t>
            </a:r>
          </a:p>
          <a:p>
            <a:pPr lvl="1"/>
            <a:r>
              <a:rPr lang="en-GB" dirty="0"/>
              <a:t>through legitimate means </a:t>
            </a:r>
          </a:p>
          <a:p>
            <a:pPr lvl="1"/>
            <a:r>
              <a:rPr lang="en-GB" dirty="0"/>
              <a:t>such as education and work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F0DB8D-0413-4DB6-B84A-49541899501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 dominant cultural message was if you are </a:t>
            </a:r>
          </a:p>
          <a:p>
            <a:pPr lvl="1"/>
            <a:r>
              <a:rPr lang="en-GB" dirty="0"/>
              <a:t>ambitious, </a:t>
            </a:r>
          </a:p>
          <a:p>
            <a:pPr lvl="1"/>
            <a:r>
              <a:rPr lang="en-GB" dirty="0"/>
              <a:t>talented </a:t>
            </a:r>
          </a:p>
          <a:p>
            <a:pPr lvl="1"/>
            <a:r>
              <a:rPr lang="en-GB" dirty="0"/>
              <a:t>and work hard, </a:t>
            </a:r>
          </a:p>
          <a:p>
            <a:r>
              <a:rPr lang="en-GB" dirty="0"/>
              <a:t>then </a:t>
            </a:r>
          </a:p>
          <a:p>
            <a:pPr lvl="1"/>
            <a:r>
              <a:rPr lang="en-GB" dirty="0"/>
              <a:t>income </a:t>
            </a:r>
          </a:p>
          <a:p>
            <a:pPr lvl="1"/>
            <a:r>
              <a:rPr lang="en-GB" dirty="0"/>
              <a:t>and wealth should be your rewards.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A8DBF5-19CE-4ACB-85CC-2810546C55EF}"/>
              </a:ext>
            </a:extLst>
          </p:cNvPr>
          <p:cNvSpPr txBox="1"/>
          <p:nvPr/>
        </p:nvSpPr>
        <p:spPr>
          <a:xfrm>
            <a:off x="5788493" y="6488668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01168" lvl="1" indent="0" algn="r">
              <a:buNone/>
            </a:pPr>
            <a:r>
              <a:rPr lang="en-US" altLang="en-US" dirty="0">
                <a:solidFill>
                  <a:schemeClr val="bg1"/>
                </a:solidFill>
              </a:rPr>
              <a:t>(Featherston &amp; </a:t>
            </a:r>
            <a:r>
              <a:rPr lang="en-US" altLang="en-US" dirty="0" err="1">
                <a:solidFill>
                  <a:schemeClr val="bg1"/>
                </a:solidFill>
              </a:rPr>
              <a:t>Deflem</a:t>
            </a:r>
            <a:r>
              <a:rPr lang="en-US" altLang="en-US" dirty="0">
                <a:solidFill>
                  <a:schemeClr val="bg1"/>
                </a:solidFill>
              </a:rPr>
              <a:t>, 2003).</a:t>
            </a:r>
          </a:p>
        </p:txBody>
      </p:sp>
    </p:spTree>
    <p:extLst>
      <p:ext uri="{BB962C8B-B14F-4D97-AF65-F5344CB8AC3E}">
        <p14:creationId xmlns:p14="http://schemas.microsoft.com/office/powerpoint/2010/main" val="35581227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6A3E5-AD58-4963-97D1-5548E19DA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Strain Theory: Unobtainable Goals</a:t>
            </a:r>
            <a:br>
              <a:rPr lang="en-GB" dirty="0"/>
            </a:br>
            <a:r>
              <a:rPr lang="en-GB" dirty="0"/>
              <a:t>Merton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45752-0802-4C75-94E3-086FB30E5E0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These goals were </a:t>
            </a:r>
          </a:p>
          <a:p>
            <a:pPr lvl="1"/>
            <a:r>
              <a:rPr lang="en-GB" dirty="0"/>
              <a:t>not attainable by all</a:t>
            </a:r>
          </a:p>
          <a:p>
            <a:pPr lvl="1"/>
            <a:r>
              <a:rPr lang="en-GB" dirty="0"/>
              <a:t>the structural organisation of the USA mean that </a:t>
            </a:r>
          </a:p>
          <a:p>
            <a:pPr lvl="1"/>
            <a:r>
              <a:rPr lang="en-GB" dirty="0"/>
              <a:t>the means to get on were </a:t>
            </a:r>
            <a:r>
              <a:rPr lang="en-GB" b="1" u="sng" dirty="0"/>
              <a:t>NOT</a:t>
            </a:r>
            <a:r>
              <a:rPr lang="en-GB" dirty="0"/>
              <a:t> fairly distributed </a:t>
            </a:r>
          </a:p>
          <a:p>
            <a:pPr lvl="1"/>
            <a:r>
              <a:rPr lang="en-GB" dirty="0"/>
              <a:t>and it was difficult, </a:t>
            </a:r>
          </a:p>
          <a:p>
            <a:pPr lvl="1"/>
            <a:r>
              <a:rPr lang="en-GB" dirty="0"/>
              <a:t>if not impossible for some to compete an achieve financial success.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7B5197-D8F8-40CD-AD40-1F97114AF75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Merton developed the concept of ‘</a:t>
            </a:r>
          </a:p>
          <a:p>
            <a:pPr lvl="1"/>
            <a:r>
              <a:rPr lang="en-GB" dirty="0"/>
              <a:t>anomie’ to describe this imbalance between </a:t>
            </a:r>
          </a:p>
          <a:p>
            <a:pPr lvl="1"/>
            <a:r>
              <a:rPr lang="en-GB" dirty="0"/>
              <a:t>cultural goals </a:t>
            </a:r>
          </a:p>
          <a:p>
            <a:pPr lvl="1"/>
            <a:r>
              <a:rPr lang="en-GB" dirty="0"/>
              <a:t>and institutionalised means. </a:t>
            </a:r>
          </a:p>
          <a:p>
            <a:pPr lvl="1"/>
            <a:r>
              <a:rPr lang="en-GB" dirty="0"/>
              <a:t>He argued that such an imbalanced society produces anomie</a:t>
            </a:r>
          </a:p>
          <a:p>
            <a:pPr lvl="2"/>
            <a:r>
              <a:rPr lang="en-GB" dirty="0"/>
              <a:t>there is a strain or tension between </a:t>
            </a:r>
          </a:p>
          <a:p>
            <a:pPr lvl="2"/>
            <a:r>
              <a:rPr lang="en-GB" dirty="0"/>
              <a:t>the goals </a:t>
            </a:r>
          </a:p>
          <a:p>
            <a:pPr lvl="2"/>
            <a:r>
              <a:rPr lang="en-GB" dirty="0"/>
              <a:t>and means which produce unsatisfied aspirations.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505B49-5EF9-44EE-AB23-6D6EAE52DF9B}"/>
              </a:ext>
            </a:extLst>
          </p:cNvPr>
          <p:cNvSpPr txBox="1"/>
          <p:nvPr/>
        </p:nvSpPr>
        <p:spPr>
          <a:xfrm>
            <a:off x="5855835" y="6488668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01168" lvl="1" indent="0" algn="r">
              <a:buNone/>
            </a:pPr>
            <a:r>
              <a:rPr lang="en-US" altLang="en-US" dirty="0">
                <a:solidFill>
                  <a:schemeClr val="bg1"/>
                </a:solidFill>
              </a:rPr>
              <a:t>(Baron, 2006; Featherston &amp; </a:t>
            </a:r>
            <a:r>
              <a:rPr lang="en-US" altLang="en-US" dirty="0" err="1">
                <a:solidFill>
                  <a:schemeClr val="bg1"/>
                </a:solidFill>
              </a:rPr>
              <a:t>Deflem</a:t>
            </a:r>
            <a:r>
              <a:rPr lang="en-US" altLang="en-US" dirty="0">
                <a:solidFill>
                  <a:schemeClr val="bg1"/>
                </a:solidFill>
              </a:rPr>
              <a:t>, 2003).</a:t>
            </a:r>
          </a:p>
        </p:txBody>
      </p:sp>
    </p:spTree>
    <p:extLst>
      <p:ext uri="{BB962C8B-B14F-4D97-AF65-F5344CB8AC3E}">
        <p14:creationId xmlns:p14="http://schemas.microsoft.com/office/powerpoint/2010/main" val="4645150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3473D-1488-4548-ADB9-81CBBDD2E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 Adaptations to Strain Theory</a:t>
            </a:r>
            <a:br>
              <a:rPr lang="en-GB" dirty="0"/>
            </a:br>
            <a:r>
              <a:rPr lang="en-GB" dirty="0"/>
              <a:t>Merton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D32D1-804F-4ED1-BD3F-64BABC1EAB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When individuals are faced with a gap between </a:t>
            </a:r>
          </a:p>
          <a:p>
            <a:pPr lvl="1"/>
            <a:r>
              <a:rPr lang="en-GB" dirty="0"/>
              <a:t>their goals (usually finances/money related) </a:t>
            </a:r>
          </a:p>
          <a:p>
            <a:pPr lvl="1"/>
            <a:r>
              <a:rPr lang="en-GB" dirty="0"/>
              <a:t>and their current status, </a:t>
            </a:r>
          </a:p>
          <a:p>
            <a:pPr lvl="1"/>
            <a:r>
              <a:rPr lang="en-GB" dirty="0"/>
              <a:t>strain occurs. </a:t>
            </a:r>
          </a:p>
          <a:p>
            <a:pPr marL="201168" lvl="1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5902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C97D954-37DF-450C-9743-562396DF0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5 Adaptations to Strain Theory</a:t>
            </a:r>
            <a:br>
              <a:rPr lang="en-GB" dirty="0"/>
            </a:br>
            <a:r>
              <a:rPr lang="en-GB" dirty="0"/>
              <a:t>Merton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A46EC64-DFE8-49E8-BFAB-E22AACF5E8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502414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E951874-8762-4DB4-B56F-CCB73334A2B4}"/>
              </a:ext>
            </a:extLst>
          </p:cNvPr>
          <p:cNvSpPr txBox="1"/>
          <p:nvPr/>
        </p:nvSpPr>
        <p:spPr>
          <a:xfrm>
            <a:off x="9310762" y="6446994"/>
            <a:ext cx="28812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(Murphy &amp; Robinson, 2008)</a:t>
            </a:r>
          </a:p>
        </p:txBody>
      </p:sp>
    </p:spTree>
    <p:extLst>
      <p:ext uri="{BB962C8B-B14F-4D97-AF65-F5344CB8AC3E}">
        <p14:creationId xmlns:p14="http://schemas.microsoft.com/office/powerpoint/2010/main" val="20700875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1A30B-78FE-4DDB-9580-9845F40EB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Merton’s Strain Theory of Deviance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FC2A163D-3057-45C7-B4E3-780364A4B51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7182" y="350197"/>
            <a:ext cx="7618580" cy="583908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40A93C8F-7D7C-4361-B1A4-C5B4FA86CDC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2861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00A18-7A81-48C2-8D70-19D035139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Why do the Lower Classes Offend More Often?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97273BD-6929-408D-AF87-50EA6E1A23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0466849"/>
              </p:ext>
            </p:extLst>
          </p:nvPr>
        </p:nvGraphicFramePr>
        <p:xfrm>
          <a:off x="4800600" y="731838"/>
          <a:ext cx="6492875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EF43E67E-8EAD-4F41-B969-245C622807B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Merton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59693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F6DFF-998B-472B-A20D-17B2CF096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Unequal Access to Opportunities</a:t>
            </a:r>
            <a:br>
              <a:rPr lang="en-GB" dirty="0"/>
            </a:br>
            <a:r>
              <a:rPr lang="en-GB" dirty="0"/>
              <a:t>Merton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0AD39-A68A-4812-AF0B-1B47B77627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1A1A1A"/>
                </a:solidFill>
                <a:latin typeface="Merriweather" panose="00000500000000000000" pitchFamily="2" charset="0"/>
              </a:rPr>
              <a:t>For</a:t>
            </a:r>
            <a:r>
              <a:rPr lang="en-GB" b="0" i="0" dirty="0">
                <a:solidFill>
                  <a:srgbClr val="1A1A1A"/>
                </a:solidFill>
                <a:effectLst/>
                <a:latin typeface="Merriweather" panose="00000500000000000000" pitchFamily="2" charset="0"/>
              </a:rPr>
              <a:t> those from lower social classes</a:t>
            </a:r>
          </a:p>
          <a:p>
            <a:pPr lvl="1"/>
            <a:r>
              <a:rPr lang="en-GB" b="0" i="0" dirty="0">
                <a:solidFill>
                  <a:srgbClr val="1A1A1A"/>
                </a:solidFill>
                <a:effectLst/>
                <a:latin typeface="Merriweather" panose="00000500000000000000" pitchFamily="2" charset="0"/>
              </a:rPr>
              <a:t>This ‘dream’ had become an ideology</a:t>
            </a:r>
          </a:p>
          <a:p>
            <a:r>
              <a:rPr lang="en-GB" b="0" i="0" dirty="0">
                <a:solidFill>
                  <a:srgbClr val="1A1A1A"/>
                </a:solidFill>
                <a:effectLst/>
                <a:latin typeface="Merriweather" panose="00000500000000000000" pitchFamily="2" charset="0"/>
              </a:rPr>
              <a:t>This masked the fact that </a:t>
            </a:r>
          </a:p>
          <a:p>
            <a:pPr lvl="1"/>
            <a:r>
              <a:rPr lang="en-GB" b="0" i="0" dirty="0">
                <a:solidFill>
                  <a:srgbClr val="1A1A1A"/>
                </a:solidFill>
                <a:effectLst/>
                <a:latin typeface="Merriweather" panose="00000500000000000000" pitchFamily="2" charset="0"/>
              </a:rPr>
              <a:t>the legitimate opportunities </a:t>
            </a:r>
          </a:p>
          <a:p>
            <a:pPr lvl="1"/>
            <a:r>
              <a:rPr lang="en-GB" b="0" i="0" dirty="0">
                <a:solidFill>
                  <a:srgbClr val="1A1A1A"/>
                </a:solidFill>
                <a:effectLst/>
                <a:latin typeface="Merriweather" panose="00000500000000000000" pitchFamily="2" charset="0"/>
              </a:rPr>
              <a:t>are not available to all, </a:t>
            </a:r>
          </a:p>
          <a:p>
            <a:r>
              <a:rPr lang="en-GB" b="0" i="0" dirty="0">
                <a:solidFill>
                  <a:srgbClr val="1A1A1A"/>
                </a:solidFill>
                <a:effectLst/>
                <a:latin typeface="Merriweather" panose="00000500000000000000" pitchFamily="2" charset="0"/>
              </a:rPr>
              <a:t>and worse, </a:t>
            </a:r>
          </a:p>
          <a:p>
            <a:pPr lvl="1"/>
            <a:r>
              <a:rPr lang="en-GB" b="0" i="0" dirty="0">
                <a:solidFill>
                  <a:srgbClr val="1A1A1A"/>
                </a:solidFill>
                <a:effectLst/>
                <a:latin typeface="Merriweather" panose="00000500000000000000" pitchFamily="2" charset="0"/>
              </a:rPr>
              <a:t>those who failed to achieve success via legitimate means </a:t>
            </a:r>
          </a:p>
          <a:p>
            <a:pPr lvl="1"/>
            <a:r>
              <a:rPr lang="en-GB" b="0" i="0" dirty="0">
                <a:solidFill>
                  <a:srgbClr val="1A1A1A"/>
                </a:solidFill>
                <a:effectLst/>
                <a:latin typeface="Merriweather" panose="00000500000000000000" pitchFamily="2" charset="0"/>
              </a:rPr>
              <a:t>were condemned for their apparent lack of effort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3EDE65-B450-4663-B568-DE867929C2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1A1A1A"/>
                </a:solidFill>
                <a:latin typeface="Merriweather" panose="00000500000000000000" pitchFamily="2" charset="0"/>
              </a:rPr>
              <a:t>This ‘dream’ pressured people to </a:t>
            </a:r>
          </a:p>
          <a:p>
            <a:pPr lvl="1"/>
            <a:r>
              <a:rPr lang="en-GB" dirty="0">
                <a:solidFill>
                  <a:srgbClr val="1A1A1A"/>
                </a:solidFill>
                <a:latin typeface="Merriweather" panose="00000500000000000000" pitchFamily="2" charset="0"/>
              </a:rPr>
              <a:t>achieve material success </a:t>
            </a:r>
          </a:p>
          <a:p>
            <a:pPr lvl="1"/>
            <a:r>
              <a:rPr lang="en-GB" dirty="0">
                <a:solidFill>
                  <a:srgbClr val="1A1A1A"/>
                </a:solidFill>
                <a:latin typeface="Merriweather" panose="00000500000000000000" pitchFamily="2" charset="0"/>
              </a:rPr>
              <a:t>by illegitimate means </a:t>
            </a:r>
          </a:p>
          <a:p>
            <a:pPr lvl="2"/>
            <a:r>
              <a:rPr lang="en-GB" dirty="0">
                <a:solidFill>
                  <a:srgbClr val="1A1A1A"/>
                </a:solidFill>
                <a:latin typeface="Merriweather" panose="00000500000000000000" pitchFamily="2" charset="0"/>
              </a:rPr>
              <a:t>acquisitive crime</a:t>
            </a:r>
          </a:p>
          <a:p>
            <a:pPr lvl="1"/>
            <a:r>
              <a:rPr lang="en-GB" dirty="0">
                <a:solidFill>
                  <a:srgbClr val="1A1A1A"/>
                </a:solidFill>
                <a:latin typeface="Merriweather" panose="00000500000000000000" pitchFamily="2" charset="0"/>
              </a:rPr>
              <a:t>to avoid being branded a failure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F89189-7D7B-4E13-9587-B3EFFB30446A}"/>
              </a:ext>
            </a:extLst>
          </p:cNvPr>
          <p:cNvSpPr txBox="1"/>
          <p:nvPr/>
        </p:nvSpPr>
        <p:spPr>
          <a:xfrm>
            <a:off x="5929313" y="6417508"/>
            <a:ext cx="609463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r">
              <a:buNone/>
            </a:pPr>
            <a:r>
              <a:rPr lang="en-US" sz="1400" dirty="0">
                <a:solidFill>
                  <a:schemeClr val="bg1"/>
                </a:solidFill>
              </a:rPr>
              <a:t>(Farrington, </a:t>
            </a:r>
            <a:r>
              <a:rPr lang="en-US" sz="1400" dirty="0" err="1">
                <a:solidFill>
                  <a:schemeClr val="bg1"/>
                </a:solidFill>
              </a:rPr>
              <a:t>Loeber</a:t>
            </a:r>
            <a:r>
              <a:rPr lang="en-US" sz="1400" dirty="0">
                <a:solidFill>
                  <a:schemeClr val="bg1"/>
                </a:solidFill>
              </a:rPr>
              <a:t> &amp; </a:t>
            </a:r>
            <a:r>
              <a:rPr lang="en-US" sz="1400" dirty="0" err="1">
                <a:solidFill>
                  <a:schemeClr val="bg1"/>
                </a:solidFill>
              </a:rPr>
              <a:t>Ttofi</a:t>
            </a:r>
            <a:r>
              <a:rPr lang="en-US" sz="1400" dirty="0">
                <a:solidFill>
                  <a:schemeClr val="bg1"/>
                </a:solidFill>
              </a:rPr>
              <a:t>, </a:t>
            </a:r>
            <a:r>
              <a:rPr lang="en-US" sz="1400" i="1" dirty="0">
                <a:solidFill>
                  <a:schemeClr val="bg1"/>
                </a:solidFill>
              </a:rPr>
              <a:t>cited in </a:t>
            </a:r>
            <a:r>
              <a:rPr lang="en-US" sz="1400" i="0" dirty="0">
                <a:solidFill>
                  <a:schemeClr val="bg1"/>
                </a:solidFill>
              </a:rPr>
              <a:t>Welsh and Farrington, 2011).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6103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31B2A-2BC0-4492-9703-E30CF6424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USA as a Highly Unequal Society</a:t>
            </a:r>
            <a:br>
              <a:rPr lang="en-GB" dirty="0"/>
            </a:br>
            <a:r>
              <a:rPr lang="en-GB" dirty="0"/>
              <a:t>Merton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899CB-1487-4618-A377-726ABE5549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Unequal Society which promoted</a:t>
            </a:r>
          </a:p>
          <a:p>
            <a:pPr lvl="1"/>
            <a:r>
              <a:rPr lang="en-GB" dirty="0"/>
              <a:t>Unobtainable and unrealistic goals </a:t>
            </a:r>
          </a:p>
          <a:p>
            <a:pPr lvl="1"/>
            <a:r>
              <a:rPr lang="en-GB" dirty="0"/>
              <a:t>that only some of its population could realistically hope to achieve</a:t>
            </a:r>
          </a:p>
          <a:p>
            <a:r>
              <a:rPr lang="en-GB" dirty="0"/>
              <a:t>Many young, working class men </a:t>
            </a:r>
          </a:p>
          <a:p>
            <a:pPr lvl="1"/>
            <a:r>
              <a:rPr lang="en-GB" dirty="0"/>
              <a:t>had internalised the desire to achieve material success </a:t>
            </a:r>
          </a:p>
          <a:p>
            <a:pPr lvl="2"/>
            <a:r>
              <a:rPr lang="en-GB" dirty="0"/>
              <a:t>they wanted cars and nice clothes for example</a:t>
            </a:r>
          </a:p>
          <a:p>
            <a:pPr lvl="1"/>
            <a:r>
              <a:rPr lang="en-GB" dirty="0"/>
              <a:t>but the only way they could meet these goals </a:t>
            </a:r>
          </a:p>
          <a:p>
            <a:pPr lvl="2"/>
            <a:r>
              <a:rPr lang="en-GB" dirty="0"/>
              <a:t>was through crime.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B6F9C15-6DC8-4FEB-ABB9-9B4DAA175F3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Thus, it is not so much </a:t>
            </a:r>
          </a:p>
          <a:p>
            <a:pPr lvl="1"/>
            <a:r>
              <a:rPr lang="en-GB" dirty="0"/>
              <a:t>the individual’s flaws that lead them to crime</a:t>
            </a:r>
          </a:p>
          <a:p>
            <a:pPr lvl="1"/>
            <a:r>
              <a:rPr lang="en-GB" dirty="0"/>
              <a:t>but rather ‘anomie’ in society </a:t>
            </a:r>
          </a:p>
          <a:p>
            <a:r>
              <a:rPr lang="en-GB" dirty="0"/>
              <a:t>The combination of </a:t>
            </a:r>
          </a:p>
          <a:p>
            <a:pPr lvl="1"/>
            <a:r>
              <a:rPr lang="en-GB" dirty="0"/>
              <a:t>the pressure to be materially successful </a:t>
            </a:r>
          </a:p>
          <a:p>
            <a:pPr lvl="1"/>
            <a:r>
              <a:rPr lang="en-GB" dirty="0"/>
              <a:t>and the lack of legitimate opportunities to achieve that success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710C28-E079-4AD3-A1C3-6B9B122940CE}"/>
              </a:ext>
            </a:extLst>
          </p:cNvPr>
          <p:cNvSpPr txBox="1"/>
          <p:nvPr/>
        </p:nvSpPr>
        <p:spPr>
          <a:xfrm>
            <a:off x="5929313" y="6417508"/>
            <a:ext cx="609463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r">
              <a:buNone/>
            </a:pPr>
            <a:r>
              <a:rPr lang="en-US" sz="1400" dirty="0">
                <a:solidFill>
                  <a:schemeClr val="bg1"/>
                </a:solidFill>
              </a:rPr>
              <a:t>(Farrington, </a:t>
            </a:r>
            <a:r>
              <a:rPr lang="en-US" sz="1400" dirty="0" err="1">
                <a:solidFill>
                  <a:schemeClr val="bg1"/>
                </a:solidFill>
              </a:rPr>
              <a:t>Loeber</a:t>
            </a:r>
            <a:r>
              <a:rPr lang="en-US" sz="1400" dirty="0">
                <a:solidFill>
                  <a:schemeClr val="bg1"/>
                </a:solidFill>
              </a:rPr>
              <a:t> &amp; </a:t>
            </a:r>
            <a:r>
              <a:rPr lang="en-US" sz="1400" dirty="0" err="1">
                <a:solidFill>
                  <a:schemeClr val="bg1"/>
                </a:solidFill>
              </a:rPr>
              <a:t>Ttofi</a:t>
            </a:r>
            <a:r>
              <a:rPr lang="en-US" sz="1400" dirty="0">
                <a:solidFill>
                  <a:schemeClr val="bg1"/>
                </a:solidFill>
              </a:rPr>
              <a:t>, </a:t>
            </a:r>
            <a:r>
              <a:rPr lang="en-US" sz="1400" i="1" dirty="0">
                <a:solidFill>
                  <a:schemeClr val="bg1"/>
                </a:solidFill>
              </a:rPr>
              <a:t>cited in </a:t>
            </a:r>
            <a:r>
              <a:rPr lang="en-US" sz="1400" i="0" dirty="0">
                <a:solidFill>
                  <a:schemeClr val="bg1"/>
                </a:solidFill>
              </a:rPr>
              <a:t>Welsh and Farrington, 2011).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250428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117BF-54EA-440D-9617-7D588E96B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Relevance of </a:t>
            </a:r>
            <a:br>
              <a:rPr lang="en-GB" dirty="0"/>
            </a:br>
            <a:r>
              <a:rPr lang="en-GB" dirty="0"/>
              <a:t>Strain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53646-BC01-48A2-8B0D-86A592BDF0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 important contribution to the study of crime and deviance </a:t>
            </a:r>
          </a:p>
          <a:p>
            <a:pPr lvl="1"/>
            <a:r>
              <a:rPr lang="en-GB" dirty="0"/>
              <a:t>in the 1940s it helped to explain why crime continued to exist in countries, such as America, which were experiencing increasing economic growth and wealth</a:t>
            </a:r>
          </a:p>
          <a:p>
            <a:r>
              <a:rPr lang="en-GB" dirty="0" err="1"/>
              <a:t>Baumer</a:t>
            </a:r>
            <a:r>
              <a:rPr lang="en-GB" dirty="0"/>
              <a:t> and Gustafson (2007) </a:t>
            </a:r>
          </a:p>
          <a:p>
            <a:pPr lvl="1"/>
            <a:r>
              <a:rPr lang="en-GB" dirty="0"/>
              <a:t>analysed official data sets in the USA </a:t>
            </a:r>
          </a:p>
          <a:p>
            <a:pPr lvl="1"/>
            <a:r>
              <a:rPr lang="en-GB" dirty="0"/>
              <a:t>They found that instrumental crime rates were higher in areas where there was a </a:t>
            </a:r>
          </a:p>
          <a:p>
            <a:pPr lvl="2"/>
            <a:r>
              <a:rPr lang="en-GB" dirty="0"/>
              <a:t>‘high commitment to money success’ alongside a ‘weak commitment to legitimate means’..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7AF6E8-06FE-4382-8505-E740FC040A8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possible to apply Merton’s theory of anomie to explain White Collar Crime </a:t>
            </a:r>
          </a:p>
          <a:p>
            <a:pPr lvl="1"/>
            <a:r>
              <a:rPr lang="en-GB" dirty="0"/>
              <a:t>white collar criminals (those who commit fraud at work, for example) </a:t>
            </a:r>
          </a:p>
          <a:p>
            <a:pPr lvl="1"/>
            <a:r>
              <a:rPr lang="en-GB" dirty="0"/>
              <a:t>might be those who are committed to achieving material success, </a:t>
            </a:r>
          </a:p>
          <a:p>
            <a:pPr lvl="1"/>
            <a:r>
              <a:rPr lang="en-GB" dirty="0"/>
              <a:t>but have had their opportunities for promotion blocked by lack of opportunities </a:t>
            </a:r>
          </a:p>
          <a:p>
            <a:pPr lvl="1"/>
            <a:r>
              <a:rPr lang="en-GB" dirty="0"/>
              <a:t>possible through class, gender or ethnic bias, or possible just by the simple fact that the higher up the career ladder you go, the more competition for promotion there 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53414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B582DAF-E7AC-4284-924A-1E013FAD2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Merton’s Strain Theory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C25E8F3-4EA4-4DBD-AEFE-9C84C1E58D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6895983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31383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B0939-E8CC-41CE-BF50-BF30C73F4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Criticisms of Strain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F6186F-0E00-4F38-B801-E23098EFC3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4183590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1384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700B79B9-3DDF-40AA-91AF-EB76622435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/>
              <a:t>Crime as an Industrial Problem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A561F89-FA3E-4415-80E2-9F4FF641CD5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GB" altLang="en-US" dirty="0"/>
              <a:t>Crime and deviance associated with decline of mechanical solidarity Durkheim saw prevalent in pre-industrial societies.</a:t>
            </a:r>
          </a:p>
          <a:p>
            <a:pPr lvl="1"/>
            <a:r>
              <a:rPr lang="en-GB" altLang="en-US" dirty="0"/>
              <a:t>In such societies crime was not absent altogether but the uniformity of roles, status and values of the close-knit community promoted conformity.</a:t>
            </a:r>
          </a:p>
          <a:p>
            <a:endParaRPr lang="en-GB" dirty="0"/>
          </a:p>
        </p:txBody>
      </p:sp>
      <p:pic>
        <p:nvPicPr>
          <p:cNvPr id="12" name="Picture 8" descr="feudal">
            <a:extLst>
              <a:ext uri="{FF2B5EF4-FFF2-40B4-BE49-F238E27FC236}">
                <a16:creationId xmlns:a16="http://schemas.microsoft.com/office/drawing/2014/main" id="{DB393283-D05C-4F8F-93E4-7ACA8EAE12A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40035" y="1846263"/>
            <a:ext cx="3293530" cy="4022725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9AC715-774A-45EF-9156-8BE2A860DEC7}"/>
              </a:ext>
            </a:extLst>
          </p:cNvPr>
          <p:cNvSpPr txBox="1"/>
          <p:nvPr/>
        </p:nvSpPr>
        <p:spPr>
          <a:xfrm>
            <a:off x="1853293" y="5527221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XXXXX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9DCB5319-C55F-4E65-9D61-D2AC9F9756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Crime Linked to Social Change</a:t>
            </a:r>
          </a:p>
        </p:txBody>
      </p:sp>
      <p:pic>
        <p:nvPicPr>
          <p:cNvPr id="16" name="Picture 8" descr="indrev2">
            <a:extLst>
              <a:ext uri="{FF2B5EF4-FFF2-40B4-BE49-F238E27FC236}">
                <a16:creationId xmlns:a16="http://schemas.microsoft.com/office/drawing/2014/main" id="{0F28E9D1-869E-463D-8EB0-5DF1847E1CD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23294" y="2800350"/>
            <a:ext cx="2686050" cy="2114550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F6EF8-E70A-4F6C-BC7C-844C894F81E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GB" altLang="en-US" dirty="0"/>
              <a:t>In times of social change individuals may become unsure of prevailing norms and rules.</a:t>
            </a:r>
          </a:p>
          <a:p>
            <a:pPr lvl="1"/>
            <a:r>
              <a:rPr lang="en-GB" altLang="en-US" dirty="0"/>
              <a:t>They are consequently more at risk of breaking them.</a:t>
            </a:r>
          </a:p>
          <a:p>
            <a:pPr lvl="1"/>
            <a:r>
              <a:rPr lang="en-GB" altLang="en-US" dirty="0"/>
              <a:t>There is a weaker collective conscience of shared values to guide actions.</a:t>
            </a:r>
          </a:p>
          <a:p>
            <a:pPr lvl="1"/>
            <a:r>
              <a:rPr lang="en-GB" altLang="en-US" dirty="0"/>
              <a:t>Durkheim saw Anomie expressed not just through crime, but also by suicide, marital breakdown, and industrial disputes.</a:t>
            </a:r>
          </a:p>
          <a:p>
            <a:pPr lvl="2"/>
            <a:endParaRPr lang="en-GB" altLang="en-US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A41B96-1053-43D5-9B88-D39083894DA2}"/>
              </a:ext>
            </a:extLst>
          </p:cNvPr>
          <p:cNvSpPr txBox="1"/>
          <p:nvPr/>
        </p:nvSpPr>
        <p:spPr>
          <a:xfrm>
            <a:off x="2881993" y="586909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1265ED-AB10-4624-96A0-57847E266BC9}"/>
              </a:ext>
            </a:extLst>
          </p:cNvPr>
          <p:cNvSpPr txBox="1"/>
          <p:nvPr/>
        </p:nvSpPr>
        <p:spPr>
          <a:xfrm>
            <a:off x="8719457" y="5869094"/>
            <a:ext cx="86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xxxxxxx</a:t>
            </a:r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32BDDB2A-6665-49E9-9AB2-215D856523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Crime and Deviance Can be Both Positive and Negative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EFB934C-ACDC-497D-90C6-A97A741372C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/>
              <a:t>Durkheim saw </a:t>
            </a:r>
          </a:p>
          <a:p>
            <a:pPr lvl="1"/>
            <a:r>
              <a:rPr lang="en-GB" altLang="en-US" dirty="0"/>
              <a:t>high levels of crime and deviance </a:t>
            </a:r>
          </a:p>
          <a:p>
            <a:pPr lvl="1"/>
            <a:r>
              <a:rPr lang="en-GB" altLang="en-US" dirty="0"/>
              <a:t>as very negative for society causing uncertainty and disruption</a:t>
            </a:r>
          </a:p>
          <a:p>
            <a:r>
              <a:rPr lang="en-GB" altLang="en-US" dirty="0"/>
              <a:t>However, a certain amount of crime could be viewed positively</a:t>
            </a:r>
          </a:p>
          <a:p>
            <a:pPr lvl="1"/>
            <a:r>
              <a:rPr lang="en-GB" altLang="en-US" dirty="0"/>
              <a:t>As a way of helping to promote change and reinforce values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9723ED3-3174-4D92-994E-952F5F9EB9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Crime can be: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Normal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Universal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Functional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0EC6B3-46DF-47D8-AD4F-97CECB19D9A6}"/>
              </a:ext>
            </a:extLst>
          </p:cNvPr>
          <p:cNvSpPr txBox="1"/>
          <p:nvPr/>
        </p:nvSpPr>
        <p:spPr>
          <a:xfrm>
            <a:off x="9650186" y="6000750"/>
            <a:ext cx="6735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xxxxx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1" name="Rectangle 2">
            <a:extLst>
              <a:ext uri="{FF2B5EF4-FFF2-40B4-BE49-F238E27FC236}">
                <a16:creationId xmlns:a16="http://schemas.microsoft.com/office/drawing/2014/main" id="{D120E005-3841-416E-BF1F-F663E2298C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tx1"/>
                </a:solidFill>
              </a:rPr>
              <a:t>Beneficial Social Change from Crime and Deviance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E6A177-3D3B-4037-9324-AEAB0B56C0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52229" name="Picture 5" descr="Suffragettes">
            <a:extLst>
              <a:ext uri="{FF2B5EF4-FFF2-40B4-BE49-F238E27FC236}">
                <a16:creationId xmlns:a16="http://schemas.microsoft.com/office/drawing/2014/main" id="{1190CAD0-BE08-4547-AE85-F6EB3CCDAE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30" y="1635508"/>
            <a:ext cx="3567793" cy="2231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30" name="Picture 6" descr="MartinLutherKing">
            <a:extLst>
              <a:ext uri="{FF2B5EF4-FFF2-40B4-BE49-F238E27FC236}">
                <a16:creationId xmlns:a16="http://schemas.microsoft.com/office/drawing/2014/main" id="{E6293D53-3129-4125-A35A-A4B65F0A43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3708" y="3997860"/>
            <a:ext cx="1960803" cy="20784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31" name="Picture 7" descr="mandela-cell">
            <a:extLst>
              <a:ext uri="{FF2B5EF4-FFF2-40B4-BE49-F238E27FC236}">
                <a16:creationId xmlns:a16="http://schemas.microsoft.com/office/drawing/2014/main" id="{2A850ECA-4713-4D1C-B79F-2A2851BADF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326" y="4412957"/>
            <a:ext cx="2920795" cy="1928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33" name="Text Box 9">
            <a:extLst>
              <a:ext uri="{FF2B5EF4-FFF2-40B4-BE49-F238E27FC236}">
                <a16:creationId xmlns:a16="http://schemas.microsoft.com/office/drawing/2014/main" id="{BEEB57C2-4A59-40F6-AABB-824ED7E982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93523" y="2023270"/>
            <a:ext cx="2806480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b="1" dirty="0">
                <a:solidFill>
                  <a:srgbClr val="FF0000"/>
                </a:solidFill>
              </a:rPr>
              <a:t>Suffragette</a:t>
            </a:r>
            <a:r>
              <a:rPr lang="en-GB" altLang="en-US" sz="1600" dirty="0">
                <a:solidFill>
                  <a:srgbClr val="FF0000"/>
                </a:solidFill>
              </a:rPr>
              <a:t>: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600" dirty="0">
                <a:solidFill>
                  <a:srgbClr val="FF0000"/>
                </a:solidFill>
              </a:rPr>
              <a:t>Votes for Woman and the Suffragist Movements</a:t>
            </a:r>
          </a:p>
        </p:txBody>
      </p:sp>
      <p:sp>
        <p:nvSpPr>
          <p:cNvPr id="52234" name="Text Box 10">
            <a:extLst>
              <a:ext uri="{FF2B5EF4-FFF2-40B4-BE49-F238E27FC236}">
                <a16:creationId xmlns:a16="http://schemas.microsoft.com/office/drawing/2014/main" id="{1F44CF73-F2EB-458A-87F1-0F346C0D95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34708" y="2721285"/>
            <a:ext cx="1979787" cy="144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en-GB" altLang="en-US" sz="1600" b="1" dirty="0">
                <a:solidFill>
                  <a:srgbClr val="FF0000"/>
                </a:solidFill>
              </a:rPr>
              <a:t>Rosa Parkes</a:t>
            </a:r>
            <a:r>
              <a:rPr lang="en-GB" altLang="en-US" sz="1600" dirty="0">
                <a:solidFill>
                  <a:srgbClr val="FF0000"/>
                </a:solidFill>
              </a:rPr>
              <a:t>:</a:t>
            </a:r>
          </a:p>
          <a:p>
            <a:pPr algn="r" eaLnBrk="1" hangingPunct="1">
              <a:spcBef>
                <a:spcPct val="50000"/>
              </a:spcBef>
            </a:pPr>
            <a:r>
              <a:rPr lang="en-GB" altLang="en-US" sz="1600" dirty="0">
                <a:solidFill>
                  <a:srgbClr val="FF0000"/>
                </a:solidFill>
              </a:rPr>
              <a:t>Her refusal to give up her seat to a white man on a US bus</a:t>
            </a:r>
          </a:p>
        </p:txBody>
      </p:sp>
      <p:pic>
        <p:nvPicPr>
          <p:cNvPr id="52235" name="Picture 11" descr="rosaparkesbus">
            <a:extLst>
              <a:ext uri="{FF2B5EF4-FFF2-40B4-BE49-F238E27FC236}">
                <a16:creationId xmlns:a16="http://schemas.microsoft.com/office/drawing/2014/main" id="{3115649D-63C4-4DC8-BFFD-5518C5AC4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8830" y="2091873"/>
            <a:ext cx="2736850" cy="203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36" name="Text Box 12">
            <a:extLst>
              <a:ext uri="{FF2B5EF4-FFF2-40B4-BE49-F238E27FC236}">
                <a16:creationId xmlns:a16="http://schemas.microsoft.com/office/drawing/2014/main" id="{B679AD8A-DBAC-445F-BEAE-5BEE5B9CF0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444580" y="5377371"/>
            <a:ext cx="280828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bg2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en-GB" altLang="en-US" sz="1600" b="1" dirty="0">
                <a:solidFill>
                  <a:srgbClr val="FF0000"/>
                </a:solidFill>
              </a:rPr>
              <a:t>Martin Luther King</a:t>
            </a:r>
            <a:r>
              <a:rPr lang="en-GB" altLang="en-US" sz="1600" dirty="0">
                <a:solidFill>
                  <a:srgbClr val="FF0000"/>
                </a:solidFill>
              </a:rPr>
              <a:t>:</a:t>
            </a:r>
          </a:p>
          <a:p>
            <a:pPr algn="r" eaLnBrk="1" hangingPunct="1">
              <a:spcBef>
                <a:spcPct val="50000"/>
              </a:spcBef>
            </a:pPr>
            <a:r>
              <a:rPr lang="en-GB" altLang="en-US" sz="1600" dirty="0">
                <a:solidFill>
                  <a:srgbClr val="FF0000"/>
                </a:solidFill>
              </a:rPr>
              <a:t>Civil Rights Movement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D9194A2-B3B0-4DBE-9E10-8473C695C37A}"/>
              </a:ext>
            </a:extLst>
          </p:cNvPr>
          <p:cNvSpPr txBox="1"/>
          <p:nvPr/>
        </p:nvSpPr>
        <p:spPr>
          <a:xfrm>
            <a:off x="9390561" y="4467155"/>
            <a:ext cx="1795599" cy="10618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altLang="en-US" sz="1800" b="1" dirty="0">
                <a:solidFill>
                  <a:srgbClr val="FF0000"/>
                </a:solidFill>
              </a:rPr>
              <a:t>Nelson Mandela</a:t>
            </a:r>
            <a:r>
              <a:rPr lang="en-GB" altLang="en-US" sz="1800" dirty="0">
                <a:solidFill>
                  <a:srgbClr val="FF0000"/>
                </a:solidFill>
              </a:rPr>
              <a:t>: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800" dirty="0">
                <a:solidFill>
                  <a:srgbClr val="FF0000"/>
                </a:solidFill>
              </a:rPr>
              <a:t>Apartheid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2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2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522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52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522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52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522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33" grpId="0"/>
      <p:bldP spid="52233" grpId="1"/>
      <p:bldP spid="52234" grpId="0"/>
      <p:bldP spid="52234" grpId="1"/>
      <p:bldP spid="52236" grpId="0"/>
      <p:bldP spid="52236" grpId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218D0ACB-64B9-4333-8091-FB3CE51223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Critique of Durkheim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0BFBC21-4741-417D-A957-3E514CDF4E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/>
              <a:t>Durkheim's work is important for offering </a:t>
            </a:r>
          </a:p>
          <a:p>
            <a:pPr lvl="1"/>
            <a:r>
              <a:rPr lang="en-GB" altLang="en-US" dirty="0"/>
              <a:t>a social dimension to crime</a:t>
            </a:r>
          </a:p>
          <a:p>
            <a:r>
              <a:rPr lang="en-GB" altLang="en-US" dirty="0"/>
              <a:t>He links anomie to </a:t>
            </a:r>
          </a:p>
          <a:p>
            <a:pPr lvl="1"/>
            <a:r>
              <a:rPr lang="en-GB" altLang="en-US" dirty="0"/>
              <a:t>a deregulated</a:t>
            </a:r>
          </a:p>
          <a:p>
            <a:pPr lvl="1"/>
            <a:r>
              <a:rPr lang="en-GB" altLang="en-US" dirty="0"/>
              <a:t>more individualistic</a:t>
            </a:r>
          </a:p>
          <a:p>
            <a:pPr lvl="1"/>
            <a:r>
              <a:rPr lang="en-GB" altLang="en-US" dirty="0"/>
              <a:t>industrial society</a:t>
            </a:r>
          </a:p>
          <a:p>
            <a:r>
              <a:rPr lang="en-GB" altLang="en-US" dirty="0"/>
              <a:t>But he cannot explain </a:t>
            </a:r>
          </a:p>
          <a:p>
            <a:pPr lvl="1"/>
            <a:r>
              <a:rPr lang="en-GB" altLang="en-US" dirty="0"/>
              <a:t>why some people are more deviant than others</a:t>
            </a:r>
          </a:p>
          <a:p>
            <a:endParaRPr lang="en-GB" dirty="0"/>
          </a:p>
        </p:txBody>
      </p:sp>
      <p:pic>
        <p:nvPicPr>
          <p:cNvPr id="13" name="Picture 10" descr="dur">
            <a:extLst>
              <a:ext uri="{FF2B5EF4-FFF2-40B4-BE49-F238E27FC236}">
                <a16:creationId xmlns:a16="http://schemas.microsoft.com/office/drawing/2014/main" id="{E4A8239C-21AE-48C4-A233-4A2A20EAC94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48613" y="2976563"/>
            <a:ext cx="1476375" cy="1762125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91DE6AC-D818-43DF-9117-937BF242E8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2000" y="6358085"/>
            <a:ext cx="2962913" cy="499915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793FC116-E9C8-4F25-91F4-2B62F5594C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solidFill>
                  <a:schemeClr val="tx1"/>
                </a:solidFill>
              </a:rPr>
              <a:t>Robert Merton’s:</a:t>
            </a:r>
            <a:br>
              <a:rPr lang="en-GB" altLang="en-US" dirty="0">
                <a:solidFill>
                  <a:schemeClr val="tx1"/>
                </a:solidFill>
              </a:rPr>
            </a:br>
            <a:r>
              <a:rPr lang="en-GB" altLang="en-US" dirty="0">
                <a:solidFill>
                  <a:schemeClr val="tx1"/>
                </a:solidFill>
              </a:rPr>
              <a:t>Strain Theory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4220452-12DB-475B-8754-EDD29A5C08A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>
                <a:solidFill>
                  <a:schemeClr val="tx1"/>
                </a:solidFill>
              </a:rPr>
              <a:t>Robert Merton</a:t>
            </a:r>
            <a:r>
              <a:rPr lang="en-GB" altLang="en-US" b="1" dirty="0">
                <a:solidFill>
                  <a:schemeClr val="tx1"/>
                </a:solidFill>
              </a:rPr>
              <a:t> </a:t>
            </a:r>
            <a:r>
              <a:rPr lang="en-GB" altLang="en-US" dirty="0">
                <a:solidFill>
                  <a:schemeClr val="tx1"/>
                </a:solidFill>
              </a:rPr>
              <a:t>(1910-2003)</a:t>
            </a:r>
          </a:p>
          <a:p>
            <a:pPr lvl="1"/>
            <a:r>
              <a:rPr lang="en-GB" altLang="en-US" dirty="0">
                <a:solidFill>
                  <a:schemeClr val="tx1"/>
                </a:solidFill>
              </a:rPr>
              <a:t>regarded the concept of 'anomie' as used by Durkheim as too vague,</a:t>
            </a:r>
          </a:p>
          <a:p>
            <a:pPr lvl="1"/>
            <a:r>
              <a:rPr lang="en-GB" altLang="en-US" dirty="0">
                <a:solidFill>
                  <a:schemeClr val="tx1"/>
                </a:solidFill>
              </a:rPr>
              <a:t>so he developed its meaning.</a:t>
            </a:r>
          </a:p>
          <a:p>
            <a:r>
              <a:rPr lang="en-GB" altLang="en-US" dirty="0">
                <a:solidFill>
                  <a:schemeClr val="tx1"/>
                </a:solidFill>
              </a:rPr>
              <a:t>As a functionalist, </a:t>
            </a:r>
          </a:p>
          <a:p>
            <a:pPr lvl="1"/>
            <a:r>
              <a:rPr lang="en-GB" altLang="en-US" dirty="0">
                <a:solidFill>
                  <a:schemeClr val="tx1"/>
                </a:solidFill>
              </a:rPr>
              <a:t>he recognised the importance of shared goals and values of society </a:t>
            </a:r>
          </a:p>
          <a:p>
            <a:pPr lvl="1"/>
            <a:r>
              <a:rPr lang="en-GB" altLang="en-US" dirty="0">
                <a:solidFill>
                  <a:schemeClr val="tx1"/>
                </a:solidFill>
              </a:rPr>
              <a:t>in the USA particularly the ‘American Dream’</a:t>
            </a:r>
          </a:p>
          <a:p>
            <a:pPr lvl="1"/>
            <a:r>
              <a:rPr lang="en-GB" altLang="en-US" dirty="0">
                <a:solidFill>
                  <a:schemeClr val="tx1"/>
                </a:solidFill>
              </a:rPr>
              <a:t>But that not everyone has the same opportunity to share these goals and values</a:t>
            </a:r>
          </a:p>
          <a:p>
            <a:r>
              <a:rPr lang="en-GB" altLang="en-US" dirty="0">
                <a:solidFill>
                  <a:schemeClr val="tx1"/>
                </a:solidFill>
              </a:rPr>
              <a:t>He altered anomie to mean </a:t>
            </a:r>
          </a:p>
          <a:p>
            <a:pPr lvl="1"/>
            <a:r>
              <a:rPr lang="en-GB" altLang="en-US" i="1" dirty="0">
                <a:solidFill>
                  <a:srgbClr val="FF0000"/>
                </a:solidFill>
              </a:rPr>
              <a:t>a society where there is a disjunction between goals and the means of achieving them. 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4" name="Picture 4" descr="merton2">
            <a:extLst>
              <a:ext uri="{FF2B5EF4-FFF2-40B4-BE49-F238E27FC236}">
                <a16:creationId xmlns:a16="http://schemas.microsoft.com/office/drawing/2014/main" id="{F04A048E-31AA-4B6E-BCAE-790F06F9A83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17664" y="2114169"/>
            <a:ext cx="2938272" cy="3486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4D40C0B-0ADB-4B8E-A6C9-EBB6259B63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2000" y="6358085"/>
            <a:ext cx="2962913" cy="499915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8CA5707-F343-4A60-B9A1-34AB20291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Merton Adapted Strain Theory</a:t>
            </a:r>
          </a:p>
        </p:txBody>
      </p:sp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EAAB7F9D-6C64-409C-B8D5-C81636BAA6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0647453"/>
              </p:ext>
            </p:extLst>
          </p:nvPr>
        </p:nvGraphicFramePr>
        <p:xfrm>
          <a:off x="1096963" y="2108200"/>
          <a:ext cx="10167666" cy="3387930"/>
        </p:xfrm>
        <a:graphic>
          <a:graphicData uri="http://schemas.openxmlformats.org/drawingml/2006/table">
            <a:tbl>
              <a:tblPr firstRow="1" bandRow="1">
                <a:tableStyleId>{8FD4443E-F989-4FC4-A0C8-D5A2AF1F390B}</a:tableStyleId>
              </a:tblPr>
              <a:tblGrid>
                <a:gridCol w="3391147">
                  <a:extLst>
                    <a:ext uri="{9D8B030D-6E8A-4147-A177-3AD203B41FA5}">
                      <a16:colId xmlns:a16="http://schemas.microsoft.com/office/drawing/2014/main" val="3812671387"/>
                    </a:ext>
                  </a:extLst>
                </a:gridCol>
                <a:gridCol w="3387297">
                  <a:extLst>
                    <a:ext uri="{9D8B030D-6E8A-4147-A177-3AD203B41FA5}">
                      <a16:colId xmlns:a16="http://schemas.microsoft.com/office/drawing/2014/main" val="216480674"/>
                    </a:ext>
                  </a:extLst>
                </a:gridCol>
                <a:gridCol w="3389222">
                  <a:extLst>
                    <a:ext uri="{9D8B030D-6E8A-4147-A177-3AD203B41FA5}">
                      <a16:colId xmlns:a16="http://schemas.microsoft.com/office/drawing/2014/main" val="3067699898"/>
                    </a:ext>
                  </a:extLst>
                </a:gridCol>
              </a:tblGrid>
              <a:tr h="56465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 Responses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CULTURAL GOALS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CONVENTIONAL MEANS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5409806"/>
                  </a:ext>
                </a:extLst>
              </a:tr>
              <a:tr h="56465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Conformity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B050"/>
                          </a:solidFill>
                        </a:rPr>
                        <a:t>LEGAL GOALS +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1" kern="1200" dirty="0">
                          <a:solidFill>
                            <a:srgbClr val="00B050"/>
                          </a:solidFill>
                          <a:latin typeface="+mn-lt"/>
                          <a:ea typeface="+mn-ea"/>
                          <a:cs typeface="+mn-cs"/>
                        </a:rPr>
                        <a:t>LEGAL MEANS +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2364241"/>
                  </a:ext>
                </a:extLst>
              </a:tr>
              <a:tr h="56465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Innovation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rgbClr val="00B050"/>
                          </a:solidFill>
                        </a:rPr>
                        <a:t>LEGAL GOALS +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ILLIGEAL MEANS –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098591"/>
                  </a:ext>
                </a:extLst>
              </a:tr>
              <a:tr h="56465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Ritualism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7030A0"/>
                          </a:solidFill>
                        </a:rPr>
                        <a:t>NO GOALS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ILLIGEAL MEANS -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5005454"/>
                  </a:ext>
                </a:extLst>
              </a:tr>
              <a:tr h="56465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Retreatism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ILLEGAL GOALS -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ILLIGEAL MEANS -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6516465"/>
                  </a:ext>
                </a:extLst>
              </a:tr>
              <a:tr h="56465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Rebellion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ILLEGAL GOALS -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ILLIGEAL MEANS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4326376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DA274F39-00FE-483A-A596-3C158A2B1D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2000" y="6358085"/>
            <a:ext cx="2962913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81437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6CAC1049-DF65-4FF5-B51E-A6DAF7E19C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Merton (Continued)</a:t>
            </a:r>
          </a:p>
        </p:txBody>
      </p:sp>
      <p:pic>
        <p:nvPicPr>
          <p:cNvPr id="13" name="Picture 4" descr="usflag2">
            <a:extLst>
              <a:ext uri="{FF2B5EF4-FFF2-40B4-BE49-F238E27FC236}">
                <a16:creationId xmlns:a16="http://schemas.microsoft.com/office/drawing/2014/main" id="{C31BF50E-117B-4A2C-A4CC-544C765DD22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51819" y="2714625"/>
            <a:ext cx="3429000" cy="2286000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6E6057-936F-4E13-8395-C33BB3DBD5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Merton’s theory is 'structural’</a:t>
            </a:r>
          </a:p>
          <a:p>
            <a:pPr lvl="1"/>
            <a:r>
              <a:rPr lang="en-GB" altLang="en-US" dirty="0"/>
              <a:t>he locates the cause of crime in American society </a:t>
            </a:r>
          </a:p>
          <a:p>
            <a:pPr lvl="2"/>
            <a:r>
              <a:rPr lang="en-GB" altLang="en-US" dirty="0"/>
              <a:t>support for the “American Dream”.</a:t>
            </a:r>
          </a:p>
          <a:p>
            <a:r>
              <a:rPr lang="en-GB" altLang="en-US" dirty="0"/>
              <a:t>Being blocked from success leads to</a:t>
            </a:r>
          </a:p>
          <a:p>
            <a:pPr lvl="1"/>
            <a:r>
              <a:rPr lang="en-GB" altLang="en-US" dirty="0"/>
              <a:t>deviance, </a:t>
            </a:r>
          </a:p>
          <a:p>
            <a:pPr lvl="2"/>
            <a:r>
              <a:rPr lang="en-GB" altLang="en-US" dirty="0"/>
              <a:t>as ‘innovators’ </a:t>
            </a:r>
          </a:p>
          <a:p>
            <a:pPr lvl="1"/>
            <a:r>
              <a:rPr lang="en-GB" altLang="en-US" dirty="0"/>
              <a:t>they adopt illegitimate means </a:t>
            </a:r>
          </a:p>
          <a:p>
            <a:pPr lvl="1"/>
            <a:r>
              <a:rPr lang="en-GB" altLang="en-US" dirty="0"/>
              <a:t>to achieve the goals they cannot achieve legitimately</a:t>
            </a:r>
          </a:p>
          <a:p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1794153-8028-41A0-A735-09D5562F89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2000" y="6358085"/>
            <a:ext cx="2962913" cy="499915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4F333E7D-9DE9-4F05-884C-110B01B7A3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Critique of Merton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270CDB8-AD22-418D-98DA-33C8CD9F5E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He can explain different patterns of deviance</a:t>
            </a:r>
          </a:p>
          <a:p>
            <a:pPr lvl="1"/>
            <a:r>
              <a:rPr lang="en-GB" altLang="en-US" dirty="0"/>
              <a:t>for example, one person may steal (innovator)</a:t>
            </a:r>
          </a:p>
          <a:p>
            <a:pPr lvl="1"/>
            <a:r>
              <a:rPr lang="en-GB" altLang="en-US" dirty="0"/>
              <a:t>while another may take drugs (</a:t>
            </a:r>
            <a:r>
              <a:rPr lang="en-GB" altLang="en-US" dirty="0" err="1"/>
              <a:t>retreatist</a:t>
            </a:r>
            <a:r>
              <a:rPr lang="en-GB" altLang="en-US" dirty="0"/>
              <a:t>)</a:t>
            </a:r>
          </a:p>
          <a:p>
            <a:r>
              <a:rPr lang="en-GB" altLang="en-US" dirty="0"/>
              <a:t>As  a functionalist he </a:t>
            </a:r>
          </a:p>
          <a:p>
            <a:pPr lvl="1"/>
            <a:r>
              <a:rPr lang="en-GB" altLang="en-US" dirty="0"/>
              <a:t>cannot explain where the rules come from in first place</a:t>
            </a:r>
          </a:p>
          <a:p>
            <a:r>
              <a:rPr lang="en-GB" altLang="en-US" dirty="0"/>
              <a:t>His work became a direct inspiration to</a:t>
            </a:r>
          </a:p>
          <a:p>
            <a:pPr lvl="1"/>
            <a:r>
              <a:rPr lang="en-GB" altLang="en-US" dirty="0"/>
              <a:t>subcultural theory.</a:t>
            </a:r>
          </a:p>
          <a:p>
            <a:r>
              <a:rPr lang="en-GB" altLang="en-US" dirty="0"/>
              <a:t>Laurie Taylor described it as the </a:t>
            </a:r>
          </a:p>
          <a:p>
            <a:pPr lvl="1"/>
            <a:r>
              <a:rPr lang="en-GB" altLang="en-US" dirty="0"/>
              <a:t>“fruit machine theory of crime”</a:t>
            </a:r>
          </a:p>
          <a:p>
            <a:endParaRPr lang="en-GB" dirty="0"/>
          </a:p>
        </p:txBody>
      </p:sp>
      <p:pic>
        <p:nvPicPr>
          <p:cNvPr id="20" name="Picture 8" descr="fruitmachine">
            <a:extLst>
              <a:ext uri="{FF2B5EF4-FFF2-40B4-BE49-F238E27FC236}">
                <a16:creationId xmlns:a16="http://schemas.microsoft.com/office/drawing/2014/main" id="{C5F65B48-11A2-4543-9ABE-170F7F8F4B1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21600" y="2536825"/>
            <a:ext cx="1930400" cy="264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95982F7-0FB9-42E3-929C-98382B33F8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2000" y="6358085"/>
            <a:ext cx="2962913" cy="4999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90EE641-B2DE-4575-986E-13ACAB1CB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The Rigged Fruit Machine:</a:t>
            </a:r>
            <a:br>
              <a:rPr lang="en-GB" dirty="0"/>
            </a:br>
            <a:r>
              <a:rPr lang="en-GB" dirty="0"/>
              <a:t>Laurie Taylor (1973)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30DB3-E3B2-4F5B-BDC3-D819F9977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Taylor (1973) puts </a:t>
            </a:r>
            <a:r>
              <a:rPr lang="en-GB" dirty="0"/>
              <a:t>it as "the rigged fruit machine“</a:t>
            </a:r>
          </a:p>
          <a:p>
            <a:pPr lvl="1"/>
            <a:r>
              <a:rPr lang="en-GB" sz="1900" dirty="0"/>
              <a:t>players who are not within the social norm of acceptability</a:t>
            </a:r>
          </a:p>
          <a:p>
            <a:pPr lvl="2"/>
            <a:r>
              <a:rPr lang="en-GB" sz="1900" dirty="0"/>
              <a:t>for example the well educated or well known,</a:t>
            </a:r>
          </a:p>
          <a:p>
            <a:pPr lvl="1"/>
            <a:r>
              <a:rPr lang="en-GB" sz="1900" dirty="0"/>
              <a:t>Resort to Innovation </a:t>
            </a:r>
          </a:p>
          <a:p>
            <a:pPr lvl="2"/>
            <a:r>
              <a:rPr lang="en-GB" sz="1900" dirty="0"/>
              <a:t>the use of magnets or foreign coins</a:t>
            </a:r>
          </a:p>
          <a:p>
            <a:pPr lvl="1"/>
            <a:r>
              <a:rPr lang="en-GB" sz="1900" dirty="0"/>
              <a:t>Ritualism</a:t>
            </a:r>
          </a:p>
          <a:p>
            <a:pPr lvl="2"/>
            <a:r>
              <a:rPr lang="en-GB" sz="1900" dirty="0"/>
              <a:t>mindless play with the hope of success</a:t>
            </a:r>
          </a:p>
          <a:p>
            <a:pPr lvl="1"/>
            <a:r>
              <a:rPr lang="en-GB" sz="1900" dirty="0"/>
              <a:t>Retreatism </a:t>
            </a:r>
          </a:p>
          <a:p>
            <a:pPr lvl="2"/>
            <a:r>
              <a:rPr lang="en-GB" sz="1900" dirty="0"/>
              <a:t>give up</a:t>
            </a:r>
          </a:p>
          <a:p>
            <a:pPr lvl="1"/>
            <a:r>
              <a:rPr lang="en-GB" sz="1900" dirty="0"/>
              <a:t>Rebellion </a:t>
            </a:r>
          </a:p>
          <a:p>
            <a:pPr lvl="2"/>
            <a:r>
              <a:rPr lang="en-GB" sz="1900" dirty="0"/>
              <a:t>development of a new game to try and win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E67BE9F-F21F-486B-947D-D259377CA76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Picture 8" descr="fruitmachine">
            <a:extLst>
              <a:ext uri="{FF2B5EF4-FFF2-40B4-BE49-F238E27FC236}">
                <a16:creationId xmlns:a16="http://schemas.microsoft.com/office/drawing/2014/main" id="{129E309B-B554-415E-85C6-73A3154DA385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43238"/>
            <a:ext cx="1930400" cy="264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3305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6EF07B66-84FE-4E3B-BEE7-8077834F62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Travis Hirschi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50AF9F-6A4E-4D6F-B93F-4336B966E2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altLang="en-US" dirty="0"/>
              <a:t>Travis Hirschi influenced by Emile Durkheim concept of anomie</a:t>
            </a:r>
          </a:p>
          <a:p>
            <a:pPr lvl="2"/>
            <a:r>
              <a:rPr lang="en-GB" altLang="en-US" dirty="0"/>
              <a:t>He asks the question: why don't more people commit crime than they do? </a:t>
            </a:r>
          </a:p>
          <a:p>
            <a:pPr lvl="1"/>
            <a:r>
              <a:rPr lang="en-GB" altLang="en-US" dirty="0"/>
              <a:t>To answer this we need to understand what forces maintain conformity for most people in society</a:t>
            </a:r>
          </a:p>
          <a:p>
            <a:pPr lvl="1"/>
            <a:r>
              <a:rPr lang="en-GB" altLang="en-US" dirty="0"/>
              <a:t>Rather than the factors that drive a minority into deviant behaviour</a:t>
            </a:r>
          </a:p>
        </p:txBody>
      </p:sp>
      <p:pic>
        <p:nvPicPr>
          <p:cNvPr id="13" name="Picture 4" descr="hirschi">
            <a:extLst>
              <a:ext uri="{FF2B5EF4-FFF2-40B4-BE49-F238E27FC236}">
                <a16:creationId xmlns:a16="http://schemas.microsoft.com/office/drawing/2014/main" id="{041CD872-3BC1-4150-B322-A120B4EAE48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42300" y="3165475"/>
            <a:ext cx="889000" cy="1384300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F934F36-3183-4ECF-B2F4-D155722C0445}"/>
              </a:ext>
            </a:extLst>
          </p:cNvPr>
          <p:cNvSpPr txBox="1"/>
          <p:nvPr/>
        </p:nvSpPr>
        <p:spPr>
          <a:xfrm>
            <a:off x="9699170" y="5793477"/>
            <a:ext cx="21766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(Hirschi</a:t>
            </a:r>
            <a:r>
              <a:rPr lang="en-GB" dirty="0">
                <a:solidFill>
                  <a:srgbClr val="333333"/>
                </a:solidFill>
                <a:latin typeface="Georgia" panose="02040502050405020303" pitchFamily="18" charset="0"/>
              </a:rPr>
              <a:t>, 1969)</a:t>
            </a:r>
            <a:r>
              <a:rPr lang="en-GB" b="0" i="0" dirty="0">
                <a:solidFill>
                  <a:srgbClr val="333333"/>
                </a:solidFill>
                <a:effectLst/>
                <a:latin typeface="Georgia" panose="02040502050405020303" pitchFamily="18" charset="0"/>
              </a:rPr>
              <a:t>.</a:t>
            </a:r>
            <a:endParaRPr lang="en-GB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A26EC750-D296-4638-8B3B-1FCCB1AFEF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Hirschi’s ‘Bonds of Attachment’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15C44C-64C4-4CD7-B2AD-6B713C1D811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/>
              <a:t>He identified four bonds of attachment that help bind society together:</a:t>
            </a:r>
          </a:p>
          <a:p>
            <a:pPr lvl="1"/>
            <a:r>
              <a:rPr lang="en-GB" altLang="en-US" b="1" dirty="0"/>
              <a:t>Attachment</a:t>
            </a:r>
            <a:r>
              <a:rPr lang="en-GB" altLang="en-US" dirty="0"/>
              <a:t>: </a:t>
            </a:r>
          </a:p>
          <a:p>
            <a:pPr lvl="2"/>
            <a:r>
              <a:rPr lang="en-GB" altLang="en-US" dirty="0"/>
              <a:t>The extent to which we care about other people's opinions and desires.</a:t>
            </a:r>
          </a:p>
          <a:p>
            <a:pPr lvl="1"/>
            <a:r>
              <a:rPr lang="en-GB" altLang="en-US" b="1" dirty="0"/>
              <a:t>Commitment</a:t>
            </a:r>
            <a:r>
              <a:rPr lang="en-GB" altLang="en-US" dirty="0"/>
              <a:t>: </a:t>
            </a:r>
          </a:p>
          <a:p>
            <a:pPr lvl="2"/>
            <a:r>
              <a:rPr lang="en-GB" altLang="en-US" dirty="0"/>
              <a:t>The personal investment we put into our lives; in other words, what we have to lose if we turn to crime and get caught.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EADFBC8-B549-4601-8FF6-16AD17C55F6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endParaRPr lang="en-GB" altLang="en-US" b="1" dirty="0"/>
          </a:p>
          <a:p>
            <a:pPr lvl="1"/>
            <a:endParaRPr lang="en-GB" altLang="en-US" b="1" dirty="0"/>
          </a:p>
          <a:p>
            <a:pPr lvl="1"/>
            <a:r>
              <a:rPr lang="en-GB" altLang="en-US" b="1" dirty="0"/>
              <a:t>Involvement</a:t>
            </a:r>
            <a:r>
              <a:rPr lang="en-GB" altLang="en-US" dirty="0"/>
              <a:t>: </a:t>
            </a:r>
          </a:p>
          <a:p>
            <a:pPr lvl="2"/>
            <a:r>
              <a:rPr lang="en-GB" altLang="en-US" dirty="0"/>
              <a:t>How integrated are we so that we neither have the time nor inclination to behave in a deviant/criminal way.</a:t>
            </a:r>
          </a:p>
          <a:p>
            <a:pPr lvl="1"/>
            <a:r>
              <a:rPr lang="en-GB" altLang="en-US" b="1" dirty="0"/>
              <a:t>Belief</a:t>
            </a:r>
            <a:r>
              <a:rPr lang="en-GB" altLang="en-US" dirty="0"/>
              <a:t>: </a:t>
            </a:r>
          </a:p>
          <a:p>
            <a:pPr lvl="2"/>
            <a:r>
              <a:rPr lang="en-GB" altLang="en-US" dirty="0"/>
              <a:t>How committed are individuals to upholding society's rules and laws?</a:t>
            </a:r>
          </a:p>
          <a:p>
            <a:pPr lvl="2"/>
            <a:endParaRPr lang="en-GB" altLang="en-US" dirty="0"/>
          </a:p>
          <a:p>
            <a:pPr marL="384048" lvl="2" indent="0" algn="r">
              <a:buNone/>
            </a:pPr>
            <a:r>
              <a:rPr lang="en-GB" altLang="en-US" dirty="0"/>
              <a:t>(</a:t>
            </a:r>
            <a:r>
              <a:rPr lang="en-GB" dirty="0"/>
              <a:t>Hoffmann &amp; Dufur, 2018</a:t>
            </a:r>
            <a:r>
              <a:rPr lang="en-GB" altLang="en-US" dirty="0"/>
              <a:t>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5AD5603F-8559-4E37-8705-A28427C830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Subcultural Theory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C253180-C0C8-4851-99C0-3A908199811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b="1" dirty="0"/>
              <a:t>Subcultural theory </a:t>
            </a:r>
            <a:r>
              <a:rPr lang="en-GB" altLang="en-US" dirty="0"/>
              <a:t>assumes that </a:t>
            </a:r>
          </a:p>
          <a:p>
            <a:pPr lvl="1"/>
            <a:r>
              <a:rPr lang="en-GB" altLang="en-US" dirty="0"/>
              <a:t>those who deviate hold different values to mainstream society</a:t>
            </a:r>
          </a:p>
          <a:p>
            <a:r>
              <a:rPr lang="en-GB" altLang="en-US" dirty="0"/>
              <a:t>Central to the idea of crime and deviance </a:t>
            </a:r>
          </a:p>
          <a:p>
            <a:pPr lvl="1"/>
            <a:r>
              <a:rPr lang="en-GB" altLang="en-US" dirty="0"/>
              <a:t>a reaction by a group who reject the majority view and/or feel excluded</a:t>
            </a:r>
          </a:p>
          <a:p>
            <a:endParaRPr lang="en-GB" dirty="0"/>
          </a:p>
        </p:txBody>
      </p:sp>
      <p:pic>
        <p:nvPicPr>
          <p:cNvPr id="12" name="Picture 10" descr="Teddyboys">
            <a:extLst>
              <a:ext uri="{FF2B5EF4-FFF2-40B4-BE49-F238E27FC236}">
                <a16:creationId xmlns:a16="http://schemas.microsoft.com/office/drawing/2014/main" id="{A10A1ED0-B5D5-4027-B059-0D9CB5DD5B3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16800" y="2193925"/>
            <a:ext cx="2540000" cy="3327400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BCFA1C1-2A64-4BCF-A904-450986E508C9}"/>
              </a:ext>
            </a:extLst>
          </p:cNvPr>
          <p:cNvSpPr txBox="1"/>
          <p:nvPr/>
        </p:nvSpPr>
        <p:spPr>
          <a:xfrm>
            <a:off x="5788706" y="5868988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84048" lvl="2" indent="0" algn="r">
              <a:buNone/>
            </a:pPr>
            <a:r>
              <a:rPr lang="en-GB" altLang="en-US" dirty="0"/>
              <a:t>(</a:t>
            </a:r>
            <a:r>
              <a:rPr lang="en-GB" dirty="0"/>
              <a:t>Hoffmann &amp; Dufur, 2018</a:t>
            </a:r>
            <a:r>
              <a:rPr lang="en-GB" altLang="en-US" dirty="0"/>
              <a:t>).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3A24F-A814-419C-B265-9C7AF3EAC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Albert Cohen (1955)</a:t>
            </a:r>
          </a:p>
        </p:txBody>
      </p:sp>
      <p:sp>
        <p:nvSpPr>
          <p:cNvPr id="23" name="AutoShape 3">
            <a:extLst>
              <a:ext uri="{FF2B5EF4-FFF2-40B4-BE49-F238E27FC236}">
                <a16:creationId xmlns:a16="http://schemas.microsoft.com/office/drawing/2014/main" id="{F855C5F6-0491-449B-B7A8-3530C699EA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7405" y="2264228"/>
            <a:ext cx="2749958" cy="993322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Arial Unicode MS"/>
                <a:ea typeface="Calibri" panose="020F0502020204030204" pitchFamily="34" charset="0"/>
                <a:cs typeface="Arial" panose="020B0604020202020204" pitchFamily="34" charset="0"/>
              </a:rPr>
              <a:t>Reaction  Formation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4" name="AutoShape 3">
            <a:extLst>
              <a:ext uri="{FF2B5EF4-FFF2-40B4-BE49-F238E27FC236}">
                <a16:creationId xmlns:a16="http://schemas.microsoft.com/office/drawing/2014/main" id="{78DA88A4-B1DE-4D2E-BB57-F881F2CFE5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8576" y="2261512"/>
            <a:ext cx="2749958" cy="993322"/>
          </a:xfrm>
          <a:prstGeom prst="roundRect">
            <a:avLst>
              <a:gd name="adj" fmla="val 16667"/>
            </a:avLst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Arial Unicode MS"/>
                <a:ea typeface="Calibri" panose="020F0502020204030204" pitchFamily="34" charset="0"/>
                <a:cs typeface="Arial" panose="020B0604020202020204" pitchFamily="34" charset="0"/>
              </a:rPr>
              <a:t>Status Frustration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5" name="AutoShape 6">
            <a:extLst>
              <a:ext uri="{FF2B5EF4-FFF2-40B4-BE49-F238E27FC236}">
                <a16:creationId xmlns:a16="http://schemas.microsoft.com/office/drawing/2014/main" id="{B383B16D-D35C-4410-B413-6767145BF8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9569" y="2379889"/>
            <a:ext cx="1066800" cy="762000"/>
          </a:xfrm>
          <a:prstGeom prst="rightArrow">
            <a:avLst>
              <a:gd name="adj1" fmla="val 50000"/>
              <a:gd name="adj2" fmla="val 35000"/>
            </a:avLst>
          </a:prstGeom>
          <a:solidFill>
            <a:srgbClr val="0070C0"/>
          </a:solidFill>
          <a:ln w="9525">
            <a:solidFill>
              <a:srgbClr val="0070C0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26" name="AutoShape 6">
            <a:extLst>
              <a:ext uri="{FF2B5EF4-FFF2-40B4-BE49-F238E27FC236}">
                <a16:creationId xmlns:a16="http://schemas.microsoft.com/office/drawing/2014/main" id="{0BC80795-E225-4DBF-AD4A-402291378C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15011" y="4246789"/>
            <a:ext cx="1066800" cy="762000"/>
          </a:xfrm>
          <a:prstGeom prst="rightArrow">
            <a:avLst>
              <a:gd name="adj1" fmla="val 50000"/>
              <a:gd name="adj2" fmla="val 35000"/>
            </a:avLst>
          </a:prstGeom>
          <a:solidFill>
            <a:srgbClr val="0070C0"/>
          </a:solidFill>
          <a:ln w="9525">
            <a:solidFill>
              <a:srgbClr val="0070C0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27" name="Text Box 4">
            <a:extLst>
              <a:ext uri="{FF2B5EF4-FFF2-40B4-BE49-F238E27FC236}">
                <a16:creationId xmlns:a16="http://schemas.microsoft.com/office/drawing/2014/main" id="{7A12A59F-14EA-4B2E-884A-AA514BB812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7405" y="4129949"/>
            <a:ext cx="2749958" cy="760849"/>
          </a:xfrm>
          <a:prstGeom prst="rect">
            <a:avLst/>
          </a:prstGeom>
          <a:solidFill>
            <a:srgbClr val="CCFFCC"/>
          </a:solidFill>
          <a:ln>
            <a:noFill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ts val="430"/>
              </a:spcBef>
              <a:spcAft>
                <a:spcPts val="80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Arial Unicode MS"/>
                <a:ea typeface="Calibri" panose="020F0502020204030204" pitchFamily="34" charset="0"/>
                <a:cs typeface="Arial" panose="020B0604020202020204" pitchFamily="34" charset="0"/>
              </a:rPr>
              <a:t>Youths rebound from conventional failure (e.g. in schooling).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Box 8">
            <a:extLst>
              <a:ext uri="{FF2B5EF4-FFF2-40B4-BE49-F238E27FC236}">
                <a16:creationId xmlns:a16="http://schemas.microsoft.com/office/drawing/2014/main" id="{FC5E47CC-725A-452A-B6CE-2812FF1ECB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5209" y="4188369"/>
            <a:ext cx="2749957" cy="878840"/>
          </a:xfrm>
          <a:prstGeom prst="rect">
            <a:avLst/>
          </a:prstGeom>
          <a:solidFill>
            <a:srgbClr val="CCFFCC"/>
          </a:solidFill>
          <a:ln>
            <a:noFill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ts val="430"/>
              </a:spcBef>
              <a:spcAft>
                <a:spcPts val="80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Arial Unicode MS"/>
                <a:ea typeface="Calibri" panose="020F0502020204030204" pitchFamily="34" charset="0"/>
                <a:cs typeface="Arial" panose="020B0604020202020204" pitchFamily="34" charset="0"/>
              </a:rPr>
              <a:t>Faced with failure they choose a delinquent subculture.</a:t>
            </a:r>
            <a:r>
              <a:rPr lang="en-GB" sz="2800" kern="1200" dirty="0">
                <a:solidFill>
                  <a:srgbClr val="000000"/>
                </a:solidFill>
                <a:effectLst/>
                <a:latin typeface="Arial Unicode MS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9" name="AutoShape 10">
            <a:extLst>
              <a:ext uri="{FF2B5EF4-FFF2-40B4-BE49-F238E27FC236}">
                <a16:creationId xmlns:a16="http://schemas.microsoft.com/office/drawing/2014/main" id="{9E8B2114-DDDF-4658-AA74-ED2C06C2BF77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3281959" y="3363263"/>
            <a:ext cx="760849" cy="665480"/>
          </a:xfrm>
          <a:prstGeom prst="rightArrow">
            <a:avLst>
              <a:gd name="adj1" fmla="val 50000"/>
              <a:gd name="adj2" fmla="val 3500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30" name="AutoShape 10">
            <a:extLst>
              <a:ext uri="{FF2B5EF4-FFF2-40B4-BE49-F238E27FC236}">
                <a16:creationId xmlns:a16="http://schemas.microsoft.com/office/drawing/2014/main" id="{00FA55C9-C7D8-4929-B274-CD1F8BA7F553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8365590" y="3363263"/>
            <a:ext cx="760849" cy="665480"/>
          </a:xfrm>
          <a:prstGeom prst="rightArrow">
            <a:avLst>
              <a:gd name="adj1" fmla="val 50000"/>
              <a:gd name="adj2" fmla="val 3500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80F63E-CE7A-4322-BEFE-E3F254AFB38B}"/>
              </a:ext>
            </a:extLst>
          </p:cNvPr>
          <p:cNvSpPr txBox="1"/>
          <p:nvPr/>
        </p:nvSpPr>
        <p:spPr>
          <a:xfrm>
            <a:off x="8670471" y="5470071"/>
            <a:ext cx="3084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(Cohen, 1997 </a:t>
            </a:r>
            <a:r>
              <a:rPr lang="en-GB" i="1" dirty="0"/>
              <a:t>in </a:t>
            </a:r>
            <a:r>
              <a:rPr lang="en-GB" dirty="0"/>
              <a:t>Jenks, 2003)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>
            <a:extLst>
              <a:ext uri="{FF2B5EF4-FFF2-40B4-BE49-F238E27FC236}">
                <a16:creationId xmlns:a16="http://schemas.microsoft.com/office/drawing/2014/main" id="{CD2EB69C-3FBC-48BB-80BA-D653106891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Cloward and Ohlin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FF5B891-E404-4B01-A114-C87A08CD40C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See Class Crime in terms of:</a:t>
            </a:r>
          </a:p>
          <a:p>
            <a:pPr lvl="1"/>
            <a:r>
              <a:rPr lang="en-GB" dirty="0"/>
              <a:t>Goals and Means</a:t>
            </a:r>
          </a:p>
          <a:p>
            <a:r>
              <a:rPr lang="en-GB" dirty="0"/>
              <a:t>They disagree with Merton that:</a:t>
            </a:r>
          </a:p>
          <a:p>
            <a:pPr lvl="1"/>
            <a:r>
              <a:rPr lang="en-GB" dirty="0"/>
              <a:t>Delinquents share the same values/goals as the rest of society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DCCB5-694A-4167-8ED1-3A2F1BD22B1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Lower working class Delinquents share their own deviant:</a:t>
            </a:r>
          </a:p>
          <a:p>
            <a:pPr lvl="1"/>
            <a:r>
              <a:rPr lang="en-GB" dirty="0"/>
              <a:t>Because of . . .</a:t>
            </a:r>
          </a:p>
          <a:p>
            <a:pPr lvl="2"/>
            <a:r>
              <a:rPr lang="en-GB" dirty="0"/>
              <a:t>‘blocked opportunities’ they cannot get on legitimately</a:t>
            </a:r>
          </a:p>
          <a:p>
            <a:pPr lvl="1"/>
            <a:r>
              <a:rPr lang="en-GB" dirty="0"/>
              <a:t>So . . .</a:t>
            </a:r>
          </a:p>
          <a:p>
            <a:pPr lvl="2"/>
            <a:r>
              <a:rPr lang="en-GB" dirty="0"/>
              <a:t>They develop an illegitimate career structure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68FBE54-2AD2-47B0-AAE3-1CA9A982E635}"/>
              </a:ext>
            </a:extLst>
          </p:cNvPr>
          <p:cNvSpPr txBox="1"/>
          <p:nvPr/>
        </p:nvSpPr>
        <p:spPr>
          <a:xfrm>
            <a:off x="5060725" y="5293569"/>
            <a:ext cx="60946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altLang="en-US" dirty="0"/>
              <a:t>(Cloward and Ohlin, 1960 </a:t>
            </a:r>
            <a:r>
              <a:rPr lang="en-GB" altLang="en-US" i="1" dirty="0"/>
              <a:t>cited in </a:t>
            </a:r>
            <a:r>
              <a:rPr lang="en-GB" altLang="en-US" dirty="0"/>
              <a:t>Cullen, 1988).</a:t>
            </a:r>
            <a:endParaRPr lang="en-GB" dirty="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CE35A499-E1BA-4ED2-BA0A-9C53DCE120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Cloward and Ohlin (Continued)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2D5769C7-175E-4F5A-98D8-6A9E33738B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97279" y="2617788"/>
            <a:ext cx="1888490" cy="182880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200">
                <a:solidFill>
                  <a:srgbClr val="000000"/>
                </a:solidFill>
                <a:effectLst/>
                <a:latin typeface="Arial Unicode MS"/>
                <a:ea typeface="Calibri" panose="020F0502020204030204" pitchFamily="34" charset="0"/>
                <a:cs typeface="Arial" panose="020B0604020202020204" pitchFamily="34" charset="0"/>
              </a:rPr>
              <a:t>Criminal </a:t>
            </a:r>
            <a:endParaRPr lang="en-GB" sz="11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200">
                <a:solidFill>
                  <a:srgbClr val="000000"/>
                </a:solidFill>
                <a:effectLst/>
                <a:latin typeface="Arial Unicode MS"/>
                <a:ea typeface="Calibri" panose="020F0502020204030204" pitchFamily="34" charset="0"/>
                <a:cs typeface="Arial" panose="020B0604020202020204" pitchFamily="34" charset="0"/>
              </a:rPr>
              <a:t>Subculture</a:t>
            </a:r>
            <a:endParaRPr lang="en-GB" sz="11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68CA2AE1-CA5A-46FB-A666-7D6F46AEFC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51755" y="2617788"/>
            <a:ext cx="1888490" cy="182880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200">
                <a:solidFill>
                  <a:srgbClr val="000000"/>
                </a:solidFill>
                <a:effectLst/>
                <a:latin typeface="Arial Unicode MS"/>
                <a:ea typeface="Calibri" panose="020F0502020204030204" pitchFamily="34" charset="0"/>
                <a:cs typeface="Arial" panose="020B0604020202020204" pitchFamily="34" charset="0"/>
              </a:rPr>
              <a:t>Conflict </a:t>
            </a:r>
            <a:endParaRPr lang="en-GB" sz="11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200">
                <a:solidFill>
                  <a:srgbClr val="000000"/>
                </a:solidFill>
                <a:effectLst/>
                <a:latin typeface="Arial Unicode MS"/>
                <a:ea typeface="Calibri" panose="020F0502020204030204" pitchFamily="34" charset="0"/>
                <a:cs typeface="Arial" panose="020B0604020202020204" pitchFamily="34" charset="0"/>
              </a:rPr>
              <a:t>Violent </a:t>
            </a:r>
            <a:endParaRPr lang="en-GB" sz="11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200">
                <a:solidFill>
                  <a:srgbClr val="000000"/>
                </a:solidFill>
                <a:effectLst/>
                <a:latin typeface="Arial Unicode MS"/>
                <a:ea typeface="Calibri" panose="020F0502020204030204" pitchFamily="34" charset="0"/>
                <a:cs typeface="Arial" panose="020B0604020202020204" pitchFamily="34" charset="0"/>
              </a:rPr>
              <a:t>Subculture</a:t>
            </a:r>
            <a:endParaRPr lang="en-GB" sz="11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72113E3-540D-4C55-9948-F601110113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05092" y="2617788"/>
            <a:ext cx="1888490" cy="182880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200">
                <a:solidFill>
                  <a:srgbClr val="000000"/>
                </a:solidFill>
                <a:effectLst/>
                <a:latin typeface="Arial Unicode MS"/>
                <a:ea typeface="Calibri" panose="020F0502020204030204" pitchFamily="34" charset="0"/>
                <a:cs typeface="Arial" panose="020B0604020202020204" pitchFamily="34" charset="0"/>
              </a:rPr>
              <a:t>Retreatist </a:t>
            </a:r>
            <a:endParaRPr lang="en-GB" sz="11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200">
                <a:solidFill>
                  <a:srgbClr val="000000"/>
                </a:solidFill>
                <a:effectLst/>
                <a:latin typeface="Arial Unicode MS"/>
                <a:ea typeface="Calibri" panose="020F0502020204030204" pitchFamily="34" charset="0"/>
                <a:cs typeface="Arial" panose="020B0604020202020204" pitchFamily="34" charset="0"/>
              </a:rPr>
              <a:t>(drug) </a:t>
            </a:r>
            <a:endParaRPr lang="en-GB" sz="11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200">
                <a:solidFill>
                  <a:srgbClr val="000000"/>
                </a:solidFill>
                <a:effectLst/>
                <a:latin typeface="Arial Unicode MS"/>
                <a:ea typeface="Calibri" panose="020F0502020204030204" pitchFamily="34" charset="0"/>
                <a:cs typeface="Arial" panose="020B0604020202020204" pitchFamily="34" charset="0"/>
              </a:rPr>
              <a:t>Subculture</a:t>
            </a:r>
            <a:endParaRPr lang="en-GB" sz="110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F543D7B-306B-4E56-B297-5E5EB908C572}"/>
              </a:ext>
            </a:extLst>
          </p:cNvPr>
          <p:cNvSpPr txBox="1"/>
          <p:nvPr/>
        </p:nvSpPr>
        <p:spPr>
          <a:xfrm>
            <a:off x="4895978" y="5712354"/>
            <a:ext cx="60976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altLang="en-US" dirty="0"/>
              <a:t>(Cloward and Ohlin, 1960 </a:t>
            </a:r>
            <a:r>
              <a:rPr lang="en-GB" altLang="en-US" i="1" dirty="0"/>
              <a:t>cited in </a:t>
            </a:r>
            <a:r>
              <a:rPr lang="en-GB" altLang="en-US" dirty="0"/>
              <a:t>Cullen, 1988).</a:t>
            </a:r>
            <a:endParaRPr lang="en-GB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">
            <a:extLst>
              <a:ext uri="{FF2B5EF4-FFF2-40B4-BE49-F238E27FC236}">
                <a16:creationId xmlns:a16="http://schemas.microsoft.com/office/drawing/2014/main" id="{1C8E17AA-88F3-424C-A97C-81E209BE16E7}"/>
              </a:ext>
            </a:extLst>
          </p:cNvPr>
          <p:cNvSpPr txBox="1">
            <a:spLocks noChangeArrowheads="1"/>
          </p:cNvSpPr>
          <p:nvPr/>
        </p:nvSpPr>
        <p:spPr>
          <a:xfrm>
            <a:off x="331993" y="365586"/>
            <a:ext cx="4852328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700" i="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alt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C9D6DB3-0A6B-4A35-AFED-99D01843B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Critique of Cloward and Ohlin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9F43ED-1962-40BF-AEEE-8C0D902D00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sz="3600" dirty="0"/>
              <a:t>Not everyone gets sucked into </a:t>
            </a:r>
          </a:p>
          <a:p>
            <a:pPr lvl="2"/>
            <a:r>
              <a:rPr lang="en-GB" sz="2800" dirty="0"/>
              <a:t>Illegitimate career structure</a:t>
            </a:r>
          </a:p>
          <a:p>
            <a:pPr lvl="1"/>
            <a:r>
              <a:rPr lang="en-GB" sz="3600" dirty="0"/>
              <a:t>It fails to consider</a:t>
            </a:r>
          </a:p>
          <a:p>
            <a:pPr lvl="2"/>
            <a:r>
              <a:rPr lang="en-GB" sz="2800" dirty="0"/>
              <a:t>White-collar crime</a:t>
            </a:r>
          </a:p>
          <a:p>
            <a:pPr lvl="1"/>
            <a:r>
              <a:rPr lang="en-GB" sz="3600" dirty="0"/>
              <a:t>Women</a:t>
            </a:r>
          </a:p>
          <a:p>
            <a:pPr lvl="2"/>
            <a:r>
              <a:rPr lang="en-GB" sz="2800" dirty="0"/>
              <a:t>have more blocked opportunities than men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75CD34B-3122-4F61-88A9-82145D73B1D7}"/>
              </a:ext>
            </a:extLst>
          </p:cNvPr>
          <p:cNvSpPr txBox="1"/>
          <p:nvPr/>
        </p:nvSpPr>
        <p:spPr>
          <a:xfrm>
            <a:off x="4895978" y="5712354"/>
            <a:ext cx="60976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altLang="en-US" dirty="0"/>
              <a:t>(Cloward and Ohlin, 1960 </a:t>
            </a:r>
            <a:r>
              <a:rPr lang="en-GB" altLang="en-US" i="1" dirty="0"/>
              <a:t>cited in </a:t>
            </a:r>
            <a:r>
              <a:rPr lang="en-GB" altLang="en-US" dirty="0"/>
              <a:t>Cullen, 1988).</a:t>
            </a:r>
            <a:endParaRPr lang="en-GB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DA28BA39-9050-4D05-AB39-BE6A544659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Walter B. Miller (1962)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61439B9-74CF-4407-AAAA-6B5E14C7945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/>
              <a:t>saw the lower </a:t>
            </a:r>
          </a:p>
          <a:p>
            <a:pPr lvl="1"/>
            <a:r>
              <a:rPr lang="en-GB" altLang="en-US" dirty="0"/>
              <a:t>working-class </a:t>
            </a:r>
          </a:p>
          <a:p>
            <a:pPr lvl="1"/>
            <a:r>
              <a:rPr lang="en-GB" altLang="en-US" dirty="0"/>
              <a:t>socialised into deviant subcultural values</a:t>
            </a:r>
          </a:p>
          <a:p>
            <a:pPr lvl="1"/>
            <a:r>
              <a:rPr lang="en-GB" altLang="en-US" dirty="0"/>
              <a:t> he called ‘focal concerns’</a:t>
            </a:r>
          </a:p>
          <a:p>
            <a:pPr lvl="1"/>
            <a:endParaRPr lang="en-GB" altLang="en-US" dirty="0"/>
          </a:p>
          <a:p>
            <a:pPr lvl="1" algn="r"/>
            <a:r>
              <a:rPr lang="en-GB" altLang="en-US" dirty="0"/>
              <a:t>(Miller, 1971)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D74912-1200-4DB9-98F4-58E2295EB20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5D7FD05-C51B-413E-B381-83C38C58E6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373107"/>
              </p:ext>
            </p:extLst>
          </p:nvPr>
        </p:nvGraphicFramePr>
        <p:xfrm>
          <a:off x="6454986" y="1862488"/>
          <a:ext cx="4956969" cy="4834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E8745FE9-6BA6-4586-9A96-06F9DD9F0C5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469900"/>
            <a:ext cx="5807075" cy="1449388"/>
          </a:xfrm>
        </p:spPr>
        <p:txBody>
          <a:bodyPr/>
          <a:lstStyle/>
          <a:p>
            <a:r>
              <a:rPr lang="en-GB" altLang="en-US" dirty="0"/>
              <a:t>Critique of Walter Miller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6C1BFBB-E6B8-4889-BA02-6B7D02823C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08924"/>
              </p:ext>
            </p:extLst>
          </p:nvPr>
        </p:nvGraphicFramePr>
        <p:xfrm>
          <a:off x="4207042" y="228600"/>
          <a:ext cx="7696200" cy="6400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C322CE2-4181-4449-B6C1-5FF28F14FC2F}"/>
              </a:ext>
            </a:extLst>
          </p:cNvPr>
          <p:cNvSpPr txBox="1"/>
          <p:nvPr/>
        </p:nvSpPr>
        <p:spPr>
          <a:xfrm>
            <a:off x="288758" y="5967663"/>
            <a:ext cx="1998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(Brownfield, 1996)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76A24F-FE80-457F-8AA4-E1BD56D393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76A24F-FE80-457F-8AA4-E1BD56D393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76A24F-FE80-457F-8AA4-E1BD56D393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76A24F-FE80-457F-8AA4-E1BD56D393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76A24F-FE80-457F-8AA4-E1BD56D39344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76A24F-FE80-457F-8AA4-E1BD56D39344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76A24F-FE80-457F-8AA4-E1BD56D39344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1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81240F-D341-49F9-8118-A7E5090019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81240F-D341-49F9-8118-A7E5090019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81240F-D341-49F9-8118-A7E5090019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81240F-D341-49F9-8118-A7E5090019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81240F-D341-49F9-8118-A7E5090019F0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81240F-D341-49F9-8118-A7E5090019F0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0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81240F-D341-49F9-8118-A7E5090019F0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1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813787A-F19D-448D-8748-258A35813D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813787A-F19D-448D-8748-258A35813D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813787A-F19D-448D-8748-258A35813D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813787A-F19D-448D-8748-258A35813D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813787A-F19D-448D-8748-258A35813D92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813787A-F19D-448D-8748-258A35813D92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8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813787A-F19D-448D-8748-258A35813D92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/>
        </p:bldSub>
      </p:bldGraphic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D229-0A6D-45AA-AF08-8F7B1323E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 Subcultures Explain Crime in the UK Today?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B4906E-923B-42FF-A8B0-93ACD6FF32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Howard Parker 1974	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92389D2-7874-41E2-A263-3A26ED8230F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GB" dirty="0"/>
              <a:t>Found evidence of  ‘focal concerns’ in his study of  working-class  youth in Liverpool</a:t>
            </a:r>
          </a:p>
          <a:p>
            <a:pPr lvl="2"/>
            <a:r>
              <a:rPr lang="en-GB" dirty="0"/>
              <a:t>Leisure Values</a:t>
            </a:r>
          </a:p>
          <a:p>
            <a:pPr lvl="2"/>
            <a:r>
              <a:rPr lang="en-GB" dirty="0"/>
              <a:t>Dissociation	</a:t>
            </a:r>
          </a:p>
          <a:p>
            <a:endParaRPr lang="en-GB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A495790-F9D2-42A6-B1F8-2DB7B7D4DE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David Downes 1966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A7AD79A6-F45D-4EBB-B905-B4BD8BD0519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lvl="1"/>
            <a:r>
              <a:rPr lang="en-GB" sz="1600" kern="1200" dirty="0">
                <a:solidFill>
                  <a:srgbClr val="000000"/>
                </a:solidFill>
                <a:effectLst/>
                <a:latin typeface="Arial Unicode MS"/>
                <a:ea typeface="Calibri" panose="020F0502020204030204" pitchFamily="34" charset="0"/>
                <a:cs typeface="Arial" panose="020B0604020202020204" pitchFamily="34" charset="0"/>
              </a:rPr>
              <a:t>Found limited evidence of subcultural values in his study of working-class youth in East London.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4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Instead he found them dissociated from mainstream values of long-term employment, instead focused on leisure and hedonism.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1"/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37B904B-DB36-4263-A0E9-BC5AF4BF169E}"/>
              </a:ext>
            </a:extLst>
          </p:cNvPr>
          <p:cNvSpPr txBox="1"/>
          <p:nvPr/>
        </p:nvSpPr>
        <p:spPr>
          <a:xfrm>
            <a:off x="9935967" y="5868988"/>
            <a:ext cx="1998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(Brownfield, 1996)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>
            <a:extLst>
              <a:ext uri="{FF2B5EF4-FFF2-40B4-BE49-F238E27FC236}">
                <a16:creationId xmlns:a16="http://schemas.microsoft.com/office/drawing/2014/main" id="{85A358D6-050F-410D-B36A-14002BADC7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Subterranean Values:</a:t>
            </a:r>
            <a:br>
              <a:rPr lang="en-GB" altLang="en-US" dirty="0"/>
            </a:br>
            <a:r>
              <a:rPr lang="en-GB" altLang="en-US" dirty="0"/>
              <a:t>David Matza 1964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C48A468-2251-4BB2-B30E-F67A74E8A20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GB" dirty="0"/>
              <a:t>He </a:t>
            </a:r>
            <a:r>
              <a:rPr lang="en-GB" sz="2000" dirty="0"/>
              <a:t>adopts an interactionist critique of subcultural theory</a:t>
            </a:r>
          </a:p>
          <a:p>
            <a:pPr lvl="1"/>
            <a:r>
              <a:rPr lang="en-GB" sz="2000" dirty="0"/>
              <a:t>Young people </a:t>
            </a:r>
          </a:p>
          <a:p>
            <a:pPr lvl="2"/>
            <a:r>
              <a:rPr lang="en-GB" sz="1600" dirty="0"/>
              <a:t>‘drift’ into and out of deviance </a:t>
            </a:r>
          </a:p>
          <a:p>
            <a:pPr lvl="2"/>
            <a:r>
              <a:rPr lang="en-GB" sz="1600" dirty="0"/>
              <a:t>as part of the normal process of growing up.</a:t>
            </a:r>
          </a:p>
          <a:p>
            <a:pPr lvl="2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FBAAA-CC44-4F62-BF02-0B2E7E421CD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GB" sz="2000" dirty="0"/>
              <a:t>He argues that </a:t>
            </a:r>
          </a:p>
          <a:p>
            <a:pPr lvl="2"/>
            <a:r>
              <a:rPr lang="en-GB" sz="1600" dirty="0"/>
              <a:t>young people are less skilled in suppressing subterranean values </a:t>
            </a:r>
          </a:p>
          <a:p>
            <a:pPr lvl="2"/>
            <a:r>
              <a:rPr lang="en-GB" sz="1600" dirty="0"/>
              <a:t>and when these drive deviant behaviour </a:t>
            </a:r>
          </a:p>
          <a:p>
            <a:pPr lvl="2"/>
            <a:r>
              <a:rPr lang="en-GB" sz="1600" dirty="0"/>
              <a:t>they use techniques of neutralisation to justify them</a:t>
            </a:r>
          </a:p>
          <a:p>
            <a:pPr lvl="1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5AF7F6-CCE2-4DDD-887A-F8AD11B56214}"/>
              </a:ext>
            </a:extLst>
          </p:cNvPr>
          <p:cNvSpPr txBox="1"/>
          <p:nvPr/>
        </p:nvSpPr>
        <p:spPr>
          <a:xfrm>
            <a:off x="9562939" y="5883831"/>
            <a:ext cx="1592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(Hagan, 1991)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06493-359D-4F70-8477-6C288FDBE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Postmodernism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4B110-557B-4B15-9F30-ED2E12ADFFB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GB" sz="1800" dirty="0"/>
              <a:t>Postmodernists argues that </a:t>
            </a:r>
          </a:p>
          <a:p>
            <a:pPr lvl="2"/>
            <a:r>
              <a:rPr lang="en-GB" sz="1400" dirty="0"/>
              <a:t>subcultural theory</a:t>
            </a:r>
          </a:p>
          <a:p>
            <a:pPr lvl="2"/>
            <a:r>
              <a:rPr lang="en-GB" sz="1400" dirty="0"/>
              <a:t> falls down (as do most theories) f</a:t>
            </a:r>
          </a:p>
          <a:p>
            <a:pPr lvl="2"/>
            <a:r>
              <a:rPr lang="en-GB" sz="1400" dirty="0"/>
              <a:t>or looking for a rational explanation of crime and deviance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B6418A9-DBC7-437B-8125-E8C6D6CC6C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GB" sz="1800" dirty="0"/>
              <a:t>Katz (1988) argues that </a:t>
            </a:r>
          </a:p>
          <a:p>
            <a:pPr lvl="2"/>
            <a:r>
              <a:rPr lang="en-GB" sz="1400" dirty="0"/>
              <a:t>crime is seductive and people engage with it because it is exciting.</a:t>
            </a:r>
          </a:p>
          <a:p>
            <a:pPr lvl="1"/>
            <a:r>
              <a:rPr lang="en-GB" sz="1800" dirty="0" err="1"/>
              <a:t>Lyng</a:t>
            </a:r>
            <a:r>
              <a:rPr lang="en-GB" sz="1800" dirty="0"/>
              <a:t> (1990) sees </a:t>
            </a:r>
          </a:p>
          <a:p>
            <a:pPr lvl="2"/>
            <a:r>
              <a:rPr lang="en-GB" sz="1400" dirty="0"/>
              <a:t>people driven by ‘edgework’ attracted by flirting with danger.</a:t>
            </a:r>
          </a:p>
          <a:p>
            <a:endParaRPr lang="en-GB" dirty="0"/>
          </a:p>
        </p:txBody>
      </p:sp>
      <p:sp>
        <p:nvSpPr>
          <p:cNvPr id="22" name="AutoShape 10">
            <a:extLst>
              <a:ext uri="{FF2B5EF4-FFF2-40B4-BE49-F238E27FC236}">
                <a16:creationId xmlns:a16="http://schemas.microsoft.com/office/drawing/2014/main" id="{C582E15F-1ECE-45AC-A754-B35ED05A62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57877" y="3580993"/>
            <a:ext cx="2581366" cy="1999797"/>
          </a:xfrm>
          <a:prstGeom prst="irregularSeal2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Joy-Riding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3" name="AutoShape 11">
            <a:extLst>
              <a:ext uri="{FF2B5EF4-FFF2-40B4-BE49-F238E27FC236}">
                <a16:creationId xmlns:a16="http://schemas.microsoft.com/office/drawing/2014/main" id="{DECFA673-8A18-411B-800C-170DF24FC2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24696" y="3429000"/>
            <a:ext cx="2291080" cy="2151790"/>
          </a:xfrm>
          <a:prstGeom prst="irregularSeal2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Drug-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aking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4" name="AutoShape 12">
            <a:extLst>
              <a:ext uri="{FF2B5EF4-FFF2-40B4-BE49-F238E27FC236}">
                <a16:creationId xmlns:a16="http://schemas.microsoft.com/office/drawing/2014/main" id="{DF593F19-A2FB-41B0-881F-F7DD4AF9E6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75403" y="3564665"/>
            <a:ext cx="2291080" cy="2016125"/>
          </a:xfrm>
          <a:prstGeom prst="irregularSeal2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Football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Violence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B9DD53-4C86-49B9-8DBD-8DC58870A255}"/>
              </a:ext>
            </a:extLst>
          </p:cNvPr>
          <p:cNvSpPr txBox="1"/>
          <p:nvPr/>
        </p:nvSpPr>
        <p:spPr>
          <a:xfrm>
            <a:off x="9420401" y="5868988"/>
            <a:ext cx="1734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(Collison, 1996)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EE56DF5-66BF-4683-9F74-67BC2E015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27DB45-9E34-4DBF-89FC-C1E9023112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Arrigo BA &amp; Milovanovic D (2010) </a:t>
            </a:r>
            <a:r>
              <a:rPr lang="en-GB" i="1" dirty="0"/>
              <a:t>Postmodernist and Post-Structuralist Theories of Crime</a:t>
            </a:r>
            <a:r>
              <a:rPr lang="en-GB" dirty="0"/>
              <a:t>, Abingdon, Oxon: Routledge.</a:t>
            </a:r>
          </a:p>
          <a:p>
            <a:r>
              <a:rPr lang="en-GB" dirty="0"/>
              <a:t>Baron, SW (2006) ‘Street Youth, Strain Theory and Crime’, </a:t>
            </a:r>
            <a:r>
              <a:rPr lang="en-GB" i="1" dirty="0"/>
              <a:t>Journal of Criminal Justice</a:t>
            </a:r>
            <a:r>
              <a:rPr lang="en-GB" dirty="0"/>
              <a:t>, Vol. 34., pp. 2009-223.</a:t>
            </a:r>
          </a:p>
          <a:p>
            <a:r>
              <a:rPr lang="en-GB" dirty="0" err="1"/>
              <a:t>Baumer</a:t>
            </a:r>
            <a:r>
              <a:rPr lang="en-GB" dirty="0"/>
              <a:t>, EP &amp; Gustafson R (2007) ‘Social Organisation and Instrumental Crime: Assessing the Empirical Validity of Classic and Contemporary Anomie Theories’, </a:t>
            </a:r>
            <a:r>
              <a:rPr lang="en-GB" i="1" dirty="0"/>
              <a:t>Criminology</a:t>
            </a:r>
            <a:r>
              <a:rPr lang="en-GB" dirty="0"/>
              <a:t>, Vol.45., No.3., pp. 617-663.</a:t>
            </a:r>
          </a:p>
          <a:p>
            <a:r>
              <a:rPr lang="en-GB" dirty="0"/>
              <a:t>Bernburg, JG (2002) ‘Anomie, Social Change and Crime. A Theoretical Examination of Institutional‐Anomie Theory’, </a:t>
            </a:r>
            <a:r>
              <a:rPr lang="en-GB" i="1" dirty="0"/>
              <a:t>The British Journal of Criminology,</a:t>
            </a:r>
            <a:r>
              <a:rPr lang="en-GB" dirty="0"/>
              <a:t> Vol. 42, No. 4, 1 September 2002, Pages 729–742,</a:t>
            </a:r>
          </a:p>
          <a:p>
            <a:r>
              <a:rPr lang="en-GB" dirty="0"/>
              <a:t>Bernburg, JG (2002) ‘Anomie, Social Change and Crime: A theoretical examination of institutional-anomie theory, </a:t>
            </a:r>
            <a:r>
              <a:rPr lang="en-GB" i="1" dirty="0"/>
              <a:t>The British Journal of Criminology</a:t>
            </a:r>
            <a:r>
              <a:rPr lang="en-GB" dirty="0"/>
              <a:t>, Vol. 42., No. 4., pp. 729-742.</a:t>
            </a:r>
          </a:p>
          <a:p>
            <a:r>
              <a:rPr lang="en-GB" dirty="0" err="1"/>
              <a:t>Bourgois</a:t>
            </a:r>
            <a:r>
              <a:rPr lang="en-GB" dirty="0"/>
              <a:t>, Philippe (1995). </a:t>
            </a:r>
            <a:r>
              <a:rPr lang="en-GB" i="1" dirty="0"/>
              <a:t>In Search of Respect: Selling Crack in E! Barrio</a:t>
            </a:r>
            <a:r>
              <a:rPr lang="en-GB" dirty="0"/>
              <a:t>. Cambridge University Press, 40 West 20th Street, New York.</a:t>
            </a:r>
          </a:p>
          <a:p>
            <a:r>
              <a:rPr lang="en-GB" dirty="0"/>
              <a:t>Brownfield, D (1996) </a:t>
            </a:r>
            <a:r>
              <a:rPr lang="en-GB" i="1" dirty="0"/>
              <a:t>Subcultural Theories of crime and Delinquency</a:t>
            </a:r>
            <a:r>
              <a:rPr lang="en-GB" dirty="0"/>
              <a:t>, London: Routledge.</a:t>
            </a:r>
          </a:p>
          <a:p>
            <a:r>
              <a:rPr lang="en-GB" dirty="0"/>
              <a:t>Castiglione, D (2015) ‘Introduction the Logic of Social Cooperation for Mutual Advantage – the Democratic Contract’, </a:t>
            </a:r>
            <a:r>
              <a:rPr lang="en-GB" i="1" dirty="0"/>
              <a:t>Political Studies Review</a:t>
            </a:r>
            <a:r>
              <a:rPr lang="en-GB" dirty="0"/>
              <a:t>. Vol. 13, No. 2, pp.161–175.</a:t>
            </a:r>
          </a:p>
        </p:txBody>
      </p:sp>
    </p:spTree>
    <p:extLst>
      <p:ext uri="{BB962C8B-B14F-4D97-AF65-F5344CB8AC3E}">
        <p14:creationId xmlns:p14="http://schemas.microsoft.com/office/powerpoint/2010/main" val="398214943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9E7E9-2C8A-4D74-96EF-000FB56B6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8BBE7-B971-4339-8817-037A7D014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Clark, MT (2015)  ‘Augustine on Justice’. , in  Delgado, T, Doody, J &amp; </a:t>
            </a:r>
            <a:r>
              <a:rPr lang="en-GB" dirty="0" err="1"/>
              <a:t>Paffenroth</a:t>
            </a:r>
            <a:r>
              <a:rPr lang="en-GB" dirty="0"/>
              <a:t>, K (2015) </a:t>
            </a:r>
            <a:r>
              <a:rPr lang="en-GB" i="1" dirty="0"/>
              <a:t>Augustine and Social Justice</a:t>
            </a:r>
            <a:r>
              <a:rPr lang="en-GB" dirty="0"/>
              <a:t>. Lexington: Lexington Books.</a:t>
            </a:r>
          </a:p>
          <a:p>
            <a:r>
              <a:rPr lang="en-GB" dirty="0"/>
              <a:t>Cohen LE &amp; </a:t>
            </a:r>
            <a:r>
              <a:rPr lang="en-GB" dirty="0" err="1"/>
              <a:t>Machalek</a:t>
            </a:r>
            <a:r>
              <a:rPr lang="en-GB" dirty="0"/>
              <a:t> R (1994) ‘The Normalcy of Crime: From Durkheim to Evolutionary Ecology’. </a:t>
            </a:r>
            <a:r>
              <a:rPr lang="en-GB" i="1" dirty="0"/>
              <a:t>Rationality and Society</a:t>
            </a:r>
            <a:r>
              <a:rPr lang="en-GB" dirty="0"/>
              <a:t>, Vole 6., No.2., pp. 286-308.</a:t>
            </a:r>
          </a:p>
          <a:p>
            <a:r>
              <a:rPr lang="en-GB" dirty="0"/>
              <a:t>Collison, M (1996_ ‘In Search of the High Life: Drugs, Crime, Masculinities and Consumption’, </a:t>
            </a:r>
            <a:r>
              <a:rPr lang="en-GB" i="1" dirty="0"/>
              <a:t>The British Journal of Criminology</a:t>
            </a:r>
            <a:r>
              <a:rPr lang="en-GB" dirty="0"/>
              <a:t>, Vol. 36., No.3., pp. 428-444.</a:t>
            </a:r>
          </a:p>
          <a:p>
            <a:r>
              <a:rPr lang="en-GB" dirty="0"/>
              <a:t>Cullen, FT (1988) ‘Were Cloward and Ohlin Strain Theorists? Delinquency and Opportunity Revisited’, </a:t>
            </a:r>
            <a:r>
              <a:rPr lang="en-GB" i="1" dirty="0"/>
              <a:t>Journal of Research in Crime and Delinquency</a:t>
            </a:r>
            <a:r>
              <a:rPr lang="en-GB" dirty="0"/>
              <a:t>, Vol. 25., No. 3., pp. 214-241.</a:t>
            </a:r>
          </a:p>
          <a:p>
            <a:r>
              <a:rPr lang="en-GB" dirty="0"/>
              <a:t>Denzin, NK (1992) </a:t>
            </a:r>
            <a:r>
              <a:rPr lang="en-GB" i="1" dirty="0"/>
              <a:t>Symbolic Interactionism and Cultural Studies: The Politics of Interpretation</a:t>
            </a:r>
            <a:r>
              <a:rPr lang="en-GB" dirty="0"/>
              <a:t>, Malden, MA: Blackwell Publishing.</a:t>
            </a:r>
          </a:p>
          <a:p>
            <a:r>
              <a:rPr lang="en-GB" dirty="0"/>
              <a:t>Dogan, K &amp; </a:t>
            </a:r>
            <a:r>
              <a:rPr lang="en-GB" dirty="0" err="1"/>
              <a:t>Ugur</a:t>
            </a:r>
            <a:r>
              <a:rPr lang="en-GB" dirty="0"/>
              <a:t>, O (2021) </a:t>
            </a:r>
            <a:r>
              <a:rPr lang="en-GB" i="1" dirty="0"/>
              <a:t>Public Administration and Public Finance Research</a:t>
            </a:r>
            <a:r>
              <a:rPr lang="en-GB" dirty="0"/>
              <a:t>, Lyon: Livre de Lyon.</a:t>
            </a:r>
          </a:p>
          <a:p>
            <a:r>
              <a:rPr lang="pl-PL" dirty="0"/>
              <a:t>Durkheim, Emile. 2006. </a:t>
            </a:r>
            <a:r>
              <a:rPr lang="pl-PL" i="1" dirty="0"/>
              <a:t>Samobójstwo</a:t>
            </a:r>
            <a:r>
              <a:rPr lang="pl-PL" dirty="0"/>
              <a:t>. Warszawa: Oficyna Naukowa</a:t>
            </a:r>
            <a:endParaRPr lang="en-GB" dirty="0"/>
          </a:p>
          <a:p>
            <a:r>
              <a:rPr lang="en-GB" dirty="0"/>
              <a:t>Featherston, R, &amp; </a:t>
            </a:r>
            <a:r>
              <a:rPr lang="en-GB" dirty="0" err="1"/>
              <a:t>Deflem</a:t>
            </a:r>
            <a:r>
              <a:rPr lang="en-GB" dirty="0"/>
              <a:t>, M (2003) Anomie and Strain: Context and Consequences of Merton’s Two Theories, </a:t>
            </a:r>
            <a:r>
              <a:rPr lang="en-GB" i="1" dirty="0"/>
              <a:t>Sociological Inquiry</a:t>
            </a:r>
            <a:r>
              <a:rPr lang="en-GB" dirty="0"/>
              <a:t>, Vol. 73, No. 4, November 2003, 471–489.</a:t>
            </a:r>
          </a:p>
          <a:p>
            <a:r>
              <a:rPr lang="en-GB" dirty="0"/>
              <a:t>Freeman, S (2018) </a:t>
            </a:r>
            <a:r>
              <a:rPr lang="en-GB" i="1" dirty="0"/>
              <a:t>Liberalism and Distributive Justice</a:t>
            </a:r>
            <a:r>
              <a:rPr lang="en-GB" dirty="0"/>
              <a:t>, Oxford: Oxford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52167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D3A3D-8D14-43F2-9CE6-DE6CBD54E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6FE45-93B3-442C-81A7-4805AF8528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Gallagher L (19Getty Images (n.d.) </a:t>
            </a:r>
            <a:r>
              <a:rPr lang="en-GB" i="1" dirty="0"/>
              <a:t>The Suffragettes</a:t>
            </a:r>
            <a:r>
              <a:rPr lang="en-GB" dirty="0"/>
              <a:t>, [Online]. Available at: </a:t>
            </a:r>
            <a:r>
              <a:rPr lang="en-GB" dirty="0">
                <a:hlinkClick r:id="rId2"/>
              </a:rPr>
              <a:t>https://ichef.bbci.co.uk/news/976/cpsprodpb/14D49/production/_99912358_compforarticle.jpg</a:t>
            </a:r>
            <a:r>
              <a:rPr lang="en-GB" dirty="0"/>
              <a:t> (Accessed: 21 December 2021).</a:t>
            </a:r>
          </a:p>
          <a:p>
            <a:r>
              <a:rPr lang="en-GB" dirty="0"/>
              <a:t>Gough, JW (1936) </a:t>
            </a:r>
            <a:r>
              <a:rPr lang="en-GB" i="1" dirty="0"/>
              <a:t>The Social Contract, </a:t>
            </a:r>
            <a:r>
              <a:rPr lang="en-GB" dirty="0"/>
              <a:t>Oxford: Clarendon Press.</a:t>
            </a:r>
          </a:p>
          <a:p>
            <a:r>
              <a:rPr lang="en-GB" dirty="0"/>
              <a:t>Hawdon, J., Ryan, J. &amp; </a:t>
            </a:r>
            <a:r>
              <a:rPr lang="en-GB" dirty="0" err="1"/>
              <a:t>Agnich</a:t>
            </a:r>
            <a:r>
              <a:rPr lang="en-GB" dirty="0"/>
              <a:t>, L (2010) ‘Crime as a Source of Solidarity: A Research Note Testing Durkheim’s Assertion’, </a:t>
            </a:r>
            <a:r>
              <a:rPr lang="en-GB" i="1" dirty="0"/>
              <a:t>Deviant Behaviour</a:t>
            </a:r>
            <a:r>
              <a:rPr lang="en-GB" dirty="0"/>
              <a:t>, Vol. 31., pp. 679-703.</a:t>
            </a:r>
          </a:p>
          <a:p>
            <a:r>
              <a:rPr lang="en-GB" dirty="0"/>
              <a:t>Hayek, FA (1973) </a:t>
            </a:r>
            <a:r>
              <a:rPr lang="en-GB" i="1" dirty="0"/>
              <a:t>Law, Legislation and Liberty a New Statement of the Liberal Principles of Justice and Political Econo</a:t>
            </a:r>
            <a:r>
              <a:rPr lang="en-GB" dirty="0"/>
              <a:t>my: FA Hayek Vol. 1 Rules and Order, London: Routledge and Kegan </a:t>
            </a:r>
            <a:r>
              <a:rPr lang="en-GB" dirty="0" err="1"/>
              <a:t>Pual</a:t>
            </a:r>
            <a:r>
              <a:rPr lang="en-GB" dirty="0"/>
              <a:t>.</a:t>
            </a:r>
          </a:p>
          <a:p>
            <a:r>
              <a:rPr lang="en-GB" dirty="0"/>
              <a:t>Hilbert, RA (1989) ‘Durkheim and Merton on Anomie: An Unexplored Contrast and Its Derivatives’, </a:t>
            </a:r>
            <a:r>
              <a:rPr lang="en-GB" i="1" dirty="0"/>
              <a:t>Social Problems </a:t>
            </a:r>
            <a:r>
              <a:rPr lang="en-GB" dirty="0"/>
              <a:t>, Vol. 36, No. 3., pp. 242-250.</a:t>
            </a:r>
          </a:p>
          <a:p>
            <a:r>
              <a:rPr lang="en-GB" dirty="0"/>
              <a:t>Hirschi, T. (1969). </a:t>
            </a:r>
            <a:r>
              <a:rPr lang="en-GB" i="1" dirty="0"/>
              <a:t>Causes of Delinquency. </a:t>
            </a:r>
            <a:r>
              <a:rPr lang="en-GB" dirty="0"/>
              <a:t>University of California Press.</a:t>
            </a:r>
          </a:p>
          <a:p>
            <a:r>
              <a:rPr lang="en-GB" dirty="0"/>
              <a:t>Hoffmann, JP &amp; Dufur, MJ (2018) ‘Family Social Capital, Family Social Bonds and Juvenile Delinquency’, </a:t>
            </a:r>
            <a:r>
              <a:rPr lang="en-GB" i="1" dirty="0"/>
              <a:t>American Behavioural Scientist</a:t>
            </a:r>
            <a:r>
              <a:rPr lang="en-GB" dirty="0"/>
              <a:t>, Vol. 62., No. 11, pp. 1525-1544.</a:t>
            </a:r>
          </a:p>
          <a:p>
            <a:r>
              <a:rPr lang="en-GB" dirty="0"/>
              <a:t>Jenks, C (2003) </a:t>
            </a:r>
            <a:r>
              <a:rPr lang="en-GB" i="1" dirty="0"/>
              <a:t>Culture: critical Concepts in Sociology</a:t>
            </a:r>
            <a:r>
              <a:rPr lang="en-GB" dirty="0"/>
              <a:t>, London: Routledge.</a:t>
            </a:r>
          </a:p>
          <a:p>
            <a:r>
              <a:rPr lang="en-GB" dirty="0" err="1"/>
              <a:t>Jewkes</a:t>
            </a:r>
            <a:r>
              <a:rPr lang="en-GB" dirty="0"/>
              <a:t>, J &amp; Letherby, G (2002) </a:t>
            </a:r>
            <a:r>
              <a:rPr lang="en-GB" i="1" dirty="0"/>
              <a:t>Criminology: A Reader</a:t>
            </a:r>
            <a:r>
              <a:rPr lang="en-GB" dirty="0"/>
              <a:t>, London: Sage Publishing Ltd.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41704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E92BB-D41D-496A-AEAC-23EBA71A6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0BDBB-2C90-4391-9883-1E91AE5B2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/>
              <a:t>Kekes</a:t>
            </a:r>
            <a:r>
              <a:rPr lang="en-GB" dirty="0"/>
              <a:t>, J (2003). </a:t>
            </a:r>
            <a:r>
              <a:rPr lang="en-GB" i="1" dirty="0"/>
              <a:t>The Illusions of Egalitarianism</a:t>
            </a:r>
            <a:r>
              <a:rPr lang="en-GB" dirty="0"/>
              <a:t>. Ithaca/London: Cornell University Press.</a:t>
            </a:r>
          </a:p>
          <a:p>
            <a:r>
              <a:rPr lang="en-GB" dirty="0" err="1"/>
              <a:t>Kelsen</a:t>
            </a:r>
            <a:r>
              <a:rPr lang="en-GB" dirty="0"/>
              <a:t>, H (2007). </a:t>
            </a:r>
            <a:r>
              <a:rPr lang="en-GB" i="1" dirty="0"/>
              <a:t>General Theory of Law And State</a:t>
            </a:r>
            <a:r>
              <a:rPr lang="en-GB" dirty="0"/>
              <a:t>. Clare, NJ: The Lawbook Exchange. </a:t>
            </a:r>
          </a:p>
          <a:p>
            <a:r>
              <a:rPr lang="en-GB" dirty="0"/>
              <a:t>Knox, JB. (1963) ‘The Concept of Exchange in Sociological Theory: 1884 and 1961’. </a:t>
            </a:r>
            <a:r>
              <a:rPr lang="en-GB" i="1" dirty="0"/>
              <a:t>Social Forces</a:t>
            </a:r>
            <a:r>
              <a:rPr lang="en-GB" dirty="0"/>
              <a:t>, Vol. 41. No. 4. pp.341–346.</a:t>
            </a:r>
          </a:p>
          <a:p>
            <a:r>
              <a:rPr lang="en-GB" dirty="0" err="1"/>
              <a:t>Korab-Karpowicz</a:t>
            </a:r>
            <a:r>
              <a:rPr lang="en-GB" dirty="0"/>
              <a:t>, WJ (2010) </a:t>
            </a:r>
            <a:r>
              <a:rPr lang="en-GB" i="1" dirty="0"/>
              <a:t>A History of Political Philosophy: From Thucydides to Locke</a:t>
            </a:r>
            <a:r>
              <a:rPr lang="en-GB" dirty="0"/>
              <a:t>. New York: Global Scholarly Publications.</a:t>
            </a:r>
          </a:p>
          <a:p>
            <a:r>
              <a:rPr lang="en-GB" dirty="0"/>
              <a:t>Lau, TFT (2020) ‘The Concept of Anomie in Explaining Crime’. </a:t>
            </a:r>
            <a:r>
              <a:rPr lang="en-GB" i="1" dirty="0"/>
              <a:t>The Bellarmine Law Society Review</a:t>
            </a:r>
            <a:r>
              <a:rPr lang="en-GB" dirty="0"/>
              <a:t>, Vol. 11., No. 1., pp .2-22.</a:t>
            </a:r>
          </a:p>
          <a:p>
            <a:r>
              <a:rPr lang="en-GB" dirty="0" err="1"/>
              <a:t>Liska</a:t>
            </a:r>
            <a:r>
              <a:rPr lang="en-GB" dirty="0"/>
              <a:t> AE &amp; Warner BD (1991) ‘Functions of Crime: A Paradoxical Process’ </a:t>
            </a:r>
            <a:r>
              <a:rPr lang="en-GB" i="1" dirty="0"/>
              <a:t>American Journal of Sociology</a:t>
            </a:r>
            <a:r>
              <a:rPr lang="en-GB" dirty="0"/>
              <a:t>, Vol. 96, No. 6  pp. 1441- 1463.</a:t>
            </a:r>
          </a:p>
          <a:p>
            <a:r>
              <a:rPr lang="en-GB" dirty="0"/>
              <a:t>Merton RK &amp; Merton RC (1968)  </a:t>
            </a:r>
            <a:r>
              <a:rPr lang="en-GB" i="1" dirty="0"/>
              <a:t>Social Theory and Social Structure</a:t>
            </a:r>
            <a:r>
              <a:rPr lang="en-GB" dirty="0"/>
              <a:t>, New York, NY: The Free Press.</a:t>
            </a:r>
          </a:p>
          <a:p>
            <a:r>
              <a:rPr lang="en-GB" dirty="0"/>
              <a:t>Miller, W (1971) ‘Subculture, Social Reform and the ‘Culture of Poverty’’, </a:t>
            </a:r>
            <a:r>
              <a:rPr lang="en-GB" i="1" dirty="0"/>
              <a:t>Journal of the Society for Applied Anthropology</a:t>
            </a:r>
            <a:r>
              <a:rPr lang="en-GB" dirty="0"/>
              <a:t>, Vol. 30., No., 2., pp. 111-125.</a:t>
            </a:r>
          </a:p>
          <a:p>
            <a:r>
              <a:rPr lang="en-GB" dirty="0"/>
              <a:t>More T (Baker-Smith, D Translator) (2012) </a:t>
            </a:r>
            <a:r>
              <a:rPr lang="en-GB" i="1" dirty="0"/>
              <a:t>Utopia</a:t>
            </a:r>
            <a:r>
              <a:rPr lang="en-GB" dirty="0"/>
              <a:t>, Penguin Classic: Cambridge</a:t>
            </a:r>
          </a:p>
          <a:p>
            <a:r>
              <a:rPr lang="en-GB" dirty="0"/>
              <a:t>Murphy DS &amp; Robinson MB (2008) ‘The </a:t>
            </a:r>
            <a:r>
              <a:rPr lang="en-GB" dirty="0" err="1"/>
              <a:t>Maximizer</a:t>
            </a:r>
            <a:r>
              <a:rPr lang="en-GB" dirty="0"/>
              <a:t>: Clarifying Merton’s Theories of Anomie and Strain’, </a:t>
            </a:r>
            <a:r>
              <a:rPr lang="en-GB" i="1" dirty="0"/>
              <a:t>Theoretical Criminology</a:t>
            </a:r>
            <a:r>
              <a:rPr lang="en-GB" dirty="0"/>
              <a:t>, Vol. 12., No. 4., pp. 501-521.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73584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51E1F-F5DF-44B6-9869-B367509BC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3923F-E945-4848-91C7-86A745ABA6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Nightingale CH (1993) </a:t>
            </a:r>
            <a:r>
              <a:rPr lang="en-GB" i="1" dirty="0"/>
              <a:t>On the Edge: A History of Poor Black Children and Their American Dreams</a:t>
            </a:r>
            <a:r>
              <a:rPr lang="en-GB" dirty="0"/>
              <a:t>, New York, NY: Basic Books.</a:t>
            </a:r>
          </a:p>
          <a:p>
            <a:r>
              <a:rPr lang="en-GB" dirty="0"/>
              <a:t>Simon &amp; Sparks, (2013) ‘Introduction – Punishment and Society: The Emergence of an Academic Field’, </a:t>
            </a:r>
            <a:r>
              <a:rPr lang="en-GB" i="1" dirty="0"/>
              <a:t>The Sage Handbook of Punishment and Society</a:t>
            </a:r>
            <a:r>
              <a:rPr lang="en-GB" dirty="0"/>
              <a:t> London: Sage.</a:t>
            </a:r>
          </a:p>
          <a:p>
            <a:r>
              <a:rPr lang="en-GB" dirty="0"/>
              <a:t>Simon J &amp; Sparks R (2013) </a:t>
            </a:r>
            <a:r>
              <a:rPr lang="en-GB" i="1" dirty="0"/>
              <a:t>The SAGE Handbook of Punishment and Society</a:t>
            </a:r>
            <a:r>
              <a:rPr lang="en-GB" dirty="0"/>
              <a:t>, London: Sage.</a:t>
            </a:r>
          </a:p>
          <a:p>
            <a:r>
              <a:rPr lang="en-GB" dirty="0"/>
              <a:t>Stark, R Doyle, DP &amp; Rushing, JL (1983) ‘Beyond Durkheim: Religion and Suicide’, Journal for the Scientific Stud of </a:t>
            </a:r>
            <a:r>
              <a:rPr lang="en-GB" i="1" dirty="0"/>
              <a:t>Religion</a:t>
            </a:r>
            <a:r>
              <a:rPr lang="en-GB" dirty="0"/>
              <a:t>, Vol. 22., No. 2., pp. 120-131.</a:t>
            </a:r>
          </a:p>
          <a:p>
            <a:r>
              <a:rPr lang="en-GB" dirty="0"/>
              <a:t>Taylor, I, Walton, P and Young, J ‘(1973)The early sociologies of crime’ in John Rex (ed) </a:t>
            </a:r>
            <a:r>
              <a:rPr lang="en-GB" i="1" dirty="0"/>
              <a:t>The New Criminology: For a Social Theory of Deviance</a:t>
            </a:r>
            <a:r>
              <a:rPr lang="en-GB" dirty="0"/>
              <a:t>, London: Routledge &amp; Kegan Paul </a:t>
            </a:r>
          </a:p>
          <a:p>
            <a:r>
              <a:rPr lang="en-GB" dirty="0" err="1"/>
              <a:t>Thorlindsson</a:t>
            </a:r>
            <a:r>
              <a:rPr lang="en-GB" dirty="0"/>
              <a:t> T and Bernburg JG  (2004) ‘Durkheim’s Theory of Social Order and Deviance: a Multi-level Test’, , Vol. 20., No. 4., pp. 271–285.</a:t>
            </a:r>
          </a:p>
          <a:p>
            <a:r>
              <a:rPr lang="en-GB" dirty="0"/>
              <a:t>Welsh BC &amp; Farrington DP (2011) </a:t>
            </a:r>
            <a:r>
              <a:rPr lang="en-GB" i="1" dirty="0"/>
              <a:t>The Oxford Handbook of Crime Prevention</a:t>
            </a:r>
            <a:r>
              <a:rPr lang="en-GB" dirty="0"/>
              <a:t>, Oxford: OUP.</a:t>
            </a:r>
          </a:p>
          <a:p>
            <a:r>
              <a:rPr lang="en-GB" dirty="0" err="1"/>
              <a:t>Ziyanak</a:t>
            </a:r>
            <a:r>
              <a:rPr lang="en-GB" dirty="0"/>
              <a:t>, S., &amp; Williams, J. L. (2014). Functionalist perspective on deviance. </a:t>
            </a:r>
            <a:r>
              <a:rPr lang="en-GB" i="1" dirty="0"/>
              <a:t>Journal of Human Sciences</a:t>
            </a:r>
            <a:r>
              <a:rPr lang="en-GB" dirty="0"/>
              <a:t>, Vol. 11., No. 2, pp. 1–9.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82169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33</TotalTime>
  <Words>4956</Words>
  <Application>Microsoft Office PowerPoint</Application>
  <PresentationFormat>Widescreen</PresentationFormat>
  <Paragraphs>604</Paragraphs>
  <Slides>62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72" baseType="lpstr">
      <vt:lpstr>Arial Unicode MS</vt:lpstr>
      <vt:lpstr>Arial</vt:lpstr>
      <vt:lpstr>Calibri</vt:lpstr>
      <vt:lpstr>Calibri Light</vt:lpstr>
      <vt:lpstr>Franklin Gothic Book</vt:lpstr>
      <vt:lpstr>Georgia</vt:lpstr>
      <vt:lpstr>Merriweather</vt:lpstr>
      <vt:lpstr>Noto Sans</vt:lpstr>
      <vt:lpstr>Tahoma</vt:lpstr>
      <vt:lpstr>Retrospect</vt:lpstr>
      <vt:lpstr>ECSO6002: Deviance &amp; Social Norms</vt:lpstr>
      <vt:lpstr>Functionalist  &amp; Subcultural Theory</vt:lpstr>
      <vt:lpstr>Emile Durkheim</vt:lpstr>
      <vt:lpstr>The Functionalist Perspective on Crime and Deviance</vt:lpstr>
      <vt:lpstr>PowerPoint Presentation</vt:lpstr>
      <vt:lpstr>Functionalist Perspective: Emile Durkheim</vt:lpstr>
      <vt:lpstr>Crime is Inevitable: Durkheim</vt:lpstr>
      <vt:lpstr>Society of Saints: Durkheim</vt:lpstr>
      <vt:lpstr>Crime Performs Positive Functions:  Durkheim</vt:lpstr>
      <vt:lpstr>Social Regulation: Durkheim </vt:lpstr>
      <vt:lpstr>Social Regulation Durkheim</vt:lpstr>
      <vt:lpstr>Social Integration: Durkheim</vt:lpstr>
      <vt:lpstr>Types of Social Integration: Durkheim</vt:lpstr>
      <vt:lpstr>Social Integration</vt:lpstr>
      <vt:lpstr>Social Change: The Role of Deviance Durkheim</vt:lpstr>
      <vt:lpstr>Social Change: Durkheim </vt:lpstr>
      <vt:lpstr>Too Much/Too Little Social Order! Durkheim</vt:lpstr>
      <vt:lpstr>Punishment: Durkheim</vt:lpstr>
      <vt:lpstr>Critique of Durkheim’s Functionalist View of Crime</vt:lpstr>
      <vt:lpstr>Other Theorist's Perspectives</vt:lpstr>
      <vt:lpstr>Durkheim and Anomie: Later Developed further by Merton</vt:lpstr>
      <vt:lpstr>Strain Theory of Deviance: Merton 1940s USA</vt:lpstr>
      <vt:lpstr>PowerPoint Presentation</vt:lpstr>
      <vt:lpstr>Strain Theory: The Basics Merton</vt:lpstr>
      <vt:lpstr>Strain Theory of Deviance: Success Merton</vt:lpstr>
      <vt:lpstr>Strain Theory: Unobtainable Goals Merton</vt:lpstr>
      <vt:lpstr>5 Adaptations to Strain Theory Merton</vt:lpstr>
      <vt:lpstr>5 Adaptations to Strain Theory Merton</vt:lpstr>
      <vt:lpstr>Merton’s Strain Theory of Deviance</vt:lpstr>
      <vt:lpstr>Why do the Lower Classes Offend More Often? </vt:lpstr>
      <vt:lpstr>Unequal Access to Opportunities Merton</vt:lpstr>
      <vt:lpstr>USA as a Highly Unequal Society Merton</vt:lpstr>
      <vt:lpstr>Current Relevance of  Strain Theory</vt:lpstr>
      <vt:lpstr>Merton’s Strain Theory </vt:lpstr>
      <vt:lpstr>Criticisms of Strain Theory</vt:lpstr>
      <vt:lpstr>Crime as an Industrial Problem</vt:lpstr>
      <vt:lpstr>Crime Linked to Social Change</vt:lpstr>
      <vt:lpstr>Crime and Deviance Can be Both Positive and Negative</vt:lpstr>
      <vt:lpstr>Beneficial Social Change from Crime and Deviance</vt:lpstr>
      <vt:lpstr>Critique of Durkheim</vt:lpstr>
      <vt:lpstr>Robert Merton’s: Strain Theory</vt:lpstr>
      <vt:lpstr>Merton Adapted Strain Theory</vt:lpstr>
      <vt:lpstr>Merton (Continued)</vt:lpstr>
      <vt:lpstr>Critique of Merton</vt:lpstr>
      <vt:lpstr>The Rigged Fruit Machine: Laurie Taylor (1973)</vt:lpstr>
      <vt:lpstr>Travis Hirschi</vt:lpstr>
      <vt:lpstr>Hirschi’s ‘Bonds of Attachment’</vt:lpstr>
      <vt:lpstr>Subcultural Theory</vt:lpstr>
      <vt:lpstr>Albert Cohen (1955)</vt:lpstr>
      <vt:lpstr>Cloward and Ohlin</vt:lpstr>
      <vt:lpstr>Cloward and Ohlin (Continued)</vt:lpstr>
      <vt:lpstr>Critique of Cloward and Ohlin</vt:lpstr>
      <vt:lpstr>Walter B. Miller (1962)</vt:lpstr>
      <vt:lpstr>Critique of Walter Miller</vt:lpstr>
      <vt:lpstr>Do Subcultures Explain Crime in the UK Today?</vt:lpstr>
      <vt:lpstr>Subterranean Values: David Matza 1964</vt:lpstr>
      <vt:lpstr>Postmodernism</vt:lpstr>
      <vt:lpstr>Reference List</vt:lpstr>
      <vt:lpstr>Reference List</vt:lpstr>
      <vt:lpstr>Reference List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ECSO6002: Cimre</dc:title>
  <dc:creator>Caroline Lohmann-Hancock</dc:creator>
  <cp:lastModifiedBy>Laura Jenkins (IEH)</cp:lastModifiedBy>
  <cp:revision>32</cp:revision>
  <dcterms:created xsi:type="dcterms:W3CDTF">2021-11-18T12:34:28Z</dcterms:created>
  <dcterms:modified xsi:type="dcterms:W3CDTF">2023-02-14T12:38:29Z</dcterms:modified>
</cp:coreProperties>
</file>