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404" autoAdjust="0"/>
  </p:normalViewPr>
  <p:slideViewPr>
    <p:cSldViewPr snapToGrid="0" snapToObjects="1">
      <p:cViewPr>
        <p:scale>
          <a:sx n="75" d="100"/>
          <a:sy n="75" d="100"/>
        </p:scale>
        <p:origin x="300"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5746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nuffieldtrust.org.uk/research/getting-the-best-out-of-remote-consulting-in-general-practice-practical-challenges-and-policy-opportunities" TargetMode="External"/><Relationship Id="rId13" Type="http://schemas.openxmlformats.org/officeDocument/2006/relationships/hyperlink" Target="https://www.who.int/health-topics/universal-health-coverage" TargetMode="External"/><Relationship Id="rId3" Type="http://schemas.openxmlformats.org/officeDocument/2006/relationships/hyperlink" Target="https://www.gov.uk/government/publications/a-plan-for-digital-health-and-social-care" TargetMode="External"/><Relationship Id="rId7" Type="http://schemas.openxmlformats.org/officeDocument/2006/relationships/hyperlink" Target="https://www.nice.org.uk/what-nice-does/digital-health/evidence-standards-framework-esf-for-digital-health-technologies" TargetMode="External"/><Relationship Id="rId12" Type="http://schemas.openxmlformats.org/officeDocument/2006/relationships/hyperlink" Target="https://www.who.int/europe/about-us/our-work/sustainable-development-goals/targets-of-sustainable-development-goal-3"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igital.nhs.uk/data-and-information/publications/statistical/nhs-app-statistics" TargetMode="External"/><Relationship Id="rId11" Type="http://schemas.openxmlformats.org/officeDocument/2006/relationships/hyperlink" Target="https://sdgs.un.org/goals/goal3" TargetMode="External"/><Relationship Id="rId5" Type="http://schemas.openxmlformats.org/officeDocument/2006/relationships/hyperlink" Target="https://www.england.nhs.uk/long-read/virtual-wards-operational-framework/" TargetMode="External"/><Relationship Id="rId10" Type="http://schemas.openxmlformats.org/officeDocument/2006/relationships/hyperlink" Target="https://www.ons.gov.uk/businessindustryandtrade/itandinternetindustry/bulletins/internetusers/2020" TargetMode="External"/><Relationship Id="rId4" Type="http://schemas.openxmlformats.org/officeDocument/2006/relationships/hyperlink" Target="https://www.england.nhs.uk/long-read/inclusive-digital-healthcare-a-framework-for-nhs-action-on-digital-inclusion/" TargetMode="External"/><Relationship Id="rId9" Type="http://schemas.openxmlformats.org/officeDocument/2006/relationships/hyperlink" Target="https://www.ofcom.org.uk/internet-based-services/technology/exploring-how-people-in-the-uk-are-affected-by-digital-disadvantage" TargetMode="External"/><Relationship Id="rId14" Type="http://schemas.openxmlformats.org/officeDocument/2006/relationships/hyperlink" Target="https://www.who.int/publications/i/item/97892400209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72B36"/>
        </a:solidFill>
        <a:effectLst/>
      </p:bgPr>
    </p:bg>
    <p:spTree>
      <p:nvGrpSpPr>
        <p:cNvPr id="1" name=""/>
        <p:cNvGrpSpPr/>
        <p:nvPr/>
      </p:nvGrpSpPr>
      <p:grpSpPr>
        <a:xfrm>
          <a:off x="0" y="0"/>
          <a:ext cx="0" cy="0"/>
          <a:chOff x="0" y="0"/>
          <a:chExt cx="0" cy="0"/>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Shape 17"/>
          <p:cNvSpPr/>
          <p:nvPr/>
        </p:nvSpPr>
        <p:spPr>
          <a:xfrm>
            <a:off x="164592" y="6620256"/>
            <a:ext cx="701990" cy="228600"/>
          </a:xfrm>
          <a:prstGeom prst="rect">
            <a:avLst/>
          </a:prstGeom>
          <a:solidFill>
            <a:srgbClr val="E5243B"/>
          </a:solidFill>
          <a:ln w="12700">
            <a:solidFill>
              <a:srgbClr val="E5243B"/>
            </a:solidFill>
            <a:prstDash val="solid"/>
          </a:ln>
        </p:spPr>
        <p:txBody>
          <a:bodyPr/>
          <a:lstStyle/>
          <a:p>
            <a:endParaRPr lang="en-GB" noProof="0" dirty="0"/>
          </a:p>
        </p:txBody>
      </p:sp>
      <p:sp>
        <p:nvSpPr>
          <p:cNvPr id="20" name="Shape 18"/>
          <p:cNvSpPr/>
          <p:nvPr/>
        </p:nvSpPr>
        <p:spPr>
          <a:xfrm>
            <a:off x="872069" y="6620256"/>
            <a:ext cx="701990" cy="228600"/>
          </a:xfrm>
          <a:prstGeom prst="rect">
            <a:avLst/>
          </a:prstGeom>
          <a:solidFill>
            <a:srgbClr val="DDA63A"/>
          </a:solidFill>
          <a:ln w="12700">
            <a:solidFill>
              <a:srgbClr val="DDA63A"/>
            </a:solidFill>
            <a:prstDash val="solid"/>
          </a:ln>
        </p:spPr>
        <p:txBody>
          <a:bodyPr/>
          <a:lstStyle/>
          <a:p>
            <a:endParaRPr lang="en-GB" noProof="0" dirty="0"/>
          </a:p>
        </p:txBody>
      </p:sp>
      <p:sp>
        <p:nvSpPr>
          <p:cNvPr id="21" name="Shape 19"/>
          <p:cNvSpPr/>
          <p:nvPr/>
        </p:nvSpPr>
        <p:spPr>
          <a:xfrm>
            <a:off x="1579545" y="6620256"/>
            <a:ext cx="701990" cy="228600"/>
          </a:xfrm>
          <a:prstGeom prst="rect">
            <a:avLst/>
          </a:prstGeom>
          <a:solidFill>
            <a:srgbClr val="4C9F38"/>
          </a:solidFill>
          <a:ln w="12700">
            <a:solidFill>
              <a:srgbClr val="4C9F38"/>
            </a:solidFill>
            <a:prstDash val="solid"/>
          </a:ln>
        </p:spPr>
        <p:txBody>
          <a:bodyPr/>
          <a:lstStyle/>
          <a:p>
            <a:endParaRPr lang="en-GB" noProof="0" dirty="0"/>
          </a:p>
        </p:txBody>
      </p:sp>
      <p:sp>
        <p:nvSpPr>
          <p:cNvPr id="22" name="Shape 20"/>
          <p:cNvSpPr/>
          <p:nvPr/>
        </p:nvSpPr>
        <p:spPr>
          <a:xfrm>
            <a:off x="2287022" y="6620256"/>
            <a:ext cx="701990" cy="228600"/>
          </a:xfrm>
          <a:prstGeom prst="rect">
            <a:avLst/>
          </a:prstGeom>
          <a:solidFill>
            <a:srgbClr val="C5192D"/>
          </a:solidFill>
          <a:ln w="12700">
            <a:solidFill>
              <a:srgbClr val="C5192D"/>
            </a:solidFill>
            <a:prstDash val="solid"/>
          </a:ln>
        </p:spPr>
        <p:txBody>
          <a:bodyPr/>
          <a:lstStyle/>
          <a:p>
            <a:endParaRPr lang="en-GB" noProof="0" dirty="0"/>
          </a:p>
        </p:txBody>
      </p:sp>
      <p:sp>
        <p:nvSpPr>
          <p:cNvPr id="23" name="Shape 21"/>
          <p:cNvSpPr/>
          <p:nvPr/>
        </p:nvSpPr>
        <p:spPr>
          <a:xfrm>
            <a:off x="2994499" y="6620256"/>
            <a:ext cx="701990" cy="228600"/>
          </a:xfrm>
          <a:prstGeom prst="rect">
            <a:avLst/>
          </a:prstGeom>
          <a:solidFill>
            <a:srgbClr val="FF3A21"/>
          </a:solidFill>
          <a:ln w="12700">
            <a:solidFill>
              <a:srgbClr val="FF3A21"/>
            </a:solidFill>
            <a:prstDash val="solid"/>
          </a:ln>
        </p:spPr>
        <p:txBody>
          <a:bodyPr/>
          <a:lstStyle/>
          <a:p>
            <a:endParaRPr lang="en-GB" noProof="0" dirty="0"/>
          </a:p>
        </p:txBody>
      </p:sp>
      <p:sp>
        <p:nvSpPr>
          <p:cNvPr id="24" name="Shape 22"/>
          <p:cNvSpPr/>
          <p:nvPr/>
        </p:nvSpPr>
        <p:spPr>
          <a:xfrm>
            <a:off x="3701975" y="6620256"/>
            <a:ext cx="701990" cy="228600"/>
          </a:xfrm>
          <a:prstGeom prst="rect">
            <a:avLst/>
          </a:prstGeom>
          <a:solidFill>
            <a:srgbClr val="26BDE2"/>
          </a:solidFill>
          <a:ln w="12700">
            <a:solidFill>
              <a:srgbClr val="26BDE2"/>
            </a:solidFill>
            <a:prstDash val="solid"/>
          </a:ln>
        </p:spPr>
        <p:txBody>
          <a:bodyPr/>
          <a:lstStyle/>
          <a:p>
            <a:endParaRPr lang="en-GB" noProof="0" dirty="0"/>
          </a:p>
        </p:txBody>
      </p:sp>
      <p:sp>
        <p:nvSpPr>
          <p:cNvPr id="25" name="Shape 23"/>
          <p:cNvSpPr/>
          <p:nvPr/>
        </p:nvSpPr>
        <p:spPr>
          <a:xfrm>
            <a:off x="4409452" y="6620256"/>
            <a:ext cx="701990" cy="228600"/>
          </a:xfrm>
          <a:prstGeom prst="rect">
            <a:avLst/>
          </a:prstGeom>
          <a:solidFill>
            <a:srgbClr val="FCC30B"/>
          </a:solidFill>
          <a:ln w="12700">
            <a:solidFill>
              <a:srgbClr val="FCC30B"/>
            </a:solidFill>
            <a:prstDash val="solid"/>
          </a:ln>
        </p:spPr>
        <p:txBody>
          <a:bodyPr/>
          <a:lstStyle/>
          <a:p>
            <a:endParaRPr lang="en-GB" noProof="0" dirty="0"/>
          </a:p>
        </p:txBody>
      </p:sp>
      <p:sp>
        <p:nvSpPr>
          <p:cNvPr id="26" name="Shape 24"/>
          <p:cNvSpPr/>
          <p:nvPr/>
        </p:nvSpPr>
        <p:spPr>
          <a:xfrm>
            <a:off x="5116929" y="6620256"/>
            <a:ext cx="701990" cy="228600"/>
          </a:xfrm>
          <a:prstGeom prst="rect">
            <a:avLst/>
          </a:prstGeom>
          <a:solidFill>
            <a:srgbClr val="A21942"/>
          </a:solidFill>
          <a:ln w="12700">
            <a:solidFill>
              <a:srgbClr val="A21942"/>
            </a:solidFill>
            <a:prstDash val="solid"/>
          </a:ln>
        </p:spPr>
        <p:txBody>
          <a:bodyPr/>
          <a:lstStyle/>
          <a:p>
            <a:endParaRPr lang="en-GB" noProof="0" dirty="0"/>
          </a:p>
        </p:txBody>
      </p:sp>
      <p:sp>
        <p:nvSpPr>
          <p:cNvPr id="27" name="Shape 25"/>
          <p:cNvSpPr/>
          <p:nvPr/>
        </p:nvSpPr>
        <p:spPr>
          <a:xfrm>
            <a:off x="5824405" y="6620256"/>
            <a:ext cx="701990" cy="228600"/>
          </a:xfrm>
          <a:prstGeom prst="rect">
            <a:avLst/>
          </a:prstGeom>
          <a:solidFill>
            <a:srgbClr val="FD6925"/>
          </a:solidFill>
          <a:ln w="12700">
            <a:solidFill>
              <a:srgbClr val="FD6925"/>
            </a:solidFill>
            <a:prstDash val="solid"/>
          </a:ln>
        </p:spPr>
        <p:txBody>
          <a:bodyPr/>
          <a:lstStyle/>
          <a:p>
            <a:endParaRPr lang="en-GB" noProof="0" dirty="0"/>
          </a:p>
        </p:txBody>
      </p:sp>
      <p:sp>
        <p:nvSpPr>
          <p:cNvPr id="28" name="Shape 26"/>
          <p:cNvSpPr/>
          <p:nvPr/>
        </p:nvSpPr>
        <p:spPr>
          <a:xfrm>
            <a:off x="6531882" y="6620256"/>
            <a:ext cx="701990" cy="228600"/>
          </a:xfrm>
          <a:prstGeom prst="rect">
            <a:avLst/>
          </a:prstGeom>
          <a:solidFill>
            <a:srgbClr val="DD1367"/>
          </a:solidFill>
          <a:ln w="12700">
            <a:solidFill>
              <a:srgbClr val="DD1367"/>
            </a:solidFill>
            <a:prstDash val="solid"/>
          </a:ln>
        </p:spPr>
        <p:txBody>
          <a:bodyPr/>
          <a:lstStyle/>
          <a:p>
            <a:endParaRPr lang="en-GB" noProof="0" dirty="0"/>
          </a:p>
        </p:txBody>
      </p:sp>
      <p:sp>
        <p:nvSpPr>
          <p:cNvPr id="29" name="Shape 27"/>
          <p:cNvSpPr/>
          <p:nvPr/>
        </p:nvSpPr>
        <p:spPr>
          <a:xfrm>
            <a:off x="7239359" y="6620256"/>
            <a:ext cx="701990" cy="228600"/>
          </a:xfrm>
          <a:prstGeom prst="rect">
            <a:avLst/>
          </a:prstGeom>
          <a:solidFill>
            <a:srgbClr val="FD9D24"/>
          </a:solidFill>
          <a:ln w="12700">
            <a:solidFill>
              <a:srgbClr val="FD9D24"/>
            </a:solidFill>
            <a:prstDash val="solid"/>
          </a:ln>
        </p:spPr>
        <p:txBody>
          <a:bodyPr/>
          <a:lstStyle/>
          <a:p>
            <a:endParaRPr lang="en-GB" noProof="0" dirty="0"/>
          </a:p>
        </p:txBody>
      </p:sp>
      <p:sp>
        <p:nvSpPr>
          <p:cNvPr id="30" name="Shape 28"/>
          <p:cNvSpPr/>
          <p:nvPr/>
        </p:nvSpPr>
        <p:spPr>
          <a:xfrm>
            <a:off x="7946835" y="6620256"/>
            <a:ext cx="701990" cy="228600"/>
          </a:xfrm>
          <a:prstGeom prst="rect">
            <a:avLst/>
          </a:prstGeom>
          <a:solidFill>
            <a:srgbClr val="BF8B2E"/>
          </a:solidFill>
          <a:ln w="12700">
            <a:solidFill>
              <a:srgbClr val="BF8B2E"/>
            </a:solidFill>
            <a:prstDash val="solid"/>
          </a:ln>
        </p:spPr>
        <p:txBody>
          <a:bodyPr/>
          <a:lstStyle/>
          <a:p>
            <a:endParaRPr lang="en-GB" noProof="0" dirty="0"/>
          </a:p>
        </p:txBody>
      </p:sp>
      <p:sp>
        <p:nvSpPr>
          <p:cNvPr id="31" name="Shape 29"/>
          <p:cNvSpPr/>
          <p:nvPr/>
        </p:nvSpPr>
        <p:spPr>
          <a:xfrm>
            <a:off x="8654312" y="6620256"/>
            <a:ext cx="701990" cy="228600"/>
          </a:xfrm>
          <a:prstGeom prst="rect">
            <a:avLst/>
          </a:prstGeom>
          <a:solidFill>
            <a:srgbClr val="3F7E44"/>
          </a:solidFill>
          <a:ln w="12700">
            <a:solidFill>
              <a:srgbClr val="3F7E44"/>
            </a:solidFill>
            <a:prstDash val="solid"/>
          </a:ln>
        </p:spPr>
        <p:txBody>
          <a:bodyPr/>
          <a:lstStyle/>
          <a:p>
            <a:endParaRPr lang="en-GB" noProof="0" dirty="0"/>
          </a:p>
        </p:txBody>
      </p:sp>
      <p:sp>
        <p:nvSpPr>
          <p:cNvPr id="32" name="Shape 30"/>
          <p:cNvSpPr/>
          <p:nvPr/>
        </p:nvSpPr>
        <p:spPr>
          <a:xfrm>
            <a:off x="9361789" y="6620256"/>
            <a:ext cx="701990" cy="228600"/>
          </a:xfrm>
          <a:prstGeom prst="rect">
            <a:avLst/>
          </a:prstGeom>
          <a:solidFill>
            <a:srgbClr val="0A97D9"/>
          </a:solidFill>
          <a:ln w="12700">
            <a:solidFill>
              <a:srgbClr val="0A97D9"/>
            </a:solidFill>
            <a:prstDash val="solid"/>
          </a:ln>
        </p:spPr>
        <p:txBody>
          <a:bodyPr/>
          <a:lstStyle/>
          <a:p>
            <a:endParaRPr lang="en-GB" noProof="0" dirty="0"/>
          </a:p>
        </p:txBody>
      </p:sp>
      <p:sp>
        <p:nvSpPr>
          <p:cNvPr id="33" name="Shape 31"/>
          <p:cNvSpPr/>
          <p:nvPr/>
        </p:nvSpPr>
        <p:spPr>
          <a:xfrm>
            <a:off x="10069265" y="6620256"/>
            <a:ext cx="701990" cy="228600"/>
          </a:xfrm>
          <a:prstGeom prst="rect">
            <a:avLst/>
          </a:prstGeom>
          <a:solidFill>
            <a:srgbClr val="56C02B"/>
          </a:solidFill>
          <a:ln w="12700">
            <a:solidFill>
              <a:srgbClr val="56C02B"/>
            </a:solidFill>
            <a:prstDash val="solid"/>
          </a:ln>
        </p:spPr>
        <p:txBody>
          <a:bodyPr/>
          <a:lstStyle/>
          <a:p>
            <a:endParaRPr lang="en-GB" noProof="0" dirty="0"/>
          </a:p>
        </p:txBody>
      </p:sp>
      <p:sp>
        <p:nvSpPr>
          <p:cNvPr id="34" name="Shape 32"/>
          <p:cNvSpPr/>
          <p:nvPr/>
        </p:nvSpPr>
        <p:spPr>
          <a:xfrm>
            <a:off x="10776742" y="6620256"/>
            <a:ext cx="701990" cy="228600"/>
          </a:xfrm>
          <a:prstGeom prst="rect">
            <a:avLst/>
          </a:prstGeom>
          <a:solidFill>
            <a:srgbClr val="00689D"/>
          </a:solidFill>
          <a:ln w="12700">
            <a:solidFill>
              <a:srgbClr val="00689D"/>
            </a:solidFill>
            <a:prstDash val="solid"/>
          </a:ln>
        </p:spPr>
        <p:txBody>
          <a:bodyPr/>
          <a:lstStyle/>
          <a:p>
            <a:endParaRPr lang="en-GB" noProof="0" dirty="0"/>
          </a:p>
        </p:txBody>
      </p:sp>
      <p:sp>
        <p:nvSpPr>
          <p:cNvPr id="35" name="Shape 33"/>
          <p:cNvSpPr/>
          <p:nvPr/>
        </p:nvSpPr>
        <p:spPr>
          <a:xfrm>
            <a:off x="11484219" y="6620256"/>
            <a:ext cx="701990" cy="228600"/>
          </a:xfrm>
          <a:prstGeom prst="rect">
            <a:avLst/>
          </a:prstGeom>
          <a:solidFill>
            <a:srgbClr val="19486A"/>
          </a:solidFill>
          <a:ln w="12700">
            <a:solidFill>
              <a:srgbClr val="19486A"/>
            </a:solidFill>
            <a:prstDash val="solid"/>
          </a:ln>
        </p:spPr>
        <p:txBody>
          <a:bodyPr/>
          <a:lstStyle/>
          <a:p>
            <a:endParaRPr lang="en-GB" noProof="0" dirty="0"/>
          </a:p>
        </p:txBody>
      </p:sp>
      <p:grpSp>
        <p:nvGrpSpPr>
          <p:cNvPr id="43" name="Group 42">
            <a:extLst>
              <a:ext uri="{FF2B5EF4-FFF2-40B4-BE49-F238E27FC236}">
                <a16:creationId xmlns:a16="http://schemas.microsoft.com/office/drawing/2014/main" id="{7A4DA359-756A-CBD6-B905-6534C16939A3}"/>
              </a:ext>
            </a:extLst>
          </p:cNvPr>
          <p:cNvGrpSpPr/>
          <p:nvPr/>
        </p:nvGrpSpPr>
        <p:grpSpPr>
          <a:xfrm>
            <a:off x="0" y="403412"/>
            <a:ext cx="10972800" cy="6045689"/>
            <a:chOff x="0" y="403412"/>
            <a:chExt cx="10972800" cy="6045689"/>
          </a:xfrm>
        </p:grpSpPr>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36" name="Text 34"/>
            <p:cNvSpPr/>
            <p:nvPr/>
          </p:nvSpPr>
          <p:spPr>
            <a:xfrm>
              <a:off x="685800" y="411480"/>
              <a:ext cx="4754880" cy="228600"/>
            </a:xfrm>
            <a:prstGeom prst="rect">
              <a:avLst/>
            </a:prstGeom>
            <a:noFill/>
            <a:ln/>
          </p:spPr>
          <p:txBody>
            <a:bodyPr wrap="square" lIns="0" tIns="0" rIns="0" bIns="0" rtlCol="0" anchor="ctr"/>
            <a:lstStyle/>
            <a:p>
              <a:pPr marL="0" indent="0">
                <a:buNone/>
              </a:pPr>
              <a:r>
                <a:rPr lang="en-GB" sz="1200" b="1" noProof="0" dirty="0">
                  <a:solidFill>
                    <a:srgbClr val="BFD7C4"/>
                  </a:solidFill>
                </a:rPr>
                <a:t>BMHP6030 • Component 1 Presentation</a:t>
              </a:r>
              <a:endParaRPr lang="en-GB" sz="1200" noProof="0" dirty="0"/>
            </a:p>
          </p:txBody>
        </p:sp>
        <p:sp>
          <p:nvSpPr>
            <p:cNvPr id="37" name="Text 35"/>
            <p:cNvSpPr/>
            <p:nvPr/>
          </p:nvSpPr>
          <p:spPr>
            <a:xfrm>
              <a:off x="685800" y="1143000"/>
              <a:ext cx="7315200" cy="1234440"/>
            </a:xfrm>
            <a:prstGeom prst="rect">
              <a:avLst/>
            </a:prstGeom>
            <a:noFill/>
            <a:ln/>
          </p:spPr>
          <p:txBody>
            <a:bodyPr wrap="square" lIns="0" tIns="0" rIns="0" bIns="0" rtlCol="0" anchor="ctr">
              <a:normAutofit/>
            </a:bodyPr>
            <a:lstStyle/>
            <a:p>
              <a:pPr marL="0" indent="0">
                <a:buNone/>
              </a:pPr>
              <a:r>
                <a:rPr lang="en-GB" sz="3500" b="1" noProof="0" dirty="0">
                  <a:solidFill>
                    <a:srgbClr val="FFFFFF"/>
                  </a:solidFill>
                  <a:latin typeface="Aptos Display" pitchFamily="34" charset="0"/>
                  <a:ea typeface="Aptos Display" pitchFamily="34" charset="-122"/>
                  <a:cs typeface="Aptos Display" pitchFamily="34" charset="-120"/>
                </a:rPr>
                <a:t>Digital Health, Telehealth</a:t>
              </a:r>
              <a:endParaRPr lang="en-GB" sz="3500" noProof="0" dirty="0"/>
            </a:p>
            <a:p>
              <a:pPr marL="0" indent="0">
                <a:buNone/>
              </a:pPr>
              <a:r>
                <a:rPr lang="en-GB" sz="3500" b="1" noProof="0" dirty="0">
                  <a:solidFill>
                    <a:srgbClr val="FFFFFF"/>
                  </a:solidFill>
                  <a:latin typeface="Aptos Display" pitchFamily="34" charset="0"/>
                  <a:ea typeface="Aptos Display" pitchFamily="34" charset="-122"/>
                  <a:cs typeface="Aptos Display" pitchFamily="34" charset="-120"/>
                </a:rPr>
                <a:t>and SDG Target 3.8</a:t>
              </a:r>
              <a:endParaRPr lang="en-GB" sz="3500" noProof="0" dirty="0"/>
            </a:p>
          </p:txBody>
        </p:sp>
        <p:sp>
          <p:nvSpPr>
            <p:cNvPr id="38" name="Text 36"/>
            <p:cNvSpPr/>
            <p:nvPr/>
          </p:nvSpPr>
          <p:spPr>
            <a:xfrm>
              <a:off x="713232" y="2514600"/>
              <a:ext cx="7406640" cy="411480"/>
            </a:xfrm>
            <a:prstGeom prst="rect">
              <a:avLst/>
            </a:prstGeom>
            <a:noFill/>
            <a:ln/>
          </p:spPr>
          <p:txBody>
            <a:bodyPr wrap="square" lIns="0" tIns="0" rIns="0" bIns="0" rtlCol="0" anchor="ctr"/>
            <a:lstStyle/>
            <a:p>
              <a:pPr marL="0" indent="0">
                <a:buNone/>
              </a:pPr>
              <a:r>
                <a:rPr lang="en-GB" sz="1600" noProof="0" dirty="0">
                  <a:solidFill>
                    <a:srgbClr val="DDEBE1"/>
                  </a:solidFill>
                </a:rPr>
                <a:t>Universal Health Coverage, Equity and Sustainable Service Delivery in the UK</a:t>
              </a:r>
              <a:endParaRPr lang="en-GB" sz="1600" noProof="0" dirty="0"/>
            </a:p>
          </p:txBody>
        </p:sp>
        <p:sp>
          <p:nvSpPr>
            <p:cNvPr id="39" name="Text 37"/>
            <p:cNvSpPr/>
            <p:nvPr/>
          </p:nvSpPr>
          <p:spPr>
            <a:xfrm>
              <a:off x="9281160" y="543560"/>
              <a:ext cx="1691640" cy="983488"/>
            </a:xfrm>
            <a:prstGeom prst="rect">
              <a:avLst/>
            </a:prstGeom>
            <a:solidFill>
              <a:srgbClr val="4C9F38"/>
            </a:solidFill>
            <a:ln>
              <a:solidFill>
                <a:srgbClr val="4C9F38"/>
              </a:solidFill>
            </a:ln>
          </p:spPr>
          <p:txBody>
            <a:bodyPr wrap="square" lIns="381" tIns="381" rIns="381" bIns="381" rtlCol="0" anchor="ctr"/>
            <a:lstStyle/>
            <a:p>
              <a:pPr marL="0" indent="0" algn="ctr">
                <a:buNone/>
              </a:pPr>
              <a:r>
                <a:rPr lang="en-GB" sz="2800" b="1" noProof="0" dirty="0">
                  <a:solidFill>
                    <a:srgbClr val="FFFFFF"/>
                  </a:solidFill>
                  <a:latin typeface="Aptos Display" pitchFamily="34" charset="0"/>
                  <a:ea typeface="Aptos Display" pitchFamily="34" charset="-122"/>
                  <a:cs typeface="Aptos Display" pitchFamily="34" charset="-120"/>
                </a:rPr>
                <a:t>SDG 3.8</a:t>
              </a:r>
              <a:endParaRPr lang="en-GB" sz="2800" noProof="0" dirty="0"/>
            </a:p>
          </p:txBody>
        </p:sp>
        <p:sp>
          <p:nvSpPr>
            <p:cNvPr id="40" name="Text 38"/>
            <p:cNvSpPr/>
            <p:nvPr/>
          </p:nvSpPr>
          <p:spPr>
            <a:xfrm>
              <a:off x="9281160" y="1600200"/>
              <a:ext cx="1691640" cy="983488"/>
            </a:xfrm>
            <a:prstGeom prst="rect">
              <a:avLst/>
            </a:prstGeom>
            <a:solidFill>
              <a:srgbClr val="2E7D32"/>
            </a:solidFill>
            <a:ln>
              <a:solidFill>
                <a:srgbClr val="2E7D32"/>
              </a:solidFill>
            </a:ln>
          </p:spPr>
          <p:txBody>
            <a:bodyPr wrap="square" lIns="1016" tIns="1016" rIns="1016" bIns="1016" rtlCol="0" anchor="ctr">
              <a:normAutofit/>
            </a:bodyPr>
            <a:lstStyle/>
            <a:p>
              <a:pPr marL="0" indent="0" algn="ctr">
                <a:buNone/>
              </a:pPr>
              <a:r>
                <a:rPr lang="en-GB" sz="1500" b="1" noProof="0" dirty="0">
                  <a:solidFill>
                    <a:srgbClr val="FFFFFF"/>
                  </a:solidFill>
                </a:rPr>
                <a:t>Universal</a:t>
              </a:r>
              <a:endParaRPr lang="en-GB" sz="1500" noProof="0" dirty="0"/>
            </a:p>
            <a:p>
              <a:pPr marL="0" indent="0" algn="ctr">
                <a:buNone/>
              </a:pPr>
              <a:r>
                <a:rPr lang="en-GB" sz="1500" b="1" noProof="0" dirty="0">
                  <a:solidFill>
                    <a:srgbClr val="FFFFFF"/>
                  </a:solidFill>
                </a:rPr>
                <a:t>Health</a:t>
              </a:r>
              <a:endParaRPr lang="en-GB" sz="1500" noProof="0" dirty="0"/>
            </a:p>
            <a:p>
              <a:pPr marL="0" indent="0" algn="ctr">
                <a:buNone/>
              </a:pPr>
              <a:r>
                <a:rPr lang="en-GB" sz="1500" b="1" noProof="0" dirty="0">
                  <a:solidFill>
                    <a:srgbClr val="FFFFFF"/>
                  </a:solidFill>
                </a:rPr>
                <a:t>Coverage</a:t>
              </a:r>
              <a:endParaRPr lang="en-GB" sz="1500" noProof="0" dirty="0"/>
            </a:p>
          </p:txBody>
        </p:sp>
        <p:sp>
          <p:nvSpPr>
            <p:cNvPr id="41" name="Text 39"/>
            <p:cNvSpPr/>
            <p:nvPr/>
          </p:nvSpPr>
          <p:spPr>
            <a:xfrm>
              <a:off x="713232" y="4251960"/>
              <a:ext cx="5760720" cy="1143000"/>
            </a:xfrm>
            <a:prstGeom prst="rect">
              <a:avLst/>
            </a:prstGeom>
            <a:noFill/>
            <a:ln/>
          </p:spPr>
          <p:txBody>
            <a:bodyPr wrap="square" lIns="381" tIns="381" rIns="381" bIns="381" rtlCol="0" anchor="ctr">
              <a:normAutofit/>
            </a:bodyPr>
            <a:lstStyle/>
            <a:p>
              <a:pPr marL="0" indent="0">
                <a:buNone/>
              </a:pPr>
              <a:r>
                <a:rPr lang="en-GB" noProof="0" dirty="0">
                  <a:solidFill>
                    <a:srgbClr val="E8F3EA"/>
                  </a:solidFill>
                </a:rPr>
                <a:t>Student Name: </a:t>
              </a:r>
              <a:r>
                <a:rPr lang="en-GB" dirty="0" err="1">
                  <a:solidFill>
                    <a:srgbClr val="E8F3EA"/>
                  </a:solidFill>
                </a:rPr>
                <a:t>Sabya</a:t>
              </a:r>
              <a:r>
                <a:rPr lang="en-GB" dirty="0">
                  <a:solidFill>
                    <a:srgbClr val="E8F3EA"/>
                  </a:solidFill>
                </a:rPr>
                <a:t> </a:t>
              </a:r>
              <a:r>
                <a:rPr lang="en-GB" dirty="0" err="1">
                  <a:solidFill>
                    <a:srgbClr val="E8F3EA"/>
                  </a:solidFill>
                </a:rPr>
                <a:t>bibi</a:t>
              </a:r>
              <a:r>
                <a:rPr lang="en-GB" dirty="0">
                  <a:solidFill>
                    <a:srgbClr val="E8F3EA"/>
                  </a:solidFill>
                </a:rPr>
                <a:t> Ali</a:t>
              </a:r>
              <a:endParaRPr lang="en-GB" noProof="0" dirty="0"/>
            </a:p>
            <a:p>
              <a:pPr marL="0" indent="0">
                <a:buNone/>
              </a:pPr>
              <a:r>
                <a:rPr lang="en-GB" noProof="0" dirty="0">
                  <a:solidFill>
                    <a:srgbClr val="E8F3EA"/>
                  </a:solidFill>
                </a:rPr>
                <a:t>Student Number: </a:t>
              </a:r>
              <a:r>
                <a:rPr lang="en-GB" dirty="0">
                  <a:solidFill>
                    <a:srgbClr val="E8F3EA"/>
                  </a:solidFill>
                </a:rPr>
                <a:t>2313056</a:t>
              </a:r>
              <a:endParaRPr lang="en-GB" noProof="0" dirty="0"/>
            </a:p>
            <a:p>
              <a:r>
                <a:rPr lang="en-GB" noProof="0" dirty="0">
                  <a:solidFill>
                    <a:srgbClr val="E8F3EA"/>
                  </a:solidFill>
                </a:rPr>
                <a:t>Lecturer: </a:t>
              </a:r>
              <a:r>
                <a:rPr lang="en-GB" dirty="0">
                  <a:solidFill>
                    <a:srgbClr val="E8F3EA"/>
                  </a:solidFill>
                </a:rPr>
                <a:t>Parese Ahmed</a:t>
              </a:r>
              <a:endParaRPr lang="en-GB" noProof="0" dirty="0"/>
            </a:p>
            <a:p>
              <a:pPr marL="0" indent="0">
                <a:buNone/>
              </a:pPr>
              <a:r>
                <a:rPr lang="en-GB" noProof="0" dirty="0">
                  <a:solidFill>
                    <a:srgbClr val="E8F3EA"/>
                  </a:solidFill>
                </a:rPr>
                <a:t>Module: Health, Wellbeing and Sustainable Development</a:t>
              </a:r>
              <a:endParaRPr lang="en-GB" noProof="0"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CB66C132-CD67-89F6-10A3-6651A34EBEC9}"/>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CONTEXT</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Background and Rationale</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02</a:t>
              </a:r>
              <a:endParaRPr lang="en-GB" sz="1600" noProof="0" dirty="0"/>
            </a:p>
          </p:txBody>
        </p:sp>
        <p:sp>
          <p:nvSpPr>
            <p:cNvPr id="27" name="Text 25"/>
            <p:cNvSpPr/>
            <p:nvPr/>
          </p:nvSpPr>
          <p:spPr>
            <a:xfrm>
              <a:off x="594360" y="1298448"/>
              <a:ext cx="2926080" cy="309712"/>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Why this topic matters</a:t>
              </a:r>
              <a:endParaRPr lang="en-GB" sz="1600" noProof="0" dirty="0"/>
            </a:p>
          </p:txBody>
        </p:sp>
        <p:grpSp>
          <p:nvGrpSpPr>
            <p:cNvPr id="37" name="Group 36">
              <a:extLst>
                <a:ext uri="{FF2B5EF4-FFF2-40B4-BE49-F238E27FC236}">
                  <a16:creationId xmlns:a16="http://schemas.microsoft.com/office/drawing/2014/main" id="{9F6A5F1C-BD7C-3732-4BBE-454F274D6A67}"/>
                </a:ext>
              </a:extLst>
            </p:cNvPr>
            <p:cNvGrpSpPr/>
            <p:nvPr/>
          </p:nvGrpSpPr>
          <p:grpSpPr>
            <a:xfrm>
              <a:off x="594360" y="1833879"/>
              <a:ext cx="5212080" cy="3184347"/>
              <a:chOff x="594360" y="1600200"/>
              <a:chExt cx="5212080" cy="2660904"/>
            </a:xfrm>
          </p:grpSpPr>
          <p:sp>
            <p:nvSpPr>
              <p:cNvPr id="28" name="Text 26"/>
              <p:cNvSpPr/>
              <p:nvPr/>
            </p:nvSpPr>
            <p:spPr>
              <a:xfrm>
                <a:off x="594360" y="1600200"/>
                <a:ext cx="5212080" cy="868680"/>
              </a:xfrm>
              <a:prstGeom prst="rect">
                <a:avLst/>
              </a:prstGeom>
              <a:noFill/>
              <a:ln/>
            </p:spPr>
            <p:txBody>
              <a:bodyPr wrap="square" lIns="762" tIns="762" rIns="762" bIns="762" rtlCol="0" anchor="t">
                <a:normAutofit/>
              </a:bodyPr>
              <a:lstStyle/>
              <a:p>
                <a:pPr marL="0" indent="0" algn="l">
                  <a:buNone/>
                </a:pPr>
                <a:r>
                  <a:rPr lang="en-GB" sz="1320" noProof="0" dirty="0">
                    <a:solidFill>
                      <a:srgbClr val="172B36"/>
                    </a:solidFill>
                    <a:latin typeface="Aptos" pitchFamily="34" charset="0"/>
                    <a:ea typeface="Aptos" pitchFamily="34" charset="-122"/>
                    <a:cs typeface="Aptos" pitchFamily="34" charset="-120"/>
                  </a:rPr>
                  <a:t>Digital health has become a part of everyday UK health and social care, with the NHS App, remote consultations, virtual wards, online records and remote monitoring becoming part of it (Department of Health and Social Care, 2022).</a:t>
                </a:r>
                <a:endParaRPr lang="en-GB" sz="1320" noProof="0" dirty="0"/>
              </a:p>
            </p:txBody>
          </p:sp>
          <p:sp>
            <p:nvSpPr>
              <p:cNvPr id="29" name="Text 27"/>
              <p:cNvSpPr/>
              <p:nvPr/>
            </p:nvSpPr>
            <p:spPr>
              <a:xfrm>
                <a:off x="594360" y="2633472"/>
                <a:ext cx="5212080" cy="731520"/>
              </a:xfrm>
              <a:prstGeom prst="rect">
                <a:avLst/>
              </a:prstGeom>
              <a:noFill/>
              <a:ln/>
            </p:spPr>
            <p:txBody>
              <a:bodyPr wrap="square" lIns="762" tIns="762" rIns="762" bIns="762" rtlCol="0" anchor="t">
                <a:normAutofit/>
              </a:bodyPr>
              <a:lstStyle/>
              <a:p>
                <a:pPr marL="0" indent="0" algn="l">
                  <a:buNone/>
                </a:pPr>
                <a:r>
                  <a:rPr lang="en-GB" sz="1320" noProof="0" dirty="0">
                    <a:solidFill>
                      <a:srgbClr val="172B36"/>
                    </a:solidFill>
                    <a:latin typeface="Aptos" pitchFamily="34" charset="0"/>
                    <a:ea typeface="Aptos" pitchFamily="34" charset="-122"/>
                    <a:cs typeface="Aptos" pitchFamily="34" charset="-120"/>
                  </a:rPr>
                  <a:t>Target 3.8: Universal Health Coverage has been selected as the SDG focus since telehealth is primarily concerned with the right to access basic health care to everyone (United Nations, 2025).</a:t>
                </a:r>
                <a:endParaRPr lang="en-GB" sz="1320" noProof="0" dirty="0"/>
              </a:p>
            </p:txBody>
          </p:sp>
          <p:sp>
            <p:nvSpPr>
              <p:cNvPr id="30" name="Text 28"/>
              <p:cNvSpPr/>
              <p:nvPr/>
            </p:nvSpPr>
            <p:spPr>
              <a:xfrm>
                <a:off x="594360" y="3529584"/>
                <a:ext cx="5212080" cy="731520"/>
              </a:xfrm>
              <a:prstGeom prst="rect">
                <a:avLst/>
              </a:prstGeom>
              <a:noFill/>
              <a:ln/>
            </p:spPr>
            <p:txBody>
              <a:bodyPr wrap="square" lIns="762" tIns="762" rIns="762" bIns="762" rtlCol="0" anchor="t">
                <a:normAutofit/>
              </a:bodyPr>
              <a:lstStyle/>
              <a:p>
                <a:pPr marL="0" indent="0" algn="l">
                  <a:buNone/>
                </a:pPr>
                <a:r>
                  <a:rPr lang="en-GB" sz="1320" b="1" noProof="0" dirty="0">
                    <a:solidFill>
                      <a:srgbClr val="1E5D3D"/>
                    </a:solidFill>
                    <a:latin typeface="Aptos" pitchFamily="34" charset="0"/>
                    <a:ea typeface="Aptos" pitchFamily="34" charset="-122"/>
                    <a:cs typeface="Aptos" pitchFamily="34" charset="-120"/>
                  </a:rPr>
                  <a:t>The most important question is whether digital health assists the UK in getting closer to universal access, or it puts new obstacles on the path of groups left out.</a:t>
                </a:r>
                <a:endParaRPr lang="en-GB" sz="1320" noProof="0" dirty="0"/>
              </a:p>
            </p:txBody>
          </p:sp>
        </p:grpSp>
        <p:sp>
          <p:nvSpPr>
            <p:cNvPr id="31" name="Text 29"/>
            <p:cNvSpPr/>
            <p:nvPr/>
          </p:nvSpPr>
          <p:spPr>
            <a:xfrm>
              <a:off x="6583680" y="1444752"/>
              <a:ext cx="1053389" cy="1053389"/>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2800" b="1" noProof="0" dirty="0">
                  <a:solidFill>
                    <a:srgbClr val="FFFFFF"/>
                  </a:solidFill>
                </a:rPr>
                <a:t>3</a:t>
              </a:r>
              <a:endParaRPr lang="en-GB" sz="2800" noProof="0" dirty="0"/>
            </a:p>
          </p:txBody>
        </p:sp>
        <p:sp>
          <p:nvSpPr>
            <p:cNvPr id="32" name="Text 30"/>
            <p:cNvSpPr/>
            <p:nvPr/>
          </p:nvSpPr>
          <p:spPr>
            <a:xfrm>
              <a:off x="7754112" y="1463040"/>
              <a:ext cx="1755648" cy="819302"/>
            </a:xfrm>
            <a:prstGeom prst="rect">
              <a:avLst/>
            </a:prstGeom>
            <a:noFill/>
            <a:ln/>
          </p:spPr>
          <p:txBody>
            <a:bodyPr wrap="square" lIns="254" tIns="254" rIns="254" bIns="254" rtlCol="0" anchor="ctr">
              <a:normAutofit/>
            </a:bodyPr>
            <a:lstStyle/>
            <a:p>
              <a:pPr marL="0" indent="0">
                <a:buNone/>
              </a:pPr>
              <a:r>
                <a:rPr lang="en-GB" sz="1600" b="1" noProof="0" dirty="0">
                  <a:solidFill>
                    <a:srgbClr val="4C9F38"/>
                  </a:solidFill>
                </a:rPr>
                <a:t>GOOD HEALTH</a:t>
              </a:r>
              <a:endParaRPr lang="en-GB" sz="1600" noProof="0" dirty="0"/>
            </a:p>
            <a:p>
              <a:pPr marL="0" indent="0">
                <a:buNone/>
              </a:pPr>
              <a:r>
                <a:rPr lang="en-GB" sz="1600" b="1" noProof="0" dirty="0">
                  <a:solidFill>
                    <a:srgbClr val="4C9F38"/>
                  </a:solidFill>
                </a:rPr>
                <a:t>AND WELL-BEING</a:t>
              </a:r>
              <a:endParaRPr lang="en-GB" sz="1600" noProof="0" dirty="0"/>
            </a:p>
          </p:txBody>
        </p:sp>
        <p:sp>
          <p:nvSpPr>
            <p:cNvPr id="33" name="Text 31"/>
            <p:cNvSpPr/>
            <p:nvPr/>
          </p:nvSpPr>
          <p:spPr>
            <a:xfrm>
              <a:off x="6583680" y="2673705"/>
              <a:ext cx="3337560" cy="334669"/>
            </a:xfrm>
            <a:prstGeom prst="rect">
              <a:avLst/>
            </a:prstGeom>
            <a:noFill/>
            <a:ln/>
          </p:spPr>
          <p:txBody>
            <a:bodyPr wrap="square" lIns="0" tIns="0" rIns="0" bIns="0" rtlCol="0" anchor="ctr"/>
            <a:lstStyle/>
            <a:p>
              <a:pPr marL="0" indent="0" algn="l">
                <a:buNone/>
              </a:pPr>
              <a:r>
                <a:rPr lang="en-GB" sz="1400" b="1" noProof="0" dirty="0">
                  <a:solidFill>
                    <a:srgbClr val="172B36"/>
                  </a:solidFill>
                </a:rPr>
                <a:t>Target 3.8: Universal Health Coverage</a:t>
              </a:r>
              <a:endParaRPr lang="en-GB" sz="1400" noProof="0" dirty="0"/>
            </a:p>
          </p:txBody>
        </p:sp>
        <p:sp>
          <p:nvSpPr>
            <p:cNvPr id="34" name="Text 32"/>
            <p:cNvSpPr/>
            <p:nvPr/>
          </p:nvSpPr>
          <p:spPr>
            <a:xfrm>
              <a:off x="6583680" y="3458256"/>
              <a:ext cx="2926080" cy="371412"/>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Presentation focus</a:t>
              </a:r>
              <a:endParaRPr lang="en-GB" sz="1600" noProof="0" dirty="0"/>
            </a:p>
          </p:txBody>
        </p:sp>
        <p:sp>
          <p:nvSpPr>
            <p:cNvPr id="35" name="Text 33"/>
            <p:cNvSpPr/>
            <p:nvPr/>
          </p:nvSpPr>
          <p:spPr>
            <a:xfrm>
              <a:off x="6583680" y="3919679"/>
              <a:ext cx="4297680" cy="960120"/>
            </a:xfrm>
            <a:prstGeom prst="rect">
              <a:avLst/>
            </a:prstGeom>
            <a:noFill/>
            <a:ln/>
          </p:spPr>
          <p:txBody>
            <a:bodyPr wrap="square" lIns="762" tIns="762" rIns="762" bIns="762" rtlCol="0" anchor="t">
              <a:normAutofit/>
            </a:bodyPr>
            <a:lstStyle/>
            <a:p>
              <a:pPr marL="0" indent="0" algn="l">
                <a:buNone/>
              </a:pPr>
              <a:r>
                <a:rPr lang="en-GB" sz="1600" b="1" noProof="0" dirty="0">
                  <a:solidFill>
                    <a:srgbClr val="172B36"/>
                  </a:solidFill>
                  <a:latin typeface="Aptos" pitchFamily="34" charset="0"/>
                  <a:ea typeface="Aptos" pitchFamily="34" charset="-122"/>
                  <a:cs typeface="Aptos" pitchFamily="34" charset="-120"/>
                </a:rPr>
                <a:t>Target 3.8 → UK initiatives → Government policy → Course models → Secondary data → Gaps, equity and recommendations</a:t>
              </a:r>
              <a:endParaRPr lang="en-GB" sz="1600" noProof="0" dirty="0"/>
            </a:p>
          </p:txBody>
        </p:sp>
        <p:sp>
          <p:nvSpPr>
            <p:cNvPr id="36" name="Text 34"/>
            <p:cNvSpPr/>
            <p:nvPr/>
          </p:nvSpPr>
          <p:spPr>
            <a:xfrm>
              <a:off x="6583680" y="5123550"/>
              <a:ext cx="4297680" cy="640080"/>
            </a:xfrm>
            <a:prstGeom prst="rect">
              <a:avLst/>
            </a:prstGeom>
            <a:noFill/>
            <a:ln/>
          </p:spPr>
          <p:txBody>
            <a:bodyPr wrap="square" lIns="762" tIns="762" rIns="762" bIns="762" rtlCol="0" anchor="t">
              <a:normAutofit fontScale="92500"/>
            </a:bodyPr>
            <a:lstStyle/>
            <a:p>
              <a:pPr marL="0" indent="0" algn="l">
                <a:buNone/>
              </a:pPr>
              <a:r>
                <a:rPr lang="en-GB" sz="1400" noProof="0" dirty="0">
                  <a:solidFill>
                    <a:srgbClr val="5A6670"/>
                  </a:solidFill>
                  <a:latin typeface="Aptos" pitchFamily="34" charset="0"/>
                  <a:ea typeface="Aptos" pitchFamily="34" charset="-122"/>
                  <a:cs typeface="Aptos" pitchFamily="34" charset="-120"/>
                </a:rPr>
                <a:t>This structure is based on the brief, as it connects health, wellbeing, sustainable development, models, policy, service delivery, secondary data and recommendations.</a:t>
              </a:r>
              <a:endParaRPr lang="en-GB" sz="1400" noProof="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D5203880-813E-67FE-0713-D54207B8ECC1}"/>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TARGET SELECTION</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Chosen SDG 3 Target: 3.8 Universal Health Coverage</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03</a:t>
              </a:r>
              <a:endParaRPr lang="en-GB" sz="1600" noProof="0" dirty="0"/>
            </a:p>
          </p:txBody>
        </p:sp>
        <p:sp>
          <p:nvSpPr>
            <p:cNvPr id="27" name="Text 25"/>
            <p:cNvSpPr/>
            <p:nvPr/>
          </p:nvSpPr>
          <p:spPr>
            <a:xfrm>
              <a:off x="594360" y="1521886"/>
              <a:ext cx="6583680" cy="914400"/>
            </a:xfrm>
            <a:prstGeom prst="rect">
              <a:avLst/>
            </a:prstGeom>
            <a:noFill/>
            <a:ln/>
          </p:spPr>
          <p:txBody>
            <a:bodyPr wrap="square" lIns="762" tIns="762" rIns="762" bIns="762" rtlCol="0" anchor="t">
              <a:normAutofit lnSpcReduction="10000"/>
            </a:bodyPr>
            <a:lstStyle/>
            <a:p>
              <a:pPr marL="0" indent="0" algn="l">
                <a:buNone/>
              </a:pPr>
              <a:r>
                <a:rPr lang="en-GB" sz="1600" b="1" noProof="0" dirty="0">
                  <a:solidFill>
                    <a:srgbClr val="172B36"/>
                  </a:solidFill>
                  <a:latin typeface="Aptos" pitchFamily="34" charset="0"/>
                  <a:ea typeface="Aptos" pitchFamily="34" charset="-122"/>
                  <a:cs typeface="Aptos" pitchFamily="34" charset="-120"/>
                </a:rPr>
                <a:t>Target 3.8 aims at reaching universal health coverage, financial risk coverage, access to quality essential health-care services, and access to safe, effective, quality and affordable medicines and vaccines by all (United Nations, 2025).</a:t>
              </a:r>
              <a:endParaRPr lang="en-GB" sz="1600" noProof="0" dirty="0"/>
            </a:p>
          </p:txBody>
        </p:sp>
        <p:sp>
          <p:nvSpPr>
            <p:cNvPr id="28" name="Text 26"/>
            <p:cNvSpPr/>
            <p:nvPr/>
          </p:nvSpPr>
          <p:spPr>
            <a:xfrm>
              <a:off x="594360" y="2992886"/>
              <a:ext cx="3200400" cy="336714"/>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Why telehealth fits this target</a:t>
              </a:r>
              <a:endParaRPr lang="en-GB" sz="1600" noProof="0" dirty="0"/>
            </a:p>
          </p:txBody>
        </p:sp>
        <p:sp>
          <p:nvSpPr>
            <p:cNvPr id="29" name="Text 27"/>
            <p:cNvSpPr/>
            <p:nvPr/>
          </p:nvSpPr>
          <p:spPr>
            <a:xfrm>
              <a:off x="594360" y="3528400"/>
              <a:ext cx="5852160" cy="1878608"/>
            </a:xfrm>
            <a:prstGeom prst="rect">
              <a:avLst/>
            </a:prstGeom>
            <a:noFill/>
            <a:ln/>
          </p:spPr>
          <p:txBody>
            <a:bodyPr wrap="square" lIns="762" tIns="762" rIns="762" bIns="762" rtlCol="0" anchor="t">
              <a:normAutofit lnSpcReduction="10000"/>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Telehealth is able to expand access to consultations, prescriptions, advice and monitoring.</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Online devices may fuel the elimination of travel obstacles and care nearer to the house.</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But universal coverage suffers when citizens are not able to use digital paths.</a:t>
              </a:r>
              <a:endParaRPr lang="en-GB" sz="1400" noProof="0" dirty="0"/>
            </a:p>
          </p:txBody>
        </p:sp>
        <p:sp>
          <p:nvSpPr>
            <p:cNvPr id="30" name="Text 28"/>
            <p:cNvSpPr/>
            <p:nvPr/>
          </p:nvSpPr>
          <p:spPr>
            <a:xfrm>
              <a:off x="7635240" y="1307646"/>
              <a:ext cx="3200400" cy="256032"/>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Evaluation lens</a:t>
              </a:r>
              <a:endParaRPr lang="en-GB" sz="1600" noProof="0" dirty="0"/>
            </a:p>
          </p:txBody>
        </p:sp>
        <p:sp>
          <p:nvSpPr>
            <p:cNvPr id="31" name="Text 29"/>
            <p:cNvSpPr/>
            <p:nvPr/>
          </p:nvSpPr>
          <p:spPr>
            <a:xfrm>
              <a:off x="7635240" y="1766624"/>
              <a:ext cx="3383280" cy="914400"/>
            </a:xfrm>
            <a:prstGeom prst="rect">
              <a:avLst/>
            </a:prstGeom>
            <a:solidFill>
              <a:srgbClr val="EAF6E8"/>
            </a:solidFill>
            <a:ln w="10160">
              <a:solidFill>
                <a:srgbClr val="D9E7DA"/>
              </a:solidFill>
            </a:ln>
          </p:spPr>
          <p:txBody>
            <a:bodyPr wrap="square" lIns="1016" tIns="1016" rIns="1016" bIns="1016" rtlCol="0" anchor="t">
              <a:normAutofit/>
            </a:bodyPr>
            <a:lstStyle/>
            <a:p>
              <a:pPr marL="0" indent="0" algn="ctr">
                <a:buNone/>
              </a:pPr>
              <a:endParaRPr lang="en-GB" sz="1600" b="1" noProof="0" dirty="0">
                <a:solidFill>
                  <a:srgbClr val="1E5D3D"/>
                </a:solidFill>
                <a:latin typeface="Aptos" pitchFamily="34" charset="0"/>
                <a:ea typeface="Aptos" pitchFamily="34" charset="-122"/>
                <a:cs typeface="Aptos" pitchFamily="34" charset="-120"/>
              </a:endParaRPr>
            </a:p>
            <a:p>
              <a:pPr marL="0" indent="0" algn="ctr">
                <a:buNone/>
              </a:pPr>
              <a:r>
                <a:rPr lang="en-GB" sz="1600" b="1" noProof="0" dirty="0">
                  <a:solidFill>
                    <a:srgbClr val="1E5D3D"/>
                  </a:solidFill>
                  <a:latin typeface="Aptos" pitchFamily="34" charset="0"/>
                  <a:ea typeface="Aptos" pitchFamily="34" charset="-122"/>
                  <a:cs typeface="Aptos" pitchFamily="34" charset="-120"/>
                </a:rPr>
                <a:t>Does digital health enhance access to critical services to all?</a:t>
              </a:r>
              <a:endParaRPr lang="en-GB" sz="1600" noProof="0" dirty="0"/>
            </a:p>
          </p:txBody>
        </p:sp>
        <p:sp>
          <p:nvSpPr>
            <p:cNvPr id="32" name="Text 30"/>
            <p:cNvSpPr/>
            <p:nvPr/>
          </p:nvSpPr>
          <p:spPr>
            <a:xfrm>
              <a:off x="7635240" y="3250800"/>
              <a:ext cx="3383280" cy="640080"/>
            </a:xfrm>
            <a:prstGeom prst="rect">
              <a:avLst/>
            </a:prstGeom>
            <a:noFill/>
            <a:ln/>
          </p:spPr>
          <p:txBody>
            <a:bodyPr wrap="square" lIns="762" tIns="762" rIns="762" bIns="762" rtlCol="0" anchor="t">
              <a:normAutofit lnSpcReduction="10000"/>
            </a:bodyPr>
            <a:lstStyle/>
            <a:p>
              <a:pPr marL="0" indent="0" algn="l">
                <a:buNone/>
              </a:pPr>
              <a:r>
                <a:rPr lang="en-GB" sz="1400" noProof="0" dirty="0">
                  <a:solidFill>
                    <a:srgbClr val="5A6670"/>
                  </a:solidFill>
                  <a:latin typeface="Aptos" pitchFamily="34" charset="0"/>
                  <a:ea typeface="Aptos" pitchFamily="34" charset="-122"/>
                  <a:cs typeface="Aptos" pitchFamily="34" charset="-120"/>
                </a:rPr>
                <a:t>Such indicators of Target 3.8 are necessary coverage of key services and financial security (United Nations, 2025).</a:t>
              </a:r>
            </a:p>
          </p:txBody>
        </p:sp>
        <p:sp>
          <p:nvSpPr>
            <p:cNvPr id="33" name="Text 31"/>
            <p:cNvSpPr/>
            <p:nvPr/>
          </p:nvSpPr>
          <p:spPr>
            <a:xfrm>
              <a:off x="7635240" y="4274874"/>
              <a:ext cx="3383280" cy="1132134"/>
            </a:xfrm>
            <a:prstGeom prst="rect">
              <a:avLst/>
            </a:prstGeom>
            <a:noFill/>
            <a:ln/>
          </p:spPr>
          <p:txBody>
            <a:bodyPr wrap="square" lIns="762" tIns="762" rIns="762" bIns="762" rtlCol="0" anchor="t">
              <a:normAutofit/>
            </a:bodyPr>
            <a:lstStyle/>
            <a:p>
              <a:pPr marL="0" indent="0" algn="l">
                <a:buNone/>
              </a:pPr>
              <a:r>
                <a:rPr lang="en-GB" sz="1600" b="1" noProof="0" dirty="0">
                  <a:solidFill>
                    <a:srgbClr val="172B36"/>
                  </a:solidFill>
                  <a:latin typeface="Aptos" pitchFamily="34" charset="0"/>
                  <a:ea typeface="Aptos" pitchFamily="34" charset="-122"/>
                  <a:cs typeface="Aptos" pitchFamily="34" charset="-120"/>
                </a:rPr>
                <a:t>In the case of this presentation, the cost is not the sole factor, but rather the access to quality services by digital and non-digital means.</a:t>
              </a:r>
              <a:endParaRPr lang="en-GB" sz="1600" noProof="0"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15979637-245B-B3C9-E5D6-6A0367B87335}"/>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DEFINITIONS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Key Concepts Linked to Target 3.8</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04</a:t>
              </a:r>
              <a:endParaRPr lang="en-GB" sz="1600" noProof="0" dirty="0"/>
            </a:p>
          </p:txBody>
        </p:sp>
        <p:sp>
          <p:nvSpPr>
            <p:cNvPr id="27" name="Text 25"/>
            <p:cNvSpPr/>
            <p:nvPr/>
          </p:nvSpPr>
          <p:spPr>
            <a:xfrm>
              <a:off x="685800" y="1371600"/>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Health</a:t>
              </a:r>
              <a:endParaRPr lang="en-GB" sz="1450" noProof="0" dirty="0"/>
            </a:p>
          </p:txBody>
        </p:sp>
        <p:sp>
          <p:nvSpPr>
            <p:cNvPr id="28" name="Text 26"/>
            <p:cNvSpPr/>
            <p:nvPr/>
          </p:nvSpPr>
          <p:spPr>
            <a:xfrm>
              <a:off x="685800" y="1664207"/>
              <a:ext cx="4846320" cy="624831"/>
            </a:xfrm>
            <a:prstGeom prst="rect">
              <a:avLst/>
            </a:prstGeom>
            <a:noFill/>
            <a:ln/>
          </p:spPr>
          <p:txBody>
            <a:bodyPr wrap="square" lIns="762" tIns="762" rIns="762" bIns="762" rtlCol="0" anchor="t">
              <a:normAutofit/>
            </a:bodyPr>
            <a:lstStyle/>
            <a:p>
              <a:pPr marL="0" indent="0" algn="l">
                <a:lnSpc>
                  <a:spcPct val="150000"/>
                </a:lnSpc>
                <a:buNone/>
              </a:pPr>
              <a:r>
                <a:rPr lang="en-GB" sz="1300" noProof="0" dirty="0">
                  <a:solidFill>
                    <a:srgbClr val="172B36"/>
                  </a:solidFill>
                  <a:latin typeface="Aptos" pitchFamily="34" charset="0"/>
                  <a:ea typeface="Aptos" pitchFamily="34" charset="-122"/>
                  <a:cs typeface="Aptos" pitchFamily="34" charset="-120"/>
                </a:rPr>
                <a:t>Not just curing disease but, physical, mental and social wellbeing (WHO, 2022).</a:t>
              </a:r>
              <a:endParaRPr lang="en-GB" sz="1300" noProof="0" dirty="0"/>
            </a:p>
          </p:txBody>
        </p:sp>
        <p:sp>
          <p:nvSpPr>
            <p:cNvPr id="29" name="Text 27"/>
            <p:cNvSpPr/>
            <p:nvPr/>
          </p:nvSpPr>
          <p:spPr>
            <a:xfrm>
              <a:off x="685800" y="2487168"/>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Wellbeing</a:t>
              </a:r>
              <a:endParaRPr lang="en-GB" sz="1450" noProof="0" dirty="0"/>
            </a:p>
          </p:txBody>
        </p:sp>
        <p:sp>
          <p:nvSpPr>
            <p:cNvPr id="30" name="Text 28"/>
            <p:cNvSpPr/>
            <p:nvPr/>
          </p:nvSpPr>
          <p:spPr>
            <a:xfrm>
              <a:off x="685800" y="2779776"/>
              <a:ext cx="4846320" cy="786384"/>
            </a:xfrm>
            <a:prstGeom prst="rect">
              <a:avLst/>
            </a:prstGeom>
            <a:noFill/>
            <a:ln/>
          </p:spPr>
          <p:txBody>
            <a:bodyPr wrap="square" lIns="762" tIns="762" rIns="762" bIns="762" rtlCol="0" anchor="t">
              <a:normAutofit/>
            </a:bodyPr>
            <a:lstStyle/>
            <a:p>
              <a:pPr marL="0" indent="0" algn="l">
                <a:lnSpc>
                  <a:spcPct val="150000"/>
                </a:lnSpc>
                <a:buNone/>
              </a:pPr>
              <a:r>
                <a:rPr lang="en-GB" sz="1300" noProof="0" dirty="0">
                  <a:solidFill>
                    <a:srgbClr val="172B36"/>
                  </a:solidFill>
                  <a:latin typeface="Aptos" pitchFamily="34" charset="0"/>
                  <a:ea typeface="Aptos" pitchFamily="34" charset="-122"/>
                  <a:cs typeface="Aptos" pitchFamily="34" charset="-120"/>
                </a:rPr>
                <a:t>Quality of life, self-reliance, self-respect, self-confidence and self-identity.</a:t>
              </a:r>
              <a:endParaRPr lang="en-GB" sz="1300" noProof="0" dirty="0"/>
            </a:p>
          </p:txBody>
        </p:sp>
        <p:sp>
          <p:nvSpPr>
            <p:cNvPr id="31" name="Text 29"/>
            <p:cNvSpPr/>
            <p:nvPr/>
          </p:nvSpPr>
          <p:spPr>
            <a:xfrm>
              <a:off x="685800" y="3602736"/>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Sustainable development</a:t>
              </a:r>
              <a:endParaRPr lang="en-GB" sz="1450" noProof="0" dirty="0"/>
            </a:p>
          </p:txBody>
        </p:sp>
        <p:sp>
          <p:nvSpPr>
            <p:cNvPr id="32" name="Text 30"/>
            <p:cNvSpPr/>
            <p:nvPr/>
          </p:nvSpPr>
          <p:spPr>
            <a:xfrm>
              <a:off x="685800" y="3986783"/>
              <a:ext cx="4846320" cy="731520"/>
            </a:xfrm>
            <a:prstGeom prst="rect">
              <a:avLst/>
            </a:prstGeom>
            <a:noFill/>
            <a:ln/>
          </p:spPr>
          <p:txBody>
            <a:bodyPr wrap="square" lIns="762" tIns="762" rIns="762" bIns="762" rtlCol="0" anchor="t">
              <a:normAutofit/>
            </a:bodyPr>
            <a:lstStyle/>
            <a:p>
              <a:pPr marL="0" indent="0" algn="l">
                <a:lnSpc>
                  <a:spcPct val="150000"/>
                </a:lnSpc>
                <a:buNone/>
              </a:pPr>
              <a:r>
                <a:rPr lang="en-GB" sz="1300" noProof="0" dirty="0">
                  <a:solidFill>
                    <a:srgbClr val="172B36"/>
                  </a:solidFill>
                  <a:latin typeface="Aptos" pitchFamily="34" charset="0"/>
                  <a:ea typeface="Aptos" pitchFamily="34" charset="-122"/>
                  <a:cs typeface="Aptos" pitchFamily="34" charset="-120"/>
                </a:rPr>
                <a:t>Addressing the present health and care requirements and securing future health and resource (United Nations, 2025).</a:t>
              </a:r>
              <a:endParaRPr lang="en-GB" sz="1300" noProof="0" dirty="0"/>
            </a:p>
          </p:txBody>
        </p:sp>
        <p:sp>
          <p:nvSpPr>
            <p:cNvPr id="33" name="Text 31"/>
            <p:cNvSpPr/>
            <p:nvPr/>
          </p:nvSpPr>
          <p:spPr>
            <a:xfrm>
              <a:off x="6537960" y="1261313"/>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Universal Health Coverage</a:t>
              </a:r>
              <a:endParaRPr lang="en-GB" sz="1450" noProof="0" dirty="0"/>
            </a:p>
          </p:txBody>
        </p:sp>
        <p:sp>
          <p:nvSpPr>
            <p:cNvPr id="34" name="Text 32"/>
            <p:cNvSpPr/>
            <p:nvPr/>
          </p:nvSpPr>
          <p:spPr>
            <a:xfrm>
              <a:off x="6537960" y="1553399"/>
              <a:ext cx="4846320" cy="970279"/>
            </a:xfrm>
            <a:prstGeom prst="rect">
              <a:avLst/>
            </a:prstGeom>
            <a:noFill/>
            <a:ln/>
          </p:spPr>
          <p:txBody>
            <a:bodyPr wrap="square" lIns="762" tIns="762" rIns="762" bIns="762" rtlCol="0" anchor="t">
              <a:normAutofit/>
            </a:bodyPr>
            <a:lstStyle/>
            <a:p>
              <a:pPr marL="0" indent="0" algn="l">
                <a:lnSpc>
                  <a:spcPct val="160000"/>
                </a:lnSpc>
                <a:buNone/>
              </a:pPr>
              <a:r>
                <a:rPr lang="en-GB" sz="1300" noProof="0" dirty="0">
                  <a:solidFill>
                    <a:srgbClr val="172B36"/>
                  </a:solidFill>
                  <a:latin typeface="Aptos" pitchFamily="34" charset="0"/>
                  <a:ea typeface="Aptos" pitchFamily="34" charset="-122"/>
                  <a:cs typeface="Aptos" pitchFamily="34" charset="-120"/>
                </a:rPr>
                <a:t>Availability of good health services at the right time and place where individuals require them without straining financially (World Health Organization, n.d.).</a:t>
              </a:r>
              <a:endParaRPr lang="en-GB" sz="1300" noProof="0" dirty="0"/>
            </a:p>
          </p:txBody>
        </p:sp>
        <p:sp>
          <p:nvSpPr>
            <p:cNvPr id="35" name="Text 33"/>
            <p:cNvSpPr/>
            <p:nvPr/>
          </p:nvSpPr>
          <p:spPr>
            <a:xfrm>
              <a:off x="6537960" y="2667230"/>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Digital health</a:t>
              </a:r>
              <a:endParaRPr lang="en-GB" sz="1450" noProof="0" dirty="0"/>
            </a:p>
          </p:txBody>
        </p:sp>
        <p:sp>
          <p:nvSpPr>
            <p:cNvPr id="36" name="Text 34"/>
            <p:cNvSpPr/>
            <p:nvPr/>
          </p:nvSpPr>
          <p:spPr>
            <a:xfrm>
              <a:off x="6537960" y="2952227"/>
              <a:ext cx="4846320" cy="970278"/>
            </a:xfrm>
            <a:prstGeom prst="rect">
              <a:avLst/>
            </a:prstGeom>
            <a:noFill/>
            <a:ln/>
          </p:spPr>
          <p:txBody>
            <a:bodyPr wrap="square" lIns="762" tIns="762" rIns="762" bIns="762" rtlCol="0" anchor="t">
              <a:noAutofit/>
            </a:bodyPr>
            <a:lstStyle/>
            <a:p>
              <a:pPr marL="0" indent="0" algn="l">
                <a:lnSpc>
                  <a:spcPct val="160000"/>
                </a:lnSpc>
                <a:buNone/>
              </a:pPr>
              <a:r>
                <a:rPr lang="en-GB" sz="1300" noProof="0" dirty="0">
                  <a:solidFill>
                    <a:srgbClr val="172B36"/>
                  </a:solidFill>
                  <a:latin typeface="Aptos" pitchFamily="34" charset="0"/>
                  <a:ea typeface="Aptos" pitchFamily="34" charset="-122"/>
                  <a:cs typeface="Aptos" pitchFamily="34" charset="-120"/>
                </a:rPr>
                <a:t>Implementation of digital technologies to aid services, communication, information, monitoring and decision-making (World Health Organization, 2021).</a:t>
              </a:r>
              <a:endParaRPr lang="en-GB" sz="1300" noProof="0" dirty="0"/>
            </a:p>
          </p:txBody>
        </p:sp>
        <p:sp>
          <p:nvSpPr>
            <p:cNvPr id="37" name="Text 35"/>
            <p:cNvSpPr/>
            <p:nvPr/>
          </p:nvSpPr>
          <p:spPr>
            <a:xfrm>
              <a:off x="6537960" y="4034118"/>
              <a:ext cx="3840480" cy="256032"/>
            </a:xfrm>
            <a:prstGeom prst="rect">
              <a:avLst/>
            </a:prstGeom>
            <a:noFill/>
            <a:ln/>
          </p:spPr>
          <p:txBody>
            <a:bodyPr wrap="square" lIns="0" tIns="0" rIns="0" bIns="0" rtlCol="0" anchor="t">
              <a:normAutofit/>
            </a:bodyPr>
            <a:lstStyle/>
            <a:p>
              <a:pPr marL="0" indent="0" algn="l">
                <a:buNone/>
              </a:pPr>
              <a:r>
                <a:rPr lang="en-GB" sz="1450" b="1" noProof="0" dirty="0">
                  <a:solidFill>
                    <a:srgbClr val="4C9F38"/>
                  </a:solidFill>
                  <a:latin typeface="Aptos" pitchFamily="34" charset="0"/>
                  <a:ea typeface="Aptos" pitchFamily="34" charset="-122"/>
                  <a:cs typeface="Aptos" pitchFamily="34" charset="-120"/>
                </a:rPr>
                <a:t>Telehealth</a:t>
              </a:r>
              <a:endParaRPr lang="en-GB" sz="1450" noProof="0" dirty="0"/>
            </a:p>
          </p:txBody>
        </p:sp>
        <p:sp>
          <p:nvSpPr>
            <p:cNvPr id="38" name="Text 36"/>
            <p:cNvSpPr/>
            <p:nvPr/>
          </p:nvSpPr>
          <p:spPr>
            <a:xfrm>
              <a:off x="6537960" y="4363948"/>
              <a:ext cx="4846320" cy="603503"/>
            </a:xfrm>
            <a:prstGeom prst="rect">
              <a:avLst/>
            </a:prstGeom>
            <a:noFill/>
            <a:ln/>
          </p:spPr>
          <p:txBody>
            <a:bodyPr wrap="square" lIns="762" tIns="762" rIns="762" bIns="762" rtlCol="0" anchor="t">
              <a:normAutofit/>
            </a:bodyPr>
            <a:lstStyle/>
            <a:p>
              <a:pPr marL="0" indent="0" algn="l">
                <a:lnSpc>
                  <a:spcPct val="150000"/>
                </a:lnSpc>
                <a:buNone/>
              </a:pPr>
              <a:r>
                <a:rPr lang="en-GB" sz="1300" noProof="0" dirty="0">
                  <a:solidFill>
                    <a:srgbClr val="172B36"/>
                  </a:solidFill>
                  <a:latin typeface="Aptos" pitchFamily="34" charset="0"/>
                  <a:ea typeface="Aptos" pitchFamily="34" charset="-122"/>
                  <a:cs typeface="Aptos" pitchFamily="34" charset="-120"/>
                </a:rPr>
                <a:t>Long-distance assistance via telephone, video, internet or monitoring (Nuffield Trust, 2022).</a:t>
              </a:r>
            </a:p>
          </p:txBody>
        </p:sp>
        <p:sp>
          <p:nvSpPr>
            <p:cNvPr id="39" name="Text 37"/>
            <p:cNvSpPr/>
            <p:nvPr/>
          </p:nvSpPr>
          <p:spPr>
            <a:xfrm>
              <a:off x="822960" y="5207230"/>
              <a:ext cx="10332720" cy="1034779"/>
            </a:xfrm>
            <a:prstGeom prst="rect">
              <a:avLst/>
            </a:prstGeom>
            <a:solidFill>
              <a:srgbClr val="1E5D3D"/>
            </a:solidFill>
            <a:ln/>
          </p:spPr>
          <p:txBody>
            <a:bodyPr wrap="square" lIns="762" tIns="762" rIns="762" bIns="762" rtlCol="0" anchor="t">
              <a:normAutofit/>
            </a:bodyPr>
            <a:lstStyle/>
            <a:p>
              <a:pPr marL="0" indent="0" algn="ctr">
                <a:lnSpc>
                  <a:spcPct val="150000"/>
                </a:lnSpc>
                <a:buNone/>
              </a:pPr>
              <a:endParaRPr lang="en-GB" sz="500" b="1" noProof="0" dirty="0">
                <a:solidFill>
                  <a:srgbClr val="FFFFFF"/>
                </a:solidFill>
                <a:latin typeface="Aptos" pitchFamily="34" charset="0"/>
                <a:ea typeface="Aptos" pitchFamily="34" charset="-122"/>
                <a:cs typeface="Aptos" pitchFamily="34" charset="-120"/>
              </a:endParaRPr>
            </a:p>
            <a:p>
              <a:pPr marL="0" indent="0" algn="ctr">
                <a:lnSpc>
                  <a:spcPct val="150000"/>
                </a:lnSpc>
                <a:buNone/>
              </a:pPr>
              <a:r>
                <a:rPr lang="en-GB" sz="1500" b="1" noProof="0" dirty="0">
                  <a:solidFill>
                    <a:srgbClr val="FFFFFF"/>
                  </a:solidFill>
                  <a:latin typeface="Aptos" pitchFamily="34" charset="0"/>
                  <a:ea typeface="Aptos" pitchFamily="34" charset="-122"/>
                  <a:cs typeface="Aptos" pitchFamily="34" charset="-120"/>
                </a:rPr>
                <a:t>Key link: Telehealth can be helpful in health and wellbeing when it leads to universal and equitable access rather than introduction of barriers to access (NHS England, 2023).</a:t>
              </a:r>
            </a:p>
            <a:p>
              <a:pPr marL="0" indent="0" algn="ctr">
                <a:lnSpc>
                  <a:spcPct val="150000"/>
                </a:lnSpc>
                <a:buNone/>
              </a:pPr>
              <a:endParaRPr lang="en-GB" sz="1500" noProof="0" dirty="0"/>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3487195C-9C52-6CE3-896B-18C9D784470A}"/>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UK INITIATIVES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UK Initiatives Linked to SDG Target 3.8</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05</a:t>
              </a:r>
              <a:endParaRPr lang="en-GB" sz="1600" noProof="0" dirty="0"/>
            </a:p>
          </p:txBody>
        </p:sp>
        <p:sp>
          <p:nvSpPr>
            <p:cNvPr id="27" name="Text 25"/>
            <p:cNvSpPr/>
            <p:nvPr/>
          </p:nvSpPr>
          <p:spPr>
            <a:xfrm>
              <a:off x="594360" y="1325879"/>
              <a:ext cx="10789920" cy="708150"/>
            </a:xfrm>
            <a:prstGeom prst="rect">
              <a:avLst/>
            </a:prstGeom>
            <a:noFill/>
            <a:ln/>
          </p:spPr>
          <p:txBody>
            <a:bodyPr wrap="square" lIns="762" tIns="762" rIns="762" bIns="762" rtlCol="0" anchor="t">
              <a:normAutofit fontScale="85000" lnSpcReduction="10000"/>
            </a:bodyPr>
            <a:lstStyle/>
            <a:p>
              <a:pPr marL="0" indent="0" algn="l">
                <a:lnSpc>
                  <a:spcPct val="170000"/>
                </a:lnSpc>
                <a:buNone/>
              </a:pPr>
              <a:r>
                <a:rPr lang="en-GB" b="1" noProof="0" dirty="0">
                  <a:solidFill>
                    <a:srgbClr val="172B36"/>
                  </a:solidFill>
                  <a:latin typeface="Aptos" pitchFamily="34" charset="0"/>
                  <a:ea typeface="Aptos" pitchFamily="34" charset="-122"/>
                  <a:cs typeface="Aptos" pitchFamily="34" charset="-120"/>
                </a:rPr>
                <a:t>Target 3.8 necessitates access to quality essential services by all. This could be facilitated by the UK digital agenda where digital pathways can support and not substitute support.</a:t>
              </a:r>
              <a:endParaRPr lang="en-GB" noProof="0" dirty="0"/>
            </a:p>
          </p:txBody>
        </p:sp>
        <p:grpSp>
          <p:nvGrpSpPr>
            <p:cNvPr id="37" name="Group 36">
              <a:extLst>
                <a:ext uri="{FF2B5EF4-FFF2-40B4-BE49-F238E27FC236}">
                  <a16:creationId xmlns:a16="http://schemas.microsoft.com/office/drawing/2014/main" id="{0C0A2E8A-8CFF-E252-D72A-D5FF7A75C43D}"/>
                </a:ext>
              </a:extLst>
            </p:cNvPr>
            <p:cNvGrpSpPr/>
            <p:nvPr/>
          </p:nvGrpSpPr>
          <p:grpSpPr>
            <a:xfrm>
              <a:off x="685800" y="2331720"/>
              <a:ext cx="10424160" cy="2770632"/>
              <a:chOff x="685800" y="2057400"/>
              <a:chExt cx="10424160" cy="2770632"/>
            </a:xfrm>
          </p:grpSpPr>
          <p:sp>
            <p:nvSpPr>
              <p:cNvPr id="28" name="Text 26"/>
              <p:cNvSpPr/>
              <p:nvPr/>
            </p:nvSpPr>
            <p:spPr>
              <a:xfrm>
                <a:off x="685800" y="2057400"/>
                <a:ext cx="48006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NHS App</a:t>
                </a:r>
                <a:endParaRPr lang="en-GB" sz="1500" noProof="0" dirty="0"/>
              </a:p>
            </p:txBody>
          </p:sp>
          <p:sp>
            <p:nvSpPr>
              <p:cNvPr id="29" name="Text 27"/>
              <p:cNvSpPr/>
              <p:nvPr/>
            </p:nvSpPr>
            <p:spPr>
              <a:xfrm>
                <a:off x="685800" y="2377440"/>
                <a:ext cx="4800600" cy="822960"/>
              </a:xfrm>
              <a:prstGeom prst="rect">
                <a:avLst/>
              </a:prstGeom>
              <a:solidFill>
                <a:srgbClr val="F4F7F8"/>
              </a:solidFill>
              <a:ln w="10160">
                <a:solidFill>
                  <a:srgbClr val="E3EBEE"/>
                </a:solidFill>
              </a:ln>
            </p:spPr>
            <p:txBody>
              <a:bodyPr wrap="square" lIns="762" tIns="762" rIns="762" bIns="762" rtlCol="0" anchor="t">
                <a:normAutofit lnSpcReduction="10000"/>
              </a:bodyPr>
              <a:lstStyle/>
              <a:p>
                <a:pPr marL="0" indent="0" algn="l">
                  <a:lnSpc>
                    <a:spcPct val="150000"/>
                  </a:lnSpc>
                  <a:buNone/>
                </a:pPr>
                <a:r>
                  <a:rPr lang="en-GB" sz="1240" noProof="0" dirty="0">
                    <a:solidFill>
                      <a:srgbClr val="172B36"/>
                    </a:solidFill>
                    <a:latin typeface="Aptos" pitchFamily="34" charset="0"/>
                    <a:ea typeface="Aptos" pitchFamily="34" charset="-122"/>
                    <a:cs typeface="Aptos" pitchFamily="34" charset="-120"/>
                  </a:rPr>
                  <a:t>Representation of prescriptions, records, messages and some of the appointment services through digital access (NHS England Digital, 2026).</a:t>
                </a:r>
                <a:endParaRPr lang="en-GB" sz="1240" noProof="0" dirty="0"/>
              </a:p>
            </p:txBody>
          </p:sp>
          <p:sp>
            <p:nvSpPr>
              <p:cNvPr id="30" name="Text 28"/>
              <p:cNvSpPr/>
              <p:nvPr/>
            </p:nvSpPr>
            <p:spPr>
              <a:xfrm>
                <a:off x="6309360" y="2057400"/>
                <a:ext cx="48006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Remote GP / telehealth</a:t>
                </a:r>
                <a:endParaRPr lang="en-GB" sz="1500" noProof="0" dirty="0"/>
              </a:p>
            </p:txBody>
          </p:sp>
          <p:sp>
            <p:nvSpPr>
              <p:cNvPr id="31" name="Text 29"/>
              <p:cNvSpPr/>
              <p:nvPr/>
            </p:nvSpPr>
            <p:spPr>
              <a:xfrm>
                <a:off x="6309360" y="2377440"/>
                <a:ext cx="4800600" cy="822960"/>
              </a:xfrm>
              <a:prstGeom prst="rect">
                <a:avLst/>
              </a:prstGeom>
              <a:solidFill>
                <a:srgbClr val="F4F7F8"/>
              </a:solidFill>
              <a:ln w="10160">
                <a:solidFill>
                  <a:srgbClr val="E3EBEE"/>
                </a:solidFill>
              </a:ln>
            </p:spPr>
            <p:txBody>
              <a:bodyPr wrap="square" lIns="762" tIns="762" rIns="762" bIns="762" rtlCol="0" anchor="t">
                <a:normAutofit/>
              </a:bodyPr>
              <a:lstStyle/>
              <a:p>
                <a:pPr marL="0" indent="0" algn="l">
                  <a:lnSpc>
                    <a:spcPct val="150000"/>
                  </a:lnSpc>
                  <a:buNone/>
                </a:pPr>
                <a:r>
                  <a:rPr lang="en-GB" sz="1240" noProof="0" dirty="0">
                    <a:solidFill>
                      <a:srgbClr val="172B36"/>
                    </a:solidFill>
                    <a:latin typeface="Aptos" pitchFamily="34" charset="0"/>
                    <a:ea typeface="Aptos" pitchFamily="34" charset="-122"/>
                    <a:cs typeface="Aptos" pitchFamily="34" charset="-120"/>
                  </a:rPr>
                  <a:t>Travel and waiting barriers can be minimized with the help of phone, video, online triage and digital follow-up (Nuffield Trust, 2022).</a:t>
                </a:r>
                <a:endParaRPr lang="en-GB" sz="1240" noProof="0" dirty="0"/>
              </a:p>
            </p:txBody>
          </p:sp>
          <p:sp>
            <p:nvSpPr>
              <p:cNvPr id="32" name="Text 30"/>
              <p:cNvSpPr/>
              <p:nvPr/>
            </p:nvSpPr>
            <p:spPr>
              <a:xfrm>
                <a:off x="685800" y="3685032"/>
                <a:ext cx="48006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Virtual wards</a:t>
                </a:r>
                <a:endParaRPr lang="en-GB" sz="1500" noProof="0" dirty="0"/>
              </a:p>
            </p:txBody>
          </p:sp>
          <p:sp>
            <p:nvSpPr>
              <p:cNvPr id="33" name="Text 31"/>
              <p:cNvSpPr/>
              <p:nvPr/>
            </p:nvSpPr>
            <p:spPr>
              <a:xfrm>
                <a:off x="685800" y="4005072"/>
                <a:ext cx="4800600" cy="822960"/>
              </a:xfrm>
              <a:prstGeom prst="rect">
                <a:avLst/>
              </a:prstGeom>
              <a:solidFill>
                <a:srgbClr val="F4F7F8"/>
              </a:solidFill>
              <a:ln w="10160">
                <a:solidFill>
                  <a:srgbClr val="E3EBEE"/>
                </a:solidFill>
              </a:ln>
            </p:spPr>
            <p:txBody>
              <a:bodyPr wrap="square" lIns="762" tIns="762" rIns="762" bIns="762" rtlCol="0" anchor="t">
                <a:normAutofit lnSpcReduction="10000"/>
              </a:bodyPr>
              <a:lstStyle/>
              <a:p>
                <a:pPr marL="0" indent="0" algn="l">
                  <a:lnSpc>
                    <a:spcPct val="150000"/>
                  </a:lnSpc>
                  <a:buNone/>
                </a:pPr>
                <a:r>
                  <a:rPr lang="en-GB" sz="1240" noProof="0" dirty="0">
                    <a:solidFill>
                      <a:srgbClr val="172B36"/>
                    </a:solidFill>
                    <a:latin typeface="Aptos" pitchFamily="34" charset="0"/>
                    <a:ea typeface="Aptos" pitchFamily="34" charset="-122"/>
                    <a:cs typeface="Aptos" pitchFamily="34" charset="-120"/>
                  </a:rPr>
                  <a:t>Care at the level of a hospital can be provided at home with selected patients being provided when it is safe and well regulated (NHS England, 2024).</a:t>
                </a:r>
                <a:endParaRPr lang="en-GB" sz="1240" noProof="0" dirty="0"/>
              </a:p>
            </p:txBody>
          </p:sp>
          <p:sp>
            <p:nvSpPr>
              <p:cNvPr id="34" name="Text 32"/>
              <p:cNvSpPr/>
              <p:nvPr/>
            </p:nvSpPr>
            <p:spPr>
              <a:xfrm>
                <a:off x="6309360" y="3685032"/>
                <a:ext cx="48006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Digital health plan</a:t>
                </a:r>
                <a:endParaRPr lang="en-GB" sz="1500" noProof="0" dirty="0"/>
              </a:p>
            </p:txBody>
          </p:sp>
          <p:sp>
            <p:nvSpPr>
              <p:cNvPr id="35" name="Text 33"/>
              <p:cNvSpPr/>
              <p:nvPr/>
            </p:nvSpPr>
            <p:spPr>
              <a:xfrm>
                <a:off x="6309360" y="4005072"/>
                <a:ext cx="4800600" cy="822960"/>
              </a:xfrm>
              <a:prstGeom prst="rect">
                <a:avLst/>
              </a:prstGeom>
              <a:solidFill>
                <a:srgbClr val="F4F7F8"/>
              </a:solidFill>
              <a:ln w="10160">
                <a:solidFill>
                  <a:srgbClr val="E3EBEE"/>
                </a:solidFill>
              </a:ln>
            </p:spPr>
            <p:txBody>
              <a:bodyPr wrap="square" lIns="762" tIns="762" rIns="762" bIns="762" rtlCol="0" anchor="t">
                <a:normAutofit lnSpcReduction="10000"/>
              </a:bodyPr>
              <a:lstStyle/>
              <a:p>
                <a:pPr marL="0" indent="0" algn="l">
                  <a:lnSpc>
                    <a:spcPct val="150000"/>
                  </a:lnSpc>
                  <a:buNone/>
                </a:pPr>
                <a:r>
                  <a:rPr lang="en-GB" sz="1240" noProof="0" dirty="0">
                    <a:solidFill>
                      <a:srgbClr val="172B36"/>
                    </a:solidFill>
                    <a:latin typeface="Aptos" pitchFamily="34" charset="0"/>
                    <a:ea typeface="Aptos" pitchFamily="34" charset="-122"/>
                    <a:cs typeface="Aptos" pitchFamily="34" charset="-120"/>
                  </a:rPr>
                  <a:t>The government policy encourages digital records, the implementation of NHS App, virtual wards and remote monitoring (Department of Health and Social Care, 2022).</a:t>
                </a:r>
                <a:endParaRPr lang="en-GB" sz="1240" noProof="0" dirty="0"/>
              </a:p>
            </p:txBody>
          </p:sp>
        </p:grpSp>
        <p:sp>
          <p:nvSpPr>
            <p:cNvPr id="36" name="Text 34"/>
            <p:cNvSpPr/>
            <p:nvPr/>
          </p:nvSpPr>
          <p:spPr>
            <a:xfrm>
              <a:off x="731520" y="5400042"/>
              <a:ext cx="10789920" cy="653287"/>
            </a:xfrm>
            <a:prstGeom prst="rect">
              <a:avLst/>
            </a:prstGeom>
            <a:noFill/>
            <a:ln/>
          </p:spPr>
          <p:txBody>
            <a:bodyPr wrap="square" lIns="635" tIns="635" rIns="635" bIns="635" rtlCol="0" anchor="t">
              <a:normAutofit fontScale="92500" lnSpcReduction="10000"/>
            </a:bodyPr>
            <a:lstStyle/>
            <a:p>
              <a:pPr marL="0" indent="0" algn="ctr">
                <a:lnSpc>
                  <a:spcPct val="150000"/>
                </a:lnSpc>
                <a:buNone/>
              </a:pPr>
              <a:r>
                <a:rPr lang="en-GB" sz="1600" b="1" noProof="0" dirty="0">
                  <a:solidFill>
                    <a:srgbClr val="1E5D3D"/>
                  </a:solidFill>
                  <a:latin typeface="Aptos" pitchFamily="34" charset="0"/>
                  <a:ea typeface="Aptos" pitchFamily="34" charset="-122"/>
                  <a:cs typeface="Aptos" pitchFamily="34" charset="-120"/>
                </a:rPr>
                <a:t>Key assessment criterion: These efforts promote SDG 3.8 when individuals have the opportunity to use them via digital, telephone and on-site channels.</a:t>
              </a:r>
              <a:endParaRPr lang="en-GB" sz="1600" noProof="0"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464B625C-9CCD-6065-152F-45B96A8C9E97}"/>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THEORY</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Model 1: Social Determinants and Access to Care</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06</a:t>
              </a:r>
              <a:endParaRPr lang="en-GB" sz="1600" noProof="0" dirty="0"/>
            </a:p>
          </p:txBody>
        </p:sp>
        <p:sp>
          <p:nvSpPr>
            <p:cNvPr id="28" name="Text 26"/>
            <p:cNvSpPr/>
            <p:nvPr/>
          </p:nvSpPr>
          <p:spPr>
            <a:xfrm>
              <a:off x="594360" y="1600200"/>
              <a:ext cx="5486400" cy="1218196"/>
            </a:xfrm>
            <a:prstGeom prst="rect">
              <a:avLst/>
            </a:prstGeom>
            <a:noFill/>
            <a:ln/>
          </p:spPr>
          <p:txBody>
            <a:bodyPr wrap="square" lIns="762" tIns="762" rIns="762" bIns="762" rtlCol="0" anchor="t">
              <a:normAutofit lnSpcReduction="10000"/>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Social determinants of health such as education, income, housing, environment and access to healthcare is linked with SDG 3. These are determinants that influence the inequalities in health (Dahlgren and Whitehead, 1991).</a:t>
              </a:r>
              <a:endParaRPr lang="en-GB" sz="1400" noProof="0" dirty="0"/>
            </a:p>
          </p:txBody>
        </p:sp>
        <p:sp>
          <p:nvSpPr>
            <p:cNvPr id="29" name="Text 27"/>
            <p:cNvSpPr/>
            <p:nvPr/>
          </p:nvSpPr>
          <p:spPr>
            <a:xfrm>
              <a:off x="594360" y="3145535"/>
              <a:ext cx="256032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Application to telehealth</a:t>
              </a:r>
              <a:endParaRPr lang="en-GB" sz="1600" noProof="0" dirty="0"/>
            </a:p>
          </p:txBody>
        </p:sp>
        <p:sp>
          <p:nvSpPr>
            <p:cNvPr id="30" name="Text 28"/>
            <p:cNvSpPr/>
            <p:nvPr/>
          </p:nvSpPr>
          <p:spPr>
            <a:xfrm>
              <a:off x="594360" y="3551523"/>
              <a:ext cx="5486400" cy="1891792"/>
            </a:xfrm>
            <a:prstGeom prst="rect">
              <a:avLst/>
            </a:prstGeom>
            <a:noFill/>
            <a:ln/>
          </p:spPr>
          <p:txBody>
            <a:bodyPr wrap="square" lIns="762" tIns="762" rIns="762" bIns="762" rtlCol="0" anchor="t">
              <a:normAutofit/>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Digital access has now become a condition, which has an influence upon healthcare access.</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Social barriers may be created by the cost of the device, broadband, language, confidence and disability access.</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Thus, social determinants should be considered through the prism of telehealth, rather than technology alone.</a:t>
              </a:r>
              <a:endParaRPr lang="en-GB" sz="1400" noProof="0" dirty="0"/>
            </a:p>
          </p:txBody>
        </p:sp>
        <p:sp>
          <p:nvSpPr>
            <p:cNvPr id="31" name="Text 29"/>
            <p:cNvSpPr/>
            <p:nvPr/>
          </p:nvSpPr>
          <p:spPr>
            <a:xfrm>
              <a:off x="6720840" y="1216152"/>
              <a:ext cx="210312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Policy link</a:t>
              </a:r>
              <a:endParaRPr lang="en-GB" sz="1600" noProof="0" dirty="0"/>
            </a:p>
          </p:txBody>
        </p:sp>
        <p:sp>
          <p:nvSpPr>
            <p:cNvPr id="32" name="Text 30"/>
            <p:cNvSpPr/>
            <p:nvPr/>
          </p:nvSpPr>
          <p:spPr>
            <a:xfrm>
              <a:off x="6720840" y="1608160"/>
              <a:ext cx="4599432" cy="1362079"/>
            </a:xfrm>
            <a:prstGeom prst="rect">
              <a:avLst/>
            </a:prstGeom>
            <a:solidFill>
              <a:srgbClr val="EAF6E8"/>
            </a:solidFill>
            <a:ln w="10160">
              <a:solidFill>
                <a:srgbClr val="D9E7DA"/>
              </a:solidFill>
            </a:ln>
          </p:spPr>
          <p:txBody>
            <a:bodyPr wrap="square" lIns="762" tIns="762" rIns="762" bIns="762" rtlCol="0" anchor="t">
              <a:normAutofit/>
            </a:bodyPr>
            <a:lstStyle/>
            <a:p>
              <a:pPr marL="0" indent="0" algn="ctr">
                <a:lnSpc>
                  <a:spcPct val="150000"/>
                </a:lnSpc>
                <a:buNone/>
              </a:pPr>
              <a:r>
                <a:rPr lang="en-GB" sz="1230" noProof="0" dirty="0">
                  <a:solidFill>
                    <a:srgbClr val="172B36"/>
                  </a:solidFill>
                  <a:latin typeface="Aptos" pitchFamily="34" charset="0"/>
                  <a:ea typeface="Aptos" pitchFamily="34" charset="-122"/>
                  <a:cs typeface="Aptos" pitchFamily="34" charset="-120"/>
                </a:rPr>
                <a:t>The model by Dahlgren and Whitehead is applied to the sphere of the public health in order to demonstrate that the health outcomes are determined by broader social and environmental strata rather than only by personal decisions (Dahlgren and Whitehead, 1991).</a:t>
              </a:r>
              <a:endParaRPr lang="en-GB" sz="1230" noProof="0" dirty="0"/>
            </a:p>
          </p:txBody>
        </p:sp>
        <p:sp>
          <p:nvSpPr>
            <p:cNvPr id="33" name="Text 31"/>
            <p:cNvSpPr/>
            <p:nvPr/>
          </p:nvSpPr>
          <p:spPr>
            <a:xfrm>
              <a:off x="6720840" y="3396619"/>
              <a:ext cx="274320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Target 3.8 implication</a:t>
              </a:r>
              <a:endParaRPr lang="en-GB" sz="1600" noProof="0" dirty="0"/>
            </a:p>
          </p:txBody>
        </p:sp>
        <p:sp>
          <p:nvSpPr>
            <p:cNvPr id="34" name="Text 32"/>
            <p:cNvSpPr/>
            <p:nvPr/>
          </p:nvSpPr>
          <p:spPr>
            <a:xfrm>
              <a:off x="6720840" y="3829668"/>
              <a:ext cx="4389120" cy="1005786"/>
            </a:xfrm>
            <a:prstGeom prst="rect">
              <a:avLst/>
            </a:prstGeom>
            <a:noFill/>
            <a:ln/>
          </p:spPr>
          <p:txBody>
            <a:bodyPr wrap="square" lIns="762" tIns="762" rIns="762" bIns="762" rtlCol="0" anchor="t">
              <a:normAutofit fontScale="92500"/>
            </a:bodyPr>
            <a:lstStyle/>
            <a:p>
              <a:pPr marL="0" indent="0" algn="l">
                <a:lnSpc>
                  <a:spcPct val="170000"/>
                </a:lnSpc>
                <a:buNone/>
              </a:pPr>
              <a:r>
                <a:rPr lang="en-GB" sz="1400" b="1" noProof="0" dirty="0">
                  <a:solidFill>
                    <a:srgbClr val="1E5D3D"/>
                  </a:solidFill>
                  <a:latin typeface="Aptos" pitchFamily="34" charset="0"/>
                  <a:ea typeface="Aptos" pitchFamily="34" charset="-122"/>
                  <a:cs typeface="Aptos" pitchFamily="34" charset="-120"/>
                </a:rPr>
                <a:t>It is impossible to attain universal health coverage in a world where there is unequal access to digital services based on age, income, disability, language and geography.</a:t>
              </a:r>
              <a:endParaRPr lang="en-GB" sz="1400" noProof="0" dirty="0"/>
            </a:p>
          </p:txBody>
        </p:sp>
        <p:sp>
          <p:nvSpPr>
            <p:cNvPr id="35" name="Text 33"/>
            <p:cNvSpPr/>
            <p:nvPr/>
          </p:nvSpPr>
          <p:spPr>
            <a:xfrm>
              <a:off x="6720840" y="5105124"/>
              <a:ext cx="4389120" cy="940566"/>
            </a:xfrm>
            <a:prstGeom prst="rect">
              <a:avLst/>
            </a:prstGeom>
            <a:noFill/>
            <a:ln/>
          </p:spPr>
          <p:txBody>
            <a:bodyPr wrap="square" lIns="762" tIns="762" rIns="762" bIns="762" rtlCol="0" anchor="t">
              <a:normAutofit/>
            </a:bodyPr>
            <a:lstStyle/>
            <a:p>
              <a:pPr marL="0" indent="0" algn="l">
                <a:lnSpc>
                  <a:spcPct val="160000"/>
                </a:lnSpc>
                <a:buNone/>
              </a:pPr>
              <a:r>
                <a:rPr lang="en-GB" sz="1240" noProof="0" dirty="0">
                  <a:solidFill>
                    <a:srgbClr val="172B36"/>
                  </a:solidFill>
                  <a:latin typeface="Aptos" pitchFamily="34" charset="0"/>
                  <a:ea typeface="Aptos" pitchFamily="34" charset="-122"/>
                  <a:cs typeface="Aptos" pitchFamily="34" charset="-120"/>
                </a:rPr>
                <a:t>Marmot believes that the solution to inequalities will be action to decrease the wider conditions that influence health, rather than clinical treatment (Marmot, 2020).</a:t>
              </a:r>
              <a:endParaRPr lang="en-GB" sz="1240" noProof="0"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C7AAB7D0-119F-4304-7E2C-36AEE1E6DD8C}"/>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THEORY</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Model 2: Inverse Care Law and Holistic Care</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07</a:t>
              </a:r>
              <a:endParaRPr lang="en-GB" sz="1600" noProof="0" dirty="0"/>
            </a:p>
          </p:txBody>
        </p:sp>
        <p:sp>
          <p:nvSpPr>
            <p:cNvPr id="27" name="Text 25"/>
            <p:cNvSpPr/>
            <p:nvPr/>
          </p:nvSpPr>
          <p:spPr>
            <a:xfrm>
              <a:off x="658368" y="1307592"/>
              <a:ext cx="27432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Inverse Care Law</a:t>
              </a:r>
              <a:endParaRPr lang="en-GB" sz="1500" noProof="0" dirty="0"/>
            </a:p>
          </p:txBody>
        </p:sp>
        <p:sp>
          <p:nvSpPr>
            <p:cNvPr id="28" name="Text 26"/>
            <p:cNvSpPr/>
            <p:nvPr/>
          </p:nvSpPr>
          <p:spPr>
            <a:xfrm>
              <a:off x="658368" y="1664208"/>
              <a:ext cx="5166360" cy="1159674"/>
            </a:xfrm>
            <a:prstGeom prst="rect">
              <a:avLst/>
            </a:prstGeom>
            <a:noFill/>
            <a:ln/>
          </p:spPr>
          <p:txBody>
            <a:bodyPr wrap="square" lIns="762" tIns="762" rIns="762" bIns="762" rtlCol="0" anchor="t">
              <a:normAutofit/>
            </a:bodyPr>
            <a:lstStyle/>
            <a:p>
              <a:pPr marL="0" indent="0" algn="l">
                <a:lnSpc>
                  <a:spcPct val="150000"/>
                </a:lnSpc>
                <a:buNone/>
              </a:pPr>
              <a:r>
                <a:rPr lang="en-GB" sz="1260" noProof="0" dirty="0">
                  <a:solidFill>
                    <a:srgbClr val="172B36"/>
                  </a:solidFill>
                  <a:latin typeface="Aptos" pitchFamily="34" charset="0"/>
                  <a:ea typeface="Aptos" pitchFamily="34" charset="-122"/>
                  <a:cs typeface="Aptos" pitchFamily="34" charset="-120"/>
                </a:rPr>
                <a:t>The inverse care law is that individuals that require healthcare are the least likely to get it (Hart, 1971). This idea can be applied to UK inequalities in access to healthcare.</a:t>
              </a:r>
            </a:p>
          </p:txBody>
        </p:sp>
        <p:sp>
          <p:nvSpPr>
            <p:cNvPr id="29" name="Text 27"/>
            <p:cNvSpPr/>
            <p:nvPr/>
          </p:nvSpPr>
          <p:spPr>
            <a:xfrm>
              <a:off x="658368" y="3208020"/>
              <a:ext cx="274320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Telehealth application</a:t>
              </a:r>
              <a:endParaRPr lang="en-GB" sz="1500" noProof="0" dirty="0"/>
            </a:p>
          </p:txBody>
        </p:sp>
        <p:sp>
          <p:nvSpPr>
            <p:cNvPr id="30" name="Text 28"/>
            <p:cNvSpPr/>
            <p:nvPr/>
          </p:nvSpPr>
          <p:spPr>
            <a:xfrm>
              <a:off x="658368" y="3648456"/>
              <a:ext cx="5166360" cy="974344"/>
            </a:xfrm>
            <a:prstGeom prst="rect">
              <a:avLst/>
            </a:prstGeom>
            <a:noFill/>
            <a:ln/>
          </p:spPr>
          <p:txBody>
            <a:bodyPr wrap="square" lIns="762" tIns="762" rIns="762" bIns="762" rtlCol="0" anchor="t">
              <a:normAutofit/>
            </a:bodyPr>
            <a:lstStyle/>
            <a:p>
              <a:pPr marL="0" indent="0" algn="l">
                <a:lnSpc>
                  <a:spcPct val="150000"/>
                </a:lnSpc>
                <a:buNone/>
              </a:pPr>
              <a:r>
                <a:rPr lang="en-GB" sz="1360" b="1" noProof="0" dirty="0">
                  <a:solidFill>
                    <a:srgbClr val="1E5D3D"/>
                  </a:solidFill>
                  <a:latin typeface="Aptos" pitchFamily="34" charset="0"/>
                  <a:ea typeface="Aptos" pitchFamily="34" charset="-122"/>
                  <a:cs typeface="Aptos" pitchFamily="34" charset="-120"/>
                </a:rPr>
                <a:t>When online routes are made the least complicated path to care, individuals who do not have access to the digital world might be provided with less support despite having high health needs.</a:t>
              </a:r>
              <a:endParaRPr lang="en-GB" sz="1360" noProof="0" dirty="0"/>
            </a:p>
          </p:txBody>
        </p:sp>
        <p:sp>
          <p:nvSpPr>
            <p:cNvPr id="31" name="Text 29"/>
            <p:cNvSpPr/>
            <p:nvPr/>
          </p:nvSpPr>
          <p:spPr>
            <a:xfrm>
              <a:off x="6492240" y="1307592"/>
              <a:ext cx="4023360" cy="256032"/>
            </a:xfrm>
            <a:prstGeom prst="rect">
              <a:avLst/>
            </a:prstGeom>
            <a:noFill/>
            <a:ln/>
          </p:spPr>
          <p:txBody>
            <a:bodyPr wrap="square" lIns="0" tIns="0" rIns="0" bIns="0" rtlCol="0" anchor="t">
              <a:normAutofit/>
            </a:bodyPr>
            <a:lstStyle/>
            <a:p>
              <a:pPr marL="0" indent="0" algn="l">
                <a:buNone/>
              </a:pPr>
              <a:r>
                <a:rPr lang="en-GB" sz="1500" b="1" noProof="0" dirty="0">
                  <a:solidFill>
                    <a:srgbClr val="4C9F38"/>
                  </a:solidFill>
                  <a:latin typeface="Aptos" pitchFamily="34" charset="0"/>
                  <a:ea typeface="Aptos" pitchFamily="34" charset="-122"/>
                  <a:cs typeface="Aptos" pitchFamily="34" charset="-120"/>
                </a:rPr>
                <a:t>Biopsychosocial / holistic model</a:t>
              </a:r>
              <a:endParaRPr lang="en-GB" sz="1500" noProof="0" dirty="0"/>
            </a:p>
          </p:txBody>
        </p:sp>
        <p:sp>
          <p:nvSpPr>
            <p:cNvPr id="32" name="Text 30"/>
            <p:cNvSpPr/>
            <p:nvPr/>
          </p:nvSpPr>
          <p:spPr>
            <a:xfrm>
              <a:off x="6492240" y="1664208"/>
              <a:ext cx="4663440" cy="1016508"/>
            </a:xfrm>
            <a:prstGeom prst="rect">
              <a:avLst/>
            </a:prstGeom>
            <a:no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The biopsychosocial model is that health is not just the treatment of diseases, but also a combination of biological, psychological and social factors (Engel, 1977).</a:t>
              </a:r>
              <a:endParaRPr lang="en-GB" sz="1400" noProof="0" dirty="0"/>
            </a:p>
          </p:txBody>
        </p:sp>
        <p:sp>
          <p:nvSpPr>
            <p:cNvPr id="33" name="Text 31"/>
            <p:cNvSpPr/>
            <p:nvPr/>
          </p:nvSpPr>
          <p:spPr>
            <a:xfrm>
              <a:off x="6464808" y="2885068"/>
              <a:ext cx="4663440" cy="1874610"/>
            </a:xfrm>
            <a:prstGeom prst="rect">
              <a:avLst/>
            </a:prstGeom>
            <a:noFill/>
            <a:ln/>
          </p:spPr>
          <p:txBody>
            <a:bodyPr wrap="square" lIns="762" tIns="762" rIns="762" bIns="762" rtlCol="0" anchor="t">
              <a:normAutofit lnSpcReduction="10000"/>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 Biomedical perspective: diagnosis and monitoring with the help of digital tools.</a:t>
              </a:r>
            </a:p>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 Psychological perspective: digital care needs to promote confidence, communication and trust.</a:t>
              </a:r>
            </a:p>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Social view: digital care should be sensitive of privacy, language, family support and exclusion.</a:t>
              </a:r>
              <a:endParaRPr lang="en-GB" sz="1400" noProof="0" dirty="0"/>
            </a:p>
          </p:txBody>
        </p:sp>
        <p:sp>
          <p:nvSpPr>
            <p:cNvPr id="34" name="Text 32"/>
            <p:cNvSpPr/>
            <p:nvPr/>
          </p:nvSpPr>
          <p:spPr>
            <a:xfrm>
              <a:off x="841248" y="5082631"/>
              <a:ext cx="10287000" cy="714666"/>
            </a:xfrm>
            <a:prstGeom prst="rect">
              <a:avLst/>
            </a:prstGeom>
            <a:solidFill>
              <a:srgbClr val="1E5D3D"/>
            </a:solidFill>
            <a:ln/>
          </p:spPr>
          <p:txBody>
            <a:bodyPr wrap="square" lIns="762" tIns="762" rIns="762" bIns="762" rtlCol="0" anchor="t">
              <a:normAutofit/>
            </a:bodyPr>
            <a:lstStyle/>
            <a:p>
              <a:pPr marL="0" indent="0" algn="ctr">
                <a:lnSpc>
                  <a:spcPct val="150000"/>
                </a:lnSpc>
                <a:buNone/>
              </a:pPr>
              <a:r>
                <a:rPr lang="en-GB" sz="1400" b="1" noProof="0" dirty="0">
                  <a:solidFill>
                    <a:srgbClr val="FFFFFF"/>
                  </a:solidFill>
                  <a:latin typeface="Aptos" pitchFamily="34" charset="0"/>
                  <a:ea typeface="Aptos" pitchFamily="34" charset="-122"/>
                  <a:cs typeface="Aptos" pitchFamily="34" charset="-120"/>
                </a:rPr>
                <a:t>Critical point:  Telehealth is appropriate where it enhances person-centred care. It is not to substitute human contact in which communication needs such as emotional, safeguarding, or complex ones have significance (Nuffield Trust, 2022).</a:t>
              </a:r>
              <a:endParaRPr lang="en-GB" sz="1400" noProof="0" dirty="0"/>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DFBDCBA8-B72B-04E5-A462-2E756C6D35FA}"/>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DATA</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Secondary Data: Digital Access Gaps in the UK</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08</a:t>
              </a:r>
              <a:endParaRPr lang="en-GB" sz="1600" noProof="0" dirty="0"/>
            </a:p>
          </p:txBody>
        </p:sp>
        <p:sp>
          <p:nvSpPr>
            <p:cNvPr id="27" name="Text 25"/>
            <p:cNvSpPr/>
            <p:nvPr/>
          </p:nvSpPr>
          <p:spPr>
            <a:xfrm>
              <a:off x="685800" y="1448140"/>
              <a:ext cx="9601200" cy="320040"/>
            </a:xfrm>
            <a:prstGeom prst="rect">
              <a:avLst/>
            </a:prstGeom>
            <a:noFill/>
            <a:ln/>
          </p:spPr>
          <p:txBody>
            <a:bodyPr wrap="square" lIns="0" tIns="0" rIns="0" bIns="0" rtlCol="0" anchor="t">
              <a:normAutofit/>
            </a:bodyPr>
            <a:lstStyle/>
            <a:p>
              <a:pPr marL="0" indent="0" algn="l">
                <a:buNone/>
              </a:pPr>
              <a:r>
                <a:rPr lang="en-GB" sz="1600" b="1" noProof="0" dirty="0">
                  <a:solidFill>
                    <a:srgbClr val="172B36"/>
                  </a:solidFill>
                  <a:latin typeface="Aptos" pitchFamily="34" charset="0"/>
                  <a:ea typeface="Aptos" pitchFamily="34" charset="-122"/>
                  <a:cs typeface="Aptos" pitchFamily="34" charset="-120"/>
                </a:rPr>
                <a:t>The significant obstacle of SDG Target 3.8 is that access to digital is not a given.</a:t>
              </a:r>
              <a:endParaRPr lang="en-GB" sz="1600" noProof="0" dirty="0"/>
            </a:p>
          </p:txBody>
        </p:sp>
        <p:grpSp>
          <p:nvGrpSpPr>
            <p:cNvPr id="39" name="Group 38">
              <a:extLst>
                <a:ext uri="{FF2B5EF4-FFF2-40B4-BE49-F238E27FC236}">
                  <a16:creationId xmlns:a16="http://schemas.microsoft.com/office/drawing/2014/main" id="{B3AF26C4-E528-0B42-3E6A-67E43B89E610}"/>
                </a:ext>
              </a:extLst>
            </p:cNvPr>
            <p:cNvGrpSpPr/>
            <p:nvPr/>
          </p:nvGrpSpPr>
          <p:grpSpPr>
            <a:xfrm>
              <a:off x="777240" y="2189480"/>
              <a:ext cx="10607040" cy="1325880"/>
              <a:chOff x="777240" y="1874520"/>
              <a:chExt cx="10607040" cy="1325880"/>
            </a:xfrm>
          </p:grpSpPr>
          <p:sp>
            <p:nvSpPr>
              <p:cNvPr id="28" name="Text 26"/>
              <p:cNvSpPr/>
              <p:nvPr/>
            </p:nvSpPr>
            <p:spPr>
              <a:xfrm>
                <a:off x="777240" y="1874520"/>
                <a:ext cx="3200400" cy="411480"/>
              </a:xfrm>
              <a:prstGeom prst="rect">
                <a:avLst/>
              </a:prstGeom>
              <a:solidFill>
                <a:srgbClr val="F8FBF8"/>
              </a:solidFill>
              <a:ln w="10160">
                <a:solidFill>
                  <a:srgbClr val="D9E7DA"/>
                </a:solidFill>
              </a:ln>
            </p:spPr>
            <p:txBody>
              <a:bodyPr wrap="square" lIns="254" tIns="254" rIns="254" bIns="254" rtlCol="0" anchor="t">
                <a:normAutofit lnSpcReduction="10000"/>
              </a:bodyPr>
              <a:lstStyle/>
              <a:p>
                <a:pPr marL="0" indent="0" algn="ctr">
                  <a:buNone/>
                </a:pPr>
                <a:r>
                  <a:rPr lang="en-GB" sz="2800" b="1" noProof="0" dirty="0">
                    <a:solidFill>
                      <a:srgbClr val="4C9F38"/>
                    </a:solidFill>
                    <a:latin typeface="Aptos" pitchFamily="34" charset="0"/>
                    <a:ea typeface="Aptos" pitchFamily="34" charset="-122"/>
                    <a:cs typeface="Aptos" pitchFamily="34" charset="-120"/>
                  </a:rPr>
                  <a:t>2.8m</a:t>
                </a:r>
                <a:endParaRPr lang="en-GB" sz="2800" noProof="0" dirty="0"/>
              </a:p>
            </p:txBody>
          </p:sp>
          <p:sp>
            <p:nvSpPr>
              <p:cNvPr id="29" name="Text 27"/>
              <p:cNvSpPr/>
              <p:nvPr/>
            </p:nvSpPr>
            <p:spPr>
              <a:xfrm>
                <a:off x="850392" y="2377440"/>
                <a:ext cx="3054096" cy="822960"/>
              </a:xfrm>
              <a:prstGeom prst="rect">
                <a:avLst/>
              </a:prstGeom>
              <a:noFill/>
              <a:ln/>
            </p:spPr>
            <p:txBody>
              <a:bodyPr wrap="square" lIns="254" tIns="254" rIns="254" bIns="254" rtlCol="0" anchor="t">
                <a:normAutofit/>
              </a:bodyPr>
              <a:lstStyle/>
              <a:p>
                <a:pPr marL="0" indent="0" algn="ctr">
                  <a:lnSpc>
                    <a:spcPct val="150000"/>
                  </a:lnSpc>
                  <a:buNone/>
                </a:pPr>
                <a:r>
                  <a:rPr lang="en-GB" sz="1400" noProof="0" dirty="0">
                    <a:solidFill>
                      <a:srgbClr val="172B36"/>
                    </a:solidFill>
                    <a:latin typeface="Aptos" pitchFamily="34" charset="0"/>
                    <a:ea typeface="Aptos" pitchFamily="34" charset="-122"/>
                    <a:cs typeface="Aptos" pitchFamily="34" charset="-120"/>
                  </a:rPr>
                  <a:t>people in the UK are deprived of internet (Ofcom, 2025).</a:t>
                </a:r>
                <a:endParaRPr lang="en-GB" sz="1400" noProof="0" dirty="0"/>
              </a:p>
            </p:txBody>
          </p:sp>
          <p:sp>
            <p:nvSpPr>
              <p:cNvPr id="30" name="Text 28"/>
              <p:cNvSpPr/>
              <p:nvPr/>
            </p:nvSpPr>
            <p:spPr>
              <a:xfrm>
                <a:off x="4480560" y="1874520"/>
                <a:ext cx="3200400" cy="411480"/>
              </a:xfrm>
              <a:prstGeom prst="rect">
                <a:avLst/>
              </a:prstGeom>
              <a:solidFill>
                <a:srgbClr val="F8FBF8"/>
              </a:solidFill>
              <a:ln w="10160">
                <a:solidFill>
                  <a:srgbClr val="D9E7DA"/>
                </a:solidFill>
              </a:ln>
            </p:spPr>
            <p:txBody>
              <a:bodyPr wrap="square" lIns="254" tIns="254" rIns="254" bIns="254" rtlCol="0" anchor="t">
                <a:normAutofit lnSpcReduction="10000"/>
              </a:bodyPr>
              <a:lstStyle/>
              <a:p>
                <a:pPr marL="0" indent="0" algn="ctr">
                  <a:buNone/>
                </a:pPr>
                <a:r>
                  <a:rPr lang="en-GB" sz="2800" b="1" noProof="0" dirty="0">
                    <a:solidFill>
                      <a:srgbClr val="4C9F38"/>
                    </a:solidFill>
                    <a:latin typeface="Aptos" pitchFamily="34" charset="0"/>
                    <a:ea typeface="Aptos" pitchFamily="34" charset="-122"/>
                    <a:cs typeface="Aptos" pitchFamily="34" charset="-120"/>
                  </a:rPr>
                  <a:t>5%</a:t>
                </a:r>
                <a:endParaRPr lang="en-GB" sz="2800" noProof="0" dirty="0"/>
              </a:p>
            </p:txBody>
          </p:sp>
          <p:sp>
            <p:nvSpPr>
              <p:cNvPr id="31" name="Text 29"/>
              <p:cNvSpPr/>
              <p:nvPr/>
            </p:nvSpPr>
            <p:spPr>
              <a:xfrm>
                <a:off x="4553712" y="2377440"/>
                <a:ext cx="3054096" cy="822960"/>
              </a:xfrm>
              <a:prstGeom prst="rect">
                <a:avLst/>
              </a:prstGeom>
              <a:noFill/>
              <a:ln/>
            </p:spPr>
            <p:txBody>
              <a:bodyPr wrap="square" lIns="254" tIns="254" rIns="254" bIns="254" rtlCol="0" anchor="t">
                <a:normAutofit/>
              </a:bodyPr>
              <a:lstStyle/>
              <a:p>
                <a:pPr marL="0" indent="0" algn="ctr">
                  <a:lnSpc>
                    <a:spcPct val="150000"/>
                  </a:lnSpc>
                  <a:buNone/>
                </a:pPr>
                <a:r>
                  <a:rPr lang="en-GB" sz="1400" noProof="0" dirty="0">
                    <a:solidFill>
                      <a:srgbClr val="172B36"/>
                    </a:solidFill>
                    <a:latin typeface="Aptos" pitchFamily="34" charset="0"/>
                    <a:ea typeface="Aptos" pitchFamily="34" charset="-122"/>
                    <a:cs typeface="Aptos" pitchFamily="34" charset="-120"/>
                  </a:rPr>
                  <a:t>of the UK population are offline (Ofcom, 2025).</a:t>
                </a:r>
                <a:endParaRPr lang="en-GB" sz="1400" noProof="0" dirty="0"/>
              </a:p>
            </p:txBody>
          </p:sp>
          <p:sp>
            <p:nvSpPr>
              <p:cNvPr id="32" name="Text 30"/>
              <p:cNvSpPr/>
              <p:nvPr/>
            </p:nvSpPr>
            <p:spPr>
              <a:xfrm>
                <a:off x="8183880" y="1874520"/>
                <a:ext cx="3200400" cy="411480"/>
              </a:xfrm>
              <a:prstGeom prst="rect">
                <a:avLst/>
              </a:prstGeom>
              <a:solidFill>
                <a:srgbClr val="F8FBF8"/>
              </a:solidFill>
              <a:ln w="10160">
                <a:solidFill>
                  <a:srgbClr val="D9E7DA"/>
                </a:solidFill>
              </a:ln>
            </p:spPr>
            <p:txBody>
              <a:bodyPr wrap="square" lIns="254" tIns="254" rIns="254" bIns="254" rtlCol="0" anchor="t">
                <a:normAutofit lnSpcReduction="10000"/>
              </a:bodyPr>
              <a:lstStyle/>
              <a:p>
                <a:pPr marL="0" indent="0" algn="ctr">
                  <a:buNone/>
                </a:pPr>
                <a:r>
                  <a:rPr lang="en-GB" sz="2800" b="1" noProof="0" dirty="0">
                    <a:solidFill>
                      <a:srgbClr val="4C9F38"/>
                    </a:solidFill>
                    <a:latin typeface="Aptos" pitchFamily="34" charset="0"/>
                    <a:ea typeface="Aptos" pitchFamily="34" charset="-122"/>
                    <a:cs typeface="Aptos" pitchFamily="34" charset="-120"/>
                  </a:rPr>
                  <a:t>8%</a:t>
                </a:r>
                <a:endParaRPr lang="en-GB" sz="2800" noProof="0" dirty="0"/>
              </a:p>
            </p:txBody>
          </p:sp>
          <p:sp>
            <p:nvSpPr>
              <p:cNvPr id="33" name="Text 31"/>
              <p:cNvSpPr/>
              <p:nvPr/>
            </p:nvSpPr>
            <p:spPr>
              <a:xfrm>
                <a:off x="8257032" y="2377440"/>
                <a:ext cx="3054096" cy="822960"/>
              </a:xfrm>
              <a:prstGeom prst="rect">
                <a:avLst/>
              </a:prstGeom>
              <a:noFill/>
              <a:ln/>
            </p:spPr>
            <p:txBody>
              <a:bodyPr wrap="square" lIns="254" tIns="254" rIns="254" bIns="254" rtlCol="0" anchor="t">
                <a:normAutofit/>
              </a:bodyPr>
              <a:lstStyle/>
              <a:p>
                <a:pPr marL="0" indent="0" algn="ctr">
                  <a:lnSpc>
                    <a:spcPct val="150000"/>
                  </a:lnSpc>
                  <a:buNone/>
                </a:pPr>
                <a:r>
                  <a:rPr lang="en-GB" sz="1400" noProof="0" dirty="0">
                    <a:solidFill>
                      <a:srgbClr val="172B36"/>
                    </a:solidFill>
                    <a:latin typeface="Aptos" pitchFamily="34" charset="0"/>
                    <a:ea typeface="Aptos" pitchFamily="34" charset="-122"/>
                    <a:cs typeface="Aptos" pitchFamily="34" charset="-120"/>
                  </a:rPr>
                  <a:t>internet users confess that they do not feel safe online (Ofcom, 2025).</a:t>
                </a:r>
              </a:p>
            </p:txBody>
          </p:sp>
        </p:grpSp>
        <p:grpSp>
          <p:nvGrpSpPr>
            <p:cNvPr id="38" name="Group 37">
              <a:extLst>
                <a:ext uri="{FF2B5EF4-FFF2-40B4-BE49-F238E27FC236}">
                  <a16:creationId xmlns:a16="http://schemas.microsoft.com/office/drawing/2014/main" id="{07597F26-B544-0CF2-AF84-F79426013362}"/>
                </a:ext>
              </a:extLst>
            </p:cNvPr>
            <p:cNvGrpSpPr/>
            <p:nvPr/>
          </p:nvGrpSpPr>
          <p:grpSpPr>
            <a:xfrm>
              <a:off x="777240" y="4101246"/>
              <a:ext cx="10469880" cy="1541032"/>
              <a:chOff x="777240" y="3703320"/>
              <a:chExt cx="10469880" cy="1541032"/>
            </a:xfrm>
          </p:grpSpPr>
          <p:sp>
            <p:nvSpPr>
              <p:cNvPr id="34" name="Text 32"/>
              <p:cNvSpPr/>
              <p:nvPr/>
            </p:nvSpPr>
            <p:spPr>
              <a:xfrm>
                <a:off x="777240" y="3703320"/>
                <a:ext cx="301752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Age also matters</a:t>
                </a:r>
                <a:endParaRPr lang="en-GB" sz="1600" noProof="0" dirty="0"/>
              </a:p>
            </p:txBody>
          </p:sp>
          <p:sp>
            <p:nvSpPr>
              <p:cNvPr id="35" name="Text 33"/>
              <p:cNvSpPr/>
              <p:nvPr/>
            </p:nvSpPr>
            <p:spPr>
              <a:xfrm>
                <a:off x="777240" y="4050791"/>
                <a:ext cx="5120640" cy="1193561"/>
              </a:xfrm>
              <a:prstGeom prst="rect">
                <a:avLst/>
              </a:prstGeom>
              <a:no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According to ONS statistics, 92 out of every 100 adults in the UK were recent internet users in 2020, as opposed to 54 of every 100 aged 75 and above (Office for National Statistics, 2021).</a:t>
                </a:r>
                <a:endParaRPr lang="en-GB" sz="1400" noProof="0" dirty="0"/>
              </a:p>
            </p:txBody>
          </p:sp>
          <p:sp>
            <p:nvSpPr>
              <p:cNvPr id="36" name="Text 34"/>
              <p:cNvSpPr/>
              <p:nvPr/>
            </p:nvSpPr>
            <p:spPr>
              <a:xfrm>
                <a:off x="6492240" y="3703320"/>
                <a:ext cx="301752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Target 3.8 gap</a:t>
                </a:r>
                <a:endParaRPr lang="en-GB" sz="1600" noProof="0" dirty="0"/>
              </a:p>
            </p:txBody>
          </p:sp>
          <p:sp>
            <p:nvSpPr>
              <p:cNvPr id="37" name="Text 35"/>
              <p:cNvSpPr/>
              <p:nvPr/>
            </p:nvSpPr>
            <p:spPr>
              <a:xfrm>
                <a:off x="6492240" y="4050792"/>
                <a:ext cx="4754880" cy="1188074"/>
              </a:xfrm>
              <a:prstGeom prst="rect">
                <a:avLst/>
              </a:prstGeom>
              <a:noFill/>
              <a:ln/>
            </p:spPr>
            <p:txBody>
              <a:bodyPr wrap="square" lIns="762" tIns="762" rIns="762" bIns="762" rtlCol="0" anchor="t">
                <a:normAutofit lnSpcReduction="10000"/>
              </a:bodyPr>
              <a:lstStyle/>
              <a:p>
                <a:pPr marL="0" indent="0" algn="l">
                  <a:lnSpc>
                    <a:spcPct val="150000"/>
                  </a:lnSpc>
                  <a:buNone/>
                </a:pPr>
                <a:r>
                  <a:rPr lang="en-GB" sz="1400" b="1" noProof="0" dirty="0">
                    <a:solidFill>
                      <a:srgbClr val="1E5D3D"/>
                    </a:solidFill>
                    <a:latin typeface="Aptos" pitchFamily="34" charset="0"/>
                    <a:ea typeface="Aptos" pitchFamily="34" charset="-122"/>
                    <a:cs typeface="Aptos" pitchFamily="34" charset="-120"/>
                  </a:rPr>
                  <a:t>In case the access to appointments, prescriptions, messages and records become digital by default, individuals lacking access and confidence will be further pushed away.</a:t>
                </a:r>
                <a:endParaRPr lang="en-GB" sz="1400" noProof="0" dirty="0"/>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560E34AE-AE75-6338-1D3F-CCBCCB8CA112}"/>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GAPS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Gaps and Challenges of Not Meeting Target 3.8</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09</a:t>
              </a:r>
              <a:endParaRPr lang="en-GB" sz="1600" noProof="0" dirty="0"/>
            </a:p>
          </p:txBody>
        </p:sp>
        <p:sp>
          <p:nvSpPr>
            <p:cNvPr id="27" name="Text 25"/>
            <p:cNvSpPr/>
            <p:nvPr/>
          </p:nvSpPr>
          <p:spPr>
            <a:xfrm>
              <a:off x="685800" y="1204749"/>
              <a:ext cx="10424160" cy="578331"/>
            </a:xfrm>
            <a:prstGeom prst="rect">
              <a:avLst/>
            </a:prstGeom>
            <a:noFill/>
            <a:ln/>
          </p:spPr>
          <p:txBody>
            <a:bodyPr wrap="square" lIns="762" tIns="762" rIns="762" bIns="762" rtlCol="0" anchor="t">
              <a:normAutofit fontScale="92500" lnSpcReduction="10000"/>
            </a:bodyPr>
            <a:lstStyle/>
            <a:p>
              <a:pPr marL="0" indent="0" algn="l">
                <a:lnSpc>
                  <a:spcPct val="150000"/>
                </a:lnSpc>
                <a:buNone/>
              </a:pPr>
              <a:r>
                <a:rPr lang="en-GB" sz="1500" b="1" noProof="0" dirty="0">
                  <a:solidFill>
                    <a:srgbClr val="172B36"/>
                  </a:solidFill>
                  <a:latin typeface="Aptos" pitchFamily="34" charset="0"/>
                  <a:ea typeface="Aptos" pitchFamily="34" charset="-122"/>
                  <a:cs typeface="Aptos" pitchFamily="34" charset="-120"/>
                </a:rPr>
                <a:t>In case of the telehealth failing to address Target 3.8, the UK may expand digital access of certain individuals and decrease practical access of other individuals.</a:t>
              </a:r>
              <a:endParaRPr lang="en-GB" sz="1500" noProof="0" dirty="0"/>
            </a:p>
          </p:txBody>
        </p:sp>
        <p:grpSp>
          <p:nvGrpSpPr>
            <p:cNvPr id="38" name="Group 37">
              <a:extLst>
                <a:ext uri="{FF2B5EF4-FFF2-40B4-BE49-F238E27FC236}">
                  <a16:creationId xmlns:a16="http://schemas.microsoft.com/office/drawing/2014/main" id="{54B4B0C0-0CC1-AED2-0DBE-9EB4ED6877E2}"/>
                </a:ext>
              </a:extLst>
            </p:cNvPr>
            <p:cNvGrpSpPr/>
            <p:nvPr/>
          </p:nvGrpSpPr>
          <p:grpSpPr>
            <a:xfrm>
              <a:off x="777240" y="2011572"/>
              <a:ext cx="10424160" cy="3284836"/>
              <a:chOff x="777240" y="1838852"/>
              <a:chExt cx="10424160" cy="3284836"/>
            </a:xfrm>
          </p:grpSpPr>
          <p:sp>
            <p:nvSpPr>
              <p:cNvPr id="28" name="Text 26"/>
              <p:cNvSpPr/>
              <p:nvPr/>
            </p:nvSpPr>
            <p:spPr>
              <a:xfrm>
                <a:off x="777240" y="2057400"/>
                <a:ext cx="1828800" cy="274320"/>
              </a:xfrm>
              <a:prstGeom prst="rect">
                <a:avLst/>
              </a:prstGeom>
              <a:noFill/>
              <a:ln/>
            </p:spPr>
            <p:txBody>
              <a:bodyPr wrap="square" lIns="0" tIns="0" rIns="0" bIns="0" rtlCol="0" anchor="t">
                <a:normAutofit/>
              </a:bodyPr>
              <a:lstStyle/>
              <a:p>
                <a:pPr marL="0" indent="0" algn="l">
                  <a:buNone/>
                </a:pPr>
                <a:r>
                  <a:rPr lang="en-GB" sz="1300" b="1" noProof="0" dirty="0">
                    <a:solidFill>
                      <a:srgbClr val="4C9F38"/>
                    </a:solidFill>
                    <a:latin typeface="Aptos" pitchFamily="34" charset="0"/>
                    <a:ea typeface="Aptos" pitchFamily="34" charset="-122"/>
                    <a:cs typeface="Aptos" pitchFamily="34" charset="-120"/>
                  </a:rPr>
                  <a:t>Access gap</a:t>
                </a:r>
                <a:endParaRPr lang="en-GB" sz="1300" noProof="0" dirty="0"/>
              </a:p>
            </p:txBody>
          </p:sp>
          <p:sp>
            <p:nvSpPr>
              <p:cNvPr id="29" name="Text 27"/>
              <p:cNvSpPr/>
              <p:nvPr/>
            </p:nvSpPr>
            <p:spPr>
              <a:xfrm>
                <a:off x="2697480" y="1838852"/>
                <a:ext cx="8503920" cy="675640"/>
              </a:xfrm>
              <a:prstGeom prst="rect">
                <a:avLst/>
              </a:prstGeom>
              <a:noFill/>
              <a:ln/>
            </p:spPr>
            <p:txBody>
              <a:bodyPr wrap="square" lIns="254" tIns="254" rIns="254" bIns="254"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People cannot be stopped by any internet, device, data, private space or accessible platform to utilize online care (Ofcom, 2025; NHS England, 2023).</a:t>
                </a:r>
                <a:endParaRPr lang="en-GB" sz="1400" noProof="0" dirty="0"/>
              </a:p>
            </p:txBody>
          </p:sp>
          <p:sp>
            <p:nvSpPr>
              <p:cNvPr id="30" name="Text 28"/>
              <p:cNvSpPr/>
              <p:nvPr/>
            </p:nvSpPr>
            <p:spPr>
              <a:xfrm>
                <a:off x="777240" y="2926080"/>
                <a:ext cx="1828800" cy="274320"/>
              </a:xfrm>
              <a:prstGeom prst="rect">
                <a:avLst/>
              </a:prstGeom>
              <a:noFill/>
              <a:ln/>
            </p:spPr>
            <p:txBody>
              <a:bodyPr wrap="square" lIns="0" tIns="0" rIns="0" bIns="0" rtlCol="0" anchor="t">
                <a:normAutofit/>
              </a:bodyPr>
              <a:lstStyle/>
              <a:p>
                <a:pPr marL="0" indent="0" algn="l">
                  <a:buNone/>
                </a:pPr>
                <a:r>
                  <a:rPr lang="en-GB" sz="1300" b="1" noProof="0" dirty="0">
                    <a:solidFill>
                      <a:srgbClr val="4C9F38"/>
                    </a:solidFill>
                    <a:latin typeface="Aptos" pitchFamily="34" charset="0"/>
                    <a:ea typeface="Aptos" pitchFamily="34" charset="-122"/>
                    <a:cs typeface="Aptos" pitchFamily="34" charset="-120"/>
                  </a:rPr>
                  <a:t>Skills gap</a:t>
                </a:r>
                <a:endParaRPr lang="en-GB" sz="1300" noProof="0" dirty="0"/>
              </a:p>
            </p:txBody>
          </p:sp>
          <p:sp>
            <p:nvSpPr>
              <p:cNvPr id="31" name="Text 29"/>
              <p:cNvSpPr/>
              <p:nvPr/>
            </p:nvSpPr>
            <p:spPr>
              <a:xfrm>
                <a:off x="2697480" y="2780230"/>
                <a:ext cx="8503920" cy="631951"/>
              </a:xfrm>
              <a:prstGeom prst="rect">
                <a:avLst/>
              </a:prstGeom>
              <a:noFill/>
              <a:ln/>
            </p:spPr>
            <p:txBody>
              <a:bodyPr wrap="square" lIns="254" tIns="254" rIns="254" bIns="254"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People can be prevented using NHS App, online forms or video consultations by low digital literacy or confidence (Ofcom, 2025).</a:t>
                </a:r>
                <a:endParaRPr lang="en-GB" sz="1400" noProof="0" dirty="0"/>
              </a:p>
            </p:txBody>
          </p:sp>
          <p:sp>
            <p:nvSpPr>
              <p:cNvPr id="32" name="Text 30"/>
              <p:cNvSpPr/>
              <p:nvPr/>
            </p:nvSpPr>
            <p:spPr>
              <a:xfrm>
                <a:off x="777240" y="3794760"/>
                <a:ext cx="1828800" cy="274320"/>
              </a:xfrm>
              <a:prstGeom prst="rect">
                <a:avLst/>
              </a:prstGeom>
              <a:noFill/>
              <a:ln/>
            </p:spPr>
            <p:txBody>
              <a:bodyPr wrap="square" lIns="0" tIns="0" rIns="0" bIns="0" rtlCol="0" anchor="t">
                <a:normAutofit/>
              </a:bodyPr>
              <a:lstStyle/>
              <a:p>
                <a:pPr marL="0" indent="0" algn="l">
                  <a:buNone/>
                </a:pPr>
                <a:r>
                  <a:rPr lang="en-GB" sz="1300" b="1" noProof="0" dirty="0">
                    <a:solidFill>
                      <a:srgbClr val="4C9F38"/>
                    </a:solidFill>
                    <a:latin typeface="Aptos" pitchFamily="34" charset="0"/>
                    <a:ea typeface="Aptos" pitchFamily="34" charset="-122"/>
                    <a:cs typeface="Aptos" pitchFamily="34" charset="-120"/>
                  </a:rPr>
                  <a:t>Equity gap</a:t>
                </a:r>
                <a:endParaRPr lang="en-GB" sz="1300" noProof="0" dirty="0"/>
              </a:p>
            </p:txBody>
          </p:sp>
          <p:sp>
            <p:nvSpPr>
              <p:cNvPr id="33" name="Text 31"/>
              <p:cNvSpPr/>
              <p:nvPr/>
            </p:nvSpPr>
            <p:spPr>
              <a:xfrm>
                <a:off x="2697480" y="3633949"/>
                <a:ext cx="8503920" cy="690881"/>
              </a:xfrm>
              <a:prstGeom prst="rect">
                <a:avLst/>
              </a:prstGeom>
              <a:noFill/>
              <a:ln/>
            </p:spPr>
            <p:txBody>
              <a:bodyPr wrap="square" lIns="254" tIns="254" rIns="254" bIns="254"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The elderly, disabled individuals, low-income, homeless individuals, and individuals with language barriers can be at a higher risk of exclusion (NHS England, 2023).</a:t>
                </a:r>
                <a:endParaRPr lang="en-GB" sz="1400" noProof="0" dirty="0"/>
              </a:p>
            </p:txBody>
          </p:sp>
          <p:sp>
            <p:nvSpPr>
              <p:cNvPr id="34" name="Text 32"/>
              <p:cNvSpPr/>
              <p:nvPr/>
            </p:nvSpPr>
            <p:spPr>
              <a:xfrm>
                <a:off x="777240" y="4663440"/>
                <a:ext cx="1828800" cy="274320"/>
              </a:xfrm>
              <a:prstGeom prst="rect">
                <a:avLst/>
              </a:prstGeom>
              <a:noFill/>
              <a:ln/>
            </p:spPr>
            <p:txBody>
              <a:bodyPr wrap="square" lIns="0" tIns="0" rIns="0" bIns="0" rtlCol="0" anchor="t">
                <a:normAutofit/>
              </a:bodyPr>
              <a:lstStyle/>
              <a:p>
                <a:pPr marL="0" indent="0" algn="l">
                  <a:buNone/>
                </a:pPr>
                <a:r>
                  <a:rPr lang="en-GB" sz="1300" b="1" noProof="0" dirty="0">
                    <a:solidFill>
                      <a:srgbClr val="4C9F38"/>
                    </a:solidFill>
                    <a:latin typeface="Aptos" pitchFamily="34" charset="0"/>
                    <a:ea typeface="Aptos" pitchFamily="34" charset="-122"/>
                    <a:cs typeface="Aptos" pitchFamily="34" charset="-120"/>
                  </a:rPr>
                  <a:t>Service gap</a:t>
                </a:r>
                <a:endParaRPr lang="en-GB" sz="1300" noProof="0" dirty="0"/>
              </a:p>
            </p:txBody>
          </p:sp>
          <p:sp>
            <p:nvSpPr>
              <p:cNvPr id="35" name="Text 33"/>
              <p:cNvSpPr/>
              <p:nvPr/>
            </p:nvSpPr>
            <p:spPr>
              <a:xfrm>
                <a:off x="2697480" y="4546599"/>
                <a:ext cx="8503920" cy="577089"/>
              </a:xfrm>
              <a:prstGeom prst="rect">
                <a:avLst/>
              </a:prstGeom>
              <a:noFill/>
              <a:ln/>
            </p:spPr>
            <p:txBody>
              <a:bodyPr wrap="square" lIns="254" tIns="254" rIns="254" bIns="254" rtlCol="0" anchor="t">
                <a:normAutofit lnSpcReduction="10000"/>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When non-digital channels are minimized, certain individuals might postpone care or fail to get assistance, undermining universal health care.</a:t>
                </a:r>
                <a:endParaRPr lang="en-GB" sz="1400" noProof="0" dirty="0"/>
              </a:p>
            </p:txBody>
          </p:sp>
        </p:grpSp>
        <p:sp>
          <p:nvSpPr>
            <p:cNvPr id="36" name="Text 34"/>
            <p:cNvSpPr/>
            <p:nvPr/>
          </p:nvSpPr>
          <p:spPr>
            <a:xfrm>
              <a:off x="868680" y="5532119"/>
              <a:ext cx="10287000" cy="675641"/>
            </a:xfrm>
            <a:prstGeom prst="rect">
              <a:avLst/>
            </a:prstGeom>
            <a:solidFill>
              <a:srgbClr val="1E5D3D"/>
            </a:solidFill>
            <a:ln/>
          </p:spPr>
          <p:txBody>
            <a:bodyPr wrap="square" lIns="508" tIns="508" rIns="508" bIns="508" rtlCol="0" anchor="t">
              <a:normAutofit/>
            </a:bodyPr>
            <a:lstStyle/>
            <a:p>
              <a:pPr marL="0" indent="0" algn="ctr">
                <a:lnSpc>
                  <a:spcPct val="150000"/>
                </a:lnSpc>
                <a:buNone/>
              </a:pPr>
              <a:r>
                <a:rPr lang="en-GB" sz="1360" b="1" noProof="0" dirty="0">
                  <a:solidFill>
                    <a:srgbClr val="FFFFFF"/>
                  </a:solidFill>
                  <a:latin typeface="Aptos" pitchFamily="34" charset="0"/>
                  <a:ea typeface="Aptos" pitchFamily="34" charset="-122"/>
                  <a:cs typeface="Aptos" pitchFamily="34" charset="-120"/>
                </a:rPr>
                <a:t>Challenge: Digital health is not an issue of policy as digital health or no digital health. The question is, does digital health exist as a single access entry point into a broader health system?</a:t>
              </a:r>
              <a:endParaRPr lang="en-GB" sz="1360" noProof="0"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EBB20804-2083-A681-8789-D46DA06A3787}"/>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UK INITIATIVES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UK Initiative 1: NHS App and Digital Records</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10</a:t>
              </a:r>
              <a:endParaRPr lang="en-GB" sz="1600" noProof="0" dirty="0"/>
            </a:p>
          </p:txBody>
        </p:sp>
        <p:sp>
          <p:nvSpPr>
            <p:cNvPr id="27" name="Text 25"/>
            <p:cNvSpPr/>
            <p:nvPr/>
          </p:nvSpPr>
          <p:spPr>
            <a:xfrm>
              <a:off x="685800" y="1325880"/>
              <a:ext cx="310896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How it supports Target 3.8</a:t>
              </a:r>
              <a:endParaRPr lang="en-GB" sz="1600" noProof="0" dirty="0"/>
            </a:p>
          </p:txBody>
        </p:sp>
        <p:sp>
          <p:nvSpPr>
            <p:cNvPr id="28" name="Text 26"/>
            <p:cNvSpPr/>
            <p:nvPr/>
          </p:nvSpPr>
          <p:spPr>
            <a:xfrm>
              <a:off x="685800" y="1691639"/>
              <a:ext cx="5074920" cy="2412723"/>
            </a:xfrm>
            <a:prstGeom prst="rect">
              <a:avLst/>
            </a:prstGeom>
            <a:noFill/>
            <a:ln/>
          </p:spPr>
          <p:txBody>
            <a:bodyPr wrap="square" lIns="762" tIns="762" rIns="762" bIns="762" rtlCol="0" anchor="t">
              <a:normAutofit lnSpcReduction="10000"/>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There are several functions that the NHS App can facilitate access to, such as prescriptions, records, messages and chosen appointment functions (NHS England Digital, 2026).</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Digital records can enhance continuity of care and make services more connected (Department of Health and Social Care, 2022).</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This helps in achieving Target 3.8 as it enhances access to vital healthcare services.</a:t>
              </a:r>
              <a:endParaRPr lang="en-GB" sz="1400" noProof="0" dirty="0"/>
            </a:p>
          </p:txBody>
        </p:sp>
        <p:sp>
          <p:nvSpPr>
            <p:cNvPr id="29" name="Text 27"/>
            <p:cNvSpPr/>
            <p:nvPr/>
          </p:nvSpPr>
          <p:spPr>
            <a:xfrm>
              <a:off x="6446520" y="1325880"/>
              <a:ext cx="274320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Evidence of adoption</a:t>
              </a:r>
              <a:endParaRPr lang="en-GB" sz="1600" noProof="0" dirty="0"/>
            </a:p>
          </p:txBody>
        </p:sp>
        <p:grpSp>
          <p:nvGrpSpPr>
            <p:cNvPr id="36" name="Group 35">
              <a:extLst>
                <a:ext uri="{FF2B5EF4-FFF2-40B4-BE49-F238E27FC236}">
                  <a16:creationId xmlns:a16="http://schemas.microsoft.com/office/drawing/2014/main" id="{FC55C8A1-B303-4357-6A27-3942786E2065}"/>
                </a:ext>
              </a:extLst>
            </p:cNvPr>
            <p:cNvGrpSpPr/>
            <p:nvPr/>
          </p:nvGrpSpPr>
          <p:grpSpPr>
            <a:xfrm>
              <a:off x="6400800" y="1778000"/>
              <a:ext cx="5212080" cy="1280160"/>
              <a:chOff x="6400800" y="1737360"/>
              <a:chExt cx="5212080" cy="1280160"/>
            </a:xfrm>
          </p:grpSpPr>
          <p:sp>
            <p:nvSpPr>
              <p:cNvPr id="30" name="Text 28"/>
              <p:cNvSpPr/>
              <p:nvPr/>
            </p:nvSpPr>
            <p:spPr>
              <a:xfrm>
                <a:off x="6400800" y="1737360"/>
                <a:ext cx="2468880" cy="411480"/>
              </a:xfrm>
              <a:prstGeom prst="rect">
                <a:avLst/>
              </a:prstGeom>
              <a:solidFill>
                <a:srgbClr val="F8FBF8"/>
              </a:solidFill>
              <a:ln w="10160">
                <a:solidFill>
                  <a:srgbClr val="D9E7DA"/>
                </a:solidFill>
              </a:ln>
            </p:spPr>
            <p:txBody>
              <a:bodyPr wrap="square" lIns="254" tIns="254" rIns="254" bIns="254" rtlCol="0" anchor="t">
                <a:normAutofit lnSpcReduction="10000"/>
              </a:bodyPr>
              <a:lstStyle/>
              <a:p>
                <a:pPr marL="0" indent="0" algn="ctr">
                  <a:buNone/>
                </a:pPr>
                <a:r>
                  <a:rPr lang="en-GB" sz="2800" b="1" noProof="0" dirty="0">
                    <a:solidFill>
                      <a:srgbClr val="4C9F38"/>
                    </a:solidFill>
                    <a:latin typeface="Aptos" pitchFamily="34" charset="0"/>
                    <a:ea typeface="Aptos" pitchFamily="34" charset="-122"/>
                    <a:cs typeface="Aptos" pitchFamily="34" charset="-120"/>
                  </a:rPr>
                  <a:t>66.9m</a:t>
                </a:r>
                <a:endParaRPr lang="en-GB" sz="2800" noProof="0" dirty="0"/>
              </a:p>
            </p:txBody>
          </p:sp>
          <p:sp>
            <p:nvSpPr>
              <p:cNvPr id="31" name="Text 29"/>
              <p:cNvSpPr/>
              <p:nvPr/>
            </p:nvSpPr>
            <p:spPr>
              <a:xfrm>
                <a:off x="6473952" y="2240280"/>
                <a:ext cx="2322576" cy="777240"/>
              </a:xfrm>
              <a:prstGeom prst="rect">
                <a:avLst/>
              </a:prstGeom>
              <a:noFill/>
              <a:ln/>
            </p:spPr>
            <p:txBody>
              <a:bodyPr wrap="square" lIns="254" tIns="254" rIns="254" bIns="254" rtlCol="0" anchor="t">
                <a:normAutofit lnSpcReduction="10000"/>
              </a:bodyPr>
              <a:lstStyle/>
              <a:p>
                <a:pPr marL="0" indent="0" algn="ctr">
                  <a:lnSpc>
                    <a:spcPct val="150000"/>
                  </a:lnSpc>
                  <a:buNone/>
                </a:pPr>
                <a:r>
                  <a:rPr lang="en-GB" sz="1200" noProof="0" dirty="0">
                    <a:solidFill>
                      <a:srgbClr val="172B36"/>
                    </a:solidFill>
                    <a:latin typeface="Aptos" pitchFamily="34" charset="0"/>
                    <a:ea typeface="Aptos" pitchFamily="34" charset="-122"/>
                    <a:cs typeface="Aptos" pitchFamily="34" charset="-120"/>
                  </a:rPr>
                  <a:t>NHS App login sessions in February 2026 (NHS England Digital, 2026).</a:t>
                </a:r>
                <a:endParaRPr lang="en-GB" sz="1200" noProof="0" dirty="0"/>
              </a:p>
            </p:txBody>
          </p:sp>
          <p:sp>
            <p:nvSpPr>
              <p:cNvPr id="32" name="Text 30"/>
              <p:cNvSpPr/>
              <p:nvPr/>
            </p:nvSpPr>
            <p:spPr>
              <a:xfrm>
                <a:off x="9144000" y="1737360"/>
                <a:ext cx="2468880" cy="411480"/>
              </a:xfrm>
              <a:prstGeom prst="rect">
                <a:avLst/>
              </a:prstGeom>
              <a:solidFill>
                <a:srgbClr val="F8FBF8"/>
              </a:solidFill>
              <a:ln w="10160">
                <a:solidFill>
                  <a:srgbClr val="D9E7DA"/>
                </a:solidFill>
              </a:ln>
            </p:spPr>
            <p:txBody>
              <a:bodyPr wrap="square" lIns="254" tIns="254" rIns="254" bIns="254" rtlCol="0" anchor="t">
                <a:normAutofit lnSpcReduction="10000"/>
              </a:bodyPr>
              <a:lstStyle/>
              <a:p>
                <a:pPr marL="0" indent="0" algn="ctr">
                  <a:buNone/>
                </a:pPr>
                <a:r>
                  <a:rPr lang="en-GB" sz="2800" b="1" noProof="0" dirty="0">
                    <a:solidFill>
                      <a:srgbClr val="4C9F38"/>
                    </a:solidFill>
                    <a:latin typeface="Aptos" pitchFamily="34" charset="0"/>
                    <a:ea typeface="Aptos" pitchFamily="34" charset="-122"/>
                    <a:cs typeface="Aptos" pitchFamily="34" charset="-120"/>
                  </a:rPr>
                  <a:t>13.9m</a:t>
                </a:r>
                <a:endParaRPr lang="en-GB" sz="2800" noProof="0" dirty="0"/>
              </a:p>
            </p:txBody>
          </p:sp>
          <p:sp>
            <p:nvSpPr>
              <p:cNvPr id="33" name="Text 31"/>
              <p:cNvSpPr/>
              <p:nvPr/>
            </p:nvSpPr>
            <p:spPr>
              <a:xfrm>
                <a:off x="9217152" y="2240280"/>
                <a:ext cx="2322576" cy="777240"/>
              </a:xfrm>
              <a:prstGeom prst="rect">
                <a:avLst/>
              </a:prstGeom>
              <a:noFill/>
              <a:ln/>
            </p:spPr>
            <p:txBody>
              <a:bodyPr wrap="square" lIns="254" tIns="254" rIns="254" bIns="254" rtlCol="0" anchor="t">
                <a:normAutofit lnSpcReduction="10000"/>
              </a:bodyPr>
              <a:lstStyle/>
              <a:p>
                <a:pPr marL="0" indent="0" algn="ctr">
                  <a:lnSpc>
                    <a:spcPct val="150000"/>
                  </a:lnSpc>
                  <a:buNone/>
                </a:pPr>
                <a:r>
                  <a:rPr lang="en-GB" sz="1200" noProof="0" dirty="0">
                    <a:solidFill>
                      <a:srgbClr val="172B36"/>
                    </a:solidFill>
                    <a:latin typeface="Aptos" pitchFamily="34" charset="0"/>
                    <a:ea typeface="Aptos" pitchFamily="34" charset="-122"/>
                    <a:cs typeface="Aptos" pitchFamily="34" charset="-120"/>
                  </a:rPr>
                  <a:t>users who were distinct and logged in in the month of February 2026 (NHS England Digital, 2026).</a:t>
                </a:r>
                <a:endParaRPr lang="en-GB" sz="1200" noProof="0" dirty="0"/>
              </a:p>
            </p:txBody>
          </p:sp>
        </p:grpSp>
        <p:sp>
          <p:nvSpPr>
            <p:cNvPr id="34" name="Text 32"/>
            <p:cNvSpPr/>
            <p:nvPr/>
          </p:nvSpPr>
          <p:spPr>
            <a:xfrm>
              <a:off x="685800" y="4437529"/>
              <a:ext cx="274320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Critical point</a:t>
              </a:r>
              <a:endParaRPr lang="en-GB" sz="1600" noProof="0" dirty="0"/>
            </a:p>
          </p:txBody>
        </p:sp>
        <p:sp>
          <p:nvSpPr>
            <p:cNvPr id="35" name="Text 33"/>
            <p:cNvSpPr/>
            <p:nvPr/>
          </p:nvSpPr>
          <p:spPr>
            <a:xfrm>
              <a:off x="685800" y="4850246"/>
              <a:ext cx="10424160" cy="654440"/>
            </a:xfrm>
            <a:prstGeom prst="rect">
              <a:avLst/>
            </a:prstGeom>
            <a:solidFill>
              <a:srgbClr val="EAF6E8"/>
            </a:solidFill>
            <a:ln w="10160">
              <a:solidFill>
                <a:srgbClr val="D9E7DA"/>
              </a:solidFill>
            </a:ln>
          </p:spPr>
          <p:txBody>
            <a:bodyPr wrap="square" lIns="762" tIns="762" rIns="762" bIns="762" rtlCol="0" anchor="t">
              <a:normAutofit fontScale="85000" lnSpcReduction="10000"/>
            </a:bodyPr>
            <a:lstStyle/>
            <a:p>
              <a:pPr marL="0" indent="0" algn="l">
                <a:lnSpc>
                  <a:spcPct val="150000"/>
                </a:lnSpc>
                <a:buNone/>
              </a:pPr>
              <a:r>
                <a:rPr lang="en-GB" sz="1600" b="1" noProof="0" dirty="0">
                  <a:solidFill>
                    <a:srgbClr val="1E5D3D"/>
                  </a:solidFill>
                  <a:latin typeface="Aptos" pitchFamily="34" charset="0"/>
                  <a:ea typeface="Aptos" pitchFamily="34" charset="-122"/>
                  <a:cs typeface="Aptos" pitchFamily="34" charset="-120"/>
                </a:rPr>
                <a:t>It is worth mentioning that a high adoption does not imply a universal access. App-based services have yet to reach phone, face-to-face, and assisted digital pathways to reach people who are not online or lack confidence (NHS England, 2023).</a:t>
              </a:r>
              <a:endParaRPr lang="en-GB" sz="1600" noProof="0"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3AE0C7B1-094F-9E9E-6FB8-D06AFF09C98B}"/>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UK INITIATIVES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UK Initiative 2: Telehealth and Remote Consultations</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11</a:t>
              </a:r>
              <a:endParaRPr lang="en-GB" sz="1600" noProof="0" dirty="0"/>
            </a:p>
          </p:txBody>
        </p:sp>
        <p:sp>
          <p:nvSpPr>
            <p:cNvPr id="27" name="Text 25"/>
            <p:cNvSpPr/>
            <p:nvPr/>
          </p:nvSpPr>
          <p:spPr>
            <a:xfrm>
              <a:off x="685800" y="1325879"/>
              <a:ext cx="10287000" cy="749809"/>
            </a:xfrm>
            <a:prstGeom prst="rect">
              <a:avLst/>
            </a:prstGeom>
            <a:noFill/>
            <a:ln/>
          </p:spPr>
          <p:txBody>
            <a:bodyPr wrap="square" lIns="762" tIns="762" rIns="762" bIns="762" rtlCol="0" anchor="t">
              <a:noAutofit/>
            </a:bodyPr>
            <a:lstStyle/>
            <a:p>
              <a:pPr marL="0" indent="0" algn="l">
                <a:lnSpc>
                  <a:spcPct val="160000"/>
                </a:lnSpc>
                <a:buNone/>
              </a:pPr>
              <a:r>
                <a:rPr lang="en-GB" sz="1400" b="1" noProof="0" dirty="0">
                  <a:solidFill>
                    <a:srgbClr val="172B36"/>
                  </a:solidFill>
                  <a:latin typeface="Aptos" pitchFamily="34" charset="0"/>
                  <a:ea typeface="Aptos" pitchFamily="34" charset="-122"/>
                  <a:cs typeface="Aptos" pitchFamily="34" charset="-120"/>
                </a:rPr>
                <a:t>Telehealth encompasses telephone-based, video-based, online triage, remote surveillance and online follow-up, among other activities (Nuffield Trust, 2022).</a:t>
              </a:r>
              <a:endParaRPr lang="en-GB" sz="1400" noProof="0" dirty="0"/>
            </a:p>
          </p:txBody>
        </p:sp>
        <p:grpSp>
          <p:nvGrpSpPr>
            <p:cNvPr id="33" name="Group 32">
              <a:extLst>
                <a:ext uri="{FF2B5EF4-FFF2-40B4-BE49-F238E27FC236}">
                  <a16:creationId xmlns:a16="http://schemas.microsoft.com/office/drawing/2014/main" id="{35281CAA-6187-AFA4-2A06-2FF31516B185}"/>
                </a:ext>
              </a:extLst>
            </p:cNvPr>
            <p:cNvGrpSpPr/>
            <p:nvPr/>
          </p:nvGrpSpPr>
          <p:grpSpPr>
            <a:xfrm>
              <a:off x="685800" y="2446528"/>
              <a:ext cx="10881360" cy="2378456"/>
              <a:chOff x="685800" y="2202688"/>
              <a:chExt cx="10881360" cy="2378456"/>
            </a:xfrm>
          </p:grpSpPr>
          <p:sp>
            <p:nvSpPr>
              <p:cNvPr id="28" name="Text 26"/>
              <p:cNvSpPr/>
              <p:nvPr/>
            </p:nvSpPr>
            <p:spPr>
              <a:xfrm>
                <a:off x="685800" y="2212848"/>
                <a:ext cx="329184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How it can support Target 3.8</a:t>
                </a:r>
                <a:endParaRPr lang="en-GB" sz="1600" noProof="0" dirty="0"/>
              </a:p>
            </p:txBody>
          </p:sp>
          <p:sp>
            <p:nvSpPr>
              <p:cNvPr id="29" name="Text 27"/>
              <p:cNvSpPr/>
              <p:nvPr/>
            </p:nvSpPr>
            <p:spPr>
              <a:xfrm>
                <a:off x="685800" y="2688336"/>
                <a:ext cx="5120640" cy="1837944"/>
              </a:xfrm>
              <a:prstGeom prst="rect">
                <a:avLst/>
              </a:prstGeom>
              <a:noFill/>
              <a:ln/>
            </p:spPr>
            <p:txBody>
              <a:bodyPr wrap="square" lIns="762" tIns="762" rIns="762" bIns="762" rtlCol="0" anchor="t">
                <a:normAutofit/>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Lessens waiting and travel costs to some patients (Nuffield Trust, 2022).</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Can serve individuals with mobility problems, with a caring role or geographic separation (Nuffield Trust, 2022).</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Favours clinically appropriate access to care nearer to home.</a:t>
                </a:r>
                <a:endParaRPr lang="en-GB" sz="1400" noProof="0" dirty="0"/>
              </a:p>
            </p:txBody>
          </p:sp>
          <p:sp>
            <p:nvSpPr>
              <p:cNvPr id="30" name="Text 28"/>
              <p:cNvSpPr/>
              <p:nvPr/>
            </p:nvSpPr>
            <p:spPr>
              <a:xfrm>
                <a:off x="6446520" y="2202688"/>
                <a:ext cx="3291840" cy="228600"/>
              </a:xfrm>
              <a:prstGeom prst="rect">
                <a:avLst/>
              </a:prstGeom>
              <a:noFill/>
              <a:ln/>
            </p:spPr>
            <p:txBody>
              <a:bodyPr wrap="square" lIns="0" tIns="0" rIns="0" bIns="0" rtlCol="0" anchor="t">
                <a:noAutofit/>
              </a:bodyPr>
              <a:lstStyle/>
              <a:p>
                <a:pPr marL="0" indent="0" algn="l">
                  <a:buNone/>
                </a:pPr>
                <a:r>
                  <a:rPr lang="en-GB" sz="1600" b="1" noProof="0" dirty="0">
                    <a:solidFill>
                      <a:srgbClr val="D94343"/>
                    </a:solidFill>
                    <a:latin typeface="Aptos" pitchFamily="34" charset="0"/>
                    <a:ea typeface="Aptos" pitchFamily="34" charset="-122"/>
                    <a:cs typeface="Aptos" pitchFamily="34" charset="-120"/>
                  </a:rPr>
                  <a:t>Limits and risks</a:t>
                </a:r>
                <a:endParaRPr lang="en-GB" sz="1600" noProof="0" dirty="0"/>
              </a:p>
            </p:txBody>
          </p:sp>
          <p:sp>
            <p:nvSpPr>
              <p:cNvPr id="31" name="Text 29"/>
              <p:cNvSpPr/>
              <p:nvPr/>
            </p:nvSpPr>
            <p:spPr>
              <a:xfrm>
                <a:off x="6446520" y="2688335"/>
                <a:ext cx="5120640" cy="1892809"/>
              </a:xfrm>
              <a:prstGeom prst="rect">
                <a:avLst/>
              </a:prstGeom>
              <a:noFill/>
              <a:ln/>
            </p:spPr>
            <p:txBody>
              <a:bodyPr wrap="square" lIns="762" tIns="762" rIns="762" bIns="762" rtlCol="0" anchor="t">
                <a:normAutofit/>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It is more difficult to monitor the symptoms remotely (Nuffield Trust, 2022).</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Non-verbal signals, trust and complex communication can be less powerful online (Nuffield Trust, 2022).</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Telehealth is not to take the place of face-to-face care in cases where there is a clinical or social necessity.</a:t>
                </a:r>
                <a:endParaRPr lang="en-GB" sz="1400" noProof="0" dirty="0"/>
              </a:p>
            </p:txBody>
          </p:sp>
        </p:grpSp>
        <p:sp>
          <p:nvSpPr>
            <p:cNvPr id="32" name="Text 30"/>
            <p:cNvSpPr/>
            <p:nvPr/>
          </p:nvSpPr>
          <p:spPr>
            <a:xfrm>
              <a:off x="960120" y="5301367"/>
              <a:ext cx="9966960" cy="749809"/>
            </a:xfrm>
            <a:prstGeom prst="rect">
              <a:avLst/>
            </a:prstGeom>
            <a:solidFill>
              <a:srgbClr val="1E5D3D"/>
            </a:solidFill>
            <a:ln/>
          </p:spPr>
          <p:txBody>
            <a:bodyPr wrap="square" lIns="635" tIns="635" rIns="635" bIns="635" rtlCol="0" anchor="t">
              <a:normAutofit/>
            </a:bodyPr>
            <a:lstStyle/>
            <a:p>
              <a:pPr marL="0" indent="0" algn="ctr">
                <a:lnSpc>
                  <a:spcPct val="150000"/>
                </a:lnSpc>
                <a:buNone/>
              </a:pPr>
              <a:r>
                <a:rPr lang="en-GB" sz="1450" b="1" noProof="0" dirty="0">
                  <a:solidFill>
                    <a:srgbClr val="FFFFFF"/>
                  </a:solidFill>
                  <a:latin typeface="Aptos" pitchFamily="34" charset="0"/>
                  <a:ea typeface="Aptos" pitchFamily="34" charset="-122"/>
                  <a:cs typeface="Aptos" pitchFamily="34" charset="-120"/>
                </a:rPr>
                <a:t>Target 3.8 judgement: Telehealth can contribute to universal health coverage via increased choice. It undermines its target in the event it is made obligatory.</a:t>
              </a:r>
              <a:endParaRPr lang="en-GB" sz="1450" noProof="0" dirty="0"/>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42307E2-C735-60E8-0AA4-99295CB427A3}"/>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UK INITIATIVES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UK Initiative 3: Virtual Wards and Care Closer to Home</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12</a:t>
              </a:r>
              <a:endParaRPr lang="en-GB" sz="1600" noProof="0" dirty="0"/>
            </a:p>
          </p:txBody>
        </p:sp>
        <p:sp>
          <p:nvSpPr>
            <p:cNvPr id="27" name="Text 25"/>
            <p:cNvSpPr/>
            <p:nvPr/>
          </p:nvSpPr>
          <p:spPr>
            <a:xfrm>
              <a:off x="685800" y="1325879"/>
              <a:ext cx="10515600" cy="660087"/>
            </a:xfrm>
            <a:prstGeom prst="rect">
              <a:avLst/>
            </a:prstGeom>
            <a:noFill/>
            <a:ln/>
          </p:spPr>
          <p:txBody>
            <a:bodyPr wrap="square" lIns="762" tIns="762" rIns="762" bIns="762" rtlCol="0" anchor="t">
              <a:noAutofit/>
            </a:bodyPr>
            <a:lstStyle/>
            <a:p>
              <a:pPr marL="0" indent="0" algn="l">
                <a:lnSpc>
                  <a:spcPct val="150000"/>
                </a:lnSpc>
                <a:buNone/>
              </a:pPr>
              <a:r>
                <a:rPr lang="en-GB" sz="1400" b="1" noProof="0" dirty="0">
                  <a:solidFill>
                    <a:srgbClr val="172B36"/>
                  </a:solidFill>
                  <a:latin typeface="Aptos" pitchFamily="34" charset="0"/>
                  <a:ea typeface="Aptos" pitchFamily="34" charset="-122"/>
                  <a:cs typeface="Aptos" pitchFamily="34" charset="-120"/>
                </a:rPr>
                <a:t>Virtual wards enable the chosen patients to get the same level of care as in a hospital in their own home or a care home (NHS England, 2024).</a:t>
              </a:r>
              <a:endParaRPr lang="en-GB" sz="1400" noProof="0" dirty="0"/>
            </a:p>
          </p:txBody>
        </p:sp>
        <p:sp>
          <p:nvSpPr>
            <p:cNvPr id="28" name="Text 26"/>
            <p:cNvSpPr/>
            <p:nvPr/>
          </p:nvSpPr>
          <p:spPr>
            <a:xfrm>
              <a:off x="685800" y="2380673"/>
              <a:ext cx="384048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How virtual wards support SDG 3.8</a:t>
              </a:r>
              <a:endParaRPr lang="en-GB" sz="1600" noProof="0" dirty="0"/>
            </a:p>
          </p:txBody>
        </p:sp>
        <p:sp>
          <p:nvSpPr>
            <p:cNvPr id="29" name="Text 27"/>
            <p:cNvSpPr/>
            <p:nvPr/>
          </p:nvSpPr>
          <p:spPr>
            <a:xfrm>
              <a:off x="754380" y="2857499"/>
              <a:ext cx="5257800" cy="1983441"/>
            </a:xfrm>
            <a:prstGeom prst="rect">
              <a:avLst/>
            </a:prstGeom>
            <a:noFill/>
            <a:ln/>
          </p:spPr>
          <p:txBody>
            <a:bodyPr wrap="square" lIns="762" tIns="762" rIns="762" bIns="762" rtlCol="0" anchor="t">
              <a:normAutofit/>
            </a:bodyPr>
            <a:lstStyle/>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They will be able to enhance access to acute services without hospitalization when both safe.</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They provide care nearer to a home and could lead to decreased strain on hospital beds (NHS England, 2024).</a:t>
              </a:r>
            </a:p>
            <a:p>
              <a:pPr marL="285750" indent="-285750" algn="l">
                <a:lnSpc>
                  <a:spcPct val="150000"/>
                </a:lnSpc>
                <a:buFont typeface="Arial" panose="020B0604020202020204" pitchFamily="34" charset="0"/>
                <a:buChar char="•"/>
              </a:pPr>
              <a:r>
                <a:rPr lang="en-GB" sz="1400" noProof="0" dirty="0">
                  <a:solidFill>
                    <a:srgbClr val="172B36"/>
                  </a:solidFill>
                  <a:latin typeface="Aptos" pitchFamily="34" charset="0"/>
                  <a:ea typeface="Aptos" pitchFamily="34" charset="-122"/>
                  <a:cs typeface="Aptos" pitchFamily="34" charset="-120"/>
                </a:rPr>
                <a:t>They will aid in delivering services sustainably through remote monitoring and multidisciplinary support.</a:t>
              </a:r>
              <a:endParaRPr lang="en-GB" sz="1400" noProof="0" dirty="0"/>
            </a:p>
          </p:txBody>
        </p:sp>
        <p:sp>
          <p:nvSpPr>
            <p:cNvPr id="30" name="Text 28"/>
            <p:cNvSpPr/>
            <p:nvPr/>
          </p:nvSpPr>
          <p:spPr>
            <a:xfrm>
              <a:off x="6537960" y="2390833"/>
              <a:ext cx="384048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Conditions for safe use</a:t>
              </a:r>
              <a:endParaRPr lang="en-GB" sz="1600" noProof="0" dirty="0"/>
            </a:p>
          </p:txBody>
        </p:sp>
        <p:sp>
          <p:nvSpPr>
            <p:cNvPr id="31" name="Text 29"/>
            <p:cNvSpPr/>
            <p:nvPr/>
          </p:nvSpPr>
          <p:spPr>
            <a:xfrm>
              <a:off x="6537960" y="2823882"/>
              <a:ext cx="4754880" cy="2011572"/>
            </a:xfrm>
            <a:prstGeom prst="rect">
              <a:avLst/>
            </a:prstGeom>
            <a:no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 The choice of the patient and clinical appropriateness should be honoured.</a:t>
              </a:r>
            </a:p>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 Online surveillance should be effective and convenient.</a:t>
              </a:r>
            </a:p>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 Fairness should be followed to ensure that those who do not possess any devices, connectivity or assistance are not locked out.</a:t>
              </a:r>
              <a:endParaRPr lang="en-GB" sz="1400" noProof="0" dirty="0"/>
            </a:p>
          </p:txBody>
        </p:sp>
        <p:sp>
          <p:nvSpPr>
            <p:cNvPr id="32" name="Text 30"/>
            <p:cNvSpPr/>
            <p:nvPr/>
          </p:nvSpPr>
          <p:spPr>
            <a:xfrm>
              <a:off x="868680" y="5244353"/>
              <a:ext cx="10287000" cy="722376"/>
            </a:xfrm>
            <a:prstGeom prst="rect">
              <a:avLst/>
            </a:prstGeom>
            <a:solidFill>
              <a:srgbClr val="EAF6E8"/>
            </a:solidFill>
            <a:ln w="10160">
              <a:solidFill>
                <a:srgbClr val="D9E7DA"/>
              </a:solidFill>
            </a:ln>
          </p:spPr>
          <p:txBody>
            <a:bodyPr wrap="square" lIns="762" tIns="762" rIns="762" bIns="762" rtlCol="0" anchor="t">
              <a:normAutofit/>
            </a:bodyPr>
            <a:lstStyle/>
            <a:p>
              <a:pPr marL="0" indent="0" algn="ctr">
                <a:lnSpc>
                  <a:spcPct val="150000"/>
                </a:lnSpc>
                <a:buNone/>
              </a:pPr>
              <a:r>
                <a:rPr lang="en-GB" sz="1400" b="1" noProof="0" dirty="0">
                  <a:solidFill>
                    <a:srgbClr val="1E5D3D"/>
                  </a:solidFill>
                  <a:latin typeface="Aptos" pitchFamily="34" charset="0"/>
                  <a:ea typeface="Aptos" pitchFamily="34" charset="-122"/>
                  <a:cs typeface="Aptos" pitchFamily="34" charset="-120"/>
                </a:rPr>
                <a:t>Critical point: Virtual wards are not a policy of technology only. They are a service delivery model that should be safe, person-centred and equitable to facilitate Target 3.8.</a:t>
              </a:r>
              <a:endParaRPr lang="en-GB" sz="1400" noProof="0" dirty="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C56E84DB-0517-61F1-F91D-FF436FA89390}"/>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POLICY &amp; GOVERNANCE</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Government Policies to Sustain Target 3.8</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13</a:t>
              </a:r>
              <a:endParaRPr lang="en-GB" sz="1600" noProof="0" dirty="0"/>
            </a:p>
          </p:txBody>
        </p:sp>
        <p:sp>
          <p:nvSpPr>
            <p:cNvPr id="27" name="Text 25"/>
            <p:cNvSpPr/>
            <p:nvPr/>
          </p:nvSpPr>
          <p:spPr>
            <a:xfrm>
              <a:off x="685800" y="1336040"/>
              <a:ext cx="4800600" cy="274320"/>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DHSC digital health plan</a:t>
              </a:r>
              <a:endParaRPr lang="en-GB" sz="1600" noProof="0" dirty="0"/>
            </a:p>
          </p:txBody>
        </p:sp>
        <p:sp>
          <p:nvSpPr>
            <p:cNvPr id="28" name="Text 26"/>
            <p:cNvSpPr/>
            <p:nvPr/>
          </p:nvSpPr>
          <p:spPr>
            <a:xfrm>
              <a:off x="685800" y="1737360"/>
              <a:ext cx="4800600" cy="1086522"/>
            </a:xfrm>
            <a:prstGeom prst="rect">
              <a:avLst/>
            </a:prstGeom>
            <a:solidFill>
              <a:srgbClr val="F4F7F8"/>
            </a:solidFill>
            <a:ln w="10160">
              <a:solidFill>
                <a:srgbClr val="E3EBEE"/>
              </a:solid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Facilitates the growth of NHS App, electronic documentation, home tracking, virtual wards and video visits (Department of Health and Social Care, 2022).</a:t>
              </a:r>
            </a:p>
          </p:txBody>
        </p:sp>
        <p:sp>
          <p:nvSpPr>
            <p:cNvPr id="29" name="Text 27"/>
            <p:cNvSpPr/>
            <p:nvPr/>
          </p:nvSpPr>
          <p:spPr>
            <a:xfrm>
              <a:off x="6263640" y="1344168"/>
              <a:ext cx="4800600" cy="274320"/>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NHS inclusive digital healthcare framework</a:t>
              </a:r>
              <a:endParaRPr lang="en-GB" sz="1600" noProof="0" dirty="0"/>
            </a:p>
          </p:txBody>
        </p:sp>
        <p:sp>
          <p:nvSpPr>
            <p:cNvPr id="30" name="Text 28"/>
            <p:cNvSpPr/>
            <p:nvPr/>
          </p:nvSpPr>
          <p:spPr>
            <a:xfrm>
              <a:off x="6263640" y="1737360"/>
              <a:ext cx="4800600" cy="1086522"/>
            </a:xfrm>
            <a:prstGeom prst="rect">
              <a:avLst/>
            </a:prstGeom>
            <a:solidFill>
              <a:srgbClr val="F4F7F8"/>
            </a:solidFill>
            <a:ln w="10160">
              <a:solidFill>
                <a:srgbClr val="E3EBEE"/>
              </a:solid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Needs to be inclusive, digital that supplements non-digital services and support (NHS England, 2023).</a:t>
              </a:r>
              <a:endParaRPr lang="en-GB" sz="1400" noProof="0" dirty="0"/>
            </a:p>
          </p:txBody>
        </p:sp>
        <p:grpSp>
          <p:nvGrpSpPr>
            <p:cNvPr id="36" name="Group 35">
              <a:extLst>
                <a:ext uri="{FF2B5EF4-FFF2-40B4-BE49-F238E27FC236}">
                  <a16:creationId xmlns:a16="http://schemas.microsoft.com/office/drawing/2014/main" id="{B74C924C-723D-9FC1-B5D9-819CE50CCDFC}"/>
                </a:ext>
              </a:extLst>
            </p:cNvPr>
            <p:cNvGrpSpPr/>
            <p:nvPr/>
          </p:nvGrpSpPr>
          <p:grpSpPr>
            <a:xfrm>
              <a:off x="685800" y="3183725"/>
              <a:ext cx="10378440" cy="1794675"/>
              <a:chOff x="685800" y="2950045"/>
              <a:chExt cx="10378440" cy="1794675"/>
            </a:xfrm>
          </p:grpSpPr>
          <p:sp>
            <p:nvSpPr>
              <p:cNvPr id="31" name="Text 29"/>
              <p:cNvSpPr/>
              <p:nvPr/>
            </p:nvSpPr>
            <p:spPr>
              <a:xfrm>
                <a:off x="685800" y="2973323"/>
                <a:ext cx="4800600" cy="274320"/>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NICE Evidence Standards Framework</a:t>
                </a:r>
                <a:endParaRPr lang="en-GB" sz="1600" noProof="0" dirty="0"/>
              </a:p>
            </p:txBody>
          </p:sp>
          <p:sp>
            <p:nvSpPr>
              <p:cNvPr id="32" name="Text 30"/>
              <p:cNvSpPr/>
              <p:nvPr/>
            </p:nvSpPr>
            <p:spPr>
              <a:xfrm>
                <a:off x="685800" y="3364992"/>
                <a:ext cx="4800600" cy="1105408"/>
              </a:xfrm>
              <a:prstGeom prst="rect">
                <a:avLst/>
              </a:prstGeom>
              <a:solidFill>
                <a:srgbClr val="F4F7F8"/>
              </a:solidFill>
              <a:ln w="10160">
                <a:solidFill>
                  <a:srgbClr val="E3EBEE"/>
                </a:solidFill>
              </a:ln>
            </p:spPr>
            <p:txBody>
              <a:bodyPr wrap="square" lIns="762" tIns="762" rIns="762" bIns="762" rtlCol="0" anchor="t">
                <a:norm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Helps assess digital health technologies for evidence, safety, effectiveness and value (NICE, 2019).</a:t>
                </a:r>
                <a:endParaRPr lang="en-GB" sz="1400" noProof="0" dirty="0"/>
              </a:p>
            </p:txBody>
          </p:sp>
          <p:sp>
            <p:nvSpPr>
              <p:cNvPr id="33" name="Text 31"/>
              <p:cNvSpPr/>
              <p:nvPr/>
            </p:nvSpPr>
            <p:spPr>
              <a:xfrm>
                <a:off x="6263640" y="2950045"/>
                <a:ext cx="4800600" cy="274320"/>
              </a:xfrm>
              <a:prstGeom prst="rect">
                <a:avLst/>
              </a:prstGeom>
              <a:noFill/>
              <a:ln/>
            </p:spPr>
            <p:txBody>
              <a:bodyPr wrap="square" lIns="0" tIns="0" rIns="0" bIns="0" rtlCol="0" anchor="t">
                <a:norm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Health in All Policies</a:t>
                </a:r>
                <a:endParaRPr lang="en-GB" sz="1600" noProof="0" dirty="0"/>
              </a:p>
            </p:txBody>
          </p:sp>
          <p:sp>
            <p:nvSpPr>
              <p:cNvPr id="34" name="Text 32"/>
              <p:cNvSpPr/>
              <p:nvPr/>
            </p:nvSpPr>
            <p:spPr>
              <a:xfrm>
                <a:off x="6263640" y="3364992"/>
                <a:ext cx="4800600" cy="1379728"/>
              </a:xfrm>
              <a:prstGeom prst="rect">
                <a:avLst/>
              </a:prstGeom>
              <a:solidFill>
                <a:srgbClr val="F4F7F8"/>
              </a:solidFill>
              <a:ln w="10160">
                <a:solidFill>
                  <a:srgbClr val="E3EBEE"/>
                </a:solidFill>
              </a:ln>
            </p:spPr>
            <p:txBody>
              <a:bodyPr wrap="square" lIns="762" tIns="762" rIns="762" bIns="762" rtlCol="0" anchor="t">
                <a:noAutofit/>
              </a:bodyPr>
              <a:lstStyle/>
              <a:p>
                <a:pPr marL="0" indent="0" algn="l">
                  <a:lnSpc>
                    <a:spcPct val="150000"/>
                  </a:lnSpc>
                  <a:buNone/>
                </a:pPr>
                <a:r>
                  <a:rPr lang="en-GB" sz="1400" noProof="0" dirty="0">
                    <a:solidFill>
                      <a:srgbClr val="172B36"/>
                    </a:solidFill>
                    <a:latin typeface="Aptos" pitchFamily="34" charset="0"/>
                    <a:ea typeface="Aptos" pitchFamily="34" charset="-122"/>
                    <a:cs typeface="Aptos" pitchFamily="34" charset="-120"/>
                  </a:rPr>
                  <a:t>The drivers needed to create a sustainable access in a way that goes outside the NHS, and includes local authorities, libraries, broadband providers and community organisations (WHO, 2015).</a:t>
                </a:r>
                <a:endParaRPr lang="en-GB" sz="1400" noProof="0" dirty="0"/>
              </a:p>
            </p:txBody>
          </p:sp>
        </p:grpSp>
        <p:sp>
          <p:nvSpPr>
            <p:cNvPr id="35" name="Text 33"/>
            <p:cNvSpPr/>
            <p:nvPr/>
          </p:nvSpPr>
          <p:spPr>
            <a:xfrm>
              <a:off x="914400" y="5361587"/>
              <a:ext cx="10149840" cy="658367"/>
            </a:xfrm>
            <a:prstGeom prst="rect">
              <a:avLst/>
            </a:prstGeom>
            <a:solidFill>
              <a:srgbClr val="1E5D3D"/>
            </a:solidFill>
            <a:ln/>
          </p:spPr>
          <p:txBody>
            <a:bodyPr wrap="square" lIns="635" tIns="635" rIns="635" bIns="635" rtlCol="0" anchor="t">
              <a:normAutofit/>
            </a:bodyPr>
            <a:lstStyle/>
            <a:p>
              <a:pPr marL="0" indent="0" algn="ctr">
                <a:lnSpc>
                  <a:spcPct val="150000"/>
                </a:lnSpc>
                <a:buNone/>
              </a:pPr>
              <a:r>
                <a:rPr lang="en-US" sz="1400" b="1" noProof="0" dirty="0">
                  <a:solidFill>
                    <a:srgbClr val="FFFFFF"/>
                  </a:solidFill>
                  <a:latin typeface="Aptos" pitchFamily="34" charset="0"/>
                  <a:ea typeface="Aptos" pitchFamily="34" charset="-122"/>
                  <a:cs typeface="Aptos" pitchFamily="34" charset="-120"/>
                </a:rPr>
                <a:t>Governance test: Is the digital initiative enhancing care, secure, and involve the excluded populations and sustain non-digital paths?</a:t>
              </a:r>
              <a:endParaRPr lang="en-GB" sz="1400" noProof="0" dirty="0"/>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E03352C3-3DE7-A9D8-D527-3C5FBB38A542}"/>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EQUITY &amp; ACCESS</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Equity and Disparity: Who May Be Left Behind?</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14</a:t>
              </a:r>
              <a:endParaRPr lang="en-GB" sz="1600" noProof="0" dirty="0"/>
            </a:p>
          </p:txBody>
        </p:sp>
        <p:sp>
          <p:nvSpPr>
            <p:cNvPr id="27" name="Text 25"/>
            <p:cNvSpPr/>
            <p:nvPr/>
          </p:nvSpPr>
          <p:spPr>
            <a:xfrm>
              <a:off x="658368" y="1244142"/>
              <a:ext cx="10698480" cy="682194"/>
            </a:xfrm>
            <a:prstGeom prst="rect">
              <a:avLst/>
            </a:prstGeom>
            <a:noFill/>
            <a:ln/>
          </p:spPr>
          <p:txBody>
            <a:bodyPr wrap="square" lIns="762" tIns="762" rIns="762" bIns="762" rtlCol="0" anchor="t">
              <a:normAutofit/>
            </a:bodyPr>
            <a:lstStyle/>
            <a:p>
              <a:pPr marL="0" indent="0" algn="l">
                <a:lnSpc>
                  <a:spcPct val="150000"/>
                </a:lnSpc>
                <a:buNone/>
              </a:pPr>
              <a:r>
                <a:rPr lang="en-US" sz="1400" b="1" noProof="0" dirty="0">
                  <a:solidFill>
                    <a:srgbClr val="172B36"/>
                  </a:solidFill>
                  <a:latin typeface="Aptos" pitchFamily="34" charset="0"/>
                  <a:ea typeface="Aptos" pitchFamily="34" charset="-122"/>
                  <a:cs typeface="Aptos" pitchFamily="34" charset="-120"/>
                </a:rPr>
                <a:t>In the case of SDG 3.8, the question of interest is whether or not telehealth can enhance access to all populations, or only those who are already digitally confident.</a:t>
              </a:r>
            </a:p>
          </p:txBody>
        </p:sp>
        <p:grpSp>
          <p:nvGrpSpPr>
            <p:cNvPr id="43" name="Group 42">
              <a:extLst>
                <a:ext uri="{FF2B5EF4-FFF2-40B4-BE49-F238E27FC236}">
                  <a16:creationId xmlns:a16="http://schemas.microsoft.com/office/drawing/2014/main" id="{FB3FD6B5-B372-EAC0-4BA5-DB89A0EFA8DD}"/>
                </a:ext>
              </a:extLst>
            </p:cNvPr>
            <p:cNvGrpSpPr/>
            <p:nvPr/>
          </p:nvGrpSpPr>
          <p:grpSpPr>
            <a:xfrm>
              <a:off x="749808" y="2037109"/>
              <a:ext cx="10469880" cy="968189"/>
              <a:chOff x="749808" y="1945669"/>
              <a:chExt cx="10469880" cy="968189"/>
            </a:xfrm>
          </p:grpSpPr>
          <p:sp>
            <p:nvSpPr>
              <p:cNvPr id="28" name="Text 26"/>
              <p:cNvSpPr/>
              <p:nvPr/>
            </p:nvSpPr>
            <p:spPr>
              <a:xfrm>
                <a:off x="749808" y="1945669"/>
                <a:ext cx="4983480" cy="968189"/>
              </a:xfrm>
              <a:prstGeom prst="rect">
                <a:avLst/>
              </a:prstGeom>
              <a:solidFill>
                <a:srgbClr val="F4F7F8"/>
              </a:solidFill>
              <a:ln w="10160">
                <a:solidFill>
                  <a:srgbClr val="E3EBEE"/>
                </a:solidFill>
              </a:ln>
            </p:spPr>
            <p:txBody>
              <a:bodyPr wrap="square" lIns="508" tIns="508" rIns="508" bIns="508" rtlCol="0" anchor="t">
                <a:noAutofit/>
              </a:bodyPr>
              <a:lstStyle/>
              <a:p>
                <a:pPr marL="0" indent="0" algn="l">
                  <a:lnSpc>
                    <a:spcPct val="150000"/>
                  </a:lnSpc>
                  <a:buNone/>
                </a:pPr>
                <a:endParaRPr lang="en-GB" sz="1200" noProof="0" dirty="0"/>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The recent internet use is lower in adults aged 75 and above, compared to younger adults (Office for National Statistics, 2021).</a:t>
                </a:r>
              </a:p>
            </p:txBody>
          </p:sp>
          <p:sp>
            <p:nvSpPr>
              <p:cNvPr id="29" name="Text 27"/>
              <p:cNvSpPr/>
              <p:nvPr/>
            </p:nvSpPr>
            <p:spPr>
              <a:xfrm>
                <a:off x="749808" y="2020824"/>
                <a:ext cx="2011680" cy="182880"/>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Older adults</a:t>
                </a:r>
                <a:endParaRPr lang="en-GB" sz="1400" noProof="0" dirty="0"/>
              </a:p>
            </p:txBody>
          </p:sp>
          <p:sp>
            <p:nvSpPr>
              <p:cNvPr id="30" name="Text 28"/>
              <p:cNvSpPr/>
              <p:nvPr/>
            </p:nvSpPr>
            <p:spPr>
              <a:xfrm>
                <a:off x="6236208" y="1945670"/>
                <a:ext cx="4983480" cy="968188"/>
              </a:xfrm>
              <a:prstGeom prst="rect">
                <a:avLst/>
              </a:prstGeom>
              <a:solidFill>
                <a:srgbClr val="F4F7F8"/>
              </a:solidFill>
              <a:ln w="10160">
                <a:solidFill>
                  <a:srgbClr val="E3EBEE"/>
                </a:solidFill>
              </a:ln>
            </p:spPr>
            <p:txBody>
              <a:bodyPr wrap="square" lIns="508" tIns="508" rIns="508" bIns="508" rtlCol="0" anchor="t">
                <a:normAutofit/>
              </a:bodyPr>
              <a:lstStyle/>
              <a:p>
                <a:pPr marL="0" indent="0" algn="l">
                  <a:lnSpc>
                    <a:spcPct val="150000"/>
                  </a:lnSpc>
                  <a:buNone/>
                </a:pPr>
                <a:endParaRPr lang="en-GB" sz="1200" noProof="0" dirty="0"/>
              </a:p>
              <a:p>
                <a:pPr marL="0" indent="0" algn="l">
                  <a:lnSpc>
                    <a:spcPct val="150000"/>
                  </a:lnSpc>
                  <a:buNone/>
                </a:pPr>
                <a:endParaRPr lang="en-GB" sz="600" noProof="0" dirty="0">
                  <a:solidFill>
                    <a:srgbClr val="172B36"/>
                  </a:solidFill>
                  <a:latin typeface="Aptos" pitchFamily="34" charset="0"/>
                  <a:ea typeface="Aptos" pitchFamily="34" charset="-122"/>
                  <a:cs typeface="Aptos" pitchFamily="34" charset="-120"/>
                </a:endParaRPr>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Digital access can be influenced by the cost of devices, data and broadband (Ofcom, 2025).</a:t>
                </a:r>
                <a:endParaRPr lang="en-GB" sz="1200" noProof="0" dirty="0"/>
              </a:p>
            </p:txBody>
          </p:sp>
          <p:sp>
            <p:nvSpPr>
              <p:cNvPr id="31" name="Text 29"/>
              <p:cNvSpPr/>
              <p:nvPr/>
            </p:nvSpPr>
            <p:spPr>
              <a:xfrm>
                <a:off x="6236208" y="2020824"/>
                <a:ext cx="2011680" cy="182880"/>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Low-income groups</a:t>
                </a:r>
                <a:endParaRPr lang="en-GB" sz="1400" noProof="0" dirty="0"/>
              </a:p>
            </p:txBody>
          </p:sp>
        </p:grpSp>
        <p:grpSp>
          <p:nvGrpSpPr>
            <p:cNvPr id="42" name="Group 41">
              <a:extLst>
                <a:ext uri="{FF2B5EF4-FFF2-40B4-BE49-F238E27FC236}">
                  <a16:creationId xmlns:a16="http://schemas.microsoft.com/office/drawing/2014/main" id="{B5891CE2-5AB7-5282-CEF8-3A77D0FD1FCF}"/>
                </a:ext>
              </a:extLst>
            </p:cNvPr>
            <p:cNvGrpSpPr/>
            <p:nvPr/>
          </p:nvGrpSpPr>
          <p:grpSpPr>
            <a:xfrm>
              <a:off x="749808" y="3116071"/>
              <a:ext cx="10469880" cy="1075120"/>
              <a:chOff x="749808" y="2953511"/>
              <a:chExt cx="10469880" cy="1075120"/>
            </a:xfrm>
          </p:grpSpPr>
          <p:sp>
            <p:nvSpPr>
              <p:cNvPr id="32" name="Text 30"/>
              <p:cNvSpPr/>
              <p:nvPr/>
            </p:nvSpPr>
            <p:spPr>
              <a:xfrm>
                <a:off x="749808" y="3026175"/>
                <a:ext cx="4983480" cy="1002456"/>
              </a:xfrm>
              <a:prstGeom prst="rect">
                <a:avLst/>
              </a:prstGeom>
              <a:solidFill>
                <a:srgbClr val="F4F7F8"/>
              </a:solidFill>
              <a:ln w="10160">
                <a:solidFill>
                  <a:srgbClr val="E3EBEE"/>
                </a:solidFill>
              </a:ln>
            </p:spPr>
            <p:txBody>
              <a:bodyPr wrap="square" lIns="508" tIns="508" rIns="508" bIns="508" rtlCol="0" anchor="t">
                <a:noAutofit/>
              </a:bodyPr>
              <a:lstStyle/>
              <a:p>
                <a:pPr marL="0" indent="0" algn="l">
                  <a:lnSpc>
                    <a:spcPct val="150000"/>
                  </a:lnSpc>
                  <a:buNone/>
                </a:pPr>
                <a:endParaRPr lang="en-GB" sz="1200" noProof="0" dirty="0"/>
              </a:p>
              <a:p>
                <a:pPr marL="0" indent="0" algn="l">
                  <a:lnSpc>
                    <a:spcPct val="150000"/>
                  </a:lnSpc>
                  <a:buNone/>
                </a:pPr>
                <a:endParaRPr lang="en-GB" sz="600" noProof="0" dirty="0"/>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The digital services should have accessible design and options (NHS England, 2023).</a:t>
                </a:r>
                <a:endParaRPr lang="en-GB" sz="1200" noProof="0" dirty="0"/>
              </a:p>
            </p:txBody>
          </p:sp>
          <p:sp>
            <p:nvSpPr>
              <p:cNvPr id="33" name="Text 31"/>
              <p:cNvSpPr/>
              <p:nvPr/>
            </p:nvSpPr>
            <p:spPr>
              <a:xfrm>
                <a:off x="749808" y="3100832"/>
                <a:ext cx="2011680" cy="182880"/>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Disabled people</a:t>
                </a:r>
                <a:endParaRPr lang="en-GB" sz="1400" noProof="0" dirty="0"/>
              </a:p>
            </p:txBody>
          </p:sp>
          <p:sp>
            <p:nvSpPr>
              <p:cNvPr id="34" name="Text 32"/>
              <p:cNvSpPr/>
              <p:nvPr/>
            </p:nvSpPr>
            <p:spPr>
              <a:xfrm>
                <a:off x="6236208" y="2953511"/>
                <a:ext cx="4983480" cy="1075119"/>
              </a:xfrm>
              <a:prstGeom prst="rect">
                <a:avLst/>
              </a:prstGeom>
              <a:solidFill>
                <a:srgbClr val="F4F7F8"/>
              </a:solidFill>
              <a:ln w="10160">
                <a:solidFill>
                  <a:srgbClr val="E3EBEE"/>
                </a:solidFill>
              </a:ln>
            </p:spPr>
            <p:txBody>
              <a:bodyPr wrap="square" lIns="508" tIns="508" rIns="508" bIns="508" rtlCol="0" anchor="t">
                <a:noAutofit/>
              </a:bodyPr>
              <a:lstStyle/>
              <a:p>
                <a:pPr marL="0" indent="0" algn="l">
                  <a:lnSpc>
                    <a:spcPct val="150000"/>
                  </a:lnSpc>
                  <a:buNone/>
                </a:pPr>
                <a:endParaRPr lang="en-GB" sz="1200" noProof="0" dirty="0"/>
              </a:p>
              <a:p>
                <a:pPr marL="0" indent="0" algn="l">
                  <a:lnSpc>
                    <a:spcPct val="150000"/>
                  </a:lnSpc>
                  <a:buNone/>
                </a:pPr>
                <a:endParaRPr lang="en-GB" sz="600" noProof="0" dirty="0">
                  <a:solidFill>
                    <a:srgbClr val="172B36"/>
                  </a:solidFill>
                  <a:latin typeface="Aptos" pitchFamily="34" charset="0"/>
                  <a:ea typeface="Aptos" pitchFamily="34" charset="-122"/>
                  <a:cs typeface="Aptos" pitchFamily="34" charset="-120"/>
                </a:endParaRPr>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Without any language support or health literacy, online systems can be challenging (NHS England, 2023).</a:t>
                </a:r>
                <a:endParaRPr lang="en-GB" sz="1200" noProof="0" dirty="0"/>
              </a:p>
            </p:txBody>
          </p:sp>
          <p:sp>
            <p:nvSpPr>
              <p:cNvPr id="35" name="Text 33"/>
              <p:cNvSpPr/>
              <p:nvPr/>
            </p:nvSpPr>
            <p:spPr>
              <a:xfrm>
                <a:off x="6236208" y="3075174"/>
                <a:ext cx="2523744" cy="230381"/>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Language / literacy barriers</a:t>
                </a:r>
                <a:endParaRPr lang="en-GB" sz="1400" noProof="0" dirty="0"/>
              </a:p>
            </p:txBody>
          </p:sp>
        </p:grpSp>
        <p:grpSp>
          <p:nvGrpSpPr>
            <p:cNvPr id="41" name="Group 40">
              <a:extLst>
                <a:ext uri="{FF2B5EF4-FFF2-40B4-BE49-F238E27FC236}">
                  <a16:creationId xmlns:a16="http://schemas.microsoft.com/office/drawing/2014/main" id="{B7BD216A-0867-1426-1654-C7EEFD4E10B1}"/>
                </a:ext>
              </a:extLst>
            </p:cNvPr>
            <p:cNvGrpSpPr/>
            <p:nvPr/>
          </p:nvGrpSpPr>
          <p:grpSpPr>
            <a:xfrm>
              <a:off x="749808" y="4350129"/>
              <a:ext cx="10469880" cy="1051930"/>
              <a:chOff x="749808" y="4186936"/>
              <a:chExt cx="10469880" cy="1051930"/>
            </a:xfrm>
          </p:grpSpPr>
          <p:sp>
            <p:nvSpPr>
              <p:cNvPr id="36" name="Text 34"/>
              <p:cNvSpPr/>
              <p:nvPr/>
            </p:nvSpPr>
            <p:spPr>
              <a:xfrm>
                <a:off x="749808" y="4186936"/>
                <a:ext cx="4983480" cy="885892"/>
              </a:xfrm>
              <a:prstGeom prst="rect">
                <a:avLst/>
              </a:prstGeom>
              <a:solidFill>
                <a:srgbClr val="F4F7F8"/>
              </a:solidFill>
              <a:ln w="10160">
                <a:solidFill>
                  <a:srgbClr val="E3EBEE"/>
                </a:solidFill>
              </a:ln>
            </p:spPr>
            <p:txBody>
              <a:bodyPr wrap="square" lIns="508" tIns="508" rIns="508" bIns="508" rtlCol="0" anchor="t">
                <a:normAutofit/>
              </a:bodyPr>
              <a:lstStyle/>
              <a:p>
                <a:pPr marL="0" indent="0" algn="l">
                  <a:lnSpc>
                    <a:spcPct val="150000"/>
                  </a:lnSpc>
                  <a:buNone/>
                </a:pPr>
                <a:endParaRPr lang="en-GB" sz="1200" noProof="0" dirty="0"/>
              </a:p>
              <a:p>
                <a:pPr marL="0" indent="0" algn="l">
                  <a:lnSpc>
                    <a:spcPct val="150000"/>
                  </a:lnSpc>
                  <a:buNone/>
                </a:pPr>
                <a:endParaRPr lang="en-GB" sz="600" noProof="0" dirty="0">
                  <a:solidFill>
                    <a:srgbClr val="172B36"/>
                  </a:solidFill>
                  <a:latin typeface="Aptos" pitchFamily="34" charset="0"/>
                  <a:ea typeface="Aptos" pitchFamily="34" charset="-122"/>
                  <a:cs typeface="Aptos" pitchFamily="34" charset="-120"/>
                </a:endParaRPr>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Remote consultation can be impacted by connectivity (Ofcom, 2025).</a:t>
                </a:r>
                <a:endParaRPr lang="en-GB" sz="1200" noProof="0" dirty="0"/>
              </a:p>
            </p:txBody>
          </p:sp>
          <p:sp>
            <p:nvSpPr>
              <p:cNvPr id="37" name="Text 35"/>
              <p:cNvSpPr/>
              <p:nvPr/>
            </p:nvSpPr>
            <p:spPr>
              <a:xfrm>
                <a:off x="749808" y="4320032"/>
                <a:ext cx="2011680" cy="182880"/>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Rural communities</a:t>
                </a:r>
                <a:endParaRPr lang="en-GB" sz="1400" noProof="0" dirty="0"/>
              </a:p>
            </p:txBody>
          </p:sp>
          <p:sp>
            <p:nvSpPr>
              <p:cNvPr id="38" name="Text 36"/>
              <p:cNvSpPr/>
              <p:nvPr/>
            </p:nvSpPr>
            <p:spPr>
              <a:xfrm>
                <a:off x="6236208" y="4186936"/>
                <a:ext cx="4983480" cy="1051930"/>
              </a:xfrm>
              <a:prstGeom prst="rect">
                <a:avLst/>
              </a:prstGeom>
              <a:solidFill>
                <a:srgbClr val="F4F7F8"/>
              </a:solidFill>
              <a:ln w="10160">
                <a:solidFill>
                  <a:srgbClr val="E3EBEE"/>
                </a:solidFill>
              </a:ln>
            </p:spPr>
            <p:txBody>
              <a:bodyPr wrap="square" lIns="508" tIns="508" rIns="508" bIns="508" rtlCol="0" anchor="t">
                <a:noAutofit/>
              </a:bodyPr>
              <a:lstStyle/>
              <a:p>
                <a:pPr marL="0" indent="0" algn="l">
                  <a:lnSpc>
                    <a:spcPct val="150000"/>
                  </a:lnSpc>
                  <a:buNone/>
                </a:pPr>
                <a:endParaRPr lang="en-GB" sz="1200" noProof="0" dirty="0"/>
              </a:p>
              <a:p>
                <a:pPr marL="0" indent="0" algn="l">
                  <a:lnSpc>
                    <a:spcPct val="150000"/>
                  </a:lnSpc>
                  <a:buNone/>
                </a:pPr>
                <a:endParaRPr lang="en-GB" sz="600" noProof="0" dirty="0">
                  <a:solidFill>
                    <a:srgbClr val="172B36"/>
                  </a:solidFill>
                  <a:latin typeface="Aptos" pitchFamily="34" charset="0"/>
                  <a:ea typeface="Aptos" pitchFamily="34" charset="-122"/>
                  <a:cs typeface="Aptos" pitchFamily="34" charset="-120"/>
                </a:endParaRPr>
              </a:p>
              <a:p>
                <a:pPr marL="0" indent="0" algn="l">
                  <a:lnSpc>
                    <a:spcPct val="150000"/>
                  </a:lnSpc>
                  <a:buNone/>
                </a:pPr>
                <a:r>
                  <a:rPr lang="en-US" sz="1200" noProof="0" dirty="0">
                    <a:solidFill>
                      <a:srgbClr val="172B36"/>
                    </a:solidFill>
                    <a:latin typeface="Aptos" pitchFamily="34" charset="0"/>
                    <a:ea typeface="Aptos" pitchFamily="34" charset="-122"/>
                    <a:cs typeface="Aptos" pitchFamily="34" charset="-120"/>
                  </a:rPr>
                  <a:t>Digital care access can be impacted by missing personal space, a device or address remains constant (NHS England, 2023).</a:t>
                </a:r>
                <a:endParaRPr lang="en-GB" sz="1200" noProof="0" dirty="0"/>
              </a:p>
            </p:txBody>
          </p:sp>
          <p:sp>
            <p:nvSpPr>
              <p:cNvPr id="39" name="Text 37"/>
              <p:cNvSpPr/>
              <p:nvPr/>
            </p:nvSpPr>
            <p:spPr>
              <a:xfrm>
                <a:off x="6236208" y="4346089"/>
                <a:ext cx="2631440" cy="182880"/>
              </a:xfrm>
              <a:prstGeom prst="rect">
                <a:avLst/>
              </a:prstGeom>
              <a:noFill/>
              <a:ln/>
            </p:spPr>
            <p:txBody>
              <a:bodyPr wrap="square" lIns="0" tIns="0" rIns="0" bIns="0" rtlCol="0" anchor="t">
                <a:noAutofit/>
              </a:bodyPr>
              <a:lstStyle/>
              <a:p>
                <a:pPr marL="0" indent="0" algn="l">
                  <a:buNone/>
                </a:pPr>
                <a:r>
                  <a:rPr lang="en-GB" sz="1400" b="1" noProof="0" dirty="0">
                    <a:solidFill>
                      <a:srgbClr val="4C9F38"/>
                    </a:solidFill>
                    <a:latin typeface="Aptos" pitchFamily="34" charset="0"/>
                    <a:ea typeface="Aptos" pitchFamily="34" charset="-122"/>
                    <a:cs typeface="Aptos" pitchFamily="34" charset="-120"/>
                  </a:rPr>
                  <a:t>Homeless / unstable housing</a:t>
                </a:r>
                <a:endParaRPr lang="en-GB" sz="1400" noProof="0" dirty="0"/>
              </a:p>
            </p:txBody>
          </p:sp>
        </p:grpSp>
        <p:sp>
          <p:nvSpPr>
            <p:cNvPr id="40" name="Text 38"/>
            <p:cNvSpPr/>
            <p:nvPr/>
          </p:nvSpPr>
          <p:spPr>
            <a:xfrm>
              <a:off x="1158240" y="5493452"/>
              <a:ext cx="9966960" cy="787890"/>
            </a:xfrm>
            <a:prstGeom prst="rect">
              <a:avLst/>
            </a:prstGeom>
            <a:solidFill>
              <a:srgbClr val="1E5D3D"/>
            </a:solidFill>
            <a:ln/>
          </p:spPr>
          <p:txBody>
            <a:bodyPr wrap="square" lIns="635" tIns="635" rIns="635" bIns="635" rtlCol="0" anchor="t">
              <a:noAutofit/>
            </a:bodyPr>
            <a:lstStyle/>
            <a:p>
              <a:pPr marL="0" indent="0" algn="ctr">
                <a:lnSpc>
                  <a:spcPct val="150000"/>
                </a:lnSpc>
                <a:buNone/>
              </a:pPr>
              <a:r>
                <a:rPr lang="en-US" sz="1400" b="1" noProof="0" dirty="0">
                  <a:solidFill>
                    <a:srgbClr val="FFFFFF"/>
                  </a:solidFill>
                  <a:latin typeface="Aptos" pitchFamily="34" charset="0"/>
                  <a:ea typeface="Aptos" pitchFamily="34" charset="-122"/>
                  <a:cs typeface="Aptos" pitchFamily="34" charset="-120"/>
                </a:rPr>
                <a:t>Equity judgement: Digital health has the potential to decrease access barriers to some people, but it can increase disparities in case the digital path becomes the path of least resistance toward care.</a:t>
              </a:r>
              <a:endParaRPr lang="en-GB" sz="1400" noProof="0" dirty="0"/>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669346AB-98D8-CFF6-B04D-E11E08FC08E4}"/>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19" name="Text 17"/>
            <p:cNvSpPr/>
            <p:nvPr/>
          </p:nvSpPr>
          <p:spPr>
            <a:xfrm>
              <a:off x="502920" y="256032"/>
              <a:ext cx="2651760" cy="201168"/>
            </a:xfrm>
            <a:prstGeom prst="rect">
              <a:avLst/>
            </a:prstGeom>
            <a:noFill/>
            <a:ln/>
          </p:spPr>
          <p:txBody>
            <a:bodyPr wrap="square" lIns="0" tIns="0" rIns="0" bIns="0" rtlCol="0" anchor="ctr"/>
            <a:lstStyle/>
            <a:p>
              <a:pPr marL="0" indent="0">
                <a:buNone/>
              </a:pPr>
              <a:r>
                <a:rPr lang="en-GB" sz="850" b="1" noProof="0" dirty="0">
                  <a:solidFill>
                    <a:srgbClr val="4C9F38"/>
                  </a:solidFill>
                  <a:latin typeface="Aptos" pitchFamily="34" charset="0"/>
                  <a:ea typeface="Aptos" pitchFamily="34" charset="-122"/>
                  <a:cs typeface="Aptos" pitchFamily="34" charset="-120"/>
                </a:rPr>
                <a:t>EVALUATION</a:t>
              </a:r>
              <a:endParaRPr lang="en-GB" sz="850"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Critical Evaluation and Recommendations</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15</a:t>
              </a:r>
              <a:endParaRPr lang="en-GB" sz="1600" noProof="0" dirty="0"/>
            </a:p>
          </p:txBody>
        </p:sp>
        <p:sp>
          <p:nvSpPr>
            <p:cNvPr id="27" name="Text 25"/>
            <p:cNvSpPr/>
            <p:nvPr/>
          </p:nvSpPr>
          <p:spPr>
            <a:xfrm>
              <a:off x="685800" y="1247648"/>
              <a:ext cx="274320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Overall judgement</a:t>
              </a:r>
              <a:endParaRPr lang="en-GB" sz="1600" noProof="0" dirty="0"/>
            </a:p>
          </p:txBody>
        </p:sp>
        <p:sp>
          <p:nvSpPr>
            <p:cNvPr id="28" name="Text 26"/>
            <p:cNvSpPr/>
            <p:nvPr/>
          </p:nvSpPr>
          <p:spPr>
            <a:xfrm>
              <a:off x="685800" y="1501648"/>
              <a:ext cx="10469880" cy="658368"/>
            </a:xfrm>
            <a:prstGeom prst="rect">
              <a:avLst/>
            </a:prstGeom>
            <a:noFill/>
            <a:ln/>
          </p:spPr>
          <p:txBody>
            <a:bodyPr wrap="square" lIns="762" tIns="762" rIns="762" bIns="762" rtlCol="0" anchor="t">
              <a:normAutofit/>
            </a:bodyPr>
            <a:lstStyle/>
            <a:p>
              <a:pPr marL="0" indent="0" algn="l">
                <a:lnSpc>
                  <a:spcPct val="150000"/>
                </a:lnSpc>
                <a:buNone/>
              </a:pPr>
              <a:r>
                <a:rPr lang="en-US" sz="1400" b="1" noProof="0" dirty="0">
                  <a:solidFill>
                    <a:srgbClr val="172B36"/>
                  </a:solidFill>
                  <a:latin typeface="Aptos" pitchFamily="34" charset="0"/>
                  <a:ea typeface="Aptos" pitchFamily="34" charset="-122"/>
                  <a:cs typeface="Aptos" pitchFamily="34" charset="-120"/>
                </a:rPr>
                <a:t>The digital inclusion of telehealth and digital health can enhance SDG Target 3.8 by enabling better access and service sustainability, but only when it is seen as health equity and not as an afterthought of the technological aspect.</a:t>
              </a:r>
              <a:endParaRPr lang="en-GB" sz="1400" noProof="0" dirty="0"/>
            </a:p>
          </p:txBody>
        </p:sp>
        <p:sp>
          <p:nvSpPr>
            <p:cNvPr id="29" name="Text 27"/>
            <p:cNvSpPr/>
            <p:nvPr/>
          </p:nvSpPr>
          <p:spPr>
            <a:xfrm>
              <a:off x="685800" y="2290782"/>
              <a:ext cx="201168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Strengths</a:t>
              </a:r>
              <a:endParaRPr lang="en-GB" sz="1600" noProof="0" dirty="0"/>
            </a:p>
          </p:txBody>
        </p:sp>
        <p:sp>
          <p:nvSpPr>
            <p:cNvPr id="30" name="Text 28"/>
            <p:cNvSpPr/>
            <p:nvPr/>
          </p:nvSpPr>
          <p:spPr>
            <a:xfrm>
              <a:off x="685800" y="2660308"/>
              <a:ext cx="4983480" cy="1843524"/>
            </a:xfrm>
            <a:prstGeom prst="rect">
              <a:avLst/>
            </a:prstGeom>
            <a:noFill/>
            <a:ln/>
          </p:spPr>
          <p:txBody>
            <a:bodyPr wrap="square" lIns="762" tIns="762" rIns="762" bIns="762" rtlCol="0" anchor="t">
              <a:noAutofit/>
            </a:bodyPr>
            <a:lstStyle/>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Easy access to records and appointments, convenience in prescription access (NHS England Digital, 2026).</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Remote consultation can save on travelling and offer flexibility (Nuffield Trust, 2022).</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Virtual wards are able to assist in home-based care (NHS England, 2024).</a:t>
              </a:r>
              <a:endParaRPr lang="en-GB" sz="1300" noProof="0" dirty="0"/>
            </a:p>
          </p:txBody>
        </p:sp>
        <p:sp>
          <p:nvSpPr>
            <p:cNvPr id="31" name="Text 29"/>
            <p:cNvSpPr/>
            <p:nvPr/>
          </p:nvSpPr>
          <p:spPr>
            <a:xfrm>
              <a:off x="6400800" y="2414984"/>
              <a:ext cx="2377440" cy="228600"/>
            </a:xfrm>
            <a:prstGeom prst="rect">
              <a:avLst/>
            </a:prstGeom>
            <a:noFill/>
            <a:ln/>
          </p:spPr>
          <p:txBody>
            <a:bodyPr wrap="square" lIns="0" tIns="0" rIns="0" bIns="0" rtlCol="0" anchor="t">
              <a:noAutofit/>
            </a:bodyPr>
            <a:lstStyle/>
            <a:p>
              <a:pPr marL="0" indent="0" algn="l">
                <a:buNone/>
              </a:pPr>
              <a:r>
                <a:rPr lang="en-GB" sz="1600" b="1" noProof="0" dirty="0">
                  <a:solidFill>
                    <a:srgbClr val="D94343"/>
                  </a:solidFill>
                  <a:latin typeface="Aptos" pitchFamily="34" charset="0"/>
                  <a:ea typeface="Aptos" pitchFamily="34" charset="-122"/>
                  <a:cs typeface="Aptos" pitchFamily="34" charset="-120"/>
                </a:rPr>
                <a:t>Weaknesses / risks</a:t>
              </a:r>
              <a:endParaRPr lang="en-GB" sz="1600" noProof="0" dirty="0"/>
            </a:p>
          </p:txBody>
        </p:sp>
        <p:sp>
          <p:nvSpPr>
            <p:cNvPr id="32" name="Text 30"/>
            <p:cNvSpPr/>
            <p:nvPr/>
          </p:nvSpPr>
          <p:spPr>
            <a:xfrm>
              <a:off x="6400800" y="2743199"/>
              <a:ext cx="4983480" cy="2043487"/>
            </a:xfrm>
            <a:prstGeom prst="rect">
              <a:avLst/>
            </a:prstGeom>
            <a:noFill/>
            <a:ln/>
          </p:spPr>
          <p:txBody>
            <a:bodyPr wrap="square" lIns="762" tIns="762" rIns="762" bIns="762" rtlCol="0" anchor="t">
              <a:noAutofit/>
            </a:bodyPr>
            <a:lstStyle/>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Digital exclusion can be a barrier to access vital services (Ofcom, 2025).</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Remote care is not able to detect physical symptoms or intricate communication requirements (Nuffield Trust, 2022).</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It is possible to replicate the inverse care law by using digital-first delivery, provided that high-need groups are not taken into account (Hart, 1971; Marmot, 2020).</a:t>
              </a:r>
              <a:endParaRPr lang="en-GB" sz="1300" noProof="0" dirty="0"/>
            </a:p>
          </p:txBody>
        </p:sp>
        <p:sp>
          <p:nvSpPr>
            <p:cNvPr id="33" name="Text 31"/>
            <p:cNvSpPr/>
            <p:nvPr/>
          </p:nvSpPr>
          <p:spPr>
            <a:xfrm>
              <a:off x="685800" y="4629206"/>
              <a:ext cx="2377440" cy="228600"/>
            </a:xfrm>
            <a:prstGeom prst="rect">
              <a:avLst/>
            </a:prstGeom>
            <a:noFill/>
            <a:ln/>
          </p:spPr>
          <p:txBody>
            <a:bodyPr wrap="square" lIns="0" tIns="0" rIns="0" bIns="0" rtlCol="0" anchor="t">
              <a:noAutofit/>
            </a:bodyPr>
            <a:lstStyle/>
            <a:p>
              <a:pPr marL="0" indent="0" algn="l">
                <a:buNone/>
              </a:pPr>
              <a:r>
                <a:rPr lang="en-GB" sz="1600" b="1" noProof="0" dirty="0">
                  <a:solidFill>
                    <a:srgbClr val="4C9F38"/>
                  </a:solidFill>
                  <a:latin typeface="Aptos" pitchFamily="34" charset="0"/>
                  <a:ea typeface="Aptos" pitchFamily="34" charset="-122"/>
                  <a:cs typeface="Aptos" pitchFamily="34" charset="-120"/>
                </a:rPr>
                <a:t>Recommendations</a:t>
              </a:r>
              <a:endParaRPr lang="en-GB" sz="1600" noProof="0" dirty="0"/>
            </a:p>
          </p:txBody>
        </p:sp>
        <p:sp>
          <p:nvSpPr>
            <p:cNvPr id="34" name="Text 32"/>
            <p:cNvSpPr/>
            <p:nvPr/>
          </p:nvSpPr>
          <p:spPr>
            <a:xfrm>
              <a:off x="685800" y="4942540"/>
              <a:ext cx="7381240" cy="1613647"/>
            </a:xfrm>
            <a:prstGeom prst="rect">
              <a:avLst/>
            </a:prstGeom>
            <a:noFill/>
            <a:ln/>
          </p:spPr>
          <p:txBody>
            <a:bodyPr wrap="square" lIns="762" tIns="762" rIns="762" bIns="762" rtlCol="0" anchor="t">
              <a:noAutofit/>
            </a:bodyPr>
            <a:lstStyle/>
            <a:p>
              <a:pPr marL="285750" indent="-285750" algn="l">
                <a:lnSpc>
                  <a:spcPct val="150000"/>
                </a:lnSpc>
                <a:buFont typeface="Arial" panose="020B0604020202020204" pitchFamily="34" charset="0"/>
                <a:buChar char="•"/>
              </a:pPr>
              <a:r>
                <a:rPr lang="en-GB" sz="1300" noProof="0" dirty="0">
                  <a:solidFill>
                    <a:srgbClr val="172B36"/>
                  </a:solidFill>
                  <a:latin typeface="Aptos" pitchFamily="34" charset="0"/>
                  <a:ea typeface="Aptos" pitchFamily="34" charset="-122"/>
                  <a:cs typeface="Aptos" pitchFamily="34" charset="-120"/>
                </a:rPr>
                <a:t>Keep hybrid access: digital, phone and face-to-face routes (NHS England, 2023).</a:t>
              </a:r>
              <a:endParaRPr lang="en-GB" sz="1300" noProof="0" dirty="0"/>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Support digital skills by GP surgeries, libraries and community hubs.</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Track the use of digital services by age, deprivation, disability, ethnicity and language.</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Co-design digital services to be used by excluded groups, not just with them.</a:t>
              </a:r>
            </a:p>
            <a:p>
              <a:pPr marL="285750" indent="-285750" algn="l">
                <a:lnSpc>
                  <a:spcPct val="150000"/>
                </a:lnSpc>
                <a:buFont typeface="Arial" panose="020B0604020202020204" pitchFamily="34" charset="0"/>
                <a:buChar char="•"/>
              </a:pPr>
              <a:r>
                <a:rPr lang="en-US" sz="1300" noProof="0" dirty="0">
                  <a:solidFill>
                    <a:srgbClr val="172B36"/>
                  </a:solidFill>
                  <a:latin typeface="Aptos" pitchFamily="34" charset="0"/>
                  <a:ea typeface="Aptos" pitchFamily="34" charset="-122"/>
                  <a:cs typeface="Aptos" pitchFamily="34" charset="-120"/>
                </a:rPr>
                <a:t>Scale digital technologies using NICE standards (NICE, 2019).</a:t>
              </a:r>
              <a:endParaRPr lang="en-GB" sz="1300" noProof="0" dirty="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0081C75-7DB0-9FEF-46C7-94F874E45729}"/>
              </a:ext>
            </a:extLst>
          </p:cNvPr>
          <p:cNvGrpSpPr/>
          <p:nvPr/>
        </p:nvGrpSpPr>
        <p:grpSpPr>
          <a:xfrm>
            <a:off x="0" y="0"/>
            <a:ext cx="11951208" cy="6852513"/>
            <a:chOff x="0" y="0"/>
            <a:chExt cx="11951208" cy="6852513"/>
          </a:xfrm>
        </p:grpSpPr>
        <p:sp>
          <p:nvSpPr>
            <p:cNvPr id="2" name="Shape 0"/>
            <p:cNvSpPr/>
            <p:nvPr/>
          </p:nvSpPr>
          <p:spPr>
            <a:xfrm>
              <a:off x="0" y="0"/>
              <a:ext cx="164592" cy="397925"/>
            </a:xfrm>
            <a:prstGeom prst="rect">
              <a:avLst/>
            </a:prstGeom>
            <a:solidFill>
              <a:srgbClr val="E5243B"/>
            </a:solidFill>
            <a:ln w="12700">
              <a:solidFill>
                <a:srgbClr val="E5243B"/>
              </a:solidFill>
              <a:prstDash val="solid"/>
            </a:ln>
          </p:spPr>
          <p:txBody>
            <a:bodyPr/>
            <a:lstStyle/>
            <a:p>
              <a:endParaRPr lang="en-GB" noProof="0" dirty="0"/>
            </a:p>
          </p:txBody>
        </p:sp>
        <p:sp>
          <p:nvSpPr>
            <p:cNvPr id="3" name="Shape 1"/>
            <p:cNvSpPr/>
            <p:nvPr/>
          </p:nvSpPr>
          <p:spPr>
            <a:xfrm>
              <a:off x="0" y="403412"/>
              <a:ext cx="164592" cy="397925"/>
            </a:xfrm>
            <a:prstGeom prst="rect">
              <a:avLst/>
            </a:prstGeom>
            <a:solidFill>
              <a:srgbClr val="DDA63A"/>
            </a:solidFill>
            <a:ln w="12700">
              <a:solidFill>
                <a:srgbClr val="DDA63A"/>
              </a:solidFill>
              <a:prstDash val="solid"/>
            </a:ln>
          </p:spPr>
          <p:txBody>
            <a:bodyPr/>
            <a:lstStyle/>
            <a:p>
              <a:endParaRPr lang="en-GB" noProof="0" dirty="0"/>
            </a:p>
          </p:txBody>
        </p:sp>
        <p:sp>
          <p:nvSpPr>
            <p:cNvPr id="4" name="Shape 2"/>
            <p:cNvSpPr/>
            <p:nvPr/>
          </p:nvSpPr>
          <p:spPr>
            <a:xfrm>
              <a:off x="0" y="806824"/>
              <a:ext cx="164592" cy="397925"/>
            </a:xfrm>
            <a:prstGeom prst="rect">
              <a:avLst/>
            </a:prstGeom>
            <a:solidFill>
              <a:srgbClr val="4C9F38"/>
            </a:solidFill>
            <a:ln w="12700">
              <a:solidFill>
                <a:srgbClr val="4C9F38"/>
              </a:solidFill>
              <a:prstDash val="solid"/>
            </a:ln>
          </p:spPr>
          <p:txBody>
            <a:bodyPr/>
            <a:lstStyle/>
            <a:p>
              <a:endParaRPr lang="en-GB" noProof="0" dirty="0"/>
            </a:p>
          </p:txBody>
        </p:sp>
        <p:sp>
          <p:nvSpPr>
            <p:cNvPr id="5" name="Shape 3"/>
            <p:cNvSpPr/>
            <p:nvPr/>
          </p:nvSpPr>
          <p:spPr>
            <a:xfrm>
              <a:off x="0" y="1210235"/>
              <a:ext cx="164592" cy="397925"/>
            </a:xfrm>
            <a:prstGeom prst="rect">
              <a:avLst/>
            </a:prstGeom>
            <a:solidFill>
              <a:srgbClr val="C5192D"/>
            </a:solidFill>
            <a:ln w="12700">
              <a:solidFill>
                <a:srgbClr val="C5192D"/>
              </a:solidFill>
              <a:prstDash val="solid"/>
            </a:ln>
          </p:spPr>
          <p:txBody>
            <a:bodyPr/>
            <a:lstStyle/>
            <a:p>
              <a:endParaRPr lang="en-GB" noProof="0" dirty="0"/>
            </a:p>
          </p:txBody>
        </p:sp>
        <p:sp>
          <p:nvSpPr>
            <p:cNvPr id="6" name="Shape 4"/>
            <p:cNvSpPr/>
            <p:nvPr/>
          </p:nvSpPr>
          <p:spPr>
            <a:xfrm>
              <a:off x="0" y="1613647"/>
              <a:ext cx="164592" cy="397925"/>
            </a:xfrm>
            <a:prstGeom prst="rect">
              <a:avLst/>
            </a:prstGeom>
            <a:solidFill>
              <a:srgbClr val="FF3A21"/>
            </a:solidFill>
            <a:ln w="12700">
              <a:solidFill>
                <a:srgbClr val="FF3A21"/>
              </a:solidFill>
              <a:prstDash val="solid"/>
            </a:ln>
          </p:spPr>
          <p:txBody>
            <a:bodyPr/>
            <a:lstStyle/>
            <a:p>
              <a:endParaRPr lang="en-GB" noProof="0" dirty="0"/>
            </a:p>
          </p:txBody>
        </p:sp>
        <p:sp>
          <p:nvSpPr>
            <p:cNvPr id="7" name="Shape 5"/>
            <p:cNvSpPr/>
            <p:nvPr/>
          </p:nvSpPr>
          <p:spPr>
            <a:xfrm>
              <a:off x="0" y="2017059"/>
              <a:ext cx="164592" cy="397925"/>
            </a:xfrm>
            <a:prstGeom prst="rect">
              <a:avLst/>
            </a:prstGeom>
            <a:solidFill>
              <a:srgbClr val="26BDE2"/>
            </a:solidFill>
            <a:ln w="12700">
              <a:solidFill>
                <a:srgbClr val="26BDE2"/>
              </a:solidFill>
              <a:prstDash val="solid"/>
            </a:ln>
          </p:spPr>
          <p:txBody>
            <a:bodyPr/>
            <a:lstStyle/>
            <a:p>
              <a:endParaRPr lang="en-GB" noProof="0" dirty="0"/>
            </a:p>
          </p:txBody>
        </p:sp>
        <p:sp>
          <p:nvSpPr>
            <p:cNvPr id="8" name="Shape 6"/>
            <p:cNvSpPr/>
            <p:nvPr/>
          </p:nvSpPr>
          <p:spPr>
            <a:xfrm>
              <a:off x="0" y="2420471"/>
              <a:ext cx="164592" cy="397925"/>
            </a:xfrm>
            <a:prstGeom prst="rect">
              <a:avLst/>
            </a:prstGeom>
            <a:solidFill>
              <a:srgbClr val="FCC30B"/>
            </a:solidFill>
            <a:ln w="12700">
              <a:solidFill>
                <a:srgbClr val="FCC30B"/>
              </a:solidFill>
              <a:prstDash val="solid"/>
            </a:ln>
          </p:spPr>
          <p:txBody>
            <a:bodyPr/>
            <a:lstStyle/>
            <a:p>
              <a:endParaRPr lang="en-GB" noProof="0" dirty="0"/>
            </a:p>
          </p:txBody>
        </p:sp>
        <p:sp>
          <p:nvSpPr>
            <p:cNvPr id="9" name="Shape 7"/>
            <p:cNvSpPr/>
            <p:nvPr/>
          </p:nvSpPr>
          <p:spPr>
            <a:xfrm>
              <a:off x="0" y="2823882"/>
              <a:ext cx="164592" cy="397925"/>
            </a:xfrm>
            <a:prstGeom prst="rect">
              <a:avLst/>
            </a:prstGeom>
            <a:solidFill>
              <a:srgbClr val="A21942"/>
            </a:solidFill>
            <a:ln w="12700">
              <a:solidFill>
                <a:srgbClr val="A21942"/>
              </a:solidFill>
              <a:prstDash val="solid"/>
            </a:ln>
          </p:spPr>
          <p:txBody>
            <a:bodyPr/>
            <a:lstStyle/>
            <a:p>
              <a:endParaRPr lang="en-GB" noProof="0" dirty="0"/>
            </a:p>
          </p:txBody>
        </p:sp>
        <p:sp>
          <p:nvSpPr>
            <p:cNvPr id="10" name="Shape 8"/>
            <p:cNvSpPr/>
            <p:nvPr/>
          </p:nvSpPr>
          <p:spPr>
            <a:xfrm>
              <a:off x="0" y="3227294"/>
              <a:ext cx="164592" cy="397925"/>
            </a:xfrm>
            <a:prstGeom prst="rect">
              <a:avLst/>
            </a:prstGeom>
            <a:solidFill>
              <a:srgbClr val="FD6925"/>
            </a:solidFill>
            <a:ln w="12700">
              <a:solidFill>
                <a:srgbClr val="FD6925"/>
              </a:solidFill>
              <a:prstDash val="solid"/>
            </a:ln>
          </p:spPr>
          <p:txBody>
            <a:bodyPr/>
            <a:lstStyle/>
            <a:p>
              <a:endParaRPr lang="en-GB" noProof="0" dirty="0"/>
            </a:p>
          </p:txBody>
        </p:sp>
        <p:sp>
          <p:nvSpPr>
            <p:cNvPr id="11" name="Shape 9"/>
            <p:cNvSpPr/>
            <p:nvPr/>
          </p:nvSpPr>
          <p:spPr>
            <a:xfrm>
              <a:off x="0" y="3630706"/>
              <a:ext cx="164592" cy="397925"/>
            </a:xfrm>
            <a:prstGeom prst="rect">
              <a:avLst/>
            </a:prstGeom>
            <a:solidFill>
              <a:srgbClr val="DD1367"/>
            </a:solidFill>
            <a:ln w="12700">
              <a:solidFill>
                <a:srgbClr val="DD1367"/>
              </a:solidFill>
              <a:prstDash val="solid"/>
            </a:ln>
          </p:spPr>
          <p:txBody>
            <a:bodyPr/>
            <a:lstStyle/>
            <a:p>
              <a:endParaRPr lang="en-GB" noProof="0" dirty="0"/>
            </a:p>
          </p:txBody>
        </p:sp>
        <p:sp>
          <p:nvSpPr>
            <p:cNvPr id="12" name="Shape 10"/>
            <p:cNvSpPr/>
            <p:nvPr/>
          </p:nvSpPr>
          <p:spPr>
            <a:xfrm>
              <a:off x="0" y="4034118"/>
              <a:ext cx="164592" cy="397925"/>
            </a:xfrm>
            <a:prstGeom prst="rect">
              <a:avLst/>
            </a:prstGeom>
            <a:solidFill>
              <a:srgbClr val="FD9D24"/>
            </a:solidFill>
            <a:ln w="12700">
              <a:solidFill>
                <a:srgbClr val="FD9D24"/>
              </a:solidFill>
              <a:prstDash val="solid"/>
            </a:ln>
          </p:spPr>
          <p:txBody>
            <a:bodyPr/>
            <a:lstStyle/>
            <a:p>
              <a:endParaRPr lang="en-GB" noProof="0" dirty="0"/>
            </a:p>
          </p:txBody>
        </p:sp>
        <p:sp>
          <p:nvSpPr>
            <p:cNvPr id="13" name="Shape 11"/>
            <p:cNvSpPr/>
            <p:nvPr/>
          </p:nvSpPr>
          <p:spPr>
            <a:xfrm>
              <a:off x="0" y="4437529"/>
              <a:ext cx="164592" cy="397925"/>
            </a:xfrm>
            <a:prstGeom prst="rect">
              <a:avLst/>
            </a:prstGeom>
            <a:solidFill>
              <a:srgbClr val="BF8B2E"/>
            </a:solidFill>
            <a:ln w="12700">
              <a:solidFill>
                <a:srgbClr val="BF8B2E"/>
              </a:solidFill>
              <a:prstDash val="solid"/>
            </a:ln>
          </p:spPr>
          <p:txBody>
            <a:bodyPr/>
            <a:lstStyle/>
            <a:p>
              <a:endParaRPr lang="en-GB" noProof="0" dirty="0"/>
            </a:p>
          </p:txBody>
        </p:sp>
        <p:sp>
          <p:nvSpPr>
            <p:cNvPr id="14" name="Shape 12"/>
            <p:cNvSpPr/>
            <p:nvPr/>
          </p:nvSpPr>
          <p:spPr>
            <a:xfrm>
              <a:off x="0" y="4840941"/>
              <a:ext cx="164592" cy="397925"/>
            </a:xfrm>
            <a:prstGeom prst="rect">
              <a:avLst/>
            </a:prstGeom>
            <a:solidFill>
              <a:srgbClr val="3F7E44"/>
            </a:solidFill>
            <a:ln w="12700">
              <a:solidFill>
                <a:srgbClr val="3F7E44"/>
              </a:solidFill>
              <a:prstDash val="solid"/>
            </a:ln>
          </p:spPr>
          <p:txBody>
            <a:bodyPr/>
            <a:lstStyle/>
            <a:p>
              <a:endParaRPr lang="en-GB" noProof="0" dirty="0"/>
            </a:p>
          </p:txBody>
        </p:sp>
        <p:sp>
          <p:nvSpPr>
            <p:cNvPr id="15" name="Shape 13"/>
            <p:cNvSpPr/>
            <p:nvPr/>
          </p:nvSpPr>
          <p:spPr>
            <a:xfrm>
              <a:off x="0" y="5244353"/>
              <a:ext cx="164592" cy="397925"/>
            </a:xfrm>
            <a:prstGeom prst="rect">
              <a:avLst/>
            </a:prstGeom>
            <a:solidFill>
              <a:srgbClr val="0A97D9"/>
            </a:solidFill>
            <a:ln w="12700">
              <a:solidFill>
                <a:srgbClr val="0A97D9"/>
              </a:solidFill>
              <a:prstDash val="solid"/>
            </a:ln>
          </p:spPr>
          <p:txBody>
            <a:bodyPr/>
            <a:lstStyle/>
            <a:p>
              <a:endParaRPr lang="en-GB" noProof="0" dirty="0"/>
            </a:p>
          </p:txBody>
        </p:sp>
        <p:sp>
          <p:nvSpPr>
            <p:cNvPr id="16" name="Shape 14"/>
            <p:cNvSpPr/>
            <p:nvPr/>
          </p:nvSpPr>
          <p:spPr>
            <a:xfrm>
              <a:off x="0" y="5647765"/>
              <a:ext cx="164592" cy="397925"/>
            </a:xfrm>
            <a:prstGeom prst="rect">
              <a:avLst/>
            </a:prstGeom>
            <a:solidFill>
              <a:srgbClr val="56C02B"/>
            </a:solidFill>
            <a:ln w="12700">
              <a:solidFill>
                <a:srgbClr val="56C02B"/>
              </a:solidFill>
              <a:prstDash val="solid"/>
            </a:ln>
          </p:spPr>
          <p:txBody>
            <a:bodyPr/>
            <a:lstStyle/>
            <a:p>
              <a:endParaRPr lang="en-GB" noProof="0" dirty="0"/>
            </a:p>
          </p:txBody>
        </p:sp>
        <p:sp>
          <p:nvSpPr>
            <p:cNvPr id="17" name="Shape 15"/>
            <p:cNvSpPr/>
            <p:nvPr/>
          </p:nvSpPr>
          <p:spPr>
            <a:xfrm>
              <a:off x="0" y="6051176"/>
              <a:ext cx="164592" cy="397925"/>
            </a:xfrm>
            <a:prstGeom prst="rect">
              <a:avLst/>
            </a:prstGeom>
            <a:solidFill>
              <a:srgbClr val="00689D"/>
            </a:solidFill>
            <a:ln w="12700">
              <a:solidFill>
                <a:srgbClr val="00689D"/>
              </a:solidFill>
              <a:prstDash val="solid"/>
            </a:ln>
          </p:spPr>
          <p:txBody>
            <a:bodyPr/>
            <a:lstStyle/>
            <a:p>
              <a:endParaRPr lang="en-GB" noProof="0" dirty="0"/>
            </a:p>
          </p:txBody>
        </p:sp>
        <p:sp>
          <p:nvSpPr>
            <p:cNvPr id="18" name="Shape 16"/>
            <p:cNvSpPr/>
            <p:nvPr/>
          </p:nvSpPr>
          <p:spPr>
            <a:xfrm>
              <a:off x="0" y="6454588"/>
              <a:ext cx="164592" cy="397925"/>
            </a:xfrm>
            <a:prstGeom prst="rect">
              <a:avLst/>
            </a:prstGeom>
            <a:solidFill>
              <a:srgbClr val="19486A"/>
            </a:solidFill>
            <a:ln w="12700">
              <a:solidFill>
                <a:srgbClr val="19486A"/>
              </a:solidFill>
              <a:prstDash val="solid"/>
            </a:ln>
          </p:spPr>
          <p:txBody>
            <a:bodyPr/>
            <a:lstStyle/>
            <a:p>
              <a:endParaRPr lang="en-GB" noProof="0" dirty="0"/>
            </a:p>
          </p:txBody>
        </p:sp>
        <p:sp>
          <p:nvSpPr>
            <p:cNvPr id="20" name="Text 18"/>
            <p:cNvSpPr/>
            <p:nvPr/>
          </p:nvSpPr>
          <p:spPr>
            <a:xfrm>
              <a:off x="502920" y="502920"/>
              <a:ext cx="9692640" cy="502920"/>
            </a:xfrm>
            <a:prstGeom prst="rect">
              <a:avLst/>
            </a:prstGeom>
            <a:noFill/>
            <a:ln/>
          </p:spPr>
          <p:txBody>
            <a:bodyPr wrap="square" lIns="0" tIns="0" rIns="0" bIns="0" rtlCol="0" anchor="ctr"/>
            <a:lstStyle/>
            <a:p>
              <a:pPr marL="0" indent="0">
                <a:buNone/>
              </a:pPr>
              <a:r>
                <a:rPr lang="en-GB" sz="2500" b="1" noProof="0" dirty="0">
                  <a:solidFill>
                    <a:srgbClr val="172B36"/>
                  </a:solidFill>
                  <a:latin typeface="Aptos Display" pitchFamily="34" charset="0"/>
                  <a:ea typeface="Aptos Display" pitchFamily="34" charset="-122"/>
                  <a:cs typeface="Aptos Display" pitchFamily="34" charset="-120"/>
                </a:rPr>
                <a:t>References</a:t>
              </a:r>
              <a:endParaRPr lang="en-GB" sz="2500" noProof="0" dirty="0"/>
            </a:p>
          </p:txBody>
        </p:sp>
        <p:sp>
          <p:nvSpPr>
            <p:cNvPr id="21" name="Text 19"/>
            <p:cNvSpPr/>
            <p:nvPr/>
          </p:nvSpPr>
          <p:spPr>
            <a:xfrm>
              <a:off x="9921240" y="246888"/>
              <a:ext cx="1508760" cy="201168"/>
            </a:xfrm>
            <a:prstGeom prst="rect">
              <a:avLst/>
            </a:prstGeom>
            <a:noFill/>
            <a:ln/>
          </p:spPr>
          <p:txBody>
            <a:bodyPr wrap="square" lIns="0" tIns="0" rIns="0" bIns="0" rtlCol="0" anchor="ctr"/>
            <a:lstStyle/>
            <a:p>
              <a:pPr marL="0" indent="0" algn="r">
                <a:buNone/>
              </a:pPr>
              <a:r>
                <a:rPr lang="en-GB" sz="750" b="1" noProof="0" dirty="0">
                  <a:solidFill>
                    <a:srgbClr val="5A6670"/>
                  </a:solidFill>
                  <a:latin typeface="Aptos" pitchFamily="34" charset="0"/>
                  <a:ea typeface="Aptos" pitchFamily="34" charset="-122"/>
                  <a:cs typeface="Aptos" pitchFamily="34" charset="-120"/>
                </a:rPr>
                <a:t>UN Sustainable Development Goals</a:t>
              </a:r>
              <a:endParaRPr lang="en-GB" sz="750" noProof="0" dirty="0"/>
            </a:p>
          </p:txBody>
        </p:sp>
        <p:sp>
          <p:nvSpPr>
            <p:cNvPr id="22" name="Text 20"/>
            <p:cNvSpPr/>
            <p:nvPr/>
          </p:nvSpPr>
          <p:spPr>
            <a:xfrm>
              <a:off x="11448288" y="164592"/>
              <a:ext cx="502920" cy="347472"/>
            </a:xfrm>
            <a:prstGeom prst="rect">
              <a:avLst/>
            </a:prstGeom>
            <a:solidFill>
              <a:srgbClr val="4C9F38"/>
            </a:solidFill>
            <a:ln>
              <a:solidFill>
                <a:srgbClr val="4C9F38"/>
              </a:solidFill>
            </a:ln>
          </p:spPr>
          <p:txBody>
            <a:bodyPr wrap="square" lIns="0" tIns="0" rIns="0" bIns="0" rtlCol="0" anchor="ctr"/>
            <a:lstStyle/>
            <a:p>
              <a:pPr marL="0" indent="0" algn="ctr">
                <a:buNone/>
              </a:pPr>
              <a:r>
                <a:rPr lang="en-GB" sz="1800" b="1" noProof="0" dirty="0">
                  <a:solidFill>
                    <a:srgbClr val="FFFFFF"/>
                  </a:solidFill>
                  <a:latin typeface="Aptos Display" pitchFamily="34" charset="0"/>
                  <a:ea typeface="Aptos Display" pitchFamily="34" charset="-122"/>
                  <a:cs typeface="Aptos Display" pitchFamily="34" charset="-120"/>
                </a:rPr>
                <a:t>3.8</a:t>
              </a:r>
              <a:endParaRPr lang="en-GB" sz="1800" noProof="0" dirty="0"/>
            </a:p>
          </p:txBody>
        </p:sp>
        <p:sp>
          <p:nvSpPr>
            <p:cNvPr id="23" name="Shape 21"/>
            <p:cNvSpPr/>
            <p:nvPr/>
          </p:nvSpPr>
          <p:spPr>
            <a:xfrm>
              <a:off x="502920" y="1060704"/>
              <a:ext cx="11155680" cy="0"/>
            </a:xfrm>
            <a:prstGeom prst="line">
              <a:avLst/>
            </a:prstGeom>
            <a:noFill/>
            <a:ln w="15240">
              <a:solidFill>
                <a:srgbClr val="D9E7DA"/>
              </a:solidFill>
              <a:prstDash val="solid"/>
            </a:ln>
          </p:spPr>
          <p:txBody>
            <a:bodyPr/>
            <a:lstStyle/>
            <a:p>
              <a:endParaRPr lang="en-GB" noProof="0" dirty="0"/>
            </a:p>
          </p:txBody>
        </p:sp>
        <p:sp>
          <p:nvSpPr>
            <p:cNvPr id="26" name="Text 24"/>
            <p:cNvSpPr/>
            <p:nvPr/>
          </p:nvSpPr>
          <p:spPr>
            <a:xfrm>
              <a:off x="11018520" y="6373368"/>
              <a:ext cx="502920" cy="347472"/>
            </a:xfrm>
            <a:prstGeom prst="rect">
              <a:avLst/>
            </a:prstGeom>
            <a:noFill/>
            <a:ln/>
          </p:spPr>
          <p:txBody>
            <a:bodyPr wrap="square" lIns="0" tIns="0" rIns="0" bIns="0" rtlCol="0" anchor="ctr"/>
            <a:lstStyle/>
            <a:p>
              <a:pPr marL="0" indent="0" algn="ctr">
                <a:buNone/>
              </a:pPr>
              <a:r>
                <a:rPr lang="en-GB" sz="1600" b="1" noProof="0" dirty="0">
                  <a:solidFill>
                    <a:srgbClr val="172B36"/>
                  </a:solidFill>
                  <a:latin typeface="Aptos Display" pitchFamily="34" charset="0"/>
                  <a:ea typeface="Aptos Display" pitchFamily="34" charset="-122"/>
                  <a:cs typeface="Aptos Display" pitchFamily="34" charset="-120"/>
                </a:rPr>
                <a:t>16</a:t>
              </a:r>
              <a:endParaRPr lang="en-GB" sz="1600" noProof="0" dirty="0"/>
            </a:p>
          </p:txBody>
        </p:sp>
        <p:sp>
          <p:nvSpPr>
            <p:cNvPr id="27" name="Text 25"/>
            <p:cNvSpPr/>
            <p:nvPr/>
          </p:nvSpPr>
          <p:spPr>
            <a:xfrm>
              <a:off x="548640" y="1048571"/>
              <a:ext cx="11109960" cy="5488371"/>
            </a:xfrm>
            <a:prstGeom prst="rect">
              <a:avLst/>
            </a:prstGeom>
            <a:noFill/>
            <a:ln/>
          </p:spPr>
          <p:txBody>
            <a:bodyPr wrap="square" lIns="254" tIns="254" rIns="254" bIns="254" rtlCol="0" anchor="t">
              <a:noAutofit/>
            </a:bodyPr>
            <a:lstStyle/>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Dahlgren, G. and Whitehead, M. (1991) Policies and Strategies to Promote Social Equity in Health. Stockholm: Institute for Futures Studies.</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Department of Health and Social Care (2022) A Plan for Digital Health and Social Care. Available at: </a:t>
              </a:r>
              <a:r>
                <a:rPr lang="en-GB" sz="950" noProof="0" dirty="0">
                  <a:solidFill>
                    <a:srgbClr val="172B36"/>
                  </a:solidFill>
                  <a:latin typeface="Aptos" pitchFamily="34" charset="0"/>
                  <a:ea typeface="Aptos" pitchFamily="34" charset="-122"/>
                  <a:cs typeface="Aptos" pitchFamily="34" charset="-120"/>
                  <a:hlinkClick r:id="rId3"/>
                </a:rPr>
                <a:t>https://www.gov.uk/government/publications/a-plan-for-digital-health-and-social-care</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Engel, G.L. (1977) The need for a new medical model: a challenge for biomedicine, Science, 196(4286), pp.129–136.</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Hart, J.T. (1971) The inverse care law, The Lancet, 297(7696), pp.405–412.</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Marmot, M. (2020) Health Equity in England: the Marmot Review 10 Years On, British Medical Journal, 368.</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NHS England (2023) Inclusive Digital Healthcare: A Framework for NHS Action on Digital Inclusion. Available at: </a:t>
              </a:r>
              <a:r>
                <a:rPr lang="en-GB" sz="950" noProof="0" dirty="0">
                  <a:solidFill>
                    <a:srgbClr val="172B36"/>
                  </a:solidFill>
                  <a:latin typeface="Aptos" pitchFamily="34" charset="0"/>
                  <a:ea typeface="Aptos" pitchFamily="34" charset="-122"/>
                  <a:cs typeface="Aptos" pitchFamily="34" charset="-120"/>
                  <a:hlinkClick r:id="rId4"/>
                </a:rPr>
                <a:t>https://www.england.nhs.uk/long-read/inclusive-digital-healthcare-a-framework-for-nhs-action-on-digital-inclusion/</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NHS England (2024) Virtual Wards Operational Framework. Available at: </a:t>
              </a:r>
              <a:r>
                <a:rPr lang="en-GB" sz="950" noProof="0" dirty="0">
                  <a:solidFill>
                    <a:srgbClr val="172B36"/>
                  </a:solidFill>
                  <a:latin typeface="Aptos" pitchFamily="34" charset="0"/>
                  <a:ea typeface="Aptos" pitchFamily="34" charset="-122"/>
                  <a:cs typeface="Aptos" pitchFamily="34" charset="-120"/>
                  <a:hlinkClick r:id="rId5"/>
                </a:rPr>
                <a:t>https://www.england.nhs.uk/long-read/virtual-wards-operational-framework/</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pPr marL="0" indent="0" algn="l">
                <a:buNone/>
              </a:pPr>
              <a:endParaRPr lang="en-GB" sz="950" noProof="0" dirty="0"/>
            </a:p>
            <a:p>
              <a:pPr marL="0" indent="0" algn="l">
                <a:buNone/>
              </a:pPr>
              <a:r>
                <a:rPr lang="en-GB" sz="950" noProof="0" dirty="0">
                  <a:solidFill>
                    <a:srgbClr val="172B36"/>
                  </a:solidFill>
                  <a:latin typeface="Aptos" pitchFamily="34" charset="0"/>
                  <a:ea typeface="Aptos" pitchFamily="34" charset="-122"/>
                  <a:cs typeface="Aptos" pitchFamily="34" charset="-120"/>
                </a:rPr>
                <a:t>NHS England Digital (2026) [MI] NHS App Statistics. Available at: </a:t>
              </a:r>
              <a:r>
                <a:rPr lang="en-GB" sz="950" noProof="0" dirty="0">
                  <a:solidFill>
                    <a:srgbClr val="172B36"/>
                  </a:solidFill>
                  <a:latin typeface="Aptos" pitchFamily="34" charset="0"/>
                  <a:ea typeface="Aptos" pitchFamily="34" charset="-122"/>
                  <a:cs typeface="Aptos" pitchFamily="34" charset="-120"/>
                  <a:hlinkClick r:id="rId6"/>
                </a:rPr>
                <a:t>https://digital.nhs.uk/data-and-information/publications/statistical/nhs-app-statistics</a:t>
              </a:r>
              <a:r>
                <a:rPr lang="en-GB" sz="950" noProof="0" dirty="0">
                  <a:solidFill>
                    <a:srgbClr val="172B36"/>
                  </a:solidFill>
                  <a:latin typeface="Aptos" pitchFamily="34" charset="0"/>
                  <a:ea typeface="Aptos" pitchFamily="34" charset="-122"/>
                  <a:cs typeface="Aptos" pitchFamily="34" charset="-120"/>
                </a:rPr>
                <a:t>.</a:t>
              </a:r>
            </a:p>
            <a:p>
              <a:pPr marL="0" indent="0" algn="l">
                <a:buNone/>
              </a:pPr>
              <a:endParaRPr lang="en-GB" sz="950" noProof="0" dirty="0">
                <a:solidFill>
                  <a:srgbClr val="172B36"/>
                </a:solidFill>
                <a:latin typeface="Aptos" pitchFamily="34" charset="0"/>
              </a:endParaRPr>
            </a:p>
            <a:p>
              <a:r>
                <a:rPr lang="en-GB" sz="950" noProof="0" dirty="0">
                  <a:solidFill>
                    <a:srgbClr val="172B36"/>
                  </a:solidFill>
                  <a:latin typeface="Aptos" pitchFamily="34" charset="0"/>
                  <a:ea typeface="Aptos" pitchFamily="34" charset="-122"/>
                  <a:cs typeface="Aptos" pitchFamily="34" charset="-120"/>
                </a:rPr>
                <a:t>NICE (2019) Evidence Standards Framework for Digital Health Technologies. Available at: </a:t>
              </a:r>
              <a:r>
                <a:rPr lang="en-GB" sz="950" noProof="0" dirty="0">
                  <a:solidFill>
                    <a:srgbClr val="172B36"/>
                  </a:solidFill>
                  <a:latin typeface="Aptos" pitchFamily="34" charset="0"/>
                  <a:ea typeface="Aptos" pitchFamily="34" charset="-122"/>
                  <a:cs typeface="Aptos" pitchFamily="34" charset="-120"/>
                  <a:hlinkClick r:id="rId7"/>
                </a:rPr>
                <a:t>https://www.nice.org.uk/what-nice-does/digital-health/evidence-standards-framework-esf-for-digital-health-technologies</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Nuffield Trust (2022) Getting the Best Out of Remote Consulting in General Practice. Available at: </a:t>
              </a:r>
              <a:r>
                <a:rPr lang="en-GB" sz="950" noProof="0" dirty="0">
                  <a:solidFill>
                    <a:srgbClr val="172B36"/>
                  </a:solidFill>
                  <a:latin typeface="Aptos" pitchFamily="34" charset="0"/>
                  <a:ea typeface="Aptos" pitchFamily="34" charset="-122"/>
                  <a:cs typeface="Aptos" pitchFamily="34" charset="-120"/>
                  <a:hlinkClick r:id="rId8"/>
                </a:rPr>
                <a:t>https://www.nuffieldtrust.org.uk/research/getting-the-best-out-of-remote-consulting-in-general-practice-practical-challenges-and-policy-opportunities</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Ofcom (2025) Exploring How People in the UK Are Affected by Digital Disadvantage. Available at: </a:t>
              </a:r>
              <a:r>
                <a:rPr lang="en-GB" sz="950" noProof="0" dirty="0">
                  <a:solidFill>
                    <a:srgbClr val="172B36"/>
                  </a:solidFill>
                  <a:latin typeface="Aptos" pitchFamily="34" charset="0"/>
                  <a:ea typeface="Aptos" pitchFamily="34" charset="-122"/>
                  <a:cs typeface="Aptos" pitchFamily="34" charset="-120"/>
                  <a:hlinkClick r:id="rId9"/>
                </a:rPr>
                <a:t>https://www.ofcom.org.uk/internet-based-services/technology/exploring-how-people-in-the-uk-are-affected-by-digital-disadvantage</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Office for National Statistics (2021) Internet Users, UK: 2020. Available at: </a:t>
              </a:r>
              <a:r>
                <a:rPr lang="en-GB" sz="950" noProof="0" dirty="0">
                  <a:solidFill>
                    <a:srgbClr val="172B36"/>
                  </a:solidFill>
                  <a:latin typeface="Aptos" pitchFamily="34" charset="0"/>
                  <a:ea typeface="Aptos" pitchFamily="34" charset="-122"/>
                  <a:cs typeface="Aptos" pitchFamily="34" charset="-120"/>
                  <a:hlinkClick r:id="rId10"/>
                </a:rPr>
                <a:t>https://www.ons.gov.uk/businessindustryandtrade/itandinternetindustry/bulletins/internetusers/2020</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United Nations (2025) Goal 3: Ensure Healthy Lives and Promote Well-being for All at All Ages. Available at: </a:t>
              </a:r>
              <a:r>
                <a:rPr lang="en-GB" sz="950" noProof="0" dirty="0">
                  <a:solidFill>
                    <a:srgbClr val="172B36"/>
                  </a:solidFill>
                  <a:latin typeface="Aptos" pitchFamily="34" charset="0"/>
                  <a:ea typeface="Aptos" pitchFamily="34" charset="-122"/>
                  <a:cs typeface="Aptos" pitchFamily="34" charset="-120"/>
                  <a:hlinkClick r:id="rId11"/>
                </a:rPr>
                <a:t>https://sdgs.un.org/goals/goal3</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WHO (2015) Health in All Policies: Framework for Country Action. Geneva: World Health Organization.</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WHO (2022) Targets of Sustainable Development Goal 3. Available at: </a:t>
              </a:r>
              <a:r>
                <a:rPr lang="en-GB" sz="950" noProof="0" dirty="0">
                  <a:solidFill>
                    <a:srgbClr val="172B36"/>
                  </a:solidFill>
                  <a:latin typeface="Aptos" pitchFamily="34" charset="0"/>
                  <a:ea typeface="Aptos" pitchFamily="34" charset="-122"/>
                  <a:cs typeface="Aptos" pitchFamily="34" charset="-120"/>
                  <a:hlinkClick r:id="rId12"/>
                </a:rPr>
                <a:t>https://www.who.int/europe/about-us/our-work/sustainable-development-goals/targets-of-sustainable-development-goal-3</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World Health Organization (n.d.) Universal Health Coverage. Available at: </a:t>
              </a:r>
              <a:r>
                <a:rPr lang="en-GB" sz="950" noProof="0" dirty="0">
                  <a:solidFill>
                    <a:srgbClr val="172B36"/>
                  </a:solidFill>
                  <a:latin typeface="Aptos" pitchFamily="34" charset="0"/>
                  <a:ea typeface="Aptos" pitchFamily="34" charset="-122"/>
                  <a:cs typeface="Aptos" pitchFamily="34" charset="-120"/>
                  <a:hlinkClick r:id="rId13"/>
                </a:rPr>
                <a:t>https://www.who.int/health-topics/universal-health-coverage</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endParaRPr lang="en-GB" sz="950" noProof="0" dirty="0"/>
            </a:p>
            <a:p>
              <a:r>
                <a:rPr lang="en-GB" sz="950" noProof="0" dirty="0">
                  <a:solidFill>
                    <a:srgbClr val="172B36"/>
                  </a:solidFill>
                  <a:latin typeface="Aptos" pitchFamily="34" charset="0"/>
                  <a:ea typeface="Aptos" pitchFamily="34" charset="-122"/>
                  <a:cs typeface="Aptos" pitchFamily="34" charset="-120"/>
                </a:rPr>
                <a:t>World Health Organization (2021) Global Strategy on Digital Health 2020–2025. Available at: </a:t>
              </a:r>
              <a:r>
                <a:rPr lang="en-GB" sz="950" noProof="0" dirty="0">
                  <a:solidFill>
                    <a:srgbClr val="172B36"/>
                  </a:solidFill>
                  <a:latin typeface="Aptos" pitchFamily="34" charset="0"/>
                  <a:ea typeface="Aptos" pitchFamily="34" charset="-122"/>
                  <a:cs typeface="Aptos" pitchFamily="34" charset="-120"/>
                  <a:hlinkClick r:id="rId14"/>
                </a:rPr>
                <a:t>https://www.who.int/publications/i/item/9789240020924</a:t>
              </a:r>
              <a:r>
                <a:rPr lang="en-GB" sz="950" noProof="0" dirty="0">
                  <a:solidFill>
                    <a:srgbClr val="172B36"/>
                  </a:solidFill>
                  <a:latin typeface="Aptos" pitchFamily="34" charset="0"/>
                  <a:ea typeface="Aptos" pitchFamily="34" charset="-122"/>
                  <a:cs typeface="Aptos" pitchFamily="34" charset="-120"/>
                </a:rPr>
                <a:t>. </a:t>
              </a:r>
              <a:endParaRPr lang="en-GB" sz="950" noProof="0" dirty="0"/>
            </a:p>
            <a:p>
              <a:pPr marL="0" indent="0" algn="l">
                <a:buNone/>
              </a:pPr>
              <a:endParaRPr lang="en-GB" sz="950" noProof="0" dirty="0"/>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3233</Words>
  <Application>Microsoft Office PowerPoint</Application>
  <PresentationFormat>Breitbild</PresentationFormat>
  <Paragraphs>303</Paragraphs>
  <Slides>16</Slides>
  <Notes>16</Notes>
  <HiddenSlides>0</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16</vt:i4>
      </vt:variant>
    </vt:vector>
  </HeadingPairs>
  <TitlesOfParts>
    <vt:vector size="20" baseType="lpstr">
      <vt:lpstr>Aptos</vt:lpstr>
      <vt:lpstr>Aptos Display</vt:lpstr>
      <vt:lpstr>Arial</vt:lpstr>
      <vt:lpstr>Office Theme</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lpstr>PowerPoint-Präsentation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Health, Telehealth and SDG Target 3.8</dc:title>
  <dc:subject>BMHP6030 Digital Health Telehealth SDG 3.8</dc:subject>
  <dc:creator>Sabya  Ali</dc:creator>
  <cp:revision>21</cp:revision>
  <dcterms:created xsi:type="dcterms:W3CDTF">2026-06-13T12:11:10Z</dcterms:created>
  <dcterms:modified xsi:type="dcterms:W3CDTF">2026-06-14T13:46:04Z</dcterms:modified>
</cp:coreProperties>
</file>