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773" r:id="rId2"/>
  </p:sldMasterIdLst>
  <p:notesMasterIdLst>
    <p:notesMasterId r:id="rId16"/>
  </p:notesMasterIdLst>
  <p:handoutMasterIdLst>
    <p:handoutMasterId r:id="rId17"/>
  </p:handoutMasterIdLst>
  <p:sldIdLst>
    <p:sldId id="290" r:id="rId3"/>
    <p:sldId id="301" r:id="rId4"/>
    <p:sldId id="302" r:id="rId5"/>
    <p:sldId id="304" r:id="rId6"/>
    <p:sldId id="303" r:id="rId7"/>
    <p:sldId id="291" r:id="rId8"/>
    <p:sldId id="294" r:id="rId9"/>
    <p:sldId id="292" r:id="rId10"/>
    <p:sldId id="295" r:id="rId11"/>
    <p:sldId id="293" r:id="rId12"/>
    <p:sldId id="296" r:id="rId13"/>
    <p:sldId id="298" r:id="rId14"/>
    <p:sldId id="299" r:id="rId15"/>
  </p:sldIdLst>
  <p:sldSz cx="12192000" cy="6858000"/>
  <p:notesSz cx="6858000" cy="9144000"/>
  <p:embeddedFontLst>
    <p:embeddedFont>
      <p:font typeface="Cambria" panose="02040503050406030204" pitchFamily="18" charset="0"/>
      <p:regular r:id="rId18"/>
      <p:bold r:id="rId19"/>
      <p:italic r:id="rId20"/>
      <p:boldItalic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4" d="100"/>
          <a:sy n="74" d="100"/>
        </p:scale>
        <p:origin x="282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299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1.fntdata"/><Relationship Id="rId3" Type="http://schemas.openxmlformats.org/officeDocument/2006/relationships/slide" Target="slides/slide1.xml"/><Relationship Id="rId21" Type="http://schemas.openxmlformats.org/officeDocument/2006/relationships/font" Target="fonts/font4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3.fntdata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font" Target="fonts/font2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D71D7-55AC-46BD-81B3-09AB2F9EFBD8}" type="datetimeFigureOut">
              <a:rPr lang="en-US" smtClean="0"/>
              <a:t>4/28/2016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0BD58-3BFF-4EAF-BB8B-AC67FE801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943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89424F-BB59-4F4E-9822-4CA3E770FFD2}" type="datetimeFigureOut">
              <a:rPr lang="en-US" smtClean="0"/>
              <a:t>4/28/2016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22CDD-9D6C-4F63-9EC2-648226624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26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5888736"/>
            <a:ext cx="12192000" cy="109728"/>
          </a:xfrm>
          <a:prstGeom prst="rect">
            <a:avLst/>
          </a:prstGeom>
          <a:ln>
            <a:noFill/>
          </a:ln>
          <a:effectLst>
            <a:outerShdw blurRad="25400" dist="254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5888736"/>
            <a:ext cx="12192000" cy="109728"/>
          </a:xfrm>
          <a:prstGeom prst="rect">
            <a:avLst/>
          </a:prstGeom>
          <a:ln>
            <a:noFill/>
          </a:ln>
          <a:effectLst>
            <a:innerShdw blurRad="25400" dist="12700" dir="16200000">
              <a:schemeClr val="accent1">
                <a:lumMod val="50000"/>
                <a:alpha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06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59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7753739" y="283"/>
            <a:ext cx="4435717" cy="6856286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innerShdw blurRad="25400" dist="127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25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54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858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00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1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7753739" y="283"/>
            <a:ext cx="4435717" cy="6856286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innerShdw blurRad="25400" dist="127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25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79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5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19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6257036"/>
            <a:ext cx="12192000" cy="54864"/>
          </a:xfrm>
          <a:prstGeom prst="rect">
            <a:avLst/>
          </a:prstGeom>
          <a:ln>
            <a:noFill/>
          </a:ln>
          <a:effectLst>
            <a:outerShdw blurRad="25400" dist="254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6257036"/>
            <a:ext cx="12192000" cy="54864"/>
          </a:xfrm>
          <a:prstGeom prst="rect">
            <a:avLst/>
          </a:prstGeom>
          <a:ln>
            <a:noFill/>
          </a:ln>
          <a:effectLst>
            <a:innerShdw blurRad="25400" dist="12700" dir="16200000">
              <a:schemeClr val="accent1">
                <a:lumMod val="50000"/>
                <a:alpha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2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Myth and Art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Exam Preparation</a:t>
            </a:r>
          </a:p>
        </p:txBody>
      </p:sp>
    </p:spTree>
    <p:extLst>
      <p:ext uri="{BB962C8B-B14F-4D97-AF65-F5344CB8AC3E}">
        <p14:creationId xmlns:p14="http://schemas.microsoft.com/office/powerpoint/2010/main" val="405123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General exam advice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Which you’ve almost certainly heard before</a:t>
            </a:r>
          </a:p>
          <a:p>
            <a:endParaRPr lang="en-GB" dirty="0"/>
          </a:p>
          <a:p>
            <a:r>
              <a:rPr lang="en-GB" dirty="0" smtClean="0"/>
              <a:t>The questions are not equally weighted, so divide your time accordingly</a:t>
            </a:r>
          </a:p>
          <a:p>
            <a:r>
              <a:rPr lang="en-GB" dirty="0" smtClean="0"/>
              <a:t>PLAN!</a:t>
            </a:r>
          </a:p>
          <a:p>
            <a:r>
              <a:rPr lang="en-GB" dirty="0" smtClean="0"/>
              <a:t>Leave time for proofreading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57293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Myth and Art exam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 hour long</a:t>
            </a:r>
          </a:p>
          <a:p>
            <a:r>
              <a:rPr lang="en-GB" dirty="0" smtClean="0"/>
              <a:t>Two parts</a:t>
            </a:r>
          </a:p>
          <a:p>
            <a:pPr lvl="1"/>
            <a:r>
              <a:rPr lang="en-GB" dirty="0" smtClean="0"/>
              <a:t>Answer one question in each</a:t>
            </a:r>
          </a:p>
          <a:p>
            <a:r>
              <a:rPr lang="en-GB" dirty="0" smtClean="0"/>
              <a:t>First part:</a:t>
            </a:r>
          </a:p>
          <a:p>
            <a:pPr lvl="1"/>
            <a:r>
              <a:rPr lang="en-GB" dirty="0" smtClean="0"/>
              <a:t>Analyse a single image</a:t>
            </a:r>
          </a:p>
          <a:p>
            <a:r>
              <a:rPr lang="en-GB" dirty="0" smtClean="0"/>
              <a:t>Second part:</a:t>
            </a:r>
          </a:p>
          <a:p>
            <a:pPr lvl="1"/>
            <a:r>
              <a:rPr lang="en-GB" dirty="0" smtClean="0"/>
              <a:t>Compare a pair of images</a:t>
            </a:r>
          </a:p>
          <a:p>
            <a:pPr lvl="1"/>
            <a:r>
              <a:rPr lang="en-GB" dirty="0" smtClean="0"/>
              <a:t>They are themed</a:t>
            </a:r>
          </a:p>
          <a:p>
            <a:pPr lvl="1"/>
            <a:r>
              <a:rPr lang="en-GB" dirty="0" smtClean="0"/>
              <a:t>‘</a:t>
            </a:r>
            <a:r>
              <a:rPr lang="en-GB" dirty="0"/>
              <a:t>Compare the artwork within the group with reference to the shared themes, such as war and violence, monstrosity, gender, the gods and the senses</a:t>
            </a:r>
            <a:r>
              <a:rPr lang="en-GB" dirty="0" smtClean="0"/>
              <a:t>.’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484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Structuring your work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 answers are mini essays</a:t>
            </a:r>
          </a:p>
          <a:p>
            <a:r>
              <a:rPr lang="en-GB" dirty="0" smtClean="0"/>
              <a:t>So, you want:</a:t>
            </a:r>
          </a:p>
          <a:p>
            <a:pPr lvl="1"/>
            <a:r>
              <a:rPr lang="en-GB" dirty="0" smtClean="0"/>
              <a:t>an introduction </a:t>
            </a:r>
          </a:p>
          <a:p>
            <a:pPr lvl="1"/>
            <a:r>
              <a:rPr lang="en-GB" dirty="0" smtClean="0"/>
              <a:t>body of analysis </a:t>
            </a:r>
          </a:p>
          <a:p>
            <a:pPr lvl="2"/>
            <a:r>
              <a:rPr lang="en-GB" dirty="0" smtClean="0"/>
              <a:t>using examples from the images to back up your arguments</a:t>
            </a:r>
          </a:p>
          <a:p>
            <a:pPr lvl="1"/>
            <a:r>
              <a:rPr lang="en-GB" dirty="0" smtClean="0"/>
              <a:t>a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7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Points to consider when analysing images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83808"/>
            <a:ext cx="10515600" cy="4351338"/>
          </a:xfrm>
        </p:spPr>
        <p:txBody>
          <a:bodyPr/>
          <a:lstStyle/>
          <a:p>
            <a:r>
              <a:rPr lang="en-GB" dirty="0" smtClean="0"/>
              <a:t>Content:</a:t>
            </a:r>
          </a:p>
          <a:p>
            <a:pPr lvl="1"/>
            <a:r>
              <a:rPr lang="en-GB" dirty="0" smtClean="0"/>
              <a:t>What is being depicted</a:t>
            </a:r>
          </a:p>
          <a:p>
            <a:r>
              <a:rPr lang="en-GB" dirty="0"/>
              <a:t>Composition:</a:t>
            </a:r>
          </a:p>
          <a:p>
            <a:pPr lvl="1"/>
            <a:r>
              <a:rPr lang="en-GB" dirty="0"/>
              <a:t>How is it arranged</a:t>
            </a:r>
            <a:r>
              <a:rPr lang="en-GB" dirty="0" smtClean="0"/>
              <a:t>?</a:t>
            </a:r>
          </a:p>
          <a:p>
            <a:r>
              <a:rPr lang="en-GB" dirty="0" smtClean="0"/>
              <a:t>Medium:</a:t>
            </a:r>
          </a:p>
          <a:p>
            <a:pPr lvl="1"/>
            <a:r>
              <a:rPr lang="en-GB" dirty="0" smtClean="0"/>
              <a:t>What materials are used?</a:t>
            </a:r>
          </a:p>
          <a:p>
            <a:pPr lvl="1"/>
            <a:r>
              <a:rPr lang="en-GB" dirty="0" smtClean="0"/>
              <a:t>How does this influence the composition/choice of topic?</a:t>
            </a:r>
          </a:p>
        </p:txBody>
      </p:sp>
    </p:spTree>
    <p:extLst>
      <p:ext uri="{BB962C8B-B14F-4D97-AF65-F5344CB8AC3E}">
        <p14:creationId xmlns:p14="http://schemas.microsoft.com/office/powerpoint/2010/main" val="174660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077609"/>
            <a:ext cx="10515600" cy="109935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Medusa on the west pediment of the temple of Artemis at Corfu, c. 580 BCE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597" y="365125"/>
            <a:ext cx="11429747" cy="396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30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76518"/>
            <a:ext cx="10515600" cy="5700445"/>
          </a:xfrm>
        </p:spPr>
        <p:txBody>
          <a:bodyPr/>
          <a:lstStyle/>
          <a:p>
            <a:r>
              <a:rPr lang="en-GB" dirty="0" smtClean="0"/>
              <a:t>Narrative</a:t>
            </a:r>
          </a:p>
          <a:p>
            <a:pPr lvl="1"/>
            <a:r>
              <a:rPr lang="en-GB" dirty="0" smtClean="0"/>
              <a:t>Birth of children, but still alive, blurring of time/chronology</a:t>
            </a:r>
          </a:p>
          <a:p>
            <a:r>
              <a:rPr lang="en-GB" dirty="0" smtClean="0"/>
              <a:t>Size of figures</a:t>
            </a:r>
          </a:p>
          <a:p>
            <a:pPr lvl="1"/>
            <a:r>
              <a:rPr lang="en-GB" dirty="0" smtClean="0"/>
              <a:t>Medusa is th</a:t>
            </a:r>
            <a:r>
              <a:rPr lang="en-GB" dirty="0" smtClean="0"/>
              <a:t>e largest, position of the god of the temple?</a:t>
            </a:r>
          </a:p>
          <a:p>
            <a:pPr lvl="1"/>
            <a:r>
              <a:rPr lang="en-GB" dirty="0" smtClean="0"/>
              <a:t>Apotropaic symbol, protection for temple/god</a:t>
            </a:r>
          </a:p>
          <a:p>
            <a:pPr lvl="1"/>
            <a:r>
              <a:rPr lang="en-GB" dirty="0" smtClean="0"/>
              <a:t>Mistress of animals symbols</a:t>
            </a:r>
          </a:p>
          <a:p>
            <a:pPr lvl="1"/>
            <a:r>
              <a:rPr lang="en-GB" dirty="0" smtClean="0"/>
              <a:t>Not proportional figures</a:t>
            </a:r>
          </a:p>
          <a:p>
            <a:r>
              <a:rPr lang="en-GB" dirty="0" smtClean="0"/>
              <a:t>Composition</a:t>
            </a:r>
          </a:p>
          <a:p>
            <a:pPr lvl="1"/>
            <a:r>
              <a:rPr lang="en-GB" dirty="0" smtClean="0"/>
              <a:t>Emphasis on different narratives </a:t>
            </a:r>
            <a:r>
              <a:rPr lang="en-GB" dirty="0" smtClean="0">
                <a:sym typeface="Wingdings" panose="05000000000000000000" pitchFamily="2" charset="2"/>
              </a:rPr>
              <a:t>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92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2188" y="989248"/>
            <a:ext cx="553570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Achilles and </a:t>
            </a:r>
            <a:r>
              <a:rPr lang="en-GB" dirty="0" err="1"/>
              <a:t>Patroclus</a:t>
            </a:r>
            <a:r>
              <a:rPr lang="en-GB" dirty="0"/>
              <a:t>, c. 500 BCE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870" y="365125"/>
            <a:ext cx="5670176" cy="559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41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70456"/>
            <a:ext cx="10515600" cy="5906507"/>
          </a:xfrm>
        </p:spPr>
        <p:txBody>
          <a:bodyPr/>
          <a:lstStyle/>
          <a:p>
            <a:r>
              <a:rPr lang="en-GB" dirty="0" smtClean="0"/>
              <a:t>Characterisation</a:t>
            </a:r>
          </a:p>
          <a:p>
            <a:pPr lvl="1"/>
            <a:r>
              <a:rPr lang="en-GB" dirty="0" smtClean="0"/>
              <a:t>Friendship/bond</a:t>
            </a:r>
          </a:p>
          <a:p>
            <a:pPr lvl="2"/>
            <a:r>
              <a:rPr lang="en-GB" dirty="0" smtClean="0"/>
              <a:t>Actions of the figures</a:t>
            </a:r>
          </a:p>
          <a:p>
            <a:pPr lvl="2"/>
            <a:r>
              <a:rPr lang="en-GB" dirty="0" smtClean="0"/>
              <a:t>Composition – shape brings figures close </a:t>
            </a:r>
            <a:r>
              <a:rPr lang="en-GB" dirty="0" smtClean="0">
                <a:sym typeface="Wingdings" panose="05000000000000000000" pitchFamily="2" charset="2"/>
              </a:rPr>
              <a:t> intimacy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Roles of figures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Achilles looking after </a:t>
            </a:r>
            <a:r>
              <a:rPr lang="en-GB" dirty="0" err="1" smtClean="0">
                <a:sym typeface="Wingdings" panose="05000000000000000000" pitchFamily="2" charset="2"/>
              </a:rPr>
              <a:t>Patroclus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Materials/composition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Colour of bandage  focus of the image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Context of use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Image of bonding/society of aristocratic men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Narrative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Military context contrasted with intimate moment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Armour/weaponry  location and time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39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153" y="5513294"/>
            <a:ext cx="11752729" cy="1344706"/>
          </a:xfrm>
        </p:spPr>
        <p:txBody>
          <a:bodyPr numCol="2"/>
          <a:lstStyle/>
          <a:p>
            <a:pPr marL="0" indent="0">
              <a:buNone/>
            </a:pPr>
            <a:r>
              <a:rPr lang="en-GB" dirty="0"/>
              <a:t>Two Sirens and a poet, 350-300 BCE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Orpheus </a:t>
            </a:r>
            <a:r>
              <a:rPr lang="en-GB" dirty="0"/>
              <a:t>and Thracians, c. 440 </a:t>
            </a:r>
            <a:r>
              <a:rPr lang="en-GB" dirty="0" smtClean="0"/>
              <a:t>BCE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1" r="23560"/>
          <a:stretch/>
        </p:blipFill>
        <p:spPr>
          <a:xfrm>
            <a:off x="315266" y="233877"/>
            <a:ext cx="4198287" cy="49432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294" y="354902"/>
            <a:ext cx="7379046" cy="48222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522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96214"/>
            <a:ext cx="10515600" cy="5880749"/>
          </a:xfrm>
        </p:spPr>
        <p:txBody>
          <a:bodyPr/>
          <a:lstStyle/>
          <a:p>
            <a:r>
              <a:rPr lang="en-GB" dirty="0" smtClean="0"/>
              <a:t>Visual depiction of music</a:t>
            </a:r>
          </a:p>
          <a:p>
            <a:pPr lvl="1"/>
            <a:r>
              <a:rPr lang="en-GB" dirty="0" smtClean="0"/>
              <a:t>Instruments/reaction of audience</a:t>
            </a:r>
          </a:p>
          <a:p>
            <a:pPr lvl="1"/>
            <a:r>
              <a:rPr lang="en-GB" dirty="0" smtClean="0"/>
              <a:t>Power over audience</a:t>
            </a:r>
          </a:p>
          <a:p>
            <a:pPr lvl="1"/>
            <a:r>
              <a:rPr lang="en-GB" dirty="0" smtClean="0"/>
              <a:t>Differentiation of audience responses</a:t>
            </a:r>
            <a:endParaRPr lang="en-GB" dirty="0"/>
          </a:p>
          <a:p>
            <a:r>
              <a:rPr lang="en-GB" dirty="0" smtClean="0"/>
              <a:t>Sirens</a:t>
            </a:r>
          </a:p>
          <a:p>
            <a:pPr lvl="1"/>
            <a:r>
              <a:rPr lang="en-GB" dirty="0" smtClean="0"/>
              <a:t>Adversaries/collaborators</a:t>
            </a:r>
          </a:p>
          <a:p>
            <a:pPr lvl="1"/>
            <a:r>
              <a:rPr lang="en-GB" dirty="0" smtClean="0"/>
              <a:t>Associations of death and desire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5050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918" y="5085637"/>
            <a:ext cx="11896164" cy="1091325"/>
          </a:xfrm>
        </p:spPr>
        <p:txBody>
          <a:bodyPr numCol="2"/>
          <a:lstStyle/>
          <a:p>
            <a:pPr marL="0" indent="0">
              <a:buNone/>
            </a:pPr>
            <a:r>
              <a:rPr lang="en-GB" dirty="0"/>
              <a:t>Zeus battling </a:t>
            </a:r>
            <a:r>
              <a:rPr lang="en-GB" dirty="0" err="1"/>
              <a:t>Typhoeus</a:t>
            </a:r>
            <a:r>
              <a:rPr lang="en-GB" dirty="0"/>
              <a:t>, c. 540 </a:t>
            </a:r>
            <a:r>
              <a:rPr lang="en-GB" dirty="0" smtClean="0"/>
              <a:t>BCE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Hephaestus’ return to Olympus, c. 530 BCE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18" y="134471"/>
            <a:ext cx="5601327" cy="4680231"/>
          </a:xfrm>
          <a:prstGeom prst="rect">
            <a:avLst/>
          </a:prstGeom>
        </p:spPr>
      </p:pic>
      <p:pic>
        <p:nvPicPr>
          <p:cNvPr id="5" name="Content Placeholder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81"/>
          <a:stretch/>
        </p:blipFill>
        <p:spPr>
          <a:xfrm>
            <a:off x="5850452" y="1027906"/>
            <a:ext cx="6193630" cy="339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031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09093"/>
            <a:ext cx="10515600" cy="5867870"/>
          </a:xfrm>
        </p:spPr>
        <p:txBody>
          <a:bodyPr/>
          <a:lstStyle/>
          <a:p>
            <a:r>
              <a:rPr lang="en-GB" dirty="0" smtClean="0"/>
              <a:t>Physical differences</a:t>
            </a:r>
          </a:p>
          <a:p>
            <a:r>
              <a:rPr lang="en-GB" dirty="0" smtClean="0"/>
              <a:t>Opposition to Zeus/violence</a:t>
            </a:r>
          </a:p>
          <a:p>
            <a:r>
              <a:rPr lang="en-GB" dirty="0" smtClean="0"/>
              <a:t>Gods born in strange ways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59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F180B1C-2212-497F-A259-C959ADD048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349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Cambria</vt:lpstr>
      <vt:lpstr>Wingdings</vt:lpstr>
      <vt:lpstr>Arial</vt:lpstr>
      <vt:lpstr>Office Theme</vt:lpstr>
      <vt:lpstr>Myth and Art</vt:lpstr>
      <vt:lpstr>General exam advice</vt:lpstr>
      <vt:lpstr>Myth and Art exam</vt:lpstr>
      <vt:lpstr>Structuring your work</vt:lpstr>
      <vt:lpstr>Points to consider when analysing images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2016-01-11T10:14:50Z</dcterms:created>
  <dcterms:modified xsi:type="dcterms:W3CDTF">2016-04-28T11:49:42Z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TC030310239991</vt:lpwstr>
  </property>
</Properties>
</file>