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xlsm" ContentType="application/vnd.ms-excel.sheet.macroEnabled.12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rts/chart1.xml" ContentType="application/vnd.openxmlformats-officedocument.drawingml.chart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9" r:id="rId1"/>
  </p:sldMasterIdLst>
  <p:notesMasterIdLst>
    <p:notesMasterId r:id="rId25"/>
  </p:notesMasterIdLst>
  <p:handoutMasterIdLst>
    <p:handoutMasterId r:id="rId26"/>
  </p:handoutMasterIdLst>
  <p:sldIdLst>
    <p:sldId id="261" r:id="rId2"/>
    <p:sldId id="262" r:id="rId3"/>
    <p:sldId id="275" r:id="rId4"/>
    <p:sldId id="277" r:id="rId5"/>
    <p:sldId id="276" r:id="rId6"/>
    <p:sldId id="263" r:id="rId7"/>
    <p:sldId id="264" r:id="rId8"/>
    <p:sldId id="266" r:id="rId9"/>
    <p:sldId id="267" r:id="rId10"/>
    <p:sldId id="268" r:id="rId11"/>
    <p:sldId id="265" r:id="rId12"/>
    <p:sldId id="281" r:id="rId13"/>
    <p:sldId id="269" r:id="rId14"/>
    <p:sldId id="270" r:id="rId15"/>
    <p:sldId id="271" r:id="rId16"/>
    <p:sldId id="272" r:id="rId17"/>
    <p:sldId id="273" r:id="rId18"/>
    <p:sldId id="274" r:id="rId19"/>
    <p:sldId id="278" r:id="rId20"/>
    <p:sldId id="282" r:id="rId21"/>
    <p:sldId id="279" r:id="rId22"/>
    <p:sldId id="280" r:id="rId23"/>
    <p:sldId id="283" r:id="rId24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4"/>
    <p:restoredTop sz="94697"/>
  </p:normalViewPr>
  <p:slideViewPr>
    <p:cSldViewPr>
      <p:cViewPr varScale="1">
        <p:scale>
          <a:sx n="87" d="100"/>
          <a:sy n="87" d="100"/>
        </p:scale>
        <p:origin x="1494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package" Target="../embeddings/Microsoft_Excel_Macro-Enabled_Worksheet1.xlsm"/><Relationship Id="rId1" Type="http://schemas.openxmlformats.org/officeDocument/2006/relationships/themeOverride" Target="../theme/themeOverrid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266666666666667"/>
          <c:y val="0.19843342036553499"/>
          <c:w val="0.47070707070707102"/>
          <c:h val="0.60835509138381205"/>
        </c:manualLayout>
      </c:layout>
      <c:pieChart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East</c:v>
                </c:pt>
              </c:strCache>
            </c:strRef>
          </c:tx>
          <c:spPr>
            <a:solidFill>
              <a:srgbClr val="63AAFE"/>
            </a:solidFill>
            <a:ln w="10698">
              <a:solidFill>
                <a:srgbClr val="FFFFFF"/>
              </a:solidFill>
              <a:prstDash val="solid"/>
            </a:ln>
          </c:spPr>
          <c:dLbls>
            <c:dLbl>
              <c:idx val="0"/>
              <c:dLblPos val="bestFit"/>
              <c:showLegendKey val="0"/>
              <c:showVal val="0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"/>
              <c:dLblPos val="bestFit"/>
              <c:showLegendKey val="0"/>
              <c:showVal val="0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0.12491217742817801"/>
                  <c:y val="-0.120929485865166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3"/>
              <c:layout>
                <c:manualLayout>
                  <c:x val="0.131913389706421"/>
                  <c:y val="-9.01049791714085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4"/>
              <c:layout>
                <c:manualLayout>
                  <c:x val="0.161631650277621"/>
                  <c:y val="-5.7861473502050301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5"/>
              <c:layout>
                <c:manualLayout>
                  <c:x val="0.132403618814633"/>
                  <c:y val="-4.30429908832759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6"/>
              <c:layout>
                <c:manualLayout>
                  <c:x val="0.16331421639934299"/>
                  <c:y val="-3.3011935307645799E-3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7"/>
              <c:layout>
                <c:manualLayout>
                  <c:x val="0.14868596192896"/>
                  <c:y val="-2.7237055413597E-3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8"/>
              <c:layout>
                <c:manualLayout>
                  <c:x val="0.15876367924906601"/>
                  <c:y val="-9.6005320979120003E-4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9"/>
              <c:layout>
                <c:manualLayout>
                  <c:x val="0.15823520679692499"/>
                  <c:y val="3.6505384574448997E-2"/>
                </c:manualLayout>
              </c:layout>
              <c:tx>
                <c:rich>
                  <a:bodyPr/>
                  <a:lstStyle/>
                  <a:p>
                    <a:r>
                      <a:rPr lang="en-US"/>
                      <a:t>Sailing</a:t>
                    </a:r>
                  </a:p>
                </c:rich>
              </c:tx>
              <c:dLblPos val="bestFit"/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0"/>
              <c:layout>
                <c:manualLayout>
                  <c:x val="0.13493847306909201"/>
                  <c:y val="4.6442162808677502E-2"/>
                </c:manualLayout>
              </c:layout>
              <c:tx>
                <c:rich>
                  <a:bodyPr/>
                  <a:lstStyle/>
                  <a:p>
                    <a:r>
                      <a:rPr lang="en-US"/>
                      <a:t>Canoeing</a:t>
                    </a:r>
                  </a:p>
                </c:rich>
              </c:tx>
              <c:dLblPos val="bestFit"/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1"/>
              <c:layout>
                <c:manualLayout>
                  <c:x val="9.0277090348566402E-2"/>
                  <c:y val="7.36644964655635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2"/>
              <c:layout>
                <c:manualLayout>
                  <c:x val="3.4304980046869701E-2"/>
                  <c:y val="9.9800154924951395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3"/>
              <c:layout>
                <c:manualLayout>
                  <c:x val="-4.6099833774962899E-2"/>
                  <c:y val="9.4578222810068197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4"/>
              <c:layout>
                <c:manualLayout>
                  <c:x val="-0.139325573818527"/>
                  <c:y val="0.107607055212299"/>
                </c:manualLayout>
              </c:layout>
              <c:tx>
                <c:rich>
                  <a:bodyPr/>
                  <a:lstStyle/>
                  <a:p>
                    <a:r>
                      <a:rPr lang="en-US"/>
                      <a:t>Dance</a:t>
                    </a:r>
                  </a:p>
                </c:rich>
              </c:tx>
              <c:dLblPos val="bestFit"/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5"/>
              <c:layout>
                <c:manualLayout>
                  <c:x val="-0.21829492489358601"/>
                  <c:y val="0.111716314244709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6"/>
              <c:layout>
                <c:manualLayout>
                  <c:x val="-0.20852718385867999"/>
                  <c:y val="7.8280841493508405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7"/>
              <c:layout>
                <c:manualLayout>
                  <c:x val="-0.195321437161423"/>
                  <c:y val="7.2146996398563798E-2"/>
                </c:manualLayout>
              </c:layout>
              <c:tx>
                <c:rich>
                  <a:bodyPr/>
                  <a:lstStyle/>
                  <a:p>
                    <a:r>
                      <a:rPr lang="en-US"/>
                      <a:t>Skateboard</a:t>
                    </a:r>
                  </a:p>
                </c:rich>
              </c:tx>
              <c:dLblPos val="bestFit"/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8"/>
              <c:layout>
                <c:manualLayout>
                  <c:x val="-0.20431798048250399"/>
                  <c:y val="4.68846495500242E-2"/>
                </c:manualLayout>
              </c:layout>
              <c:tx>
                <c:rich>
                  <a:bodyPr/>
                  <a:lstStyle/>
                  <a:p>
                    <a:r>
                      <a:rPr lang="en-US"/>
                      <a:t>Cycling</a:t>
                    </a:r>
                  </a:p>
                </c:rich>
              </c:tx>
              <c:dLblPos val="bestFit"/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9"/>
              <c:layout>
                <c:manualLayout>
                  <c:x val="-0.20328711812313199"/>
                  <c:y val="4.3696195503177403E-2"/>
                </c:manualLayout>
              </c:layout>
              <c:tx>
                <c:rich>
                  <a:bodyPr/>
                  <a:lstStyle/>
                  <a:p>
                    <a:r>
                      <a:rPr lang="en-US"/>
                      <a:t>Athletics</a:t>
                    </a:r>
                  </a:p>
                </c:rich>
              </c:tx>
              <c:dLblPos val="bestFit"/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20"/>
              <c:layout>
                <c:manualLayout>
                  <c:x val="-0.200450665900198"/>
                  <c:y val="3.0064058725079099E-2"/>
                </c:manualLayout>
              </c:layout>
              <c:tx>
                <c:rich>
                  <a:bodyPr/>
                  <a:lstStyle/>
                  <a:p>
                    <a:r>
                      <a:rPr lang="en-US"/>
                      <a:t>Soccer </a:t>
                    </a:r>
                  </a:p>
                </c:rich>
              </c:tx>
              <c:dLblPos val="bestFit"/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21"/>
              <c:layout>
                <c:manualLayout>
                  <c:x val="-0.206246667413687"/>
                  <c:y val="1.52455761063047E-2"/>
                </c:manualLayout>
              </c:layout>
              <c:tx>
                <c:rich>
                  <a:bodyPr/>
                  <a:lstStyle/>
                  <a:p>
                    <a:r>
                      <a:rPr lang="en-US"/>
                      <a:t>Gymnastics</a:t>
                    </a:r>
                  </a:p>
                </c:rich>
              </c:tx>
              <c:dLblPos val="bestFit"/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22"/>
              <c:layout>
                <c:manualLayout>
                  <c:x val="-0.234742377364687"/>
                  <c:y val="-1.43869635056115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23"/>
              <c:layout>
                <c:manualLayout>
                  <c:x val="-0.21690925937789701"/>
                  <c:y val="-4.5211470199370198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24"/>
              <c:layout>
                <c:manualLayout>
                  <c:x val="-0.186414794634055"/>
                  <c:y val="-9.8543464430668401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25"/>
              <c:dLblPos val="bestFit"/>
              <c:showLegendKey val="0"/>
              <c:showVal val="0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gradFill rotWithShape="1">
                <a:gsLst>
                  <a:gs pos="0">
                    <a:schemeClr val="accent5">
                      <a:shade val="15000"/>
                      <a:satMod val="180000"/>
                    </a:schemeClr>
                  </a:gs>
                  <a:gs pos="50000">
                    <a:schemeClr val="accent5">
                      <a:shade val="45000"/>
                      <a:satMod val="170000"/>
                    </a:schemeClr>
                  </a:gs>
                  <a:gs pos="70000">
                    <a:schemeClr val="accent5">
                      <a:tint val="99000"/>
                      <a:shade val="65000"/>
                      <a:satMod val="155000"/>
                    </a:schemeClr>
                  </a:gs>
                  <a:gs pos="100000">
                    <a:schemeClr val="accent5">
                      <a:tint val="95500"/>
                      <a:shade val="100000"/>
                      <a:satMod val="155000"/>
                    </a:schemeClr>
                  </a:gs>
                </a:gsLst>
                <a:lin ang="16200000" scaled="0"/>
              </a:gradFill>
              <a:ln w="9525" cap="flat" cmpd="sng" algn="ctr">
                <a:solidFill>
                  <a:schemeClr val="accent5"/>
                </a:solidFill>
                <a:prstDash val="solid"/>
              </a:ln>
              <a:effectLst>
                <a:outerShdw blurRad="50800" dist="38100" dir="5400000" rotWithShape="0">
                  <a:srgbClr val="000000">
                    <a:alpha val="35000"/>
                  </a:srgbClr>
                </a:outerShdw>
              </a:effectLst>
            </c:spPr>
            <c:txPr>
              <a:bodyPr/>
              <a:lstStyle/>
              <a:p>
                <a:pPr>
                  <a:defRPr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0"/>
            <c:showCatName val="1"/>
            <c:showSerName val="0"/>
            <c:showPercent val="0"/>
            <c:showBubbleSize val="0"/>
            <c:showLeaderLines val="1"/>
            <c:leaderLines>
              <c:spPr>
                <a:ln w="21396">
                  <a:solidFill>
                    <a:srgbClr val="00ABEA"/>
                  </a:solidFill>
                  <a:prstDash val="solid"/>
                </a:ln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Sheet1!$B$1:$AA$1</c:f>
              <c:strCache>
                <c:ptCount val="26"/>
                <c:pt idx="0">
                  <c:v>Cricket</c:v>
                </c:pt>
                <c:pt idx="1">
                  <c:v>Rounders</c:v>
                </c:pt>
                <c:pt idx="2">
                  <c:v>Baseball</c:v>
                </c:pt>
                <c:pt idx="3">
                  <c:v>Softball</c:v>
                </c:pt>
                <c:pt idx="4">
                  <c:v>Rugby </c:v>
                </c:pt>
                <c:pt idx="5">
                  <c:v>Basketball</c:v>
                </c:pt>
                <c:pt idx="6">
                  <c:v>Netball</c:v>
                </c:pt>
                <c:pt idx="7">
                  <c:v>Handball</c:v>
                </c:pt>
                <c:pt idx="8">
                  <c:v>American football</c:v>
                </c:pt>
                <c:pt idx="9">
                  <c:v>Goalkeeper</c:v>
                </c:pt>
                <c:pt idx="10">
                  <c:v>Javelin</c:v>
                </c:pt>
                <c:pt idx="11">
                  <c:v>Tennis</c:v>
                </c:pt>
                <c:pt idx="12">
                  <c:v>Squash</c:v>
                </c:pt>
                <c:pt idx="13">
                  <c:v>Badminton</c:v>
                </c:pt>
                <c:pt idx="14">
                  <c:v>Table tennis</c:v>
                </c:pt>
                <c:pt idx="15">
                  <c:v>Golf</c:v>
                </c:pt>
                <c:pt idx="16">
                  <c:v>Hockey</c:v>
                </c:pt>
                <c:pt idx="17">
                  <c:v>Lacrosse</c:v>
                </c:pt>
                <c:pt idx="18">
                  <c:v>Shinty</c:v>
                </c:pt>
                <c:pt idx="19">
                  <c:v>Cricket</c:v>
                </c:pt>
                <c:pt idx="20">
                  <c:v>Baseball </c:v>
                </c:pt>
                <c:pt idx="21">
                  <c:v>Softball</c:v>
                </c:pt>
                <c:pt idx="22">
                  <c:v>Running</c:v>
                </c:pt>
                <c:pt idx="23">
                  <c:v>Swimming</c:v>
                </c:pt>
                <c:pt idx="24">
                  <c:v>Walking</c:v>
                </c:pt>
                <c:pt idx="25">
                  <c:v>Aerobics</c:v>
                </c:pt>
              </c:strCache>
            </c:strRef>
          </c:cat>
          <c:val>
            <c:numRef>
              <c:f>Sheet1!$B$2:$AA$2</c:f>
              <c:numCache>
                <c:formatCode>General</c:formatCode>
                <c:ptCount val="26"/>
                <c:pt idx="0">
                  <c:v>10</c:v>
                </c:pt>
                <c:pt idx="1">
                  <c:v>10</c:v>
                </c:pt>
                <c:pt idx="2">
                  <c:v>10</c:v>
                </c:pt>
                <c:pt idx="3">
                  <c:v>10</c:v>
                </c:pt>
                <c:pt idx="4">
                  <c:v>10</c:v>
                </c:pt>
                <c:pt idx="5">
                  <c:v>10</c:v>
                </c:pt>
                <c:pt idx="6">
                  <c:v>10</c:v>
                </c:pt>
                <c:pt idx="7">
                  <c:v>10</c:v>
                </c:pt>
                <c:pt idx="8">
                  <c:v>10</c:v>
                </c:pt>
                <c:pt idx="9">
                  <c:v>10</c:v>
                </c:pt>
                <c:pt idx="10">
                  <c:v>10</c:v>
                </c:pt>
                <c:pt idx="11">
                  <c:v>10</c:v>
                </c:pt>
                <c:pt idx="12">
                  <c:v>10</c:v>
                </c:pt>
                <c:pt idx="13">
                  <c:v>10</c:v>
                </c:pt>
                <c:pt idx="14">
                  <c:v>10</c:v>
                </c:pt>
                <c:pt idx="15">
                  <c:v>10</c:v>
                </c:pt>
                <c:pt idx="16">
                  <c:v>10</c:v>
                </c:pt>
                <c:pt idx="17">
                  <c:v>10</c:v>
                </c:pt>
                <c:pt idx="18">
                  <c:v>10</c:v>
                </c:pt>
                <c:pt idx="19">
                  <c:v>10</c:v>
                </c:pt>
                <c:pt idx="20">
                  <c:v>10</c:v>
                </c:pt>
                <c:pt idx="21">
                  <c:v>10</c:v>
                </c:pt>
                <c:pt idx="22">
                  <c:v>10</c:v>
                </c:pt>
                <c:pt idx="23">
                  <c:v>10</c:v>
                </c:pt>
                <c:pt idx="24">
                  <c:v>10</c:v>
                </c:pt>
                <c:pt idx="25">
                  <c:v>10</c:v>
                </c:pt>
              </c:numCache>
            </c:numRef>
          </c:val>
        </c:ser>
        <c:ser>
          <c:idx val="1"/>
          <c:order val="1"/>
          <c:tx>
            <c:strRef>
              <c:f>Sheet1!$A$3</c:f>
              <c:strCache>
                <c:ptCount val="1"/>
                <c:pt idx="0">
                  <c:v>West</c:v>
                </c:pt>
              </c:strCache>
            </c:strRef>
          </c:tx>
          <c:spPr>
            <a:solidFill>
              <a:srgbClr val="63AAFE"/>
            </a:solidFill>
            <a:ln w="10698">
              <a:solidFill>
                <a:srgbClr val="FFFFFF"/>
              </a:solidFill>
              <a:prstDash val="solid"/>
            </a:ln>
          </c:spPr>
          <c:dLbls>
            <c:spPr>
              <a:noFill/>
              <a:ln w="21396">
                <a:noFill/>
              </a:ln>
            </c:spPr>
            <c:txPr>
              <a:bodyPr/>
              <a:lstStyle/>
              <a:p>
                <a:pPr>
                  <a:defRPr sz="1116" b="1" i="0" u="none" strike="noStrike" baseline="0">
                    <a:solidFill>
                      <a:srgbClr val="000000"/>
                    </a:solidFill>
                    <a:latin typeface="Times New Roman"/>
                    <a:ea typeface="Times New Roman"/>
                    <a:cs typeface="Times New Roman"/>
                  </a:defRPr>
                </a:pPr>
                <a:endParaRPr lang="en-US"/>
              </a:p>
            </c:txPr>
            <c:showLegendKey val="0"/>
            <c:showVal val="0"/>
            <c:showCatName val="1"/>
            <c:showSerName val="0"/>
            <c:showPercent val="0"/>
            <c:showBubbleSize val="0"/>
            <c:showLeaderLines val="1"/>
            <c:leaderLines>
              <c:spPr>
                <a:ln w="21396">
                  <a:solidFill>
                    <a:srgbClr val="00ABEA"/>
                  </a:solidFill>
                  <a:prstDash val="solid"/>
                </a:ln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Sheet1!$B$1:$AA$1</c:f>
              <c:strCache>
                <c:ptCount val="26"/>
                <c:pt idx="0">
                  <c:v>Cricket</c:v>
                </c:pt>
                <c:pt idx="1">
                  <c:v>Rounders</c:v>
                </c:pt>
                <c:pt idx="2">
                  <c:v>Baseball</c:v>
                </c:pt>
                <c:pt idx="3">
                  <c:v>Softball</c:v>
                </c:pt>
                <c:pt idx="4">
                  <c:v>Rugby </c:v>
                </c:pt>
                <c:pt idx="5">
                  <c:v>Basketball</c:v>
                </c:pt>
                <c:pt idx="6">
                  <c:v>Netball</c:v>
                </c:pt>
                <c:pt idx="7">
                  <c:v>Handball</c:v>
                </c:pt>
                <c:pt idx="8">
                  <c:v>American football</c:v>
                </c:pt>
                <c:pt idx="9">
                  <c:v>Goalkeeper</c:v>
                </c:pt>
                <c:pt idx="10">
                  <c:v>Javelin</c:v>
                </c:pt>
                <c:pt idx="11">
                  <c:v>Tennis</c:v>
                </c:pt>
                <c:pt idx="12">
                  <c:v>Squash</c:v>
                </c:pt>
                <c:pt idx="13">
                  <c:v>Badminton</c:v>
                </c:pt>
                <c:pt idx="14">
                  <c:v>Table tennis</c:v>
                </c:pt>
                <c:pt idx="15">
                  <c:v>Golf</c:v>
                </c:pt>
                <c:pt idx="16">
                  <c:v>Hockey</c:v>
                </c:pt>
                <c:pt idx="17">
                  <c:v>Lacrosse</c:v>
                </c:pt>
                <c:pt idx="18">
                  <c:v>Shinty</c:v>
                </c:pt>
                <c:pt idx="19">
                  <c:v>Cricket</c:v>
                </c:pt>
                <c:pt idx="20">
                  <c:v>Baseball </c:v>
                </c:pt>
                <c:pt idx="21">
                  <c:v>Softball</c:v>
                </c:pt>
                <c:pt idx="22">
                  <c:v>Running</c:v>
                </c:pt>
                <c:pt idx="23">
                  <c:v>Swimming</c:v>
                </c:pt>
                <c:pt idx="24">
                  <c:v>Walking</c:v>
                </c:pt>
                <c:pt idx="25">
                  <c:v>Aerobics</c:v>
                </c:pt>
              </c:strCache>
            </c:strRef>
          </c:cat>
          <c:val>
            <c:numRef>
              <c:f>Sheet1!$B$3:$AA$3</c:f>
              <c:numCache>
                <c:formatCode>General</c:formatCode>
                <c:ptCount val="26"/>
                <c:pt idx="0">
                  <c:v>30.6</c:v>
                </c:pt>
                <c:pt idx="1">
                  <c:v>38.6</c:v>
                </c:pt>
                <c:pt idx="2">
                  <c:v>34.6</c:v>
                </c:pt>
                <c:pt idx="3">
                  <c:v>31.6</c:v>
                </c:pt>
              </c:numCache>
            </c:numRef>
          </c:val>
        </c:ser>
        <c:ser>
          <c:idx val="2"/>
          <c:order val="2"/>
          <c:tx>
            <c:strRef>
              <c:f>Sheet1!$A$4</c:f>
              <c:strCache>
                <c:ptCount val="1"/>
                <c:pt idx="0">
                  <c:v>North</c:v>
                </c:pt>
              </c:strCache>
            </c:strRef>
          </c:tx>
          <c:spPr>
            <a:solidFill>
              <a:srgbClr val="63AAFE"/>
            </a:solidFill>
            <a:ln w="10698">
              <a:solidFill>
                <a:srgbClr val="FFFFFF"/>
              </a:solidFill>
              <a:prstDash val="solid"/>
            </a:ln>
          </c:spPr>
          <c:dLbls>
            <c:spPr>
              <a:noFill/>
              <a:ln w="21396">
                <a:noFill/>
              </a:ln>
            </c:spPr>
            <c:txPr>
              <a:bodyPr/>
              <a:lstStyle/>
              <a:p>
                <a:pPr>
                  <a:defRPr sz="1116" b="1" i="0" u="none" strike="noStrike" baseline="0">
                    <a:solidFill>
                      <a:srgbClr val="000000"/>
                    </a:solidFill>
                    <a:latin typeface="Times New Roman"/>
                    <a:ea typeface="Times New Roman"/>
                    <a:cs typeface="Times New Roman"/>
                  </a:defRPr>
                </a:pPr>
                <a:endParaRPr lang="en-US"/>
              </a:p>
            </c:txPr>
            <c:showLegendKey val="0"/>
            <c:showVal val="0"/>
            <c:showCatName val="1"/>
            <c:showSerName val="0"/>
            <c:showPercent val="0"/>
            <c:showBubbleSize val="0"/>
            <c:showLeaderLines val="1"/>
            <c:leaderLines>
              <c:spPr>
                <a:ln w="21396">
                  <a:solidFill>
                    <a:srgbClr val="00ABEA"/>
                  </a:solidFill>
                  <a:prstDash val="solid"/>
                </a:ln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Sheet1!$B$1:$AA$1</c:f>
              <c:strCache>
                <c:ptCount val="26"/>
                <c:pt idx="0">
                  <c:v>Cricket</c:v>
                </c:pt>
                <c:pt idx="1">
                  <c:v>Rounders</c:v>
                </c:pt>
                <c:pt idx="2">
                  <c:v>Baseball</c:v>
                </c:pt>
                <c:pt idx="3">
                  <c:v>Softball</c:v>
                </c:pt>
                <c:pt idx="4">
                  <c:v>Rugby </c:v>
                </c:pt>
                <c:pt idx="5">
                  <c:v>Basketball</c:v>
                </c:pt>
                <c:pt idx="6">
                  <c:v>Netball</c:v>
                </c:pt>
                <c:pt idx="7">
                  <c:v>Handball</c:v>
                </c:pt>
                <c:pt idx="8">
                  <c:v>American football</c:v>
                </c:pt>
                <c:pt idx="9">
                  <c:v>Goalkeeper</c:v>
                </c:pt>
                <c:pt idx="10">
                  <c:v>Javelin</c:v>
                </c:pt>
                <c:pt idx="11">
                  <c:v>Tennis</c:v>
                </c:pt>
                <c:pt idx="12">
                  <c:v>Squash</c:v>
                </c:pt>
                <c:pt idx="13">
                  <c:v>Badminton</c:v>
                </c:pt>
                <c:pt idx="14">
                  <c:v>Table tennis</c:v>
                </c:pt>
                <c:pt idx="15">
                  <c:v>Golf</c:v>
                </c:pt>
                <c:pt idx="16">
                  <c:v>Hockey</c:v>
                </c:pt>
                <c:pt idx="17">
                  <c:v>Lacrosse</c:v>
                </c:pt>
                <c:pt idx="18">
                  <c:v>Shinty</c:v>
                </c:pt>
                <c:pt idx="19">
                  <c:v>Cricket</c:v>
                </c:pt>
                <c:pt idx="20">
                  <c:v>Baseball </c:v>
                </c:pt>
                <c:pt idx="21">
                  <c:v>Softball</c:v>
                </c:pt>
                <c:pt idx="22">
                  <c:v>Running</c:v>
                </c:pt>
                <c:pt idx="23">
                  <c:v>Swimming</c:v>
                </c:pt>
                <c:pt idx="24">
                  <c:v>Walking</c:v>
                </c:pt>
                <c:pt idx="25">
                  <c:v>Aerobics</c:v>
                </c:pt>
              </c:strCache>
            </c:strRef>
          </c:cat>
          <c:val>
            <c:numRef>
              <c:f>Sheet1!$B$4:$AA$4</c:f>
              <c:numCache>
                <c:formatCode>General</c:formatCode>
                <c:ptCount val="26"/>
                <c:pt idx="0">
                  <c:v>45.9</c:v>
                </c:pt>
                <c:pt idx="1">
                  <c:v>46.9</c:v>
                </c:pt>
                <c:pt idx="2">
                  <c:v>45</c:v>
                </c:pt>
                <c:pt idx="3">
                  <c:v>43.9</c:v>
                </c:pt>
              </c:numCache>
            </c:numRef>
          </c:val>
        </c:ser>
        <c:ser>
          <c:idx val="3"/>
          <c:order val="3"/>
          <c:tx>
            <c:strRef>
              <c:f>Sheet1!$A$11</c:f>
              <c:strCache>
                <c:ptCount val="1"/>
              </c:strCache>
            </c:strRef>
          </c:tx>
          <c:spPr>
            <a:solidFill>
              <a:srgbClr val="63AAFE"/>
            </a:solidFill>
            <a:ln w="10698">
              <a:solidFill>
                <a:srgbClr val="FFFFFF"/>
              </a:solidFill>
              <a:prstDash val="solid"/>
            </a:ln>
          </c:spPr>
          <c:dLbls>
            <c:spPr>
              <a:noFill/>
              <a:ln w="21396">
                <a:noFill/>
              </a:ln>
            </c:spPr>
            <c:txPr>
              <a:bodyPr/>
              <a:lstStyle/>
              <a:p>
                <a:pPr>
                  <a:defRPr sz="1116" b="1" i="0" u="none" strike="noStrike" baseline="0">
                    <a:solidFill>
                      <a:srgbClr val="000000"/>
                    </a:solidFill>
                    <a:latin typeface="Times New Roman"/>
                    <a:ea typeface="Times New Roman"/>
                    <a:cs typeface="Times New Roman"/>
                  </a:defRPr>
                </a:pPr>
                <a:endParaRPr lang="en-US"/>
              </a:p>
            </c:txPr>
            <c:showLegendKey val="0"/>
            <c:showVal val="0"/>
            <c:showCatName val="1"/>
            <c:showSerName val="0"/>
            <c:showPercent val="0"/>
            <c:showBubbleSize val="0"/>
            <c:showLeaderLines val="1"/>
            <c:leaderLines>
              <c:spPr>
                <a:ln w="21396">
                  <a:solidFill>
                    <a:srgbClr val="00ABEA"/>
                  </a:solidFill>
                  <a:prstDash val="solid"/>
                </a:ln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Sheet1!$B$1:$AA$1</c:f>
              <c:strCache>
                <c:ptCount val="26"/>
                <c:pt idx="0">
                  <c:v>Cricket</c:v>
                </c:pt>
                <c:pt idx="1">
                  <c:v>Rounders</c:v>
                </c:pt>
                <c:pt idx="2">
                  <c:v>Baseball</c:v>
                </c:pt>
                <c:pt idx="3">
                  <c:v>Softball</c:v>
                </c:pt>
                <c:pt idx="4">
                  <c:v>Rugby </c:v>
                </c:pt>
                <c:pt idx="5">
                  <c:v>Basketball</c:v>
                </c:pt>
                <c:pt idx="6">
                  <c:v>Netball</c:v>
                </c:pt>
                <c:pt idx="7">
                  <c:v>Handball</c:v>
                </c:pt>
                <c:pt idx="8">
                  <c:v>American football</c:v>
                </c:pt>
                <c:pt idx="9">
                  <c:v>Goalkeeper</c:v>
                </c:pt>
                <c:pt idx="10">
                  <c:v>Javelin</c:v>
                </c:pt>
                <c:pt idx="11">
                  <c:v>Tennis</c:v>
                </c:pt>
                <c:pt idx="12">
                  <c:v>Squash</c:v>
                </c:pt>
                <c:pt idx="13">
                  <c:v>Badminton</c:v>
                </c:pt>
                <c:pt idx="14">
                  <c:v>Table tennis</c:v>
                </c:pt>
                <c:pt idx="15">
                  <c:v>Golf</c:v>
                </c:pt>
                <c:pt idx="16">
                  <c:v>Hockey</c:v>
                </c:pt>
                <c:pt idx="17">
                  <c:v>Lacrosse</c:v>
                </c:pt>
                <c:pt idx="18">
                  <c:v>Shinty</c:v>
                </c:pt>
                <c:pt idx="19">
                  <c:v>Cricket</c:v>
                </c:pt>
                <c:pt idx="20">
                  <c:v>Baseball </c:v>
                </c:pt>
                <c:pt idx="21">
                  <c:v>Softball</c:v>
                </c:pt>
                <c:pt idx="22">
                  <c:v>Running</c:v>
                </c:pt>
                <c:pt idx="23">
                  <c:v>Swimming</c:v>
                </c:pt>
                <c:pt idx="24">
                  <c:v>Walking</c:v>
                </c:pt>
                <c:pt idx="25">
                  <c:v>Aerobics</c:v>
                </c:pt>
              </c:strCache>
            </c:strRef>
          </c:cat>
          <c:val>
            <c:numRef>
              <c:f>Sheet1!$B$11:$AA$11</c:f>
              <c:numCache>
                <c:formatCode>General</c:formatCode>
                <c:ptCount val="26"/>
                <c:pt idx="0">
                  <c:v>2</c:v>
                </c:pt>
                <c:pt idx="1">
                  <c:v>2</c:v>
                </c:pt>
                <c:pt idx="2">
                  <c:v>2</c:v>
                </c:pt>
                <c:pt idx="3">
                  <c:v>2</c:v>
                </c:pt>
                <c:pt idx="4">
                  <c:v>2</c:v>
                </c:pt>
                <c:pt idx="5">
                  <c:v>2</c:v>
                </c:pt>
                <c:pt idx="6">
                  <c:v>2</c:v>
                </c:pt>
                <c:pt idx="7">
                  <c:v>2</c:v>
                </c:pt>
                <c:pt idx="8">
                  <c:v>2</c:v>
                </c:pt>
                <c:pt idx="9">
                  <c:v>2</c:v>
                </c:pt>
                <c:pt idx="10">
                  <c:v>2</c:v>
                </c:pt>
                <c:pt idx="11">
                  <c:v>2</c:v>
                </c:pt>
                <c:pt idx="12">
                  <c:v>2</c:v>
                </c:pt>
                <c:pt idx="13">
                  <c:v>2</c:v>
                </c:pt>
                <c:pt idx="15">
                  <c:v>2</c:v>
                </c:pt>
                <c:pt idx="16">
                  <c:v>2</c:v>
                </c:pt>
              </c:numCache>
            </c:numRef>
          </c:val>
        </c:ser>
        <c:dLbls>
          <c:showLegendKey val="0"/>
          <c:showVal val="0"/>
          <c:showCatName val="1"/>
          <c:showSerName val="0"/>
          <c:showPercent val="0"/>
          <c:showBubbleSize val="0"/>
          <c:showLeaderLines val="1"/>
        </c:dLbls>
        <c:firstSliceAng val="0"/>
      </c:pieChart>
      <c:spPr>
        <a:noFill/>
        <a:ln w="21396">
          <a:noFill/>
        </a:ln>
      </c:spPr>
    </c:plotArea>
    <c:plotVisOnly val="1"/>
    <c:dispBlanksAs val="zero"/>
    <c:showDLblsOverMax val="0"/>
  </c:chart>
  <c:spPr>
    <a:solidFill>
      <a:schemeClr val="accent2"/>
    </a:solidFill>
    <a:ln>
      <a:noFill/>
    </a:ln>
  </c:spPr>
  <c:txPr>
    <a:bodyPr/>
    <a:lstStyle/>
    <a:p>
      <a:pPr>
        <a:defRPr sz="1116" b="1" i="0" u="none" strike="noStrike" baseline="0">
          <a:solidFill>
            <a:srgbClr val="000000"/>
          </a:solidFill>
          <a:latin typeface="Times New Roman"/>
          <a:ea typeface="Times New Roman"/>
          <a:cs typeface="Times New Roman"/>
        </a:defRPr>
      </a:pPr>
      <a:endParaRPr lang="en-US"/>
    </a:p>
  </c:txPr>
  <c:externalData r:id="rId2">
    <c:autoUpdate val="0"/>
  </c:externalData>
</c:chartSpace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0BF8C7-711E-494A-949C-C90F1C03C293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5C93D7-B31B-421D-8D0A-2746EC8599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604396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F98B8C-2063-4257-8E86-052B435B6410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136945-BE58-4B82-9EAF-D8A749DC69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1437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 txBox="1">
            <a:spLocks noGrp="1" noChangeArrowheads="1"/>
          </p:cNvSpPr>
          <p:nvPr/>
        </p:nvSpPr>
        <p:spPr bwMode="auto">
          <a:xfrm>
            <a:off x="3776867" y="9264353"/>
            <a:ext cx="2890665" cy="4876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120" tIns="45560" rIns="91120" bIns="45560" anchor="b"/>
          <a:lstStyle>
            <a:lvl1pPr defTabSz="911225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39775" indent="-284163" defTabSz="911225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38238" indent="-227013" defTabSz="911225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593850" indent="-227013" defTabSz="911225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49463" indent="-227013" defTabSz="911225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06663" indent="-227013" defTabSz="91122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63863" indent="-227013" defTabSz="91122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1063" indent="-227013" defTabSz="91122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78263" indent="-227013" defTabSz="91122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r" eaLnBrk="1" hangingPunct="1"/>
            <a:fld id="{CEE17F0D-88E6-40CE-952D-2D8AE17794C6}" type="slidenum">
              <a:rPr lang="en-GB" altLang="en-US" sz="1200">
                <a:latin typeface="Calibri" pitchFamily="34" charset="0"/>
                <a:ea typeface="ＭＳ Ｐゴシック" pitchFamily="34" charset="-128"/>
              </a:rPr>
              <a:pPr algn="r" eaLnBrk="1" hangingPunct="1"/>
              <a:t>9</a:t>
            </a:fld>
            <a:endParaRPr lang="en-GB" altLang="en-US" sz="1200">
              <a:latin typeface="Calibri" pitchFamily="34" charset="0"/>
              <a:ea typeface="ＭＳ Ｐゴシック" pitchFamily="34" charset="-128"/>
            </a:endParaRPr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89317" y="4632176"/>
            <a:ext cx="4890456" cy="4390688"/>
          </a:xfrm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2276157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 txBox="1">
            <a:spLocks noGrp="1" noChangeArrowheads="1"/>
          </p:cNvSpPr>
          <p:nvPr/>
        </p:nvSpPr>
        <p:spPr bwMode="auto">
          <a:xfrm>
            <a:off x="3776867" y="9264353"/>
            <a:ext cx="2890665" cy="4876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120" tIns="45560" rIns="91120" bIns="45560" anchor="b"/>
          <a:lstStyle>
            <a:lvl1pPr defTabSz="911225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39775" indent="-284163" defTabSz="911225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38238" indent="-227013" defTabSz="911225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593850" indent="-227013" defTabSz="911225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49463" indent="-227013" defTabSz="911225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06663" indent="-227013" defTabSz="91122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63863" indent="-227013" defTabSz="91122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1063" indent="-227013" defTabSz="91122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78263" indent="-227013" defTabSz="91122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r" eaLnBrk="1" hangingPunct="1"/>
            <a:fld id="{D9579EE8-3D7C-4897-A524-CC435A058259}" type="slidenum">
              <a:rPr lang="en-GB" altLang="en-US" sz="1200">
                <a:latin typeface="Calibri" pitchFamily="34" charset="0"/>
                <a:ea typeface="ＭＳ Ｐゴシック" pitchFamily="34" charset="-128"/>
              </a:rPr>
              <a:pPr algn="r" eaLnBrk="1" hangingPunct="1"/>
              <a:t>10</a:t>
            </a:fld>
            <a:endParaRPr lang="en-GB" altLang="en-US" sz="1200">
              <a:latin typeface="Calibri" pitchFamily="34" charset="0"/>
              <a:ea typeface="ＭＳ Ｐゴシック" pitchFamily="34" charset="-128"/>
            </a:endParaRPr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89317" y="4632176"/>
            <a:ext cx="4890456" cy="4390688"/>
          </a:xfrm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7517493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63512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958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4245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3468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1095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62456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99190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0905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7330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6472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8840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F19A5F-9B0D-4C8D-B492-7E9635DE0EAE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50743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0" r:id="rId1"/>
    <p:sldLayoutId id="2147483871" r:id="rId2"/>
    <p:sldLayoutId id="2147483872" r:id="rId3"/>
    <p:sldLayoutId id="2147483873" r:id="rId4"/>
    <p:sldLayoutId id="2147483874" r:id="rId5"/>
    <p:sldLayoutId id="2147483875" r:id="rId6"/>
    <p:sldLayoutId id="2147483876" r:id="rId7"/>
    <p:sldLayoutId id="2147483877" r:id="rId8"/>
    <p:sldLayoutId id="2147483878" r:id="rId9"/>
    <p:sldLayoutId id="2147483879" r:id="rId10"/>
    <p:sldLayoutId id="214748388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hyperlink" Target="https://www.google.co.uk/url?sa=i&amp;rct=j&amp;q=&amp;esrc=s&amp;source=images&amp;cd=&amp;cad=rja&amp;uact=8&amp;ved=0ahUKEwiGuYfBvNPPAhWF1BoKHfIKDbsQjRwIBw&amp;url=https://cjacksonka.wordpress.com/btec-l3/unit-6-sports-development/assessment-grading-criteria/assignment-1-p1-m1/&amp;psig=AFQjCNFIVAlUL_hmTZCCAysv08hTrN1BRg&amp;ust=1476300069553492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7.emf"/><Relationship Id="rId3" Type="http://schemas.openxmlformats.org/officeDocument/2006/relationships/notesSlide" Target="../notesSlides/notesSlide2.xml"/><Relationship Id="rId7" Type="http://schemas.openxmlformats.org/officeDocument/2006/relationships/image" Target="../media/image11.png"/><Relationship Id="rId12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0.pn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png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hyperlink" Target="https://www.google.co.uk/url?sa=i&amp;rct=j&amp;q=&amp;esrc=s&amp;source=images&amp;cd=&amp;cad=rja&amp;uact=8&amp;ved=0ahUKEwiGuYfBvNPPAhWF1BoKHfIKDbsQjRwIBw&amp;url=https://cjacksonka.wordpress.com/btec-l3/unit-6-sports-development/assessment-grading-criteria/assignment-1-p1-m1/&amp;psig=AFQjCNFIVAlUL_hmTZCCAysv08hTrN1BRg&amp;ust=1476300069553492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6.png"/><Relationship Id="rId4" Type="http://schemas.openxmlformats.org/officeDocument/2006/relationships/hyperlink" Target="https://www.google.co.uk/url?sa=i&amp;rct=j&amp;q=&amp;esrc=s&amp;source=images&amp;cd=&amp;cad=rja&amp;uact=8&amp;ved=0ahUKEwimzsbpz9PPAhVGVhoKHSH5AgcQjRwIBw&amp;url=https://lucyysullivann.wordpress.com/2015/01/26/sports-development-continuum/&amp;bvm=bv.135475266,d.ZGg&amp;psig=AFQjCNE4rU-S7QmvLVTfTmlTXlCrqlVxgA&amp;ust=1476305263789195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http://www.google.co.uk/url?sa=i&amp;rct=j&amp;q=&amp;esrc=s&amp;source=images&amp;cd=&amp;cad=rja&amp;uact=8&amp;ved=0ahUKEwjjmbyg0NPPAhVEWRoKHdhICecQjRwIBw&amp;url=http://marksutcliffe.blogspot.com/2013/11/the-development-of-footballers-player.html&amp;bvm=bv.135475266,d.ZGg&amp;psig=AFQjCNE4rU-S7QmvLVTfTmlTXlCrqlVxgA&amp;ust=1476305263789195" TargetMode="Externa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9591" y="5700840"/>
            <a:ext cx="2938038" cy="115716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975" y="2090522"/>
            <a:ext cx="3619500" cy="2714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/>
          <p:cNvSpPr/>
          <p:nvPr/>
        </p:nvSpPr>
        <p:spPr>
          <a:xfrm>
            <a:off x="3527377" y="3447835"/>
            <a:ext cx="561662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Mark </a:t>
            </a:r>
          </a:p>
          <a:p>
            <a:pPr algn="ctr"/>
            <a:r>
              <a:rPr lang="en-US" sz="60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Napieralla</a:t>
            </a:r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4696457" y="2235717"/>
            <a:ext cx="327846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M5X02089</a:t>
            </a:r>
            <a:endParaRPr lang="en-US" sz="54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53102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smtClean="0"/>
              <a:t>The aims of todays lecture:</a:t>
            </a:r>
          </a:p>
          <a:p>
            <a:endParaRPr lang="en-GB" dirty="0"/>
          </a:p>
          <a:p>
            <a:r>
              <a:rPr lang="en-GB" dirty="0" smtClean="0"/>
              <a:t>To discuss sports development theory</a:t>
            </a:r>
          </a:p>
          <a:p>
            <a:endParaRPr lang="en-GB" dirty="0" smtClean="0"/>
          </a:p>
          <a:p>
            <a:r>
              <a:rPr lang="en-GB" dirty="0" smtClean="0"/>
              <a:t>Research the views / thoughts of young people in sport</a:t>
            </a:r>
          </a:p>
          <a:p>
            <a:endParaRPr lang="en-GB" dirty="0" smtClean="0"/>
          </a:p>
          <a:p>
            <a:r>
              <a:rPr lang="en-GB" dirty="0" smtClean="0"/>
              <a:t>To present the findings to the </a:t>
            </a:r>
            <a:r>
              <a:rPr lang="en-GB" dirty="0" smtClean="0"/>
              <a:t>group</a:t>
            </a:r>
          </a:p>
          <a:p>
            <a:endParaRPr lang="en-GB" dirty="0"/>
          </a:p>
          <a:p>
            <a:endParaRPr lang="en-GB" b="1" dirty="0" smtClean="0"/>
          </a:p>
          <a:p>
            <a:endParaRPr lang="en-GB" b="1" dirty="0"/>
          </a:p>
          <a:p>
            <a:r>
              <a:rPr lang="en-GB" b="1" dirty="0" smtClean="0"/>
              <a:t>Feedback-</a:t>
            </a:r>
            <a:r>
              <a:rPr lang="en-GB" dirty="0" smtClean="0"/>
              <a:t> What did you take from last week? Thrown, catch and feedback game 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1352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smtClean="0"/>
              <a:t>Definitions:</a:t>
            </a:r>
          </a:p>
          <a:p>
            <a:endParaRPr lang="en-GB" b="1" u="sng" dirty="0"/>
          </a:p>
          <a:p>
            <a:r>
              <a:rPr lang="en-GB" b="1" u="sng" dirty="0" smtClean="0"/>
              <a:t>Sport-  Has been defined as :</a:t>
            </a:r>
          </a:p>
          <a:p>
            <a:pPr algn="ctr"/>
            <a:endParaRPr lang="en-GB" b="1" u="sng" dirty="0"/>
          </a:p>
          <a:p>
            <a:pPr algn="ctr"/>
            <a:r>
              <a:rPr lang="en-GB" sz="2400" i="1" dirty="0" smtClean="0">
                <a:latin typeface="Segoe Script" panose="020B0504020000000003" pitchFamily="34" charset="0"/>
              </a:rPr>
              <a:t>Competitive , rule governed games involving some degree of physical activity and exercise. </a:t>
            </a:r>
          </a:p>
          <a:p>
            <a:pPr algn="ctr"/>
            <a:r>
              <a:rPr lang="en-GB" sz="2400" i="1" dirty="0" smtClean="0">
                <a:latin typeface="Segoe Script" panose="020B0504020000000003" pitchFamily="34" charset="0"/>
              </a:rPr>
              <a:t>(Collins ,2009)</a:t>
            </a:r>
          </a:p>
          <a:p>
            <a:r>
              <a:rPr lang="en-GB" b="1" u="sng" dirty="0" smtClean="0"/>
              <a:t>Development-  </a:t>
            </a:r>
            <a:r>
              <a:rPr lang="en-GB" b="1" u="sng" dirty="0"/>
              <a:t>Has been defined as </a:t>
            </a:r>
            <a:r>
              <a:rPr lang="en-GB" b="1" u="sng" dirty="0" smtClean="0"/>
              <a:t>:</a:t>
            </a:r>
          </a:p>
          <a:p>
            <a:endParaRPr lang="en-GB" b="1" u="sng" dirty="0"/>
          </a:p>
          <a:p>
            <a:pPr algn="ctr"/>
            <a:r>
              <a:rPr lang="en-GB" sz="2400" dirty="0" smtClean="0">
                <a:latin typeface="Segoe Script" panose="020B0504020000000003" pitchFamily="34" charset="0"/>
              </a:rPr>
              <a:t>Do develop something or someone suggests a transition of progressive stages where new and improved outcomes are both possible and desirable</a:t>
            </a:r>
          </a:p>
          <a:p>
            <a:pPr algn="ctr"/>
            <a:r>
              <a:rPr lang="en-GB" sz="2400" dirty="0" smtClean="0">
                <a:latin typeface="Segoe Script" panose="020B0504020000000003" pitchFamily="34" charset="0"/>
              </a:rPr>
              <a:t>(Collins,2009) </a:t>
            </a:r>
            <a:endParaRPr lang="en-GB" sz="2400" dirty="0">
              <a:latin typeface="Segoe Script" panose="020B0504020000000003" pitchFamily="34" charset="0"/>
            </a:endParaRPr>
          </a:p>
          <a:p>
            <a:endParaRPr lang="en-GB" sz="2800" i="1" dirty="0" smtClean="0">
              <a:latin typeface="Segoe Script" panose="020B05040200000000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247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smtClean="0"/>
              <a:t>Definitions:</a:t>
            </a:r>
          </a:p>
          <a:p>
            <a:endParaRPr lang="en-GB" b="1" u="sng" dirty="0"/>
          </a:p>
          <a:p>
            <a:endParaRPr lang="en-GB" sz="2800" i="1" dirty="0" smtClean="0">
              <a:latin typeface="Segoe Script" panose="020B0504020000000003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862" y="3133097"/>
            <a:ext cx="8386329" cy="13035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17085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smtClean="0"/>
              <a:t>Brief History Wales and England:</a:t>
            </a:r>
          </a:p>
          <a:p>
            <a:endParaRPr lang="en-GB" b="1" u="sng" dirty="0"/>
          </a:p>
          <a:p>
            <a:endParaRPr lang="en-GB" sz="2800" i="1" dirty="0" smtClean="0">
              <a:latin typeface="Segoe Script" panose="020B0504020000000003" pitchFamily="34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55575" y="2485538"/>
            <a:ext cx="8736905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1980 ‘s -1990- Very little investment in sport, small NGB’s</a:t>
            </a:r>
          </a:p>
          <a:p>
            <a:endParaRPr lang="en-GB" dirty="0"/>
          </a:p>
          <a:p>
            <a:r>
              <a:rPr lang="en-GB" dirty="0" smtClean="0"/>
              <a:t>1990’s-2000- More investment- outreach projects, tops programmes, dragon sport, </a:t>
            </a:r>
            <a:r>
              <a:rPr lang="en-GB" dirty="0" err="1" smtClean="0"/>
              <a:t>ssdo’s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2000-2010- More investment, lottery funding, 2008 England cuts funding, 5x60 in Wales</a:t>
            </a:r>
          </a:p>
          <a:p>
            <a:endParaRPr lang="en-GB" dirty="0"/>
          </a:p>
          <a:p>
            <a:r>
              <a:rPr lang="en-GB" dirty="0" smtClean="0"/>
              <a:t>2012- Olympics- England cuts community sports partnerships</a:t>
            </a:r>
          </a:p>
          <a:p>
            <a:endParaRPr lang="en-GB" dirty="0"/>
          </a:p>
          <a:p>
            <a:r>
              <a:rPr lang="en-GB" dirty="0" smtClean="0"/>
              <a:t>2012- present- New policies, reduction in funding, huge targets in Wales (aspirational)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5017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smtClean="0"/>
              <a:t>Sports development theory- : The sports development continuum </a:t>
            </a:r>
          </a:p>
          <a:p>
            <a:endParaRPr lang="en-GB" dirty="0"/>
          </a:p>
        </p:txBody>
      </p:sp>
      <p:pic>
        <p:nvPicPr>
          <p:cNvPr id="2" name="Picture 2" descr="Image result for sports development continuum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0665" y="2407797"/>
            <a:ext cx="7086839" cy="442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3233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smtClean="0"/>
              <a:t>Sports development theory- : The sports development continuum </a:t>
            </a:r>
          </a:p>
          <a:p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307975" y="2780928"/>
            <a:ext cx="858450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Foundation:</a:t>
            </a:r>
          </a:p>
          <a:p>
            <a:endParaRPr lang="en-GB" dirty="0"/>
          </a:p>
          <a:p>
            <a:r>
              <a:rPr lang="en-GB" dirty="0" smtClean="0"/>
              <a:t>Early development of physical literacy.</a:t>
            </a:r>
          </a:p>
          <a:p>
            <a:endParaRPr lang="en-GB" dirty="0"/>
          </a:p>
          <a:p>
            <a:r>
              <a:rPr lang="en-GB" dirty="0" smtClean="0"/>
              <a:t>What is physical literacy? </a:t>
            </a:r>
          </a:p>
          <a:p>
            <a:endParaRPr lang="en-GB" dirty="0"/>
          </a:p>
          <a:p>
            <a:r>
              <a:rPr lang="en-GB" dirty="0" smtClean="0"/>
              <a:t>Amelia- Monday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2601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Content Placeholder 1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endParaRPr lang="en-GB" altLang="en-US" smtClean="0"/>
          </a:p>
        </p:txBody>
      </p:sp>
      <p:sp>
        <p:nvSpPr>
          <p:cNvPr id="3" name="Title 2"/>
          <p:cNvSpPr>
            <a:spLocks noGrp="1"/>
          </p:cNvSpPr>
          <p:nvPr>
            <p:ph type="title" idx="4294967295"/>
          </p:nvPr>
        </p:nvSpPr>
        <p:spPr/>
        <p:txBody>
          <a:bodyPr rtlCol="0"/>
          <a:lstStyle/>
          <a:p>
            <a:pPr>
              <a:defRPr/>
            </a:pPr>
            <a:r>
              <a:rPr lang="en-US" dirty="0" smtClean="0">
                <a:ea typeface="ＭＳ Ｐゴシック" charset="0"/>
              </a:rPr>
              <a:t>Catching?</a:t>
            </a:r>
            <a:endParaRPr lang="en-US" dirty="0">
              <a:ea typeface="ＭＳ Ｐゴシック" charset="0"/>
            </a:endParaRPr>
          </a:p>
        </p:txBody>
      </p:sp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86101" y="188640"/>
            <a:ext cx="9027646" cy="6669360"/>
            <a:chOff x="373" y="196"/>
            <a:chExt cx="5032" cy="3508"/>
          </a:xfrm>
          <a:solidFill>
            <a:srgbClr val="3366FF"/>
          </a:solidFill>
        </p:grpSpPr>
        <p:graphicFrame>
          <p:nvGraphicFramePr>
            <p:cNvPr id="7" name="Object 3"/>
            <p:cNvGraphicFramePr>
              <a:graphicFrameLocks noChangeAspect="1"/>
            </p:cNvGraphicFramePr>
            <p:nvPr/>
          </p:nvGraphicFramePr>
          <p:xfrm>
            <a:off x="373" y="196"/>
            <a:ext cx="4991" cy="3317"/>
          </p:xfrm>
          <a:graphic>
            <a:graphicData uri="http://schemas.openxmlformats.org/drawingml/2006/chart">
              <c:chart xmlns:c="http://schemas.openxmlformats.org/drawingml/2006/chart" xmlns:r="http://schemas.openxmlformats.org/officeDocument/2006/relationships" r:id="rId2"/>
            </a:graphicData>
          </a:graphic>
        </p:graphicFrame>
        <p:sp>
          <p:nvSpPr>
            <p:cNvPr id="6" name="Text Box 4"/>
            <p:cNvSpPr txBox="1">
              <a:spLocks noChangeArrowheads="1"/>
            </p:cNvSpPr>
            <p:nvPr/>
          </p:nvSpPr>
          <p:spPr bwMode="auto">
            <a:xfrm>
              <a:off x="3515" y="3521"/>
              <a:ext cx="1890" cy="18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pPr eaLnBrk="1" hangingPunct="1">
                <a:defRPr/>
              </a:pPr>
              <a:r>
                <a:rPr lang="en-GB" sz="1400" i="1" smtClean="0">
                  <a:solidFill>
                    <a:srgbClr val="00FFFF"/>
                  </a:solidFill>
                  <a:latin typeface="Arial Narrow" charset="0"/>
                  <a:cs typeface="Arial" charset="0"/>
                </a:rPr>
                <a:t>Adapted From Mike Jess, University of Edinburgh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714312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034" name="Text Box 2"/>
          <p:cNvSpPr txBox="1">
            <a:spLocks noChangeArrowheads="1"/>
          </p:cNvSpPr>
          <p:nvPr/>
        </p:nvSpPr>
        <p:spPr bwMode="auto">
          <a:xfrm>
            <a:off x="1042988" y="692150"/>
            <a:ext cx="72739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Lucida Sans Unicode" pitchFamily="34" charset="0"/>
                <a:cs typeface="Arial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Lucida Sans Unicode" pitchFamily="34" charset="0"/>
                <a:cs typeface="Arial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Lucida Sans Unicode" pitchFamily="34" charset="0"/>
                <a:cs typeface="Arial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Lucida Sans Unicode" pitchFamily="34" charset="0"/>
                <a:cs typeface="Arial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Lucida Sans Unicode" pitchFamily="34" charset="0"/>
                <a:cs typeface="Arial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  <a:cs typeface="Arial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  <a:cs typeface="Arial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  <a:cs typeface="Arial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  <a:cs typeface="Arial" pitchFamily="34" charset="0"/>
              </a:defRPr>
            </a:lvl9pPr>
          </a:lstStyle>
          <a:p>
            <a:pPr algn="ctr" eaLnBrk="0" hangingPunct="0">
              <a:spcBef>
                <a:spcPct val="50000"/>
              </a:spcBef>
              <a:defRPr/>
            </a:pPr>
            <a:r>
              <a:rPr lang="en-GB" altLang="en-US" sz="40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ＭＳ Ｐゴシック" charset="-128"/>
              </a:rPr>
              <a:t>CAN’T CATCH?</a:t>
            </a:r>
          </a:p>
        </p:txBody>
      </p:sp>
      <p:pic>
        <p:nvPicPr>
          <p:cNvPr id="16387" name="Picture 1" descr="Unknown.jpe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313" y="2060575"/>
            <a:ext cx="4133850" cy="2952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42907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 Box 2"/>
          <p:cNvSpPr txBox="1">
            <a:spLocks noChangeArrowheads="1"/>
          </p:cNvSpPr>
          <p:nvPr/>
        </p:nvSpPr>
        <p:spPr bwMode="auto">
          <a:xfrm>
            <a:off x="5580063" y="5589588"/>
            <a:ext cx="3390900" cy="304800"/>
          </a:xfrm>
          <a:prstGeom prst="rect">
            <a:avLst/>
          </a:prstGeom>
          <a:solidFill>
            <a:schemeClr val="accent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en-GB" altLang="en-US" sz="1400" i="1">
                <a:solidFill>
                  <a:srgbClr val="00FFFF"/>
                </a:solidFill>
                <a:latin typeface="Arial Narrow" pitchFamily="34" charset="0"/>
                <a:ea typeface="ＭＳ Ｐゴシック" pitchFamily="34" charset="-128"/>
              </a:rPr>
              <a:t>Adapted From Mike Jess, University of Edinburgh</a:t>
            </a:r>
          </a:p>
        </p:txBody>
      </p:sp>
      <p:grpSp>
        <p:nvGrpSpPr>
          <p:cNvPr id="17411" name="Group 3"/>
          <p:cNvGrpSpPr>
            <a:grpSpLocks/>
          </p:cNvGrpSpPr>
          <p:nvPr/>
        </p:nvGrpSpPr>
        <p:grpSpPr bwMode="auto">
          <a:xfrm>
            <a:off x="0" y="5876925"/>
            <a:ext cx="9144000" cy="981075"/>
            <a:chOff x="0" y="3702"/>
            <a:chExt cx="5760" cy="618"/>
          </a:xfrm>
        </p:grpSpPr>
        <p:pic>
          <p:nvPicPr>
            <p:cNvPr id="17413" name="Picture 4"/>
            <p:cNvPicPr>
              <a:picLocks noChangeAspect="1" noChangeArrowheads="1"/>
            </p:cNvPicPr>
            <p:nvPr/>
          </p:nvPicPr>
          <p:blipFill>
            <a:blip r:embed="rId4"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702"/>
              <a:ext cx="597" cy="6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7414" name="Picture 5"/>
            <p:cNvPicPr>
              <a:picLocks noChangeAspect="1" noChangeArrowheads="1"/>
            </p:cNvPicPr>
            <p:nvPr/>
          </p:nvPicPr>
          <p:blipFill>
            <a:blip r:embed="rId5"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7" y="3702"/>
              <a:ext cx="761" cy="6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7415" name="Picture 6"/>
            <p:cNvPicPr>
              <a:picLocks noChangeAspect="1" noChangeArrowheads="1"/>
            </p:cNvPicPr>
            <p:nvPr/>
          </p:nvPicPr>
          <p:blipFill>
            <a:blip r:embed="rId6"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40" y="3702"/>
              <a:ext cx="761" cy="6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7416" name="Picture 7"/>
            <p:cNvPicPr>
              <a:picLocks noChangeAspect="1" noChangeArrowheads="1"/>
            </p:cNvPicPr>
            <p:nvPr/>
          </p:nvPicPr>
          <p:blipFill>
            <a:blip r:embed="rId7"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64" y="3702"/>
              <a:ext cx="567" cy="6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7417" name="Picture 8"/>
            <p:cNvPicPr>
              <a:picLocks noChangeAspect="1" noChangeArrowheads="1"/>
            </p:cNvPicPr>
            <p:nvPr/>
          </p:nvPicPr>
          <p:blipFill>
            <a:blip r:embed="rId8"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13008"/>
            <a:stretch>
              <a:fillRect/>
            </a:stretch>
          </p:blipFill>
          <p:spPr bwMode="auto">
            <a:xfrm>
              <a:off x="2631" y="3702"/>
              <a:ext cx="880" cy="6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7418" name="Picture 9"/>
            <p:cNvPicPr>
              <a:picLocks noChangeAspect="1" noChangeArrowheads="1"/>
            </p:cNvPicPr>
            <p:nvPr/>
          </p:nvPicPr>
          <p:blipFill>
            <a:blip r:embed="rId9"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58" y="3702"/>
              <a:ext cx="764" cy="61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7419" name="Picture 10"/>
            <p:cNvPicPr>
              <a:picLocks noChangeAspect="1" noChangeArrowheads="1"/>
            </p:cNvPicPr>
            <p:nvPr/>
          </p:nvPicPr>
          <p:blipFill>
            <a:blip r:embed="rId10"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74" y="3702"/>
              <a:ext cx="838" cy="6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7420" name="Picture 11"/>
            <p:cNvPicPr>
              <a:picLocks noChangeAspect="1" noChangeArrowheads="1"/>
            </p:cNvPicPr>
            <p:nvPr/>
          </p:nvPicPr>
          <p:blipFill>
            <a:blip r:embed="rId11"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08" y="3702"/>
              <a:ext cx="752" cy="6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aphicFrame>
        <p:nvGraphicFramePr>
          <p:cNvPr id="17412" name="Object 12"/>
          <p:cNvGraphicFramePr>
            <a:graphicFrameLocks noChangeAspect="1"/>
          </p:cNvGraphicFramePr>
          <p:nvPr/>
        </p:nvGraphicFramePr>
        <p:xfrm>
          <a:off x="-3175" y="57150"/>
          <a:ext cx="9151938" cy="63420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70" name="Chart" r:id="rId12" imgW="8058275" imgH="5438892" progId="MSGraph.Chart.8">
                  <p:embed followColorScheme="full"/>
                </p:oleObj>
              </mc:Choice>
              <mc:Fallback>
                <p:oleObj name="Chart" r:id="rId12" imgW="8058275" imgH="5438892" progId="MSGraph.Chart.8">
                  <p:embed followColorScheme="full"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3175" y="57150"/>
                        <a:ext cx="9151938" cy="6342063"/>
                      </a:xfrm>
                      <a:prstGeom prst="rect">
                        <a:avLst/>
                      </a:prstGeom>
                      <a:solidFill>
                        <a:schemeClr val="accent2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70483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smtClean="0"/>
              <a:t>Sports development theory- : The sports development continuum </a:t>
            </a:r>
          </a:p>
          <a:p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307975" y="2780928"/>
            <a:ext cx="858450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Participation</a:t>
            </a:r>
            <a:r>
              <a:rPr lang="en-GB" dirty="0" smtClean="0"/>
              <a:t>- sport activity undertaken primarily for fun, enjoyment and often basic levels of competence, health and fitness</a:t>
            </a:r>
          </a:p>
          <a:p>
            <a:endParaRPr lang="en-GB" dirty="0"/>
          </a:p>
          <a:p>
            <a:r>
              <a:rPr lang="en-GB" b="1" dirty="0" smtClean="0"/>
              <a:t>Performance</a:t>
            </a:r>
            <a:r>
              <a:rPr lang="en-GB" dirty="0" smtClean="0"/>
              <a:t>- (Could include above) A move from basic competence into more structured form of competitive sport at club or county level, or indeed at an individual level for personal reasons.</a:t>
            </a:r>
          </a:p>
          <a:p>
            <a:endParaRPr lang="en-GB" dirty="0"/>
          </a:p>
          <a:p>
            <a:r>
              <a:rPr lang="en-GB" b="1" dirty="0" smtClean="0"/>
              <a:t>Excellence</a:t>
            </a:r>
            <a:r>
              <a:rPr lang="en-GB" dirty="0" smtClean="0"/>
              <a:t>- is about reaching the top and applies to performers at the highest national and international levels.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9760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smtClean="0"/>
              <a:t>Sports development theory- : The sports development continuum </a:t>
            </a:r>
          </a:p>
          <a:p>
            <a:endParaRPr lang="en-GB" dirty="0"/>
          </a:p>
        </p:txBody>
      </p:sp>
      <p:pic>
        <p:nvPicPr>
          <p:cNvPr id="2" name="Picture 2" descr="Image result for sports development continuum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0665" y="2407797"/>
            <a:ext cx="7086839" cy="442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291563" y="2868108"/>
            <a:ext cx="3799438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effectLst/>
              </a:rPr>
              <a:t>SPLAT WALL </a:t>
            </a:r>
          </a:p>
          <a:p>
            <a:pPr algn="ctr"/>
            <a:r>
              <a:rPr lang="en-US" sz="54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effectLst/>
              </a:rPr>
              <a:t>GAME</a:t>
            </a:r>
            <a:endParaRPr lang="en-US" sz="5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511210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smtClean="0"/>
              <a:t>Sports development theory- : The sports development continuum </a:t>
            </a:r>
          </a:p>
          <a:p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307975" y="2780928"/>
            <a:ext cx="8584505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What are the factors affecting the movement from:</a:t>
            </a:r>
          </a:p>
          <a:p>
            <a:endParaRPr lang="en-GB" b="1" dirty="0"/>
          </a:p>
          <a:p>
            <a:r>
              <a:rPr lang="en-GB" b="1" dirty="0" smtClean="0"/>
              <a:t>1- Participation 			Performance</a:t>
            </a:r>
          </a:p>
          <a:p>
            <a:endParaRPr lang="en-GB" b="1" dirty="0"/>
          </a:p>
          <a:p>
            <a:endParaRPr lang="en-GB" b="1" dirty="0" smtClean="0"/>
          </a:p>
          <a:p>
            <a:r>
              <a:rPr lang="en-GB" b="1" dirty="0" smtClean="0"/>
              <a:t>2- Performance 			Elite</a:t>
            </a:r>
          </a:p>
          <a:p>
            <a:endParaRPr lang="en-GB" b="1" dirty="0"/>
          </a:p>
          <a:p>
            <a:r>
              <a:rPr lang="en-GB" b="1" dirty="0" smtClean="0"/>
              <a:t>Group work task- Discussion, presentation – from a flip chart. </a:t>
            </a:r>
          </a:p>
          <a:p>
            <a:endParaRPr lang="en-GB" b="1" dirty="0"/>
          </a:p>
        </p:txBody>
      </p:sp>
      <p:cxnSp>
        <p:nvCxnSpPr>
          <p:cNvPr id="10" name="Straight Arrow Connector 9"/>
          <p:cNvCxnSpPr/>
          <p:nvPr/>
        </p:nvCxnSpPr>
        <p:spPr>
          <a:xfrm>
            <a:off x="2204120" y="3501008"/>
            <a:ext cx="1296144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>
            <a:off x="2204120" y="4293096"/>
            <a:ext cx="1296144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0430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smtClean="0"/>
              <a:t>Sports development theory- : The sports development continuum </a:t>
            </a:r>
          </a:p>
          <a:p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307975" y="2780928"/>
            <a:ext cx="858450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What are the factors affecting the movement from:</a:t>
            </a:r>
          </a:p>
          <a:p>
            <a:endParaRPr lang="en-GB" b="1" dirty="0"/>
          </a:p>
          <a:p>
            <a:r>
              <a:rPr lang="en-GB" b="1" dirty="0" smtClean="0"/>
              <a:t>1- Participation 			Performance</a:t>
            </a:r>
          </a:p>
          <a:p>
            <a:endParaRPr lang="en-GB" b="1" dirty="0"/>
          </a:p>
          <a:p>
            <a:r>
              <a:rPr lang="en-GB" b="1" dirty="0" smtClean="0"/>
              <a:t>Opportunities, awareness, resources, facilities, family, friends, peer pressure, the coach,  skills, confidence, ability, money, travel, time / other commitments, other sports, previous experience, passion, commitment, role models, sporting events and publicity. </a:t>
            </a:r>
          </a:p>
          <a:p>
            <a:endParaRPr lang="en-GB" b="1" dirty="0"/>
          </a:p>
          <a:p>
            <a:endParaRPr lang="en-GB" b="1" dirty="0" smtClean="0"/>
          </a:p>
          <a:p>
            <a:endParaRPr lang="en-GB" b="1" dirty="0" smtClean="0"/>
          </a:p>
        </p:txBody>
      </p:sp>
      <p:cxnSp>
        <p:nvCxnSpPr>
          <p:cNvPr id="10" name="Straight Arrow Connector 9"/>
          <p:cNvCxnSpPr/>
          <p:nvPr/>
        </p:nvCxnSpPr>
        <p:spPr>
          <a:xfrm>
            <a:off x="2204120" y="3501008"/>
            <a:ext cx="1296144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75715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smtClean="0"/>
              <a:t>Sports development theory- : The sports development continuum </a:t>
            </a:r>
          </a:p>
          <a:p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307975" y="2780928"/>
            <a:ext cx="8584505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What are the factors affecting the movement from:</a:t>
            </a:r>
          </a:p>
          <a:p>
            <a:endParaRPr lang="en-GB" b="1" dirty="0"/>
          </a:p>
          <a:p>
            <a:r>
              <a:rPr lang="en-GB" b="1" dirty="0" smtClean="0"/>
              <a:t>1- Performance			Elite / Excellence</a:t>
            </a:r>
            <a:endParaRPr lang="en-GB" b="1" dirty="0"/>
          </a:p>
          <a:p>
            <a:r>
              <a:rPr lang="en-GB" b="1" dirty="0" smtClean="0"/>
              <a:t> 			</a:t>
            </a:r>
            <a:endParaRPr lang="en-GB" b="1" dirty="0"/>
          </a:p>
          <a:p>
            <a:r>
              <a:rPr lang="en-GB" b="1" dirty="0" smtClean="0"/>
              <a:t>Opportunities, resources, facilities, family, friends, peer pressure, the coach,  skills, confidence, ability, money, travel, time / other commitments, previous experience, passion, commitment, role models, sporting events and publicity. </a:t>
            </a:r>
          </a:p>
          <a:p>
            <a:endParaRPr lang="en-GB" b="1" dirty="0"/>
          </a:p>
          <a:p>
            <a:r>
              <a:rPr lang="en-GB" b="1" dirty="0" smtClean="0"/>
              <a:t>Luck, Governing Body, Funding (lottery), climate, injury, lifestyle, diet, </a:t>
            </a:r>
            <a:r>
              <a:rPr lang="en-GB" b="1" dirty="0"/>
              <a:t>psychology, </a:t>
            </a:r>
            <a:r>
              <a:rPr lang="en-GB" b="1" dirty="0" smtClean="0"/>
              <a:t>Sports Science, rest, technology,    </a:t>
            </a:r>
          </a:p>
          <a:p>
            <a:endParaRPr lang="en-GB" b="1" dirty="0"/>
          </a:p>
          <a:p>
            <a:endParaRPr lang="en-GB" b="1" dirty="0" smtClean="0"/>
          </a:p>
          <a:p>
            <a:endParaRPr lang="en-GB" b="1" dirty="0" smtClean="0"/>
          </a:p>
        </p:txBody>
      </p:sp>
      <p:cxnSp>
        <p:nvCxnSpPr>
          <p:cNvPr id="10" name="Straight Arrow Connector 9"/>
          <p:cNvCxnSpPr/>
          <p:nvPr/>
        </p:nvCxnSpPr>
        <p:spPr>
          <a:xfrm>
            <a:off x="2204120" y="3501008"/>
            <a:ext cx="1296144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5665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smtClean="0"/>
              <a:t>Football- modified continuum </a:t>
            </a:r>
          </a:p>
          <a:p>
            <a:endParaRPr lang="en-GB" dirty="0"/>
          </a:p>
        </p:txBody>
      </p:sp>
      <p:pic>
        <p:nvPicPr>
          <p:cNvPr id="3074" name="Picture 2" descr="Image result for football development continuum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946929"/>
            <a:ext cx="6067056" cy="4533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1001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3314" name="Picture 2" descr="Image result for football development continuum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160338"/>
            <a:ext cx="9094448" cy="6411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40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975" y="131529"/>
            <a:ext cx="8733512" cy="63218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13526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b="1" dirty="0" smtClean="0"/>
              <a:t>BREAK: </a:t>
            </a:r>
          </a:p>
          <a:p>
            <a:endParaRPr lang="en-GB" sz="7200" b="1" dirty="0"/>
          </a:p>
          <a:p>
            <a:r>
              <a:rPr lang="en-GB" sz="7200" b="1" dirty="0" smtClean="0"/>
              <a:t>Meet in back AS221 </a:t>
            </a:r>
          </a:p>
          <a:p>
            <a:endParaRPr lang="en-GB" sz="7200" dirty="0"/>
          </a:p>
        </p:txBody>
      </p:sp>
    </p:spTree>
    <p:extLst>
      <p:ext uri="{BB962C8B-B14F-4D97-AF65-F5344CB8AC3E}">
        <p14:creationId xmlns:p14="http://schemas.microsoft.com/office/powerpoint/2010/main" val="1888157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smtClean="0"/>
              <a:t>Sports development in practice:</a:t>
            </a:r>
          </a:p>
          <a:p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307975" y="2780928"/>
            <a:ext cx="858450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b="1" dirty="0"/>
          </a:p>
          <a:p>
            <a:endParaRPr lang="en-GB" b="1" dirty="0" smtClean="0"/>
          </a:p>
          <a:p>
            <a:r>
              <a:rPr lang="en-GB" b="1" dirty="0" smtClean="0"/>
              <a:t>Planning to develop an activity for young people</a:t>
            </a:r>
          </a:p>
          <a:p>
            <a:endParaRPr lang="en-GB" b="1" dirty="0"/>
          </a:p>
          <a:p>
            <a:r>
              <a:rPr lang="en-GB" b="1" dirty="0" smtClean="0"/>
              <a:t>Where do we start?</a:t>
            </a:r>
          </a:p>
          <a:p>
            <a:endParaRPr lang="en-GB" b="1" dirty="0"/>
          </a:p>
          <a:p>
            <a:r>
              <a:rPr lang="en-GB" b="1" dirty="0" smtClean="0"/>
              <a:t>What did we do last year? What was achieved?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838505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smtClean="0"/>
              <a:t>Sports Wales Sports Survey :</a:t>
            </a:r>
          </a:p>
          <a:p>
            <a:endParaRPr lang="en-GB" b="1" u="sng" dirty="0"/>
          </a:p>
          <a:p>
            <a:r>
              <a:rPr lang="en-GB" b="1" u="sng" dirty="0" smtClean="0"/>
              <a:t>Sport survey video</a:t>
            </a:r>
          </a:p>
          <a:p>
            <a:endParaRPr lang="en-GB" b="1" u="sng" dirty="0" smtClean="0"/>
          </a:p>
          <a:p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307975" y="2780928"/>
            <a:ext cx="8584505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b="1" dirty="0"/>
          </a:p>
          <a:p>
            <a:r>
              <a:rPr lang="en-GB" b="1" dirty="0" smtClean="0"/>
              <a:t>Background- 2011 first survey – not very positive</a:t>
            </a:r>
          </a:p>
          <a:p>
            <a:endParaRPr lang="en-GB" b="1" dirty="0"/>
          </a:p>
          <a:p>
            <a:r>
              <a:rPr lang="en-GB" b="1" dirty="0" smtClean="0"/>
              <a:t>2013- 110,000 responses biggest children survey in Europe</a:t>
            </a:r>
          </a:p>
          <a:p>
            <a:endParaRPr lang="en-GB" b="1" dirty="0"/>
          </a:p>
          <a:p>
            <a:r>
              <a:rPr lang="en-GB" b="1" dirty="0" smtClean="0"/>
              <a:t>2015-116,00 responses setting new records and showing an improvement in participation</a:t>
            </a:r>
          </a:p>
          <a:p>
            <a:endParaRPr lang="en-GB" b="1" dirty="0"/>
          </a:p>
          <a:p>
            <a:r>
              <a:rPr lang="en-GB" b="1" dirty="0" smtClean="0"/>
              <a:t>Your task- 4 groups- present your findings to the group (use something exciting / engaging / are there new presentation tools?)</a:t>
            </a:r>
          </a:p>
          <a:p>
            <a:endParaRPr lang="en-GB" b="1" dirty="0"/>
          </a:p>
          <a:p>
            <a:pPr algn="ctr"/>
            <a:r>
              <a:rPr lang="en-GB" b="1" dirty="0" smtClean="0"/>
              <a:t>View task sheet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953655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smtClean="0"/>
              <a:t>Sports development in practice:</a:t>
            </a:r>
          </a:p>
          <a:p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307975" y="2780928"/>
            <a:ext cx="858450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Research-    	The area- deprivation, facilities </a:t>
            </a:r>
          </a:p>
          <a:p>
            <a:endParaRPr lang="en-GB" b="1" dirty="0"/>
          </a:p>
          <a:p>
            <a:r>
              <a:rPr lang="en-GB" b="1" dirty="0" smtClean="0"/>
              <a:t>		What's currently going on? Clubs / other activities</a:t>
            </a:r>
          </a:p>
          <a:p>
            <a:endParaRPr lang="en-GB" b="1" dirty="0"/>
          </a:p>
          <a:p>
            <a:r>
              <a:rPr lang="en-GB" b="1" dirty="0" smtClean="0"/>
              <a:t>		What do children want? When? With who? Where?</a:t>
            </a:r>
          </a:p>
          <a:p>
            <a:endParaRPr lang="en-GB" b="1" dirty="0"/>
          </a:p>
          <a:p>
            <a:r>
              <a:rPr lang="en-GB" b="1" dirty="0" smtClean="0"/>
              <a:t>		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025307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372200" y="1268760"/>
            <a:ext cx="2396371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Arial Rounded MT Bold" panose="020F0704030504030204" pitchFamily="34" charset="0"/>
              </a:rPr>
              <a:t>20</a:t>
            </a:r>
            <a:r>
              <a:rPr lang="en-GB" baseline="30000" dirty="0" smtClean="0">
                <a:latin typeface="Arial Rounded MT Bold" panose="020F0704030504030204" pitchFamily="34" charset="0"/>
              </a:rPr>
              <a:t>TH</a:t>
            </a:r>
            <a:r>
              <a:rPr lang="en-GB" dirty="0" smtClean="0">
                <a:latin typeface="Arial Rounded MT Bold" panose="020F0704030504030204" pitchFamily="34" charset="0"/>
              </a:rPr>
              <a:t> October</a:t>
            </a:r>
          </a:p>
          <a:p>
            <a:r>
              <a:rPr lang="en-GB" dirty="0" smtClean="0">
                <a:latin typeface="Arial Rounded MT Bold" panose="020F0704030504030204" pitchFamily="34" charset="0"/>
              </a:rPr>
              <a:t>11am- Prepare questions</a:t>
            </a:r>
          </a:p>
          <a:p>
            <a:endParaRPr lang="en-GB" dirty="0">
              <a:latin typeface="Arial Rounded MT Bold" panose="020F0704030504030204" pitchFamily="34" charset="0"/>
            </a:endParaRPr>
          </a:p>
          <a:p>
            <a:r>
              <a:rPr lang="en-GB" dirty="0" smtClean="0">
                <a:latin typeface="Arial Rounded MT Bold" panose="020F0704030504030204" pitchFamily="34" charset="0"/>
              </a:rPr>
              <a:t>11:45 am depart</a:t>
            </a:r>
          </a:p>
          <a:p>
            <a:endParaRPr lang="en-GB" dirty="0" smtClean="0">
              <a:latin typeface="Arial Rounded MT Bold" panose="020F0704030504030204" pitchFamily="34" charset="0"/>
            </a:endParaRPr>
          </a:p>
          <a:p>
            <a:r>
              <a:rPr lang="en-GB" dirty="0" smtClean="0">
                <a:latin typeface="Arial Rounded MT Bold" panose="020F0704030504030204" pitchFamily="34" charset="0"/>
              </a:rPr>
              <a:t>Practical activity 30 mins</a:t>
            </a:r>
          </a:p>
          <a:p>
            <a:endParaRPr lang="en-GB" dirty="0">
              <a:latin typeface="Arial Rounded MT Bold" panose="020F0704030504030204" pitchFamily="34" charset="0"/>
            </a:endParaRPr>
          </a:p>
          <a:p>
            <a:r>
              <a:rPr lang="en-GB" dirty="0" smtClean="0">
                <a:latin typeface="Arial Rounded MT Bold" panose="020F0704030504030204" pitchFamily="34" charset="0"/>
              </a:rPr>
              <a:t>15-30 mins Q+A</a:t>
            </a:r>
          </a:p>
          <a:p>
            <a:endParaRPr lang="en-GB" dirty="0">
              <a:latin typeface="Arial Rounded MT Bold" panose="020F0704030504030204" pitchFamily="34" charset="0"/>
            </a:endParaRPr>
          </a:p>
          <a:p>
            <a:r>
              <a:rPr lang="en-GB" dirty="0" smtClean="0">
                <a:latin typeface="Arial Rounded MT Bold" panose="020F0704030504030204" pitchFamily="34" charset="0"/>
              </a:rPr>
              <a:t>Transport provided from </a:t>
            </a:r>
            <a:r>
              <a:rPr lang="en-GB" dirty="0" err="1">
                <a:latin typeface="Arial Rounded MT Bold" panose="020F0704030504030204" pitchFamily="34" charset="0"/>
              </a:rPr>
              <a:t>U</a:t>
            </a:r>
            <a:r>
              <a:rPr lang="en-GB" dirty="0" err="1" smtClean="0">
                <a:latin typeface="Arial Rounded MT Bold" panose="020F0704030504030204" pitchFamily="34" charset="0"/>
              </a:rPr>
              <a:t>ni</a:t>
            </a:r>
            <a:r>
              <a:rPr lang="en-GB" dirty="0" smtClean="0">
                <a:latin typeface="Arial Rounded MT Bold" panose="020F0704030504030204" pitchFamily="34" charset="0"/>
              </a:rPr>
              <a:t> for 16 in the bus</a:t>
            </a:r>
          </a:p>
          <a:p>
            <a:endParaRPr lang="en-GB" dirty="0">
              <a:latin typeface="Arial Rounded MT Bold" panose="020F0704030504030204" pitchFamily="34" charset="0"/>
            </a:endParaRPr>
          </a:p>
          <a:p>
            <a:r>
              <a:rPr lang="en-GB" dirty="0" smtClean="0">
                <a:latin typeface="Arial Rounded MT Bold" panose="020F0704030504030204" pitchFamily="34" charset="0"/>
              </a:rPr>
              <a:t>Arrive back 13:30</a:t>
            </a:r>
            <a:endParaRPr lang="en-GB" dirty="0">
              <a:latin typeface="Arial Rounded MT Bold" panose="020F070403050403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908720"/>
            <a:ext cx="5112568" cy="5112568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1187624" y="6309320"/>
            <a:ext cx="7704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/>
              <a:t>Wear practical kit. Bring a note pad and pen</a:t>
            </a:r>
            <a:r>
              <a:rPr lang="en-GB" dirty="0" smtClean="0"/>
              <a:t>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07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Overr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oncourse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  <a:fontScheme name="Concourse">
    <a:majorFont>
      <a:latin typeface="Lucida Sans Unicode"/>
      <a:ea typeface=""/>
      <a:cs typeface=""/>
      <a:font script="Jpan" typeface="ＭＳ Ｐゴシック"/>
      <a:font script="Hang" typeface="맑은 고딕"/>
      <a:font script="Hans" typeface="黑体"/>
      <a:font script="Hant" typeface="微軟正黑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Uigh" typeface="Microsoft Uighur"/>
    </a:majorFont>
    <a:minorFont>
      <a:latin typeface="Lucida Sans Unicode"/>
      <a:ea typeface=""/>
      <a:cs typeface=""/>
      <a:font script="Jpan" typeface="ＭＳ Ｐゴシック"/>
      <a:font script="Hang" typeface="맑은 고딕"/>
      <a:font script="Hans" typeface="黑体"/>
      <a:font script="Hant" typeface="微軟正黑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Uigh" typeface="Microsoft Uighur"/>
    </a:minorFont>
  </a:fontScheme>
  <a:fmtScheme name="Concourse">
    <a:fillStyleLst>
      <a:solidFill>
        <a:schemeClr val="phClr"/>
      </a:solidFill>
      <a:gradFill rotWithShape="1">
        <a:gsLst>
          <a:gs pos="0">
            <a:schemeClr val="phClr">
              <a:tint val="62000"/>
              <a:satMod val="180000"/>
            </a:schemeClr>
          </a:gs>
          <a:gs pos="65000">
            <a:schemeClr val="phClr">
              <a:tint val="32000"/>
              <a:satMod val="250000"/>
            </a:schemeClr>
          </a:gs>
          <a:gs pos="100000">
            <a:schemeClr val="phClr">
              <a:tint val="23000"/>
              <a:satMod val="300000"/>
            </a:schemeClr>
          </a:gs>
        </a:gsLst>
        <a:lin ang="16200000" scaled="0"/>
      </a:gradFill>
      <a:gradFill rotWithShape="1">
        <a:gsLst>
          <a:gs pos="0">
            <a:schemeClr val="phClr">
              <a:shade val="15000"/>
              <a:satMod val="180000"/>
            </a:schemeClr>
          </a:gs>
          <a:gs pos="50000">
            <a:schemeClr val="phClr">
              <a:shade val="45000"/>
              <a:satMod val="170000"/>
            </a:schemeClr>
          </a:gs>
          <a:gs pos="70000">
            <a:schemeClr val="phClr">
              <a:tint val="99000"/>
              <a:shade val="65000"/>
              <a:satMod val="155000"/>
            </a:schemeClr>
          </a:gs>
          <a:gs pos="100000">
            <a:schemeClr val="phClr">
              <a:tint val="95500"/>
              <a:shade val="100000"/>
              <a:satMod val="15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/>
        </a:solidFill>
        <a:prstDash val="solid"/>
      </a:ln>
      <a:ln w="55000" cap="flat" cmpd="thickThin" algn="ctr">
        <a:solidFill>
          <a:schemeClr val="phClr"/>
        </a:solidFill>
        <a:prstDash val="solid"/>
      </a:ln>
      <a:ln w="63500" cap="flat" cmpd="thickThin" algn="ctr">
        <a:solidFill>
          <a:schemeClr val="phClr"/>
        </a:solidFill>
        <a:prstDash val="solid"/>
      </a:ln>
    </a:lnStyleLst>
    <a:effectStyleLst>
      <a:effectStyle>
        <a:effectLst>
          <a:outerShdw blurRad="50800" dist="381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50800" dist="381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phClr">
              <a:satMod val="300000"/>
            </a:schemeClr>
          </a:contourClr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55000"/>
              <a:satMod val="300000"/>
            </a:schemeClr>
          </a:gs>
          <a:gs pos="40000">
            <a:schemeClr val="phClr">
              <a:tint val="65000"/>
              <a:satMod val="300000"/>
            </a:schemeClr>
          </a:gs>
          <a:gs pos="100000">
            <a:schemeClr val="phClr">
              <a:shade val="65000"/>
              <a:satMod val="300000"/>
            </a:schemeClr>
          </a:gs>
        </a:gsLst>
        <a:path path="circle">
          <a:fillToRect l="65000" b="98000"/>
        </a:path>
      </a:gradFill>
      <a:blipFill>
        <a:blip xmlns:r="http://schemas.openxmlformats.org/officeDocument/2006/relationships" r:embed="rId1">
          <a:duotone>
            <a:schemeClr val="phClr">
              <a:shade val="60000"/>
              <a:satMod val="110000"/>
            </a:schemeClr>
            <a:schemeClr val="phClr">
              <a:tint val="95000"/>
            </a:schemeClr>
          </a:duotone>
        </a:blip>
        <a:tile tx="0" ty="0" sx="50000" sy="50000" flip="none" algn="tl"/>
      </a:blipFill>
    </a:bgFillStyleLst>
  </a:fmt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523</TotalTime>
  <Words>578</Words>
  <Application>Microsoft Office PowerPoint</Application>
  <PresentationFormat>On-screen Show (4:3)</PresentationFormat>
  <Paragraphs>155</Paragraphs>
  <Slides>23</Slides>
  <Notes>2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2" baseType="lpstr">
      <vt:lpstr>ＭＳ Ｐゴシック</vt:lpstr>
      <vt:lpstr>Arial</vt:lpstr>
      <vt:lpstr>Arial Narrow</vt:lpstr>
      <vt:lpstr>Arial Rounded MT Bold</vt:lpstr>
      <vt:lpstr>Calibri</vt:lpstr>
      <vt:lpstr>Calibri Light</vt:lpstr>
      <vt:lpstr>Segoe Script</vt:lpstr>
      <vt:lpstr>Office Theme</vt:lpstr>
      <vt:lpstr>Chart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Catching?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Mana Mirasayar</dc:creator>
  <cp:lastModifiedBy>Mark Napieralla</cp:lastModifiedBy>
  <cp:revision>59</cp:revision>
  <cp:lastPrinted>2017-10-13T07:52:58Z</cp:lastPrinted>
  <dcterms:created xsi:type="dcterms:W3CDTF">2015-11-12T12:40:24Z</dcterms:created>
  <dcterms:modified xsi:type="dcterms:W3CDTF">2017-10-13T08:49:54Z</dcterms:modified>
</cp:coreProperties>
</file>