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9" r:id="rId9"/>
    <p:sldId id="270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343" autoAdjust="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39FECE-4236-4F3E-9134-EF594A752C11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052D48-D579-4D5B-A244-2EF39B4D12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580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SMART objectives are actionable, well-defined goals that adhere to a widely accepted structure.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52D48-D579-4D5B-A244-2EF39B4D12C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0406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52D48-D579-4D5B-A244-2EF39B4D12C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398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FAAB7-B8B0-4C91-B0F0-31F91397C595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B82E-DFCC-4B89-9E55-8090482C5D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8713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FAAB7-B8B0-4C91-B0F0-31F91397C595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B82E-DFCC-4B89-9E55-8090482C5D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601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FAAB7-B8B0-4C91-B0F0-31F91397C595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B82E-DFCC-4B89-9E55-8090482C5D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4590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FAAB7-B8B0-4C91-B0F0-31F91397C595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B82E-DFCC-4B89-9E55-8090482C5D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885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FAAB7-B8B0-4C91-B0F0-31F91397C595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B82E-DFCC-4B89-9E55-8090482C5DA6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4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FAAB7-B8B0-4C91-B0F0-31F91397C595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B82E-DFCC-4B89-9E55-8090482C5D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438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FAAB7-B8B0-4C91-B0F0-31F91397C595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B82E-DFCC-4B89-9E55-8090482C5D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127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FAAB7-B8B0-4C91-B0F0-31F91397C595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B82E-DFCC-4B89-9E55-8090482C5D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438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82EFAAB7-B8B0-4C91-B0F0-31F91397C595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B82E-DFCC-4B89-9E55-8090482C5D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561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FAAB7-B8B0-4C91-B0F0-31F91397C595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B82E-DFCC-4B89-9E55-8090482C5D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696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FAAB7-B8B0-4C91-B0F0-31F91397C595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CB82E-DFCC-4B89-9E55-8090482C5D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75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82EFAAB7-B8B0-4C91-B0F0-31F91397C595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E53CB82E-DFCC-4B89-9E55-8090482C5D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470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scoplc.com/about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escoplc.com/media/ky0bfwpo/tesco_ar25_interactive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1371600"/>
            <a:ext cx="8991600" cy="2046621"/>
          </a:xfrm>
        </p:spPr>
        <p:txBody>
          <a:bodyPr>
            <a:normAutofit/>
          </a:bodyPr>
          <a:lstStyle/>
          <a:p>
            <a:r>
              <a:rPr lang="en-US" dirty="0"/>
              <a:t>Henri </a:t>
            </a:r>
            <a:r>
              <a:rPr lang="en-US" dirty="0" err="1"/>
              <a:t>Fayol's</a:t>
            </a:r>
            <a:r>
              <a:rPr lang="en-US" dirty="0"/>
              <a:t> Management Functions in a Contemporary Business Context: Tesco PLC</a:t>
            </a:r>
            <a:endParaRPr lang="en-GB" dirty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00200" y="3633665"/>
            <a:ext cx="899160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Module: Introduction to Leadership and Management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Assessment: </a:t>
            </a:r>
            <a:r>
              <a:rPr lang="en-US" altLang="en-US" sz="2800" dirty="0" smtClean="0">
                <a:solidFill>
                  <a:schemeClr val="tx1"/>
                </a:solidFill>
                <a:latin typeface="Arial" panose="020B0604020202020204" pitchFamily="34" charset="0"/>
              </a:rPr>
              <a:t>Component 1: 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Group Presentation 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Student 1 Sarah Amin ( 2319047) (Slide</a:t>
            </a:r>
            <a:r>
              <a:rPr kumimoji="0" lang="en-US" altLang="en-US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1-6)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Student 2 Halima</a:t>
            </a:r>
            <a:r>
              <a:rPr kumimoji="0" lang="en-US" altLang="en-US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Hussain (2408734) (Slide 7-11)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Submission Date:</a:t>
            </a:r>
            <a:r>
              <a:rPr kumimoji="0" lang="en-US" altLang="en-US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28 </a:t>
            </a:r>
            <a:r>
              <a:rPr kumimoji="0" lang="en-US" altLang="en-US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Jun 2026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2363" y="169285"/>
            <a:ext cx="1524000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58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410512"/>
            <a:ext cx="7729728" cy="1188720"/>
          </a:xfrm>
        </p:spPr>
        <p:txBody>
          <a:bodyPr/>
          <a:lstStyle/>
          <a:p>
            <a:r>
              <a:rPr lang="en-GB" b="1" dirty="0"/>
              <a:t>TABLE OF CONTENTS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1136" y="1820625"/>
            <a:ext cx="7729728" cy="4580174"/>
          </a:xfrm>
        </p:spPr>
        <p:txBody>
          <a:bodyPr>
            <a:noAutofit/>
          </a:bodyPr>
          <a:lstStyle/>
          <a:p>
            <a:r>
              <a:rPr lang="en-US" b="1" dirty="0"/>
              <a:t>Presentation Overview</a:t>
            </a:r>
          </a:p>
          <a:p>
            <a:r>
              <a:rPr lang="en-US" dirty="0"/>
              <a:t>Introduction </a:t>
            </a:r>
          </a:p>
          <a:p>
            <a:r>
              <a:rPr lang="en-US" dirty="0"/>
              <a:t>Tesco PLC Overview </a:t>
            </a:r>
          </a:p>
          <a:p>
            <a:r>
              <a:rPr lang="en-US" dirty="0"/>
              <a:t>Leadership and Management at Tesco </a:t>
            </a:r>
          </a:p>
          <a:p>
            <a:r>
              <a:rPr lang="en-US" dirty="0"/>
              <a:t>Planning </a:t>
            </a:r>
          </a:p>
          <a:p>
            <a:r>
              <a:rPr lang="en-GB" dirty="0" smtClean="0"/>
              <a:t>Organising</a:t>
            </a:r>
            <a:r>
              <a:rPr lang="en-US" dirty="0" smtClean="0"/>
              <a:t> </a:t>
            </a:r>
            <a:endParaRPr lang="en-US" dirty="0"/>
          </a:p>
          <a:p>
            <a:r>
              <a:rPr lang="en-US" dirty="0"/>
              <a:t>Commanding (Leading) </a:t>
            </a:r>
          </a:p>
          <a:p>
            <a:r>
              <a:rPr lang="en-US" dirty="0"/>
              <a:t>Coordinating </a:t>
            </a:r>
          </a:p>
          <a:p>
            <a:r>
              <a:rPr lang="en-US" dirty="0"/>
              <a:t>Controlling </a:t>
            </a:r>
          </a:p>
          <a:p>
            <a:r>
              <a:rPr lang="en-US" dirty="0"/>
              <a:t>Essential Managerial Skills </a:t>
            </a:r>
          </a:p>
          <a:p>
            <a:r>
              <a:rPr lang="en-US" dirty="0"/>
              <a:t>Conclusion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106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5" y="174983"/>
            <a:ext cx="7729728" cy="780981"/>
          </a:xfrm>
        </p:spPr>
        <p:txBody>
          <a:bodyPr/>
          <a:lstStyle/>
          <a:p>
            <a:r>
              <a:rPr lang="en-GB" b="1"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8983" y="1163782"/>
            <a:ext cx="6613379" cy="569421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200" b="1" dirty="0" smtClean="0"/>
              <a:t>Henri </a:t>
            </a:r>
            <a:r>
              <a:rPr lang="en-GB" sz="2200" b="1" dirty="0" err="1" smtClean="0"/>
              <a:t>Fayol's</a:t>
            </a:r>
            <a:r>
              <a:rPr lang="en-GB" sz="2200" b="1" dirty="0" smtClean="0"/>
              <a:t> Management Theory</a:t>
            </a:r>
            <a:r>
              <a:rPr lang="en-GB" sz="2200" dirty="0" smtClean="0"/>
              <a:t/>
            </a:r>
            <a:br>
              <a:rPr lang="en-GB" sz="2200" dirty="0" smtClean="0"/>
            </a:br>
            <a:r>
              <a:rPr lang="en-GB" sz="2200" dirty="0" smtClean="0"/>
              <a:t>Henri </a:t>
            </a:r>
            <a:r>
              <a:rPr lang="en-GB" sz="2200" dirty="0" err="1" smtClean="0"/>
              <a:t>Fayol</a:t>
            </a:r>
            <a:r>
              <a:rPr lang="en-GB" sz="2200" dirty="0" smtClean="0"/>
              <a:t> identified five important functions that managers need to perform:</a:t>
            </a:r>
            <a:br>
              <a:rPr lang="en-GB" sz="2200" dirty="0" smtClean="0"/>
            </a:br>
            <a:r>
              <a:rPr lang="en-GB" sz="2200" dirty="0" smtClean="0"/>
              <a:t>Planning</a:t>
            </a:r>
          </a:p>
          <a:p>
            <a:r>
              <a:rPr lang="en-GB" sz="2200" dirty="0" smtClean="0"/>
              <a:t>Organising</a:t>
            </a:r>
          </a:p>
          <a:p>
            <a:r>
              <a:rPr lang="en-GB" sz="2200" dirty="0" smtClean="0"/>
              <a:t>Commanding</a:t>
            </a:r>
          </a:p>
          <a:p>
            <a:r>
              <a:rPr lang="en-GB" sz="2200" dirty="0" smtClean="0"/>
              <a:t>Coordinating</a:t>
            </a:r>
          </a:p>
          <a:p>
            <a:r>
              <a:rPr lang="en-GB" sz="2200" dirty="0" smtClean="0"/>
              <a:t>Controlling (</a:t>
            </a:r>
            <a:r>
              <a:rPr lang="en-GB" sz="2200" dirty="0" err="1" smtClean="0"/>
              <a:t>Fayol</a:t>
            </a:r>
            <a:r>
              <a:rPr lang="en-GB" sz="2200" dirty="0" smtClean="0"/>
              <a:t>, 1949)</a:t>
            </a:r>
          </a:p>
          <a:p>
            <a:pPr marL="0" indent="0">
              <a:buNone/>
            </a:pPr>
            <a:r>
              <a:rPr lang="en-US" sz="2200" dirty="0"/>
              <a:t>To achieve company goals, </a:t>
            </a:r>
            <a:r>
              <a:rPr lang="en-US" sz="2200" dirty="0" err="1"/>
              <a:t>Fayol</a:t>
            </a:r>
            <a:r>
              <a:rPr lang="en-US" sz="2200" dirty="0"/>
              <a:t> suggested that managers do five connected </a:t>
            </a:r>
            <a:r>
              <a:rPr lang="en-US" sz="2200" dirty="0" smtClean="0"/>
              <a:t>functions. </a:t>
            </a:r>
            <a:r>
              <a:rPr lang="en-US" sz="2200" dirty="0"/>
              <a:t>This presentation focuses on planning because it is important for making good decisions and helping </a:t>
            </a:r>
            <a:r>
              <a:rPr lang="en-US" sz="2200" dirty="0" smtClean="0"/>
              <a:t>the </a:t>
            </a:r>
            <a:r>
              <a:rPr lang="en-US" sz="2200" dirty="0" err="1" smtClean="0"/>
              <a:t>organisation</a:t>
            </a:r>
            <a:r>
              <a:rPr lang="en-US" sz="2200" dirty="0" smtClean="0"/>
              <a:t> </a:t>
            </a:r>
            <a:r>
              <a:rPr lang="en-US" sz="2200" dirty="0"/>
              <a:t>succeed, even though other areas are still important.</a:t>
            </a:r>
            <a:r>
              <a:rPr lang="en-GB" sz="2200" dirty="0" smtClean="0"/>
              <a:t> (</a:t>
            </a:r>
            <a:r>
              <a:rPr lang="en-US" sz="2200" dirty="0" err="1"/>
              <a:t>Fayol</a:t>
            </a:r>
            <a:r>
              <a:rPr lang="en-US" sz="2200" dirty="0"/>
              <a:t>, 1949; Mullins, 2023; Cole and Kelly, 2020</a:t>
            </a:r>
            <a:r>
              <a:rPr lang="en-GB" sz="2200" dirty="0" smtClean="0"/>
              <a:t>).</a:t>
            </a:r>
            <a:endParaRPr lang="en-GB" sz="2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2362" y="1598466"/>
            <a:ext cx="4567238" cy="426487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657955" y="5991339"/>
            <a:ext cx="46058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Figure 1: Henry </a:t>
            </a:r>
            <a:r>
              <a:rPr lang="en-US" dirty="0" err="1" smtClean="0"/>
              <a:t>Fayol’s</a:t>
            </a:r>
            <a:r>
              <a:rPr lang="en-US" dirty="0" smtClean="0"/>
              <a:t> Management functions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3567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5203" y="171786"/>
            <a:ext cx="7729728" cy="65629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ABOUT TESCO PLC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8872" y="1015371"/>
            <a:ext cx="11166763" cy="584262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b="1" dirty="0" smtClean="0"/>
              <a:t>Overview of the </a:t>
            </a:r>
            <a:r>
              <a:rPr lang="en-GB" sz="2000" b="1" dirty="0" smtClean="0"/>
              <a:t>Organisation</a:t>
            </a:r>
          </a:p>
          <a:p>
            <a:r>
              <a:rPr lang="en-US" sz="2000" dirty="0" smtClean="0"/>
              <a:t>One of the largest stores in the UK was started in 1919.</a:t>
            </a:r>
          </a:p>
          <a:p>
            <a:r>
              <a:rPr lang="en-US" sz="2000" dirty="0" smtClean="0"/>
              <a:t>Operates online services, small stores, and grocery stores.</a:t>
            </a:r>
          </a:p>
          <a:p>
            <a:r>
              <a:rPr lang="en-US" sz="2000" dirty="0" smtClean="0"/>
              <a:t>It hires over 300,000 people around the world and helps millions of customers every week</a:t>
            </a:r>
            <a:r>
              <a:rPr lang="en-US" sz="2000" dirty="0"/>
              <a:t>. </a:t>
            </a:r>
            <a:endParaRPr lang="en-US" sz="2000" dirty="0" smtClean="0"/>
          </a:p>
          <a:p>
            <a:r>
              <a:rPr lang="en-US" sz="2000" dirty="0" smtClean="0"/>
              <a:t>Tesco </a:t>
            </a:r>
            <a:r>
              <a:rPr lang="en-US" sz="2000" dirty="0"/>
              <a:t>PLC recorded a statutory operating profit of £</a:t>
            </a:r>
            <a:r>
              <a:rPr lang="en-US" sz="2000" dirty="0" smtClean="0"/>
              <a:t>2.711 </a:t>
            </a:r>
            <a:r>
              <a:rPr lang="en-US" sz="2000" dirty="0"/>
              <a:t>billion and overall revenue of </a:t>
            </a:r>
            <a:r>
              <a:rPr lang="en-US" sz="2000" dirty="0" smtClean="0"/>
              <a:t>£69.9 billion (Tesco Plc, 2025).</a:t>
            </a:r>
          </a:p>
          <a:p>
            <a:pPr marL="0" indent="0">
              <a:buNone/>
            </a:pPr>
            <a:r>
              <a:rPr lang="en-US" sz="2000" b="1" dirty="0" smtClean="0"/>
              <a:t>Tesco's mission is: </a:t>
            </a:r>
            <a:r>
              <a:rPr lang="en-US" sz="2000" dirty="0" smtClean="0"/>
              <a:t>"Helping customers, communities, and the environment a bit more each day. "</a:t>
            </a:r>
            <a:br>
              <a:rPr lang="en-US" sz="2000" dirty="0" smtClean="0"/>
            </a:br>
            <a:r>
              <a:rPr lang="en-US" sz="2000" b="1" dirty="0" smtClean="0"/>
              <a:t>Tesco Values:</a:t>
            </a:r>
          </a:p>
          <a:p>
            <a:r>
              <a:rPr lang="en-US" sz="2000" dirty="0" smtClean="0"/>
              <a:t>Customer Focus</a:t>
            </a:r>
          </a:p>
          <a:p>
            <a:r>
              <a:rPr lang="en-US" sz="2000" dirty="0" smtClean="0"/>
              <a:t>Respect</a:t>
            </a:r>
          </a:p>
          <a:p>
            <a:r>
              <a:rPr lang="en-US" sz="2000" dirty="0" smtClean="0"/>
              <a:t>Inclusion</a:t>
            </a:r>
          </a:p>
          <a:p>
            <a:r>
              <a:rPr lang="en-US" sz="2000" dirty="0" smtClean="0"/>
              <a:t>Sustainability</a:t>
            </a:r>
          </a:p>
          <a:p>
            <a:pPr marL="0" indent="0">
              <a:buNone/>
            </a:pPr>
            <a:r>
              <a:rPr lang="en-US" sz="2000" b="1" dirty="0" smtClean="0"/>
              <a:t>Why choose Tesco?</a:t>
            </a:r>
          </a:p>
          <a:p>
            <a:r>
              <a:rPr lang="en-US" sz="2000" dirty="0" smtClean="0"/>
              <a:t>Strong management systems and a large, modern company. </a:t>
            </a:r>
          </a:p>
          <a:p>
            <a:r>
              <a:rPr lang="en-US" sz="2000" dirty="0" err="1" smtClean="0"/>
              <a:t>Fayol's</a:t>
            </a:r>
            <a:r>
              <a:rPr lang="en-US" sz="2000" dirty="0" smtClean="0"/>
              <a:t> tasks are shown clearly.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05398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8903" y="220109"/>
            <a:ext cx="10110652" cy="720417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LEADERSHIP AND MANAGEMENT AT TESCO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78" y="1123407"/>
            <a:ext cx="7343095" cy="553865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600" b="1" dirty="0" smtClean="0"/>
              <a:t>The management focuses</a:t>
            </a:r>
            <a:r>
              <a:rPr lang="en-US" sz="1600" b="1" dirty="0"/>
              <a:t> on</a:t>
            </a:r>
            <a:r>
              <a:rPr lang="en-US" sz="1600" b="1" dirty="0" smtClean="0"/>
              <a:t>:</a:t>
            </a:r>
          </a:p>
          <a:p>
            <a:r>
              <a:rPr lang="en-US" sz="1600" dirty="0" smtClean="0"/>
              <a:t>Planning</a:t>
            </a:r>
            <a:r>
              <a:rPr lang="en-US" sz="1600" dirty="0"/>
              <a:t> </a:t>
            </a:r>
            <a:r>
              <a:rPr lang="en-US" sz="1600" dirty="0" smtClean="0"/>
              <a:t>activities</a:t>
            </a:r>
          </a:p>
          <a:p>
            <a:r>
              <a:rPr lang="en-GB" sz="1600" dirty="0" smtClean="0"/>
              <a:t>Organising</a:t>
            </a:r>
            <a:r>
              <a:rPr lang="en-US" sz="1600" dirty="0" smtClean="0"/>
              <a:t> resources</a:t>
            </a:r>
          </a:p>
          <a:p>
            <a:r>
              <a:rPr lang="en-US" sz="1600" dirty="0" smtClean="0"/>
              <a:t>Monitoring</a:t>
            </a:r>
            <a:r>
              <a:rPr lang="en-US" sz="1600" dirty="0"/>
              <a:t> </a:t>
            </a:r>
            <a:r>
              <a:rPr lang="en-US" sz="1600" dirty="0" smtClean="0"/>
              <a:t>the progress of the </a:t>
            </a:r>
            <a:r>
              <a:rPr lang="en-GB" sz="1600" dirty="0" smtClean="0"/>
              <a:t>organisation</a:t>
            </a:r>
            <a:r>
              <a:rPr lang="en-US" sz="1600" dirty="0" smtClean="0"/>
              <a:t> </a:t>
            </a:r>
            <a:r>
              <a:rPr lang="en-US" sz="1600" dirty="0"/>
              <a:t>(</a:t>
            </a:r>
            <a:r>
              <a:rPr lang="en-US" sz="1600" dirty="0" err="1"/>
              <a:t>Northouse</a:t>
            </a:r>
            <a:r>
              <a:rPr lang="en-US" sz="1600" dirty="0"/>
              <a:t>, </a:t>
            </a:r>
            <a:r>
              <a:rPr lang="en-US" sz="1600" dirty="0" smtClean="0"/>
              <a:t>2022)</a:t>
            </a:r>
            <a:endParaRPr lang="en-US" sz="1600" dirty="0"/>
          </a:p>
          <a:p>
            <a:pPr marL="0" indent="0">
              <a:buNone/>
            </a:pPr>
            <a:r>
              <a:rPr lang="en-US" sz="1600" b="1" dirty="0" smtClean="0"/>
              <a:t>The main point of leadership is:</a:t>
            </a:r>
          </a:p>
          <a:p>
            <a:r>
              <a:rPr lang="en-US" sz="1600" dirty="0" smtClean="0"/>
              <a:t>Encouraging employees</a:t>
            </a:r>
          </a:p>
          <a:p>
            <a:r>
              <a:rPr lang="en-US" sz="1600" dirty="0" smtClean="0"/>
              <a:t>Creating a clear idea of what you want to achieve.</a:t>
            </a:r>
          </a:p>
          <a:p>
            <a:r>
              <a:rPr lang="en-US" sz="1600" dirty="0" smtClean="0"/>
              <a:t>Encouraging</a:t>
            </a:r>
            <a:r>
              <a:rPr lang="en-US" sz="1600" dirty="0"/>
              <a:t> </a:t>
            </a:r>
            <a:r>
              <a:rPr lang="en-US" sz="1600" dirty="0" smtClean="0"/>
              <a:t>change</a:t>
            </a:r>
          </a:p>
          <a:p>
            <a:pPr marL="0" indent="0">
              <a:buNone/>
            </a:pPr>
            <a:r>
              <a:rPr lang="en-US" sz="1600" b="1" dirty="0" smtClean="0"/>
              <a:t>Tesco's</a:t>
            </a:r>
            <a:r>
              <a:rPr lang="en-US" sz="1600" b="1" dirty="0"/>
              <a:t> </a:t>
            </a:r>
            <a:r>
              <a:rPr lang="en-US" sz="1600" b="1" dirty="0" smtClean="0"/>
              <a:t>Example:</a:t>
            </a:r>
          </a:p>
          <a:p>
            <a:r>
              <a:rPr lang="en-US" sz="1600" dirty="0" smtClean="0"/>
              <a:t>Managers</a:t>
            </a:r>
            <a:r>
              <a:rPr lang="en-US" sz="1600" dirty="0"/>
              <a:t> ensure that the operation runs smoothly and efficiently</a:t>
            </a:r>
            <a:r>
              <a:rPr lang="en-US" sz="1600" dirty="0" smtClean="0"/>
              <a:t>.</a:t>
            </a:r>
          </a:p>
          <a:p>
            <a:r>
              <a:rPr lang="en-US" sz="1600" dirty="0" smtClean="0"/>
              <a:t>Leaders</a:t>
            </a:r>
            <a:r>
              <a:rPr lang="en-US" sz="1600" dirty="0"/>
              <a:t> motivate teams to give great service to customers</a:t>
            </a:r>
            <a:r>
              <a:rPr lang="en-US" sz="1600" dirty="0" smtClean="0"/>
              <a:t>.</a:t>
            </a:r>
          </a:p>
          <a:p>
            <a:r>
              <a:rPr lang="en-US" sz="1600" dirty="0" smtClean="0"/>
              <a:t>Tesco's</a:t>
            </a:r>
            <a:r>
              <a:rPr lang="en-US" sz="1600" dirty="0"/>
              <a:t> goals for the environment are backed by responsible leadership</a:t>
            </a:r>
            <a:r>
              <a:rPr lang="en-US" sz="1600" dirty="0" smtClean="0"/>
              <a:t>.</a:t>
            </a:r>
          </a:p>
          <a:p>
            <a:pPr marL="0" indent="0">
              <a:buNone/>
            </a:pPr>
            <a:r>
              <a:rPr lang="en-GB" sz="1600" b="1" dirty="0" smtClean="0"/>
              <a:t>Organisational</a:t>
            </a:r>
            <a:r>
              <a:rPr lang="en-US" sz="1600" b="1" dirty="0" smtClean="0"/>
              <a:t> effectiveness:</a:t>
            </a:r>
          </a:p>
          <a:p>
            <a:r>
              <a:rPr lang="en-US" sz="1600" dirty="0" smtClean="0"/>
              <a:t>Good</a:t>
            </a:r>
            <a:r>
              <a:rPr lang="en-US" sz="1600" dirty="0"/>
              <a:t> management and strong </a:t>
            </a:r>
            <a:r>
              <a:rPr lang="en-US" sz="1600" dirty="0" smtClean="0"/>
              <a:t>leadership</a:t>
            </a:r>
            <a:r>
              <a:rPr lang="en-US" sz="1600" dirty="0"/>
              <a:t> </a:t>
            </a:r>
            <a:r>
              <a:rPr lang="en-US" sz="1600" dirty="0" smtClean="0"/>
              <a:t>help with employee engagement</a:t>
            </a:r>
          </a:p>
          <a:p>
            <a:r>
              <a:rPr lang="en-US" sz="1600" dirty="0" smtClean="0"/>
              <a:t>Customer</a:t>
            </a:r>
            <a:r>
              <a:rPr lang="en-US" sz="1600" dirty="0"/>
              <a:t> </a:t>
            </a:r>
            <a:r>
              <a:rPr lang="en-US" sz="1600" dirty="0" smtClean="0"/>
              <a:t>satisfaction and business performance.</a:t>
            </a:r>
            <a:endParaRPr lang="en-GB" sz="1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5974" y="1454332"/>
            <a:ext cx="4439603" cy="416314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57955" y="5991339"/>
            <a:ext cx="46058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Figure 2: Manager interacting with Staff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5427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9696" y="167858"/>
            <a:ext cx="7729728" cy="798794"/>
          </a:xfrm>
        </p:spPr>
        <p:txBody>
          <a:bodyPr/>
          <a:lstStyle/>
          <a:p>
            <a:r>
              <a:rPr lang="en-GB" b="1" dirty="0"/>
              <a:t>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0446" y="1267097"/>
            <a:ext cx="7811588" cy="54602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Planning entails establishing goals and determining how to reach them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dirty="0" smtClean="0"/>
              <a:t>Tesco's example: </a:t>
            </a:r>
          </a:p>
          <a:p>
            <a:r>
              <a:rPr lang="en-GB" dirty="0" smtClean="0"/>
              <a:t>Growth </a:t>
            </a:r>
            <a:r>
              <a:rPr lang="en-GB" dirty="0"/>
              <a:t>of grocery delivery services </a:t>
            </a:r>
            <a:r>
              <a:rPr lang="en-GB" dirty="0" smtClean="0"/>
              <a:t>online</a:t>
            </a:r>
          </a:p>
          <a:p>
            <a:r>
              <a:rPr lang="en-GB" dirty="0" smtClean="0"/>
              <a:t>Aims for </a:t>
            </a:r>
            <a:r>
              <a:rPr lang="en-GB" dirty="0"/>
              <a:t>carbon reduction and </a:t>
            </a:r>
            <a:r>
              <a:rPr lang="en-GB" dirty="0" smtClean="0"/>
              <a:t>sustainability</a:t>
            </a:r>
          </a:p>
          <a:p>
            <a:r>
              <a:rPr lang="en-GB" dirty="0" smtClean="0"/>
              <a:t>Budgeting </a:t>
            </a:r>
            <a:r>
              <a:rPr lang="en-GB" dirty="0"/>
              <a:t>and financial planning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dirty="0" smtClean="0"/>
              <a:t>Responsible Managers:</a:t>
            </a:r>
          </a:p>
          <a:p>
            <a:r>
              <a:rPr lang="en-GB" dirty="0" smtClean="0"/>
              <a:t>Examine </a:t>
            </a:r>
            <a:r>
              <a:rPr lang="en-GB" dirty="0"/>
              <a:t>market trends</a:t>
            </a:r>
            <a:r>
              <a:rPr lang="en-GB" dirty="0" smtClean="0"/>
              <a:t>.</a:t>
            </a:r>
          </a:p>
          <a:p>
            <a:r>
              <a:rPr lang="en-GB" dirty="0" smtClean="0"/>
              <a:t>Utilise </a:t>
            </a:r>
            <a:r>
              <a:rPr lang="en-GB" dirty="0"/>
              <a:t>client information</a:t>
            </a:r>
            <a:r>
              <a:rPr lang="en-GB" dirty="0" smtClean="0"/>
              <a:t>.</a:t>
            </a:r>
          </a:p>
          <a:p>
            <a:r>
              <a:rPr lang="en-GB" dirty="0" smtClean="0"/>
              <a:t>Establish Specific, Measurable, Accessible, Relevant and Time-bound (SMART) objectives.</a:t>
            </a:r>
          </a:p>
          <a:p>
            <a:pPr marL="0" indent="0">
              <a:buNone/>
            </a:pPr>
            <a:r>
              <a:rPr lang="en-GB" dirty="0" smtClean="0"/>
              <a:t>Contribution </a:t>
            </a:r>
            <a:r>
              <a:rPr lang="en-GB" dirty="0"/>
              <a:t>to Organisational </a:t>
            </a:r>
            <a:r>
              <a:rPr lang="en-GB" dirty="0" smtClean="0"/>
              <a:t>Objectives:</a:t>
            </a:r>
          </a:p>
          <a:p>
            <a:r>
              <a:rPr lang="en-GB" dirty="0" smtClean="0"/>
              <a:t>Growth</a:t>
            </a:r>
          </a:p>
          <a:p>
            <a:r>
              <a:rPr lang="en-GB" dirty="0" smtClean="0"/>
              <a:t>Customer Satisfaction</a:t>
            </a:r>
          </a:p>
          <a:p>
            <a:r>
              <a:rPr lang="en-GB" dirty="0" smtClean="0"/>
              <a:t>Competitive </a:t>
            </a:r>
            <a:r>
              <a:rPr lang="en-GB" dirty="0"/>
              <a:t>Advantage </a:t>
            </a:r>
            <a:r>
              <a:rPr lang="en-GB" dirty="0" smtClean="0"/>
              <a:t>(</a:t>
            </a:r>
            <a:r>
              <a:rPr lang="en-GB" dirty="0"/>
              <a:t>Cole and Kelly, 2020)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4995" y="1403576"/>
            <a:ext cx="3787005" cy="369719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565715" y="5353029"/>
            <a:ext cx="32647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Figure 3: Business Strategy Board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364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207818"/>
            <a:ext cx="7729728" cy="775855"/>
          </a:xfrm>
        </p:spPr>
        <p:txBody>
          <a:bodyPr/>
          <a:lstStyle/>
          <a:p>
            <a:r>
              <a:rPr lang="en-GB" b="1" dirty="0" smtClean="0"/>
              <a:t>Planning at Tesco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1136" y="1318490"/>
            <a:ext cx="4419600" cy="541712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Activities for </a:t>
            </a:r>
            <a:r>
              <a:rPr lang="en-US" b="1" dirty="0" smtClean="0"/>
              <a:t>Planning</a:t>
            </a:r>
            <a:endParaRPr lang="en-US" b="1" dirty="0"/>
          </a:p>
          <a:p>
            <a:pPr marL="0" indent="0">
              <a:buNone/>
            </a:pPr>
            <a:r>
              <a:rPr lang="en-US" dirty="0"/>
              <a:t>Tesco managers develop plans by:</a:t>
            </a:r>
          </a:p>
          <a:p>
            <a:r>
              <a:rPr lang="en-US" dirty="0"/>
              <a:t>Evaluation </a:t>
            </a:r>
            <a:r>
              <a:rPr lang="en-US" dirty="0" smtClean="0"/>
              <a:t>of customer </a:t>
            </a:r>
            <a:r>
              <a:rPr lang="en-US" dirty="0"/>
              <a:t>demand</a:t>
            </a:r>
          </a:p>
          <a:p>
            <a:r>
              <a:rPr lang="en-US" dirty="0"/>
              <a:t>Prediction of Sales</a:t>
            </a:r>
          </a:p>
          <a:p>
            <a:r>
              <a:rPr lang="en-US" dirty="0" smtClean="0"/>
              <a:t>Making </a:t>
            </a:r>
            <a:r>
              <a:rPr lang="en-US" dirty="0"/>
              <a:t>budgets</a:t>
            </a:r>
          </a:p>
          <a:p>
            <a:r>
              <a:rPr lang="en-US" dirty="0" smtClean="0"/>
              <a:t>Expanding </a:t>
            </a:r>
            <a:r>
              <a:rPr lang="en-US" dirty="0"/>
              <a:t>online services</a:t>
            </a:r>
          </a:p>
          <a:p>
            <a:r>
              <a:rPr lang="en-US" dirty="0"/>
              <a:t>Making </a:t>
            </a:r>
            <a:r>
              <a:rPr lang="en-US" dirty="0" smtClean="0"/>
              <a:t>an investment </a:t>
            </a:r>
            <a:r>
              <a:rPr lang="en-US" dirty="0"/>
              <a:t>in technology.</a:t>
            </a:r>
          </a:p>
          <a:p>
            <a:r>
              <a:rPr lang="en-US" dirty="0" smtClean="0"/>
              <a:t>Planning </a:t>
            </a:r>
            <a:r>
              <a:rPr lang="en-US" dirty="0"/>
              <a:t>eco-friendly </a:t>
            </a:r>
            <a:r>
              <a:rPr lang="en-US" dirty="0" smtClean="0"/>
              <a:t>projects</a:t>
            </a:r>
          </a:p>
          <a:p>
            <a:endParaRPr lang="en-US" dirty="0"/>
          </a:p>
          <a:p>
            <a:r>
              <a:rPr lang="en-US" b="1" dirty="0"/>
              <a:t>Example from Tesco</a:t>
            </a:r>
          </a:p>
          <a:p>
            <a:r>
              <a:rPr lang="en-US" dirty="0"/>
              <a:t>Tesco's plan for the future includes:</a:t>
            </a:r>
          </a:p>
          <a:p>
            <a:r>
              <a:rPr lang="en-US" dirty="0"/>
              <a:t>Digital transformation  </a:t>
            </a:r>
          </a:p>
          <a:p>
            <a:r>
              <a:rPr lang="en-US" dirty="0"/>
              <a:t>Reducing carbon emissions.</a:t>
            </a:r>
          </a:p>
          <a:p>
            <a:r>
              <a:rPr lang="en-US" dirty="0"/>
              <a:t>increasing market share</a:t>
            </a:r>
          </a:p>
          <a:p>
            <a:r>
              <a:rPr lang="en-US" dirty="0"/>
              <a:t>building customer loyalty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008" y="1484745"/>
            <a:ext cx="4503593" cy="300239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706733" y="4618880"/>
            <a:ext cx="31630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Figure </a:t>
            </a:r>
            <a:r>
              <a:rPr lang="en-GB" dirty="0" smtClean="0"/>
              <a:t>4: </a:t>
            </a:r>
            <a:r>
              <a:rPr lang="en-GB" dirty="0" smtClean="0"/>
              <a:t>Tesco Strategy Meeting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47325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443345"/>
            <a:ext cx="7729728" cy="872837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How does Tesco use planning to achieve its objectives?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3673" y="1482436"/>
            <a:ext cx="6123709" cy="53755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 smtClean="0"/>
              <a:t>Value of Planning</a:t>
            </a:r>
          </a:p>
          <a:p>
            <a:pPr marL="0" indent="0">
              <a:buNone/>
            </a:pPr>
            <a:r>
              <a:rPr lang="en-GB" sz="2000" dirty="0" smtClean="0"/>
              <a:t>Support managers make smart decisions</a:t>
            </a:r>
          </a:p>
          <a:p>
            <a:pPr marL="0" indent="0">
              <a:buNone/>
            </a:pPr>
            <a:r>
              <a:rPr lang="en-GB" sz="2000" dirty="0" smtClean="0"/>
              <a:t>Reduce confusion and risks.</a:t>
            </a:r>
          </a:p>
          <a:p>
            <a:pPr marL="0" indent="0">
              <a:buNone/>
            </a:pPr>
            <a:r>
              <a:rPr lang="en-GB" sz="2000" dirty="0" smtClean="0"/>
              <a:t>Ensures that resources are used well.</a:t>
            </a:r>
          </a:p>
          <a:p>
            <a:pPr marL="0" indent="0">
              <a:buNone/>
            </a:pPr>
            <a:r>
              <a:rPr lang="en-GB" sz="2000" dirty="0" smtClean="0"/>
              <a:t>Helps Tesco's long-term business plan.</a:t>
            </a:r>
          </a:p>
          <a:p>
            <a:pPr marL="0" indent="0">
              <a:buNone/>
            </a:pPr>
            <a:r>
              <a:rPr lang="en-GB" sz="2000" b="1" dirty="0" smtClean="0"/>
              <a:t>How Planning Helps Tesco Achieve Its Goals</a:t>
            </a:r>
          </a:p>
          <a:p>
            <a:pPr marL="0" indent="0">
              <a:buNone/>
            </a:pPr>
            <a:r>
              <a:rPr lang="en-GB" sz="2000" dirty="0" smtClean="0"/>
              <a:t>Availability of products makes customers satisfied.</a:t>
            </a:r>
          </a:p>
          <a:p>
            <a:pPr marL="0" indent="0">
              <a:buNone/>
            </a:pPr>
            <a:r>
              <a:rPr lang="en-GB" sz="2000" dirty="0" smtClean="0"/>
              <a:t>improves budget and stock management, reducing costs.</a:t>
            </a:r>
          </a:p>
          <a:p>
            <a:pPr marL="0" indent="0">
              <a:buNone/>
            </a:pPr>
            <a:r>
              <a:rPr lang="en-GB" sz="2000" dirty="0" smtClean="0"/>
              <a:t>By identifying new opportunities, support business growth.</a:t>
            </a:r>
          </a:p>
          <a:p>
            <a:pPr marL="0" indent="0">
              <a:buNone/>
            </a:pPr>
            <a:r>
              <a:rPr lang="en-US" sz="2000" dirty="0" smtClean="0"/>
              <a:t>Supporting the achievement of </a:t>
            </a:r>
            <a:r>
              <a:rPr lang="en-US" sz="2000" dirty="0"/>
              <a:t>financial and sustainability</a:t>
            </a:r>
            <a:r>
              <a:rPr lang="en-GB" sz="2000" dirty="0" smtClean="0"/>
              <a:t> goals. </a:t>
            </a:r>
            <a:r>
              <a:rPr lang="en-US" sz="2000" dirty="0"/>
              <a:t>(Cole and Kelly, 2020; </a:t>
            </a:r>
            <a:r>
              <a:rPr lang="en-US" sz="2000" dirty="0" smtClean="0"/>
              <a:t>Mullins and Rees, </a:t>
            </a:r>
            <a:r>
              <a:rPr lang="en-US" sz="2000" dirty="0"/>
              <a:t>2023)</a:t>
            </a: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7813409" y="1970085"/>
            <a:ext cx="3048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Planning</a:t>
            </a:r>
            <a:br>
              <a:rPr lang="en-US" dirty="0"/>
            </a:br>
            <a:r>
              <a:rPr lang="en-US" dirty="0"/>
              <a:t>↓</a:t>
            </a:r>
            <a:br>
              <a:rPr lang="en-US" dirty="0"/>
            </a:br>
            <a:r>
              <a:rPr lang="en-US" dirty="0"/>
              <a:t>Better Decisions</a:t>
            </a:r>
            <a:br>
              <a:rPr lang="en-US" dirty="0"/>
            </a:br>
            <a:r>
              <a:rPr lang="en-US" dirty="0"/>
              <a:t>↓</a:t>
            </a:r>
            <a:br>
              <a:rPr lang="en-US" dirty="0"/>
            </a:br>
            <a:r>
              <a:rPr lang="en-US" dirty="0"/>
              <a:t>Efficient Operations</a:t>
            </a:r>
            <a:br>
              <a:rPr lang="en-US" dirty="0"/>
            </a:br>
            <a:r>
              <a:rPr lang="en-US" dirty="0"/>
              <a:t>↓</a:t>
            </a:r>
            <a:br>
              <a:rPr lang="en-US" dirty="0"/>
            </a:br>
            <a:r>
              <a:rPr lang="en-US" dirty="0"/>
              <a:t>Customer Satisfaction</a:t>
            </a:r>
            <a:br>
              <a:rPr lang="en-US" dirty="0"/>
            </a:br>
            <a:r>
              <a:rPr lang="en-US" dirty="0"/>
              <a:t>↓</a:t>
            </a:r>
            <a:br>
              <a:rPr lang="en-US" dirty="0"/>
            </a:br>
            <a:r>
              <a:rPr lang="en-US" dirty="0"/>
              <a:t>Business Growth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7813410" y="4839979"/>
            <a:ext cx="3450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Figure </a:t>
            </a:r>
            <a:r>
              <a:rPr lang="en-GB" dirty="0" smtClean="0"/>
              <a:t>5: </a:t>
            </a:r>
            <a:r>
              <a:rPr lang="en-GB" dirty="0" smtClean="0"/>
              <a:t>Flow Diagram of Planning and its importance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8491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244255"/>
            <a:ext cx="7729728" cy="697853"/>
          </a:xfrm>
        </p:spPr>
        <p:txBody>
          <a:bodyPr>
            <a:normAutofit/>
          </a:bodyPr>
          <a:lstStyle/>
          <a:p>
            <a:r>
              <a:rPr lang="en-US" sz="2400" b="1" dirty="0" smtClean="0"/>
              <a:t>Importance of planning function</a:t>
            </a:r>
            <a:endParaRPr lang="en-GB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1136" y="1191492"/>
            <a:ext cx="7729728" cy="56665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b="1" dirty="0" smtClean="0"/>
              <a:t>Strengths</a:t>
            </a:r>
          </a:p>
          <a:p>
            <a:pPr marL="0" indent="0">
              <a:buNone/>
            </a:pPr>
            <a:r>
              <a:rPr lang="en-GB" sz="2000" dirty="0" smtClean="0"/>
              <a:t>Planning is useful because:</a:t>
            </a:r>
          </a:p>
          <a:p>
            <a:r>
              <a:rPr lang="en-GB" sz="2000" dirty="0" smtClean="0"/>
              <a:t>Supports in making important decisions</a:t>
            </a:r>
          </a:p>
          <a:p>
            <a:r>
              <a:rPr lang="en-GB" sz="2000" dirty="0" smtClean="0"/>
              <a:t>Reduces confusion</a:t>
            </a:r>
          </a:p>
          <a:p>
            <a:r>
              <a:rPr lang="en-GB" sz="2000" dirty="0" smtClean="0"/>
              <a:t>Effectively utilise resources</a:t>
            </a:r>
          </a:p>
          <a:p>
            <a:r>
              <a:rPr lang="en-GB" sz="2000" dirty="0" smtClean="0"/>
              <a:t>Improves teamwork</a:t>
            </a:r>
          </a:p>
          <a:p>
            <a:endParaRPr lang="en-GB" sz="2000" dirty="0" smtClean="0"/>
          </a:p>
          <a:p>
            <a:pPr marL="0" indent="0">
              <a:buNone/>
            </a:pPr>
            <a:r>
              <a:rPr lang="en-GB" sz="2000" b="1" dirty="0" smtClean="0"/>
              <a:t>Weaknesses</a:t>
            </a:r>
          </a:p>
          <a:p>
            <a:pPr marL="0" indent="0">
              <a:buNone/>
            </a:pPr>
            <a:r>
              <a:rPr lang="en-GB" sz="2000" dirty="0" smtClean="0"/>
              <a:t>Planning might not work when:</a:t>
            </a:r>
          </a:p>
          <a:p>
            <a:r>
              <a:rPr lang="en-GB" sz="2000" dirty="0" smtClean="0"/>
              <a:t>Customer behaviour changes quickly.</a:t>
            </a:r>
          </a:p>
          <a:p>
            <a:r>
              <a:rPr lang="en-GB" sz="2000" dirty="0" smtClean="0"/>
              <a:t>Prices go up because of inflation.</a:t>
            </a:r>
          </a:p>
          <a:p>
            <a:r>
              <a:rPr lang="en-GB" sz="2000" dirty="0" smtClean="0"/>
              <a:t>Supply chains are being impacted.</a:t>
            </a:r>
          </a:p>
          <a:p>
            <a:pPr marL="0" indent="0">
              <a:buNone/>
            </a:pPr>
            <a:r>
              <a:rPr lang="en-GB" sz="2000" dirty="0" smtClean="0"/>
              <a:t>Because of this, managers need to be able to change their </a:t>
            </a:r>
            <a:r>
              <a:rPr lang="en-GB" sz="2000" dirty="0"/>
              <a:t>plans easily </a:t>
            </a:r>
            <a:r>
              <a:rPr lang="en-GB" sz="2000" dirty="0" smtClean="0"/>
              <a:t>(Cole </a:t>
            </a:r>
            <a:r>
              <a:rPr lang="en-GB" sz="2000" dirty="0"/>
              <a:t>and Kelly, 2020).</a:t>
            </a:r>
          </a:p>
        </p:txBody>
      </p:sp>
    </p:spTree>
    <p:extLst>
      <p:ext uri="{BB962C8B-B14F-4D97-AF65-F5344CB8AC3E}">
        <p14:creationId xmlns:p14="http://schemas.microsoft.com/office/powerpoint/2010/main" val="1610915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5718" y="188838"/>
            <a:ext cx="7729728" cy="93338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Necessary Managerial Skills in Today's Business Environment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4290" y="1385454"/>
            <a:ext cx="5846618" cy="533399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Important </a:t>
            </a:r>
            <a:r>
              <a:rPr lang="en-US" b="1" dirty="0"/>
              <a:t>Skills</a:t>
            </a:r>
          </a:p>
          <a:p>
            <a:pPr marL="0" indent="0">
              <a:buNone/>
            </a:pPr>
            <a:r>
              <a:rPr lang="en-US" b="1" dirty="0"/>
              <a:t>Skills in </a:t>
            </a:r>
            <a:r>
              <a:rPr lang="en-US" b="1" dirty="0" smtClean="0"/>
              <a:t>Technology:</a:t>
            </a:r>
            <a:endParaRPr lang="en-US" b="1" dirty="0"/>
          </a:p>
          <a:p>
            <a:r>
              <a:rPr lang="en-US" dirty="0"/>
              <a:t>Understanding of digital media</a:t>
            </a:r>
          </a:p>
          <a:p>
            <a:r>
              <a:rPr lang="en-US" dirty="0" smtClean="0"/>
              <a:t>Data Analysis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Human </a:t>
            </a:r>
            <a:r>
              <a:rPr lang="en-US" b="1" dirty="0" smtClean="0"/>
              <a:t>Skills: </a:t>
            </a:r>
          </a:p>
          <a:p>
            <a:r>
              <a:rPr lang="en-US" dirty="0" smtClean="0"/>
              <a:t>Communication skills</a:t>
            </a:r>
            <a:endParaRPr lang="en-US" dirty="0"/>
          </a:p>
          <a:p>
            <a:r>
              <a:rPr lang="en-US" dirty="0" smtClean="0"/>
              <a:t>Collaboration working</a:t>
            </a:r>
            <a:endParaRPr lang="en-US" dirty="0"/>
          </a:p>
          <a:p>
            <a:r>
              <a:rPr lang="en-US" dirty="0" smtClean="0"/>
              <a:t>Emotional intelligence (Goleman, 2020)</a:t>
            </a:r>
            <a:endParaRPr lang="en-US" dirty="0"/>
          </a:p>
          <a:p>
            <a:pPr marL="0" indent="0">
              <a:buNone/>
            </a:pPr>
            <a:r>
              <a:rPr lang="en-US" b="1" dirty="0" smtClean="0"/>
              <a:t>Critical Thinking Skills:</a:t>
            </a:r>
            <a:endParaRPr lang="en-US" b="1" dirty="0"/>
          </a:p>
          <a:p>
            <a:r>
              <a:rPr lang="en-US" dirty="0" smtClean="0"/>
              <a:t>Strategic thinking</a:t>
            </a:r>
          </a:p>
          <a:p>
            <a:r>
              <a:rPr lang="en-US" dirty="0" smtClean="0"/>
              <a:t>Problem-solving skills </a:t>
            </a:r>
          </a:p>
          <a:p>
            <a:r>
              <a:rPr lang="en-US" dirty="0" smtClean="0"/>
              <a:t>Decision-making (Katz, 1974)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Modern managers need to:</a:t>
            </a:r>
          </a:p>
          <a:p>
            <a:r>
              <a:rPr lang="en-US" dirty="0"/>
              <a:t>Manage teams from different cultures.</a:t>
            </a:r>
          </a:p>
          <a:p>
            <a:r>
              <a:rPr lang="en-US" dirty="0"/>
              <a:t>Get used to </a:t>
            </a:r>
            <a:r>
              <a:rPr lang="en-US" dirty="0" smtClean="0"/>
              <a:t>changes</a:t>
            </a:r>
            <a:r>
              <a:rPr lang="en-US" dirty="0"/>
              <a:t>.</a:t>
            </a:r>
          </a:p>
          <a:p>
            <a:r>
              <a:rPr lang="en-US" dirty="0" smtClean="0"/>
              <a:t>Use technology to manage or direct </a:t>
            </a:r>
            <a:r>
              <a:rPr lang="en-US" dirty="0"/>
              <a:t>things.</a:t>
            </a:r>
          </a:p>
          <a:p>
            <a:r>
              <a:rPr lang="en-US" dirty="0"/>
              <a:t>Promote </a:t>
            </a:r>
            <a:r>
              <a:rPr lang="en-US" dirty="0" smtClean="0"/>
              <a:t>the </a:t>
            </a:r>
            <a:r>
              <a:rPr lang="en-GB" dirty="0" smtClean="0"/>
              <a:t>organisation’s</a:t>
            </a:r>
            <a:r>
              <a:rPr lang="en-US" dirty="0" smtClean="0"/>
              <a:t> </a:t>
            </a:r>
            <a:r>
              <a:rPr lang="en-US" dirty="0"/>
              <a:t>values.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0908" y="1688523"/>
            <a:ext cx="5611092" cy="359903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823579" y="5669196"/>
            <a:ext cx="34735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Figure 7: Modern Business Manager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4342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1972" y="327383"/>
            <a:ext cx="7729728" cy="1188720"/>
          </a:xfrm>
        </p:spPr>
        <p:txBody>
          <a:bodyPr/>
          <a:lstStyle/>
          <a:p>
            <a:r>
              <a:rPr lang="en-GB" b="1" dirty="0" smtClean="0"/>
              <a:t>Conclusion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1136" y="1648691"/>
            <a:ext cx="7729728" cy="5209309"/>
          </a:xfrm>
        </p:spPr>
        <p:txBody>
          <a:bodyPr>
            <a:noAutofit/>
          </a:bodyPr>
          <a:lstStyle/>
          <a:p>
            <a:r>
              <a:rPr lang="en-GB" sz="2000" dirty="0" smtClean="0"/>
              <a:t>Today, many companies still follow Henri </a:t>
            </a:r>
            <a:r>
              <a:rPr lang="en-GB" sz="2000" dirty="0" err="1" smtClean="0"/>
              <a:t>Fayol’s</a:t>
            </a:r>
            <a:r>
              <a:rPr lang="en-GB" sz="2000" dirty="0" smtClean="0"/>
              <a:t> management principles.</a:t>
            </a:r>
          </a:p>
          <a:p>
            <a:r>
              <a:rPr lang="en-GB" sz="2000" dirty="0" smtClean="0"/>
              <a:t>Planning is the most important part of effective management at Tesco, although all five functions matter.</a:t>
            </a:r>
          </a:p>
          <a:p>
            <a:r>
              <a:rPr lang="en-GB" sz="2000" dirty="0" smtClean="0"/>
              <a:t>With good planning, Tesco can make smart decisions, use resources wisely, and achieve important goals like keeping customers satisfied, growing the business, and being environmentally friendly.</a:t>
            </a:r>
          </a:p>
          <a:p>
            <a:r>
              <a:rPr lang="en-GB" sz="2000" dirty="0" smtClean="0"/>
              <a:t>To carry out plans effectively in a changing business world, today’s managers need strong communication, decision-making, and leadership skills.</a:t>
            </a:r>
          </a:p>
          <a:p>
            <a:r>
              <a:rPr lang="en-GB" sz="2000" dirty="0" smtClean="0"/>
              <a:t>Managers need to make their plans flexible for any change because some factors, such as consumer behaviour, inflation, or supply chain can affect plans.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84647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230401"/>
            <a:ext cx="7729728" cy="642435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References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073" y="1044771"/>
            <a:ext cx="11319163" cy="5813229"/>
          </a:xfrm>
        </p:spPr>
        <p:txBody>
          <a:bodyPr>
            <a:noAutofit/>
          </a:bodyPr>
          <a:lstStyle/>
          <a:p>
            <a:r>
              <a:rPr lang="en-US" sz="2400" dirty="0"/>
              <a:t>Cole, G.A. and Kelly, P. (2020) </a:t>
            </a:r>
            <a:r>
              <a:rPr lang="en-US" sz="2400" i="1" dirty="0"/>
              <a:t>Management Theory and Practice</a:t>
            </a:r>
            <a:r>
              <a:rPr lang="en-US" sz="2400" dirty="0"/>
              <a:t>. </a:t>
            </a:r>
            <a:r>
              <a:rPr lang="en-US" sz="2400" dirty="0" smtClean="0"/>
              <a:t>(8</a:t>
            </a:r>
            <a:r>
              <a:rPr lang="en-US" sz="2400" baseline="30000" dirty="0" smtClean="0"/>
              <a:t>th</a:t>
            </a:r>
            <a:r>
              <a:rPr lang="en-US" sz="2400" dirty="0" smtClean="0"/>
              <a:t> </a:t>
            </a:r>
            <a:r>
              <a:rPr lang="en-US" sz="2400" dirty="0" err="1" smtClean="0"/>
              <a:t>edn</a:t>
            </a:r>
            <a:r>
              <a:rPr lang="en-US" sz="2400" dirty="0" smtClean="0"/>
              <a:t>).  Boston: </a:t>
            </a:r>
            <a:r>
              <a:rPr lang="en-US" sz="2400" dirty="0"/>
              <a:t>Cengage Learning.</a:t>
            </a:r>
            <a:endParaRPr lang="en-GB" sz="2200" dirty="0" smtClean="0"/>
          </a:p>
          <a:p>
            <a:r>
              <a:rPr lang="en-GB" sz="2200" dirty="0" smtClean="0"/>
              <a:t>Daft</a:t>
            </a:r>
            <a:r>
              <a:rPr lang="en-GB" sz="2200" dirty="0"/>
              <a:t>, R.L. (</a:t>
            </a:r>
            <a:r>
              <a:rPr lang="en-GB" sz="2200" dirty="0" smtClean="0"/>
              <a:t>2021) </a:t>
            </a:r>
            <a:r>
              <a:rPr lang="en-GB" sz="2200" i="1" dirty="0" smtClean="0"/>
              <a:t>Organization Theory and Design</a:t>
            </a:r>
            <a:r>
              <a:rPr lang="en-GB" sz="2200" dirty="0" smtClean="0"/>
              <a:t>. (13</a:t>
            </a:r>
            <a:r>
              <a:rPr lang="en-GB" sz="2200" baseline="30000" dirty="0" smtClean="0"/>
              <a:t>th</a:t>
            </a:r>
            <a:r>
              <a:rPr lang="en-GB" sz="2200" dirty="0" smtClean="0"/>
              <a:t> </a:t>
            </a:r>
            <a:r>
              <a:rPr lang="en-GB" sz="2200" dirty="0" err="1" smtClean="0"/>
              <a:t>edn</a:t>
            </a:r>
            <a:r>
              <a:rPr lang="en-GB" sz="2200" dirty="0" smtClean="0"/>
              <a:t>). </a:t>
            </a:r>
            <a:r>
              <a:rPr lang="en-GB" sz="2200" dirty="0"/>
              <a:t>Boston: Cengage.</a:t>
            </a:r>
          </a:p>
          <a:p>
            <a:r>
              <a:rPr lang="en-US" sz="2200" dirty="0" err="1"/>
              <a:t>Fayol</a:t>
            </a:r>
            <a:r>
              <a:rPr lang="en-US" sz="2200" dirty="0"/>
              <a:t>, H. (</a:t>
            </a:r>
            <a:r>
              <a:rPr lang="en-US" sz="2200" dirty="0" smtClean="0"/>
              <a:t>1949) </a:t>
            </a:r>
            <a:r>
              <a:rPr lang="en-US" sz="2200" i="1" dirty="0" smtClean="0"/>
              <a:t>General </a:t>
            </a:r>
            <a:r>
              <a:rPr lang="en-US" sz="2200" i="1" dirty="0"/>
              <a:t>and Industrial Management. </a:t>
            </a:r>
            <a:r>
              <a:rPr lang="en-US" sz="2200" dirty="0" smtClean="0"/>
              <a:t>London: Sir </a:t>
            </a:r>
            <a:r>
              <a:rPr lang="en-US" sz="2200" dirty="0"/>
              <a:t>Isaac Pitman &amp; Sons</a:t>
            </a:r>
            <a:r>
              <a:rPr lang="en-US" sz="2200" dirty="0" smtClean="0"/>
              <a:t>.</a:t>
            </a:r>
            <a:endParaRPr lang="en-GB" sz="2200" dirty="0"/>
          </a:p>
          <a:p>
            <a:r>
              <a:rPr lang="en-US" sz="2200" dirty="0"/>
              <a:t>Goleman, D. (2020) </a:t>
            </a:r>
            <a:r>
              <a:rPr lang="en-US" sz="2200" i="1" dirty="0"/>
              <a:t>Emotional Intelligence. </a:t>
            </a:r>
            <a:r>
              <a:rPr lang="en-US" sz="2200" dirty="0" smtClean="0"/>
              <a:t>London: Bloomsbury </a:t>
            </a:r>
            <a:r>
              <a:rPr lang="en-US" sz="2200" dirty="0"/>
              <a:t>Publishing</a:t>
            </a:r>
            <a:r>
              <a:rPr lang="en-US" sz="2200" dirty="0" smtClean="0"/>
              <a:t>.</a:t>
            </a:r>
            <a:endParaRPr lang="en-GB" sz="2200" dirty="0"/>
          </a:p>
          <a:p>
            <a:r>
              <a:rPr lang="en-GB" sz="2200" dirty="0"/>
              <a:t>Katz, R.L. (1974) 'Skills of an effective administrator', </a:t>
            </a:r>
            <a:r>
              <a:rPr lang="en-GB" sz="2200" i="1" dirty="0"/>
              <a:t>Harvard Business Review</a:t>
            </a:r>
            <a:r>
              <a:rPr lang="en-GB" sz="2200" dirty="0"/>
              <a:t>, 52(5), pp. 90–102.</a:t>
            </a:r>
          </a:p>
          <a:p>
            <a:r>
              <a:rPr lang="en-US" sz="2200" dirty="0"/>
              <a:t>Mullins, L. J., </a:t>
            </a:r>
            <a:r>
              <a:rPr lang="en-US" sz="2200" dirty="0" smtClean="0"/>
              <a:t>and </a:t>
            </a:r>
            <a:r>
              <a:rPr lang="en-US" sz="2200" dirty="0"/>
              <a:t>Rees, G. (2023</a:t>
            </a:r>
            <a:r>
              <a:rPr lang="en-US" sz="2200" dirty="0" smtClean="0"/>
              <a:t>) </a:t>
            </a:r>
            <a:r>
              <a:rPr lang="en-US" sz="2200" i="1" dirty="0"/>
              <a:t>Management and Organizational </a:t>
            </a:r>
            <a:r>
              <a:rPr lang="en-US" sz="2200" i="1" dirty="0" err="1" smtClean="0"/>
              <a:t>Behaviour</a:t>
            </a:r>
            <a:r>
              <a:rPr lang="en-US" sz="2200" i="1" dirty="0" smtClean="0"/>
              <a:t>. </a:t>
            </a:r>
            <a:r>
              <a:rPr lang="en-US" sz="2200" dirty="0" smtClean="0"/>
              <a:t>(13th </a:t>
            </a:r>
            <a:r>
              <a:rPr lang="en-US" sz="2200" dirty="0" err="1" smtClean="0"/>
              <a:t>edn</a:t>
            </a:r>
            <a:r>
              <a:rPr lang="en-US" sz="2200" dirty="0" smtClean="0"/>
              <a:t>). Harlow: Pearson</a:t>
            </a:r>
            <a:r>
              <a:rPr lang="en-US" sz="2200" dirty="0"/>
              <a:t>.</a:t>
            </a:r>
            <a:r>
              <a:rPr lang="en-GB" sz="2200" dirty="0" smtClean="0"/>
              <a:t>.</a:t>
            </a:r>
            <a:endParaRPr lang="en-GB" sz="2200" dirty="0"/>
          </a:p>
          <a:p>
            <a:r>
              <a:rPr lang="en-GB" sz="2200" dirty="0" err="1"/>
              <a:t>Northouse</a:t>
            </a:r>
            <a:r>
              <a:rPr lang="en-GB" sz="2200" dirty="0"/>
              <a:t>, P.G. (2022) </a:t>
            </a:r>
            <a:r>
              <a:rPr lang="en-GB" sz="2200" i="1" dirty="0"/>
              <a:t>Leadership: Theory and Practice</a:t>
            </a:r>
            <a:r>
              <a:rPr lang="en-GB" sz="2200" dirty="0"/>
              <a:t>. </a:t>
            </a:r>
            <a:r>
              <a:rPr lang="en-GB" sz="2200" dirty="0" smtClean="0"/>
              <a:t>(9</a:t>
            </a:r>
            <a:r>
              <a:rPr lang="en-GB" sz="2200" baseline="30000" dirty="0" smtClean="0"/>
              <a:t>th</a:t>
            </a:r>
            <a:r>
              <a:rPr lang="en-GB" sz="2200" dirty="0" smtClean="0"/>
              <a:t> </a:t>
            </a:r>
            <a:r>
              <a:rPr lang="en-GB" sz="2200" dirty="0" err="1" smtClean="0"/>
              <a:t>edn</a:t>
            </a:r>
            <a:r>
              <a:rPr lang="en-GB" sz="2200" dirty="0" smtClean="0"/>
              <a:t>). </a:t>
            </a:r>
            <a:r>
              <a:rPr lang="en-GB" sz="2200" dirty="0"/>
              <a:t>Thousand Oaks: Sage.</a:t>
            </a:r>
          </a:p>
          <a:p>
            <a:r>
              <a:rPr lang="en-US" sz="2200" dirty="0"/>
              <a:t>Robbins, S. P., Judge, T. A., Millett, B., </a:t>
            </a:r>
            <a:r>
              <a:rPr lang="en-US" sz="2200" dirty="0" smtClean="0"/>
              <a:t>and </a:t>
            </a:r>
            <a:r>
              <a:rPr lang="en-US" sz="2200" dirty="0"/>
              <a:t>Boyle, M. (</a:t>
            </a:r>
            <a:r>
              <a:rPr lang="en-US" sz="2200" dirty="0" smtClean="0"/>
              <a:t>2021) </a:t>
            </a:r>
            <a:r>
              <a:rPr lang="en-US" sz="2200" i="1" dirty="0" smtClean="0"/>
              <a:t>Organizational </a:t>
            </a:r>
            <a:r>
              <a:rPr lang="en-US" sz="2200" i="1" dirty="0"/>
              <a:t>Behavior.</a:t>
            </a:r>
            <a:r>
              <a:rPr lang="en-US" sz="2200" dirty="0"/>
              <a:t> </a:t>
            </a:r>
            <a:r>
              <a:rPr lang="en-US" sz="2200" dirty="0" smtClean="0"/>
              <a:t>Harlow: Pearson</a:t>
            </a:r>
            <a:r>
              <a:rPr lang="en-US" sz="2200" dirty="0"/>
              <a:t>.</a:t>
            </a:r>
          </a:p>
          <a:p>
            <a:r>
              <a:rPr lang="en-GB" sz="2200" dirty="0" smtClean="0"/>
              <a:t>Tesco PLC (2026) </a:t>
            </a:r>
            <a:r>
              <a:rPr lang="en-GB" sz="2200" i="1" dirty="0" smtClean="0"/>
              <a:t>About us</a:t>
            </a:r>
            <a:r>
              <a:rPr lang="en-GB" sz="2200" dirty="0" smtClean="0"/>
              <a:t>. Available at</a:t>
            </a:r>
            <a:r>
              <a:rPr lang="en-GB" sz="2200" dirty="0"/>
              <a:t>: </a:t>
            </a:r>
            <a:r>
              <a:rPr lang="en-GB" sz="2200" dirty="0">
                <a:hlinkClick r:id="rId3"/>
              </a:rPr>
              <a:t>https://</a:t>
            </a:r>
            <a:r>
              <a:rPr lang="en-GB" sz="2200" dirty="0" smtClean="0">
                <a:hlinkClick r:id="rId3"/>
              </a:rPr>
              <a:t>www.tescoplc.com/about</a:t>
            </a:r>
            <a:r>
              <a:rPr lang="en-GB" sz="2200" dirty="0" smtClean="0"/>
              <a:t>  (Accessed: 16 June 2026).</a:t>
            </a:r>
          </a:p>
          <a:p>
            <a:r>
              <a:rPr lang="en-GB" sz="2200" dirty="0" smtClean="0"/>
              <a:t>Tesco </a:t>
            </a:r>
            <a:r>
              <a:rPr lang="en-GB" sz="2200" dirty="0"/>
              <a:t>PLC (2025) </a:t>
            </a:r>
            <a:r>
              <a:rPr lang="en-US" sz="2200" i="1" dirty="0"/>
              <a:t>Tesco PLC Annual Report and Financial </a:t>
            </a:r>
            <a:r>
              <a:rPr lang="en-US" sz="2200" i="1" dirty="0" smtClean="0"/>
              <a:t>Statements </a:t>
            </a:r>
            <a:r>
              <a:rPr lang="en-US" sz="2200" i="1" dirty="0"/>
              <a:t>2025</a:t>
            </a:r>
            <a:r>
              <a:rPr lang="en-GB" sz="2200" i="1" dirty="0"/>
              <a:t>. </a:t>
            </a:r>
            <a:r>
              <a:rPr lang="en-GB" sz="2200" dirty="0"/>
              <a:t>Available at: </a:t>
            </a:r>
            <a:r>
              <a:rPr lang="en-GB" sz="2200" dirty="0">
                <a:hlinkClick r:id="rId4"/>
              </a:rPr>
              <a:t>https://</a:t>
            </a:r>
            <a:r>
              <a:rPr lang="en-GB" sz="2200" dirty="0" smtClean="0">
                <a:hlinkClick r:id="rId4"/>
              </a:rPr>
              <a:t>www.tescoplc.com/media/ky0bfwpo/tesco_ar25_interactive.pdf</a:t>
            </a:r>
            <a:r>
              <a:rPr lang="en-GB" sz="2200" dirty="0" smtClean="0"/>
              <a:t> (</a:t>
            </a:r>
            <a:r>
              <a:rPr lang="en-GB" sz="2200" dirty="0"/>
              <a:t>Accessed: </a:t>
            </a:r>
            <a:r>
              <a:rPr lang="en-GB" sz="2200" dirty="0" smtClean="0"/>
              <a:t>17 </a:t>
            </a:r>
            <a:r>
              <a:rPr lang="en-GB" sz="2200" dirty="0"/>
              <a:t>June 2026).</a:t>
            </a:r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4124871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529</TotalTime>
  <Words>869</Words>
  <Application>Microsoft Office PowerPoint</Application>
  <PresentationFormat>Widescreen</PresentationFormat>
  <Paragraphs>156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Gill Sans MT</vt:lpstr>
      <vt:lpstr>Parcel</vt:lpstr>
      <vt:lpstr>Henri Fayol's Management Functions in a Contemporary Business Context: Tesco PLC</vt:lpstr>
      <vt:lpstr>TABLE OF CONTENTS</vt:lpstr>
      <vt:lpstr>INTRODUCTION</vt:lpstr>
      <vt:lpstr>ABOUT TESCO PLC</vt:lpstr>
      <vt:lpstr>LEADERSHIP AND MANAGEMENT AT TESCO</vt:lpstr>
      <vt:lpstr>PLANNING</vt:lpstr>
      <vt:lpstr>Planning at Tesco</vt:lpstr>
      <vt:lpstr>How does Tesco use planning to achieve its objectives?</vt:lpstr>
      <vt:lpstr>Importance of planning function</vt:lpstr>
      <vt:lpstr>Necessary Managerial Skills in Today's Business Environment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Henri Fayol's Management Functions in a Contemporary Business Context: Tesco PLC</dc:title>
  <dc:creator>Sarah Amin</dc:creator>
  <cp:lastModifiedBy>Dell</cp:lastModifiedBy>
  <cp:revision>46</cp:revision>
  <dcterms:created xsi:type="dcterms:W3CDTF">2026-06-18T10:52:01Z</dcterms:created>
  <dcterms:modified xsi:type="dcterms:W3CDTF">2026-06-27T22:17:29Z</dcterms:modified>
</cp:coreProperties>
</file>