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3"/>
  </p:notesMasterIdLst>
  <p:handoutMasterIdLst>
    <p:handoutMasterId r:id="rId34"/>
  </p:handoutMasterIdLst>
  <p:sldIdLst>
    <p:sldId id="277" r:id="rId2"/>
    <p:sldId id="258" r:id="rId3"/>
    <p:sldId id="260" r:id="rId4"/>
    <p:sldId id="261" r:id="rId5"/>
    <p:sldId id="262" r:id="rId6"/>
    <p:sldId id="263" r:id="rId7"/>
    <p:sldId id="266" r:id="rId8"/>
    <p:sldId id="264" r:id="rId9"/>
    <p:sldId id="267" r:id="rId10"/>
    <p:sldId id="268" r:id="rId11"/>
    <p:sldId id="286" r:id="rId12"/>
    <p:sldId id="287" r:id="rId13"/>
    <p:sldId id="291" r:id="rId14"/>
    <p:sldId id="288" r:id="rId15"/>
    <p:sldId id="269" r:id="rId16"/>
    <p:sldId id="289" r:id="rId17"/>
    <p:sldId id="290" r:id="rId18"/>
    <p:sldId id="270" r:id="rId19"/>
    <p:sldId id="271" r:id="rId20"/>
    <p:sldId id="293" r:id="rId21"/>
    <p:sldId id="272" r:id="rId22"/>
    <p:sldId id="273" r:id="rId23"/>
    <p:sldId id="274" r:id="rId24"/>
    <p:sldId id="275" r:id="rId25"/>
    <p:sldId id="276" r:id="rId26"/>
    <p:sldId id="265" r:id="rId27"/>
    <p:sldId id="278" r:id="rId28"/>
    <p:sldId id="285" r:id="rId29"/>
    <p:sldId id="279" r:id="rId30"/>
    <p:sldId id="280" r:id="rId31"/>
    <p:sldId id="294" r:id="rId3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1607" autoAdjust="0"/>
  </p:normalViewPr>
  <p:slideViewPr>
    <p:cSldViewPr>
      <p:cViewPr varScale="1">
        <p:scale>
          <a:sx n="102" d="100"/>
          <a:sy n="102" d="100"/>
        </p:scale>
        <p:origin x="1758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03/07/2025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03/07/2025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03/07/2025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03/07/2025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03/07/2025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03/07/2025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03/07/2025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03/07/2025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03/07/2025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03/07/2025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03/07/2025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03/07/2025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837133" y="1196752"/>
            <a:ext cx="7772400" cy="1235066"/>
          </a:xfrm>
        </p:spPr>
        <p:txBody>
          <a:bodyPr/>
          <a:lstStyle/>
          <a:p>
            <a:pPr eaLnBrk="1" hangingPunct="1"/>
            <a:br>
              <a:rPr lang="en-GB" altLang="en-US" b="1" dirty="0">
                <a:solidFill>
                  <a:schemeClr val="accent2"/>
                </a:solidFill>
              </a:rPr>
            </a:br>
            <a:br>
              <a:rPr lang="en-GB" altLang="en-US" b="1" dirty="0">
                <a:solidFill>
                  <a:schemeClr val="accent2"/>
                </a:solidFill>
              </a:rPr>
            </a:br>
            <a:r>
              <a:rPr lang="en-GB" altLang="en-US" b="1" dirty="0">
                <a:solidFill>
                  <a:schemeClr val="accent2"/>
                </a:solidFill>
              </a:rPr>
              <a:t>LCDB7009</a:t>
            </a:r>
            <a:br>
              <a:rPr lang="en-GB" altLang="en-US" b="1" dirty="0">
                <a:solidFill>
                  <a:schemeClr val="accent2"/>
                </a:solidFill>
              </a:rPr>
            </a:br>
            <a:r>
              <a:rPr lang="en-GB" sz="4400" b="1" dirty="0">
                <a:solidFill>
                  <a:srgbClr val="FFFF00"/>
                </a:solidFill>
              </a:rPr>
              <a:t>Critical Literature Reviews for Doctoral Research</a:t>
            </a:r>
            <a:br>
              <a:rPr lang="en-GB" dirty="0"/>
            </a:b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71600" y="3789040"/>
            <a:ext cx="7786742" cy="3515632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Reasons for Critical L.R. 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Lecture 4 – </a:t>
            </a:r>
            <a:r>
              <a:rPr lang="en-GB" altLang="en-US" b="1" dirty="0">
                <a:solidFill>
                  <a:srgbClr val="FF0000"/>
                </a:solidFill>
                <a:highlight>
                  <a:srgbClr val="FFFF00"/>
                </a:highlight>
              </a:rPr>
              <a:t>Extra Note</a:t>
            </a:r>
            <a:endParaRPr lang="en-GB" altLang="en-US" dirty="0">
              <a:solidFill>
                <a:schemeClr val="accent2"/>
              </a:solidFill>
              <a:highlight>
                <a:srgbClr val="FFFF00"/>
              </a:highlight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03E858CF-8AC8-793F-2B30-C0A5063B0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15913"/>
            <a:ext cx="8382000" cy="533400"/>
          </a:xfrm>
        </p:spPr>
        <p:txBody>
          <a:bodyPr/>
          <a:lstStyle/>
          <a:p>
            <a:pPr eaLnBrk="1" hangingPunct="1"/>
            <a:r>
              <a:rPr lang="en-GB" altLang="en-US" sz="3200" dirty="0">
                <a:latin typeface="Arial" panose="020B0604020202020204" pitchFamily="34" charset="0"/>
              </a:rPr>
              <a:t>Reasons for reviewing the literature 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ED074F6E-653E-E54C-937E-E20DF360E6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066800"/>
            <a:ext cx="8928919" cy="4724400"/>
          </a:xfrm>
        </p:spPr>
        <p:txBody>
          <a:bodyPr rtlCol="0">
            <a:normAutofit/>
          </a:bodyPr>
          <a:lstStyle/>
          <a:p>
            <a:pPr marL="387350" indent="-387350" eaLnBrk="1" fontAlgn="auto" hangingPunct="1">
              <a:spcAft>
                <a:spcPts val="0"/>
              </a:spcAft>
              <a:defRPr/>
            </a:pPr>
            <a:r>
              <a:rPr lang="en-GB" altLang="en-US" sz="2800" dirty="0">
                <a:latin typeface="Arial" panose="020B0604020202020204" pitchFamily="34" charset="0"/>
              </a:rPr>
              <a:t>To conduct a ‘preliminary’ search of existing material</a:t>
            </a:r>
          </a:p>
          <a:p>
            <a:pPr marL="387350" indent="-387350" eaLnBrk="1" fontAlgn="auto" hangingPunct="1">
              <a:spcAft>
                <a:spcPts val="0"/>
              </a:spcAft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marL="387350" indent="-387350" eaLnBrk="1" fontAlgn="auto" hangingPunct="1">
              <a:spcAft>
                <a:spcPts val="0"/>
              </a:spcAft>
              <a:defRPr/>
            </a:pPr>
            <a:r>
              <a:rPr lang="en-GB" altLang="en-US" sz="2800" dirty="0">
                <a:latin typeface="Arial" panose="020B0604020202020204" pitchFamily="34" charset="0"/>
              </a:rPr>
              <a:t>To organise valuable ideas and findings </a:t>
            </a:r>
          </a:p>
          <a:p>
            <a:pPr marL="387350" indent="-387350" eaLnBrk="1" fontAlgn="auto" hangingPunct="1">
              <a:spcAft>
                <a:spcPts val="0"/>
              </a:spcAft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marL="387350" indent="-387350" eaLnBrk="1" fontAlgn="auto" hangingPunct="1">
              <a:spcAft>
                <a:spcPts val="0"/>
              </a:spcAft>
              <a:defRPr/>
            </a:pPr>
            <a:r>
              <a:rPr lang="en-GB" altLang="en-US" sz="2800" dirty="0">
                <a:latin typeface="Arial" panose="020B0604020202020204" pitchFamily="34" charset="0"/>
              </a:rPr>
              <a:t>To identify other research that may be in progress</a:t>
            </a:r>
          </a:p>
          <a:p>
            <a:pPr marL="387350" indent="-387350" eaLnBrk="1" fontAlgn="auto" hangingPunct="1">
              <a:spcAft>
                <a:spcPts val="0"/>
              </a:spcAft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marL="387350" indent="-387350" eaLnBrk="1" fontAlgn="auto" hangingPunct="1">
              <a:spcAft>
                <a:spcPts val="0"/>
              </a:spcAft>
              <a:defRPr/>
            </a:pPr>
            <a:r>
              <a:rPr lang="en-GB" altLang="en-US" sz="2800" dirty="0">
                <a:latin typeface="Arial" panose="020B0604020202020204" pitchFamily="34" charset="0"/>
              </a:rPr>
              <a:t>To generate research ideas</a:t>
            </a:r>
          </a:p>
          <a:p>
            <a:pPr marL="387350" indent="-387350" eaLnBrk="1" fontAlgn="auto" hangingPunct="1">
              <a:spcAft>
                <a:spcPts val="0"/>
              </a:spcAft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marL="387350" indent="-387350" eaLnBrk="1" fontAlgn="auto" hangingPunct="1">
              <a:spcAft>
                <a:spcPts val="0"/>
              </a:spcAft>
              <a:defRPr/>
            </a:pPr>
            <a:r>
              <a:rPr lang="en-GB" altLang="en-US" sz="2800" dirty="0">
                <a:latin typeface="Arial" panose="020B0604020202020204" pitchFamily="34" charset="0"/>
              </a:rPr>
              <a:t>To develop a critical perspective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9CC3A3D8-CADC-57D9-95B1-FCDEBBD31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82575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The literature review process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FEF2B542-45E9-94E2-1951-3C6964257D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560" y="246863"/>
            <a:ext cx="7772400" cy="5153025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algn="ctr"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algn="ctr"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algn="ctr"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algn="r"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1600" dirty="0">
              <a:latin typeface="Arial" panose="020B0604020202020204" pitchFamily="34" charset="0"/>
            </a:endParaRPr>
          </a:p>
          <a:p>
            <a:pPr algn="r"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1600" dirty="0">
              <a:latin typeface="Arial" panose="020B0604020202020204" pitchFamily="34" charset="0"/>
            </a:endParaRPr>
          </a:p>
          <a:p>
            <a:pPr algn="r"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1600" dirty="0">
              <a:latin typeface="Arial" panose="020B0604020202020204" pitchFamily="34" charset="0"/>
            </a:endParaRPr>
          </a:p>
          <a:p>
            <a:pPr algn="r"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1600" dirty="0">
              <a:latin typeface="Arial" panose="020B0604020202020204" pitchFamily="34" charset="0"/>
            </a:endParaRPr>
          </a:p>
          <a:p>
            <a:pPr algn="r"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1800" dirty="0">
              <a:latin typeface="Arial" panose="020B0604020202020204" pitchFamily="34" charset="0"/>
            </a:endParaRPr>
          </a:p>
          <a:p>
            <a:pPr algn="r"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1800" dirty="0">
              <a:latin typeface="Arial" panose="020B0604020202020204" pitchFamily="34" charset="0"/>
            </a:endParaRPr>
          </a:p>
          <a:p>
            <a:pPr algn="r"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1800" dirty="0">
              <a:latin typeface="Arial" panose="020B0604020202020204" pitchFamily="34" charset="0"/>
            </a:endParaRPr>
          </a:p>
          <a:p>
            <a:pPr algn="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1800" dirty="0">
                <a:latin typeface="Arial" panose="020B0604020202020204" pitchFamily="34" charset="0"/>
              </a:rPr>
              <a:t>Source: Saunders </a:t>
            </a:r>
            <a:r>
              <a:rPr lang="en-GB" altLang="en-US" sz="1800" i="1" dirty="0">
                <a:latin typeface="Arial" panose="020B0604020202020204" pitchFamily="34" charset="0"/>
              </a:rPr>
              <a:t>et al</a:t>
            </a:r>
            <a:r>
              <a:rPr lang="en-GB" altLang="en-US" sz="1800" dirty="0">
                <a:latin typeface="Arial" panose="020B0604020202020204" pitchFamily="34" charset="0"/>
              </a:rPr>
              <a:t>. (2003)</a:t>
            </a:r>
          </a:p>
        </p:txBody>
      </p:sp>
      <p:pic>
        <p:nvPicPr>
          <p:cNvPr id="4100" name="Picture 4" descr="M03NF001">
            <a:extLst>
              <a:ext uri="{FF2B5EF4-FFF2-40B4-BE49-F238E27FC236}">
                <a16:creationId xmlns:a16="http://schemas.microsoft.com/office/drawing/2014/main" id="{ED6EE12A-1D3C-25A6-6D24-85537F7DB7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92175"/>
            <a:ext cx="9144000" cy="517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7A9FCCEC-D1C0-277C-8181-2416E5679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04800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The Critical Review (1)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3BFE088C-8D22-7478-24EC-65EC4AEE66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413" y="1219200"/>
            <a:ext cx="7772400" cy="4800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r>
              <a:rPr lang="en-GB" altLang="en-US" sz="2800" b="1">
                <a:latin typeface="Arial" panose="020B0604020202020204" pitchFamily="34" charset="0"/>
              </a:rPr>
              <a:t>Approaches used</a:t>
            </a:r>
          </a:p>
          <a:p>
            <a:pPr marL="0" indent="0" algn="ctr" eaLnBrk="1" hangingPunct="1">
              <a:buFontTx/>
              <a:buNone/>
            </a:pPr>
            <a:endParaRPr lang="en-GB" altLang="en-US" sz="2800" b="1">
              <a:latin typeface="Arial" panose="020B0604020202020204" pitchFamily="34" charset="0"/>
            </a:endParaRPr>
          </a:p>
          <a:p>
            <a:pPr marL="0" indent="0" eaLnBrk="1" hangingPunct="1">
              <a:buFontTx/>
              <a:buNone/>
            </a:pPr>
            <a:r>
              <a:rPr lang="en-GB" altLang="en-US" sz="2600" b="1">
                <a:latin typeface="Arial" panose="020B0604020202020204" pitchFamily="34" charset="0"/>
              </a:rPr>
              <a:t>Deductive -</a:t>
            </a:r>
          </a:p>
          <a:p>
            <a:pPr marL="0" indent="0" eaLnBrk="1" hangingPunct="1">
              <a:buFontTx/>
              <a:buNone/>
            </a:pPr>
            <a:r>
              <a:rPr lang="en-GB" altLang="en-US" sz="2600">
                <a:latin typeface="Arial" panose="020B0604020202020204" pitchFamily="34" charset="0"/>
              </a:rPr>
              <a:t>Develops a conceptual framework from the literature which is then tested using the data</a:t>
            </a:r>
          </a:p>
          <a:p>
            <a:pPr marL="0" indent="0" eaLnBrk="1" hangingPunct="1">
              <a:buFontTx/>
              <a:buNone/>
            </a:pPr>
            <a:endParaRPr lang="en-GB" altLang="en-US" sz="2600">
              <a:latin typeface="Arial" panose="020B0604020202020204" pitchFamily="34" charset="0"/>
            </a:endParaRPr>
          </a:p>
          <a:p>
            <a:pPr marL="0" indent="0" eaLnBrk="1" hangingPunct="1">
              <a:buFontTx/>
              <a:buNone/>
            </a:pPr>
            <a:r>
              <a:rPr lang="en-GB" altLang="en-US" sz="2600" b="1">
                <a:latin typeface="Arial" panose="020B0604020202020204" pitchFamily="34" charset="0"/>
              </a:rPr>
              <a:t>Inductive - </a:t>
            </a:r>
            <a:endParaRPr lang="en-GB" altLang="en-US" sz="2600">
              <a:latin typeface="Arial" panose="020B0604020202020204" pitchFamily="34" charset="0"/>
            </a:endParaRPr>
          </a:p>
          <a:p>
            <a:pPr marL="0" indent="0" eaLnBrk="1" hangingPunct="1">
              <a:buFontTx/>
              <a:buNone/>
            </a:pPr>
            <a:r>
              <a:rPr lang="en-GB" altLang="en-US" sz="2600">
                <a:latin typeface="Arial" panose="020B0604020202020204" pitchFamily="34" charset="0"/>
              </a:rPr>
              <a:t>Explores the data to develop theories which are then tested against the literature</a:t>
            </a:r>
            <a:endParaRPr lang="en-GB" altLang="en-US" sz="2600" b="1">
              <a:latin typeface="Arial" panose="020B0604020202020204" pitchFamily="34" charset="0"/>
            </a:endParaRPr>
          </a:p>
          <a:p>
            <a:pPr marL="0" indent="0" eaLnBrk="1" hangingPunct="1"/>
            <a:endParaRPr lang="en-GB" altLang="en-US" sz="2600" b="1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776B54DC-82E5-E074-1216-306E2AE32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06388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The Critical Review (2)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698C480-083E-863D-BC04-0F39FA7BF2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84" y="915988"/>
            <a:ext cx="7772400" cy="46085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Key purposes</a:t>
            </a:r>
          </a:p>
          <a:p>
            <a:pPr algn="ctr" eaLnBrk="1" hangingPunct="1">
              <a:buFontTx/>
              <a:buNone/>
            </a:pPr>
            <a:endParaRPr lang="en-GB" altLang="en-US" sz="2600" b="1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400" dirty="0">
                <a:latin typeface="Arial" panose="020B0604020202020204" pitchFamily="34" charset="0"/>
              </a:rPr>
              <a:t>To further refine research questions and objectives</a:t>
            </a:r>
          </a:p>
          <a:p>
            <a:pPr eaLnBrk="1" hangingPunct="1">
              <a:buFontTx/>
              <a:buNone/>
            </a:pPr>
            <a:endParaRPr lang="en-GB" altLang="en-US" sz="24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400" dirty="0">
                <a:latin typeface="Arial" panose="020B0604020202020204" pitchFamily="34" charset="0"/>
              </a:rPr>
              <a:t>To discover recommendations for further research</a:t>
            </a:r>
          </a:p>
          <a:p>
            <a:pPr eaLnBrk="1" hangingPunct="1">
              <a:buFontTx/>
              <a:buNone/>
            </a:pPr>
            <a:endParaRPr lang="en-GB" altLang="en-US" sz="24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400" dirty="0">
                <a:latin typeface="Arial" panose="020B0604020202020204" pitchFamily="34" charset="0"/>
              </a:rPr>
              <a:t>To avoid repeating work already undertaken</a:t>
            </a:r>
          </a:p>
          <a:p>
            <a:pPr eaLnBrk="1" hangingPunct="1">
              <a:buFontTx/>
              <a:buNone/>
            </a:pPr>
            <a:endParaRPr lang="en-GB" altLang="en-US" sz="24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400" dirty="0">
                <a:latin typeface="Arial" panose="020B0604020202020204" pitchFamily="34" charset="0"/>
              </a:rPr>
              <a:t>To provide insights into strategies and techniques appropriate to your research objectives </a:t>
            </a:r>
          </a:p>
          <a:p>
            <a:pPr eaLnBrk="1" hangingPunct="1">
              <a:buFontTx/>
              <a:buNone/>
            </a:pPr>
            <a:endParaRPr lang="en-GB" altLang="en-US" sz="2400" dirty="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6B27D830-A637-1164-9528-065F0720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04800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Adopting a critical perspective (1)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116D5949-834A-A98A-8D30-D28986EABB7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27584" y="916159"/>
            <a:ext cx="7772400" cy="5257800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800" b="1" dirty="0">
                <a:latin typeface="Arial" panose="020B0604020202020204" pitchFamily="34" charset="0"/>
              </a:rPr>
              <a:t>Skills for effective reading</a:t>
            </a:r>
          </a:p>
          <a:p>
            <a:pPr algn="ctr"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800" b="1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600" dirty="0">
                <a:latin typeface="Arial" panose="020B0604020202020204" pitchFamily="34" charset="0"/>
              </a:rPr>
              <a:t>Previewing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600" dirty="0">
                <a:latin typeface="Arial" panose="020B0604020202020204" pitchFamily="34" charset="0"/>
              </a:rPr>
              <a:t>Annotating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600" dirty="0">
                <a:latin typeface="Arial" panose="020B0604020202020204" pitchFamily="34" charset="0"/>
              </a:rPr>
              <a:t>Summarising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600" dirty="0">
                <a:latin typeface="Arial" panose="020B0604020202020204" pitchFamily="34" charset="0"/>
              </a:rPr>
              <a:t>Comparing and contrasting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2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sz="2200" dirty="0">
              <a:latin typeface="Arial" panose="020B0604020202020204" pitchFamily="34" charset="0"/>
            </a:endParaRPr>
          </a:p>
          <a:p>
            <a:pPr algn="r"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18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23FC48BA-6BAD-E173-249A-11B0A1CDC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73050"/>
            <a:ext cx="7772400" cy="6858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Adopting a critical perspective (2)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92F04EDD-143E-2021-5841-E2A404875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413" y="1219200"/>
            <a:ext cx="7772400" cy="47625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800" b="1">
                <a:latin typeface="Arial" panose="020B0604020202020204" pitchFamily="34" charset="0"/>
              </a:rPr>
              <a:t>The most important skills are</a:t>
            </a:r>
          </a:p>
          <a:p>
            <a:pPr eaLnBrk="1" hangingPunct="1">
              <a:buFontTx/>
              <a:buNone/>
            </a:pPr>
            <a:endParaRPr lang="en-GB" altLang="en-US" sz="2800" b="1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</a:rPr>
              <a:t>The capacity to </a:t>
            </a:r>
            <a:r>
              <a:rPr lang="en-GB" altLang="en-US" sz="2800" b="1">
                <a:latin typeface="Arial" panose="020B0604020202020204" pitchFamily="34" charset="0"/>
              </a:rPr>
              <a:t>evaluate </a:t>
            </a:r>
            <a:r>
              <a:rPr lang="en-GB" altLang="en-US" sz="2800">
                <a:latin typeface="Arial" panose="020B0604020202020204" pitchFamily="34" charset="0"/>
              </a:rPr>
              <a:t>what you read</a:t>
            </a:r>
          </a:p>
          <a:p>
            <a:pPr eaLnBrk="1" hangingPunct="1">
              <a:buFontTx/>
              <a:buNone/>
            </a:pPr>
            <a:endParaRPr lang="en-GB" altLang="en-US" sz="2800">
              <a:latin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8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</a:rPr>
              <a:t>The capacity to </a:t>
            </a:r>
            <a:r>
              <a:rPr lang="en-GB" altLang="en-US" sz="2800" b="1">
                <a:latin typeface="Arial" panose="020B0604020202020204" pitchFamily="34" charset="0"/>
              </a:rPr>
              <a:t>relate</a:t>
            </a:r>
            <a:r>
              <a:rPr lang="en-GB" altLang="en-US" sz="2800">
                <a:latin typeface="Arial" panose="020B0604020202020204" pitchFamily="34" charset="0"/>
              </a:rPr>
              <a:t> what you read to other information</a:t>
            </a:r>
          </a:p>
          <a:p>
            <a:pPr eaLnBrk="1" hangingPunct="1">
              <a:buFontTx/>
              <a:buNone/>
            </a:pPr>
            <a:endParaRPr lang="en-GB" altLang="en-US" sz="280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Wallace and Wray (2006)</a:t>
            </a:r>
          </a:p>
          <a:p>
            <a:pPr algn="r" eaLnBrk="1" hangingPunct="1">
              <a:buFontTx/>
              <a:buNone/>
            </a:pPr>
            <a:endParaRPr lang="en-GB" altLang="en-US" sz="20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445C7192-DCA8-2F0E-2720-1BE3ED21B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27025"/>
            <a:ext cx="7772400" cy="5334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Adopting a critical perspective (3)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AB5565FD-652E-75F5-4171-BB6FF868BAA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560" y="860425"/>
            <a:ext cx="7772400" cy="4800600"/>
          </a:xfrm>
        </p:spPr>
        <p:txBody>
          <a:bodyPr rtlCol="0">
            <a:normAutofit lnSpcReduction="10000"/>
          </a:bodyPr>
          <a:lstStyle/>
          <a:p>
            <a:pPr algn="ct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800" b="1" dirty="0">
                <a:latin typeface="Arial" panose="020B0604020202020204" pitchFamily="34" charset="0"/>
              </a:rPr>
              <a:t>Questions to ask yourself </a:t>
            </a:r>
            <a:endParaRPr lang="en-GB" altLang="en-US" sz="28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600" dirty="0">
                <a:latin typeface="Arial" panose="020B0604020202020204" pitchFamily="34" charset="0"/>
              </a:rPr>
              <a:t>Why am I reading this?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600" dirty="0">
                <a:latin typeface="Arial" panose="020B0604020202020204" pitchFamily="34" charset="0"/>
              </a:rPr>
              <a:t>What is the author trying to do in writing this?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600" dirty="0">
                <a:latin typeface="Arial" panose="020B0604020202020204" pitchFamily="34" charset="0"/>
              </a:rPr>
              <a:t>How convincing is this?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600" dirty="0">
                <a:latin typeface="Arial" panose="020B0604020202020204" pitchFamily="34" charset="0"/>
              </a:rPr>
              <a:t>What use can I make of this reading?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algn="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000" dirty="0">
                <a:latin typeface="Arial" panose="020B0604020202020204" pitchFamily="34" charset="0"/>
              </a:rPr>
              <a:t>Adapted from  Wallace and Wray (2006)</a:t>
            </a:r>
            <a:endParaRPr lang="en-GB" altLang="en-US" sz="26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026">
            <a:extLst>
              <a:ext uri="{FF2B5EF4-FFF2-40B4-BE49-F238E27FC236}">
                <a16:creationId xmlns:a16="http://schemas.microsoft.com/office/drawing/2014/main" id="{5835CE80-502E-DC96-1B7F-18D4E9BD2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82575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Content of the critical review</a:t>
            </a:r>
          </a:p>
        </p:txBody>
      </p:sp>
      <p:sp>
        <p:nvSpPr>
          <p:cNvPr id="10243" name="Rectangle 1027">
            <a:extLst>
              <a:ext uri="{FF2B5EF4-FFF2-40B4-BE49-F238E27FC236}">
                <a16:creationId xmlns:a16="http://schemas.microsoft.com/office/drawing/2014/main" id="{F0C0AD13-2D3A-4E9B-689F-0DFCE8BBE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413" y="1143000"/>
            <a:ext cx="7772400" cy="51054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800" b="1">
                <a:latin typeface="Arial" panose="020B0604020202020204" pitchFamily="34" charset="0"/>
              </a:rPr>
              <a:t>You will need to</a:t>
            </a:r>
          </a:p>
          <a:p>
            <a:pPr algn="ctr" eaLnBrk="1" hangingPunct="1">
              <a:buFontTx/>
              <a:buNone/>
            </a:pPr>
            <a:endParaRPr lang="en-GB" altLang="en-US" sz="2600" b="1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Include key academic theories</a:t>
            </a:r>
          </a:p>
          <a:p>
            <a:pPr eaLnBrk="1" hangingPunct="1">
              <a:buFontTx/>
              <a:buNone/>
            </a:pPr>
            <a:endParaRPr lang="en-GB" altLang="en-US" sz="26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Demonstrate current knowledge of the area</a:t>
            </a:r>
          </a:p>
          <a:p>
            <a:pPr eaLnBrk="1" hangingPunct="1">
              <a:buFontTx/>
              <a:buNone/>
            </a:pPr>
            <a:endParaRPr lang="en-GB" altLang="en-US" sz="26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Use clear referencing for the reader to find the original cited publications </a:t>
            </a:r>
          </a:p>
          <a:p>
            <a:pPr eaLnBrk="1" hangingPunct="1">
              <a:buFontTx/>
              <a:buNone/>
            </a:pPr>
            <a:endParaRPr lang="en-GB" altLang="en-US" sz="26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Acknowledge the research of others</a:t>
            </a:r>
          </a:p>
          <a:p>
            <a:pPr eaLnBrk="1" hangingPunct="1"/>
            <a:endParaRPr lang="en-GB" altLang="en-US" sz="22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40D4D27C-1A1E-5C1C-EA38-A7358AD8E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82563"/>
            <a:ext cx="7772400" cy="838200"/>
          </a:xfrm>
        </p:spPr>
        <p:txBody>
          <a:bodyPr/>
          <a:lstStyle/>
          <a:p>
            <a:pPr eaLnBrk="1" hangingPunct="1"/>
            <a:r>
              <a:rPr lang="en-GB" altLang="en-US" sz="3200" b="1">
                <a:latin typeface="Arial" panose="020B0604020202020204" pitchFamily="34" charset="0"/>
              </a:rPr>
              <a:t>Is your literature review critical?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24E4A9FA-882B-AA70-233D-5514FA42B4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76400"/>
            <a:ext cx="7772400" cy="4114800"/>
          </a:xfrm>
        </p:spPr>
        <p:txBody>
          <a:bodyPr/>
          <a:lstStyle/>
          <a:p>
            <a:pPr algn="ctr" eaLnBrk="1" hangingPunct="1">
              <a:buFontTx/>
              <a:buNone/>
            </a:pPr>
            <a:endParaRPr lang="en-GB" altLang="en-US" sz="2800" b="1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280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Complete the checklists to evaluate your literature review</a:t>
            </a:r>
          </a:p>
          <a:p>
            <a:pPr algn="ctr" eaLnBrk="1" hangingPunct="1">
              <a:buFontTx/>
              <a:buNone/>
            </a:pPr>
            <a:endParaRPr lang="en-GB" altLang="en-US" sz="280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endParaRPr lang="en-GB" altLang="en-US" sz="200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endParaRPr lang="en-GB" altLang="en-US" sz="200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Saunders </a:t>
            </a:r>
            <a:r>
              <a:rPr lang="en-GB" altLang="en-US" sz="2000" i="1">
                <a:latin typeface="Arial" panose="020B0604020202020204" pitchFamily="34" charset="0"/>
              </a:rPr>
              <a:t>et al</a:t>
            </a:r>
            <a:r>
              <a:rPr lang="en-GB" altLang="en-US" sz="2000">
                <a:latin typeface="Arial" panose="020B0604020202020204" pitchFamily="34" charset="0"/>
              </a:rPr>
              <a:t>. (2009)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49AA628C-7E82-24C9-E64A-416A25C32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114" y="188640"/>
            <a:ext cx="7772400" cy="8032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highlight>
                  <a:srgbClr val="FFFF00"/>
                </a:highlight>
              </a:rPr>
              <a:t>Checklist 1</a:t>
            </a:r>
            <a:r>
              <a:rPr lang="en-US" altLang="en-US" dirty="0"/>
              <a:t> - Evaluate the content of your critical literature review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82228D72-DC1C-C5A3-E764-903E0B2057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4681537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Have you ensured that the literature covered relates clearly to your research question and objectives?</a:t>
            </a:r>
          </a:p>
          <a:p>
            <a:pPr eaLnBrk="1" hangingPunct="1"/>
            <a:r>
              <a:rPr lang="en-US" altLang="en-US" sz="2800" dirty="0"/>
              <a:t>Have you covered the most relevant an significant theories in the area?</a:t>
            </a:r>
          </a:p>
          <a:p>
            <a:pPr eaLnBrk="1" hangingPunct="1"/>
            <a:r>
              <a:rPr lang="en-US" altLang="en-US" sz="2800" dirty="0"/>
              <a:t>Have you covered the most relevant and significant literature?</a:t>
            </a:r>
          </a:p>
          <a:p>
            <a:pPr eaLnBrk="1" hangingPunct="1"/>
            <a:r>
              <a:rPr lang="en-US" altLang="en-US" sz="2800" dirty="0"/>
              <a:t>Have you included up-to-date relevant literature?</a:t>
            </a:r>
          </a:p>
          <a:p>
            <a:pPr eaLnBrk="1" hangingPunct="1"/>
            <a:r>
              <a:rPr lang="en-US" altLang="en-US" sz="2800" dirty="0"/>
              <a:t>Have you referenced all the literature used?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E1E77AE1-D8AC-BBCF-A2C6-376E5A57A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highlight>
                  <a:srgbClr val="FFFF00"/>
                </a:highlight>
              </a:rPr>
              <a:t>Checklist 2</a:t>
            </a:r>
            <a:r>
              <a:rPr lang="en-US" altLang="en-US" dirty="0"/>
              <a:t> - Evaluate whether your literature review is critical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0F98E626-8B64-045D-9BC3-DF6FEA8638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/>
          <a:lstStyle/>
          <a:p>
            <a:pPr eaLnBrk="1" hangingPunct="1"/>
            <a:r>
              <a:rPr lang="en-US" altLang="en-US" sz="2000" dirty="0"/>
              <a:t>Have you contextualized your own research showing how your research question relates to previous research reviewed?</a:t>
            </a:r>
          </a:p>
          <a:p>
            <a:pPr eaLnBrk="1" hangingPunct="1"/>
            <a:r>
              <a:rPr lang="en-GB" altLang="en-US" sz="2000" dirty="0"/>
              <a:t>Have you assessed the strengths and weaknesses of the previous research reviewed?</a:t>
            </a:r>
          </a:p>
          <a:p>
            <a:pPr eaLnBrk="1" hangingPunct="1"/>
            <a:r>
              <a:rPr lang="en-GB" altLang="en-US" sz="2000" dirty="0"/>
              <a:t>Have you been objective in your discussion and assessment of other people’s research?</a:t>
            </a:r>
          </a:p>
          <a:p>
            <a:pPr eaLnBrk="1" hangingPunct="1"/>
            <a:r>
              <a:rPr lang="en-GB" altLang="en-US" sz="2000" dirty="0"/>
              <a:t>Have you included references to research that is counter to your own opinion?</a:t>
            </a:r>
          </a:p>
          <a:p>
            <a:pPr eaLnBrk="1" hangingPunct="1"/>
            <a:r>
              <a:rPr lang="en-GB" altLang="en-US" sz="2000" dirty="0"/>
              <a:t>Have you distinguished clearly between facts and opinions?</a:t>
            </a:r>
          </a:p>
          <a:p>
            <a:pPr eaLnBrk="1" hangingPunct="1"/>
            <a:r>
              <a:rPr lang="en-GB" altLang="en-US" sz="2000" dirty="0"/>
              <a:t>Have you made reasoned judgements about the value and relevance of others’ research to your own?</a:t>
            </a:r>
          </a:p>
          <a:p>
            <a:pPr eaLnBrk="1" hangingPunct="1"/>
            <a:r>
              <a:rPr lang="en-GB" altLang="en-US" sz="2000" dirty="0"/>
              <a:t>Have you justified clearly your own ideas?</a:t>
            </a:r>
            <a:r>
              <a:rPr lang="en-US" altLang="en-US" sz="2000" dirty="0"/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DFA2754-F985-3BF7-537C-5F0AF3038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highlight>
                  <a:srgbClr val="FFFF00"/>
                </a:highlight>
              </a:rPr>
              <a:t>Checklist 3</a:t>
            </a:r>
            <a:r>
              <a:rPr lang="en-US" altLang="en-US" dirty="0"/>
              <a:t> - Evaluate whether your literature review is critical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D65F48FD-F120-D4BF-85BE-656DDDCB7F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Have you highlighted those areas where new research (yours!) is needed to provide fresh insights and taken these into account in your arguments. In particular:</a:t>
            </a:r>
          </a:p>
          <a:p>
            <a:pPr lvl="1" eaLnBrk="1" hangingPunct="1"/>
            <a:r>
              <a:rPr lang="en-GB" altLang="en-US"/>
              <a:t>where there are inconsistencies in current knowledge and understanding?</a:t>
            </a:r>
          </a:p>
          <a:p>
            <a:pPr lvl="1" eaLnBrk="1" hangingPunct="1"/>
            <a:r>
              <a:rPr lang="en-GB" altLang="en-US"/>
              <a:t>where there are omissions or bias in published research? </a:t>
            </a:r>
          </a:p>
          <a:p>
            <a:pPr lvl="1" eaLnBrk="1" hangingPunct="1"/>
            <a:r>
              <a:rPr lang="en-GB" altLang="en-US"/>
              <a:t>where research findings need to be tested further?</a:t>
            </a:r>
          </a:p>
          <a:p>
            <a:pPr lvl="1" eaLnBrk="1" hangingPunct="1"/>
            <a:r>
              <a:rPr lang="en-GB" altLang="en-US"/>
              <a:t>where evidence is lacking, inconclusive, contradictory or limited?</a:t>
            </a:r>
          </a:p>
          <a:p>
            <a:pPr eaLnBrk="1" hangingPunct="1"/>
            <a:r>
              <a:rPr lang="en-GB" altLang="en-US"/>
              <a:t>Have you justified your arguments by referencing correctly published research?</a:t>
            </a:r>
            <a:endParaRPr lang="en-US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3F671526-6498-56E0-C2B4-0E0A08B8B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8528050" cy="1143000"/>
          </a:xfrm>
        </p:spPr>
        <p:txBody>
          <a:bodyPr/>
          <a:lstStyle/>
          <a:p>
            <a:pPr eaLnBrk="1" hangingPunct="1"/>
            <a:r>
              <a:rPr lang="en-US" altLang="en-US" dirty="0">
                <a:highlight>
                  <a:srgbClr val="FFFF00"/>
                </a:highlight>
              </a:rPr>
              <a:t>Checklist 4</a:t>
            </a:r>
            <a:r>
              <a:rPr lang="en-US" altLang="en-US" dirty="0"/>
              <a:t> - </a:t>
            </a:r>
            <a:r>
              <a:rPr lang="en-GB" altLang="en-US" dirty="0"/>
              <a:t>Evaluating the structure of your literature review</a:t>
            </a:r>
            <a:endParaRPr lang="en-US" altLang="en-US" dirty="0"/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03E5AC31-26CA-6CBF-0EB1-91B49A11B9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3" y="1557338"/>
            <a:ext cx="7772400" cy="4895850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Does your literature review have a clear title which describes the focus of your research rather than just saying ‘literature review’?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Have you explained precisely how you searched the literature, and the criteria used to select those studies included?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Does your review start at a more general level before narrowing down?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Is your literature review organised thematically around the ideas contained in the research being reviewed rather than the researchers?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Are your arguments coherent and cohesive – do your ideas link in a way that will be logical to your reader?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Have you used sub-headings within the literature review to help guide your reader?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Does the way you have structured your literature review draw your reader’s attention to those issues which are going to be the focus of your research?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Does your literature review lead your reader into subsequent sections of your project report?</a:t>
            </a:r>
            <a:endParaRPr lang="en-US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C1FF2BB1-679E-CB3D-C088-3B86BB0EF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04800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Structure of the literature review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516B180D-4970-1A15-89DB-0D25DB2DA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175" y="1371600"/>
            <a:ext cx="7772400" cy="41148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800" b="1">
                <a:latin typeface="Arial" panose="020B0604020202020204" pitchFamily="34" charset="0"/>
              </a:rPr>
              <a:t>Three common structures</a:t>
            </a:r>
            <a:endParaRPr lang="en-GB" altLang="en-US" sz="280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28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A single chapter</a:t>
            </a:r>
          </a:p>
          <a:p>
            <a:pPr eaLnBrk="1" hangingPunct="1">
              <a:buFontTx/>
              <a:buNone/>
            </a:pPr>
            <a:endParaRPr lang="en-GB" altLang="en-US" sz="26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A series of chapters</a:t>
            </a:r>
          </a:p>
          <a:p>
            <a:pPr eaLnBrk="1" hangingPunct="1">
              <a:buFontTx/>
              <a:buNone/>
            </a:pPr>
            <a:endParaRPr lang="en-GB" altLang="en-US" sz="26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Throughout the report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A1B30538-891D-7DE6-04A6-ED754DCDFA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Structuring the literature review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C4EF82D3-DD14-083B-9560-8C5E866F27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7772400" cy="4543425"/>
          </a:xfrm>
        </p:spPr>
        <p:txBody>
          <a:bodyPr/>
          <a:lstStyle/>
          <a:p>
            <a:pPr eaLnBrk="1" hangingPunct="1"/>
            <a:r>
              <a:rPr lang="en-US" altLang="en-US" sz="2800"/>
              <a:t>Better to have a clear title which describes the focus of your research rather than just saying ‘literature review’. </a:t>
            </a:r>
          </a:p>
          <a:p>
            <a:pPr eaLnBrk="1" hangingPunct="1"/>
            <a:r>
              <a:rPr lang="en-US" altLang="en-US" sz="2800"/>
              <a:t>You may use subheadings within the literature review to help guide your reader. </a:t>
            </a:r>
          </a:p>
          <a:p>
            <a:pPr eaLnBrk="1" hangingPunct="1"/>
            <a:r>
              <a:rPr lang="en-US" altLang="en-US" sz="2800"/>
              <a:t>Start at a more general level before narrowing down to specific research question</a:t>
            </a:r>
          </a:p>
          <a:p>
            <a:pPr eaLnBrk="1" hangingPunct="1"/>
            <a:r>
              <a:rPr lang="en-US" altLang="en-US" sz="2800"/>
              <a:t>Provide a brief overview of key ideas and themes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820B4278-226D-9E97-F08D-B91F053D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Structuring the literature review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05579A78-7B8B-2887-3332-A868FEC4E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17638"/>
            <a:ext cx="8928992" cy="3917032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Summaries, compare and contrast the research of key authors.</a:t>
            </a:r>
          </a:p>
          <a:p>
            <a:pPr eaLnBrk="1" hangingPunct="1"/>
            <a:r>
              <a:rPr lang="en-US" altLang="en-US" sz="2800" dirty="0"/>
              <a:t>You may organize your literature thematically around the ideas contained in the research being reviewed rather than the researchers?</a:t>
            </a:r>
          </a:p>
          <a:p>
            <a:pPr eaLnBrk="1" hangingPunct="1"/>
            <a:r>
              <a:rPr lang="en-US" altLang="en-US" sz="2800" dirty="0"/>
              <a:t>Narrow down to highlight previous research work most relevant to your own research.</a:t>
            </a:r>
          </a:p>
          <a:p>
            <a:pPr eaLnBrk="1" hangingPunct="1"/>
            <a:r>
              <a:rPr lang="en-US" altLang="en-US" sz="2800" dirty="0"/>
              <a:t>Highlight those aspects where your own research will provide fresh insight.</a:t>
            </a:r>
          </a:p>
          <a:p>
            <a:pPr eaLnBrk="1" hangingPunct="1"/>
            <a:endParaRPr lang="en-US" alt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0E798046-4EC8-C0ED-1B08-1024D8B3F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71450"/>
            <a:ext cx="7772400" cy="8382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The key to a critical literature review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2F337753-C4AB-7F79-C94F-7A4A111730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43000"/>
            <a:ext cx="7772400" cy="4572000"/>
          </a:xfrm>
        </p:spPr>
        <p:txBody>
          <a:bodyPr/>
          <a:lstStyle/>
          <a:p>
            <a:pPr eaLnBrk="1" hangingPunct="1"/>
            <a:r>
              <a:rPr lang="en-GB" altLang="en-US" sz="2600" dirty="0">
                <a:latin typeface="Arial" panose="020B0604020202020204" pitchFamily="34" charset="0"/>
              </a:rPr>
              <a:t>Demonstrate that you have read, understood and evaluated your material</a:t>
            </a:r>
          </a:p>
          <a:p>
            <a:pPr eaLnBrk="1" hangingPunct="1">
              <a:buFontTx/>
              <a:buNone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 dirty="0">
                <a:latin typeface="Arial" panose="020B0604020202020204" pitchFamily="34" charset="0"/>
              </a:rPr>
              <a:t>Link the different ideas to form a cohesive and coherent argument</a:t>
            </a:r>
          </a:p>
          <a:p>
            <a:pPr eaLnBrk="1" hangingPunct="1">
              <a:buFontTx/>
              <a:buNone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 dirty="0">
                <a:latin typeface="Arial" panose="020B0604020202020204" pitchFamily="34" charset="0"/>
              </a:rPr>
              <a:t>Make clear connections to your research objectives and the subsequent empirical material </a:t>
            </a:r>
          </a:p>
          <a:p>
            <a:pPr eaLnBrk="1" hangingPunct="1">
              <a:buFontTx/>
              <a:buNone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Saunders </a:t>
            </a:r>
            <a:r>
              <a:rPr lang="en-GB" altLang="en-US" sz="2000" i="1" dirty="0">
                <a:latin typeface="Arial" panose="020B0604020202020204" pitchFamily="34" charset="0"/>
              </a:rPr>
              <a:t>et al</a:t>
            </a:r>
            <a:r>
              <a:rPr lang="en-GB" altLang="en-US" sz="2000" dirty="0">
                <a:latin typeface="Arial" panose="020B0604020202020204" pitchFamily="34" charset="0"/>
              </a:rPr>
              <a:t>. (2009)</a:t>
            </a:r>
            <a:endParaRPr lang="en-GB" altLang="en-US" sz="26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EAFC01A5-8F57-00C2-4311-4D4983E84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82575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Categories of Literature Sources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266051E2-9258-72B0-BBD8-26F70C9E75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538" y="1295400"/>
            <a:ext cx="7162800" cy="4800600"/>
          </a:xfrm>
        </p:spPr>
        <p:txBody>
          <a:bodyPr/>
          <a:lstStyle/>
          <a:p>
            <a:pPr eaLnBrk="1" hangingPunct="1"/>
            <a:r>
              <a:rPr lang="en-GB" altLang="en-US" sz="2800" dirty="0">
                <a:latin typeface="Arial" panose="020B0604020202020204" pitchFamily="34" charset="0"/>
              </a:rPr>
              <a:t>Primary (published and unpublished)</a:t>
            </a:r>
          </a:p>
          <a:p>
            <a:pPr eaLnBrk="1" hangingPunct="1">
              <a:buFontTx/>
              <a:buNone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800" dirty="0">
                <a:latin typeface="Arial" panose="020B0604020202020204" pitchFamily="34" charset="0"/>
              </a:rPr>
              <a:t>Secondary</a:t>
            </a:r>
          </a:p>
          <a:p>
            <a:pPr eaLnBrk="1" hangingPunct="1"/>
            <a:endParaRPr lang="en-GB" altLang="en-US" sz="28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800" dirty="0">
                <a:latin typeface="Arial" panose="020B0604020202020204" pitchFamily="34" charset="0"/>
              </a:rPr>
              <a:t>Tertiary</a:t>
            </a:r>
          </a:p>
          <a:p>
            <a:pPr algn="r" eaLnBrk="1" hangingPunct="1">
              <a:buFontTx/>
              <a:buNone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Detailed in Tables 3.1 and 3.2</a:t>
            </a:r>
            <a:r>
              <a:rPr lang="en-GB" altLang="en-US" sz="2800" dirty="0">
                <a:latin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</a:rPr>
              <a:t>Saunders </a:t>
            </a:r>
            <a:r>
              <a:rPr lang="en-GB" altLang="en-US" sz="2000" i="1" dirty="0">
                <a:latin typeface="Arial" panose="020B0604020202020204" pitchFamily="34" charset="0"/>
              </a:rPr>
              <a:t>et al</a:t>
            </a:r>
            <a:r>
              <a:rPr lang="en-GB" altLang="en-US" sz="2000" dirty="0">
                <a:latin typeface="Arial" panose="020B0604020202020204" pitchFamily="34" charset="0"/>
              </a:rPr>
              <a:t>. (2009)</a:t>
            </a:r>
            <a:endParaRPr lang="en-GB" altLang="en-US" sz="28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0EC469AE-EBCE-249B-0CE6-AA5477B98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Main secondary and primary literature sources</a:t>
            </a:r>
            <a:endParaRPr lang="en-US" altLang="en-US"/>
          </a:p>
        </p:txBody>
      </p:sp>
      <p:pic>
        <p:nvPicPr>
          <p:cNvPr id="21507" name="Content Placeholder 3">
            <a:extLst>
              <a:ext uri="{FF2B5EF4-FFF2-40B4-BE49-F238E27FC236}">
                <a16:creationId xmlns:a16="http://schemas.microsoft.com/office/drawing/2014/main" id="{8960C802-3003-3ED1-BB8E-9EA4B8AB7D2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57338"/>
            <a:ext cx="9143999" cy="5300662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5A847059-D33E-41FB-C7AA-C5F6DC79E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71450"/>
            <a:ext cx="7772400" cy="8382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Literature sources available</a:t>
            </a:r>
          </a:p>
        </p:txBody>
      </p:sp>
      <p:pic>
        <p:nvPicPr>
          <p:cNvPr id="22532" name="Picture 4" descr="M03NF002">
            <a:extLst>
              <a:ext uri="{FF2B5EF4-FFF2-40B4-BE49-F238E27FC236}">
                <a16:creationId xmlns:a16="http://schemas.microsoft.com/office/drawing/2014/main" id="{1F316C85-664B-E77F-C45D-62C2A6BBFD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68" y="1410493"/>
            <a:ext cx="7993063" cy="403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B5EF66D0-C07A-B6B1-A3A8-9D0B92A98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41300"/>
            <a:ext cx="7772400" cy="685800"/>
          </a:xfrm>
        </p:spPr>
        <p:txBody>
          <a:bodyPr/>
          <a:lstStyle/>
          <a:p>
            <a:pPr eaLnBrk="1" hangingPunct="1"/>
            <a:r>
              <a:rPr lang="en-GB" altLang="en-US" sz="2800">
                <a:latin typeface="Arial" panose="020B0604020202020204" pitchFamily="34" charset="0"/>
              </a:rPr>
              <a:t> </a:t>
            </a:r>
            <a:r>
              <a:rPr lang="en-GB" altLang="en-US" sz="3200">
                <a:latin typeface="Arial" panose="020B0604020202020204" pitchFamily="34" charset="0"/>
              </a:rPr>
              <a:t>The literature search strategy (1)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C1BB70CE-6E38-B5FB-FF0F-72187641A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412" y="1066800"/>
            <a:ext cx="8386067" cy="52578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Write down</a:t>
            </a:r>
            <a:endParaRPr lang="en-GB" altLang="en-US" sz="2800" dirty="0">
              <a:latin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 dirty="0">
                <a:latin typeface="Arial" panose="020B0604020202020204" pitchFamily="34" charset="0"/>
              </a:rPr>
              <a:t>parameters of your search</a:t>
            </a:r>
          </a:p>
          <a:p>
            <a:pPr eaLnBrk="1" hangingPunct="1"/>
            <a:r>
              <a:rPr lang="en-GB" altLang="en-US" sz="2600" dirty="0">
                <a:latin typeface="Arial" panose="020B0604020202020204" pitchFamily="34" charset="0"/>
              </a:rPr>
              <a:t>key words and search terms to be used</a:t>
            </a:r>
          </a:p>
          <a:p>
            <a:pPr eaLnBrk="1" hangingPunct="1"/>
            <a:r>
              <a:rPr lang="en-GB" altLang="en-US" sz="2600" dirty="0">
                <a:latin typeface="Arial" panose="020B0604020202020204" pitchFamily="34" charset="0"/>
              </a:rPr>
              <a:t>databases and search engines to be used</a:t>
            </a:r>
          </a:p>
          <a:p>
            <a:pPr eaLnBrk="1" hangingPunct="1"/>
            <a:r>
              <a:rPr lang="en-GB" altLang="en-US" sz="2600" dirty="0">
                <a:latin typeface="Arial" panose="020B0604020202020204" pitchFamily="34" charset="0"/>
              </a:rPr>
              <a:t>criteria for selection of relevant and useful studies </a:t>
            </a:r>
          </a:p>
          <a:p>
            <a:pPr algn="ctr" eaLnBrk="1" hangingPunct="1"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</a:rPr>
              <a:t>And</a:t>
            </a:r>
          </a:p>
          <a:p>
            <a:pPr algn="ctr" eaLnBrk="1" hangingPunct="1">
              <a:buFontTx/>
              <a:buNone/>
            </a:pPr>
            <a:r>
              <a:rPr lang="en-GB" altLang="en-US" sz="2600" dirty="0">
                <a:latin typeface="Arial" panose="020B0604020202020204" pitchFamily="34" charset="0"/>
              </a:rPr>
              <a:t>Discuss these with a tutor  (if possible)</a:t>
            </a:r>
          </a:p>
          <a:p>
            <a:pPr eaLnBrk="1" hangingPunct="1"/>
            <a:endParaRPr lang="en-GB" altLang="en-US" sz="26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6FC49B1B-7EA5-DA0F-49BF-E131A7331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88" y="250825"/>
            <a:ext cx="7772400" cy="6858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The literature search strategy (2)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B7E36196-2431-78EF-B78F-D1559E7E3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175" y="1219200"/>
            <a:ext cx="8382000" cy="4876800"/>
          </a:xfrm>
        </p:spPr>
        <p:txBody>
          <a:bodyPr/>
          <a:lstStyle/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Define the research parameters</a:t>
            </a:r>
          </a:p>
          <a:p>
            <a:pPr eaLnBrk="1" hangingPunct="1">
              <a:buFontTx/>
              <a:buNone/>
            </a:pPr>
            <a:endParaRPr lang="en-GB" altLang="en-US" sz="26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Generate key words</a:t>
            </a:r>
          </a:p>
          <a:p>
            <a:pPr eaLnBrk="1" hangingPunct="1">
              <a:buFontTx/>
              <a:buNone/>
            </a:pPr>
            <a:endParaRPr lang="en-GB" altLang="en-US" sz="26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Discuss your research</a:t>
            </a:r>
          </a:p>
          <a:p>
            <a:pPr eaLnBrk="1" hangingPunct="1">
              <a:buFontTx/>
              <a:buNone/>
            </a:pPr>
            <a:endParaRPr lang="en-GB" altLang="en-US" sz="26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Brainstorm ideas</a:t>
            </a:r>
          </a:p>
          <a:p>
            <a:pPr eaLnBrk="1" hangingPunct="1">
              <a:buFontTx/>
              <a:buNone/>
            </a:pPr>
            <a:endParaRPr lang="en-GB" altLang="en-US" sz="26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Construct Relevance trees  -  use computer software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52DFF445-3AF0-8279-8FE7-CAF8B2628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98450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Conducting a literature search (1)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18C92FD4-B815-4BD7-7757-71E62CCCE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175" y="1371600"/>
            <a:ext cx="7772400" cy="44958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800" b="1">
                <a:latin typeface="Arial" panose="020B0604020202020204" pitchFamily="34" charset="0"/>
              </a:rPr>
              <a:t>Approaches can include</a:t>
            </a:r>
            <a:endParaRPr lang="en-GB" altLang="en-US" sz="280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28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Searching tertiary literature sources</a:t>
            </a:r>
          </a:p>
          <a:p>
            <a:pPr eaLnBrk="1" hangingPunct="1">
              <a:buFontTx/>
              <a:buNone/>
            </a:pPr>
            <a:endParaRPr lang="en-GB" altLang="en-US" sz="26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Obtaining relevant literature</a:t>
            </a:r>
          </a:p>
          <a:p>
            <a:pPr eaLnBrk="1" hangingPunct="1">
              <a:buFontTx/>
              <a:buNone/>
            </a:pPr>
            <a:endParaRPr lang="en-GB" altLang="en-US" sz="26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Scanning and browsing secondary literature</a:t>
            </a:r>
          </a:p>
          <a:p>
            <a:pPr eaLnBrk="1" hangingPunct="1"/>
            <a:endParaRPr lang="en-GB" altLang="en-US" sz="26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Searching using the Internet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26A970F2-1A66-BA60-ED35-D682A9B27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44475"/>
            <a:ext cx="7772400" cy="6858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Conducting a literature search (2)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0AB67C2D-D78E-B3C5-B8D5-C6902F0F2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713" y="1371600"/>
            <a:ext cx="8382000" cy="44958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800" b="1">
                <a:latin typeface="Arial" panose="020B0604020202020204" pitchFamily="34" charset="0"/>
              </a:rPr>
              <a:t>Searching using tertiary literature</a:t>
            </a:r>
          </a:p>
          <a:p>
            <a:pPr algn="ctr" eaLnBrk="1" hangingPunct="1">
              <a:buFontTx/>
              <a:buNone/>
            </a:pPr>
            <a:endParaRPr lang="en-GB" altLang="en-US" sz="2800" b="1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Ensure key words match controlled index language</a:t>
            </a:r>
          </a:p>
          <a:p>
            <a:pPr eaLnBrk="1" hangingPunct="1">
              <a:buFontTx/>
              <a:buNone/>
            </a:pPr>
            <a:endParaRPr lang="en-GB" altLang="en-US" sz="26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Search appropriate printed and database sources</a:t>
            </a:r>
          </a:p>
          <a:p>
            <a:pPr eaLnBrk="1" hangingPunct="1">
              <a:buFontTx/>
              <a:buNone/>
            </a:pPr>
            <a:endParaRPr lang="en-GB" altLang="en-US" sz="26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Note precise details used – including search strings</a:t>
            </a:r>
          </a:p>
          <a:p>
            <a:pPr eaLnBrk="1" hangingPunct="1">
              <a:buFontTx/>
              <a:buNone/>
            </a:pPr>
            <a:endParaRPr lang="en-GB" altLang="en-US" sz="26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</a:rPr>
              <a:t>Note the FULL reference of each search found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E5C1BD45-33EE-CC0F-20FB-26DF2ED92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77813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Conducting a literature search (3)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826AFA31-1B27-13EC-EBC6-ED899732B0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95300" y="1371600"/>
            <a:ext cx="7772400" cy="4724400"/>
          </a:xfrm>
        </p:spPr>
        <p:txBody>
          <a:bodyPr rtlCol="0">
            <a:normAutofit/>
          </a:bodyPr>
          <a:lstStyle/>
          <a:p>
            <a:pPr eaLnBrk="1" hangingPunct="1">
              <a:defRPr/>
            </a:pPr>
            <a:r>
              <a:rPr lang="en-GB" altLang="en-US" sz="2800" dirty="0">
                <a:latin typeface="Arial" panose="020B0604020202020204" pitchFamily="34" charset="0"/>
              </a:rPr>
              <a:t>Printed sources </a:t>
            </a:r>
          </a:p>
          <a:p>
            <a:pPr eaLnBrk="1" hangingPunct="1">
              <a:buFontTx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GB" altLang="en-US" sz="2800" dirty="0">
                <a:latin typeface="Arial" panose="020B0604020202020204" pitchFamily="34" charset="0"/>
              </a:rPr>
              <a:t>Databases – use of Boolean logic and free text searching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GB" altLang="en-US" sz="2800" dirty="0">
                <a:latin typeface="Arial" panose="020B0604020202020204" pitchFamily="34" charset="0"/>
              </a:rPr>
              <a:t>Scanning and browsing</a:t>
            </a:r>
          </a:p>
          <a:p>
            <a:pPr eaLnBrk="1" hangingPunct="1">
              <a:buFontTx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GB" altLang="en-US" sz="2800" dirty="0">
                <a:latin typeface="Arial" panose="020B0604020202020204" pitchFamily="34" charset="0"/>
              </a:rPr>
              <a:t>Searching the Internet</a:t>
            </a:r>
            <a:endParaRPr lang="en-GB" altLang="en-US" sz="2000" dirty="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  <a:defRPr/>
            </a:pPr>
            <a:r>
              <a:rPr lang="en-GB" altLang="en-US" sz="2000" dirty="0">
                <a:latin typeface="Arial" panose="020B0604020202020204" pitchFamily="34" charset="0"/>
              </a:rPr>
              <a:t>Saunders </a:t>
            </a:r>
            <a:r>
              <a:rPr lang="en-GB" altLang="en-US" sz="2000" i="1" dirty="0">
                <a:latin typeface="Arial" panose="020B0604020202020204" pitchFamily="34" charset="0"/>
              </a:rPr>
              <a:t>et al</a:t>
            </a:r>
            <a:r>
              <a:rPr lang="en-GB" altLang="en-US" sz="2000" dirty="0">
                <a:latin typeface="Arial" panose="020B0604020202020204" pitchFamily="34" charset="0"/>
              </a:rPr>
              <a:t>. (2009)</a:t>
            </a:r>
          </a:p>
          <a:p>
            <a:pPr eaLnBrk="1" hangingPunct="1">
              <a:defRPr/>
            </a:pPr>
            <a:endParaRPr lang="en-GB" altLang="en-US" sz="20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0124851F-28C5-CF13-D80D-1C57F8494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225"/>
            <a:ext cx="7772400" cy="685800"/>
          </a:xfrm>
        </p:spPr>
        <p:txBody>
          <a:bodyPr/>
          <a:lstStyle/>
          <a:p>
            <a:pPr eaLnBrk="1" hangingPunct="1"/>
            <a:r>
              <a:rPr lang="en-GB" altLang="en-US" sz="3200" dirty="0">
                <a:latin typeface="Arial" panose="020B0604020202020204" pitchFamily="34" charset="0"/>
              </a:rPr>
              <a:t>Conducting a literature search (4)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131D7478-BFD4-7067-4855-D34A7637E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708025"/>
            <a:ext cx="7772400" cy="554513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Searching the Internet</a:t>
            </a:r>
          </a:p>
          <a:p>
            <a:pPr eaLnBrk="1" hangingPunct="1">
              <a:buFontTx/>
              <a:buNone/>
            </a:pPr>
            <a:endParaRPr lang="en-GB" altLang="en-US" sz="2800" b="1" dirty="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3600" dirty="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3600" dirty="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3600" dirty="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3600" dirty="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3600" dirty="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endParaRPr lang="en-GB" altLang="en-US" sz="1800" dirty="0">
              <a:latin typeface="Arial" panose="020B0604020202020204" pitchFamily="34" charset="0"/>
            </a:endParaRPr>
          </a:p>
        </p:txBody>
      </p:sp>
      <p:sp>
        <p:nvSpPr>
          <p:cNvPr id="28676" name="Text Box 5">
            <a:extLst>
              <a:ext uri="{FF2B5EF4-FFF2-40B4-BE49-F238E27FC236}">
                <a16:creationId xmlns:a16="http://schemas.microsoft.com/office/drawing/2014/main" id="{43F9CA74-DA6D-82B9-435E-75CE3A0715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431" y="5192262"/>
            <a:ext cx="80851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1800">
                <a:solidFill>
                  <a:schemeClr val="bg1"/>
                </a:solidFill>
                <a:latin typeface="Arial" panose="020B0604020202020204" pitchFamily="34" charset="0"/>
              </a:rPr>
              <a:t>Figure 3.3  Searching the Internet</a:t>
            </a:r>
          </a:p>
        </p:txBody>
      </p:sp>
      <p:pic>
        <p:nvPicPr>
          <p:cNvPr id="28677" name="Picture 6" descr="M03NF003A">
            <a:extLst>
              <a:ext uri="{FF2B5EF4-FFF2-40B4-BE49-F238E27FC236}">
                <a16:creationId xmlns:a16="http://schemas.microsoft.com/office/drawing/2014/main" id="{14BEAA5E-DC5F-4537-F8A6-C7592419A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49" y="1393825"/>
            <a:ext cx="5473700" cy="3956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33A6487A-F6C6-B738-6928-FB3DCE093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44475"/>
            <a:ext cx="7772400" cy="6858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Conducting a literature search (5)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F77FF13E-BA63-0B21-088B-F6D015A93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930274"/>
            <a:ext cx="7772400" cy="4947519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Searching the Internet</a:t>
            </a:r>
          </a:p>
          <a:p>
            <a:pPr eaLnBrk="1" hangingPunct="1">
              <a:buFontTx/>
              <a:buNone/>
            </a:pPr>
            <a:endParaRPr lang="en-GB" altLang="en-US" sz="2800" b="1" dirty="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3600" dirty="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3600" dirty="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3600" dirty="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3600" dirty="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3600" dirty="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endParaRPr lang="en-GB" altLang="en-US" sz="1800" dirty="0">
              <a:latin typeface="Arial" panose="020B0604020202020204" pitchFamily="34" charset="0"/>
            </a:endParaRPr>
          </a:p>
        </p:txBody>
      </p:sp>
      <p:pic>
        <p:nvPicPr>
          <p:cNvPr id="29701" name="Picture 6" descr="M03NF003B">
            <a:extLst>
              <a:ext uri="{FF2B5EF4-FFF2-40B4-BE49-F238E27FC236}">
                <a16:creationId xmlns:a16="http://schemas.microsoft.com/office/drawing/2014/main" id="{EE96BEFB-A8F7-189E-A960-A3DF92DF58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225" y="1557338"/>
            <a:ext cx="5543550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0DA1459C-B536-4F45-D477-18D4F4E15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93688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Evaluating the literature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3099B97-F5BF-70EA-2D30-609E305DD2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88" y="1371600"/>
            <a:ext cx="6705600" cy="4191000"/>
          </a:xfrm>
        </p:spPr>
        <p:txBody>
          <a:bodyPr/>
          <a:lstStyle/>
          <a:p>
            <a:pPr eaLnBrk="1" hangingPunct="1"/>
            <a:endParaRPr lang="en-GB" altLang="en-US" sz="28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</a:rPr>
              <a:t>Define  the scope of your review</a:t>
            </a:r>
          </a:p>
          <a:p>
            <a:pPr eaLnBrk="1" hangingPunct="1">
              <a:buFontTx/>
              <a:buNone/>
            </a:pPr>
            <a:endParaRPr lang="en-GB" altLang="en-US" sz="28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</a:rPr>
              <a:t>Assess relevance and value</a:t>
            </a:r>
          </a:p>
          <a:p>
            <a:pPr eaLnBrk="1" hangingPunct="1"/>
            <a:endParaRPr lang="en-GB" altLang="en-US" sz="28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</a:rPr>
              <a:t>Assess sufficiency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5921DB84-F94B-017B-D26C-5562A767A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15913"/>
            <a:ext cx="7772400" cy="5334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</a:rPr>
              <a:t>Recording the literature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6D7247FA-6231-06D6-A3B0-4BFD599051F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5800" y="914400"/>
            <a:ext cx="7772400" cy="5029200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800" b="1" dirty="0">
                <a:latin typeface="Arial" panose="020B0604020202020204" pitchFamily="34" charset="0"/>
              </a:rPr>
              <a:t>Make notes for each item you read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</a:rPr>
              <a:t>Record –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800" dirty="0">
                <a:latin typeface="Arial" panose="020B0604020202020204" pitchFamily="34" charset="0"/>
              </a:rPr>
              <a:t>Biographic details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800" dirty="0">
                <a:latin typeface="Arial" panose="020B0604020202020204" pitchFamily="34" charset="0"/>
              </a:rPr>
              <a:t>Brief summary of content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800" dirty="0">
                <a:latin typeface="Arial" panose="020B0604020202020204" pitchFamily="34" charset="0"/>
              </a:rPr>
              <a:t>Supplementary information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algn="r"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0CBC552E-6168-F22E-A420-71AD5BB175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4572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200" dirty="0">
                <a:latin typeface="Arial" panose="020B0604020202020204" pitchFamily="34" charset="0"/>
              </a:rPr>
              <a:t>Plagiarism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15DCC606-15E9-A4CF-087B-7A78C6648B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7544" y="600514"/>
            <a:ext cx="7772400" cy="4916718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800" b="1" dirty="0">
                <a:latin typeface="Arial" panose="020B0604020202020204" pitchFamily="34" charset="0"/>
              </a:rPr>
              <a:t>Four common forms</a:t>
            </a:r>
            <a:endParaRPr lang="en-GB" altLang="en-US" sz="2800" dirty="0">
              <a:latin typeface="Arial" panose="020B0604020202020204" pitchFamily="34" charset="0"/>
            </a:endParaRPr>
          </a:p>
          <a:p>
            <a:pPr algn="ctr"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600" dirty="0">
                <a:latin typeface="Arial" panose="020B0604020202020204" pitchFamily="34" charset="0"/>
              </a:rPr>
              <a:t>Stealing material from another source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600" dirty="0">
                <a:latin typeface="Arial" panose="020B0604020202020204" pitchFamily="34" charset="0"/>
              </a:rPr>
              <a:t>Submitting material written by another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600" dirty="0">
                <a:latin typeface="Arial" panose="020B0604020202020204" pitchFamily="34" charset="0"/>
              </a:rPr>
              <a:t>Copying material without quotation marks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600" dirty="0">
                <a:latin typeface="Arial" panose="020B0604020202020204" pitchFamily="34" charset="0"/>
              </a:rPr>
              <a:t>Paraphrasing material without documentation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1800" dirty="0">
              <a:latin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1800" dirty="0">
              <a:latin typeface="Arial" panose="020B0604020202020204" pitchFamily="34" charset="0"/>
            </a:endParaRPr>
          </a:p>
          <a:p>
            <a:pPr algn="r" eaLnBrk="1" fontAlgn="auto" hangingPunct="1">
              <a:spcAft>
                <a:spcPts val="0"/>
              </a:spcAft>
              <a:buFontTx/>
              <a:buNone/>
              <a:defRPr/>
            </a:pPr>
            <a:endParaRPr lang="en-GB" altLang="en-US" sz="20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116</TotalTime>
  <Words>1211</Words>
  <Application>Microsoft Office PowerPoint</Application>
  <PresentationFormat>On-screen Show (4:3)</PresentationFormat>
  <Paragraphs>259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Myriad Pro</vt:lpstr>
      <vt:lpstr>Arial</vt:lpstr>
      <vt:lpstr>Verdana</vt:lpstr>
      <vt:lpstr>20140311PresentationUWTSDTemplate</vt:lpstr>
      <vt:lpstr>  LCDB7009 Critical Literature Reviews for Doctoral Research </vt:lpstr>
      <vt:lpstr>Reasons for reviewing the literature </vt:lpstr>
      <vt:lpstr>The literature review process</vt:lpstr>
      <vt:lpstr>The Critical Review (1)</vt:lpstr>
      <vt:lpstr>The Critical Review (2)</vt:lpstr>
      <vt:lpstr>Adopting a critical perspective (1)</vt:lpstr>
      <vt:lpstr>Adopting a critical perspective (2)</vt:lpstr>
      <vt:lpstr>Adopting a critical perspective (3)</vt:lpstr>
      <vt:lpstr>Content of the critical review</vt:lpstr>
      <vt:lpstr>Is your literature review critical?</vt:lpstr>
      <vt:lpstr>Checklist 1 - Evaluate the content of your critical literature review</vt:lpstr>
      <vt:lpstr>Checklist 2 - Evaluate whether your literature review is critical</vt:lpstr>
      <vt:lpstr>Checklist 3 - Evaluate whether your literature review is critical</vt:lpstr>
      <vt:lpstr>Checklist 4 - Evaluating the structure of your literature review</vt:lpstr>
      <vt:lpstr>Structure of the literature review</vt:lpstr>
      <vt:lpstr>Structuring the literature review</vt:lpstr>
      <vt:lpstr>Structuring the literature review</vt:lpstr>
      <vt:lpstr>The key to a critical literature review</vt:lpstr>
      <vt:lpstr>Categories of Literature Sources</vt:lpstr>
      <vt:lpstr>Main secondary and primary literature sources</vt:lpstr>
      <vt:lpstr>Literature sources available</vt:lpstr>
      <vt:lpstr> The literature search strategy (1)</vt:lpstr>
      <vt:lpstr>The literature search strategy (2)</vt:lpstr>
      <vt:lpstr>Conducting a literature search (1)</vt:lpstr>
      <vt:lpstr>Conducting a literature search (2)</vt:lpstr>
      <vt:lpstr>Conducting a literature search (3)</vt:lpstr>
      <vt:lpstr>Conducting a literature search (4)</vt:lpstr>
      <vt:lpstr>Conducting a literature search (5)</vt:lpstr>
      <vt:lpstr>Evaluating the literature</vt:lpstr>
      <vt:lpstr>Recording the literature</vt:lpstr>
      <vt:lpstr>Plagiarism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151</cp:revision>
  <cp:lastPrinted>2018-07-09T15:27:01Z</cp:lastPrinted>
  <dcterms:created xsi:type="dcterms:W3CDTF">2002-10-07T19:43:58Z</dcterms:created>
  <dcterms:modified xsi:type="dcterms:W3CDTF">2025-07-03T13:51:15Z</dcterms:modified>
</cp:coreProperties>
</file>