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8"/>
  </p:notesMasterIdLst>
  <p:sldIdLst>
    <p:sldId id="259" r:id="rId2"/>
    <p:sldId id="257" r:id="rId3"/>
    <p:sldId id="256" r:id="rId4"/>
    <p:sldId id="258" r:id="rId5"/>
    <p:sldId id="261" r:id="rId6"/>
    <p:sldId id="260" r:id="rId7"/>
  </p:sldIdLst>
  <p:sldSz cx="15113000" cy="21374100"/>
  <p:notesSz cx="6858000" cy="9144000"/>
  <p:embeddedFontLst>
    <p:embeddedFont>
      <p:font typeface="Arvo" panose="020B0604020202020204" charset="0"/>
      <p:regular r:id="rId9"/>
    </p:embeddedFont>
    <p:embeddedFont>
      <p:font typeface="Century Gothic" panose="020B0502020202020204" pitchFamily="34" charset="0"/>
      <p:regular r:id="rId10"/>
      <p:bold r:id="rId11"/>
      <p:italic r:id="rId12"/>
      <p:boldItalic r:id="rId13"/>
    </p:embeddedFont>
    <p:embeddedFont>
      <p:font typeface="Lato Bold" panose="020B0604020202020204" charset="0"/>
      <p:regular r:id="rId14"/>
    </p:embeddedFont>
    <p:embeddedFont>
      <p:font typeface="Montserrat Light" panose="00000400000000000000" pitchFamily="2" charset="0"/>
      <p:regular r:id="rId15"/>
    </p:embeddedFont>
    <p:embeddedFont>
      <p:font typeface="Palatino Linotype" panose="02040502050505030304" pitchFamily="18" charset="0"/>
      <p:regular r:id="rId16"/>
      <p:bold r:id="rId17"/>
      <p:italic r:id="rId18"/>
      <p:boldItalic r:id="rId19"/>
    </p:embeddedFont>
    <p:embeddedFont>
      <p:font typeface="Times New Roman MT"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8636" autoAdjust="0"/>
  </p:normalViewPr>
  <p:slideViewPr>
    <p:cSldViewPr>
      <p:cViewPr varScale="1">
        <p:scale>
          <a:sx n="32" d="100"/>
          <a:sy n="32" d="100"/>
        </p:scale>
        <p:origin x="330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font" Target="fonts/font5.fntdata"/><Relationship Id="rId18"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font" Target="fonts/font4.fntdata"/><Relationship Id="rId17"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font" Target="fonts/font8.fntdata"/><Relationship Id="rId20"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3.fntdata"/><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7.fntdata"/><Relationship Id="rId23" Type="http://schemas.openxmlformats.org/officeDocument/2006/relationships/theme" Target="theme/theme1.xml"/><Relationship Id="rId10" Type="http://schemas.openxmlformats.org/officeDocument/2006/relationships/font" Target="fonts/font2.fntdata"/><Relationship Id="rId19"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font" Target="fonts/font1.fntdata"/><Relationship Id="rId14" Type="http://schemas.openxmlformats.org/officeDocument/2006/relationships/font" Target="fonts/font6.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7B04E4-F3B3-445C-84BE-0B84502541B9}" type="datetimeFigureOut">
              <a:rPr lang="en-GB" smtClean="0"/>
              <a:t>06/03/2026</a:t>
            </a:fld>
            <a:endParaRPr lang="en-GB"/>
          </a:p>
        </p:txBody>
      </p:sp>
      <p:sp>
        <p:nvSpPr>
          <p:cNvPr id="4" name="Slide Image Placeholder 3"/>
          <p:cNvSpPr>
            <a:spLocks noGrp="1" noRot="1" noChangeAspect="1"/>
          </p:cNvSpPr>
          <p:nvPr>
            <p:ph type="sldImg" idx="2"/>
          </p:nvPr>
        </p:nvSpPr>
        <p:spPr>
          <a:xfrm>
            <a:off x="2216150" y="685800"/>
            <a:ext cx="24257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DDEADD-9AAB-49C9-89D4-5E40C9A6C785}" type="slidenum">
              <a:rPr lang="en-GB" smtClean="0"/>
              <a:t>‹#›</a:t>
            </a:fld>
            <a:endParaRPr lang="en-GB"/>
          </a:p>
        </p:txBody>
      </p:sp>
    </p:spTree>
    <p:extLst>
      <p:ext uri="{BB962C8B-B14F-4D97-AF65-F5344CB8AC3E}">
        <p14:creationId xmlns:p14="http://schemas.microsoft.com/office/powerpoint/2010/main" val="2572187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Previous Campaigns on Smoking</a:t>
            </a:r>
            <a:r>
              <a:rPr lang="en-US" b="1" baseline="0" dirty="0"/>
              <a:t> and Alcohol Consumption Ban</a:t>
            </a:r>
            <a:endParaRPr lang="en-US" b="1" dirty="0"/>
          </a:p>
          <a:p>
            <a:endParaRPr lang="en-US" b="1" dirty="0"/>
          </a:p>
          <a:p>
            <a:r>
              <a:rPr lang="en-US" b="1" dirty="0"/>
              <a:t>Smoking indoor ban</a:t>
            </a:r>
          </a:p>
          <a:p>
            <a:pPr marL="171450" indent="-171450">
              <a:buFont typeface="Wingdings" pitchFamily="2" charset="2"/>
              <a:buChar char="Ø"/>
            </a:pPr>
            <a:r>
              <a:rPr lang="en-US" dirty="0"/>
              <a:t>On the 1st July 2007, it became illegal to smoke in enclosed public places and workplaces in England, including work vehicles, hire cars and public transport (Smokefree</a:t>
            </a:r>
            <a:r>
              <a:rPr lang="en-US" baseline="0" dirty="0"/>
              <a:t> Action, N.D)</a:t>
            </a:r>
            <a:r>
              <a:rPr lang="en-US" dirty="0"/>
              <a:t>. The legislation resulted in 1200 fewer emergency admissions to hospital for heart attacks in the following year.</a:t>
            </a:r>
          </a:p>
          <a:p>
            <a:pPr marL="171450" indent="-171450">
              <a:buFont typeface="Arial" pitchFamily="34" charset="0"/>
              <a:buChar char="•"/>
            </a:pPr>
            <a:endParaRPr lang="en-US" dirty="0"/>
          </a:p>
          <a:p>
            <a:r>
              <a:rPr lang="en-US" b="1" dirty="0"/>
              <a:t>Point</a:t>
            </a:r>
            <a:r>
              <a:rPr lang="en-US" b="1" baseline="0" dirty="0"/>
              <a:t> of Sale Display Campaign</a:t>
            </a:r>
          </a:p>
          <a:p>
            <a:pPr marL="171450" indent="-171450">
              <a:buFont typeface="Wingdings" pitchFamily="2" charset="2"/>
              <a:buChar char="Ø"/>
            </a:pPr>
            <a:r>
              <a:rPr lang="en-US" dirty="0"/>
              <a:t>The Health Act 2009 was introduced following a widespread consultation on the future of tobacco control that received over 100,000 (mostly positive) responses. </a:t>
            </a:r>
          </a:p>
          <a:p>
            <a:pPr marL="171450" indent="-171450">
              <a:buFont typeface="Wingdings" pitchFamily="2" charset="2"/>
              <a:buChar char="Ø"/>
            </a:pPr>
            <a:r>
              <a:rPr lang="en-US" dirty="0"/>
              <a:t>The Act included measures prohibiting the display of tobacco products at the point of sale in England, Wales and Northern Ireland. </a:t>
            </a:r>
          </a:p>
          <a:p>
            <a:pPr marL="171450" indent="-171450">
              <a:buFont typeface="Wingdings" pitchFamily="2" charset="2"/>
              <a:buChar char="Ø"/>
            </a:pPr>
            <a:r>
              <a:rPr lang="en-US" dirty="0"/>
              <a:t>The Coalition Government formed in 2010 confirmed that it would implement the legislation in England from April 2012 in large stores and April 2015 in all other stores</a:t>
            </a:r>
            <a:endParaRPr lang="en-GB" dirty="0"/>
          </a:p>
        </p:txBody>
      </p:sp>
      <p:sp>
        <p:nvSpPr>
          <p:cNvPr id="4" name="Slide Number Placeholder 3"/>
          <p:cNvSpPr>
            <a:spLocks noGrp="1"/>
          </p:cNvSpPr>
          <p:nvPr>
            <p:ph type="sldNum" sz="quarter" idx="10"/>
          </p:nvPr>
        </p:nvSpPr>
        <p:spPr/>
        <p:txBody>
          <a:bodyPr/>
          <a:lstStyle/>
          <a:p>
            <a:fld id="{4FDDEADD-9AAB-49C9-89D4-5E40C9A6C785}" type="slidenum">
              <a:rPr lang="en-GB" smtClean="0"/>
              <a:t>4</a:t>
            </a:fld>
            <a:endParaRPr lang="en-GB"/>
          </a:p>
        </p:txBody>
      </p:sp>
    </p:spTree>
    <p:extLst>
      <p:ext uri="{BB962C8B-B14F-4D97-AF65-F5344CB8AC3E}">
        <p14:creationId xmlns:p14="http://schemas.microsoft.com/office/powerpoint/2010/main" val="3764090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DDEADD-9AAB-49C9-89D4-5E40C9A6C785}" type="slidenum">
              <a:rPr lang="en-GB" smtClean="0"/>
              <a:t>6</a:t>
            </a:fld>
            <a:endParaRPr lang="en-GB"/>
          </a:p>
        </p:txBody>
      </p:sp>
    </p:spTree>
    <p:extLst>
      <p:ext uri="{BB962C8B-B14F-4D97-AF65-F5344CB8AC3E}">
        <p14:creationId xmlns:p14="http://schemas.microsoft.com/office/powerpoint/2010/main" val="40173844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475" y="1899923"/>
            <a:ext cx="12846050" cy="13299440"/>
          </a:xfrm>
        </p:spPr>
        <p:txBody>
          <a:bodyPr anchor="b">
            <a:noAutofit/>
          </a:bodyPr>
          <a:lstStyle>
            <a:lvl1pPr>
              <a:lnSpc>
                <a:spcPct val="100000"/>
              </a:lnSpc>
              <a:defRPr sz="18200"/>
            </a:lvl1pPr>
          </a:lstStyle>
          <a:p>
            <a:r>
              <a:rPr lang="en-US"/>
              <a:t>Click to edit Master title style</a:t>
            </a:r>
            <a:endParaRPr lang="en-US" dirty="0"/>
          </a:p>
        </p:txBody>
      </p:sp>
      <p:sp>
        <p:nvSpPr>
          <p:cNvPr id="3" name="Subtitle 2"/>
          <p:cNvSpPr>
            <a:spLocks noGrp="1"/>
          </p:cNvSpPr>
          <p:nvPr>
            <p:ph type="subTitle" idx="1"/>
          </p:nvPr>
        </p:nvSpPr>
        <p:spPr>
          <a:xfrm>
            <a:off x="2266950" y="15436850"/>
            <a:ext cx="10579100" cy="3799840"/>
          </a:xfrm>
        </p:spPr>
        <p:txBody>
          <a:bodyPr>
            <a:normAutofit/>
          </a:bodyPr>
          <a:lstStyle>
            <a:lvl1pPr marL="0" indent="0" algn="ctr">
              <a:buNone/>
              <a:defRPr sz="5500">
                <a:solidFill>
                  <a:schemeClr val="tx1">
                    <a:tint val="75000"/>
                  </a:schemeClr>
                </a:solidFill>
              </a:defRPr>
            </a:lvl1pPr>
            <a:lvl2pPr marL="1042462" indent="0" algn="ctr">
              <a:buNone/>
              <a:defRPr>
                <a:solidFill>
                  <a:schemeClr val="tx1">
                    <a:tint val="75000"/>
                  </a:schemeClr>
                </a:solidFill>
              </a:defRPr>
            </a:lvl2pPr>
            <a:lvl3pPr marL="2084923" indent="0" algn="ctr">
              <a:buNone/>
              <a:defRPr>
                <a:solidFill>
                  <a:schemeClr val="tx1">
                    <a:tint val="75000"/>
                  </a:schemeClr>
                </a:solidFill>
              </a:defRPr>
            </a:lvl3pPr>
            <a:lvl4pPr marL="3127385" indent="0" algn="ctr">
              <a:buNone/>
              <a:defRPr>
                <a:solidFill>
                  <a:schemeClr val="tx1">
                    <a:tint val="75000"/>
                  </a:schemeClr>
                </a:solidFill>
              </a:defRPr>
            </a:lvl4pPr>
            <a:lvl5pPr marL="4169847" indent="0" algn="ctr">
              <a:buNone/>
              <a:defRPr>
                <a:solidFill>
                  <a:schemeClr val="tx1">
                    <a:tint val="75000"/>
                  </a:schemeClr>
                </a:solidFill>
              </a:defRPr>
            </a:lvl5pPr>
            <a:lvl6pPr marL="5212309" indent="0" algn="ctr">
              <a:buNone/>
              <a:defRPr>
                <a:solidFill>
                  <a:schemeClr val="tx1">
                    <a:tint val="75000"/>
                  </a:schemeClr>
                </a:solidFill>
              </a:defRPr>
            </a:lvl6pPr>
            <a:lvl7pPr marL="6254770" indent="0" algn="ctr">
              <a:buNone/>
              <a:defRPr>
                <a:solidFill>
                  <a:schemeClr val="tx1">
                    <a:tint val="75000"/>
                  </a:schemeClr>
                </a:solidFill>
              </a:defRPr>
            </a:lvl7pPr>
            <a:lvl8pPr marL="7297232" indent="0" algn="ctr">
              <a:buNone/>
              <a:defRPr>
                <a:solidFill>
                  <a:schemeClr val="tx1">
                    <a:tint val="75000"/>
                  </a:schemeClr>
                </a:solidFill>
              </a:defRPr>
            </a:lvl8pPr>
            <a:lvl9pPr marL="8339694"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3/6/2026</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93823" y="4274821"/>
            <a:ext cx="12846050" cy="7807484"/>
          </a:xfrm>
        </p:spPr>
        <p:txBody>
          <a:bodyPr anchor="b"/>
          <a:lstStyle>
            <a:lvl1pPr algn="ctr" defTabSz="2084923" rtl="0" eaLnBrk="1" latinLnBrk="0" hangingPunct="1">
              <a:lnSpc>
                <a:spcPct val="100000"/>
              </a:lnSpc>
              <a:spcBef>
                <a:spcPct val="0"/>
              </a:spcBef>
              <a:buNone/>
              <a:defRPr lang="en-US" sz="109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1193823" y="12680980"/>
            <a:ext cx="12846050" cy="3527714"/>
          </a:xfrm>
        </p:spPr>
        <p:txBody>
          <a:bodyPr anchor="t"/>
          <a:lstStyle>
            <a:lvl1pPr marL="0" indent="0" algn="ctr">
              <a:buNone/>
              <a:defRPr sz="4600">
                <a:solidFill>
                  <a:schemeClr val="tx1">
                    <a:tint val="75000"/>
                  </a:schemeClr>
                </a:solidFill>
              </a:defRPr>
            </a:lvl1pPr>
            <a:lvl2pPr marL="1042462" indent="0">
              <a:buNone/>
              <a:defRPr sz="4100">
                <a:solidFill>
                  <a:schemeClr val="tx1">
                    <a:tint val="75000"/>
                  </a:schemeClr>
                </a:solidFill>
              </a:defRPr>
            </a:lvl2pPr>
            <a:lvl3pPr marL="2084923" indent="0">
              <a:buNone/>
              <a:defRPr sz="3600">
                <a:solidFill>
                  <a:schemeClr val="tx1">
                    <a:tint val="75000"/>
                  </a:schemeClr>
                </a:solidFill>
              </a:defRPr>
            </a:lvl3pPr>
            <a:lvl4pPr marL="3127385" indent="0">
              <a:buNone/>
              <a:defRPr sz="3200">
                <a:solidFill>
                  <a:schemeClr val="tx1">
                    <a:tint val="75000"/>
                  </a:schemeClr>
                </a:solidFill>
              </a:defRPr>
            </a:lvl4pPr>
            <a:lvl5pPr marL="4169847" indent="0">
              <a:buNone/>
              <a:defRPr sz="3200">
                <a:solidFill>
                  <a:schemeClr val="tx1">
                    <a:tint val="75000"/>
                  </a:schemeClr>
                </a:solidFill>
              </a:defRPr>
            </a:lvl5pPr>
            <a:lvl6pPr marL="5212309" indent="0">
              <a:buNone/>
              <a:defRPr sz="3200">
                <a:solidFill>
                  <a:schemeClr val="tx1">
                    <a:tint val="75000"/>
                  </a:schemeClr>
                </a:solidFill>
              </a:defRPr>
            </a:lvl6pPr>
            <a:lvl7pPr marL="6254770" indent="0">
              <a:buNone/>
              <a:defRPr sz="3200">
                <a:solidFill>
                  <a:schemeClr val="tx1">
                    <a:tint val="75000"/>
                  </a:schemeClr>
                </a:solidFill>
              </a:defRPr>
            </a:lvl7pPr>
            <a:lvl8pPr marL="7297232" indent="0">
              <a:buNone/>
              <a:defRPr sz="3200">
                <a:solidFill>
                  <a:schemeClr val="tx1">
                    <a:tint val="75000"/>
                  </a:schemeClr>
                </a:solidFill>
              </a:defRPr>
            </a:lvl8pPr>
            <a:lvl9pPr marL="8339694" indent="0">
              <a:buNone/>
              <a:defRPr sz="3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Oval 6"/>
          <p:cNvSpPr/>
          <p:nvPr/>
        </p:nvSpPr>
        <p:spPr>
          <a:xfrm>
            <a:off x="7430558" y="12230735"/>
            <a:ext cx="140109" cy="264206"/>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208492" tIns="104246" rIns="208492" bIns="104246" rtlCol="0" anchor="ctr"/>
          <a:lstStyle/>
          <a:p>
            <a:pPr algn="ctr"/>
            <a:endParaRPr lang="en-US"/>
          </a:p>
        </p:txBody>
      </p:sp>
      <p:sp>
        <p:nvSpPr>
          <p:cNvPr id="8" name="Oval 7"/>
          <p:cNvSpPr/>
          <p:nvPr/>
        </p:nvSpPr>
        <p:spPr>
          <a:xfrm>
            <a:off x="7761155" y="12230735"/>
            <a:ext cx="140109" cy="264206"/>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208492" tIns="104246" rIns="208492" bIns="104246" rtlCol="0" anchor="ctr"/>
          <a:lstStyle/>
          <a:p>
            <a:pPr algn="ctr"/>
            <a:endParaRPr lang="en-US"/>
          </a:p>
        </p:txBody>
      </p:sp>
      <p:sp>
        <p:nvSpPr>
          <p:cNvPr id="9" name="Oval 8"/>
          <p:cNvSpPr/>
          <p:nvPr/>
        </p:nvSpPr>
        <p:spPr>
          <a:xfrm>
            <a:off x="7101537" y="12230735"/>
            <a:ext cx="140109" cy="264206"/>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208492" tIns="104246" rIns="208492" bIns="104246"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7682442" y="4987292"/>
            <a:ext cx="6674908" cy="14105918"/>
          </a:xfrm>
        </p:spPr>
        <p:txBody>
          <a:bodyPr/>
          <a:lstStyle>
            <a:lvl1pPr>
              <a:defRPr sz="5500"/>
            </a:lvl1pPr>
            <a:lvl2pPr>
              <a:defRPr sz="3600"/>
            </a:lvl2pPr>
            <a:lvl3pPr>
              <a:defRPr sz="3600"/>
            </a:lvl3pPr>
            <a:lvl4pPr>
              <a:defRPr sz="3600"/>
            </a:lvl4pPr>
            <a:lvl5pPr>
              <a:defRPr sz="3600"/>
            </a:lvl5pPr>
            <a:lvl6pPr>
              <a:defRPr sz="3600"/>
            </a:lvl6pPr>
            <a:lvl7pPr>
              <a:defRPr sz="3600"/>
            </a:lvl7pPr>
            <a:lvl8pPr>
              <a:defRPr sz="3600"/>
            </a:lvl8pPr>
            <a:lvl9pPr>
              <a:defRPr sz="3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604520" y="4987290"/>
            <a:ext cx="6679946" cy="141069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755650" y="4987290"/>
            <a:ext cx="6677533" cy="1899920"/>
          </a:xfrm>
        </p:spPr>
        <p:txBody>
          <a:bodyPr anchor="b">
            <a:noAutofit/>
          </a:bodyPr>
          <a:lstStyle>
            <a:lvl1pPr marL="0" indent="0" algn="ctr">
              <a:buNone/>
              <a:defRPr sz="5500" b="0"/>
            </a:lvl1pPr>
            <a:lvl2pPr marL="1042462" indent="0">
              <a:buNone/>
              <a:defRPr sz="4600" b="1"/>
            </a:lvl2pPr>
            <a:lvl3pPr marL="2084923" indent="0">
              <a:buNone/>
              <a:defRPr sz="4100" b="1"/>
            </a:lvl3pPr>
            <a:lvl4pPr marL="3127385" indent="0">
              <a:buNone/>
              <a:defRPr sz="3600" b="1"/>
            </a:lvl4pPr>
            <a:lvl5pPr marL="4169847" indent="0">
              <a:buNone/>
              <a:defRPr sz="3600" b="1"/>
            </a:lvl5pPr>
            <a:lvl6pPr marL="5212309" indent="0">
              <a:buNone/>
              <a:defRPr sz="3600" b="1"/>
            </a:lvl6pPr>
            <a:lvl7pPr marL="6254770" indent="0">
              <a:buNone/>
              <a:defRPr sz="3600" b="1"/>
            </a:lvl7pPr>
            <a:lvl8pPr marL="7297232" indent="0">
              <a:buNone/>
              <a:defRPr sz="3600" b="1"/>
            </a:lvl8pPr>
            <a:lvl9pPr marL="8339694" indent="0">
              <a:buNone/>
              <a:defRPr sz="3600" b="1"/>
            </a:lvl9pPr>
          </a:lstStyle>
          <a:p>
            <a:pPr lvl="0"/>
            <a:r>
              <a:rPr lang="en-US"/>
              <a:t>Click to edit Master text styles</a:t>
            </a:r>
          </a:p>
        </p:txBody>
      </p:sp>
      <p:sp>
        <p:nvSpPr>
          <p:cNvPr id="5" name="Text Placeholder 4"/>
          <p:cNvSpPr>
            <a:spLocks noGrp="1"/>
          </p:cNvSpPr>
          <p:nvPr>
            <p:ph type="body" sz="quarter" idx="3"/>
          </p:nvPr>
        </p:nvSpPr>
        <p:spPr>
          <a:xfrm>
            <a:off x="7682442" y="4987290"/>
            <a:ext cx="6680156" cy="1899920"/>
          </a:xfrm>
        </p:spPr>
        <p:txBody>
          <a:bodyPr anchor="b">
            <a:noAutofit/>
          </a:bodyPr>
          <a:lstStyle>
            <a:lvl1pPr marL="0" indent="0" algn="ctr">
              <a:buNone/>
              <a:defRPr sz="5500" b="0"/>
            </a:lvl1pPr>
            <a:lvl2pPr marL="1042462" indent="0">
              <a:buNone/>
              <a:defRPr sz="4600" b="1"/>
            </a:lvl2pPr>
            <a:lvl3pPr marL="2084923" indent="0">
              <a:buNone/>
              <a:defRPr sz="4100" b="1"/>
            </a:lvl3pPr>
            <a:lvl4pPr marL="3127385" indent="0">
              <a:buNone/>
              <a:defRPr sz="3600" b="1"/>
            </a:lvl4pPr>
            <a:lvl5pPr marL="4169847" indent="0">
              <a:buNone/>
              <a:defRPr sz="3600" b="1"/>
            </a:lvl5pPr>
            <a:lvl6pPr marL="5212309" indent="0">
              <a:buNone/>
              <a:defRPr sz="3600" b="1"/>
            </a:lvl6pPr>
            <a:lvl7pPr marL="6254770" indent="0">
              <a:buNone/>
              <a:defRPr sz="3600" b="1"/>
            </a:lvl7pPr>
            <a:lvl8pPr marL="7297232" indent="0">
              <a:buNone/>
              <a:defRPr sz="3600" b="1"/>
            </a:lvl8pPr>
            <a:lvl9pPr marL="8339694" indent="0">
              <a:buNone/>
              <a:defRPr sz="3600" b="1"/>
            </a:lvl9pPr>
          </a:lstStyle>
          <a:p>
            <a:pPr lvl="0"/>
            <a:r>
              <a:rPr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13"/>
          </p:nvPr>
        </p:nvSpPr>
        <p:spPr>
          <a:xfrm>
            <a:off x="755650" y="6896710"/>
            <a:ext cx="6679946" cy="12197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7722743" y="6896711"/>
            <a:ext cx="6679946" cy="121960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63103" y="831215"/>
            <a:ext cx="4972073" cy="6530975"/>
          </a:xfrm>
        </p:spPr>
        <p:txBody>
          <a:bodyPr anchor="b"/>
          <a:lstStyle>
            <a:lvl1pPr algn="ctr">
              <a:lnSpc>
                <a:spcPct val="100000"/>
              </a:lnSpc>
              <a:defRPr sz="64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1188575" y="851007"/>
            <a:ext cx="8257051" cy="18242202"/>
          </a:xfrm>
        </p:spPr>
        <p:txBody>
          <a:bodyPr/>
          <a:lstStyle>
            <a:lvl1pPr>
              <a:defRPr sz="7300"/>
            </a:lvl1pPr>
            <a:lvl2pPr>
              <a:defRPr sz="6400"/>
            </a:lvl2pPr>
            <a:lvl3pPr>
              <a:defRPr sz="5500"/>
            </a:lvl3pPr>
            <a:lvl4pPr>
              <a:defRPr sz="4600"/>
            </a:lvl4pPr>
            <a:lvl5pPr>
              <a:defRPr sz="4600"/>
            </a:lvl5pPr>
            <a:lvl6pPr>
              <a:defRPr sz="4600"/>
            </a:lvl6pPr>
            <a:lvl7pPr>
              <a:defRPr sz="4600"/>
            </a:lvl7pPr>
            <a:lvl8pPr>
              <a:defRPr sz="4600"/>
            </a:lvl8pPr>
            <a:lvl9pPr>
              <a:defRPr sz="4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763103" y="7599682"/>
            <a:ext cx="4972073" cy="11493528"/>
          </a:xfrm>
        </p:spPr>
        <p:txBody>
          <a:bodyPr>
            <a:normAutofit/>
          </a:bodyPr>
          <a:lstStyle>
            <a:lvl1pPr marL="0" indent="0" algn="ctr">
              <a:lnSpc>
                <a:spcPct val="125000"/>
              </a:lnSpc>
              <a:buNone/>
              <a:defRPr sz="3600"/>
            </a:lvl1pPr>
            <a:lvl2pPr marL="1042462" indent="0">
              <a:buNone/>
              <a:defRPr sz="2700"/>
            </a:lvl2pPr>
            <a:lvl3pPr marL="2084923" indent="0">
              <a:buNone/>
              <a:defRPr sz="2300"/>
            </a:lvl3pPr>
            <a:lvl4pPr marL="3127385" indent="0">
              <a:buNone/>
              <a:defRPr sz="2100"/>
            </a:lvl4pPr>
            <a:lvl5pPr marL="4169847" indent="0">
              <a:buNone/>
              <a:defRPr sz="2100"/>
            </a:lvl5pPr>
            <a:lvl6pPr marL="5212309" indent="0">
              <a:buNone/>
              <a:defRPr sz="2100"/>
            </a:lvl6pPr>
            <a:lvl7pPr marL="6254770" indent="0">
              <a:buNone/>
              <a:defRPr sz="2100"/>
            </a:lvl7pPr>
            <a:lvl8pPr marL="7297232" indent="0">
              <a:buNone/>
              <a:defRPr sz="2100"/>
            </a:lvl8pPr>
            <a:lvl9pPr marL="8339694" indent="0">
              <a:buNone/>
              <a:defRPr sz="21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75966" y="712470"/>
            <a:ext cx="9440376" cy="2790508"/>
          </a:xfrm>
        </p:spPr>
        <p:txBody>
          <a:bodyPr anchor="b"/>
          <a:lstStyle>
            <a:lvl1pPr algn="ctr">
              <a:lnSpc>
                <a:spcPct val="100000"/>
              </a:lnSpc>
              <a:defRPr sz="6400" b="0"/>
            </a:lvl1pPr>
          </a:lstStyle>
          <a:p>
            <a:r>
              <a:rPr lang="en-US"/>
              <a:t>Click to edit Master title style</a:t>
            </a:r>
            <a:endParaRPr lang="en-US" dirty="0"/>
          </a:p>
        </p:txBody>
      </p:sp>
      <p:sp>
        <p:nvSpPr>
          <p:cNvPr id="3" name="Picture Placeholder 2"/>
          <p:cNvSpPr>
            <a:spLocks noGrp="1"/>
          </p:cNvSpPr>
          <p:nvPr>
            <p:ph type="pic" idx="1"/>
          </p:nvPr>
        </p:nvSpPr>
        <p:spPr>
          <a:xfrm>
            <a:off x="2492597" y="3562350"/>
            <a:ext cx="10007113" cy="14152920"/>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7300"/>
            </a:lvl1pPr>
            <a:lvl2pPr marL="1042462" indent="0">
              <a:buNone/>
              <a:defRPr sz="6400"/>
            </a:lvl2pPr>
            <a:lvl3pPr marL="2084923" indent="0">
              <a:buNone/>
              <a:defRPr sz="5500"/>
            </a:lvl3pPr>
            <a:lvl4pPr marL="3127385" indent="0">
              <a:buNone/>
              <a:defRPr sz="4600"/>
            </a:lvl4pPr>
            <a:lvl5pPr marL="4169847" indent="0">
              <a:buNone/>
              <a:defRPr sz="4600"/>
            </a:lvl5pPr>
            <a:lvl6pPr marL="5212309" indent="0">
              <a:buNone/>
              <a:defRPr sz="4600"/>
            </a:lvl6pPr>
            <a:lvl7pPr marL="6254770" indent="0">
              <a:buNone/>
              <a:defRPr sz="4600"/>
            </a:lvl7pPr>
            <a:lvl8pPr marL="7297232" indent="0">
              <a:buNone/>
              <a:defRPr sz="4600"/>
            </a:lvl8pPr>
            <a:lvl9pPr marL="8339694" indent="0">
              <a:buNone/>
              <a:defRPr sz="4600"/>
            </a:lvl9pPr>
          </a:lstStyle>
          <a:p>
            <a:r>
              <a:rPr lang="en-US"/>
              <a:t>Click icon to add picture</a:t>
            </a:r>
            <a:endParaRPr lang="en-US" dirty="0"/>
          </a:p>
        </p:txBody>
      </p:sp>
      <p:sp>
        <p:nvSpPr>
          <p:cNvPr id="4" name="Text Placeholder 3"/>
          <p:cNvSpPr>
            <a:spLocks noGrp="1"/>
          </p:cNvSpPr>
          <p:nvPr>
            <p:ph type="body" sz="half" idx="2"/>
          </p:nvPr>
        </p:nvSpPr>
        <p:spPr>
          <a:xfrm>
            <a:off x="2775966" y="18108613"/>
            <a:ext cx="9440376" cy="1662430"/>
          </a:xfrm>
        </p:spPr>
        <p:txBody>
          <a:bodyPr>
            <a:normAutofit/>
          </a:bodyPr>
          <a:lstStyle>
            <a:lvl1pPr marL="0" indent="0" algn="ctr">
              <a:buNone/>
              <a:defRPr sz="3600"/>
            </a:lvl1pPr>
            <a:lvl2pPr marL="1042462" indent="0">
              <a:buNone/>
              <a:defRPr sz="2700"/>
            </a:lvl2pPr>
            <a:lvl3pPr marL="2084923" indent="0">
              <a:buNone/>
              <a:defRPr sz="2300"/>
            </a:lvl3pPr>
            <a:lvl4pPr marL="3127385" indent="0">
              <a:buNone/>
              <a:defRPr sz="2100"/>
            </a:lvl4pPr>
            <a:lvl5pPr marL="4169847" indent="0">
              <a:buNone/>
              <a:defRPr sz="2100"/>
            </a:lvl5pPr>
            <a:lvl6pPr marL="5212309" indent="0">
              <a:buNone/>
              <a:defRPr sz="2100"/>
            </a:lvl6pPr>
            <a:lvl7pPr marL="6254770" indent="0">
              <a:buNone/>
              <a:defRPr sz="2100"/>
            </a:lvl7pPr>
            <a:lvl8pPr marL="7297232" indent="0">
              <a:buNone/>
              <a:defRPr sz="2100"/>
            </a:lvl8pPr>
            <a:lvl9pPr marL="8339694" indent="0">
              <a:buNone/>
              <a:defRPr sz="21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956925" y="855957"/>
            <a:ext cx="3400425" cy="1823725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55650" y="855957"/>
            <a:ext cx="9949392" cy="1823725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5650" y="0"/>
            <a:ext cx="13601700" cy="4987290"/>
          </a:xfrm>
          <a:prstGeom prst="rect">
            <a:avLst/>
          </a:prstGeom>
        </p:spPr>
        <p:txBody>
          <a:bodyPr vert="horz" lIns="208492" tIns="104246" rIns="208492" bIns="104246"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755650" y="4987292"/>
            <a:ext cx="13601700" cy="14105918"/>
          </a:xfrm>
          <a:prstGeom prst="rect">
            <a:avLst/>
          </a:prstGeom>
        </p:spPr>
        <p:txBody>
          <a:bodyPr vert="horz" lIns="208492" tIns="104246" rIns="208492" bIns="10424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517199" y="19810626"/>
            <a:ext cx="3447653" cy="1137973"/>
          </a:xfrm>
          <a:prstGeom prst="rect">
            <a:avLst/>
          </a:prstGeom>
        </p:spPr>
        <p:txBody>
          <a:bodyPr vert="horz" lIns="208492" tIns="104246" rIns="104246" bIns="104246" rtlCol="0" anchor="ctr"/>
          <a:lstStyle>
            <a:lvl1pPr algn="r">
              <a:defRPr sz="2700">
                <a:solidFill>
                  <a:schemeClr val="tx1">
                    <a:lumMod val="65000"/>
                    <a:lumOff val="35000"/>
                  </a:schemeClr>
                </a:solidFill>
                <a:latin typeface="Century Gothic" pitchFamily="34" charset="0"/>
              </a:defRPr>
            </a:lvl1pPr>
          </a:lstStyle>
          <a:p>
            <a:fld id="{1D8BD707-D9CF-40AE-B4C6-C98DA3205C09}" type="datetimeFigureOut">
              <a:rPr lang="en-US" smtClean="0"/>
              <a:pPr/>
              <a:t>3/6/2026</a:t>
            </a:fld>
            <a:endParaRPr lang="en-US"/>
          </a:p>
        </p:txBody>
      </p:sp>
      <p:sp>
        <p:nvSpPr>
          <p:cNvPr id="5" name="Footer Placeholder 4"/>
          <p:cNvSpPr>
            <a:spLocks noGrp="1"/>
          </p:cNvSpPr>
          <p:nvPr>
            <p:ph type="ftr" sz="quarter" idx="3"/>
          </p:nvPr>
        </p:nvSpPr>
        <p:spPr>
          <a:xfrm>
            <a:off x="1089454" y="19810626"/>
            <a:ext cx="4707070" cy="1137973"/>
          </a:xfrm>
          <a:prstGeom prst="rect">
            <a:avLst/>
          </a:prstGeom>
        </p:spPr>
        <p:txBody>
          <a:bodyPr vert="horz" lIns="104246" tIns="104246" rIns="208492" bIns="104246" rtlCol="0" anchor="ctr"/>
          <a:lstStyle>
            <a:lvl1pPr algn="l">
              <a:defRPr sz="2700">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14120141" y="19810626"/>
            <a:ext cx="928820" cy="1137973"/>
          </a:xfrm>
          <a:prstGeom prst="rect">
            <a:avLst/>
          </a:prstGeom>
        </p:spPr>
        <p:txBody>
          <a:bodyPr vert="horz" lIns="62548" tIns="104246" rIns="104246" bIns="104246" rtlCol="0" anchor="ctr"/>
          <a:lstStyle>
            <a:lvl1pPr algn="l">
              <a:defRPr sz="2700">
                <a:solidFill>
                  <a:schemeClr val="tx1">
                    <a:lumMod val="65000"/>
                    <a:lumOff val="35000"/>
                  </a:schemeClr>
                </a:solidFill>
                <a:latin typeface="Century Gothic" pitchFamily="34" charset="0"/>
              </a:defRPr>
            </a:lvl1pPr>
          </a:lstStyle>
          <a:p>
            <a:fld id="{B6F15528-21DE-4FAA-801E-634DDDAF4B2B}" type="slidenum">
              <a:rPr lang="en-US" smtClean="0"/>
              <a:pPr/>
              <a:t>‹#›</a:t>
            </a:fld>
            <a:endParaRPr lang="en-US"/>
          </a:p>
        </p:txBody>
      </p:sp>
      <p:sp>
        <p:nvSpPr>
          <p:cNvPr id="7" name="Oval 6"/>
          <p:cNvSpPr/>
          <p:nvPr/>
        </p:nvSpPr>
        <p:spPr>
          <a:xfrm>
            <a:off x="13978798" y="20256414"/>
            <a:ext cx="140109" cy="264206"/>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208492" tIns="104246" rIns="208492" bIns="104246" rtlCol="0" anchor="ctr"/>
          <a:lstStyle/>
          <a:p>
            <a:pPr marL="0" algn="ctr" defTabSz="2084923" rtl="0" eaLnBrk="1" latinLnBrk="0" hangingPunct="1"/>
            <a:endParaRPr lang="en-US" sz="4100" kern="1200">
              <a:solidFill>
                <a:schemeClr val="lt1"/>
              </a:solidFill>
              <a:latin typeface="+mn-lt"/>
              <a:ea typeface="+mn-ea"/>
              <a:cs typeface="+mn-cs"/>
            </a:endParaRPr>
          </a:p>
        </p:txBody>
      </p:sp>
      <p:sp>
        <p:nvSpPr>
          <p:cNvPr id="8" name="Oval 7"/>
          <p:cNvSpPr/>
          <p:nvPr/>
        </p:nvSpPr>
        <p:spPr>
          <a:xfrm>
            <a:off x="940627" y="20256414"/>
            <a:ext cx="140109" cy="264206"/>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208492" tIns="104246" rIns="208492" bIns="104246"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2084923" rtl="0" eaLnBrk="1" latinLnBrk="0" hangingPunct="1">
        <a:lnSpc>
          <a:spcPts val="13225"/>
        </a:lnSpc>
        <a:spcBef>
          <a:spcPct val="0"/>
        </a:spcBef>
        <a:buNone/>
        <a:defRPr sz="123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781846" indent="-781846" algn="l" defTabSz="2084923" rtl="0" eaLnBrk="1" latinLnBrk="0" hangingPunct="1">
        <a:spcBef>
          <a:spcPct val="20000"/>
        </a:spcBef>
        <a:buFont typeface="Arial" pitchFamily="34" charset="0"/>
        <a:buChar char="•"/>
        <a:defRPr sz="5500" kern="1200">
          <a:solidFill>
            <a:schemeClr val="tx1">
              <a:lumMod val="50000"/>
              <a:lumOff val="50000"/>
            </a:schemeClr>
          </a:solidFill>
          <a:latin typeface="+mj-lt"/>
          <a:ea typeface="+mn-ea"/>
          <a:cs typeface="+mn-cs"/>
        </a:defRPr>
      </a:lvl1pPr>
      <a:lvl2pPr marL="1694000" indent="-651539" algn="l" defTabSz="2084923" rtl="0" eaLnBrk="1" latinLnBrk="0" hangingPunct="1">
        <a:spcBef>
          <a:spcPct val="20000"/>
        </a:spcBef>
        <a:buFont typeface="Courier New" pitchFamily="49" charset="0"/>
        <a:buChar char="o"/>
        <a:defRPr sz="3600" kern="1200">
          <a:solidFill>
            <a:schemeClr val="tx1">
              <a:lumMod val="50000"/>
              <a:lumOff val="50000"/>
            </a:schemeClr>
          </a:solidFill>
          <a:latin typeface="+mj-lt"/>
          <a:ea typeface="+mn-ea"/>
          <a:cs typeface="+mn-cs"/>
        </a:defRPr>
      </a:lvl2pPr>
      <a:lvl3pPr marL="2606154" indent="-521231" algn="l" defTabSz="2084923" rtl="0" eaLnBrk="1" latinLnBrk="0" hangingPunct="1">
        <a:spcBef>
          <a:spcPct val="20000"/>
        </a:spcBef>
        <a:buFont typeface="Arial" pitchFamily="34" charset="0"/>
        <a:buChar char="•"/>
        <a:defRPr sz="3600" kern="1200">
          <a:solidFill>
            <a:schemeClr val="tx1">
              <a:lumMod val="50000"/>
              <a:lumOff val="50000"/>
            </a:schemeClr>
          </a:solidFill>
          <a:latin typeface="+mj-lt"/>
          <a:ea typeface="+mn-ea"/>
          <a:cs typeface="+mn-cs"/>
        </a:defRPr>
      </a:lvl3pPr>
      <a:lvl4pPr marL="3648616" indent="-521231" algn="l" defTabSz="2084923" rtl="0" eaLnBrk="1" latinLnBrk="0" hangingPunct="1">
        <a:spcBef>
          <a:spcPct val="20000"/>
        </a:spcBef>
        <a:buFont typeface="Courier New" pitchFamily="49" charset="0"/>
        <a:buChar char="o"/>
        <a:defRPr sz="3600" kern="1200">
          <a:solidFill>
            <a:schemeClr val="tx1">
              <a:lumMod val="50000"/>
              <a:lumOff val="50000"/>
            </a:schemeClr>
          </a:solidFill>
          <a:latin typeface="+mj-lt"/>
          <a:ea typeface="+mn-ea"/>
          <a:cs typeface="+mn-cs"/>
        </a:defRPr>
      </a:lvl4pPr>
      <a:lvl5pPr marL="4691078" indent="-521231" algn="l" defTabSz="2084923" rtl="0" eaLnBrk="1" latinLnBrk="0" hangingPunct="1">
        <a:spcBef>
          <a:spcPct val="20000"/>
        </a:spcBef>
        <a:buFont typeface="Arial" pitchFamily="34" charset="0"/>
        <a:buChar char="•"/>
        <a:defRPr sz="3600" kern="1200">
          <a:solidFill>
            <a:schemeClr val="tx1">
              <a:lumMod val="50000"/>
              <a:lumOff val="50000"/>
            </a:schemeClr>
          </a:solidFill>
          <a:latin typeface="+mj-lt"/>
          <a:ea typeface="+mn-ea"/>
          <a:cs typeface="+mn-cs"/>
        </a:defRPr>
      </a:lvl5pPr>
      <a:lvl6pPr marL="5733539" indent="-521231" algn="l" defTabSz="2084923" rtl="0" eaLnBrk="1" latinLnBrk="0" hangingPunct="1">
        <a:spcBef>
          <a:spcPct val="20000"/>
        </a:spcBef>
        <a:buFont typeface="Courier New" pitchFamily="49" charset="0"/>
        <a:buChar char="o"/>
        <a:defRPr sz="3600" kern="1200">
          <a:solidFill>
            <a:schemeClr val="tx1">
              <a:lumMod val="50000"/>
              <a:lumOff val="50000"/>
            </a:schemeClr>
          </a:solidFill>
          <a:latin typeface="+mj-lt"/>
          <a:ea typeface="+mn-ea"/>
          <a:cs typeface="+mn-cs"/>
        </a:defRPr>
      </a:lvl6pPr>
      <a:lvl7pPr marL="6776001" indent="-521231" algn="l" defTabSz="2084923" rtl="0" eaLnBrk="1" latinLnBrk="0" hangingPunct="1">
        <a:spcBef>
          <a:spcPct val="20000"/>
        </a:spcBef>
        <a:buFont typeface="Arial" pitchFamily="34" charset="0"/>
        <a:buChar char="•"/>
        <a:defRPr sz="3600" kern="1200">
          <a:solidFill>
            <a:schemeClr val="tx1">
              <a:lumMod val="50000"/>
              <a:lumOff val="50000"/>
            </a:schemeClr>
          </a:solidFill>
          <a:latin typeface="+mj-lt"/>
          <a:ea typeface="+mn-ea"/>
          <a:cs typeface="+mn-cs"/>
        </a:defRPr>
      </a:lvl7pPr>
      <a:lvl8pPr marL="7818463" indent="-521231" algn="l" defTabSz="2084923" rtl="0" eaLnBrk="1" latinLnBrk="0" hangingPunct="1">
        <a:spcBef>
          <a:spcPct val="20000"/>
        </a:spcBef>
        <a:buFont typeface="Courier New" pitchFamily="49" charset="0"/>
        <a:buChar char="o"/>
        <a:defRPr sz="3600" kern="1200">
          <a:solidFill>
            <a:schemeClr val="tx1">
              <a:lumMod val="50000"/>
              <a:lumOff val="50000"/>
            </a:schemeClr>
          </a:solidFill>
          <a:latin typeface="+mj-lt"/>
          <a:ea typeface="+mn-ea"/>
          <a:cs typeface="+mn-cs"/>
        </a:defRPr>
      </a:lvl8pPr>
      <a:lvl9pPr marL="8860925" indent="-521231" algn="l" defTabSz="2084923" rtl="0" eaLnBrk="1" latinLnBrk="0" hangingPunct="1">
        <a:spcBef>
          <a:spcPct val="20000"/>
        </a:spcBef>
        <a:buFont typeface="Arial" pitchFamily="34" charset="0"/>
        <a:buChar char="•"/>
        <a:defRPr sz="3600" kern="1200">
          <a:solidFill>
            <a:schemeClr val="tx1">
              <a:lumMod val="50000"/>
              <a:lumOff val="50000"/>
            </a:schemeClr>
          </a:solidFill>
          <a:latin typeface="+mj-lt"/>
          <a:ea typeface="+mn-ea"/>
          <a:cs typeface="+mn-cs"/>
        </a:defRPr>
      </a:lvl9pPr>
    </p:bodyStyle>
    <p:otherStyle>
      <a:defPPr>
        <a:defRPr lang="en-US"/>
      </a:defPPr>
      <a:lvl1pPr marL="0" algn="l" defTabSz="2084923" rtl="0" eaLnBrk="1" latinLnBrk="0" hangingPunct="1">
        <a:defRPr sz="4100" kern="1200">
          <a:solidFill>
            <a:schemeClr val="tx1"/>
          </a:solidFill>
          <a:latin typeface="+mn-lt"/>
          <a:ea typeface="+mn-ea"/>
          <a:cs typeface="+mn-cs"/>
        </a:defRPr>
      </a:lvl1pPr>
      <a:lvl2pPr marL="1042462" algn="l" defTabSz="2084923" rtl="0" eaLnBrk="1" latinLnBrk="0" hangingPunct="1">
        <a:defRPr sz="4100" kern="1200">
          <a:solidFill>
            <a:schemeClr val="tx1"/>
          </a:solidFill>
          <a:latin typeface="+mn-lt"/>
          <a:ea typeface="+mn-ea"/>
          <a:cs typeface="+mn-cs"/>
        </a:defRPr>
      </a:lvl2pPr>
      <a:lvl3pPr marL="2084923" algn="l" defTabSz="2084923" rtl="0" eaLnBrk="1" latinLnBrk="0" hangingPunct="1">
        <a:defRPr sz="4100" kern="1200">
          <a:solidFill>
            <a:schemeClr val="tx1"/>
          </a:solidFill>
          <a:latin typeface="+mn-lt"/>
          <a:ea typeface="+mn-ea"/>
          <a:cs typeface="+mn-cs"/>
        </a:defRPr>
      </a:lvl3pPr>
      <a:lvl4pPr marL="3127385" algn="l" defTabSz="2084923" rtl="0" eaLnBrk="1" latinLnBrk="0" hangingPunct="1">
        <a:defRPr sz="4100" kern="1200">
          <a:solidFill>
            <a:schemeClr val="tx1"/>
          </a:solidFill>
          <a:latin typeface="+mn-lt"/>
          <a:ea typeface="+mn-ea"/>
          <a:cs typeface="+mn-cs"/>
        </a:defRPr>
      </a:lvl4pPr>
      <a:lvl5pPr marL="4169847" algn="l" defTabSz="2084923" rtl="0" eaLnBrk="1" latinLnBrk="0" hangingPunct="1">
        <a:defRPr sz="4100" kern="1200">
          <a:solidFill>
            <a:schemeClr val="tx1"/>
          </a:solidFill>
          <a:latin typeface="+mn-lt"/>
          <a:ea typeface="+mn-ea"/>
          <a:cs typeface="+mn-cs"/>
        </a:defRPr>
      </a:lvl5pPr>
      <a:lvl6pPr marL="5212309" algn="l" defTabSz="2084923" rtl="0" eaLnBrk="1" latinLnBrk="0" hangingPunct="1">
        <a:defRPr sz="4100" kern="1200">
          <a:solidFill>
            <a:schemeClr val="tx1"/>
          </a:solidFill>
          <a:latin typeface="+mn-lt"/>
          <a:ea typeface="+mn-ea"/>
          <a:cs typeface="+mn-cs"/>
        </a:defRPr>
      </a:lvl6pPr>
      <a:lvl7pPr marL="6254770" algn="l" defTabSz="2084923" rtl="0" eaLnBrk="1" latinLnBrk="0" hangingPunct="1">
        <a:defRPr sz="4100" kern="1200">
          <a:solidFill>
            <a:schemeClr val="tx1"/>
          </a:solidFill>
          <a:latin typeface="+mn-lt"/>
          <a:ea typeface="+mn-ea"/>
          <a:cs typeface="+mn-cs"/>
        </a:defRPr>
      </a:lvl7pPr>
      <a:lvl8pPr marL="7297232" algn="l" defTabSz="2084923" rtl="0" eaLnBrk="1" latinLnBrk="0" hangingPunct="1">
        <a:defRPr sz="4100" kern="1200">
          <a:solidFill>
            <a:schemeClr val="tx1"/>
          </a:solidFill>
          <a:latin typeface="+mn-lt"/>
          <a:ea typeface="+mn-ea"/>
          <a:cs typeface="+mn-cs"/>
        </a:defRPr>
      </a:lvl8pPr>
      <a:lvl9pPr marL="8339694" algn="l" defTabSz="2084923" rtl="0" eaLnBrk="1" latinLnBrk="0" hangingPunct="1">
        <a:defRPr sz="4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50900" y="2457450"/>
            <a:ext cx="13601700" cy="7273290"/>
          </a:xfrm>
        </p:spPr>
        <p:txBody>
          <a:bodyPr/>
          <a:lstStyle/>
          <a:p>
            <a:r>
              <a:rPr lang="en-US" dirty="0"/>
              <a:t>Smoking and Alcohol Consumption Campaign</a:t>
            </a:r>
            <a:endParaRPr lang="en-GB" dirty="0"/>
          </a:p>
        </p:txBody>
      </p:sp>
      <p:sp>
        <p:nvSpPr>
          <p:cNvPr id="6" name="Content Placeholder 5"/>
          <p:cNvSpPr>
            <a:spLocks noGrp="1"/>
          </p:cNvSpPr>
          <p:nvPr>
            <p:ph idx="1"/>
          </p:nvPr>
        </p:nvSpPr>
        <p:spPr>
          <a:xfrm>
            <a:off x="3517900" y="15106650"/>
            <a:ext cx="9525000" cy="5105400"/>
          </a:xfrm>
        </p:spPr>
        <p:txBody>
          <a:bodyPr>
            <a:noAutofit/>
          </a:bodyPr>
          <a:lstStyle/>
          <a:p>
            <a:pPr marL="0" indent="0">
              <a:buNone/>
            </a:pPr>
            <a:r>
              <a:rPr lang="en-US" sz="3500" b="1" dirty="0"/>
              <a:t>Student’s Name: </a:t>
            </a:r>
            <a:r>
              <a:rPr lang="en-US" sz="3500" b="1" dirty="0" err="1"/>
              <a:t>Sona</a:t>
            </a:r>
            <a:r>
              <a:rPr lang="en-US" sz="3500" b="1" dirty="0"/>
              <a:t> </a:t>
            </a:r>
            <a:r>
              <a:rPr lang="en-US" sz="3500" b="1" dirty="0" err="1"/>
              <a:t>Jandi</a:t>
            </a:r>
            <a:r>
              <a:rPr lang="en-US" sz="3500" b="1" dirty="0"/>
              <a:t> </a:t>
            </a:r>
            <a:r>
              <a:rPr lang="en-US" sz="3500" b="1" dirty="0" err="1"/>
              <a:t>Sila</a:t>
            </a:r>
            <a:endParaRPr lang="en-US" sz="3500" b="1" dirty="0"/>
          </a:p>
          <a:p>
            <a:pPr marL="0" indent="0">
              <a:buNone/>
            </a:pPr>
            <a:r>
              <a:rPr lang="en-US" sz="3500" b="1" dirty="0"/>
              <a:t>Student’s Number: 2216032</a:t>
            </a:r>
          </a:p>
          <a:p>
            <a:pPr marL="0" indent="0">
              <a:buNone/>
            </a:pPr>
            <a:r>
              <a:rPr lang="en-US" sz="3500" b="1" dirty="0"/>
              <a:t>Task 2: Campaign</a:t>
            </a:r>
          </a:p>
          <a:p>
            <a:pPr marL="0" indent="0">
              <a:buNone/>
            </a:pPr>
            <a:r>
              <a:rPr lang="en-US" sz="3500" b="1" dirty="0"/>
              <a:t>Instructor: </a:t>
            </a:r>
            <a:r>
              <a:rPr lang="en-US" sz="3500" b="1" dirty="0" err="1"/>
              <a:t>Itse</a:t>
            </a:r>
            <a:r>
              <a:rPr lang="en-US" sz="3500" b="1" dirty="0"/>
              <a:t> </a:t>
            </a:r>
            <a:r>
              <a:rPr lang="en-US" sz="3500" b="1" dirty="0" err="1"/>
              <a:t>Olaoye</a:t>
            </a:r>
            <a:endParaRPr lang="en-US" sz="3500" b="1" dirty="0"/>
          </a:p>
          <a:p>
            <a:pPr marL="0" indent="0">
              <a:buNone/>
            </a:pPr>
            <a:r>
              <a:rPr lang="en-US" sz="3500" b="1" dirty="0"/>
              <a:t>	Brian </a:t>
            </a:r>
            <a:r>
              <a:rPr lang="en-US" sz="3500" b="1" dirty="0" err="1"/>
              <a:t>Mashumba</a:t>
            </a:r>
            <a:endParaRPr lang="en-US" sz="3500" b="1" dirty="0"/>
          </a:p>
          <a:p>
            <a:pPr marL="0" indent="0">
              <a:buNone/>
            </a:pPr>
            <a:r>
              <a:rPr lang="en-US" sz="3500" b="1" dirty="0"/>
              <a:t>Institution Name: University of Wales</a:t>
            </a:r>
          </a:p>
          <a:p>
            <a:pPr marL="0" indent="0">
              <a:buNone/>
            </a:pPr>
            <a:r>
              <a:rPr lang="en-US" sz="3500" b="1" dirty="0"/>
              <a:t>Date:</a:t>
            </a:r>
            <a:endParaRPr lang="en-GB" sz="3500" b="1" dirty="0"/>
          </a:p>
        </p:txBody>
      </p:sp>
    </p:spTree>
    <p:extLst>
      <p:ext uri="{BB962C8B-B14F-4D97-AF65-F5344CB8AC3E}">
        <p14:creationId xmlns:p14="http://schemas.microsoft.com/office/powerpoint/2010/main" val="1406691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1156622" y="3219450"/>
            <a:ext cx="5075300" cy="982315"/>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r:embed="rId2">
              <a:extLst>
                <a:ext uri="{96DAC541-7B7A-43D3-8B79-37D633B846F1}">
                  <asvg:svgBlip xmlns:asvg="http://schemas.microsoft.com/office/drawing/2016/SVG/main" r:embed="rId3"/>
                </a:ext>
              </a:extLst>
            </a:blip>
            <a:stretch>
              <a:fillRect t="-208333" b="-208333"/>
            </a:stretch>
          </a:blipFill>
        </p:spPr>
      </p:sp>
      <p:sp>
        <p:nvSpPr>
          <p:cNvPr id="5" name="Freeform 5"/>
          <p:cNvSpPr/>
          <p:nvPr/>
        </p:nvSpPr>
        <p:spPr>
          <a:xfrm>
            <a:off x="9253741" y="3110886"/>
            <a:ext cx="5075300" cy="982315"/>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r:embed="rId2">
              <a:extLst>
                <a:ext uri="{96DAC541-7B7A-43D3-8B79-37D633B846F1}">
                  <asvg:svgBlip xmlns:asvg="http://schemas.microsoft.com/office/drawing/2016/SVG/main" r:embed="rId3"/>
                </a:ext>
              </a:extLst>
            </a:blip>
            <a:stretch>
              <a:fillRect t="-208333" b="-208333"/>
            </a:stretch>
          </a:blipFill>
        </p:spPr>
      </p:sp>
      <p:sp>
        <p:nvSpPr>
          <p:cNvPr id="6" name="Freeform 6"/>
          <p:cNvSpPr/>
          <p:nvPr/>
        </p:nvSpPr>
        <p:spPr>
          <a:xfrm>
            <a:off x="5630832" y="11067958"/>
            <a:ext cx="5075300" cy="982315"/>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r:embed="rId2">
              <a:extLst>
                <a:ext uri="{96DAC541-7B7A-43D3-8B79-37D633B846F1}">
                  <asvg:svgBlip xmlns:asvg="http://schemas.microsoft.com/office/drawing/2016/SVG/main" r:embed="rId3"/>
                </a:ext>
              </a:extLst>
            </a:blip>
            <a:stretch>
              <a:fillRect t="-208333" b="-208333"/>
            </a:stretch>
          </a:blipFill>
        </p:spPr>
      </p:sp>
      <p:sp>
        <p:nvSpPr>
          <p:cNvPr id="7" name="TextBox 7"/>
          <p:cNvSpPr txBox="1"/>
          <p:nvPr/>
        </p:nvSpPr>
        <p:spPr>
          <a:xfrm>
            <a:off x="1332769" y="1398335"/>
            <a:ext cx="12454462" cy="448155"/>
          </a:xfrm>
          <a:prstGeom prst="rect">
            <a:avLst/>
          </a:prstGeom>
        </p:spPr>
        <p:txBody>
          <a:bodyPr lIns="0" tIns="0" rIns="0" bIns="0" rtlCol="0" anchor="t">
            <a:spAutoFit/>
          </a:bodyPr>
          <a:lstStyle/>
          <a:p>
            <a:pPr algn="ctr">
              <a:lnSpc>
                <a:spcPts val="3648"/>
              </a:lnSpc>
            </a:pPr>
            <a:r>
              <a:rPr lang="en-US" sz="2606" b="1" spc="1276" dirty="0">
                <a:solidFill>
                  <a:srgbClr val="FFFFFF"/>
                </a:solidFill>
                <a:latin typeface="Lato Bold"/>
                <a:ea typeface="Lato Bold"/>
                <a:cs typeface="Lato Bold"/>
                <a:sym typeface="Lato Bold"/>
              </a:rPr>
              <a:t>TYPES OF EVALUATION</a:t>
            </a:r>
          </a:p>
        </p:txBody>
      </p:sp>
      <p:sp>
        <p:nvSpPr>
          <p:cNvPr id="8" name="TextBox 8"/>
          <p:cNvSpPr txBox="1"/>
          <p:nvPr/>
        </p:nvSpPr>
        <p:spPr>
          <a:xfrm>
            <a:off x="1332769" y="3328012"/>
            <a:ext cx="4719922" cy="765189"/>
          </a:xfrm>
          <a:prstGeom prst="rect">
            <a:avLst/>
          </a:prstGeom>
        </p:spPr>
        <p:txBody>
          <a:bodyPr lIns="0" tIns="0" rIns="0" bIns="0" rtlCol="0" anchor="t">
            <a:spAutoFit/>
          </a:bodyPr>
          <a:lstStyle/>
          <a:p>
            <a:pPr algn="ctr">
              <a:lnSpc>
                <a:spcPts val="3043"/>
              </a:lnSpc>
            </a:pPr>
            <a:r>
              <a:rPr lang="en-US" sz="2494" b="1" spc="449" dirty="0">
                <a:solidFill>
                  <a:srgbClr val="000000"/>
                </a:solidFill>
                <a:latin typeface="Times New Roman" pitchFamily="18" charset="0"/>
                <a:ea typeface="Lato Bold"/>
                <a:cs typeface="Times New Roman" pitchFamily="18" charset="0"/>
                <a:sym typeface="Lato Bold"/>
              </a:rPr>
              <a:t>SUMMATIVE/OUTCOME EVALUATION</a:t>
            </a:r>
          </a:p>
        </p:txBody>
      </p:sp>
      <p:sp>
        <p:nvSpPr>
          <p:cNvPr id="9" name="TextBox 9"/>
          <p:cNvSpPr txBox="1"/>
          <p:nvPr/>
        </p:nvSpPr>
        <p:spPr>
          <a:xfrm>
            <a:off x="9789058" y="3219450"/>
            <a:ext cx="4004666" cy="765189"/>
          </a:xfrm>
          <a:prstGeom prst="rect">
            <a:avLst/>
          </a:prstGeom>
        </p:spPr>
        <p:txBody>
          <a:bodyPr lIns="0" tIns="0" rIns="0" bIns="0" rtlCol="0" anchor="t">
            <a:spAutoFit/>
          </a:bodyPr>
          <a:lstStyle/>
          <a:p>
            <a:pPr algn="ctr">
              <a:lnSpc>
                <a:spcPts val="3043"/>
              </a:lnSpc>
            </a:pPr>
            <a:r>
              <a:rPr lang="en-US" sz="2494" b="1" spc="449" dirty="0">
                <a:solidFill>
                  <a:srgbClr val="000000"/>
                </a:solidFill>
                <a:latin typeface="Times New Roman" pitchFamily="18" charset="0"/>
                <a:ea typeface="Lato Bold"/>
                <a:cs typeface="Times New Roman" pitchFamily="18" charset="0"/>
                <a:sym typeface="Lato Bold"/>
              </a:rPr>
              <a:t>IMPACT EVALUATION</a:t>
            </a:r>
          </a:p>
        </p:txBody>
      </p:sp>
      <p:sp>
        <p:nvSpPr>
          <p:cNvPr id="10" name="TextBox 10"/>
          <p:cNvSpPr txBox="1"/>
          <p:nvPr/>
        </p:nvSpPr>
        <p:spPr>
          <a:xfrm>
            <a:off x="5781027" y="11067958"/>
            <a:ext cx="4774909" cy="765189"/>
          </a:xfrm>
          <a:prstGeom prst="rect">
            <a:avLst/>
          </a:prstGeom>
        </p:spPr>
        <p:txBody>
          <a:bodyPr lIns="0" tIns="0" rIns="0" bIns="0" rtlCol="0" anchor="t">
            <a:spAutoFit/>
          </a:bodyPr>
          <a:lstStyle/>
          <a:p>
            <a:pPr algn="ctr">
              <a:lnSpc>
                <a:spcPts val="3043"/>
              </a:lnSpc>
            </a:pPr>
            <a:r>
              <a:rPr lang="en-US" sz="2494" b="1" spc="449" dirty="0">
                <a:solidFill>
                  <a:srgbClr val="000000"/>
                </a:solidFill>
                <a:latin typeface="Times New Roman" pitchFamily="18" charset="0"/>
                <a:ea typeface="Lato Bold"/>
                <a:cs typeface="Times New Roman" pitchFamily="18" charset="0"/>
                <a:sym typeface="Lato Bold"/>
              </a:rPr>
              <a:t>COST-EFFECTIVENESS EVALUATION</a:t>
            </a:r>
          </a:p>
        </p:txBody>
      </p:sp>
      <p:sp>
        <p:nvSpPr>
          <p:cNvPr id="11" name="TextBox 11"/>
          <p:cNvSpPr txBox="1"/>
          <p:nvPr/>
        </p:nvSpPr>
        <p:spPr>
          <a:xfrm>
            <a:off x="1156622" y="5200650"/>
            <a:ext cx="6048000" cy="5522730"/>
          </a:xfrm>
          <a:prstGeom prst="rect">
            <a:avLst/>
          </a:prstGeom>
        </p:spPr>
        <p:txBody>
          <a:bodyPr lIns="0" tIns="0" rIns="0" bIns="0" rtlCol="0" anchor="t">
            <a:spAutoFit/>
          </a:bodyPr>
          <a:lstStyle/>
          <a:p>
            <a:pPr algn="l">
              <a:lnSpc>
                <a:spcPts val="3254"/>
              </a:lnSpc>
            </a:pPr>
            <a:r>
              <a:rPr lang="en-US" sz="3500" b="1" spc="20" dirty="0">
                <a:latin typeface="Times New Roman MT"/>
                <a:ea typeface="Times New Roman MT"/>
                <a:cs typeface="Times New Roman MT"/>
                <a:sym typeface="Times New Roman MT"/>
              </a:rPr>
              <a:t>This form of evaluation focuses on the research of how a social marketing campaign attained the set objective (Andrade et al., 2018).</a:t>
            </a:r>
          </a:p>
          <a:p>
            <a:pPr algn="l">
              <a:lnSpc>
                <a:spcPts val="3254"/>
              </a:lnSpc>
            </a:pPr>
            <a:r>
              <a:rPr lang="en-US" sz="3500" b="1" spc="20" dirty="0">
                <a:latin typeface="Times New Roman MT"/>
                <a:ea typeface="Times New Roman MT"/>
                <a:cs typeface="Times New Roman MT"/>
                <a:sym typeface="Times New Roman MT"/>
              </a:rPr>
              <a:t>They include:</a:t>
            </a:r>
          </a:p>
          <a:p>
            <a:pPr marL="453385" lvl="1" indent="-226693" algn="l">
              <a:lnSpc>
                <a:spcPts val="3254"/>
              </a:lnSpc>
              <a:buFont typeface="Arial"/>
              <a:buChar char="•"/>
            </a:pPr>
            <a:r>
              <a:rPr lang="en-US" sz="3500" b="1" spc="20" dirty="0">
                <a:latin typeface="Times New Roman MT"/>
                <a:ea typeface="Times New Roman MT"/>
                <a:cs typeface="Times New Roman MT"/>
                <a:sym typeface="Times New Roman MT"/>
              </a:rPr>
              <a:t>Process evaluation: Used to check if the target has been reached by the information</a:t>
            </a:r>
          </a:p>
          <a:p>
            <a:pPr marL="453385" lvl="1" indent="-226693" algn="l">
              <a:lnSpc>
                <a:spcPts val="3254"/>
              </a:lnSpc>
              <a:buFont typeface="Arial"/>
              <a:buChar char="•"/>
            </a:pPr>
            <a:r>
              <a:rPr lang="en-US" sz="3500" b="1" spc="20" dirty="0">
                <a:latin typeface="Times New Roman MT"/>
                <a:ea typeface="Times New Roman MT"/>
                <a:cs typeface="Times New Roman MT"/>
                <a:sym typeface="Times New Roman MT"/>
              </a:rPr>
              <a:t>Outcome evaluation: Used to determine if the target audience have reacted favorably to the campaign.</a:t>
            </a:r>
          </a:p>
        </p:txBody>
      </p:sp>
      <p:sp>
        <p:nvSpPr>
          <p:cNvPr id="12" name="TextBox 12"/>
          <p:cNvSpPr txBox="1"/>
          <p:nvPr/>
        </p:nvSpPr>
        <p:spPr>
          <a:xfrm>
            <a:off x="8581667" y="5200650"/>
            <a:ext cx="6048000" cy="5099538"/>
          </a:xfrm>
          <a:prstGeom prst="rect">
            <a:avLst/>
          </a:prstGeom>
        </p:spPr>
        <p:txBody>
          <a:bodyPr lIns="0" tIns="0" rIns="0" bIns="0" rtlCol="0" anchor="t">
            <a:spAutoFit/>
          </a:bodyPr>
          <a:lstStyle/>
          <a:p>
            <a:pPr algn="l">
              <a:lnSpc>
                <a:spcPts val="3254"/>
              </a:lnSpc>
            </a:pPr>
            <a:r>
              <a:rPr lang="en-US" sz="3500" b="1" spc="20" dirty="0">
                <a:latin typeface="Times New Roman MT"/>
                <a:ea typeface="Times New Roman MT"/>
                <a:cs typeface="Times New Roman MT"/>
                <a:sym typeface="Times New Roman MT"/>
              </a:rPr>
              <a:t>Mass media health campaigns are effective in delivering the message of the avoidance of smoking and alcohol consumption. </a:t>
            </a:r>
          </a:p>
          <a:p>
            <a:pPr algn="l">
              <a:lnSpc>
                <a:spcPts val="3254"/>
              </a:lnSpc>
            </a:pPr>
            <a:r>
              <a:rPr lang="en-US" sz="3500" b="1" spc="20" dirty="0">
                <a:latin typeface="Times New Roman MT"/>
                <a:ea typeface="Times New Roman MT"/>
                <a:cs typeface="Times New Roman MT"/>
                <a:sym typeface="Times New Roman MT"/>
              </a:rPr>
              <a:t>Studies indicate that individuals recall the campaign changing their attitude and beliefs, though evidence is limited on whether its effectiveness is guaranteed (Young et al., 2018)</a:t>
            </a:r>
          </a:p>
        </p:txBody>
      </p:sp>
      <p:sp>
        <p:nvSpPr>
          <p:cNvPr id="13" name="TextBox 13"/>
          <p:cNvSpPr txBox="1"/>
          <p:nvPr/>
        </p:nvSpPr>
        <p:spPr>
          <a:xfrm>
            <a:off x="2908300" y="12363450"/>
            <a:ext cx="9992376" cy="6792309"/>
          </a:xfrm>
          <a:prstGeom prst="rect">
            <a:avLst/>
          </a:prstGeom>
        </p:spPr>
        <p:txBody>
          <a:bodyPr lIns="0" tIns="0" rIns="0" bIns="0" rtlCol="0" anchor="t">
            <a:spAutoFit/>
          </a:bodyPr>
          <a:lstStyle/>
          <a:p>
            <a:pPr marL="453385" lvl="1" indent="-226693" algn="l">
              <a:lnSpc>
                <a:spcPts val="3254"/>
              </a:lnSpc>
              <a:buFont typeface="Arial"/>
              <a:buChar char="•"/>
            </a:pPr>
            <a:r>
              <a:rPr lang="en-US" sz="3500" b="1" spc="20" dirty="0">
                <a:latin typeface="Times New Roman MT"/>
                <a:ea typeface="Times New Roman MT"/>
                <a:cs typeface="Times New Roman MT"/>
                <a:sym typeface="Times New Roman MT"/>
              </a:rPr>
              <a:t>Evidence determines that prevention of smoking and alcohol consumption is better if efforts are undertaken early, as long-term consequences will be averted.</a:t>
            </a:r>
          </a:p>
          <a:p>
            <a:pPr marL="453385" lvl="1" indent="-226693" algn="l">
              <a:lnSpc>
                <a:spcPts val="3254"/>
              </a:lnSpc>
              <a:buFont typeface="Arial"/>
              <a:buChar char="•"/>
            </a:pPr>
            <a:r>
              <a:rPr lang="en-US" sz="3500" b="1" spc="20" dirty="0">
                <a:latin typeface="Times New Roman MT"/>
                <a:ea typeface="Times New Roman MT"/>
                <a:cs typeface="Times New Roman MT"/>
                <a:sym typeface="Times New Roman MT"/>
              </a:rPr>
              <a:t>A 2013/2014 study in Europe indicated that 12% of young adults smoke daily, and though one out of three will quit, half of the remaining will die from tobacco-related illness (Perelman et al., 2018).</a:t>
            </a:r>
          </a:p>
          <a:p>
            <a:pPr marL="453385" lvl="1" indent="-226693" algn="l">
              <a:lnSpc>
                <a:spcPts val="3254"/>
              </a:lnSpc>
              <a:buFont typeface="Arial"/>
              <a:buChar char="•"/>
            </a:pPr>
            <a:r>
              <a:rPr lang="en-US" sz="3500" b="1" spc="20" dirty="0">
                <a:latin typeface="Times New Roman MT"/>
                <a:ea typeface="Times New Roman MT"/>
                <a:cs typeface="Times New Roman MT"/>
                <a:sym typeface="Times New Roman MT"/>
              </a:rPr>
              <a:t>Additionally, a recent study determined that increases in costs of €7.4 and €1,327 per QALY gained (ICUR) for men and women, respectively, from a healthcare perspective, are significantly far from the published cost-effectiveness threshold (</a:t>
            </a:r>
            <a:r>
              <a:rPr lang="en-US" sz="3500" b="1" spc="20" dirty="0" err="1">
                <a:latin typeface="Times New Roman MT"/>
                <a:ea typeface="Times New Roman MT"/>
                <a:cs typeface="Times New Roman MT"/>
                <a:sym typeface="Times New Roman MT"/>
              </a:rPr>
              <a:t>Cobos</a:t>
            </a:r>
            <a:r>
              <a:rPr lang="en-US" sz="3500" b="1" spc="20" dirty="0">
                <a:latin typeface="Times New Roman MT"/>
                <a:ea typeface="Times New Roman MT"/>
                <a:cs typeface="Times New Roman MT"/>
                <a:sym typeface="Times New Roman MT"/>
              </a:rPr>
              <a:t>-Campos et al., 2021).</a:t>
            </a:r>
          </a:p>
          <a:p>
            <a:pPr algn="l">
              <a:lnSpc>
                <a:spcPts val="3254"/>
              </a:lnSpc>
            </a:pPr>
            <a:endParaRPr lang="en-US" sz="3500" b="1" spc="20" dirty="0">
              <a:latin typeface="Times New Roman MT"/>
              <a:ea typeface="Times New Roman MT"/>
              <a:cs typeface="Times New Roman MT"/>
              <a:sym typeface="Times New Roman M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5120000" cy="21384000"/>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l="-16819" t="-2485" r="-110931" b="-3729"/>
            </a:stretch>
          </a:blipFill>
        </p:spPr>
      </p:sp>
      <p:grpSp>
        <p:nvGrpSpPr>
          <p:cNvPr id="3" name="Group 3"/>
          <p:cNvGrpSpPr/>
          <p:nvPr/>
        </p:nvGrpSpPr>
        <p:grpSpPr>
          <a:xfrm>
            <a:off x="2725121" y="3245792"/>
            <a:ext cx="9777613" cy="5787207"/>
            <a:chOff x="0" y="0"/>
            <a:chExt cx="4398444" cy="2603366"/>
          </a:xfrm>
        </p:grpSpPr>
        <p:sp>
          <p:nvSpPr>
            <p:cNvPr id="4" name="Freeform 4"/>
            <p:cNvSpPr/>
            <p:nvPr/>
          </p:nvSpPr>
          <p:spPr>
            <a:xfrm>
              <a:off x="0" y="0"/>
              <a:ext cx="4398444" cy="2603366"/>
            </a:xfrm>
            <a:custGeom>
              <a:avLst/>
              <a:gdLst/>
              <a:ahLst/>
              <a:cxnLst/>
              <a:rect l="l" t="t" r="r" b="b"/>
              <a:pathLst>
                <a:path w="4398444" h="2603366">
                  <a:moveTo>
                    <a:pt x="4398444" y="279400"/>
                  </a:moveTo>
                  <a:lnTo>
                    <a:pt x="4398444" y="0"/>
                  </a:lnTo>
                  <a:lnTo>
                    <a:pt x="0" y="0"/>
                  </a:lnTo>
                  <a:lnTo>
                    <a:pt x="0" y="2603366"/>
                  </a:lnTo>
                  <a:lnTo>
                    <a:pt x="4398444" y="2603366"/>
                  </a:lnTo>
                  <a:lnTo>
                    <a:pt x="4398444" y="279400"/>
                  </a:lnTo>
                  <a:close/>
                  <a:moveTo>
                    <a:pt x="4319704" y="279400"/>
                  </a:moveTo>
                  <a:lnTo>
                    <a:pt x="4319704" y="2524626"/>
                  </a:lnTo>
                  <a:lnTo>
                    <a:pt x="78740" y="2524626"/>
                  </a:lnTo>
                  <a:lnTo>
                    <a:pt x="78740" y="78740"/>
                  </a:lnTo>
                  <a:lnTo>
                    <a:pt x="4319705" y="78740"/>
                  </a:lnTo>
                  <a:lnTo>
                    <a:pt x="4319705" y="279400"/>
                  </a:lnTo>
                  <a:close/>
                </a:path>
              </a:pathLst>
            </a:custGeom>
            <a:solidFill>
              <a:srgbClr val="D62B31"/>
            </a:solidFill>
          </p:spPr>
        </p:sp>
      </p:grpSp>
      <p:sp>
        <p:nvSpPr>
          <p:cNvPr id="11" name="Freeform 11"/>
          <p:cNvSpPr/>
          <p:nvPr/>
        </p:nvSpPr>
        <p:spPr>
          <a:xfrm>
            <a:off x="-77757" y="1771650"/>
            <a:ext cx="6416645" cy="4002002"/>
          </a:xfrm>
          <a:custGeom>
            <a:avLst/>
            <a:gdLst/>
            <a:ahLst/>
            <a:cxnLst/>
            <a:rect l="l" t="t" r="r" b="b"/>
            <a:pathLst>
              <a:path w="6416645" h="4002002">
                <a:moveTo>
                  <a:pt x="0" y="0"/>
                </a:moveTo>
                <a:lnTo>
                  <a:pt x="6416645" y="0"/>
                </a:lnTo>
                <a:lnTo>
                  <a:pt x="6416645" y="4002002"/>
                </a:lnTo>
                <a:lnTo>
                  <a:pt x="0" y="4002002"/>
                </a:lnTo>
                <a:lnTo>
                  <a:pt x="0" y="0"/>
                </a:lnTo>
                <a:close/>
              </a:path>
            </a:pathLst>
          </a:custGeom>
          <a:blipFill>
            <a:blip r:embed="rId3"/>
            <a:stretch>
              <a:fillRect t="-11068"/>
            </a:stretch>
          </a:blipFill>
        </p:spPr>
      </p:sp>
      <p:sp>
        <p:nvSpPr>
          <p:cNvPr id="12" name="Freeform 12"/>
          <p:cNvSpPr/>
          <p:nvPr/>
        </p:nvSpPr>
        <p:spPr>
          <a:xfrm>
            <a:off x="8332566" y="5499582"/>
            <a:ext cx="6780434" cy="4002002"/>
          </a:xfrm>
          <a:custGeom>
            <a:avLst/>
            <a:gdLst/>
            <a:ahLst/>
            <a:cxnLst/>
            <a:rect l="l" t="t" r="r" b="b"/>
            <a:pathLst>
              <a:path w="6780434" h="4002002">
                <a:moveTo>
                  <a:pt x="0" y="0"/>
                </a:moveTo>
                <a:lnTo>
                  <a:pt x="6780434" y="0"/>
                </a:lnTo>
                <a:lnTo>
                  <a:pt x="6780434" y="4002002"/>
                </a:lnTo>
                <a:lnTo>
                  <a:pt x="0" y="4002002"/>
                </a:lnTo>
                <a:lnTo>
                  <a:pt x="0" y="0"/>
                </a:lnTo>
                <a:close/>
              </a:path>
            </a:pathLst>
          </a:custGeom>
          <a:blipFill>
            <a:blip r:embed="rId4"/>
            <a:stretch>
              <a:fillRect l="-31376" t="-61801" r="-4666"/>
            </a:stretch>
          </a:blipFill>
        </p:spPr>
      </p:sp>
      <p:grpSp>
        <p:nvGrpSpPr>
          <p:cNvPr id="5" name="Group 5"/>
          <p:cNvGrpSpPr/>
          <p:nvPr/>
        </p:nvGrpSpPr>
        <p:grpSpPr>
          <a:xfrm>
            <a:off x="619610" y="3418967"/>
            <a:ext cx="13830300" cy="8987901"/>
            <a:chOff x="0" y="171450"/>
            <a:chExt cx="18440400" cy="11983867"/>
          </a:xfrm>
        </p:grpSpPr>
        <p:sp>
          <p:nvSpPr>
            <p:cNvPr id="6" name="TextBox 6"/>
            <p:cNvSpPr txBox="1"/>
            <p:nvPr/>
          </p:nvSpPr>
          <p:spPr>
            <a:xfrm>
              <a:off x="3347941" y="171450"/>
              <a:ext cx="11671300" cy="5183409"/>
            </a:xfrm>
            <a:prstGeom prst="rect">
              <a:avLst/>
            </a:prstGeom>
          </p:spPr>
          <p:txBody>
            <a:bodyPr lIns="0" tIns="0" rIns="0" bIns="0" rtlCol="0" anchor="t">
              <a:spAutoFit/>
            </a:bodyPr>
            <a:lstStyle/>
            <a:p>
              <a:pPr algn="ctr">
                <a:lnSpc>
                  <a:spcPts val="16837"/>
                </a:lnSpc>
              </a:pPr>
              <a:r>
                <a:rPr lang="en-US" sz="15884" spc="317" dirty="0">
                  <a:solidFill>
                    <a:srgbClr val="FFFFFF"/>
                  </a:solidFill>
                  <a:latin typeface="Arvo"/>
                  <a:ea typeface="Arvo"/>
                  <a:cs typeface="Arvo"/>
                  <a:sym typeface="Arvo"/>
                </a:rPr>
                <a:t>It's time</a:t>
              </a:r>
            </a:p>
            <a:p>
              <a:pPr algn="ctr">
                <a:lnSpc>
                  <a:spcPts val="16837"/>
                </a:lnSpc>
              </a:pPr>
              <a:r>
                <a:rPr lang="en-US" sz="15884" spc="317" dirty="0">
                  <a:solidFill>
                    <a:srgbClr val="FFFFFF"/>
                  </a:solidFill>
                  <a:latin typeface="Arvo"/>
                  <a:ea typeface="Arvo"/>
                  <a:cs typeface="Arvo"/>
                  <a:sym typeface="Arvo"/>
                </a:rPr>
                <a:t>to quit</a:t>
              </a:r>
            </a:p>
          </p:txBody>
        </p:sp>
        <p:sp>
          <p:nvSpPr>
            <p:cNvPr id="7" name="TextBox 7"/>
            <p:cNvSpPr txBox="1"/>
            <p:nvPr/>
          </p:nvSpPr>
          <p:spPr>
            <a:xfrm>
              <a:off x="0" y="7692457"/>
              <a:ext cx="18440400" cy="1245140"/>
            </a:xfrm>
            <a:prstGeom prst="rect">
              <a:avLst/>
            </a:prstGeom>
          </p:spPr>
          <p:txBody>
            <a:bodyPr lIns="0" tIns="0" rIns="0" bIns="0" rtlCol="0" anchor="t">
              <a:spAutoFit/>
            </a:bodyPr>
            <a:lstStyle/>
            <a:p>
              <a:pPr algn="ctr">
                <a:lnSpc>
                  <a:spcPts val="7721"/>
                </a:lnSpc>
              </a:pPr>
              <a:r>
                <a:rPr lang="en-US" sz="5515" dirty="0">
                  <a:solidFill>
                    <a:srgbClr val="FFFFFF"/>
                  </a:solidFill>
                  <a:latin typeface="Arvo"/>
                  <a:ea typeface="Arvo"/>
                  <a:cs typeface="Arvo"/>
                  <a:sym typeface="Arvo"/>
                </a:rPr>
                <a:t>It's now or never</a:t>
              </a:r>
            </a:p>
          </p:txBody>
        </p:sp>
        <p:sp>
          <p:nvSpPr>
            <p:cNvPr id="8" name="TextBox 8"/>
            <p:cNvSpPr txBox="1"/>
            <p:nvPr/>
          </p:nvSpPr>
          <p:spPr>
            <a:xfrm>
              <a:off x="0" y="9368400"/>
              <a:ext cx="18440400" cy="2786917"/>
            </a:xfrm>
            <a:prstGeom prst="rect">
              <a:avLst/>
            </a:prstGeom>
          </p:spPr>
          <p:txBody>
            <a:bodyPr lIns="0" tIns="0" rIns="0" bIns="0" rtlCol="0" anchor="t">
              <a:spAutoFit/>
            </a:bodyPr>
            <a:lstStyle/>
            <a:p>
              <a:pPr algn="ctr">
                <a:lnSpc>
                  <a:spcPts val="5638"/>
                </a:lnSpc>
              </a:pPr>
              <a:r>
                <a:rPr lang="en-US" sz="3600" spc="36" dirty="0">
                  <a:solidFill>
                    <a:srgbClr val="FFFFFF"/>
                  </a:solidFill>
                  <a:latin typeface="Montserrat Light"/>
                  <a:ea typeface="Montserrat Light"/>
                  <a:cs typeface="Montserrat Light"/>
                  <a:sym typeface="Montserrat Light"/>
                </a:rPr>
                <a:t>Join hundreds and protect your health, strengthen your relationships, and reclaim your future by quitting tobacco and alcohol </a:t>
              </a:r>
            </a:p>
          </p:txBody>
        </p:sp>
      </p:grpSp>
      <p:grpSp>
        <p:nvGrpSpPr>
          <p:cNvPr id="9" name="Group 9"/>
          <p:cNvGrpSpPr/>
          <p:nvPr/>
        </p:nvGrpSpPr>
        <p:grpSpPr>
          <a:xfrm>
            <a:off x="6640957" y="9993577"/>
            <a:ext cx="1557765" cy="124621"/>
            <a:chOff x="0" y="0"/>
            <a:chExt cx="7937500" cy="635000"/>
          </a:xfrm>
        </p:grpSpPr>
        <p:sp>
          <p:nvSpPr>
            <p:cNvPr id="10" name="Freeform 10"/>
            <p:cNvSpPr/>
            <p:nvPr/>
          </p:nvSpPr>
          <p:spPr>
            <a:xfrm>
              <a:off x="0" y="0"/>
              <a:ext cx="7937500" cy="635000"/>
            </a:xfrm>
            <a:custGeom>
              <a:avLst/>
              <a:gdLst/>
              <a:ahLst/>
              <a:cxnLst/>
              <a:rect l="l" t="t" r="r" b="b"/>
              <a:pathLst>
                <a:path w="7937500" h="635000">
                  <a:moveTo>
                    <a:pt x="0" y="0"/>
                  </a:moveTo>
                  <a:lnTo>
                    <a:pt x="7937500" y="0"/>
                  </a:lnTo>
                  <a:lnTo>
                    <a:pt x="7937500" y="635000"/>
                  </a:lnTo>
                  <a:lnTo>
                    <a:pt x="0" y="635000"/>
                  </a:lnTo>
                  <a:close/>
                </a:path>
              </a:pathLst>
            </a:custGeom>
            <a:solidFill>
              <a:srgbClr val="D62B31"/>
            </a:solidFill>
          </p:spPr>
        </p:sp>
      </p:grpSp>
      <p:sp>
        <p:nvSpPr>
          <p:cNvPr id="13" name="TextBox 13"/>
          <p:cNvSpPr txBox="1"/>
          <p:nvPr/>
        </p:nvSpPr>
        <p:spPr>
          <a:xfrm>
            <a:off x="686089" y="873515"/>
            <a:ext cx="13830300" cy="666988"/>
          </a:xfrm>
          <a:prstGeom prst="rect">
            <a:avLst/>
          </a:prstGeom>
        </p:spPr>
        <p:txBody>
          <a:bodyPr lIns="0" tIns="0" rIns="0" bIns="0" rtlCol="0" anchor="t">
            <a:spAutoFit/>
          </a:bodyPr>
          <a:lstStyle/>
          <a:p>
            <a:pPr algn="ctr">
              <a:lnSpc>
                <a:spcPts val="5638"/>
              </a:lnSpc>
            </a:pPr>
            <a:r>
              <a:rPr lang="en-US" sz="3637" spc="36" dirty="0">
                <a:solidFill>
                  <a:srgbClr val="FFFFFF"/>
                </a:solidFill>
                <a:latin typeface="Montserrat Light"/>
                <a:ea typeface="Montserrat Light"/>
                <a:cs typeface="Montserrat Light"/>
                <a:sym typeface="Montserrat Light"/>
              </a:rPr>
              <a:t>No to Alcohol and Smoke Consumption Campaign</a:t>
            </a:r>
          </a:p>
        </p:txBody>
      </p:sp>
      <p:sp>
        <p:nvSpPr>
          <p:cNvPr id="17" name="Vertical Scroll 16"/>
          <p:cNvSpPr/>
          <p:nvPr/>
        </p:nvSpPr>
        <p:spPr>
          <a:xfrm>
            <a:off x="1294546" y="12592050"/>
            <a:ext cx="5346411" cy="5715000"/>
          </a:xfrm>
          <a:prstGeom prst="verticalScroll">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i="1" dirty="0">
                <a:solidFill>
                  <a:srgbClr val="09090B"/>
                </a:solidFill>
                <a:latin typeface="Times New Roman" pitchFamily="18" charset="0"/>
                <a:cs typeface="Times New Roman" pitchFamily="18" charset="0"/>
              </a:rPr>
              <a:t>Main Activities</a:t>
            </a:r>
          </a:p>
          <a:p>
            <a:pPr marL="342900" indent="-342900">
              <a:buFont typeface="Wingdings" pitchFamily="2" charset="2"/>
              <a:buChar char="ü"/>
            </a:pPr>
            <a:r>
              <a:rPr lang="en-US" sz="2400" dirty="0">
                <a:solidFill>
                  <a:srgbClr val="09090B"/>
                </a:solidFill>
                <a:latin typeface="Times New Roman" pitchFamily="18" charset="0"/>
                <a:cs typeface="Times New Roman" pitchFamily="18" charset="0"/>
              </a:rPr>
              <a:t>Free Quit Workshops</a:t>
            </a:r>
          </a:p>
          <a:p>
            <a:pPr marL="342900" indent="-342900">
              <a:buFont typeface="Wingdings" pitchFamily="2" charset="2"/>
              <a:buChar char="ü"/>
            </a:pPr>
            <a:r>
              <a:rPr lang="en-US" sz="2400" dirty="0">
                <a:solidFill>
                  <a:srgbClr val="09090B"/>
                </a:solidFill>
                <a:latin typeface="Times New Roman" pitchFamily="18" charset="0"/>
                <a:cs typeface="Times New Roman" pitchFamily="18" charset="0"/>
              </a:rPr>
              <a:t>1-on-1 Coaching</a:t>
            </a:r>
          </a:p>
          <a:p>
            <a:pPr marL="342900" indent="-342900">
              <a:buFont typeface="Wingdings" pitchFamily="2" charset="2"/>
              <a:buChar char="ü"/>
            </a:pPr>
            <a:r>
              <a:rPr lang="en-US" sz="2400" dirty="0">
                <a:solidFill>
                  <a:srgbClr val="09090B"/>
                </a:solidFill>
                <a:latin typeface="Times New Roman" pitchFamily="18" charset="0"/>
                <a:cs typeface="Times New Roman" pitchFamily="18" charset="0"/>
              </a:rPr>
              <a:t>Medical Support</a:t>
            </a:r>
          </a:p>
          <a:p>
            <a:pPr marL="342900" indent="-342900">
              <a:buFont typeface="Wingdings" pitchFamily="2" charset="2"/>
              <a:buChar char="ü"/>
            </a:pPr>
            <a:r>
              <a:rPr lang="en-US" sz="2400" dirty="0">
                <a:solidFill>
                  <a:srgbClr val="09090B"/>
                </a:solidFill>
                <a:latin typeface="Times New Roman" pitchFamily="18" charset="0"/>
                <a:cs typeface="Times New Roman" pitchFamily="18" charset="0"/>
              </a:rPr>
              <a:t>Community Challenges</a:t>
            </a:r>
          </a:p>
          <a:p>
            <a:pPr marL="342900" indent="-342900">
              <a:buFont typeface="Wingdings" pitchFamily="2" charset="2"/>
              <a:buChar char="ü"/>
            </a:pPr>
            <a:r>
              <a:rPr lang="en-US" sz="2400" dirty="0">
                <a:solidFill>
                  <a:srgbClr val="09090B"/>
                </a:solidFill>
                <a:latin typeface="Times New Roman" pitchFamily="18" charset="0"/>
                <a:cs typeface="Times New Roman" pitchFamily="18" charset="0"/>
              </a:rPr>
              <a:t>Family Workshops</a:t>
            </a:r>
          </a:p>
          <a:p>
            <a:pPr marL="342900" indent="-342900">
              <a:buFont typeface="Wingdings" pitchFamily="2" charset="2"/>
              <a:buChar char="ü"/>
            </a:pPr>
            <a:r>
              <a:rPr lang="en-US" sz="2400" dirty="0">
                <a:solidFill>
                  <a:srgbClr val="09090B"/>
                </a:solidFill>
                <a:latin typeface="Times New Roman" pitchFamily="18" charset="0"/>
                <a:cs typeface="Times New Roman" pitchFamily="18" charset="0"/>
              </a:rPr>
              <a:t>Awareness Events like Street booths, free health screenings (BP, lung check), testimonies from ex-smokers/drinkers.</a:t>
            </a:r>
            <a:endParaRPr lang="en-US" sz="2400" b="0" i="0" dirty="0">
              <a:solidFill>
                <a:srgbClr val="09090B"/>
              </a:solidFill>
              <a:effectLst/>
              <a:latin typeface="Times New Roman" pitchFamily="18" charset="0"/>
              <a:cs typeface="Times New Roman" pitchFamily="18" charset="0"/>
            </a:endParaRPr>
          </a:p>
        </p:txBody>
      </p:sp>
      <p:sp>
        <p:nvSpPr>
          <p:cNvPr id="15" name="Rectangle 2"/>
          <p:cNvSpPr>
            <a:spLocks noChangeArrowheads="1"/>
          </p:cNvSpPr>
          <p:nvPr/>
        </p:nvSpPr>
        <p:spPr bwMode="auto">
          <a:xfrm>
            <a:off x="0" y="0"/>
            <a:ext cx="15113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Left Brace 18"/>
          <p:cNvSpPr/>
          <p:nvPr/>
        </p:nvSpPr>
        <p:spPr>
          <a:xfrm>
            <a:off x="7389426" y="12630149"/>
            <a:ext cx="876300" cy="5676901"/>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Right Brace 19"/>
          <p:cNvSpPr/>
          <p:nvPr/>
        </p:nvSpPr>
        <p:spPr>
          <a:xfrm>
            <a:off x="13652500" y="12603077"/>
            <a:ext cx="153162" cy="5703973"/>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TextBox 21"/>
          <p:cNvSpPr txBox="1"/>
          <p:nvPr/>
        </p:nvSpPr>
        <p:spPr>
          <a:xfrm flipH="1">
            <a:off x="8332566" y="12859405"/>
            <a:ext cx="5319934" cy="5232202"/>
          </a:xfrm>
          <a:prstGeom prst="rect">
            <a:avLst/>
          </a:prstGeom>
          <a:solidFill>
            <a:schemeClr val="tx2">
              <a:lumMod val="75000"/>
            </a:schemeClr>
          </a:solidFill>
        </p:spPr>
        <p:txBody>
          <a:bodyPr wrap="square" rtlCol="0">
            <a:spAutoFit/>
          </a:bodyPr>
          <a:lstStyle/>
          <a:p>
            <a:pPr algn="ctr"/>
            <a:r>
              <a:rPr lang="en-US" sz="2800" i="1" dirty="0">
                <a:solidFill>
                  <a:schemeClr val="bg1"/>
                </a:solidFill>
              </a:rPr>
              <a:t>Benefits</a:t>
            </a:r>
            <a:r>
              <a:rPr lang="en-US" i="1" dirty="0"/>
              <a:t> </a:t>
            </a:r>
          </a:p>
          <a:p>
            <a:pPr>
              <a:buFont typeface="Arial"/>
              <a:buChar char="•"/>
            </a:pPr>
            <a:r>
              <a:rPr lang="en-US" sz="2400" dirty="0">
                <a:solidFill>
                  <a:schemeClr val="bg1"/>
                </a:solidFill>
                <a:latin typeface="Inter"/>
              </a:rPr>
              <a:t>Health: Lower risk of cancer, heart disease, stroke, and liver damage.</a:t>
            </a:r>
          </a:p>
          <a:p>
            <a:pPr>
              <a:buFont typeface="Arial"/>
              <a:buChar char="•"/>
            </a:pPr>
            <a:r>
              <a:rPr lang="en-US" sz="2400" dirty="0">
                <a:solidFill>
                  <a:schemeClr val="bg1"/>
                </a:solidFill>
                <a:latin typeface="Inter"/>
              </a:rPr>
              <a:t>Mental Well‑being: Reduced anxiety and improved sleep and mood.</a:t>
            </a:r>
          </a:p>
          <a:p>
            <a:pPr>
              <a:buFont typeface="Arial"/>
              <a:buChar char="•"/>
            </a:pPr>
            <a:r>
              <a:rPr lang="en-US" sz="2400" dirty="0">
                <a:solidFill>
                  <a:schemeClr val="bg1"/>
                </a:solidFill>
                <a:latin typeface="Inter"/>
              </a:rPr>
              <a:t>Financial: Save hundreds–thousands yearly by quitting.</a:t>
            </a:r>
          </a:p>
          <a:p>
            <a:pPr>
              <a:buFont typeface="Arial"/>
              <a:buChar char="•"/>
            </a:pPr>
            <a:r>
              <a:rPr lang="en-US" sz="2400" dirty="0">
                <a:solidFill>
                  <a:schemeClr val="bg1"/>
                </a:solidFill>
                <a:latin typeface="Inter"/>
              </a:rPr>
              <a:t>Social: Stronger family bonds and improved social confidence.</a:t>
            </a:r>
          </a:p>
          <a:p>
            <a:pPr>
              <a:buFont typeface="Arial"/>
              <a:buChar char="•"/>
            </a:pPr>
            <a:r>
              <a:rPr lang="en-US" sz="2400" dirty="0">
                <a:solidFill>
                  <a:schemeClr val="bg1"/>
                </a:solidFill>
                <a:latin typeface="Inter"/>
              </a:rPr>
              <a:t>Productivity: Better focus, energy, and performance at work or school.</a:t>
            </a:r>
          </a:p>
          <a:p>
            <a:pPr>
              <a:buFont typeface="Arial"/>
              <a:buChar char="•"/>
            </a:pPr>
            <a:r>
              <a:rPr lang="en-US" sz="2400" dirty="0">
                <a:solidFill>
                  <a:schemeClr val="bg1"/>
                </a:solidFill>
                <a:latin typeface="Inter"/>
              </a:rPr>
              <a:t>Longevity: Greater life expectancy and higher quality of life.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3688980" y="418372"/>
            <a:ext cx="7676947" cy="1388903"/>
            <a:chOff x="0" y="0"/>
            <a:chExt cx="1375622" cy="248876"/>
          </a:xfrm>
        </p:grpSpPr>
        <p:sp>
          <p:nvSpPr>
            <p:cNvPr id="7" name="Freeform 7"/>
            <p:cNvSpPr/>
            <p:nvPr/>
          </p:nvSpPr>
          <p:spPr>
            <a:xfrm>
              <a:off x="0" y="0"/>
              <a:ext cx="1375622" cy="248876"/>
            </a:xfrm>
            <a:custGeom>
              <a:avLst/>
              <a:gdLst/>
              <a:ahLst/>
              <a:cxnLst/>
              <a:rect l="l" t="t" r="r" b="b"/>
              <a:pathLst>
                <a:path w="1375622" h="248876">
                  <a:moveTo>
                    <a:pt x="1296204" y="0"/>
                  </a:moveTo>
                  <a:lnTo>
                    <a:pt x="79418" y="0"/>
                  </a:lnTo>
                  <a:cubicBezTo>
                    <a:pt x="79418" y="43699"/>
                    <a:pt x="44079" y="79418"/>
                    <a:pt x="0" y="79418"/>
                  </a:cubicBezTo>
                  <a:lnTo>
                    <a:pt x="0" y="169458"/>
                  </a:lnTo>
                  <a:cubicBezTo>
                    <a:pt x="43699" y="169458"/>
                    <a:pt x="79418" y="204797"/>
                    <a:pt x="79418" y="248876"/>
                  </a:cubicBezTo>
                  <a:lnTo>
                    <a:pt x="1296204" y="248876"/>
                  </a:lnTo>
                  <a:cubicBezTo>
                    <a:pt x="1296204" y="205176"/>
                    <a:pt x="1331543" y="169458"/>
                    <a:pt x="1375622" y="169458"/>
                  </a:cubicBezTo>
                  <a:lnTo>
                    <a:pt x="1375622" y="79418"/>
                  </a:lnTo>
                  <a:cubicBezTo>
                    <a:pt x="1331923" y="79418"/>
                    <a:pt x="1296204" y="44079"/>
                    <a:pt x="1296204" y="0"/>
                  </a:cubicBezTo>
                  <a:close/>
                </a:path>
              </a:pathLst>
            </a:custGeom>
            <a:solidFill>
              <a:srgbClr val="5170FF"/>
            </a:solidFill>
          </p:spPr>
        </p:sp>
        <p:sp>
          <p:nvSpPr>
            <p:cNvPr id="8" name="TextBox 8"/>
            <p:cNvSpPr txBox="1"/>
            <p:nvPr/>
          </p:nvSpPr>
          <p:spPr>
            <a:xfrm>
              <a:off x="38100" y="28575"/>
              <a:ext cx="1299422" cy="182201"/>
            </a:xfrm>
            <a:prstGeom prst="rect">
              <a:avLst/>
            </a:prstGeom>
          </p:spPr>
          <p:txBody>
            <a:bodyPr lIns="50800" tIns="50800" rIns="50800" bIns="50800" rtlCol="0" anchor="ctr"/>
            <a:lstStyle/>
            <a:p>
              <a:pPr algn="ctr">
                <a:lnSpc>
                  <a:spcPts val="3043"/>
                </a:lnSpc>
              </a:pPr>
              <a:r>
                <a:rPr lang="en-US" sz="2494" b="1" spc="449" dirty="0">
                  <a:solidFill>
                    <a:srgbClr val="000000"/>
                  </a:solidFill>
                  <a:latin typeface="Lato Bold"/>
                  <a:ea typeface="Lato Bold"/>
                  <a:cs typeface="Lato Bold"/>
                  <a:sym typeface="Lato Bold"/>
                </a:rPr>
                <a:t>LOCAL AND INTERNATIONAL PARTNERS </a:t>
              </a:r>
            </a:p>
          </p:txBody>
        </p:sp>
      </p:grpSp>
      <p:sp>
        <p:nvSpPr>
          <p:cNvPr id="11" name="TextBox 10"/>
          <p:cNvSpPr txBox="1"/>
          <p:nvPr/>
        </p:nvSpPr>
        <p:spPr>
          <a:xfrm>
            <a:off x="1003300" y="10077450"/>
            <a:ext cx="12801600" cy="3539430"/>
          </a:xfrm>
          <a:prstGeom prst="rect">
            <a:avLst/>
          </a:prstGeom>
          <a:noFill/>
        </p:spPr>
        <p:txBody>
          <a:bodyPr wrap="square" rtlCol="0">
            <a:spAutoFit/>
          </a:bodyPr>
          <a:lstStyle/>
          <a:p>
            <a:r>
              <a:rPr lang="en-US" sz="2800" b="1" dirty="0">
                <a:latin typeface="Times New Roman" pitchFamily="18" charset="0"/>
                <a:cs typeface="Times New Roman" pitchFamily="18" charset="0"/>
              </a:rPr>
              <a:t>The above partners form part of the local and international  partners in the fight against excessive smoking and alcohol consumption.</a:t>
            </a:r>
          </a:p>
          <a:p>
            <a:r>
              <a:rPr lang="en-US" sz="2800" b="1" dirty="0">
                <a:latin typeface="Times New Roman" pitchFamily="18" charset="0"/>
                <a:cs typeface="Times New Roman" pitchFamily="18" charset="0"/>
              </a:rPr>
              <a:t>Some of their contributions include:</a:t>
            </a:r>
          </a:p>
          <a:p>
            <a:pPr marL="342900" indent="-342900">
              <a:buFont typeface="Arial" pitchFamily="34" charset="0"/>
              <a:buChar char="•"/>
            </a:pPr>
            <a:r>
              <a:rPr lang="en-US" sz="2800" b="1" dirty="0" err="1">
                <a:latin typeface="Times New Roman" pitchFamily="18" charset="0"/>
                <a:cs typeface="Times New Roman" pitchFamily="18" charset="0"/>
              </a:rPr>
              <a:t>Smokefree</a:t>
            </a:r>
            <a:r>
              <a:rPr lang="en-US" sz="2800" b="1" dirty="0">
                <a:latin typeface="Times New Roman" pitchFamily="18" charset="0"/>
                <a:cs typeface="Times New Roman" pitchFamily="18" charset="0"/>
              </a:rPr>
              <a:t> laws have been extremely successful and popular, including among smokers. </a:t>
            </a:r>
          </a:p>
          <a:p>
            <a:pPr marL="342900" indent="-342900">
              <a:buFont typeface="Arial" pitchFamily="34" charset="0"/>
              <a:buChar char="•"/>
            </a:pPr>
            <a:r>
              <a:rPr lang="en-US" sz="2800" b="1" dirty="0">
                <a:latin typeface="Times New Roman" pitchFamily="18" charset="0"/>
                <a:cs typeface="Times New Roman" pitchFamily="18" charset="0"/>
              </a:rPr>
              <a:t>A </a:t>
            </a:r>
            <a:r>
              <a:rPr lang="en-US" sz="2800" b="1" dirty="0" err="1">
                <a:latin typeface="Times New Roman" pitchFamily="18" charset="0"/>
                <a:cs typeface="Times New Roman" pitchFamily="18" charset="0"/>
              </a:rPr>
              <a:t>YouGov</a:t>
            </a:r>
            <a:r>
              <a:rPr lang="en-US" sz="2800" b="1" dirty="0">
                <a:latin typeface="Times New Roman" pitchFamily="18" charset="0"/>
                <a:cs typeface="Times New Roman" pitchFamily="18" charset="0"/>
              </a:rPr>
              <a:t> survey commissioned by ASH in 2014, found that 82% of adults in Great Britain support </a:t>
            </a:r>
            <a:r>
              <a:rPr lang="en-US" sz="2800" b="1" dirty="0" err="1">
                <a:latin typeface="Times New Roman" pitchFamily="18" charset="0"/>
                <a:cs typeface="Times New Roman" pitchFamily="18" charset="0"/>
              </a:rPr>
              <a:t>smokefree</a:t>
            </a:r>
            <a:r>
              <a:rPr lang="en-US" sz="2800" b="1" dirty="0">
                <a:latin typeface="Times New Roman" pitchFamily="18" charset="0"/>
                <a:cs typeface="Times New Roman" pitchFamily="18" charset="0"/>
              </a:rPr>
              <a:t> laws. This includes 54% of smokers (Smokefree action, </a:t>
            </a:r>
            <a:r>
              <a:rPr lang="en-US" sz="2800" b="1" dirty="0" err="1">
                <a:latin typeface="Times New Roman" pitchFamily="18" charset="0"/>
                <a:cs typeface="Times New Roman" pitchFamily="18" charset="0"/>
              </a:rPr>
              <a:t>N.d</a:t>
            </a:r>
            <a:r>
              <a:rPr lang="en-US" sz="2800" b="1" dirty="0">
                <a:latin typeface="Times New Roman" pitchFamily="18" charset="0"/>
                <a:cs typeface="Times New Roman" pitchFamily="18" charset="0"/>
              </a:rPr>
              <a:t>). Only 8% of adults oppose the laws.</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8592" y="6953250"/>
            <a:ext cx="3438358" cy="2449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Rectangle 16"/>
          <p:cNvSpPr/>
          <p:nvPr/>
        </p:nvSpPr>
        <p:spPr>
          <a:xfrm>
            <a:off x="4347796" y="2381250"/>
            <a:ext cx="5427556" cy="4572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Times New Roman" pitchFamily="18" charset="0"/>
                <a:cs typeface="Times New Roman" pitchFamily="18" charset="0"/>
              </a:rPr>
              <a:t>Collaborators</a:t>
            </a:r>
            <a:endParaRPr lang="en-GB" sz="2400" dirty="0">
              <a:latin typeface="Times New Roman" pitchFamily="18" charset="0"/>
              <a:cs typeface="Times New Roman" pitchFamily="18" charset="0"/>
            </a:endParaRPr>
          </a:p>
        </p:txBody>
      </p:sp>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15450" y="3323808"/>
            <a:ext cx="6111402" cy="2449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53643" y="2999749"/>
            <a:ext cx="3688257" cy="2652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478592" y="14192250"/>
            <a:ext cx="11945307" cy="3539430"/>
          </a:xfrm>
          <a:prstGeom prst="rect">
            <a:avLst/>
          </a:prstGeom>
          <a:noFill/>
        </p:spPr>
        <p:txBody>
          <a:bodyPr wrap="square" rtlCol="0">
            <a:spAutoFit/>
          </a:bodyPr>
          <a:lstStyle/>
          <a:p>
            <a:pPr lvl="0" algn="ctr"/>
            <a:r>
              <a:rPr lang="en-US" sz="2800" b="1" dirty="0">
                <a:solidFill>
                  <a:srgbClr val="C00000"/>
                </a:solidFill>
                <a:latin typeface="Times New Roman" pitchFamily="18" charset="0"/>
                <a:cs typeface="Times New Roman" pitchFamily="18" charset="0"/>
              </a:rPr>
              <a:t>Objective of the Campaign</a:t>
            </a:r>
          </a:p>
          <a:p>
            <a:pPr lvl="0"/>
            <a:r>
              <a:rPr lang="en-US" sz="2800" b="1" dirty="0">
                <a:solidFill>
                  <a:prstClr val="black"/>
                </a:solidFill>
                <a:latin typeface="Times New Roman" pitchFamily="18" charset="0"/>
                <a:cs typeface="Times New Roman" pitchFamily="18" charset="0"/>
              </a:rPr>
              <a:t>Their objective is to reduce the  harm caused by smoking and alcohol consumption from society.  For example, some of their campaign such as the in-door ban on smoking is to prevent second-hand smoking effects which affect non smokers. While the display at point of sale is to educate the public on the harm smoking does while deterring the sale of alcohol to the young. </a:t>
            </a:r>
          </a:p>
          <a:p>
            <a:pPr lvl="0"/>
            <a:r>
              <a:rPr lang="en-US" sz="2800" b="1" dirty="0">
                <a:solidFill>
                  <a:prstClr val="black"/>
                </a:solidFill>
                <a:latin typeface="Times New Roman" pitchFamily="18" charset="0"/>
                <a:cs typeface="Times New Roman" pitchFamily="18" charset="0"/>
              </a:rPr>
              <a:t>This campaign can also be incorporated in future anti-smoke and alcohol consumption</a:t>
            </a:r>
            <a:endParaRPr lang="en-GB" sz="2000" b="1" dirty="0">
              <a:solidFill>
                <a:prstClr val="black"/>
              </a:solidFill>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Punched Tape 1"/>
          <p:cNvSpPr/>
          <p:nvPr/>
        </p:nvSpPr>
        <p:spPr>
          <a:xfrm>
            <a:off x="4965700" y="1669261"/>
            <a:ext cx="4572000" cy="1109472"/>
          </a:xfrm>
          <a:prstGeom prst="flowChartPunchedTap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RESOURCES</a:t>
            </a:r>
            <a:endParaRPr lang="en-GB" sz="2800" dirty="0"/>
          </a:p>
        </p:txBody>
      </p:sp>
      <p:sp>
        <p:nvSpPr>
          <p:cNvPr id="3" name="TextBox 2"/>
          <p:cNvSpPr txBox="1"/>
          <p:nvPr/>
        </p:nvSpPr>
        <p:spPr>
          <a:xfrm>
            <a:off x="6662821" y="3371850"/>
            <a:ext cx="7162800" cy="5632311"/>
          </a:xfrm>
          <a:prstGeom prst="rect">
            <a:avLst/>
          </a:prstGeom>
          <a:noFill/>
        </p:spPr>
        <p:txBody>
          <a:bodyPr wrap="square" rtlCol="0">
            <a:spAutoFit/>
          </a:bodyPr>
          <a:lstStyle/>
          <a:p>
            <a:pPr algn="ctr"/>
            <a:r>
              <a:rPr lang="en-US" sz="2400" b="1" dirty="0">
                <a:latin typeface="Times New Roman" pitchFamily="18" charset="0"/>
                <a:cs typeface="Times New Roman" pitchFamily="18" charset="0"/>
              </a:rPr>
              <a:t>PEOPLE</a:t>
            </a:r>
          </a:p>
          <a:p>
            <a:pPr marL="342900" indent="-342900">
              <a:buFont typeface="Wingdings" pitchFamily="2" charset="2"/>
              <a:buChar char="v"/>
            </a:pPr>
            <a:r>
              <a:rPr lang="en-US" sz="2800" b="1" dirty="0">
                <a:latin typeface="Times New Roman" pitchFamily="18" charset="0"/>
                <a:cs typeface="Times New Roman" pitchFamily="18" charset="0"/>
              </a:rPr>
              <a:t>People play a crucial point in the campaign. The campaign will incorporate people from all genders, starting from the age of 18-25 years since smoking and alcohol consumption start early. </a:t>
            </a:r>
          </a:p>
          <a:p>
            <a:pPr marL="342900" indent="-342900">
              <a:buFont typeface="Wingdings" pitchFamily="2" charset="2"/>
              <a:buChar char="v"/>
            </a:pPr>
            <a:r>
              <a:rPr lang="en-US" sz="2800" b="1" dirty="0">
                <a:latin typeface="Times New Roman" pitchFamily="18" charset="0"/>
                <a:cs typeface="Times New Roman" pitchFamily="18" charset="0"/>
              </a:rPr>
              <a:t>The group will also include professionals such as counselors who provide counsel to those seeking to quit, experts on diseases such as cancer who will talk on the harmful effects of smoking and excessive consumption of alcohol , and recovering addicts who will give testimonials.</a:t>
            </a:r>
            <a:endParaRPr lang="en-GB" sz="2800" b="1" dirty="0">
              <a:latin typeface="Times New Roman" pitchFamily="18" charset="0"/>
              <a:cs typeface="Times New Roman" pitchFamily="18"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0500" y="3371850"/>
            <a:ext cx="4760913" cy="541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9224" y="9620250"/>
            <a:ext cx="58293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894305" y="9004161"/>
            <a:ext cx="4724400" cy="4832092"/>
          </a:xfrm>
          <a:prstGeom prst="rect">
            <a:avLst/>
          </a:prstGeom>
          <a:noFill/>
        </p:spPr>
        <p:txBody>
          <a:bodyPr wrap="square" rtlCol="0">
            <a:spAutoFit/>
          </a:bodyPr>
          <a:lstStyle/>
          <a:p>
            <a:pPr algn="ctr"/>
            <a:r>
              <a:rPr lang="en-US" sz="2800" b="1" dirty="0">
                <a:latin typeface="Times New Roman" pitchFamily="18" charset="0"/>
                <a:cs typeface="Times New Roman" pitchFamily="18" charset="0"/>
              </a:rPr>
              <a:t>FUNDING</a:t>
            </a:r>
          </a:p>
          <a:p>
            <a:pPr marL="457200" indent="-457200">
              <a:buFont typeface="Wingdings" pitchFamily="2" charset="2"/>
              <a:buChar char="v"/>
            </a:pPr>
            <a:r>
              <a:rPr lang="en-US" sz="2800" b="1" dirty="0">
                <a:latin typeface="Times New Roman" pitchFamily="18" charset="0"/>
                <a:cs typeface="Times New Roman" pitchFamily="18" charset="0"/>
              </a:rPr>
              <a:t>Funding from the collaborators, political parties, and private institutions help drive the objectives of the campaign. </a:t>
            </a:r>
          </a:p>
          <a:p>
            <a:pPr marL="457200" indent="-457200">
              <a:buFont typeface="Wingdings" pitchFamily="2" charset="2"/>
              <a:buChar char="v"/>
            </a:pPr>
            <a:r>
              <a:rPr lang="en-US" sz="2800" b="1" dirty="0">
                <a:latin typeface="Times New Roman" pitchFamily="18" charset="0"/>
                <a:cs typeface="Times New Roman" pitchFamily="18" charset="0"/>
              </a:rPr>
              <a:t>The campaign will also include onsite donations for those willing to help in the cause.</a:t>
            </a:r>
            <a:endParaRPr lang="en-GB" sz="2800" b="1" dirty="0">
              <a:latin typeface="Times New Roman" pitchFamily="18" charset="0"/>
              <a:cs typeface="Times New Roman" pitchFamily="18" charset="0"/>
            </a:endParaRPr>
          </a:p>
        </p:txBody>
      </p:sp>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2843" y="13811250"/>
            <a:ext cx="6187324" cy="582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8699500" y="14954250"/>
            <a:ext cx="4343400" cy="5539978"/>
          </a:xfrm>
          <a:prstGeom prst="rect">
            <a:avLst/>
          </a:prstGeom>
          <a:noFill/>
        </p:spPr>
        <p:txBody>
          <a:bodyPr wrap="square" rtlCol="0">
            <a:spAutoFit/>
          </a:bodyPr>
          <a:lstStyle/>
          <a:p>
            <a:pPr algn="ctr"/>
            <a:r>
              <a:rPr lang="en-US" sz="2800" b="1" dirty="0">
                <a:latin typeface="Times New Roman" pitchFamily="18" charset="0"/>
                <a:cs typeface="Times New Roman" pitchFamily="18" charset="0"/>
              </a:rPr>
              <a:t>COMMUNICATION TOOLS</a:t>
            </a:r>
          </a:p>
          <a:p>
            <a:pPr marL="342900" indent="-342900">
              <a:buFont typeface="Wingdings" pitchFamily="2" charset="2"/>
              <a:buChar char="v"/>
            </a:pPr>
            <a:r>
              <a:rPr lang="en-US" sz="2800" b="1" dirty="0">
                <a:latin typeface="Times New Roman" pitchFamily="18" charset="0"/>
                <a:cs typeface="Times New Roman" pitchFamily="18" charset="0"/>
              </a:rPr>
              <a:t>To facilitate the transmission of information related to the campaign to the public .</a:t>
            </a:r>
          </a:p>
          <a:p>
            <a:pPr marL="342900" indent="-342900">
              <a:buFont typeface="Wingdings" pitchFamily="2" charset="2"/>
              <a:buChar char="v"/>
            </a:pPr>
            <a:r>
              <a:rPr lang="en-US" sz="2800" b="1" dirty="0">
                <a:latin typeface="Times New Roman" pitchFamily="18" charset="0"/>
                <a:cs typeface="Times New Roman" pitchFamily="18" charset="0"/>
              </a:rPr>
              <a:t>Various communication tools will be utilized. These include pamphlets  and brochures to digital platforms.</a:t>
            </a:r>
          </a:p>
          <a:p>
            <a:endParaRPr lang="en-GB" b="1" dirty="0"/>
          </a:p>
        </p:txBody>
      </p:sp>
    </p:spTree>
    <p:extLst>
      <p:ext uri="{BB962C8B-B14F-4D97-AF65-F5344CB8AC3E}">
        <p14:creationId xmlns:p14="http://schemas.microsoft.com/office/powerpoint/2010/main" val="1363452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500" y="1619250"/>
            <a:ext cx="13601700" cy="1463040"/>
          </a:xfrm>
        </p:spPr>
        <p:txBody>
          <a:bodyPr/>
          <a:lstStyle/>
          <a:p>
            <a:r>
              <a:rPr lang="en-US" sz="4000" dirty="0">
                <a:latin typeface="Times New Roman" pitchFamily="18" charset="0"/>
                <a:cs typeface="Times New Roman" pitchFamily="18" charset="0"/>
              </a:rPr>
              <a:t>References </a:t>
            </a:r>
            <a:endParaRPr lang="en-GB" sz="4000" dirty="0">
              <a:latin typeface="Times New Roman" pitchFamily="18" charset="0"/>
              <a:cs typeface="Times New Roman" pitchFamily="18" charset="0"/>
            </a:endParaRPr>
          </a:p>
        </p:txBody>
      </p:sp>
      <p:sp>
        <p:nvSpPr>
          <p:cNvPr id="3" name="Content Placeholder 2"/>
          <p:cNvSpPr>
            <a:spLocks noGrp="1"/>
          </p:cNvSpPr>
          <p:nvPr>
            <p:ph idx="1"/>
          </p:nvPr>
        </p:nvSpPr>
        <p:spPr>
          <a:xfrm>
            <a:off x="698500" y="3371850"/>
            <a:ext cx="13601700" cy="14105918"/>
          </a:xfrm>
        </p:spPr>
        <p:txBody>
          <a:bodyPr>
            <a:normAutofit/>
          </a:bodyPr>
          <a:lstStyle/>
          <a:p>
            <a:pPr marL="0" indent="-457200">
              <a:buNone/>
            </a:pPr>
            <a:r>
              <a:rPr lang="en-US" sz="2800" dirty="0">
                <a:solidFill>
                  <a:schemeClr val="tx1"/>
                </a:solidFill>
                <a:latin typeface="Times New Roman" pitchFamily="18" charset="0"/>
                <a:cs typeface="Times New Roman" pitchFamily="18" charset="0"/>
              </a:rPr>
              <a:t>Andrade, E. L., Evans, W. D., Barrett, N., Edberg, M., &amp; Cleary, S. (2018) ‘Design, 	implementation, and monitoring of the </a:t>
            </a:r>
            <a:r>
              <a:rPr lang="en-US" sz="2800" i="1" dirty="0" err="1">
                <a:solidFill>
                  <a:schemeClr val="tx1"/>
                </a:solidFill>
                <a:latin typeface="Times New Roman" pitchFamily="18" charset="0"/>
                <a:cs typeface="Times New Roman" pitchFamily="18" charset="0"/>
              </a:rPr>
              <a:t>adelante</a:t>
            </a:r>
            <a:r>
              <a:rPr lang="en-US" sz="2800" dirty="0">
                <a:solidFill>
                  <a:schemeClr val="tx1"/>
                </a:solidFill>
                <a:latin typeface="Times New Roman" pitchFamily="18" charset="0"/>
                <a:cs typeface="Times New Roman" pitchFamily="18" charset="0"/>
              </a:rPr>
              <a:t> community social 	marketing campaign’, </a:t>
            </a:r>
            <a:r>
              <a:rPr lang="en-US" sz="2800" i="1" dirty="0">
                <a:solidFill>
                  <a:schemeClr val="tx1"/>
                </a:solidFill>
                <a:latin typeface="Times New Roman" pitchFamily="18" charset="0"/>
                <a:cs typeface="Times New Roman" pitchFamily="18" charset="0"/>
              </a:rPr>
              <a:t>Health Education Research</a:t>
            </a:r>
            <a:r>
              <a:rPr lang="en-US" sz="2800" dirty="0">
                <a:solidFill>
                  <a:schemeClr val="tx1"/>
                </a:solidFill>
                <a:latin typeface="Times New Roman" pitchFamily="18" charset="0"/>
                <a:cs typeface="Times New Roman" pitchFamily="18" charset="0"/>
              </a:rPr>
              <a:t>. Available at: 	https://doi.org/10.1093/her/cyx076</a:t>
            </a:r>
            <a:endParaRPr lang="en-GB" sz="2800" dirty="0">
              <a:solidFill>
                <a:schemeClr val="tx1"/>
              </a:solidFill>
              <a:latin typeface="Times New Roman" pitchFamily="18" charset="0"/>
              <a:cs typeface="Times New Roman" pitchFamily="18" charset="0"/>
            </a:endParaRPr>
          </a:p>
          <a:p>
            <a:pPr marL="0" indent="-457200">
              <a:buNone/>
            </a:pPr>
            <a:r>
              <a:rPr lang="en-US" sz="2800" dirty="0" err="1">
                <a:solidFill>
                  <a:schemeClr val="tx1"/>
                </a:solidFill>
                <a:latin typeface="Times New Roman" pitchFamily="18" charset="0"/>
                <a:cs typeface="Times New Roman" pitchFamily="18" charset="0"/>
              </a:rPr>
              <a:t>Cobos</a:t>
            </a:r>
            <a:r>
              <a:rPr lang="en-US" sz="2800" dirty="0">
                <a:solidFill>
                  <a:schemeClr val="tx1"/>
                </a:solidFill>
                <a:latin typeface="Times New Roman" pitchFamily="18" charset="0"/>
                <a:cs typeface="Times New Roman" pitchFamily="18" charset="0"/>
              </a:rPr>
              <a:t>-Campos, R., Mar, J., </a:t>
            </a:r>
            <a:r>
              <a:rPr lang="en-US" sz="2800" dirty="0" err="1">
                <a:solidFill>
                  <a:schemeClr val="tx1"/>
                </a:solidFill>
                <a:latin typeface="Times New Roman" pitchFamily="18" charset="0"/>
                <a:cs typeface="Times New Roman" pitchFamily="18" charset="0"/>
              </a:rPr>
              <a:t>Apiñaniz</a:t>
            </a:r>
            <a:r>
              <a:rPr lang="en-US" sz="2800" dirty="0">
                <a:solidFill>
                  <a:schemeClr val="tx1"/>
                </a:solidFill>
                <a:latin typeface="Times New Roman" pitchFamily="18" charset="0"/>
                <a:cs typeface="Times New Roman" pitchFamily="18" charset="0"/>
              </a:rPr>
              <a:t>, A., </a:t>
            </a:r>
            <a:r>
              <a:rPr lang="en-US" sz="2800" dirty="0" err="1">
                <a:solidFill>
                  <a:schemeClr val="tx1"/>
                </a:solidFill>
                <a:latin typeface="Times New Roman" pitchFamily="18" charset="0"/>
                <a:cs typeface="Times New Roman" pitchFamily="18" charset="0"/>
              </a:rPr>
              <a:t>Lafuente</a:t>
            </a:r>
            <a:r>
              <a:rPr lang="en-US" sz="2800" dirty="0">
                <a:solidFill>
                  <a:schemeClr val="tx1"/>
                </a:solidFill>
                <a:latin typeface="Times New Roman" pitchFamily="18" charset="0"/>
                <a:cs typeface="Times New Roman" pitchFamily="18" charset="0"/>
              </a:rPr>
              <a:t>, A.S., </a:t>
            </a:r>
            <a:r>
              <a:rPr lang="en-US" sz="2800" dirty="0" err="1">
                <a:solidFill>
                  <a:schemeClr val="tx1"/>
                </a:solidFill>
                <a:latin typeface="Times New Roman" pitchFamily="18" charset="0"/>
                <a:cs typeface="Times New Roman" pitchFamily="18" charset="0"/>
              </a:rPr>
              <a:t>Parraza</a:t>
            </a:r>
            <a:r>
              <a:rPr lang="en-US" sz="2800" dirty="0">
                <a:solidFill>
                  <a:schemeClr val="tx1"/>
                </a:solidFill>
                <a:latin typeface="Times New Roman" pitchFamily="18" charset="0"/>
                <a:cs typeface="Times New Roman" pitchFamily="18" charset="0"/>
              </a:rPr>
              <a:t>, N., </a:t>
            </a:r>
            <a:r>
              <a:rPr lang="en-US" sz="2800" dirty="0" err="1">
                <a:solidFill>
                  <a:schemeClr val="tx1"/>
                </a:solidFill>
                <a:latin typeface="Times New Roman" pitchFamily="18" charset="0"/>
                <a:cs typeface="Times New Roman" pitchFamily="18" charset="0"/>
              </a:rPr>
              <a:t>Orive</a:t>
            </a:r>
            <a:r>
              <a:rPr lang="en-US" sz="2800" dirty="0">
                <a:solidFill>
                  <a:schemeClr val="tx1"/>
                </a:solidFill>
                <a:latin typeface="Times New Roman" pitchFamily="18" charset="0"/>
                <a:cs typeface="Times New Roman" pitchFamily="18" charset="0"/>
              </a:rPr>
              <a:t>, G., &amp; </a:t>
            </a:r>
            <a:r>
              <a:rPr lang="en-US" sz="2800" dirty="0" err="1">
                <a:solidFill>
                  <a:schemeClr val="tx1"/>
                </a:solidFill>
                <a:latin typeface="Times New Roman" pitchFamily="18" charset="0"/>
                <a:cs typeface="Times New Roman" pitchFamily="18" charset="0"/>
              </a:rPr>
              <a:t>Aizpuru</a:t>
            </a:r>
            <a:r>
              <a:rPr lang="en-US" sz="2800" dirty="0">
                <a:solidFill>
                  <a:schemeClr val="tx1"/>
                </a:solidFill>
                <a:latin typeface="Times New Roman" pitchFamily="18" charset="0"/>
                <a:cs typeface="Times New Roman" pitchFamily="18" charset="0"/>
              </a:rPr>
              <a:t>, 	F.  (2021) ’Cost-effectiveness analysis of text messaging to support health 	advice for smoking cessation’, </a:t>
            </a:r>
            <a:r>
              <a:rPr lang="en-US" sz="2800" i="1" dirty="0">
                <a:solidFill>
                  <a:schemeClr val="tx1"/>
                </a:solidFill>
                <a:latin typeface="Times New Roman" pitchFamily="18" charset="0"/>
                <a:cs typeface="Times New Roman" pitchFamily="18" charset="0"/>
              </a:rPr>
              <a:t>Cost </a:t>
            </a:r>
            <a:r>
              <a:rPr lang="en-US" sz="2800" i="1" dirty="0" err="1">
                <a:solidFill>
                  <a:schemeClr val="tx1"/>
                </a:solidFill>
                <a:latin typeface="Times New Roman" pitchFamily="18" charset="0"/>
                <a:cs typeface="Times New Roman" pitchFamily="18" charset="0"/>
              </a:rPr>
              <a:t>Eff</a:t>
            </a:r>
            <a:r>
              <a:rPr lang="en-US" sz="2800" i="1" dirty="0">
                <a:solidFill>
                  <a:schemeClr val="tx1"/>
                </a:solidFill>
                <a:latin typeface="Times New Roman" pitchFamily="18" charset="0"/>
                <a:cs typeface="Times New Roman" pitchFamily="18" charset="0"/>
              </a:rPr>
              <a:t> </a:t>
            </a:r>
            <a:r>
              <a:rPr lang="en-US" sz="2800" i="1" dirty="0" err="1">
                <a:solidFill>
                  <a:schemeClr val="tx1"/>
                </a:solidFill>
                <a:latin typeface="Times New Roman" pitchFamily="18" charset="0"/>
                <a:cs typeface="Times New Roman" pitchFamily="18" charset="0"/>
              </a:rPr>
              <a:t>Resour</a:t>
            </a:r>
            <a:r>
              <a:rPr lang="en-US" sz="2800" i="1" dirty="0">
                <a:solidFill>
                  <a:schemeClr val="tx1"/>
                </a:solidFill>
                <a:latin typeface="Times New Roman" pitchFamily="18" charset="0"/>
                <a:cs typeface="Times New Roman" pitchFamily="18" charset="0"/>
              </a:rPr>
              <a:t> </a:t>
            </a:r>
            <a:r>
              <a:rPr lang="en-US" sz="2800" i="1" dirty="0" err="1">
                <a:solidFill>
                  <a:schemeClr val="tx1"/>
                </a:solidFill>
                <a:latin typeface="Times New Roman" pitchFamily="18" charset="0"/>
                <a:cs typeface="Times New Roman" pitchFamily="18" charset="0"/>
              </a:rPr>
              <a:t>Alloc</a:t>
            </a:r>
            <a:r>
              <a:rPr lang="en-US" sz="2800" dirty="0">
                <a:solidFill>
                  <a:schemeClr val="tx1"/>
                </a:solidFill>
                <a:latin typeface="Times New Roman" pitchFamily="18" charset="0"/>
                <a:cs typeface="Times New Roman" pitchFamily="18" charset="0"/>
              </a:rPr>
              <a:t> 19, 9. 	Available at: https://doi.org/10.1186/s12962-021-00262-	y</a:t>
            </a:r>
          </a:p>
          <a:p>
            <a:pPr marL="0" indent="-457200">
              <a:buNone/>
            </a:pPr>
            <a:r>
              <a:rPr lang="en-US" sz="2800" dirty="0">
                <a:solidFill>
                  <a:schemeClr val="tx1"/>
                </a:solidFill>
                <a:latin typeface="Times New Roman" pitchFamily="18" charset="0"/>
                <a:cs typeface="Times New Roman" pitchFamily="18" charset="0"/>
              </a:rPr>
              <a:t>Perelman, J., </a:t>
            </a:r>
            <a:r>
              <a:rPr lang="en-US" sz="2800" dirty="0" err="1">
                <a:solidFill>
                  <a:schemeClr val="tx1"/>
                </a:solidFill>
                <a:latin typeface="Times New Roman" pitchFamily="18" charset="0"/>
                <a:cs typeface="Times New Roman" pitchFamily="18" charset="0"/>
              </a:rPr>
              <a:t>Leão</a:t>
            </a:r>
            <a:r>
              <a:rPr lang="en-US" sz="2800" dirty="0">
                <a:solidFill>
                  <a:schemeClr val="tx1"/>
                </a:solidFill>
                <a:latin typeface="Times New Roman" pitchFamily="18" charset="0"/>
                <a:cs typeface="Times New Roman" pitchFamily="18" charset="0"/>
              </a:rPr>
              <a:t>, T., and </a:t>
            </a:r>
            <a:r>
              <a:rPr lang="en-US" sz="2800" dirty="0" err="1">
                <a:solidFill>
                  <a:schemeClr val="tx1"/>
                </a:solidFill>
                <a:latin typeface="Times New Roman" pitchFamily="18" charset="0"/>
                <a:cs typeface="Times New Roman" pitchFamily="18" charset="0"/>
              </a:rPr>
              <a:t>Kunst</a:t>
            </a:r>
            <a:r>
              <a:rPr lang="en-US" sz="2800" dirty="0">
                <a:solidFill>
                  <a:schemeClr val="tx1"/>
                </a:solidFill>
                <a:latin typeface="Times New Roman" pitchFamily="18" charset="0"/>
                <a:cs typeface="Times New Roman" pitchFamily="18" charset="0"/>
              </a:rPr>
              <a:t>, A. E. (2018) ‘Cost-effectiveness of tobacco control 	policies and  </a:t>
            </a:r>
            <a:r>
              <a:rPr lang="en-US" sz="2800" dirty="0" err="1">
                <a:solidFill>
                  <a:schemeClr val="tx1"/>
                </a:solidFill>
                <a:latin typeface="Times New Roman" pitchFamily="18" charset="0"/>
                <a:cs typeface="Times New Roman" pitchFamily="18" charset="0"/>
              </a:rPr>
              <a:t>programmes</a:t>
            </a:r>
            <a:r>
              <a:rPr lang="en-US" sz="2800" dirty="0">
                <a:solidFill>
                  <a:schemeClr val="tx1"/>
                </a:solidFill>
                <a:latin typeface="Times New Roman" pitchFamily="18" charset="0"/>
                <a:cs typeface="Times New Roman" pitchFamily="18" charset="0"/>
              </a:rPr>
              <a:t> targeting adolescents: a systematic review’, 	</a:t>
            </a:r>
            <a:r>
              <a:rPr lang="en-US" sz="2800" i="1" dirty="0">
                <a:solidFill>
                  <a:schemeClr val="tx1"/>
                </a:solidFill>
                <a:latin typeface="Times New Roman" pitchFamily="18" charset="0"/>
                <a:cs typeface="Times New Roman" pitchFamily="18" charset="0"/>
              </a:rPr>
              <a:t>European Journal of  Public Health</a:t>
            </a:r>
            <a:r>
              <a:rPr lang="en-US" sz="2800" dirty="0">
                <a:solidFill>
                  <a:schemeClr val="tx1"/>
                </a:solidFill>
                <a:latin typeface="Times New Roman" pitchFamily="18" charset="0"/>
                <a:cs typeface="Times New Roman" pitchFamily="18" charset="0"/>
              </a:rPr>
              <a:t>,  28,  1, pp.39–43. Available at: 	https://doi.org/10.1093/eurpub/ckx215</a:t>
            </a:r>
          </a:p>
          <a:p>
            <a:pPr marL="0" indent="-457200">
              <a:buNone/>
            </a:pPr>
            <a:r>
              <a:rPr lang="en-US" sz="2800" dirty="0">
                <a:solidFill>
                  <a:schemeClr val="tx1"/>
                </a:solidFill>
                <a:latin typeface="Times New Roman" pitchFamily="18" charset="0"/>
                <a:cs typeface="Times New Roman" pitchFamily="18" charset="0"/>
              </a:rPr>
              <a:t>Smokefree Action. (</a:t>
            </a:r>
            <a:r>
              <a:rPr lang="en-US" sz="2800" dirty="0" err="1">
                <a:solidFill>
                  <a:schemeClr val="tx1"/>
                </a:solidFill>
                <a:latin typeface="Times New Roman" pitchFamily="18" charset="0"/>
                <a:cs typeface="Times New Roman" pitchFamily="18" charset="0"/>
              </a:rPr>
              <a:t>N.d</a:t>
            </a:r>
            <a:r>
              <a:rPr lang="en-US" sz="2800" dirty="0">
                <a:solidFill>
                  <a:schemeClr val="tx1"/>
                </a:solidFill>
                <a:latin typeface="Times New Roman" pitchFamily="18" charset="0"/>
                <a:cs typeface="Times New Roman" pitchFamily="18" charset="0"/>
              </a:rPr>
              <a:t>) ‘Previous campaigns’, Available at: 	https://www.smokefreeaction.org.uk/about/members</a:t>
            </a:r>
          </a:p>
          <a:p>
            <a:pPr marL="0" indent="-457200">
              <a:buNone/>
            </a:pPr>
            <a:r>
              <a:rPr lang="en-GB" sz="2800" dirty="0">
                <a:solidFill>
                  <a:schemeClr val="tx1"/>
                </a:solidFill>
                <a:latin typeface="Times New Roman" pitchFamily="18" charset="0"/>
                <a:cs typeface="Times New Roman" pitchFamily="18" charset="0"/>
              </a:rPr>
              <a:t>Young, B., Lewis, S., </a:t>
            </a:r>
            <a:r>
              <a:rPr lang="en-GB" sz="2800" dirty="0" err="1">
                <a:solidFill>
                  <a:schemeClr val="tx1"/>
                </a:solidFill>
                <a:latin typeface="Times New Roman" pitchFamily="18" charset="0"/>
                <a:cs typeface="Times New Roman" pitchFamily="18" charset="0"/>
              </a:rPr>
              <a:t>Katikireddi</a:t>
            </a:r>
            <a:r>
              <a:rPr lang="en-GB" sz="2800" dirty="0">
                <a:solidFill>
                  <a:schemeClr val="tx1"/>
                </a:solidFill>
                <a:latin typeface="Times New Roman" pitchFamily="18" charset="0"/>
                <a:cs typeface="Times New Roman" pitchFamily="18" charset="0"/>
              </a:rPr>
              <a:t>, S. V., </a:t>
            </a:r>
            <a:r>
              <a:rPr lang="en-GB" sz="2800" dirty="0" err="1">
                <a:solidFill>
                  <a:schemeClr val="tx1"/>
                </a:solidFill>
                <a:latin typeface="Times New Roman" pitchFamily="18" charset="0"/>
                <a:cs typeface="Times New Roman" pitchFamily="18" charset="0"/>
              </a:rPr>
              <a:t>Bauld</a:t>
            </a:r>
            <a:r>
              <a:rPr lang="en-GB" sz="2800" dirty="0">
                <a:solidFill>
                  <a:schemeClr val="tx1"/>
                </a:solidFill>
                <a:latin typeface="Times New Roman" pitchFamily="18" charset="0"/>
                <a:cs typeface="Times New Roman" pitchFamily="18" charset="0"/>
              </a:rPr>
              <a:t>, L., Stead, M., Angus, K., Campbell, M., 	Hilton, S., Thomas, J. Hinds, K., </a:t>
            </a:r>
            <a:r>
              <a:rPr lang="en-GB" sz="2800" dirty="0" err="1">
                <a:solidFill>
                  <a:schemeClr val="tx1"/>
                </a:solidFill>
                <a:latin typeface="Times New Roman" pitchFamily="18" charset="0"/>
                <a:cs typeface="Times New Roman" pitchFamily="18" charset="0"/>
              </a:rPr>
              <a:t>Ashie</a:t>
            </a:r>
            <a:r>
              <a:rPr lang="en-GB" sz="2800" dirty="0">
                <a:solidFill>
                  <a:schemeClr val="tx1"/>
                </a:solidFill>
                <a:latin typeface="Times New Roman" pitchFamily="18" charset="0"/>
                <a:cs typeface="Times New Roman" pitchFamily="18" charset="0"/>
              </a:rPr>
              <a:t>, A., &amp;Tessa, L. (2018) 	‘Effectiveness of mass media campaigns to reduce alcohol consumption     	and harm: a systematic review’, </a:t>
            </a:r>
            <a:r>
              <a:rPr lang="en-GB" sz="2800" i="1" dirty="0">
                <a:solidFill>
                  <a:schemeClr val="tx1"/>
                </a:solidFill>
                <a:latin typeface="Times New Roman" pitchFamily="18" charset="0"/>
                <a:cs typeface="Times New Roman" pitchFamily="18" charset="0"/>
              </a:rPr>
              <a:t>Alcohol and Alcoholism</a:t>
            </a:r>
            <a:r>
              <a:rPr lang="en-GB" sz="2800" dirty="0">
                <a:solidFill>
                  <a:schemeClr val="tx1"/>
                </a:solidFill>
                <a:latin typeface="Times New Roman" pitchFamily="18" charset="0"/>
                <a:cs typeface="Times New Roman" pitchFamily="18" charset="0"/>
              </a:rPr>
              <a:t>, 53, 3, pp. 302-	316. Available at: https://doi.org/10.1093/alcalc/agx094</a:t>
            </a:r>
          </a:p>
          <a:p>
            <a:pPr marL="0" indent="-457200">
              <a:buNone/>
            </a:pPr>
            <a:endParaRPr lang="en-GB" sz="2800"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22739769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286</TotalTime>
  <Words>1217</Words>
  <Application>Microsoft Office PowerPoint</Application>
  <PresentationFormat>Custom</PresentationFormat>
  <Paragraphs>76</Paragraphs>
  <Slides>6</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vt:i4>
      </vt:variant>
    </vt:vector>
  </HeadingPairs>
  <TitlesOfParts>
    <vt:vector size="19" baseType="lpstr">
      <vt:lpstr>Century Gothic</vt:lpstr>
      <vt:lpstr>Palatino Linotype</vt:lpstr>
      <vt:lpstr>Arial</vt:lpstr>
      <vt:lpstr>Wingdings</vt:lpstr>
      <vt:lpstr>Times New Roman</vt:lpstr>
      <vt:lpstr>Lato Bold</vt:lpstr>
      <vt:lpstr>Inter</vt:lpstr>
      <vt:lpstr>Arvo</vt:lpstr>
      <vt:lpstr>Courier New</vt:lpstr>
      <vt:lpstr>Times New Roman MT</vt:lpstr>
      <vt:lpstr>Calibri</vt:lpstr>
      <vt:lpstr>Montserrat Light</vt:lpstr>
      <vt:lpstr>Executive</vt:lpstr>
      <vt:lpstr>Smoking and Alcohol Consumption Campaign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smoking and alcohol consumption campaign</dc:title>
  <dc:creator>user</dc:creator>
  <cp:lastModifiedBy>Noel Reuben R.</cp:lastModifiedBy>
  <cp:revision>28</cp:revision>
  <dcterms:created xsi:type="dcterms:W3CDTF">2006-08-16T00:00:00Z</dcterms:created>
  <dcterms:modified xsi:type="dcterms:W3CDTF">2026-03-06T10:53:34Z</dcterms:modified>
  <dc:identifier>DAHCmWbe_u0</dc:identifier>
</cp:coreProperties>
</file>