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5" r:id="rId9"/>
    <p:sldId id="264" r:id="rId10"/>
    <p:sldId id="267" r:id="rId11"/>
    <p:sldId id="268" r:id="rId12"/>
    <p:sldId id="269" r:id="rId13"/>
    <p:sldId id="270" r:id="rId14"/>
    <p:sldId id="271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economy/environmentalaccounts/bulletins/uknaturalcapital/urbanaccounts" TargetMode="External"/><Relationship Id="rId2" Type="http://schemas.openxmlformats.org/officeDocument/2006/relationships/hyperlink" Target="https://www.dailymail.co.uk/news/article-5466089/Peregrine-falcon-numbers-record-high-British-towns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royalsocietypublishing.org/doi/pdf/10.1098/rspb.2019.1882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4511749" cy="3329581"/>
          </a:xfrm>
        </p:spPr>
        <p:txBody>
          <a:bodyPr/>
          <a:lstStyle/>
          <a:p>
            <a:r>
              <a:rPr lang="en-GB" sz="2000" b="1" i="1" spc="50" dirty="0">
                <a:ln w="0"/>
                <a:solidFill>
                  <a:srgbClr val="EBEBEB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I</a:t>
            </a:r>
            <a:r>
              <a:rPr lang="en-US" sz="2000" b="1" i="1" spc="50" dirty="0">
                <a:ln w="0"/>
                <a:solidFill>
                  <a:srgbClr val="EBEBEB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nvestigating the potential of utilising private gardens as wildlife corridors within an urban ecological network. Focusing on the relationship between environmental decision making and formative experiences with nature.</a:t>
            </a:r>
            <a:r>
              <a:rPr lang="en-US" sz="2000" b="1" spc="50" dirty="0">
                <a:ln w="0"/>
                <a:solidFill>
                  <a:srgbClr val="EBEBEB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  <a:r>
              <a:rPr lang="en-GB" sz="2000" b="1" spc="50" dirty="0">
                <a:ln w="0"/>
                <a:solidFill>
                  <a:srgbClr val="EBEBEB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/>
            </a:r>
            <a:br>
              <a:rPr lang="en-GB" sz="2000" b="1" spc="50" dirty="0">
                <a:ln w="0"/>
                <a:solidFill>
                  <a:srgbClr val="EBEBEB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</a:br>
            <a:endParaRPr lang="en-GB" sz="2000" dirty="0"/>
          </a:p>
        </p:txBody>
      </p:sp>
      <p:sp>
        <p:nvSpPr>
          <p:cNvPr id="5" name="Content Placeholder 4"/>
          <p:cNvSpPr>
            <a:spLocks noGrp="1"/>
          </p:cNvSpPr>
          <p:nvPr>
            <p:ph type="subTitle" idx="1"/>
          </p:nvPr>
        </p:nvSpPr>
        <p:spPr>
          <a:xfrm>
            <a:off x="1154955" y="5215943"/>
            <a:ext cx="8825658" cy="991673"/>
          </a:xfrm>
        </p:spPr>
        <p:txBody>
          <a:bodyPr>
            <a:normAutofit fontScale="47500" lnSpcReduction="20000"/>
          </a:bodyPr>
          <a:lstStyle/>
          <a:p>
            <a:r>
              <a:rPr lang="en-GB" dirty="0"/>
              <a:t>Martyn Davies: </a:t>
            </a:r>
            <a:r>
              <a:rPr lang="en-GB" dirty="0" smtClean="0"/>
              <a:t>1706319 </a:t>
            </a:r>
            <a:endParaRPr lang="en-GB" dirty="0"/>
          </a:p>
          <a:p>
            <a:r>
              <a:rPr lang="en-GB" dirty="0"/>
              <a:t>VIVA VOCE, 28 MAY </a:t>
            </a:r>
            <a:r>
              <a:rPr lang="en-GB" dirty="0" smtClean="0"/>
              <a:t>2020                                                                       </a:t>
            </a:r>
            <a:endParaRPr lang="en-GB" dirty="0"/>
          </a:p>
          <a:p>
            <a:r>
              <a:rPr lang="en-GB" dirty="0" smtClean="0"/>
              <a:t>msc </a:t>
            </a:r>
            <a:r>
              <a:rPr lang="en-GB" dirty="0"/>
              <a:t>ENVIRONMENTAL CONSERVATION AND </a:t>
            </a:r>
            <a:r>
              <a:rPr lang="en-GB" dirty="0" smtClean="0"/>
              <a:t>MANAGEMENT                           ( Martyn Davies, 2019)</a:t>
            </a:r>
            <a:endParaRPr lang="en-GB" dirty="0" smtClean="0"/>
          </a:p>
          <a:p>
            <a:r>
              <a:rPr lang="en-GB" dirty="0" smtClean="0"/>
              <a:t>School of Architecture, built and natural environment </a:t>
            </a:r>
            <a:endParaRPr lang="en-GB" dirty="0"/>
          </a:p>
        </p:txBody>
      </p:sp>
      <p:pic>
        <p:nvPicPr>
          <p:cNvPr id="8" name="Picture 7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704" y="1395016"/>
            <a:ext cx="5018790" cy="43167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76900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Rationale</a:t>
            </a:r>
          </a:p>
          <a:p>
            <a:pPr lvl="1"/>
            <a:r>
              <a:rPr lang="en-GB" dirty="0" smtClean="0"/>
              <a:t>Importance of Urban areas for wildlife conservation</a:t>
            </a:r>
          </a:p>
          <a:p>
            <a:pPr lvl="1"/>
            <a:r>
              <a:rPr lang="en-GB" dirty="0" smtClean="0"/>
              <a:t>Dependence of conservation on direct experiences with nature</a:t>
            </a:r>
          </a:p>
          <a:p>
            <a:r>
              <a:rPr lang="en-GB" dirty="0" smtClean="0"/>
              <a:t>Rationale</a:t>
            </a:r>
          </a:p>
          <a:p>
            <a:pPr lvl="1"/>
            <a:r>
              <a:rPr lang="en-GB" dirty="0" smtClean="0"/>
              <a:t>Limited data</a:t>
            </a:r>
          </a:p>
          <a:p>
            <a:r>
              <a:rPr lang="en-GB" dirty="0" smtClean="0"/>
              <a:t>Aims and Objectives</a:t>
            </a:r>
          </a:p>
          <a:p>
            <a:r>
              <a:rPr lang="en-GB" dirty="0" smtClean="0"/>
              <a:t>Literature review findings</a:t>
            </a:r>
          </a:p>
          <a:p>
            <a:r>
              <a:rPr lang="en-GB" dirty="0" smtClean="0"/>
              <a:t>Research methods</a:t>
            </a:r>
          </a:p>
          <a:p>
            <a:r>
              <a:rPr lang="en-GB" dirty="0" smtClean="0"/>
              <a:t>Results and Findings</a:t>
            </a:r>
          </a:p>
          <a:p>
            <a:r>
              <a:rPr lang="en-GB" dirty="0" smtClean="0"/>
              <a:t>Contribution to literature</a:t>
            </a:r>
          </a:p>
          <a:p>
            <a:r>
              <a:rPr lang="en-GB" dirty="0" smtClean="0"/>
              <a:t>Limitations</a:t>
            </a:r>
          </a:p>
          <a:p>
            <a:r>
              <a:rPr lang="en-GB" dirty="0" smtClean="0"/>
              <a:t>Future research recommendations</a:t>
            </a:r>
          </a:p>
          <a:p>
            <a:r>
              <a:rPr lang="en-GB" dirty="0" smtClean="0"/>
              <a:t>Personal development</a:t>
            </a:r>
          </a:p>
          <a:p>
            <a:r>
              <a:rPr lang="en-GB" dirty="0" smtClean="0"/>
              <a:t>Key references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320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Rationale</a:t>
            </a:r>
            <a:r>
              <a:rPr lang="en-GB" dirty="0" smtClean="0"/>
              <a:t> - Importance of urban areas for the future of wildlife conservation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15 million gardens, covering a combined area larger than all of the UK’s protected areas (Ryall </a:t>
            </a:r>
            <a:r>
              <a:rPr lang="en-GB" dirty="0"/>
              <a:t>and Hatherell, </a:t>
            </a:r>
            <a:r>
              <a:rPr lang="en-GB" dirty="0" smtClean="0"/>
              <a:t>2003) </a:t>
            </a:r>
          </a:p>
          <a:p>
            <a:r>
              <a:rPr lang="en-GB" dirty="0" smtClean="0"/>
              <a:t>Refuge for species struggling to survive in their native habitat(Braaker</a:t>
            </a:r>
            <a:r>
              <a:rPr lang="en-GB" dirty="0"/>
              <a:t>, Kormann, Bontadina and Obrist, </a:t>
            </a:r>
            <a:r>
              <a:rPr lang="en-GB" dirty="0" smtClean="0"/>
              <a:t>2017, Allen</a:t>
            </a:r>
            <a:r>
              <a:rPr lang="en-GB" dirty="0"/>
              <a:t>, </a:t>
            </a:r>
            <a:r>
              <a:rPr lang="en-GB" dirty="0" smtClean="0"/>
              <a:t>2020)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‘pigeon </a:t>
            </a:r>
            <a:r>
              <a:rPr lang="en-GB" dirty="0"/>
              <a:t>paradox’ </a:t>
            </a:r>
            <a:r>
              <a:rPr lang="en-GB" dirty="0" smtClean="0"/>
              <a:t>(Dunn et al, 2006)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3931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Rationale</a:t>
            </a:r>
            <a:r>
              <a:rPr lang="en-GB" dirty="0" smtClean="0"/>
              <a:t> - Limited data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Limited research into the effectiveness of urban wildlife corridors </a:t>
            </a:r>
            <a:r>
              <a:rPr lang="en-GB" dirty="0"/>
              <a:t>(Ersoy, Jorgensen and Warren, 2019) </a:t>
            </a:r>
            <a:endParaRPr lang="en-GB" dirty="0" smtClean="0"/>
          </a:p>
          <a:p>
            <a:r>
              <a:rPr lang="en-GB" dirty="0" smtClean="0"/>
              <a:t>Limited species data</a:t>
            </a:r>
          </a:p>
          <a:p>
            <a:r>
              <a:rPr lang="en-GB" dirty="0" smtClean="0"/>
              <a:t>Most studies are focused on single species or taxa </a:t>
            </a:r>
          </a:p>
          <a:p>
            <a:r>
              <a:rPr lang="en-GB" dirty="0" smtClean="0"/>
              <a:t>Difficult and expensive to obtain data (Grafius et al, 2017)</a:t>
            </a:r>
          </a:p>
          <a:p>
            <a:r>
              <a:rPr lang="en-GB" dirty="0" smtClean="0"/>
              <a:t>Existing wildlife gardening promotions target those already predisposed to garden for wildlife</a:t>
            </a:r>
          </a:p>
          <a:p>
            <a:r>
              <a:rPr lang="en-GB" dirty="0" smtClean="0"/>
              <a:t>There is very little research on methods of ‘engaging the  unengaged’ </a:t>
            </a:r>
            <a:r>
              <a:rPr lang="en-GB" dirty="0"/>
              <a:t>(Shaw, Miller and Wescott, 2013)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30456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 and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 smtClean="0"/>
              <a:t>Aim</a:t>
            </a:r>
          </a:p>
          <a:p>
            <a:r>
              <a:rPr lang="en-GB" sz="1800" dirty="0" smtClean="0"/>
              <a:t>To </a:t>
            </a:r>
            <a:r>
              <a:rPr lang="en-GB" sz="1800" dirty="0"/>
              <a:t>investigate whether utilising private gardens within an integrated wildlife gardening strategy in urban areas, can improve the urban ecosystem through establishing corridors between existing habitat, and creating new habitat</a:t>
            </a:r>
            <a:r>
              <a:rPr lang="en-GB" sz="1800" dirty="0" smtClean="0"/>
              <a:t>.</a:t>
            </a:r>
            <a:r>
              <a:rPr lang="en-GB" sz="1800" dirty="0"/>
              <a:t> </a:t>
            </a:r>
          </a:p>
          <a:p>
            <a:pPr marL="0" indent="0">
              <a:buNone/>
            </a:pPr>
            <a:r>
              <a:rPr lang="en-GB" sz="1800" dirty="0"/>
              <a:t>Objectives:</a:t>
            </a:r>
          </a:p>
          <a:p>
            <a:pPr lvl="0"/>
            <a:r>
              <a:rPr lang="en-GB" sz="1800" dirty="0"/>
              <a:t>To investigate public perceptions of wildlife gardening, and general concern for wildlife.</a:t>
            </a:r>
          </a:p>
          <a:p>
            <a:pPr lvl="0"/>
            <a:r>
              <a:rPr lang="en-GB" sz="1800" dirty="0"/>
              <a:t>To investigate possible methods for raising levels of concern for wildlife and evaluate whether they could lead to increased participation in wildlife gardening and support for wider conservation goals.  </a:t>
            </a:r>
          </a:p>
          <a:p>
            <a:pPr lvl="0"/>
            <a:r>
              <a:rPr lang="en-GB" sz="1800" dirty="0"/>
              <a:t>To create a strategy for a sustainable urban ecosystem utilising private gardens in consideration of the primary research findings.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887197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 Review findings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Fragmentation effects are complex, and compounded by the unique and inconsistent landscape of urban areas</a:t>
            </a:r>
          </a:p>
          <a:p>
            <a:r>
              <a:rPr lang="en-GB" dirty="0" smtClean="0"/>
              <a:t>Logistical difficulties arising from the sporadic configuration of green space are magnified, as each habitat patch is under the control of an individual manager</a:t>
            </a:r>
          </a:p>
          <a:p>
            <a:r>
              <a:rPr lang="en-GB" dirty="0" smtClean="0"/>
              <a:t>Non-native species are generally dominant, </a:t>
            </a:r>
            <a:r>
              <a:rPr lang="en-GB" dirty="0"/>
              <a:t>(Winter et al, </a:t>
            </a:r>
            <a:r>
              <a:rPr lang="en-GB" dirty="0" smtClean="0"/>
              <a:t>2009)</a:t>
            </a:r>
          </a:p>
          <a:p>
            <a:r>
              <a:rPr lang="en-GB" dirty="0" smtClean="0"/>
              <a:t>Effective modelling is impossible due to a lack of data </a:t>
            </a:r>
            <a:r>
              <a:rPr lang="en-GB" dirty="0"/>
              <a:t>(De Montis et </a:t>
            </a:r>
            <a:r>
              <a:rPr lang="en-GB" dirty="0" smtClean="0"/>
              <a:t>al, </a:t>
            </a:r>
            <a:r>
              <a:rPr lang="en-GB" dirty="0" smtClean="0"/>
              <a:t>2016)</a:t>
            </a:r>
          </a:p>
          <a:p>
            <a:r>
              <a:rPr lang="en-GB" dirty="0" smtClean="0"/>
              <a:t>Public perceptions of wildlife gardening are poorly understood, and consideration of normative behaviour is vital for successful planning </a:t>
            </a:r>
            <a:r>
              <a:rPr lang="en-GB" dirty="0"/>
              <a:t>(Farrow, Grolleau and Ibanez, 2017). </a:t>
            </a:r>
            <a:endParaRPr lang="en-GB" dirty="0" smtClean="0"/>
          </a:p>
          <a:p>
            <a:r>
              <a:rPr lang="en-GB" dirty="0" smtClean="0"/>
              <a:t>Quality of experience is as important as quantity of experience </a:t>
            </a:r>
            <a:r>
              <a:rPr lang="en-GB" dirty="0"/>
              <a:t>(Colléony, White and Shwartz, 2019).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5554757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methods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Survey 1 </a:t>
            </a:r>
          </a:p>
          <a:p>
            <a:pPr lvl="1"/>
            <a:r>
              <a:rPr lang="en-GB" dirty="0" smtClean="0"/>
              <a:t>Public perceptions of wildlife gardening</a:t>
            </a:r>
          </a:p>
          <a:p>
            <a:pPr lvl="1"/>
            <a:endParaRPr lang="en-GB" dirty="0"/>
          </a:p>
          <a:p>
            <a:r>
              <a:rPr lang="en-GB" dirty="0" smtClean="0"/>
              <a:t>Survey 2</a:t>
            </a:r>
          </a:p>
          <a:p>
            <a:pPr lvl="1"/>
            <a:r>
              <a:rPr lang="en-GB" dirty="0" smtClean="0"/>
              <a:t>Investigating ‘nature deficit disorder’ (Louv, 2005) </a:t>
            </a:r>
          </a:p>
          <a:p>
            <a:pPr lvl="1"/>
            <a:endParaRPr lang="en-GB" dirty="0" smtClean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97888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Results and Findings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Location doesn’t have a meaningful effect on wildlife concern or gardening enthusiasm</a:t>
            </a:r>
          </a:p>
          <a:p>
            <a:r>
              <a:rPr lang="en-GB" dirty="0" smtClean="0"/>
              <a:t>Location can overrule desire (e.g. Suburban residents are less likely to participate in wildlife gardening activities in spite of high environmental concern)</a:t>
            </a:r>
          </a:p>
          <a:p>
            <a:r>
              <a:rPr lang="en-GB" dirty="0" smtClean="0"/>
              <a:t>Being part of a Strategic corridor will be likely to change habits</a:t>
            </a:r>
          </a:p>
          <a:p>
            <a:r>
              <a:rPr lang="en-GB" dirty="0" smtClean="0"/>
              <a:t>Use of Green Infrastructure would be popular</a:t>
            </a:r>
          </a:p>
          <a:p>
            <a:r>
              <a:rPr lang="en-GB" dirty="0" smtClean="0"/>
              <a:t>There is a growing disconnect with nature among children</a:t>
            </a:r>
          </a:p>
          <a:p>
            <a:r>
              <a:rPr lang="en-GB" dirty="0" smtClean="0"/>
              <a:t>Providing green space is not sufficient</a:t>
            </a:r>
          </a:p>
          <a:p>
            <a:r>
              <a:rPr lang="en-GB" dirty="0" smtClean="0"/>
              <a:t>Increased environmental/outdoor education would have multiple benefits but within the current structure is not feasible</a:t>
            </a:r>
          </a:p>
        </p:txBody>
      </p:sp>
    </p:spTree>
    <p:extLst>
      <p:ext uri="{BB962C8B-B14F-4D97-AF65-F5344CB8AC3E}">
        <p14:creationId xmlns:p14="http://schemas.microsoft.com/office/powerpoint/2010/main" val="20819256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Contribution to Literature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Highlighted the futility of theoretical modelling</a:t>
            </a:r>
          </a:p>
          <a:p>
            <a:pPr lvl="1"/>
            <a:r>
              <a:rPr lang="en-GB" dirty="0" smtClean="0"/>
              <a:t>Multi-species data can only be obtained by implementing  a self reporting </a:t>
            </a:r>
            <a:r>
              <a:rPr lang="en-GB" dirty="0" smtClean="0"/>
              <a:t>strategy</a:t>
            </a:r>
            <a:endParaRPr lang="en-GB" dirty="0" smtClean="0"/>
          </a:p>
          <a:p>
            <a:r>
              <a:rPr lang="en-GB" dirty="0" smtClean="0"/>
              <a:t>Corroborated theory of ‘nature deficit disorder’ (Louv, 2005</a:t>
            </a:r>
            <a:r>
              <a:rPr lang="en-GB" dirty="0" smtClean="0"/>
              <a:t>)</a:t>
            </a:r>
            <a:endParaRPr lang="en-GB" dirty="0" smtClean="0"/>
          </a:p>
          <a:p>
            <a:pPr lvl="1"/>
            <a:r>
              <a:rPr lang="en-GB" dirty="0" smtClean="0"/>
              <a:t>Questions the popular view of planning for compact cities, asserting that this will create a population with a decreasing love of nature. </a:t>
            </a:r>
          </a:p>
          <a:p>
            <a:r>
              <a:rPr lang="en-GB" dirty="0" smtClean="0"/>
              <a:t>Highlighted limited research into improving public perceptions of wildlife gardening.</a:t>
            </a:r>
          </a:p>
          <a:p>
            <a:pPr lvl="1"/>
            <a:r>
              <a:rPr lang="en-GB" dirty="0" smtClean="0"/>
              <a:t>provided feasible solutions to override </a:t>
            </a:r>
            <a:r>
              <a:rPr lang="en-GB" dirty="0" smtClean="0"/>
              <a:t>negative proscriptive </a:t>
            </a:r>
            <a:r>
              <a:rPr lang="en-GB" dirty="0" smtClean="0"/>
              <a:t>injunctive norms.</a:t>
            </a:r>
            <a:endParaRPr lang="en-GB" dirty="0"/>
          </a:p>
          <a:p>
            <a:pPr lvl="1"/>
            <a:r>
              <a:rPr lang="en-GB" dirty="0" smtClean="0"/>
              <a:t>Suggested long-term strategies to increase environmental empathy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46405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Limitations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Broad scope of research meant that some variables had insufficient respondents for robust statistical </a:t>
            </a:r>
            <a:r>
              <a:rPr lang="en-GB" dirty="0" smtClean="0"/>
              <a:t>analysis (including use of non-parametric tests)</a:t>
            </a:r>
          </a:p>
          <a:p>
            <a:r>
              <a:rPr lang="en-GB" dirty="0"/>
              <a:t>S</a:t>
            </a:r>
            <a:r>
              <a:rPr lang="en-GB" dirty="0" smtClean="0"/>
              <a:t>ome </a:t>
            </a:r>
            <a:r>
              <a:rPr lang="en-GB" dirty="0"/>
              <a:t>question wording was slightly ambiguous and could be misinterpreted</a:t>
            </a:r>
            <a:endParaRPr lang="en-GB" dirty="0" smtClean="0"/>
          </a:p>
          <a:p>
            <a:r>
              <a:rPr lang="en-GB" dirty="0" smtClean="0"/>
              <a:t>For practical reasons, some relevant variables were ignored or not included in the </a:t>
            </a:r>
            <a:r>
              <a:rPr lang="en-GB" dirty="0" smtClean="0"/>
              <a:t>research</a:t>
            </a:r>
          </a:p>
          <a:p>
            <a:r>
              <a:rPr lang="en-GB" dirty="0" smtClean="0"/>
              <a:t>Some important areas could be not considered in any depth  </a:t>
            </a:r>
            <a:endParaRPr lang="en-GB" dirty="0" smtClean="0"/>
          </a:p>
          <a:p>
            <a:pPr lvl="1"/>
            <a:r>
              <a:rPr lang="en-GB" dirty="0" smtClean="0"/>
              <a:t>The potential of engineered green infrastructure and ecosystem service provision needs to be comprehensively explored</a:t>
            </a:r>
          </a:p>
          <a:p>
            <a:pPr lvl="1"/>
            <a:r>
              <a:rPr lang="en-GB" dirty="0" smtClean="0"/>
              <a:t>There was no scope to encompass fresh water habitat/riparian corridors/coastline</a:t>
            </a:r>
          </a:p>
          <a:p>
            <a:pPr lvl="1"/>
            <a:r>
              <a:rPr lang="en-GB" dirty="0" smtClean="0"/>
              <a:t>Health and well-being benefits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84713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Future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In-depth study into ‘nature deficit disorder’</a:t>
            </a:r>
          </a:p>
          <a:p>
            <a:pPr lvl="1"/>
            <a:r>
              <a:rPr lang="en-GB" dirty="0" smtClean="0"/>
              <a:t>Does it exist?</a:t>
            </a:r>
          </a:p>
          <a:p>
            <a:pPr lvl="1"/>
            <a:r>
              <a:rPr lang="en-GB" dirty="0" smtClean="0"/>
              <a:t>To what extent?</a:t>
            </a:r>
          </a:p>
          <a:p>
            <a:pPr lvl="1"/>
            <a:r>
              <a:rPr lang="en-GB" dirty="0" smtClean="0"/>
              <a:t>How can it be addressed within the education system</a:t>
            </a:r>
            <a:r>
              <a:rPr lang="en-GB" dirty="0" smtClean="0"/>
              <a:t>?</a:t>
            </a:r>
          </a:p>
          <a:p>
            <a:r>
              <a:rPr lang="en-GB" dirty="0" smtClean="0"/>
              <a:t>A </a:t>
            </a:r>
            <a:r>
              <a:rPr lang="en-GB" dirty="0"/>
              <a:t>larger, more focused study into environmental concern along a rural-urban gradient, concentrating on the effects of formative exposure levels to nature</a:t>
            </a:r>
            <a:endParaRPr lang="en-GB" dirty="0" smtClean="0"/>
          </a:p>
          <a:p>
            <a:r>
              <a:rPr lang="en-GB" dirty="0" smtClean="0"/>
              <a:t>More on the ground studies over a period of time, in locations with varying environmental conditions</a:t>
            </a:r>
          </a:p>
          <a:p>
            <a:pPr lvl="1"/>
            <a:r>
              <a:rPr lang="en-GB" dirty="0" smtClean="0"/>
              <a:t>Knowledge sharing</a:t>
            </a:r>
          </a:p>
          <a:p>
            <a:pPr lvl="1"/>
            <a:r>
              <a:rPr lang="en-GB" dirty="0" smtClean="0"/>
              <a:t>Citizen science</a:t>
            </a:r>
          </a:p>
          <a:p>
            <a:pPr lvl="1"/>
            <a:r>
              <a:rPr lang="en-GB" dirty="0" smtClean="0"/>
              <a:t>Applying theory to real life (urban) situations</a:t>
            </a:r>
          </a:p>
          <a:p>
            <a:pPr lvl="1"/>
            <a:r>
              <a:rPr lang="en-GB" dirty="0" smtClean="0"/>
              <a:t>Effects of combinations of different wildlife gardening </a:t>
            </a:r>
            <a:r>
              <a:rPr lang="en-GB" dirty="0" smtClean="0"/>
              <a:t>activities</a:t>
            </a:r>
          </a:p>
          <a:p>
            <a:r>
              <a:rPr lang="en-GB" dirty="0" smtClean="0"/>
              <a:t>Perceptions of pests</a:t>
            </a:r>
            <a:endParaRPr lang="en-GB" dirty="0" smtClean="0"/>
          </a:p>
          <a:p>
            <a:r>
              <a:rPr lang="en-GB" dirty="0" smtClean="0"/>
              <a:t>Collaboration</a:t>
            </a:r>
          </a:p>
          <a:p>
            <a:pPr lvl="1"/>
            <a:r>
              <a:rPr lang="en-GB" dirty="0" smtClean="0"/>
              <a:t>Unifying strategies between organisations that are currently working towards the same or overlapping goals</a:t>
            </a:r>
          </a:p>
          <a:p>
            <a:r>
              <a:rPr lang="en-GB" dirty="0" smtClean="0"/>
              <a:t>Health and well being benefits </a:t>
            </a:r>
            <a:r>
              <a:rPr lang="en-GB" dirty="0"/>
              <a:t>(Soga and Gaston, 2020). </a:t>
            </a:r>
          </a:p>
        </p:txBody>
      </p:sp>
    </p:spTree>
    <p:extLst>
      <p:ext uri="{BB962C8B-B14F-4D97-AF65-F5344CB8AC3E}">
        <p14:creationId xmlns:p14="http://schemas.microsoft.com/office/powerpoint/2010/main" val="36299906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Personal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Work Smarter!</a:t>
            </a:r>
          </a:p>
          <a:p>
            <a:pPr lvl="1"/>
            <a:r>
              <a:rPr lang="en-GB" dirty="0" smtClean="0"/>
              <a:t>Focus my research with coherent goals at an early stage</a:t>
            </a:r>
          </a:p>
          <a:p>
            <a:pPr lvl="1"/>
            <a:r>
              <a:rPr lang="en-GB" dirty="0" smtClean="0"/>
              <a:t>Don’t read too widely</a:t>
            </a:r>
          </a:p>
          <a:p>
            <a:pPr lvl="1"/>
            <a:endParaRPr lang="en-GB" dirty="0"/>
          </a:p>
          <a:p>
            <a:r>
              <a:rPr lang="en-GB" dirty="0" smtClean="0"/>
              <a:t>Narrower research goals</a:t>
            </a:r>
          </a:p>
          <a:p>
            <a:pPr lvl="1"/>
            <a:r>
              <a:rPr lang="en-GB" dirty="0" smtClean="0"/>
              <a:t>It was difficult to evaluate all of my research findings within the constraints of the dissertation.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0981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761" y="1378039"/>
            <a:ext cx="11050073" cy="5384205"/>
          </a:xfrm>
        </p:spPr>
        <p:txBody>
          <a:bodyPr>
            <a:normAutofit fontScale="77500" lnSpcReduction="20000"/>
          </a:bodyPr>
          <a:lstStyle/>
          <a:p>
            <a:r>
              <a:rPr lang="en-GB" sz="1200" dirty="0"/>
              <a:t>Allen, V. (2020). Peregrine falcon numbers are at a record high in Britain. [online] Mail Online. Available at: </a:t>
            </a:r>
            <a:r>
              <a:rPr lang="en-GB" sz="1200" u="sng" dirty="0">
                <a:hlinkClick r:id="rId2"/>
              </a:rPr>
              <a:t>https://www.dailymail.co.uk/news/article-5466089/Peregrine-falcon-numbers-record-high-British-towns.html</a:t>
            </a:r>
            <a:r>
              <a:rPr lang="en-GB" sz="1200" dirty="0"/>
              <a:t>  [Accessed 17 Feb. 2020].</a:t>
            </a:r>
          </a:p>
          <a:p>
            <a:r>
              <a:rPr lang="en-GB" sz="1200" dirty="0" smtClean="0"/>
              <a:t>Braaker</a:t>
            </a:r>
            <a:r>
              <a:rPr lang="en-GB" sz="1200" dirty="0"/>
              <a:t>, S., Kormann, U., Bontadina, F. and Obrist, M., (2017). Prediction of genetic connectivity in urban ecosystems by combining detailed movement data, genetic data and multi-path modelling. </a:t>
            </a:r>
            <a:r>
              <a:rPr lang="en-GB" sz="1200" i="1" dirty="0"/>
              <a:t>Landscape and Urban Planning</a:t>
            </a:r>
            <a:r>
              <a:rPr lang="en-GB" sz="1200" dirty="0"/>
              <a:t>, 160, pp.107-114.</a:t>
            </a:r>
          </a:p>
          <a:p>
            <a:r>
              <a:rPr lang="en-GB" sz="1200" dirty="0" smtClean="0"/>
              <a:t>Colléony</a:t>
            </a:r>
            <a:r>
              <a:rPr lang="en-GB" sz="1200" dirty="0"/>
              <a:t>, A., Prévot, A., Saint Jalme, M. and Clayton, S. (2017). What kind of landscape management can counteract the extinction of experience? </a:t>
            </a:r>
            <a:r>
              <a:rPr lang="en-GB" sz="1200" i="1" dirty="0"/>
              <a:t>Landscape and Urban Planning</a:t>
            </a:r>
            <a:r>
              <a:rPr lang="en-GB" sz="1200" dirty="0"/>
              <a:t>, 159, pp.23-31</a:t>
            </a:r>
            <a:r>
              <a:rPr lang="en-GB" sz="1200" dirty="0" smtClean="0"/>
              <a:t>.</a:t>
            </a:r>
          </a:p>
          <a:p>
            <a:r>
              <a:rPr lang="en-GB" sz="1100" dirty="0"/>
              <a:t>De Montis, A., Caschili, S., Mulas, M., Modica, G., Ganciu, A., Bardi, A., Ledda, A., Dessena, L., Laudari, L. and Fichera, C. (2016). Urban–rural ecological networks for landscape planning. Land Use Policy, 50, pp.312-327. </a:t>
            </a:r>
          </a:p>
          <a:p>
            <a:r>
              <a:rPr lang="en-GB" sz="1200" dirty="0" smtClean="0"/>
              <a:t>Dunn</a:t>
            </a:r>
            <a:r>
              <a:rPr lang="en-GB" sz="1200" dirty="0"/>
              <a:t>, R., Gavin, M., Sanchez, C. and Solomon, J. (2006).The pigeon paradox: Dependence of global conservation on urban nature. Conservation biology, 20(6) pp. 1814-1816</a:t>
            </a:r>
            <a:r>
              <a:rPr lang="en-GB" sz="1200" dirty="0" smtClean="0"/>
              <a:t>.</a:t>
            </a:r>
          </a:p>
          <a:p>
            <a:r>
              <a:rPr lang="en-GB" sz="1050" dirty="0" smtClean="0"/>
              <a:t>Ersoy</a:t>
            </a:r>
            <a:r>
              <a:rPr lang="en-GB" sz="1050" dirty="0"/>
              <a:t>, E., Jorgensen, A. and Warren, P. (2019). Identifying multispecies connectivity corridors and the spatial pattern of the landscape. </a:t>
            </a:r>
            <a:r>
              <a:rPr lang="en-GB" sz="1050" i="1" dirty="0"/>
              <a:t>Urban Forestry &amp; Urban Greening</a:t>
            </a:r>
            <a:r>
              <a:rPr lang="en-GB" sz="1050" dirty="0"/>
              <a:t>, 40, pp.308-322.</a:t>
            </a:r>
          </a:p>
          <a:p>
            <a:r>
              <a:rPr lang="en-GB" sz="1200" dirty="0" smtClean="0"/>
              <a:t>Farrow</a:t>
            </a:r>
            <a:r>
              <a:rPr lang="en-GB" sz="1200" dirty="0"/>
              <a:t>, K., Grolleau, G. and Ibanez, L. (2017). Social Norms and Pro-environmental Behavior: A Review of the Evidence. </a:t>
            </a:r>
            <a:r>
              <a:rPr lang="en-GB" sz="1200" i="1" dirty="0"/>
              <a:t>Ecological Economics</a:t>
            </a:r>
            <a:r>
              <a:rPr lang="en-GB" sz="1200" dirty="0"/>
              <a:t>, 140, pp.1-13.</a:t>
            </a:r>
          </a:p>
          <a:p>
            <a:r>
              <a:rPr lang="en-GB" sz="1200" dirty="0" smtClean="0"/>
              <a:t>Lin</a:t>
            </a:r>
            <a:r>
              <a:rPr lang="en-GB" sz="1200" dirty="0"/>
              <a:t>, B., Fuller, R., Bush, R., Gaston, K. and Shanahan, D. (2014). Opportunity or Orientation? Who Uses Urban Parks and Why. </a:t>
            </a:r>
            <a:r>
              <a:rPr lang="en-GB" sz="1200" i="1" dirty="0"/>
              <a:t>PLOS ONE</a:t>
            </a:r>
            <a:r>
              <a:rPr lang="en-GB" sz="1200" dirty="0"/>
              <a:t>, 9(1</a:t>
            </a:r>
            <a:r>
              <a:rPr lang="en-GB" sz="1200" dirty="0" smtClean="0"/>
              <a:t>).</a:t>
            </a:r>
          </a:p>
          <a:p>
            <a:r>
              <a:rPr lang="en-GB" sz="1200" dirty="0"/>
              <a:t>Louv, R. (2005). Last child in the woods: saving our children from nature deficit disorder, London, Atlantic books</a:t>
            </a:r>
            <a:r>
              <a:rPr lang="en-GB" sz="1200" dirty="0" smtClean="0"/>
              <a:t>.</a:t>
            </a:r>
          </a:p>
          <a:p>
            <a:r>
              <a:rPr lang="en-GB" sz="1000" dirty="0"/>
              <a:t>Lynch, A. (2018). Creating Effective Urban Greenways and Stepping-stones: Four Critical Gaps in Habitat Connectivity Planning Research. Journal of Planning Literature, 34(2), pp.131-155.</a:t>
            </a:r>
          </a:p>
          <a:p>
            <a:r>
              <a:rPr lang="en-GB" sz="1200" dirty="0" smtClean="0"/>
              <a:t>Nyborg</a:t>
            </a:r>
            <a:r>
              <a:rPr lang="en-GB" sz="1200" dirty="0"/>
              <a:t>, K., Anderies, J., Dannenberg, A., Lindahl, T., Schill, C., Schluter, M., Adger, W., Arrow, K., Barrett, S., Carpenter, S., Chapin, F., Crepin, A., Daily, G., Ehrlich, P., Folke, C., Jager, W., Kautsky, N., Levin, S., Madsen, O., Polasky, S., Scheffer, M., Walker, B., Weber, E., Wilen, J., Xepapadeas, A. and de Zeeuw, A. (2016). Social norms as solutions. </a:t>
            </a:r>
            <a:r>
              <a:rPr lang="en-GB" sz="1200" i="1" dirty="0"/>
              <a:t>Science</a:t>
            </a:r>
            <a:r>
              <a:rPr lang="en-GB" sz="1200" dirty="0"/>
              <a:t>, 354(6308), pp.42-43</a:t>
            </a:r>
            <a:r>
              <a:rPr lang="en-GB" sz="1200" dirty="0" smtClean="0"/>
              <a:t>.</a:t>
            </a:r>
          </a:p>
          <a:p>
            <a:r>
              <a:rPr lang="en-GB" sz="1200" dirty="0" smtClean="0"/>
              <a:t>Ons.gov.uk</a:t>
            </a:r>
            <a:r>
              <a:rPr lang="en-GB" sz="1200" dirty="0"/>
              <a:t>. (2020). </a:t>
            </a:r>
            <a:r>
              <a:rPr lang="en-GB" sz="1200" i="1" dirty="0"/>
              <a:t>UK Natural Capital - Office for National Statistics</a:t>
            </a:r>
            <a:r>
              <a:rPr lang="en-GB" sz="1200" dirty="0"/>
              <a:t>. [online] Available at: </a:t>
            </a:r>
            <a:r>
              <a:rPr lang="en-GB" sz="1200" u="sng" dirty="0">
                <a:hlinkClick r:id="rId3"/>
              </a:rPr>
              <a:t>https://www.ons.gov.uk/economy/environmentalaccounts/bulletins/uknaturalcapital/urbanaccounts</a:t>
            </a:r>
            <a:r>
              <a:rPr lang="en-GB" sz="1200" dirty="0"/>
              <a:t>  [Accessed 18 April 2020].</a:t>
            </a:r>
          </a:p>
          <a:p>
            <a:r>
              <a:rPr lang="en-GB" sz="1200" dirty="0" smtClean="0"/>
              <a:t>Ryall</a:t>
            </a:r>
            <a:r>
              <a:rPr lang="en-GB" sz="1200" dirty="0"/>
              <a:t>, C. and Hatherell, P</a:t>
            </a:r>
            <a:r>
              <a:rPr lang="en-GB" sz="1200" dirty="0" smtClean="0"/>
              <a:t>. </a:t>
            </a:r>
            <a:r>
              <a:rPr lang="en-GB" sz="1200" dirty="0"/>
              <a:t>2003. A survey of strategies adopted by UK Wildlife Trusts in the promotion of gardening for wildlife. </a:t>
            </a:r>
            <a:r>
              <a:rPr lang="en-GB" sz="1200" i="1" dirty="0"/>
              <a:t>The Environmentalist</a:t>
            </a:r>
            <a:r>
              <a:rPr lang="en-GB" sz="1200" dirty="0"/>
              <a:t>, 23(1), pp.81-87</a:t>
            </a:r>
            <a:r>
              <a:rPr lang="en-GB" sz="1200" dirty="0" smtClean="0"/>
              <a:t>.</a:t>
            </a:r>
          </a:p>
          <a:p>
            <a:r>
              <a:rPr lang="en-GB" sz="1200" dirty="0"/>
              <a:t>Sabo, J. (2008). Population viability and species interactions: Life outside the single species vacuum. Biological conservation, 141(1), pp.276-286. </a:t>
            </a:r>
          </a:p>
          <a:p>
            <a:r>
              <a:rPr lang="en-GB" sz="1200" dirty="0" smtClean="0"/>
              <a:t>Shaw</a:t>
            </a:r>
            <a:r>
              <a:rPr lang="en-GB" sz="1200" dirty="0"/>
              <a:t>, A., Miller, K. and Wescott, G. (2013). Wildlife Gardening and Connectedness to Nature: Engaging the Unengaged. </a:t>
            </a:r>
            <a:r>
              <a:rPr lang="en-GB" sz="1200" i="1" dirty="0"/>
              <a:t>Environmental Values</a:t>
            </a:r>
            <a:r>
              <a:rPr lang="en-GB" sz="1200" dirty="0"/>
              <a:t>, 22(4), pp.483–502</a:t>
            </a:r>
            <a:r>
              <a:rPr lang="en-GB" sz="1200" dirty="0" smtClean="0"/>
              <a:t>.</a:t>
            </a:r>
          </a:p>
          <a:p>
            <a:r>
              <a:rPr lang="en-GB" sz="1200" dirty="0"/>
              <a:t>Soga, M. and Gaston, K. (2016). Extinction of experience: the loss of human-nature interactions. </a:t>
            </a:r>
            <a:r>
              <a:rPr lang="en-GB" sz="1200" i="1" dirty="0"/>
              <a:t>Frontiers in Ecology and the Environment</a:t>
            </a:r>
            <a:r>
              <a:rPr lang="en-GB" sz="1200" dirty="0"/>
              <a:t>, 14(2), pp.94-101.</a:t>
            </a:r>
          </a:p>
          <a:p>
            <a:r>
              <a:rPr lang="en-GB" sz="1200" dirty="0" smtClean="0"/>
              <a:t>Soga</a:t>
            </a:r>
            <a:r>
              <a:rPr lang="en-GB" sz="1200" dirty="0"/>
              <a:t>. M. and Gaston, K. (2020). The ecology of human-nature interactions, Proc. R. soc. B, 287: [available online] at:  </a:t>
            </a:r>
            <a:r>
              <a:rPr lang="en-GB" sz="1200" u="sng" dirty="0">
                <a:hlinkClick r:id="rId4"/>
              </a:rPr>
              <a:t>https://royalsocietypublishing.org/doi/pdf/10.1098/rspb.2019.1882</a:t>
            </a:r>
            <a:r>
              <a:rPr lang="en-GB" sz="1200" dirty="0"/>
              <a:t>  </a:t>
            </a:r>
          </a:p>
          <a:p>
            <a:r>
              <a:rPr lang="en-GB" sz="1050" dirty="0"/>
              <a:t>Winter, M., Schweiger, O., Klotz, S., Nentwig, W., Andriopoulos, P., Arianoutsou, M., Basnou, C., Delipetrou, P., Didziulis, V., Hejda, M., Hulme, P., Lambdon, P., Pergl, J., Pysek, P., Roy, D. and Kuhn, I. (2009). Plant extinctions and introductions lead to phylogenetic and taxonomic homogenization of the European flora. Proceedings of the National Academy of Sciences, 106(51), pp.21721-21725.</a:t>
            </a:r>
          </a:p>
          <a:p>
            <a:endParaRPr lang="en-GB" sz="1200" dirty="0"/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1511713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2052638"/>
            <a:ext cx="8947150" cy="4195762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sz="5400" dirty="0" smtClean="0"/>
              <a:t>                  Any Questions?</a:t>
            </a: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29426071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4253</TotalTime>
  <Words>869</Words>
  <Application>Microsoft Office PowerPoint</Application>
  <PresentationFormat>Widescreen</PresentationFormat>
  <Paragraphs>124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Century Gothic</vt:lpstr>
      <vt:lpstr>Wingdings 3</vt:lpstr>
      <vt:lpstr>Ion</vt:lpstr>
      <vt:lpstr>Investigating the potential of utilising private gardens as wildlife corridors within an urban ecological network. Focusing on the relationship between environmental decision making and formative experiences with nature.  </vt:lpstr>
      <vt:lpstr>Presentation Structure</vt:lpstr>
      <vt:lpstr>Rationale - Importance of urban areas for the future of wildlife conservation</vt:lpstr>
      <vt:lpstr>Rationale - Limited data </vt:lpstr>
      <vt:lpstr>Aim and Objectives</vt:lpstr>
      <vt:lpstr>Literature Review findings</vt:lpstr>
      <vt:lpstr>Research methods </vt:lpstr>
      <vt:lpstr> Results and Findings</vt:lpstr>
      <vt:lpstr>Contribution to Literature</vt:lpstr>
      <vt:lpstr>Limitations</vt:lpstr>
      <vt:lpstr>Future Research</vt:lpstr>
      <vt:lpstr>Personal Development</vt:lpstr>
      <vt:lpstr>Key References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Investigating the potential of utilising private gardens as wildlife corridors within an urban ecological network. Focusing on the relationship between environmental decision making and formative experiences with nature.</dc:title>
  <dc:creator>Martyn</dc:creator>
  <cp:lastModifiedBy>Martyn</cp:lastModifiedBy>
  <cp:revision>61</cp:revision>
  <dcterms:created xsi:type="dcterms:W3CDTF">2020-05-23T07:14:00Z</dcterms:created>
  <dcterms:modified xsi:type="dcterms:W3CDTF">2020-05-27T20:10:14Z</dcterms:modified>
</cp:coreProperties>
</file>