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4.xml" ContentType="application/vnd.openxmlformats-officedocument.theme+xml"/>
  <Override PartName="/ppt/slideLayouts/slideLayout11.xml" ContentType="application/vnd.openxmlformats-officedocument.presentationml.slideLayout+xml"/>
  <Override PartName="/ppt/theme/theme5.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6.xml" ContentType="application/vnd.openxmlformats-officedocument.theme+xml"/>
  <Override PartName="/ppt/slideLayouts/slideLayout14.xml" ContentType="application/vnd.openxmlformats-officedocument.presentationml.slideLayout+xml"/>
  <Override PartName="/ppt/theme/theme7.xml" ContentType="application/vnd.openxmlformats-officedocument.theme+xml"/>
  <Override PartName="/ppt/slideLayouts/slideLayout15.xml" ContentType="application/vnd.openxmlformats-officedocument.presentationml.slideLayout+xml"/>
  <Override PartName="/ppt/theme/theme8.xml" ContentType="application/vnd.openxmlformats-officedocument.theme+xml"/>
  <Override PartName="/ppt/slideLayouts/slideLayout16.xml" ContentType="application/vnd.openxmlformats-officedocument.presentationml.slideLayout+xml"/>
  <Override PartName="/ppt/theme/theme9.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3.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4.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5.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8" r:id="rId5"/>
    <p:sldMasterId id="2147483670" r:id="rId6"/>
    <p:sldMasterId id="2147483672" r:id="rId7"/>
    <p:sldMasterId id="2147483674" r:id="rId8"/>
    <p:sldMasterId id="2147483676" r:id="rId9"/>
    <p:sldMasterId id="2147483679" r:id="rId10"/>
    <p:sldMasterId id="2147483681" r:id="rId11"/>
    <p:sldMasterId id="2147483683" r:id="rId12"/>
    <p:sldMasterId id="2147483685" r:id="rId13"/>
    <p:sldMasterId id="2147483697" r:id="rId14"/>
    <p:sldMasterId id="2147483702" r:id="rId15"/>
    <p:sldMasterId id="2147483706" r:id="rId16"/>
    <p:sldMasterId id="2147483710" r:id="rId17"/>
    <p:sldMasterId id="2147483722" r:id="rId18"/>
    <p:sldMasterId id="2147483734" r:id="rId19"/>
  </p:sldMasterIdLst>
  <p:notesMasterIdLst>
    <p:notesMasterId r:id="rId67"/>
  </p:notesMasterIdLst>
  <p:handoutMasterIdLst>
    <p:handoutMasterId r:id="rId68"/>
  </p:handoutMasterIdLst>
  <p:sldIdLst>
    <p:sldId id="256" r:id="rId20"/>
    <p:sldId id="562" r:id="rId21"/>
    <p:sldId id="561" r:id="rId22"/>
    <p:sldId id="272" r:id="rId23"/>
    <p:sldId id="587" r:id="rId24"/>
    <p:sldId id="585" r:id="rId25"/>
    <p:sldId id="558" r:id="rId26"/>
    <p:sldId id="533" r:id="rId27"/>
    <p:sldId id="572" r:id="rId28"/>
    <p:sldId id="573" r:id="rId29"/>
    <p:sldId id="574" r:id="rId30"/>
    <p:sldId id="575" r:id="rId31"/>
    <p:sldId id="576" r:id="rId32"/>
    <p:sldId id="577" r:id="rId33"/>
    <p:sldId id="578" r:id="rId34"/>
    <p:sldId id="583" r:id="rId35"/>
    <p:sldId id="584" r:id="rId36"/>
    <p:sldId id="452" r:id="rId37"/>
    <p:sldId id="534" r:id="rId38"/>
    <p:sldId id="535" r:id="rId39"/>
    <p:sldId id="539" r:id="rId40"/>
    <p:sldId id="437" r:id="rId41"/>
    <p:sldId id="438" r:id="rId42"/>
    <p:sldId id="454" r:id="rId43"/>
    <p:sldId id="442" r:id="rId44"/>
    <p:sldId id="556" r:id="rId45"/>
    <p:sldId id="550" r:id="rId46"/>
    <p:sldId id="568" r:id="rId47"/>
    <p:sldId id="569" r:id="rId48"/>
    <p:sldId id="570" r:id="rId49"/>
    <p:sldId id="571" r:id="rId50"/>
    <p:sldId id="552" r:id="rId51"/>
    <p:sldId id="553" r:id="rId52"/>
    <p:sldId id="554" r:id="rId53"/>
    <p:sldId id="542" r:id="rId54"/>
    <p:sldId id="543" r:id="rId55"/>
    <p:sldId id="544" r:id="rId56"/>
    <p:sldId id="546" r:id="rId57"/>
    <p:sldId id="547" r:id="rId58"/>
    <p:sldId id="559" r:id="rId59"/>
    <p:sldId id="579" r:id="rId60"/>
    <p:sldId id="580" r:id="rId61"/>
    <p:sldId id="548" r:id="rId62"/>
    <p:sldId id="555" r:id="rId63"/>
    <p:sldId id="551" r:id="rId64"/>
    <p:sldId id="586" r:id="rId65"/>
    <p:sldId id="581" r:id="rId6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64D7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7E90CC-527A-4866-891C-FA94D42CB5C6}" v="4" dt="2022-02-24T11:35:11.0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885"/>
    <p:restoredTop sz="80453"/>
  </p:normalViewPr>
  <p:slideViewPr>
    <p:cSldViewPr>
      <p:cViewPr varScale="1">
        <p:scale>
          <a:sx n="88" d="100"/>
          <a:sy n="88" d="100"/>
        </p:scale>
        <p:origin x="2028"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slide" Target="slides/slide47.xml"/><Relationship Id="rId74"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32.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notesMaster" Target="notesMasters/notesMaster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slide" Target="slides/slide46.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D97E90CC-527A-4866-891C-FA94D42CB5C6}"/>
    <pc:docChg chg="undo custSel addSld delSld modSld sldOrd">
      <pc:chgData name="Ryan Peters" userId="62fae290-f491-4aa3-adec-18c5eb20898e" providerId="ADAL" clId="{D97E90CC-527A-4866-891C-FA94D42CB5C6}" dt="2022-02-24T11:37:55.018" v="774" actId="20577"/>
      <pc:docMkLst>
        <pc:docMk/>
      </pc:docMkLst>
      <pc:sldChg chg="modSp mod">
        <pc:chgData name="Ryan Peters" userId="62fae290-f491-4aa3-adec-18c5eb20898e" providerId="ADAL" clId="{D97E90CC-527A-4866-891C-FA94D42CB5C6}" dt="2022-02-24T11:20:27.450" v="3" actId="20577"/>
        <pc:sldMkLst>
          <pc:docMk/>
          <pc:sldMk cId="3408955283" sldId="256"/>
        </pc:sldMkLst>
        <pc:spChg chg="mod">
          <ac:chgData name="Ryan Peters" userId="62fae290-f491-4aa3-adec-18c5eb20898e" providerId="ADAL" clId="{D97E90CC-527A-4866-891C-FA94D42CB5C6}" dt="2022-02-24T11:20:27.450" v="3" actId="20577"/>
          <ac:spMkLst>
            <pc:docMk/>
            <pc:sldMk cId="3408955283" sldId="256"/>
            <ac:spMk id="2" creationId="{00000000-0000-0000-0000-000000000000}"/>
          </ac:spMkLst>
        </pc:spChg>
      </pc:sldChg>
      <pc:sldChg chg="addSp delSp modSp add mod">
        <pc:chgData name="Ryan Peters" userId="62fae290-f491-4aa3-adec-18c5eb20898e" providerId="ADAL" clId="{D97E90CC-527A-4866-891C-FA94D42CB5C6}" dt="2022-02-24T11:34:24.952" v="392" actId="255"/>
        <pc:sldMkLst>
          <pc:docMk/>
          <pc:sldMk cId="1544578877" sldId="272"/>
        </pc:sldMkLst>
        <pc:spChg chg="add mod">
          <ac:chgData name="Ryan Peters" userId="62fae290-f491-4aa3-adec-18c5eb20898e" providerId="ADAL" clId="{D97E90CC-527A-4866-891C-FA94D42CB5C6}" dt="2022-02-24T11:34:11.172" v="389" actId="1076"/>
          <ac:spMkLst>
            <pc:docMk/>
            <pc:sldMk cId="1544578877" sldId="272"/>
            <ac:spMk id="2" creationId="{64C62AF6-C3DE-4306-9951-68EF84D56C69}"/>
          </ac:spMkLst>
        </pc:spChg>
        <pc:spChg chg="mod">
          <ac:chgData name="Ryan Peters" userId="62fae290-f491-4aa3-adec-18c5eb20898e" providerId="ADAL" clId="{D97E90CC-527A-4866-891C-FA94D42CB5C6}" dt="2022-02-24T11:34:24.952" v="392" actId="255"/>
          <ac:spMkLst>
            <pc:docMk/>
            <pc:sldMk cId="1544578877" sldId="272"/>
            <ac:spMk id="9" creationId="{2D6EE8DF-F8F7-0F44-9888-FC3A16CA1B14}"/>
          </ac:spMkLst>
        </pc:spChg>
        <pc:picChg chg="del mod">
          <ac:chgData name="Ryan Peters" userId="62fae290-f491-4aa3-adec-18c5eb20898e" providerId="ADAL" clId="{D97E90CC-527A-4866-891C-FA94D42CB5C6}" dt="2022-02-24T11:33:51.098" v="385" actId="478"/>
          <ac:picMkLst>
            <pc:docMk/>
            <pc:sldMk cId="1544578877" sldId="272"/>
            <ac:picMk id="5" creationId="{5D3F4AA8-869F-7045-ACB1-B5E9015D3EB1}"/>
          </ac:picMkLst>
        </pc:picChg>
        <pc:picChg chg="mod">
          <ac:chgData name="Ryan Peters" userId="62fae290-f491-4aa3-adec-18c5eb20898e" providerId="ADAL" clId="{D97E90CC-527A-4866-891C-FA94D42CB5C6}" dt="2022-02-24T11:33:28.237" v="383" actId="732"/>
          <ac:picMkLst>
            <pc:docMk/>
            <pc:sldMk cId="1544578877" sldId="272"/>
            <ac:picMk id="8" creationId="{C88280EA-A031-B142-8A5D-EC77E6004886}"/>
          </ac:picMkLst>
        </pc:picChg>
      </pc:sldChg>
      <pc:sldChg chg="del">
        <pc:chgData name="Ryan Peters" userId="62fae290-f491-4aa3-adec-18c5eb20898e" providerId="ADAL" clId="{D97E90CC-527A-4866-891C-FA94D42CB5C6}" dt="2022-02-24T11:24:35.539" v="22" actId="47"/>
        <pc:sldMkLst>
          <pc:docMk/>
          <pc:sldMk cId="1086903950" sldId="309"/>
        </pc:sldMkLst>
      </pc:sldChg>
      <pc:sldChg chg="modNotesTx">
        <pc:chgData name="Ryan Peters" userId="62fae290-f491-4aa3-adec-18c5eb20898e" providerId="ADAL" clId="{D97E90CC-527A-4866-891C-FA94D42CB5C6}" dt="2022-02-24T11:23:12.611" v="15" actId="20577"/>
        <pc:sldMkLst>
          <pc:docMk/>
          <pc:sldMk cId="0" sldId="437"/>
        </pc:sldMkLst>
      </pc:sldChg>
      <pc:sldChg chg="modSp mod modNotesTx">
        <pc:chgData name="Ryan Peters" userId="62fae290-f491-4aa3-adec-18c5eb20898e" providerId="ADAL" clId="{D97E90CC-527A-4866-891C-FA94D42CB5C6}" dt="2022-02-24T11:21:34.633" v="7" actId="113"/>
        <pc:sldMkLst>
          <pc:docMk/>
          <pc:sldMk cId="0" sldId="442"/>
        </pc:sldMkLst>
        <pc:spChg chg="mod">
          <ac:chgData name="Ryan Peters" userId="62fae290-f491-4aa3-adec-18c5eb20898e" providerId="ADAL" clId="{D97E90CC-527A-4866-891C-FA94D42CB5C6}" dt="2022-02-24T11:21:34.633" v="7" actId="113"/>
          <ac:spMkLst>
            <pc:docMk/>
            <pc:sldMk cId="0" sldId="442"/>
            <ac:spMk id="3" creationId="{00000000-0000-0000-0000-000000000000}"/>
          </ac:spMkLst>
        </pc:spChg>
      </pc:sldChg>
      <pc:sldChg chg="ord">
        <pc:chgData name="Ryan Peters" userId="62fae290-f491-4aa3-adec-18c5eb20898e" providerId="ADAL" clId="{D97E90CC-527A-4866-891C-FA94D42CB5C6}" dt="2022-02-24T11:22:58.447" v="9"/>
        <pc:sldMkLst>
          <pc:docMk/>
          <pc:sldMk cId="0" sldId="452"/>
        </pc:sldMkLst>
      </pc:sldChg>
      <pc:sldChg chg="del">
        <pc:chgData name="Ryan Peters" userId="62fae290-f491-4aa3-adec-18c5eb20898e" providerId="ADAL" clId="{D97E90CC-527A-4866-891C-FA94D42CB5C6}" dt="2022-02-24T11:26:39.068" v="184" actId="47"/>
        <pc:sldMkLst>
          <pc:docMk/>
          <pc:sldMk cId="153841765" sldId="472"/>
        </pc:sldMkLst>
      </pc:sldChg>
      <pc:sldChg chg="del">
        <pc:chgData name="Ryan Peters" userId="62fae290-f491-4aa3-adec-18c5eb20898e" providerId="ADAL" clId="{D97E90CC-527A-4866-891C-FA94D42CB5C6}" dt="2022-02-24T11:20:20.103" v="1" actId="47"/>
        <pc:sldMkLst>
          <pc:docMk/>
          <pc:sldMk cId="2341118586" sldId="498"/>
        </pc:sldMkLst>
      </pc:sldChg>
      <pc:sldChg chg="ord">
        <pc:chgData name="Ryan Peters" userId="62fae290-f491-4aa3-adec-18c5eb20898e" providerId="ADAL" clId="{D97E90CC-527A-4866-891C-FA94D42CB5C6}" dt="2022-02-24T11:22:58.447" v="9"/>
        <pc:sldMkLst>
          <pc:docMk/>
          <pc:sldMk cId="2512333857" sldId="534"/>
        </pc:sldMkLst>
      </pc:sldChg>
      <pc:sldChg chg="ord">
        <pc:chgData name="Ryan Peters" userId="62fae290-f491-4aa3-adec-18c5eb20898e" providerId="ADAL" clId="{D97E90CC-527A-4866-891C-FA94D42CB5C6}" dt="2022-02-24T11:22:58.447" v="9"/>
        <pc:sldMkLst>
          <pc:docMk/>
          <pc:sldMk cId="713874276" sldId="535"/>
        </pc:sldMkLst>
      </pc:sldChg>
      <pc:sldChg chg="ord">
        <pc:chgData name="Ryan Peters" userId="62fae290-f491-4aa3-adec-18c5eb20898e" providerId="ADAL" clId="{D97E90CC-527A-4866-891C-FA94D42CB5C6}" dt="2022-02-24T11:22:58.447" v="9"/>
        <pc:sldMkLst>
          <pc:docMk/>
          <pc:sldMk cId="3533256157" sldId="539"/>
        </pc:sldMkLst>
      </pc:sldChg>
      <pc:sldChg chg="modNotesTx">
        <pc:chgData name="Ryan Peters" userId="62fae290-f491-4aa3-adec-18c5eb20898e" providerId="ADAL" clId="{D97E90CC-527A-4866-891C-FA94D42CB5C6}" dt="2022-02-24T11:24:28.701" v="19"/>
        <pc:sldMkLst>
          <pc:docMk/>
          <pc:sldMk cId="3479022298" sldId="547"/>
        </pc:sldMkLst>
      </pc:sldChg>
      <pc:sldChg chg="del">
        <pc:chgData name="Ryan Peters" userId="62fae290-f491-4aa3-adec-18c5eb20898e" providerId="ADAL" clId="{D97E90CC-527A-4866-891C-FA94D42CB5C6}" dt="2022-02-24T11:25:33.162" v="47" actId="47"/>
        <pc:sldMkLst>
          <pc:docMk/>
          <pc:sldMk cId="2131095586" sldId="549"/>
        </pc:sldMkLst>
      </pc:sldChg>
      <pc:sldChg chg="modNotesTx">
        <pc:chgData name="Ryan Peters" userId="62fae290-f491-4aa3-adec-18c5eb20898e" providerId="ADAL" clId="{D97E90CC-527A-4866-891C-FA94D42CB5C6}" dt="2022-02-24T11:23:34.256" v="16" actId="20577"/>
        <pc:sldMkLst>
          <pc:docMk/>
          <pc:sldMk cId="3634136138" sldId="550"/>
        </pc:sldMkLst>
      </pc:sldChg>
      <pc:sldChg chg="modNotesTx">
        <pc:chgData name="Ryan Peters" userId="62fae290-f491-4aa3-adec-18c5eb20898e" providerId="ADAL" clId="{D97E90CC-527A-4866-891C-FA94D42CB5C6}" dt="2022-02-24T11:26:37.388" v="183" actId="5793"/>
        <pc:sldMkLst>
          <pc:docMk/>
          <pc:sldMk cId="848758112" sldId="551"/>
        </pc:sldMkLst>
      </pc:sldChg>
      <pc:sldChg chg="del">
        <pc:chgData name="Ryan Peters" userId="62fae290-f491-4aa3-adec-18c5eb20898e" providerId="ADAL" clId="{D97E90CC-527A-4866-891C-FA94D42CB5C6}" dt="2022-02-24T11:24:30.606" v="20" actId="47"/>
        <pc:sldMkLst>
          <pc:docMk/>
          <pc:sldMk cId="1002506575" sldId="557"/>
        </pc:sldMkLst>
      </pc:sldChg>
      <pc:sldChg chg="addSp delSp modSp mod ord delAnim modAnim modNotesTx">
        <pc:chgData name="Ryan Peters" userId="62fae290-f491-4aa3-adec-18c5eb20898e" providerId="ADAL" clId="{D97E90CC-527A-4866-891C-FA94D42CB5C6}" dt="2022-02-24T11:31:41.723" v="349" actId="20577"/>
        <pc:sldMkLst>
          <pc:docMk/>
          <pc:sldMk cId="3211542408" sldId="558"/>
        </pc:sldMkLst>
        <pc:spChg chg="mod">
          <ac:chgData name="Ryan Peters" userId="62fae290-f491-4aa3-adec-18c5eb20898e" providerId="ADAL" clId="{D97E90CC-527A-4866-891C-FA94D42CB5C6}" dt="2022-02-24T11:28:03.800" v="311" actId="1076"/>
          <ac:spMkLst>
            <pc:docMk/>
            <pc:sldMk cId="3211542408" sldId="558"/>
            <ac:spMk id="8" creationId="{1BF8D267-04BE-5A42-AA26-1CA9A53C9F3F}"/>
          </ac:spMkLst>
        </pc:spChg>
        <pc:picChg chg="add mod">
          <ac:chgData name="Ryan Peters" userId="62fae290-f491-4aa3-adec-18c5eb20898e" providerId="ADAL" clId="{D97E90CC-527A-4866-891C-FA94D42CB5C6}" dt="2022-02-24T11:31:28.176" v="315" actId="14100"/>
          <ac:picMkLst>
            <pc:docMk/>
            <pc:sldMk cId="3211542408" sldId="558"/>
            <ac:picMk id="3" creationId="{40D1DA59-3E3D-4A42-8664-C6D24AB84C43}"/>
          </ac:picMkLst>
        </pc:picChg>
        <pc:picChg chg="del">
          <ac:chgData name="Ryan Peters" userId="62fae290-f491-4aa3-adec-18c5eb20898e" providerId="ADAL" clId="{D97E90CC-527A-4866-891C-FA94D42CB5C6}" dt="2022-02-24T11:31:10.273" v="312" actId="478"/>
          <ac:picMkLst>
            <pc:docMk/>
            <pc:sldMk cId="3211542408" sldId="558"/>
            <ac:picMk id="4" creationId="{C6BFA1AA-6418-4B30-8470-97A993CA24B9}"/>
          </ac:picMkLst>
        </pc:picChg>
        <pc:picChg chg="del">
          <ac:chgData name="Ryan Peters" userId="62fae290-f491-4aa3-adec-18c5eb20898e" providerId="ADAL" clId="{D97E90CC-527A-4866-891C-FA94D42CB5C6}" dt="2022-02-24T11:27:11.946" v="187" actId="478"/>
          <ac:picMkLst>
            <pc:docMk/>
            <pc:sldMk cId="3211542408" sldId="558"/>
            <ac:picMk id="9" creationId="{8D96C621-23C3-FD4B-BEAA-F966F9CF616F}"/>
          </ac:picMkLst>
        </pc:picChg>
      </pc:sldChg>
      <pc:sldChg chg="ord modNotesTx">
        <pc:chgData name="Ryan Peters" userId="62fae290-f491-4aa3-adec-18c5eb20898e" providerId="ADAL" clId="{D97E90CC-527A-4866-891C-FA94D42CB5C6}" dt="2022-02-24T11:24:58.956" v="46" actId="20577"/>
        <pc:sldMkLst>
          <pc:docMk/>
          <pc:sldMk cId="2011570605" sldId="559"/>
        </pc:sldMkLst>
      </pc:sldChg>
      <pc:sldChg chg="del">
        <pc:chgData name="Ryan Peters" userId="62fae290-f491-4aa3-adec-18c5eb20898e" providerId="ADAL" clId="{D97E90CC-527A-4866-891C-FA94D42CB5C6}" dt="2022-02-24T11:32:04.675" v="350" actId="47"/>
        <pc:sldMkLst>
          <pc:docMk/>
          <pc:sldMk cId="291160289" sldId="560"/>
        </pc:sldMkLst>
      </pc:sldChg>
      <pc:sldChg chg="modSp mod">
        <pc:chgData name="Ryan Peters" userId="62fae290-f491-4aa3-adec-18c5eb20898e" providerId="ADAL" clId="{D97E90CC-527A-4866-891C-FA94D42CB5C6}" dt="2022-02-24T11:20:31.995" v="5" actId="20577"/>
        <pc:sldMkLst>
          <pc:docMk/>
          <pc:sldMk cId="2092883967" sldId="562"/>
        </pc:sldMkLst>
        <pc:spChg chg="mod">
          <ac:chgData name="Ryan Peters" userId="62fae290-f491-4aa3-adec-18c5eb20898e" providerId="ADAL" clId="{D97E90CC-527A-4866-891C-FA94D42CB5C6}" dt="2022-02-24T11:20:31.995" v="5" actId="20577"/>
          <ac:spMkLst>
            <pc:docMk/>
            <pc:sldMk cId="2092883967" sldId="562"/>
            <ac:spMk id="2" creationId="{156D40F1-56A4-4D87-A74E-BA06592E9BC5}"/>
          </ac:spMkLst>
        </pc:spChg>
      </pc:sldChg>
      <pc:sldChg chg="del">
        <pc:chgData name="Ryan Peters" userId="62fae290-f491-4aa3-adec-18c5eb20898e" providerId="ADAL" clId="{D97E90CC-527A-4866-891C-FA94D42CB5C6}" dt="2022-02-24T11:32:07.932" v="351" actId="47"/>
        <pc:sldMkLst>
          <pc:docMk/>
          <pc:sldMk cId="2258034645" sldId="564"/>
        </pc:sldMkLst>
      </pc:sldChg>
      <pc:sldChg chg="del">
        <pc:chgData name="Ryan Peters" userId="62fae290-f491-4aa3-adec-18c5eb20898e" providerId="ADAL" clId="{D97E90CC-527A-4866-891C-FA94D42CB5C6}" dt="2022-02-24T11:20:18.361" v="0" actId="47"/>
        <pc:sldMkLst>
          <pc:docMk/>
          <pc:sldMk cId="0" sldId="566"/>
        </pc:sldMkLst>
      </pc:sldChg>
      <pc:sldChg chg="modSp mod">
        <pc:chgData name="Ryan Peters" userId="62fae290-f491-4aa3-adec-18c5eb20898e" providerId="ADAL" clId="{D97E90CC-527A-4866-891C-FA94D42CB5C6}" dt="2022-02-24T11:32:18.468" v="353" actId="20577"/>
        <pc:sldMkLst>
          <pc:docMk/>
          <pc:sldMk cId="786706372" sldId="581"/>
        </pc:sldMkLst>
        <pc:spChg chg="mod">
          <ac:chgData name="Ryan Peters" userId="62fae290-f491-4aa3-adec-18c5eb20898e" providerId="ADAL" clId="{D97E90CC-527A-4866-891C-FA94D42CB5C6}" dt="2022-02-24T11:32:18.468" v="353" actId="20577"/>
          <ac:spMkLst>
            <pc:docMk/>
            <pc:sldMk cId="786706372" sldId="581"/>
            <ac:spMk id="2" creationId="{00000000-0000-0000-0000-000000000000}"/>
          </ac:spMkLst>
        </pc:spChg>
      </pc:sldChg>
      <pc:sldChg chg="del">
        <pc:chgData name="Ryan Peters" userId="62fae290-f491-4aa3-adec-18c5eb20898e" providerId="ADAL" clId="{D97E90CC-527A-4866-891C-FA94D42CB5C6}" dt="2022-02-24T11:24:33.742" v="21" actId="47"/>
        <pc:sldMkLst>
          <pc:docMk/>
          <pc:sldMk cId="1442471384" sldId="587"/>
        </pc:sldMkLst>
      </pc:sldChg>
      <pc:sldChg chg="addSp modSp new mod">
        <pc:chgData name="Ryan Peters" userId="62fae290-f491-4aa3-adec-18c5eb20898e" providerId="ADAL" clId="{D97E90CC-527A-4866-891C-FA94D42CB5C6}" dt="2022-02-24T11:37:55.018" v="774" actId="20577"/>
        <pc:sldMkLst>
          <pc:docMk/>
          <pc:sldMk cId="3888252047" sldId="587"/>
        </pc:sldMkLst>
        <pc:spChg chg="mod">
          <ac:chgData name="Ryan Peters" userId="62fae290-f491-4aa3-adec-18c5eb20898e" providerId="ADAL" clId="{D97E90CC-527A-4866-891C-FA94D42CB5C6}" dt="2022-02-24T11:34:47.444" v="402" actId="20577"/>
          <ac:spMkLst>
            <pc:docMk/>
            <pc:sldMk cId="3888252047" sldId="587"/>
            <ac:spMk id="2" creationId="{9791BA5F-131C-47B7-A1E4-F01E9AEE01BE}"/>
          </ac:spMkLst>
        </pc:spChg>
        <pc:spChg chg="mod">
          <ac:chgData name="Ryan Peters" userId="62fae290-f491-4aa3-adec-18c5eb20898e" providerId="ADAL" clId="{D97E90CC-527A-4866-891C-FA94D42CB5C6}" dt="2022-02-24T11:35:03.898" v="435" actId="1076"/>
          <ac:spMkLst>
            <pc:docMk/>
            <pc:sldMk cId="3888252047" sldId="587"/>
            <ac:spMk id="3" creationId="{4040E6AD-C0C1-4986-8177-86F16A030585}"/>
          </ac:spMkLst>
        </pc:spChg>
        <pc:spChg chg="add mod">
          <ac:chgData name="Ryan Peters" userId="62fae290-f491-4aa3-adec-18c5eb20898e" providerId="ADAL" clId="{D97E90CC-527A-4866-891C-FA94D42CB5C6}" dt="2022-02-24T11:37:55.018" v="774" actId="20577"/>
          <ac:spMkLst>
            <pc:docMk/>
            <pc:sldMk cId="3888252047" sldId="587"/>
            <ac:spMk id="4" creationId="{9ED4BA40-19FB-4815-90A6-15FA2083E6A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6ED325-6698-4E92-8D06-46F8DB9D3158}" type="doc">
      <dgm:prSet loTypeId="urn:microsoft.com/office/officeart/2005/8/layout/radial4" loCatId="relationship" qsTypeId="urn:microsoft.com/office/officeart/2005/8/quickstyle/simple1" qsCatId="simple" csTypeId="urn:microsoft.com/office/officeart/2005/8/colors/accent1_2" csCatId="accent1" phldr="1"/>
      <dgm:spPr/>
      <dgm:t>
        <a:bodyPr/>
        <a:lstStyle/>
        <a:p>
          <a:endParaRPr lang="en-GB"/>
        </a:p>
      </dgm:t>
    </dgm:pt>
    <dgm:pt modelId="{208504A0-FCD4-42A1-9F01-A230E6B6F203}">
      <dgm:prSet phldrT="[Text]"/>
      <dgm:spPr/>
      <dgm:t>
        <a:bodyPr/>
        <a:lstStyle/>
        <a:p>
          <a:r>
            <a:rPr lang="en-GB" dirty="0"/>
            <a:t>The Event Cycle</a:t>
          </a:r>
        </a:p>
      </dgm:t>
    </dgm:pt>
    <dgm:pt modelId="{CA9F6D32-80F1-4681-AF33-B2349E8C8CB0}" type="parTrans" cxnId="{86914C55-3320-4BF0-94B3-0500B1544D99}">
      <dgm:prSet/>
      <dgm:spPr/>
      <dgm:t>
        <a:bodyPr/>
        <a:lstStyle/>
        <a:p>
          <a:endParaRPr lang="en-GB"/>
        </a:p>
      </dgm:t>
    </dgm:pt>
    <dgm:pt modelId="{01F814D8-9852-4894-A778-2F4965F8D342}" type="sibTrans" cxnId="{86914C55-3320-4BF0-94B3-0500B1544D99}">
      <dgm:prSet/>
      <dgm:spPr/>
      <dgm:t>
        <a:bodyPr/>
        <a:lstStyle/>
        <a:p>
          <a:endParaRPr lang="en-GB"/>
        </a:p>
      </dgm:t>
    </dgm:pt>
    <dgm:pt modelId="{EAB6C568-AC44-466B-82D1-28D2E57D42FE}">
      <dgm:prSet phldrT="[Text]" custT="1"/>
      <dgm:spPr>
        <a:solidFill>
          <a:srgbClr val="7030A0"/>
        </a:solidFill>
      </dgm:spPr>
      <dgm:t>
        <a:bodyPr/>
        <a:lstStyle/>
        <a:p>
          <a:r>
            <a:rPr lang="en-GB" sz="1700" dirty="0"/>
            <a:t>The </a:t>
          </a:r>
          <a:r>
            <a:rPr lang="en-GB" sz="1600" dirty="0"/>
            <a:t>Planning </a:t>
          </a:r>
          <a:r>
            <a:rPr lang="en-GB" sz="1700" dirty="0"/>
            <a:t>Phase</a:t>
          </a:r>
        </a:p>
      </dgm:t>
    </dgm:pt>
    <dgm:pt modelId="{E9BCF1B8-3C2E-48A8-A365-03FB779EA8E8}" type="parTrans" cxnId="{40F96BCE-36E0-4604-BEFA-D39528501E3E}">
      <dgm:prSet/>
      <dgm:spPr/>
      <dgm:t>
        <a:bodyPr/>
        <a:lstStyle/>
        <a:p>
          <a:endParaRPr lang="en-GB" dirty="0"/>
        </a:p>
      </dgm:t>
    </dgm:pt>
    <dgm:pt modelId="{A6AE6C1E-A41F-4F13-B7A4-C428303A3502}" type="sibTrans" cxnId="{40F96BCE-36E0-4604-BEFA-D39528501E3E}">
      <dgm:prSet/>
      <dgm:spPr/>
      <dgm:t>
        <a:bodyPr/>
        <a:lstStyle/>
        <a:p>
          <a:endParaRPr lang="en-GB"/>
        </a:p>
      </dgm:t>
    </dgm:pt>
    <dgm:pt modelId="{5E9457AA-1143-40C3-B8FA-15DA229EE689}">
      <dgm:prSet phldrT="[Text]"/>
      <dgm:spPr>
        <a:solidFill>
          <a:schemeClr val="tx2"/>
        </a:solidFill>
      </dgm:spPr>
      <dgm:t>
        <a:bodyPr/>
        <a:lstStyle/>
        <a:p>
          <a:r>
            <a:rPr lang="en-GB" dirty="0"/>
            <a:t>The Delivery Phase</a:t>
          </a:r>
        </a:p>
      </dgm:t>
    </dgm:pt>
    <dgm:pt modelId="{F62624CB-FD10-403F-AE99-5B0D4541C9EC}" type="parTrans" cxnId="{CF21BFE7-F139-46AB-8E41-C52F3F69EF15}">
      <dgm:prSet/>
      <dgm:spPr/>
      <dgm:t>
        <a:bodyPr/>
        <a:lstStyle/>
        <a:p>
          <a:endParaRPr lang="en-GB" dirty="0"/>
        </a:p>
      </dgm:t>
    </dgm:pt>
    <dgm:pt modelId="{0EA00FDF-51AF-4957-881E-0EE267E0251F}" type="sibTrans" cxnId="{CF21BFE7-F139-46AB-8E41-C52F3F69EF15}">
      <dgm:prSet/>
      <dgm:spPr/>
      <dgm:t>
        <a:bodyPr/>
        <a:lstStyle/>
        <a:p>
          <a:endParaRPr lang="en-GB"/>
        </a:p>
      </dgm:t>
    </dgm:pt>
    <dgm:pt modelId="{022A8166-907E-4E1D-9922-8400FFA286BA}">
      <dgm:prSet phldrT="[Text]"/>
      <dgm:spPr>
        <a:solidFill>
          <a:srgbClr val="00B050"/>
        </a:solidFill>
      </dgm:spPr>
      <dgm:t>
        <a:bodyPr/>
        <a:lstStyle/>
        <a:p>
          <a:r>
            <a:rPr lang="en-GB" dirty="0"/>
            <a:t>The Post Event &amp;  Evaluation phase</a:t>
          </a:r>
        </a:p>
      </dgm:t>
    </dgm:pt>
    <dgm:pt modelId="{8063471C-F687-4BD3-A4B9-ECB42A44B1DE}" type="parTrans" cxnId="{03CBB91D-0048-4A29-97B9-9969CBAD8B5E}">
      <dgm:prSet/>
      <dgm:spPr/>
      <dgm:t>
        <a:bodyPr/>
        <a:lstStyle/>
        <a:p>
          <a:endParaRPr lang="en-GB" dirty="0"/>
        </a:p>
      </dgm:t>
    </dgm:pt>
    <dgm:pt modelId="{7FE39A58-1B80-402E-BA26-33806D97570F}" type="sibTrans" cxnId="{03CBB91D-0048-4A29-97B9-9969CBAD8B5E}">
      <dgm:prSet/>
      <dgm:spPr/>
      <dgm:t>
        <a:bodyPr/>
        <a:lstStyle/>
        <a:p>
          <a:endParaRPr lang="en-GB"/>
        </a:p>
      </dgm:t>
    </dgm:pt>
    <dgm:pt modelId="{0A338BAC-328C-4B02-B3A0-E2A973CA639E}" type="pres">
      <dgm:prSet presAssocID="{736ED325-6698-4E92-8D06-46F8DB9D3158}" presName="cycle" presStyleCnt="0">
        <dgm:presLayoutVars>
          <dgm:chMax val="1"/>
          <dgm:dir/>
          <dgm:animLvl val="ctr"/>
          <dgm:resizeHandles val="exact"/>
        </dgm:presLayoutVars>
      </dgm:prSet>
      <dgm:spPr/>
    </dgm:pt>
    <dgm:pt modelId="{ED2994DE-0744-49A3-B059-A95898D497B9}" type="pres">
      <dgm:prSet presAssocID="{208504A0-FCD4-42A1-9F01-A230E6B6F203}" presName="centerShape" presStyleLbl="node0" presStyleIdx="0" presStyleCnt="1"/>
      <dgm:spPr/>
    </dgm:pt>
    <dgm:pt modelId="{EC98644B-E334-4373-93D5-CDE758166CFA}" type="pres">
      <dgm:prSet presAssocID="{E9BCF1B8-3C2E-48A8-A365-03FB779EA8E8}" presName="parTrans" presStyleLbl="bgSibTrans2D1" presStyleIdx="0" presStyleCnt="3"/>
      <dgm:spPr/>
    </dgm:pt>
    <dgm:pt modelId="{AC37B17D-6C30-4D35-BC64-A97FDA7A38B4}" type="pres">
      <dgm:prSet presAssocID="{EAB6C568-AC44-466B-82D1-28D2E57D42FE}" presName="node" presStyleLbl="node1" presStyleIdx="0" presStyleCnt="3">
        <dgm:presLayoutVars>
          <dgm:bulletEnabled val="1"/>
        </dgm:presLayoutVars>
      </dgm:prSet>
      <dgm:spPr/>
    </dgm:pt>
    <dgm:pt modelId="{C521F5C6-6FC1-4B04-8C9C-AC260225EFA1}" type="pres">
      <dgm:prSet presAssocID="{F62624CB-FD10-403F-AE99-5B0D4541C9EC}" presName="parTrans" presStyleLbl="bgSibTrans2D1" presStyleIdx="1" presStyleCnt="3"/>
      <dgm:spPr/>
    </dgm:pt>
    <dgm:pt modelId="{E7FAA17B-4152-4C04-ADA2-77FE7D476D11}" type="pres">
      <dgm:prSet presAssocID="{5E9457AA-1143-40C3-B8FA-15DA229EE689}" presName="node" presStyleLbl="node1" presStyleIdx="1" presStyleCnt="3" custRadScaleRad="100681" custRadScaleInc="962">
        <dgm:presLayoutVars>
          <dgm:bulletEnabled val="1"/>
        </dgm:presLayoutVars>
      </dgm:prSet>
      <dgm:spPr/>
    </dgm:pt>
    <dgm:pt modelId="{CA918D6D-0EB7-49D3-AADF-6045C7971810}" type="pres">
      <dgm:prSet presAssocID="{8063471C-F687-4BD3-A4B9-ECB42A44B1DE}" presName="parTrans" presStyleLbl="bgSibTrans2D1" presStyleIdx="2" presStyleCnt="3"/>
      <dgm:spPr/>
    </dgm:pt>
    <dgm:pt modelId="{BD92B9EB-74B4-4EF9-A529-CBD6EA6572E9}" type="pres">
      <dgm:prSet presAssocID="{022A8166-907E-4E1D-9922-8400FFA286BA}" presName="node" presStyleLbl="node1" presStyleIdx="2" presStyleCnt="3">
        <dgm:presLayoutVars>
          <dgm:bulletEnabled val="1"/>
        </dgm:presLayoutVars>
      </dgm:prSet>
      <dgm:spPr/>
    </dgm:pt>
  </dgm:ptLst>
  <dgm:cxnLst>
    <dgm:cxn modelId="{03CBB91D-0048-4A29-97B9-9969CBAD8B5E}" srcId="{208504A0-FCD4-42A1-9F01-A230E6B6F203}" destId="{022A8166-907E-4E1D-9922-8400FFA286BA}" srcOrd="2" destOrd="0" parTransId="{8063471C-F687-4BD3-A4B9-ECB42A44B1DE}" sibTransId="{7FE39A58-1B80-402E-BA26-33806D97570F}"/>
    <dgm:cxn modelId="{96EB493A-860D-4CC5-B0D8-DF806C71091A}" type="presOf" srcId="{736ED325-6698-4E92-8D06-46F8DB9D3158}" destId="{0A338BAC-328C-4B02-B3A0-E2A973CA639E}" srcOrd="0" destOrd="0" presId="urn:microsoft.com/office/officeart/2005/8/layout/radial4"/>
    <dgm:cxn modelId="{1FEB8B6F-6254-49AB-AC45-BBF1B1F312D0}" type="presOf" srcId="{EAB6C568-AC44-466B-82D1-28D2E57D42FE}" destId="{AC37B17D-6C30-4D35-BC64-A97FDA7A38B4}" srcOrd="0" destOrd="0" presId="urn:microsoft.com/office/officeart/2005/8/layout/radial4"/>
    <dgm:cxn modelId="{86914C55-3320-4BF0-94B3-0500B1544D99}" srcId="{736ED325-6698-4E92-8D06-46F8DB9D3158}" destId="{208504A0-FCD4-42A1-9F01-A230E6B6F203}" srcOrd="0" destOrd="0" parTransId="{CA9F6D32-80F1-4681-AF33-B2349E8C8CB0}" sibTransId="{01F814D8-9852-4894-A778-2F4965F8D342}"/>
    <dgm:cxn modelId="{8F4A25A0-C677-4EA6-A56E-89D07F076D64}" type="presOf" srcId="{E9BCF1B8-3C2E-48A8-A365-03FB779EA8E8}" destId="{EC98644B-E334-4373-93D5-CDE758166CFA}" srcOrd="0" destOrd="0" presId="urn:microsoft.com/office/officeart/2005/8/layout/radial4"/>
    <dgm:cxn modelId="{FE7B97A6-179C-4493-B58D-B8F1E3A02925}" type="presOf" srcId="{F62624CB-FD10-403F-AE99-5B0D4541C9EC}" destId="{C521F5C6-6FC1-4B04-8C9C-AC260225EFA1}" srcOrd="0" destOrd="0" presId="urn:microsoft.com/office/officeart/2005/8/layout/radial4"/>
    <dgm:cxn modelId="{E7B101B7-7659-4D25-91DB-D388729E2F3B}" type="presOf" srcId="{5E9457AA-1143-40C3-B8FA-15DA229EE689}" destId="{E7FAA17B-4152-4C04-ADA2-77FE7D476D11}" srcOrd="0" destOrd="0" presId="urn:microsoft.com/office/officeart/2005/8/layout/radial4"/>
    <dgm:cxn modelId="{145B75C6-B492-47D5-8457-3C87E9A8452D}" type="presOf" srcId="{8063471C-F687-4BD3-A4B9-ECB42A44B1DE}" destId="{CA918D6D-0EB7-49D3-AADF-6045C7971810}" srcOrd="0" destOrd="0" presId="urn:microsoft.com/office/officeart/2005/8/layout/radial4"/>
    <dgm:cxn modelId="{40F96BCE-36E0-4604-BEFA-D39528501E3E}" srcId="{208504A0-FCD4-42A1-9F01-A230E6B6F203}" destId="{EAB6C568-AC44-466B-82D1-28D2E57D42FE}" srcOrd="0" destOrd="0" parTransId="{E9BCF1B8-3C2E-48A8-A365-03FB779EA8E8}" sibTransId="{A6AE6C1E-A41F-4F13-B7A4-C428303A3502}"/>
    <dgm:cxn modelId="{C241EEE3-B72F-4E4C-856E-E05FB41E722E}" type="presOf" srcId="{022A8166-907E-4E1D-9922-8400FFA286BA}" destId="{BD92B9EB-74B4-4EF9-A529-CBD6EA6572E9}" srcOrd="0" destOrd="0" presId="urn:microsoft.com/office/officeart/2005/8/layout/radial4"/>
    <dgm:cxn modelId="{CF21BFE7-F139-46AB-8E41-C52F3F69EF15}" srcId="{208504A0-FCD4-42A1-9F01-A230E6B6F203}" destId="{5E9457AA-1143-40C3-B8FA-15DA229EE689}" srcOrd="1" destOrd="0" parTransId="{F62624CB-FD10-403F-AE99-5B0D4541C9EC}" sibTransId="{0EA00FDF-51AF-4957-881E-0EE267E0251F}"/>
    <dgm:cxn modelId="{340F9CF0-50A8-4318-80D3-C7602E046B24}" type="presOf" srcId="{208504A0-FCD4-42A1-9F01-A230E6B6F203}" destId="{ED2994DE-0744-49A3-B059-A95898D497B9}" srcOrd="0" destOrd="0" presId="urn:microsoft.com/office/officeart/2005/8/layout/radial4"/>
    <dgm:cxn modelId="{919DB3EB-1B27-4135-8869-1B1EACCAE826}" type="presParOf" srcId="{0A338BAC-328C-4B02-B3A0-E2A973CA639E}" destId="{ED2994DE-0744-49A3-B059-A95898D497B9}" srcOrd="0" destOrd="0" presId="urn:microsoft.com/office/officeart/2005/8/layout/radial4"/>
    <dgm:cxn modelId="{9B8A7A64-6DFA-4EB9-A33F-7100876338F2}" type="presParOf" srcId="{0A338BAC-328C-4B02-B3A0-E2A973CA639E}" destId="{EC98644B-E334-4373-93D5-CDE758166CFA}" srcOrd="1" destOrd="0" presId="urn:microsoft.com/office/officeart/2005/8/layout/radial4"/>
    <dgm:cxn modelId="{B442CBAC-E207-4798-8309-A8D835AF82AC}" type="presParOf" srcId="{0A338BAC-328C-4B02-B3A0-E2A973CA639E}" destId="{AC37B17D-6C30-4D35-BC64-A97FDA7A38B4}" srcOrd="2" destOrd="0" presId="urn:microsoft.com/office/officeart/2005/8/layout/radial4"/>
    <dgm:cxn modelId="{1557FB62-9FCB-4B3E-A7C1-400443B4FF15}" type="presParOf" srcId="{0A338BAC-328C-4B02-B3A0-E2A973CA639E}" destId="{C521F5C6-6FC1-4B04-8C9C-AC260225EFA1}" srcOrd="3" destOrd="0" presId="urn:microsoft.com/office/officeart/2005/8/layout/radial4"/>
    <dgm:cxn modelId="{470322AF-8B1C-4D30-B2B1-8F92D3B2E2A8}" type="presParOf" srcId="{0A338BAC-328C-4B02-B3A0-E2A973CA639E}" destId="{E7FAA17B-4152-4C04-ADA2-77FE7D476D11}" srcOrd="4" destOrd="0" presId="urn:microsoft.com/office/officeart/2005/8/layout/radial4"/>
    <dgm:cxn modelId="{B50F6D78-AF04-4695-9C67-BA3BA362A98B}" type="presParOf" srcId="{0A338BAC-328C-4B02-B3A0-E2A973CA639E}" destId="{CA918D6D-0EB7-49D3-AADF-6045C7971810}" srcOrd="5" destOrd="0" presId="urn:microsoft.com/office/officeart/2005/8/layout/radial4"/>
    <dgm:cxn modelId="{204636B5-815E-4238-B3D7-C07E6C3DB176}" type="presParOf" srcId="{0A338BAC-328C-4B02-B3A0-E2A973CA639E}" destId="{BD92B9EB-74B4-4EF9-A529-CBD6EA6572E9}"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AEBAF9-9E64-4661-B43D-B5BC59B1104B}" type="doc">
      <dgm:prSet loTypeId="urn:microsoft.com/office/officeart/2005/8/layout/list1" loCatId="list" qsTypeId="urn:microsoft.com/office/officeart/2005/8/quickstyle/simple1" qsCatId="simple" csTypeId="urn:microsoft.com/office/officeart/2005/8/colors/accent5_2" csCatId="accent5"/>
      <dgm:spPr/>
      <dgm:t>
        <a:bodyPr/>
        <a:lstStyle/>
        <a:p>
          <a:endParaRPr lang="en-US"/>
        </a:p>
      </dgm:t>
    </dgm:pt>
    <dgm:pt modelId="{A00523DB-566D-4D3F-BDD9-30EBE2E4B868}">
      <dgm:prSet/>
      <dgm:spPr/>
      <dgm:t>
        <a:bodyPr/>
        <a:lstStyle/>
        <a:p>
          <a:r>
            <a:rPr lang="en-GB"/>
            <a:t>Feedback from the customer</a:t>
          </a:r>
          <a:endParaRPr lang="en-US"/>
        </a:p>
      </dgm:t>
    </dgm:pt>
    <dgm:pt modelId="{0EE6D56A-7FE2-4113-B839-024C71DD0F46}" type="parTrans" cxnId="{55E5A642-AC15-420C-AF62-3A7D5F5351D7}">
      <dgm:prSet/>
      <dgm:spPr/>
      <dgm:t>
        <a:bodyPr/>
        <a:lstStyle/>
        <a:p>
          <a:endParaRPr lang="en-US"/>
        </a:p>
      </dgm:t>
    </dgm:pt>
    <dgm:pt modelId="{B9CA1344-D46A-448A-9679-ACFC150C00D4}" type="sibTrans" cxnId="{55E5A642-AC15-420C-AF62-3A7D5F5351D7}">
      <dgm:prSet/>
      <dgm:spPr/>
      <dgm:t>
        <a:bodyPr/>
        <a:lstStyle/>
        <a:p>
          <a:endParaRPr lang="en-US"/>
        </a:p>
      </dgm:t>
    </dgm:pt>
    <dgm:pt modelId="{82871029-4D10-4297-9BDB-09A6957A07A9}">
      <dgm:prSet/>
      <dgm:spPr/>
      <dgm:t>
        <a:bodyPr/>
        <a:lstStyle/>
        <a:p>
          <a:r>
            <a:rPr lang="en-GB"/>
            <a:t>Feedback from team</a:t>
          </a:r>
          <a:endParaRPr lang="en-US"/>
        </a:p>
      </dgm:t>
    </dgm:pt>
    <dgm:pt modelId="{C76C546E-C915-44D1-8703-3E060A244A68}" type="parTrans" cxnId="{550F990D-3FDD-4C88-B1FC-0D8D63D90C50}">
      <dgm:prSet/>
      <dgm:spPr/>
      <dgm:t>
        <a:bodyPr/>
        <a:lstStyle/>
        <a:p>
          <a:endParaRPr lang="en-US"/>
        </a:p>
      </dgm:t>
    </dgm:pt>
    <dgm:pt modelId="{D44C71D7-9CBA-49D4-98C8-D337FFDEA46E}" type="sibTrans" cxnId="{550F990D-3FDD-4C88-B1FC-0D8D63D90C50}">
      <dgm:prSet/>
      <dgm:spPr/>
      <dgm:t>
        <a:bodyPr/>
        <a:lstStyle/>
        <a:p>
          <a:endParaRPr lang="en-US"/>
        </a:p>
      </dgm:t>
    </dgm:pt>
    <dgm:pt modelId="{5EA271E5-8EF7-418C-A763-227773CAC133}">
      <dgm:prSet/>
      <dgm:spPr/>
      <dgm:t>
        <a:bodyPr/>
        <a:lstStyle/>
        <a:p>
          <a:r>
            <a:rPr lang="en-GB"/>
            <a:t>Measure how the event performed against:</a:t>
          </a:r>
          <a:endParaRPr lang="en-US"/>
        </a:p>
      </dgm:t>
    </dgm:pt>
    <dgm:pt modelId="{08A54076-0111-4C9F-A4F6-7EC1DA333EE5}" type="parTrans" cxnId="{25E3F071-7F75-4EB2-9773-1BBCD8AFC4DC}">
      <dgm:prSet/>
      <dgm:spPr/>
      <dgm:t>
        <a:bodyPr/>
        <a:lstStyle/>
        <a:p>
          <a:endParaRPr lang="en-US"/>
        </a:p>
      </dgm:t>
    </dgm:pt>
    <dgm:pt modelId="{F015C8B6-75DB-400D-8697-8A1087EA7684}" type="sibTrans" cxnId="{25E3F071-7F75-4EB2-9773-1BBCD8AFC4DC}">
      <dgm:prSet/>
      <dgm:spPr/>
      <dgm:t>
        <a:bodyPr/>
        <a:lstStyle/>
        <a:p>
          <a:endParaRPr lang="en-US"/>
        </a:p>
      </dgm:t>
    </dgm:pt>
    <dgm:pt modelId="{7B515593-AC40-4C70-93C9-270C52CFC000}">
      <dgm:prSet/>
      <dgm:spPr/>
      <dgm:t>
        <a:bodyPr/>
        <a:lstStyle/>
        <a:p>
          <a:r>
            <a:rPr lang="en-GB"/>
            <a:t>planned budget</a:t>
          </a:r>
          <a:endParaRPr lang="en-US"/>
        </a:p>
      </dgm:t>
    </dgm:pt>
    <dgm:pt modelId="{34BAA6E1-1B99-4DE3-96E1-27CF2E1B77A5}" type="parTrans" cxnId="{8EC320A6-D534-4FBE-982C-6F016129B5B8}">
      <dgm:prSet/>
      <dgm:spPr/>
      <dgm:t>
        <a:bodyPr/>
        <a:lstStyle/>
        <a:p>
          <a:endParaRPr lang="en-US"/>
        </a:p>
      </dgm:t>
    </dgm:pt>
    <dgm:pt modelId="{9C540975-86E6-4DEC-96AC-BE675A035748}" type="sibTrans" cxnId="{8EC320A6-D534-4FBE-982C-6F016129B5B8}">
      <dgm:prSet/>
      <dgm:spPr/>
      <dgm:t>
        <a:bodyPr/>
        <a:lstStyle/>
        <a:p>
          <a:endParaRPr lang="en-US"/>
        </a:p>
      </dgm:t>
    </dgm:pt>
    <dgm:pt modelId="{A60DC6DD-A830-44E4-BD16-A621AB8F05BE}">
      <dgm:prSet/>
      <dgm:spPr/>
      <dgm:t>
        <a:bodyPr/>
        <a:lstStyle/>
        <a:p>
          <a:r>
            <a:rPr lang="en-GB" dirty="0"/>
            <a:t>event order</a:t>
          </a:r>
          <a:endParaRPr lang="en-US" dirty="0"/>
        </a:p>
      </dgm:t>
    </dgm:pt>
    <dgm:pt modelId="{534D8F92-A912-4B31-848A-E33237CD6508}" type="parTrans" cxnId="{F56696E6-65C0-4370-8801-F29B614498A4}">
      <dgm:prSet/>
      <dgm:spPr/>
      <dgm:t>
        <a:bodyPr/>
        <a:lstStyle/>
        <a:p>
          <a:endParaRPr lang="en-US"/>
        </a:p>
      </dgm:t>
    </dgm:pt>
    <dgm:pt modelId="{C09C80EE-A16A-4E4A-A43F-5C8BA1D3E996}" type="sibTrans" cxnId="{F56696E6-65C0-4370-8801-F29B614498A4}">
      <dgm:prSet/>
      <dgm:spPr/>
      <dgm:t>
        <a:bodyPr/>
        <a:lstStyle/>
        <a:p>
          <a:endParaRPr lang="en-US"/>
        </a:p>
      </dgm:t>
    </dgm:pt>
    <dgm:pt modelId="{945A9202-20F8-447C-96C8-249FC16883E3}">
      <dgm:prSet/>
      <dgm:spPr/>
      <dgm:t>
        <a:bodyPr/>
        <a:lstStyle/>
        <a:p>
          <a:r>
            <a:rPr lang="en-GB"/>
            <a:t>departmental service standards</a:t>
          </a:r>
          <a:endParaRPr lang="en-US"/>
        </a:p>
      </dgm:t>
    </dgm:pt>
    <dgm:pt modelId="{B05B36D5-87F8-4FA8-A6AE-E521E31A38E7}" type="parTrans" cxnId="{18CA91B3-C04B-4A5F-9EAA-7FCFCB426608}">
      <dgm:prSet/>
      <dgm:spPr/>
      <dgm:t>
        <a:bodyPr/>
        <a:lstStyle/>
        <a:p>
          <a:endParaRPr lang="en-US"/>
        </a:p>
      </dgm:t>
    </dgm:pt>
    <dgm:pt modelId="{8E732953-5084-462D-8BCD-8B0ABAB71328}" type="sibTrans" cxnId="{18CA91B3-C04B-4A5F-9EAA-7FCFCB426608}">
      <dgm:prSet/>
      <dgm:spPr/>
      <dgm:t>
        <a:bodyPr/>
        <a:lstStyle/>
        <a:p>
          <a:endParaRPr lang="en-US"/>
        </a:p>
      </dgm:t>
    </dgm:pt>
    <dgm:pt modelId="{68ECB588-69C2-406D-BBE0-94F8CDB782C5}">
      <dgm:prSet/>
      <dgm:spPr/>
      <dgm:t>
        <a:bodyPr/>
        <a:lstStyle/>
        <a:p>
          <a:r>
            <a:rPr lang="en-GB"/>
            <a:t>Keep records</a:t>
          </a:r>
          <a:endParaRPr lang="en-US"/>
        </a:p>
      </dgm:t>
    </dgm:pt>
    <dgm:pt modelId="{895EBFB8-0D87-4196-BBBE-96F6F35C8F4A}" type="parTrans" cxnId="{D0629262-7F0C-487E-80FF-20F9B32CBBF6}">
      <dgm:prSet/>
      <dgm:spPr/>
      <dgm:t>
        <a:bodyPr/>
        <a:lstStyle/>
        <a:p>
          <a:endParaRPr lang="en-US"/>
        </a:p>
      </dgm:t>
    </dgm:pt>
    <dgm:pt modelId="{EEE581ED-68BB-4AD5-9F5F-89EA0EA02DAA}" type="sibTrans" cxnId="{D0629262-7F0C-487E-80FF-20F9B32CBBF6}">
      <dgm:prSet/>
      <dgm:spPr/>
      <dgm:t>
        <a:bodyPr/>
        <a:lstStyle/>
        <a:p>
          <a:endParaRPr lang="en-US"/>
        </a:p>
      </dgm:t>
    </dgm:pt>
    <dgm:pt modelId="{A6E68C3C-6EAF-4B57-BB21-58568E731B7F}">
      <dgm:prSet/>
      <dgm:spPr/>
      <dgm:t>
        <a:bodyPr/>
        <a:lstStyle/>
        <a:p>
          <a:r>
            <a:rPr lang="en-GB"/>
            <a:t>Ensure remedial action is taken as necessary</a:t>
          </a:r>
          <a:endParaRPr lang="en-US"/>
        </a:p>
      </dgm:t>
    </dgm:pt>
    <dgm:pt modelId="{A3F837EF-2DDC-4260-A61A-4B8F182256AB}" type="parTrans" cxnId="{7828C66E-A6D6-4E29-9C30-E865B5CF0B38}">
      <dgm:prSet/>
      <dgm:spPr/>
      <dgm:t>
        <a:bodyPr/>
        <a:lstStyle/>
        <a:p>
          <a:endParaRPr lang="en-US"/>
        </a:p>
      </dgm:t>
    </dgm:pt>
    <dgm:pt modelId="{0517535B-75B1-4D9E-A9CE-59B225887252}" type="sibTrans" cxnId="{7828C66E-A6D6-4E29-9C30-E865B5CF0B38}">
      <dgm:prSet/>
      <dgm:spPr/>
      <dgm:t>
        <a:bodyPr/>
        <a:lstStyle/>
        <a:p>
          <a:endParaRPr lang="en-US"/>
        </a:p>
      </dgm:t>
    </dgm:pt>
    <dgm:pt modelId="{BC3D623A-D4A7-2442-8677-4CC49CC9BD59}" type="pres">
      <dgm:prSet presAssocID="{39AEBAF9-9E64-4661-B43D-B5BC59B1104B}" presName="linear" presStyleCnt="0">
        <dgm:presLayoutVars>
          <dgm:dir/>
          <dgm:animLvl val="lvl"/>
          <dgm:resizeHandles val="exact"/>
        </dgm:presLayoutVars>
      </dgm:prSet>
      <dgm:spPr/>
    </dgm:pt>
    <dgm:pt modelId="{7E2E1FB6-5B5D-3D4F-9845-319A11A6FD49}" type="pres">
      <dgm:prSet presAssocID="{A00523DB-566D-4D3F-BDD9-30EBE2E4B868}" presName="parentLin" presStyleCnt="0"/>
      <dgm:spPr/>
    </dgm:pt>
    <dgm:pt modelId="{696E56F3-06A3-C44C-B517-75411383C17F}" type="pres">
      <dgm:prSet presAssocID="{A00523DB-566D-4D3F-BDD9-30EBE2E4B868}" presName="parentLeftMargin" presStyleLbl="node1" presStyleIdx="0" presStyleCnt="5"/>
      <dgm:spPr/>
    </dgm:pt>
    <dgm:pt modelId="{3FE135F4-C18B-2A4B-AB7B-2F96A121CBDE}" type="pres">
      <dgm:prSet presAssocID="{A00523DB-566D-4D3F-BDD9-30EBE2E4B868}" presName="parentText" presStyleLbl="node1" presStyleIdx="0" presStyleCnt="5">
        <dgm:presLayoutVars>
          <dgm:chMax val="0"/>
          <dgm:bulletEnabled val="1"/>
        </dgm:presLayoutVars>
      </dgm:prSet>
      <dgm:spPr/>
    </dgm:pt>
    <dgm:pt modelId="{45258EE2-4743-044C-8015-BE9461D72243}" type="pres">
      <dgm:prSet presAssocID="{A00523DB-566D-4D3F-BDD9-30EBE2E4B868}" presName="negativeSpace" presStyleCnt="0"/>
      <dgm:spPr/>
    </dgm:pt>
    <dgm:pt modelId="{C0DA381C-0F3E-5C44-91CE-09BB9AC92724}" type="pres">
      <dgm:prSet presAssocID="{A00523DB-566D-4D3F-BDD9-30EBE2E4B868}" presName="childText" presStyleLbl="conFgAcc1" presStyleIdx="0" presStyleCnt="5">
        <dgm:presLayoutVars>
          <dgm:bulletEnabled val="1"/>
        </dgm:presLayoutVars>
      </dgm:prSet>
      <dgm:spPr/>
    </dgm:pt>
    <dgm:pt modelId="{6DFCFA89-87D1-CA4F-83A5-C3B4E7D07FC5}" type="pres">
      <dgm:prSet presAssocID="{B9CA1344-D46A-448A-9679-ACFC150C00D4}" presName="spaceBetweenRectangles" presStyleCnt="0"/>
      <dgm:spPr/>
    </dgm:pt>
    <dgm:pt modelId="{007A6806-43A0-8346-95C3-024D9E9FCDD2}" type="pres">
      <dgm:prSet presAssocID="{82871029-4D10-4297-9BDB-09A6957A07A9}" presName="parentLin" presStyleCnt="0"/>
      <dgm:spPr/>
    </dgm:pt>
    <dgm:pt modelId="{D5472043-AE78-5349-A790-D6399F1D7838}" type="pres">
      <dgm:prSet presAssocID="{82871029-4D10-4297-9BDB-09A6957A07A9}" presName="parentLeftMargin" presStyleLbl="node1" presStyleIdx="0" presStyleCnt="5"/>
      <dgm:spPr/>
    </dgm:pt>
    <dgm:pt modelId="{9591502F-C4EA-754A-9CF0-E29E6F1654E5}" type="pres">
      <dgm:prSet presAssocID="{82871029-4D10-4297-9BDB-09A6957A07A9}" presName="parentText" presStyleLbl="node1" presStyleIdx="1" presStyleCnt="5">
        <dgm:presLayoutVars>
          <dgm:chMax val="0"/>
          <dgm:bulletEnabled val="1"/>
        </dgm:presLayoutVars>
      </dgm:prSet>
      <dgm:spPr/>
    </dgm:pt>
    <dgm:pt modelId="{B29D9FC7-E2B7-5345-A4CF-D7F991936E2E}" type="pres">
      <dgm:prSet presAssocID="{82871029-4D10-4297-9BDB-09A6957A07A9}" presName="negativeSpace" presStyleCnt="0"/>
      <dgm:spPr/>
    </dgm:pt>
    <dgm:pt modelId="{E5699208-498D-5449-BFC9-48428D492E20}" type="pres">
      <dgm:prSet presAssocID="{82871029-4D10-4297-9BDB-09A6957A07A9}" presName="childText" presStyleLbl="conFgAcc1" presStyleIdx="1" presStyleCnt="5">
        <dgm:presLayoutVars>
          <dgm:bulletEnabled val="1"/>
        </dgm:presLayoutVars>
      </dgm:prSet>
      <dgm:spPr/>
    </dgm:pt>
    <dgm:pt modelId="{0BFB7178-344C-EA45-8206-87CB925A6C50}" type="pres">
      <dgm:prSet presAssocID="{D44C71D7-9CBA-49D4-98C8-D337FFDEA46E}" presName="spaceBetweenRectangles" presStyleCnt="0"/>
      <dgm:spPr/>
    </dgm:pt>
    <dgm:pt modelId="{FCC36B9F-CC39-0043-B9F7-4DCED96441D1}" type="pres">
      <dgm:prSet presAssocID="{5EA271E5-8EF7-418C-A763-227773CAC133}" presName="parentLin" presStyleCnt="0"/>
      <dgm:spPr/>
    </dgm:pt>
    <dgm:pt modelId="{6498561D-C832-F14C-9D5C-78D67E8A9112}" type="pres">
      <dgm:prSet presAssocID="{5EA271E5-8EF7-418C-A763-227773CAC133}" presName="parentLeftMargin" presStyleLbl="node1" presStyleIdx="1" presStyleCnt="5"/>
      <dgm:spPr/>
    </dgm:pt>
    <dgm:pt modelId="{3541A2EF-2CD4-9947-B61F-CE4096660274}" type="pres">
      <dgm:prSet presAssocID="{5EA271E5-8EF7-418C-A763-227773CAC133}" presName="parentText" presStyleLbl="node1" presStyleIdx="2" presStyleCnt="5">
        <dgm:presLayoutVars>
          <dgm:chMax val="0"/>
          <dgm:bulletEnabled val="1"/>
        </dgm:presLayoutVars>
      </dgm:prSet>
      <dgm:spPr/>
    </dgm:pt>
    <dgm:pt modelId="{77C4DFC1-922F-DD45-9A35-124E8105CED0}" type="pres">
      <dgm:prSet presAssocID="{5EA271E5-8EF7-418C-A763-227773CAC133}" presName="negativeSpace" presStyleCnt="0"/>
      <dgm:spPr/>
    </dgm:pt>
    <dgm:pt modelId="{925C21D3-22EC-7440-BEB3-817E0E0930F3}" type="pres">
      <dgm:prSet presAssocID="{5EA271E5-8EF7-418C-A763-227773CAC133}" presName="childText" presStyleLbl="conFgAcc1" presStyleIdx="2" presStyleCnt="5">
        <dgm:presLayoutVars>
          <dgm:bulletEnabled val="1"/>
        </dgm:presLayoutVars>
      </dgm:prSet>
      <dgm:spPr/>
    </dgm:pt>
    <dgm:pt modelId="{95EAE2CA-F6B8-C543-9E1F-DE8524A676E7}" type="pres">
      <dgm:prSet presAssocID="{F015C8B6-75DB-400D-8697-8A1087EA7684}" presName="spaceBetweenRectangles" presStyleCnt="0"/>
      <dgm:spPr/>
    </dgm:pt>
    <dgm:pt modelId="{D8CB9A46-7368-784B-AB7B-1822C1B4D6F3}" type="pres">
      <dgm:prSet presAssocID="{68ECB588-69C2-406D-BBE0-94F8CDB782C5}" presName="parentLin" presStyleCnt="0"/>
      <dgm:spPr/>
    </dgm:pt>
    <dgm:pt modelId="{DDFACFBD-7300-8842-A83A-A974804355FB}" type="pres">
      <dgm:prSet presAssocID="{68ECB588-69C2-406D-BBE0-94F8CDB782C5}" presName="parentLeftMargin" presStyleLbl="node1" presStyleIdx="2" presStyleCnt="5"/>
      <dgm:spPr/>
    </dgm:pt>
    <dgm:pt modelId="{1B5BB1CF-D81B-7846-A48A-6857D93EABD0}" type="pres">
      <dgm:prSet presAssocID="{68ECB588-69C2-406D-BBE0-94F8CDB782C5}" presName="parentText" presStyleLbl="node1" presStyleIdx="3" presStyleCnt="5">
        <dgm:presLayoutVars>
          <dgm:chMax val="0"/>
          <dgm:bulletEnabled val="1"/>
        </dgm:presLayoutVars>
      </dgm:prSet>
      <dgm:spPr/>
    </dgm:pt>
    <dgm:pt modelId="{2CA840F7-88A6-6F44-8A99-BC7FB22BA78A}" type="pres">
      <dgm:prSet presAssocID="{68ECB588-69C2-406D-BBE0-94F8CDB782C5}" presName="negativeSpace" presStyleCnt="0"/>
      <dgm:spPr/>
    </dgm:pt>
    <dgm:pt modelId="{0B3E6AB1-ADD1-004D-88EF-C3B616C29BF5}" type="pres">
      <dgm:prSet presAssocID="{68ECB588-69C2-406D-BBE0-94F8CDB782C5}" presName="childText" presStyleLbl="conFgAcc1" presStyleIdx="3" presStyleCnt="5">
        <dgm:presLayoutVars>
          <dgm:bulletEnabled val="1"/>
        </dgm:presLayoutVars>
      </dgm:prSet>
      <dgm:spPr/>
    </dgm:pt>
    <dgm:pt modelId="{7FCD3A35-9E2B-9647-A29F-DB1940AFA74B}" type="pres">
      <dgm:prSet presAssocID="{EEE581ED-68BB-4AD5-9F5F-89EA0EA02DAA}" presName="spaceBetweenRectangles" presStyleCnt="0"/>
      <dgm:spPr/>
    </dgm:pt>
    <dgm:pt modelId="{8947EEBE-F79E-B141-B0F4-1706949B10FE}" type="pres">
      <dgm:prSet presAssocID="{A6E68C3C-6EAF-4B57-BB21-58568E731B7F}" presName="parentLin" presStyleCnt="0"/>
      <dgm:spPr/>
    </dgm:pt>
    <dgm:pt modelId="{1252F910-B563-CF48-BC05-6B400ED12403}" type="pres">
      <dgm:prSet presAssocID="{A6E68C3C-6EAF-4B57-BB21-58568E731B7F}" presName="parentLeftMargin" presStyleLbl="node1" presStyleIdx="3" presStyleCnt="5"/>
      <dgm:spPr/>
    </dgm:pt>
    <dgm:pt modelId="{4E304E9D-C8D7-6A42-80DE-4CDCA1BFAA72}" type="pres">
      <dgm:prSet presAssocID="{A6E68C3C-6EAF-4B57-BB21-58568E731B7F}" presName="parentText" presStyleLbl="node1" presStyleIdx="4" presStyleCnt="5">
        <dgm:presLayoutVars>
          <dgm:chMax val="0"/>
          <dgm:bulletEnabled val="1"/>
        </dgm:presLayoutVars>
      </dgm:prSet>
      <dgm:spPr/>
    </dgm:pt>
    <dgm:pt modelId="{4B074CC6-0173-4244-B2F7-1DD3C02EED60}" type="pres">
      <dgm:prSet presAssocID="{A6E68C3C-6EAF-4B57-BB21-58568E731B7F}" presName="negativeSpace" presStyleCnt="0"/>
      <dgm:spPr/>
    </dgm:pt>
    <dgm:pt modelId="{D0474AD7-FFFF-1148-A89A-1BC14DEFE6D5}" type="pres">
      <dgm:prSet presAssocID="{A6E68C3C-6EAF-4B57-BB21-58568E731B7F}" presName="childText" presStyleLbl="conFgAcc1" presStyleIdx="4" presStyleCnt="5">
        <dgm:presLayoutVars>
          <dgm:bulletEnabled val="1"/>
        </dgm:presLayoutVars>
      </dgm:prSet>
      <dgm:spPr/>
    </dgm:pt>
  </dgm:ptLst>
  <dgm:cxnLst>
    <dgm:cxn modelId="{550F990D-3FDD-4C88-B1FC-0D8D63D90C50}" srcId="{39AEBAF9-9E64-4661-B43D-B5BC59B1104B}" destId="{82871029-4D10-4297-9BDB-09A6957A07A9}" srcOrd="1" destOrd="0" parTransId="{C76C546E-C915-44D1-8703-3E060A244A68}" sibTransId="{D44C71D7-9CBA-49D4-98C8-D337FFDEA46E}"/>
    <dgm:cxn modelId="{E7EA201A-DAB0-A347-87E7-141475A78BAD}" type="presOf" srcId="{7B515593-AC40-4C70-93C9-270C52CFC000}" destId="{925C21D3-22EC-7440-BEB3-817E0E0930F3}" srcOrd="0" destOrd="0" presId="urn:microsoft.com/office/officeart/2005/8/layout/list1"/>
    <dgm:cxn modelId="{2799B125-08D0-8D44-B281-522D4754EE15}" type="presOf" srcId="{5EA271E5-8EF7-418C-A763-227773CAC133}" destId="{3541A2EF-2CD4-9947-B61F-CE4096660274}" srcOrd="1" destOrd="0" presId="urn:microsoft.com/office/officeart/2005/8/layout/list1"/>
    <dgm:cxn modelId="{D0629262-7F0C-487E-80FF-20F9B32CBBF6}" srcId="{39AEBAF9-9E64-4661-B43D-B5BC59B1104B}" destId="{68ECB588-69C2-406D-BBE0-94F8CDB782C5}" srcOrd="3" destOrd="0" parTransId="{895EBFB8-0D87-4196-BBBE-96F6F35C8F4A}" sibTransId="{EEE581ED-68BB-4AD5-9F5F-89EA0EA02DAA}"/>
    <dgm:cxn modelId="{55E5A642-AC15-420C-AF62-3A7D5F5351D7}" srcId="{39AEBAF9-9E64-4661-B43D-B5BC59B1104B}" destId="{A00523DB-566D-4D3F-BDD9-30EBE2E4B868}" srcOrd="0" destOrd="0" parTransId="{0EE6D56A-7FE2-4113-B839-024C71DD0F46}" sibTransId="{B9CA1344-D46A-448A-9679-ACFC150C00D4}"/>
    <dgm:cxn modelId="{61FD5069-0135-4D4B-B3EA-CB8607A497A5}" type="presOf" srcId="{39AEBAF9-9E64-4661-B43D-B5BC59B1104B}" destId="{BC3D623A-D4A7-2442-8677-4CC49CC9BD59}" srcOrd="0" destOrd="0" presId="urn:microsoft.com/office/officeart/2005/8/layout/list1"/>
    <dgm:cxn modelId="{7828C66E-A6D6-4E29-9C30-E865B5CF0B38}" srcId="{39AEBAF9-9E64-4661-B43D-B5BC59B1104B}" destId="{A6E68C3C-6EAF-4B57-BB21-58568E731B7F}" srcOrd="4" destOrd="0" parTransId="{A3F837EF-2DDC-4260-A61A-4B8F182256AB}" sibTransId="{0517535B-75B1-4D9E-A9CE-59B225887252}"/>
    <dgm:cxn modelId="{99E0AA6F-6188-3A43-9E34-A7755E7EFF59}" type="presOf" srcId="{A00523DB-566D-4D3F-BDD9-30EBE2E4B868}" destId="{696E56F3-06A3-C44C-B517-75411383C17F}" srcOrd="0" destOrd="0" presId="urn:microsoft.com/office/officeart/2005/8/layout/list1"/>
    <dgm:cxn modelId="{25E3F071-7F75-4EB2-9773-1BBCD8AFC4DC}" srcId="{39AEBAF9-9E64-4661-B43D-B5BC59B1104B}" destId="{5EA271E5-8EF7-418C-A763-227773CAC133}" srcOrd="2" destOrd="0" parTransId="{08A54076-0111-4C9F-A4F6-7EC1DA333EE5}" sibTransId="{F015C8B6-75DB-400D-8697-8A1087EA7684}"/>
    <dgm:cxn modelId="{F475CA74-3FB7-A345-9F6A-2CB438A4AFFC}" type="presOf" srcId="{68ECB588-69C2-406D-BBE0-94F8CDB782C5}" destId="{1B5BB1CF-D81B-7846-A48A-6857D93EABD0}" srcOrd="1" destOrd="0" presId="urn:microsoft.com/office/officeart/2005/8/layout/list1"/>
    <dgm:cxn modelId="{357F207F-91B5-E843-ABBE-B35A97A6453D}" type="presOf" srcId="{82871029-4D10-4297-9BDB-09A6957A07A9}" destId="{9591502F-C4EA-754A-9CF0-E29E6F1654E5}" srcOrd="1" destOrd="0" presId="urn:microsoft.com/office/officeart/2005/8/layout/list1"/>
    <dgm:cxn modelId="{92131185-D4A9-6849-9DAF-BEE9A9B9D15D}" type="presOf" srcId="{A00523DB-566D-4D3F-BDD9-30EBE2E4B868}" destId="{3FE135F4-C18B-2A4B-AB7B-2F96A121CBDE}" srcOrd="1" destOrd="0" presId="urn:microsoft.com/office/officeart/2005/8/layout/list1"/>
    <dgm:cxn modelId="{9B3D9F93-E1F7-4544-AFB1-D302B1C82A8C}" type="presOf" srcId="{68ECB588-69C2-406D-BBE0-94F8CDB782C5}" destId="{DDFACFBD-7300-8842-A83A-A974804355FB}" srcOrd="0" destOrd="0" presId="urn:microsoft.com/office/officeart/2005/8/layout/list1"/>
    <dgm:cxn modelId="{76584D95-E0A4-7947-AAEB-A873794FA037}" type="presOf" srcId="{945A9202-20F8-447C-96C8-249FC16883E3}" destId="{925C21D3-22EC-7440-BEB3-817E0E0930F3}" srcOrd="0" destOrd="2" presId="urn:microsoft.com/office/officeart/2005/8/layout/list1"/>
    <dgm:cxn modelId="{114238A2-038C-1548-BB3D-A23E0D19A968}" type="presOf" srcId="{5EA271E5-8EF7-418C-A763-227773CAC133}" destId="{6498561D-C832-F14C-9D5C-78D67E8A9112}" srcOrd="0" destOrd="0" presId="urn:microsoft.com/office/officeart/2005/8/layout/list1"/>
    <dgm:cxn modelId="{2FA610A6-6354-FC4F-8393-1A2B656EE489}" type="presOf" srcId="{A6E68C3C-6EAF-4B57-BB21-58568E731B7F}" destId="{4E304E9D-C8D7-6A42-80DE-4CDCA1BFAA72}" srcOrd="1" destOrd="0" presId="urn:microsoft.com/office/officeart/2005/8/layout/list1"/>
    <dgm:cxn modelId="{8EC320A6-D534-4FBE-982C-6F016129B5B8}" srcId="{5EA271E5-8EF7-418C-A763-227773CAC133}" destId="{7B515593-AC40-4C70-93C9-270C52CFC000}" srcOrd="0" destOrd="0" parTransId="{34BAA6E1-1B99-4DE3-96E1-27CF2E1B77A5}" sibTransId="{9C540975-86E6-4DEC-96AC-BE675A035748}"/>
    <dgm:cxn modelId="{18CA91B3-C04B-4A5F-9EAA-7FCFCB426608}" srcId="{5EA271E5-8EF7-418C-A763-227773CAC133}" destId="{945A9202-20F8-447C-96C8-249FC16883E3}" srcOrd="2" destOrd="0" parTransId="{B05B36D5-87F8-4FA8-A6AE-E521E31A38E7}" sibTransId="{8E732953-5084-462D-8BCD-8B0ABAB71328}"/>
    <dgm:cxn modelId="{8787CDBD-5597-E648-850B-9B9A1EB6C949}" type="presOf" srcId="{A6E68C3C-6EAF-4B57-BB21-58568E731B7F}" destId="{1252F910-B563-CF48-BC05-6B400ED12403}" srcOrd="0" destOrd="0" presId="urn:microsoft.com/office/officeart/2005/8/layout/list1"/>
    <dgm:cxn modelId="{4609EBD0-BFCB-694A-AB36-A975148308E6}" type="presOf" srcId="{A60DC6DD-A830-44E4-BD16-A621AB8F05BE}" destId="{925C21D3-22EC-7440-BEB3-817E0E0930F3}" srcOrd="0" destOrd="1" presId="urn:microsoft.com/office/officeart/2005/8/layout/list1"/>
    <dgm:cxn modelId="{E61C62D1-B210-3147-9481-0877488AFB10}" type="presOf" srcId="{82871029-4D10-4297-9BDB-09A6957A07A9}" destId="{D5472043-AE78-5349-A790-D6399F1D7838}" srcOrd="0" destOrd="0" presId="urn:microsoft.com/office/officeart/2005/8/layout/list1"/>
    <dgm:cxn modelId="{F56696E6-65C0-4370-8801-F29B614498A4}" srcId="{5EA271E5-8EF7-418C-A763-227773CAC133}" destId="{A60DC6DD-A830-44E4-BD16-A621AB8F05BE}" srcOrd="1" destOrd="0" parTransId="{534D8F92-A912-4B31-848A-E33237CD6508}" sibTransId="{C09C80EE-A16A-4E4A-A43F-5C8BA1D3E996}"/>
    <dgm:cxn modelId="{E371D9D8-46DC-4144-9E9E-E7D692DD2CB6}" type="presParOf" srcId="{BC3D623A-D4A7-2442-8677-4CC49CC9BD59}" destId="{7E2E1FB6-5B5D-3D4F-9845-319A11A6FD49}" srcOrd="0" destOrd="0" presId="urn:microsoft.com/office/officeart/2005/8/layout/list1"/>
    <dgm:cxn modelId="{A7A8D009-701F-1F41-AF4A-F65505AA4D66}" type="presParOf" srcId="{7E2E1FB6-5B5D-3D4F-9845-319A11A6FD49}" destId="{696E56F3-06A3-C44C-B517-75411383C17F}" srcOrd="0" destOrd="0" presId="urn:microsoft.com/office/officeart/2005/8/layout/list1"/>
    <dgm:cxn modelId="{E475717C-76D4-9E44-B5CA-A5CDB89943B4}" type="presParOf" srcId="{7E2E1FB6-5B5D-3D4F-9845-319A11A6FD49}" destId="{3FE135F4-C18B-2A4B-AB7B-2F96A121CBDE}" srcOrd="1" destOrd="0" presId="urn:microsoft.com/office/officeart/2005/8/layout/list1"/>
    <dgm:cxn modelId="{4810AB1A-FECC-3A4A-BBD8-1E1D0DF7A122}" type="presParOf" srcId="{BC3D623A-D4A7-2442-8677-4CC49CC9BD59}" destId="{45258EE2-4743-044C-8015-BE9461D72243}" srcOrd="1" destOrd="0" presId="urn:microsoft.com/office/officeart/2005/8/layout/list1"/>
    <dgm:cxn modelId="{C880B768-4626-724E-99AB-98332245F82C}" type="presParOf" srcId="{BC3D623A-D4A7-2442-8677-4CC49CC9BD59}" destId="{C0DA381C-0F3E-5C44-91CE-09BB9AC92724}" srcOrd="2" destOrd="0" presId="urn:microsoft.com/office/officeart/2005/8/layout/list1"/>
    <dgm:cxn modelId="{D8F8DD20-B732-C041-A204-4CA27943F22C}" type="presParOf" srcId="{BC3D623A-D4A7-2442-8677-4CC49CC9BD59}" destId="{6DFCFA89-87D1-CA4F-83A5-C3B4E7D07FC5}" srcOrd="3" destOrd="0" presId="urn:microsoft.com/office/officeart/2005/8/layout/list1"/>
    <dgm:cxn modelId="{A5F87B70-365A-834F-A1A8-A6592FA0180D}" type="presParOf" srcId="{BC3D623A-D4A7-2442-8677-4CC49CC9BD59}" destId="{007A6806-43A0-8346-95C3-024D9E9FCDD2}" srcOrd="4" destOrd="0" presId="urn:microsoft.com/office/officeart/2005/8/layout/list1"/>
    <dgm:cxn modelId="{14B6E483-291E-8144-8DF5-5F766D73B2DC}" type="presParOf" srcId="{007A6806-43A0-8346-95C3-024D9E9FCDD2}" destId="{D5472043-AE78-5349-A790-D6399F1D7838}" srcOrd="0" destOrd="0" presId="urn:microsoft.com/office/officeart/2005/8/layout/list1"/>
    <dgm:cxn modelId="{C92D3807-4857-8445-BA54-018BCBEED7DA}" type="presParOf" srcId="{007A6806-43A0-8346-95C3-024D9E9FCDD2}" destId="{9591502F-C4EA-754A-9CF0-E29E6F1654E5}" srcOrd="1" destOrd="0" presId="urn:microsoft.com/office/officeart/2005/8/layout/list1"/>
    <dgm:cxn modelId="{2563A377-9081-B64D-98F3-BF3C5BB44449}" type="presParOf" srcId="{BC3D623A-D4A7-2442-8677-4CC49CC9BD59}" destId="{B29D9FC7-E2B7-5345-A4CF-D7F991936E2E}" srcOrd="5" destOrd="0" presId="urn:microsoft.com/office/officeart/2005/8/layout/list1"/>
    <dgm:cxn modelId="{543CCA9B-3661-AE4C-949E-FF6F56039887}" type="presParOf" srcId="{BC3D623A-D4A7-2442-8677-4CC49CC9BD59}" destId="{E5699208-498D-5449-BFC9-48428D492E20}" srcOrd="6" destOrd="0" presId="urn:microsoft.com/office/officeart/2005/8/layout/list1"/>
    <dgm:cxn modelId="{FB14AE6C-73AA-6042-8F84-FB45DB2E804D}" type="presParOf" srcId="{BC3D623A-D4A7-2442-8677-4CC49CC9BD59}" destId="{0BFB7178-344C-EA45-8206-87CB925A6C50}" srcOrd="7" destOrd="0" presId="urn:microsoft.com/office/officeart/2005/8/layout/list1"/>
    <dgm:cxn modelId="{C39104BF-0238-FA43-AAB6-A78AA5EA1952}" type="presParOf" srcId="{BC3D623A-D4A7-2442-8677-4CC49CC9BD59}" destId="{FCC36B9F-CC39-0043-B9F7-4DCED96441D1}" srcOrd="8" destOrd="0" presId="urn:microsoft.com/office/officeart/2005/8/layout/list1"/>
    <dgm:cxn modelId="{63D71525-1048-A844-AE1D-956879CA5F7A}" type="presParOf" srcId="{FCC36B9F-CC39-0043-B9F7-4DCED96441D1}" destId="{6498561D-C832-F14C-9D5C-78D67E8A9112}" srcOrd="0" destOrd="0" presId="urn:microsoft.com/office/officeart/2005/8/layout/list1"/>
    <dgm:cxn modelId="{EC871F04-5D10-1946-97D4-468CAAC6DA98}" type="presParOf" srcId="{FCC36B9F-CC39-0043-B9F7-4DCED96441D1}" destId="{3541A2EF-2CD4-9947-B61F-CE4096660274}" srcOrd="1" destOrd="0" presId="urn:microsoft.com/office/officeart/2005/8/layout/list1"/>
    <dgm:cxn modelId="{D583F24F-8112-014A-86EB-F642E348CE17}" type="presParOf" srcId="{BC3D623A-D4A7-2442-8677-4CC49CC9BD59}" destId="{77C4DFC1-922F-DD45-9A35-124E8105CED0}" srcOrd="9" destOrd="0" presId="urn:microsoft.com/office/officeart/2005/8/layout/list1"/>
    <dgm:cxn modelId="{CE6FDEDF-BEEC-644C-A494-00FBA46A7B2F}" type="presParOf" srcId="{BC3D623A-D4A7-2442-8677-4CC49CC9BD59}" destId="{925C21D3-22EC-7440-BEB3-817E0E0930F3}" srcOrd="10" destOrd="0" presId="urn:microsoft.com/office/officeart/2005/8/layout/list1"/>
    <dgm:cxn modelId="{5CAEF321-BCDA-DF48-A672-D19D93C04FB4}" type="presParOf" srcId="{BC3D623A-D4A7-2442-8677-4CC49CC9BD59}" destId="{95EAE2CA-F6B8-C543-9E1F-DE8524A676E7}" srcOrd="11" destOrd="0" presId="urn:microsoft.com/office/officeart/2005/8/layout/list1"/>
    <dgm:cxn modelId="{43E67816-F3D9-8043-A4DE-23D1B5976A61}" type="presParOf" srcId="{BC3D623A-D4A7-2442-8677-4CC49CC9BD59}" destId="{D8CB9A46-7368-784B-AB7B-1822C1B4D6F3}" srcOrd="12" destOrd="0" presId="urn:microsoft.com/office/officeart/2005/8/layout/list1"/>
    <dgm:cxn modelId="{1CE7C0C4-E8CF-F042-BDDA-6D2943321258}" type="presParOf" srcId="{D8CB9A46-7368-784B-AB7B-1822C1B4D6F3}" destId="{DDFACFBD-7300-8842-A83A-A974804355FB}" srcOrd="0" destOrd="0" presId="urn:microsoft.com/office/officeart/2005/8/layout/list1"/>
    <dgm:cxn modelId="{E4130B25-0A55-B74E-A5C3-3A8B27FD0BCF}" type="presParOf" srcId="{D8CB9A46-7368-784B-AB7B-1822C1B4D6F3}" destId="{1B5BB1CF-D81B-7846-A48A-6857D93EABD0}" srcOrd="1" destOrd="0" presId="urn:microsoft.com/office/officeart/2005/8/layout/list1"/>
    <dgm:cxn modelId="{5AE6CDB6-2B8E-1A45-88A9-835D5368E56D}" type="presParOf" srcId="{BC3D623A-D4A7-2442-8677-4CC49CC9BD59}" destId="{2CA840F7-88A6-6F44-8A99-BC7FB22BA78A}" srcOrd="13" destOrd="0" presId="urn:microsoft.com/office/officeart/2005/8/layout/list1"/>
    <dgm:cxn modelId="{451A79C8-6016-904E-B3D3-D80DA817B504}" type="presParOf" srcId="{BC3D623A-D4A7-2442-8677-4CC49CC9BD59}" destId="{0B3E6AB1-ADD1-004D-88EF-C3B616C29BF5}" srcOrd="14" destOrd="0" presId="urn:microsoft.com/office/officeart/2005/8/layout/list1"/>
    <dgm:cxn modelId="{0774C288-DE85-9948-87BD-74F793A8F0ED}" type="presParOf" srcId="{BC3D623A-D4A7-2442-8677-4CC49CC9BD59}" destId="{7FCD3A35-9E2B-9647-A29F-DB1940AFA74B}" srcOrd="15" destOrd="0" presId="urn:microsoft.com/office/officeart/2005/8/layout/list1"/>
    <dgm:cxn modelId="{076BA414-072E-CB4B-9746-B396D86AC162}" type="presParOf" srcId="{BC3D623A-D4A7-2442-8677-4CC49CC9BD59}" destId="{8947EEBE-F79E-B141-B0F4-1706949B10FE}" srcOrd="16" destOrd="0" presId="urn:microsoft.com/office/officeart/2005/8/layout/list1"/>
    <dgm:cxn modelId="{599AF6B6-C77B-8B4F-A4D3-E5523837871B}" type="presParOf" srcId="{8947EEBE-F79E-B141-B0F4-1706949B10FE}" destId="{1252F910-B563-CF48-BC05-6B400ED12403}" srcOrd="0" destOrd="0" presId="urn:microsoft.com/office/officeart/2005/8/layout/list1"/>
    <dgm:cxn modelId="{3F225660-6F88-7D4B-AAED-BE20B2A47769}" type="presParOf" srcId="{8947EEBE-F79E-B141-B0F4-1706949B10FE}" destId="{4E304E9D-C8D7-6A42-80DE-4CDCA1BFAA72}" srcOrd="1" destOrd="0" presId="urn:microsoft.com/office/officeart/2005/8/layout/list1"/>
    <dgm:cxn modelId="{81478E66-95FB-EC44-8107-86D78A099ADC}" type="presParOf" srcId="{BC3D623A-D4A7-2442-8677-4CC49CC9BD59}" destId="{4B074CC6-0173-4244-B2F7-1DD3C02EED60}" srcOrd="17" destOrd="0" presId="urn:microsoft.com/office/officeart/2005/8/layout/list1"/>
    <dgm:cxn modelId="{8B29372C-6AD0-4249-A5DA-4162C894650C}" type="presParOf" srcId="{BC3D623A-D4A7-2442-8677-4CC49CC9BD59}" destId="{D0474AD7-FFFF-1148-A89A-1BC14DEFE6D5}"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994DE-0744-49A3-B059-A95898D497B9}">
      <dsp:nvSpPr>
        <dsp:cNvPr id="0" name=""/>
        <dsp:cNvSpPr/>
      </dsp:nvSpPr>
      <dsp:spPr>
        <a:xfrm>
          <a:off x="2133950" y="1930998"/>
          <a:ext cx="1578538" cy="15785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875" tIns="15875" rIns="15875" bIns="15875" numCol="1" spcCol="1270" anchor="ctr" anchorCtr="0">
          <a:noAutofit/>
        </a:bodyPr>
        <a:lstStyle/>
        <a:p>
          <a:pPr marL="0" lvl="0" indent="0" algn="ctr" defTabSz="1111250">
            <a:lnSpc>
              <a:spcPct val="90000"/>
            </a:lnSpc>
            <a:spcBef>
              <a:spcPct val="0"/>
            </a:spcBef>
            <a:spcAft>
              <a:spcPct val="35000"/>
            </a:spcAft>
            <a:buNone/>
          </a:pPr>
          <a:r>
            <a:rPr lang="en-GB" sz="2500" kern="1200" dirty="0"/>
            <a:t>The Event Cycle</a:t>
          </a:r>
        </a:p>
      </dsp:txBody>
      <dsp:txXfrm>
        <a:off x="2365122" y="2162170"/>
        <a:ext cx="1116194" cy="1116194"/>
      </dsp:txXfrm>
    </dsp:sp>
    <dsp:sp modelId="{EC98644B-E334-4373-93D5-CDE758166CFA}">
      <dsp:nvSpPr>
        <dsp:cNvPr id="0" name=""/>
        <dsp:cNvSpPr/>
      </dsp:nvSpPr>
      <dsp:spPr>
        <a:xfrm rot="12900000">
          <a:off x="1073046"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C37B17D-6C30-4D35-BC64-A97FDA7A38B4}">
      <dsp:nvSpPr>
        <dsp:cNvPr id="0" name=""/>
        <dsp:cNvSpPr/>
      </dsp:nvSpPr>
      <dsp:spPr>
        <a:xfrm>
          <a:off x="436938" y="904530"/>
          <a:ext cx="1499611" cy="1199689"/>
        </a:xfrm>
        <a:prstGeom prst="roundRect">
          <a:avLst>
            <a:gd name="adj" fmla="val 10000"/>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The </a:t>
          </a:r>
          <a:r>
            <a:rPr lang="en-GB" sz="1600" kern="1200" dirty="0"/>
            <a:t>Planning </a:t>
          </a:r>
          <a:r>
            <a:rPr lang="en-GB" sz="1700" kern="1200" dirty="0"/>
            <a:t>Phase</a:t>
          </a:r>
        </a:p>
      </dsp:txBody>
      <dsp:txXfrm>
        <a:off x="472076" y="939668"/>
        <a:ext cx="1429335" cy="1129413"/>
      </dsp:txXfrm>
    </dsp:sp>
    <dsp:sp modelId="{C521F5C6-6FC1-4B04-8C9C-AC260225EFA1}">
      <dsp:nvSpPr>
        <dsp:cNvPr id="0" name=""/>
        <dsp:cNvSpPr/>
      </dsp:nvSpPr>
      <dsp:spPr>
        <a:xfrm rot="16234857">
          <a:off x="2309320" y="1003892"/>
          <a:ext cx="125804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7FAA17B-4152-4C04-ADA2-77FE7D476D11}">
      <dsp:nvSpPr>
        <dsp:cNvPr id="0" name=""/>
        <dsp:cNvSpPr/>
      </dsp:nvSpPr>
      <dsp:spPr>
        <a:xfrm>
          <a:off x="2194914" y="0"/>
          <a:ext cx="1499611" cy="1199689"/>
        </a:xfrm>
        <a:prstGeom prst="roundRect">
          <a:avLst>
            <a:gd name="adj" fmla="val 10000"/>
          </a:avLst>
        </a:prstGeom>
        <a:solidFill>
          <a:schemeClr val="tx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Delivery Phase</a:t>
          </a:r>
        </a:p>
      </dsp:txBody>
      <dsp:txXfrm>
        <a:off x="2230052" y="35138"/>
        <a:ext cx="1429335" cy="1129413"/>
      </dsp:txXfrm>
    </dsp:sp>
    <dsp:sp modelId="{CA918D6D-0EB7-49D3-AADF-6045C7971810}">
      <dsp:nvSpPr>
        <dsp:cNvPr id="0" name=""/>
        <dsp:cNvSpPr/>
      </dsp:nvSpPr>
      <dsp:spPr>
        <a:xfrm rot="19500000">
          <a:off x="3515999" y="1640038"/>
          <a:ext cx="1257393" cy="449883"/>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D92B9EB-74B4-4EF9-A529-CBD6EA6572E9}">
      <dsp:nvSpPr>
        <dsp:cNvPr id="0" name=""/>
        <dsp:cNvSpPr/>
      </dsp:nvSpPr>
      <dsp:spPr>
        <a:xfrm>
          <a:off x="3909889" y="904530"/>
          <a:ext cx="1499611" cy="1199689"/>
        </a:xfrm>
        <a:prstGeom prst="roundRect">
          <a:avLst>
            <a:gd name="adj" fmla="val 10000"/>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The Post Event &amp;  Evaluation phase</a:t>
          </a:r>
        </a:p>
      </dsp:txBody>
      <dsp:txXfrm>
        <a:off x="3945027" y="939668"/>
        <a:ext cx="1429335" cy="1129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381C-0F3E-5C44-91CE-09BB9AC92724}">
      <dsp:nvSpPr>
        <dsp:cNvPr id="0" name=""/>
        <dsp:cNvSpPr/>
      </dsp:nvSpPr>
      <dsp:spPr>
        <a:xfrm>
          <a:off x="0" y="61804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FE135F4-C18B-2A4B-AB7B-2F96A121CBDE}">
      <dsp:nvSpPr>
        <dsp:cNvPr id="0" name=""/>
        <dsp:cNvSpPr/>
      </dsp:nvSpPr>
      <dsp:spPr>
        <a:xfrm>
          <a:off x="286995" y="38188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the customer</a:t>
          </a:r>
          <a:endParaRPr lang="en-US" sz="1600" kern="1200"/>
        </a:p>
      </dsp:txBody>
      <dsp:txXfrm>
        <a:off x="310052" y="404940"/>
        <a:ext cx="3971825" cy="426206"/>
      </dsp:txXfrm>
    </dsp:sp>
    <dsp:sp modelId="{E5699208-498D-5449-BFC9-48428D492E20}">
      <dsp:nvSpPr>
        <dsp:cNvPr id="0" name=""/>
        <dsp:cNvSpPr/>
      </dsp:nvSpPr>
      <dsp:spPr>
        <a:xfrm>
          <a:off x="0" y="134380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91502F-C4EA-754A-9CF0-E29E6F1654E5}">
      <dsp:nvSpPr>
        <dsp:cNvPr id="0" name=""/>
        <dsp:cNvSpPr/>
      </dsp:nvSpPr>
      <dsp:spPr>
        <a:xfrm>
          <a:off x="286995" y="110764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Feedback from team</a:t>
          </a:r>
          <a:endParaRPr lang="en-US" sz="1600" kern="1200"/>
        </a:p>
      </dsp:txBody>
      <dsp:txXfrm>
        <a:off x="310052" y="1130700"/>
        <a:ext cx="3971825" cy="426206"/>
      </dsp:txXfrm>
    </dsp:sp>
    <dsp:sp modelId="{925C21D3-22EC-7440-BEB3-817E0E0930F3}">
      <dsp:nvSpPr>
        <dsp:cNvPr id="0" name=""/>
        <dsp:cNvSpPr/>
      </dsp:nvSpPr>
      <dsp:spPr>
        <a:xfrm>
          <a:off x="0" y="2069563"/>
          <a:ext cx="5739913" cy="120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45481" tIns="333248" rIns="445481" bIns="113792" numCol="1" spcCol="1270" anchor="t" anchorCtr="0">
          <a:noAutofit/>
        </a:bodyPr>
        <a:lstStyle/>
        <a:p>
          <a:pPr marL="171450" lvl="1" indent="-171450" algn="l" defTabSz="711200">
            <a:lnSpc>
              <a:spcPct val="90000"/>
            </a:lnSpc>
            <a:spcBef>
              <a:spcPct val="0"/>
            </a:spcBef>
            <a:spcAft>
              <a:spcPct val="15000"/>
            </a:spcAft>
            <a:buChar char="•"/>
          </a:pPr>
          <a:r>
            <a:rPr lang="en-GB" sz="1600" kern="1200"/>
            <a:t>planned budget</a:t>
          </a:r>
          <a:endParaRPr lang="en-US" sz="1600" kern="1200"/>
        </a:p>
        <a:p>
          <a:pPr marL="171450" lvl="1" indent="-171450" algn="l" defTabSz="711200">
            <a:lnSpc>
              <a:spcPct val="90000"/>
            </a:lnSpc>
            <a:spcBef>
              <a:spcPct val="0"/>
            </a:spcBef>
            <a:spcAft>
              <a:spcPct val="15000"/>
            </a:spcAft>
            <a:buChar char="•"/>
          </a:pPr>
          <a:r>
            <a:rPr lang="en-GB" sz="1600" kern="1200" dirty="0"/>
            <a:t>event order</a:t>
          </a:r>
          <a:endParaRPr lang="en-US" sz="1600" kern="1200" dirty="0"/>
        </a:p>
        <a:p>
          <a:pPr marL="171450" lvl="1" indent="-171450" algn="l" defTabSz="711200">
            <a:lnSpc>
              <a:spcPct val="90000"/>
            </a:lnSpc>
            <a:spcBef>
              <a:spcPct val="0"/>
            </a:spcBef>
            <a:spcAft>
              <a:spcPct val="15000"/>
            </a:spcAft>
            <a:buChar char="•"/>
          </a:pPr>
          <a:r>
            <a:rPr lang="en-GB" sz="1600" kern="1200"/>
            <a:t>departmental service standards</a:t>
          </a:r>
          <a:endParaRPr lang="en-US" sz="1600" kern="1200"/>
        </a:p>
      </dsp:txBody>
      <dsp:txXfrm>
        <a:off x="0" y="2069563"/>
        <a:ext cx="5739913" cy="1209600"/>
      </dsp:txXfrm>
    </dsp:sp>
    <dsp:sp modelId="{3541A2EF-2CD4-9947-B61F-CE4096660274}">
      <dsp:nvSpPr>
        <dsp:cNvPr id="0" name=""/>
        <dsp:cNvSpPr/>
      </dsp:nvSpPr>
      <dsp:spPr>
        <a:xfrm>
          <a:off x="286995" y="183340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Measure how the event performed against:</a:t>
          </a:r>
          <a:endParaRPr lang="en-US" sz="1600" kern="1200"/>
        </a:p>
      </dsp:txBody>
      <dsp:txXfrm>
        <a:off x="310052" y="1856460"/>
        <a:ext cx="3971825" cy="426206"/>
      </dsp:txXfrm>
    </dsp:sp>
    <dsp:sp modelId="{0B3E6AB1-ADD1-004D-88EF-C3B616C29BF5}">
      <dsp:nvSpPr>
        <dsp:cNvPr id="0" name=""/>
        <dsp:cNvSpPr/>
      </dsp:nvSpPr>
      <dsp:spPr>
        <a:xfrm>
          <a:off x="0" y="3601723"/>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BB1CF-D81B-7846-A48A-6857D93EABD0}">
      <dsp:nvSpPr>
        <dsp:cNvPr id="0" name=""/>
        <dsp:cNvSpPr/>
      </dsp:nvSpPr>
      <dsp:spPr>
        <a:xfrm>
          <a:off x="286995" y="3365563"/>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Keep records</a:t>
          </a:r>
          <a:endParaRPr lang="en-US" sz="1600" kern="1200"/>
        </a:p>
      </dsp:txBody>
      <dsp:txXfrm>
        <a:off x="310052" y="3388620"/>
        <a:ext cx="3971825" cy="426206"/>
      </dsp:txXfrm>
    </dsp:sp>
    <dsp:sp modelId="{D0474AD7-FFFF-1148-A89A-1BC14DEFE6D5}">
      <dsp:nvSpPr>
        <dsp:cNvPr id="0" name=""/>
        <dsp:cNvSpPr/>
      </dsp:nvSpPr>
      <dsp:spPr>
        <a:xfrm>
          <a:off x="0" y="4327484"/>
          <a:ext cx="5739913" cy="403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E304E9D-C8D7-6A42-80DE-4CDCA1BFAA72}">
      <dsp:nvSpPr>
        <dsp:cNvPr id="0" name=""/>
        <dsp:cNvSpPr/>
      </dsp:nvSpPr>
      <dsp:spPr>
        <a:xfrm>
          <a:off x="286995" y="4091324"/>
          <a:ext cx="4017939" cy="472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1869" tIns="0" rIns="151869" bIns="0" numCol="1" spcCol="1270" anchor="ctr" anchorCtr="0">
          <a:noAutofit/>
        </a:bodyPr>
        <a:lstStyle/>
        <a:p>
          <a:pPr marL="0" lvl="0" indent="0" algn="l" defTabSz="711200">
            <a:lnSpc>
              <a:spcPct val="90000"/>
            </a:lnSpc>
            <a:spcBef>
              <a:spcPct val="0"/>
            </a:spcBef>
            <a:spcAft>
              <a:spcPct val="35000"/>
            </a:spcAft>
            <a:buNone/>
          </a:pPr>
          <a:r>
            <a:rPr lang="en-GB" sz="1600" kern="1200"/>
            <a:t>Ensure remedial action is taken as necessary</a:t>
          </a:r>
          <a:endParaRPr lang="en-US" sz="1600" kern="1200"/>
        </a:p>
      </dsp:txBody>
      <dsp:txXfrm>
        <a:off x="310052" y="4114381"/>
        <a:ext cx="3971825" cy="426206"/>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24/02/2022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2/24/2022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vent.com/uk/blog/hospitality/what-is-the-hospitality-industr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edb.gov.hk/attachment/en/curriculum-development/kla/pshe/references-and-resources/tourism/MICE_English_2016.pdf"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EB85637F-B5C1-E144-9E30-7EBBB13DA6D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5785ACA1-4466-404D-9221-F9665452641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7" name="Slide Number Placeholder 3">
            <a:extLst>
              <a:ext uri="{FF2B5EF4-FFF2-40B4-BE49-F238E27FC236}">
                <a16:creationId xmlns:a16="http://schemas.microsoft.com/office/drawing/2014/main" id="{D9DDA3B5-9A9B-E34B-A03F-2AEE6A0372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3FAA011-53AF-F243-87AF-241CF23E17B6}" type="slidenum">
              <a:rPr lang="en-US" altLang="en-US" smtClean="0"/>
              <a:pPr/>
              <a:t>4</a:t>
            </a:fld>
            <a:endParaRPr lang="en-US" altLang="en-US"/>
          </a:p>
        </p:txBody>
      </p:sp>
    </p:spTree>
    <p:extLst>
      <p:ext uri="{BB962C8B-B14F-4D97-AF65-F5344CB8AC3E}">
        <p14:creationId xmlns:p14="http://schemas.microsoft.com/office/powerpoint/2010/main" val="13897008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Whiteboard the activity. Let’s see how many different types of events / meetings they can think of.</a:t>
            </a:r>
          </a:p>
        </p:txBody>
      </p:sp>
      <p:sp>
        <p:nvSpPr>
          <p:cNvPr id="4" name="Slide Number Placeholder 3"/>
          <p:cNvSpPr>
            <a:spLocks noGrp="1"/>
          </p:cNvSpPr>
          <p:nvPr>
            <p:ph type="sldNum" sz="quarter" idx="5"/>
          </p:nvPr>
        </p:nvSpPr>
        <p:spPr/>
        <p:txBody>
          <a:bodyPr/>
          <a:lstStyle/>
          <a:p>
            <a:fld id="{FE08C8D7-18E8-2C4F-967C-29C09C3D1F6E}" type="slidenum">
              <a:rPr lang="en-US" smtClean="0"/>
              <a:t>6</a:t>
            </a:fld>
            <a:endParaRPr lang="en-US"/>
          </a:p>
        </p:txBody>
      </p:sp>
    </p:spTree>
    <p:extLst>
      <p:ext uri="{BB962C8B-B14F-4D97-AF65-F5344CB8AC3E}">
        <p14:creationId xmlns:p14="http://schemas.microsoft.com/office/powerpoint/2010/main" val="2648474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day working at events in De Vere</a:t>
            </a:r>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3748022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Open Sans" panose="020B0606030504020204" pitchFamily="34" charset="0"/>
              </a:rPr>
              <a:t>You’ve probably come across this acronym many times: MICE. But what does MICE stand for? And what is MICE?  </a:t>
            </a:r>
          </a:p>
          <a:p>
            <a:pPr algn="l"/>
            <a:endParaRPr lang="en-GB" b="0" i="0" dirty="0">
              <a:solidFill>
                <a:srgbClr val="333333"/>
              </a:solidFill>
              <a:effectLst/>
              <a:latin typeface="Open Sans" panose="020B0606030504020204" pitchFamily="34" charset="0"/>
            </a:endParaRPr>
          </a:p>
          <a:p>
            <a:pPr algn="l"/>
            <a:r>
              <a:rPr lang="en-GB" b="0" i="0" dirty="0">
                <a:solidFill>
                  <a:srgbClr val="333333"/>
                </a:solidFill>
                <a:effectLst/>
                <a:latin typeface="Open Sans" panose="020B0606030504020204" pitchFamily="34" charset="0"/>
              </a:rPr>
              <a:t>If you already know that it’s got more to do with meetings than fuzzy rodents, you’re on the right track. But there’s still a lot more to know about MICE. In a nutshell, it’s a key segment in </a:t>
            </a:r>
            <a:r>
              <a:rPr lang="en-GB" b="1" i="0" u="sng" dirty="0">
                <a:solidFill>
                  <a:srgbClr val="0071F2"/>
                </a:solidFill>
                <a:effectLst/>
                <a:latin typeface="Open Sans" panose="020B0606030504020204" pitchFamily="34" charset="0"/>
                <a:hlinkClick r:id="rId3"/>
              </a:rPr>
              <a:t>the hospitality industry</a:t>
            </a:r>
            <a:r>
              <a:rPr lang="en-GB" b="0" i="0" dirty="0">
                <a:solidFill>
                  <a:srgbClr val="333333"/>
                </a:solidFill>
                <a:effectLst/>
                <a:latin typeface="Open Sans" panose="020B0606030504020204" pitchFamily="34" charset="0"/>
              </a:rPr>
              <a:t> and, depending on a hotel’s set-up, MICE can generate over 50% of a property’s revenue.</a:t>
            </a:r>
          </a:p>
          <a:p>
            <a:endParaRPr lang="en-GB" dirty="0"/>
          </a:p>
          <a:p>
            <a:pPr algn="l"/>
            <a:r>
              <a:rPr lang="en-GB" b="1" i="0" dirty="0">
                <a:solidFill>
                  <a:srgbClr val="333333"/>
                </a:solidFill>
                <a:effectLst/>
                <a:latin typeface="BrandonText"/>
              </a:rPr>
              <a:t>What is MICE? </a:t>
            </a:r>
          </a:p>
          <a:p>
            <a:pPr algn="l"/>
            <a:r>
              <a:rPr lang="en-GB" b="0" i="0" dirty="0">
                <a:solidFill>
                  <a:srgbClr val="333333"/>
                </a:solidFill>
                <a:effectLst/>
                <a:latin typeface="Open Sans" panose="020B0606030504020204" pitchFamily="34" charset="0"/>
              </a:rPr>
              <a:t>MICE is an acronym that stands for meetings, incentives, conferences, and exhibitions. In recent years, the terms "meetings industry" and "events industry" have been gaining popularity as alternatives for MICE.</a:t>
            </a:r>
          </a:p>
          <a:p>
            <a:pPr algn="l"/>
            <a:r>
              <a:rPr lang="en-GB" b="0" i="0" dirty="0">
                <a:solidFill>
                  <a:srgbClr val="333333"/>
                </a:solidFill>
                <a:effectLst/>
                <a:latin typeface="Open Sans" panose="020B0606030504020204" pitchFamily="34" charset="0"/>
              </a:rPr>
              <a:t>It makes up a big part of global business travel since every industry has regular events of some kind. The main goal here is always to bring professionals together, foster connections, promote new ideas, and push growth.  </a:t>
            </a:r>
          </a:p>
          <a:p>
            <a:pPr algn="l"/>
            <a:r>
              <a:rPr lang="en-GB" b="0" i="0" dirty="0">
                <a:solidFill>
                  <a:srgbClr val="333333"/>
                </a:solidFill>
                <a:effectLst/>
                <a:latin typeface="Open Sans" panose="020B0606030504020204" pitchFamily="34" charset="0"/>
              </a:rPr>
              <a:t>Traditionally, MICE encompasses mostly business events. Leisure events like concerts or festivals fall into a different category. However, many organisers now add leisure elements to larger events to better engage attendees and create a more memorable experience.</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8</a:t>
            </a:fld>
            <a:endParaRPr lang="en-US"/>
          </a:p>
        </p:txBody>
      </p:sp>
    </p:spTree>
    <p:extLst>
      <p:ext uri="{BB962C8B-B14F-4D97-AF65-F5344CB8AC3E}">
        <p14:creationId xmlns:p14="http://schemas.microsoft.com/office/powerpoint/2010/main" val="3534134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BrandonText"/>
              </a:rPr>
              <a:t>A closer look at the four pillars of MICE </a:t>
            </a:r>
          </a:p>
          <a:p>
            <a:pPr algn="l"/>
            <a:r>
              <a:rPr lang="en-GB" b="0" i="0" dirty="0">
                <a:solidFill>
                  <a:srgbClr val="333333"/>
                </a:solidFill>
                <a:effectLst/>
                <a:latin typeface="Open Sans" panose="020B0606030504020204" pitchFamily="34" charset="0"/>
              </a:rPr>
              <a:t>The MICE sector is made up of four main event types: meetings, incentives, conferences, and exhibitions.  </a:t>
            </a:r>
          </a:p>
          <a:p>
            <a:pPr algn="l"/>
            <a:r>
              <a:rPr lang="en-GB" b="0" i="0" dirty="0">
                <a:solidFill>
                  <a:srgbClr val="333333"/>
                </a:solidFill>
                <a:effectLst/>
                <a:latin typeface="Open Sans" panose="020B0606030504020204" pitchFamily="34" charset="0"/>
              </a:rPr>
              <a:t>In the past, the overwhelming majority of all these event types were held in person. In recent years, the trend of moving smaller gatherings to virtual spaces occasionally was on the rise. However, demand for hybrid and virtual events skyrocketed due to COVID-19, leaving a deciding mark on the MICE industry.  </a:t>
            </a:r>
          </a:p>
          <a:p>
            <a:pPr algn="l"/>
            <a:r>
              <a:rPr lang="en-GB" b="0" i="0" dirty="0">
                <a:solidFill>
                  <a:srgbClr val="333333"/>
                </a:solidFill>
                <a:effectLst/>
                <a:latin typeface="Open Sans" panose="020B0606030504020204" pitchFamily="34" charset="0"/>
              </a:rPr>
              <a:t>Still, the four pillars remain largely unchanged. Let’s take a look at them.</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9</a:t>
            </a:fld>
            <a:endParaRPr lang="en-US"/>
          </a:p>
        </p:txBody>
      </p:sp>
    </p:spTree>
    <p:extLst>
      <p:ext uri="{BB962C8B-B14F-4D97-AF65-F5344CB8AC3E}">
        <p14:creationId xmlns:p14="http://schemas.microsoft.com/office/powerpoint/2010/main" val="2330331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category that your staff event will fall under. We are aiming to recognise and incentivise our team members, to help engage them.</a:t>
            </a:r>
          </a:p>
        </p:txBody>
      </p:sp>
      <p:sp>
        <p:nvSpPr>
          <p:cNvPr id="4" name="Slide Number Placeholder 3"/>
          <p:cNvSpPr>
            <a:spLocks noGrp="1"/>
          </p:cNvSpPr>
          <p:nvPr>
            <p:ph type="sldNum" sz="quarter" idx="5"/>
          </p:nvPr>
        </p:nvSpPr>
        <p:spPr/>
        <p:txBody>
          <a:bodyPr/>
          <a:lstStyle/>
          <a:p>
            <a:fld id="{FE08C8D7-18E8-2C4F-967C-29C09C3D1F6E}" type="slidenum">
              <a:rPr lang="en-US" smtClean="0"/>
              <a:t>10</a:t>
            </a:fld>
            <a:endParaRPr lang="en-US"/>
          </a:p>
        </p:txBody>
      </p:sp>
    </p:spTree>
    <p:extLst>
      <p:ext uri="{BB962C8B-B14F-4D97-AF65-F5344CB8AC3E}">
        <p14:creationId xmlns:p14="http://schemas.microsoft.com/office/powerpoint/2010/main" val="296060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Open Sans" panose="020B0606030504020204" pitchFamily="34" charset="0"/>
              </a:rPr>
              <a:t>MICE is an important source of business for many hotels. First, exhibitors and attendees fill many rooms at properties with meeting facilities or close to convention centres. Second, a study from Hong Kong found that on average </a:t>
            </a:r>
            <a:r>
              <a:rPr lang="en-GB" b="1" i="0" u="sng" dirty="0">
                <a:solidFill>
                  <a:srgbClr val="0071F2"/>
                </a:solidFill>
                <a:effectLst/>
                <a:latin typeface="Open Sans" panose="020B0606030504020204" pitchFamily="34" charset="0"/>
                <a:hlinkClick r:id="rId3"/>
              </a:rPr>
              <a:t>MICE guests pay 17.5% more</a:t>
            </a:r>
            <a:r>
              <a:rPr lang="en-GB" b="0" i="0" dirty="0">
                <a:solidFill>
                  <a:srgbClr val="333333"/>
                </a:solidFill>
                <a:effectLst/>
                <a:latin typeface="Open Sans" panose="020B0606030504020204" pitchFamily="34" charset="0"/>
              </a:rPr>
              <a:t> than leisure guests.  </a:t>
            </a:r>
          </a:p>
          <a:p>
            <a:pPr algn="l"/>
            <a:r>
              <a:rPr lang="en-GB" b="0" i="0" dirty="0">
                <a:solidFill>
                  <a:srgbClr val="333333"/>
                </a:solidFill>
                <a:effectLst/>
                <a:latin typeface="Open Sans" panose="020B0606030504020204" pitchFamily="34" charset="0"/>
              </a:rPr>
              <a:t>This is partly because having large events in town leads to high demand and the chance to charge premium room rates. Hotels that host on-site meetings or conferences may offer slightly discounted rates to organisers. However, they can drive additional revenue from meeting and F&amp;B packages.  </a:t>
            </a:r>
          </a:p>
          <a:p>
            <a:pPr algn="l"/>
            <a:r>
              <a:rPr lang="en-GB" b="0" i="0" dirty="0">
                <a:solidFill>
                  <a:srgbClr val="333333"/>
                </a:solidFill>
                <a:effectLst/>
                <a:latin typeface="Open Sans" panose="020B0606030504020204" pitchFamily="34" charset="0"/>
              </a:rPr>
              <a:t>Finally, MICE can be a reliable source of recurring revenue. Many conferences and trade shows happen at set intervals, so hotels plan their annual budgets with these events in mind. </a:t>
            </a:r>
          </a:p>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15</a:t>
            </a:fld>
            <a:endParaRPr lang="en-US"/>
          </a:p>
        </p:txBody>
      </p:sp>
    </p:spTree>
    <p:extLst>
      <p:ext uri="{BB962C8B-B14F-4D97-AF65-F5344CB8AC3E}">
        <p14:creationId xmlns:p14="http://schemas.microsoft.com/office/powerpoint/2010/main" val="24759113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detailed report of the MICE industry is available for you on Moodle. It relates to the MICE industry within Hong Kong in particular, but the information is very relevant internationally.</a:t>
            </a:r>
          </a:p>
        </p:txBody>
      </p:sp>
      <p:sp>
        <p:nvSpPr>
          <p:cNvPr id="4" name="Slide Number Placeholder 3"/>
          <p:cNvSpPr>
            <a:spLocks noGrp="1"/>
          </p:cNvSpPr>
          <p:nvPr>
            <p:ph type="sldNum" sz="quarter" idx="5"/>
          </p:nvPr>
        </p:nvSpPr>
        <p:spPr/>
        <p:txBody>
          <a:bodyPr/>
          <a:lstStyle/>
          <a:p>
            <a:fld id="{FE08C8D7-18E8-2C4F-967C-29C09C3D1F6E}" type="slidenum">
              <a:rPr lang="en-US" smtClean="0"/>
              <a:t>16</a:t>
            </a:fld>
            <a:endParaRPr lang="en-US"/>
          </a:p>
        </p:txBody>
      </p:sp>
    </p:spTree>
    <p:extLst>
      <p:ext uri="{BB962C8B-B14F-4D97-AF65-F5344CB8AC3E}">
        <p14:creationId xmlns:p14="http://schemas.microsoft.com/office/powerpoint/2010/main" val="4673843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how a hotel group advertises the MICE industry and what it has to offer.</a:t>
            </a:r>
          </a:p>
        </p:txBody>
      </p:sp>
      <p:sp>
        <p:nvSpPr>
          <p:cNvPr id="4" name="Slide Number Placeholder 3"/>
          <p:cNvSpPr>
            <a:spLocks noGrp="1"/>
          </p:cNvSpPr>
          <p:nvPr>
            <p:ph type="sldNum" sz="quarter" idx="5"/>
          </p:nvPr>
        </p:nvSpPr>
        <p:spPr/>
        <p:txBody>
          <a:bodyPr/>
          <a:lstStyle/>
          <a:p>
            <a:fld id="{FE08C8D7-18E8-2C4F-967C-29C09C3D1F6E}" type="slidenum">
              <a:rPr lang="en-US" smtClean="0"/>
              <a:t>17</a:t>
            </a:fld>
            <a:endParaRPr lang="en-US"/>
          </a:p>
        </p:txBody>
      </p:sp>
    </p:spTree>
    <p:extLst>
      <p:ext uri="{BB962C8B-B14F-4D97-AF65-F5344CB8AC3E}">
        <p14:creationId xmlns:p14="http://schemas.microsoft.com/office/powerpoint/2010/main" val="6259839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industry can also be referred to as the event sector, and can be broken down accordingly.</a:t>
            </a:r>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28828876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list of event categories and examples is given in the table on the screen.</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19</a:t>
            </a:fld>
            <a:endParaRPr lang="en-GB"/>
          </a:p>
        </p:txBody>
      </p:sp>
    </p:spTree>
    <p:extLst>
      <p:ext uri="{BB962C8B-B14F-4D97-AF65-F5344CB8AC3E}">
        <p14:creationId xmlns:p14="http://schemas.microsoft.com/office/powerpoint/2010/main" val="32619892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most cases the sector can be divided into two main groupings, conference and banqueting. Conference events focus on providing space for more formal business activities, whereas banquet events concentrate on activities for clients who wish to celebrate an occasion. The table on your screens presents a comparison between the two types of event groups and their characteristics. </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368887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hotel operations feature both restaurant and event space on the same premises. This table presents a contrast of these two types of operation highlighting the impacts both can have on organisational profit. This table also indicates that event operations tend to yield more profit than restaurant operations.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21</a:t>
            </a:fld>
            <a:endParaRPr lang="en-GB"/>
          </a:p>
        </p:txBody>
      </p:sp>
    </p:spTree>
    <p:extLst>
      <p:ext uri="{BB962C8B-B14F-4D97-AF65-F5344CB8AC3E}">
        <p14:creationId xmlns:p14="http://schemas.microsoft.com/office/powerpoint/2010/main" val="18059805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Events have three distinct phases, as seen on the screen. Detailed planning is the basic prerequisite of the process and the first task is to establish a formal strategic plan to identify the vision and detail the actions that will fulfil and achieve the vision.</a:t>
            </a:r>
          </a:p>
        </p:txBody>
      </p:sp>
      <p:sp>
        <p:nvSpPr>
          <p:cNvPr id="4" name="Slide Number Placeholder 3"/>
          <p:cNvSpPr>
            <a:spLocks noGrp="1"/>
          </p:cNvSpPr>
          <p:nvPr>
            <p:ph type="sldNum" sz="quarter" idx="5"/>
          </p:nvPr>
        </p:nvSpPr>
        <p:spPr/>
        <p:txBody>
          <a:bodyPr/>
          <a:lstStyle/>
          <a:p>
            <a:fld id="{FE08C8D7-18E8-2C4F-967C-29C09C3D1F6E}" type="slidenum">
              <a:rPr lang="en-US" smtClean="0"/>
              <a:t>22</a:t>
            </a:fld>
            <a:endParaRPr lang="en-US"/>
          </a:p>
        </p:txBody>
      </p:sp>
    </p:spTree>
    <p:extLst>
      <p:ext uri="{BB962C8B-B14F-4D97-AF65-F5344CB8AC3E}">
        <p14:creationId xmlns:p14="http://schemas.microsoft.com/office/powerpoint/2010/main" val="2113563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planning phase is arguably the most important phase of the event cycle, as invariably it will determine its success. Singh (2009) describes the planning stage as the longest phase of the event, due to the historical tendency for disorganisation. However, by using prescriptive planning techniques and breaking down the event into more manageable chunks, the process can indeed become far more organised.</a:t>
            </a:r>
          </a:p>
        </p:txBody>
      </p:sp>
      <p:sp>
        <p:nvSpPr>
          <p:cNvPr id="4" name="Slide Number Placeholder 3"/>
          <p:cNvSpPr>
            <a:spLocks noGrp="1"/>
          </p:cNvSpPr>
          <p:nvPr>
            <p:ph type="sldNum" sz="quarter" idx="5"/>
          </p:nvPr>
        </p:nvSpPr>
        <p:spPr/>
        <p:txBody>
          <a:bodyPr/>
          <a:lstStyle/>
          <a:p>
            <a:fld id="{FE08C8D7-18E8-2C4F-967C-29C09C3D1F6E}" type="slidenum">
              <a:rPr lang="en-US" smtClean="0"/>
              <a:t>23</a:t>
            </a:fld>
            <a:endParaRPr lang="en-US"/>
          </a:p>
        </p:txBody>
      </p:sp>
    </p:spTree>
    <p:extLst>
      <p:ext uri="{BB962C8B-B14F-4D97-AF65-F5344CB8AC3E}">
        <p14:creationId xmlns:p14="http://schemas.microsoft.com/office/powerpoint/2010/main" val="5079126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 sufficient lead time to plan is of paramount importance. Although not always avoidable, short lead times can put a lot of pressure on the team responsible for the organisation, as the table on the screen demonstrates.</a:t>
            </a:r>
          </a:p>
        </p:txBody>
      </p:sp>
      <p:sp>
        <p:nvSpPr>
          <p:cNvPr id="4" name="Slide Number Placeholder 3"/>
          <p:cNvSpPr>
            <a:spLocks noGrp="1"/>
          </p:cNvSpPr>
          <p:nvPr>
            <p:ph type="sldNum" sz="quarter" idx="5"/>
          </p:nvPr>
        </p:nvSpPr>
        <p:spPr/>
        <p:txBody>
          <a:bodyPr/>
          <a:lstStyle/>
          <a:p>
            <a:fld id="{FE08C8D7-18E8-2C4F-967C-29C09C3D1F6E}" type="slidenum">
              <a:rPr lang="en-US" smtClean="0"/>
              <a:t>24</a:t>
            </a:fld>
            <a:endParaRPr lang="en-US"/>
          </a:p>
        </p:txBody>
      </p:sp>
    </p:spTree>
    <p:extLst>
      <p:ext uri="{BB962C8B-B14F-4D97-AF65-F5344CB8AC3E}">
        <p14:creationId xmlns:p14="http://schemas.microsoft.com/office/powerpoint/2010/main" val="23158977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25</a:t>
            </a:fld>
            <a:endParaRPr lang="en-US"/>
          </a:p>
        </p:txBody>
      </p:sp>
    </p:spTree>
    <p:extLst>
      <p:ext uri="{BB962C8B-B14F-4D97-AF65-F5344CB8AC3E}">
        <p14:creationId xmlns:p14="http://schemas.microsoft.com/office/powerpoint/2010/main" val="22261183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Let’s hear from the Director of Events at the Four Seasons.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Let’s take a look at events on a 5-star scale. Notice the job titles in this video that reflect the grading of the hotel.</a:t>
            </a:r>
          </a:p>
          <a:p>
            <a:r>
              <a:rPr lang="en-GB" sz="1200" b="0" i="0" u="none" strike="noStrike" kern="1200" dirty="0">
                <a:solidFill>
                  <a:schemeClr val="tx1"/>
                </a:solidFill>
                <a:effectLst/>
                <a:latin typeface="+mn-lt"/>
                <a:ea typeface="+mn-ea"/>
                <a:cs typeface="+mn-cs"/>
              </a:rPr>
              <a:t>The events world is like an Orchestra. I am the conductor (Director of Groups and Events at the Four Seasons).</a:t>
            </a:r>
          </a:p>
          <a:p>
            <a:endParaRPr lang="en-GB" sz="1200" b="0" i="0" u="none" strike="noStrike" kern="1200" dirty="0">
              <a:solidFill>
                <a:schemeClr val="tx1"/>
              </a:solidFill>
              <a:effectLst/>
              <a:latin typeface="+mn-lt"/>
              <a:ea typeface="+mn-ea"/>
              <a:cs typeface="+mn-cs"/>
            </a:endParaRPr>
          </a:p>
          <a:p>
            <a:r>
              <a:rPr lang="en-GB" dirty="0"/>
              <a:t>https://</a:t>
            </a:r>
            <a:r>
              <a:rPr lang="en-GB" dirty="0" err="1"/>
              <a:t>www.youtube.com</a:t>
            </a:r>
            <a:r>
              <a:rPr lang="en-GB" dirty="0"/>
              <a:t>/</a:t>
            </a:r>
            <a:r>
              <a:rPr lang="en-GB" dirty="0" err="1"/>
              <a:t>watch?v</a:t>
            </a:r>
            <a:r>
              <a:rPr lang="en-GB" dirty="0"/>
              <a:t>=FxnqzqF3Fqk</a:t>
            </a:r>
          </a:p>
        </p:txBody>
      </p:sp>
      <p:sp>
        <p:nvSpPr>
          <p:cNvPr id="4" name="Slide Number Placeholder 3"/>
          <p:cNvSpPr>
            <a:spLocks noGrp="1"/>
          </p:cNvSpPr>
          <p:nvPr>
            <p:ph type="sldNum" sz="quarter" idx="5"/>
          </p:nvPr>
        </p:nvSpPr>
        <p:spPr/>
        <p:txBody>
          <a:bodyPr/>
          <a:lstStyle/>
          <a:p>
            <a:fld id="{411175E4-0633-4347-BFDD-1613A3C21DD1}" type="slidenum">
              <a:rPr lang="en-GB" smtClean="0"/>
              <a:t>26</a:t>
            </a:fld>
            <a:endParaRPr lang="en-GB"/>
          </a:p>
        </p:txBody>
      </p:sp>
    </p:spTree>
    <p:extLst>
      <p:ext uri="{BB962C8B-B14F-4D97-AF65-F5344CB8AC3E}">
        <p14:creationId xmlns:p14="http://schemas.microsoft.com/office/powerpoint/2010/main" val="18952687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Depending on the space available, there are a variety of room set-ups that event operators can use for events, as illustrated above. When deciding on the most appropriate set up, consideration should be given to certain factors for example, objectives of event, atmosphere, numbers of people, room size, flow and time available. Some customers may on occasions pick room set-ups that would not be suitable so it is important for venues to guide the customer on the right set-up to achieve greatest customer satisfaction.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types of activities / events would take place for each of these setups? Let’s go through each one…</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27</a:t>
            </a:fld>
            <a:endParaRPr lang="en-GB"/>
          </a:p>
        </p:txBody>
      </p:sp>
    </p:spTree>
    <p:extLst>
      <p:ext uri="{BB962C8B-B14F-4D97-AF65-F5344CB8AC3E}">
        <p14:creationId xmlns:p14="http://schemas.microsoft.com/office/powerpoint/2010/main" val="10654031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some of the most common Conference Room Layout Styles. Information that is critical in a conferencing and events role within a hotel.</a:t>
            </a:r>
          </a:p>
        </p:txBody>
      </p:sp>
      <p:sp>
        <p:nvSpPr>
          <p:cNvPr id="4" name="Slide Number Placeholder 3"/>
          <p:cNvSpPr>
            <a:spLocks noGrp="1"/>
          </p:cNvSpPr>
          <p:nvPr>
            <p:ph type="sldNum" sz="quarter" idx="5"/>
          </p:nvPr>
        </p:nvSpPr>
        <p:spPr/>
        <p:txBody>
          <a:bodyPr/>
          <a:lstStyle/>
          <a:p>
            <a:fld id="{411175E4-0633-4347-BFDD-1613A3C21DD1}" type="slidenum">
              <a:rPr lang="en-GB" smtClean="0"/>
              <a:t>32</a:t>
            </a:fld>
            <a:endParaRPr lang="en-GB"/>
          </a:p>
        </p:txBody>
      </p:sp>
    </p:spTree>
    <p:extLst>
      <p:ext uri="{BB962C8B-B14F-4D97-AF65-F5344CB8AC3E}">
        <p14:creationId xmlns:p14="http://schemas.microsoft.com/office/powerpoint/2010/main" val="28611908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Simple, but effective.</a:t>
            </a:r>
          </a:p>
          <a:p>
            <a:endParaRPr lang="en-GB" dirty="0"/>
          </a:p>
          <a:p>
            <a:r>
              <a:rPr lang="en-GB" dirty="0"/>
              <a:t>Normally a theme running through, to make it look professional. In the video, we can see the lime green branding evident on the pens, the drink coasters and on the logo on the screen and the paper pad.</a:t>
            </a:r>
          </a:p>
        </p:txBody>
      </p:sp>
      <p:sp>
        <p:nvSpPr>
          <p:cNvPr id="4" name="Slide Number Placeholder 3"/>
          <p:cNvSpPr>
            <a:spLocks noGrp="1"/>
          </p:cNvSpPr>
          <p:nvPr>
            <p:ph type="sldNum" sz="quarter" idx="5"/>
          </p:nvPr>
        </p:nvSpPr>
        <p:spPr/>
        <p:txBody>
          <a:bodyPr/>
          <a:lstStyle/>
          <a:p>
            <a:fld id="{411175E4-0633-4347-BFDD-1613A3C21DD1}" type="slidenum">
              <a:rPr lang="en-GB" smtClean="0"/>
              <a:t>33</a:t>
            </a:fld>
            <a:endParaRPr lang="en-GB"/>
          </a:p>
        </p:txBody>
      </p:sp>
    </p:spTree>
    <p:extLst>
      <p:ext uri="{BB962C8B-B14F-4D97-AF65-F5344CB8AC3E}">
        <p14:creationId xmlns:p14="http://schemas.microsoft.com/office/powerpoint/2010/main" val="5253708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34</a:t>
            </a:fld>
            <a:endParaRPr lang="en-GB"/>
          </a:p>
        </p:txBody>
      </p:sp>
    </p:spTree>
    <p:extLst>
      <p:ext uri="{BB962C8B-B14F-4D97-AF65-F5344CB8AC3E}">
        <p14:creationId xmlns:p14="http://schemas.microsoft.com/office/powerpoint/2010/main" val="12929616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Different organisations will have different structures in relation to their sales teams. Smaller operations may just have co-ordinators who deal with incoming enquiries, whereas larger organisations will have larger teams with responsibility for different segments. What is important in a competitive marketplace is that sales should be proactive with sales personnel being allocated specific targets, given the right training and tools to meet these targets and monitored closely. It has the potential to achieve good results and sales incentives can be provided and rewarded accordingly. Sales personnel could be evaluated on the following criteria: (read first part of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the competitive nature of the sector, various techniques are recommended to fill conference and banquet space achieving the greatest financial return. Some approaches may include: (read second part of slide).</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35</a:t>
            </a:fld>
            <a:endParaRPr lang="en-GB"/>
          </a:p>
        </p:txBody>
      </p:sp>
    </p:spTree>
    <p:extLst>
      <p:ext uri="{BB962C8B-B14F-4D97-AF65-F5344CB8AC3E}">
        <p14:creationId xmlns:p14="http://schemas.microsoft.com/office/powerpoint/2010/main" val="18236029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 those operations aiming to achieve a maximum yield on event bookings, here a list of possible techniques that can be adopted.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Sales technique </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Forecasting high and low demand days for events throughout the year - Essential to be aware of when demand is high or low so that operators can set rates based on supply and demand and achieve the greatest yield per event booking.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Maintaining reservation records - Including records of booking enquiries, type of requests, cancellations, rejections and refusals. This can assist in budgeting and determining customer needs and potential demand for the next year.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Maintain past history records - Including booking behaviour, consumption preferences, delegate pick- up and shortages. This provides a more accurate estimate of their real potential when dealing with repeat bookings in the future.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Forecasting net yield per event booking - For operations with bedroom accommodation, when accepting event bookings consideration should also be give to potential for additional spend on food and beverage and room accommodation.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Booking pattern awareness - Keeping abreast of event booking patterns of target segments and market can assist operators to adjust marking approaches accordingly. </a:t>
            </a:r>
            <a:endParaRPr lang="en-GB" dirty="0"/>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Future bookings - Operators should avoid confirming final details of bookings too far in advance as external changes can take place that could impact supply or demand, resulting in changes to costs.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Cancellations - Ensure cancellation procedures and controls are in place, including clear cancellation penalties. </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Commissions for intermediaries - Consider methods of bookings and commissions paid to agents. Net yielded profit should always be calculated when dealing with intermediaries with the projected revenue minus fee.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36</a:t>
            </a:fld>
            <a:endParaRPr lang="en-GB"/>
          </a:p>
        </p:txBody>
      </p:sp>
    </p:spTree>
    <p:extLst>
      <p:ext uri="{BB962C8B-B14F-4D97-AF65-F5344CB8AC3E}">
        <p14:creationId xmlns:p14="http://schemas.microsoft.com/office/powerpoint/2010/main" val="31724332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It is important for event operators to be aware of high and low event demand days throughout the year as different approaches are needed at different times. Some high demand periods for operators may include: </a:t>
            </a:r>
            <a:endParaRPr lang="en-GB" dirty="0"/>
          </a:p>
          <a:p>
            <a:r>
              <a:rPr lang="en-GB" sz="1200" kern="1200" dirty="0">
                <a:solidFill>
                  <a:schemeClr val="tx1"/>
                </a:solidFill>
                <a:effectLst/>
                <a:latin typeface="+mn-lt"/>
                <a:ea typeface="+mn-ea"/>
                <a:cs typeface="+mn-cs"/>
              </a:rPr>
              <a:t> Weddings and other social occasions </a:t>
            </a:r>
          </a:p>
          <a:p>
            <a:r>
              <a:rPr lang="en-GB" sz="1200" kern="1200" dirty="0">
                <a:solidFill>
                  <a:schemeClr val="tx1"/>
                </a:solidFill>
                <a:effectLst/>
                <a:latin typeface="+mn-lt"/>
                <a:ea typeface="+mn-ea"/>
                <a:cs typeface="+mn-cs"/>
              </a:rPr>
              <a:t> National and religious holidays </a:t>
            </a:r>
          </a:p>
          <a:p>
            <a:r>
              <a:rPr lang="en-GB" sz="1200" kern="1200" dirty="0">
                <a:solidFill>
                  <a:schemeClr val="tx1"/>
                </a:solidFill>
                <a:effectLst/>
                <a:latin typeface="+mn-lt"/>
                <a:ea typeface="+mn-ea"/>
                <a:cs typeface="+mn-cs"/>
              </a:rPr>
              <a:t> Annual cultural events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End of financial year.</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When demand is </a:t>
            </a:r>
            <a:r>
              <a:rPr lang="en-GB" sz="1200" b="1" kern="1200" dirty="0">
                <a:solidFill>
                  <a:schemeClr val="tx1"/>
                </a:solidFill>
                <a:effectLst/>
                <a:latin typeface="+mn-lt"/>
                <a:ea typeface="+mn-ea"/>
                <a:cs typeface="+mn-cs"/>
              </a:rPr>
              <a:t>high </a:t>
            </a:r>
            <a:r>
              <a:rPr lang="en-GB" sz="1200" kern="1200" dirty="0">
                <a:solidFill>
                  <a:schemeClr val="tx1"/>
                </a:solidFill>
                <a:effectLst/>
                <a:latin typeface="+mn-lt"/>
                <a:ea typeface="+mn-ea"/>
                <a:cs typeface="+mn-cs"/>
              </a:rPr>
              <a:t>for events, operations </a:t>
            </a:r>
            <a:r>
              <a:rPr lang="en-GB" sz="1200" i="1" kern="1200" dirty="0">
                <a:solidFill>
                  <a:schemeClr val="tx1"/>
                </a:solidFill>
                <a:effectLst/>
                <a:latin typeface="+mn-lt"/>
                <a:ea typeface="+mn-ea"/>
                <a:cs typeface="+mn-cs"/>
              </a:rPr>
              <a:t>should not </a:t>
            </a:r>
            <a:r>
              <a:rPr lang="en-GB" sz="1200" kern="1200" dirty="0">
                <a:solidFill>
                  <a:schemeClr val="tx1"/>
                </a:solidFill>
                <a:effectLst/>
                <a:latin typeface="+mn-lt"/>
                <a:ea typeface="+mn-ea"/>
                <a:cs typeface="+mn-cs"/>
              </a:rPr>
              <a:t>consider: </a:t>
            </a:r>
            <a:endParaRPr lang="en-GB" dirty="0"/>
          </a:p>
          <a:p>
            <a:r>
              <a:rPr lang="en-GB" sz="1200" kern="1200" dirty="0">
                <a:solidFill>
                  <a:schemeClr val="tx1"/>
                </a:solidFill>
                <a:effectLst/>
                <a:latin typeface="+mn-lt"/>
                <a:ea typeface="+mn-ea"/>
                <a:cs typeface="+mn-cs"/>
              </a:rPr>
              <a:t>  Accepting subsidised corporate account bookings </a:t>
            </a:r>
            <a:endParaRPr lang="en-GB" dirty="0">
              <a:effectLst/>
            </a:endParaRPr>
          </a:p>
          <a:p>
            <a:r>
              <a:rPr lang="en-GB" sz="1200" kern="1200" dirty="0">
                <a:solidFill>
                  <a:schemeClr val="tx1"/>
                </a:solidFill>
                <a:effectLst/>
                <a:latin typeface="+mn-lt"/>
                <a:ea typeface="+mn-ea"/>
                <a:cs typeface="+mn-cs"/>
              </a:rPr>
              <a:t>  Accepting bookings from low income groups or segments </a:t>
            </a:r>
            <a:endParaRPr lang="en-GB" dirty="0">
              <a:effectLst/>
            </a:endParaRPr>
          </a:p>
          <a:p>
            <a:r>
              <a:rPr lang="en-GB" sz="1200" kern="1200" dirty="0">
                <a:solidFill>
                  <a:schemeClr val="tx1"/>
                </a:solidFill>
                <a:effectLst/>
                <a:latin typeface="+mn-lt"/>
                <a:ea typeface="+mn-ea"/>
                <a:cs typeface="+mn-cs"/>
              </a:rPr>
              <a:t>  Consider letting out large meeting rooms too far in advance for non-bed- room-related business, as this may then turn away more lucrative residential business nearer the time. </a:t>
            </a:r>
            <a:endParaRPr lang="en-GB" dirty="0">
              <a:effectLst/>
            </a:endParaRPr>
          </a:p>
          <a:p>
            <a:r>
              <a:rPr lang="en-GB" sz="1200" kern="1200" dirty="0">
                <a:solidFill>
                  <a:schemeClr val="tx1"/>
                </a:solidFill>
                <a:effectLst/>
                <a:latin typeface="+mn-lt"/>
                <a:ea typeface="+mn-ea"/>
                <a:cs typeface="+mn-cs"/>
              </a:rPr>
              <a:t>  Offering discounts or promotions </a:t>
            </a:r>
            <a:endParaRPr lang="en-GB" dirty="0">
              <a:effectLst/>
            </a:endParaRPr>
          </a:p>
          <a:p>
            <a:r>
              <a:rPr lang="en-GB" sz="1200" kern="1200" dirty="0">
                <a:solidFill>
                  <a:schemeClr val="tx1"/>
                </a:solidFill>
                <a:effectLst/>
                <a:latin typeface="+mn-lt"/>
                <a:ea typeface="+mn-ea"/>
                <a:cs typeface="+mn-cs"/>
              </a:rPr>
              <a:t>  Providing any complimentary products or services </a:t>
            </a:r>
            <a:endParaRPr lang="en-GB" dirty="0">
              <a:effectLst/>
            </a:endParaRPr>
          </a:p>
          <a:p>
            <a:r>
              <a:rPr lang="en-GB" sz="1200" kern="1200" dirty="0">
                <a:solidFill>
                  <a:schemeClr val="tx1"/>
                </a:solidFill>
                <a:effectLst/>
                <a:latin typeface="+mn-lt"/>
                <a:ea typeface="+mn-ea"/>
                <a:cs typeface="+mn-cs"/>
              </a:rPr>
              <a:t>  Having any out of order rooms or refurbishments. </a:t>
            </a:r>
          </a:p>
          <a:p>
            <a:endParaRPr lang="en-GB" dirty="0">
              <a:effectLst/>
            </a:endParaRPr>
          </a:p>
          <a:p>
            <a:r>
              <a:rPr lang="en-GB" sz="1200" kern="1200" dirty="0">
                <a:solidFill>
                  <a:schemeClr val="tx1"/>
                </a:solidFill>
                <a:effectLst/>
                <a:latin typeface="+mn-lt"/>
                <a:ea typeface="+mn-ea"/>
                <a:cs typeface="+mn-cs"/>
              </a:rPr>
              <a:t>When demand is </a:t>
            </a:r>
            <a:r>
              <a:rPr lang="en-GB" sz="1200" b="1" kern="1200" dirty="0">
                <a:solidFill>
                  <a:schemeClr val="tx1"/>
                </a:solidFill>
                <a:effectLst/>
                <a:latin typeface="+mn-lt"/>
                <a:ea typeface="+mn-ea"/>
                <a:cs typeface="+mn-cs"/>
              </a:rPr>
              <a:t>low </a:t>
            </a:r>
            <a:r>
              <a:rPr lang="en-GB" sz="1200" kern="1200" dirty="0">
                <a:solidFill>
                  <a:schemeClr val="tx1"/>
                </a:solidFill>
                <a:effectLst/>
                <a:latin typeface="+mn-lt"/>
                <a:ea typeface="+mn-ea"/>
                <a:cs typeface="+mn-cs"/>
              </a:rPr>
              <a:t>for events, operations </a:t>
            </a:r>
            <a:r>
              <a:rPr lang="en-GB" sz="1200" i="1" kern="1200" dirty="0">
                <a:solidFill>
                  <a:schemeClr val="tx1"/>
                </a:solidFill>
                <a:effectLst/>
                <a:latin typeface="+mn-lt"/>
                <a:ea typeface="+mn-ea"/>
                <a:cs typeface="+mn-cs"/>
              </a:rPr>
              <a:t>should </a:t>
            </a:r>
            <a:r>
              <a:rPr lang="en-GB" sz="1200" kern="1200" dirty="0">
                <a:solidFill>
                  <a:schemeClr val="tx1"/>
                </a:solidFill>
                <a:effectLst/>
                <a:latin typeface="+mn-lt"/>
                <a:ea typeface="+mn-ea"/>
                <a:cs typeface="+mn-cs"/>
              </a:rPr>
              <a:t>consider: </a:t>
            </a:r>
            <a:endParaRPr lang="en-GB" dirty="0">
              <a:effectLst/>
            </a:endParaRPr>
          </a:p>
          <a:p>
            <a:r>
              <a:rPr lang="en-GB" sz="1200" kern="1200" dirty="0">
                <a:solidFill>
                  <a:schemeClr val="tx1"/>
                </a:solidFill>
                <a:effectLst/>
                <a:latin typeface="+mn-lt"/>
                <a:ea typeface="+mn-ea"/>
                <a:cs typeface="+mn-cs"/>
              </a:rPr>
              <a:t>  Offering promotions </a:t>
            </a:r>
            <a:endParaRPr lang="en-GB" dirty="0">
              <a:effectLst/>
            </a:endParaRPr>
          </a:p>
          <a:p>
            <a:r>
              <a:rPr lang="en-GB" sz="1200" kern="1200" dirty="0">
                <a:solidFill>
                  <a:schemeClr val="tx1"/>
                </a:solidFill>
                <a:effectLst/>
                <a:latin typeface="+mn-lt"/>
                <a:ea typeface="+mn-ea"/>
                <a:cs typeface="+mn-cs"/>
              </a:rPr>
              <a:t>  Never denying a booking if possible and be prepared to negotiate if necessary </a:t>
            </a:r>
            <a:endParaRPr lang="en-GB" dirty="0">
              <a:effectLst/>
            </a:endParaRPr>
          </a:p>
          <a:p>
            <a:r>
              <a:rPr lang="en-GB" sz="1200" kern="1200" dirty="0">
                <a:solidFill>
                  <a:schemeClr val="tx1"/>
                </a:solidFill>
                <a:effectLst/>
                <a:latin typeface="+mn-lt"/>
                <a:ea typeface="+mn-ea"/>
                <a:cs typeface="+mn-cs"/>
              </a:rPr>
              <a:t>  Creating venue generated events </a:t>
            </a:r>
            <a:endParaRPr lang="en-GB" dirty="0">
              <a:effectLst/>
            </a:endParaRPr>
          </a:p>
          <a:p>
            <a:r>
              <a:rPr lang="en-GB" sz="1200" kern="1200" dirty="0">
                <a:solidFill>
                  <a:schemeClr val="tx1"/>
                </a:solidFill>
                <a:effectLst/>
                <a:latin typeface="+mn-lt"/>
                <a:ea typeface="+mn-ea"/>
                <a:cs typeface="+mn-cs"/>
              </a:rPr>
              <a:t>  Providing upgrades </a:t>
            </a:r>
            <a:endParaRPr lang="en-GB" dirty="0">
              <a:effectLst/>
            </a:endParaRPr>
          </a:p>
          <a:p>
            <a:r>
              <a:rPr lang="en-GB" sz="1200" kern="1200" dirty="0">
                <a:solidFill>
                  <a:schemeClr val="tx1"/>
                </a:solidFill>
                <a:effectLst/>
                <a:latin typeface="+mn-lt"/>
                <a:ea typeface="+mn-ea"/>
                <a:cs typeface="+mn-cs"/>
              </a:rPr>
              <a:t>  Providing incentives for employees to maximise spend per head using positive selling techniques </a:t>
            </a:r>
            <a:endParaRPr lang="en-GB" dirty="0">
              <a:effectLst/>
            </a:endParaRPr>
          </a:p>
          <a:p>
            <a:r>
              <a:rPr lang="en-GB" sz="1200" kern="1200" dirty="0">
                <a:solidFill>
                  <a:schemeClr val="tx1"/>
                </a:solidFill>
                <a:effectLst/>
                <a:latin typeface="+mn-lt"/>
                <a:ea typeface="+mn-ea"/>
                <a:cs typeface="+mn-cs"/>
              </a:rPr>
              <a:t>  Providing familiarisation trips for potential clients </a:t>
            </a:r>
            <a:endParaRPr lang="en-GB" dirty="0">
              <a:effectLst/>
            </a:endParaRPr>
          </a:p>
          <a:p>
            <a:r>
              <a:rPr lang="en-GB" sz="1200" kern="1200" dirty="0">
                <a:solidFill>
                  <a:schemeClr val="tx1"/>
                </a:solidFill>
                <a:effectLst/>
                <a:latin typeface="+mn-lt"/>
                <a:ea typeface="+mn-ea"/>
                <a:cs typeface="+mn-cs"/>
              </a:rPr>
              <a:t>  Consider giving some space free to local communities. This could be an excellent way to introduce the facilities, provide good will, network with local business and provides the potential to secure future event bookings. </a:t>
            </a:r>
            <a:endParaRPr lang="en-GB" dirty="0">
              <a:effectLst/>
            </a:endParaRPr>
          </a:p>
          <a:p>
            <a:r>
              <a:rPr lang="en-GB" sz="1200" kern="1200" dirty="0">
                <a:solidFill>
                  <a:schemeClr val="tx1"/>
                </a:solidFill>
                <a:effectLst/>
                <a:latin typeface="+mn-lt"/>
                <a:ea typeface="+mn-ea"/>
                <a:cs typeface="+mn-cs"/>
              </a:rPr>
              <a:t>  Carrying out internal quality audits </a:t>
            </a:r>
            <a:endParaRPr lang="en-GB" dirty="0">
              <a:effectLst/>
            </a:endParaRPr>
          </a:p>
          <a:p>
            <a:r>
              <a:rPr lang="en-GB" sz="1200" kern="1200" dirty="0">
                <a:solidFill>
                  <a:schemeClr val="tx1"/>
                </a:solidFill>
                <a:effectLst/>
                <a:latin typeface="+mn-lt"/>
                <a:ea typeface="+mn-ea"/>
                <a:cs typeface="+mn-cs"/>
              </a:rPr>
              <a:t>  Carrying out deep cleaning and routine maintenance. </a:t>
            </a:r>
            <a:endParaRPr lang="en-GB" dirty="0">
              <a:effectLst/>
            </a:endParaRPr>
          </a:p>
          <a:p>
            <a:endParaRPr lang="en-GB" dirty="0"/>
          </a:p>
          <a:p>
            <a:endParaRPr lang="en-GB" dirty="0"/>
          </a:p>
          <a:p>
            <a:r>
              <a:rPr lang="en-GB" dirty="0"/>
              <a:t>Consider when you will hold your staff engagement event?</a:t>
            </a:r>
          </a:p>
        </p:txBody>
      </p:sp>
      <p:sp>
        <p:nvSpPr>
          <p:cNvPr id="4" name="Slide Number Placeholder 3"/>
          <p:cNvSpPr>
            <a:spLocks noGrp="1"/>
          </p:cNvSpPr>
          <p:nvPr>
            <p:ph type="sldNum" sz="quarter" idx="5"/>
          </p:nvPr>
        </p:nvSpPr>
        <p:spPr/>
        <p:txBody>
          <a:bodyPr/>
          <a:lstStyle/>
          <a:p>
            <a:fld id="{411175E4-0633-4347-BFDD-1613A3C21DD1}" type="slidenum">
              <a:rPr lang="en-GB" smtClean="0"/>
              <a:t>37</a:t>
            </a:fld>
            <a:endParaRPr lang="en-GB"/>
          </a:p>
        </p:txBody>
      </p:sp>
    </p:spTree>
    <p:extLst>
      <p:ext uri="{BB962C8B-B14F-4D97-AF65-F5344CB8AC3E}">
        <p14:creationId xmlns:p14="http://schemas.microsoft.com/office/powerpoint/2010/main" val="318484978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event operators are faced with the challenge of having few bookings and empty capacity, they may attempt to create demand through developing own generated events. Event managers should create ideas that can be developed into their own events. The following questions may be considered when generating ideas for creating events: </a:t>
            </a:r>
            <a:endParaRPr lang="en-GB" dirty="0"/>
          </a:p>
          <a:p>
            <a:r>
              <a:rPr lang="en-GB" sz="1200" kern="1200" dirty="0">
                <a:solidFill>
                  <a:schemeClr val="tx1"/>
                </a:solidFill>
                <a:effectLst/>
                <a:latin typeface="+mn-lt"/>
                <a:ea typeface="+mn-ea"/>
                <a:cs typeface="+mn-cs"/>
              </a:rPr>
              <a:t> What is the event?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Who is it targeting?</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How the target audience will be reached?</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What costs are involved?</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What are the forecasted revenues and potential profits? </a:t>
            </a:r>
          </a:p>
          <a:p>
            <a:r>
              <a:rPr lang="en-GB" sz="1200" kern="1200" dirty="0">
                <a:solidFill>
                  <a:schemeClr val="tx1"/>
                </a:solidFill>
                <a:effectLst/>
                <a:latin typeface="+mn-lt"/>
                <a:ea typeface="+mn-ea"/>
                <a:cs typeface="+mn-cs"/>
              </a:rPr>
              <a:t> How it will be evaluated? </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Some ideas for own events may include themed party nights, wedding fairs, guest speakers, wine clubs and tasting and cookery demonstrations. The figure above gives an example of the process for developing venue-generated events from idea through to sale. </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38</a:t>
            </a:fld>
            <a:endParaRPr lang="en-GB"/>
          </a:p>
        </p:txBody>
      </p:sp>
    </p:spTree>
    <p:extLst>
      <p:ext uri="{BB962C8B-B14F-4D97-AF65-F5344CB8AC3E}">
        <p14:creationId xmlns:p14="http://schemas.microsoft.com/office/powerpoint/2010/main" val="26401862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Marketing brochures or Sales packs are commonly used as a tool to advertise and promote the event facilities. These brochures can either be printed in the form of a folder, glossy flyer, supplied electronically or downloaded direct from the company website. The marketing information could include…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However, traditional sales pitches and packs have been hit during the pandemic. So, how has the industry adapted?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Let’s take a look at De Vere’s digital sales approach.</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39</a:t>
            </a:fld>
            <a:endParaRPr lang="en-GB"/>
          </a:p>
        </p:txBody>
      </p:sp>
    </p:spTree>
    <p:extLst>
      <p:ext uri="{BB962C8B-B14F-4D97-AF65-F5344CB8AC3E}">
        <p14:creationId xmlns:p14="http://schemas.microsoft.com/office/powerpoint/2010/main" val="309906370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positive element of hotels having the opportunity during lockdown, to film virtual tours in their empty hotels! Look how DeVere show the same room, but with different setups. Such a great tool. (Click the links on screen).</a:t>
            </a:r>
          </a:p>
          <a:p>
            <a:endParaRPr lang="en-GB" dirty="0"/>
          </a:p>
          <a:p>
            <a:r>
              <a:rPr lang="en-GB" dirty="0"/>
              <a:t>Run through some of the rooms and get the students to name the setup style.</a:t>
            </a:r>
          </a:p>
        </p:txBody>
      </p:sp>
      <p:sp>
        <p:nvSpPr>
          <p:cNvPr id="4" name="Slide Number Placeholder 3"/>
          <p:cNvSpPr>
            <a:spLocks noGrp="1"/>
          </p:cNvSpPr>
          <p:nvPr>
            <p:ph type="sldNum" sz="quarter" idx="5"/>
          </p:nvPr>
        </p:nvSpPr>
        <p:spPr/>
        <p:txBody>
          <a:bodyPr/>
          <a:lstStyle/>
          <a:p>
            <a:fld id="{FE08C8D7-18E8-2C4F-967C-29C09C3D1F6E}" type="slidenum">
              <a:rPr lang="en-US" smtClean="0"/>
              <a:t>40</a:t>
            </a:fld>
            <a:endParaRPr lang="en-US"/>
          </a:p>
        </p:txBody>
      </p:sp>
    </p:spTree>
    <p:extLst>
      <p:ext uri="{BB962C8B-B14F-4D97-AF65-F5344CB8AC3E}">
        <p14:creationId xmlns:p14="http://schemas.microsoft.com/office/powerpoint/2010/main" val="19327700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organisational structure of event operations can differ depending on: </a:t>
            </a:r>
          </a:p>
          <a:p>
            <a:r>
              <a:rPr lang="en-GB" sz="1200" kern="1200" dirty="0">
                <a:solidFill>
                  <a:schemeClr val="tx1"/>
                </a:solidFill>
                <a:effectLst/>
                <a:latin typeface="+mn-lt"/>
                <a:ea typeface="+mn-ea"/>
                <a:cs typeface="+mn-cs"/>
              </a:rPr>
              <a:t> Size of event operation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Sales turnover</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Standards </a:t>
            </a:r>
            <a:endParaRPr lang="en-GB" dirty="0"/>
          </a:p>
          <a:p>
            <a:r>
              <a:rPr lang="en-GB" sz="1200" kern="1200" dirty="0">
                <a:solidFill>
                  <a:schemeClr val="tx1"/>
                </a:solidFill>
                <a:effectLst/>
                <a:latin typeface="+mn-lt"/>
                <a:ea typeface="+mn-ea"/>
                <a:cs typeface="+mn-cs"/>
              </a:rPr>
              <a:t> Management structure </a:t>
            </a:r>
            <a:endParaRPr lang="en-GB" dirty="0"/>
          </a:p>
          <a:p>
            <a:r>
              <a:rPr lang="en-GB" sz="1200" kern="1200" dirty="0">
                <a:solidFill>
                  <a:schemeClr val="tx1"/>
                </a:solidFill>
                <a:effectLst/>
                <a:latin typeface="+mn-lt"/>
                <a:ea typeface="+mn-ea"/>
                <a:cs typeface="+mn-cs"/>
              </a:rPr>
              <a:t> Geographic location of operation. </a:t>
            </a:r>
          </a:p>
          <a:p>
            <a:endParaRPr lang="en-GB" dirty="0"/>
          </a:p>
          <a:p>
            <a:r>
              <a:rPr lang="en-GB" sz="1200" kern="1200" dirty="0">
                <a:solidFill>
                  <a:schemeClr val="tx1"/>
                </a:solidFill>
                <a:effectLst/>
                <a:latin typeface="+mn-lt"/>
                <a:ea typeface="+mn-ea"/>
                <a:cs typeface="+mn-cs"/>
              </a:rPr>
              <a:t>As events can be hosted in many different venues the internal structures can vary from a large sophisticated structure in a 5 star hotel to an independent hotel owner hosting an event in a small function room. Regardless the structure, some of the main skills and qualities for any operator hosting an event are: </a:t>
            </a:r>
            <a:endParaRPr lang="en-GB" dirty="0"/>
          </a:p>
          <a:p>
            <a:r>
              <a:rPr lang="en-GB" sz="1200" kern="1200" dirty="0">
                <a:solidFill>
                  <a:schemeClr val="tx1"/>
                </a:solidFill>
                <a:effectLst/>
                <a:latin typeface="+mn-lt"/>
                <a:ea typeface="+mn-ea"/>
                <a:cs typeface="+mn-cs"/>
              </a:rPr>
              <a:t> Welcoming and friendly approach</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Good personal presentation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Flexibility in accommodating customers’ needs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Ability to sell products and services to add value to the event  Planning and co-ordination skills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Visible to staff and existing and potential clients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Hard working and creative. </a:t>
            </a:r>
            <a:endParaRPr lang="en-GB" dirty="0"/>
          </a:p>
          <a:p>
            <a:r>
              <a:rPr lang="en-GB" sz="1200" kern="1200" dirty="0">
                <a:solidFill>
                  <a:schemeClr val="tx1"/>
                </a:solidFill>
                <a:effectLst/>
                <a:latin typeface="+mn-lt"/>
                <a:ea typeface="+mn-ea"/>
                <a:cs typeface="+mn-cs"/>
              </a:rPr>
              <a:t>A typical conference and banqueting operation in a four-star hotel is detailed on the screen.</a:t>
            </a:r>
          </a:p>
          <a:p>
            <a:endParaRPr lang="en-GB" sz="1200" kern="1200" dirty="0">
              <a:solidFill>
                <a:schemeClr val="tx1"/>
              </a:solidFill>
              <a:effectLst/>
              <a:latin typeface="+mn-lt"/>
              <a:ea typeface="+mn-ea"/>
              <a:cs typeface="+mn-cs"/>
            </a:endParaRPr>
          </a:p>
          <a:p>
            <a:pPr algn="l"/>
            <a:r>
              <a:rPr lang="en-GB" b="0" i="0" dirty="0">
                <a:solidFill>
                  <a:srgbClr val="333333"/>
                </a:solidFill>
                <a:effectLst/>
                <a:latin typeface="Open Sans" panose="020B0606030504020204" pitchFamily="34" charset="0"/>
              </a:rPr>
              <a:t>At a hotel level, the sales and marketing teams take care of a lot of the organisational tasks related to MICE. They handle incoming inquiries, create offers, and liaise with other departments to realise the client’s vision for their event.  </a:t>
            </a:r>
          </a:p>
          <a:p>
            <a:pPr algn="l"/>
            <a:r>
              <a:rPr lang="en-GB" b="0" i="0" dirty="0">
                <a:solidFill>
                  <a:srgbClr val="333333"/>
                </a:solidFill>
                <a:effectLst/>
                <a:latin typeface="Open Sans" panose="020B0606030504020204" pitchFamily="34" charset="0"/>
              </a:rPr>
              <a:t>Banquet managers look after the operational side of things. They plan set-up and tear-down, schedule the staff, and work with suppliers to ensure everything runs smoothly on the day.  They also look after Events Assistants…</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43</a:t>
            </a:fld>
            <a:endParaRPr lang="en-GB"/>
          </a:p>
        </p:txBody>
      </p:sp>
    </p:spTree>
    <p:extLst>
      <p:ext uri="{BB962C8B-B14F-4D97-AF65-F5344CB8AC3E}">
        <p14:creationId xmlns:p14="http://schemas.microsoft.com/office/powerpoint/2010/main" val="26942955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Great organisational and people skills mean Emma can smoothly run all the events that happen in the Europa Hotel. Let’s take a look at her role as an Events Assistant.</a:t>
            </a:r>
          </a:p>
          <a:p>
            <a:endParaRPr lang="en-GB" sz="1200" b="0" i="0" u="none" strike="noStrike" kern="1200" dirty="0">
              <a:solidFill>
                <a:schemeClr val="tx1"/>
              </a:solidFill>
              <a:effectLst/>
              <a:latin typeface="+mn-lt"/>
              <a:ea typeface="+mn-ea"/>
              <a:cs typeface="+mn-cs"/>
            </a:endParaRPr>
          </a:p>
          <a:p>
            <a:r>
              <a:rPr lang="en-GB" dirty="0"/>
              <a:t>https://</a:t>
            </a:r>
            <a:r>
              <a:rPr lang="en-GB" dirty="0" err="1"/>
              <a:t>www.youtube.com</a:t>
            </a:r>
            <a:r>
              <a:rPr lang="en-GB" dirty="0"/>
              <a:t>/</a:t>
            </a:r>
            <a:r>
              <a:rPr lang="en-GB" dirty="0" err="1"/>
              <a:t>watch?v</a:t>
            </a:r>
            <a:r>
              <a:rPr lang="en-GB" dirty="0"/>
              <a:t>=</a:t>
            </a:r>
            <a:r>
              <a:rPr lang="en-GB" dirty="0" err="1"/>
              <a:t>Sh</a:t>
            </a:r>
            <a:r>
              <a:rPr lang="en-GB" dirty="0"/>
              <a:t>-</a:t>
            </a:r>
            <a:r>
              <a:rPr lang="en-GB" dirty="0" err="1"/>
              <a:t>ylGdJx</a:t>
            </a:r>
            <a:r>
              <a:rPr lang="en-GB" dirty="0"/>
              <a:t>-M</a:t>
            </a:r>
          </a:p>
        </p:txBody>
      </p:sp>
      <p:sp>
        <p:nvSpPr>
          <p:cNvPr id="4" name="Slide Number Placeholder 3"/>
          <p:cNvSpPr>
            <a:spLocks noGrp="1"/>
          </p:cNvSpPr>
          <p:nvPr>
            <p:ph type="sldNum" sz="quarter" idx="5"/>
          </p:nvPr>
        </p:nvSpPr>
        <p:spPr/>
        <p:txBody>
          <a:bodyPr/>
          <a:lstStyle/>
          <a:p>
            <a:fld id="{411175E4-0633-4347-BFDD-1613A3C21DD1}" type="slidenum">
              <a:rPr lang="en-GB" smtClean="0"/>
              <a:t>44</a:t>
            </a:fld>
            <a:endParaRPr lang="en-GB"/>
          </a:p>
        </p:txBody>
      </p:sp>
    </p:spTree>
    <p:extLst>
      <p:ext uri="{BB962C8B-B14F-4D97-AF65-F5344CB8AC3E}">
        <p14:creationId xmlns:p14="http://schemas.microsoft.com/office/powerpoint/2010/main" val="10697024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essential with at the end of any event that an evaluation is conducted with both with the customer and the event team. In addition to speaking to the customer at the end of the event, customer feedback can also be organised with either a follow-up telephone call, e-mail or mail questionnaire. It does not matter which method is used as long as it is conducted. With the event team it is good practice to discuss and measure how the event performed against planned budget, event order and departmental service standards. Further identifying what worked well and what areas need to be improved in the event delivery. It is imperative that all feedback is disseminated and circulated to the relevant department heads and any evaluation paperwork should be placed on the customer’s file for future 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is also true when we think of employee engagement. How will you get feedback from your fellow team members to know if they are engaged or not? Do not assume that they </a:t>
            </a:r>
            <a:r>
              <a:rPr lang="en-GB" sz="1200" kern="1200">
                <a:solidFill>
                  <a:schemeClr val="tx1"/>
                </a:solidFill>
                <a:effectLst/>
                <a:latin typeface="+mn-lt"/>
                <a:ea typeface="+mn-ea"/>
                <a:cs typeface="+mn-cs"/>
              </a:rPr>
              <a:t>are engaged...</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45</a:t>
            </a:fld>
            <a:endParaRPr lang="en-GB"/>
          </a:p>
        </p:txBody>
      </p:sp>
    </p:spTree>
    <p:extLst>
      <p:ext uri="{BB962C8B-B14F-4D97-AF65-F5344CB8AC3E}">
        <p14:creationId xmlns:p14="http://schemas.microsoft.com/office/powerpoint/2010/main" val="3383290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303643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24/02/2022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13928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24/02/2022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874586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898774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24/02/2022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83296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24/02/2022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872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03050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759174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061036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5063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765207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8606986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69935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169995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702994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5951450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83193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31111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7325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947271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657899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989192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255807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225774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680570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2288482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2/24/2022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13411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Header and Table">
    <p:spTree>
      <p:nvGrpSpPr>
        <p:cNvPr id="1" name=""/>
        <p:cNvGrpSpPr/>
        <p:nvPr/>
      </p:nvGrpSpPr>
      <p:grpSpPr>
        <a:xfrm>
          <a:off x="0" y="0"/>
          <a:ext cx="0" cy="0"/>
          <a:chOff x="0" y="0"/>
          <a:chExt cx="0" cy="0"/>
        </a:xfrm>
      </p:grpSpPr>
      <p:sp>
        <p:nvSpPr>
          <p:cNvPr id="3" name="Title 1"/>
          <p:cNvSpPr>
            <a:spLocks noGrp="1"/>
          </p:cNvSpPr>
          <p:nvPr>
            <p:ph type="title"/>
          </p:nvPr>
        </p:nvSpPr>
        <p:spPr>
          <a:xfrm>
            <a:off x="457200" y="665793"/>
            <a:ext cx="8229600" cy="962977"/>
          </a:xfrm>
          <a:prstGeom prst="rect">
            <a:avLst/>
          </a:prstGeom>
        </p:spPr>
        <p:txBody>
          <a:bodyPr/>
          <a:lstStyle>
            <a:lvl1pPr algn="l">
              <a:defRPr sz="3600">
                <a:solidFill>
                  <a:schemeClr val="tx1"/>
                </a:solidFill>
              </a:defRPr>
            </a:lvl1pPr>
          </a:lstStyle>
          <a:p>
            <a:r>
              <a:rPr lang="en-US" dirty="0"/>
              <a:t>Click to edit Master title style</a:t>
            </a:r>
          </a:p>
        </p:txBody>
      </p:sp>
      <p:sp>
        <p:nvSpPr>
          <p:cNvPr id="9" name="Table Placeholder 4"/>
          <p:cNvSpPr>
            <a:spLocks noGrp="1"/>
          </p:cNvSpPr>
          <p:nvPr>
            <p:ph type="tbl" sz="quarter" idx="11"/>
          </p:nvPr>
        </p:nvSpPr>
        <p:spPr>
          <a:xfrm>
            <a:off x="457201" y="1808793"/>
            <a:ext cx="8229600" cy="3600450"/>
          </a:xfrm>
          <a:prstGeom prst="rect">
            <a:avLst/>
          </a:prstGeom>
        </p:spPr>
        <p:txBody>
          <a:bodyPr/>
          <a:lstStyle>
            <a:lvl1pPr>
              <a:defRPr sz="2200">
                <a:solidFill>
                  <a:schemeClr val="tx1"/>
                </a:solidFill>
              </a:defRPr>
            </a:lvl1pPr>
          </a:lstStyle>
          <a:p>
            <a:endParaRPr lang="en-GB" dirty="0"/>
          </a:p>
        </p:txBody>
      </p:sp>
    </p:spTree>
    <p:extLst>
      <p:ext uri="{BB962C8B-B14F-4D97-AF65-F5344CB8AC3E}">
        <p14:creationId xmlns:p14="http://schemas.microsoft.com/office/powerpoint/2010/main" val="3664500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0361523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562084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013539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6565879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804371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106132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4730336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15713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95473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878182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9462426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7761299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2253530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9916967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0044488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9921881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1228822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7531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515129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7536560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483875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2/24/2022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23434976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4571161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5060636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330366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75422612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1779662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7695128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490454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897304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8970061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3556453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2/24/2022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2433455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285971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0791317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99639160"/>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5386750"/>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7881637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5010675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244762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75827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11.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4.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5.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6.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1.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10.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5.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14.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16.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15.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5" Type="http://schemas.openxmlformats.org/officeDocument/2006/relationships/slideLayout" Target="../slideLayouts/slideLayout66.xml"/><Relationship Id="rId4" Type="http://schemas.openxmlformats.org/officeDocument/2006/relationships/slideLayout" Target="../slideLayouts/slideLayout65.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8406516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38147652"/>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57843823"/>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091323404"/>
      </p:ext>
    </p:extLst>
  </p:cSld>
  <p:clrMap bg1="lt1" tx1="dk1" bg2="lt2" tx2="dk2" accent1="accent1" accent2="accent2" accent3="accent3" accent4="accent4" accent5="accent5" accent6="accent6" hlink="hlink" folHlink="folHlink"/>
  <p:sldLayoutIdLst>
    <p:sldLayoutId id="2147483673" r:id="rId1"/>
    <p:sldLayoutId id="214748374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59666467"/>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79413930"/>
      </p:ext>
    </p:extLst>
  </p:cSld>
  <p:clrMap bg1="lt1" tx1="dk1" bg2="lt2" tx2="dk2" accent1="accent1" accent2="accent2" accent3="accent3" accent4="accent4" accent5="accent5" accent6="accent6" hlink="hlink" folHlink="folHlink"/>
  <p:sldLayoutIdLst>
    <p:sldLayoutId id="2147483677" r:id="rId1"/>
    <p:sldLayoutId id="214748367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73724678"/>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07764770"/>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16056369"/>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5"/>
          <a:stretch>
            <a:fillRect/>
          </a:stretch>
        </p:blipFill>
        <p:spPr>
          <a:xfrm>
            <a:off x="0" y="0"/>
            <a:ext cx="9144000" cy="6858000"/>
          </a:xfrm>
          <a:prstGeom prst="rect">
            <a:avLst/>
          </a:prstGeom>
        </p:spPr>
      </p:pic>
    </p:spTree>
    <p:extLst>
      <p:ext uri="{BB962C8B-B14F-4D97-AF65-F5344CB8AC3E}">
        <p14:creationId xmlns:p14="http://schemas.microsoft.com/office/powerpoint/2010/main" val="355446807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743" r:id="rId12"/>
    <p:sldLayoutId id="214748374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175911051"/>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02314648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10829574"/>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704538737"/>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2025576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0695574"/>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monaco-seattle.com/boutique-seattle-hotel-photos/" TargetMode="External"/><Relationship Id="rId2" Type="http://schemas.openxmlformats.org/officeDocument/2006/relationships/image" Target="../media/image25.jpeg"/><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8.xml"/><Relationship Id="rId1" Type="http://schemas.openxmlformats.org/officeDocument/2006/relationships/video" Target="https://www.youtube.com/embed/3Nz-l3q14Q0?feature=oembed" TargetMode="External"/><Relationship Id="rId4" Type="http://schemas.openxmlformats.org/officeDocument/2006/relationships/image" Target="../media/image30.jpeg"/></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1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11.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18.xml"/><Relationship Id="rId4" Type="http://schemas.openxmlformats.org/officeDocument/2006/relationships/image" Target="../media/image32.svg"/></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34.png"/><Relationship Id="rId5" Type="http://schemas.openxmlformats.org/officeDocument/2006/relationships/image" Target="../media/image32.svg"/><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video" Target="https://www.youtube.com/embed/jJr4It4Lp3I?feature=oembed" TargetMode="Externa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5.jpe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hyperlink" Target="https://myfolio.com/art/7j5elz8r5j" TargetMode="External"/><Relationship Id="rId2" Type="http://schemas.openxmlformats.org/officeDocument/2006/relationships/notesSlide" Target="../notesSlides/notesSlide12.xml"/><Relationship Id="rId1" Type="http://schemas.openxmlformats.org/officeDocument/2006/relationships/slideLayout" Target="../slideLayouts/slideLayout22.xml"/><Relationship Id="rId6" Type="http://schemas.openxmlformats.org/officeDocument/2006/relationships/image" Target="../media/image40.jpeg"/><Relationship Id="rId5" Type="http://schemas.openxmlformats.org/officeDocument/2006/relationships/hyperlink" Target="https://pxhere.com/en/photo/725049" TargetMode="External"/><Relationship Id="rId4" Type="http://schemas.openxmlformats.org/officeDocument/2006/relationships/image" Target="../media/image39.jpe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hyperlink" Target="https://pxhere.com/en/photo/1327196" TargetMode="External"/><Relationship Id="rId2" Type="http://schemas.openxmlformats.org/officeDocument/2006/relationships/notesSlide" Target="../notesSlides/notesSlide13.xml"/><Relationship Id="rId1" Type="http://schemas.openxmlformats.org/officeDocument/2006/relationships/slideLayout" Target="../slideLayouts/slideLayout22.xml"/><Relationship Id="rId6" Type="http://schemas.openxmlformats.org/officeDocument/2006/relationships/image" Target="../media/image43.jpeg"/><Relationship Id="rId5" Type="http://schemas.openxmlformats.org/officeDocument/2006/relationships/hyperlink" Target="https://www.pexels.com/photo/catering-event-food-indian-indian-food-1074124/" TargetMode="External"/><Relationship Id="rId4" Type="http://schemas.openxmlformats.org/officeDocument/2006/relationships/image" Target="../media/image42.jpe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8.xml"/><Relationship Id="rId1" Type="http://schemas.openxmlformats.org/officeDocument/2006/relationships/video" Target="https://www.youtube.com/embed/FxnqzqF3Fqk?feature=oembed" TargetMode="External"/><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8.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3.xml"/></Relationships>
</file>

<file path=ppt/slides/_rels/slide2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8.xml"/><Relationship Id="rId1" Type="http://schemas.openxmlformats.org/officeDocument/2006/relationships/video" Target="https://www.youtube.com/embed/pYLo1s3u6Y8?feature=oembed" TargetMode="External"/><Relationship Id="rId4" Type="http://schemas.openxmlformats.org/officeDocument/2006/relationships/image" Target="../media/image4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8.xml"/><Relationship Id="rId1" Type="http://schemas.openxmlformats.org/officeDocument/2006/relationships/video" Target="https://www.youtube.com/embed/t68NmXUAliM?feature=oembed" TargetMode="Externa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4.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49.svg"/></Relationships>
</file>

<file path=ppt/slides/_rels/slide36.xml.rels><?xml version="1.0" encoding="UTF-8" standalone="yes"?>
<Relationships xmlns="http://schemas.openxmlformats.org/package/2006/relationships"><Relationship Id="rId3" Type="http://schemas.openxmlformats.org/officeDocument/2006/relationships/image" Target="../media/image50.tiff"/><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svg"/></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6.xml"/><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hyperlink" Target="http://www.barnescreativestudios.com/hotel-group-sales/"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pxhere.com/en/photo/682601" TargetMode="External"/><Relationship Id="rId3" Type="http://schemas.openxmlformats.org/officeDocument/2006/relationships/hyperlink" Target="https://my.matterport.com/show/?m=44NzWtgL1C3&amp;brand=0" TargetMode="External"/><Relationship Id="rId7" Type="http://schemas.openxmlformats.org/officeDocument/2006/relationships/image" Target="../media/image57.jpeg"/><Relationship Id="rId2" Type="http://schemas.openxmlformats.org/officeDocument/2006/relationships/notesSlide" Target="../notesSlides/notesSlide28.xml"/><Relationship Id="rId1" Type="http://schemas.openxmlformats.org/officeDocument/2006/relationships/slideLayout" Target="../slideLayouts/slideLayout18.xml"/><Relationship Id="rId6" Type="http://schemas.openxmlformats.org/officeDocument/2006/relationships/image" Target="../media/image47.svg"/><Relationship Id="rId5" Type="http://schemas.openxmlformats.org/officeDocument/2006/relationships/image" Target="../media/image46.png"/><Relationship Id="rId10" Type="http://schemas.openxmlformats.org/officeDocument/2006/relationships/hyperlink" Target="https://sv.wikipedia.org/wiki/Fil:Meeting_room_for_working_groups.JPG" TargetMode="External"/><Relationship Id="rId4" Type="http://schemas.openxmlformats.org/officeDocument/2006/relationships/hyperlink" Target="https://my.matterport.com/show/?m=zm2ZF1rWadg" TargetMode="External"/><Relationship Id="rId9" Type="http://schemas.openxmlformats.org/officeDocument/2006/relationships/image" Target="../media/image58.jpeg"/></Relationships>
</file>

<file path=ppt/slides/_rels/slide41.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hyperlink" Target="https://www.cvent.com/uk/supplier-venue/event-diagramming-software" TargetMode="Externa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hyperlink" Target="https://www.cvent.com/uk/event-management-software/virtual-event-platform" TargetMode="External"/><Relationship Id="rId2" Type="http://schemas.openxmlformats.org/officeDocument/2006/relationships/hyperlink" Target="https://www.zdnet.com/article/what-is-the-internet-of-things-everything-you-need-to-know-about-the-iot-right-now/" TargetMode="Externa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9.xml"/><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8.xml"/><Relationship Id="rId1" Type="http://schemas.openxmlformats.org/officeDocument/2006/relationships/video" Target="https://www.youtube.com/embed/Sh-ylGdJx-M?feature=oembed" TargetMode="External"/><Relationship Id="rId4" Type="http://schemas.openxmlformats.org/officeDocument/2006/relationships/image" Target="../media/image44.png"/></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1.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3" Type="http://schemas.openxmlformats.org/officeDocument/2006/relationships/hyperlink" Target="http://www.monaco-seattle.com/boutique-seattle-hotel-photos/" TargetMode="External"/><Relationship Id="rId2" Type="http://schemas.openxmlformats.org/officeDocument/2006/relationships/image" Target="../media/image25.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8</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757486"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D40F1-56A4-4D87-A74E-BA06592E9BC5}"/>
              </a:ext>
            </a:extLst>
          </p:cNvPr>
          <p:cNvSpPr>
            <a:spLocks noGrp="1"/>
          </p:cNvSpPr>
          <p:nvPr>
            <p:ph type="title"/>
          </p:nvPr>
        </p:nvSpPr>
        <p:spPr>
          <a:xfrm>
            <a:off x="248942" y="322439"/>
            <a:ext cx="7886700" cy="710130"/>
          </a:xfrm>
        </p:spPr>
        <p:txBody>
          <a:bodyPr>
            <a:normAutofit fontScale="90000"/>
          </a:bodyPr>
          <a:lstStyle/>
          <a:p>
            <a:pPr algn="l"/>
            <a:r>
              <a:rPr lang="en-GB" b="1" cap="none" dirty="0">
                <a:latin typeface="American Typewriter" panose="02090604020004020304" pitchFamily="18" charset="77"/>
              </a:rPr>
              <a:t>Week 8 – AGENDA:</a:t>
            </a:r>
          </a:p>
        </p:txBody>
      </p:sp>
      <p:sp>
        <p:nvSpPr>
          <p:cNvPr id="3" name="Content Placeholder 2">
            <a:extLst>
              <a:ext uri="{FF2B5EF4-FFF2-40B4-BE49-F238E27FC236}">
                <a16:creationId xmlns:a16="http://schemas.microsoft.com/office/drawing/2014/main" id="{54078224-51E5-462E-A268-13890F97577C}"/>
              </a:ext>
            </a:extLst>
          </p:cNvPr>
          <p:cNvSpPr>
            <a:spLocks noGrp="1"/>
          </p:cNvSpPr>
          <p:nvPr>
            <p:ph idx="1"/>
          </p:nvPr>
        </p:nvSpPr>
        <p:spPr>
          <a:xfrm>
            <a:off x="417675" y="1268760"/>
            <a:ext cx="8308649" cy="3648748"/>
          </a:xfrm>
        </p:spPr>
        <p:txBody>
          <a:bodyPr>
            <a:normAutofit/>
          </a:bodyPr>
          <a:lstStyle/>
          <a:p>
            <a:r>
              <a:rPr lang="en-GB" dirty="0"/>
              <a:t>Learning Outcomes</a:t>
            </a:r>
          </a:p>
          <a:p>
            <a:r>
              <a:rPr lang="en-GB" dirty="0"/>
              <a:t>MICE</a:t>
            </a:r>
          </a:p>
          <a:p>
            <a:r>
              <a:rPr lang="en-GB" dirty="0"/>
              <a:t>Event process</a:t>
            </a:r>
          </a:p>
          <a:p>
            <a:r>
              <a:rPr lang="en-GB" dirty="0"/>
              <a:t>Layouts</a:t>
            </a:r>
          </a:p>
          <a:p>
            <a:r>
              <a:rPr lang="en-GB" dirty="0"/>
              <a:t>A day in the life of events at hotels…</a:t>
            </a:r>
          </a:p>
          <a:p>
            <a:r>
              <a:rPr lang="en-GB" dirty="0"/>
              <a:t>Assignment 3</a:t>
            </a:r>
          </a:p>
          <a:p>
            <a:r>
              <a:rPr lang="en-GB" dirty="0"/>
              <a:t>AOB</a:t>
            </a:r>
          </a:p>
          <a:p>
            <a:endParaRPr lang="en-GB" dirty="0"/>
          </a:p>
          <a:p>
            <a:endParaRPr lang="en-GB" dirty="0"/>
          </a:p>
        </p:txBody>
      </p:sp>
      <p:pic>
        <p:nvPicPr>
          <p:cNvPr id="7" name="Graphic 6" descr="Meeting">
            <a:extLst>
              <a:ext uri="{FF2B5EF4-FFF2-40B4-BE49-F238E27FC236}">
                <a16:creationId xmlns:a16="http://schemas.microsoft.com/office/drawing/2014/main" id="{5BA13DDD-9F80-E442-8733-376C8339BA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52457" y="3716614"/>
            <a:ext cx="2401787" cy="2401787"/>
          </a:xfrm>
          <a:prstGeom prst="rect">
            <a:avLst/>
          </a:prstGeom>
        </p:spPr>
      </p:pic>
    </p:spTree>
    <p:extLst>
      <p:ext uri="{BB962C8B-B14F-4D97-AF65-F5344CB8AC3E}">
        <p14:creationId xmlns:p14="http://schemas.microsoft.com/office/powerpoint/2010/main" val="209288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05269-A337-4F8B-8B2B-289941AC295A}"/>
              </a:ext>
            </a:extLst>
          </p:cNvPr>
          <p:cNvSpPr>
            <a:spLocks noGrp="1"/>
          </p:cNvSpPr>
          <p:nvPr>
            <p:ph type="title"/>
          </p:nvPr>
        </p:nvSpPr>
        <p:spPr>
          <a:xfrm>
            <a:off x="289319" y="-99392"/>
            <a:ext cx="7202456" cy="786926"/>
          </a:xfrm>
        </p:spPr>
        <p:txBody>
          <a:bodyPr>
            <a:normAutofit fontScale="90000"/>
          </a:bodyPr>
          <a:lstStyle/>
          <a:p>
            <a:br>
              <a:rPr lang="en-GB" b="1" cap="none" dirty="0">
                <a:latin typeface="American Typewriter" panose="02090604020004020304" pitchFamily="18" charset="77"/>
              </a:rPr>
            </a:br>
            <a:r>
              <a:rPr lang="en-GB" b="1" cap="none" dirty="0">
                <a:latin typeface="American Typewriter" panose="02090604020004020304" pitchFamily="18" charset="77"/>
              </a:rPr>
              <a:t>Learning Outcomes</a:t>
            </a:r>
            <a:br>
              <a:rPr lang="en-GB" b="1" cap="none" dirty="0">
                <a:latin typeface="American Typewriter" panose="02090604020004020304" pitchFamily="18" charset="77"/>
              </a:rPr>
            </a:br>
            <a:endParaRPr lang="en-GB" b="1" cap="none" dirty="0">
              <a:latin typeface="American Typewriter" panose="02090604020004020304" pitchFamily="18" charset="77"/>
            </a:endParaRPr>
          </a:p>
        </p:txBody>
      </p:sp>
      <p:sp>
        <p:nvSpPr>
          <p:cNvPr id="3" name="Content Placeholder 2">
            <a:extLst>
              <a:ext uri="{FF2B5EF4-FFF2-40B4-BE49-F238E27FC236}">
                <a16:creationId xmlns:a16="http://schemas.microsoft.com/office/drawing/2014/main" id="{A0DF1CB7-78AF-4CD3-BD05-454513C961E2}"/>
              </a:ext>
            </a:extLst>
          </p:cNvPr>
          <p:cNvSpPr>
            <a:spLocks noGrp="1"/>
          </p:cNvSpPr>
          <p:nvPr>
            <p:ph idx="1"/>
          </p:nvPr>
        </p:nvSpPr>
        <p:spPr>
          <a:xfrm>
            <a:off x="289319" y="926771"/>
            <a:ext cx="8565361" cy="3689282"/>
          </a:xfrm>
        </p:spPr>
        <p:txBody>
          <a:bodyPr>
            <a:noAutofit/>
          </a:bodyPr>
          <a:lstStyle/>
          <a:p>
            <a:endParaRPr lang="en-GB" sz="1800" dirty="0"/>
          </a:p>
          <a:p>
            <a:pPr marL="0" indent="0">
              <a:buNone/>
            </a:pPr>
            <a:r>
              <a:rPr lang="en-GB" sz="1800" dirty="0"/>
              <a:t>Upon the successful completion of this module, the student should be able to demonstrate the ability to:</a:t>
            </a:r>
          </a:p>
          <a:p>
            <a:pPr marL="0" indent="0">
              <a:buNone/>
            </a:pPr>
            <a:endParaRPr lang="en-GB" sz="1800" dirty="0"/>
          </a:p>
          <a:p>
            <a:r>
              <a:rPr lang="en-GB" sz="1800" dirty="0"/>
              <a:t>Understand the variety of different positions within facilities management and appreciate the importance of the work based key skills within this area of hotel operation.</a:t>
            </a:r>
          </a:p>
          <a:p>
            <a:endParaRPr lang="en-GB" sz="1800" dirty="0"/>
          </a:p>
          <a:p>
            <a:r>
              <a:rPr lang="en-GB" sz="1800" dirty="0"/>
              <a:t>Develop knowledge of guest service skills and competencies appropriate to each departmental area of operation – and which meet organisation standards and requirements.</a:t>
            </a:r>
          </a:p>
          <a:p>
            <a:endParaRPr lang="en-GB" sz="1800" dirty="0"/>
          </a:p>
          <a:p>
            <a:r>
              <a:rPr lang="en-GB" sz="1800" dirty="0"/>
              <a:t>Understand issues relating to Facilities service delivery such as resource allocation, need for technical knowledge, industry standards, programme management, planning and organisation, management styles, health and safety. </a:t>
            </a:r>
          </a:p>
          <a:p>
            <a:endParaRPr lang="en-GB" sz="1800" dirty="0"/>
          </a:p>
        </p:txBody>
      </p:sp>
    </p:spTree>
    <p:extLst>
      <p:ext uri="{BB962C8B-B14F-4D97-AF65-F5344CB8AC3E}">
        <p14:creationId xmlns:p14="http://schemas.microsoft.com/office/powerpoint/2010/main" val="2211193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47D946AE-6273-5A4F-80AC-4347EF7A5056}"/>
              </a:ext>
            </a:extLst>
          </p:cNvPr>
          <p:cNvSpPr>
            <a:spLocks noGrp="1" noChangeArrowheads="1"/>
          </p:cNvSpPr>
          <p:nvPr>
            <p:ph type="title"/>
          </p:nvPr>
        </p:nvSpPr>
        <p:spPr>
          <a:xfrm>
            <a:off x="-324544" y="184065"/>
            <a:ext cx="2843808" cy="329803"/>
          </a:xfrm>
        </p:spPr>
        <p:txBody>
          <a:bodyPr/>
          <a:lstStyle/>
          <a:p>
            <a:pPr algn="r"/>
            <a:r>
              <a:rPr lang="en-IN" altLang="en-US" sz="2400" dirty="0"/>
              <a:t>Module feedback</a:t>
            </a:r>
          </a:p>
        </p:txBody>
      </p:sp>
      <p:pic>
        <p:nvPicPr>
          <p:cNvPr id="8" name="Picture 2" descr="A picture containing table&#10;&#10;Description automatically generated">
            <a:extLst>
              <a:ext uri="{FF2B5EF4-FFF2-40B4-BE49-F238E27FC236}">
                <a16:creationId xmlns:a16="http://schemas.microsoft.com/office/drawing/2014/main" id="{C88280EA-A031-B142-8A5D-EC77E600488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11287" b="20991"/>
          <a:stretch/>
        </p:blipFill>
        <p:spPr bwMode="auto">
          <a:xfrm>
            <a:off x="186928" y="1772816"/>
            <a:ext cx="8770144" cy="3456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36989F43-7FE0-4B41-ADA7-0EEA27646B0F}"/>
              </a:ext>
            </a:extLst>
          </p:cNvPr>
          <p:cNvSpPr txBox="1"/>
          <p:nvPr/>
        </p:nvSpPr>
        <p:spPr>
          <a:xfrm>
            <a:off x="200263" y="518070"/>
            <a:ext cx="4803786" cy="646331"/>
          </a:xfrm>
          <a:prstGeom prst="rect">
            <a:avLst/>
          </a:prstGeom>
          <a:noFill/>
        </p:spPr>
        <p:txBody>
          <a:bodyPr wrap="square" rtlCol="0">
            <a:spAutoFit/>
          </a:bodyPr>
          <a:lstStyle/>
          <a:p>
            <a:r>
              <a:rPr lang="en-GB" dirty="0"/>
              <a:t>Take 10 minutes to complete the module feedback questionnaire on Moodle.</a:t>
            </a:r>
          </a:p>
        </p:txBody>
      </p:sp>
      <p:sp>
        <p:nvSpPr>
          <p:cNvPr id="9" name="Rounded Rectangle 8">
            <a:extLst>
              <a:ext uri="{FF2B5EF4-FFF2-40B4-BE49-F238E27FC236}">
                <a16:creationId xmlns:a16="http://schemas.microsoft.com/office/drawing/2014/main" id="{2D6EE8DF-F8F7-0F44-9888-FC3A16CA1B14}"/>
              </a:ext>
            </a:extLst>
          </p:cNvPr>
          <p:cNvSpPr/>
          <p:nvPr/>
        </p:nvSpPr>
        <p:spPr>
          <a:xfrm>
            <a:off x="4782843" y="182380"/>
            <a:ext cx="4113972" cy="13792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BMIH4006</a:t>
            </a:r>
          </a:p>
          <a:p>
            <a:pPr algn="ctr"/>
            <a:r>
              <a:rPr lang="en-GB" sz="2000" b="1" dirty="0"/>
              <a:t>Operating Hotel Facilities</a:t>
            </a:r>
          </a:p>
          <a:p>
            <a:pPr algn="ctr"/>
            <a:r>
              <a:rPr lang="en-GB" sz="2000" dirty="0"/>
              <a:t>Institute of Management &amp; Health</a:t>
            </a:r>
          </a:p>
        </p:txBody>
      </p:sp>
      <p:sp>
        <p:nvSpPr>
          <p:cNvPr id="2" name="Arrow: Down 1">
            <a:extLst>
              <a:ext uri="{FF2B5EF4-FFF2-40B4-BE49-F238E27FC236}">
                <a16:creationId xmlns:a16="http://schemas.microsoft.com/office/drawing/2014/main" id="{64C62AF6-C3DE-4306-9951-68EF84D56C69}"/>
              </a:ext>
            </a:extLst>
          </p:cNvPr>
          <p:cNvSpPr/>
          <p:nvPr/>
        </p:nvSpPr>
        <p:spPr>
          <a:xfrm>
            <a:off x="6832054" y="1561628"/>
            <a:ext cx="1872208" cy="196793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44578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BA5F-131C-47B7-A1E4-F01E9AEE01BE}"/>
              </a:ext>
            </a:extLst>
          </p:cNvPr>
          <p:cNvSpPr>
            <a:spLocks noGrp="1"/>
          </p:cNvSpPr>
          <p:nvPr>
            <p:ph type="title"/>
          </p:nvPr>
        </p:nvSpPr>
        <p:spPr/>
        <p:txBody>
          <a:bodyPr/>
          <a:lstStyle/>
          <a:p>
            <a:r>
              <a:rPr lang="en-GB" dirty="0"/>
              <a:t>NEXT WEEK</a:t>
            </a:r>
          </a:p>
        </p:txBody>
      </p:sp>
      <p:sp>
        <p:nvSpPr>
          <p:cNvPr id="3" name="Text Placeholder 2">
            <a:extLst>
              <a:ext uri="{FF2B5EF4-FFF2-40B4-BE49-F238E27FC236}">
                <a16:creationId xmlns:a16="http://schemas.microsoft.com/office/drawing/2014/main" id="{4040E6AD-C0C1-4986-8177-86F16A030585}"/>
              </a:ext>
            </a:extLst>
          </p:cNvPr>
          <p:cNvSpPr>
            <a:spLocks noGrp="1"/>
          </p:cNvSpPr>
          <p:nvPr>
            <p:ph type="body" sz="quarter" idx="13"/>
          </p:nvPr>
        </p:nvSpPr>
        <p:spPr>
          <a:xfrm>
            <a:off x="115200" y="410325"/>
            <a:ext cx="5046663" cy="583200"/>
          </a:xfrm>
        </p:spPr>
        <p:txBody>
          <a:bodyPr/>
          <a:lstStyle/>
          <a:p>
            <a:r>
              <a:rPr lang="en-GB" dirty="0"/>
              <a:t>10 Minute Presentation…</a:t>
            </a:r>
          </a:p>
        </p:txBody>
      </p:sp>
      <p:sp>
        <p:nvSpPr>
          <p:cNvPr id="4" name="Rounded Rectangle 8">
            <a:extLst>
              <a:ext uri="{FF2B5EF4-FFF2-40B4-BE49-F238E27FC236}">
                <a16:creationId xmlns:a16="http://schemas.microsoft.com/office/drawing/2014/main" id="{9ED4BA40-19FB-4815-90A6-15FA2083E6A7}"/>
              </a:ext>
            </a:extLst>
          </p:cNvPr>
          <p:cNvSpPr/>
          <p:nvPr/>
        </p:nvSpPr>
        <p:spPr>
          <a:xfrm>
            <a:off x="179512" y="993524"/>
            <a:ext cx="8712968" cy="30835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BMIH4006</a:t>
            </a:r>
          </a:p>
          <a:p>
            <a:pPr algn="ctr"/>
            <a:r>
              <a:rPr lang="en-GB" sz="2000" b="1" dirty="0"/>
              <a:t>Book your individual appointment slot on Moodle (under Week 9). </a:t>
            </a:r>
          </a:p>
          <a:p>
            <a:pPr algn="ctr"/>
            <a:r>
              <a:rPr lang="en-GB" sz="2000" b="1" dirty="0"/>
              <a:t>THIS IS YOUR RESPONSIBILITY.</a:t>
            </a:r>
          </a:p>
          <a:p>
            <a:pPr algn="ctr"/>
            <a:r>
              <a:rPr lang="en-GB" sz="2000" b="1" dirty="0"/>
              <a:t>Ensure that your slot has been booked by the end of this week.</a:t>
            </a:r>
          </a:p>
          <a:p>
            <a:pPr algn="ctr"/>
            <a:endParaRPr lang="en-GB" sz="2000" b="1" dirty="0"/>
          </a:p>
          <a:p>
            <a:pPr algn="ctr"/>
            <a:r>
              <a:rPr lang="en-GB" sz="2000" b="1" dirty="0"/>
              <a:t>Please ensure that you are ready to share your screen, with your camera and sound on. Be on time. We have a very tight schedule .</a:t>
            </a:r>
          </a:p>
          <a:p>
            <a:pPr algn="ctr"/>
            <a:endParaRPr lang="en-GB" sz="2000" b="1" dirty="0"/>
          </a:p>
          <a:p>
            <a:pPr algn="ctr"/>
            <a:r>
              <a:rPr lang="en-GB" sz="2000" b="1" dirty="0"/>
              <a:t>PRACTICE, PRACTICE, PRACTICE!</a:t>
            </a:r>
          </a:p>
        </p:txBody>
      </p:sp>
    </p:spTree>
    <p:extLst>
      <p:ext uri="{BB962C8B-B14F-4D97-AF65-F5344CB8AC3E}">
        <p14:creationId xmlns:p14="http://schemas.microsoft.com/office/powerpoint/2010/main" val="38882520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repared wedding reception table">
            <a:extLst>
              <a:ext uri="{FF2B5EF4-FFF2-40B4-BE49-F238E27FC236}">
                <a16:creationId xmlns:a16="http://schemas.microsoft.com/office/drawing/2014/main" id="{A3204A54-72A5-4311-8940-5365232E7B8A}"/>
              </a:ext>
            </a:extLst>
          </p:cNvPr>
          <p:cNvPicPr>
            <a:picLocks noChangeAspect="1"/>
          </p:cNvPicPr>
          <p:nvPr/>
        </p:nvPicPr>
        <p:blipFill rotWithShape="1">
          <a:blip r:embed="rId3"/>
          <a:srcRect l="4731" r="6267" b="-1"/>
          <a:stretch/>
        </p:blipFill>
        <p:spPr>
          <a:xfrm>
            <a:off x="-2285" y="10"/>
            <a:ext cx="9143999" cy="6021278"/>
          </a:xfrm>
          <a:prstGeom prst="rect">
            <a:avLst/>
          </a:prstGeom>
        </p:spPr>
      </p:pic>
      <p:sp>
        <p:nvSpPr>
          <p:cNvPr id="2" name="Title 1">
            <a:extLst>
              <a:ext uri="{FF2B5EF4-FFF2-40B4-BE49-F238E27FC236}">
                <a16:creationId xmlns:a16="http://schemas.microsoft.com/office/drawing/2014/main" id="{8016DAFD-E31D-4F58-BD37-F8175BCAFF48}"/>
              </a:ext>
            </a:extLst>
          </p:cNvPr>
          <p:cNvSpPr>
            <a:spLocks noGrp="1"/>
          </p:cNvSpPr>
          <p:nvPr>
            <p:ph type="title"/>
          </p:nvPr>
        </p:nvSpPr>
        <p:spPr>
          <a:xfrm>
            <a:off x="755576" y="-2043608"/>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dirty="0">
                <a:solidFill>
                  <a:srgbClr val="FFFFFF"/>
                </a:solidFill>
              </a:rPr>
              <a:t>What type of events / meetings would take place in a hotel?</a:t>
            </a:r>
          </a:p>
        </p:txBody>
      </p:sp>
    </p:spTree>
    <p:extLst>
      <p:ext uri="{BB962C8B-B14F-4D97-AF65-F5344CB8AC3E}">
        <p14:creationId xmlns:p14="http://schemas.microsoft.com/office/powerpoint/2010/main" val="786270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77075" y="150431"/>
            <a:ext cx="10039541" cy="491469"/>
          </a:xfrm>
        </p:spPr>
        <p:txBody>
          <a:bodyPr>
            <a:noAutofit/>
          </a:bodyPr>
          <a:lstStyle/>
          <a:p>
            <a:r>
              <a:rPr lang="en-GB" sz="3200" b="1" cap="none" dirty="0">
                <a:latin typeface="American Typewriter" panose="02090604020004020304" pitchFamily="18" charset="77"/>
              </a:rPr>
              <a:t>Conferencing &amp; Banqueting at De Vere</a:t>
            </a:r>
          </a:p>
        </p:txBody>
      </p:sp>
      <p:sp>
        <p:nvSpPr>
          <p:cNvPr id="8" name="TextBox 7">
            <a:extLst>
              <a:ext uri="{FF2B5EF4-FFF2-40B4-BE49-F238E27FC236}">
                <a16:creationId xmlns:a16="http://schemas.microsoft.com/office/drawing/2014/main" id="{1BF8D267-04BE-5A42-AA26-1CA9A53C9F3F}"/>
              </a:ext>
            </a:extLst>
          </p:cNvPr>
          <p:cNvSpPr txBox="1"/>
          <p:nvPr/>
        </p:nvSpPr>
        <p:spPr>
          <a:xfrm>
            <a:off x="120361" y="562819"/>
            <a:ext cx="7416824" cy="300082"/>
          </a:xfrm>
          <a:prstGeom prst="rect">
            <a:avLst/>
          </a:prstGeom>
          <a:noFill/>
        </p:spPr>
        <p:txBody>
          <a:bodyPr wrap="square" rtlCol="0">
            <a:spAutoFit/>
          </a:bodyPr>
          <a:lstStyle/>
          <a:p>
            <a:r>
              <a:rPr lang="en-US" sz="1350" dirty="0"/>
              <a:t>Let’s see how many of the events that you have mentioned feature in this DeVere promo video…</a:t>
            </a:r>
          </a:p>
        </p:txBody>
      </p:sp>
      <p:pic>
        <p:nvPicPr>
          <p:cNvPr id="3" name="Online Media 2" title="A day at De Vere">
            <a:hlinkClick r:id="" action="ppaction://media"/>
            <a:extLst>
              <a:ext uri="{FF2B5EF4-FFF2-40B4-BE49-F238E27FC236}">
                <a16:creationId xmlns:a16="http://schemas.microsoft.com/office/drawing/2014/main" id="{40D1DA59-3E3D-4A42-8664-C6D24AB84C43}"/>
              </a:ext>
            </a:extLst>
          </p:cNvPr>
          <p:cNvPicPr>
            <a:picLocks noRot="1" noChangeAspect="1"/>
          </p:cNvPicPr>
          <p:nvPr>
            <a:videoFile r:link="rId1"/>
          </p:nvPr>
        </p:nvPicPr>
        <p:blipFill>
          <a:blip r:embed="rId4"/>
          <a:stretch>
            <a:fillRect/>
          </a:stretch>
        </p:blipFill>
        <p:spPr>
          <a:xfrm>
            <a:off x="124620" y="877687"/>
            <a:ext cx="8839868" cy="4994525"/>
          </a:xfrm>
          <a:prstGeom prst="rect">
            <a:avLst/>
          </a:prstGeom>
        </p:spPr>
      </p:pic>
    </p:spTree>
    <p:extLst>
      <p:ext uri="{BB962C8B-B14F-4D97-AF65-F5344CB8AC3E}">
        <p14:creationId xmlns:p14="http://schemas.microsoft.com/office/powerpoint/2010/main" val="321154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Boardroom">
            <a:extLst>
              <a:ext uri="{FF2B5EF4-FFF2-40B4-BE49-F238E27FC236}">
                <a16:creationId xmlns:a16="http://schemas.microsoft.com/office/drawing/2014/main" id="{77150BC8-8693-E34C-A79F-7151D86C63E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692696"/>
            <a:ext cx="3055094" cy="3055094"/>
          </a:xfrm>
          <a:prstGeom prst="rect">
            <a:avLst/>
          </a:prstGeom>
        </p:spPr>
      </p:pic>
      <p:sp>
        <p:nvSpPr>
          <p:cNvPr id="6" name="Rectangle 5">
            <a:extLst>
              <a:ext uri="{FF2B5EF4-FFF2-40B4-BE49-F238E27FC236}">
                <a16:creationId xmlns:a16="http://schemas.microsoft.com/office/drawing/2014/main" id="{4AAECBB5-6CBB-42B5-85C6-8CE2B50BE31B}"/>
              </a:ext>
            </a:extLst>
          </p:cNvPr>
          <p:cNvSpPr/>
          <p:nvPr/>
        </p:nvSpPr>
        <p:spPr>
          <a:xfrm>
            <a:off x="109435" y="-33176"/>
            <a:ext cx="2807180" cy="1569660"/>
          </a:xfrm>
          <a:prstGeom prst="rect">
            <a:avLst/>
          </a:prstGeom>
          <a:noFill/>
        </p:spPr>
        <p:txBody>
          <a:bodyPr wrap="none" lIns="91440" tIns="45720" rIns="91440" bIns="45720">
            <a:spAutoFit/>
          </a:bodyPr>
          <a:lstStyle/>
          <a:p>
            <a:pPr algn="ctr"/>
            <a:r>
              <a:rPr lang="en-US" sz="9600" b="0" cap="none" spc="0" dirty="0">
                <a:ln w="0"/>
                <a:solidFill>
                  <a:srgbClr val="164D75"/>
                </a:solidFill>
                <a:effectLst>
                  <a:outerShdw blurRad="38100" dist="19050" dir="2700000" algn="tl" rotWithShape="0">
                    <a:schemeClr val="dk1">
                      <a:alpha val="40000"/>
                    </a:schemeClr>
                  </a:outerShdw>
                </a:effectLst>
              </a:rPr>
              <a:t>MICE</a:t>
            </a:r>
          </a:p>
        </p:txBody>
      </p:sp>
      <p:sp>
        <p:nvSpPr>
          <p:cNvPr id="7" name="Title 1">
            <a:extLst>
              <a:ext uri="{FF2B5EF4-FFF2-40B4-BE49-F238E27FC236}">
                <a16:creationId xmlns:a16="http://schemas.microsoft.com/office/drawing/2014/main" id="{BE60D20A-139A-4D28-B292-729703A95EA2}"/>
              </a:ext>
            </a:extLst>
          </p:cNvPr>
          <p:cNvSpPr>
            <a:spLocks noGrp="1"/>
          </p:cNvSpPr>
          <p:nvPr>
            <p:ph type="title"/>
          </p:nvPr>
        </p:nvSpPr>
        <p:spPr>
          <a:xfrm>
            <a:off x="3419872" y="3356992"/>
            <a:ext cx="5544616" cy="2219564"/>
          </a:xfrm>
        </p:spPr>
        <p:txBody>
          <a:bodyPr vert="horz" lIns="68580" tIns="34290" rIns="68580" bIns="34290" rtlCol="0" anchor="b">
            <a:noAutofit/>
          </a:bodyPr>
          <a:lstStyle/>
          <a:p>
            <a:r>
              <a:rPr lang="en-US" sz="6000" b="1" dirty="0">
                <a:solidFill>
                  <a:srgbClr val="164D75"/>
                </a:solidFill>
              </a:rPr>
              <a:t>M</a:t>
            </a:r>
            <a:r>
              <a:rPr lang="en-US" sz="6000" dirty="0"/>
              <a:t>EETINGS</a:t>
            </a:r>
            <a:br>
              <a:rPr lang="en-US" sz="6000" b="1" dirty="0"/>
            </a:br>
            <a:r>
              <a:rPr lang="en-US" sz="6000" b="1" dirty="0">
                <a:solidFill>
                  <a:srgbClr val="164D75"/>
                </a:solidFill>
              </a:rPr>
              <a:t>I</a:t>
            </a:r>
            <a:r>
              <a:rPr lang="en-US" sz="6000" dirty="0"/>
              <a:t>NCENTIVES</a:t>
            </a:r>
            <a:r>
              <a:rPr lang="en-US" sz="6000" b="1" dirty="0"/>
              <a:t>,</a:t>
            </a:r>
            <a:br>
              <a:rPr lang="en-US" sz="6000" b="1" dirty="0"/>
            </a:br>
            <a:r>
              <a:rPr lang="en-US" sz="6000" b="1" dirty="0">
                <a:solidFill>
                  <a:srgbClr val="164D75"/>
                </a:solidFill>
              </a:rPr>
              <a:t>C</a:t>
            </a:r>
            <a:r>
              <a:rPr lang="en-US" sz="6000" dirty="0"/>
              <a:t>ONFERENCES</a:t>
            </a:r>
            <a:r>
              <a:rPr lang="en-US" sz="6000" b="1" dirty="0"/>
              <a:t> </a:t>
            </a:r>
            <a:r>
              <a:rPr lang="en-US" sz="6000" dirty="0"/>
              <a:t>&amp;</a:t>
            </a:r>
            <a:r>
              <a:rPr lang="en-US" sz="6000" b="1" dirty="0"/>
              <a:t> </a:t>
            </a:r>
            <a:r>
              <a:rPr lang="en-US" sz="6000" b="1" dirty="0">
                <a:solidFill>
                  <a:srgbClr val="164D75"/>
                </a:solidFill>
              </a:rPr>
              <a:t>E</a:t>
            </a:r>
            <a:r>
              <a:rPr lang="en-US" sz="6000" dirty="0"/>
              <a:t>XHIBITIONS</a:t>
            </a:r>
          </a:p>
        </p:txBody>
      </p:sp>
    </p:spTree>
    <p:extLst>
      <p:ext uri="{BB962C8B-B14F-4D97-AF65-F5344CB8AC3E}">
        <p14:creationId xmlns:p14="http://schemas.microsoft.com/office/powerpoint/2010/main" val="4012597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1000"/>
                                        <p:tgtEl>
                                          <p:spTgt spid="7"/>
                                        </p:tgtEl>
                                      </p:cBhvr>
                                    </p:animEffect>
                                    <p:anim calcmode="lin" valueType="num">
                                      <p:cBhvr>
                                        <p:cTn id="16" dur="1000" fill="hold"/>
                                        <p:tgtEl>
                                          <p:spTgt spid="7"/>
                                        </p:tgtEl>
                                        <p:attrNameLst>
                                          <p:attrName>ppt_x</p:attrName>
                                        </p:attrNameLst>
                                      </p:cBhvr>
                                      <p:tavLst>
                                        <p:tav tm="0">
                                          <p:val>
                                            <p:strVal val="#ppt_x"/>
                                          </p:val>
                                        </p:tav>
                                        <p:tav tm="100000">
                                          <p:val>
                                            <p:strVal val="#ppt_x"/>
                                          </p:val>
                                        </p:tav>
                                      </p:tavLst>
                                    </p:anim>
                                    <p:anim calcmode="lin" valueType="num">
                                      <p:cBhvr>
                                        <p:cTn id="1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95414-C0CD-4E68-8F31-894B4B3BB727}"/>
              </a:ext>
            </a:extLst>
          </p:cNvPr>
          <p:cNvSpPr>
            <a:spLocks noGrp="1"/>
          </p:cNvSpPr>
          <p:nvPr>
            <p:ph type="title"/>
          </p:nvPr>
        </p:nvSpPr>
        <p:spPr>
          <a:xfrm>
            <a:off x="412732" y="260648"/>
            <a:ext cx="7886700" cy="1325563"/>
          </a:xfrm>
        </p:spPr>
        <p:txBody>
          <a:bodyPr/>
          <a:lstStyle/>
          <a:p>
            <a:r>
              <a:rPr lang="en-GB" b="1" dirty="0">
                <a:solidFill>
                  <a:srgbClr val="164D75"/>
                </a:solidFill>
              </a:rPr>
              <a:t>M</a:t>
            </a:r>
            <a:r>
              <a:rPr lang="en-GB" b="1" dirty="0"/>
              <a:t>eetings</a:t>
            </a:r>
          </a:p>
        </p:txBody>
      </p:sp>
      <p:sp>
        <p:nvSpPr>
          <p:cNvPr id="3" name="Content Placeholder 2">
            <a:extLst>
              <a:ext uri="{FF2B5EF4-FFF2-40B4-BE49-F238E27FC236}">
                <a16:creationId xmlns:a16="http://schemas.microsoft.com/office/drawing/2014/main" id="{A817895B-8E98-4C9B-BEEA-AA597977F1AF}"/>
              </a:ext>
            </a:extLst>
          </p:cNvPr>
          <p:cNvSpPr>
            <a:spLocks noGrp="1"/>
          </p:cNvSpPr>
          <p:nvPr>
            <p:ph idx="1"/>
          </p:nvPr>
        </p:nvSpPr>
        <p:spPr>
          <a:xfrm>
            <a:off x="395536" y="1268760"/>
            <a:ext cx="7886700" cy="4351338"/>
          </a:xfrm>
        </p:spPr>
        <p:txBody>
          <a:bodyPr/>
          <a:lstStyle/>
          <a:p>
            <a:pPr algn="just"/>
            <a:r>
              <a:rPr lang="en-GB" sz="2400" b="0" i="0" dirty="0">
                <a:solidFill>
                  <a:srgbClr val="333333"/>
                </a:solidFill>
                <a:effectLst/>
                <a:latin typeface="Open Sans" panose="020B0606030504020204" pitchFamily="34" charset="0"/>
              </a:rPr>
              <a:t>Meetings are usually a single-day event held in hotel conference rooms or at convention centres. They can vary in size from only a small group of senior executives to larger gatherings like annual shareholder meetings.  </a:t>
            </a:r>
          </a:p>
          <a:p>
            <a:pPr marL="0" indent="0" algn="just">
              <a:buNone/>
            </a:pPr>
            <a:endParaRPr lang="en-GB" sz="2400" b="0" i="0" dirty="0">
              <a:solidFill>
                <a:srgbClr val="333333"/>
              </a:solidFill>
              <a:effectLst/>
              <a:latin typeface="Open Sans" panose="020B0606030504020204" pitchFamily="34" charset="0"/>
            </a:endParaRPr>
          </a:p>
          <a:p>
            <a:pPr algn="just"/>
            <a:r>
              <a:rPr lang="en-GB" sz="2400" b="0" i="0" dirty="0">
                <a:solidFill>
                  <a:srgbClr val="333333"/>
                </a:solidFill>
                <a:effectLst/>
                <a:latin typeface="Open Sans" panose="020B0606030504020204" pitchFamily="34" charset="0"/>
              </a:rPr>
              <a:t>The purpose is to bring together people from one company, industry, or project to address challenges, discuss plans, and set goals. Catering is often kept simple and there’s rarely an entertainment program.</a:t>
            </a:r>
          </a:p>
          <a:p>
            <a:pPr algn="just"/>
            <a:endParaRPr lang="en-GB" sz="2400" dirty="0"/>
          </a:p>
        </p:txBody>
      </p:sp>
      <p:pic>
        <p:nvPicPr>
          <p:cNvPr id="4" name="Graphic 3" descr="Boardroom">
            <a:extLst>
              <a:ext uri="{FF2B5EF4-FFF2-40B4-BE49-F238E27FC236}">
                <a16:creationId xmlns:a16="http://schemas.microsoft.com/office/drawing/2014/main" id="{BDD5E798-8322-4A23-BD15-E57D332F81F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1A3235B4-E232-4B55-9BFC-501BB1525713}"/>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47730B5C-205A-49F8-8334-3E342821C25A}"/>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404325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D3526-3AA5-475E-84AE-34C2D4145D85}"/>
              </a:ext>
            </a:extLst>
          </p:cNvPr>
          <p:cNvSpPr>
            <a:spLocks noGrp="1"/>
          </p:cNvSpPr>
          <p:nvPr>
            <p:ph type="title"/>
          </p:nvPr>
        </p:nvSpPr>
        <p:spPr/>
        <p:txBody>
          <a:bodyPr/>
          <a:lstStyle/>
          <a:p>
            <a:r>
              <a:rPr lang="en-GB" b="1" dirty="0">
                <a:solidFill>
                  <a:srgbClr val="164D75"/>
                </a:solidFill>
              </a:rPr>
              <a:t>I</a:t>
            </a:r>
            <a:r>
              <a:rPr lang="en-GB" b="1" dirty="0"/>
              <a:t>ncentives</a:t>
            </a:r>
          </a:p>
        </p:txBody>
      </p:sp>
      <p:sp>
        <p:nvSpPr>
          <p:cNvPr id="3" name="Content Placeholder 2">
            <a:extLst>
              <a:ext uri="{FF2B5EF4-FFF2-40B4-BE49-F238E27FC236}">
                <a16:creationId xmlns:a16="http://schemas.microsoft.com/office/drawing/2014/main" id="{E711E31A-9088-49AD-8CF6-F15DDF5793F4}"/>
              </a:ext>
            </a:extLst>
          </p:cNvPr>
          <p:cNvSpPr>
            <a:spLocks noGrp="1"/>
          </p:cNvSpPr>
          <p:nvPr>
            <p:ph idx="1"/>
          </p:nvPr>
        </p:nvSpPr>
        <p:spPr>
          <a:xfrm>
            <a:off x="628281" y="1484784"/>
            <a:ext cx="7886700" cy="4351338"/>
          </a:xfrm>
        </p:spPr>
        <p:txBody>
          <a:bodyPr/>
          <a:lstStyle/>
          <a:p>
            <a:pPr algn="just"/>
            <a:r>
              <a:rPr lang="en-GB" sz="2000" b="0" i="0" dirty="0">
                <a:solidFill>
                  <a:srgbClr val="333333"/>
                </a:solidFill>
                <a:effectLst/>
                <a:latin typeface="Open Sans" panose="020B0606030504020204" pitchFamily="34" charset="0"/>
              </a:rPr>
              <a:t>Incentives are probably the most fun part of the MICE segment. They include all types of travel rewards a company offers to individual staff, teams, or partners (e.g. affiliates). In this context, the goal of an incentive is to thank people for their great performance, boost morale, or increase employee loyalty.  </a:t>
            </a:r>
          </a:p>
          <a:p>
            <a:pPr marL="0" indent="0" algn="just">
              <a:buNone/>
            </a:pPr>
            <a:endParaRPr lang="en-GB" sz="2000" b="0" i="0" dirty="0">
              <a:solidFill>
                <a:srgbClr val="333333"/>
              </a:solidFill>
              <a:effectLst/>
              <a:latin typeface="Open Sans" panose="020B0606030504020204" pitchFamily="34" charset="0"/>
            </a:endParaRPr>
          </a:p>
          <a:p>
            <a:pPr algn="just"/>
            <a:r>
              <a:rPr lang="en-GB" sz="2000" b="0" i="0" dirty="0">
                <a:solidFill>
                  <a:srgbClr val="333333"/>
                </a:solidFill>
                <a:effectLst/>
                <a:latin typeface="Open Sans" panose="020B0606030504020204" pitchFamily="34" charset="0"/>
              </a:rPr>
              <a:t>Incentives can take different forms depending on the company organising them. Some may send their team for an </a:t>
            </a:r>
            <a:r>
              <a:rPr lang="en-GB" sz="2000" i="0" dirty="0">
                <a:solidFill>
                  <a:schemeClr val="tx1">
                    <a:lumMod val="85000"/>
                    <a:lumOff val="15000"/>
                  </a:schemeClr>
                </a:solidFill>
                <a:effectLst/>
                <a:latin typeface="Open Sans" panose="020B0606030504020204" pitchFamily="34" charset="0"/>
              </a:rPr>
              <a:t>all-inclusive</a:t>
            </a:r>
            <a:r>
              <a:rPr lang="en-GB" sz="2000" b="0" i="0" dirty="0">
                <a:solidFill>
                  <a:srgbClr val="333333"/>
                </a:solidFill>
                <a:effectLst/>
                <a:latin typeface="Open Sans" panose="020B0606030504020204" pitchFamily="34" charset="0"/>
              </a:rPr>
              <a:t> weekend trip to an out-of-town resort. Others might plan a variety of activities closer to home to encourage staff to bond in an informal setting. </a:t>
            </a:r>
          </a:p>
          <a:p>
            <a:pPr algn="just"/>
            <a:endParaRPr lang="en-GB" sz="2000" dirty="0"/>
          </a:p>
        </p:txBody>
      </p:sp>
      <p:pic>
        <p:nvPicPr>
          <p:cNvPr id="4" name="Graphic 3" descr="Boardroom">
            <a:extLst>
              <a:ext uri="{FF2B5EF4-FFF2-40B4-BE49-F238E27FC236}">
                <a16:creationId xmlns:a16="http://schemas.microsoft.com/office/drawing/2014/main" id="{27A9AB7D-7EF9-4BD4-9BA0-9320DEEA3D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64AC1670-0926-46EC-8E7D-F3DB8898FF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84658A72-9B69-4ED0-9DE1-CE6646562DD7}"/>
              </a:ext>
            </a:extLst>
          </p:cNvPr>
          <p:cNvSpPr txBox="1"/>
          <p:nvPr/>
        </p:nvSpPr>
        <p:spPr>
          <a:xfrm>
            <a:off x="827584" y="559391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38392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027906"/>
            <a:ext cx="7886700" cy="4351338"/>
          </a:xfrm>
        </p:spPr>
        <p:txBody>
          <a:bodyPr/>
          <a:lstStyle/>
          <a:p>
            <a:pPr marL="0" indent="0" algn="just">
              <a:buNone/>
            </a:pPr>
            <a:r>
              <a:rPr lang="en-GB" sz="1800" b="0" i="0" dirty="0">
                <a:solidFill>
                  <a:srgbClr val="333333"/>
                </a:solidFill>
                <a:effectLst/>
                <a:latin typeface="Open Sans" panose="020B0606030504020204" pitchFamily="34" charset="0"/>
              </a:rPr>
              <a:t>Think of conferences as supersized meetings. They often last more than one day and can vary in size, but usually they have more attendees than meetings. As with incentives, conferences can look very different depending on the organisers and the industry behind them.  </a:t>
            </a:r>
          </a:p>
          <a:p>
            <a:pPr marL="0" indent="0" algn="just">
              <a:buNone/>
            </a:pPr>
            <a:r>
              <a:rPr lang="en-GB" sz="1800" b="0" i="0" dirty="0">
                <a:solidFill>
                  <a:srgbClr val="333333"/>
                </a:solidFill>
                <a:effectLst/>
                <a:latin typeface="Open Sans" panose="020B0606030504020204" pitchFamily="34" charset="0"/>
              </a:rPr>
              <a:t>Common activities at conferences include one, a mix, or all of the below: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Panels:</a:t>
            </a:r>
            <a:r>
              <a:rPr lang="en-GB" sz="1800" b="0" i="0" dirty="0">
                <a:solidFill>
                  <a:srgbClr val="333333"/>
                </a:solidFill>
                <a:effectLst/>
                <a:latin typeface="Open Sans" panose="020B0606030504020204" pitchFamily="34" charset="0"/>
              </a:rPr>
              <a:t> A group of experts discusses a topic and presents new findings. A moderator asks questions, ensures good flow, and may take questions from the audience.  </a:t>
            </a:r>
          </a:p>
          <a:p>
            <a:pPr marL="0" indent="0" algn="just">
              <a:buNone/>
            </a:pPr>
            <a:endParaRPr lang="en-GB" sz="1800" b="0" i="0" dirty="0">
              <a:solidFill>
                <a:srgbClr val="333333"/>
              </a:solidFill>
              <a:effectLst/>
              <a:latin typeface="Open Sans" panose="020B0606030504020204" pitchFamily="34" charset="0"/>
            </a:endParaRP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Presentations: </a:t>
            </a:r>
            <a:r>
              <a:rPr lang="en-GB" sz="1800" b="0" i="0" dirty="0">
                <a:solidFill>
                  <a:srgbClr val="333333"/>
                </a:solidFill>
                <a:effectLst/>
                <a:latin typeface="Open Sans" panose="020B0606030504020204" pitchFamily="34" charset="0"/>
              </a:rPr>
              <a:t>At a company conference, senior leaders may present the latest successes or results of the business. At public industry conferences, thought leaders may be invited as guest speakers to share the newest trends and insights. Presentations often rely on props, slides, or other visual elements.  </a:t>
            </a:r>
          </a:p>
        </p:txBody>
      </p:sp>
      <p:pic>
        <p:nvPicPr>
          <p:cNvPr id="4" name="Graphic 3" descr="Boardroom">
            <a:extLst>
              <a:ext uri="{FF2B5EF4-FFF2-40B4-BE49-F238E27FC236}">
                <a16:creationId xmlns:a16="http://schemas.microsoft.com/office/drawing/2014/main" id="{2165CF81-3800-442C-BE69-80AE448FF82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8CD3CE96-E803-459A-BB95-5270956D8784}"/>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E706B742-A49B-41BA-A207-802DD54E62E6}"/>
              </a:ext>
            </a:extLst>
          </p:cNvPr>
          <p:cNvSpPr txBox="1"/>
          <p:nvPr/>
        </p:nvSpPr>
        <p:spPr>
          <a:xfrm>
            <a:off x="755576" y="551723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763936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p:txBody>
          <a:bodyPr/>
          <a:lstStyle/>
          <a:p>
            <a:r>
              <a:rPr lang="en-GB" b="1" dirty="0">
                <a:solidFill>
                  <a:srgbClr val="164D75"/>
                </a:solidFill>
              </a:rPr>
              <a:t>C</a:t>
            </a:r>
            <a:r>
              <a:rPr lang="en-GB" b="1" dirty="0"/>
              <a:t>onferences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Speeches: </a:t>
            </a:r>
            <a:r>
              <a:rPr lang="en-GB" sz="1800" b="0" i="0" dirty="0">
                <a:solidFill>
                  <a:srgbClr val="333333"/>
                </a:solidFill>
                <a:effectLst/>
                <a:latin typeface="Open Sans" panose="020B0606030504020204" pitchFamily="34" charset="0"/>
              </a:rPr>
              <a:t>Also known as keynotes, speeches often mark the beginning or end of a conference. Sometimes it’s the host or organiser welcoming or thanking attendees for joining. Other times an industry leader may address an important issue and share ideas for solutions.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Discussions:</a:t>
            </a:r>
            <a:r>
              <a:rPr lang="en-GB" sz="1800" b="0" i="0" dirty="0">
                <a:solidFill>
                  <a:srgbClr val="333333"/>
                </a:solidFill>
                <a:effectLst/>
                <a:latin typeface="Open Sans" panose="020B0606030504020204" pitchFamily="34" charset="0"/>
              </a:rPr>
              <a:t> They can be part of a panel. In this case, a select group talks about a topic while the audience listens. Some organisers use breakout rooms to encourage active debate among small groups of attendees.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Workshops: </a:t>
            </a:r>
            <a:r>
              <a:rPr lang="en-GB" sz="1800" b="0" i="0" dirty="0">
                <a:solidFill>
                  <a:srgbClr val="333333"/>
                </a:solidFill>
                <a:effectLst/>
                <a:latin typeface="Open Sans" panose="020B0606030504020204" pitchFamily="34" charset="0"/>
              </a:rPr>
              <a:t>A small group of participants works on a specific problem case or researches a certain topic. This approach is a great way to offer attendees an interactive learning experience.  </a:t>
            </a:r>
          </a:p>
          <a:p>
            <a:pPr marL="0" indent="0" algn="just">
              <a:buNone/>
            </a:pPr>
            <a:r>
              <a:rPr lang="en-GB" sz="1800" b="0" i="0" dirty="0">
                <a:solidFill>
                  <a:srgbClr val="333333"/>
                </a:solidFill>
                <a:effectLst/>
                <a:latin typeface="Open Sans" panose="020B0606030504020204" pitchFamily="34" charset="0"/>
              </a:rPr>
              <a:t>The purpose of conferences varies, but usually, they’re meant to address and find solutions to challenges in a business or industry. Sharing new insights and research is a big part of that. So are networking and team-building activities. </a:t>
            </a:r>
          </a:p>
        </p:txBody>
      </p:sp>
      <p:pic>
        <p:nvPicPr>
          <p:cNvPr id="4" name="Graphic 3" descr="Boardroom">
            <a:extLst>
              <a:ext uri="{FF2B5EF4-FFF2-40B4-BE49-F238E27FC236}">
                <a16:creationId xmlns:a16="http://schemas.microsoft.com/office/drawing/2014/main" id="{D738B7DC-D8A7-46C4-B7FC-01A5394F37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0B0A7F40-3402-48E5-BEA9-A07972F8366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0A9F5AA5-B1E9-40BD-BF73-08D30D7EAA62}"/>
              </a:ext>
            </a:extLst>
          </p:cNvPr>
          <p:cNvSpPr txBox="1"/>
          <p:nvPr/>
        </p:nvSpPr>
        <p:spPr>
          <a:xfrm>
            <a:off x="539552" y="5588302"/>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7317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39552" y="1253331"/>
            <a:ext cx="7886700" cy="4351338"/>
          </a:xfrm>
        </p:spPr>
        <p:txBody>
          <a:bodyPr/>
          <a:lstStyle/>
          <a:p>
            <a:pPr marL="0" indent="0" algn="just">
              <a:buNone/>
            </a:pPr>
            <a:r>
              <a:rPr lang="en-GB" sz="2400" b="0" i="0" dirty="0">
                <a:solidFill>
                  <a:srgbClr val="333333"/>
                </a:solidFill>
                <a:effectLst/>
                <a:latin typeface="Open Sans" panose="020B0606030504020204" pitchFamily="34" charset="0"/>
              </a:rPr>
              <a:t>Also referred to as trade shows, exhibitions are usually massive events that draw thousands of visitors and exhibitors from around the world. They can last anywhere from several days to a week. Exhibitions are usually very industry-specific and have a well-defined target market. </a:t>
            </a:r>
          </a:p>
          <a:p>
            <a:pPr marL="0" indent="0" algn="just">
              <a:buNone/>
            </a:pPr>
            <a:endParaRPr lang="en-GB" sz="2400" b="0" i="0" dirty="0">
              <a:solidFill>
                <a:srgbClr val="333333"/>
              </a:solidFill>
              <a:effectLst/>
              <a:latin typeface="Open Sans" panose="020B0606030504020204" pitchFamily="34" charset="0"/>
            </a:endParaRPr>
          </a:p>
          <a:p>
            <a:pPr marL="0" indent="0" algn="just">
              <a:buNone/>
            </a:pPr>
            <a:r>
              <a:rPr lang="en-GB" sz="2400" b="0" i="0" dirty="0">
                <a:solidFill>
                  <a:srgbClr val="333333"/>
                </a:solidFill>
                <a:effectLst/>
                <a:latin typeface="Open Sans" panose="020B0606030504020204" pitchFamily="34" charset="0"/>
              </a:rPr>
              <a:t>Exhibitors go to trade shows to present and promote their product or service, drive business, and liaise with existing and potential partners. Industry professionals go to network, find clients or jobs, and discover new ways to solve problems.  </a:t>
            </a:r>
          </a:p>
        </p:txBody>
      </p:sp>
      <p:pic>
        <p:nvPicPr>
          <p:cNvPr id="4" name="Graphic 3" descr="Boardroom">
            <a:extLst>
              <a:ext uri="{FF2B5EF4-FFF2-40B4-BE49-F238E27FC236}">
                <a16:creationId xmlns:a16="http://schemas.microsoft.com/office/drawing/2014/main" id="{1075D50D-E0EA-4F2F-A51C-9413FF6E5A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59A0271C-7CEA-44D8-9D25-ED1419E1B92F}"/>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5BF275D5-DED2-48B2-AE4E-ABE2FD55F705}"/>
              </a:ext>
            </a:extLst>
          </p:cNvPr>
          <p:cNvSpPr txBox="1"/>
          <p:nvPr/>
        </p:nvSpPr>
        <p:spPr>
          <a:xfrm>
            <a:off x="539552" y="5620098"/>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927995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BBB7C-88AA-4F8D-95B0-41B45C30E5C5}"/>
              </a:ext>
            </a:extLst>
          </p:cNvPr>
          <p:cNvSpPr>
            <a:spLocks noGrp="1"/>
          </p:cNvSpPr>
          <p:nvPr>
            <p:ph type="title"/>
          </p:nvPr>
        </p:nvSpPr>
        <p:spPr>
          <a:xfrm>
            <a:off x="529434" y="332656"/>
            <a:ext cx="7886700" cy="1325563"/>
          </a:xfrm>
        </p:spPr>
        <p:txBody>
          <a:bodyPr/>
          <a:lstStyle/>
          <a:p>
            <a:r>
              <a:rPr lang="en-GB" b="1" dirty="0">
                <a:solidFill>
                  <a:srgbClr val="164D75"/>
                </a:solidFill>
              </a:rPr>
              <a:t>E</a:t>
            </a:r>
            <a:r>
              <a:rPr lang="en-GB" b="1" dirty="0"/>
              <a:t>xhibitions</a:t>
            </a:r>
          </a:p>
        </p:txBody>
      </p:sp>
      <p:sp>
        <p:nvSpPr>
          <p:cNvPr id="3" name="Content Placeholder 2">
            <a:extLst>
              <a:ext uri="{FF2B5EF4-FFF2-40B4-BE49-F238E27FC236}">
                <a16:creationId xmlns:a16="http://schemas.microsoft.com/office/drawing/2014/main" id="{3D201243-3E90-43F7-8502-A677B30CAEA9}"/>
              </a:ext>
            </a:extLst>
          </p:cNvPr>
          <p:cNvSpPr>
            <a:spLocks noGrp="1"/>
          </p:cNvSpPr>
          <p:nvPr>
            <p:ph idx="1"/>
          </p:nvPr>
        </p:nvSpPr>
        <p:spPr>
          <a:xfrm>
            <a:off x="529434" y="1253331"/>
            <a:ext cx="7886700" cy="4351338"/>
          </a:xfrm>
        </p:spPr>
        <p:txBody>
          <a:bodyPr/>
          <a:lstStyle/>
          <a:p>
            <a:pPr marL="0" indent="0" algn="just">
              <a:buNone/>
            </a:pPr>
            <a:r>
              <a:rPr lang="en-GB" sz="1600" b="0" i="0" dirty="0">
                <a:solidFill>
                  <a:srgbClr val="333333"/>
                </a:solidFill>
                <a:effectLst/>
                <a:latin typeface="Open Sans" panose="020B0606030504020204" pitchFamily="34" charset="0"/>
              </a:rPr>
              <a:t>Common activities at exhibitions can include one, a mix of, or all of the activities present at conferences, as well as:</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Networking events: </a:t>
            </a:r>
            <a:r>
              <a:rPr lang="en-GB" sz="1600" b="0" i="0" dirty="0">
                <a:solidFill>
                  <a:srgbClr val="333333"/>
                </a:solidFill>
                <a:effectLst/>
                <a:latin typeface="Open Sans" panose="020B0606030504020204" pitchFamily="34" charset="0"/>
              </a:rPr>
              <a:t>Trade shows often have networking parties for subgroups among their attendees. This is a great place to meet potential partners, discuss collaborations, and exchange thoughts on current trends.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Awards:</a:t>
            </a:r>
            <a:r>
              <a:rPr lang="en-GB" sz="1600" b="0" i="0" dirty="0">
                <a:solidFill>
                  <a:srgbClr val="333333"/>
                </a:solidFill>
                <a:effectLst/>
                <a:latin typeface="Open Sans" panose="020B0606030504020204" pitchFamily="34" charset="0"/>
              </a:rPr>
              <a:t> An award show is part of many exhibitions and honours industry leaders for their achievements. It also gives winners quite a PR and marketing push. Even if you’re not up for an award, it’s worth checking out the nominees for inspiration.   </a:t>
            </a:r>
          </a:p>
          <a:p>
            <a:pPr algn="just">
              <a:buFont typeface="Arial" panose="020B0604020202020204" pitchFamily="34" charset="0"/>
              <a:buChar char="•"/>
            </a:pPr>
            <a:r>
              <a:rPr lang="en-GB" sz="1600" b="1" i="0" dirty="0">
                <a:solidFill>
                  <a:srgbClr val="333333"/>
                </a:solidFill>
                <a:effectLst/>
                <a:latin typeface="Open Sans" panose="020B0606030504020204" pitchFamily="34" charset="0"/>
              </a:rPr>
              <a:t>New business pitches:</a:t>
            </a:r>
            <a:r>
              <a:rPr lang="en-GB" sz="1600" b="0" i="0" dirty="0">
                <a:solidFill>
                  <a:srgbClr val="333333"/>
                </a:solidFill>
                <a:effectLst/>
                <a:latin typeface="Open Sans" panose="020B0606030504020204" pitchFamily="34" charset="0"/>
              </a:rPr>
              <a:t> Since trade shows want to promote growth and innovation in their industry, there’s often a dedicated event for new business pitches. It’s great for start-ups to gain visibility, funding, clients, and job applicants.  </a:t>
            </a:r>
          </a:p>
        </p:txBody>
      </p:sp>
      <p:pic>
        <p:nvPicPr>
          <p:cNvPr id="4" name="Graphic 3" descr="Boardroom">
            <a:extLst>
              <a:ext uri="{FF2B5EF4-FFF2-40B4-BE49-F238E27FC236}">
                <a16:creationId xmlns:a16="http://schemas.microsoft.com/office/drawing/2014/main" id="{5834C96E-6893-4FE5-A379-7A3E14C5784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244408" y="5207854"/>
            <a:ext cx="824488" cy="824488"/>
          </a:xfrm>
          <a:prstGeom prst="rect">
            <a:avLst/>
          </a:prstGeom>
        </p:spPr>
      </p:pic>
      <p:sp>
        <p:nvSpPr>
          <p:cNvPr id="5" name="Rectangle 4">
            <a:extLst>
              <a:ext uri="{FF2B5EF4-FFF2-40B4-BE49-F238E27FC236}">
                <a16:creationId xmlns:a16="http://schemas.microsoft.com/office/drawing/2014/main" id="{EE3EA3B6-9BB6-474B-8E37-1629CE2887AA}"/>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6" name="TextBox 5">
            <a:extLst>
              <a:ext uri="{FF2B5EF4-FFF2-40B4-BE49-F238E27FC236}">
                <a16:creationId xmlns:a16="http://schemas.microsoft.com/office/drawing/2014/main" id="{3737C486-223B-405D-9773-DC2F6A74BE49}"/>
              </a:ext>
            </a:extLst>
          </p:cNvPr>
          <p:cNvSpPr txBox="1"/>
          <p:nvPr/>
        </p:nvSpPr>
        <p:spPr>
          <a:xfrm>
            <a:off x="611560" y="472514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1721951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C4DD-5FFB-4C22-833E-75A01C6F4500}"/>
              </a:ext>
            </a:extLst>
          </p:cNvPr>
          <p:cNvSpPr>
            <a:spLocks noGrp="1"/>
          </p:cNvSpPr>
          <p:nvPr>
            <p:ph type="title"/>
          </p:nvPr>
        </p:nvSpPr>
        <p:spPr/>
        <p:txBody>
          <a:bodyPr/>
          <a:lstStyle/>
          <a:p>
            <a:r>
              <a:rPr lang="en-GB" dirty="0"/>
              <a:t>Why is MICE business important for hotels?</a:t>
            </a:r>
          </a:p>
        </p:txBody>
      </p:sp>
      <p:sp>
        <p:nvSpPr>
          <p:cNvPr id="3" name="Content Placeholder 2">
            <a:extLst>
              <a:ext uri="{FF2B5EF4-FFF2-40B4-BE49-F238E27FC236}">
                <a16:creationId xmlns:a16="http://schemas.microsoft.com/office/drawing/2014/main" id="{5B664FD8-DA74-4348-8A39-31A012EA189A}"/>
              </a:ext>
            </a:extLst>
          </p:cNvPr>
          <p:cNvSpPr>
            <a:spLocks noGrp="1"/>
          </p:cNvSpPr>
          <p:nvPr>
            <p:ph idx="1"/>
          </p:nvPr>
        </p:nvSpPr>
        <p:spPr/>
        <p:txBody>
          <a:bodyPr/>
          <a:lstStyle/>
          <a:p>
            <a:r>
              <a:rPr lang="en-GB" dirty="0"/>
              <a:t>Additional occupancy</a:t>
            </a:r>
          </a:p>
          <a:p>
            <a:r>
              <a:rPr lang="en-GB" dirty="0"/>
              <a:t>Increase in expenditure</a:t>
            </a:r>
          </a:p>
          <a:p>
            <a:r>
              <a:rPr lang="en-GB" dirty="0"/>
              <a:t>Reliable source of recurring revenue</a:t>
            </a:r>
          </a:p>
        </p:txBody>
      </p:sp>
      <p:pic>
        <p:nvPicPr>
          <p:cNvPr id="6" name="Graphic 5" descr="Boardroom">
            <a:extLst>
              <a:ext uri="{FF2B5EF4-FFF2-40B4-BE49-F238E27FC236}">
                <a16:creationId xmlns:a16="http://schemas.microsoft.com/office/drawing/2014/main" id="{F0D3D52F-62B2-4851-9477-F58DE62B30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44408" y="5207854"/>
            <a:ext cx="824488" cy="824488"/>
          </a:xfrm>
          <a:prstGeom prst="rect">
            <a:avLst/>
          </a:prstGeom>
        </p:spPr>
      </p:pic>
      <p:sp>
        <p:nvSpPr>
          <p:cNvPr id="7" name="Rectangle 6">
            <a:extLst>
              <a:ext uri="{FF2B5EF4-FFF2-40B4-BE49-F238E27FC236}">
                <a16:creationId xmlns:a16="http://schemas.microsoft.com/office/drawing/2014/main" id="{EDEE3E6D-0794-4226-A748-01C927353E92}"/>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
        <p:nvSpPr>
          <p:cNvPr id="8" name="TextBox 7">
            <a:extLst>
              <a:ext uri="{FF2B5EF4-FFF2-40B4-BE49-F238E27FC236}">
                <a16:creationId xmlns:a16="http://schemas.microsoft.com/office/drawing/2014/main" id="{B07F109D-2CED-4EF4-B379-9BF991FA2933}"/>
              </a:ext>
            </a:extLst>
          </p:cNvPr>
          <p:cNvSpPr txBox="1"/>
          <p:nvPr/>
        </p:nvSpPr>
        <p:spPr>
          <a:xfrm>
            <a:off x="613107" y="3284984"/>
            <a:ext cx="1800200" cy="369332"/>
          </a:xfrm>
          <a:prstGeom prst="rect">
            <a:avLst/>
          </a:prstGeom>
          <a:noFill/>
        </p:spPr>
        <p:txBody>
          <a:bodyPr wrap="square" rtlCol="0">
            <a:spAutoFit/>
          </a:bodyPr>
          <a:lstStyle/>
          <a:p>
            <a:r>
              <a:rPr lang="en-GB" dirty="0"/>
              <a:t>(Hahn, 2021).</a:t>
            </a:r>
          </a:p>
        </p:txBody>
      </p:sp>
    </p:spTree>
    <p:extLst>
      <p:ext uri="{BB962C8B-B14F-4D97-AF65-F5344CB8AC3E}">
        <p14:creationId xmlns:p14="http://schemas.microsoft.com/office/powerpoint/2010/main" val="3983950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F260-D684-4FBD-8D76-21E66EBB2365}"/>
              </a:ext>
            </a:extLst>
          </p:cNvPr>
          <p:cNvSpPr>
            <a:spLocks noGrp="1"/>
          </p:cNvSpPr>
          <p:nvPr>
            <p:ph type="title"/>
          </p:nvPr>
        </p:nvSpPr>
        <p:spPr>
          <a:xfrm>
            <a:off x="323528" y="277644"/>
            <a:ext cx="7886700" cy="1325563"/>
          </a:xfrm>
        </p:spPr>
        <p:txBody>
          <a:bodyPr/>
          <a:lstStyle/>
          <a:p>
            <a:r>
              <a:rPr lang="en-GB" dirty="0"/>
              <a:t>Why is MICE business important for hotels?</a:t>
            </a:r>
          </a:p>
        </p:txBody>
      </p:sp>
      <p:pic>
        <p:nvPicPr>
          <p:cNvPr id="5" name="Content Placeholder 4" descr="Qr code&#10;&#10;Description automatically generated">
            <a:extLst>
              <a:ext uri="{FF2B5EF4-FFF2-40B4-BE49-F238E27FC236}">
                <a16:creationId xmlns:a16="http://schemas.microsoft.com/office/drawing/2014/main" id="{32C8F664-754F-4F7E-82AD-610193476CB0}"/>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008412" y="3814073"/>
            <a:ext cx="2147764" cy="2147764"/>
          </a:xfrm>
        </p:spPr>
      </p:pic>
      <p:sp>
        <p:nvSpPr>
          <p:cNvPr id="7" name="TextBox 6">
            <a:extLst>
              <a:ext uri="{FF2B5EF4-FFF2-40B4-BE49-F238E27FC236}">
                <a16:creationId xmlns:a16="http://schemas.microsoft.com/office/drawing/2014/main" id="{588A24BB-CDCC-4963-A470-38DE8A942C57}"/>
              </a:ext>
            </a:extLst>
          </p:cNvPr>
          <p:cNvSpPr txBox="1"/>
          <p:nvPr/>
        </p:nvSpPr>
        <p:spPr>
          <a:xfrm>
            <a:off x="4056879" y="1603207"/>
            <a:ext cx="4572000" cy="2308324"/>
          </a:xfrm>
          <a:prstGeom prst="rect">
            <a:avLst/>
          </a:prstGeom>
          <a:noFill/>
        </p:spPr>
        <p:txBody>
          <a:bodyPr wrap="square">
            <a:spAutoFit/>
          </a:bodyPr>
          <a:lstStyle/>
          <a:p>
            <a:pPr algn="just"/>
            <a:r>
              <a:rPr lang="en-GB" dirty="0"/>
              <a:t>Hotels are the main suppliers of MICE and are the main beneficiaries as well. Business travellers who attend MICE events spend over 65% of their money on hotels for rooms and hotel dining while 15% is spent on other restaurants outside the hotel. Around 10% is spent on shopping and another 10% on local transportation.</a:t>
            </a:r>
          </a:p>
        </p:txBody>
      </p:sp>
      <p:pic>
        <p:nvPicPr>
          <p:cNvPr id="8" name="Graphic 7" descr="Boardroom">
            <a:extLst>
              <a:ext uri="{FF2B5EF4-FFF2-40B4-BE49-F238E27FC236}">
                <a16:creationId xmlns:a16="http://schemas.microsoft.com/office/drawing/2014/main" id="{B1A58E66-82BD-49C3-ACA4-717CDFFBBA1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244408" y="5207854"/>
            <a:ext cx="824488" cy="824488"/>
          </a:xfrm>
          <a:prstGeom prst="rect">
            <a:avLst/>
          </a:prstGeom>
        </p:spPr>
      </p:pic>
      <p:sp>
        <p:nvSpPr>
          <p:cNvPr id="9" name="Rectangle 8">
            <a:extLst>
              <a:ext uri="{FF2B5EF4-FFF2-40B4-BE49-F238E27FC236}">
                <a16:creationId xmlns:a16="http://schemas.microsoft.com/office/drawing/2014/main" id="{8CE65699-3218-4C4E-8232-50D46356A6E9}"/>
              </a:ext>
            </a:extLst>
          </p:cNvPr>
          <p:cNvSpPr/>
          <p:nvPr/>
        </p:nvSpPr>
        <p:spPr>
          <a:xfrm>
            <a:off x="8044862" y="4977021"/>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pic>
        <p:nvPicPr>
          <p:cNvPr id="11" name="Picture 10">
            <a:extLst>
              <a:ext uri="{FF2B5EF4-FFF2-40B4-BE49-F238E27FC236}">
                <a16:creationId xmlns:a16="http://schemas.microsoft.com/office/drawing/2014/main" id="{85810224-185B-4AB6-B42D-4CF0B1246D7F}"/>
              </a:ext>
            </a:extLst>
          </p:cNvPr>
          <p:cNvPicPr>
            <a:picLocks noChangeAspect="1"/>
          </p:cNvPicPr>
          <p:nvPr/>
        </p:nvPicPr>
        <p:blipFill rotWithShape="1">
          <a:blip r:embed="rId6"/>
          <a:srcRect l="4082"/>
          <a:stretch/>
        </p:blipFill>
        <p:spPr>
          <a:xfrm>
            <a:off x="395536" y="1655135"/>
            <a:ext cx="3528392" cy="2883177"/>
          </a:xfrm>
          <a:prstGeom prst="rect">
            <a:avLst/>
          </a:prstGeom>
        </p:spPr>
      </p:pic>
      <p:sp>
        <p:nvSpPr>
          <p:cNvPr id="12" name="TextBox 11">
            <a:extLst>
              <a:ext uri="{FF2B5EF4-FFF2-40B4-BE49-F238E27FC236}">
                <a16:creationId xmlns:a16="http://schemas.microsoft.com/office/drawing/2014/main" id="{EA1D833A-3A31-404D-86D6-720C933E8A29}"/>
              </a:ext>
            </a:extLst>
          </p:cNvPr>
          <p:cNvSpPr txBox="1"/>
          <p:nvPr/>
        </p:nvSpPr>
        <p:spPr>
          <a:xfrm>
            <a:off x="319526" y="4590240"/>
            <a:ext cx="1800200" cy="369332"/>
          </a:xfrm>
          <a:prstGeom prst="rect">
            <a:avLst/>
          </a:prstGeom>
          <a:noFill/>
        </p:spPr>
        <p:txBody>
          <a:bodyPr wrap="square" rtlCol="0">
            <a:spAutoFit/>
          </a:bodyPr>
          <a:lstStyle/>
          <a:p>
            <a:r>
              <a:rPr lang="en-GB" dirty="0"/>
              <a:t>(Lau, 2016).</a:t>
            </a:r>
          </a:p>
        </p:txBody>
      </p:sp>
    </p:spTree>
    <p:extLst>
      <p:ext uri="{BB962C8B-B14F-4D97-AF65-F5344CB8AC3E}">
        <p14:creationId xmlns:p14="http://schemas.microsoft.com/office/powerpoint/2010/main" val="3488164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MICE by Palladium: Meetings redefined (English)">
            <a:hlinkClick r:id="" action="ppaction://media"/>
            <a:extLst>
              <a:ext uri="{FF2B5EF4-FFF2-40B4-BE49-F238E27FC236}">
                <a16:creationId xmlns:a16="http://schemas.microsoft.com/office/drawing/2014/main" id="{DC0FDA4C-FFBC-4B53-93E3-71D5580F2400}"/>
              </a:ext>
            </a:extLst>
          </p:cNvPr>
          <p:cNvPicPr>
            <a:picLocks noGrp="1" noRot="1" noChangeAspect="1"/>
          </p:cNvPicPr>
          <p:nvPr>
            <p:ph idx="1"/>
            <a:videoFile r:link="rId1"/>
          </p:nvPr>
        </p:nvPicPr>
        <p:blipFill>
          <a:blip r:embed="rId4"/>
          <a:stretch>
            <a:fillRect/>
          </a:stretch>
        </p:blipFill>
        <p:spPr>
          <a:xfrm>
            <a:off x="211762" y="188640"/>
            <a:ext cx="8720475" cy="4927402"/>
          </a:xfrm>
          <a:prstGeom prst="rect">
            <a:avLst/>
          </a:prstGeom>
        </p:spPr>
      </p:pic>
      <p:pic>
        <p:nvPicPr>
          <p:cNvPr id="5" name="Graphic 4" descr="Boardroom">
            <a:extLst>
              <a:ext uri="{FF2B5EF4-FFF2-40B4-BE49-F238E27FC236}">
                <a16:creationId xmlns:a16="http://schemas.microsoft.com/office/drawing/2014/main" id="{811172C1-4DFA-4969-8A58-0C857E5620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244408" y="5268808"/>
            <a:ext cx="824488" cy="824488"/>
          </a:xfrm>
          <a:prstGeom prst="rect">
            <a:avLst/>
          </a:prstGeom>
        </p:spPr>
      </p:pic>
      <p:sp>
        <p:nvSpPr>
          <p:cNvPr id="6" name="Rectangle 5">
            <a:extLst>
              <a:ext uri="{FF2B5EF4-FFF2-40B4-BE49-F238E27FC236}">
                <a16:creationId xmlns:a16="http://schemas.microsoft.com/office/drawing/2014/main" id="{4268C361-8405-4319-84FD-EA26D23F2F10}"/>
              </a:ext>
            </a:extLst>
          </p:cNvPr>
          <p:cNvSpPr/>
          <p:nvPr/>
        </p:nvSpPr>
        <p:spPr>
          <a:xfrm>
            <a:off x="8044862" y="5037975"/>
            <a:ext cx="1223580" cy="461665"/>
          </a:xfrm>
          <a:prstGeom prst="rect">
            <a:avLst/>
          </a:prstGeom>
          <a:noFill/>
        </p:spPr>
        <p:txBody>
          <a:bodyPr wrap="square" lIns="91440" tIns="45720" rIns="91440" bIns="45720">
            <a:spAutoFit/>
          </a:bodyPr>
          <a:lstStyle/>
          <a:p>
            <a:pPr algn="ctr"/>
            <a:r>
              <a:rPr lang="en-US" sz="2400" b="0" cap="none" spc="0" dirty="0">
                <a:ln w="0"/>
                <a:solidFill>
                  <a:srgbClr val="164D75"/>
                </a:solidFill>
                <a:effectLst>
                  <a:outerShdw blurRad="38100" dist="19050" dir="2700000" algn="tl" rotWithShape="0">
                    <a:schemeClr val="dk1">
                      <a:alpha val="40000"/>
                    </a:schemeClr>
                  </a:outerShdw>
                </a:effectLst>
              </a:rPr>
              <a:t>MICE</a:t>
            </a:r>
          </a:p>
        </p:txBody>
      </p:sp>
    </p:spTree>
    <p:extLst>
      <p:ext uri="{BB962C8B-B14F-4D97-AF65-F5344CB8AC3E}">
        <p14:creationId xmlns:p14="http://schemas.microsoft.com/office/powerpoint/2010/main" val="416391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4"/>
                </p:tgtEl>
              </p:cMediaNode>
            </p:video>
            <p:seq concurrent="1" nextAc="seek">
              <p:cTn id="16" restart="whenNotActive" fill="hold" evtFilter="cancelBubble" nodeType="interactiveSeq">
                <p:stCondLst>
                  <p:cond evt="onClick" delay="0">
                    <p:tgtEl>
                      <p:spTgt spid="4"/>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4"/>
                                        </p:tgtEl>
                                      </p:cBhvr>
                                    </p:cmd>
                                  </p:childTnLst>
                                </p:cTn>
                              </p:par>
                            </p:childTnLst>
                          </p:cTn>
                        </p:par>
                      </p:childTnLst>
                    </p:cTn>
                  </p:par>
                </p:childTnLst>
              </p:cTn>
              <p:nextCondLst>
                <p:cond evt="onClick" delay="0">
                  <p:tgtEl>
                    <p:spTgt spid="4"/>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209" y="541645"/>
            <a:ext cx="8229600" cy="1143000"/>
          </a:xfrm>
        </p:spPr>
        <p:txBody>
          <a:bodyPr>
            <a:normAutofit fontScale="90000"/>
          </a:bodyPr>
          <a:lstStyle/>
          <a:p>
            <a:pPr algn="l"/>
            <a:r>
              <a:rPr lang="en-GB" b="1" dirty="0"/>
              <a:t>The </a:t>
            </a:r>
            <a:br>
              <a:rPr lang="en-GB" b="1" dirty="0"/>
            </a:br>
            <a:r>
              <a:rPr lang="en-GB" b="1" dirty="0"/>
              <a:t>Event </a:t>
            </a:r>
            <a:br>
              <a:rPr lang="en-GB" b="1" dirty="0"/>
            </a:br>
            <a:r>
              <a:rPr lang="en-GB" b="1" dirty="0"/>
              <a:t>Sector</a:t>
            </a:r>
          </a:p>
        </p:txBody>
      </p:sp>
      <p:pic>
        <p:nvPicPr>
          <p:cNvPr id="7" name="Picture 6">
            <a:extLst>
              <a:ext uri="{FF2B5EF4-FFF2-40B4-BE49-F238E27FC236}">
                <a16:creationId xmlns:a16="http://schemas.microsoft.com/office/drawing/2014/main" id="{B4ADFBA0-18CC-4A15-8945-CACE2361E744}"/>
              </a:ext>
            </a:extLst>
          </p:cNvPr>
          <p:cNvPicPr>
            <a:picLocks noChangeAspect="1"/>
          </p:cNvPicPr>
          <p:nvPr/>
        </p:nvPicPr>
        <p:blipFill>
          <a:blip r:embed="rId3"/>
          <a:stretch>
            <a:fillRect/>
          </a:stretch>
        </p:blipFill>
        <p:spPr>
          <a:xfrm>
            <a:off x="2915816" y="188640"/>
            <a:ext cx="5994732" cy="556303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275033" y="329882"/>
            <a:ext cx="7886700" cy="994172"/>
          </a:xfrm>
        </p:spPr>
        <p:txBody>
          <a:bodyPr>
            <a:normAutofit fontScale="90000"/>
          </a:bodyPr>
          <a:lstStyle/>
          <a:p>
            <a:pPr algn="l"/>
            <a:r>
              <a:rPr lang="en-US" altLang="en-US" b="1" dirty="0"/>
              <a:t>Events, conferencing and banqueting</a:t>
            </a:r>
          </a:p>
        </p:txBody>
      </p:sp>
      <p:sp>
        <p:nvSpPr>
          <p:cNvPr id="4" name="Content Placeholder 2">
            <a:extLst>
              <a:ext uri="{FF2B5EF4-FFF2-40B4-BE49-F238E27FC236}">
                <a16:creationId xmlns:a16="http://schemas.microsoft.com/office/drawing/2014/main" id="{939AC86B-27B4-644C-86E5-57B012551187}"/>
              </a:ext>
            </a:extLst>
          </p:cNvPr>
          <p:cNvSpPr>
            <a:spLocks noGrp="1"/>
          </p:cNvSpPr>
          <p:nvPr>
            <p:ph idx="1"/>
          </p:nvPr>
        </p:nvSpPr>
        <p:spPr>
          <a:xfrm>
            <a:off x="303633" y="1773259"/>
            <a:ext cx="2918222" cy="3263504"/>
          </a:xfrm>
        </p:spPr>
        <p:txBody>
          <a:bodyPr>
            <a:normAutofit/>
          </a:bodyPr>
          <a:lstStyle/>
          <a:p>
            <a:pPr marL="0" indent="0" algn="just">
              <a:buNone/>
            </a:pPr>
            <a:r>
              <a:rPr lang="en-GB" sz="1350" dirty="0"/>
              <a:t>An event is the planned management of an occasion that takes place between a space provider and a customer. The sector is commonly referred to as MICE (Meetings, Incentives, Conferences and Exhibitions) but other names used can include catering, events, conferences and banqueting.</a:t>
            </a:r>
          </a:p>
        </p:txBody>
      </p:sp>
      <p:pic>
        <p:nvPicPr>
          <p:cNvPr id="1546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91880" y="1811176"/>
            <a:ext cx="5189487" cy="35103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3338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xfrm>
            <a:off x="275033" y="188640"/>
            <a:ext cx="7886700" cy="994172"/>
          </a:xfrm>
        </p:spPr>
        <p:txBody>
          <a:bodyPr/>
          <a:lstStyle/>
          <a:p>
            <a:r>
              <a:rPr lang="en-GB" altLang="en-US" b="1" dirty="0"/>
              <a:t>Comparison of characteristics</a:t>
            </a:r>
          </a:p>
        </p:txBody>
      </p:sp>
      <p:pic>
        <p:nvPicPr>
          <p:cNvPr id="3" name="Picture 2" descr="A screenshot of a cell phone&#10;&#10;Description automatically generated">
            <a:extLst>
              <a:ext uri="{FF2B5EF4-FFF2-40B4-BE49-F238E27FC236}">
                <a16:creationId xmlns:a16="http://schemas.microsoft.com/office/drawing/2014/main" id="{44293CD4-79E8-406A-B46B-36DCD9E631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1790741"/>
            <a:ext cx="6222820" cy="2891957"/>
          </a:xfrm>
          <a:prstGeom prst="rect">
            <a:avLst/>
          </a:prstGeom>
        </p:spPr>
      </p:pic>
      <p:pic>
        <p:nvPicPr>
          <p:cNvPr id="4" name="Picture 3" descr="A group of people sitting at a table in a room&#10;&#10;Description automatically generated">
            <a:extLst>
              <a:ext uri="{FF2B5EF4-FFF2-40B4-BE49-F238E27FC236}">
                <a16:creationId xmlns:a16="http://schemas.microsoft.com/office/drawing/2014/main" id="{8F333DD4-3808-A848-A4B4-4DBB3B13087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7504" y="1850421"/>
            <a:ext cx="1935821" cy="1290547"/>
          </a:xfrm>
          <a:prstGeom prst="rect">
            <a:avLst/>
          </a:prstGeom>
        </p:spPr>
      </p:pic>
      <p:pic>
        <p:nvPicPr>
          <p:cNvPr id="6" name="Picture 5" descr="A dining room table&#10;&#10;Description automatically generated">
            <a:extLst>
              <a:ext uri="{FF2B5EF4-FFF2-40B4-BE49-F238E27FC236}">
                <a16:creationId xmlns:a16="http://schemas.microsoft.com/office/drawing/2014/main" id="{F99B2DDC-23A3-F34F-8A32-2A68F07974B6}"/>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07504" y="3366465"/>
            <a:ext cx="1939638" cy="1290547"/>
          </a:xfrm>
          <a:prstGeom prst="rect">
            <a:avLst/>
          </a:prstGeom>
        </p:spPr>
      </p:pic>
    </p:spTree>
    <p:extLst>
      <p:ext uri="{BB962C8B-B14F-4D97-AF65-F5344CB8AC3E}">
        <p14:creationId xmlns:p14="http://schemas.microsoft.com/office/powerpoint/2010/main" val="7138742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xfrm>
            <a:off x="0" y="404664"/>
            <a:ext cx="8316416" cy="451247"/>
          </a:xfrm>
        </p:spPr>
        <p:txBody>
          <a:bodyPr>
            <a:normAutofit fontScale="90000"/>
          </a:bodyPr>
          <a:lstStyle/>
          <a:p>
            <a:r>
              <a:rPr lang="en-GB" altLang="en-US" b="1" dirty="0"/>
              <a:t>Restaurant and event operations</a:t>
            </a:r>
          </a:p>
        </p:txBody>
      </p:sp>
      <p:pic>
        <p:nvPicPr>
          <p:cNvPr id="159747" name="Picture 3" descr="C:\Documents and Settings\cousinsj\My Documents\FoodAndBev\FandB Management\FandB 2011\FandB PPT\Figs and Tables 3rd\Table 8.6.bm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4851" y="995357"/>
            <a:ext cx="6244116" cy="437413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ox of pizza&#10;&#10;Description automatically generated">
            <a:extLst>
              <a:ext uri="{FF2B5EF4-FFF2-40B4-BE49-F238E27FC236}">
                <a16:creationId xmlns:a16="http://schemas.microsoft.com/office/drawing/2014/main" id="{B18EBDC7-49E0-9543-9B85-B72A16313DE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66192" y="1196752"/>
            <a:ext cx="2304256" cy="1296144"/>
          </a:xfrm>
          <a:prstGeom prst="rect">
            <a:avLst/>
          </a:prstGeom>
        </p:spPr>
      </p:pic>
      <p:pic>
        <p:nvPicPr>
          <p:cNvPr id="5" name="Picture 4" descr="A group of people sitting at a table with a plate of food&#10;&#10;Description automatically generated">
            <a:extLst>
              <a:ext uri="{FF2B5EF4-FFF2-40B4-BE49-F238E27FC236}">
                <a16:creationId xmlns:a16="http://schemas.microsoft.com/office/drawing/2014/main" id="{E9AE688E-EFAF-2743-88C1-72D37C643E61}"/>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51520" y="2685257"/>
            <a:ext cx="2303747" cy="1535831"/>
          </a:xfrm>
          <a:prstGeom prst="rect">
            <a:avLst/>
          </a:prstGeom>
        </p:spPr>
      </p:pic>
    </p:spTree>
    <p:extLst>
      <p:ext uri="{BB962C8B-B14F-4D97-AF65-F5344CB8AC3E}">
        <p14:creationId xmlns:p14="http://schemas.microsoft.com/office/powerpoint/2010/main" val="35332561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886700" cy="1325563"/>
          </a:xfrm>
        </p:spPr>
        <p:txBody>
          <a:bodyPr/>
          <a:lstStyle/>
          <a:p>
            <a:r>
              <a:rPr lang="en-GB" b="1" dirty="0"/>
              <a:t>The 3 phases of the event cycle</a:t>
            </a:r>
          </a:p>
        </p:txBody>
      </p:sp>
      <p:sp>
        <p:nvSpPr>
          <p:cNvPr id="3" name="Content Placeholder 2"/>
          <p:cNvSpPr>
            <a:spLocks noGrp="1"/>
          </p:cNvSpPr>
          <p:nvPr>
            <p:ph idx="1"/>
          </p:nvPr>
        </p:nvSpPr>
        <p:spPr>
          <a:xfrm>
            <a:off x="457200" y="1600201"/>
            <a:ext cx="3610744" cy="3917032"/>
          </a:xfrm>
        </p:spPr>
        <p:txBody>
          <a:bodyPr/>
          <a:lstStyle/>
          <a:p>
            <a:r>
              <a:rPr lang="en-ZA" dirty="0"/>
              <a:t>The planning phase</a:t>
            </a:r>
          </a:p>
          <a:p>
            <a:r>
              <a:rPr lang="en-ZA" dirty="0"/>
              <a:t>The delivery phase</a:t>
            </a:r>
          </a:p>
          <a:p>
            <a:r>
              <a:rPr lang="en-ZA" dirty="0"/>
              <a:t>The evaluation phase </a:t>
            </a:r>
            <a:endParaRPr lang="en-GB" dirty="0"/>
          </a:p>
        </p:txBody>
      </p:sp>
      <p:graphicFrame>
        <p:nvGraphicFramePr>
          <p:cNvPr id="4" name="Diagram 3"/>
          <p:cNvGraphicFramePr/>
          <p:nvPr>
            <p:extLst>
              <p:ext uri="{D42A27DB-BD31-4B8C-83A1-F6EECF244321}">
                <p14:modId xmlns:p14="http://schemas.microsoft.com/office/powerpoint/2010/main" val="850757773"/>
              </p:ext>
            </p:extLst>
          </p:nvPr>
        </p:nvGraphicFramePr>
        <p:xfrm>
          <a:off x="3534730" y="2204864"/>
          <a:ext cx="5846440" cy="3510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planning phase</a:t>
            </a:r>
          </a:p>
        </p:txBody>
      </p:sp>
      <p:sp>
        <p:nvSpPr>
          <p:cNvPr id="3" name="Content Placeholder 2"/>
          <p:cNvSpPr>
            <a:spLocks noGrp="1"/>
          </p:cNvSpPr>
          <p:nvPr>
            <p:ph idx="1"/>
          </p:nvPr>
        </p:nvSpPr>
        <p:spPr>
          <a:xfrm>
            <a:off x="628650" y="1484784"/>
            <a:ext cx="7886700" cy="4351338"/>
          </a:xfrm>
        </p:spPr>
        <p:txBody>
          <a:bodyPr>
            <a:normAutofit fontScale="92500" lnSpcReduction="10000"/>
          </a:bodyPr>
          <a:lstStyle/>
          <a:p>
            <a:r>
              <a:rPr lang="en-GB" dirty="0"/>
              <a:t>Detailed planning is the basic prerequisite of the process </a:t>
            </a:r>
          </a:p>
          <a:p>
            <a:r>
              <a:rPr lang="en-GB" dirty="0"/>
              <a:t>The first task is to establish a formal strategic plan</a:t>
            </a:r>
          </a:p>
          <a:p>
            <a:r>
              <a:rPr lang="en-GB" dirty="0"/>
              <a:t>This should identify the vision and detail the actions that will fulfil and achieve this vision.</a:t>
            </a:r>
          </a:p>
          <a:p>
            <a:r>
              <a:rPr lang="en-ZA" dirty="0"/>
              <a:t>Establish the vision</a:t>
            </a:r>
            <a:endParaRPr lang="en-GB" dirty="0"/>
          </a:p>
          <a:p>
            <a:pPr lvl="0"/>
            <a:r>
              <a:rPr lang="en-ZA" dirty="0"/>
              <a:t>Develop the event objectives</a:t>
            </a:r>
            <a:endParaRPr lang="en-GB" dirty="0"/>
          </a:p>
          <a:p>
            <a:pPr lvl="0"/>
            <a:r>
              <a:rPr lang="en-ZA" dirty="0"/>
              <a:t>Implement operational plans</a:t>
            </a:r>
            <a:endParaRPr lang="en-GB" dirty="0"/>
          </a:p>
          <a:p>
            <a:pPr lvl="0"/>
            <a:r>
              <a:rPr lang="en-ZA" dirty="0"/>
              <a:t>Devise control systems</a:t>
            </a:r>
            <a:endParaRPr lang="en-GB" dirty="0"/>
          </a:p>
          <a:p>
            <a:pPr lvl="0"/>
            <a:r>
              <a:rPr lang="en-ZA" dirty="0"/>
              <a:t>Plan for shutdown and evaluation</a:t>
            </a:r>
            <a:endParaRPr lang="en-GB" dirty="0"/>
          </a:p>
        </p:txBody>
      </p:sp>
      <p:sp>
        <p:nvSpPr>
          <p:cNvPr id="4" name="Slide Number Placeholder 3"/>
          <p:cNvSpPr>
            <a:spLocks noGrp="1"/>
          </p:cNvSpPr>
          <p:nvPr>
            <p:ph type="sldNum" sz="quarter" idx="12"/>
          </p:nvPr>
        </p:nvSpPr>
        <p:spPr/>
        <p:txBody>
          <a:bodyPr/>
          <a:lstStyle/>
          <a:p>
            <a:fld id="{C439CF85-8457-400C-A4F9-DC61A400AE11}" type="slidenum">
              <a:rPr lang="en-US" smtClean="0"/>
              <a:pPr/>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37713"/>
            <a:ext cx="8129590" cy="962977"/>
          </a:xfrm>
        </p:spPr>
        <p:txBody>
          <a:bodyPr/>
          <a:lstStyle/>
          <a:p>
            <a:r>
              <a:rPr lang="en-GB" b="1" dirty="0"/>
              <a:t>The lead-in period</a:t>
            </a:r>
          </a:p>
        </p:txBody>
      </p:sp>
      <p:graphicFrame>
        <p:nvGraphicFramePr>
          <p:cNvPr id="4" name="Table Placeholder 3"/>
          <p:cNvGraphicFramePr>
            <a:graphicFrameLocks noGrp="1"/>
          </p:cNvGraphicFramePr>
          <p:nvPr>
            <p:ph type="tbl" sz="quarter" idx="11"/>
            <p:extLst>
              <p:ext uri="{D42A27DB-BD31-4B8C-83A1-F6EECF244321}">
                <p14:modId xmlns:p14="http://schemas.microsoft.com/office/powerpoint/2010/main" val="1942111673"/>
              </p:ext>
            </p:extLst>
          </p:nvPr>
        </p:nvGraphicFramePr>
        <p:xfrm>
          <a:off x="359532" y="1280160"/>
          <a:ext cx="8424936" cy="4124892"/>
        </p:xfrm>
        <a:graphic>
          <a:graphicData uri="http://schemas.openxmlformats.org/drawingml/2006/table">
            <a:tbl>
              <a:tblPr firstRow="1" bandRow="1">
                <a:tableStyleId>{3B4B98B0-60AC-42C2-AFA5-B58CD77FA1E5}</a:tableStyleId>
              </a:tblPr>
              <a:tblGrid>
                <a:gridCol w="4120403">
                  <a:extLst>
                    <a:ext uri="{9D8B030D-6E8A-4147-A177-3AD203B41FA5}">
                      <a16:colId xmlns:a16="http://schemas.microsoft.com/office/drawing/2014/main" val="20000"/>
                    </a:ext>
                  </a:extLst>
                </a:gridCol>
                <a:gridCol w="4304533">
                  <a:extLst>
                    <a:ext uri="{9D8B030D-6E8A-4147-A177-3AD203B41FA5}">
                      <a16:colId xmlns:a16="http://schemas.microsoft.com/office/drawing/2014/main" val="20001"/>
                    </a:ext>
                  </a:extLst>
                </a:gridCol>
              </a:tblGrid>
              <a:tr h="74161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What happens during the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bg1"/>
                          </a:solidFill>
                          <a:latin typeface="+mn-lt"/>
                          <a:ea typeface="+mn-ea"/>
                          <a:cs typeface="+mn-cs"/>
                        </a:rPr>
                        <a:t>The impact of a short lead-in period</a:t>
                      </a:r>
                    </a:p>
                    <a:p>
                      <a:endParaRPr lang="en-GB"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accent1">
                          <a:lumMod val="75000"/>
                        </a:schemeClr>
                      </a:solidFill>
                      <a:prstDash val="solid"/>
                      <a:round/>
                      <a:headEnd type="none" w="med" len="med"/>
                      <a:tailEnd type="none" w="med" len="med"/>
                    </a:lnB>
                    <a:solidFill>
                      <a:schemeClr val="accent1"/>
                    </a:solidFill>
                  </a:tcPr>
                </a:tc>
                <a:extLst>
                  <a:ext uri="{0D108BD9-81ED-4DB2-BD59-A6C34878D82A}">
                    <a16:rowId xmlns:a16="http://schemas.microsoft.com/office/drawing/2014/main" val="10000"/>
                  </a:ext>
                </a:extLst>
              </a:tr>
              <a:tr h="3104976">
                <a:tc>
                  <a:txBody>
                    <a:bodyPr/>
                    <a:lstStyle/>
                    <a:p>
                      <a:pPr lvl="1"/>
                      <a:r>
                        <a:rPr lang="en-GB" sz="1800" kern="1200" dirty="0">
                          <a:solidFill>
                            <a:schemeClr val="tx1"/>
                          </a:solidFill>
                          <a:latin typeface="+mn-lt"/>
                          <a:ea typeface="+mn-ea"/>
                          <a:cs typeface="+mn-cs"/>
                        </a:rPr>
                        <a:t>Planning</a:t>
                      </a:r>
                    </a:p>
                    <a:p>
                      <a:pPr lvl="1"/>
                      <a:r>
                        <a:rPr lang="en-GB" sz="1800" kern="1200" dirty="0">
                          <a:solidFill>
                            <a:schemeClr val="tx1"/>
                          </a:solidFill>
                          <a:latin typeface="+mn-lt"/>
                          <a:ea typeface="+mn-ea"/>
                          <a:cs typeface="+mn-cs"/>
                        </a:rPr>
                        <a:t>Booking entertainment</a:t>
                      </a:r>
                    </a:p>
                    <a:p>
                      <a:pPr lvl="1"/>
                      <a:r>
                        <a:rPr lang="en-GB" sz="1800" kern="1200" dirty="0">
                          <a:solidFill>
                            <a:schemeClr val="tx1"/>
                          </a:solidFill>
                          <a:latin typeface="+mn-lt"/>
                          <a:ea typeface="+mn-ea"/>
                          <a:cs typeface="+mn-cs"/>
                        </a:rPr>
                        <a:t>Venue sourcing </a:t>
                      </a:r>
                    </a:p>
                    <a:p>
                      <a:pPr lvl="1"/>
                      <a:r>
                        <a:rPr lang="en-GB" sz="1800" kern="1200" dirty="0">
                          <a:solidFill>
                            <a:schemeClr val="tx1"/>
                          </a:solidFill>
                          <a:latin typeface="+mn-lt"/>
                          <a:ea typeface="+mn-ea"/>
                          <a:cs typeface="+mn-cs"/>
                        </a:rPr>
                        <a:t>Sourcing suppliers</a:t>
                      </a:r>
                    </a:p>
                    <a:p>
                      <a:pPr lvl="1"/>
                      <a:r>
                        <a:rPr lang="en-GB" sz="1800" kern="1200" dirty="0">
                          <a:solidFill>
                            <a:schemeClr val="tx1"/>
                          </a:solidFill>
                          <a:latin typeface="+mn-lt"/>
                          <a:ea typeface="+mn-ea"/>
                          <a:cs typeface="+mn-cs"/>
                        </a:rPr>
                        <a:t>Client liaison	</a:t>
                      </a:r>
                    </a:p>
                    <a:p>
                      <a:pPr lvl="1"/>
                      <a:r>
                        <a:rPr lang="en-GB" sz="1800" kern="1200" dirty="0">
                          <a:solidFill>
                            <a:schemeClr val="tx1"/>
                          </a:solidFill>
                          <a:latin typeface="+mn-lt"/>
                          <a:ea typeface="+mn-ea"/>
                          <a:cs typeface="+mn-cs"/>
                        </a:rPr>
                        <a:t>Liaison with suppliers, such as caterers</a:t>
                      </a:r>
                    </a:p>
                    <a:p>
                      <a:pPr lvl="1"/>
                      <a:r>
                        <a:rPr lang="en-GB" sz="1800" kern="1200" dirty="0">
                          <a:solidFill>
                            <a:schemeClr val="tx1"/>
                          </a:solidFill>
                          <a:latin typeface="+mn-lt"/>
                          <a:ea typeface="+mn-ea"/>
                          <a:cs typeface="+mn-cs"/>
                        </a:rPr>
                        <a:t>Research schedule           </a:t>
                      </a:r>
                    </a:p>
                    <a:p>
                      <a:pPr lvl="1"/>
                      <a:r>
                        <a:rPr lang="en-GB" sz="1800" kern="1200" dirty="0">
                          <a:solidFill>
                            <a:schemeClr val="tx1"/>
                          </a:solidFill>
                          <a:latin typeface="+mn-lt"/>
                          <a:ea typeface="+mn-ea"/>
                          <a:cs typeface="+mn-cs"/>
                        </a:rPr>
                        <a:t>Producing documents, i.e. production schedule</a:t>
                      </a:r>
                    </a:p>
                    <a:p>
                      <a:pPr lvl="1"/>
                      <a:r>
                        <a:rPr lang="en-GB" sz="1800" kern="1200" dirty="0">
                          <a:solidFill>
                            <a:schemeClr val="tx1"/>
                          </a:solidFill>
                          <a:latin typeface="+mn-lt"/>
                          <a:ea typeface="+mn-ea"/>
                          <a:cs typeface="+mn-cs"/>
                        </a:rPr>
                        <a:t>Fact-finding	</a:t>
                      </a:r>
                    </a:p>
                    <a:p>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tc>
                  <a:txBody>
                    <a:bodyPr/>
                    <a:lstStyle/>
                    <a:p>
                      <a:pPr lvl="1"/>
                      <a:r>
                        <a:rPr lang="en-GB" sz="1800" kern="1200" dirty="0">
                          <a:solidFill>
                            <a:schemeClr val="tx1"/>
                          </a:solidFill>
                          <a:latin typeface="+mn-lt"/>
                          <a:ea typeface="+mn-ea"/>
                          <a:cs typeface="+mn-cs"/>
                        </a:rPr>
                        <a:t>Limits creativity- as no time	</a:t>
                      </a:r>
                    </a:p>
                    <a:p>
                      <a:pPr lvl="1"/>
                      <a:r>
                        <a:rPr lang="en-GB" sz="1800" kern="1200" dirty="0">
                          <a:solidFill>
                            <a:schemeClr val="tx1"/>
                          </a:solidFill>
                          <a:latin typeface="+mn-lt"/>
                          <a:ea typeface="+mn-ea"/>
                          <a:cs typeface="+mn-cs"/>
                        </a:rPr>
                        <a:t>Unavailability of suppliers and venues</a:t>
                      </a:r>
                    </a:p>
                    <a:p>
                      <a:pPr lvl="1"/>
                      <a:r>
                        <a:rPr lang="en-GB" sz="1800" kern="1200" dirty="0">
                          <a:solidFill>
                            <a:schemeClr val="tx1"/>
                          </a:solidFill>
                          <a:latin typeface="+mn-lt"/>
                          <a:ea typeface="+mn-ea"/>
                          <a:cs typeface="+mn-cs"/>
                        </a:rPr>
                        <a:t>Limits choice</a:t>
                      </a:r>
                    </a:p>
                    <a:p>
                      <a:pPr lvl="1"/>
                      <a:r>
                        <a:rPr lang="en-GB" sz="1800" kern="1200" dirty="0">
                          <a:solidFill>
                            <a:schemeClr val="tx1"/>
                          </a:solidFill>
                          <a:latin typeface="+mn-lt"/>
                          <a:ea typeface="+mn-ea"/>
                          <a:cs typeface="+mn-cs"/>
                        </a:rPr>
                        <a:t>Compromises decisions</a:t>
                      </a:r>
                    </a:p>
                    <a:p>
                      <a:pPr lvl="1"/>
                      <a:r>
                        <a:rPr lang="en-GB" sz="1800" kern="1200" dirty="0">
                          <a:solidFill>
                            <a:schemeClr val="tx1"/>
                          </a:solidFill>
                          <a:latin typeface="+mn-lt"/>
                          <a:ea typeface="+mn-ea"/>
                          <a:cs typeface="+mn-cs"/>
                        </a:rPr>
                        <a:t>Costs more</a:t>
                      </a:r>
                    </a:p>
                    <a:p>
                      <a:pPr lvl="1"/>
                      <a:r>
                        <a:rPr lang="en-GB" sz="1800" kern="1200" dirty="0">
                          <a:solidFill>
                            <a:schemeClr val="tx1"/>
                          </a:solidFill>
                          <a:latin typeface="+mn-lt"/>
                          <a:ea typeface="+mn-ea"/>
                          <a:cs typeface="+mn-cs"/>
                        </a:rPr>
                        <a:t>Reactive, rather than proactive management </a:t>
                      </a:r>
                      <a:endParaRPr lang="en-GB" dirty="0"/>
                    </a:p>
                  </a:txBody>
                  <a:tcPr>
                    <a:lnL w="12700" cap="flat" cmpd="sng" algn="ctr">
                      <a:solidFill>
                        <a:schemeClr val="bg1">
                          <a:lumMod val="65000"/>
                        </a:schemeClr>
                      </a:solidFill>
                      <a:prstDash val="solid"/>
                      <a:round/>
                      <a:headEnd type="none" w="med" len="med"/>
                      <a:tailEnd type="none" w="med" len="med"/>
                    </a:lnL>
                    <a:lnR w="12700" cap="flat" cmpd="sng" algn="ctr">
                      <a:solidFill>
                        <a:schemeClr val="bg1">
                          <a:lumMod val="65000"/>
                        </a:schemeClr>
                      </a:solidFill>
                      <a:prstDash val="solid"/>
                      <a:round/>
                      <a:headEnd type="none" w="med" len="med"/>
                      <a:tailEnd type="none" w="med" len="med"/>
                    </a:lnR>
                    <a:lnT w="12700" cap="flat" cmpd="sng" algn="ctr">
                      <a:solidFill>
                        <a:schemeClr val="accent1">
                          <a:lumMod val="7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5553220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9998"/>
            <a:ext cx="7886700" cy="1325563"/>
          </a:xfrm>
        </p:spPr>
        <p:txBody>
          <a:bodyPr>
            <a:normAutofit/>
          </a:bodyPr>
          <a:lstStyle/>
          <a:p>
            <a:r>
              <a:rPr lang="en-GB" b="1" dirty="0"/>
              <a:t>Factors to consider in the planning process</a:t>
            </a:r>
          </a:p>
        </p:txBody>
      </p:sp>
      <p:sp>
        <p:nvSpPr>
          <p:cNvPr id="3" name="Content Placeholder 2"/>
          <p:cNvSpPr>
            <a:spLocks noGrp="1"/>
          </p:cNvSpPr>
          <p:nvPr>
            <p:ph idx="1"/>
          </p:nvPr>
        </p:nvSpPr>
        <p:spPr>
          <a:xfrm>
            <a:off x="323528" y="1556792"/>
            <a:ext cx="7886700" cy="4351338"/>
          </a:xfrm>
        </p:spPr>
        <p:txBody>
          <a:bodyPr>
            <a:normAutofit fontScale="92500" lnSpcReduction="10000"/>
          </a:bodyPr>
          <a:lstStyle/>
          <a:p>
            <a:r>
              <a:rPr lang="en-GB" dirty="0"/>
              <a:t>Define the objectives  </a:t>
            </a:r>
          </a:p>
          <a:p>
            <a:r>
              <a:rPr lang="en-GB" dirty="0"/>
              <a:t>Set the budget  </a:t>
            </a:r>
          </a:p>
          <a:p>
            <a:r>
              <a:rPr lang="en-GB" dirty="0"/>
              <a:t>Choose the venue  </a:t>
            </a:r>
          </a:p>
          <a:p>
            <a:r>
              <a:rPr lang="en-GB" dirty="0"/>
              <a:t>Invite the audience  </a:t>
            </a:r>
          </a:p>
          <a:p>
            <a:r>
              <a:rPr lang="en-GB" dirty="0"/>
              <a:t>Design the programme content  </a:t>
            </a:r>
          </a:p>
          <a:p>
            <a:r>
              <a:rPr lang="en-GB" dirty="0"/>
              <a:t>Select catering, entertainment and audio-visual provision  </a:t>
            </a:r>
          </a:p>
          <a:p>
            <a:r>
              <a:rPr lang="en-GB" dirty="0"/>
              <a:t>Choose the team </a:t>
            </a:r>
          </a:p>
          <a:p>
            <a:r>
              <a:rPr lang="en-GB" dirty="0"/>
              <a:t>Liaise with stakeholders and suppliers  </a:t>
            </a:r>
          </a:p>
          <a:p>
            <a:r>
              <a:rPr lang="en-GB" dirty="0"/>
              <a:t>Determine how to evaluate</a:t>
            </a:r>
          </a:p>
        </p:txBody>
      </p:sp>
      <p:sp>
        <p:nvSpPr>
          <p:cNvPr id="4" name="Slide Number Placeholder 3"/>
          <p:cNvSpPr>
            <a:spLocks noGrp="1"/>
          </p:cNvSpPr>
          <p:nvPr>
            <p:ph type="sldNum" sz="quarter" idx="12"/>
          </p:nvPr>
        </p:nvSpPr>
        <p:spPr/>
        <p:txBody>
          <a:bodyPr/>
          <a:lstStyle/>
          <a:p>
            <a:fld id="{C439CF85-8457-400C-A4F9-DC61A400AE11}" type="slidenum">
              <a:rPr lang="en-US" smtClean="0"/>
              <a:pPr/>
              <a:t>25</a:t>
            </a:fld>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99057" y="70324"/>
            <a:ext cx="6945885" cy="786926"/>
          </a:xfrm>
        </p:spPr>
        <p:txBody>
          <a:bodyPr>
            <a:normAutofit/>
          </a:bodyPr>
          <a:lstStyle/>
          <a:p>
            <a:pPr algn="ctr"/>
            <a:r>
              <a:rPr lang="en-GB" sz="2100" b="1" dirty="0">
                <a:latin typeface="American Typewriter" panose="02090604020004020304" pitchFamily="18" charset="77"/>
              </a:rPr>
              <a:t>Events at The Four Seasons</a:t>
            </a:r>
          </a:p>
        </p:txBody>
      </p:sp>
      <p:pic>
        <p:nvPicPr>
          <p:cNvPr id="6" name="Online Media 5" descr="Creating Magic | Meetings, Events &amp; Incentives with Four Seasons Hotels and Resorts">
            <a:hlinkClick r:id="" action="ppaction://media"/>
            <a:extLst>
              <a:ext uri="{FF2B5EF4-FFF2-40B4-BE49-F238E27FC236}">
                <a16:creationId xmlns:a16="http://schemas.microsoft.com/office/drawing/2014/main" id="{C07216C4-0338-B24F-A8B0-28171812E3E6}"/>
              </a:ext>
            </a:extLst>
          </p:cNvPr>
          <p:cNvPicPr>
            <a:picLocks noGrp="1" noRot="1" noChangeAspect="1"/>
          </p:cNvPicPr>
          <p:nvPr>
            <p:ph idx="1"/>
            <a:videoFile r:link="rId1"/>
          </p:nvPr>
        </p:nvPicPr>
        <p:blipFill>
          <a:blip r:embed="rId4"/>
          <a:stretch>
            <a:fillRect/>
          </a:stretch>
        </p:blipFill>
        <p:spPr>
          <a:xfrm>
            <a:off x="323850" y="815975"/>
            <a:ext cx="8534400" cy="4800600"/>
          </a:xfrm>
          <a:prstGeom prst="rect">
            <a:avLst/>
          </a:prstGeom>
        </p:spPr>
      </p:pic>
    </p:spTree>
    <p:extLst>
      <p:ext uri="{BB962C8B-B14F-4D97-AF65-F5344CB8AC3E}">
        <p14:creationId xmlns:p14="http://schemas.microsoft.com/office/powerpoint/2010/main" val="3820223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2940" y="620688"/>
            <a:ext cx="3096344" cy="1778361"/>
          </a:xfrm>
          <a:prstGeom prst="rect">
            <a:avLst/>
          </a:prstGeom>
        </p:spPr>
        <p:txBody>
          <a:bodyPr vert="horz" lIns="68580" tIns="34290" rIns="68580" bIns="34290" rtlCol="0" anchor="ctr">
            <a:noAutofit/>
          </a:bodyPr>
          <a:lstStyle/>
          <a:p>
            <a:pPr>
              <a:lnSpc>
                <a:spcPct val="90000"/>
              </a:lnSpc>
              <a:spcBef>
                <a:spcPct val="0"/>
              </a:spcBef>
              <a:spcAft>
                <a:spcPts val="450"/>
              </a:spcAft>
            </a:pPr>
            <a:r>
              <a:rPr lang="en-US" sz="4400" b="1" dirty="0">
                <a:latin typeface="+mj-lt"/>
                <a:ea typeface="+mj-ea"/>
                <a:cs typeface="+mj-cs"/>
              </a:rPr>
              <a:t>Example room layouts</a:t>
            </a:r>
          </a:p>
        </p:txBody>
      </p:sp>
      <p:pic>
        <p:nvPicPr>
          <p:cNvPr id="5" name="Picture 2" descr="C:\Users\CousinsJ\Documents\FoodAndBev\FandB Management\FandB 4th\PowerPoint for web 4th\FandBM 4th Figure and table images\Figure 8.6 Room Setups.pn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283968" y="85019"/>
            <a:ext cx="4511091" cy="550133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50BF8486-9007-AC40-9464-190E71744D1C}"/>
              </a:ext>
            </a:extLst>
          </p:cNvPr>
          <p:cNvSpPr/>
          <p:nvPr/>
        </p:nvSpPr>
        <p:spPr>
          <a:xfrm>
            <a:off x="309337" y="5260337"/>
            <a:ext cx="3338478" cy="300082"/>
          </a:xfrm>
          <a:prstGeom prst="rect">
            <a:avLst/>
          </a:prstGeom>
        </p:spPr>
        <p:txBody>
          <a:bodyPr wrap="none">
            <a:spAutoFit/>
          </a:bodyPr>
          <a:lstStyle/>
          <a:p>
            <a:r>
              <a:rPr lang="en-GB" sz="1350" dirty="0">
                <a:solidFill>
                  <a:srgbClr val="000000"/>
                </a:solidFill>
                <a:latin typeface="Open Sans"/>
              </a:rPr>
              <a:t>(Cousins, </a:t>
            </a:r>
            <a:r>
              <a:rPr lang="en-GB" sz="1350" dirty="0" err="1">
                <a:solidFill>
                  <a:srgbClr val="000000"/>
                </a:solidFill>
                <a:latin typeface="Open Sans"/>
              </a:rPr>
              <a:t>Foskett</a:t>
            </a:r>
            <a:r>
              <a:rPr lang="en-GB" sz="1350" dirty="0">
                <a:solidFill>
                  <a:srgbClr val="000000"/>
                </a:solidFill>
                <a:latin typeface="Open Sans"/>
              </a:rPr>
              <a:t>, Graham and Hollier, 2019).</a:t>
            </a:r>
            <a:endParaRPr lang="en-GB" sz="1350" dirty="0"/>
          </a:p>
        </p:txBody>
      </p:sp>
    </p:spTree>
    <p:extLst>
      <p:ext uri="{BB962C8B-B14F-4D97-AF65-F5344CB8AC3E}">
        <p14:creationId xmlns:p14="http://schemas.microsoft.com/office/powerpoint/2010/main" val="36341361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CousinsJ\Documents\FoodAndBev\FandB Management\FandB 4th\PowerPoint for web 4th\FandBM 4th Figure and table images\Figure 8.6 Room Setups.png">
            <a:extLst>
              <a:ext uri="{FF2B5EF4-FFF2-40B4-BE49-F238E27FC236}">
                <a16:creationId xmlns:a16="http://schemas.microsoft.com/office/drawing/2014/main" id="{C57B4341-3C4B-4998-B771-E7765E4C13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3" t="1883" r="5822" b="73247"/>
          <a:stretch/>
        </p:blipFill>
        <p:spPr bwMode="auto">
          <a:xfrm>
            <a:off x="35495" y="404664"/>
            <a:ext cx="9073010" cy="302433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0912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E3251146-8983-4C55-9EEE-0D2FB3551F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26753" r="5822" b="49687"/>
          <a:stretch/>
        </p:blipFill>
        <p:spPr bwMode="auto">
          <a:xfrm>
            <a:off x="-36512" y="525941"/>
            <a:ext cx="9193014" cy="290305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155881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014943D2-2356-419F-8F62-DDD21D6D8E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50314" r="5822" b="24816"/>
          <a:stretch/>
        </p:blipFill>
        <p:spPr bwMode="auto">
          <a:xfrm>
            <a:off x="0" y="359367"/>
            <a:ext cx="9208892" cy="306963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50656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C:\Users\CousinsJ\Documents\FoodAndBev\FandB Management\FandB 4th\PowerPoint for web 4th\FandBM 4th Figure and table images\Figure 8.6 Room Setups.png">
            <a:extLst>
              <a:ext uri="{FF2B5EF4-FFF2-40B4-BE49-F238E27FC236}">
                <a16:creationId xmlns:a16="http://schemas.microsoft.com/office/drawing/2014/main" id="{7328A1EF-68FA-4CAE-B857-0C1007AC9F1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2" t="73874" r="5822" b="1257"/>
          <a:stretch/>
        </p:blipFill>
        <p:spPr bwMode="auto">
          <a:xfrm>
            <a:off x="0" y="476672"/>
            <a:ext cx="9144000" cy="30480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0CB9D7-8277-4A9E-BF2A-4BEF104FEFDC}"/>
              </a:ext>
            </a:extLst>
          </p:cNvPr>
          <p:cNvSpPr txBox="1"/>
          <p:nvPr/>
        </p:nvSpPr>
        <p:spPr>
          <a:xfrm>
            <a:off x="1389558" y="5157192"/>
            <a:ext cx="6364884" cy="369332"/>
          </a:xfrm>
          <a:prstGeom prst="rect">
            <a:avLst/>
          </a:prstGeom>
          <a:noFill/>
        </p:spPr>
        <p:txBody>
          <a:bodyPr wrap="none" rtlCol="0">
            <a:spAutoFit/>
          </a:bodyPr>
          <a:lstStyle/>
          <a:p>
            <a:r>
              <a:rPr lang="en-GB" dirty="0"/>
              <a:t>What types of events / activities would require this type of setup?</a:t>
            </a:r>
          </a:p>
        </p:txBody>
      </p:sp>
      <p:sp>
        <p:nvSpPr>
          <p:cNvPr id="4" name="Arrow: Right 3">
            <a:extLst>
              <a:ext uri="{FF2B5EF4-FFF2-40B4-BE49-F238E27FC236}">
                <a16:creationId xmlns:a16="http://schemas.microsoft.com/office/drawing/2014/main" id="{8F7E2757-7D63-43C9-979B-E84A547B85D1}"/>
              </a:ext>
            </a:extLst>
          </p:cNvPr>
          <p:cNvSpPr/>
          <p:nvPr/>
        </p:nvSpPr>
        <p:spPr>
          <a:xfrm rot="16200000">
            <a:off x="133164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11540EAC-3474-4FA5-9CFE-89B67379F3A4}"/>
              </a:ext>
            </a:extLst>
          </p:cNvPr>
          <p:cNvSpPr/>
          <p:nvPr/>
        </p:nvSpPr>
        <p:spPr>
          <a:xfrm rot="16200000">
            <a:off x="6012160" y="3861048"/>
            <a:ext cx="1656184" cy="6480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718076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descr="Conference Room Layout Styles">
            <a:hlinkClick r:id="" action="ppaction://media"/>
            <a:extLst>
              <a:ext uri="{FF2B5EF4-FFF2-40B4-BE49-F238E27FC236}">
                <a16:creationId xmlns:a16="http://schemas.microsoft.com/office/drawing/2014/main" id="{843C2E86-3262-114C-ABBA-27A32D6CBFD8}"/>
              </a:ext>
            </a:extLst>
          </p:cNvPr>
          <p:cNvPicPr>
            <a:picLocks noRot="1" noChangeAspect="1"/>
          </p:cNvPicPr>
          <p:nvPr>
            <a:videoFile r:link="rId1"/>
          </p:nvPr>
        </p:nvPicPr>
        <p:blipFill>
          <a:blip r:embed="rId4"/>
          <a:stretch>
            <a:fillRect/>
          </a:stretch>
        </p:blipFill>
        <p:spPr>
          <a:xfrm>
            <a:off x="251520" y="692696"/>
            <a:ext cx="8649142" cy="4865142"/>
          </a:xfrm>
          <a:prstGeom prst="rect">
            <a:avLst/>
          </a:prstGeom>
        </p:spPr>
      </p:pic>
    </p:spTree>
    <p:extLst>
      <p:ext uri="{BB962C8B-B14F-4D97-AF65-F5344CB8AC3E}">
        <p14:creationId xmlns:p14="http://schemas.microsoft.com/office/powerpoint/2010/main" val="350938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251520" y="-531440"/>
            <a:ext cx="7202456" cy="786926"/>
          </a:xfrm>
        </p:spPr>
        <p:txBody>
          <a:bodyPr>
            <a:normAutofit fontScale="90000"/>
          </a:bodyPr>
          <a:lstStyle/>
          <a:p>
            <a:pPr algn="l"/>
            <a:br>
              <a:rPr lang="en-GB" cap="none" dirty="0">
                <a:latin typeface="American Typewriter" panose="02090604020004020304" pitchFamily="18" charset="77"/>
              </a:rPr>
            </a:br>
            <a:r>
              <a:rPr lang="en-GB" cap="none" dirty="0">
                <a:latin typeface="American Typewriter" panose="02090604020004020304" pitchFamily="18" charset="77"/>
              </a:rPr>
              <a:t>A Typical Business Meeting:</a:t>
            </a:r>
            <a:br>
              <a:rPr lang="en-GB" cap="none" dirty="0">
                <a:latin typeface="American Typewriter" panose="02090604020004020304" pitchFamily="18" charset="77"/>
              </a:rPr>
            </a:br>
            <a:r>
              <a:rPr lang="en-GB" sz="2100" dirty="0">
                <a:latin typeface="American Typewriter" panose="02090604020004020304" pitchFamily="18" charset="77"/>
              </a:rPr>
              <a:t>What Is Needed</a:t>
            </a:r>
            <a:r>
              <a:rPr lang="en-GB" cap="none" dirty="0">
                <a:latin typeface="American Typewriter" panose="02090604020004020304" pitchFamily="18" charset="77"/>
              </a:rPr>
              <a:t>?</a:t>
            </a:r>
          </a:p>
        </p:txBody>
      </p:sp>
      <p:pic>
        <p:nvPicPr>
          <p:cNvPr id="7" name="Online Media 6" descr="Meeting Room - Asbury - The Wesley Hotel London">
            <a:hlinkClick r:id="" action="ppaction://media"/>
            <a:extLst>
              <a:ext uri="{FF2B5EF4-FFF2-40B4-BE49-F238E27FC236}">
                <a16:creationId xmlns:a16="http://schemas.microsoft.com/office/drawing/2014/main" id="{DDE010D0-C13B-C543-8526-453577B0B185}"/>
              </a:ext>
            </a:extLst>
          </p:cNvPr>
          <p:cNvPicPr>
            <a:picLocks noRot="1" noChangeAspect="1"/>
          </p:cNvPicPr>
          <p:nvPr>
            <a:videoFile r:link="rId1"/>
          </p:nvPr>
        </p:nvPicPr>
        <p:blipFill>
          <a:blip r:embed="rId4"/>
          <a:stretch>
            <a:fillRect/>
          </a:stretch>
        </p:blipFill>
        <p:spPr>
          <a:xfrm>
            <a:off x="323528" y="1772816"/>
            <a:ext cx="6912768" cy="3888432"/>
          </a:xfrm>
          <a:prstGeom prst="rect">
            <a:avLst/>
          </a:prstGeom>
        </p:spPr>
      </p:pic>
      <p:sp>
        <p:nvSpPr>
          <p:cNvPr id="3" name="TextBox 2">
            <a:extLst>
              <a:ext uri="{FF2B5EF4-FFF2-40B4-BE49-F238E27FC236}">
                <a16:creationId xmlns:a16="http://schemas.microsoft.com/office/drawing/2014/main" id="{40C81E3D-9E0C-8848-92A2-D5025C8F3E91}"/>
              </a:ext>
            </a:extLst>
          </p:cNvPr>
          <p:cNvSpPr txBox="1"/>
          <p:nvPr/>
        </p:nvSpPr>
        <p:spPr>
          <a:xfrm>
            <a:off x="4417335" y="949124"/>
            <a:ext cx="4726665" cy="71558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essential items that are needed in a conference room, for a standard business meeting. What would you expect to see?</a:t>
            </a:r>
          </a:p>
        </p:txBody>
      </p:sp>
      <p:pic>
        <p:nvPicPr>
          <p:cNvPr id="6" name="Graphic 5" descr="Pencil">
            <a:extLst>
              <a:ext uri="{FF2B5EF4-FFF2-40B4-BE49-F238E27FC236}">
                <a16:creationId xmlns:a16="http://schemas.microsoft.com/office/drawing/2014/main" id="{8F259DDF-54CA-CB48-B016-70E5C1520539}"/>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988394" y="969846"/>
            <a:ext cx="466385" cy="466385"/>
          </a:xfrm>
          <a:prstGeom prst="rect">
            <a:avLst/>
          </a:prstGeom>
        </p:spPr>
      </p:pic>
    </p:spTree>
    <p:extLst>
      <p:ext uri="{BB962C8B-B14F-4D97-AF65-F5344CB8AC3E}">
        <p14:creationId xmlns:p14="http://schemas.microsoft.com/office/powerpoint/2010/main" val="158095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8C8E-1DC3-40B9-ABA8-A8363D57CE37}"/>
              </a:ext>
            </a:extLst>
          </p:cNvPr>
          <p:cNvSpPr>
            <a:spLocks noGrp="1"/>
          </p:cNvSpPr>
          <p:nvPr>
            <p:ph type="title"/>
          </p:nvPr>
        </p:nvSpPr>
        <p:spPr>
          <a:xfrm>
            <a:off x="856306" y="332656"/>
            <a:ext cx="7202456" cy="786926"/>
          </a:xfrm>
        </p:spPr>
        <p:txBody>
          <a:bodyPr>
            <a:noAutofit/>
          </a:bodyPr>
          <a:lstStyle/>
          <a:p>
            <a:pPr algn="ctr"/>
            <a:br>
              <a:rPr lang="en-GB" sz="4000" cap="none" dirty="0">
                <a:latin typeface="Arial Rounded MT Bold" panose="020F0704030504030204" pitchFamily="34" charset="77"/>
              </a:rPr>
            </a:br>
            <a:r>
              <a:rPr lang="en-GB" sz="4000" dirty="0">
                <a:latin typeface="Arial Rounded MT Bold" panose="020F0704030504030204" pitchFamily="34" charset="77"/>
              </a:rPr>
              <a:t>What is needed</a:t>
            </a:r>
            <a:r>
              <a:rPr lang="en-GB" sz="4000" cap="none" dirty="0">
                <a:latin typeface="Arial Rounded MT Bold" panose="020F0704030504030204" pitchFamily="34" charset="77"/>
              </a:rPr>
              <a:t>?</a:t>
            </a:r>
          </a:p>
        </p:txBody>
      </p:sp>
      <p:sp>
        <p:nvSpPr>
          <p:cNvPr id="3" name="Content Placeholder 2">
            <a:extLst>
              <a:ext uri="{FF2B5EF4-FFF2-40B4-BE49-F238E27FC236}">
                <a16:creationId xmlns:a16="http://schemas.microsoft.com/office/drawing/2014/main" id="{4AC98014-D643-470F-9B42-9CDF175EA5E9}"/>
              </a:ext>
            </a:extLst>
          </p:cNvPr>
          <p:cNvSpPr>
            <a:spLocks noGrp="1"/>
          </p:cNvSpPr>
          <p:nvPr>
            <p:ph idx="1"/>
          </p:nvPr>
        </p:nvSpPr>
        <p:spPr>
          <a:xfrm>
            <a:off x="323528" y="1505778"/>
            <a:ext cx="8268012" cy="3846443"/>
          </a:xfrm>
        </p:spPr>
        <p:txBody>
          <a:bodyPr>
            <a:normAutofit fontScale="55000" lnSpcReduction="20000"/>
          </a:bodyPr>
          <a:lstStyle/>
          <a:p>
            <a:pPr algn="ctr"/>
            <a:endParaRPr lang="en-GB" dirty="0"/>
          </a:p>
          <a:p>
            <a:pPr algn="ctr"/>
            <a:r>
              <a:rPr lang="en-GB" dirty="0"/>
              <a:t>When preparing a room for a conference or meeting there should be items that will be needed.</a:t>
            </a:r>
          </a:p>
          <a:p>
            <a:pPr algn="ctr"/>
            <a:r>
              <a:rPr lang="en-GB" dirty="0"/>
              <a:t>A meeting should always contain :</a:t>
            </a:r>
          </a:p>
          <a:p>
            <a:pPr algn="ctr">
              <a:buFont typeface="Wingdings" panose="05000000000000000000" pitchFamily="2" charset="2"/>
              <a:buChar char="Ø"/>
            </a:pPr>
            <a:r>
              <a:rPr lang="en-GB" dirty="0"/>
              <a:t>Pens and  paper</a:t>
            </a:r>
          </a:p>
          <a:p>
            <a:pPr algn="ctr">
              <a:buFont typeface="Wingdings" panose="05000000000000000000" pitchFamily="2" charset="2"/>
              <a:buChar char="Ø"/>
            </a:pPr>
            <a:r>
              <a:rPr lang="en-GB" dirty="0"/>
              <a:t>Water and glasses</a:t>
            </a:r>
          </a:p>
          <a:p>
            <a:pPr algn="ctr">
              <a:buFont typeface="Wingdings" panose="05000000000000000000" pitchFamily="2" charset="2"/>
              <a:buChar char="Ø"/>
            </a:pPr>
            <a:r>
              <a:rPr lang="en-GB" dirty="0"/>
              <a:t>Audio equipment</a:t>
            </a:r>
          </a:p>
          <a:p>
            <a:pPr algn="ctr">
              <a:buFont typeface="Wingdings" panose="05000000000000000000" pitchFamily="2" charset="2"/>
              <a:buChar char="Ø"/>
            </a:pPr>
            <a:r>
              <a:rPr lang="en-GB" dirty="0"/>
              <a:t>Screen / Projector</a:t>
            </a:r>
          </a:p>
          <a:p>
            <a:pPr algn="ctr">
              <a:buFont typeface="Wingdings" panose="05000000000000000000" pitchFamily="2" charset="2"/>
              <a:buChar char="Ø"/>
            </a:pPr>
            <a:r>
              <a:rPr lang="en-GB" dirty="0"/>
              <a:t>Flipcharts and pens</a:t>
            </a:r>
          </a:p>
          <a:p>
            <a:pPr algn="ctr">
              <a:buFont typeface="Wingdings" panose="05000000000000000000" pitchFamily="2" charset="2"/>
              <a:buChar char="Ø"/>
            </a:pPr>
            <a:r>
              <a:rPr lang="en-GB" dirty="0"/>
              <a:t>Chairs and tables</a:t>
            </a:r>
          </a:p>
          <a:p>
            <a:pPr algn="ctr">
              <a:buFont typeface="Wingdings" panose="05000000000000000000" pitchFamily="2" charset="2"/>
              <a:buChar char="Ø"/>
            </a:pPr>
            <a:r>
              <a:rPr lang="en-GB" dirty="0"/>
              <a:t>Strong </a:t>
            </a:r>
            <a:r>
              <a:rPr lang="en-GB" dirty="0" err="1"/>
              <a:t>Wifi</a:t>
            </a:r>
            <a:r>
              <a:rPr lang="en-GB" dirty="0"/>
              <a:t> Connection</a:t>
            </a:r>
          </a:p>
          <a:p>
            <a:pPr algn="ctr">
              <a:buFont typeface="Wingdings" panose="05000000000000000000" pitchFamily="2" charset="2"/>
              <a:buChar char="Ø"/>
            </a:pPr>
            <a:endParaRPr lang="en-GB" dirty="0"/>
          </a:p>
          <a:p>
            <a:pPr algn="ctr">
              <a:buFont typeface="Wingdings" panose="05000000000000000000" pitchFamily="2" charset="2"/>
              <a:buChar char="Ø"/>
            </a:pPr>
            <a:r>
              <a:rPr lang="en-GB" dirty="0"/>
              <a:t>An organiser may also have to make sure of other items at a customer's request: flowers, decorations, food, beverages, marketing materials.</a:t>
            </a:r>
          </a:p>
          <a:p>
            <a:pPr algn="ctr">
              <a:buFont typeface="Wingdings" panose="05000000000000000000" pitchFamily="2" charset="2"/>
              <a:buChar char="Ø"/>
            </a:pPr>
            <a:endParaRPr lang="en-GB" dirty="0"/>
          </a:p>
          <a:p>
            <a:pPr algn="ctr"/>
            <a:endParaRPr lang="en-GB" dirty="0"/>
          </a:p>
        </p:txBody>
      </p:sp>
    </p:spTree>
    <p:extLst>
      <p:ext uri="{BB962C8B-B14F-4D97-AF65-F5344CB8AC3E}">
        <p14:creationId xmlns:p14="http://schemas.microsoft.com/office/powerpoint/2010/main" val="9180067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242206" y="332656"/>
            <a:ext cx="7886700" cy="994172"/>
          </a:xfrm>
        </p:spPr>
        <p:txBody>
          <a:bodyPr/>
          <a:lstStyle/>
          <a:p>
            <a:pPr algn="l"/>
            <a:r>
              <a:rPr lang="en-GB" altLang="en-US" b="1" dirty="0"/>
              <a:t>Effective sales teams</a:t>
            </a:r>
          </a:p>
        </p:txBody>
      </p:sp>
      <p:sp>
        <p:nvSpPr>
          <p:cNvPr id="163843" name="Rectangle 3"/>
          <p:cNvSpPr>
            <a:spLocks noGrp="1" noChangeArrowheads="1"/>
          </p:cNvSpPr>
          <p:nvPr>
            <p:ph idx="1"/>
          </p:nvPr>
        </p:nvSpPr>
        <p:spPr>
          <a:xfrm>
            <a:off x="275498" y="1042446"/>
            <a:ext cx="7886700" cy="3263504"/>
          </a:xfrm>
        </p:spPr>
        <p:txBody>
          <a:bodyPr>
            <a:normAutofit/>
          </a:bodyPr>
          <a:lstStyle/>
          <a:p>
            <a:r>
              <a:rPr lang="en-GB" altLang="en-US" sz="2000" dirty="0"/>
              <a:t>Sales personnel should be allocated specific targets </a:t>
            </a:r>
          </a:p>
          <a:p>
            <a:r>
              <a:rPr lang="en-GB" altLang="en-US" sz="2000" dirty="0"/>
              <a:t>Monitoring may include:</a:t>
            </a:r>
          </a:p>
          <a:p>
            <a:pPr lvl="1"/>
            <a:r>
              <a:rPr lang="en-GB" altLang="en-US" sz="2000" dirty="0"/>
              <a:t>Number of telephone calls made</a:t>
            </a:r>
          </a:p>
          <a:p>
            <a:pPr lvl="1"/>
            <a:r>
              <a:rPr lang="en-GB" altLang="en-US" sz="2000" dirty="0"/>
              <a:t>Number of sales calls or presentations made</a:t>
            </a:r>
          </a:p>
          <a:p>
            <a:pPr lvl="1"/>
            <a:r>
              <a:rPr lang="en-GB" altLang="en-US" sz="2000" dirty="0"/>
              <a:t>Revenue achieved by sales person</a:t>
            </a:r>
          </a:p>
        </p:txBody>
      </p:sp>
      <p:sp>
        <p:nvSpPr>
          <p:cNvPr id="5" name="Rectangle 3">
            <a:extLst>
              <a:ext uri="{FF2B5EF4-FFF2-40B4-BE49-F238E27FC236}">
                <a16:creationId xmlns:a16="http://schemas.microsoft.com/office/drawing/2014/main" id="{0C82114B-BB25-C745-B48E-77AFCB83BCCD}"/>
              </a:ext>
            </a:extLst>
          </p:cNvPr>
          <p:cNvSpPr txBox="1">
            <a:spLocks noChangeArrowheads="1"/>
          </p:cNvSpPr>
          <p:nvPr/>
        </p:nvSpPr>
        <p:spPr>
          <a:xfrm>
            <a:off x="974610" y="3950609"/>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altLang="en-US" sz="2000" dirty="0"/>
              <a:t>Utilising efficient event-booking software</a:t>
            </a:r>
          </a:p>
          <a:p>
            <a:pPr algn="r"/>
            <a:r>
              <a:rPr lang="en-GB" altLang="en-US" sz="2000" dirty="0"/>
              <a:t>Applying effective sales techniques</a:t>
            </a:r>
          </a:p>
          <a:p>
            <a:pPr algn="r"/>
            <a:r>
              <a:rPr lang="en-GB" altLang="en-US" sz="2000" dirty="0"/>
              <a:t>Creating venue generated events</a:t>
            </a:r>
          </a:p>
          <a:p>
            <a:pPr algn="r"/>
            <a:r>
              <a:rPr lang="en-GB" altLang="en-US" sz="2000" dirty="0"/>
              <a:t>Developing high quality event collateral</a:t>
            </a:r>
            <a:endParaRPr lang="en-US" altLang="en-US" sz="2000" dirty="0"/>
          </a:p>
          <a:p>
            <a:pPr marL="0" indent="0" algn="r">
              <a:buNone/>
            </a:pPr>
            <a:endParaRPr lang="en-GB" altLang="en-US" sz="2000" dirty="0"/>
          </a:p>
        </p:txBody>
      </p:sp>
      <p:sp>
        <p:nvSpPr>
          <p:cNvPr id="6" name="Rectangle 2">
            <a:extLst>
              <a:ext uri="{FF2B5EF4-FFF2-40B4-BE49-F238E27FC236}">
                <a16:creationId xmlns:a16="http://schemas.microsoft.com/office/drawing/2014/main" id="{E0FFB6EB-AB5D-3747-B31E-B11BB34236FE}"/>
              </a:ext>
            </a:extLst>
          </p:cNvPr>
          <p:cNvSpPr txBox="1">
            <a:spLocks noChangeArrowheads="1"/>
          </p:cNvSpPr>
          <p:nvPr/>
        </p:nvSpPr>
        <p:spPr>
          <a:xfrm>
            <a:off x="982267" y="305644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altLang="en-US" sz="3300" b="1" dirty="0"/>
              <a:t>Event sales strategies include:</a:t>
            </a:r>
          </a:p>
        </p:txBody>
      </p:sp>
      <p:pic>
        <p:nvPicPr>
          <p:cNvPr id="3" name="Graphic 2" descr="Register">
            <a:extLst>
              <a:ext uri="{FF2B5EF4-FFF2-40B4-BE49-F238E27FC236}">
                <a16:creationId xmlns:a16="http://schemas.microsoft.com/office/drawing/2014/main" id="{A546D838-A821-B34A-B099-1B1BD9E7F51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76256" y="1159535"/>
            <a:ext cx="1896907" cy="1896907"/>
          </a:xfrm>
          <a:prstGeom prst="rect">
            <a:avLst/>
          </a:prstGeom>
        </p:spPr>
      </p:pic>
    </p:spTree>
    <p:extLst>
      <p:ext uri="{BB962C8B-B14F-4D97-AF65-F5344CB8AC3E}">
        <p14:creationId xmlns:p14="http://schemas.microsoft.com/office/powerpoint/2010/main" val="33147613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DEDA1C3-6E3D-684E-8960-C51C4FC69350}"/>
              </a:ext>
            </a:extLst>
          </p:cNvPr>
          <p:cNvPicPr>
            <a:picLocks noChangeAspect="1"/>
          </p:cNvPicPr>
          <p:nvPr/>
        </p:nvPicPr>
        <p:blipFill>
          <a:blip r:embed="rId3"/>
          <a:stretch>
            <a:fillRect/>
          </a:stretch>
        </p:blipFill>
        <p:spPr>
          <a:xfrm>
            <a:off x="5982077" y="3177064"/>
            <a:ext cx="2886890" cy="2221250"/>
          </a:xfrm>
          <a:prstGeom prst="rect">
            <a:avLst/>
          </a:prstGeom>
        </p:spPr>
      </p:pic>
      <p:sp>
        <p:nvSpPr>
          <p:cNvPr id="166914" name="Rectangle 2"/>
          <p:cNvSpPr>
            <a:spLocks noGrp="1" noChangeArrowheads="1"/>
          </p:cNvSpPr>
          <p:nvPr>
            <p:ph type="title"/>
          </p:nvPr>
        </p:nvSpPr>
        <p:spPr>
          <a:xfrm>
            <a:off x="275033" y="213578"/>
            <a:ext cx="7886700" cy="994172"/>
          </a:xfrm>
        </p:spPr>
        <p:txBody>
          <a:bodyPr/>
          <a:lstStyle/>
          <a:p>
            <a:pPr algn="l"/>
            <a:r>
              <a:rPr lang="en-US" altLang="en-US" b="1" dirty="0"/>
              <a:t>Sales activities include:</a:t>
            </a:r>
          </a:p>
        </p:txBody>
      </p:sp>
      <p:sp>
        <p:nvSpPr>
          <p:cNvPr id="166915" name="Rectangle 3"/>
          <p:cNvSpPr>
            <a:spLocks noGrp="1" noChangeArrowheads="1"/>
          </p:cNvSpPr>
          <p:nvPr>
            <p:ph idx="1"/>
          </p:nvPr>
        </p:nvSpPr>
        <p:spPr>
          <a:xfrm>
            <a:off x="275033" y="1470484"/>
            <a:ext cx="8229600" cy="3917032"/>
          </a:xfrm>
        </p:spPr>
        <p:txBody>
          <a:bodyPr>
            <a:noAutofit/>
          </a:bodyPr>
          <a:lstStyle/>
          <a:p>
            <a:r>
              <a:rPr lang="en-US" altLang="en-US" sz="2400" dirty="0"/>
              <a:t>Forecasting high and low demand periods</a:t>
            </a:r>
          </a:p>
          <a:p>
            <a:r>
              <a:rPr lang="en-US" altLang="en-US" sz="2400" dirty="0"/>
              <a:t>Maintaining reservation records and customer history</a:t>
            </a:r>
          </a:p>
          <a:p>
            <a:r>
              <a:rPr lang="en-US" altLang="en-US" sz="2400" dirty="0"/>
              <a:t>Forecasting net yield for event bookings</a:t>
            </a:r>
          </a:p>
          <a:p>
            <a:r>
              <a:rPr lang="en-US" altLang="en-US" sz="2400" dirty="0"/>
              <a:t>Awareness of segment booking patterns</a:t>
            </a:r>
          </a:p>
          <a:p>
            <a:r>
              <a:rPr lang="en-US" altLang="en-US" sz="2400" dirty="0"/>
              <a:t>Avoiding very advanced bookings</a:t>
            </a:r>
          </a:p>
          <a:p>
            <a:r>
              <a:rPr lang="en-US" altLang="en-US" sz="2400" dirty="0"/>
              <a:t>Enforcing clear cancellation procedures</a:t>
            </a:r>
          </a:p>
          <a:p>
            <a:r>
              <a:rPr lang="en-US" altLang="en-US" sz="2400" dirty="0"/>
              <a:t>Considering commissions for intermediaries</a:t>
            </a:r>
          </a:p>
        </p:txBody>
      </p:sp>
    </p:spTree>
    <p:extLst>
      <p:ext uri="{BB962C8B-B14F-4D97-AF65-F5344CB8AC3E}">
        <p14:creationId xmlns:p14="http://schemas.microsoft.com/office/powerpoint/2010/main" val="23999491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123" y="48274"/>
            <a:ext cx="7886700" cy="994172"/>
          </a:xfrm>
        </p:spPr>
        <p:txBody>
          <a:bodyPr/>
          <a:lstStyle/>
          <a:p>
            <a:pPr algn="l"/>
            <a:r>
              <a:rPr lang="en-GB" b="1" dirty="0"/>
              <a:t>When demand is high:</a:t>
            </a:r>
          </a:p>
        </p:txBody>
      </p:sp>
      <p:sp>
        <p:nvSpPr>
          <p:cNvPr id="3" name="Content Placeholder 2"/>
          <p:cNvSpPr>
            <a:spLocks noGrp="1"/>
          </p:cNvSpPr>
          <p:nvPr>
            <p:ph idx="1"/>
          </p:nvPr>
        </p:nvSpPr>
        <p:spPr>
          <a:xfrm>
            <a:off x="395536" y="958192"/>
            <a:ext cx="7886700" cy="3263504"/>
          </a:xfrm>
        </p:spPr>
        <p:txBody>
          <a:bodyPr>
            <a:normAutofit/>
          </a:bodyPr>
          <a:lstStyle/>
          <a:p>
            <a:r>
              <a:rPr lang="en-GB" sz="1400" dirty="0"/>
              <a:t>Accept only full priced bookings</a:t>
            </a:r>
          </a:p>
          <a:p>
            <a:r>
              <a:rPr lang="en-GB" sz="1400" dirty="0"/>
              <a:t>Don’t</a:t>
            </a:r>
          </a:p>
          <a:p>
            <a:pPr lvl="1"/>
            <a:r>
              <a:rPr lang="en-GB" sz="1400" dirty="0"/>
              <a:t>Let out part space bookings too far in advance</a:t>
            </a:r>
          </a:p>
          <a:p>
            <a:pPr lvl="1"/>
            <a:r>
              <a:rPr lang="en-GB" sz="1400" dirty="0"/>
              <a:t>Offering discounts or promotions</a:t>
            </a:r>
          </a:p>
          <a:p>
            <a:pPr lvl="1"/>
            <a:r>
              <a:rPr lang="en-GB" sz="1400" dirty="0"/>
              <a:t>Provide complimentary products or services</a:t>
            </a:r>
          </a:p>
          <a:p>
            <a:pPr lvl="1"/>
            <a:r>
              <a:rPr lang="en-GB" sz="1400" dirty="0"/>
              <a:t>Have out of order rooms or refurbishments</a:t>
            </a:r>
          </a:p>
          <a:p>
            <a:endParaRPr lang="en-GB" sz="1400" dirty="0"/>
          </a:p>
        </p:txBody>
      </p:sp>
      <p:sp>
        <p:nvSpPr>
          <p:cNvPr id="5" name="Title 1">
            <a:extLst>
              <a:ext uri="{FF2B5EF4-FFF2-40B4-BE49-F238E27FC236}">
                <a16:creationId xmlns:a16="http://schemas.microsoft.com/office/drawing/2014/main" id="{97A49366-8AAD-1B42-9DA3-A97D659C05E1}"/>
              </a:ext>
            </a:extLst>
          </p:cNvPr>
          <p:cNvSpPr txBox="1">
            <a:spLocks/>
          </p:cNvSpPr>
          <p:nvPr/>
        </p:nvSpPr>
        <p:spPr>
          <a:xfrm>
            <a:off x="1130857" y="2880802"/>
            <a:ext cx="7886700" cy="994172"/>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3300" b="1" dirty="0"/>
              <a:t>When demand is low:</a:t>
            </a:r>
          </a:p>
        </p:txBody>
      </p:sp>
      <p:sp>
        <p:nvSpPr>
          <p:cNvPr id="6" name="Content Placeholder 2">
            <a:extLst>
              <a:ext uri="{FF2B5EF4-FFF2-40B4-BE49-F238E27FC236}">
                <a16:creationId xmlns:a16="http://schemas.microsoft.com/office/drawing/2014/main" id="{7159CC0B-A797-594B-836A-6ED3A6999C1F}"/>
              </a:ext>
            </a:extLst>
          </p:cNvPr>
          <p:cNvSpPr txBox="1">
            <a:spLocks/>
          </p:cNvSpPr>
          <p:nvPr/>
        </p:nvSpPr>
        <p:spPr>
          <a:xfrm>
            <a:off x="1130857" y="3703321"/>
            <a:ext cx="7886700" cy="3263504"/>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a:r>
              <a:rPr lang="en-GB" sz="1400" dirty="0"/>
              <a:t>Maximise spending of existing customers</a:t>
            </a:r>
          </a:p>
          <a:p>
            <a:pPr algn="r"/>
            <a:r>
              <a:rPr lang="en-GB" sz="1400" dirty="0"/>
              <a:t>Offer promotions and be prepared to negotiate</a:t>
            </a:r>
          </a:p>
          <a:p>
            <a:pPr algn="r"/>
            <a:r>
              <a:rPr lang="en-GB" sz="1400" dirty="0"/>
              <a:t>Creating venue generated events</a:t>
            </a:r>
          </a:p>
          <a:p>
            <a:pPr algn="r"/>
            <a:r>
              <a:rPr lang="en-GB" sz="1400" dirty="0"/>
              <a:t>Provide familiarisation for potential clients</a:t>
            </a:r>
          </a:p>
          <a:p>
            <a:pPr algn="r"/>
            <a:r>
              <a:rPr lang="en-GB" sz="1400" dirty="0"/>
              <a:t>Offer free space to local communities</a:t>
            </a:r>
          </a:p>
          <a:p>
            <a:pPr algn="r"/>
            <a:r>
              <a:rPr lang="en-GB" sz="1400" dirty="0"/>
              <a:t>Carry out internal quality audits and deep cleaning and routine maintenance</a:t>
            </a:r>
          </a:p>
          <a:p>
            <a:pPr algn="r"/>
            <a:endParaRPr lang="en-GB" sz="1400" dirty="0"/>
          </a:p>
        </p:txBody>
      </p:sp>
      <p:pic>
        <p:nvPicPr>
          <p:cNvPr id="8" name="Graphic 7" descr="Bar graph with upward trend">
            <a:extLst>
              <a:ext uri="{FF2B5EF4-FFF2-40B4-BE49-F238E27FC236}">
                <a16:creationId xmlns:a16="http://schemas.microsoft.com/office/drawing/2014/main" id="{4AE4B396-682E-1E46-9107-19393323F75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064966" y="888261"/>
            <a:ext cx="1811290" cy="1811290"/>
          </a:xfrm>
          <a:prstGeom prst="rect">
            <a:avLst/>
          </a:prstGeom>
        </p:spPr>
      </p:pic>
      <p:pic>
        <p:nvPicPr>
          <p:cNvPr id="10" name="Graphic 9" descr="Bar graph with downward trend">
            <a:extLst>
              <a:ext uri="{FF2B5EF4-FFF2-40B4-BE49-F238E27FC236}">
                <a16:creationId xmlns:a16="http://schemas.microsoft.com/office/drawing/2014/main" id="{A01DACBD-D751-B24D-892D-D4A9E7F1E53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12136" y="2999336"/>
            <a:ext cx="2180337" cy="2180337"/>
          </a:xfrm>
          <a:prstGeom prst="rect">
            <a:avLst/>
          </a:prstGeom>
        </p:spPr>
      </p:pic>
    </p:spTree>
    <p:extLst>
      <p:ext uri="{BB962C8B-B14F-4D97-AF65-F5344CB8AC3E}">
        <p14:creationId xmlns:p14="http://schemas.microsoft.com/office/powerpoint/2010/main" val="33622883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7939" name="Picture 3" descr="C:\Documents and Settings\cousinsj\My Documents\FoodAndBev\FandB Management\FandB 2011\FandB PPT\Figs and Tables 3rd\Figure 8.2.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9235" y="1780231"/>
            <a:ext cx="8664736" cy="1429682"/>
          </a:xfrm>
          <a:prstGeom prst="rect">
            <a:avLst/>
          </a:prstGeom>
          <a:noFill/>
          <a:ln w="12700">
            <a:noFill/>
          </a:ln>
          <a:extLst>
            <a:ext uri="{909E8E84-426E-40DD-AFC4-6F175D3DCCD1}">
              <a14:hiddenFill xmlns:a14="http://schemas.microsoft.com/office/drawing/2010/main">
                <a:solidFill>
                  <a:srgbClr val="FFFFFF"/>
                </a:solidFill>
              </a14:hiddenFill>
            </a:ext>
          </a:extLst>
        </p:spPr>
      </p:pic>
      <p:sp>
        <p:nvSpPr>
          <p:cNvPr id="167938" name="Rectangle 2"/>
          <p:cNvSpPr>
            <a:spLocks noGrp="1" noChangeArrowheads="1"/>
          </p:cNvSpPr>
          <p:nvPr>
            <p:ph type="title"/>
          </p:nvPr>
        </p:nvSpPr>
        <p:spPr>
          <a:xfrm>
            <a:off x="1253149" y="3896067"/>
            <a:ext cx="6625241" cy="545811"/>
          </a:xfrm>
        </p:spPr>
        <p:txBody>
          <a:bodyPr vert="horz" lIns="68580" tIns="34290" rIns="68580" bIns="34290" rtlCol="0" anchor="b">
            <a:normAutofit/>
          </a:bodyPr>
          <a:lstStyle/>
          <a:p>
            <a:pPr algn="ctr"/>
            <a:r>
              <a:rPr lang="en-US" altLang="en-US" sz="2700" b="1"/>
              <a:t>Creating venue generated events: the process</a:t>
            </a:r>
          </a:p>
        </p:txBody>
      </p:sp>
      <p:sp>
        <p:nvSpPr>
          <p:cNvPr id="2" name="TextBox 1">
            <a:extLst>
              <a:ext uri="{FF2B5EF4-FFF2-40B4-BE49-F238E27FC236}">
                <a16:creationId xmlns:a16="http://schemas.microsoft.com/office/drawing/2014/main" id="{7C78D36B-0EB9-0348-A71C-A1532389DC1B}"/>
              </a:ext>
            </a:extLst>
          </p:cNvPr>
          <p:cNvSpPr txBox="1"/>
          <p:nvPr/>
        </p:nvSpPr>
        <p:spPr>
          <a:xfrm>
            <a:off x="6719589" y="3439798"/>
            <a:ext cx="2153154" cy="300082"/>
          </a:xfrm>
          <a:prstGeom prst="rect">
            <a:avLst/>
          </a:prstGeom>
          <a:noFill/>
        </p:spPr>
        <p:txBody>
          <a:bodyPr wrap="none" rtlCol="0">
            <a:spAutoFit/>
          </a:bodyPr>
          <a:lstStyle/>
          <a:p>
            <a:r>
              <a:rPr lang="en-GB" sz="1350" dirty="0"/>
              <a:t>(Davidson and Hyde, 2014).</a:t>
            </a:r>
          </a:p>
        </p:txBody>
      </p:sp>
    </p:spTree>
    <p:extLst>
      <p:ext uri="{BB962C8B-B14F-4D97-AF65-F5344CB8AC3E}">
        <p14:creationId xmlns:p14="http://schemas.microsoft.com/office/powerpoint/2010/main" val="4653694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22DDF-3F05-4A0D-B457-EB0240F8DA85}"/>
              </a:ext>
            </a:extLst>
          </p:cNvPr>
          <p:cNvSpPr>
            <a:spLocks noGrp="1"/>
          </p:cNvSpPr>
          <p:nvPr>
            <p:ph type="title"/>
          </p:nvPr>
        </p:nvSpPr>
        <p:spPr>
          <a:xfrm>
            <a:off x="323528" y="188640"/>
            <a:ext cx="2588798" cy="1799902"/>
          </a:xfrm>
        </p:spPr>
        <p:txBody>
          <a:bodyPr>
            <a:normAutofit/>
          </a:bodyPr>
          <a:lstStyle/>
          <a:p>
            <a:pPr algn="l"/>
            <a:r>
              <a:rPr lang="en-GB" b="1" dirty="0"/>
              <a:t>Event collateral</a:t>
            </a:r>
          </a:p>
        </p:txBody>
      </p:sp>
      <p:sp>
        <p:nvSpPr>
          <p:cNvPr id="3" name="Content Placeholder 2">
            <a:extLst>
              <a:ext uri="{FF2B5EF4-FFF2-40B4-BE49-F238E27FC236}">
                <a16:creationId xmlns:a16="http://schemas.microsoft.com/office/drawing/2014/main" id="{F1133B18-E0D8-48B3-B853-8B2779869F85}"/>
              </a:ext>
            </a:extLst>
          </p:cNvPr>
          <p:cNvSpPr>
            <a:spLocks noGrp="1"/>
          </p:cNvSpPr>
          <p:nvPr>
            <p:ph idx="1"/>
          </p:nvPr>
        </p:nvSpPr>
        <p:spPr>
          <a:xfrm>
            <a:off x="4406565" y="1460754"/>
            <a:ext cx="4711446" cy="3936492"/>
          </a:xfrm>
        </p:spPr>
        <p:txBody>
          <a:bodyPr anchor="ctr">
            <a:normAutofit/>
          </a:bodyPr>
          <a:lstStyle/>
          <a:p>
            <a:r>
              <a:rPr lang="en-GB" sz="1500" dirty="0"/>
              <a:t>Includes:</a:t>
            </a:r>
          </a:p>
          <a:p>
            <a:pPr lvl="1"/>
            <a:r>
              <a:rPr lang="en-GB" sz="1500" dirty="0"/>
              <a:t>Logo of venue or establishment </a:t>
            </a:r>
          </a:p>
          <a:p>
            <a:pPr lvl="1"/>
            <a:r>
              <a:rPr lang="en-GB" sz="1500" dirty="0"/>
              <a:t>Contact information and location</a:t>
            </a:r>
          </a:p>
          <a:p>
            <a:pPr lvl="1"/>
            <a:r>
              <a:rPr lang="en-GB" sz="1500" dirty="0"/>
              <a:t>Information about the venue</a:t>
            </a:r>
          </a:p>
          <a:p>
            <a:pPr lvl="1"/>
            <a:r>
              <a:rPr lang="en-GB" sz="1500" dirty="0"/>
              <a:t>Floor plans, room setups and example menus</a:t>
            </a:r>
          </a:p>
          <a:p>
            <a:pPr lvl="1"/>
            <a:r>
              <a:rPr lang="en-GB" sz="1500" dirty="0"/>
              <a:t>Professional photographs</a:t>
            </a:r>
          </a:p>
          <a:p>
            <a:pPr lvl="1"/>
            <a:r>
              <a:rPr lang="en-GB" sz="1500" dirty="0"/>
              <a:t>List of products and services offered </a:t>
            </a:r>
          </a:p>
          <a:p>
            <a:pPr lvl="1"/>
            <a:r>
              <a:rPr lang="en-GB" sz="1500" dirty="0"/>
              <a:t>Pricing, including packages</a:t>
            </a:r>
          </a:p>
          <a:p>
            <a:pPr lvl="1"/>
            <a:r>
              <a:rPr lang="en-GB" sz="1500" dirty="0"/>
              <a:t>Reviews, classifications and awards</a:t>
            </a:r>
          </a:p>
          <a:p>
            <a:endParaRPr lang="en-GB" sz="1500" dirty="0"/>
          </a:p>
        </p:txBody>
      </p:sp>
      <p:pic>
        <p:nvPicPr>
          <p:cNvPr id="5" name="Picture 4" descr="A room with chairs and a projector screen&#10;&#10;Description automatically generated with low confidence">
            <a:extLst>
              <a:ext uri="{FF2B5EF4-FFF2-40B4-BE49-F238E27FC236}">
                <a16:creationId xmlns:a16="http://schemas.microsoft.com/office/drawing/2014/main" id="{1E1F48DB-C5CD-B944-AC97-C001B9BF27E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23528" y="2204864"/>
            <a:ext cx="4014192" cy="2257983"/>
          </a:xfrm>
          <a:prstGeom prst="rect">
            <a:avLst/>
          </a:prstGeom>
        </p:spPr>
      </p:pic>
    </p:spTree>
    <p:extLst>
      <p:ext uri="{BB962C8B-B14F-4D97-AF65-F5344CB8AC3E}">
        <p14:creationId xmlns:p14="http://schemas.microsoft.com/office/powerpoint/2010/main" val="3479022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5AB84-F75C-4750-8797-50187559DB23}"/>
              </a:ext>
            </a:extLst>
          </p:cNvPr>
          <p:cNvSpPr>
            <a:spLocks noGrp="1"/>
          </p:cNvSpPr>
          <p:nvPr>
            <p:ph type="title"/>
          </p:nvPr>
        </p:nvSpPr>
        <p:spPr>
          <a:xfrm>
            <a:off x="179512" y="190730"/>
            <a:ext cx="7886700" cy="491469"/>
          </a:xfrm>
        </p:spPr>
        <p:txBody>
          <a:bodyPr>
            <a:normAutofit fontScale="90000"/>
          </a:bodyPr>
          <a:lstStyle/>
          <a:p>
            <a:pPr algn="l"/>
            <a:r>
              <a:rPr lang="en-GB" cap="none" dirty="0">
                <a:latin typeface="American Typewriter" panose="02090604020004020304" pitchFamily="18" charset="77"/>
              </a:rPr>
              <a:t>Virtual Tours</a:t>
            </a:r>
          </a:p>
        </p:txBody>
      </p:sp>
      <p:sp>
        <p:nvSpPr>
          <p:cNvPr id="3" name="Content Placeholder 2">
            <a:extLst>
              <a:ext uri="{FF2B5EF4-FFF2-40B4-BE49-F238E27FC236}">
                <a16:creationId xmlns:a16="http://schemas.microsoft.com/office/drawing/2014/main" id="{689EAEDA-DCA8-4F3F-A08C-2591DDB11405}"/>
              </a:ext>
            </a:extLst>
          </p:cNvPr>
          <p:cNvSpPr>
            <a:spLocks noGrp="1"/>
          </p:cNvSpPr>
          <p:nvPr>
            <p:ph idx="1"/>
          </p:nvPr>
        </p:nvSpPr>
        <p:spPr>
          <a:xfrm>
            <a:off x="411424" y="4357558"/>
            <a:ext cx="7886700" cy="1461053"/>
          </a:xfrm>
        </p:spPr>
        <p:txBody>
          <a:bodyPr>
            <a:normAutofit fontScale="25000" lnSpcReduction="20000"/>
          </a:bodyPr>
          <a:lstStyle/>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endParaRPr lang="en-GB" dirty="0">
              <a:hlinkClick r:id="" action="ppaction://noaction">
                <a:extLst>
                  <a:ext uri="{A12FA001-AC4F-418D-AE19-62706E023703}">
                    <ahyp:hlinkClr xmlns:ahyp="http://schemas.microsoft.com/office/drawing/2018/hyperlinkcolor" val="tx"/>
                  </a:ext>
                </a:extLst>
              </a:hlinkClick>
            </a:endParaRPr>
          </a:p>
          <a:p>
            <a:r>
              <a:rPr lang="en-GB" sz="7200" b="1" dirty="0">
                <a:hlinkClick r:id="rId3">
                  <a:extLst>
                    <a:ext uri="{A12FA001-AC4F-418D-AE19-62706E023703}">
                      <ahyp:hlinkClr xmlns:ahyp="http://schemas.microsoft.com/office/drawing/2018/hyperlinkcolor" val="tx"/>
                    </a:ext>
                  </a:extLst>
                </a:hlinkClick>
              </a:rPr>
              <a:t>https://my.matterport.com/show/?m=44NzWtgL1C3&amp;brand=0</a:t>
            </a:r>
            <a:endParaRPr lang="en-GB" sz="7200" b="1" dirty="0"/>
          </a:p>
          <a:p>
            <a:r>
              <a:rPr lang="en-GB" sz="7200" b="1" dirty="0">
                <a:hlinkClick r:id="rId4">
                  <a:extLst>
                    <a:ext uri="{A12FA001-AC4F-418D-AE19-62706E023703}">
                      <ahyp:hlinkClr xmlns:ahyp="http://schemas.microsoft.com/office/drawing/2018/hyperlinkcolor" val="tx"/>
                    </a:ext>
                  </a:extLst>
                </a:hlinkClick>
              </a:rPr>
              <a:t>https://my.matterport.com/show/?m=zm2ZF1rWadg</a:t>
            </a:r>
            <a:endParaRPr lang="en-GB" sz="7200" b="1" dirty="0"/>
          </a:p>
          <a:p>
            <a:endParaRPr lang="en-GB" dirty="0"/>
          </a:p>
          <a:p>
            <a:endParaRPr lang="en-GB" dirty="0"/>
          </a:p>
        </p:txBody>
      </p:sp>
      <p:sp>
        <p:nvSpPr>
          <p:cNvPr id="5" name="TextBox 4">
            <a:extLst>
              <a:ext uri="{FF2B5EF4-FFF2-40B4-BE49-F238E27FC236}">
                <a16:creationId xmlns:a16="http://schemas.microsoft.com/office/drawing/2014/main" id="{2437FA1C-42F4-A244-84A1-1E2D6CD23F15}"/>
              </a:ext>
            </a:extLst>
          </p:cNvPr>
          <p:cNvSpPr txBox="1"/>
          <p:nvPr/>
        </p:nvSpPr>
        <p:spPr>
          <a:xfrm>
            <a:off x="770134" y="852621"/>
            <a:ext cx="6820827" cy="507831"/>
          </a:xfrm>
          <a:prstGeom prst="rect">
            <a:avLst/>
          </a:prstGeom>
          <a:noFill/>
        </p:spPr>
        <p:txBody>
          <a:bodyPr wrap="square" rtlCol="0">
            <a:spAutoFit/>
          </a:bodyPr>
          <a:lstStyle/>
          <a:p>
            <a:r>
              <a:rPr lang="en-US" sz="1350" dirty="0"/>
              <a:t>Using the </a:t>
            </a:r>
            <a:r>
              <a:rPr lang="en-US" sz="1350" i="1" dirty="0"/>
              <a:t>Chat</a:t>
            </a:r>
            <a:r>
              <a:rPr lang="en-US" sz="1350" dirty="0"/>
              <a:t> function on Teams, write down the benefits of hotels using virtual tours to advertise their event spaces, instead of the traditional sales pack and </a:t>
            </a:r>
            <a:r>
              <a:rPr lang="en-US" sz="1350" dirty="0" err="1"/>
              <a:t>showround</a:t>
            </a:r>
            <a:r>
              <a:rPr lang="en-US" sz="1350" dirty="0"/>
              <a:t> approach.</a:t>
            </a:r>
          </a:p>
        </p:txBody>
      </p:sp>
      <p:pic>
        <p:nvPicPr>
          <p:cNvPr id="6" name="Graphic 5" descr="Pencil">
            <a:extLst>
              <a:ext uri="{FF2B5EF4-FFF2-40B4-BE49-F238E27FC236}">
                <a16:creationId xmlns:a16="http://schemas.microsoft.com/office/drawing/2014/main" id="{F3EC40D8-D1D2-4A4C-9346-243E0F765FA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08916" y="852621"/>
            <a:ext cx="466385" cy="466385"/>
          </a:xfrm>
          <a:prstGeom prst="rect">
            <a:avLst/>
          </a:prstGeom>
        </p:spPr>
      </p:pic>
      <p:pic>
        <p:nvPicPr>
          <p:cNvPr id="12" name="Picture 11">
            <a:extLst>
              <a:ext uri="{FF2B5EF4-FFF2-40B4-BE49-F238E27FC236}">
                <a16:creationId xmlns:a16="http://schemas.microsoft.com/office/drawing/2014/main" id="{F00EFC2A-27FF-1441-B1D8-2C921026B47F}"/>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2108" y="1913156"/>
            <a:ext cx="3439061" cy="25807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Picture 13">
            <a:extLst>
              <a:ext uri="{FF2B5EF4-FFF2-40B4-BE49-F238E27FC236}">
                <a16:creationId xmlns:a16="http://schemas.microsoft.com/office/drawing/2014/main" id="{097D8592-ECA6-8949-9C07-0BE5225B4E18}"/>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4427984" y="1911295"/>
            <a:ext cx="3873960" cy="258264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115706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D45B-2FB1-4EFD-A549-46ED1BF98700}"/>
              </a:ext>
            </a:extLst>
          </p:cNvPr>
          <p:cNvSpPr>
            <a:spLocks noGrp="1"/>
          </p:cNvSpPr>
          <p:nvPr>
            <p:ph type="title"/>
          </p:nvPr>
        </p:nvSpPr>
        <p:spPr/>
        <p:txBody>
          <a:bodyPr/>
          <a:lstStyle/>
          <a:p>
            <a:r>
              <a:rPr lang="en-GB" b="1" dirty="0">
                <a:solidFill>
                  <a:srgbClr val="164D75"/>
                </a:solidFill>
              </a:rPr>
              <a:t>T</a:t>
            </a:r>
            <a:r>
              <a:rPr lang="en-GB" b="1" dirty="0"/>
              <a:t>echnology</a:t>
            </a:r>
          </a:p>
        </p:txBody>
      </p:sp>
      <p:sp>
        <p:nvSpPr>
          <p:cNvPr id="3" name="Content Placeholder 2">
            <a:extLst>
              <a:ext uri="{FF2B5EF4-FFF2-40B4-BE49-F238E27FC236}">
                <a16:creationId xmlns:a16="http://schemas.microsoft.com/office/drawing/2014/main" id="{CBBB9996-52A4-4C17-91E5-B6DAA8F0C002}"/>
              </a:ext>
            </a:extLst>
          </p:cNvPr>
          <p:cNvSpPr>
            <a:spLocks noGrp="1"/>
          </p:cNvSpPr>
          <p:nvPr>
            <p:ph idx="1"/>
          </p:nvPr>
        </p:nvSpPr>
        <p:spPr>
          <a:xfrm>
            <a:off x="642861" y="1124744"/>
            <a:ext cx="7886700" cy="4351338"/>
          </a:xfrm>
        </p:spPr>
        <p:txBody>
          <a:bodyPr/>
          <a:lstStyle/>
          <a:p>
            <a:pPr marL="0" indent="0">
              <a:buNone/>
            </a:pPr>
            <a:r>
              <a:rPr lang="en-GB" dirty="0"/>
              <a:t>Sales packs are slowly becoming a thing of the past, as technology helps to drive new ways of working.</a:t>
            </a:r>
          </a:p>
          <a:p>
            <a:pPr marL="0" indent="0">
              <a:buNone/>
            </a:pPr>
            <a:endParaRPr lang="en-GB" dirty="0"/>
          </a:p>
          <a:p>
            <a:pPr marL="0" indent="0">
              <a:buNone/>
            </a:pPr>
            <a:r>
              <a:rPr lang="en-GB" dirty="0">
                <a:hlinkClick r:id="rId2"/>
              </a:rPr>
              <a:t>Cvent Event Diagramming: Better Events By Design | Cvent | Cvent UK</a:t>
            </a:r>
            <a:endParaRPr lang="en-GB" dirty="0"/>
          </a:p>
        </p:txBody>
      </p:sp>
      <p:pic>
        <p:nvPicPr>
          <p:cNvPr id="5" name="Picture 4">
            <a:extLst>
              <a:ext uri="{FF2B5EF4-FFF2-40B4-BE49-F238E27FC236}">
                <a16:creationId xmlns:a16="http://schemas.microsoft.com/office/drawing/2014/main" id="{3F3592B3-6115-4E1C-A284-86CF16988CEE}"/>
              </a:ext>
            </a:extLst>
          </p:cNvPr>
          <p:cNvPicPr>
            <a:picLocks noChangeAspect="1"/>
          </p:cNvPicPr>
          <p:nvPr/>
        </p:nvPicPr>
        <p:blipFill>
          <a:blip r:embed="rId3"/>
          <a:stretch>
            <a:fillRect/>
          </a:stretch>
        </p:blipFill>
        <p:spPr>
          <a:xfrm>
            <a:off x="4355976" y="3058892"/>
            <a:ext cx="4588523" cy="2795885"/>
          </a:xfrm>
          <a:prstGeom prst="rect">
            <a:avLst/>
          </a:prstGeom>
        </p:spPr>
      </p:pic>
    </p:spTree>
    <p:extLst>
      <p:ext uri="{BB962C8B-B14F-4D97-AF65-F5344CB8AC3E}">
        <p14:creationId xmlns:p14="http://schemas.microsoft.com/office/powerpoint/2010/main" val="38572277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CAA9F-0BEF-4B90-A2A2-51EC85DE55CB}"/>
              </a:ext>
            </a:extLst>
          </p:cNvPr>
          <p:cNvSpPr>
            <a:spLocks noGrp="1"/>
          </p:cNvSpPr>
          <p:nvPr>
            <p:ph type="title"/>
          </p:nvPr>
        </p:nvSpPr>
        <p:spPr/>
        <p:txBody>
          <a:bodyPr/>
          <a:lstStyle/>
          <a:p>
            <a:r>
              <a:rPr lang="cy-GB" b="1" dirty="0">
                <a:solidFill>
                  <a:srgbClr val="164D75"/>
                </a:solidFill>
              </a:rPr>
              <a:t>MICE</a:t>
            </a:r>
            <a:r>
              <a:rPr lang="cy-GB" dirty="0"/>
              <a:t> </a:t>
            </a:r>
            <a:r>
              <a:rPr lang="cy-GB" dirty="0" err="1"/>
              <a:t>technology</a:t>
            </a:r>
            <a:r>
              <a:rPr lang="cy-GB" dirty="0"/>
              <a:t> at </a:t>
            </a:r>
            <a:r>
              <a:rPr lang="cy-GB" dirty="0" err="1"/>
              <a:t>events</a:t>
            </a:r>
            <a:endParaRPr lang="en-GB" dirty="0"/>
          </a:p>
        </p:txBody>
      </p:sp>
      <p:sp>
        <p:nvSpPr>
          <p:cNvPr id="3" name="Content Placeholder 2">
            <a:extLst>
              <a:ext uri="{FF2B5EF4-FFF2-40B4-BE49-F238E27FC236}">
                <a16:creationId xmlns:a16="http://schemas.microsoft.com/office/drawing/2014/main" id="{A92BEC6F-0B0B-43F6-8735-C92BF20CE782}"/>
              </a:ext>
            </a:extLst>
          </p:cNvPr>
          <p:cNvSpPr>
            <a:spLocks noGrp="1"/>
          </p:cNvSpPr>
          <p:nvPr>
            <p:ph idx="1"/>
          </p:nvPr>
        </p:nvSpPr>
        <p:spPr>
          <a:xfrm>
            <a:off x="628650" y="1052736"/>
            <a:ext cx="7886700" cy="4351338"/>
          </a:xfrm>
        </p:spPr>
        <p:txBody>
          <a:bodyPr/>
          <a:lstStyle/>
          <a:p>
            <a:pPr algn="just">
              <a:buFont typeface="Arial" panose="020B0604020202020204" pitchFamily="34" charset="0"/>
              <a:buChar char="•"/>
            </a:pPr>
            <a:r>
              <a:rPr lang="en-GB" sz="1800" b="1" i="0" dirty="0">
                <a:solidFill>
                  <a:srgbClr val="333333"/>
                </a:solidFill>
                <a:effectLst/>
                <a:latin typeface="Open Sans" panose="020B0606030504020204" pitchFamily="34" charset="0"/>
              </a:rPr>
              <a:t>Facial recognition: </a:t>
            </a:r>
            <a:r>
              <a:rPr lang="en-GB" sz="1800" b="0" i="0" dirty="0">
                <a:solidFill>
                  <a:srgbClr val="333333"/>
                </a:solidFill>
                <a:effectLst/>
                <a:latin typeface="Open Sans" panose="020B0606030504020204" pitchFamily="34" charset="0"/>
              </a:rPr>
              <a:t>This technology can be used to grant admission to registered attendees on Day 1 of the event. It also does away with the need for IDs or tickets since people entering can simply have their faces scanned.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Augmented, mixed, and virtual reality:</a:t>
            </a:r>
            <a:r>
              <a:rPr lang="en-GB" sz="1800" b="0" i="0" dirty="0">
                <a:solidFill>
                  <a:srgbClr val="333333"/>
                </a:solidFill>
                <a:effectLst/>
                <a:latin typeface="Open Sans" panose="020B0606030504020204" pitchFamily="34" charset="0"/>
              </a:rPr>
              <a:t> As these technologies evolve, they create new chances for more immersive and engaging events. Especially for product demonstrations, presentations, or entertainment, AR and VR are opening endless new doors in the MICE industry.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Internet of Things: </a:t>
            </a:r>
            <a:r>
              <a:rPr lang="en-GB" sz="1800" b="0" i="0" dirty="0">
                <a:solidFill>
                  <a:srgbClr val="333333"/>
                </a:solidFill>
                <a:effectLst/>
                <a:latin typeface="Open Sans" panose="020B0606030504020204" pitchFamily="34" charset="0"/>
              </a:rPr>
              <a:t>Web-based access control (think digital keys), thermostats, speakers, and lighting controlled via the internet: </a:t>
            </a:r>
            <a:r>
              <a:rPr lang="en-GB" sz="1800" b="0" i="0" u="none" strike="noStrike" dirty="0">
                <a:solidFill>
                  <a:srgbClr val="0071F2"/>
                </a:solidFill>
                <a:effectLst/>
                <a:latin typeface="Open Sans" panose="020B0606030504020204" pitchFamily="34" charset="0"/>
                <a:hlinkClick r:id="rId2"/>
              </a:rPr>
              <a:t>The Internet of Things</a:t>
            </a:r>
            <a:r>
              <a:rPr lang="en-GB" sz="1800" b="0" i="0" dirty="0">
                <a:solidFill>
                  <a:srgbClr val="333333"/>
                </a:solidFill>
                <a:effectLst/>
                <a:latin typeface="Open Sans" panose="020B0606030504020204" pitchFamily="34" charset="0"/>
              </a:rPr>
              <a:t> makes it all possible and creates new ways for venues to tailor their service to the client’s needs.  </a:t>
            </a:r>
          </a:p>
          <a:p>
            <a:pPr algn="just">
              <a:buFont typeface="Arial" panose="020B0604020202020204" pitchFamily="34" charset="0"/>
              <a:buChar char="•"/>
            </a:pPr>
            <a:r>
              <a:rPr lang="en-GB" sz="1800" b="1" i="0" dirty="0">
                <a:solidFill>
                  <a:srgbClr val="333333"/>
                </a:solidFill>
                <a:effectLst/>
                <a:latin typeface="Open Sans" panose="020B0606030504020204" pitchFamily="34" charset="0"/>
              </a:rPr>
              <a:t>Virtual event platforms:</a:t>
            </a:r>
            <a:r>
              <a:rPr lang="en-GB" sz="1800" b="0" i="0" dirty="0">
                <a:solidFill>
                  <a:srgbClr val="333333"/>
                </a:solidFill>
                <a:effectLst/>
                <a:latin typeface="Open Sans" panose="020B0606030504020204" pitchFamily="34" charset="0"/>
              </a:rPr>
              <a:t> The increased demand for hybrid and virtual events created the need for sophisticated virtual platforms. </a:t>
            </a:r>
            <a:r>
              <a:rPr lang="en-GB" sz="1800" b="0" i="0" u="none" strike="noStrike" dirty="0">
                <a:solidFill>
                  <a:srgbClr val="0071F2"/>
                </a:solidFill>
                <a:effectLst/>
                <a:latin typeface="Open Sans" panose="020B0606030504020204" pitchFamily="34" charset="0"/>
                <a:hlinkClick r:id="rId3"/>
              </a:rPr>
              <a:t>Cvent’s Virtual Attendee Hub®</a:t>
            </a:r>
            <a:r>
              <a:rPr lang="en-GB" sz="1800" b="0" i="0" dirty="0">
                <a:solidFill>
                  <a:srgbClr val="333333"/>
                </a:solidFill>
                <a:effectLst/>
                <a:latin typeface="Open Sans" panose="020B0606030504020204" pitchFamily="34" charset="0"/>
              </a:rPr>
              <a:t> addresses that by offering an online space where organisers and attendees can network, engage, and interact.  </a:t>
            </a:r>
          </a:p>
          <a:p>
            <a:pPr algn="just"/>
            <a:endParaRPr lang="en-GB" sz="1800" dirty="0"/>
          </a:p>
        </p:txBody>
      </p:sp>
    </p:spTree>
    <p:extLst>
      <p:ext uri="{BB962C8B-B14F-4D97-AF65-F5344CB8AC3E}">
        <p14:creationId xmlns:p14="http://schemas.microsoft.com/office/powerpoint/2010/main" val="4516259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340618" y="260648"/>
            <a:ext cx="4231382" cy="1778361"/>
          </a:xfrm>
        </p:spPr>
        <p:txBody>
          <a:bodyPr>
            <a:noAutofit/>
          </a:bodyPr>
          <a:lstStyle/>
          <a:p>
            <a:pPr algn="l"/>
            <a:r>
              <a:rPr lang="en-GB" altLang="en-US" b="1" dirty="0"/>
              <a:t>MICE jobs at a hotel level</a:t>
            </a:r>
          </a:p>
        </p:txBody>
      </p:sp>
      <p:pic>
        <p:nvPicPr>
          <p:cNvPr id="168963" name="Picture 3" descr="C:\Documents and Settings\cousinsj\My Documents\FoodAndBev\FandB Management\FandB 2011\FandB PPT\Figs and Tables 3rd\Figure 8.3.bmp"/>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61148" y="2204864"/>
            <a:ext cx="5510653" cy="3182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00CA6C43-BC4D-4044-956B-DB1380917232}"/>
              </a:ext>
            </a:extLst>
          </p:cNvPr>
          <p:cNvSpPr txBox="1">
            <a:spLocks noChangeArrowheads="1"/>
          </p:cNvSpPr>
          <p:nvPr/>
        </p:nvSpPr>
        <p:spPr>
          <a:xfrm>
            <a:off x="0" y="2852936"/>
            <a:ext cx="3336131" cy="326350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lvl="1" indent="0">
              <a:buNone/>
            </a:pPr>
            <a:r>
              <a:rPr lang="en-GB" altLang="en-US" sz="1050" dirty="0"/>
              <a:t>Some of the main skills and qualities required for any operator are:</a:t>
            </a:r>
          </a:p>
          <a:p>
            <a:pPr lvl="1"/>
            <a:r>
              <a:rPr lang="en-GB" altLang="en-US" sz="1050" dirty="0"/>
              <a:t>Welcoming and friendly approach</a:t>
            </a:r>
          </a:p>
          <a:p>
            <a:pPr lvl="1"/>
            <a:r>
              <a:rPr lang="en-GB" altLang="en-US" sz="1050" dirty="0"/>
              <a:t>Good personal presentation</a:t>
            </a:r>
          </a:p>
          <a:p>
            <a:pPr lvl="1"/>
            <a:r>
              <a:rPr lang="en-GB" altLang="en-US" sz="1050" dirty="0"/>
              <a:t>Flexibility in meeting customers’ needs</a:t>
            </a:r>
          </a:p>
          <a:p>
            <a:pPr lvl="1"/>
            <a:r>
              <a:rPr lang="en-GB" altLang="en-US" sz="1050" dirty="0"/>
              <a:t>Ability to sell products and services</a:t>
            </a:r>
          </a:p>
          <a:p>
            <a:pPr lvl="1"/>
            <a:r>
              <a:rPr lang="en-GB" altLang="en-US" sz="1050" dirty="0"/>
              <a:t>Planning and co-ordination skills</a:t>
            </a:r>
          </a:p>
          <a:p>
            <a:pPr lvl="1"/>
            <a:r>
              <a:rPr lang="en-GB" altLang="en-US" sz="1050" dirty="0"/>
              <a:t>Visible to staff and clients</a:t>
            </a:r>
          </a:p>
          <a:p>
            <a:pPr lvl="1"/>
            <a:r>
              <a:rPr lang="en-GB" altLang="en-US" sz="1050" dirty="0"/>
              <a:t>Hard working and creative</a:t>
            </a:r>
            <a:endParaRPr lang="en-US" altLang="en-US" sz="1050" dirty="0"/>
          </a:p>
        </p:txBody>
      </p:sp>
    </p:spTree>
    <p:extLst>
      <p:ext uri="{BB962C8B-B14F-4D97-AF65-F5344CB8AC3E}">
        <p14:creationId xmlns:p14="http://schemas.microsoft.com/office/powerpoint/2010/main" val="27614763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27933-02C9-43A0-BABC-F8E60B8768A4}"/>
              </a:ext>
            </a:extLst>
          </p:cNvPr>
          <p:cNvSpPr>
            <a:spLocks noGrp="1"/>
          </p:cNvSpPr>
          <p:nvPr>
            <p:ph type="title"/>
          </p:nvPr>
        </p:nvSpPr>
        <p:spPr>
          <a:xfrm>
            <a:off x="107504" y="476672"/>
            <a:ext cx="6945885" cy="786926"/>
          </a:xfrm>
        </p:spPr>
        <p:txBody>
          <a:bodyPr>
            <a:normAutofit/>
          </a:bodyPr>
          <a:lstStyle/>
          <a:p>
            <a:pPr algn="ctr"/>
            <a:r>
              <a:rPr lang="en-GB" sz="2100" b="1" dirty="0">
                <a:latin typeface="American Typewriter" panose="02090604020004020304" pitchFamily="18" charset="77"/>
              </a:rPr>
              <a:t>Events Assistant – What The Role Entails</a:t>
            </a:r>
          </a:p>
        </p:txBody>
      </p:sp>
      <p:pic>
        <p:nvPicPr>
          <p:cNvPr id="7" name="Online Media 6" descr="EVENTS ASSISTANT  |  Make It into: Hotels">
            <a:hlinkClick r:id="" action="ppaction://media"/>
            <a:extLst>
              <a:ext uri="{FF2B5EF4-FFF2-40B4-BE49-F238E27FC236}">
                <a16:creationId xmlns:a16="http://schemas.microsoft.com/office/drawing/2014/main" id="{3569C2AD-D802-C844-97C7-4E621D30B92A}"/>
              </a:ext>
            </a:extLst>
          </p:cNvPr>
          <p:cNvPicPr>
            <a:picLocks noGrp="1" noRot="1" noChangeAspect="1"/>
          </p:cNvPicPr>
          <p:nvPr>
            <p:ph idx="1"/>
            <a:videoFile r:link="rId1"/>
          </p:nvPr>
        </p:nvPicPr>
        <p:blipFill>
          <a:blip r:embed="rId4"/>
          <a:stretch>
            <a:fillRect/>
          </a:stretch>
        </p:blipFill>
        <p:spPr>
          <a:xfrm>
            <a:off x="324643" y="1039812"/>
            <a:ext cx="8494713" cy="4778375"/>
          </a:xfrm>
          <a:prstGeom prst="rect">
            <a:avLst/>
          </a:prstGeom>
        </p:spPr>
      </p:pic>
    </p:spTree>
    <p:extLst>
      <p:ext uri="{BB962C8B-B14F-4D97-AF65-F5344CB8AC3E}">
        <p14:creationId xmlns:p14="http://schemas.microsoft.com/office/powerpoint/2010/main" val="1866060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FDF4-3C5B-41AE-B68B-9133C5416D96}"/>
              </a:ext>
            </a:extLst>
          </p:cNvPr>
          <p:cNvSpPr>
            <a:spLocks noGrp="1"/>
          </p:cNvSpPr>
          <p:nvPr>
            <p:ph type="title"/>
          </p:nvPr>
        </p:nvSpPr>
        <p:spPr>
          <a:xfrm>
            <a:off x="251520" y="620688"/>
            <a:ext cx="2085203" cy="3829050"/>
          </a:xfrm>
        </p:spPr>
        <p:txBody>
          <a:bodyPr>
            <a:normAutofit/>
          </a:bodyPr>
          <a:lstStyle/>
          <a:p>
            <a:pPr algn="l"/>
            <a:r>
              <a:rPr lang="en-GB" sz="3000" b="1" dirty="0"/>
              <a:t>Event evaluation is essential </a:t>
            </a:r>
          </a:p>
        </p:txBody>
      </p:sp>
      <p:graphicFrame>
        <p:nvGraphicFramePr>
          <p:cNvPr id="5" name="Content Placeholder 2">
            <a:extLst>
              <a:ext uri="{FF2B5EF4-FFF2-40B4-BE49-F238E27FC236}">
                <a16:creationId xmlns:a16="http://schemas.microsoft.com/office/drawing/2014/main" id="{2175356B-0373-467D-A469-69420E15A70E}"/>
              </a:ext>
            </a:extLst>
          </p:cNvPr>
          <p:cNvGraphicFramePr>
            <a:graphicFrameLocks noGrp="1"/>
          </p:cNvGraphicFramePr>
          <p:nvPr>
            <p:ph idx="1"/>
          </p:nvPr>
        </p:nvGraphicFramePr>
        <p:xfrm>
          <a:off x="2987824" y="260648"/>
          <a:ext cx="5739913" cy="51125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875811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3E8A60-918E-4CC5-AD5A-91782C7AC8CE}"/>
              </a:ext>
            </a:extLst>
          </p:cNvPr>
          <p:cNvSpPr txBox="1"/>
          <p:nvPr/>
        </p:nvSpPr>
        <p:spPr>
          <a:xfrm>
            <a:off x="250416" y="2828835"/>
            <a:ext cx="871296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Hahn, J. (2021</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What Is MICE? Guide to Meetings, Incentives, Conferences, and Exhibitions | Cvent Blog</a:t>
            </a:r>
            <a:r>
              <a:rPr lang="en-GB" b="0" i="0" dirty="0">
                <a:solidFill>
                  <a:srgbClr val="000000"/>
                </a:solidFill>
                <a:effectLst/>
                <a:latin typeface="Open Sans" panose="020B0606030504020204" pitchFamily="34" charset="0"/>
              </a:rPr>
              <a:t>. [online] Cvent.com. Available at: &lt;https://www.cvent.com/uk/blog/hospitality/what-is-mice&gt; [Accessed: 24 October 2021].</a:t>
            </a:r>
            <a:endParaRPr lang="en-GB" dirty="0"/>
          </a:p>
        </p:txBody>
      </p:sp>
      <p:sp>
        <p:nvSpPr>
          <p:cNvPr id="5" name="TextBox 4">
            <a:extLst>
              <a:ext uri="{FF2B5EF4-FFF2-40B4-BE49-F238E27FC236}">
                <a16:creationId xmlns:a16="http://schemas.microsoft.com/office/drawing/2014/main" id="{7FFF1ADF-8A18-48A7-8B3F-7C298AD92344}"/>
              </a:ext>
            </a:extLst>
          </p:cNvPr>
          <p:cNvSpPr txBox="1"/>
          <p:nvPr/>
        </p:nvSpPr>
        <p:spPr>
          <a:xfrm>
            <a:off x="250416" y="4365104"/>
            <a:ext cx="8498048"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Lau, C. (2016</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Meetings, Incentives, Conventions &amp; Exhibitions</a:t>
            </a:r>
            <a:r>
              <a:rPr lang="en-GB" b="0" i="0" dirty="0">
                <a:solidFill>
                  <a:srgbClr val="000000"/>
                </a:solidFill>
                <a:effectLst/>
                <a:latin typeface="Open Sans" panose="020B0606030504020204" pitchFamily="34" charset="0"/>
              </a:rPr>
              <a:t>. [online] Edb.gov.hk. Available at: &lt;https://www.edb.gov.hk/attachment/en/curriculum-development/kla/pshe/references-and-resources/tourism/MICE_English_2016.pdf&gt; [Accessed: 24 October 2021].</a:t>
            </a:r>
            <a:endParaRPr lang="en-GB" dirty="0"/>
          </a:p>
        </p:txBody>
      </p:sp>
      <p:sp>
        <p:nvSpPr>
          <p:cNvPr id="6" name="Title 1">
            <a:extLst>
              <a:ext uri="{FF2B5EF4-FFF2-40B4-BE49-F238E27FC236}">
                <a16:creationId xmlns:a16="http://schemas.microsoft.com/office/drawing/2014/main" id="{AE2DB7FA-A824-4574-9211-39C6C0A22528}"/>
              </a:ext>
            </a:extLst>
          </p:cNvPr>
          <p:cNvSpPr txBox="1">
            <a:spLocks/>
          </p:cNvSpPr>
          <p:nvPr/>
        </p:nvSpPr>
        <p:spPr>
          <a:xfrm>
            <a:off x="250416" y="260648"/>
            <a:ext cx="78867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a:t>References</a:t>
            </a:r>
          </a:p>
        </p:txBody>
      </p:sp>
      <p:sp>
        <p:nvSpPr>
          <p:cNvPr id="8" name="TextBox 7">
            <a:extLst>
              <a:ext uri="{FF2B5EF4-FFF2-40B4-BE49-F238E27FC236}">
                <a16:creationId xmlns:a16="http://schemas.microsoft.com/office/drawing/2014/main" id="{F686713A-12A5-477A-A35F-235E1E1EFEE4}"/>
              </a:ext>
            </a:extLst>
          </p:cNvPr>
          <p:cNvSpPr txBox="1"/>
          <p:nvPr/>
        </p:nvSpPr>
        <p:spPr>
          <a:xfrm>
            <a:off x="250416" y="1107850"/>
            <a:ext cx="8437444" cy="646331"/>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Cousins, </a:t>
            </a:r>
            <a:r>
              <a:rPr lang="en-GB" b="0" i="0" dirty="0" err="1">
                <a:solidFill>
                  <a:srgbClr val="000000"/>
                </a:solidFill>
                <a:effectLst/>
                <a:latin typeface="Open Sans" panose="020B0606030504020204" pitchFamily="34" charset="0"/>
              </a:rPr>
              <a:t>Foskett</a:t>
            </a:r>
            <a:r>
              <a:rPr lang="en-GB" b="0" i="0" dirty="0">
                <a:solidFill>
                  <a:srgbClr val="000000"/>
                </a:solidFill>
                <a:effectLst/>
                <a:latin typeface="Open Sans" panose="020B0606030504020204" pitchFamily="34" charset="0"/>
              </a:rPr>
              <a:t>, Graham and Hollier (2016). </a:t>
            </a:r>
            <a:r>
              <a:rPr lang="en-GB" b="0" i="1" dirty="0">
                <a:solidFill>
                  <a:srgbClr val="000000"/>
                </a:solidFill>
                <a:effectLst/>
                <a:latin typeface="Open Sans" panose="020B0606030504020204" pitchFamily="34" charset="0"/>
              </a:rPr>
              <a:t>Food and Beverage Management</a:t>
            </a:r>
            <a:r>
              <a:rPr lang="en-GB" b="0" i="0" dirty="0">
                <a:solidFill>
                  <a:srgbClr val="000000"/>
                </a:solidFill>
                <a:effectLst/>
                <a:latin typeface="Open Sans" panose="020B0606030504020204" pitchFamily="34" charset="0"/>
              </a:rPr>
              <a:t>. Wolvercote [Oxfordshire]: Goodfellow Publishers.</a:t>
            </a:r>
            <a:endParaRPr lang="en-GB" dirty="0"/>
          </a:p>
        </p:txBody>
      </p:sp>
      <p:sp>
        <p:nvSpPr>
          <p:cNvPr id="10" name="TextBox 9">
            <a:extLst>
              <a:ext uri="{FF2B5EF4-FFF2-40B4-BE49-F238E27FC236}">
                <a16:creationId xmlns:a16="http://schemas.microsoft.com/office/drawing/2014/main" id="{1B0DEDD3-0FDC-4F17-A7B3-5E9595C33D00}"/>
              </a:ext>
            </a:extLst>
          </p:cNvPr>
          <p:cNvSpPr txBox="1"/>
          <p:nvPr/>
        </p:nvSpPr>
        <p:spPr>
          <a:xfrm>
            <a:off x="250416" y="2094934"/>
            <a:ext cx="6283918"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Getz, D. (2013</a:t>
            </a:r>
            <a:r>
              <a:rPr lang="en-GB" dirty="0">
                <a:solidFill>
                  <a:srgbClr val="000000"/>
                </a:solidFill>
                <a:latin typeface="Open Sans" panose="020B0606030504020204" pitchFamily="34" charset="0"/>
              </a:rPr>
              <a:t>)</a:t>
            </a:r>
            <a:r>
              <a:rPr lang="en-GB" b="0" i="0" dirty="0">
                <a:solidFill>
                  <a:srgbClr val="000000"/>
                </a:solidFill>
                <a:effectLst/>
                <a:latin typeface="Open Sans" panose="020B0606030504020204" pitchFamily="34" charset="0"/>
              </a:rPr>
              <a:t> </a:t>
            </a:r>
            <a:r>
              <a:rPr lang="en-GB" b="0" i="1" dirty="0">
                <a:solidFill>
                  <a:srgbClr val="000000"/>
                </a:solidFill>
                <a:effectLst/>
                <a:latin typeface="Open Sans" panose="020B0606030504020204" pitchFamily="34" charset="0"/>
              </a:rPr>
              <a:t>Event Studies</a:t>
            </a:r>
            <a:r>
              <a:rPr lang="en-GB" b="0" i="0" dirty="0">
                <a:solidFill>
                  <a:srgbClr val="000000"/>
                </a:solidFill>
                <a:effectLst/>
                <a:latin typeface="Open Sans" panose="020B0606030504020204" pitchFamily="34" charset="0"/>
              </a:rPr>
              <a:t>. Hoboken: Taylor and Francis.</a:t>
            </a:r>
            <a:endParaRPr lang="en-GB" dirty="0"/>
          </a:p>
        </p:txBody>
      </p:sp>
    </p:spTree>
    <p:extLst>
      <p:ext uri="{BB962C8B-B14F-4D97-AF65-F5344CB8AC3E}">
        <p14:creationId xmlns:p14="http://schemas.microsoft.com/office/powerpoint/2010/main" val="29480137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2693987"/>
            <a:ext cx="7992888" cy="1470025"/>
          </a:xfrm>
        </p:spPr>
        <p:txBody>
          <a:bodyPr>
            <a:noAutofit/>
          </a:bodyPr>
          <a:lstStyle/>
          <a:p>
            <a:pPr algn="r"/>
            <a:r>
              <a:rPr lang="en-GB" sz="4000" b="1" dirty="0">
                <a:solidFill>
                  <a:schemeClr val="bg1"/>
                </a:solidFill>
              </a:rPr>
              <a:t>Operating</a:t>
            </a:r>
            <a:br>
              <a:rPr lang="en-GB" sz="4000" b="1" dirty="0">
                <a:solidFill>
                  <a:schemeClr val="bg1"/>
                </a:solidFill>
              </a:rPr>
            </a:br>
            <a:r>
              <a:rPr lang="en-GB" sz="4000" b="1" dirty="0">
                <a:solidFill>
                  <a:schemeClr val="bg1"/>
                </a:solidFill>
              </a:rPr>
              <a:t>Hotel Facilities</a:t>
            </a:r>
            <a:br>
              <a:rPr lang="en-GB" sz="4000" i="1" dirty="0">
                <a:solidFill>
                  <a:schemeClr val="bg1"/>
                </a:solidFill>
              </a:rPr>
            </a:br>
            <a:br>
              <a:rPr lang="en-GB" sz="4000" i="1" dirty="0">
                <a:solidFill>
                  <a:schemeClr val="bg1"/>
                </a:solidFill>
              </a:rPr>
            </a:br>
            <a:r>
              <a:rPr lang="en-GB" sz="4000" i="1" dirty="0">
                <a:solidFill>
                  <a:schemeClr val="bg1"/>
                </a:solidFill>
              </a:rPr>
              <a:t>BMIH4006</a:t>
            </a:r>
            <a:br>
              <a:rPr lang="en-GB" sz="4000" i="1" dirty="0">
                <a:solidFill>
                  <a:schemeClr val="bg1"/>
                </a:solidFill>
              </a:rPr>
            </a:br>
            <a:br>
              <a:rPr lang="en-GB" sz="4000" i="1" dirty="0">
                <a:solidFill>
                  <a:schemeClr val="bg1"/>
                </a:solidFill>
              </a:rPr>
            </a:br>
            <a:r>
              <a:rPr lang="en-GB" sz="4000" b="1" i="1" dirty="0">
                <a:solidFill>
                  <a:schemeClr val="bg1"/>
                </a:solidFill>
              </a:rPr>
              <a:t>Week 8</a:t>
            </a:r>
            <a:br>
              <a:rPr lang="en-GB" sz="4000" i="1" dirty="0">
                <a:solidFill>
                  <a:schemeClr val="bg1"/>
                </a:solidFill>
              </a:rPr>
            </a:br>
            <a:r>
              <a:rPr lang="en-GB" sz="4000" i="1" dirty="0">
                <a:solidFill>
                  <a:schemeClr val="bg1"/>
                </a:solidFill>
              </a:rPr>
              <a:t>Meetings &amp; Events</a:t>
            </a:r>
            <a:endParaRPr lang="en-GB" sz="4000" dirty="0">
              <a:solidFill>
                <a:schemeClr val="bg1"/>
              </a:solidFill>
            </a:endParaRPr>
          </a:p>
        </p:txBody>
      </p:sp>
      <p:sp>
        <p:nvSpPr>
          <p:cNvPr id="3" name="Rectangle 2">
            <a:extLst>
              <a:ext uri="{FF2B5EF4-FFF2-40B4-BE49-F238E27FC236}">
                <a16:creationId xmlns:a16="http://schemas.microsoft.com/office/drawing/2014/main" id="{9A47833E-29A7-CC44-831C-6C5C30AE8D75}"/>
              </a:ext>
            </a:extLst>
          </p:cNvPr>
          <p:cNvSpPr/>
          <p:nvPr/>
        </p:nvSpPr>
        <p:spPr>
          <a:xfrm>
            <a:off x="323528" y="4437112"/>
            <a:ext cx="2757486" cy="1077218"/>
          </a:xfrm>
          <a:prstGeom prst="rect">
            <a:avLst/>
          </a:prstGeom>
        </p:spPr>
        <p:txBody>
          <a:bodyPr wrap="none">
            <a:spAutoFit/>
          </a:bodyPr>
          <a:lstStyle/>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Ryan Anthony Peters </a:t>
            </a:r>
          </a:p>
          <a:p>
            <a:r>
              <a:rPr lang="en-GB" sz="3200" dirty="0">
                <a:solidFill>
                  <a:schemeClr val="bg1"/>
                </a:solidFill>
                <a:latin typeface="Freestyle Script" panose="030804020302050B0404" pitchFamily="66" charset="77"/>
                <a:ea typeface="Brush Script MT" panose="03060802040406070304" pitchFamily="66" charset="-122"/>
                <a:cs typeface="Apple Chancery" panose="03020702040506060504" pitchFamily="66" charset="-79"/>
              </a:rPr>
              <a:t>BA(Hons) PGDip MIH</a:t>
            </a:r>
            <a:endParaRPr lang="en-GB" sz="3200" dirty="0"/>
          </a:p>
        </p:txBody>
      </p:sp>
      <p:pic>
        <p:nvPicPr>
          <p:cNvPr id="5" name="Picture 4" descr="A picture containing indoor, ceiling, long, conference room&#10;&#10;Description automatically generated">
            <a:extLst>
              <a:ext uri="{FF2B5EF4-FFF2-40B4-BE49-F238E27FC236}">
                <a16:creationId xmlns:a16="http://schemas.microsoft.com/office/drawing/2014/main" id="{44C54CCF-2AFB-2D48-8A05-161F24F245E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4293096"/>
            <a:ext cx="3606147" cy="203641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867063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dcmitype/"/>
    <ds:schemaRef ds:uri="303dbf9b-b85b-46a0-94f1-894078c07ecd"/>
    <ds:schemaRef ds:uri="http://schemas.microsoft.com/office/2006/metadata/properties"/>
    <ds:schemaRef ds:uri="http://purl.org/dc/elements/1.1/"/>
    <ds:schemaRef ds:uri="http://schemas.microsoft.com/office/2006/documentManagement/types"/>
    <ds:schemaRef ds:uri="http://purl.org/dc/terms/"/>
    <ds:schemaRef ds:uri="http://schemas.openxmlformats.org/package/2006/metadata/core-propertie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5060</Words>
  <Application>Microsoft Office PowerPoint</Application>
  <PresentationFormat>On-screen Show (4:3)</PresentationFormat>
  <Paragraphs>400</Paragraphs>
  <Slides>47</Slides>
  <Notes>31</Notes>
  <HiddenSlides>0</HiddenSlides>
  <MMClips>6</MMClips>
  <ScaleCrop>false</ScaleCrop>
  <HeadingPairs>
    <vt:vector size="6" baseType="variant">
      <vt:variant>
        <vt:lpstr>Fonts Used</vt:lpstr>
      </vt:variant>
      <vt:variant>
        <vt:i4>9</vt:i4>
      </vt:variant>
      <vt:variant>
        <vt:lpstr>Theme</vt:lpstr>
      </vt:variant>
      <vt:variant>
        <vt:i4>16</vt:i4>
      </vt:variant>
      <vt:variant>
        <vt:lpstr>Slide Titles</vt:lpstr>
      </vt:variant>
      <vt:variant>
        <vt:i4>47</vt:i4>
      </vt:variant>
    </vt:vector>
  </HeadingPairs>
  <TitlesOfParts>
    <vt:vector size="72" baseType="lpstr">
      <vt:lpstr>American Typewriter</vt:lpstr>
      <vt:lpstr>BrandonText</vt:lpstr>
      <vt:lpstr>Arial</vt:lpstr>
      <vt:lpstr>Arial Rounded MT Bold</vt:lpstr>
      <vt:lpstr>Calibri</vt:lpstr>
      <vt:lpstr>Calibri Light</vt:lpstr>
      <vt:lpstr>Freestyle Script</vt:lpstr>
      <vt:lpstr>Open Sans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8 Meetings &amp; Events</vt:lpstr>
      <vt:lpstr>Week 8 – AGENDA:</vt:lpstr>
      <vt:lpstr> Learning Outcomes </vt:lpstr>
      <vt:lpstr>Module feedback</vt:lpstr>
      <vt:lpstr>NEXT WEEK</vt:lpstr>
      <vt:lpstr>What type of events / meetings would take place in a hotel?</vt:lpstr>
      <vt:lpstr>Conferencing &amp; Banqueting at De Vere</vt:lpstr>
      <vt:lpstr>MEETINGS INCENTIVES, CONFERENCES &amp; EXHIBITIONS</vt:lpstr>
      <vt:lpstr>Meetings</vt:lpstr>
      <vt:lpstr>Incentives</vt:lpstr>
      <vt:lpstr>Conferences</vt:lpstr>
      <vt:lpstr>Conferences</vt:lpstr>
      <vt:lpstr>Exhibitions</vt:lpstr>
      <vt:lpstr>Exhibitions</vt:lpstr>
      <vt:lpstr>Why is MICE business important for hotels?</vt:lpstr>
      <vt:lpstr>Why is MICE business important for hotels?</vt:lpstr>
      <vt:lpstr>PowerPoint Presentation</vt:lpstr>
      <vt:lpstr>The  Event  Sector</vt:lpstr>
      <vt:lpstr>Events, conferencing and banqueting</vt:lpstr>
      <vt:lpstr>Comparison of characteristics</vt:lpstr>
      <vt:lpstr>Restaurant and event operations</vt:lpstr>
      <vt:lpstr>The 3 phases of the event cycle</vt:lpstr>
      <vt:lpstr>The planning phase</vt:lpstr>
      <vt:lpstr>The lead-in period</vt:lpstr>
      <vt:lpstr>Factors to consider in the planning process</vt:lpstr>
      <vt:lpstr>Events at The Four Seasons</vt:lpstr>
      <vt:lpstr>PowerPoint Presentation</vt:lpstr>
      <vt:lpstr>PowerPoint Presentation</vt:lpstr>
      <vt:lpstr>PowerPoint Presentation</vt:lpstr>
      <vt:lpstr>PowerPoint Presentation</vt:lpstr>
      <vt:lpstr>PowerPoint Presentation</vt:lpstr>
      <vt:lpstr>PowerPoint Presentation</vt:lpstr>
      <vt:lpstr> A Typical Business Meeting: What Is Needed?</vt:lpstr>
      <vt:lpstr> What is needed?</vt:lpstr>
      <vt:lpstr>Effective sales teams</vt:lpstr>
      <vt:lpstr>Sales activities include:</vt:lpstr>
      <vt:lpstr>When demand is high:</vt:lpstr>
      <vt:lpstr>Creating venue generated events: the process</vt:lpstr>
      <vt:lpstr>Event collateral</vt:lpstr>
      <vt:lpstr>Virtual Tours</vt:lpstr>
      <vt:lpstr>Technology</vt:lpstr>
      <vt:lpstr>MICE technology at events</vt:lpstr>
      <vt:lpstr>MICE jobs at a hotel level</vt:lpstr>
      <vt:lpstr>Events Assistant – What The Role Entails</vt:lpstr>
      <vt:lpstr>Event evaluation is essential </vt:lpstr>
      <vt:lpstr>PowerPoint Presentation</vt:lpstr>
      <vt:lpstr>Operating Hotel Facilities  BMIH4006  Week 8 Meetings &amp; Events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8</cp:revision>
  <dcterms:created xsi:type="dcterms:W3CDTF">2015-04-14T15:21:28Z</dcterms:created>
  <dcterms:modified xsi:type="dcterms:W3CDTF">2022-02-24T11:38:04Z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