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3"/>
  </p:notesMasterIdLst>
  <p:handoutMasterIdLst>
    <p:handoutMasterId r:id="rId24"/>
  </p:handoutMasterIdLst>
  <p:sldIdLst>
    <p:sldId id="256" r:id="rId4"/>
    <p:sldId id="258" r:id="rId5"/>
    <p:sldId id="286" r:id="rId6"/>
    <p:sldId id="287" r:id="rId7"/>
    <p:sldId id="288" r:id="rId8"/>
    <p:sldId id="296" r:id="rId9"/>
    <p:sldId id="292" r:id="rId10"/>
    <p:sldId id="293" r:id="rId11"/>
    <p:sldId id="297" r:id="rId12"/>
    <p:sldId id="294" r:id="rId13"/>
    <p:sldId id="295" r:id="rId14"/>
    <p:sldId id="298" r:id="rId15"/>
    <p:sldId id="299" r:id="rId16"/>
    <p:sldId id="300" r:id="rId17"/>
    <p:sldId id="301" r:id="rId18"/>
    <p:sldId id="302" r:id="rId19"/>
    <p:sldId id="303" r:id="rId20"/>
    <p:sldId id="304" r:id="rId21"/>
    <p:sldId id="285" r:id="rId22"/>
  </p:sldIdLst>
  <p:sldSz cx="9144000" cy="6858000" type="screen4x3"/>
  <p:notesSz cx="6797675" cy="9926638"/>
  <p:custShowLst>
    <p:custShow name="Custom Show 1" id="0">
      <p:sldLst>
        <p:sld r:id="rId4"/>
        <p:sld r:id="rId5"/>
        <p:sld r:id="rId12"/>
        <p:sld r:id="rId15"/>
        <p:sld r:id="rId16"/>
        <p:sld r:id="rId9"/>
        <p:sld r:id="rId22"/>
      </p:sldLst>
    </p:custShow>
  </p:custShow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3179" autoAdjust="0"/>
  </p:normalViewPr>
  <p:slideViewPr>
    <p:cSldViewPr>
      <p:cViewPr varScale="1">
        <p:scale>
          <a:sx n="95" d="100"/>
          <a:sy n="95" d="100"/>
        </p:scale>
        <p:origin x="2073" y="4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notesMaster" Target="notesMasters/notesMaster1.xml"/><Relationship Id="rId28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3/2/2020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41621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3/2/2020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3/2/2020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3/2/2020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3/2/2020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3/2/2020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3/2/2020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m/search?q=code+refactoring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microsoft.com/en-us/dotnet/csharp/language-reference/builtin-types/enum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microsoft.com/en-us/dotnet/csharp/language-reference/builtin-types/enum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Searching &amp; Paging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(The Model and Views)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8</a:t>
            </a:r>
            <a:r>
              <a:rPr lang="en-GB" dirty="0" smtClean="0"/>
              <a:t>: </a:t>
            </a:r>
            <a:r>
              <a:rPr lang="en-GB" dirty="0"/>
              <a:t>Application Development (</a:t>
            </a:r>
            <a:r>
              <a:rPr lang="en-GB" dirty="0" err="1" smtClean="0"/>
              <a:t>AppDevWeb</a:t>
            </a:r>
            <a:r>
              <a:rPr lang="en-GB" dirty="0" smtClean="0"/>
              <a:t>)</a:t>
            </a:r>
            <a:endParaRPr lang="en-GB" dirty="0"/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smtClean="0"/>
              <a:t>02-Mar-2020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Searching and Paging</a:t>
            </a:r>
          </a:p>
          <a:p>
            <a:r>
              <a:rPr lang="en-GB" dirty="0" smtClean="0"/>
              <a:t>Introduction to Lambda Expressions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0076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Question: Searching &amp; Paging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How do you think searching (filtering) and paging works on a website that displays lots of items e.g.:</a:t>
            </a:r>
          </a:p>
          <a:p>
            <a:pPr lvl="1"/>
            <a:r>
              <a:rPr lang="en-GB" dirty="0" smtClean="0"/>
              <a:t>Google’s search results</a:t>
            </a:r>
          </a:p>
          <a:p>
            <a:pPr lvl="1"/>
            <a:r>
              <a:rPr lang="en-GB" dirty="0" smtClean="0"/>
              <a:t>Amazon products</a:t>
            </a:r>
          </a:p>
          <a:p>
            <a:pPr lvl="1"/>
            <a:r>
              <a:rPr lang="en-GB" dirty="0" smtClean="0"/>
              <a:t>Asda/Tesco/Sainsbury’s Grocery Items</a:t>
            </a:r>
          </a:p>
          <a:p>
            <a:r>
              <a:rPr lang="en-GB" dirty="0" smtClean="0"/>
              <a:t>What features/functionality is needed?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5041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Searching (Filtering)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Search feature we will implement in Go Movies.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8640" y="2132856"/>
            <a:ext cx="7101415" cy="45939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3711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Paging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Most web pages that have lots of items to display will only display a small set at a time.</a:t>
            </a:r>
          </a:p>
          <a:p>
            <a:r>
              <a:rPr lang="en-GB" dirty="0" smtClean="0"/>
              <a:t>Users can page through the results if they are interested in viewing more items.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6121"/>
          <a:stretch/>
        </p:blipFill>
        <p:spPr>
          <a:xfrm>
            <a:off x="1346048" y="3500361"/>
            <a:ext cx="6686599" cy="33130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1977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Searching and Paging Logic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To implement searching and paging logic, you will need to write some code!</a:t>
            </a:r>
          </a:p>
          <a:p>
            <a:r>
              <a:rPr lang="en-GB" dirty="0" smtClean="0"/>
              <a:t>Searching and Paging logic in modern programming languages are commonly implemented using something known as </a:t>
            </a:r>
            <a:r>
              <a:rPr lang="en-GB" b="1" dirty="0" smtClean="0"/>
              <a:t>Lambda Expressions</a:t>
            </a:r>
            <a:r>
              <a:rPr lang="en-GB" dirty="0" smtClean="0"/>
              <a:t>.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646123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Searching and Paging View Model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You will </a:t>
            </a:r>
            <a:r>
              <a:rPr lang="en-GB" b="1" i="1" dirty="0"/>
              <a:t>need a separate model to represent the searching and paging </a:t>
            </a:r>
            <a:r>
              <a:rPr lang="en-GB" b="1" i="1" dirty="0" smtClean="0"/>
              <a:t>functionality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That is, the data that represents the search term, current page, number of records, etc.</a:t>
            </a:r>
          </a:p>
          <a:p>
            <a:r>
              <a:rPr lang="en-GB" dirty="0" smtClean="0"/>
              <a:t>This additional model is known as a view model as it is a </a:t>
            </a:r>
            <a:r>
              <a:rPr lang="en-GB" b="1" i="1" dirty="0" smtClean="0"/>
              <a:t>model </a:t>
            </a:r>
            <a:r>
              <a:rPr lang="en-GB" b="1" i="1" dirty="0"/>
              <a:t>specific to a</a:t>
            </a:r>
            <a:r>
              <a:rPr lang="en-GB" b="1" i="1" dirty="0" smtClean="0"/>
              <a:t> View</a:t>
            </a:r>
            <a:r>
              <a:rPr lang="en-GB" i="1" dirty="0" smtClean="0"/>
              <a:t> (not related to a database entity type)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2225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Searching and Paging </a:t>
            </a:r>
            <a:r>
              <a:rPr lang="en-GB" dirty="0"/>
              <a:t>View Model</a:t>
            </a:r>
            <a:br>
              <a:rPr lang="en-GB" dirty="0"/>
            </a:br>
            <a:r>
              <a:rPr lang="en-GB" sz="3100" b="1" dirty="0"/>
              <a:t>Paging: </a:t>
            </a:r>
            <a:r>
              <a:rPr lang="en-GB" sz="3100" b="1" dirty="0" err="1" smtClean="0"/>
              <a:t>BaseFilterViewModel</a:t>
            </a:r>
            <a:endParaRPr lang="en-GB" sz="3100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</a:t>
            </a:r>
            <a:r>
              <a:rPr lang="en-GB" b="1" i="1" dirty="0"/>
              <a:t>paging functionality will be the same regardless of the </a:t>
            </a:r>
            <a:r>
              <a:rPr lang="en-GB" b="1" i="1" dirty="0" smtClean="0"/>
              <a:t>model data being searched</a:t>
            </a:r>
            <a:r>
              <a:rPr lang="en-GB" dirty="0" smtClean="0"/>
              <a:t>.</a:t>
            </a:r>
            <a:endParaRPr lang="en-GB" dirty="0"/>
          </a:p>
          <a:p>
            <a:pPr lvl="1"/>
            <a:r>
              <a:rPr lang="en-GB" dirty="0" smtClean="0"/>
              <a:t>Hopefully you agree.</a:t>
            </a:r>
          </a:p>
          <a:p>
            <a:r>
              <a:rPr lang="en-GB" dirty="0" smtClean="0"/>
              <a:t>For example:</a:t>
            </a:r>
          </a:p>
          <a:p>
            <a:pPr lvl="1"/>
            <a:r>
              <a:rPr lang="en-GB" dirty="0" smtClean="0"/>
              <a:t>Jumping to page 1, 2, …</a:t>
            </a:r>
          </a:p>
          <a:p>
            <a:pPr lvl="1"/>
            <a:r>
              <a:rPr lang="en-GB" dirty="0" smtClean="0"/>
              <a:t>Jumping to previous page, or next page.</a:t>
            </a:r>
          </a:p>
          <a:p>
            <a:pPr lvl="1"/>
            <a:r>
              <a:rPr lang="en-GB" dirty="0" smtClean="0"/>
              <a:t>Changing the number of records to show per page.</a:t>
            </a:r>
          </a:p>
          <a:p>
            <a:r>
              <a:rPr lang="en-GB" dirty="0" smtClean="0"/>
              <a:t>The logic to implement this functionality is the same for any table </a:t>
            </a:r>
            <a:r>
              <a:rPr lang="en-GB" dirty="0"/>
              <a:t>(model class)</a:t>
            </a:r>
            <a:r>
              <a:rPr lang="en-GB" dirty="0" smtClean="0"/>
              <a:t>, the only thing that will change is the name of the model class.</a:t>
            </a:r>
          </a:p>
        </p:txBody>
      </p:sp>
    </p:spTree>
    <p:extLst>
      <p:ext uri="{BB962C8B-B14F-4D97-AF65-F5344CB8AC3E}">
        <p14:creationId xmlns:p14="http://schemas.microsoft.com/office/powerpoint/2010/main" val="2689856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Searching and Paging </a:t>
            </a:r>
            <a:r>
              <a:rPr lang="en-GB" dirty="0"/>
              <a:t>View Model</a:t>
            </a:r>
            <a:br>
              <a:rPr lang="en-GB" dirty="0"/>
            </a:br>
            <a:r>
              <a:rPr lang="en-GB" sz="3100" b="1" dirty="0"/>
              <a:t>Paging: </a:t>
            </a:r>
            <a:r>
              <a:rPr lang="en-GB" sz="3100" b="1" dirty="0" err="1" smtClean="0"/>
              <a:t>BaseFilterViewModel</a:t>
            </a:r>
            <a:endParaRPr lang="en-GB" sz="3100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As the </a:t>
            </a:r>
            <a:r>
              <a:rPr lang="en-GB" b="1" i="1" dirty="0"/>
              <a:t>paging functionality will be the same regardless of the </a:t>
            </a:r>
            <a:r>
              <a:rPr lang="en-GB" b="1" i="1" dirty="0" smtClean="0"/>
              <a:t>model data being searched</a:t>
            </a:r>
            <a:r>
              <a:rPr lang="en-GB" dirty="0"/>
              <a:t>:</a:t>
            </a:r>
            <a:endParaRPr lang="en-GB" dirty="0" smtClean="0"/>
          </a:p>
          <a:p>
            <a:r>
              <a:rPr lang="en-GB" dirty="0" smtClean="0"/>
              <a:t>It will be implemented as a </a:t>
            </a:r>
            <a:r>
              <a:rPr lang="en-GB" b="1" dirty="0" smtClean="0"/>
              <a:t>base class </a:t>
            </a:r>
            <a:r>
              <a:rPr lang="en-GB" dirty="0" smtClean="0"/>
              <a:t>(used to define common functionality once).</a:t>
            </a:r>
          </a:p>
          <a:p>
            <a:pPr lvl="1"/>
            <a:r>
              <a:rPr lang="en-GB" sz="2800" b="1" dirty="0" err="1" smtClean="0"/>
              <a:t>BaseFilterViewModel</a:t>
            </a:r>
            <a:endParaRPr lang="en-GB" sz="2800" b="1" dirty="0" smtClean="0"/>
          </a:p>
          <a:p>
            <a:pPr lvl="1"/>
            <a:r>
              <a:rPr lang="en-GB" sz="2800" dirty="0" smtClean="0"/>
              <a:t>(I have already implemented this for you </a:t>
            </a:r>
            <a:r>
              <a:rPr lang="en-GB" sz="2800" dirty="0" smtClean="0">
                <a:sym typeface="Wingdings" panose="05000000000000000000" pitchFamily="2" charset="2"/>
              </a:rPr>
              <a:t></a:t>
            </a:r>
            <a:r>
              <a:rPr lang="en-GB" sz="2800" dirty="0" smtClean="0"/>
              <a:t>).</a:t>
            </a:r>
            <a:endParaRPr lang="en-GB" dirty="0" smtClean="0"/>
          </a:p>
          <a:p>
            <a:r>
              <a:rPr lang="en-GB" dirty="0" smtClean="0"/>
              <a:t>Other classes will inherit (reuse) this common functionality.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1250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BaseFilterViewModel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073495395"/>
              </p:ext>
            </p:extLst>
          </p:nvPr>
        </p:nvGraphicFramePr>
        <p:xfrm>
          <a:off x="612775" y="1600200"/>
          <a:ext cx="8153400" cy="49631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015009">
                  <a:extLst>
                    <a:ext uri="{9D8B030D-6E8A-4147-A177-3AD203B41FA5}">
                      <a16:colId xmlns:a16="http://schemas.microsoft.com/office/drawing/2014/main" val="557307781"/>
                    </a:ext>
                  </a:extLst>
                </a:gridCol>
                <a:gridCol w="6138391">
                  <a:extLst>
                    <a:ext uri="{9D8B030D-6E8A-4147-A177-3AD203B41FA5}">
                      <a16:colId xmlns:a16="http://schemas.microsoft.com/office/drawing/2014/main" val="302439723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Property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Description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68749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Page Size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The number of records</a:t>
                      </a:r>
                      <a:r>
                        <a:rPr lang="en-GB" baseline="0" dirty="0" smtClean="0"/>
                        <a:t> to show per page in the current view.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562751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Page Sizes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Page size</a:t>
                      </a:r>
                      <a:r>
                        <a:rPr lang="en-GB" baseline="0" dirty="0" smtClean="0"/>
                        <a:t> options e.g. display 10, 20, or 50 records per page.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835563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Page Count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The total</a:t>
                      </a:r>
                      <a:r>
                        <a:rPr lang="en-GB" baseline="0" dirty="0" smtClean="0"/>
                        <a:t> number of pages required to display all the records in the current view.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17430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Page Number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The current page number</a:t>
                      </a:r>
                      <a:r>
                        <a:rPr lang="en-GB" baseline="0" dirty="0" smtClean="0"/>
                        <a:t> being viewed by the user.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66115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Pages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An</a:t>
                      </a:r>
                      <a:r>
                        <a:rPr lang="en-GB" baseline="0" dirty="0" smtClean="0"/>
                        <a:t> integer </a:t>
                      </a:r>
                      <a:r>
                        <a:rPr lang="en-GB" dirty="0" smtClean="0"/>
                        <a:t>array of all the page numbers required </a:t>
                      </a:r>
                      <a:r>
                        <a:rPr lang="en-GB" baseline="0" dirty="0" smtClean="0"/>
                        <a:t>to display all the records in the current view.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98036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Record Count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The total number of records</a:t>
                      </a:r>
                      <a:r>
                        <a:rPr lang="en-GB" baseline="0" dirty="0" smtClean="0"/>
                        <a:t> available for the current model after filtering has been applied, if applicable.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4689351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Skip Count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The number of records</a:t>
                      </a:r>
                      <a:r>
                        <a:rPr lang="en-GB" baseline="0" dirty="0" smtClean="0"/>
                        <a:t> to skip to display the current page of records.</a:t>
                      </a:r>
                    </a:p>
                    <a:p>
                      <a:r>
                        <a:rPr lang="en-GB" baseline="0" dirty="0" smtClean="0"/>
                        <a:t>E.g. if displaying 10 records per page and user is on page 3, skip count will be 20.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56935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405674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32381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Searching and Paging View Model</a:t>
            </a:r>
            <a:br>
              <a:rPr lang="en-GB" dirty="0"/>
            </a:br>
            <a:r>
              <a:rPr lang="en-GB" sz="3100" b="1" dirty="0" smtClean="0"/>
              <a:t>Filtering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The filtering functionality, however, will be different for each model.</a:t>
            </a:r>
          </a:p>
          <a:p>
            <a:r>
              <a:rPr lang="en-GB" dirty="0" smtClean="0"/>
              <a:t>For example, the columns available for searching in model classes (tables) will be different.</a:t>
            </a:r>
          </a:p>
          <a:p>
            <a:pPr lvl="1"/>
            <a:r>
              <a:rPr lang="en-GB" dirty="0" smtClean="0"/>
              <a:t>In the Film table, you may want to provide searching in the following columns:</a:t>
            </a:r>
          </a:p>
          <a:p>
            <a:pPr lvl="2"/>
            <a:r>
              <a:rPr lang="en-GB" dirty="0" smtClean="0"/>
              <a:t>Title, Genre, Cast,</a:t>
            </a:r>
          </a:p>
          <a:p>
            <a:pPr lvl="2"/>
            <a:r>
              <a:rPr lang="en-GB" dirty="0" smtClean="0"/>
              <a:t>Release Year, Review Rating, etc.</a:t>
            </a:r>
          </a:p>
          <a:p>
            <a:pPr lvl="1"/>
            <a:r>
              <a:rPr lang="en-GB" dirty="0" smtClean="0"/>
              <a:t>What columns will you search in the </a:t>
            </a:r>
            <a:r>
              <a:rPr lang="en-GB" dirty="0" err="1" smtClean="0"/>
              <a:t>FilmShowing</a:t>
            </a:r>
            <a:r>
              <a:rPr lang="en-GB" dirty="0" smtClean="0"/>
              <a:t> table?</a:t>
            </a:r>
          </a:p>
          <a:p>
            <a:r>
              <a:rPr lang="en-GB" dirty="0" smtClean="0"/>
              <a:t>Similarly, the sort columns will also be different.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584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Searching and Paging View Model</a:t>
            </a:r>
            <a:br>
              <a:rPr lang="en-GB" dirty="0"/>
            </a:br>
            <a:r>
              <a:rPr lang="en-GB" sz="3100" b="1" dirty="0" smtClean="0"/>
              <a:t>Filtering: </a:t>
            </a:r>
            <a:r>
              <a:rPr lang="en-GB" sz="3100" b="1" dirty="0" err="1" smtClean="0"/>
              <a:t>FilmFilterViewModel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To enable filtering on the Film table (model class), you will create a separate view model called </a:t>
            </a:r>
            <a:r>
              <a:rPr lang="en-GB" b="1" dirty="0" err="1" smtClean="0"/>
              <a:t>FilmFilterViewModel</a:t>
            </a:r>
            <a:r>
              <a:rPr lang="en-GB" dirty="0" smtClean="0"/>
              <a:t>.</a:t>
            </a:r>
          </a:p>
          <a:p>
            <a:r>
              <a:rPr lang="en-GB" dirty="0" smtClean="0"/>
              <a:t>It will </a:t>
            </a:r>
            <a:r>
              <a:rPr lang="en-GB" b="1" i="1" dirty="0" smtClean="0"/>
              <a:t>inherit from </a:t>
            </a:r>
            <a:r>
              <a:rPr lang="en-GB" b="1" i="1" dirty="0" err="1" smtClean="0"/>
              <a:t>BaseFilterViewModel</a:t>
            </a:r>
            <a:r>
              <a:rPr lang="en-GB" dirty="0" smtClean="0"/>
              <a:t> so that it includes all the paging functionality.</a:t>
            </a:r>
          </a:p>
          <a:p>
            <a:r>
              <a:rPr lang="en-GB" dirty="0" smtClean="0"/>
              <a:t>The </a:t>
            </a:r>
            <a:r>
              <a:rPr lang="en-GB" dirty="0" err="1" smtClean="0"/>
              <a:t>FilmFilterViewModel</a:t>
            </a:r>
            <a:r>
              <a:rPr lang="en-GB" dirty="0" smtClean="0"/>
              <a:t> will have some additional properties, shown on the next slide.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3753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FilmFilterViewModel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307441621"/>
              </p:ext>
            </p:extLst>
          </p:nvPr>
        </p:nvGraphicFramePr>
        <p:xfrm>
          <a:off x="612775" y="1600200"/>
          <a:ext cx="8153400" cy="26619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015009">
                  <a:extLst>
                    <a:ext uri="{9D8B030D-6E8A-4147-A177-3AD203B41FA5}">
                      <a16:colId xmlns:a16="http://schemas.microsoft.com/office/drawing/2014/main" val="557307781"/>
                    </a:ext>
                  </a:extLst>
                </a:gridCol>
                <a:gridCol w="6138391">
                  <a:extLst>
                    <a:ext uri="{9D8B030D-6E8A-4147-A177-3AD203B41FA5}">
                      <a16:colId xmlns:a16="http://schemas.microsoft.com/office/drawing/2014/main" val="302439723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Property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Description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68749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FilmFilterColumns</a:t>
                      </a:r>
                      <a:endParaRPr lang="en-GB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aseline="0" dirty="0" smtClean="0"/>
                        <a:t>For the user to specify what column to search (apply the filter criteria to).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562751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FilterSearchString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For</a:t>
                      </a:r>
                      <a:r>
                        <a:rPr lang="en-GB" baseline="0" dirty="0" smtClean="0"/>
                        <a:t> the user to specify t</a:t>
                      </a:r>
                      <a:r>
                        <a:rPr lang="en-GB" dirty="0" smtClean="0"/>
                        <a:t>he</a:t>
                      </a:r>
                      <a:r>
                        <a:rPr lang="en-GB" baseline="0" dirty="0" smtClean="0"/>
                        <a:t> search string used to filter the results returned.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835563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SortBy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For the user</a:t>
                      </a:r>
                      <a:r>
                        <a:rPr lang="en-GB" baseline="0" dirty="0" smtClean="0"/>
                        <a:t> to specify what column to sort the results returned to the view by.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17430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40567491"/>
                  </a:ext>
                </a:extLst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612648" y="5380672"/>
            <a:ext cx="796429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smtClean="0"/>
              <a:t>In hindsight, </a:t>
            </a:r>
            <a:r>
              <a:rPr lang="en-GB" i="1" dirty="0" err="1" smtClean="0"/>
              <a:t>FilterSearchString</a:t>
            </a:r>
            <a:r>
              <a:rPr lang="en-GB" i="1" dirty="0" smtClean="0"/>
              <a:t> could also be added to the </a:t>
            </a:r>
            <a:r>
              <a:rPr lang="en-GB" i="1" dirty="0" err="1" smtClean="0"/>
              <a:t>BaseFilterViewModel</a:t>
            </a:r>
            <a:r>
              <a:rPr lang="en-GB" i="1" dirty="0" smtClean="0"/>
              <a:t> as it will always be the same (this is the sort of realisation that takes place during </a:t>
            </a:r>
            <a:r>
              <a:rPr lang="en-GB" i="1" dirty="0" smtClean="0">
                <a:hlinkClick r:id="rId2"/>
              </a:rPr>
              <a:t>code refactoring</a:t>
            </a:r>
            <a:r>
              <a:rPr lang="en-GB" i="1" dirty="0" smtClean="0"/>
              <a:t>)</a:t>
            </a:r>
          </a:p>
          <a:p>
            <a:r>
              <a:rPr lang="en-GB" i="1" dirty="0" smtClean="0"/>
              <a:t>It is a simple fix for those interested – simply move the </a:t>
            </a:r>
            <a:r>
              <a:rPr lang="en-GB" i="1" dirty="0" err="1" smtClean="0"/>
              <a:t>FilterSearchString</a:t>
            </a:r>
            <a:r>
              <a:rPr lang="en-GB" i="1" dirty="0" smtClean="0"/>
              <a:t> property to the </a:t>
            </a:r>
            <a:r>
              <a:rPr lang="en-GB" i="1" dirty="0" err="1" smtClean="0"/>
              <a:t>BaseFilterViewModel</a:t>
            </a:r>
            <a:r>
              <a:rPr lang="en-GB" i="1" dirty="0" smtClean="0"/>
              <a:t> class.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566116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Enum</a:t>
            </a:r>
            <a:r>
              <a:rPr lang="en-GB" dirty="0" smtClean="0"/>
              <a:t> (Enumeration Type)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An </a:t>
            </a:r>
            <a:r>
              <a:rPr lang="en-GB" dirty="0" err="1" smtClean="0">
                <a:hlinkClick r:id="rId2"/>
              </a:rPr>
              <a:t>enum</a:t>
            </a:r>
            <a:r>
              <a:rPr lang="en-GB" dirty="0">
                <a:hlinkClick r:id="rId2"/>
              </a:rPr>
              <a:t> </a:t>
            </a:r>
            <a:r>
              <a:rPr lang="en-GB" dirty="0" smtClean="0">
                <a:hlinkClick r:id="rId2"/>
              </a:rPr>
              <a:t>(enumeration type)</a:t>
            </a:r>
            <a:r>
              <a:rPr lang="en-GB" dirty="0" smtClean="0"/>
              <a:t> is a value type that defines </a:t>
            </a:r>
            <a:r>
              <a:rPr lang="en-GB" b="1" i="1" dirty="0" smtClean="0"/>
              <a:t>a type that has a fixed, limited set of values</a:t>
            </a:r>
            <a:r>
              <a:rPr lang="en-GB" dirty="0" smtClean="0"/>
              <a:t>.</a:t>
            </a:r>
          </a:p>
          <a:p>
            <a:r>
              <a:rPr lang="en-GB" dirty="0" smtClean="0"/>
              <a:t>For example, if you think of the days of the week, there can only ever be seven days: Sunday, Monday, …, Saturday.</a:t>
            </a:r>
          </a:p>
          <a:p>
            <a:r>
              <a:rPr lang="en-GB" dirty="0" smtClean="0"/>
              <a:t>You can use an </a:t>
            </a:r>
            <a:r>
              <a:rPr lang="en-GB" dirty="0" err="1" smtClean="0"/>
              <a:t>enum</a:t>
            </a:r>
            <a:r>
              <a:rPr lang="en-GB" dirty="0" smtClean="0"/>
              <a:t> to define this type.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165384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Enum</a:t>
            </a:r>
            <a:r>
              <a:rPr lang="en-GB" dirty="0" smtClean="0"/>
              <a:t> (Enumeration Type)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An </a:t>
            </a:r>
            <a:r>
              <a:rPr lang="en-GB" dirty="0" err="1" smtClean="0">
                <a:hlinkClick r:id="rId2"/>
              </a:rPr>
              <a:t>enum</a:t>
            </a:r>
            <a:r>
              <a:rPr lang="en-GB" dirty="0">
                <a:hlinkClick r:id="rId2"/>
              </a:rPr>
              <a:t> </a:t>
            </a:r>
            <a:r>
              <a:rPr lang="en-GB" dirty="0" smtClean="0">
                <a:hlinkClick r:id="rId2"/>
              </a:rPr>
              <a:t>(enumeration type)</a:t>
            </a:r>
            <a:r>
              <a:rPr lang="en-GB" dirty="0" smtClean="0"/>
              <a:t> is defined using the </a:t>
            </a:r>
            <a:r>
              <a:rPr lang="en-GB" b="1" dirty="0" err="1" smtClean="0"/>
              <a:t>enum</a:t>
            </a:r>
            <a:r>
              <a:rPr lang="en-GB" dirty="0" smtClean="0"/>
              <a:t> keyword.</a:t>
            </a:r>
          </a:p>
          <a:p>
            <a:r>
              <a:rPr lang="en-GB" dirty="0" smtClean="0"/>
              <a:t>You specify the names of the </a:t>
            </a:r>
            <a:r>
              <a:rPr lang="en-GB" dirty="0" err="1" smtClean="0"/>
              <a:t>enum</a:t>
            </a:r>
            <a:r>
              <a:rPr lang="en-GB" dirty="0" smtClean="0"/>
              <a:t> members (values) inside the curly braces { … }.</a:t>
            </a:r>
          </a:p>
          <a:p>
            <a:pPr lvl="1"/>
            <a:r>
              <a:rPr lang="en-GB" dirty="0" smtClean="0"/>
              <a:t>Names follow the normal rules for variable names and cannot have spaces in them.</a:t>
            </a:r>
          </a:p>
          <a:p>
            <a:pPr lvl="1"/>
            <a:r>
              <a:rPr lang="en-GB" dirty="0" smtClean="0"/>
              <a:t>Each item is associated with a constant integer value.</a:t>
            </a:r>
          </a:p>
          <a:p>
            <a:pPr lvl="2"/>
            <a:r>
              <a:rPr lang="en-GB" dirty="0" smtClean="0"/>
              <a:t>The first item is usually zero (0)</a:t>
            </a:r>
          </a:p>
          <a:p>
            <a:pPr lvl="2"/>
            <a:r>
              <a:rPr lang="en-GB" dirty="0" smtClean="0"/>
              <a:t>The other items increase by one</a:t>
            </a:r>
          </a:p>
          <a:p>
            <a:pPr lvl="2"/>
            <a:r>
              <a:rPr lang="en-GB" dirty="0" smtClean="0"/>
              <a:t>You can also change these default integer values</a:t>
            </a:r>
          </a:p>
        </p:txBody>
      </p:sp>
    </p:spTree>
    <p:extLst>
      <p:ext uri="{BB962C8B-B14F-4D97-AF65-F5344CB8AC3E}">
        <p14:creationId xmlns:p14="http://schemas.microsoft.com/office/powerpoint/2010/main" val="1659023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Enum</a:t>
            </a:r>
            <a:r>
              <a:rPr lang="en-GB" dirty="0" smtClean="0"/>
              <a:t> (Enumeration Type)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The following defines an example </a:t>
            </a:r>
            <a:r>
              <a:rPr lang="en-GB" dirty="0" err="1" smtClean="0"/>
              <a:t>enum</a:t>
            </a:r>
            <a:r>
              <a:rPr lang="en-GB" dirty="0" smtClean="0"/>
              <a:t> for the days of the week:</a:t>
            </a:r>
            <a:endParaRPr lang="en-GB" dirty="0"/>
          </a:p>
          <a:p>
            <a:pPr marL="320040" lvl="1" indent="0">
              <a:buNone/>
            </a:pPr>
            <a:r>
              <a:rPr lang="en-GB" sz="2100" dirty="0" err="1">
                <a:solidFill>
                  <a:srgbClr val="0000FF"/>
                </a:solidFill>
                <a:latin typeface="Consolas" panose="020B0609020204030204" pitchFamily="49" charset="0"/>
              </a:rPr>
              <a:t>enum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smtClean="0">
                <a:solidFill>
                  <a:srgbClr val="2B91AF"/>
                </a:solidFill>
                <a:latin typeface="Consolas" panose="020B0609020204030204" pitchFamily="49" charset="0"/>
              </a:rPr>
              <a:t>Days</a:t>
            </a:r>
            <a:endParaRPr lang="en-GB" sz="2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320040" lvl="1" indent="0">
              <a:buNone/>
            </a:pP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1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Sunday,</a:t>
            </a:r>
            <a:endParaRPr lang="en-GB" sz="2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1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Monday,</a:t>
            </a:r>
            <a:endParaRPr lang="en-GB" sz="2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1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Tuesday,</a:t>
            </a:r>
            <a:endParaRPr lang="en-GB" sz="2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1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Wednesday,</a:t>
            </a:r>
          </a:p>
          <a:p>
            <a:pPr marL="320040" lvl="1" indent="0">
              <a:buNone/>
            </a:pP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 </a:t>
            </a:r>
            <a:r>
              <a:rPr lang="en-GB" sz="21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Thursday,</a:t>
            </a:r>
          </a:p>
          <a:p>
            <a:pPr marL="320040" lvl="1" indent="0">
              <a:buNone/>
            </a:pP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Friday,</a:t>
            </a:r>
          </a:p>
          <a:p>
            <a:pPr marL="320040" lvl="1" indent="0">
              <a:buNone/>
            </a:pP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Saturday</a:t>
            </a:r>
            <a:endParaRPr lang="en-GB" sz="2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9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3276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Enum</a:t>
            </a:r>
            <a:r>
              <a:rPr lang="en-GB" dirty="0" smtClean="0"/>
              <a:t> (Enumeration Type)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following defines an example </a:t>
            </a:r>
            <a:r>
              <a:rPr lang="en-GB" dirty="0" err="1" smtClean="0"/>
              <a:t>enum</a:t>
            </a:r>
            <a:r>
              <a:rPr lang="en-GB" dirty="0" smtClean="0"/>
              <a:t> for the </a:t>
            </a:r>
            <a:r>
              <a:rPr lang="en-GB" dirty="0" err="1" smtClean="0"/>
              <a:t>the</a:t>
            </a:r>
            <a:r>
              <a:rPr lang="en-GB" dirty="0" smtClean="0"/>
              <a:t> seasons of the year:</a:t>
            </a:r>
            <a:endParaRPr lang="en-GB" dirty="0"/>
          </a:p>
          <a:p>
            <a:pPr marL="320040" lvl="1" indent="0">
              <a:buNone/>
            </a:pPr>
            <a:r>
              <a:rPr lang="en-GB" sz="2100" dirty="0" err="1">
                <a:solidFill>
                  <a:srgbClr val="0000FF"/>
                </a:solidFill>
                <a:latin typeface="Consolas" panose="020B0609020204030204" pitchFamily="49" charset="0"/>
              </a:rPr>
              <a:t>enum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smtClean="0">
                <a:solidFill>
                  <a:srgbClr val="2B91AF"/>
                </a:solidFill>
                <a:latin typeface="Consolas" panose="020B0609020204030204" pitchFamily="49" charset="0"/>
              </a:rPr>
              <a:t>Days</a:t>
            </a:r>
            <a:endParaRPr lang="en-GB" sz="2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320040" lvl="1" indent="0">
              <a:buNone/>
            </a:pP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1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Spring,</a:t>
            </a:r>
            <a:endParaRPr lang="en-GB" sz="2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1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Summer,</a:t>
            </a:r>
            <a:endParaRPr lang="en-GB" sz="2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1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Autumn,</a:t>
            </a:r>
            <a:endParaRPr lang="en-GB" sz="2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1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Winter</a:t>
            </a:r>
          </a:p>
          <a:p>
            <a:pPr marL="320040" lvl="1" indent="0">
              <a:buNone/>
            </a:pPr>
            <a:r>
              <a:rPr lang="en-GB" sz="21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9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1952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Enum</a:t>
            </a:r>
            <a:r>
              <a:rPr lang="en-GB" dirty="0" smtClean="0"/>
              <a:t> (Enumeration Type)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The following defines an example </a:t>
            </a:r>
            <a:r>
              <a:rPr lang="en-GB" dirty="0" err="1" smtClean="0"/>
              <a:t>enum</a:t>
            </a:r>
            <a:r>
              <a:rPr lang="en-GB" dirty="0" smtClean="0"/>
              <a:t> for different age ratings and specifies the constant value for each one:</a:t>
            </a:r>
            <a:endParaRPr lang="en-GB" dirty="0"/>
          </a:p>
          <a:p>
            <a:pPr marL="320040" lvl="1" indent="0">
              <a:buNone/>
            </a:pPr>
            <a:r>
              <a:rPr lang="en-GB" sz="2100" dirty="0" err="1">
                <a:solidFill>
                  <a:srgbClr val="0000FF"/>
                </a:solidFill>
                <a:latin typeface="Consolas" panose="020B0609020204030204" pitchFamily="49" charset="0"/>
              </a:rPr>
              <a:t>enum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AgeRatings</a:t>
            </a:r>
            <a:endParaRPr lang="en-GB" sz="2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320040" lvl="1" indent="0">
              <a:buNone/>
            </a:pP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1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RatingTBC</a:t>
            </a:r>
            <a:r>
              <a:rPr lang="en-GB" sz="21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= 0,</a:t>
            </a:r>
            <a:endParaRPr lang="en-GB" sz="2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1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RatingU</a:t>
            </a:r>
            <a:r>
              <a:rPr lang="en-GB" sz="21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= 1,</a:t>
            </a:r>
            <a:endParaRPr lang="en-GB" sz="2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1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RatingPG</a:t>
            </a:r>
            <a:r>
              <a:rPr lang="en-GB" sz="21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= 2,</a:t>
            </a:r>
            <a:endParaRPr lang="en-GB" sz="2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1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Rating12 = 3,</a:t>
            </a:r>
          </a:p>
          <a:p>
            <a:pPr marL="320040" lvl="1" indent="0">
              <a:buNone/>
            </a:pP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Rating12A = 4,</a:t>
            </a:r>
          </a:p>
          <a:p>
            <a:pPr marL="320040" lvl="1" indent="0">
              <a:buNone/>
            </a:pP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Rating15 = 5,</a:t>
            </a:r>
          </a:p>
          <a:p>
            <a:pPr marL="320040" lvl="1" indent="0">
              <a:buNone/>
            </a:pP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Rating18 = 6</a:t>
            </a:r>
          </a:p>
          <a:p>
            <a:pPr marL="320040" lvl="1" indent="0">
              <a:buNone/>
            </a:pPr>
            <a:r>
              <a:rPr lang="en-GB" sz="21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900" dirty="0" smtClean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12648" y="5949280"/>
            <a:ext cx="79072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smtClean="0"/>
              <a:t>Notice that I have prefixed each rating with the word “Rating” because I cannot start a variable name or </a:t>
            </a:r>
            <a:r>
              <a:rPr lang="en-GB" i="1" dirty="0" err="1" smtClean="0"/>
              <a:t>enum</a:t>
            </a:r>
            <a:r>
              <a:rPr lang="en-GB" i="1" dirty="0" smtClean="0"/>
              <a:t> name with a number.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079213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67358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20514</TotalTime>
  <Words>1096</Words>
  <Application>Microsoft Office PowerPoint</Application>
  <PresentationFormat>On-screen Show (4:3)</PresentationFormat>
  <Paragraphs>130</Paragraphs>
  <Slides>19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  <vt:variant>
        <vt:lpstr>Custom Shows</vt:lpstr>
      </vt:variant>
      <vt:variant>
        <vt:i4>1</vt:i4>
      </vt:variant>
    </vt:vector>
  </HeadingPairs>
  <TitlesOfParts>
    <vt:vector size="26" baseType="lpstr">
      <vt:lpstr>Calibri</vt:lpstr>
      <vt:lpstr>Cambria</vt:lpstr>
      <vt:lpstr>Consolas</vt:lpstr>
      <vt:lpstr>Wingdings</vt:lpstr>
      <vt:lpstr>Wingdings 2</vt:lpstr>
      <vt:lpstr>Median</vt:lpstr>
      <vt:lpstr>Searching &amp; Paging (The Model and Views)</vt:lpstr>
      <vt:lpstr>Today’s Lecture</vt:lpstr>
      <vt:lpstr>Question: Searching &amp; Paging</vt:lpstr>
      <vt:lpstr>Searching (Filtering)</vt:lpstr>
      <vt:lpstr>Paging</vt:lpstr>
      <vt:lpstr>Searching and Paging Logic</vt:lpstr>
      <vt:lpstr>Searching and Paging View Model</vt:lpstr>
      <vt:lpstr>Searching and Paging View Model Paging: BaseFilterViewModel</vt:lpstr>
      <vt:lpstr>Searching and Paging View Model Paging: BaseFilterViewModel</vt:lpstr>
      <vt:lpstr>BaseFilterViewModel</vt:lpstr>
      <vt:lpstr>Searching and Paging View Model Filtering</vt:lpstr>
      <vt:lpstr>Searching and Paging View Model Filtering: FilmFilterViewModel</vt:lpstr>
      <vt:lpstr>FilmFilterViewModel</vt:lpstr>
      <vt:lpstr>Enum (Enumeration Type)</vt:lpstr>
      <vt:lpstr>Enum (Enumeration Type)</vt:lpstr>
      <vt:lpstr>Enum (Enumeration Type) Example</vt:lpstr>
      <vt:lpstr>Enum (Enumeration Type) Example</vt:lpstr>
      <vt:lpstr>Enum (Enumeration Type) Example</vt:lpstr>
      <vt:lpstr>Lab Exercise</vt:lpstr>
      <vt:lpstr>Custom Show 1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2039</cp:revision>
  <cp:lastPrinted>2014-09-29T16:21:25Z</cp:lastPrinted>
  <dcterms:created xsi:type="dcterms:W3CDTF">2013-09-18T07:00:31Z</dcterms:created>
  <dcterms:modified xsi:type="dcterms:W3CDTF">2020-03-02T12:50:20Z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