
<file path=[Content_Types].xml><?xml version="1.0" encoding="utf-8"?>
<Types xmlns="http://schemas.openxmlformats.org/package/2006/content-types">
  <Default Extension="png" ContentType="image/png"/>
  <Default Extension="bin" ContentType="application/vnd.ms-office.activeX"/>
  <Default Extension="m4a" ContentType="audio/mp4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activeX/activeX1.xml" ContentType="application/vnd.ms-office.activeX+xml"/>
  <Override PartName="/ppt/activeX/activeX2.xml" ContentType="application/vnd.ms-office.activeX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3" r:id="rId10"/>
    <p:sldId id="266" r:id="rId11"/>
    <p:sldId id="267" r:id="rId12"/>
    <p:sldId id="275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6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8" autoAdjust="0"/>
    <p:restoredTop sz="94660"/>
  </p:normalViewPr>
  <p:slideViewPr>
    <p:cSldViewPr snapToGrid="0">
      <p:cViewPr varScale="1">
        <p:scale>
          <a:sx n="63" d="100"/>
          <a:sy n="63" d="100"/>
        </p:scale>
        <p:origin x="317" y="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83" d="100"/>
          <a:sy n="83" d="100"/>
        </p:scale>
        <p:origin x="1440" y="-991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activeX1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580A73-547B-44ED-83F4-6C72EE48992A}" type="doc">
      <dgm:prSet loTypeId="urn:microsoft.com/office/officeart/2005/8/layout/arrow5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85CD9DE-258B-4697-A6D5-C6B571C26690}">
      <dgm:prSet phldrT="[Text]"/>
      <dgm:spPr/>
      <dgm:t>
        <a:bodyPr/>
        <a:lstStyle/>
        <a:p>
          <a:r>
            <a:rPr lang="en-US" dirty="0" err="1" smtClean="0"/>
            <a:t>Athrawon</a:t>
          </a:r>
          <a:endParaRPr lang="en-US" dirty="0"/>
        </a:p>
      </dgm:t>
    </dgm:pt>
    <dgm:pt modelId="{0A30643F-3EA8-4A11-809B-7F22D0A16156}" type="parTrans" cxnId="{D1AF1F8B-B368-4463-A569-176C1FD45071}">
      <dgm:prSet/>
      <dgm:spPr/>
      <dgm:t>
        <a:bodyPr/>
        <a:lstStyle/>
        <a:p>
          <a:endParaRPr lang="en-US"/>
        </a:p>
      </dgm:t>
    </dgm:pt>
    <dgm:pt modelId="{6B08DBB2-120A-439A-B466-F11A93E6B7F6}" type="sibTrans" cxnId="{D1AF1F8B-B368-4463-A569-176C1FD45071}">
      <dgm:prSet/>
      <dgm:spPr/>
      <dgm:t>
        <a:bodyPr/>
        <a:lstStyle/>
        <a:p>
          <a:endParaRPr lang="en-US"/>
        </a:p>
      </dgm:t>
    </dgm:pt>
    <dgm:pt modelId="{F3F774CD-51E4-4AB0-ACCC-EB80C15BC522}">
      <dgm:prSet phldrT="[Text]"/>
      <dgm:spPr/>
      <dgm:t>
        <a:bodyPr/>
        <a:lstStyle/>
        <a:p>
          <a:r>
            <a:rPr lang="en-US" dirty="0" err="1" smtClean="0"/>
            <a:t>Disgyblion</a:t>
          </a:r>
          <a:endParaRPr lang="en-US" dirty="0"/>
        </a:p>
      </dgm:t>
    </dgm:pt>
    <dgm:pt modelId="{4DBAD506-BB6F-4D17-ABE5-895AC55F3D13}" type="parTrans" cxnId="{D14600DA-C347-410A-8627-3F9E5B8B74A5}">
      <dgm:prSet/>
      <dgm:spPr/>
      <dgm:t>
        <a:bodyPr/>
        <a:lstStyle/>
        <a:p>
          <a:endParaRPr lang="en-US"/>
        </a:p>
      </dgm:t>
    </dgm:pt>
    <dgm:pt modelId="{5A80F99A-D96A-403C-8C71-C8CE4A9AABB7}" type="sibTrans" cxnId="{D14600DA-C347-410A-8627-3F9E5B8B74A5}">
      <dgm:prSet/>
      <dgm:spPr/>
      <dgm:t>
        <a:bodyPr/>
        <a:lstStyle/>
        <a:p>
          <a:endParaRPr lang="en-US"/>
        </a:p>
      </dgm:t>
    </dgm:pt>
    <dgm:pt modelId="{6D28BE0F-7366-49D8-9BE2-7FBFD2F3110E}" type="pres">
      <dgm:prSet presAssocID="{D6580A73-547B-44ED-83F4-6C72EE48992A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B147B69-02BB-4E69-9659-BB560FEA6943}" type="pres">
      <dgm:prSet presAssocID="{385CD9DE-258B-4697-A6D5-C6B571C26690}" presName="arrow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CCDD61C-41A3-4283-BA94-480C3238A6DB}" type="pres">
      <dgm:prSet presAssocID="{F3F774CD-51E4-4AB0-ACCC-EB80C15BC522}" presName="arrow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14600DA-C347-410A-8627-3F9E5B8B74A5}" srcId="{D6580A73-547B-44ED-83F4-6C72EE48992A}" destId="{F3F774CD-51E4-4AB0-ACCC-EB80C15BC522}" srcOrd="1" destOrd="0" parTransId="{4DBAD506-BB6F-4D17-ABE5-895AC55F3D13}" sibTransId="{5A80F99A-D96A-403C-8C71-C8CE4A9AABB7}"/>
    <dgm:cxn modelId="{C6C621AB-4D09-40E4-AE4A-D333CD38CAB1}" type="presOf" srcId="{F3F774CD-51E4-4AB0-ACCC-EB80C15BC522}" destId="{2CCDD61C-41A3-4283-BA94-480C3238A6DB}" srcOrd="0" destOrd="0" presId="urn:microsoft.com/office/officeart/2005/8/layout/arrow5"/>
    <dgm:cxn modelId="{C67DB840-B748-406B-B7D5-2EC69256FD88}" type="presOf" srcId="{D6580A73-547B-44ED-83F4-6C72EE48992A}" destId="{6D28BE0F-7366-49D8-9BE2-7FBFD2F3110E}" srcOrd="0" destOrd="0" presId="urn:microsoft.com/office/officeart/2005/8/layout/arrow5"/>
    <dgm:cxn modelId="{D1AF1F8B-B368-4463-A569-176C1FD45071}" srcId="{D6580A73-547B-44ED-83F4-6C72EE48992A}" destId="{385CD9DE-258B-4697-A6D5-C6B571C26690}" srcOrd="0" destOrd="0" parTransId="{0A30643F-3EA8-4A11-809B-7F22D0A16156}" sibTransId="{6B08DBB2-120A-439A-B466-F11A93E6B7F6}"/>
    <dgm:cxn modelId="{B88319D6-6A6C-4C2C-9D04-80B4B13A8075}" type="presOf" srcId="{385CD9DE-258B-4697-A6D5-C6B571C26690}" destId="{EB147B69-02BB-4E69-9659-BB560FEA6943}" srcOrd="0" destOrd="0" presId="urn:microsoft.com/office/officeart/2005/8/layout/arrow5"/>
    <dgm:cxn modelId="{098645DD-DDEA-4942-A7AF-54D7B2A378AD}" type="presParOf" srcId="{6D28BE0F-7366-49D8-9BE2-7FBFD2F3110E}" destId="{EB147B69-02BB-4E69-9659-BB560FEA6943}" srcOrd="0" destOrd="0" presId="urn:microsoft.com/office/officeart/2005/8/layout/arrow5"/>
    <dgm:cxn modelId="{5451795D-5852-483C-A2F7-21D82074052F}" type="presParOf" srcId="{6D28BE0F-7366-49D8-9BE2-7FBFD2F3110E}" destId="{2CCDD61C-41A3-4283-BA94-480C3238A6DB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147B69-02BB-4E69-9659-BB560FEA6943}">
      <dsp:nvSpPr>
        <dsp:cNvPr id="0" name=""/>
        <dsp:cNvSpPr/>
      </dsp:nvSpPr>
      <dsp:spPr>
        <a:xfrm rot="16200000">
          <a:off x="1763" y="744802"/>
          <a:ext cx="3929062" cy="3929062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8704" tIns="298704" rIns="298704" bIns="298704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200" kern="1200" dirty="0" err="1" smtClean="0"/>
            <a:t>Athrawon</a:t>
          </a:r>
          <a:endParaRPr lang="en-US" sz="4200" kern="1200" dirty="0"/>
        </a:p>
      </dsp:txBody>
      <dsp:txXfrm rot="5400000">
        <a:off x="1764" y="1727067"/>
        <a:ext cx="3241476" cy="1964531"/>
      </dsp:txXfrm>
    </dsp:sp>
    <dsp:sp modelId="{2CCDD61C-41A3-4283-BA94-480C3238A6DB}">
      <dsp:nvSpPr>
        <dsp:cNvPr id="0" name=""/>
        <dsp:cNvSpPr/>
      </dsp:nvSpPr>
      <dsp:spPr>
        <a:xfrm rot="5400000">
          <a:off x="4197174" y="744802"/>
          <a:ext cx="3929062" cy="3929062"/>
        </a:xfrm>
        <a:prstGeom prst="downArrow">
          <a:avLst>
            <a:gd name="adj1" fmla="val 50000"/>
            <a:gd name="adj2" fmla="val 3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8704" tIns="298704" rIns="298704" bIns="298704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200" kern="1200" dirty="0" err="1" smtClean="0"/>
            <a:t>Disgyblion</a:t>
          </a:r>
          <a:endParaRPr lang="en-US" sz="4200" kern="1200" dirty="0"/>
        </a:p>
      </dsp:txBody>
      <dsp:txXfrm rot="-5400000">
        <a:off x="4884761" y="1727068"/>
        <a:ext cx="3241476" cy="19645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D8DACA-B2E2-49D6-99F2-7E5ABA97EA17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6A750C-A6D7-42E0-8AD0-654EC4AF3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225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pendent.co.uk/news/education/education-news/sex-education-class-school-wales-lgbt-religious-studies-parents-lessons-a9296026.html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walesonline.co.uk/news/wales-news/sex-education-religion-parents-wales-17602761" TargetMode="External"/><Relationship Id="rId4" Type="http://schemas.openxmlformats.org/officeDocument/2006/relationships/hyperlink" Target="https://www.walesonline.co.uk/news/education/sex-education-wales-schools-reform-16571495" TargetMode="Externa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6A750C-A6D7-42E0-8AD0-654EC4AF333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3311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https://www.independent.co.uk/news/education/education-news/sex-education-class-school-wales-lgbt-religious-studies-parents-lessons-a9296026.html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r>
              <a:rPr lang="en-GB" dirty="0" smtClean="0">
                <a:hlinkClick r:id="rId4"/>
              </a:rPr>
              <a:t>https://www.walesonline.co.uk/news/education/sex-education-wales-schools-reform-16571495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>
                <a:hlinkClick r:id="rId5"/>
              </a:rPr>
              <a:t>https://www.walesonline.co.uk/news/wales-news/sex-education-religion-parents-wales-17602761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r>
              <a:rPr lang="en-GB" dirty="0" smtClean="0"/>
              <a:t>After reading these articles, consider arguments for and against making SRE compulsory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6A750C-A6D7-42E0-8AD0-654EC4AF333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6481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1. GWIR</a:t>
            </a:r>
          </a:p>
          <a:p>
            <a:r>
              <a:rPr lang="en-GB" dirty="0" smtClean="0"/>
              <a:t>2. ANWIR</a:t>
            </a:r>
          </a:p>
          <a:p>
            <a:r>
              <a:rPr lang="en-GB" dirty="0" smtClean="0"/>
              <a:t>3. GWIR</a:t>
            </a:r>
          </a:p>
          <a:p>
            <a:r>
              <a:rPr lang="en-GB" dirty="0" smtClean="0"/>
              <a:t>4. GWIR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6A750C-A6D7-42E0-8AD0-654EC4AF333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7750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1.m4a"/><Relationship Id="rId1" Type="http://schemas.openxmlformats.org/officeDocument/2006/relationships/audio" Target="NULL" TargetMode="External"/><Relationship Id="rId6" Type="http://schemas.openxmlformats.org/officeDocument/2006/relationships/image" Target="../media/image1.png"/><Relationship Id="rId5" Type="http://schemas.openxmlformats.org/officeDocument/2006/relationships/hyperlink" Target="mailto:n.ryder@uwtsd.ac.uk" TargetMode="Externa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7.m4a"/><Relationship Id="rId7" Type="http://schemas.openxmlformats.org/officeDocument/2006/relationships/image" Target="../media/image1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emf"/><Relationship Id="rId5" Type="http://schemas.openxmlformats.org/officeDocument/2006/relationships/slideLayout" Target="../slideLayouts/slideLayout6.xml"/><Relationship Id="rId4" Type="http://schemas.openxmlformats.org/officeDocument/2006/relationships/audio" Target="../media/media7.m4a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.png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8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consultations/2019-02/relationships-and-sexuality-education-in-schools-guidance.pdf" TargetMode="External"/><Relationship Id="rId2" Type="http://schemas.openxmlformats.org/officeDocument/2006/relationships/hyperlink" Target="https://hwb.gov.wales/cwricwlwm-i-gymru/cynllunio-eich-cwricwlwm/themau-trawsgwricwlaidd-ar-gyfer-cynllunio-eich-cwricwlwm/#relationships-and-sexuality-education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audio" Target="../media/media12.m4a"/><Relationship Id="rId7" Type="http://schemas.openxmlformats.org/officeDocument/2006/relationships/notesSlide" Target="../notesSlides/notesSlide3.xml"/><Relationship Id="rId2" Type="http://schemas.microsoft.com/office/2007/relationships/media" Target="../media/media12.m4a"/><Relationship Id="rId1" Type="http://schemas.openxmlformats.org/officeDocument/2006/relationships/vmlDrawing" Target="../drawings/vmlDrawing1.vml"/><Relationship Id="rId6" Type="http://schemas.openxmlformats.org/officeDocument/2006/relationships/slideLayout" Target="../slideLayouts/slideLayout2.xml"/><Relationship Id="rId5" Type="http://schemas.openxmlformats.org/officeDocument/2006/relationships/control" Target="../activeX/activeX2.xml"/><Relationship Id="rId4" Type="http://schemas.openxmlformats.org/officeDocument/2006/relationships/control" Target="../activeX/activeX1.xml"/><Relationship Id="rId9" Type="http://schemas.openxmlformats.org/officeDocument/2006/relationships/image" Target="../media/image10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1.png"/><Relationship Id="rId5" Type="http://schemas.openxmlformats.org/officeDocument/2006/relationships/image" Target="../media/image12.jpeg"/><Relationship Id="rId4" Type="http://schemas.openxmlformats.org/officeDocument/2006/relationships/hyperlink" Target="https://www.youtube.com/watch?v=ppLFce5uZ3I&amp;t=165s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1.png"/><Relationship Id="rId4" Type="http://schemas.openxmlformats.org/officeDocument/2006/relationships/image" Target="../media/image13.gi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1.png"/><Relationship Id="rId5" Type="http://schemas.openxmlformats.org/officeDocument/2006/relationships/hyperlink" Target="https://developingchild.harvard.edu/wp-content/uploads/2004/04/Young-Children-Develop-in-an-Environment-of-Relationships.pdf" TargetMode="External"/><Relationship Id="rId4" Type="http://schemas.openxmlformats.org/officeDocument/2006/relationships/hyperlink" Target="https://journals.sagepub.com/doi/pdf/10.1177/089202061244570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Cydberthnasau</a:t>
            </a:r>
            <a:r>
              <a:rPr lang="en-GB" dirty="0" smtClean="0"/>
              <a:t> a </a:t>
            </a:r>
            <a:r>
              <a:rPr lang="en-GB" dirty="0" err="1" smtClean="0"/>
              <a:t>Damcaniaethau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ECAD5007C</a:t>
            </a:r>
          </a:p>
          <a:p>
            <a:r>
              <a:rPr lang="en-GB" dirty="0" smtClean="0"/>
              <a:t>04/02/21</a:t>
            </a:r>
          </a:p>
          <a:p>
            <a:r>
              <a:rPr lang="en-GB" dirty="0" smtClean="0">
                <a:hlinkClick r:id="rId5"/>
              </a:rPr>
              <a:t>n.ryder@uwtsd.ac.uk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3464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082213" y="835025"/>
            <a:ext cx="922338" cy="922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3022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4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NODAU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1" dirty="0" err="1"/>
              <a:t>Erbyn</a:t>
            </a:r>
            <a:r>
              <a:rPr lang="en-GB" sz="2400" b="1" dirty="0"/>
              <a:t> </a:t>
            </a:r>
            <a:r>
              <a:rPr lang="en-GB" sz="2400" b="1" dirty="0" err="1"/>
              <a:t>diwedd</a:t>
            </a:r>
            <a:r>
              <a:rPr lang="en-GB" sz="2400" b="1" dirty="0"/>
              <a:t> y </a:t>
            </a:r>
            <a:r>
              <a:rPr lang="en-GB" sz="2400" b="1" dirty="0" err="1"/>
              <a:t>sesiwn</a:t>
            </a:r>
            <a:r>
              <a:rPr lang="en-GB" sz="2400" b="1" dirty="0"/>
              <a:t> hon </a:t>
            </a:r>
            <a:r>
              <a:rPr lang="en-GB" sz="2400" b="1" dirty="0" err="1"/>
              <a:t>byddwch</a:t>
            </a:r>
            <a:r>
              <a:rPr lang="en-GB" sz="2400" b="1" dirty="0"/>
              <a:t> </a:t>
            </a:r>
            <a:r>
              <a:rPr lang="en-GB" sz="2400" b="1" dirty="0" err="1"/>
              <a:t>yn</a:t>
            </a:r>
            <a:r>
              <a:rPr lang="en-GB" sz="2400" b="1" dirty="0"/>
              <a:t> </a:t>
            </a:r>
            <a:r>
              <a:rPr lang="en-GB" sz="2400" b="1" dirty="0" err="1"/>
              <a:t>gallu</a:t>
            </a:r>
            <a:r>
              <a:rPr lang="en-GB" sz="2400" b="1" dirty="0"/>
              <a:t> </a:t>
            </a:r>
            <a:r>
              <a:rPr lang="en-GB" sz="2400" b="1" dirty="0" err="1"/>
              <a:t>esbonio'r</a:t>
            </a:r>
            <a:r>
              <a:rPr lang="en-GB" sz="2400" b="1" dirty="0"/>
              <a:t> </a:t>
            </a:r>
            <a:r>
              <a:rPr lang="en-GB" sz="2400" b="1" dirty="0" err="1"/>
              <a:t>canlynol</a:t>
            </a:r>
            <a:r>
              <a:rPr lang="en-GB" sz="2400" b="1" dirty="0"/>
              <a:t>:</a:t>
            </a:r>
          </a:p>
          <a:p>
            <a:r>
              <a:rPr lang="en-GB" sz="2400" dirty="0" err="1" smtClean="0"/>
              <a:t>Cydberthnasau</a:t>
            </a:r>
            <a:r>
              <a:rPr lang="en-GB" sz="2400" dirty="0" smtClean="0"/>
              <a:t> </a:t>
            </a:r>
            <a:r>
              <a:rPr lang="en-GB" sz="2400" dirty="0"/>
              <a:t>o </a:t>
            </a:r>
            <a:r>
              <a:rPr lang="en-GB" sz="2400" dirty="0" err="1"/>
              <a:t>fewn</a:t>
            </a:r>
            <a:r>
              <a:rPr lang="en-GB" sz="2400" dirty="0"/>
              <a:t> </a:t>
            </a:r>
            <a:r>
              <a:rPr lang="en-GB" sz="2400" dirty="0" err="1" smtClean="0"/>
              <a:t>Cwricwlwm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/>
              <a:t>G</a:t>
            </a:r>
            <a:r>
              <a:rPr lang="en-GB" sz="2400" dirty="0" err="1" smtClean="0"/>
              <a:t>ymru</a:t>
            </a:r>
            <a:r>
              <a:rPr lang="en-GB" sz="2400" dirty="0" smtClean="0"/>
              <a:t> </a:t>
            </a:r>
            <a:r>
              <a:rPr lang="en-GB" sz="2400" dirty="0"/>
              <a:t>2022</a:t>
            </a:r>
          </a:p>
          <a:p>
            <a:r>
              <a:rPr lang="en-GB" sz="2400" dirty="0" err="1"/>
              <a:t>Damcaniaeth</a:t>
            </a:r>
            <a:r>
              <a:rPr lang="en-GB" sz="2400" dirty="0"/>
              <a:t> </a:t>
            </a:r>
            <a:r>
              <a:rPr lang="en-GB" sz="2400" dirty="0" err="1"/>
              <a:t>systemau</a:t>
            </a:r>
            <a:r>
              <a:rPr lang="en-GB" sz="2400" dirty="0"/>
              <a:t> </a:t>
            </a:r>
            <a:r>
              <a:rPr lang="en-GB" sz="2400" dirty="0" err="1"/>
              <a:t>ecolegol</a:t>
            </a:r>
            <a:r>
              <a:rPr lang="en-GB" sz="2400" dirty="0"/>
              <a:t> (Bronfenbrenner)</a:t>
            </a:r>
          </a:p>
          <a:p>
            <a:r>
              <a:rPr lang="en-GB" sz="2400" dirty="0" err="1"/>
              <a:t>Rhagdybiaeth</a:t>
            </a:r>
            <a:r>
              <a:rPr lang="en-GB" sz="2400" dirty="0"/>
              <a:t> </a:t>
            </a:r>
            <a:r>
              <a:rPr lang="en-GB" sz="2400" dirty="0" err="1"/>
              <a:t>ymennydd</a:t>
            </a:r>
            <a:r>
              <a:rPr lang="en-GB" sz="2400" dirty="0"/>
              <a:t> </a:t>
            </a:r>
            <a:r>
              <a:rPr lang="en-GB" sz="2400" dirty="0" err="1" smtClean="0"/>
              <a:t>cymdeithasol</a:t>
            </a:r>
            <a:r>
              <a:rPr lang="en-GB" sz="2400" dirty="0" smtClean="0"/>
              <a:t> (</a:t>
            </a:r>
            <a:r>
              <a:rPr lang="en-GB" sz="2400" i="1" dirty="0" smtClean="0"/>
              <a:t>Social brain hypothesis)</a:t>
            </a:r>
            <a:r>
              <a:rPr lang="en-GB" sz="2400" dirty="0" smtClean="0"/>
              <a:t> </a:t>
            </a:r>
            <a:r>
              <a:rPr lang="en-GB" sz="2400" dirty="0"/>
              <a:t>(Dunbar)</a:t>
            </a:r>
          </a:p>
          <a:p>
            <a:r>
              <a:rPr lang="en-GB" sz="2400" dirty="0" err="1" smtClean="0"/>
              <a:t>Sosiogramau</a:t>
            </a:r>
            <a:r>
              <a:rPr lang="en-GB" sz="2400" dirty="0" smtClean="0"/>
              <a:t> </a:t>
            </a:r>
            <a:r>
              <a:rPr lang="en-GB" sz="2400" dirty="0"/>
              <a:t>(Moreno</a:t>
            </a:r>
            <a:r>
              <a:rPr lang="en-GB" sz="2400" dirty="0" smtClean="0"/>
              <a:t>)</a:t>
            </a:r>
            <a:endParaRPr lang="en-GB" sz="2400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15525" y="749300"/>
            <a:ext cx="974725" cy="974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911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12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Callout 3"/>
          <p:cNvSpPr/>
          <p:nvPr/>
        </p:nvSpPr>
        <p:spPr>
          <a:xfrm>
            <a:off x="1757552" y="577672"/>
            <a:ext cx="6455300" cy="2706866"/>
          </a:xfrm>
          <a:prstGeom prst="wedgeEllipseCallout">
            <a:avLst>
              <a:gd name="adj1" fmla="val -39358"/>
              <a:gd name="adj2" fmla="val 6993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err="1" smtClean="0"/>
              <a:t>Sawl</a:t>
            </a:r>
            <a:r>
              <a:rPr lang="en-GB" sz="3200" dirty="0" smtClean="0"/>
              <a:t> </a:t>
            </a:r>
            <a:r>
              <a:rPr lang="en-GB" sz="3200" dirty="0" err="1" smtClean="0"/>
              <a:t>perthynas</a:t>
            </a:r>
            <a:r>
              <a:rPr lang="en-GB" sz="3200" dirty="0" smtClean="0"/>
              <a:t> </a:t>
            </a:r>
            <a:r>
              <a:rPr lang="en-GB" sz="3200" dirty="0" err="1" smtClean="0"/>
              <a:t>wahanol</a:t>
            </a:r>
            <a:r>
              <a:rPr lang="en-GB" sz="3200" dirty="0" smtClean="0"/>
              <a:t> </a:t>
            </a:r>
            <a:r>
              <a:rPr lang="en-GB" sz="3200" dirty="0" err="1" smtClean="0"/>
              <a:t>sydd</a:t>
            </a:r>
            <a:r>
              <a:rPr lang="en-GB" sz="3200" dirty="0" smtClean="0"/>
              <a:t> </a:t>
            </a:r>
            <a:r>
              <a:rPr lang="en-GB" sz="3200" dirty="0" err="1" smtClean="0"/>
              <a:t>gennych</a:t>
            </a:r>
            <a:r>
              <a:rPr lang="en-GB" sz="3200" dirty="0" smtClean="0"/>
              <a:t> chi?</a:t>
            </a:r>
          </a:p>
          <a:p>
            <a:pPr algn="ctr"/>
            <a:r>
              <a:rPr lang="en-GB" sz="3200" dirty="0" err="1" smtClean="0"/>
              <a:t>Gwnewch</a:t>
            </a:r>
            <a:r>
              <a:rPr lang="en-GB" sz="3200" dirty="0" smtClean="0"/>
              <a:t> </a:t>
            </a:r>
            <a:r>
              <a:rPr lang="en-GB" sz="3200" dirty="0" err="1" smtClean="0"/>
              <a:t>restr</a:t>
            </a:r>
            <a:r>
              <a:rPr lang="en-GB" sz="3200" dirty="0" smtClean="0"/>
              <a:t>.</a:t>
            </a:r>
            <a:endParaRPr lang="en-GB" sz="3200" dirty="0"/>
          </a:p>
        </p:txBody>
      </p:sp>
      <p:sp>
        <p:nvSpPr>
          <p:cNvPr id="5" name="Oval Callout 4"/>
          <p:cNvSpPr/>
          <p:nvPr/>
        </p:nvSpPr>
        <p:spPr>
          <a:xfrm>
            <a:off x="6172703" y="3051185"/>
            <a:ext cx="6019297" cy="3363902"/>
          </a:xfrm>
          <a:prstGeom prst="wedgeEllipseCallout">
            <a:avLst>
              <a:gd name="adj1" fmla="val 44341"/>
              <a:gd name="adj2" fmla="val 55369"/>
            </a:avLst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err="1" smtClean="0"/>
              <a:t>Ydy’r</a:t>
            </a:r>
            <a:r>
              <a:rPr lang="en-GB" sz="3200" dirty="0" smtClean="0"/>
              <a:t> </a:t>
            </a:r>
            <a:r>
              <a:rPr lang="en-GB" sz="3200" dirty="0" err="1" smtClean="0"/>
              <a:t>rhain</a:t>
            </a:r>
            <a:r>
              <a:rPr lang="en-GB" sz="3200" dirty="0" smtClean="0"/>
              <a:t> </a:t>
            </a:r>
            <a:r>
              <a:rPr lang="en-GB" sz="3200" dirty="0" err="1" smtClean="0"/>
              <a:t>yr</a:t>
            </a:r>
            <a:r>
              <a:rPr lang="en-GB" sz="3200" dirty="0" smtClean="0"/>
              <a:t> un </a:t>
            </a:r>
            <a:r>
              <a:rPr lang="en-GB" sz="3200" dirty="0" err="1" smtClean="0"/>
              <a:t>peth</a:t>
            </a:r>
            <a:r>
              <a:rPr lang="en-GB" sz="3200" dirty="0" smtClean="0"/>
              <a:t> </a:t>
            </a:r>
            <a:r>
              <a:rPr lang="en-GB" sz="3200" dirty="0" err="1" smtClean="0"/>
              <a:t>neu’n</a:t>
            </a:r>
            <a:r>
              <a:rPr lang="en-GB" sz="3200" dirty="0" smtClean="0"/>
              <a:t> </a:t>
            </a:r>
            <a:r>
              <a:rPr lang="en-GB" sz="3200" dirty="0" err="1" smtClean="0"/>
              <a:t>wahanol</a:t>
            </a:r>
            <a:r>
              <a:rPr lang="en-GB" sz="3200" dirty="0" smtClean="0"/>
              <a:t>? </a:t>
            </a:r>
            <a:r>
              <a:rPr lang="en-GB" sz="3200" dirty="0" err="1" smtClean="0"/>
              <a:t>Sut</a:t>
            </a:r>
            <a:r>
              <a:rPr lang="en-GB" sz="3200" dirty="0" smtClean="0"/>
              <a:t> </a:t>
            </a:r>
            <a:r>
              <a:rPr lang="en-GB" sz="3200" dirty="0" err="1" smtClean="0"/>
              <a:t>maen</a:t>
            </a:r>
            <a:r>
              <a:rPr lang="en-GB" sz="3200" dirty="0" smtClean="0"/>
              <a:t> </a:t>
            </a:r>
            <a:r>
              <a:rPr lang="en-GB" sz="3200" dirty="0" err="1" smtClean="0"/>
              <a:t>nhw’n</a:t>
            </a:r>
            <a:r>
              <a:rPr lang="en-GB" sz="3200" dirty="0" smtClean="0"/>
              <a:t> </a:t>
            </a:r>
            <a:r>
              <a:rPr lang="en-GB" sz="3200" dirty="0" err="1" smtClean="0"/>
              <a:t>wahanol</a:t>
            </a:r>
            <a:r>
              <a:rPr lang="en-GB" sz="3200" dirty="0" smtClean="0"/>
              <a:t>? Pam?</a:t>
            </a:r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053639" y="835026"/>
            <a:ext cx="965199" cy="965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3482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31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perthnasoedd</a:t>
            </a:r>
            <a:r>
              <a:rPr lang="en-GB" dirty="0"/>
              <a:t> </a:t>
            </a:r>
            <a:r>
              <a:rPr lang="en-GB" dirty="0" err="1"/>
              <a:t>cadarnhaol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ac </a:t>
            </a:r>
            <a:r>
              <a:rPr lang="en-GB" dirty="0" err="1"/>
              <a:t>athrawon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err="1" smtClean="0"/>
              <a:t>Stwrythur</a:t>
            </a:r>
            <a:r>
              <a:rPr lang="en-GB" sz="2400" dirty="0" smtClean="0"/>
              <a:t> </a:t>
            </a:r>
          </a:p>
          <a:p>
            <a:r>
              <a:rPr lang="en-GB" sz="2400" dirty="0" err="1" smtClean="0"/>
              <a:t>Cynhesrwydd</a:t>
            </a:r>
            <a:endParaRPr lang="en-GB" sz="2400" dirty="0" smtClean="0"/>
          </a:p>
          <a:p>
            <a:r>
              <a:rPr lang="en-GB" sz="2400" dirty="0" err="1" smtClean="0"/>
              <a:t>Brwdfrydedd</a:t>
            </a:r>
            <a:endParaRPr lang="en-GB" sz="2400" dirty="0" smtClean="0"/>
          </a:p>
          <a:p>
            <a:r>
              <a:rPr lang="en-GB" sz="2400" dirty="0" err="1" smtClean="0"/>
              <a:t>Angerdd</a:t>
            </a:r>
            <a:endParaRPr lang="en-GB" sz="2400" dirty="0" smtClean="0"/>
          </a:p>
          <a:p>
            <a:r>
              <a:rPr lang="en-GB" sz="2400" dirty="0" err="1" smtClean="0"/>
              <a:t>Agwedd</a:t>
            </a:r>
            <a:r>
              <a:rPr lang="en-GB" sz="2400" dirty="0" smtClean="0"/>
              <a:t> </a:t>
            </a:r>
            <a:r>
              <a:rPr lang="en-GB" sz="2400" dirty="0" err="1" smtClean="0"/>
              <a:t>bositif</a:t>
            </a:r>
            <a:endParaRPr lang="en-GB" sz="2400" dirty="0" smtClean="0"/>
          </a:p>
          <a:p>
            <a:r>
              <a:rPr lang="en-GB" sz="2400" dirty="0" err="1" smtClean="0"/>
              <a:t>Gwneud</a:t>
            </a:r>
            <a:r>
              <a:rPr lang="en-GB" sz="2400" dirty="0" smtClean="0"/>
              <a:t> </a:t>
            </a:r>
            <a:r>
              <a:rPr lang="en-GB" sz="2400" dirty="0" err="1" smtClean="0"/>
              <a:t>dysgu’n</a:t>
            </a:r>
            <a:r>
              <a:rPr lang="en-GB" sz="2400" dirty="0" smtClean="0"/>
              <a:t> </a:t>
            </a:r>
            <a:r>
              <a:rPr lang="en-GB" sz="2400" dirty="0" err="1" smtClean="0"/>
              <a:t>hwyl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err="1" smtClean="0"/>
              <a:t>Dangos</a:t>
            </a:r>
            <a:r>
              <a:rPr lang="en-GB" sz="2400" dirty="0" smtClean="0"/>
              <a:t> </a:t>
            </a:r>
            <a:r>
              <a:rPr lang="en-GB" sz="2400" dirty="0" err="1" smtClean="0"/>
              <a:t>diddordeb</a:t>
            </a:r>
            <a:endParaRPr lang="en-GB" sz="2400" dirty="0" smtClean="0"/>
          </a:p>
          <a:p>
            <a:r>
              <a:rPr lang="en-GB" sz="2400" dirty="0" smtClean="0"/>
              <a:t>Parch</a:t>
            </a:r>
          </a:p>
          <a:p>
            <a:r>
              <a:rPr lang="en-GB" sz="2400" dirty="0" err="1" smtClean="0"/>
              <a:t>Draparu</a:t>
            </a:r>
            <a:r>
              <a:rPr lang="en-GB" sz="2400" dirty="0" smtClean="0"/>
              <a:t> </a:t>
            </a:r>
            <a:r>
              <a:rPr lang="en-GB" sz="2400" dirty="0" err="1" smtClean="0"/>
              <a:t>amgylchedd</a:t>
            </a:r>
            <a:r>
              <a:rPr lang="en-GB" sz="2400" dirty="0" smtClean="0"/>
              <a:t> </a:t>
            </a:r>
            <a:r>
              <a:rPr lang="en-GB" sz="2400" dirty="0" err="1" smtClean="0"/>
              <a:t>ddiogel</a:t>
            </a:r>
            <a:endParaRPr lang="en-GB" sz="2400" dirty="0" smtClean="0"/>
          </a:p>
          <a:p>
            <a:r>
              <a:rPr lang="en-GB" sz="2400" dirty="0" err="1" smtClean="0"/>
              <a:t>Ymddiriedaeth</a:t>
            </a:r>
            <a:endParaRPr lang="en-GB" sz="2400" dirty="0" smtClean="0"/>
          </a:p>
          <a:p>
            <a:r>
              <a:rPr lang="en-GB" sz="2400" dirty="0" err="1" smtClean="0"/>
              <a:t>Cysondeb</a:t>
            </a:r>
            <a:r>
              <a:rPr lang="en-GB" sz="2400" dirty="0" smtClean="0"/>
              <a:t> </a:t>
            </a:r>
            <a:endParaRPr lang="en-GB" sz="2400" dirty="0"/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17483" y="624110"/>
            <a:ext cx="618903" cy="618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027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26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Pam </a:t>
            </a:r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rhain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r>
              <a:rPr lang="en-GB" dirty="0" smtClean="0"/>
              <a:t>? </a:t>
            </a:r>
            <a:endParaRPr lang="en-GB" dirty="0"/>
          </a:p>
        </p:txBody>
      </p:sp>
      <p:sp>
        <p:nvSpPr>
          <p:cNvPr id="4" name="Rounded Rectangle 3"/>
          <p:cNvSpPr/>
          <p:nvPr/>
        </p:nvSpPr>
        <p:spPr>
          <a:xfrm>
            <a:off x="2446473" y="1598687"/>
            <a:ext cx="8871497" cy="130195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“It is teachers who have created positive teacher student relationships that are more likely to have the above average effects on student achievement.”</a:t>
            </a:r>
            <a:r>
              <a:rPr lang="en-GB" dirty="0"/>
              <a:t> </a:t>
            </a:r>
            <a:r>
              <a:rPr lang="en-GB" dirty="0" smtClean="0"/>
              <a:t>(Hattie, 2009)  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9233" y="3096589"/>
            <a:ext cx="5348951" cy="3565967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317993" y="573310"/>
            <a:ext cx="829434" cy="829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070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13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Cydberthnasau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cwricwlwm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299064" y="5975873"/>
            <a:ext cx="4130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</a:t>
            </a:r>
            <a:r>
              <a:rPr lang="en-GB" dirty="0" err="1" smtClean="0"/>
              <a:t>Llywodraeth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r>
              <a:rPr lang="en-GB" dirty="0" smtClean="0"/>
              <a:t> , 2020, p. 75)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59181" y="1905000"/>
            <a:ext cx="9073637" cy="377518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973763" y="3306763"/>
            <a:ext cx="244475" cy="244475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541223" y="624110"/>
            <a:ext cx="833215" cy="83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5060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3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964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6312" y="127548"/>
            <a:ext cx="8911687" cy="1280890"/>
          </a:xfrm>
        </p:spPr>
        <p:txBody>
          <a:bodyPr/>
          <a:lstStyle/>
          <a:p>
            <a:r>
              <a:rPr lang="en-GB" dirty="0" err="1"/>
              <a:t>Cydberthnasau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cwricwlwm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9421906" y="4486710"/>
            <a:ext cx="24921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</a:t>
            </a:r>
            <a:r>
              <a:rPr lang="en-GB" dirty="0" err="1" smtClean="0"/>
              <a:t>Llywodraeth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r>
              <a:rPr lang="en-GB" dirty="0" smtClean="0"/>
              <a:t>, 2020, p. 85&amp;86)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1561" y="767993"/>
            <a:ext cx="5008422" cy="325057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31561" y="3895002"/>
            <a:ext cx="5008422" cy="2919375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158055" y="767993"/>
            <a:ext cx="960795" cy="960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1808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5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0990" y="292569"/>
            <a:ext cx="8911687" cy="1280890"/>
          </a:xfrm>
        </p:spPr>
        <p:txBody>
          <a:bodyPr/>
          <a:lstStyle/>
          <a:p>
            <a:r>
              <a:rPr lang="en-GB" dirty="0" smtClean="0"/>
              <a:t>Beth am </a:t>
            </a:r>
            <a:r>
              <a:rPr lang="en-GB" dirty="0" err="1" smtClean="0"/>
              <a:t>addysg</a:t>
            </a:r>
            <a:r>
              <a:rPr lang="en-GB" dirty="0" smtClean="0"/>
              <a:t> </a:t>
            </a:r>
            <a:r>
              <a:rPr lang="en-GB" dirty="0" err="1" smtClean="0"/>
              <a:t>cydberthynas</a:t>
            </a:r>
            <a:r>
              <a:rPr lang="en-GB" dirty="0" smtClean="0"/>
              <a:t> a </a:t>
            </a:r>
            <a:r>
              <a:rPr lang="en-GB" dirty="0" err="1" smtClean="0"/>
              <a:t>rhywioldeb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ysgolion</a:t>
            </a:r>
            <a:r>
              <a:rPr lang="en-GB" dirty="0" smtClean="0"/>
              <a:t> </a:t>
            </a:r>
            <a:r>
              <a:rPr lang="en-GB" dirty="0" err="1" smtClean="0"/>
              <a:t>Cynradd</a:t>
            </a:r>
            <a:r>
              <a:rPr lang="en-GB" dirty="0" smtClean="0"/>
              <a:t>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304546">
            <a:off x="516562" y="2144828"/>
            <a:ext cx="3933999" cy="262266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366833">
            <a:off x="7497689" y="1606272"/>
            <a:ext cx="4059278" cy="270618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5864" y="3852362"/>
            <a:ext cx="4151086" cy="2767391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327278" y="478473"/>
            <a:ext cx="778827" cy="778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24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03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Darllen</a:t>
            </a:r>
            <a:r>
              <a:rPr lang="en-GB" dirty="0" smtClean="0"/>
              <a:t> </a:t>
            </a:r>
            <a:r>
              <a:rPr lang="en-GB" dirty="0" err="1" smtClean="0"/>
              <a:t>pellach</a:t>
            </a:r>
            <a:r>
              <a:rPr lang="en-GB" dirty="0" smtClean="0"/>
              <a:t> am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cydberthynas</a:t>
            </a:r>
            <a:r>
              <a:rPr lang="en-GB" dirty="0"/>
              <a:t> a </a:t>
            </a:r>
            <a:r>
              <a:rPr lang="en-GB" dirty="0" err="1"/>
              <a:t>rhywoldeb</a:t>
            </a:r>
            <a:r>
              <a:rPr lang="en-GB" dirty="0"/>
              <a:t>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Nghwricwlwm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Gymru</a:t>
            </a:r>
            <a:r>
              <a:rPr lang="en-GB" dirty="0" smtClean="0"/>
              <a:t> 2022 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https://hwb.gov.wales/cwricwlwm-i-gymru/cynllunio-eich-cwricwlwm/themau-trawsgwricwlaidd-ar-gyfer-cynllunio-eich-cwricwlwm/#</a:t>
            </a:r>
            <a:r>
              <a:rPr lang="en-GB" dirty="0" smtClean="0">
                <a:hlinkClick r:id="rId2"/>
              </a:rPr>
              <a:t>relationships-and-sexuality-education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gov.wales/sites/default/files/consultations/2019-02/relationships-and-sexuality-education-in-schools-guidance.pdf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8190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Pam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cydberthnasau</a:t>
            </a:r>
            <a:r>
              <a:rPr lang="en-GB" dirty="0" smtClean="0"/>
              <a:t> </a:t>
            </a:r>
            <a:r>
              <a:rPr lang="en-GB" dirty="0" err="1" smtClean="0"/>
              <a:t>mor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ddatblygiad</a:t>
            </a:r>
            <a:r>
              <a:rPr lang="en-GB" dirty="0" smtClean="0"/>
              <a:t> plant?  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2115403" y="2108580"/>
            <a:ext cx="7983941" cy="4496937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Relationships engage children in the human community in ways that help them define who they are, what they can become, and how and why they are important to other </a:t>
            </a:r>
            <a:r>
              <a:rPr lang="en-GB" sz="2400" dirty="0" smtClean="0"/>
              <a:t>people (</a:t>
            </a:r>
            <a:r>
              <a:rPr lang="en-GB" sz="2400" dirty="0"/>
              <a:t>National Scientific Council on the Developing </a:t>
            </a:r>
            <a:r>
              <a:rPr lang="en-GB" sz="2400" dirty="0" smtClean="0"/>
              <a:t>Child, 2004</a:t>
            </a:r>
            <a:r>
              <a:rPr lang="en-GB" sz="2400" dirty="0"/>
              <a:t>).</a:t>
            </a:r>
            <a:r>
              <a:rPr lang="en-GB" sz="2400" dirty="0" smtClean="0"/>
              <a:t> </a:t>
            </a:r>
            <a:endParaRPr lang="en-GB" sz="2400" dirty="0"/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87216" y="1640078"/>
            <a:ext cx="803085" cy="803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105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50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Damcaniaeth</a:t>
            </a:r>
            <a:r>
              <a:rPr lang="en-GB" dirty="0"/>
              <a:t> </a:t>
            </a:r>
            <a:r>
              <a:rPr lang="en-GB" dirty="0" err="1"/>
              <a:t>systemau</a:t>
            </a:r>
            <a:r>
              <a:rPr lang="en-GB" dirty="0"/>
              <a:t> </a:t>
            </a:r>
            <a:r>
              <a:rPr lang="en-GB" dirty="0" err="1"/>
              <a:t>ecolegol</a:t>
            </a:r>
            <a:endParaRPr lang="en-GB" dirty="0"/>
          </a:p>
        </p:txBody>
      </p:sp>
      <p:pic>
        <p:nvPicPr>
          <p:cNvPr id="1026" name="Picture 2" descr="Image result for examples in education of bronfenbrenne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5258" y="1554544"/>
            <a:ext cx="4577009" cy="4501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8413845" y="5718412"/>
            <a:ext cx="27773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(Gibbs, 2016) 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629775" y="1782762"/>
            <a:ext cx="817563" cy="817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7194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3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Profwch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gwybodaeth</a:t>
            </a:r>
            <a:r>
              <a:rPr lang="en-GB" dirty="0" smtClean="0"/>
              <a:t> o Bronfenbrenner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4724400"/>
          </a:xfrm>
        </p:spPr>
        <p:txBody>
          <a:bodyPr>
            <a:normAutofit fontScale="92500" lnSpcReduction="20000"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4000" dirty="0">
                <a:solidFill>
                  <a:schemeClr val="tx1"/>
                </a:solidFill>
                <a:latin typeface="Arial" panose="020B0604020202020204" pitchFamily="34" charset="0"/>
              </a:rPr>
              <a:t>Pa rai </a:t>
            </a:r>
            <a:r>
              <a:rPr lang="en-US" altLang="en-US" sz="4000" dirty="0" err="1">
                <a:solidFill>
                  <a:schemeClr val="tx1"/>
                </a:solidFill>
                <a:latin typeface="Arial" panose="020B0604020202020204" pitchFamily="34" charset="0"/>
              </a:rPr>
              <a:t>o'r</a:t>
            </a:r>
            <a:r>
              <a:rPr lang="en-US" altLang="en-US" sz="40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4000" dirty="0" err="1">
                <a:solidFill>
                  <a:schemeClr val="tx1"/>
                </a:solidFill>
                <a:latin typeface="Arial" panose="020B0604020202020204" pitchFamily="34" charset="0"/>
              </a:rPr>
              <a:t>datganiadau</a:t>
            </a:r>
            <a:r>
              <a:rPr lang="en-US" altLang="en-US" sz="40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4000" dirty="0" err="1">
                <a:solidFill>
                  <a:schemeClr val="tx1"/>
                </a:solidFill>
                <a:latin typeface="Arial" panose="020B0604020202020204" pitchFamily="34" charset="0"/>
              </a:rPr>
              <a:t>hyn</a:t>
            </a:r>
            <a:r>
              <a:rPr lang="en-US" altLang="en-US" sz="40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4000" dirty="0" err="1">
                <a:solidFill>
                  <a:schemeClr val="tx1"/>
                </a:solidFill>
                <a:latin typeface="Arial" panose="020B0604020202020204" pitchFamily="34" charset="0"/>
              </a:rPr>
              <a:t>sy'n</a:t>
            </a:r>
            <a:r>
              <a:rPr lang="en-US" altLang="en-US" sz="40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4000" dirty="0" err="1">
                <a:solidFill>
                  <a:schemeClr val="tx1"/>
                </a:solidFill>
                <a:latin typeface="Arial" panose="020B0604020202020204" pitchFamily="34" charset="0"/>
              </a:rPr>
              <a:t>wir</a:t>
            </a:r>
            <a:r>
              <a:rPr lang="en-US" altLang="en-US" sz="4000" dirty="0">
                <a:solidFill>
                  <a:schemeClr val="tx1"/>
                </a:solidFill>
                <a:latin typeface="Arial" panose="020B0604020202020204" pitchFamily="34" charset="0"/>
              </a:rPr>
              <a:t> a </a:t>
            </a:r>
            <a:r>
              <a:rPr lang="en-US" altLang="en-US" sz="4000" dirty="0" err="1">
                <a:solidFill>
                  <a:schemeClr val="tx1"/>
                </a:solidFill>
                <a:latin typeface="Arial" panose="020B0604020202020204" pitchFamily="34" charset="0"/>
              </a:rPr>
              <a:t>pha</a:t>
            </a:r>
            <a:r>
              <a:rPr lang="en-US" altLang="en-US" sz="4000" dirty="0">
                <a:solidFill>
                  <a:schemeClr val="tx1"/>
                </a:solidFill>
                <a:latin typeface="Arial" panose="020B0604020202020204" pitchFamily="34" charset="0"/>
              </a:rPr>
              <a:t> rai </a:t>
            </a:r>
            <a:r>
              <a:rPr lang="en-US" altLang="en-US" sz="4000" dirty="0" err="1">
                <a:solidFill>
                  <a:schemeClr val="tx1"/>
                </a:solidFill>
                <a:latin typeface="Arial" panose="020B0604020202020204" pitchFamily="34" charset="0"/>
              </a:rPr>
              <a:t>sy'n</a:t>
            </a:r>
            <a:r>
              <a:rPr lang="en-US" altLang="en-US" sz="40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4000" dirty="0" err="1" smtClean="0">
                <a:solidFill>
                  <a:schemeClr val="tx1"/>
                </a:solidFill>
                <a:latin typeface="Arial" panose="020B0604020202020204" pitchFamily="34" charset="0"/>
              </a:rPr>
              <a:t>anwir</a:t>
            </a:r>
            <a:r>
              <a:rPr lang="en-US" altLang="en-US" sz="4000" dirty="0" smtClean="0">
                <a:solidFill>
                  <a:schemeClr val="tx1"/>
                </a:solidFill>
                <a:latin typeface="Arial" panose="020B0604020202020204" pitchFamily="34" charset="0"/>
              </a:rPr>
              <a:t>?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en-US" altLang="en-US" sz="4000" dirty="0" smtClean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514350" lvl="0" indent="-51435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+mj-lt"/>
              <a:buAutoNum type="arabicPeriod"/>
            </a:pPr>
            <a:r>
              <a:rPr lang="en-US" altLang="en-US" sz="2600" dirty="0" err="1" smtClean="0">
                <a:solidFill>
                  <a:srgbClr val="555555"/>
                </a:solidFill>
                <a:latin typeface="+mj-lt"/>
              </a:rPr>
              <a:t>Mae'r</a:t>
            </a:r>
            <a:r>
              <a:rPr lang="en-US" altLang="en-US" sz="2600" dirty="0" smtClean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exosystem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yn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cynnwys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y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lleoliad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amgylcheddol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sydd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â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dylanwad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anuniongyrchol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ond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dwys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ar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y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plentyn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.</a:t>
            </a:r>
          </a:p>
          <a:p>
            <a:pPr marL="457200" lvl="0" indent="-45720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+mj-lt"/>
              <a:buAutoNum type="arabicPeriod"/>
            </a:pP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Mae'r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 smtClean="0">
                <a:solidFill>
                  <a:srgbClr val="555555"/>
                </a:solidFill>
                <a:latin typeface="+mj-lt"/>
              </a:rPr>
              <a:t>cronosystem</a:t>
            </a:r>
            <a:r>
              <a:rPr lang="en-US" altLang="en-US" sz="2600" dirty="0" smtClean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yn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cynnwys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y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rhyngweithio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rhwng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y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macrosystem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a'r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digwyddiadau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cymdeithasol-ddiwylliannol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.</a:t>
            </a:r>
          </a:p>
          <a:p>
            <a:pPr marL="457200" lvl="0" indent="-45720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+mj-lt"/>
              <a:buAutoNum type="arabicPeriod"/>
            </a:pP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Mae'r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microsystem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yn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cynnwys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 smtClean="0">
                <a:solidFill>
                  <a:srgbClr val="555555"/>
                </a:solidFill>
                <a:latin typeface="+mj-lt"/>
              </a:rPr>
              <a:t>amgylcheddau</a:t>
            </a:r>
            <a:r>
              <a:rPr lang="en-US" altLang="en-US" sz="2600" dirty="0" smtClean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uniongyrchol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y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plentyn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.</a:t>
            </a:r>
          </a:p>
          <a:p>
            <a:pPr marL="457200" lvl="0" indent="-45720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+mj-lt"/>
              <a:buAutoNum type="arabicPeriod"/>
            </a:pP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Mae'r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macrosystem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yn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cynnwys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y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cyd-destun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diwylliannol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y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mae'r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plentyn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yn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byw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ynddo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ar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hyn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o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bryd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.</a:t>
            </a:r>
            <a:endParaRPr lang="en-GB" dirty="0"/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52400" y="-5329"/>
            <a:ext cx="184731" cy="31545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38088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036399" y="646335"/>
            <a:ext cx="1039590" cy="1039590"/>
          </a:xfrm>
          <a:prstGeom prst="rect">
            <a:avLst/>
          </a:prstGeom>
        </p:spPr>
      </p:pic>
    </p:spTree>
    <p:controls>
      <mc:AlternateContent xmlns:mc="http://schemas.openxmlformats.org/markup-compatibility/2006">
        <mc:Choice xmlns:v="urn:schemas-microsoft-com:vml" Requires="v">
          <p:control spid="2091" name="HTMLOption1" r:id="rId4" imgW="224640" imgH="278280"/>
        </mc:Choice>
        <mc:Fallback>
          <p:control name="HTMLOption1" r:id="rId4" imgW="224640" imgH="278280">
            <p:pic>
              <p:nvPicPr>
                <p:cNvPr id="4" name="HTMLOption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9"/>
                <a:srcRect/>
                <a:stretch>
                  <a:fillRect/>
                </a:stretch>
              </p:blipFill>
              <p:spPr bwMode="auto">
                <a:xfrm>
                  <a:off x="152400" y="152400"/>
                  <a:ext cx="1371600" cy="277813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092" name="HTMLOption2" r:id="rId5" imgW="224640" imgH="278280"/>
        </mc:Choice>
        <mc:Fallback>
          <p:control name="HTMLOption2" r:id="rId5" imgW="224640" imgH="278280">
            <p:pic>
              <p:nvPicPr>
                <p:cNvPr id="5" name="HTMLOption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9"/>
                <a:srcRect/>
                <a:stretch>
                  <a:fillRect/>
                </a:stretch>
              </p:blipFill>
              <p:spPr bwMode="auto">
                <a:xfrm>
                  <a:off x="152400" y="152400"/>
                  <a:ext cx="1371600" cy="277813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797851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87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3770" y="4344824"/>
            <a:ext cx="3826657" cy="2267163"/>
          </a:xfrm>
          <a:prstGeom prst="rect">
            <a:avLst/>
          </a:prstGeom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 Cwestiynau i chi !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Faint o </a:t>
            </a:r>
            <a:r>
              <a:rPr lang="en-GB" dirty="0" err="1"/>
              <a:t>ffrindiau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gennych</a:t>
            </a:r>
            <a:r>
              <a:rPr lang="en-GB" dirty="0"/>
              <a:t> chi </a:t>
            </a:r>
            <a:r>
              <a:rPr lang="en-GB" dirty="0" err="1"/>
              <a:t>ar</a:t>
            </a:r>
            <a:r>
              <a:rPr lang="en-GB" dirty="0"/>
              <a:t> Facebook?</a:t>
            </a:r>
          </a:p>
          <a:p>
            <a:r>
              <a:rPr lang="en-GB" dirty="0" err="1"/>
              <a:t>Ydych</a:t>
            </a:r>
            <a:r>
              <a:rPr lang="en-GB" dirty="0"/>
              <a:t> chi </a:t>
            </a:r>
            <a:r>
              <a:rPr lang="en-GB" dirty="0" err="1"/>
              <a:t>ar</a:t>
            </a:r>
            <a:r>
              <a:rPr lang="en-GB" dirty="0"/>
              <a:t> Instagram? </a:t>
            </a:r>
            <a:r>
              <a:rPr lang="en-GB" dirty="0" err="1"/>
              <a:t>Os</a:t>
            </a:r>
            <a:r>
              <a:rPr lang="en-GB" dirty="0"/>
              <a:t> felly, faint o </a:t>
            </a:r>
            <a:r>
              <a:rPr lang="en-GB" dirty="0" err="1" smtClean="0"/>
              <a:t>ddilynwyr</a:t>
            </a:r>
            <a:r>
              <a:rPr lang="en-GB" dirty="0" smtClean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gennych</a:t>
            </a:r>
            <a:r>
              <a:rPr lang="en-GB" dirty="0"/>
              <a:t> chi </a:t>
            </a:r>
            <a:r>
              <a:rPr lang="en-GB" dirty="0" err="1"/>
              <a:t>ar</a:t>
            </a:r>
            <a:r>
              <a:rPr lang="en-GB" dirty="0"/>
              <a:t> Instagram</a:t>
            </a:r>
            <a:r>
              <a:rPr lang="en-GB" dirty="0" smtClean="0"/>
              <a:t>?</a:t>
            </a:r>
          </a:p>
          <a:p>
            <a:r>
              <a:rPr lang="en-GB" dirty="0" err="1"/>
              <a:t>Ydych</a:t>
            </a:r>
            <a:r>
              <a:rPr lang="en-GB" dirty="0"/>
              <a:t> chi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 smtClean="0"/>
              <a:t>Trydar</a:t>
            </a:r>
            <a:r>
              <a:rPr lang="en-GB" dirty="0" smtClean="0"/>
              <a:t>? </a:t>
            </a:r>
            <a:r>
              <a:rPr lang="en-GB" dirty="0" err="1"/>
              <a:t>Os</a:t>
            </a:r>
            <a:r>
              <a:rPr lang="en-GB" dirty="0"/>
              <a:t> felly, faint o </a:t>
            </a:r>
            <a:r>
              <a:rPr lang="en-GB" dirty="0" err="1"/>
              <a:t>ddilynwyr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gennych</a:t>
            </a:r>
            <a:r>
              <a:rPr lang="en-GB" dirty="0"/>
              <a:t> chi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 smtClean="0"/>
              <a:t>Trydar</a:t>
            </a:r>
            <a:r>
              <a:rPr lang="en-GB" dirty="0" smtClean="0"/>
              <a:t>?</a:t>
            </a:r>
            <a:endParaRPr lang="en-GB" dirty="0"/>
          </a:p>
          <a:p>
            <a:r>
              <a:rPr lang="en-GB" dirty="0" err="1"/>
              <a:t>Allwch</a:t>
            </a:r>
            <a:r>
              <a:rPr lang="en-GB" dirty="0"/>
              <a:t> chi </a:t>
            </a:r>
            <a:r>
              <a:rPr lang="en-GB" dirty="0" err="1"/>
              <a:t>gynnal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gyfeillgarwch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?</a:t>
            </a:r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 flipV="1">
            <a:off x="10287000" y="377825"/>
            <a:ext cx="1100138" cy="1100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264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04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Rhagdybiaeth</a:t>
            </a:r>
            <a:r>
              <a:rPr lang="en-GB" dirty="0"/>
              <a:t> </a:t>
            </a:r>
            <a:r>
              <a:rPr lang="en-GB" dirty="0" err="1"/>
              <a:t>ymennydd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(</a:t>
            </a:r>
            <a:r>
              <a:rPr lang="en-GB" i="1" dirty="0"/>
              <a:t>Social brain hypothesis)</a:t>
            </a:r>
            <a:r>
              <a:rPr lang="en-GB" dirty="0"/>
              <a:t> </a:t>
            </a:r>
            <a:r>
              <a:rPr lang="en-GB" dirty="0" smtClean="0"/>
              <a:t>Dunbar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290549" y="5976352"/>
            <a:ext cx="91326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hlinkClick r:id="rId4"/>
              </a:rPr>
              <a:t>https://www.youtube.com/watch?v=ppLFce5uZ3I&amp;t=165s</a:t>
            </a:r>
            <a:endParaRPr lang="en-GB" sz="2400" dirty="0"/>
          </a:p>
        </p:txBody>
      </p:sp>
      <p:pic>
        <p:nvPicPr>
          <p:cNvPr id="3074" name="Picture 2" descr="Image result for Robin Dunbar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9714" y="1680947"/>
            <a:ext cx="7014787" cy="3928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665882" y="1496218"/>
            <a:ext cx="975520" cy="975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647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33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/>
              <a:t> </a:t>
            </a:r>
            <a:r>
              <a:rPr lang="en-GB" dirty="0" err="1" smtClean="0"/>
              <a:t>gweithio</a:t>
            </a:r>
            <a:r>
              <a:rPr lang="en-GB" dirty="0" smtClean="0"/>
              <a:t> go </a:t>
            </a:r>
            <a:r>
              <a:rPr lang="en-GB" dirty="0" err="1" smtClean="0"/>
              <a:t>iawn</a:t>
            </a:r>
            <a:r>
              <a:rPr lang="en-GB" dirty="0" smtClean="0"/>
              <a:t>?</a:t>
            </a:r>
            <a:endParaRPr lang="en-GB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678739169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370456" y="1056593"/>
            <a:ext cx="848407" cy="848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347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935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sosiogram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 smtClean="0"/>
              <a:t>1</a:t>
            </a:r>
            <a:r>
              <a:rPr lang="en-GB" sz="2400" dirty="0"/>
              <a:t>. </a:t>
            </a:r>
            <a:r>
              <a:rPr lang="en-GB" sz="2400" dirty="0" err="1"/>
              <a:t>Cynrychiolaeth</a:t>
            </a:r>
            <a:r>
              <a:rPr lang="en-GB" sz="2400" dirty="0"/>
              <a:t> </a:t>
            </a:r>
            <a:r>
              <a:rPr lang="en-GB" sz="2400" dirty="0" err="1"/>
              <a:t>weledol</a:t>
            </a:r>
            <a:r>
              <a:rPr lang="en-GB" sz="2400" dirty="0"/>
              <a:t> o </a:t>
            </a:r>
            <a:r>
              <a:rPr lang="en-GB" sz="2400" dirty="0" err="1"/>
              <a:t>gysylltiadau</a:t>
            </a:r>
            <a:r>
              <a:rPr lang="en-GB" sz="2400" dirty="0"/>
              <a:t> </a:t>
            </a:r>
            <a:r>
              <a:rPr lang="en-GB" sz="2400" dirty="0" err="1"/>
              <a:t>cymdeithasol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2. </a:t>
            </a:r>
            <a:r>
              <a:rPr lang="en-GB" sz="2400" dirty="0" err="1"/>
              <a:t>Offeryn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:</a:t>
            </a:r>
          </a:p>
          <a:p>
            <a:pPr lvl="1" indent="-342900"/>
            <a:r>
              <a:rPr lang="en-GB" sz="2200" dirty="0"/>
              <a:t> </a:t>
            </a:r>
            <a:r>
              <a:rPr lang="en-GB" sz="2200" dirty="0" err="1" smtClean="0"/>
              <a:t>plotio</a:t>
            </a:r>
            <a:r>
              <a:rPr lang="en-GB" sz="2200" dirty="0" smtClean="0"/>
              <a:t> </a:t>
            </a:r>
            <a:r>
              <a:rPr lang="en-GB" sz="2200" dirty="0" err="1"/>
              <a:t>perthnasoedd</a:t>
            </a:r>
            <a:r>
              <a:rPr lang="en-GB" sz="2200" dirty="0"/>
              <a:t> a </a:t>
            </a:r>
            <a:r>
              <a:rPr lang="en-GB" sz="2200" dirty="0" err="1"/>
              <a:t>rhyngberthynas</a:t>
            </a:r>
            <a:r>
              <a:rPr lang="en-GB" sz="2200" dirty="0"/>
              <a:t> o </a:t>
            </a:r>
            <a:r>
              <a:rPr lang="en-GB" sz="2200" dirty="0" err="1"/>
              <a:t>fewn</a:t>
            </a:r>
            <a:r>
              <a:rPr lang="en-GB" sz="2200" dirty="0"/>
              <a:t> </a:t>
            </a:r>
            <a:r>
              <a:rPr lang="en-GB" sz="2200" dirty="0" err="1"/>
              <a:t>grŵp</a:t>
            </a:r>
            <a:endParaRPr lang="en-GB" sz="2200" dirty="0"/>
          </a:p>
          <a:p>
            <a:pPr lvl="1" indent="-342900"/>
            <a:r>
              <a:rPr lang="en-GB" sz="2200" dirty="0" err="1"/>
              <a:t>nodi</a:t>
            </a:r>
            <a:r>
              <a:rPr lang="en-GB" sz="2200" dirty="0"/>
              <a:t> </a:t>
            </a:r>
            <a:r>
              <a:rPr lang="en-GB" sz="2200" dirty="0" err="1"/>
              <a:t>safle</a:t>
            </a:r>
            <a:r>
              <a:rPr lang="en-GB" sz="2200" dirty="0"/>
              <a:t> </a:t>
            </a:r>
            <a:r>
              <a:rPr lang="en-GB" sz="2200" dirty="0" err="1"/>
              <a:t>unigolyn</a:t>
            </a:r>
            <a:r>
              <a:rPr lang="en-GB" sz="2200" dirty="0"/>
              <a:t> o </a:t>
            </a:r>
            <a:r>
              <a:rPr lang="en-GB" sz="2200" dirty="0" err="1"/>
              <a:t>fewn</a:t>
            </a:r>
            <a:r>
              <a:rPr lang="en-GB" sz="2200" dirty="0"/>
              <a:t> </a:t>
            </a:r>
            <a:r>
              <a:rPr lang="en-GB" sz="2200" dirty="0" err="1"/>
              <a:t>grŵp</a:t>
            </a:r>
            <a:endParaRPr lang="en-GB" sz="2200" dirty="0"/>
          </a:p>
          <a:p>
            <a:pPr lvl="1" indent="-342900"/>
            <a:r>
              <a:rPr lang="en-GB" sz="2200" dirty="0" err="1"/>
              <a:t>nodi</a:t>
            </a:r>
            <a:r>
              <a:rPr lang="en-GB" sz="2200" dirty="0"/>
              <a:t> </a:t>
            </a:r>
            <a:r>
              <a:rPr lang="en-GB" sz="2200" dirty="0" err="1"/>
              <a:t>perthnasoedd</a:t>
            </a:r>
            <a:r>
              <a:rPr lang="en-GB" sz="2200" dirty="0"/>
              <a:t> </a:t>
            </a:r>
            <a:r>
              <a:rPr lang="en-GB" sz="2200" dirty="0" err="1"/>
              <a:t>cymdeithasol</a:t>
            </a:r>
            <a:endParaRPr lang="en-GB" sz="2200" dirty="0"/>
          </a:p>
          <a:p>
            <a:pPr lvl="1" indent="-342900"/>
            <a:r>
              <a:rPr lang="en-GB" sz="2200" dirty="0" err="1"/>
              <a:t>nodi</a:t>
            </a:r>
            <a:r>
              <a:rPr lang="en-GB" sz="2200" dirty="0"/>
              <a:t> </a:t>
            </a:r>
            <a:r>
              <a:rPr lang="en-GB" sz="2200" dirty="0" err="1"/>
              <a:t>strwythur</a:t>
            </a:r>
            <a:r>
              <a:rPr lang="en-GB" sz="2200" dirty="0"/>
              <a:t> a </a:t>
            </a:r>
            <a:r>
              <a:rPr lang="en-GB" sz="2200" dirty="0" err="1"/>
              <a:t>dynameg</a:t>
            </a:r>
            <a:r>
              <a:rPr lang="en-GB" sz="2200" dirty="0"/>
              <a:t> </a:t>
            </a:r>
            <a:r>
              <a:rPr lang="en-GB" sz="2200" dirty="0" err="1"/>
              <a:t>grŵp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99873" y="624110"/>
            <a:ext cx="790353" cy="790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9322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91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Sosiogramau</a:t>
            </a:r>
            <a:r>
              <a:rPr lang="en-GB" dirty="0" smtClean="0"/>
              <a:t> Moreno</a:t>
            </a:r>
            <a:endParaRPr lang="en-GB" dirty="0"/>
          </a:p>
        </p:txBody>
      </p:sp>
      <p:pic>
        <p:nvPicPr>
          <p:cNvPr id="1028" name="Picture 4" descr="https://www.cmu.edu/joss/content/articles/volume1/images/fig12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1316" y="1682259"/>
            <a:ext cx="4523555" cy="4797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374535" y="555846"/>
            <a:ext cx="872903" cy="872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4897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42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Manteision</a:t>
            </a:r>
            <a:r>
              <a:rPr lang="en-GB" dirty="0" smtClean="0"/>
              <a:t> </a:t>
            </a:r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sosiogramau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err="1"/>
              <a:t>Casglu</a:t>
            </a:r>
            <a:r>
              <a:rPr lang="en-GB" sz="2400" dirty="0"/>
              <a:t> data </a:t>
            </a:r>
            <a:r>
              <a:rPr lang="en-GB" sz="2400" dirty="0" smtClean="0"/>
              <a:t>am </a:t>
            </a:r>
            <a:r>
              <a:rPr lang="en-GB" sz="2400" dirty="0" err="1" smtClean="0"/>
              <a:t>ddynameg</a:t>
            </a:r>
            <a:r>
              <a:rPr lang="en-GB" sz="2400" dirty="0" smtClean="0"/>
              <a:t> </a:t>
            </a:r>
            <a:r>
              <a:rPr lang="en-GB" sz="2400" dirty="0" err="1"/>
              <a:t>gymdeithasol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</a:t>
            </a:r>
            <a:r>
              <a:rPr lang="en-GB" sz="2400" dirty="0" err="1"/>
              <a:t>ystafell</a:t>
            </a:r>
            <a:r>
              <a:rPr lang="en-GB" sz="2400" dirty="0"/>
              <a:t> </a:t>
            </a:r>
            <a:r>
              <a:rPr lang="en-GB" sz="2400" dirty="0" err="1"/>
              <a:t>ddosbarth</a:t>
            </a:r>
            <a:endParaRPr lang="en-GB" sz="2400" dirty="0"/>
          </a:p>
          <a:p>
            <a:r>
              <a:rPr lang="en-GB" sz="2400" dirty="0" err="1"/>
              <a:t>Mynd</a:t>
            </a:r>
            <a:r>
              <a:rPr lang="en-GB" sz="2400" dirty="0"/>
              <a:t> </a:t>
            </a:r>
            <a:r>
              <a:rPr lang="en-GB" sz="2400" dirty="0" err="1"/>
              <a:t>i'r</a:t>
            </a:r>
            <a:r>
              <a:rPr lang="en-GB" sz="2400" dirty="0"/>
              <a:t> </a:t>
            </a:r>
            <a:r>
              <a:rPr lang="en-GB" sz="2400" dirty="0" err="1"/>
              <a:t>afael</a:t>
            </a:r>
            <a:r>
              <a:rPr lang="en-GB" sz="2400" dirty="0"/>
              <a:t> ag </a:t>
            </a:r>
            <a:r>
              <a:rPr lang="en-GB" sz="2400" dirty="0" err="1"/>
              <a:t>unrhyw</a:t>
            </a:r>
            <a:r>
              <a:rPr lang="en-GB" sz="2400" dirty="0"/>
              <a:t> </a:t>
            </a:r>
            <a:r>
              <a:rPr lang="en-GB" sz="2400" dirty="0" err="1"/>
              <a:t>broblemau</a:t>
            </a:r>
            <a:r>
              <a:rPr lang="en-GB" sz="2400" dirty="0"/>
              <a:t> </a:t>
            </a:r>
            <a:r>
              <a:rPr lang="en-GB" sz="2400" dirty="0" err="1"/>
              <a:t>cymdeithasol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</a:t>
            </a:r>
            <a:r>
              <a:rPr lang="en-GB" sz="2400" dirty="0" err="1"/>
              <a:t>ystafell</a:t>
            </a:r>
            <a:r>
              <a:rPr lang="en-GB" sz="2400" dirty="0"/>
              <a:t> </a:t>
            </a:r>
            <a:r>
              <a:rPr lang="en-GB" sz="2400" dirty="0" err="1"/>
              <a:t>ddosbarth</a:t>
            </a:r>
            <a:r>
              <a:rPr lang="en-GB" sz="2400" dirty="0"/>
              <a:t> e, g, </a:t>
            </a:r>
            <a:r>
              <a:rPr lang="en-GB" sz="2400" dirty="0" err="1"/>
              <a:t>ynysu</a:t>
            </a:r>
            <a:r>
              <a:rPr lang="en-GB" sz="2400" dirty="0"/>
              <a:t>, </a:t>
            </a:r>
            <a:r>
              <a:rPr lang="en-GB" sz="2400" dirty="0" err="1"/>
              <a:t>cliciau</a:t>
            </a:r>
            <a:r>
              <a:rPr lang="en-GB" sz="2400" dirty="0"/>
              <a:t>, </a:t>
            </a:r>
            <a:r>
              <a:rPr lang="en-GB" sz="2400" dirty="0" err="1"/>
              <a:t>goruchafiaeth</a:t>
            </a:r>
            <a:r>
              <a:rPr lang="en-GB" sz="2400" dirty="0"/>
              <a:t> ac </a:t>
            </a:r>
            <a:r>
              <a:rPr lang="en-GB" sz="2400" dirty="0" err="1"/>
              <a:t>ati</a:t>
            </a:r>
            <a:r>
              <a:rPr lang="en-GB" sz="2400" dirty="0"/>
              <a:t>.</a:t>
            </a:r>
          </a:p>
          <a:p>
            <a:r>
              <a:rPr lang="en-GB" sz="2400" dirty="0" err="1"/>
              <a:t>Creu</a:t>
            </a:r>
            <a:r>
              <a:rPr lang="en-GB" sz="2400" dirty="0"/>
              <a:t> </a:t>
            </a:r>
            <a:r>
              <a:rPr lang="en-GB" sz="2400" dirty="0" err="1"/>
              <a:t>amgylchedd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cadarnhaol</a:t>
            </a:r>
            <a:endParaRPr lang="en-GB" sz="2400" dirty="0"/>
          </a:p>
          <a:p>
            <a:r>
              <a:rPr lang="en-GB" sz="2400" dirty="0"/>
              <a:t>Mae </a:t>
            </a:r>
            <a:r>
              <a:rPr lang="en-GB" sz="2400" dirty="0" err="1"/>
              <a:t>datblygiad</a:t>
            </a:r>
            <a:r>
              <a:rPr lang="en-GB" sz="2400" dirty="0"/>
              <a:t> </a:t>
            </a:r>
            <a:r>
              <a:rPr lang="en-GB" sz="2400" dirty="0" err="1"/>
              <a:t>cymdeithasol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un </a:t>
            </a:r>
            <a:r>
              <a:rPr lang="en-GB" sz="2400" dirty="0" err="1"/>
              <a:t>mor</a:t>
            </a:r>
            <a:r>
              <a:rPr lang="en-GB" sz="2400" dirty="0"/>
              <a:t> </a:t>
            </a:r>
            <a:r>
              <a:rPr lang="en-GB" sz="2400" dirty="0" err="1"/>
              <a:t>bwysig</a:t>
            </a:r>
            <a:r>
              <a:rPr lang="en-GB" sz="2400" dirty="0"/>
              <a:t> </a:t>
            </a:r>
            <a:r>
              <a:rPr lang="en-GB" sz="2400" dirty="0" smtClean="0"/>
              <a:t>a </a:t>
            </a:r>
            <a:r>
              <a:rPr lang="en-GB" sz="2400" dirty="0" err="1" smtClean="0"/>
              <a:t>datblygiad</a:t>
            </a:r>
            <a:r>
              <a:rPr lang="en-GB" sz="2400" dirty="0" smtClean="0"/>
              <a:t> </a:t>
            </a:r>
            <a:r>
              <a:rPr lang="en-GB" sz="2400" dirty="0" err="1"/>
              <a:t>academaidd</a:t>
            </a:r>
            <a:r>
              <a:rPr lang="en-GB" sz="2400" dirty="0"/>
              <a:t>.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87979" y="395510"/>
            <a:ext cx="947515" cy="947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0736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54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 </a:t>
            </a:r>
            <a:r>
              <a:rPr lang="en-GB" dirty="0" err="1" smtClean="0"/>
              <a:t>gloi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 err="1" smtClean="0"/>
              <a:t>Allwch</a:t>
            </a:r>
            <a:r>
              <a:rPr lang="en-GB" sz="2400" dirty="0" smtClean="0"/>
              <a:t> chi </a:t>
            </a:r>
            <a:r>
              <a:rPr lang="en-GB" sz="2400" dirty="0" err="1" smtClean="0"/>
              <a:t>ysgrifennu</a:t>
            </a:r>
            <a:r>
              <a:rPr lang="en-GB" sz="2400" dirty="0" smtClean="0"/>
              <a:t> 2-3 </a:t>
            </a:r>
            <a:r>
              <a:rPr lang="en-GB" sz="2400" dirty="0" err="1" smtClean="0"/>
              <a:t>brawddeg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esbonio</a:t>
            </a:r>
            <a:r>
              <a:rPr lang="en-GB" sz="2400" dirty="0" smtClean="0"/>
              <a:t> </a:t>
            </a:r>
            <a:r>
              <a:rPr lang="en-GB" sz="2400" dirty="0" err="1" smtClean="0"/>
              <a:t>pob</a:t>
            </a:r>
            <a:r>
              <a:rPr lang="en-GB" sz="2400" dirty="0" smtClean="0"/>
              <a:t> un </a:t>
            </a:r>
            <a:r>
              <a:rPr lang="en-GB" sz="2400" dirty="0" err="1" smtClean="0"/>
              <a:t>o’r</a:t>
            </a:r>
            <a:r>
              <a:rPr lang="en-GB" sz="2400" dirty="0" smtClean="0"/>
              <a:t> </a:t>
            </a:r>
            <a:r>
              <a:rPr lang="en-GB" sz="2400" dirty="0" err="1" smtClean="0"/>
              <a:t>rhain</a:t>
            </a:r>
            <a:r>
              <a:rPr lang="en-GB" sz="2400" dirty="0" smtClean="0"/>
              <a:t>: </a:t>
            </a:r>
          </a:p>
          <a:p>
            <a:r>
              <a:rPr lang="en-GB" sz="2400" dirty="0" err="1"/>
              <a:t>Cydberthnasau</a:t>
            </a:r>
            <a:r>
              <a:rPr lang="en-GB" sz="2400" dirty="0"/>
              <a:t> o </a:t>
            </a:r>
            <a:r>
              <a:rPr lang="en-GB" sz="2400" dirty="0" err="1"/>
              <a:t>fewn</a:t>
            </a:r>
            <a:r>
              <a:rPr lang="en-GB" sz="2400" dirty="0"/>
              <a:t> </a:t>
            </a:r>
            <a:r>
              <a:rPr lang="en-GB" sz="2400" dirty="0" err="1"/>
              <a:t>Cwricwlwm</a:t>
            </a:r>
            <a:r>
              <a:rPr lang="en-GB" sz="2400" dirty="0"/>
              <a:t> </a:t>
            </a:r>
            <a:r>
              <a:rPr lang="en-GB" sz="2400" dirty="0" err="1"/>
              <a:t>Cymru</a:t>
            </a:r>
            <a:r>
              <a:rPr lang="en-GB" sz="2400" dirty="0"/>
              <a:t> 2022</a:t>
            </a:r>
          </a:p>
          <a:p>
            <a:r>
              <a:rPr lang="en-GB" sz="2400" dirty="0" err="1"/>
              <a:t>Damcaniaeth</a:t>
            </a:r>
            <a:r>
              <a:rPr lang="en-GB" sz="2400" dirty="0"/>
              <a:t> </a:t>
            </a:r>
            <a:r>
              <a:rPr lang="en-GB" sz="2400" dirty="0" err="1"/>
              <a:t>systemau</a:t>
            </a:r>
            <a:r>
              <a:rPr lang="en-GB" sz="2400" dirty="0"/>
              <a:t> </a:t>
            </a:r>
            <a:r>
              <a:rPr lang="en-GB" sz="2400" dirty="0" err="1"/>
              <a:t>ecolegol</a:t>
            </a:r>
            <a:r>
              <a:rPr lang="en-GB" sz="2400" dirty="0"/>
              <a:t> (Bronfenbrenner)</a:t>
            </a:r>
          </a:p>
          <a:p>
            <a:r>
              <a:rPr lang="en-GB" sz="2400" dirty="0" err="1"/>
              <a:t>Rhagdybiaeth</a:t>
            </a:r>
            <a:r>
              <a:rPr lang="en-GB" sz="2400" dirty="0"/>
              <a:t> </a:t>
            </a:r>
            <a:r>
              <a:rPr lang="en-GB" sz="2400" dirty="0" err="1"/>
              <a:t>ymennydd</a:t>
            </a:r>
            <a:r>
              <a:rPr lang="en-GB" sz="2400" dirty="0"/>
              <a:t> </a:t>
            </a:r>
            <a:r>
              <a:rPr lang="en-GB" sz="2400" dirty="0" err="1"/>
              <a:t>cymdeithasol</a:t>
            </a:r>
            <a:r>
              <a:rPr lang="en-GB" sz="2400" dirty="0"/>
              <a:t> (</a:t>
            </a:r>
            <a:r>
              <a:rPr lang="en-GB" sz="2400" i="1" dirty="0"/>
              <a:t>Social brain hypothesis)</a:t>
            </a:r>
            <a:r>
              <a:rPr lang="en-GB" sz="2400" dirty="0"/>
              <a:t> (Dunbar)</a:t>
            </a:r>
          </a:p>
          <a:p>
            <a:r>
              <a:rPr lang="en-GB" sz="2400" dirty="0" err="1"/>
              <a:t>Sosiogramau</a:t>
            </a:r>
            <a:r>
              <a:rPr lang="en-GB" sz="2400" dirty="0"/>
              <a:t> (Moreno)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71348" y="624110"/>
            <a:ext cx="847503" cy="847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7239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4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Darllen</a:t>
            </a:r>
            <a:r>
              <a:rPr lang="en-GB" dirty="0" smtClean="0"/>
              <a:t> </a:t>
            </a:r>
            <a:r>
              <a:rPr lang="en-GB" smtClean="0"/>
              <a:t>pellach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754083" y="2482199"/>
            <a:ext cx="9379055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Marsh, H. (2012) ‘Relationships </a:t>
            </a:r>
            <a:r>
              <a:rPr lang="en-GB" dirty="0"/>
              <a:t>for learning: using pupil voice to define </a:t>
            </a:r>
            <a:r>
              <a:rPr lang="en-GB" dirty="0" smtClean="0"/>
              <a:t>teacher-pupil </a:t>
            </a:r>
            <a:r>
              <a:rPr lang="en-GB" dirty="0"/>
              <a:t>relationships that enhance pupil </a:t>
            </a:r>
            <a:r>
              <a:rPr lang="en-GB" dirty="0" smtClean="0"/>
              <a:t>engagement’, available at: </a:t>
            </a:r>
            <a:r>
              <a:rPr lang="en-GB" dirty="0">
                <a:hlinkClick r:id="rId4"/>
              </a:rPr>
              <a:t>https://journals.sagepub.com/doi/pdf/10.1177/0892020612445702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/>
              <a:t>National Scientific Council on the Developing Child. (2004). Young children develop in an environment of relationships. Working Paper No. </a:t>
            </a:r>
            <a:r>
              <a:rPr lang="en-GB" dirty="0" smtClean="0"/>
              <a:t>1, available at: </a:t>
            </a:r>
            <a:r>
              <a:rPr lang="en-GB" dirty="0" smtClean="0">
                <a:hlinkClick r:id="rId5"/>
              </a:rPr>
              <a:t>https</a:t>
            </a:r>
            <a:r>
              <a:rPr lang="en-GB" dirty="0">
                <a:hlinkClick r:id="rId5"/>
              </a:rPr>
              <a:t>://developingchild.harvard.edu/wp-content/uploads/2004/04/Young-Children-Develop-in-an-Environment-of-Relationships.pdf</a:t>
            </a:r>
            <a:endParaRPr lang="en-GB" dirty="0"/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199910" y="624111"/>
            <a:ext cx="933228" cy="933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441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25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Wisp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519</TotalTime>
  <Words>636</Words>
  <Application>Microsoft Office PowerPoint</Application>
  <PresentationFormat>Widescreen</PresentationFormat>
  <Paragraphs>95</Paragraphs>
  <Slides>20</Slides>
  <Notes>3</Notes>
  <HiddenSlides>0</HiddenSlides>
  <MMClips>20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Century Gothic</vt:lpstr>
      <vt:lpstr>Wingdings 3</vt:lpstr>
      <vt:lpstr>Wisp</vt:lpstr>
      <vt:lpstr>Cydberthnasau a Damcaniaethau Cymdeithasol</vt:lpstr>
      <vt:lpstr>NODAU</vt:lpstr>
      <vt:lpstr>PowerPoint Presentation</vt:lpstr>
      <vt:lpstr>Datblygu perthnasoedd cadarnhaol rhwng disgyblion ac athrawon</vt:lpstr>
      <vt:lpstr>Pam mae’r rhain yn bwysig? </vt:lpstr>
      <vt:lpstr>Cydberthnasau yn y cwricwlwm</vt:lpstr>
      <vt:lpstr>Cydberthnasau yn y cwricwlwm</vt:lpstr>
      <vt:lpstr>Beth am addysg cydberthynas a rhywioldeb mewn ysgolion Cynradd?</vt:lpstr>
      <vt:lpstr>Darllen pellach am addysg cydberthynas a rhywoldeb yng Nghwricwlwm i Gymru 2022 </vt:lpstr>
      <vt:lpstr>Pam mae cydberthnasau mor bwysig i ddatblygiad plant?  </vt:lpstr>
      <vt:lpstr>Damcaniaeth systemau ecolegol</vt:lpstr>
      <vt:lpstr>Profwch eich gwybodaeth o Bronfenbrenner</vt:lpstr>
      <vt:lpstr> Cwestiynau i chi !</vt:lpstr>
      <vt:lpstr>Rhagdybiaeth ymennydd cymdeithasol (Social brain hypothesis) Dunbar</vt:lpstr>
      <vt:lpstr>Sut mae hyn yn gweithio go iawn?</vt:lpstr>
      <vt:lpstr>Beth yw sosiogram?</vt:lpstr>
      <vt:lpstr>Sosiogramau Moreno</vt:lpstr>
      <vt:lpstr>Manteision defnyddio sosiogramau</vt:lpstr>
      <vt:lpstr>I gloi</vt:lpstr>
      <vt:lpstr>Darllen pellach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Relationships and social theories</dc:title>
  <dc:creator>Nanna Ryder</dc:creator>
  <cp:lastModifiedBy>Nanna Ryder</cp:lastModifiedBy>
  <cp:revision>41</cp:revision>
  <dcterms:created xsi:type="dcterms:W3CDTF">2020-03-24T18:34:11Z</dcterms:created>
  <dcterms:modified xsi:type="dcterms:W3CDTF">2021-01-29T15:28:21Z</dcterms:modified>
</cp:coreProperties>
</file>