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4013" r:id="rId2"/>
    <p:sldMasterId id="2147484028" r:id="rId3"/>
    <p:sldMasterId id="2147484035" r:id="rId4"/>
  </p:sldMasterIdLst>
  <p:notesMasterIdLst>
    <p:notesMasterId r:id="rId36"/>
  </p:notesMasterIdLst>
  <p:sldIdLst>
    <p:sldId id="327" r:id="rId5"/>
    <p:sldId id="370" r:id="rId6"/>
    <p:sldId id="369" r:id="rId7"/>
    <p:sldId id="392" r:id="rId8"/>
    <p:sldId id="374" r:id="rId9"/>
    <p:sldId id="372" r:id="rId10"/>
    <p:sldId id="375" r:id="rId11"/>
    <p:sldId id="376" r:id="rId12"/>
    <p:sldId id="378" r:id="rId13"/>
    <p:sldId id="381" r:id="rId14"/>
    <p:sldId id="380" r:id="rId15"/>
    <p:sldId id="382" r:id="rId16"/>
    <p:sldId id="383" r:id="rId17"/>
    <p:sldId id="384" r:id="rId18"/>
    <p:sldId id="385" r:id="rId19"/>
    <p:sldId id="386" r:id="rId20"/>
    <p:sldId id="377" r:id="rId21"/>
    <p:sldId id="394" r:id="rId22"/>
    <p:sldId id="356" r:id="rId23"/>
    <p:sldId id="395" r:id="rId24"/>
    <p:sldId id="396" r:id="rId25"/>
    <p:sldId id="397" r:id="rId26"/>
    <p:sldId id="398" r:id="rId27"/>
    <p:sldId id="399" r:id="rId28"/>
    <p:sldId id="400" r:id="rId29"/>
    <p:sldId id="373" r:id="rId30"/>
    <p:sldId id="367" r:id="rId31"/>
    <p:sldId id="388" r:id="rId32"/>
    <p:sldId id="389" r:id="rId33"/>
    <p:sldId id="390" r:id="rId34"/>
    <p:sldId id="391"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58" autoAdjust="0"/>
    <p:restoredTop sz="77986" autoAdjust="0"/>
  </p:normalViewPr>
  <p:slideViewPr>
    <p:cSldViewPr>
      <p:cViewPr>
        <p:scale>
          <a:sx n="83" d="100"/>
          <a:sy n="83" d="100"/>
        </p:scale>
        <p:origin x="801" y="-3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607DC1F-FDA8-FEA8-213F-71896E950D1B}"/>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099" name="Rectangle 3">
            <a:extLst>
              <a:ext uri="{FF2B5EF4-FFF2-40B4-BE49-F238E27FC236}">
                <a16:creationId xmlns:a16="http://schemas.microsoft.com/office/drawing/2014/main" id="{6E639FDC-6161-2EE1-96EE-FAB6925099D4}"/>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2292" name="Rectangle 4">
            <a:extLst>
              <a:ext uri="{FF2B5EF4-FFF2-40B4-BE49-F238E27FC236}">
                <a16:creationId xmlns:a16="http://schemas.microsoft.com/office/drawing/2014/main" id="{4957467B-F2FA-4764-54B8-CF1F0AAEA26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40E16543-A8F0-740F-E2A1-03BAC9F5D90D}"/>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0219CD20-B431-B0AD-7EAF-7C746359EC1B}"/>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103" name="Rectangle 7">
            <a:extLst>
              <a:ext uri="{FF2B5EF4-FFF2-40B4-BE49-F238E27FC236}">
                <a16:creationId xmlns:a16="http://schemas.microsoft.com/office/drawing/2014/main" id="{26F8648D-5DA4-0D0F-544B-AD5F43CD7B95}"/>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94269B2-A2BA-484E-B3D1-B377DBAC919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B5B04D70-1D19-2C11-BE38-2DEFB8DB9F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CABEC7-AAB2-42F9-BF13-B70855352288}" type="slidenum">
              <a:rPr lang="en-GB" altLang="en-US" smtClean="0"/>
              <a:pPr>
                <a:spcBef>
                  <a:spcPct val="0"/>
                </a:spcBef>
              </a:pPr>
              <a:t>1</a:t>
            </a:fld>
            <a:endParaRPr lang="en-GB" altLang="en-US"/>
          </a:p>
        </p:txBody>
      </p:sp>
      <p:sp>
        <p:nvSpPr>
          <p:cNvPr id="14339" name="Rectangle 2">
            <a:extLst>
              <a:ext uri="{FF2B5EF4-FFF2-40B4-BE49-F238E27FC236}">
                <a16:creationId xmlns:a16="http://schemas.microsoft.com/office/drawing/2014/main" id="{55C505A8-9626-A0B7-1EB9-494A8572BE1E}"/>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088EFC3-D5D9-B423-AB18-04F69676CC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0BD31735-6570-C902-4D24-9C69F0A695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D8624F6-B72E-45F0-86FA-38C7F64C6E3C}" type="slidenum">
              <a:rPr lang="en-GB" altLang="en-US" smtClean="0"/>
              <a:pPr>
                <a:spcBef>
                  <a:spcPct val="0"/>
                </a:spcBef>
              </a:pPr>
              <a:t>2</a:t>
            </a:fld>
            <a:endParaRPr lang="en-GB" altLang="en-US"/>
          </a:p>
        </p:txBody>
      </p:sp>
      <p:sp>
        <p:nvSpPr>
          <p:cNvPr id="16387" name="Rectangle 2">
            <a:extLst>
              <a:ext uri="{FF2B5EF4-FFF2-40B4-BE49-F238E27FC236}">
                <a16:creationId xmlns:a16="http://schemas.microsoft.com/office/drawing/2014/main" id="{C8FD2BE5-F527-1A12-D7FB-49CB6E4149A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01EE30E-04AE-A403-F379-A05CECB751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4A1FF92D-3286-D490-2F46-39B38C38FC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6749D4-3096-4122-8CBB-6F210E24F0C5}" type="slidenum">
              <a:rPr lang="en-GB" altLang="en-US" smtClean="0"/>
              <a:pPr>
                <a:spcBef>
                  <a:spcPct val="0"/>
                </a:spcBef>
              </a:pPr>
              <a:t>5</a:t>
            </a:fld>
            <a:endParaRPr lang="en-GB" altLang="en-US"/>
          </a:p>
        </p:txBody>
      </p:sp>
      <p:sp>
        <p:nvSpPr>
          <p:cNvPr id="24579" name="Rectangle 2">
            <a:extLst>
              <a:ext uri="{FF2B5EF4-FFF2-40B4-BE49-F238E27FC236}">
                <a16:creationId xmlns:a16="http://schemas.microsoft.com/office/drawing/2014/main" id="{B8469BEE-9A74-78E5-34E7-EC9B63382B0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69E44076-6F3A-7EF1-2636-70BEFB5B53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FF7B5EF8-DD02-56B9-24DD-E6AB6C46C93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ECFA20C-33BA-4B42-ACC8-3DE2DDAAF431}" type="slidenum">
              <a:rPr lang="en-GB" altLang="en-US" smtClean="0"/>
              <a:pPr>
                <a:spcBef>
                  <a:spcPct val="0"/>
                </a:spcBef>
              </a:pPr>
              <a:t>6</a:t>
            </a:fld>
            <a:endParaRPr lang="en-GB" altLang="en-US"/>
          </a:p>
        </p:txBody>
      </p:sp>
      <p:sp>
        <p:nvSpPr>
          <p:cNvPr id="20483" name="Rectangle 2">
            <a:extLst>
              <a:ext uri="{FF2B5EF4-FFF2-40B4-BE49-F238E27FC236}">
                <a16:creationId xmlns:a16="http://schemas.microsoft.com/office/drawing/2014/main" id="{804635A0-37AE-F002-23F0-D62D45AE4B4C}"/>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4828D083-09A7-4B2D-7E4D-68AF83DAED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6D6FBE33-F85C-062B-A93F-B5B3583C5BD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D74606-028A-48BE-BFCC-FA3074CBF6EF}" type="slidenum">
              <a:rPr lang="en-GB" altLang="en-US" smtClean="0"/>
              <a:pPr>
                <a:spcBef>
                  <a:spcPct val="0"/>
                </a:spcBef>
              </a:pPr>
              <a:t>7</a:t>
            </a:fld>
            <a:endParaRPr lang="en-GB" altLang="en-US"/>
          </a:p>
        </p:txBody>
      </p:sp>
      <p:sp>
        <p:nvSpPr>
          <p:cNvPr id="26627" name="Rectangle 2">
            <a:extLst>
              <a:ext uri="{FF2B5EF4-FFF2-40B4-BE49-F238E27FC236}">
                <a16:creationId xmlns:a16="http://schemas.microsoft.com/office/drawing/2014/main" id="{AD1C7F78-6014-CFBB-62DB-7031865757D3}"/>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9377A281-F76C-82B9-F537-71497332888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242A4DE7-1DBB-897B-033D-106CEBC4418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78CCDC-CE75-4AD6-86D0-D15CA592C71B}" type="slidenum">
              <a:rPr lang="en-GB" altLang="en-US" smtClean="0"/>
              <a:pPr>
                <a:spcBef>
                  <a:spcPct val="0"/>
                </a:spcBef>
              </a:pPr>
              <a:t>8</a:t>
            </a:fld>
            <a:endParaRPr lang="en-GB" altLang="en-US"/>
          </a:p>
        </p:txBody>
      </p:sp>
      <p:sp>
        <p:nvSpPr>
          <p:cNvPr id="28675" name="Rectangle 2">
            <a:extLst>
              <a:ext uri="{FF2B5EF4-FFF2-40B4-BE49-F238E27FC236}">
                <a16:creationId xmlns:a16="http://schemas.microsoft.com/office/drawing/2014/main" id="{52BF0F1D-AFB1-D722-C0CF-593A4825E0A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BD60C212-AA09-7116-A96D-826FA481798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B606EC7A-003E-B2F0-4BD7-67CE5B99C6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E773E5D-D1AD-4EC7-906C-14FB4BBEB887}" type="slidenum">
              <a:rPr lang="en-GB" altLang="en-US" smtClean="0"/>
              <a:pPr>
                <a:spcBef>
                  <a:spcPct val="0"/>
                </a:spcBef>
              </a:pPr>
              <a:t>9</a:t>
            </a:fld>
            <a:endParaRPr lang="en-GB" altLang="en-US"/>
          </a:p>
        </p:txBody>
      </p:sp>
      <p:sp>
        <p:nvSpPr>
          <p:cNvPr id="31747" name="Rectangle 2">
            <a:extLst>
              <a:ext uri="{FF2B5EF4-FFF2-40B4-BE49-F238E27FC236}">
                <a16:creationId xmlns:a16="http://schemas.microsoft.com/office/drawing/2014/main" id="{F73D0094-018B-CFB3-3775-1B9F1155DCB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7BC79260-4DE1-2FBE-8A41-4FC29C6DC8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FC1CF5B-C3FA-1C66-716E-6AA554CD46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8A050-265D-4761-AACC-65223E73D3F0}" type="slidenum">
              <a:rPr lang="en-GB" altLang="en-US" smtClean="0"/>
              <a:pPr>
                <a:spcBef>
                  <a:spcPct val="0"/>
                </a:spcBef>
              </a:pPr>
              <a:t>10</a:t>
            </a:fld>
            <a:endParaRPr lang="en-GB" altLang="en-US"/>
          </a:p>
        </p:txBody>
      </p:sp>
      <p:sp>
        <p:nvSpPr>
          <p:cNvPr id="35843" name="Rectangle 2">
            <a:extLst>
              <a:ext uri="{FF2B5EF4-FFF2-40B4-BE49-F238E27FC236}">
                <a16:creationId xmlns:a16="http://schemas.microsoft.com/office/drawing/2014/main" id="{B5111A51-DA4E-83E6-D5BE-8D982FCBA0FF}"/>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8EE03852-29CC-52A7-D3A6-C79ED342AC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B36639B4-96A2-EBCF-D851-7D4DC0D364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50D238-A060-4C41-844A-8142B41D0D9F}" type="slidenum">
              <a:rPr lang="en-GB" altLang="en-US" smtClean="0"/>
              <a:pPr>
                <a:spcBef>
                  <a:spcPct val="0"/>
                </a:spcBef>
              </a:pPr>
              <a:t>11</a:t>
            </a:fld>
            <a:endParaRPr lang="en-GB" altLang="en-US"/>
          </a:p>
        </p:txBody>
      </p:sp>
      <p:sp>
        <p:nvSpPr>
          <p:cNvPr id="33795" name="Rectangle 2">
            <a:extLst>
              <a:ext uri="{FF2B5EF4-FFF2-40B4-BE49-F238E27FC236}">
                <a16:creationId xmlns:a16="http://schemas.microsoft.com/office/drawing/2014/main" id="{C8062297-5942-FC7A-53BA-D231EC1054CC}"/>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D0D22D35-0662-9980-06E5-3A76C53BEC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8A637E6A-5D1D-3971-CE30-63F92F7E81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D0A05F-E487-4A04-B866-FBE9AA45FC47}" type="slidenum">
              <a:rPr lang="en-GB" altLang="en-US" smtClean="0"/>
              <a:pPr>
                <a:spcBef>
                  <a:spcPct val="0"/>
                </a:spcBef>
              </a:pPr>
              <a:t>12</a:t>
            </a:fld>
            <a:endParaRPr lang="en-GB" altLang="en-US"/>
          </a:p>
        </p:txBody>
      </p:sp>
      <p:sp>
        <p:nvSpPr>
          <p:cNvPr id="37891" name="Rectangle 2">
            <a:extLst>
              <a:ext uri="{FF2B5EF4-FFF2-40B4-BE49-F238E27FC236}">
                <a16:creationId xmlns:a16="http://schemas.microsoft.com/office/drawing/2014/main" id="{EB3D1D2F-2E40-B3D4-E803-D14F112654A9}"/>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A2A381E-2298-7193-5EB5-18144DBCDA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B6E06EE3-9F47-73B9-7DEB-CBA02B8D19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55A731-5CE1-4B44-9112-D09DA82AC14C}" type="slidenum">
              <a:rPr lang="en-GB" altLang="en-US" smtClean="0"/>
              <a:pPr>
                <a:spcBef>
                  <a:spcPct val="0"/>
                </a:spcBef>
              </a:pPr>
              <a:t>13</a:t>
            </a:fld>
            <a:endParaRPr lang="en-GB" altLang="en-US"/>
          </a:p>
        </p:txBody>
      </p:sp>
      <p:sp>
        <p:nvSpPr>
          <p:cNvPr id="39939" name="Rectangle 2">
            <a:extLst>
              <a:ext uri="{FF2B5EF4-FFF2-40B4-BE49-F238E27FC236}">
                <a16:creationId xmlns:a16="http://schemas.microsoft.com/office/drawing/2014/main" id="{7B31120A-6C6D-12E5-447F-DD8A20A78313}"/>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4BD7EE2A-0531-5407-ED9D-954370EC55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FD9A1ED9-79F7-1D80-86A6-DBD15DDA34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DE247D-6978-445C-A303-43C1A83D366B}" type="slidenum">
              <a:rPr lang="en-GB" altLang="en-US" smtClean="0"/>
              <a:pPr>
                <a:spcBef>
                  <a:spcPct val="0"/>
                </a:spcBef>
              </a:pPr>
              <a:t>14</a:t>
            </a:fld>
            <a:endParaRPr lang="en-GB" altLang="en-US"/>
          </a:p>
        </p:txBody>
      </p:sp>
      <p:sp>
        <p:nvSpPr>
          <p:cNvPr id="41987" name="Rectangle 2">
            <a:extLst>
              <a:ext uri="{FF2B5EF4-FFF2-40B4-BE49-F238E27FC236}">
                <a16:creationId xmlns:a16="http://schemas.microsoft.com/office/drawing/2014/main" id="{11CD4B15-AFCC-CDEA-580C-54F2D87D808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01C2D17B-B93B-3315-A867-C0986AD00D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78D58659-EABE-5508-C2B6-9BEEBFEB70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E742179-FB7D-49AA-8242-A9B23B0D7CA1}" type="slidenum">
              <a:rPr lang="en-GB" altLang="en-US" smtClean="0"/>
              <a:pPr>
                <a:spcBef>
                  <a:spcPct val="0"/>
                </a:spcBef>
              </a:pPr>
              <a:t>15</a:t>
            </a:fld>
            <a:endParaRPr lang="en-GB" altLang="en-US"/>
          </a:p>
        </p:txBody>
      </p:sp>
      <p:sp>
        <p:nvSpPr>
          <p:cNvPr id="44035" name="Rectangle 2">
            <a:extLst>
              <a:ext uri="{FF2B5EF4-FFF2-40B4-BE49-F238E27FC236}">
                <a16:creationId xmlns:a16="http://schemas.microsoft.com/office/drawing/2014/main" id="{5C33F0A8-1799-2EFF-769D-BC5C9400D6EB}"/>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34458D3C-DF2F-EB88-4BBE-34FEE8EA77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AD44F50-D6E0-CACB-55B0-E3C674C69C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EAF5FB-2497-4674-90ED-D3A427246AF1}" type="slidenum">
              <a:rPr lang="en-GB" altLang="en-US" smtClean="0"/>
              <a:pPr>
                <a:spcBef>
                  <a:spcPct val="0"/>
                </a:spcBef>
              </a:pPr>
              <a:t>16</a:t>
            </a:fld>
            <a:endParaRPr lang="en-GB" altLang="en-US"/>
          </a:p>
        </p:txBody>
      </p:sp>
      <p:sp>
        <p:nvSpPr>
          <p:cNvPr id="46083" name="Rectangle 2">
            <a:extLst>
              <a:ext uri="{FF2B5EF4-FFF2-40B4-BE49-F238E27FC236}">
                <a16:creationId xmlns:a16="http://schemas.microsoft.com/office/drawing/2014/main" id="{7A527D17-CE1B-725E-B402-D02D65FB6F1D}"/>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EF6925B6-66B7-5BD5-0DE5-B8E2EE7FED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4F3826C0-2BA1-0A6D-1ACC-FE8475A224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FE06432-0342-431E-91EF-64E692EE665C}" type="slidenum">
              <a:rPr lang="en-GB" altLang="en-US" smtClean="0"/>
              <a:pPr>
                <a:spcBef>
                  <a:spcPct val="0"/>
                </a:spcBef>
              </a:pPr>
              <a:t>19</a:t>
            </a:fld>
            <a:endParaRPr lang="en-GB" altLang="en-US"/>
          </a:p>
        </p:txBody>
      </p:sp>
      <p:sp>
        <p:nvSpPr>
          <p:cNvPr id="52227" name="Rectangle 2">
            <a:extLst>
              <a:ext uri="{FF2B5EF4-FFF2-40B4-BE49-F238E27FC236}">
                <a16:creationId xmlns:a16="http://schemas.microsoft.com/office/drawing/2014/main" id="{2A0C7CD3-EFEA-5696-BBFF-257DE3E5E580}"/>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118DDEEE-E63D-8D72-AF2F-17B8BC8C6E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32383D32-94D3-07A5-8718-757D10DB18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662ACD-87F2-4FA5-B7FC-F90659994AAA}" type="slidenum">
              <a:rPr lang="en-GB" altLang="en-US" smtClean="0"/>
              <a:pPr>
                <a:spcBef>
                  <a:spcPct val="0"/>
                </a:spcBef>
              </a:pPr>
              <a:t>26</a:t>
            </a:fld>
            <a:endParaRPr lang="en-GB" altLang="en-US"/>
          </a:p>
        </p:txBody>
      </p:sp>
      <p:sp>
        <p:nvSpPr>
          <p:cNvPr id="22531" name="Rectangle 2">
            <a:extLst>
              <a:ext uri="{FF2B5EF4-FFF2-40B4-BE49-F238E27FC236}">
                <a16:creationId xmlns:a16="http://schemas.microsoft.com/office/drawing/2014/main" id="{07C1CECB-4559-7CE1-C6D9-9C4116CBC749}"/>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95EC2EC-5830-4ECF-BBE0-D03341D21E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34E9544-24F3-0EF1-D827-6323D3A8DC9C}"/>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62A166D-7A28-36F4-315C-A3FE2C7A46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Queen Elizabeth Olympic Park in 2030 See http://www.londonlegacy.co.uk/news-and-resources/press-centre-images/</a:t>
            </a:r>
          </a:p>
          <a:p>
            <a:pPr eaLnBrk="1" hangingPunct="1"/>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51E88F28-C71D-05B4-F58D-9C367E83E7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B8FDA90-FA40-4130-B613-8FCFE432597D}" type="slidenum">
              <a:rPr lang="en-US" altLang="en-US" smtClean="0"/>
              <a:pPr>
                <a:spcBef>
                  <a:spcPct val="0"/>
                </a:spcBef>
              </a:pPr>
              <a:t>27</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19FCF989-AB61-D661-02FE-34E33D5B7F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CA63B8F-2A60-42C9-91F7-60ACF1E636D1}" type="slidenum">
              <a:rPr lang="en-GB" altLang="en-US" smtClean="0"/>
              <a:pPr>
                <a:spcBef>
                  <a:spcPct val="0"/>
                </a:spcBef>
              </a:pPr>
              <a:t>30</a:t>
            </a:fld>
            <a:endParaRPr lang="en-GB" altLang="en-US"/>
          </a:p>
        </p:txBody>
      </p:sp>
      <p:sp>
        <p:nvSpPr>
          <p:cNvPr id="54275" name="Rectangle 2">
            <a:extLst>
              <a:ext uri="{FF2B5EF4-FFF2-40B4-BE49-F238E27FC236}">
                <a16:creationId xmlns:a16="http://schemas.microsoft.com/office/drawing/2014/main" id="{AEF5059C-31AB-2C41-2A33-610BC5A83923}"/>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A413B4A8-95E9-206B-36F4-EC1AC2023B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A60701E6-6491-5233-B98E-8AFC15605A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A5D15D-DA4C-413F-A9F4-B10FA993E50E}" type="slidenum">
              <a:rPr lang="en-GB" altLang="en-US" smtClean="0"/>
              <a:pPr>
                <a:spcBef>
                  <a:spcPct val="0"/>
                </a:spcBef>
              </a:pPr>
              <a:t>31</a:t>
            </a:fld>
            <a:endParaRPr lang="en-GB" altLang="en-US"/>
          </a:p>
        </p:txBody>
      </p:sp>
      <p:sp>
        <p:nvSpPr>
          <p:cNvPr id="56323" name="Rectangle 2">
            <a:extLst>
              <a:ext uri="{FF2B5EF4-FFF2-40B4-BE49-F238E27FC236}">
                <a16:creationId xmlns:a16="http://schemas.microsoft.com/office/drawing/2014/main" id="{F22C659F-93BD-82CE-AAB9-AC1C1FC614D2}"/>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F30FE251-A86C-90A5-9BA3-42F517AA67E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B1975952-AA4C-625F-7CA1-0B36CF03A25C}"/>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397F6145-2D5C-A0F6-ECB5-7A61C7576DCF}"/>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D96CD8E3-8AA8-2766-FCA0-DBD9111A9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baseline="0">
                <a:latin typeface="Arial" pitchFamily="34" charset="0"/>
              </a:defRPr>
            </a:lvl1pPr>
          </a:lstStyle>
          <a:p>
            <a:r>
              <a:rPr lang="en-US" dirty="0"/>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baseline="0">
                <a:solidFill>
                  <a:schemeClr val="bg2"/>
                </a:solidFill>
                <a:latin typeface="Arial" pitchFamily="34" charset="0"/>
              </a:defRPr>
            </a:lvl1pPr>
          </a:lstStyle>
          <a:p>
            <a:r>
              <a:rPr lang="en-US" dirty="0"/>
              <a:t>Click to edit Master subtitle style</a:t>
            </a:r>
          </a:p>
        </p:txBody>
      </p:sp>
      <p:sp>
        <p:nvSpPr>
          <p:cNvPr id="5" name="Rectangle 7">
            <a:extLst>
              <a:ext uri="{FF2B5EF4-FFF2-40B4-BE49-F238E27FC236}">
                <a16:creationId xmlns:a16="http://schemas.microsoft.com/office/drawing/2014/main" id="{18CA394E-8A06-1B76-8FD1-53ED9BB5FF92}"/>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C637B9EF-5254-D539-6B42-33B6700DB564}"/>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305CC2ED-F4BB-0F92-C387-1BFC0A31BE6C}"/>
              </a:ext>
            </a:extLst>
          </p:cNvPr>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pPr>
              <a:defRPr/>
            </a:pPr>
            <a:fld id="{3F5FDD9D-332C-4D31-83B1-5BE647A9E14D}" type="slidenum">
              <a:rPr lang="en-US" altLang="en-US"/>
              <a:pPr>
                <a:defRPr/>
              </a:pPr>
              <a:t>‹#›</a:t>
            </a:fld>
            <a:endParaRPr lang="en-US" altLang="en-US"/>
          </a:p>
        </p:txBody>
      </p:sp>
    </p:spTree>
    <p:extLst>
      <p:ext uri="{BB962C8B-B14F-4D97-AF65-F5344CB8AC3E}">
        <p14:creationId xmlns:p14="http://schemas.microsoft.com/office/powerpoint/2010/main" val="915614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atin typeface="Arial"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8">
            <a:extLst>
              <a:ext uri="{FF2B5EF4-FFF2-40B4-BE49-F238E27FC236}">
                <a16:creationId xmlns:a16="http://schemas.microsoft.com/office/drawing/2014/main" id="{0E182701-FA8D-1744-6CCC-0AD3F63A471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D4C9358E-03B7-DCFB-6019-44D9CDDF71E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FA8B8758-4FAE-8226-2306-1B61B6DED1A3}"/>
              </a:ext>
            </a:extLst>
          </p:cNvPr>
          <p:cNvSpPr>
            <a:spLocks noGrp="1" noChangeArrowheads="1"/>
          </p:cNvSpPr>
          <p:nvPr>
            <p:ph type="sldNum" sz="quarter" idx="12"/>
          </p:nvPr>
        </p:nvSpPr>
        <p:spPr>
          <a:ln/>
        </p:spPr>
        <p:txBody>
          <a:bodyPr/>
          <a:lstStyle>
            <a:lvl1pPr>
              <a:defRPr/>
            </a:lvl1pPr>
          </a:lstStyle>
          <a:p>
            <a:pPr>
              <a:defRPr/>
            </a:pPr>
            <a:fld id="{A9B715B4-B777-408C-A2F6-1C2DA29AE61E}" type="slidenum">
              <a:rPr lang="en-US" altLang="en-US"/>
              <a:pPr>
                <a:defRPr/>
              </a:pPr>
              <a:t>‹#›</a:t>
            </a:fld>
            <a:endParaRPr lang="en-US" altLang="en-US"/>
          </a:p>
        </p:txBody>
      </p:sp>
    </p:spTree>
    <p:extLst>
      <p:ext uri="{BB962C8B-B14F-4D97-AF65-F5344CB8AC3E}">
        <p14:creationId xmlns:p14="http://schemas.microsoft.com/office/powerpoint/2010/main" val="1724371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6D51AE30-AD41-FF5B-4240-7DCA7A38697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3BBDBF27-A492-A686-16AA-E36210CB60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CC3456A4-6432-41B0-49C9-6B66BC43E7FE}"/>
              </a:ext>
            </a:extLst>
          </p:cNvPr>
          <p:cNvSpPr>
            <a:spLocks noGrp="1" noChangeArrowheads="1"/>
          </p:cNvSpPr>
          <p:nvPr>
            <p:ph type="sldNum" sz="quarter" idx="12"/>
          </p:nvPr>
        </p:nvSpPr>
        <p:spPr>
          <a:ln/>
        </p:spPr>
        <p:txBody>
          <a:bodyPr/>
          <a:lstStyle>
            <a:lvl1pPr>
              <a:defRPr/>
            </a:lvl1pPr>
          </a:lstStyle>
          <a:p>
            <a:pPr>
              <a:defRPr/>
            </a:pPr>
            <a:fld id="{D9F4981D-E86B-4425-8FC6-66D967C52182}" type="slidenum">
              <a:rPr lang="en-US" altLang="en-US"/>
              <a:pPr>
                <a:defRPr/>
              </a:pPr>
              <a:t>‹#›</a:t>
            </a:fld>
            <a:endParaRPr lang="en-US" altLang="en-US"/>
          </a:p>
        </p:txBody>
      </p:sp>
    </p:spTree>
    <p:extLst>
      <p:ext uri="{BB962C8B-B14F-4D97-AF65-F5344CB8AC3E}">
        <p14:creationId xmlns:p14="http://schemas.microsoft.com/office/powerpoint/2010/main" val="662648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45A54FC3-AE9C-05FB-946A-E773D326FD1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D89F5293-4C3D-4B07-C9E4-D89C0B6B9F5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32FF0736-C304-3F61-F4B2-08C9F3E75161}"/>
              </a:ext>
            </a:extLst>
          </p:cNvPr>
          <p:cNvSpPr>
            <a:spLocks noGrp="1" noChangeArrowheads="1"/>
          </p:cNvSpPr>
          <p:nvPr>
            <p:ph type="sldNum" sz="quarter" idx="12"/>
          </p:nvPr>
        </p:nvSpPr>
        <p:spPr>
          <a:ln/>
        </p:spPr>
        <p:txBody>
          <a:bodyPr/>
          <a:lstStyle>
            <a:lvl1pPr>
              <a:defRPr/>
            </a:lvl1pPr>
          </a:lstStyle>
          <a:p>
            <a:pPr>
              <a:defRPr/>
            </a:pPr>
            <a:fld id="{936A62D4-6AEC-42B5-81F5-97714D707330}" type="slidenum">
              <a:rPr lang="en-US" altLang="en-US"/>
              <a:pPr>
                <a:defRPr/>
              </a:pPr>
              <a:t>‹#›</a:t>
            </a:fld>
            <a:endParaRPr lang="en-US" altLang="en-US"/>
          </a:p>
        </p:txBody>
      </p:sp>
    </p:spTree>
    <p:extLst>
      <p:ext uri="{BB962C8B-B14F-4D97-AF65-F5344CB8AC3E}">
        <p14:creationId xmlns:p14="http://schemas.microsoft.com/office/powerpoint/2010/main" val="3327232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D1F05202-B116-68A4-F0FC-FF092684DDED}"/>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7B40B15D-6983-AEC6-30BA-BA7504A9E6B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4A2F7259-43F1-4D93-5ED8-B8C66DB2A307}"/>
              </a:ext>
            </a:extLst>
          </p:cNvPr>
          <p:cNvSpPr>
            <a:spLocks noGrp="1" noChangeArrowheads="1"/>
          </p:cNvSpPr>
          <p:nvPr>
            <p:ph type="sldNum" sz="quarter" idx="12"/>
          </p:nvPr>
        </p:nvSpPr>
        <p:spPr>
          <a:ln/>
        </p:spPr>
        <p:txBody>
          <a:bodyPr/>
          <a:lstStyle>
            <a:lvl1pPr>
              <a:defRPr/>
            </a:lvl1pPr>
          </a:lstStyle>
          <a:p>
            <a:pPr>
              <a:defRPr/>
            </a:pPr>
            <a:fld id="{95A599C8-7249-4A63-A1F9-8A81F325331F}" type="slidenum">
              <a:rPr lang="en-US" altLang="en-US"/>
              <a:pPr>
                <a:defRPr/>
              </a:pPr>
              <a:t>‹#›</a:t>
            </a:fld>
            <a:endParaRPr lang="en-US" altLang="en-US"/>
          </a:p>
        </p:txBody>
      </p:sp>
    </p:spTree>
    <p:extLst>
      <p:ext uri="{BB962C8B-B14F-4D97-AF65-F5344CB8AC3E}">
        <p14:creationId xmlns:p14="http://schemas.microsoft.com/office/powerpoint/2010/main" val="328033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29D99C8-50AF-4A84-151B-F99C889BFD07}"/>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CAB919D0-E6EF-E073-A16A-FF42BC8AC18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1AA99D79-B758-7AF5-862E-6EBA18FF28D3}"/>
              </a:ext>
            </a:extLst>
          </p:cNvPr>
          <p:cNvSpPr>
            <a:spLocks noGrp="1" noChangeArrowheads="1"/>
          </p:cNvSpPr>
          <p:nvPr>
            <p:ph type="sldNum" sz="quarter" idx="12"/>
          </p:nvPr>
        </p:nvSpPr>
        <p:spPr>
          <a:ln/>
        </p:spPr>
        <p:txBody>
          <a:bodyPr/>
          <a:lstStyle>
            <a:lvl1pPr>
              <a:defRPr/>
            </a:lvl1pPr>
          </a:lstStyle>
          <a:p>
            <a:pPr>
              <a:defRPr/>
            </a:pPr>
            <a:fld id="{46B9D38B-73ED-493E-B8B9-0BFD1917EF42}" type="slidenum">
              <a:rPr lang="en-US" altLang="en-US"/>
              <a:pPr>
                <a:defRPr/>
              </a:pPr>
              <a:t>‹#›</a:t>
            </a:fld>
            <a:endParaRPr lang="en-US" altLang="en-US"/>
          </a:p>
        </p:txBody>
      </p:sp>
    </p:spTree>
    <p:extLst>
      <p:ext uri="{BB962C8B-B14F-4D97-AF65-F5344CB8AC3E}">
        <p14:creationId xmlns:p14="http://schemas.microsoft.com/office/powerpoint/2010/main" val="3540510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3D308C8-0005-F1EE-BA6D-D95B808408BE}"/>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B80F9D26-751F-E29A-C5FA-CB2E71D643A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C9F1433B-6AFE-71EA-D062-74D07F8D74A5}"/>
              </a:ext>
            </a:extLst>
          </p:cNvPr>
          <p:cNvSpPr>
            <a:spLocks noGrp="1" noChangeArrowheads="1"/>
          </p:cNvSpPr>
          <p:nvPr>
            <p:ph type="sldNum" sz="quarter" idx="12"/>
          </p:nvPr>
        </p:nvSpPr>
        <p:spPr>
          <a:ln/>
        </p:spPr>
        <p:txBody>
          <a:bodyPr/>
          <a:lstStyle>
            <a:lvl1pPr>
              <a:defRPr/>
            </a:lvl1pPr>
          </a:lstStyle>
          <a:p>
            <a:pPr>
              <a:defRPr/>
            </a:pPr>
            <a:fld id="{AD8DA663-480B-4A02-8169-9E8D857EB22F}" type="slidenum">
              <a:rPr lang="en-US" altLang="en-US"/>
              <a:pPr>
                <a:defRPr/>
              </a:pPr>
              <a:t>‹#›</a:t>
            </a:fld>
            <a:endParaRPr lang="en-US" altLang="en-US"/>
          </a:p>
        </p:txBody>
      </p:sp>
    </p:spTree>
    <p:extLst>
      <p:ext uri="{BB962C8B-B14F-4D97-AF65-F5344CB8AC3E}">
        <p14:creationId xmlns:p14="http://schemas.microsoft.com/office/powerpoint/2010/main" val="1679066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92AAD128-7A32-1682-3EB2-530285184EE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85A769EB-8470-E661-BFCD-960BBFAEF27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ED21D9B-3DB8-13E7-16B5-6EC8E39B488F}"/>
              </a:ext>
            </a:extLst>
          </p:cNvPr>
          <p:cNvSpPr>
            <a:spLocks noGrp="1" noChangeArrowheads="1"/>
          </p:cNvSpPr>
          <p:nvPr>
            <p:ph type="sldNum" sz="quarter" idx="12"/>
          </p:nvPr>
        </p:nvSpPr>
        <p:spPr>
          <a:ln/>
        </p:spPr>
        <p:txBody>
          <a:bodyPr/>
          <a:lstStyle>
            <a:lvl1pPr>
              <a:defRPr/>
            </a:lvl1pPr>
          </a:lstStyle>
          <a:p>
            <a:pPr>
              <a:defRPr/>
            </a:pPr>
            <a:fld id="{6DA6361F-079D-4AF4-A157-AEEB45873AD1}" type="slidenum">
              <a:rPr lang="en-US" altLang="en-US"/>
              <a:pPr>
                <a:defRPr/>
              </a:pPr>
              <a:t>‹#›</a:t>
            </a:fld>
            <a:endParaRPr lang="en-US" altLang="en-US"/>
          </a:p>
        </p:txBody>
      </p:sp>
    </p:spTree>
    <p:extLst>
      <p:ext uri="{BB962C8B-B14F-4D97-AF65-F5344CB8AC3E}">
        <p14:creationId xmlns:p14="http://schemas.microsoft.com/office/powerpoint/2010/main" val="172641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CD759DD1-8D0C-FC20-1BE6-F7A8B3AC7BD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6751F408-B1F3-3D8C-79EA-1F4C44EE4DC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9B74050A-D404-26B5-761E-D02F0B0BA6D1}"/>
              </a:ext>
            </a:extLst>
          </p:cNvPr>
          <p:cNvSpPr>
            <a:spLocks noGrp="1" noChangeArrowheads="1"/>
          </p:cNvSpPr>
          <p:nvPr>
            <p:ph type="sldNum" sz="quarter" idx="12"/>
          </p:nvPr>
        </p:nvSpPr>
        <p:spPr>
          <a:ln/>
        </p:spPr>
        <p:txBody>
          <a:bodyPr/>
          <a:lstStyle>
            <a:lvl1pPr>
              <a:defRPr/>
            </a:lvl1pPr>
          </a:lstStyle>
          <a:p>
            <a:pPr>
              <a:defRPr/>
            </a:pPr>
            <a:fld id="{DD1DB8CC-C055-40D9-8153-0984EDFCCECA}" type="slidenum">
              <a:rPr lang="en-US" altLang="en-US"/>
              <a:pPr>
                <a:defRPr/>
              </a:pPr>
              <a:t>‹#›</a:t>
            </a:fld>
            <a:endParaRPr lang="en-US" altLang="en-US"/>
          </a:p>
        </p:txBody>
      </p:sp>
    </p:spTree>
    <p:extLst>
      <p:ext uri="{BB962C8B-B14F-4D97-AF65-F5344CB8AC3E}">
        <p14:creationId xmlns:p14="http://schemas.microsoft.com/office/powerpoint/2010/main" val="627966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747E30F-EF16-5227-107A-C6352A7C83F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7A91B277-1687-89D3-8E43-7654D6088AD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4C8338BC-DD6A-858B-A3DF-F486F91CF1EE}"/>
              </a:ext>
            </a:extLst>
          </p:cNvPr>
          <p:cNvSpPr>
            <a:spLocks noGrp="1" noChangeArrowheads="1"/>
          </p:cNvSpPr>
          <p:nvPr>
            <p:ph type="sldNum" sz="quarter" idx="12"/>
          </p:nvPr>
        </p:nvSpPr>
        <p:spPr>
          <a:ln/>
        </p:spPr>
        <p:txBody>
          <a:bodyPr/>
          <a:lstStyle>
            <a:lvl1pPr>
              <a:defRPr/>
            </a:lvl1pPr>
          </a:lstStyle>
          <a:p>
            <a:pPr>
              <a:defRPr/>
            </a:pPr>
            <a:fld id="{18A17DC3-F0C5-41FD-BE8E-82027681A50E}" type="slidenum">
              <a:rPr lang="en-US" altLang="en-US"/>
              <a:pPr>
                <a:defRPr/>
              </a:pPr>
              <a:t>‹#›</a:t>
            </a:fld>
            <a:endParaRPr lang="en-US" altLang="en-US"/>
          </a:p>
        </p:txBody>
      </p:sp>
    </p:spTree>
    <p:extLst>
      <p:ext uri="{BB962C8B-B14F-4D97-AF65-F5344CB8AC3E}">
        <p14:creationId xmlns:p14="http://schemas.microsoft.com/office/powerpoint/2010/main" val="3216222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7CFB458D-F645-3198-C36C-41FC24BAA61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AB6A8641-9C46-35F9-36E5-6088BD8C05F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7AB51331-2D8A-9DA2-C855-781D5DE6D831}"/>
              </a:ext>
            </a:extLst>
          </p:cNvPr>
          <p:cNvSpPr>
            <a:spLocks noGrp="1" noChangeArrowheads="1"/>
          </p:cNvSpPr>
          <p:nvPr>
            <p:ph type="sldNum" sz="quarter" idx="12"/>
          </p:nvPr>
        </p:nvSpPr>
        <p:spPr>
          <a:ln/>
        </p:spPr>
        <p:txBody>
          <a:bodyPr/>
          <a:lstStyle>
            <a:lvl1pPr>
              <a:defRPr/>
            </a:lvl1pPr>
          </a:lstStyle>
          <a:p>
            <a:pPr>
              <a:defRPr/>
            </a:pPr>
            <a:fld id="{DB106AA0-A05B-474E-8AD0-46D691709799}" type="slidenum">
              <a:rPr lang="en-US" altLang="en-US"/>
              <a:pPr>
                <a:defRPr/>
              </a:pPr>
              <a:t>‹#›</a:t>
            </a:fld>
            <a:endParaRPr lang="en-US" altLang="en-US"/>
          </a:p>
        </p:txBody>
      </p:sp>
    </p:spTree>
    <p:extLst>
      <p:ext uri="{BB962C8B-B14F-4D97-AF65-F5344CB8AC3E}">
        <p14:creationId xmlns:p14="http://schemas.microsoft.com/office/powerpoint/2010/main" val="2220842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4D391F55-55D8-C37A-C985-2CC69D5D14E6}"/>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FFDD006-B505-8A80-4C2D-0F2DBE564317}"/>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CB43AFF-E609-FE51-7E44-1961010D4AF5}"/>
              </a:ext>
            </a:extLst>
          </p:cNvPr>
          <p:cNvSpPr>
            <a:spLocks noGrp="1"/>
          </p:cNvSpPr>
          <p:nvPr>
            <p:ph type="sldNum" sz="quarter" idx="12"/>
          </p:nvPr>
        </p:nvSpPr>
        <p:spPr>
          <a:xfrm>
            <a:off x="6553200" y="6245225"/>
            <a:ext cx="2133600" cy="476250"/>
          </a:xfrm>
        </p:spPr>
        <p:txBody>
          <a:bodyPr/>
          <a:lstStyle>
            <a:lvl1pPr>
              <a:defRPr/>
            </a:lvl1pPr>
          </a:lstStyle>
          <a:p>
            <a:pPr>
              <a:defRPr/>
            </a:pPr>
            <a:fld id="{5E2F103E-6297-4B05-93CB-34E18FF36248}" type="slidenum">
              <a:rPr lang="en-GB" altLang="en-US"/>
              <a:pPr>
                <a:defRPr/>
              </a:pPr>
              <a:t>‹#›</a:t>
            </a:fld>
            <a:endParaRPr lang="en-GB" altLang="en-US"/>
          </a:p>
        </p:txBody>
      </p:sp>
    </p:spTree>
    <p:extLst>
      <p:ext uri="{BB962C8B-B14F-4D97-AF65-F5344CB8AC3E}">
        <p14:creationId xmlns:p14="http://schemas.microsoft.com/office/powerpoint/2010/main" val="3554693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0501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91545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FCA33D3-6DFB-4B49-B119-2C7BEBA012EA}" type="slidenum">
              <a:rPr lang="en-US" altLang="en-US" smtClean="0"/>
              <a:pPr>
                <a:defRPr/>
              </a:pPr>
              <a:t>‹#›</a:t>
            </a:fld>
            <a:endParaRPr lang="en-US" altLang="en-US"/>
          </a:p>
        </p:txBody>
      </p:sp>
    </p:spTree>
    <p:extLst>
      <p:ext uri="{BB962C8B-B14F-4D97-AF65-F5344CB8AC3E}">
        <p14:creationId xmlns:p14="http://schemas.microsoft.com/office/powerpoint/2010/main" val="3511178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1F8AE404-0102-444C-8CBA-D6C83FCF23A1}" type="slidenum">
              <a:rPr lang="en-US" altLang="en-US" smtClean="0"/>
              <a:pPr>
                <a:defRPr/>
              </a:pPr>
              <a:t>‹#›</a:t>
            </a:fld>
            <a:endParaRPr lang="en-US" altLang="en-US"/>
          </a:p>
        </p:txBody>
      </p:sp>
    </p:spTree>
    <p:extLst>
      <p:ext uri="{BB962C8B-B14F-4D97-AF65-F5344CB8AC3E}">
        <p14:creationId xmlns:p14="http://schemas.microsoft.com/office/powerpoint/2010/main" val="2608941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2EEFA8D7-BB68-414B-B31A-12849AFCAFE8}" type="slidenum">
              <a:rPr lang="en-US" altLang="en-US" smtClean="0"/>
              <a:pPr>
                <a:defRPr/>
              </a:pPr>
              <a:t>‹#›</a:t>
            </a:fld>
            <a:endParaRPr lang="en-US" altLang="en-US"/>
          </a:p>
        </p:txBody>
      </p:sp>
    </p:spTree>
    <p:extLst>
      <p:ext uri="{BB962C8B-B14F-4D97-AF65-F5344CB8AC3E}">
        <p14:creationId xmlns:p14="http://schemas.microsoft.com/office/powerpoint/2010/main" val="15552828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6760D874-8511-4EC8-8A4C-29BFCD637944}" type="slidenum">
              <a:rPr lang="en-US" altLang="en-US" smtClean="0"/>
              <a:pPr>
                <a:defRPr/>
              </a:pPr>
              <a:t>‹#›</a:t>
            </a:fld>
            <a:endParaRPr lang="en-US" altLang="en-US"/>
          </a:p>
        </p:txBody>
      </p:sp>
    </p:spTree>
    <p:extLst>
      <p:ext uri="{BB962C8B-B14F-4D97-AF65-F5344CB8AC3E}">
        <p14:creationId xmlns:p14="http://schemas.microsoft.com/office/powerpoint/2010/main" val="2851108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D9C58B6-0AE5-481D-9B88-254A5D663FB8}" type="slidenum">
              <a:rPr lang="en-US" altLang="en-US" smtClean="0"/>
              <a:pPr>
                <a:defRPr/>
              </a:pPr>
              <a:t>‹#›</a:t>
            </a:fld>
            <a:endParaRPr lang="en-US" altLang="en-US"/>
          </a:p>
        </p:txBody>
      </p:sp>
    </p:spTree>
    <p:extLst>
      <p:ext uri="{BB962C8B-B14F-4D97-AF65-F5344CB8AC3E}">
        <p14:creationId xmlns:p14="http://schemas.microsoft.com/office/powerpoint/2010/main" val="3413841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5B5F091-255C-4FC2-8E7A-238F865CD230}" type="slidenum">
              <a:rPr lang="en-US" altLang="en-US" smtClean="0"/>
              <a:pPr>
                <a:defRPr/>
              </a:pPr>
              <a:t>‹#›</a:t>
            </a:fld>
            <a:endParaRPr lang="en-US" altLang="en-US"/>
          </a:p>
        </p:txBody>
      </p:sp>
    </p:spTree>
    <p:extLst>
      <p:ext uri="{BB962C8B-B14F-4D97-AF65-F5344CB8AC3E}">
        <p14:creationId xmlns:p14="http://schemas.microsoft.com/office/powerpoint/2010/main" val="8520340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5EA7C21-CDFA-4B89-A70B-821F6AA58AC7}" type="slidenum">
              <a:rPr lang="en-US" altLang="en-US" smtClean="0"/>
              <a:pPr>
                <a:defRPr/>
              </a:pPr>
              <a:t>‹#›</a:t>
            </a:fld>
            <a:endParaRPr lang="en-US" altLang="en-US"/>
          </a:p>
        </p:txBody>
      </p:sp>
    </p:spTree>
    <p:extLst>
      <p:ext uri="{BB962C8B-B14F-4D97-AF65-F5344CB8AC3E}">
        <p14:creationId xmlns:p14="http://schemas.microsoft.com/office/powerpoint/2010/main" val="7694758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AC369F8-09CD-431E-BE3F-8CA47F533920}" type="slidenum">
              <a:rPr lang="en-US" altLang="en-US" smtClean="0"/>
              <a:pPr>
                <a:defRPr/>
              </a:pPr>
              <a:t>‹#›</a:t>
            </a:fld>
            <a:endParaRPr lang="en-US" altLang="en-US"/>
          </a:p>
        </p:txBody>
      </p:sp>
    </p:spTree>
    <p:extLst>
      <p:ext uri="{BB962C8B-B14F-4D97-AF65-F5344CB8AC3E}">
        <p14:creationId xmlns:p14="http://schemas.microsoft.com/office/powerpoint/2010/main" val="28368491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7DA705A-45C4-4FFB-A459-5DFE111ED0D7}" type="slidenum">
              <a:rPr lang="en-US" altLang="en-US" smtClean="0"/>
              <a:pPr>
                <a:defRPr/>
              </a:pPr>
              <a:t>‹#›</a:t>
            </a:fld>
            <a:endParaRPr lang="en-US" altLang="en-US"/>
          </a:p>
        </p:txBody>
      </p:sp>
    </p:spTree>
    <p:extLst>
      <p:ext uri="{BB962C8B-B14F-4D97-AF65-F5344CB8AC3E}">
        <p14:creationId xmlns:p14="http://schemas.microsoft.com/office/powerpoint/2010/main" val="1654445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D140603C-A5EF-F1D1-277B-B0C1BDFD2483}"/>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id="{09A6116D-EB50-EEDE-C22F-F36B9B84D4A7}"/>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341B19BE-73C3-83EE-E9B9-306B1F0082CB}"/>
              </a:ext>
            </a:extLst>
          </p:cNvPr>
          <p:cNvSpPr>
            <a:spLocks noGrp="1"/>
          </p:cNvSpPr>
          <p:nvPr>
            <p:ph type="sldNum" sz="quarter" idx="12"/>
          </p:nvPr>
        </p:nvSpPr>
        <p:spPr/>
        <p:txBody>
          <a:bodyPr/>
          <a:lstStyle>
            <a:lvl1pPr>
              <a:defRPr/>
            </a:lvl1pPr>
          </a:lstStyle>
          <a:p>
            <a:pPr>
              <a:defRPr/>
            </a:pPr>
            <a:fld id="{A0D6A573-2599-41D1-BF8F-8A0A49138A67}" type="slidenum">
              <a:rPr lang="en-US" altLang="en-US"/>
              <a:pPr>
                <a:defRPr/>
              </a:pPr>
              <a:t>‹#›</a:t>
            </a:fld>
            <a:endParaRPr lang="en-US" altLang="en-US"/>
          </a:p>
        </p:txBody>
      </p:sp>
    </p:spTree>
    <p:extLst>
      <p:ext uri="{BB962C8B-B14F-4D97-AF65-F5344CB8AC3E}">
        <p14:creationId xmlns:p14="http://schemas.microsoft.com/office/powerpoint/2010/main" val="15668316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DDCEF1-45CF-B50C-C096-96C576E2F3C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DC05550B-0783-19E7-2BED-FFECF1174A7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8FD1BCEA-66E8-7AA4-B787-376F39E8E9E6}"/>
              </a:ext>
            </a:extLst>
          </p:cNvPr>
          <p:cNvSpPr>
            <a:spLocks noGrp="1"/>
          </p:cNvSpPr>
          <p:nvPr>
            <p:ph type="sldNum" sz="quarter" idx="12"/>
          </p:nvPr>
        </p:nvSpPr>
        <p:spPr/>
        <p:txBody>
          <a:bodyPr/>
          <a:lstStyle>
            <a:lvl1pPr>
              <a:defRPr/>
            </a:lvl1pPr>
          </a:lstStyle>
          <a:p>
            <a:pPr>
              <a:defRPr/>
            </a:pPr>
            <a:fld id="{2AD53CF6-4994-4690-898B-E19F1E4F5E90}" type="slidenum">
              <a:rPr lang="en-US" altLang="en-US"/>
              <a:pPr>
                <a:defRPr/>
              </a:pPr>
              <a:t>‹#›</a:t>
            </a:fld>
            <a:endParaRPr lang="en-US" altLang="en-US"/>
          </a:p>
        </p:txBody>
      </p:sp>
    </p:spTree>
    <p:extLst>
      <p:ext uri="{BB962C8B-B14F-4D97-AF65-F5344CB8AC3E}">
        <p14:creationId xmlns:p14="http://schemas.microsoft.com/office/powerpoint/2010/main" val="111743981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D0AB2F37-B4CF-0B26-2F0C-AD99271D2FB9}"/>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AA55146-C27B-9159-1D45-2D71F8F4D968}"/>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C29C682-F08B-848E-F956-711FA1083FDD}"/>
              </a:ext>
            </a:extLst>
          </p:cNvPr>
          <p:cNvSpPr>
            <a:spLocks noGrp="1"/>
          </p:cNvSpPr>
          <p:nvPr>
            <p:ph type="sldNum" sz="quarter" idx="12"/>
          </p:nvPr>
        </p:nvSpPr>
        <p:spPr>
          <a:xfrm>
            <a:off x="6553200" y="6245225"/>
            <a:ext cx="2133600" cy="476250"/>
          </a:xfrm>
        </p:spPr>
        <p:txBody>
          <a:bodyPr/>
          <a:lstStyle>
            <a:lvl1pPr>
              <a:defRPr/>
            </a:lvl1pPr>
          </a:lstStyle>
          <a:p>
            <a:pPr>
              <a:defRPr/>
            </a:pPr>
            <a:fld id="{A95EB8DC-9E26-40AE-94F6-1113F23C0206}" type="slidenum">
              <a:rPr lang="en-GB" altLang="en-US"/>
              <a:pPr>
                <a:defRPr/>
              </a:pPr>
              <a:t>‹#›</a:t>
            </a:fld>
            <a:endParaRPr lang="en-GB" altLang="en-US"/>
          </a:p>
        </p:txBody>
      </p:sp>
    </p:spTree>
    <p:extLst>
      <p:ext uri="{BB962C8B-B14F-4D97-AF65-F5344CB8AC3E}">
        <p14:creationId xmlns:p14="http://schemas.microsoft.com/office/powerpoint/2010/main" val="37895175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065003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49701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35310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8280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110113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280928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27153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767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9.xml"/><Relationship Id="rId7" Type="http://schemas.openxmlformats.org/officeDocument/2006/relationships/theme" Target="../theme/theme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1DEB90A7-16DF-1940-5642-E74A2A50D613}"/>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987B67F5-05FB-6756-69D0-D250FBD637F7}"/>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9C8824BB-3D7F-6450-F926-E664D9E0C55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980082C0-07DC-6DC9-7CB3-737AAB35A81A}"/>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B8B05E49-31AC-FD51-A6CD-12D4980CFE9B}"/>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034B3748-F601-20BD-1E03-737AA95B1C91}"/>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9EE89570-2809-2D91-5D83-710D875F30F9}"/>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cs typeface="+mn-cs"/>
              </a:defRPr>
            </a:lvl1pPr>
          </a:lstStyle>
          <a:p>
            <a:pPr>
              <a:defRPr/>
            </a:pPr>
            <a:endParaRPr lang="en-US"/>
          </a:p>
        </p:txBody>
      </p:sp>
      <p:sp>
        <p:nvSpPr>
          <p:cNvPr id="6153" name="Rectangle 9">
            <a:extLst>
              <a:ext uri="{FF2B5EF4-FFF2-40B4-BE49-F238E27FC236}">
                <a16:creationId xmlns:a16="http://schemas.microsoft.com/office/drawing/2014/main" id="{E89AF262-7C45-5145-EBF8-8ADA2B69686F}"/>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cs typeface="+mn-cs"/>
              </a:defRPr>
            </a:lvl1pPr>
          </a:lstStyle>
          <a:p>
            <a:pPr>
              <a:defRPr/>
            </a:pPr>
            <a:endParaRPr lang="en-US"/>
          </a:p>
        </p:txBody>
      </p:sp>
      <p:sp>
        <p:nvSpPr>
          <p:cNvPr id="6154" name="Rectangle 10">
            <a:extLst>
              <a:ext uri="{FF2B5EF4-FFF2-40B4-BE49-F238E27FC236}">
                <a16:creationId xmlns:a16="http://schemas.microsoft.com/office/drawing/2014/main" id="{27FFE2C8-ACC7-ED46-C4A4-98206BFF62B2}"/>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solidFill>
                  <a:schemeClr val="bg2"/>
                </a:solidFill>
                <a:latin typeface="Times New Roman" panose="02020603050405020304" pitchFamily="18" charset="0"/>
              </a:defRPr>
            </a:lvl1pPr>
          </a:lstStyle>
          <a:p>
            <a:pPr>
              <a:defRPr/>
            </a:pPr>
            <a:fld id="{F3D9C6D7-4C15-4D61-AD1D-C58D4D427F1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004" r:id="rId1"/>
    <p:sldLayoutId id="2147483989" r:id="rId2"/>
    <p:sldLayoutId id="2147483990" r:id="rId3"/>
    <p:sldLayoutId id="2147483991" r:id="rId4"/>
    <p:sldLayoutId id="2147483992" r:id="rId5"/>
    <p:sldLayoutId id="2147483993" r:id="rId6"/>
    <p:sldLayoutId id="2147483994" r:id="rId7"/>
    <p:sldLayoutId id="2147483995" r:id="rId8"/>
    <p:sldLayoutId id="2147483996" r:id="rId9"/>
    <p:sldLayoutId id="2147483997" r:id="rId10"/>
    <p:sldLayoutId id="2147483998" r:id="rId11"/>
    <p:sldLayoutId id="2147484005"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F3D9C6D7-4C15-4D61-AD1D-C58D4D427F15}" type="slidenum">
              <a:rPr lang="en-US" altLang="en-US" smtClean="0"/>
              <a:pPr>
                <a:defRPr/>
              </a:pPr>
              <a:t>‹#›</a:t>
            </a:fld>
            <a:endParaRPr lang="en-US"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22745597"/>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 id="2147484025" r:id="rId12"/>
    <p:sldLayoutId id="2147484026" r:id="rId13"/>
    <p:sldLayoutId id="214748402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548329293"/>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3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2926565"/>
      </p:ext>
    </p:extLst>
  </p:cSld>
  <p:clrMap bg1="lt1" tx1="dk1" bg2="lt2" tx2="dk2" accent1="accent1" accent2="accent2" accent3="accent3" accent4="accent4" accent5="accent5" accent6="accent6" hlink="hlink" folHlink="folHlink"/>
  <p:sldLayoutIdLst>
    <p:sldLayoutId id="2147484036" r:id="rId1"/>
    <p:sldLayoutId id="214748403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hyperlink" Target="http://www.gameslegacy.com/" TargetMode="External"/><Relationship Id="rId2" Type="http://schemas.openxmlformats.org/officeDocument/2006/relationships/notesSlide" Target="../notesSlides/notesSlide9.xml"/><Relationship Id="rId1" Type="http://schemas.openxmlformats.org/officeDocument/2006/relationships/slideLayout" Target="../slideLayouts/slideLayout25.xml"/><Relationship Id="rId4" Type="http://schemas.openxmlformats.org/officeDocument/2006/relationships/hyperlink" Target="http://www.statistics.gov.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embok.org/" TargetMode="Externa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hyperlink" Target="https://events.org/events101/How-To-Identify-Events-Target-Audience--" TargetMode="Externa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hyperlink" Target="https://events.org/events101/What-to-Consider-Creating-Event-Budget-" TargetMode="Externa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hyperlink" Target="https://events.org/events101/How-to-Promote-Events-On-Social-Media-" TargetMode="Externa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hyperlink" Target="http://www.olympic.org/Documents/Reference_documents_Factsheets/London_2012_Facts_and_Figures-eng.pdf" TargetMode="External"/><Relationship Id="rId2" Type="http://schemas.openxmlformats.org/officeDocument/2006/relationships/hyperlink" Target="http://www.londonlegacy.co.uk/news-and-resources/key-facts-and-figures/" TargetMode="Externa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97EB1BF-30F4-9D1E-C8F3-5AD91F86F20E}"/>
              </a:ext>
            </a:extLst>
          </p:cNvPr>
          <p:cNvSpPr>
            <a:spLocks noGrp="1" noChangeArrowheads="1"/>
          </p:cNvSpPr>
          <p:nvPr>
            <p:ph type="ctrTitle"/>
          </p:nvPr>
        </p:nvSpPr>
        <p:spPr>
          <a:xfrm>
            <a:off x="822960" y="758952"/>
            <a:ext cx="7543800" cy="2238000"/>
          </a:xfrm>
        </p:spPr>
        <p:txBody>
          <a:bodyPr/>
          <a:lstStyle/>
          <a:p>
            <a:pPr eaLnBrk="1" fontAlgn="auto" hangingPunct="1">
              <a:spcAft>
                <a:spcPts val="0"/>
              </a:spcAft>
              <a:defRPr/>
            </a:pPr>
            <a:r>
              <a:rPr lang="en-GB" altLang="en-US" sz="5400" dirty="0">
                <a:solidFill>
                  <a:schemeClr val="tx1"/>
                </a:solidFill>
              </a:rPr>
              <a:t>Live Events Project</a:t>
            </a:r>
            <a:endParaRPr lang="en-GB" altLang="en-US" sz="5400" b="1" dirty="0">
              <a:solidFill>
                <a:schemeClr val="tx1"/>
              </a:solidFill>
            </a:endParaRPr>
          </a:p>
        </p:txBody>
      </p:sp>
      <p:sp>
        <p:nvSpPr>
          <p:cNvPr id="4099" name="Rectangle 3">
            <a:extLst>
              <a:ext uri="{FF2B5EF4-FFF2-40B4-BE49-F238E27FC236}">
                <a16:creationId xmlns:a16="http://schemas.microsoft.com/office/drawing/2014/main" id="{BA2EF234-FF61-F828-A146-91272F860E53}"/>
              </a:ext>
            </a:extLst>
          </p:cNvPr>
          <p:cNvSpPr>
            <a:spLocks noGrp="1" noChangeArrowheads="1"/>
          </p:cNvSpPr>
          <p:nvPr>
            <p:ph type="subTitle" idx="1"/>
          </p:nvPr>
        </p:nvSpPr>
        <p:spPr>
          <a:xfrm>
            <a:off x="805883" y="5445224"/>
            <a:ext cx="7543800" cy="1143000"/>
          </a:xfrm>
        </p:spPr>
        <p:txBody>
          <a:bodyPr rtlCol="0">
            <a:normAutofit fontScale="77500" lnSpcReduction="20000"/>
          </a:bodyPr>
          <a:lstStyle/>
          <a:p>
            <a:pPr eaLnBrk="1" fontAlgn="auto" hangingPunct="1">
              <a:buFont typeface="Monotype Sorts"/>
              <a:buNone/>
              <a:defRPr/>
            </a:pPr>
            <a:endParaRPr lang="en-GB" altLang="en-US" sz="1400" b="1" dirty="0">
              <a:solidFill>
                <a:srgbClr val="000066"/>
              </a:solidFill>
            </a:endParaRPr>
          </a:p>
          <a:p>
            <a:pPr eaLnBrk="1" fontAlgn="auto" hangingPunct="1">
              <a:buFont typeface="Monotype Sorts"/>
              <a:buNone/>
              <a:defRPr/>
            </a:pPr>
            <a:endParaRPr lang="en-GB" altLang="en-US" sz="3600" dirty="0">
              <a:solidFill>
                <a:schemeClr val="tx1"/>
              </a:solidFill>
            </a:endParaRPr>
          </a:p>
          <a:p>
            <a:pPr eaLnBrk="1" fontAlgn="auto" hangingPunct="1">
              <a:buFont typeface="Monotype Sorts"/>
              <a:buNone/>
              <a:defRPr/>
            </a:pPr>
            <a:r>
              <a:rPr lang="en-GB" altLang="en-US" sz="3600" dirty="0">
                <a:solidFill>
                  <a:schemeClr val="tx1"/>
                </a:solidFill>
              </a:rPr>
              <a:t>Event evaluation, Legacy</a:t>
            </a:r>
            <a:endParaRPr lang="en-US" altLang="en-US" sz="3600" dirty="0">
              <a:solidFill>
                <a:schemeClr val="tx1"/>
              </a:solidFill>
            </a:endParaRPr>
          </a:p>
        </p:txBody>
      </p:sp>
      <p:pic>
        <p:nvPicPr>
          <p:cNvPr id="2" name="Picture 1">
            <a:extLst>
              <a:ext uri="{FF2B5EF4-FFF2-40B4-BE49-F238E27FC236}">
                <a16:creationId xmlns:a16="http://schemas.microsoft.com/office/drawing/2014/main" id="{6DBC3721-64B6-281C-3CFA-F64551A05E90}"/>
              </a:ext>
            </a:extLst>
          </p:cNvPr>
          <p:cNvPicPr>
            <a:picLocks noChangeAspect="1"/>
          </p:cNvPicPr>
          <p:nvPr/>
        </p:nvPicPr>
        <p:blipFill>
          <a:blip r:embed="rId3"/>
          <a:stretch>
            <a:fillRect/>
          </a:stretch>
        </p:blipFill>
        <p:spPr>
          <a:xfrm>
            <a:off x="1691680" y="2780928"/>
            <a:ext cx="6079807" cy="253325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D32DF60-6661-AD75-17C9-547A1A984972}"/>
              </a:ext>
            </a:extLst>
          </p:cNvPr>
          <p:cNvSpPr>
            <a:spLocks noGrp="1" noChangeArrowheads="1"/>
          </p:cNvSpPr>
          <p:nvPr>
            <p:ph type="title"/>
          </p:nvPr>
        </p:nvSpPr>
        <p:spPr>
          <a:xfrm>
            <a:off x="1692275" y="630238"/>
            <a:ext cx="5627688" cy="1143000"/>
          </a:xfrm>
        </p:spPr>
        <p:txBody>
          <a:bodyPr/>
          <a:lstStyle/>
          <a:p>
            <a:pPr eaLnBrk="1" fontAlgn="auto" hangingPunct="1">
              <a:spcAft>
                <a:spcPts val="0"/>
              </a:spcAft>
              <a:defRPr/>
            </a:pPr>
            <a:r>
              <a:rPr lang="en-GB" altLang="en-US" b="1">
                <a:solidFill>
                  <a:srgbClr val="000066"/>
                </a:solidFill>
              </a:rPr>
              <a:t>Lecture Objectives</a:t>
            </a:r>
          </a:p>
        </p:txBody>
      </p:sp>
      <p:sp>
        <p:nvSpPr>
          <p:cNvPr id="15363" name="Rectangle 3">
            <a:extLst>
              <a:ext uri="{FF2B5EF4-FFF2-40B4-BE49-F238E27FC236}">
                <a16:creationId xmlns:a16="http://schemas.microsoft.com/office/drawing/2014/main" id="{1068E386-7AD8-2C22-B2AC-3A220978B14D}"/>
              </a:ext>
            </a:extLst>
          </p:cNvPr>
          <p:cNvSpPr>
            <a:spLocks noGrp="1" noChangeArrowheads="1"/>
          </p:cNvSpPr>
          <p:nvPr>
            <p:ph idx="1"/>
          </p:nvPr>
        </p:nvSpPr>
        <p:spPr>
          <a:xfrm>
            <a:off x="1116013" y="2276475"/>
            <a:ext cx="7750175" cy="3240088"/>
          </a:xfrm>
        </p:spPr>
        <p:txBody>
          <a:bodyPr/>
          <a:lstStyle/>
          <a:p>
            <a:pPr eaLnBrk="1" hangingPunct="1">
              <a:buFont typeface="Arial" panose="020B0604020202020204" pitchFamily="34" charset="0"/>
              <a:buChar char="•"/>
            </a:pPr>
            <a:r>
              <a:rPr lang="en-GB" altLang="en-US">
                <a:solidFill>
                  <a:srgbClr val="000066"/>
                </a:solidFill>
              </a:rPr>
              <a:t>Understand the different methods of evaluation </a:t>
            </a:r>
          </a:p>
          <a:p>
            <a:pPr eaLnBrk="1" hangingPunct="1">
              <a:buFont typeface="Arial" panose="020B0604020202020204" pitchFamily="34" charset="0"/>
              <a:buChar char="•"/>
            </a:pPr>
            <a:r>
              <a:rPr lang="en-GB" altLang="en-US">
                <a:solidFill>
                  <a:srgbClr val="000066"/>
                </a:solidFill>
              </a:rPr>
              <a:t>Apply profitability assessment measurements</a:t>
            </a:r>
          </a:p>
          <a:p>
            <a:pPr eaLnBrk="1" hangingPunct="1">
              <a:buFont typeface="Arial" panose="020B0604020202020204" pitchFamily="34" charset="0"/>
              <a:buChar char="•"/>
            </a:pPr>
            <a:r>
              <a:rPr lang="en-GB" altLang="en-US">
                <a:solidFill>
                  <a:srgbClr val="000066"/>
                </a:solidFill>
              </a:rPr>
              <a:t>Appreciate the language of legacy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C6DF2F7-4D36-5A5B-721A-57297B90A9C5}"/>
              </a:ext>
            </a:extLst>
          </p:cNvPr>
          <p:cNvSpPr>
            <a:spLocks noGrp="1"/>
          </p:cNvSpPr>
          <p:nvPr>
            <p:ph type="title"/>
          </p:nvPr>
        </p:nvSpPr>
        <p:spPr/>
        <p:txBody>
          <a:bodyPr/>
          <a:lstStyle/>
          <a:p>
            <a:pPr eaLnBrk="1" fontAlgn="auto" hangingPunct="1">
              <a:spcAft>
                <a:spcPts val="0"/>
              </a:spcAft>
              <a:defRPr/>
            </a:pPr>
            <a:r>
              <a:rPr lang="en-GB" altLang="en-US">
                <a:solidFill>
                  <a:srgbClr val="002060"/>
                </a:solidFill>
              </a:rPr>
              <a:t>Look at what you’ve achieved!…</a:t>
            </a:r>
          </a:p>
        </p:txBody>
      </p:sp>
      <p:sp>
        <p:nvSpPr>
          <p:cNvPr id="17411" name="Content Placeholder 2">
            <a:extLst>
              <a:ext uri="{FF2B5EF4-FFF2-40B4-BE49-F238E27FC236}">
                <a16:creationId xmlns:a16="http://schemas.microsoft.com/office/drawing/2014/main" id="{36A6CB92-D028-7410-5511-E387E9743F76}"/>
              </a:ext>
            </a:extLst>
          </p:cNvPr>
          <p:cNvSpPr>
            <a:spLocks noGrp="1" noChangeArrowheads="1"/>
          </p:cNvSpPr>
          <p:nvPr>
            <p:ph idx="1"/>
          </p:nvPr>
        </p:nvSpPr>
        <p:spPr>
          <a:xfrm>
            <a:off x="179512" y="1484784"/>
            <a:ext cx="7886700" cy="4351338"/>
          </a:xfrm>
        </p:spPr>
        <p:txBody>
          <a:bodyPr/>
          <a:lstStyle/>
          <a:p>
            <a:pPr lvl="1" eaLnBrk="1" hangingPunct="1"/>
            <a:r>
              <a:rPr lang="en-GB" altLang="en-US" sz="2400" dirty="0">
                <a:solidFill>
                  <a:srgbClr val="002060"/>
                </a:solidFill>
              </a:rPr>
              <a:t>a feasible event concept and programme</a:t>
            </a:r>
          </a:p>
          <a:p>
            <a:pPr lvl="1" eaLnBrk="1" hangingPunct="1"/>
            <a:r>
              <a:rPr lang="en-GB" altLang="en-US" sz="2400" dirty="0">
                <a:solidFill>
                  <a:srgbClr val="002060"/>
                </a:solidFill>
              </a:rPr>
              <a:t>a clear aim and objectives</a:t>
            </a:r>
          </a:p>
          <a:p>
            <a:pPr lvl="1" eaLnBrk="1" hangingPunct="1"/>
            <a:r>
              <a:rPr lang="en-GB" altLang="en-US" sz="2400" dirty="0">
                <a:solidFill>
                  <a:srgbClr val="002060"/>
                </a:solidFill>
              </a:rPr>
              <a:t>a project plan for the lead time to your event – WBS and Gantt Chart.</a:t>
            </a:r>
          </a:p>
          <a:p>
            <a:pPr lvl="1" eaLnBrk="1" hangingPunct="1"/>
            <a:r>
              <a:rPr lang="en-GB" altLang="en-US" sz="2400" dirty="0">
                <a:solidFill>
                  <a:srgbClr val="002060"/>
                </a:solidFill>
              </a:rPr>
              <a:t>a marketing plan which includes who you’re marketing your event to and why</a:t>
            </a:r>
          </a:p>
          <a:p>
            <a:pPr lvl="1" eaLnBrk="1" hangingPunct="1"/>
            <a:r>
              <a:rPr lang="en-GB" altLang="en-US" sz="2400" dirty="0">
                <a:solidFill>
                  <a:srgbClr val="002060"/>
                </a:solidFill>
              </a:rPr>
              <a:t>an event budget – items of income/expenditure and cash flow consideration</a:t>
            </a:r>
          </a:p>
          <a:p>
            <a:pPr lvl="1" eaLnBrk="1" hangingPunct="1"/>
            <a:r>
              <a:rPr lang="en-GB" altLang="en-US" sz="2400" dirty="0">
                <a:solidFill>
                  <a:srgbClr val="002060"/>
                </a:solidFill>
              </a:rPr>
              <a:t>a risk management and contingency plan</a:t>
            </a:r>
          </a:p>
          <a:p>
            <a:pPr lvl="1" eaLnBrk="1" hangingPunct="1"/>
            <a:r>
              <a:rPr lang="en-GB" altLang="en-US" sz="2400" dirty="0">
                <a:solidFill>
                  <a:srgbClr val="002060"/>
                </a:solidFill>
              </a:rPr>
              <a:t>a running order for ‘on the day’ logistics</a:t>
            </a: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04CA45E-F3FC-1E75-4C22-4E45527CA450}"/>
              </a:ext>
            </a:extLst>
          </p:cNvPr>
          <p:cNvSpPr>
            <a:spLocks noGrp="1"/>
          </p:cNvSpPr>
          <p:nvPr>
            <p:ph type="title"/>
          </p:nvPr>
        </p:nvSpPr>
        <p:spPr/>
        <p:txBody>
          <a:bodyPr/>
          <a:lstStyle/>
          <a:p>
            <a:pPr eaLnBrk="1" fontAlgn="auto" hangingPunct="1">
              <a:spcAft>
                <a:spcPts val="0"/>
              </a:spcAft>
              <a:defRPr/>
            </a:pPr>
            <a:r>
              <a:rPr lang="en-GB" altLang="en-US">
                <a:solidFill>
                  <a:schemeClr val="tx1">
                    <a:lumMod val="75000"/>
                    <a:lumOff val="25000"/>
                  </a:schemeClr>
                </a:solidFill>
              </a:rPr>
              <a:t>Evaluation</a:t>
            </a:r>
          </a:p>
        </p:txBody>
      </p:sp>
      <p:sp>
        <p:nvSpPr>
          <p:cNvPr id="18435" name="Content Placeholder 2">
            <a:extLst>
              <a:ext uri="{FF2B5EF4-FFF2-40B4-BE49-F238E27FC236}">
                <a16:creationId xmlns:a16="http://schemas.microsoft.com/office/drawing/2014/main" id="{0D9DE836-8695-B225-945F-4F4AF5E54E8F}"/>
              </a:ext>
            </a:extLst>
          </p:cNvPr>
          <p:cNvSpPr>
            <a:spLocks noGrp="1" noChangeArrowheads="1"/>
          </p:cNvSpPr>
          <p:nvPr>
            <p:ph idx="1"/>
          </p:nvPr>
        </p:nvSpPr>
        <p:spPr/>
        <p:txBody>
          <a:bodyPr/>
          <a:lstStyle/>
          <a:p>
            <a:pPr marL="0" indent="0" algn="ctr" eaLnBrk="1" hangingPunct="1">
              <a:buFont typeface="Monotype Sorts"/>
              <a:buNone/>
            </a:pPr>
            <a:r>
              <a:rPr lang="en-GB" altLang="en-US" sz="6600"/>
              <a:t>How will your event measure up against the plans???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AA6F4C6-EC06-1E64-D416-09090A2695BC}"/>
              </a:ext>
            </a:extLst>
          </p:cNvPr>
          <p:cNvSpPr>
            <a:spLocks noGrp="1" noChangeArrowheads="1"/>
          </p:cNvSpPr>
          <p:nvPr>
            <p:ph type="title"/>
          </p:nvPr>
        </p:nvSpPr>
        <p:spPr>
          <a:xfrm>
            <a:off x="0" y="107950"/>
            <a:ext cx="9144000" cy="1143000"/>
          </a:xfrm>
        </p:spPr>
        <p:txBody>
          <a:bodyPr/>
          <a:lstStyle/>
          <a:p>
            <a:pPr eaLnBrk="1" fontAlgn="auto" hangingPunct="1">
              <a:spcAft>
                <a:spcPts val="0"/>
              </a:spcAft>
              <a:defRPr/>
            </a:pPr>
            <a:r>
              <a:rPr lang="en-GB" altLang="en-US" b="1" dirty="0">
                <a:solidFill>
                  <a:srgbClr val="000066"/>
                </a:solidFill>
              </a:rPr>
              <a:t>What is Event Evaluation?</a:t>
            </a:r>
          </a:p>
        </p:txBody>
      </p:sp>
      <p:sp>
        <p:nvSpPr>
          <p:cNvPr id="23555" name="Rectangle 3">
            <a:extLst>
              <a:ext uri="{FF2B5EF4-FFF2-40B4-BE49-F238E27FC236}">
                <a16:creationId xmlns:a16="http://schemas.microsoft.com/office/drawing/2014/main" id="{5A19D944-5574-A6C1-FF21-3B9B8D44DBCF}"/>
              </a:ext>
            </a:extLst>
          </p:cNvPr>
          <p:cNvSpPr>
            <a:spLocks noGrp="1" noChangeArrowheads="1"/>
          </p:cNvSpPr>
          <p:nvPr>
            <p:ph idx="1"/>
          </p:nvPr>
        </p:nvSpPr>
        <p:spPr>
          <a:xfrm>
            <a:off x="107950" y="1196975"/>
            <a:ext cx="8785225" cy="3302000"/>
          </a:xfrm>
        </p:spPr>
        <p:txBody>
          <a:bodyPr/>
          <a:lstStyle/>
          <a:p>
            <a:pPr marL="0" indent="0" algn="ctr" eaLnBrk="1" hangingPunct="1">
              <a:buFontTx/>
              <a:buNone/>
            </a:pPr>
            <a:endParaRPr lang="en-GB" altLang="en-US" sz="4400"/>
          </a:p>
          <a:p>
            <a:pPr marL="0" indent="0" algn="ctr" eaLnBrk="1" hangingPunct="1">
              <a:buFontTx/>
              <a:buNone/>
            </a:pPr>
            <a:endParaRPr lang="en-GB" altLang="en-US" sz="2800" b="1">
              <a:solidFill>
                <a:srgbClr val="000066"/>
              </a:solidFill>
            </a:endParaRPr>
          </a:p>
          <a:p>
            <a:pPr marL="0" indent="0" algn="r" eaLnBrk="1" hangingPunct="1">
              <a:buFontTx/>
              <a:buNone/>
            </a:pPr>
            <a:endParaRPr lang="en-GB" altLang="en-US" sz="2800" b="1">
              <a:solidFill>
                <a:srgbClr val="000066"/>
              </a:solidFill>
            </a:endParaRPr>
          </a:p>
          <a:p>
            <a:pPr marL="0" indent="0" algn="r" eaLnBrk="1" hangingPunct="1">
              <a:buFontTx/>
              <a:buNone/>
            </a:pPr>
            <a:endParaRPr lang="en-GB" altLang="en-US" sz="1600" b="1"/>
          </a:p>
          <a:p>
            <a:pPr marL="0" indent="0" algn="r" eaLnBrk="1" hangingPunct="1">
              <a:buFontTx/>
              <a:buNone/>
            </a:pPr>
            <a:endParaRPr lang="en-GB" altLang="en-US" sz="1600" b="1"/>
          </a:p>
        </p:txBody>
      </p:sp>
      <p:sp>
        <p:nvSpPr>
          <p:cNvPr id="23556" name="Rectangle 6">
            <a:extLst>
              <a:ext uri="{FF2B5EF4-FFF2-40B4-BE49-F238E27FC236}">
                <a16:creationId xmlns:a16="http://schemas.microsoft.com/office/drawing/2014/main" id="{C8095D48-109C-216F-A679-96AAF8D27765}"/>
              </a:ext>
            </a:extLst>
          </p:cNvPr>
          <p:cNvSpPr>
            <a:spLocks noChangeArrowheads="1"/>
          </p:cNvSpPr>
          <p:nvPr/>
        </p:nvSpPr>
        <p:spPr bwMode="auto">
          <a:xfrm>
            <a:off x="107950" y="1412776"/>
            <a:ext cx="8353425"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tabLst>
                <a:tab pos="987425" algn="l"/>
              </a:tabLst>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tabLst>
                <a:tab pos="987425" algn="l"/>
              </a:tabLst>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9pPr>
          </a:lstStyle>
          <a:p>
            <a:pPr eaLnBrk="1" hangingPunct="1">
              <a:lnSpc>
                <a:spcPct val="80000"/>
              </a:lnSpc>
              <a:spcBef>
                <a:spcPct val="20000"/>
              </a:spcBef>
              <a:spcAft>
                <a:spcPct val="0"/>
              </a:spcAft>
              <a:buClrTx/>
              <a:buSzTx/>
              <a:buFontTx/>
              <a:buNone/>
            </a:pPr>
            <a:r>
              <a:rPr lang="en-GB" altLang="en-US" sz="3200" dirty="0">
                <a:solidFill>
                  <a:srgbClr val="000066"/>
                </a:solidFill>
                <a:latin typeface="Arial" panose="020B0604020202020204" pitchFamily="34" charset="0"/>
              </a:rPr>
              <a:t>“	“T</a:t>
            </a:r>
            <a:r>
              <a:rPr lang="en-GB" altLang="en-US" sz="2400" dirty="0">
                <a:solidFill>
                  <a:srgbClr val="000066"/>
                </a:solidFill>
                <a:latin typeface="Arial" panose="020B0604020202020204" pitchFamily="34" charset="0"/>
              </a:rPr>
              <a:t>he need to learn about the environment surrounding the organisation and the intended outcomes of the event, to be aware of the unintended outcomes of the event, and to consider ways that management can improve it for the future.”</a:t>
            </a:r>
          </a:p>
          <a:p>
            <a:pPr algn="r" eaLnBrk="1" hangingPunct="1">
              <a:lnSpc>
                <a:spcPct val="80000"/>
              </a:lnSpc>
              <a:spcBef>
                <a:spcPct val="20000"/>
              </a:spcBef>
              <a:spcAft>
                <a:spcPct val="0"/>
              </a:spcAft>
              <a:buClrTx/>
              <a:buSzTx/>
              <a:buFontTx/>
              <a:buNone/>
            </a:pPr>
            <a:r>
              <a:rPr lang="en-GB" altLang="en-US" sz="2400" b="1" dirty="0">
                <a:solidFill>
                  <a:srgbClr val="000066"/>
                </a:solidFill>
                <a:latin typeface="Arial" panose="020B0604020202020204" pitchFamily="34" charset="0"/>
              </a:rPr>
              <a:t>Getz (2010)</a:t>
            </a:r>
          </a:p>
          <a:p>
            <a:pPr eaLnBrk="1" hangingPunct="1">
              <a:lnSpc>
                <a:spcPct val="80000"/>
              </a:lnSpc>
              <a:spcBef>
                <a:spcPct val="20000"/>
              </a:spcBef>
              <a:spcAft>
                <a:spcPct val="0"/>
              </a:spcAft>
              <a:buClrTx/>
              <a:buSzTx/>
              <a:buFontTx/>
              <a:buNone/>
            </a:pPr>
            <a:r>
              <a:rPr lang="en-GB" altLang="en-US" sz="3200" b="1" dirty="0">
                <a:solidFill>
                  <a:srgbClr val="000066"/>
                </a:solidFill>
                <a:latin typeface="Arial" panose="020B0604020202020204" pitchFamily="34" charset="0"/>
              </a:rPr>
              <a:t>      </a:t>
            </a:r>
            <a:r>
              <a:rPr lang="en-GB" altLang="en-US" sz="2800" b="1" dirty="0">
                <a:solidFill>
                  <a:srgbClr val="000066"/>
                </a:solidFill>
                <a:latin typeface="Arial" panose="020B0604020202020204" pitchFamily="34" charset="0"/>
              </a:rPr>
              <a:t>Enables:</a:t>
            </a:r>
          </a:p>
          <a:p>
            <a:pPr eaLnBrk="1" hangingPunct="1">
              <a:lnSpc>
                <a:spcPct val="80000"/>
              </a:lnSpc>
              <a:spcBef>
                <a:spcPct val="20000"/>
              </a:spcBef>
              <a:spcAft>
                <a:spcPct val="0"/>
              </a:spcAft>
              <a:buClrTx/>
              <a:buSzTx/>
              <a:buFontTx/>
              <a:buNone/>
            </a:pPr>
            <a:r>
              <a:rPr lang="en-GB" altLang="en-US" sz="2800" b="1" dirty="0">
                <a:solidFill>
                  <a:srgbClr val="000066"/>
                </a:solidFill>
                <a:latin typeface="Arial" panose="020B0604020202020204" pitchFamily="34" charset="0"/>
              </a:rPr>
              <a:t>	   </a:t>
            </a:r>
            <a:r>
              <a:rPr lang="en-GB" altLang="en-US" sz="2800" dirty="0">
                <a:solidFill>
                  <a:srgbClr val="000066"/>
                </a:solidFill>
                <a:latin typeface="Arial" panose="020B0604020202020204" pitchFamily="34" charset="0"/>
              </a:rPr>
              <a:t>-</a:t>
            </a:r>
            <a:r>
              <a:rPr lang="en-GB" altLang="en-US" sz="2800" b="1" dirty="0">
                <a:solidFill>
                  <a:srgbClr val="000066"/>
                </a:solidFill>
                <a:latin typeface="Arial" panose="020B0604020202020204" pitchFamily="34" charset="0"/>
              </a:rPr>
              <a:t> </a:t>
            </a:r>
            <a:r>
              <a:rPr lang="en-GB" altLang="en-US" sz="2800" dirty="0">
                <a:solidFill>
                  <a:srgbClr val="000066"/>
                </a:solidFill>
                <a:latin typeface="Arial" panose="020B0604020202020204" pitchFamily="34" charset="0"/>
              </a:rPr>
              <a:t>Event profiles to be created</a:t>
            </a:r>
          </a:p>
          <a:p>
            <a:pPr eaLnBrk="1" hangingPunct="1">
              <a:lnSpc>
                <a:spcPct val="80000"/>
              </a:lnSpc>
              <a:spcBef>
                <a:spcPct val="20000"/>
              </a:spcBef>
              <a:spcAft>
                <a:spcPct val="0"/>
              </a:spcAft>
              <a:buClrTx/>
              <a:buSzTx/>
              <a:buFontTx/>
              <a:buNone/>
            </a:pPr>
            <a:r>
              <a:rPr lang="en-GB" altLang="en-US" sz="2800" dirty="0">
                <a:solidFill>
                  <a:srgbClr val="000066"/>
                </a:solidFill>
                <a:latin typeface="Arial" panose="020B0604020202020204" pitchFamily="34" charset="0"/>
              </a:rPr>
              <a:t>	   - Feedback to be provided to stakeholders</a:t>
            </a:r>
          </a:p>
          <a:p>
            <a:pPr eaLnBrk="1" hangingPunct="1">
              <a:lnSpc>
                <a:spcPct val="80000"/>
              </a:lnSpc>
              <a:spcBef>
                <a:spcPct val="20000"/>
              </a:spcBef>
              <a:spcAft>
                <a:spcPct val="0"/>
              </a:spcAft>
              <a:buClrTx/>
              <a:buSzTx/>
              <a:buFontTx/>
              <a:buNone/>
            </a:pPr>
            <a:r>
              <a:rPr lang="en-GB" altLang="en-US" sz="2800" dirty="0">
                <a:solidFill>
                  <a:srgbClr val="000066"/>
                </a:solidFill>
                <a:latin typeface="Arial" panose="020B0604020202020204" pitchFamily="34" charset="0"/>
              </a:rPr>
              <a:t>	   - Provides a tool for analysis and improvement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7">
            <a:extLst>
              <a:ext uri="{FF2B5EF4-FFF2-40B4-BE49-F238E27FC236}">
                <a16:creationId xmlns:a16="http://schemas.microsoft.com/office/drawing/2014/main" id="{1B93EAC0-2EB7-54AE-BF6E-EE7D353BFD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260350"/>
            <a:ext cx="7416800" cy="657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59" name="Rectangle 4">
            <a:extLst>
              <a:ext uri="{FF2B5EF4-FFF2-40B4-BE49-F238E27FC236}">
                <a16:creationId xmlns:a16="http://schemas.microsoft.com/office/drawing/2014/main" id="{0559396F-50A1-8497-4B71-4512095184F2}"/>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19460" name="Rectangle 5">
            <a:extLst>
              <a:ext uri="{FF2B5EF4-FFF2-40B4-BE49-F238E27FC236}">
                <a16:creationId xmlns:a16="http://schemas.microsoft.com/office/drawing/2014/main" id="{63973B8E-EDED-85BC-317B-B450886459C0}"/>
              </a:ext>
            </a:extLst>
          </p:cNvPr>
          <p:cNvSpPr>
            <a:spLocks noChangeArrowheads="1"/>
          </p:cNvSpPr>
          <p:nvPr/>
        </p:nvSpPr>
        <p:spPr bwMode="auto">
          <a:xfrm>
            <a:off x="395288" y="1125538"/>
            <a:ext cx="8686800" cy="115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03A2DB6-84DC-7227-2FD6-E683C88AFDF8}"/>
              </a:ext>
            </a:extLst>
          </p:cNvPr>
          <p:cNvSpPr>
            <a:spLocks noGrp="1" noChangeArrowheads="1"/>
          </p:cNvSpPr>
          <p:nvPr>
            <p:ph type="title"/>
          </p:nvPr>
        </p:nvSpPr>
        <p:spPr>
          <a:xfrm>
            <a:off x="0" y="18255"/>
            <a:ext cx="7886700" cy="1325563"/>
          </a:xfrm>
        </p:spPr>
        <p:txBody>
          <a:bodyPr/>
          <a:lstStyle/>
          <a:p>
            <a:pPr eaLnBrk="1" fontAlgn="auto" hangingPunct="1">
              <a:spcAft>
                <a:spcPts val="0"/>
              </a:spcAft>
              <a:defRPr/>
            </a:pPr>
            <a:r>
              <a:rPr lang="en-GB" altLang="en-US" b="1" dirty="0">
                <a:solidFill>
                  <a:srgbClr val="000066"/>
                </a:solidFill>
                <a:cs typeface="Arial" panose="020B0604020202020204" pitchFamily="34" charset="0"/>
              </a:rPr>
              <a:t>Evaluation…</a:t>
            </a:r>
          </a:p>
        </p:txBody>
      </p:sp>
      <p:sp>
        <p:nvSpPr>
          <p:cNvPr id="12291" name="Content Placeholder 2">
            <a:extLst>
              <a:ext uri="{FF2B5EF4-FFF2-40B4-BE49-F238E27FC236}">
                <a16:creationId xmlns:a16="http://schemas.microsoft.com/office/drawing/2014/main" id="{B62E2512-CA64-E838-9A0F-8419467A43AA}"/>
              </a:ext>
            </a:extLst>
          </p:cNvPr>
          <p:cNvSpPr>
            <a:spLocks noGrp="1"/>
          </p:cNvSpPr>
          <p:nvPr>
            <p:ph idx="1"/>
          </p:nvPr>
        </p:nvSpPr>
        <p:spPr>
          <a:xfrm>
            <a:off x="107504" y="1253331"/>
            <a:ext cx="7886700" cy="4351338"/>
          </a:xfrm>
        </p:spPr>
        <p:txBody>
          <a:bodyPr rtlCol="0">
            <a:normAutofit/>
          </a:bodyPr>
          <a:lstStyle/>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Aids credibility</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Establishes outcomes</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Acknowledges benefits</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Accepts limitations</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Insights are gained</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Lessons are learnt</a:t>
            </a:r>
          </a:p>
          <a:p>
            <a:pPr marL="91440" indent="-91440" eaLnBrk="1" fontAlgn="auto" hangingPunct="1">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Events are perfected</a:t>
            </a:r>
          </a:p>
          <a:p>
            <a:pPr marL="91440" indent="-91440" eaLnBrk="1" fontAlgn="auto" hangingPunct="1">
              <a:defRPr/>
            </a:pPr>
            <a:endParaRPr lang="en-GB" altLang="en-US" sz="2800"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E1D820F-152A-E8A3-6765-EA9D885CFC57}"/>
              </a:ext>
            </a:extLst>
          </p:cNvPr>
          <p:cNvSpPr>
            <a:spLocks noGrp="1" noChangeArrowheads="1"/>
          </p:cNvSpPr>
          <p:nvPr>
            <p:ph type="title"/>
          </p:nvPr>
        </p:nvSpPr>
        <p:spPr>
          <a:xfrm>
            <a:off x="179512" y="116632"/>
            <a:ext cx="7740650" cy="1143000"/>
          </a:xfrm>
        </p:spPr>
        <p:txBody>
          <a:bodyPr/>
          <a:lstStyle/>
          <a:p>
            <a:pPr eaLnBrk="1" fontAlgn="auto" hangingPunct="1">
              <a:spcAft>
                <a:spcPts val="0"/>
              </a:spcAft>
              <a:defRPr/>
            </a:pPr>
            <a:r>
              <a:rPr lang="en-GB" altLang="en-US" b="1" dirty="0">
                <a:solidFill>
                  <a:srgbClr val="000066"/>
                </a:solidFill>
              </a:rPr>
              <a:t>Why Evaluate Events?</a:t>
            </a:r>
          </a:p>
        </p:txBody>
      </p:sp>
      <p:sp>
        <p:nvSpPr>
          <p:cNvPr id="27651" name="Rectangle 4">
            <a:extLst>
              <a:ext uri="{FF2B5EF4-FFF2-40B4-BE49-F238E27FC236}">
                <a16:creationId xmlns:a16="http://schemas.microsoft.com/office/drawing/2014/main" id="{7D6AF910-83EC-6C20-DC75-9F1DEC90CCB4}"/>
              </a:ext>
            </a:extLst>
          </p:cNvPr>
          <p:cNvSpPr>
            <a:spLocks noChangeArrowheads="1"/>
          </p:cNvSpPr>
          <p:nvPr/>
        </p:nvSpPr>
        <p:spPr bwMode="auto">
          <a:xfrm>
            <a:off x="251520" y="980728"/>
            <a:ext cx="8496944"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GB" altLang="en-US" sz="28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determine the success of the event in relation to its objectives</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enable feedback and improvement</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report to stakeholders e.g. host organisation, government, sponsors, media</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ensure the future and reputation of the event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contribute to overall data on events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2FE3BB2A-6D6E-B285-F551-AA3230FE6158}"/>
              </a:ext>
            </a:extLst>
          </p:cNvPr>
          <p:cNvSpPr>
            <a:spLocks noChangeArrowheads="1"/>
          </p:cNvSpPr>
          <p:nvPr/>
        </p:nvSpPr>
        <p:spPr bwMode="auto">
          <a:xfrm>
            <a:off x="251520" y="1556792"/>
            <a:ext cx="8172450" cy="2376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6575" indent="-536575">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BEFORE</a:t>
            </a:r>
            <a:r>
              <a:rPr lang="en-GB" altLang="en-US" sz="2800" b="1" dirty="0">
                <a:solidFill>
                  <a:srgbClr val="000066"/>
                </a:solidFill>
                <a:latin typeface="Arial" panose="020B0604020202020204" pitchFamily="34" charset="0"/>
              </a:rPr>
              <a:t> the event - feasibility studies</a:t>
            </a:r>
          </a:p>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DURING</a:t>
            </a:r>
            <a:r>
              <a:rPr lang="en-GB" altLang="en-US" sz="2800" b="1" dirty="0">
                <a:solidFill>
                  <a:srgbClr val="000066"/>
                </a:solidFill>
                <a:latin typeface="Arial" panose="020B0604020202020204" pitchFamily="34" charset="0"/>
              </a:rPr>
              <a:t> the event - monitoring and control </a:t>
            </a:r>
          </a:p>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AFTER</a:t>
            </a:r>
            <a:r>
              <a:rPr lang="en-GB" altLang="en-US" sz="2800" b="1" dirty="0">
                <a:solidFill>
                  <a:srgbClr val="000066"/>
                </a:solidFill>
                <a:latin typeface="Arial" panose="020B0604020202020204" pitchFamily="34" charset="0"/>
              </a:rPr>
              <a:t>  the event - event impact studies and reports</a:t>
            </a:r>
          </a:p>
          <a:p>
            <a:pPr eaLnBrk="1" hangingPunct="1">
              <a:lnSpc>
                <a:spcPct val="100000"/>
              </a:lnSpc>
              <a:spcBef>
                <a:spcPct val="20000"/>
              </a:spcBef>
              <a:spcAft>
                <a:spcPct val="50000"/>
              </a:spcAft>
              <a:buClrTx/>
              <a:buSzTx/>
              <a:buFontTx/>
              <a:buChar char="•"/>
            </a:pPr>
            <a:r>
              <a:rPr lang="en-GB" altLang="en-US" sz="2800" b="1" dirty="0">
                <a:solidFill>
                  <a:srgbClr val="000066"/>
                </a:solidFill>
                <a:latin typeface="Arial" panose="020B0604020202020204" pitchFamily="34" charset="0"/>
              </a:rPr>
              <a:t>This last phase is more commonly thought of as event evaluation</a:t>
            </a:r>
          </a:p>
          <a:p>
            <a:pPr eaLnBrk="1" hangingPunct="1">
              <a:lnSpc>
                <a:spcPct val="100000"/>
              </a:lnSpc>
              <a:spcBef>
                <a:spcPct val="20000"/>
              </a:spcBef>
              <a:spcAft>
                <a:spcPct val="50000"/>
              </a:spcAft>
              <a:buClrTx/>
              <a:buSzTx/>
              <a:buFontTx/>
              <a:buChar char="•"/>
            </a:pPr>
            <a:endParaRPr lang="en-GB" altLang="en-US" sz="2800" b="1" dirty="0">
              <a:solidFill>
                <a:srgbClr val="000066"/>
              </a:solidFill>
              <a:latin typeface="Arial" panose="020B0604020202020204" pitchFamily="34" charset="0"/>
            </a:endParaRPr>
          </a:p>
        </p:txBody>
      </p:sp>
      <p:sp>
        <p:nvSpPr>
          <p:cNvPr id="15363" name="Rectangle 8">
            <a:extLst>
              <a:ext uri="{FF2B5EF4-FFF2-40B4-BE49-F238E27FC236}">
                <a16:creationId xmlns:a16="http://schemas.microsoft.com/office/drawing/2014/main" id="{2953233B-DEBD-906F-FDAF-81529EA14798}"/>
              </a:ext>
            </a:extLst>
          </p:cNvPr>
          <p:cNvSpPr>
            <a:spLocks noGrp="1" noChangeArrowheads="1"/>
          </p:cNvSpPr>
          <p:nvPr>
            <p:ph type="title"/>
          </p:nvPr>
        </p:nvSpPr>
        <p:spPr>
          <a:xfrm>
            <a:off x="1042988" y="549275"/>
            <a:ext cx="8101012" cy="792163"/>
          </a:xfrm>
        </p:spPr>
        <p:txBody>
          <a:bodyPr/>
          <a:lstStyle/>
          <a:p>
            <a:pPr eaLnBrk="1" fontAlgn="auto" hangingPunct="1">
              <a:spcAft>
                <a:spcPts val="0"/>
              </a:spcAft>
              <a:defRPr/>
            </a:pPr>
            <a:r>
              <a:rPr lang="en-GB" altLang="en-US" b="1">
                <a:solidFill>
                  <a:srgbClr val="000066"/>
                </a:solidFill>
              </a:rPr>
              <a:t>Forms of Event Evaluation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FBEE48E-31D8-1536-7C35-0F0AD3BBC57E}"/>
              </a:ext>
            </a:extLst>
          </p:cNvPr>
          <p:cNvSpPr>
            <a:spLocks noGrp="1" noChangeArrowheads="1"/>
          </p:cNvSpPr>
          <p:nvPr>
            <p:ph type="title"/>
          </p:nvPr>
        </p:nvSpPr>
        <p:spPr>
          <a:xfrm>
            <a:off x="755650" y="333375"/>
            <a:ext cx="8388350" cy="1143000"/>
          </a:xfrm>
        </p:spPr>
        <p:txBody>
          <a:bodyPr/>
          <a:lstStyle/>
          <a:p>
            <a:pPr eaLnBrk="1" fontAlgn="auto" hangingPunct="1">
              <a:spcAft>
                <a:spcPts val="0"/>
              </a:spcAft>
              <a:defRPr/>
            </a:pPr>
            <a:r>
              <a:rPr lang="en-GB" altLang="en-US" b="1">
                <a:solidFill>
                  <a:srgbClr val="000066"/>
                </a:solidFill>
              </a:rPr>
              <a:t>Types of Research - Primary</a:t>
            </a:r>
          </a:p>
        </p:txBody>
      </p:sp>
      <p:sp>
        <p:nvSpPr>
          <p:cNvPr id="34819" name="Rectangle 4">
            <a:extLst>
              <a:ext uri="{FF2B5EF4-FFF2-40B4-BE49-F238E27FC236}">
                <a16:creationId xmlns:a16="http://schemas.microsoft.com/office/drawing/2014/main" id="{DEB68CA1-E2A2-5E8B-6A0E-4724DE86FFF9}"/>
              </a:ext>
            </a:extLst>
          </p:cNvPr>
          <p:cNvSpPr>
            <a:spLocks noChangeArrowheads="1"/>
          </p:cNvSpPr>
          <p:nvPr/>
        </p:nvSpPr>
        <p:spPr bwMode="auto">
          <a:xfrm>
            <a:off x="395536" y="1457230"/>
            <a:ext cx="7894638"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609600" indent="-6096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07632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Original research undertaken directly in relation to a project / event</a:t>
            </a:r>
          </a:p>
          <a:p>
            <a:pPr eaLnBrk="1" hangingPunct="1">
              <a:lnSpc>
                <a:spcPct val="100000"/>
              </a:lnSpc>
              <a:spcBef>
                <a:spcPct val="20000"/>
              </a:spcBef>
              <a:spcAft>
                <a:spcPct val="0"/>
              </a:spcAft>
              <a:buClrTx/>
              <a:buSzTx/>
              <a:buFontTx/>
              <a:buChar char="•"/>
            </a:pPr>
            <a:endParaRPr lang="en-GB" altLang="en-US" sz="28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Evaluation methods include:</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Data collection</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Observation (Staff and stakeholder)</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Feedback meetings</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Questionnaires and surveys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D89DB5F-E946-59A9-2D0F-6E7667FB4214}"/>
              </a:ext>
            </a:extLst>
          </p:cNvPr>
          <p:cNvSpPr>
            <a:spLocks noGrp="1" noChangeArrowheads="1"/>
          </p:cNvSpPr>
          <p:nvPr>
            <p:ph type="title"/>
          </p:nvPr>
        </p:nvSpPr>
        <p:spPr>
          <a:xfrm>
            <a:off x="107504" y="116632"/>
            <a:ext cx="8172450" cy="1143000"/>
          </a:xfrm>
        </p:spPr>
        <p:txBody>
          <a:bodyPr/>
          <a:lstStyle/>
          <a:p>
            <a:pPr eaLnBrk="1" fontAlgn="auto" hangingPunct="1">
              <a:spcAft>
                <a:spcPts val="0"/>
              </a:spcAft>
              <a:defRPr/>
            </a:pPr>
            <a:r>
              <a:rPr lang="en-GB" altLang="en-US" b="1" dirty="0">
                <a:solidFill>
                  <a:srgbClr val="000066"/>
                </a:solidFill>
              </a:rPr>
              <a:t>Types of Research - Secondary</a:t>
            </a:r>
          </a:p>
        </p:txBody>
      </p:sp>
      <p:sp>
        <p:nvSpPr>
          <p:cNvPr id="32771" name="Rectangle 5">
            <a:extLst>
              <a:ext uri="{FF2B5EF4-FFF2-40B4-BE49-F238E27FC236}">
                <a16:creationId xmlns:a16="http://schemas.microsoft.com/office/drawing/2014/main" id="{03533E1D-03A2-59FC-26AF-D91782C32E57}"/>
              </a:ext>
            </a:extLst>
          </p:cNvPr>
          <p:cNvSpPr>
            <a:spLocks noChangeArrowheads="1"/>
          </p:cNvSpPr>
          <p:nvPr/>
        </p:nvSpPr>
        <p:spPr bwMode="auto">
          <a:xfrm>
            <a:off x="128112" y="1259632"/>
            <a:ext cx="8764368"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Undertaken by external organisations or agencies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Is not conducted specifically for the purpose of the event but may be of considerable value and assistance to the event manager</a:t>
            </a:r>
          </a:p>
          <a:p>
            <a:pPr eaLnBrk="1" hangingPunct="1">
              <a:lnSpc>
                <a:spcPct val="100000"/>
              </a:lnSpc>
              <a:spcBef>
                <a:spcPct val="20000"/>
              </a:spcBef>
              <a:spcAft>
                <a:spcPct val="0"/>
              </a:spcAft>
              <a:buClrTx/>
              <a:buSzTx/>
              <a:buFontTx/>
              <a:buNone/>
            </a:pPr>
            <a:r>
              <a:rPr lang="en-GB" altLang="en-US" sz="2800" dirty="0">
                <a:solidFill>
                  <a:srgbClr val="000066"/>
                </a:solidFill>
                <a:latin typeface="Arial" panose="020B0604020202020204" pitchFamily="34" charset="0"/>
              </a:rPr>
              <a:t>	Includes:</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Research reports from previous events e.g.</a:t>
            </a:r>
            <a:r>
              <a:rPr lang="en-GB" altLang="en-US" sz="3200" dirty="0">
                <a:solidFill>
                  <a:srgbClr val="000066"/>
                </a:solidFill>
                <a:latin typeface="Arial" panose="020B0604020202020204" pitchFamily="34" charset="0"/>
              </a:rPr>
              <a:t> </a:t>
            </a:r>
            <a:r>
              <a:rPr lang="en-GB" altLang="en-US" sz="2400" dirty="0">
                <a:solidFill>
                  <a:srgbClr val="000066"/>
                </a:solidFill>
                <a:latin typeface="Arial" panose="020B0604020202020204" pitchFamily="34" charset="0"/>
                <a:hlinkClick r:id="rId3"/>
              </a:rPr>
              <a:t>http://www.gameslegacy.com</a:t>
            </a:r>
            <a:endParaRPr lang="en-GB" altLang="en-US" sz="24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Research bureaux e.g. </a:t>
            </a:r>
            <a:r>
              <a:rPr lang="en-GB" altLang="en-US" sz="2400" dirty="0">
                <a:solidFill>
                  <a:srgbClr val="000066"/>
                </a:solidFill>
                <a:latin typeface="Arial" panose="020B0604020202020204" pitchFamily="34" charset="0"/>
                <a:hlinkClick r:id="rId4"/>
              </a:rPr>
              <a:t>http://www.statistics.gov.uk/</a:t>
            </a:r>
            <a:endParaRPr lang="en-GB" altLang="en-US" sz="24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Web searches and journal databases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85BEB55-CFA5-201A-526D-C5D85C441936}"/>
              </a:ext>
            </a:extLst>
          </p:cNvPr>
          <p:cNvSpPr>
            <a:spLocks noGrp="1" noChangeArrowheads="1"/>
          </p:cNvSpPr>
          <p:nvPr>
            <p:ph type="title"/>
          </p:nvPr>
        </p:nvSpPr>
        <p:spPr>
          <a:xfrm>
            <a:off x="971550" y="404813"/>
            <a:ext cx="8172450" cy="1143000"/>
          </a:xfrm>
        </p:spPr>
        <p:txBody>
          <a:bodyPr/>
          <a:lstStyle/>
          <a:p>
            <a:pPr eaLnBrk="1" fontAlgn="auto" hangingPunct="1">
              <a:spcAft>
                <a:spcPts val="0"/>
              </a:spcAft>
              <a:defRPr/>
            </a:pPr>
            <a:r>
              <a:rPr lang="en-GB" altLang="en-US" sz="4000" b="1">
                <a:solidFill>
                  <a:srgbClr val="000066"/>
                </a:solidFill>
              </a:rPr>
              <a:t>Data Sources for Evaluation</a:t>
            </a:r>
          </a:p>
        </p:txBody>
      </p:sp>
      <p:sp>
        <p:nvSpPr>
          <p:cNvPr id="36867" name="Rectangle 3">
            <a:extLst>
              <a:ext uri="{FF2B5EF4-FFF2-40B4-BE49-F238E27FC236}">
                <a16:creationId xmlns:a16="http://schemas.microsoft.com/office/drawing/2014/main" id="{714CB144-D7D1-2CC5-A339-3029A7808B34}"/>
              </a:ext>
            </a:extLst>
          </p:cNvPr>
          <p:cNvSpPr>
            <a:spLocks noGrp="1" noChangeArrowheads="1"/>
          </p:cNvSpPr>
          <p:nvPr>
            <p:ph idx="1"/>
          </p:nvPr>
        </p:nvSpPr>
        <p:spPr>
          <a:xfrm>
            <a:off x="107950" y="1196975"/>
            <a:ext cx="8785225" cy="3302000"/>
          </a:xfrm>
        </p:spPr>
        <p:txBody>
          <a:bodyPr/>
          <a:lstStyle/>
          <a:p>
            <a:pPr marL="0" indent="0" algn="ctr" eaLnBrk="1" hangingPunct="1">
              <a:buFontTx/>
              <a:buNone/>
            </a:pPr>
            <a:endParaRPr lang="en-GB" altLang="en-US" sz="4400"/>
          </a:p>
          <a:p>
            <a:pPr marL="0" indent="0" algn="ctr" eaLnBrk="1" hangingPunct="1">
              <a:buFontTx/>
              <a:buNone/>
            </a:pPr>
            <a:endParaRPr lang="en-GB" altLang="en-US" sz="2800" b="1">
              <a:solidFill>
                <a:srgbClr val="000066"/>
              </a:solidFill>
            </a:endParaRPr>
          </a:p>
          <a:p>
            <a:pPr marL="0" indent="0" algn="r" eaLnBrk="1" hangingPunct="1">
              <a:buFontTx/>
              <a:buNone/>
            </a:pPr>
            <a:endParaRPr lang="en-GB" altLang="en-US" sz="2800" b="1">
              <a:solidFill>
                <a:srgbClr val="000066"/>
              </a:solidFill>
            </a:endParaRPr>
          </a:p>
          <a:p>
            <a:pPr marL="0" indent="0" algn="r" eaLnBrk="1" hangingPunct="1">
              <a:buFontTx/>
              <a:buNone/>
            </a:pPr>
            <a:endParaRPr lang="en-GB" altLang="en-US" sz="1600" b="1"/>
          </a:p>
          <a:p>
            <a:pPr marL="0" indent="0" algn="r" eaLnBrk="1" hangingPunct="1">
              <a:buFontTx/>
              <a:buNone/>
            </a:pPr>
            <a:endParaRPr lang="en-GB" altLang="en-US" sz="1600" b="1"/>
          </a:p>
        </p:txBody>
      </p:sp>
      <p:pic>
        <p:nvPicPr>
          <p:cNvPr id="36868" name="Picture 4">
            <a:extLst>
              <a:ext uri="{FF2B5EF4-FFF2-40B4-BE49-F238E27FC236}">
                <a16:creationId xmlns:a16="http://schemas.microsoft.com/office/drawing/2014/main" id="{687677FB-1B14-54E2-AE2C-229CCDEF5F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54"/>
          <a:stretch>
            <a:fillRect/>
          </a:stretch>
        </p:blipFill>
        <p:spPr bwMode="auto">
          <a:xfrm>
            <a:off x="200025" y="1341438"/>
            <a:ext cx="8764588"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0E135E5-CB0E-0479-A507-96AA8DA682A1}"/>
              </a:ext>
            </a:extLst>
          </p:cNvPr>
          <p:cNvSpPr>
            <a:spLocks noGrp="1" noChangeArrowheads="1"/>
          </p:cNvSpPr>
          <p:nvPr>
            <p:ph type="title"/>
          </p:nvPr>
        </p:nvSpPr>
        <p:spPr>
          <a:xfrm>
            <a:off x="971550" y="630238"/>
            <a:ext cx="8172450" cy="1143000"/>
          </a:xfrm>
        </p:spPr>
        <p:txBody>
          <a:bodyPr/>
          <a:lstStyle/>
          <a:p>
            <a:pPr eaLnBrk="1" fontAlgn="auto" hangingPunct="1">
              <a:spcAft>
                <a:spcPts val="0"/>
              </a:spcAft>
              <a:defRPr/>
            </a:pPr>
            <a:r>
              <a:rPr lang="en-GB" altLang="en-US" sz="4000" b="1">
                <a:solidFill>
                  <a:srgbClr val="000066"/>
                </a:solidFill>
              </a:rPr>
              <a:t>Data Sources for Evaluation</a:t>
            </a:r>
          </a:p>
        </p:txBody>
      </p:sp>
      <p:pic>
        <p:nvPicPr>
          <p:cNvPr id="38915" name="Picture 4">
            <a:extLst>
              <a:ext uri="{FF2B5EF4-FFF2-40B4-BE49-F238E27FC236}">
                <a16:creationId xmlns:a16="http://schemas.microsoft.com/office/drawing/2014/main" id="{68252670-E347-A6A7-E89A-03AE52A43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00" y="1882775"/>
            <a:ext cx="8791575" cy="3249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a:extLst>
              <a:ext uri="{FF2B5EF4-FFF2-40B4-BE49-F238E27FC236}">
                <a16:creationId xmlns:a16="http://schemas.microsoft.com/office/drawing/2014/main" id="{5F730324-7DA8-A7A3-0B36-D3EF2102F9E5}"/>
              </a:ext>
            </a:extLst>
          </p:cNvPr>
          <p:cNvSpPr>
            <a:spLocks noChangeArrowheads="1"/>
          </p:cNvSpPr>
          <p:nvPr/>
        </p:nvSpPr>
        <p:spPr bwMode="auto">
          <a:xfrm>
            <a:off x="107504" y="836712"/>
            <a:ext cx="8784976"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Staff – use forms / checklists to evaluate event aspects including performance quality, audience reaction, crowd flow and adequacy of catering and toilet facilities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Security staff – crowd behaviour, any instances, disturbances or injuries, CCTV footage</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Other key players / stakeholders include: venue owners, councils, sponsors, vendors, police, first aid staff</a:t>
            </a:r>
          </a:p>
        </p:txBody>
      </p:sp>
      <p:sp>
        <p:nvSpPr>
          <p:cNvPr id="20483" name="Rectangle 5">
            <a:extLst>
              <a:ext uri="{FF2B5EF4-FFF2-40B4-BE49-F238E27FC236}">
                <a16:creationId xmlns:a16="http://schemas.microsoft.com/office/drawing/2014/main" id="{7D7286ED-8CCD-3979-A21E-718F9DFA90DB}"/>
              </a:ext>
            </a:extLst>
          </p:cNvPr>
          <p:cNvSpPr>
            <a:spLocks noGrp="1" noChangeArrowheads="1"/>
          </p:cNvSpPr>
          <p:nvPr>
            <p:ph type="title"/>
          </p:nvPr>
        </p:nvSpPr>
        <p:spPr>
          <a:xfrm>
            <a:off x="0" y="0"/>
            <a:ext cx="9144000" cy="1143000"/>
          </a:xfrm>
        </p:spPr>
        <p:txBody>
          <a:bodyPr/>
          <a:lstStyle/>
          <a:p>
            <a:pPr marL="449263" eaLnBrk="1" fontAlgn="auto" hangingPunct="1">
              <a:spcAft>
                <a:spcPts val="0"/>
              </a:spcAft>
              <a:defRPr/>
            </a:pPr>
            <a:r>
              <a:rPr lang="en-GB" altLang="en-US" b="1" dirty="0">
                <a:solidFill>
                  <a:srgbClr val="000066"/>
                </a:solidFill>
              </a:rPr>
              <a:t>	Observation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a:extLst>
              <a:ext uri="{FF2B5EF4-FFF2-40B4-BE49-F238E27FC236}">
                <a16:creationId xmlns:a16="http://schemas.microsoft.com/office/drawing/2014/main" id="{5D685325-2A85-A41D-A392-3E4EC4E0D99F}"/>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21507" name="Rectangle 9">
            <a:extLst>
              <a:ext uri="{FF2B5EF4-FFF2-40B4-BE49-F238E27FC236}">
                <a16:creationId xmlns:a16="http://schemas.microsoft.com/office/drawing/2014/main" id="{B2A2F4C3-056C-AA20-A602-B5F3F5F5F944}"/>
              </a:ext>
            </a:extLst>
          </p:cNvPr>
          <p:cNvSpPr>
            <a:spLocks noGrp="1" noChangeArrowheads="1"/>
          </p:cNvSpPr>
          <p:nvPr>
            <p:ph type="title"/>
          </p:nvPr>
        </p:nvSpPr>
        <p:spPr>
          <a:xfrm>
            <a:off x="-49212" y="59379"/>
            <a:ext cx="9144000" cy="1143000"/>
          </a:xfrm>
        </p:spPr>
        <p:txBody>
          <a:bodyPr/>
          <a:lstStyle/>
          <a:p>
            <a:pPr marL="449263" eaLnBrk="1" fontAlgn="auto" hangingPunct="1">
              <a:spcAft>
                <a:spcPts val="0"/>
              </a:spcAft>
              <a:defRPr/>
            </a:pPr>
            <a:r>
              <a:rPr lang="en-GB" altLang="en-US" b="1" dirty="0">
                <a:solidFill>
                  <a:srgbClr val="000066"/>
                </a:solidFill>
              </a:rPr>
              <a:t>	Feedback Meetings</a:t>
            </a:r>
          </a:p>
        </p:txBody>
      </p:sp>
      <p:sp>
        <p:nvSpPr>
          <p:cNvPr id="43012" name="Rectangle 10">
            <a:extLst>
              <a:ext uri="{FF2B5EF4-FFF2-40B4-BE49-F238E27FC236}">
                <a16:creationId xmlns:a16="http://schemas.microsoft.com/office/drawing/2014/main" id="{5C18AB84-A5AD-1E6E-5D4C-A734857BBCE1}"/>
              </a:ext>
            </a:extLst>
          </p:cNvPr>
          <p:cNvSpPr>
            <a:spLocks noChangeArrowheads="1"/>
          </p:cNvSpPr>
          <p:nvPr/>
        </p:nvSpPr>
        <p:spPr bwMode="auto">
          <a:xfrm>
            <a:off x="175091" y="1329135"/>
            <a:ext cx="8255000"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stakeholders should be present             </a:t>
            </a:r>
            <a:r>
              <a:rPr lang="en-GB" altLang="en-US" sz="2400" dirty="0">
                <a:solidFill>
                  <a:srgbClr val="000066"/>
                </a:solidFill>
                <a:latin typeface="Arial" panose="020B0604020202020204" pitchFamily="34" charset="0"/>
              </a:rPr>
              <a:t>e.g. host organisation (employer), host community, sponsors, media, co-workers, participants and spectators</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comments should be                    accepted</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constructive criticism                           should be taken seriously!</a:t>
            </a:r>
          </a:p>
          <a:p>
            <a:pPr eaLnBrk="1" hangingPunct="1">
              <a:lnSpc>
                <a:spcPct val="100000"/>
              </a:lnSpc>
              <a:spcBef>
                <a:spcPct val="20000"/>
              </a:spcBef>
              <a:spcAft>
                <a:spcPct val="0"/>
              </a:spcAft>
              <a:buClrTx/>
              <a:buSzTx/>
              <a:buFontTx/>
              <a:buNone/>
            </a:pPr>
            <a:endParaRPr lang="en-GB" altLang="en-US" sz="3200" dirty="0">
              <a:solidFill>
                <a:srgbClr val="000066"/>
              </a:solidFill>
              <a:latin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274C1D5-463F-7844-7D35-80A0019D7295}"/>
              </a:ext>
            </a:extLst>
          </p:cNvPr>
          <p:cNvSpPr>
            <a:spLocks noGrp="1" noChangeArrowheads="1"/>
          </p:cNvSpPr>
          <p:nvPr>
            <p:ph type="title"/>
          </p:nvPr>
        </p:nvSpPr>
        <p:spPr>
          <a:xfrm>
            <a:off x="0" y="333375"/>
            <a:ext cx="9144000" cy="1143000"/>
          </a:xfrm>
        </p:spPr>
        <p:txBody>
          <a:bodyPr/>
          <a:lstStyle/>
          <a:p>
            <a:pPr eaLnBrk="1" fontAlgn="auto" hangingPunct="1">
              <a:spcAft>
                <a:spcPts val="0"/>
              </a:spcAft>
              <a:defRPr/>
            </a:pPr>
            <a:r>
              <a:rPr lang="en-GB" altLang="en-US" b="1">
                <a:solidFill>
                  <a:srgbClr val="000066"/>
                </a:solidFill>
              </a:rPr>
              <a:t>	Questionnaires and Surveys</a:t>
            </a:r>
          </a:p>
        </p:txBody>
      </p:sp>
      <p:sp>
        <p:nvSpPr>
          <p:cNvPr id="45059" name="Rectangle 3">
            <a:extLst>
              <a:ext uri="{FF2B5EF4-FFF2-40B4-BE49-F238E27FC236}">
                <a16:creationId xmlns:a16="http://schemas.microsoft.com/office/drawing/2014/main" id="{000C5B34-AEFD-CF50-1952-55EBE1C74CE4}"/>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45060" name="Rectangle 4">
            <a:extLst>
              <a:ext uri="{FF2B5EF4-FFF2-40B4-BE49-F238E27FC236}">
                <a16:creationId xmlns:a16="http://schemas.microsoft.com/office/drawing/2014/main" id="{95874C6F-670E-80DF-7B9A-59F091C71FE6}"/>
              </a:ext>
            </a:extLst>
          </p:cNvPr>
          <p:cNvSpPr>
            <a:spLocks noChangeArrowheads="1"/>
          </p:cNvSpPr>
          <p:nvPr/>
        </p:nvSpPr>
        <p:spPr bwMode="auto">
          <a:xfrm>
            <a:off x="971550" y="1700213"/>
            <a:ext cx="83994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33667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Qualitative and quantitative data captured</a:t>
            </a:r>
          </a:p>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May be conducted:</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Face to face</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By phone </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Online</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By post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75EFD17-198D-8D76-046E-1F6A935FECD7}"/>
              </a:ext>
            </a:extLst>
          </p:cNvPr>
          <p:cNvSpPr>
            <a:spLocks noGrp="1"/>
          </p:cNvSpPr>
          <p:nvPr>
            <p:ph type="title"/>
          </p:nvPr>
        </p:nvSpPr>
        <p:spPr>
          <a:xfrm>
            <a:off x="0" y="-160190"/>
            <a:ext cx="7886700" cy="1325563"/>
          </a:xfrm>
        </p:spPr>
        <p:txBody>
          <a:bodyPr/>
          <a:lstStyle/>
          <a:p>
            <a:pPr eaLnBrk="1" fontAlgn="auto" hangingPunct="1">
              <a:spcAft>
                <a:spcPts val="0"/>
              </a:spcAft>
              <a:defRPr/>
            </a:pPr>
            <a:r>
              <a:rPr lang="en-GB" altLang="en-US" b="1" dirty="0">
                <a:solidFill>
                  <a:srgbClr val="002060"/>
                </a:solidFill>
              </a:rPr>
              <a:t>EMBOK</a:t>
            </a:r>
          </a:p>
        </p:txBody>
      </p:sp>
      <p:sp>
        <p:nvSpPr>
          <p:cNvPr id="29699" name="Content Placeholder 2">
            <a:extLst>
              <a:ext uri="{FF2B5EF4-FFF2-40B4-BE49-F238E27FC236}">
                <a16:creationId xmlns:a16="http://schemas.microsoft.com/office/drawing/2014/main" id="{EFA57894-1440-0394-BD02-B92737D0E17F}"/>
              </a:ext>
            </a:extLst>
          </p:cNvPr>
          <p:cNvSpPr>
            <a:spLocks noGrp="1" noChangeArrowheads="1"/>
          </p:cNvSpPr>
          <p:nvPr>
            <p:ph idx="1"/>
          </p:nvPr>
        </p:nvSpPr>
        <p:spPr>
          <a:xfrm>
            <a:off x="107504" y="1052736"/>
            <a:ext cx="7886700" cy="4351338"/>
          </a:xfrm>
        </p:spPr>
        <p:txBody>
          <a:bodyPr/>
          <a:lstStyle/>
          <a:p>
            <a:pPr eaLnBrk="1" hangingPunct="1">
              <a:buFont typeface="Arial" panose="020B0604020202020204" pitchFamily="34" charset="0"/>
              <a:buChar char="•"/>
            </a:pPr>
            <a:r>
              <a:rPr lang="en-GB" altLang="en-US" dirty="0">
                <a:solidFill>
                  <a:srgbClr val="002060"/>
                </a:solidFill>
              </a:rPr>
              <a:t>There is an area of research dedicated to event evaluation</a:t>
            </a:r>
          </a:p>
          <a:p>
            <a:r>
              <a:rPr lang="en-GB" b="0" i="0" dirty="0">
                <a:solidFill>
                  <a:srgbClr val="9F9F9F"/>
                </a:solidFill>
                <a:effectLst/>
                <a:latin typeface="Helvetica" panose="020B0604020202020204" pitchFamily="34" charset="0"/>
              </a:rPr>
              <a:t>(</a:t>
            </a:r>
            <a:r>
              <a:rPr lang="en-GB" b="1" i="0" dirty="0">
                <a:solidFill>
                  <a:srgbClr val="9F9F9F"/>
                </a:solidFill>
                <a:effectLst/>
              </a:rPr>
              <a:t>Event Management Body of Knowledge)</a:t>
            </a:r>
          </a:p>
          <a:p>
            <a:pPr eaLnBrk="1" hangingPunct="1">
              <a:buFont typeface="Arial" panose="020B0604020202020204" pitchFamily="34" charset="0"/>
              <a:buChar char="•"/>
            </a:pPr>
            <a:endParaRPr lang="en-GB" altLang="en-US" b="1" dirty="0">
              <a:solidFill>
                <a:srgbClr val="002060"/>
              </a:solidFill>
            </a:endParaRPr>
          </a:p>
          <a:p>
            <a:pPr eaLnBrk="1" hangingPunct="1">
              <a:buFont typeface="Arial" panose="020B0604020202020204" pitchFamily="34" charset="0"/>
              <a:buChar char="•"/>
            </a:pPr>
            <a:endParaRPr lang="en-GB" altLang="en-US" dirty="0">
              <a:solidFill>
                <a:srgbClr val="002060"/>
              </a:solidFill>
            </a:endParaRPr>
          </a:p>
          <a:p>
            <a:pPr eaLnBrk="1" hangingPunct="1">
              <a:buFont typeface="Arial" panose="020B0604020202020204" pitchFamily="34" charset="0"/>
              <a:buChar char="•"/>
            </a:pPr>
            <a:r>
              <a:rPr lang="en-GB" altLang="en-US" dirty="0">
                <a:solidFill>
                  <a:srgbClr val="002060"/>
                </a:solidFill>
                <a:hlinkClick r:id="rId2"/>
              </a:rPr>
              <a:t>www.embok.org</a:t>
            </a:r>
            <a:endParaRPr lang="en-GB" altLang="en-US" dirty="0">
              <a:solidFill>
                <a:srgbClr val="002060"/>
              </a:solidFill>
            </a:endParaRPr>
          </a:p>
          <a:p>
            <a:pPr eaLnBrk="1" hangingPunct="1">
              <a:buFont typeface="Arial" panose="020B0604020202020204" pitchFamily="34" charset="0"/>
              <a:buChar char="•"/>
            </a:pPr>
            <a:endParaRPr lang="en-GB" altLang="en-US" dirty="0">
              <a:solidFill>
                <a:srgbClr val="002060"/>
              </a:solidFill>
            </a:endParaRPr>
          </a:p>
        </p:txBody>
      </p:sp>
      <p:pic>
        <p:nvPicPr>
          <p:cNvPr id="2" name="Picture 1">
            <a:extLst>
              <a:ext uri="{FF2B5EF4-FFF2-40B4-BE49-F238E27FC236}">
                <a16:creationId xmlns:a16="http://schemas.microsoft.com/office/drawing/2014/main" id="{E4B6FE6E-45E0-6A5B-9383-58A9EE570622}"/>
              </a:ext>
            </a:extLst>
          </p:cNvPr>
          <p:cNvPicPr>
            <a:picLocks noChangeAspect="1"/>
          </p:cNvPicPr>
          <p:nvPr/>
        </p:nvPicPr>
        <p:blipFill>
          <a:blip r:embed="rId3"/>
          <a:stretch>
            <a:fillRect/>
          </a:stretch>
        </p:blipFill>
        <p:spPr>
          <a:xfrm>
            <a:off x="4355976" y="2780928"/>
            <a:ext cx="4572000" cy="3429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1BC55-1152-CEF1-923C-C8CE7EAAC0E7}"/>
              </a:ext>
            </a:extLst>
          </p:cNvPr>
          <p:cNvSpPr>
            <a:spLocks noGrp="1"/>
          </p:cNvSpPr>
          <p:nvPr>
            <p:ph type="title"/>
          </p:nvPr>
        </p:nvSpPr>
        <p:spPr>
          <a:xfrm>
            <a:off x="29065" y="116632"/>
            <a:ext cx="8263830" cy="1325563"/>
          </a:xfrm>
        </p:spPr>
        <p:txBody>
          <a:bodyPr>
            <a:normAutofit fontScale="90000"/>
          </a:bodyPr>
          <a:lstStyle/>
          <a:p>
            <a:r>
              <a:rPr lang="en-GB" sz="3600" b="1" i="0" dirty="0">
                <a:solidFill>
                  <a:srgbClr val="2D3540"/>
                </a:solidFill>
                <a:effectLst/>
              </a:rPr>
              <a:t>Evaluating Event Success: What to Measure And When</a:t>
            </a:r>
            <a:br>
              <a:rPr lang="en-GB" b="0" i="0" dirty="0">
                <a:solidFill>
                  <a:srgbClr val="2D3540"/>
                </a:solidFill>
                <a:effectLst/>
                <a:latin typeface="proxima-soft"/>
              </a:rPr>
            </a:br>
            <a:endParaRPr lang="en-GB" dirty="0"/>
          </a:p>
        </p:txBody>
      </p:sp>
      <p:pic>
        <p:nvPicPr>
          <p:cNvPr id="4" name="Content Placeholder 3">
            <a:extLst>
              <a:ext uri="{FF2B5EF4-FFF2-40B4-BE49-F238E27FC236}">
                <a16:creationId xmlns:a16="http://schemas.microsoft.com/office/drawing/2014/main" id="{E274CE12-E587-C8C4-2E2A-CE27F5A36ACF}"/>
              </a:ext>
            </a:extLst>
          </p:cNvPr>
          <p:cNvPicPr>
            <a:picLocks noGrp="1" noChangeAspect="1"/>
          </p:cNvPicPr>
          <p:nvPr>
            <p:ph idx="1"/>
          </p:nvPr>
        </p:nvPicPr>
        <p:blipFill>
          <a:blip r:embed="rId2"/>
          <a:stretch>
            <a:fillRect/>
          </a:stretch>
        </p:blipFill>
        <p:spPr>
          <a:xfrm>
            <a:off x="2195736" y="620688"/>
            <a:ext cx="5616624" cy="6120680"/>
          </a:xfrm>
          <a:prstGeom prst="rect">
            <a:avLst/>
          </a:prstGeom>
        </p:spPr>
      </p:pic>
    </p:spTree>
    <p:extLst>
      <p:ext uri="{BB962C8B-B14F-4D97-AF65-F5344CB8AC3E}">
        <p14:creationId xmlns:p14="http://schemas.microsoft.com/office/powerpoint/2010/main" val="2026554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B5AA803-BC14-E3E3-20B4-158E55AC18CF}"/>
              </a:ext>
            </a:extLst>
          </p:cNvPr>
          <p:cNvSpPr>
            <a:spLocks noGrp="1" noChangeArrowheads="1"/>
          </p:cNvSpPr>
          <p:nvPr>
            <p:ph type="title"/>
          </p:nvPr>
        </p:nvSpPr>
        <p:spPr>
          <a:xfrm>
            <a:off x="179512" y="116632"/>
            <a:ext cx="8243887" cy="1143000"/>
          </a:xfrm>
        </p:spPr>
        <p:txBody>
          <a:bodyPr/>
          <a:lstStyle/>
          <a:p>
            <a:pPr eaLnBrk="1" fontAlgn="auto" hangingPunct="1">
              <a:spcAft>
                <a:spcPts val="0"/>
              </a:spcAft>
              <a:defRPr/>
            </a:pPr>
            <a:r>
              <a:rPr lang="en-GB" altLang="en-US" b="1" dirty="0">
                <a:solidFill>
                  <a:srgbClr val="000066"/>
                </a:solidFill>
              </a:rPr>
              <a:t>Limitations of Evaluation</a:t>
            </a:r>
          </a:p>
        </p:txBody>
      </p:sp>
      <p:sp>
        <p:nvSpPr>
          <p:cNvPr id="51203" name="Rectangle 4">
            <a:extLst>
              <a:ext uri="{FF2B5EF4-FFF2-40B4-BE49-F238E27FC236}">
                <a16:creationId xmlns:a16="http://schemas.microsoft.com/office/drawing/2014/main" id="{0B856E10-0ACE-AD65-A424-6D017DE957C5}"/>
              </a:ext>
            </a:extLst>
          </p:cNvPr>
          <p:cNvSpPr>
            <a:spLocks noChangeArrowheads="1"/>
          </p:cNvSpPr>
          <p:nvPr/>
        </p:nvSpPr>
        <p:spPr bwMode="auto">
          <a:xfrm>
            <a:off x="251520" y="1484784"/>
            <a:ext cx="7821612"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Inability to make use of the process i.e. good intentions to follow up action points raised but then forgotten</a:t>
            </a:r>
          </a:p>
          <a:p>
            <a:pPr eaLnBrk="1" hangingPunct="1">
              <a:lnSpc>
                <a:spcPct val="100000"/>
              </a:lnSpc>
              <a:spcBef>
                <a:spcPct val="20000"/>
              </a:spcBef>
              <a:spcAft>
                <a:spcPct val="0"/>
              </a:spcAft>
              <a:buClrTx/>
              <a:buSzTx/>
              <a:buFontTx/>
              <a:buChar char="•"/>
            </a:pPr>
            <a:endParaRPr lang="en-GB" altLang="en-US" sz="32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Should be an iterative process which takes place, before, during and after the event and reported on to feed into the event planning in the future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783D-6FCE-EC6B-5982-71988C894A06}"/>
              </a:ext>
            </a:extLst>
          </p:cNvPr>
          <p:cNvSpPr>
            <a:spLocks noGrp="1"/>
          </p:cNvSpPr>
          <p:nvPr>
            <p:ph type="title"/>
          </p:nvPr>
        </p:nvSpPr>
        <p:spPr>
          <a:xfrm>
            <a:off x="179512" y="18255"/>
            <a:ext cx="7886700" cy="1325563"/>
          </a:xfrm>
        </p:spPr>
        <p:txBody>
          <a:bodyPr/>
          <a:lstStyle/>
          <a:p>
            <a:r>
              <a:rPr lang="en-GB" dirty="0">
                <a:solidFill>
                  <a:srgbClr val="474747"/>
                </a:solidFill>
                <a:latin typeface="Google Sans"/>
              </a:rPr>
              <a:t>E</a:t>
            </a:r>
            <a:r>
              <a:rPr lang="en-GB" b="0" i="0" dirty="0">
                <a:solidFill>
                  <a:srgbClr val="474747"/>
                </a:solidFill>
                <a:effectLst/>
                <a:latin typeface="Google Sans"/>
              </a:rPr>
              <a:t>vent operations management model </a:t>
            </a:r>
            <a:endParaRPr lang="en-GB" dirty="0"/>
          </a:p>
        </p:txBody>
      </p:sp>
      <p:sp>
        <p:nvSpPr>
          <p:cNvPr id="3" name="Content Placeholder 2">
            <a:extLst>
              <a:ext uri="{FF2B5EF4-FFF2-40B4-BE49-F238E27FC236}">
                <a16:creationId xmlns:a16="http://schemas.microsoft.com/office/drawing/2014/main" id="{D64EA0FD-3DB1-D0DE-D2DB-7A5A325A3A47}"/>
              </a:ext>
            </a:extLst>
          </p:cNvPr>
          <p:cNvSpPr>
            <a:spLocks noGrp="1"/>
          </p:cNvSpPr>
          <p:nvPr>
            <p:ph idx="1"/>
          </p:nvPr>
        </p:nvSpPr>
        <p:spPr>
          <a:xfrm>
            <a:off x="179512" y="1412776"/>
            <a:ext cx="7886700" cy="4351338"/>
          </a:xfrm>
        </p:spPr>
        <p:txBody>
          <a:bodyPr>
            <a:normAutofit lnSpcReduction="10000"/>
          </a:bodyPr>
          <a:lstStyle/>
          <a:p>
            <a:r>
              <a:rPr lang="en-GB" b="0" i="0" dirty="0">
                <a:solidFill>
                  <a:srgbClr val="474747"/>
                </a:solidFill>
                <a:effectLst/>
                <a:latin typeface="Google Sans"/>
              </a:rPr>
              <a:t>The event operations management model </a:t>
            </a:r>
            <a:r>
              <a:rPr lang="en-GB" b="0" i="0" dirty="0">
                <a:solidFill>
                  <a:srgbClr val="040C28"/>
                </a:solidFill>
                <a:effectLst/>
                <a:latin typeface="Google Sans"/>
              </a:rPr>
              <a:t>seeks to explore all the elements and issues that an event manager should be aware of as the event is con</a:t>
            </a:r>
          </a:p>
          <a:p>
            <a:pPr algn="l"/>
            <a:r>
              <a:rPr lang="en-GB" b="0" i="0" dirty="0">
                <a:solidFill>
                  <a:srgbClr val="1F1F1F"/>
                </a:solidFill>
                <a:effectLst/>
                <a:latin typeface="Google Sans"/>
              </a:rPr>
              <a:t>What are </a:t>
            </a:r>
            <a:r>
              <a:rPr lang="en-GB" b="1" i="0" dirty="0">
                <a:solidFill>
                  <a:srgbClr val="1F1F1F"/>
                </a:solidFill>
                <a:effectLst/>
                <a:latin typeface="Google Sans"/>
              </a:rPr>
              <a:t>the 4 C's of event management</a:t>
            </a:r>
            <a:r>
              <a:rPr lang="en-GB" b="0" i="0" dirty="0">
                <a:solidFill>
                  <a:srgbClr val="1F1F1F"/>
                </a:solidFill>
                <a:effectLst/>
                <a:latin typeface="Google Sans"/>
              </a:rPr>
              <a:t>?</a:t>
            </a:r>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Google Sans"/>
              </a:rPr>
              <a:t>It is a powerful tool that allows businesses and organizations to </a:t>
            </a:r>
            <a:r>
              <a:rPr lang="en-GB" b="1" i="0" dirty="0">
                <a:solidFill>
                  <a:srgbClr val="1F1F1F"/>
                </a:solidFill>
                <a:effectLst/>
                <a:latin typeface="Google Sans"/>
              </a:rPr>
              <a:t>create a memorable experience </a:t>
            </a:r>
            <a:r>
              <a:rPr lang="en-GB" b="0" i="0" dirty="0">
                <a:solidFill>
                  <a:srgbClr val="1F1F1F"/>
                </a:solidFill>
                <a:effectLst/>
                <a:latin typeface="Google Sans"/>
              </a:rPr>
              <a:t>for attendees while achieving their marketing goals. The </a:t>
            </a:r>
            <a:r>
              <a:rPr lang="en-GB" b="1" i="0" dirty="0">
                <a:solidFill>
                  <a:srgbClr val="1F1F1F"/>
                </a:solidFill>
                <a:effectLst/>
                <a:latin typeface="Google Sans"/>
              </a:rPr>
              <a:t>four C's of event marketing - </a:t>
            </a:r>
            <a:r>
              <a:rPr lang="en-GB" b="1" i="0" dirty="0">
                <a:solidFill>
                  <a:srgbClr val="040C28"/>
                </a:solidFill>
                <a:effectLst/>
                <a:latin typeface="Google Sans"/>
              </a:rPr>
              <a:t>Concept, Coordination, Control, and Culmination</a:t>
            </a:r>
            <a:r>
              <a:rPr lang="en-GB" b="1" i="0" dirty="0">
                <a:solidFill>
                  <a:srgbClr val="1F1F1F"/>
                </a:solidFill>
                <a:effectLst/>
                <a:latin typeface="Google Sans"/>
              </a:rPr>
              <a:t> </a:t>
            </a:r>
            <a:r>
              <a:rPr lang="en-GB" b="0" i="0" dirty="0">
                <a:solidFill>
                  <a:srgbClr val="1F1F1F"/>
                </a:solidFill>
                <a:effectLst/>
                <a:latin typeface="Google Sans"/>
              </a:rPr>
              <a:t>- are essential components that contribute to the success of an event.</a:t>
            </a:r>
            <a:endParaRPr lang="en-GB" b="0" i="0" dirty="0">
              <a:solidFill>
                <a:srgbClr val="1F1F1F"/>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953847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3B94-C259-0937-F165-7F2C429AF455}"/>
              </a:ext>
            </a:extLst>
          </p:cNvPr>
          <p:cNvSpPr>
            <a:spLocks noGrp="1"/>
          </p:cNvSpPr>
          <p:nvPr>
            <p:ph type="title"/>
          </p:nvPr>
        </p:nvSpPr>
        <p:spPr>
          <a:xfrm>
            <a:off x="107504" y="188640"/>
            <a:ext cx="7886700" cy="759618"/>
          </a:xfrm>
        </p:spPr>
        <p:txBody>
          <a:bodyPr>
            <a:normAutofit fontScale="90000"/>
          </a:bodyPr>
          <a:lstStyle/>
          <a:p>
            <a:r>
              <a:rPr lang="en-GB" sz="3600" b="0" i="0" dirty="0">
                <a:solidFill>
                  <a:srgbClr val="0E101A"/>
                </a:solidFill>
                <a:effectLst/>
                <a:latin typeface="system-ui"/>
              </a:rPr>
              <a:t>Event Concept</a:t>
            </a:r>
            <a:br>
              <a:rPr lang="en-GB" b="0" i="0" dirty="0">
                <a:solidFill>
                  <a:srgbClr val="0E101A"/>
                </a:solidFill>
                <a:effectLst/>
                <a:latin typeface="system-ui"/>
              </a:rPr>
            </a:br>
            <a:endParaRPr lang="en-GB" dirty="0"/>
          </a:p>
        </p:txBody>
      </p:sp>
      <p:sp>
        <p:nvSpPr>
          <p:cNvPr id="3" name="Content Placeholder 2">
            <a:extLst>
              <a:ext uri="{FF2B5EF4-FFF2-40B4-BE49-F238E27FC236}">
                <a16:creationId xmlns:a16="http://schemas.microsoft.com/office/drawing/2014/main" id="{D470A78F-041B-B71C-D205-9FF7286B1BBC}"/>
              </a:ext>
            </a:extLst>
          </p:cNvPr>
          <p:cNvSpPr>
            <a:spLocks noGrp="1"/>
          </p:cNvSpPr>
          <p:nvPr>
            <p:ph idx="1"/>
          </p:nvPr>
        </p:nvSpPr>
        <p:spPr>
          <a:xfrm>
            <a:off x="107613" y="764704"/>
            <a:ext cx="8712968" cy="5184576"/>
          </a:xfrm>
        </p:spPr>
        <p:txBody>
          <a:bodyPr>
            <a:normAutofit fontScale="32500" lnSpcReduction="20000"/>
          </a:bodyPr>
          <a:lstStyle/>
          <a:p>
            <a:pPr algn="l">
              <a:lnSpc>
                <a:spcPct val="120000"/>
              </a:lnSpc>
              <a:spcBef>
                <a:spcPts val="0"/>
              </a:spcBef>
              <a:spcAft>
                <a:spcPts val="0"/>
              </a:spcAft>
            </a:pPr>
            <a:r>
              <a:rPr lang="en-GB" sz="6400" b="0" i="0" dirty="0">
                <a:solidFill>
                  <a:srgbClr val="0E101A"/>
                </a:solidFill>
                <a:effectLst/>
              </a:rPr>
              <a:t> It sets the stage for all subsequent </a:t>
            </a:r>
            <a:r>
              <a:rPr lang="en-GB" sz="6400" b="1" i="0" dirty="0">
                <a:solidFill>
                  <a:srgbClr val="0E101A"/>
                </a:solidFill>
                <a:effectLst/>
              </a:rPr>
              <a:t>decisions and actions </a:t>
            </a:r>
            <a:r>
              <a:rPr lang="en-GB" sz="6400" b="0" i="0" dirty="0">
                <a:solidFill>
                  <a:srgbClr val="0E101A"/>
                </a:solidFill>
                <a:effectLst/>
              </a:rPr>
              <a:t>throughout the planning process. A strong and unique event concept not only captures the essence and objective of the event but also intrigues and engages the </a:t>
            </a:r>
            <a:r>
              <a:rPr lang="en-GB" sz="6400" b="0" i="0" u="none" strike="noStrike" dirty="0">
                <a:solidFill>
                  <a:srgbClr val="0D6EFD"/>
                </a:solidFill>
                <a:effectLst/>
                <a:hlinkClick r:id="rId2"/>
              </a:rPr>
              <a:t>target audience</a:t>
            </a:r>
            <a:r>
              <a:rPr lang="en-GB" sz="6400" b="0" i="0" dirty="0">
                <a:solidFill>
                  <a:srgbClr val="0E101A"/>
                </a:solidFill>
                <a:effectLst/>
              </a:rPr>
              <a:t>.</a:t>
            </a:r>
          </a:p>
          <a:p>
            <a:pPr algn="l">
              <a:lnSpc>
                <a:spcPct val="120000"/>
              </a:lnSpc>
              <a:spcBef>
                <a:spcPts val="0"/>
              </a:spcBef>
              <a:spcAft>
                <a:spcPts val="0"/>
              </a:spcAft>
            </a:pPr>
            <a:r>
              <a:rPr lang="en-GB" sz="6400" b="0" i="0" dirty="0">
                <a:solidFill>
                  <a:srgbClr val="0E101A"/>
                </a:solidFill>
                <a:effectLst/>
              </a:rPr>
              <a:t>A well-crafted event concept involves </a:t>
            </a:r>
            <a:r>
              <a:rPr lang="en-GB" sz="6400" b="1" i="0" dirty="0">
                <a:solidFill>
                  <a:srgbClr val="0E101A"/>
                </a:solidFill>
                <a:effectLst/>
              </a:rPr>
              <a:t>several vital components </a:t>
            </a:r>
            <a:r>
              <a:rPr lang="en-GB" sz="6400" b="0" i="0" dirty="0">
                <a:solidFill>
                  <a:srgbClr val="0E101A"/>
                </a:solidFill>
                <a:effectLst/>
              </a:rPr>
              <a:t>.It requires understanding of the target audience. Who are they? What are their interests, preferences, and motivations? By gaining insight into the demographics, psychographics, and behaviour of potential attendees, event marketers can tailor the concept to resonate with their desires and expectations.</a:t>
            </a:r>
          </a:p>
          <a:p>
            <a:pPr algn="l">
              <a:lnSpc>
                <a:spcPct val="120000"/>
              </a:lnSpc>
              <a:spcBef>
                <a:spcPts val="0"/>
              </a:spcBef>
              <a:spcAft>
                <a:spcPts val="0"/>
              </a:spcAft>
            </a:pPr>
            <a:r>
              <a:rPr lang="en-GB" sz="6400" b="0" i="0" dirty="0">
                <a:solidFill>
                  <a:srgbClr val="0E101A"/>
                </a:solidFill>
                <a:effectLst/>
              </a:rPr>
              <a:t>Determining the event's purpose. Is it a corporate event aiming to foster networking and business opportunities? Or is it a retail event focused on promoting and selling products? Understanding the purpose helps shape the overall theme and approach of the event, ensuring a cohesive and impactful experience.</a:t>
            </a:r>
          </a:p>
          <a:p>
            <a:endParaRPr lang="en-GB" dirty="0"/>
          </a:p>
        </p:txBody>
      </p:sp>
    </p:spTree>
    <p:extLst>
      <p:ext uri="{BB962C8B-B14F-4D97-AF65-F5344CB8AC3E}">
        <p14:creationId xmlns:p14="http://schemas.microsoft.com/office/powerpoint/2010/main" val="37970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C75AD-3390-6505-FAA4-04497053B688}"/>
              </a:ext>
            </a:extLst>
          </p:cNvPr>
          <p:cNvSpPr>
            <a:spLocks noGrp="1"/>
          </p:cNvSpPr>
          <p:nvPr>
            <p:ph type="title"/>
          </p:nvPr>
        </p:nvSpPr>
        <p:spPr>
          <a:xfrm>
            <a:off x="628650" y="365127"/>
            <a:ext cx="7886700" cy="543594"/>
          </a:xfrm>
        </p:spPr>
        <p:txBody>
          <a:bodyPr>
            <a:normAutofit fontScale="90000"/>
          </a:bodyPr>
          <a:lstStyle/>
          <a:p>
            <a:r>
              <a:rPr lang="en-GB" sz="3600" b="0" i="0" dirty="0">
                <a:solidFill>
                  <a:srgbClr val="0E101A"/>
                </a:solidFill>
                <a:effectLst/>
                <a:latin typeface="system-ui"/>
              </a:rPr>
              <a:t>Event Concept</a:t>
            </a:r>
            <a:endParaRPr lang="en-GB" sz="3600" dirty="0"/>
          </a:p>
        </p:txBody>
      </p:sp>
      <p:sp>
        <p:nvSpPr>
          <p:cNvPr id="3" name="Content Placeholder 2">
            <a:extLst>
              <a:ext uri="{FF2B5EF4-FFF2-40B4-BE49-F238E27FC236}">
                <a16:creationId xmlns:a16="http://schemas.microsoft.com/office/drawing/2014/main" id="{70C680BA-3DBD-C136-B4B6-D3E9449DD9B6}"/>
              </a:ext>
            </a:extLst>
          </p:cNvPr>
          <p:cNvSpPr>
            <a:spLocks noGrp="1"/>
          </p:cNvSpPr>
          <p:nvPr>
            <p:ph idx="1"/>
          </p:nvPr>
        </p:nvSpPr>
        <p:spPr>
          <a:xfrm>
            <a:off x="251520" y="1124744"/>
            <a:ext cx="8712968" cy="4608512"/>
          </a:xfrm>
        </p:spPr>
        <p:txBody>
          <a:bodyPr>
            <a:normAutofit fontScale="55000" lnSpcReduction="20000"/>
          </a:bodyPr>
          <a:lstStyle/>
          <a:p>
            <a:pPr algn="l">
              <a:lnSpc>
                <a:spcPct val="120000"/>
              </a:lnSpc>
              <a:spcBef>
                <a:spcPts val="0"/>
              </a:spcBef>
              <a:spcAft>
                <a:spcPts val="0"/>
              </a:spcAft>
            </a:pPr>
            <a:r>
              <a:rPr lang="en-GB" sz="3800" b="0" i="0" dirty="0">
                <a:solidFill>
                  <a:srgbClr val="0E101A"/>
                </a:solidFill>
                <a:effectLst/>
              </a:rPr>
              <a:t>The theme serves as the thread that ties everything together, from decorations and branding to activities and speakers. It should be aligned with the event's objectives and resonate with the target audience. </a:t>
            </a:r>
            <a:r>
              <a:rPr lang="en-GB" sz="3800" b="1" i="0" dirty="0">
                <a:solidFill>
                  <a:srgbClr val="0E101A"/>
                </a:solidFill>
                <a:effectLst/>
              </a:rPr>
              <a:t>A memorable and unique theme can differentiate the event </a:t>
            </a:r>
            <a:r>
              <a:rPr lang="en-GB" sz="3800" b="0" i="0" dirty="0">
                <a:solidFill>
                  <a:srgbClr val="0E101A"/>
                </a:solidFill>
                <a:effectLst/>
              </a:rPr>
              <a:t>from competitors and create a </a:t>
            </a:r>
            <a:r>
              <a:rPr lang="en-GB" sz="3800" b="1" i="0" dirty="0">
                <a:solidFill>
                  <a:srgbClr val="0E101A"/>
                </a:solidFill>
                <a:effectLst/>
              </a:rPr>
              <a:t>buzz</a:t>
            </a:r>
            <a:r>
              <a:rPr lang="en-GB" sz="3800" b="0" i="0" dirty="0">
                <a:solidFill>
                  <a:srgbClr val="0E101A"/>
                </a:solidFill>
                <a:effectLst/>
              </a:rPr>
              <a:t> among potential attendees.</a:t>
            </a:r>
          </a:p>
          <a:p>
            <a:pPr algn="l">
              <a:lnSpc>
                <a:spcPct val="120000"/>
              </a:lnSpc>
              <a:spcBef>
                <a:spcPts val="0"/>
              </a:spcBef>
              <a:spcAft>
                <a:spcPts val="0"/>
              </a:spcAft>
            </a:pPr>
            <a:r>
              <a:rPr lang="en-GB" sz="3600" b="0" i="0" dirty="0">
                <a:solidFill>
                  <a:srgbClr val="0E101A"/>
                </a:solidFill>
                <a:effectLst/>
              </a:rPr>
              <a:t>The event concept is not only about coming up with ideas; it requires careful consideration of </a:t>
            </a:r>
            <a:r>
              <a:rPr lang="en-GB" sz="3600" b="1" i="0" dirty="0">
                <a:solidFill>
                  <a:srgbClr val="0E101A"/>
                </a:solidFill>
                <a:effectLst/>
              </a:rPr>
              <a:t>feasibility and practicality. </a:t>
            </a:r>
            <a:r>
              <a:rPr lang="en-GB" sz="3600" b="0" i="0" dirty="0">
                <a:solidFill>
                  <a:srgbClr val="0E101A"/>
                </a:solidFill>
                <a:effectLst/>
              </a:rPr>
              <a:t>Event organizers need to </a:t>
            </a:r>
            <a:r>
              <a:rPr lang="en-GB" sz="3600" b="1" i="0" dirty="0">
                <a:solidFill>
                  <a:srgbClr val="0E101A"/>
                </a:solidFill>
                <a:effectLst/>
              </a:rPr>
              <a:t>assess factors </a:t>
            </a:r>
            <a:r>
              <a:rPr lang="en-GB" sz="3600" b="0" i="0" dirty="0">
                <a:solidFill>
                  <a:srgbClr val="0E101A"/>
                </a:solidFill>
                <a:effectLst/>
              </a:rPr>
              <a:t>such as budget, resources, and venue availability to ensure that the concept can be executed effectively.</a:t>
            </a:r>
          </a:p>
          <a:p>
            <a:pPr algn="l">
              <a:lnSpc>
                <a:spcPct val="120000"/>
              </a:lnSpc>
              <a:spcBef>
                <a:spcPts val="0"/>
              </a:spcBef>
              <a:spcAft>
                <a:spcPts val="0"/>
              </a:spcAft>
            </a:pPr>
            <a:r>
              <a:rPr lang="en-GB" sz="3600" b="0" i="0" dirty="0">
                <a:solidFill>
                  <a:srgbClr val="0E101A"/>
                </a:solidFill>
                <a:effectLst/>
              </a:rPr>
              <a:t>event concept is the </a:t>
            </a:r>
            <a:r>
              <a:rPr lang="en-GB" sz="3600" b="1" i="0" dirty="0">
                <a:solidFill>
                  <a:srgbClr val="0E101A"/>
                </a:solidFill>
                <a:effectLst/>
              </a:rPr>
              <a:t>foundation of successful event marketing</a:t>
            </a:r>
            <a:r>
              <a:rPr lang="en-GB" sz="3600" b="0" i="0" dirty="0">
                <a:solidFill>
                  <a:srgbClr val="0E101A"/>
                </a:solidFill>
                <a:effectLst/>
              </a:rPr>
              <a:t>. It involves identifying the target audience, determining the event's purpose, and developing a compelling theme that captures the essence and objective. A well-crafted event concept sets the stage for a memorable and impactful event that resonates with attendees and differentiates from competitors.</a:t>
            </a:r>
          </a:p>
          <a:p>
            <a:endParaRPr lang="en-GB" dirty="0"/>
          </a:p>
        </p:txBody>
      </p:sp>
    </p:spTree>
    <p:extLst>
      <p:ext uri="{BB962C8B-B14F-4D97-AF65-F5344CB8AC3E}">
        <p14:creationId xmlns:p14="http://schemas.microsoft.com/office/powerpoint/2010/main" val="40256488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2F19-603C-23BB-CA54-7A9B933904F7}"/>
              </a:ext>
            </a:extLst>
          </p:cNvPr>
          <p:cNvSpPr>
            <a:spLocks noGrp="1"/>
          </p:cNvSpPr>
          <p:nvPr>
            <p:ph type="title"/>
          </p:nvPr>
        </p:nvSpPr>
        <p:spPr>
          <a:xfrm>
            <a:off x="107504" y="116632"/>
            <a:ext cx="7886700" cy="759618"/>
          </a:xfrm>
        </p:spPr>
        <p:txBody>
          <a:bodyPr>
            <a:normAutofit fontScale="90000"/>
          </a:bodyPr>
          <a:lstStyle/>
          <a:p>
            <a:r>
              <a:rPr lang="en-GB" sz="3600" b="1" i="0" dirty="0">
                <a:solidFill>
                  <a:srgbClr val="0E101A"/>
                </a:solidFill>
                <a:effectLst/>
              </a:rPr>
              <a:t>Coordination</a:t>
            </a:r>
            <a:br>
              <a:rPr lang="en-GB" b="0" i="0" dirty="0">
                <a:solidFill>
                  <a:srgbClr val="0E101A"/>
                </a:solidFill>
                <a:effectLst/>
                <a:latin typeface="system-ui"/>
              </a:rPr>
            </a:br>
            <a:endParaRPr lang="en-GB" dirty="0"/>
          </a:p>
        </p:txBody>
      </p:sp>
      <p:sp>
        <p:nvSpPr>
          <p:cNvPr id="3" name="Content Placeholder 2">
            <a:extLst>
              <a:ext uri="{FF2B5EF4-FFF2-40B4-BE49-F238E27FC236}">
                <a16:creationId xmlns:a16="http://schemas.microsoft.com/office/drawing/2014/main" id="{3A0FB6F7-3582-943D-3AF3-86CE9A1C97D9}"/>
              </a:ext>
            </a:extLst>
          </p:cNvPr>
          <p:cNvSpPr>
            <a:spLocks noGrp="1"/>
          </p:cNvSpPr>
          <p:nvPr>
            <p:ph idx="1"/>
          </p:nvPr>
        </p:nvSpPr>
        <p:spPr>
          <a:xfrm>
            <a:off x="35496" y="620688"/>
            <a:ext cx="9001000" cy="5556275"/>
          </a:xfrm>
        </p:spPr>
        <p:txBody>
          <a:bodyPr>
            <a:normAutofit fontScale="25000" lnSpcReduction="20000"/>
          </a:bodyPr>
          <a:lstStyle/>
          <a:p>
            <a:pPr marL="0" indent="0" algn="l">
              <a:lnSpc>
                <a:spcPct val="120000"/>
              </a:lnSpc>
              <a:spcBef>
                <a:spcPts val="0"/>
              </a:spcBef>
              <a:spcAft>
                <a:spcPts val="0"/>
              </a:spcAft>
              <a:buNone/>
            </a:pPr>
            <a:br>
              <a:rPr lang="en-GB" dirty="0"/>
            </a:br>
            <a:r>
              <a:rPr lang="en-GB" sz="7200" b="0" i="0" dirty="0">
                <a:solidFill>
                  <a:srgbClr val="0E101A"/>
                </a:solidFill>
                <a:effectLst/>
              </a:rPr>
              <a:t>One key aspect of coordination in </a:t>
            </a:r>
            <a:r>
              <a:rPr lang="en-GB" sz="7200" b="1" i="0" dirty="0">
                <a:solidFill>
                  <a:srgbClr val="0E101A"/>
                </a:solidFill>
                <a:effectLst/>
              </a:rPr>
              <a:t>event marketing </a:t>
            </a:r>
            <a:r>
              <a:rPr lang="en-GB" sz="7200" b="0" i="0" dirty="0">
                <a:solidFill>
                  <a:srgbClr val="0E101A"/>
                </a:solidFill>
                <a:effectLst/>
              </a:rPr>
              <a:t>is team collaboration. .Must communicate effectively, share ideas, and collaborate on tasks and timelines. This coordination ensures that all event elements, from promotional materials to the actual event program, are cohesive and aligned.</a:t>
            </a:r>
          </a:p>
          <a:p>
            <a:pPr marL="0" indent="0" algn="l">
              <a:lnSpc>
                <a:spcPct val="120000"/>
              </a:lnSpc>
              <a:spcBef>
                <a:spcPts val="0"/>
              </a:spcBef>
              <a:spcAft>
                <a:spcPts val="0"/>
              </a:spcAft>
              <a:buNone/>
            </a:pPr>
            <a:r>
              <a:rPr lang="en-GB" sz="7200" b="0" i="0" dirty="0">
                <a:solidFill>
                  <a:srgbClr val="0E101A"/>
                </a:solidFill>
                <a:effectLst/>
              </a:rPr>
              <a:t>Managing and coordinating various event </a:t>
            </a:r>
            <a:r>
              <a:rPr lang="en-GB" sz="7200" b="1" i="0" dirty="0">
                <a:solidFill>
                  <a:srgbClr val="0E101A"/>
                </a:solidFill>
                <a:effectLst/>
              </a:rPr>
              <a:t>suppliers and vendors</a:t>
            </a:r>
            <a:r>
              <a:rPr lang="en-GB" sz="7200" b="0" i="0" dirty="0">
                <a:solidFill>
                  <a:srgbClr val="0E101A"/>
                </a:solidFill>
                <a:effectLst/>
              </a:rPr>
              <a:t>. </a:t>
            </a:r>
            <a:r>
              <a:rPr lang="en-GB" sz="7200" b="0" i="0" dirty="0" err="1">
                <a:solidFill>
                  <a:srgbClr val="0E101A"/>
                </a:solidFill>
                <a:effectLst/>
              </a:rPr>
              <a:t>ncludes</a:t>
            </a:r>
            <a:r>
              <a:rPr lang="en-GB" sz="7200" b="0" i="0" dirty="0">
                <a:solidFill>
                  <a:srgbClr val="0E101A"/>
                </a:solidFill>
                <a:effectLst/>
              </a:rPr>
              <a:t> working with different suppliers, such as caterers, audiovisual providers, and event decorators. Corresponding with these external parties involves sharing </a:t>
            </a:r>
            <a:r>
              <a:rPr lang="en-GB" sz="7200" b="1" i="0" dirty="0">
                <a:solidFill>
                  <a:srgbClr val="0E101A"/>
                </a:solidFill>
                <a:effectLst/>
              </a:rPr>
              <a:t>detailed requirements, negotiating contracts, and ensuring that all suppliers are on the same page regarding timelines and deliverables</a:t>
            </a:r>
            <a:r>
              <a:rPr lang="en-GB" sz="7200" b="0" i="0" dirty="0">
                <a:solidFill>
                  <a:srgbClr val="0E101A"/>
                </a:solidFill>
                <a:effectLst/>
              </a:rPr>
              <a:t>. </a:t>
            </a:r>
          </a:p>
          <a:p>
            <a:pPr marL="0" indent="0" algn="l">
              <a:lnSpc>
                <a:spcPct val="120000"/>
              </a:lnSpc>
              <a:spcBef>
                <a:spcPts val="0"/>
              </a:spcBef>
              <a:spcAft>
                <a:spcPts val="0"/>
              </a:spcAft>
              <a:buNone/>
            </a:pPr>
            <a:r>
              <a:rPr lang="en-GB" sz="7200" b="0" i="0" dirty="0">
                <a:solidFill>
                  <a:srgbClr val="0E101A"/>
                </a:solidFill>
                <a:effectLst/>
              </a:rPr>
              <a:t>Managing event </a:t>
            </a:r>
            <a:r>
              <a:rPr lang="en-GB" sz="7200" b="1" i="0" dirty="0">
                <a:solidFill>
                  <a:srgbClr val="0E101A"/>
                </a:solidFill>
                <a:effectLst/>
              </a:rPr>
              <a:t>logistics</a:t>
            </a:r>
            <a:r>
              <a:rPr lang="en-GB" sz="7200" b="0" i="0" dirty="0">
                <a:solidFill>
                  <a:srgbClr val="0E101A"/>
                </a:solidFill>
                <a:effectLst/>
              </a:rPr>
              <a:t>. From venue selection and setup to transportation and equipment rentals, numerous logistical elements must be coordinated to ensure a </a:t>
            </a:r>
            <a:r>
              <a:rPr lang="en-GB" sz="7200" b="1" i="0" dirty="0">
                <a:solidFill>
                  <a:srgbClr val="0E101A"/>
                </a:solidFill>
                <a:effectLst/>
              </a:rPr>
              <a:t>seamless event experience</a:t>
            </a:r>
            <a:r>
              <a:rPr lang="en-GB" sz="7200" b="0" i="0" dirty="0">
                <a:solidFill>
                  <a:srgbClr val="0E101A"/>
                </a:solidFill>
                <a:effectLst/>
              </a:rPr>
              <a:t> for attendees. Event marketers must work closely with logistics teams to plan and execute these aspects effectively. </a:t>
            </a:r>
          </a:p>
          <a:p>
            <a:pPr marL="0" indent="0" algn="l">
              <a:lnSpc>
                <a:spcPct val="120000"/>
              </a:lnSpc>
              <a:spcBef>
                <a:spcPts val="0"/>
              </a:spcBef>
              <a:spcAft>
                <a:spcPts val="0"/>
              </a:spcAft>
              <a:buNone/>
            </a:pPr>
            <a:r>
              <a:rPr lang="en-GB" sz="7200" b="0" i="0" dirty="0">
                <a:solidFill>
                  <a:srgbClr val="0E101A"/>
                </a:solidFill>
                <a:effectLst/>
              </a:rPr>
              <a:t>Coordination with </a:t>
            </a:r>
            <a:r>
              <a:rPr lang="en-GB" sz="7200" b="1" i="0" dirty="0">
                <a:solidFill>
                  <a:srgbClr val="0E101A"/>
                </a:solidFill>
                <a:effectLst/>
              </a:rPr>
              <a:t>external stakeholders</a:t>
            </a:r>
            <a:r>
              <a:rPr lang="en-GB" sz="7200" b="0" i="0" dirty="0">
                <a:solidFill>
                  <a:srgbClr val="0E101A"/>
                </a:solidFill>
                <a:effectLst/>
              </a:rPr>
              <a:t>, such as sponsors, partners, and industry influencers. These stakeholders play a crucial role in the event's success and must be involved and engaged throughout the planning and execution process. </a:t>
            </a:r>
          </a:p>
          <a:p>
            <a:pPr marL="0" indent="0" algn="l">
              <a:lnSpc>
                <a:spcPct val="120000"/>
              </a:lnSpc>
              <a:spcBef>
                <a:spcPts val="0"/>
              </a:spcBef>
              <a:spcAft>
                <a:spcPts val="0"/>
              </a:spcAft>
              <a:buNone/>
            </a:pPr>
            <a:r>
              <a:rPr lang="en-GB" sz="7200" b="0" i="0" dirty="0">
                <a:solidFill>
                  <a:srgbClr val="0E101A"/>
                </a:solidFill>
                <a:effectLst/>
              </a:rPr>
              <a:t> It involves </a:t>
            </a:r>
            <a:r>
              <a:rPr lang="en-GB" sz="7200" b="1" i="0" dirty="0">
                <a:solidFill>
                  <a:srgbClr val="0E101A"/>
                </a:solidFill>
                <a:effectLst/>
              </a:rPr>
              <a:t>effective team collaboration, coordination with suppliers and vendors, management of event logistics, and engagement with external stakeholders</a:t>
            </a:r>
            <a:r>
              <a:rPr lang="en-GB" sz="7200" b="0" i="0" dirty="0">
                <a:solidFill>
                  <a:srgbClr val="0E101A"/>
                </a:solidFill>
                <a:effectLst/>
              </a:rPr>
              <a:t>. </a:t>
            </a:r>
          </a:p>
          <a:p>
            <a:endParaRPr lang="en-GB" dirty="0"/>
          </a:p>
        </p:txBody>
      </p:sp>
    </p:spTree>
    <p:extLst>
      <p:ext uri="{BB962C8B-B14F-4D97-AF65-F5344CB8AC3E}">
        <p14:creationId xmlns:p14="http://schemas.microsoft.com/office/powerpoint/2010/main" val="403484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9267-63A4-4D19-A007-49740B246D73}"/>
              </a:ext>
            </a:extLst>
          </p:cNvPr>
          <p:cNvSpPr>
            <a:spLocks noGrp="1"/>
          </p:cNvSpPr>
          <p:nvPr>
            <p:ph type="title"/>
          </p:nvPr>
        </p:nvSpPr>
        <p:spPr>
          <a:xfrm>
            <a:off x="23838" y="49200"/>
            <a:ext cx="7886700" cy="1003536"/>
          </a:xfrm>
        </p:spPr>
        <p:txBody>
          <a:bodyPr>
            <a:normAutofit fontScale="90000"/>
          </a:bodyPr>
          <a:lstStyle/>
          <a:p>
            <a:r>
              <a:rPr lang="en-GB" sz="3600" b="1" i="0" dirty="0">
                <a:solidFill>
                  <a:srgbClr val="0E101A"/>
                </a:solidFill>
                <a:effectLst/>
              </a:rPr>
              <a:t>Control</a:t>
            </a:r>
            <a:br>
              <a:rPr lang="en-GB" b="0" i="0" dirty="0">
                <a:solidFill>
                  <a:srgbClr val="0E101A"/>
                </a:solidFill>
                <a:effectLst/>
                <a:latin typeface="system-ui"/>
              </a:rPr>
            </a:br>
            <a:endParaRPr lang="en-GB" dirty="0"/>
          </a:p>
        </p:txBody>
      </p:sp>
      <p:sp>
        <p:nvSpPr>
          <p:cNvPr id="3" name="Content Placeholder 2">
            <a:extLst>
              <a:ext uri="{FF2B5EF4-FFF2-40B4-BE49-F238E27FC236}">
                <a16:creationId xmlns:a16="http://schemas.microsoft.com/office/drawing/2014/main" id="{510B1158-D725-1844-343D-1C15CFAE1890}"/>
              </a:ext>
            </a:extLst>
          </p:cNvPr>
          <p:cNvSpPr>
            <a:spLocks noGrp="1"/>
          </p:cNvSpPr>
          <p:nvPr>
            <p:ph idx="1"/>
          </p:nvPr>
        </p:nvSpPr>
        <p:spPr>
          <a:xfrm>
            <a:off x="23838" y="764704"/>
            <a:ext cx="9096324" cy="5412259"/>
          </a:xfrm>
        </p:spPr>
        <p:txBody>
          <a:bodyPr>
            <a:normAutofit fontScale="40000" lnSpcReduction="20000"/>
          </a:bodyPr>
          <a:lstStyle/>
          <a:p>
            <a:pPr>
              <a:lnSpc>
                <a:spcPct val="120000"/>
              </a:lnSpc>
              <a:spcBef>
                <a:spcPts val="0"/>
              </a:spcBef>
            </a:pPr>
            <a:br>
              <a:rPr lang="en-GB" dirty="0"/>
            </a:br>
            <a:r>
              <a:rPr lang="en-GB" sz="4000" b="0" i="0" dirty="0">
                <a:solidFill>
                  <a:srgbClr val="0E101A"/>
                </a:solidFill>
                <a:effectLst/>
              </a:rPr>
              <a:t>One important aspect of control is maintaining control over the </a:t>
            </a:r>
            <a:r>
              <a:rPr lang="en-GB" sz="4000" b="0" i="0" u="none" strike="noStrike" dirty="0">
                <a:solidFill>
                  <a:srgbClr val="0D6EFD"/>
                </a:solidFill>
                <a:effectLst/>
                <a:hlinkClick r:id="rId2"/>
              </a:rPr>
              <a:t>event budget</a:t>
            </a:r>
            <a:r>
              <a:rPr lang="en-GB" sz="4000" b="0" i="0" dirty="0">
                <a:solidFill>
                  <a:srgbClr val="0E101A"/>
                </a:solidFill>
                <a:effectLst/>
              </a:rPr>
              <a:t>. Events can be costly, and effective control over the budget is crucial to ensure that expenses are managed efficiently and that the event stays within financial constraints. This involves </a:t>
            </a:r>
            <a:r>
              <a:rPr lang="en-GB" sz="4000" b="1" i="0" dirty="0">
                <a:solidFill>
                  <a:srgbClr val="0E101A"/>
                </a:solidFill>
                <a:effectLst/>
              </a:rPr>
              <a:t>careful monitoring </a:t>
            </a:r>
            <a:r>
              <a:rPr lang="en-GB" sz="4000" b="0" i="0" dirty="0">
                <a:solidFill>
                  <a:srgbClr val="0E101A"/>
                </a:solidFill>
                <a:effectLst/>
              </a:rPr>
              <a:t>of expenses, tracking costs, and making strategic decisions to allocate funds most effectively. By maintaining control over the budget, ensure that the event is financially viable and maximize the return on investment.</a:t>
            </a:r>
          </a:p>
          <a:p>
            <a:pPr>
              <a:lnSpc>
                <a:spcPct val="120000"/>
              </a:lnSpc>
              <a:spcBef>
                <a:spcPts val="0"/>
              </a:spcBef>
            </a:pPr>
            <a:r>
              <a:rPr lang="en-GB" sz="4000" b="0" i="0" dirty="0">
                <a:solidFill>
                  <a:srgbClr val="0E101A"/>
                </a:solidFill>
                <a:effectLst/>
              </a:rPr>
              <a:t>Control also entails having control over the </a:t>
            </a:r>
            <a:r>
              <a:rPr lang="en-GB" sz="4000" b="1" i="0" dirty="0">
                <a:solidFill>
                  <a:srgbClr val="0E101A"/>
                </a:solidFill>
                <a:effectLst/>
              </a:rPr>
              <a:t>event details</a:t>
            </a:r>
            <a:r>
              <a:rPr lang="en-GB" sz="4000" b="0" i="0" dirty="0">
                <a:solidFill>
                  <a:srgbClr val="0E101A"/>
                </a:solidFill>
                <a:effectLst/>
              </a:rPr>
              <a:t>. This includes everything from the event program to the event promotion and logistics. Event marketers must have a clear understanding of what needs to be done when it needs to be done, and who is responsible for each task. This involves creating a detailed event plan and timeline, assigning tasks to team members, and closely monitoring progress and performance. event marketers can ensure that all aspects of the event run smoothly and according to plan.</a:t>
            </a:r>
          </a:p>
          <a:p>
            <a:pPr>
              <a:lnSpc>
                <a:spcPct val="120000"/>
              </a:lnSpc>
              <a:spcBef>
                <a:spcPts val="0"/>
              </a:spcBef>
            </a:pPr>
            <a:r>
              <a:rPr lang="en-GB" sz="4000" dirty="0">
                <a:solidFill>
                  <a:srgbClr val="0E101A"/>
                </a:solidFill>
              </a:rPr>
              <a:t>C</a:t>
            </a:r>
            <a:r>
              <a:rPr lang="en-GB" sz="4000" b="0" i="0" dirty="0">
                <a:solidFill>
                  <a:srgbClr val="0E101A"/>
                </a:solidFill>
                <a:effectLst/>
              </a:rPr>
              <a:t>ontrol extends to the </a:t>
            </a:r>
            <a:r>
              <a:rPr lang="en-GB" sz="4000" b="1" i="0" dirty="0">
                <a:solidFill>
                  <a:srgbClr val="0E101A"/>
                </a:solidFill>
                <a:effectLst/>
              </a:rPr>
              <a:t>coordination of event staff and teams</a:t>
            </a:r>
            <a:r>
              <a:rPr lang="en-GB" sz="4000" b="0" i="0" dirty="0">
                <a:solidFill>
                  <a:srgbClr val="0E101A"/>
                </a:solidFill>
                <a:effectLst/>
              </a:rPr>
              <a:t>. Event marketers need to have control over the event team and ensure that all members are working together effectively. This involves effective communication, strong leadership, and clear direction. </a:t>
            </a:r>
            <a:br>
              <a:rPr lang="en-GB" sz="4000" dirty="0"/>
            </a:br>
            <a:r>
              <a:rPr lang="en-GB" sz="4000" b="0" i="0" dirty="0">
                <a:solidFill>
                  <a:srgbClr val="0E101A"/>
                </a:solidFill>
                <a:effectLst/>
              </a:rPr>
              <a:t>By maintaining control over the budget, event details, and event staff, event marketers can ensure that the event runs smoothly, meets the desired objectives, and delivers a memorable experience for attendees. </a:t>
            </a:r>
          </a:p>
          <a:p>
            <a:pPr>
              <a:lnSpc>
                <a:spcPct val="120000"/>
              </a:lnSpc>
              <a:spcBef>
                <a:spcPts val="0"/>
              </a:spcBef>
            </a:pPr>
            <a:r>
              <a:rPr lang="en-GB" sz="4000" b="0" i="0" dirty="0">
                <a:solidFill>
                  <a:srgbClr val="0E101A"/>
                </a:solidFill>
                <a:effectLst/>
              </a:rPr>
              <a:t>With adequate control, event marketers can mitigate risks, manage resources efficiently, and create successful and impactful events.</a:t>
            </a:r>
          </a:p>
          <a:p>
            <a:endParaRPr lang="en-GB" dirty="0"/>
          </a:p>
        </p:txBody>
      </p:sp>
    </p:spTree>
    <p:extLst>
      <p:ext uri="{BB962C8B-B14F-4D97-AF65-F5344CB8AC3E}">
        <p14:creationId xmlns:p14="http://schemas.microsoft.com/office/powerpoint/2010/main" val="435711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08A5-B5CD-AF87-CFE1-83024705B598}"/>
              </a:ext>
            </a:extLst>
          </p:cNvPr>
          <p:cNvSpPr>
            <a:spLocks noGrp="1"/>
          </p:cNvSpPr>
          <p:nvPr>
            <p:ph type="title"/>
          </p:nvPr>
        </p:nvSpPr>
        <p:spPr>
          <a:xfrm>
            <a:off x="0" y="18256"/>
            <a:ext cx="7886700" cy="662782"/>
          </a:xfrm>
        </p:spPr>
        <p:txBody>
          <a:bodyPr>
            <a:normAutofit fontScale="90000"/>
          </a:bodyPr>
          <a:lstStyle/>
          <a:p>
            <a:br>
              <a:rPr lang="en-GB" sz="3200" b="1" i="0" dirty="0">
                <a:solidFill>
                  <a:srgbClr val="0E101A"/>
                </a:solidFill>
                <a:effectLst/>
              </a:rPr>
            </a:br>
            <a:r>
              <a:rPr lang="en-GB" sz="3200" b="1" i="0" dirty="0">
                <a:solidFill>
                  <a:srgbClr val="0E101A"/>
                </a:solidFill>
                <a:effectLst/>
              </a:rPr>
              <a:t>Culmination</a:t>
            </a:r>
            <a:br>
              <a:rPr lang="en-GB" b="0" i="0" dirty="0">
                <a:solidFill>
                  <a:srgbClr val="0E101A"/>
                </a:solidFill>
                <a:effectLst/>
                <a:latin typeface="system-ui"/>
              </a:rPr>
            </a:br>
            <a:endParaRPr lang="en-GB" dirty="0"/>
          </a:p>
        </p:txBody>
      </p:sp>
      <p:sp>
        <p:nvSpPr>
          <p:cNvPr id="3" name="Content Placeholder 2">
            <a:extLst>
              <a:ext uri="{FF2B5EF4-FFF2-40B4-BE49-F238E27FC236}">
                <a16:creationId xmlns:a16="http://schemas.microsoft.com/office/drawing/2014/main" id="{ED1AFAC0-5EE6-B6E2-31AC-E9BE9E910953}"/>
              </a:ext>
            </a:extLst>
          </p:cNvPr>
          <p:cNvSpPr>
            <a:spLocks noGrp="1"/>
          </p:cNvSpPr>
          <p:nvPr>
            <p:ph idx="1"/>
          </p:nvPr>
        </p:nvSpPr>
        <p:spPr>
          <a:xfrm>
            <a:off x="0" y="620688"/>
            <a:ext cx="7886700" cy="5112568"/>
          </a:xfrm>
        </p:spPr>
        <p:txBody>
          <a:bodyPr>
            <a:noAutofit/>
          </a:bodyPr>
          <a:lstStyle/>
          <a:p>
            <a:pPr algn="l">
              <a:lnSpc>
                <a:spcPct val="120000"/>
              </a:lnSpc>
              <a:spcBef>
                <a:spcPts val="0"/>
              </a:spcBef>
              <a:spcAft>
                <a:spcPts val="0"/>
              </a:spcAft>
            </a:pPr>
            <a:r>
              <a:rPr lang="en-GB" sz="1600" b="0" i="0" dirty="0">
                <a:solidFill>
                  <a:srgbClr val="0E101A"/>
                </a:solidFill>
                <a:effectLst/>
              </a:rPr>
              <a:t>"culmination," which refers to the final stage of an event. Culmination is where all the planning, strategizing, and execution come together to create a memorable experience for attendees. It is the moment when all the hard work pays off, and the event achieves its ultimate goal.</a:t>
            </a:r>
          </a:p>
          <a:p>
            <a:pPr algn="l">
              <a:lnSpc>
                <a:spcPct val="120000"/>
              </a:lnSpc>
              <a:spcBef>
                <a:spcPts val="0"/>
              </a:spcBef>
              <a:spcAft>
                <a:spcPts val="0"/>
              </a:spcAft>
            </a:pPr>
            <a:r>
              <a:rPr lang="en-GB" sz="1600" b="0" i="0" dirty="0">
                <a:solidFill>
                  <a:srgbClr val="0E101A"/>
                </a:solidFill>
                <a:effectLst/>
              </a:rPr>
              <a:t>This involves managing the event program, coordinating with vendors and suppliers, and overseeing the event logistics. Event planners must be proactive and adaptable, making quick decisions and adjustments to control the event.</a:t>
            </a:r>
          </a:p>
          <a:p>
            <a:pPr algn="l">
              <a:lnSpc>
                <a:spcPct val="120000"/>
              </a:lnSpc>
              <a:spcBef>
                <a:spcPts val="0"/>
              </a:spcBef>
              <a:spcAft>
                <a:spcPts val="0"/>
              </a:spcAft>
            </a:pPr>
            <a:r>
              <a:rPr lang="en-GB" sz="1600" b="0" i="0" dirty="0">
                <a:solidFill>
                  <a:srgbClr val="0E101A"/>
                </a:solidFill>
                <a:effectLst/>
              </a:rPr>
              <a:t>One crucial aspect of culmination is </a:t>
            </a:r>
            <a:r>
              <a:rPr lang="en-GB" sz="1600" b="1" i="0" dirty="0">
                <a:solidFill>
                  <a:srgbClr val="0E101A"/>
                </a:solidFill>
                <a:effectLst/>
              </a:rPr>
              <a:t>the evaluation and feedback from attendees</a:t>
            </a:r>
            <a:r>
              <a:rPr lang="en-GB" sz="1600" b="0" i="0" dirty="0">
                <a:solidFill>
                  <a:srgbClr val="0E101A"/>
                </a:solidFill>
                <a:effectLst/>
              </a:rPr>
              <a:t>. Event marketers strive to create an </a:t>
            </a:r>
            <a:r>
              <a:rPr lang="en-GB" sz="1600" b="1" i="0" dirty="0">
                <a:solidFill>
                  <a:srgbClr val="0E101A"/>
                </a:solidFill>
                <a:effectLst/>
              </a:rPr>
              <a:t>unforgettable experience for attendees, and their feedback is essential for measuring the success</a:t>
            </a:r>
            <a:r>
              <a:rPr lang="en-GB" sz="1600" b="0" i="0" dirty="0">
                <a:solidFill>
                  <a:srgbClr val="0E101A"/>
                </a:solidFill>
                <a:effectLst/>
              </a:rPr>
              <a:t> of the event. By collecting feedback, event planners can gain insights into areas of improvement and identify what worked well. This information can then enhance future events and refine the event planning process.</a:t>
            </a:r>
          </a:p>
          <a:p>
            <a:pPr algn="l">
              <a:lnSpc>
                <a:spcPct val="120000"/>
              </a:lnSpc>
              <a:spcBef>
                <a:spcPts val="0"/>
              </a:spcBef>
              <a:spcAft>
                <a:spcPts val="0"/>
              </a:spcAft>
            </a:pPr>
            <a:r>
              <a:rPr lang="en-GB" sz="1600" b="0" i="0" dirty="0">
                <a:solidFill>
                  <a:srgbClr val="0E101A"/>
                </a:solidFill>
                <a:effectLst/>
              </a:rPr>
              <a:t>post-event activities capitalise on the momentum created during the event and continue </a:t>
            </a:r>
            <a:r>
              <a:rPr lang="en-GB" sz="1600" b="1" i="0" dirty="0">
                <a:solidFill>
                  <a:srgbClr val="0E101A"/>
                </a:solidFill>
                <a:effectLst/>
              </a:rPr>
              <a:t>engaging with attendees afterward</a:t>
            </a:r>
            <a:r>
              <a:rPr lang="en-GB" sz="1600" b="0" i="0" dirty="0">
                <a:solidFill>
                  <a:srgbClr val="0E101A"/>
                </a:solidFill>
                <a:effectLst/>
              </a:rPr>
              <a:t>. This can be through post-event surveys, follow-up emails, or </a:t>
            </a:r>
            <a:r>
              <a:rPr lang="en-GB" sz="1600" b="0" i="0" u="none" strike="noStrike" dirty="0">
                <a:solidFill>
                  <a:srgbClr val="0D6EFD"/>
                </a:solidFill>
                <a:effectLst/>
                <a:hlinkClick r:id="rId2"/>
              </a:rPr>
              <a:t>social media</a:t>
            </a:r>
            <a:r>
              <a:rPr lang="en-GB" sz="1600" b="0" i="0" dirty="0">
                <a:solidFill>
                  <a:srgbClr val="0E101A"/>
                </a:solidFill>
                <a:effectLst/>
              </a:rPr>
              <a:t> engagement. By maintaining communication with attendees, event planners can build lasting relationships and create a loyal community.</a:t>
            </a:r>
          </a:p>
          <a:p>
            <a:pPr marL="0" indent="0" algn="l">
              <a:lnSpc>
                <a:spcPct val="120000"/>
              </a:lnSpc>
              <a:spcBef>
                <a:spcPts val="0"/>
              </a:spcBef>
              <a:spcAft>
                <a:spcPts val="0"/>
              </a:spcAft>
              <a:buNone/>
            </a:pPr>
            <a:br>
              <a:rPr lang="en-GB" sz="1600" dirty="0"/>
            </a:br>
            <a:r>
              <a:rPr lang="en-GB" sz="1600" b="0" i="0" dirty="0">
                <a:solidFill>
                  <a:srgbClr val="0E101A"/>
                </a:solidFill>
                <a:effectLst/>
              </a:rPr>
              <a:t>Furthermore, the culmination stage is an opportunity to </a:t>
            </a:r>
            <a:r>
              <a:rPr lang="en-GB" sz="1600" b="0" i="0" dirty="0" err="1">
                <a:solidFill>
                  <a:srgbClr val="0E101A"/>
                </a:solidFill>
                <a:effectLst/>
              </a:rPr>
              <a:t>analyze</a:t>
            </a:r>
            <a:r>
              <a:rPr lang="en-GB" sz="1600" b="0" i="0" dirty="0">
                <a:solidFill>
                  <a:srgbClr val="0E101A"/>
                </a:solidFill>
                <a:effectLst/>
              </a:rPr>
              <a:t> the event's overall success, both from a financial and marketing perspective. Event marketers evaluate the return on investment, assess the effectiveness of the event marketing strategy, and measure the event's impact on brand awareness and customer engagement. This evaluation helps in refining future event marketing strategies and planning processes.</a:t>
            </a:r>
          </a:p>
          <a:p>
            <a:pPr algn="l">
              <a:lnSpc>
                <a:spcPct val="120000"/>
              </a:lnSpc>
              <a:spcBef>
                <a:spcPts val="0"/>
              </a:spcBef>
              <a:spcAft>
                <a:spcPts val="0"/>
              </a:spcAft>
            </a:pPr>
            <a:br>
              <a:rPr lang="en-GB" sz="1600" dirty="0"/>
            </a:br>
            <a:r>
              <a:rPr lang="en-GB" sz="1600" b="0" i="0" dirty="0">
                <a:solidFill>
                  <a:srgbClr val="0E101A"/>
                </a:solidFill>
                <a:effectLst/>
              </a:rPr>
              <a:t>In conclusion, culmination is the final stage of event marketing, where all aspects of the event come together to create a memorable experience for attendees. Event marketers ensure that the event runs smoothly, collect feedback from attendees, engage in post-event activities, and </a:t>
            </a:r>
            <a:r>
              <a:rPr lang="en-GB" sz="1600" b="0" i="0" dirty="0" err="1">
                <a:solidFill>
                  <a:srgbClr val="0E101A"/>
                </a:solidFill>
                <a:effectLst/>
              </a:rPr>
              <a:t>analyze</a:t>
            </a:r>
            <a:r>
              <a:rPr lang="en-GB" sz="1600" b="0" i="0" dirty="0">
                <a:solidFill>
                  <a:srgbClr val="0E101A"/>
                </a:solidFill>
                <a:effectLst/>
              </a:rPr>
              <a:t> the overall success of the event. By effectively managing the culmination stage, event planners can maximize the impact of their events and drive future success.</a:t>
            </a:r>
          </a:p>
          <a:p>
            <a:pPr>
              <a:lnSpc>
                <a:spcPct val="120000"/>
              </a:lnSpc>
            </a:pPr>
            <a:br>
              <a:rPr lang="en-GB" sz="1600" dirty="0"/>
            </a:br>
            <a:endParaRPr lang="en-GB" sz="1600" dirty="0"/>
          </a:p>
        </p:txBody>
      </p:sp>
    </p:spTree>
    <p:extLst>
      <p:ext uri="{BB962C8B-B14F-4D97-AF65-F5344CB8AC3E}">
        <p14:creationId xmlns:p14="http://schemas.microsoft.com/office/powerpoint/2010/main" val="2590342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06" name="Group 7">
            <a:extLst>
              <a:ext uri="{FF2B5EF4-FFF2-40B4-BE49-F238E27FC236}">
                <a16:creationId xmlns:a16="http://schemas.microsoft.com/office/drawing/2014/main" id="{B18C1580-7E4E-8B84-D3BE-C4D976EB4C1E}"/>
              </a:ext>
            </a:extLst>
          </p:cNvPr>
          <p:cNvGrpSpPr>
            <a:grpSpLocks/>
          </p:cNvGrpSpPr>
          <p:nvPr/>
        </p:nvGrpSpPr>
        <p:grpSpPr bwMode="auto">
          <a:xfrm rot="60000">
            <a:off x="-34925" y="1125538"/>
            <a:ext cx="9144000" cy="5661025"/>
            <a:chOff x="204" y="845"/>
            <a:chExt cx="5307" cy="3265"/>
          </a:xfrm>
        </p:grpSpPr>
        <p:pic>
          <p:nvPicPr>
            <p:cNvPr id="21509" name="Picture 8">
              <a:extLst>
                <a:ext uri="{FF2B5EF4-FFF2-40B4-BE49-F238E27FC236}">
                  <a16:creationId xmlns:a16="http://schemas.microsoft.com/office/drawing/2014/main" id="{FF5A9B20-CF1B-A225-EF86-051E19F2A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23" t="6100" r="5121" b="4300"/>
            <a:stretch>
              <a:fillRect/>
            </a:stretch>
          </p:blipFill>
          <p:spPr bwMode="auto">
            <a:xfrm rot="10800000">
              <a:off x="295" y="1026"/>
              <a:ext cx="5216" cy="3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510" name="Text Box 9">
              <a:extLst>
                <a:ext uri="{FF2B5EF4-FFF2-40B4-BE49-F238E27FC236}">
                  <a16:creationId xmlns:a16="http://schemas.microsoft.com/office/drawing/2014/main" id="{4ACCC355-4AD2-67C5-4F7E-404855A3D54D}"/>
                </a:ext>
              </a:extLst>
            </p:cNvPr>
            <p:cNvSpPr txBox="1">
              <a:spLocks noChangeArrowheads="1"/>
            </p:cNvSpPr>
            <p:nvPr/>
          </p:nvSpPr>
          <p:spPr bwMode="auto">
            <a:xfrm>
              <a:off x="204" y="845"/>
              <a:ext cx="952" cy="2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50000"/>
                </a:spcBef>
                <a:spcAft>
                  <a:spcPct val="0"/>
                </a:spcAft>
                <a:buClrTx/>
                <a:buSzTx/>
                <a:buFontTx/>
                <a:buNone/>
              </a:pPr>
              <a:endParaRPr lang="en-US" altLang="en-US" sz="1800">
                <a:solidFill>
                  <a:schemeClr val="tx1"/>
                </a:solidFill>
                <a:latin typeface="Arial" panose="020B0604020202020204" pitchFamily="34" charset="0"/>
              </a:endParaRPr>
            </a:p>
          </p:txBody>
        </p:sp>
      </p:grpSp>
      <p:sp>
        <p:nvSpPr>
          <p:cNvPr id="10243" name="Rectangle 2">
            <a:extLst>
              <a:ext uri="{FF2B5EF4-FFF2-40B4-BE49-F238E27FC236}">
                <a16:creationId xmlns:a16="http://schemas.microsoft.com/office/drawing/2014/main" id="{89776BB6-E715-623A-0D61-1830C4123ABB}"/>
              </a:ext>
            </a:extLst>
          </p:cNvPr>
          <p:cNvSpPr>
            <a:spLocks noGrp="1" noChangeArrowheads="1"/>
          </p:cNvSpPr>
          <p:nvPr>
            <p:ph type="title"/>
          </p:nvPr>
        </p:nvSpPr>
        <p:spPr>
          <a:xfrm>
            <a:off x="831850" y="166688"/>
            <a:ext cx="9144000" cy="1143000"/>
          </a:xfrm>
        </p:spPr>
        <p:txBody>
          <a:bodyPr/>
          <a:lstStyle/>
          <a:p>
            <a:pPr eaLnBrk="1" fontAlgn="auto" hangingPunct="1">
              <a:spcAft>
                <a:spcPts val="0"/>
              </a:spcAft>
              <a:defRPr/>
            </a:pPr>
            <a:r>
              <a:rPr lang="en-GB" altLang="en-US" sz="4000" dirty="0">
                <a:solidFill>
                  <a:srgbClr val="000066"/>
                </a:solidFill>
              </a:rPr>
              <a:t>Event Operations Management Model</a:t>
            </a:r>
          </a:p>
        </p:txBody>
      </p:sp>
      <p:sp>
        <p:nvSpPr>
          <p:cNvPr id="21508" name="Oval 10">
            <a:extLst>
              <a:ext uri="{FF2B5EF4-FFF2-40B4-BE49-F238E27FC236}">
                <a16:creationId xmlns:a16="http://schemas.microsoft.com/office/drawing/2014/main" id="{2C6271C4-CFCF-909D-3278-31C7AAEDB87A}"/>
              </a:ext>
            </a:extLst>
          </p:cNvPr>
          <p:cNvSpPr>
            <a:spLocks noChangeArrowheads="1"/>
          </p:cNvSpPr>
          <p:nvPr/>
        </p:nvSpPr>
        <p:spPr bwMode="auto">
          <a:xfrm>
            <a:off x="5940425" y="1557338"/>
            <a:ext cx="3203575" cy="4608512"/>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0"/>
              </a:spcBef>
              <a:spcAft>
                <a:spcPct val="0"/>
              </a:spcAft>
              <a:buClrTx/>
              <a:buSzTx/>
              <a:buFontTx/>
              <a:buNone/>
            </a:pPr>
            <a:endParaRPr lang="en-GB" altLang="en-US" sz="1800">
              <a:solidFill>
                <a:schemeClr val="tx1"/>
              </a:solidFill>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a:extLst>
              <a:ext uri="{FF2B5EF4-FFF2-40B4-BE49-F238E27FC236}">
                <a16:creationId xmlns:a16="http://schemas.microsoft.com/office/drawing/2014/main" id="{5A4BF652-3FA8-1A42-EF6F-8D0E5325CF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6632"/>
            <a:ext cx="8081913" cy="5901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0F7F7BD3-5220-4BD4-752C-E93A84D72817}"/>
              </a:ext>
            </a:extLst>
          </p:cNvPr>
          <p:cNvSpPr txBox="1"/>
          <p:nvPr/>
        </p:nvSpPr>
        <p:spPr>
          <a:xfrm>
            <a:off x="539552" y="6093296"/>
            <a:ext cx="7848872" cy="646331"/>
          </a:xfrm>
          <a:prstGeom prst="rect">
            <a:avLst/>
          </a:prstGeom>
          <a:noFill/>
        </p:spPr>
        <p:txBody>
          <a:bodyPr wrap="square">
            <a:spAutoFit/>
          </a:bodyPr>
          <a:lstStyle/>
          <a:p>
            <a:r>
              <a:rPr lang="en-GB" dirty="0"/>
              <a:t>Queen Elizabeth Olympic Park in 2030 http://www.londonlegacy.co.uk/news-and-resources/press-centre-images/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840A2C9-B8F0-BA55-8B88-4D8A02E6F1FA}"/>
              </a:ext>
            </a:extLst>
          </p:cNvPr>
          <p:cNvSpPr>
            <a:spLocks noGrp="1"/>
          </p:cNvSpPr>
          <p:nvPr>
            <p:ph type="title"/>
          </p:nvPr>
        </p:nvSpPr>
        <p:spPr>
          <a:xfrm>
            <a:off x="179512" y="87213"/>
            <a:ext cx="7886700" cy="1325563"/>
          </a:xfrm>
        </p:spPr>
        <p:txBody>
          <a:bodyPr/>
          <a:lstStyle/>
          <a:p>
            <a:pPr eaLnBrk="1" fontAlgn="auto" hangingPunct="1">
              <a:spcAft>
                <a:spcPts val="0"/>
              </a:spcAft>
              <a:defRPr/>
            </a:pPr>
            <a:r>
              <a:rPr lang="en-GB" altLang="en-US" dirty="0">
                <a:solidFill>
                  <a:srgbClr val="002060"/>
                </a:solidFill>
              </a:rPr>
              <a:t>Legacy – London 2012 Case</a:t>
            </a:r>
          </a:p>
        </p:txBody>
      </p:sp>
      <p:sp>
        <p:nvSpPr>
          <p:cNvPr id="49155" name="Content Placeholder 2">
            <a:extLst>
              <a:ext uri="{FF2B5EF4-FFF2-40B4-BE49-F238E27FC236}">
                <a16:creationId xmlns:a16="http://schemas.microsoft.com/office/drawing/2014/main" id="{0C5EC726-F890-390A-11C9-DCBA983C3946}"/>
              </a:ext>
            </a:extLst>
          </p:cNvPr>
          <p:cNvSpPr>
            <a:spLocks noGrp="1" noChangeArrowheads="1"/>
          </p:cNvSpPr>
          <p:nvPr>
            <p:ph idx="1"/>
          </p:nvPr>
        </p:nvSpPr>
        <p:spPr>
          <a:xfrm>
            <a:off x="179512" y="1412776"/>
            <a:ext cx="7886700" cy="4351338"/>
          </a:xfrm>
        </p:spPr>
        <p:txBody>
          <a:bodyPr>
            <a:normAutofit lnSpcReduction="10000"/>
          </a:bodyPr>
          <a:lstStyle/>
          <a:p>
            <a:pPr eaLnBrk="1" hangingPunct="1">
              <a:buFont typeface="Arial" panose="020B0604020202020204" pitchFamily="34" charset="0"/>
              <a:buChar char="•"/>
            </a:pPr>
            <a:r>
              <a:rPr lang="en-GB" altLang="en-US" dirty="0">
                <a:solidFill>
                  <a:srgbClr val="002060"/>
                </a:solidFill>
                <a:hlinkClick r:id="rId2"/>
              </a:rPr>
              <a:t>Read…</a:t>
            </a:r>
          </a:p>
          <a:p>
            <a:pPr eaLnBrk="1" hangingPunct="1">
              <a:buFont typeface="Arial" panose="020B0604020202020204" pitchFamily="34" charset="0"/>
              <a:buChar char="•"/>
            </a:pPr>
            <a:r>
              <a:rPr lang="en-GB" altLang="en-US" dirty="0">
                <a:solidFill>
                  <a:srgbClr val="002060"/>
                </a:solidFill>
                <a:hlinkClick r:id="rId2"/>
              </a:rPr>
              <a:t>http://www.londonlegacy.co.uk/news-and-resources/key-facts-and-figures/</a:t>
            </a:r>
            <a:endParaRPr lang="en-GB" altLang="en-US" dirty="0">
              <a:solidFill>
                <a:srgbClr val="002060"/>
              </a:solidFill>
            </a:endParaRPr>
          </a:p>
          <a:p>
            <a:pPr eaLnBrk="1" hangingPunct="1">
              <a:buFont typeface="Arial" panose="020B0604020202020204" pitchFamily="34" charset="0"/>
              <a:buChar char="•"/>
            </a:pPr>
            <a:r>
              <a:rPr lang="en-GB" altLang="en-US" dirty="0">
                <a:solidFill>
                  <a:srgbClr val="002060"/>
                </a:solidFill>
                <a:hlinkClick r:id="rId3"/>
              </a:rPr>
              <a:t>http://www.olympic.org/Documents/Reference_documents_Factsheets/London_2012_Facts_and_Figures-eng.pdf</a:t>
            </a:r>
            <a:endParaRPr lang="en-GB" altLang="en-US" dirty="0">
              <a:solidFill>
                <a:srgbClr val="002060"/>
              </a:solidFill>
            </a:endParaRPr>
          </a:p>
          <a:p>
            <a:pPr eaLnBrk="1" hangingPunct="1">
              <a:buFont typeface="Arial" panose="020B0604020202020204" pitchFamily="34" charset="0"/>
              <a:buChar char="•"/>
            </a:pPr>
            <a:r>
              <a:rPr lang="en-GB" altLang="en-US" dirty="0">
                <a:solidFill>
                  <a:srgbClr val="002060"/>
                </a:solidFill>
              </a:rPr>
              <a:t>Economic</a:t>
            </a:r>
          </a:p>
          <a:p>
            <a:pPr eaLnBrk="1" hangingPunct="1">
              <a:buFont typeface="Arial" panose="020B0604020202020204" pitchFamily="34" charset="0"/>
              <a:buChar char="•"/>
            </a:pPr>
            <a:r>
              <a:rPr lang="en-GB" altLang="en-US" dirty="0">
                <a:solidFill>
                  <a:srgbClr val="002060"/>
                </a:solidFill>
              </a:rPr>
              <a:t>Social</a:t>
            </a:r>
          </a:p>
          <a:p>
            <a:pPr eaLnBrk="1" hangingPunct="1">
              <a:buFont typeface="Arial" panose="020B0604020202020204" pitchFamily="34" charset="0"/>
              <a:buChar char="•"/>
            </a:pPr>
            <a:r>
              <a:rPr lang="en-GB" altLang="en-US" dirty="0">
                <a:solidFill>
                  <a:srgbClr val="002060"/>
                </a:solidFill>
              </a:rPr>
              <a:t>Environmental</a:t>
            </a:r>
          </a:p>
          <a:p>
            <a:pPr eaLnBrk="1" hangingPunct="1">
              <a:buFont typeface="Arial" panose="020B0604020202020204" pitchFamily="34" charset="0"/>
              <a:buChar char="•"/>
            </a:pPr>
            <a:r>
              <a:rPr lang="en-GB" altLang="en-US" dirty="0">
                <a:solidFill>
                  <a:srgbClr val="002060"/>
                </a:solidFill>
              </a:rPr>
              <a:t>Developmental</a:t>
            </a:r>
          </a:p>
          <a:p>
            <a:pPr eaLnBrk="1" hangingPunct="1"/>
            <a:endParaRPr lang="en-GB" altLang="en-US" dirty="0"/>
          </a:p>
          <a:p>
            <a:pPr eaLnBrk="1" hangingPunct="1"/>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B58007E-6D1A-F1A6-DEFE-4F311A94F6EE}"/>
              </a:ext>
            </a:extLst>
          </p:cNvPr>
          <p:cNvSpPr>
            <a:spLocks noGrp="1"/>
          </p:cNvSpPr>
          <p:nvPr>
            <p:ph type="title"/>
          </p:nvPr>
        </p:nvSpPr>
        <p:spPr/>
        <p:txBody>
          <a:bodyPr/>
          <a:lstStyle/>
          <a:p>
            <a:pPr eaLnBrk="1" fontAlgn="auto" hangingPunct="1">
              <a:spcAft>
                <a:spcPts val="0"/>
              </a:spcAft>
              <a:defRPr/>
            </a:pPr>
            <a:endParaRPr lang="en-GB" altLang="en-US">
              <a:solidFill>
                <a:schemeClr val="tx1">
                  <a:lumMod val="75000"/>
                  <a:lumOff val="25000"/>
                </a:schemeClr>
              </a:solidFill>
            </a:endParaRPr>
          </a:p>
        </p:txBody>
      </p:sp>
      <p:sp>
        <p:nvSpPr>
          <p:cNvPr id="50179" name="Content Placeholder 2">
            <a:extLst>
              <a:ext uri="{FF2B5EF4-FFF2-40B4-BE49-F238E27FC236}">
                <a16:creationId xmlns:a16="http://schemas.microsoft.com/office/drawing/2014/main" id="{51D83BF9-44D5-3315-5724-F14C4A7D757D}"/>
              </a:ext>
            </a:extLst>
          </p:cNvPr>
          <p:cNvSpPr>
            <a:spLocks noGrp="1" noChangeArrowheads="1"/>
          </p:cNvSpPr>
          <p:nvPr>
            <p:ph idx="1"/>
          </p:nvPr>
        </p:nvSpPr>
        <p:spPr/>
        <p:txBody>
          <a:bodyPr/>
          <a:lstStyle/>
          <a:p>
            <a:pPr eaLnBrk="1" hangingPunct="1"/>
            <a:endParaRPr lang="en-GB" altLang="en-US"/>
          </a:p>
        </p:txBody>
      </p:sp>
      <p:pic>
        <p:nvPicPr>
          <p:cNvPr id="50180" name="Picture 2">
            <a:extLst>
              <a:ext uri="{FF2B5EF4-FFF2-40B4-BE49-F238E27FC236}">
                <a16:creationId xmlns:a16="http://schemas.microsoft.com/office/drawing/2014/main" id="{0F53E09F-0E84-0FAC-BB41-95A60A08A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502" b="11011"/>
          <a:stretch>
            <a:fillRect/>
          </a:stretch>
        </p:blipFill>
        <p:spPr bwMode="auto">
          <a:xfrm>
            <a:off x="-142875" y="-26988"/>
            <a:ext cx="9286875" cy="790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9A92190-C857-A536-DD71-34AAAB3A85D6}"/>
              </a:ext>
            </a:extLst>
          </p:cNvPr>
          <p:cNvSpPr>
            <a:spLocks noGrp="1" noChangeArrowheads="1"/>
          </p:cNvSpPr>
          <p:nvPr>
            <p:ph type="title"/>
          </p:nvPr>
        </p:nvSpPr>
        <p:spPr>
          <a:xfrm>
            <a:off x="107950" y="73259"/>
            <a:ext cx="8316912" cy="1143000"/>
          </a:xfrm>
        </p:spPr>
        <p:txBody>
          <a:bodyPr/>
          <a:lstStyle/>
          <a:p>
            <a:pPr eaLnBrk="1" fontAlgn="auto" hangingPunct="1">
              <a:spcAft>
                <a:spcPts val="0"/>
              </a:spcAft>
              <a:defRPr/>
            </a:pPr>
            <a:r>
              <a:rPr lang="en-GB" altLang="en-US" b="1" dirty="0">
                <a:solidFill>
                  <a:srgbClr val="000066"/>
                </a:solidFill>
              </a:rPr>
              <a:t>Summary</a:t>
            </a:r>
          </a:p>
        </p:txBody>
      </p:sp>
      <p:sp>
        <p:nvSpPr>
          <p:cNvPr id="53251" name="Rectangle 3">
            <a:extLst>
              <a:ext uri="{FF2B5EF4-FFF2-40B4-BE49-F238E27FC236}">
                <a16:creationId xmlns:a16="http://schemas.microsoft.com/office/drawing/2014/main" id="{053DFA95-7584-7404-1D14-9FE03E7AC254}"/>
              </a:ext>
            </a:extLst>
          </p:cNvPr>
          <p:cNvSpPr>
            <a:spLocks noGrp="1" noChangeArrowheads="1"/>
          </p:cNvSpPr>
          <p:nvPr>
            <p:ph idx="1"/>
          </p:nvPr>
        </p:nvSpPr>
        <p:spPr>
          <a:xfrm>
            <a:off x="107950" y="1196975"/>
            <a:ext cx="8785225" cy="3302000"/>
          </a:xfrm>
        </p:spPr>
        <p:txBody>
          <a:bodyPr/>
          <a:lstStyle/>
          <a:p>
            <a:pPr marL="0" indent="0" algn="ctr" eaLnBrk="1" hangingPunct="1">
              <a:buFontTx/>
              <a:buNone/>
            </a:pPr>
            <a:endParaRPr lang="en-GB" altLang="en-US" sz="4400"/>
          </a:p>
          <a:p>
            <a:pPr marL="0" indent="0" algn="ctr" eaLnBrk="1" hangingPunct="1">
              <a:buFontTx/>
              <a:buNone/>
            </a:pPr>
            <a:endParaRPr lang="en-GB" altLang="en-US" sz="2800" b="1">
              <a:solidFill>
                <a:srgbClr val="000066"/>
              </a:solidFill>
            </a:endParaRPr>
          </a:p>
          <a:p>
            <a:pPr marL="0" indent="0" algn="r" eaLnBrk="1" hangingPunct="1">
              <a:buFontTx/>
              <a:buNone/>
            </a:pPr>
            <a:endParaRPr lang="en-GB" altLang="en-US" sz="2800" b="1">
              <a:solidFill>
                <a:srgbClr val="000066"/>
              </a:solidFill>
            </a:endParaRPr>
          </a:p>
          <a:p>
            <a:pPr marL="0" indent="0" algn="r" eaLnBrk="1" hangingPunct="1">
              <a:buFontTx/>
              <a:buNone/>
            </a:pPr>
            <a:endParaRPr lang="en-GB" altLang="en-US" sz="1600" b="1"/>
          </a:p>
          <a:p>
            <a:pPr marL="0" indent="0" algn="r" eaLnBrk="1" hangingPunct="1">
              <a:buFontTx/>
              <a:buNone/>
            </a:pPr>
            <a:endParaRPr lang="en-GB" altLang="en-US" sz="1600" b="1"/>
          </a:p>
        </p:txBody>
      </p:sp>
      <p:sp>
        <p:nvSpPr>
          <p:cNvPr id="53252" name="Rectangle 4">
            <a:extLst>
              <a:ext uri="{FF2B5EF4-FFF2-40B4-BE49-F238E27FC236}">
                <a16:creationId xmlns:a16="http://schemas.microsoft.com/office/drawing/2014/main" id="{E7000974-05C5-3868-792B-353EEA42153D}"/>
              </a:ext>
            </a:extLst>
          </p:cNvPr>
          <p:cNvSpPr>
            <a:spLocks noChangeArrowheads="1"/>
          </p:cNvSpPr>
          <p:nvPr/>
        </p:nvSpPr>
        <p:spPr bwMode="auto">
          <a:xfrm>
            <a:off x="220882" y="1412776"/>
            <a:ext cx="7894638"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Take the opportunity to evaluate and learn for the future</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Evaluation is a necessary process and key to running better events in future</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Evaluation should feed into a closing report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AD5B5BE-2D62-001F-9935-FA33454C98CE}"/>
              </a:ext>
            </a:extLst>
          </p:cNvPr>
          <p:cNvSpPr>
            <a:spLocks noGrp="1" noChangeArrowheads="1"/>
          </p:cNvSpPr>
          <p:nvPr>
            <p:ph type="title"/>
          </p:nvPr>
        </p:nvSpPr>
        <p:spPr>
          <a:xfrm>
            <a:off x="1116013" y="333375"/>
            <a:ext cx="7570787" cy="1143000"/>
          </a:xfrm>
        </p:spPr>
        <p:txBody>
          <a:bodyPr/>
          <a:lstStyle/>
          <a:p>
            <a:pPr eaLnBrk="1" fontAlgn="auto" hangingPunct="1">
              <a:spcAft>
                <a:spcPts val="0"/>
              </a:spcAft>
              <a:defRPr/>
            </a:pPr>
            <a:r>
              <a:rPr lang="en-GB" altLang="en-US" b="1">
                <a:solidFill>
                  <a:srgbClr val="000066"/>
                </a:solidFill>
              </a:rPr>
              <a:t>References</a:t>
            </a:r>
          </a:p>
        </p:txBody>
      </p:sp>
      <p:sp>
        <p:nvSpPr>
          <p:cNvPr id="55299" name="Rectangle 19">
            <a:extLst>
              <a:ext uri="{FF2B5EF4-FFF2-40B4-BE49-F238E27FC236}">
                <a16:creationId xmlns:a16="http://schemas.microsoft.com/office/drawing/2014/main" id="{7250D669-3FD6-CE09-6B70-8C4B35B661DB}"/>
              </a:ext>
            </a:extLst>
          </p:cNvPr>
          <p:cNvSpPr>
            <a:spLocks noChangeArrowheads="1"/>
          </p:cNvSpPr>
          <p:nvPr/>
        </p:nvSpPr>
        <p:spPr bwMode="auto">
          <a:xfrm>
            <a:off x="900113" y="1557338"/>
            <a:ext cx="7558087"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eaLnBrk="0" fontAlgn="base" hangingPunct="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Tum, J, Norton, P, and Nevan-Wright, J. (2006) </a:t>
            </a:r>
            <a:r>
              <a:rPr lang="en-GB" altLang="en-US" i="1" dirty="0">
                <a:solidFill>
                  <a:srgbClr val="000066"/>
                </a:solidFill>
                <a:latin typeface="Arial" panose="020B0604020202020204" pitchFamily="34" charset="0"/>
              </a:rPr>
              <a:t>‘Management of Event Operations’</a:t>
            </a:r>
            <a:r>
              <a:rPr lang="en-GB" altLang="en-US" dirty="0">
                <a:solidFill>
                  <a:srgbClr val="000066"/>
                </a:solidFill>
                <a:latin typeface="Arial" panose="020B0604020202020204" pitchFamily="34" charset="0"/>
              </a:rPr>
              <a:t> Oxford: Butterworth-Heinemann</a:t>
            </a:r>
          </a:p>
          <a:p>
            <a:pPr eaLnBrk="1" hangingPunct="1">
              <a:lnSpc>
                <a:spcPct val="100000"/>
              </a:lnSpc>
              <a:spcBef>
                <a:spcPct val="20000"/>
              </a:spcBef>
              <a:spcAft>
                <a:spcPct val="0"/>
              </a:spcAft>
              <a:buClrTx/>
              <a:buSzTx/>
              <a:buFontTx/>
              <a:buChar char="•"/>
            </a:pPr>
            <a:r>
              <a:rPr lang="en-GB" altLang="en-US" dirty="0" err="1">
                <a:solidFill>
                  <a:srgbClr val="000066"/>
                </a:solidFill>
                <a:latin typeface="Arial" panose="020B0604020202020204" pitchFamily="34" charset="0"/>
              </a:rPr>
              <a:t>Bowdin</a:t>
            </a:r>
            <a:r>
              <a:rPr lang="en-GB" altLang="en-US" dirty="0">
                <a:solidFill>
                  <a:srgbClr val="000066"/>
                </a:solidFill>
                <a:latin typeface="Arial" panose="020B0604020202020204" pitchFamily="34" charset="0"/>
              </a:rPr>
              <a:t>, G. et al (2001) </a:t>
            </a:r>
            <a:r>
              <a:rPr lang="en-GB" altLang="en-US" i="1" dirty="0">
                <a:solidFill>
                  <a:srgbClr val="000066"/>
                </a:solidFill>
                <a:latin typeface="Arial" panose="020B0604020202020204" pitchFamily="34" charset="0"/>
              </a:rPr>
              <a:t>‘Events Management’ </a:t>
            </a:r>
            <a:r>
              <a:rPr lang="en-GB" altLang="en-US" dirty="0">
                <a:solidFill>
                  <a:srgbClr val="000066"/>
                </a:solidFill>
                <a:latin typeface="Arial" panose="020B0604020202020204" pitchFamily="34" charset="0"/>
              </a:rPr>
              <a:t>Oxford: Butterworth-Heinemann</a:t>
            </a:r>
          </a:p>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Shone, A. and Parry, B. (2004) </a:t>
            </a:r>
            <a:r>
              <a:rPr lang="en-GB" altLang="en-US" i="1" dirty="0">
                <a:solidFill>
                  <a:srgbClr val="000066"/>
                </a:solidFill>
                <a:latin typeface="Arial" panose="020B0604020202020204" pitchFamily="34" charset="0"/>
              </a:rPr>
              <a:t>‘Successful Event Management, a Practical Handbook’</a:t>
            </a:r>
            <a:r>
              <a:rPr lang="en-GB" altLang="en-US" dirty="0">
                <a:solidFill>
                  <a:srgbClr val="000066"/>
                </a:solidFill>
                <a:latin typeface="Arial" panose="020B0604020202020204" pitchFamily="34" charset="0"/>
              </a:rPr>
              <a:t> London: Thomson</a:t>
            </a:r>
          </a:p>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https://events.org/events101/The-Four-C's-of-Event-Marketing</a:t>
            </a:r>
          </a:p>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Getz, D. (2005) </a:t>
            </a:r>
            <a:r>
              <a:rPr lang="en-GB" altLang="en-US" i="1" dirty="0">
                <a:solidFill>
                  <a:srgbClr val="000066"/>
                </a:solidFill>
                <a:latin typeface="Arial" panose="020B0604020202020204" pitchFamily="34" charset="0"/>
              </a:rPr>
              <a:t>‘Event Management and Event Tourism’</a:t>
            </a:r>
            <a:r>
              <a:rPr lang="en-GB" altLang="en-US" dirty="0">
                <a:solidFill>
                  <a:srgbClr val="000066"/>
                </a:solidFill>
                <a:latin typeface="Arial" panose="020B0604020202020204" pitchFamily="34" charset="0"/>
              </a:rPr>
              <a:t> Cognizant: New York</a:t>
            </a:r>
          </a:p>
          <a:p>
            <a:pPr eaLnBrk="1" hangingPunct="1">
              <a:lnSpc>
                <a:spcPct val="100000"/>
              </a:lnSpc>
              <a:spcBef>
                <a:spcPct val="20000"/>
              </a:spcBef>
              <a:spcAft>
                <a:spcPct val="0"/>
              </a:spcAft>
              <a:buClrTx/>
              <a:buSzTx/>
              <a:buFontTx/>
              <a:buChar char="•"/>
            </a:pPr>
            <a:endParaRPr lang="en-GB" altLang="en-US"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None/>
            </a:pPr>
            <a:endParaRPr lang="en-GB" altLang="en-US" sz="3200" dirty="0">
              <a:solidFill>
                <a:srgbClr val="000066"/>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2127</Words>
  <Application>Microsoft Office PowerPoint</Application>
  <PresentationFormat>On-screen Show (4:3)</PresentationFormat>
  <Paragraphs>168</Paragraphs>
  <Slides>31</Slides>
  <Notes>19</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31</vt:i4>
      </vt:variant>
    </vt:vector>
  </HeadingPairs>
  <TitlesOfParts>
    <vt:vector size="40" baseType="lpstr">
      <vt:lpstr>Arial</vt:lpstr>
      <vt:lpstr>Times New Roman</vt:lpstr>
      <vt:lpstr>Monotype Sorts</vt:lpstr>
      <vt:lpstr>Calibri Light</vt:lpstr>
      <vt:lpstr>Calibri</vt:lpstr>
      <vt:lpstr>Notebook</vt:lpstr>
      <vt:lpstr>AccessTheme1</vt:lpstr>
      <vt:lpstr>Accessible 2</vt:lpstr>
      <vt:lpstr>Sub Title 1</vt:lpstr>
      <vt:lpstr>Live Events Project</vt:lpstr>
      <vt:lpstr>Lecture Objectives</vt:lpstr>
      <vt:lpstr>Look at what you’ve achieved!…</vt:lpstr>
      <vt:lpstr>Evaluation</vt:lpstr>
      <vt:lpstr>What is Event Evaluation?</vt:lpstr>
      <vt:lpstr>PowerPoint Presentation</vt:lpstr>
      <vt:lpstr>Evaluation…</vt:lpstr>
      <vt:lpstr>Why Evaluate Events?</vt:lpstr>
      <vt:lpstr>Forms of Event Evaluation</vt:lpstr>
      <vt:lpstr>Types of Research - Primary</vt:lpstr>
      <vt:lpstr>Types of Research - Secondary</vt:lpstr>
      <vt:lpstr>Data Sources for Evaluation</vt:lpstr>
      <vt:lpstr>Data Sources for Evaluation</vt:lpstr>
      <vt:lpstr> Observation</vt:lpstr>
      <vt:lpstr> Feedback Meetings</vt:lpstr>
      <vt:lpstr> Questionnaires and Surveys</vt:lpstr>
      <vt:lpstr>EMBOK</vt:lpstr>
      <vt:lpstr>Evaluating Event Success: What to Measure And When </vt:lpstr>
      <vt:lpstr>Limitations of Evaluation</vt:lpstr>
      <vt:lpstr>Event operations management model </vt:lpstr>
      <vt:lpstr>Event Concept </vt:lpstr>
      <vt:lpstr>Event Concept</vt:lpstr>
      <vt:lpstr>Coordination </vt:lpstr>
      <vt:lpstr>Control </vt:lpstr>
      <vt:lpstr> Culmination </vt:lpstr>
      <vt:lpstr>Event Operations Management Model</vt:lpstr>
      <vt:lpstr>PowerPoint Presentation</vt:lpstr>
      <vt:lpstr>Legacy – London 2012 Case</vt:lpstr>
      <vt:lpstr>PowerPoint Presentation</vt:lpstr>
      <vt:lpstr>Summary</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68</cp:revision>
  <dcterms:created xsi:type="dcterms:W3CDTF">2009-02-04T10:04:29Z</dcterms:created>
  <dcterms:modified xsi:type="dcterms:W3CDTF">2024-11-20T21:54:30Z</dcterms:modified>
</cp:coreProperties>
</file>