
<file path=[Content_Types].xml><?xml version="1.0" encoding="utf-8"?>
<Types xmlns="http://schemas.openxmlformats.org/package/2006/content-types">
  <Default Extension="png" ContentType="image/png"/>
  <Default Extension="wmf" ContentType="image/x-wmf"/>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5"/>
  </p:notes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 id="293" r:id="rId38"/>
    <p:sldId id="294" r:id="rId39"/>
    <p:sldId id="295" r:id="rId40"/>
    <p:sldId id="296" r:id="rId41"/>
    <p:sldId id="297" r:id="rId42"/>
    <p:sldId id="298" r:id="rId43"/>
    <p:sldId id="299" r:id="rId44"/>
    <p:sldId id="300" r:id="rId45"/>
    <p:sldId id="301" r:id="rId46"/>
    <p:sldId id="302" r:id="rId47"/>
    <p:sldId id="303" r:id="rId48"/>
    <p:sldId id="304" r:id="rId49"/>
    <p:sldId id="305" r:id="rId50"/>
    <p:sldId id="306" r:id="rId51"/>
    <p:sldId id="307" r:id="rId52"/>
    <p:sldId id="308" r:id="rId53"/>
    <p:sldId id="309" r:id="rId54"/>
    <p:sldId id="310" r:id="rId55"/>
    <p:sldId id="311" r:id="rId56"/>
    <p:sldId id="312" r:id="rId57"/>
    <p:sldId id="313" r:id="rId58"/>
    <p:sldId id="314" r:id="rId59"/>
    <p:sldId id="315" r:id="rId60"/>
    <p:sldId id="316" r:id="rId61"/>
    <p:sldId id="317" r:id="rId62"/>
    <p:sldId id="318" r:id="rId63"/>
    <p:sldId id="319" r:id="rId6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horzBarState="maximized">
    <p:restoredLeft sz="15000" autoAdjust="0"/>
    <p:restoredTop sz="94660"/>
  </p:normalViewPr>
  <p:slideViewPr>
    <p:cSldViewPr snapToGrid="0">
      <p:cViewPr varScale="1">
        <p:scale>
          <a:sx n="74" d="100"/>
          <a:sy n="74" d="100"/>
        </p:scale>
        <p:origin x="576" y="72"/>
      </p:cViewPr>
      <p:guideLst/>
    </p:cSldViewPr>
  </p:slideViewPr>
  <p:notesTextViewPr>
    <p:cViewPr>
      <p:scale>
        <a:sx n="1" d="1"/>
        <a:sy n="1" d="1"/>
      </p:scale>
      <p:origin x="0" y="0"/>
    </p:cViewPr>
  </p:notesTextViewPr>
  <p:sorterViewPr>
    <p:cViewPr>
      <p:scale>
        <a:sx n="40" d="100"/>
        <a:sy n="40" d="100"/>
      </p:scale>
      <p:origin x="0" y="0"/>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theme" Target="theme/theme1.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61" Type="http://schemas.openxmlformats.org/officeDocument/2006/relationships/slide" Target="slides/slide60.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9639165-A813-4700-8130-7B7B396BB6F2}" type="datetimeFigureOut">
              <a:rPr lang="en-GB" smtClean="0"/>
              <a:t>09/11/2015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0116B9-B051-4B79-89BD-2EAB2E388A2C}" type="slidenum">
              <a:rPr lang="en-GB" smtClean="0"/>
              <a:t>‹#›</a:t>
            </a:fld>
            <a:endParaRPr lang="en-GB"/>
          </a:p>
        </p:txBody>
      </p:sp>
    </p:spTree>
    <p:extLst>
      <p:ext uri="{BB962C8B-B14F-4D97-AF65-F5344CB8AC3E}">
        <p14:creationId xmlns:p14="http://schemas.microsoft.com/office/powerpoint/2010/main" val="15107844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3DDBF237-DE01-CD4C-8CFE-BD59954C025F}" type="slidenum">
              <a:rPr lang="en-US" smtClean="0"/>
              <a:pPr/>
              <a:t>25</a:t>
            </a:fld>
            <a:endParaRPr lang="en-US"/>
          </a:p>
        </p:txBody>
      </p:sp>
    </p:spTree>
    <p:extLst>
      <p:ext uri="{BB962C8B-B14F-4D97-AF65-F5344CB8AC3E}">
        <p14:creationId xmlns:p14="http://schemas.microsoft.com/office/powerpoint/2010/main" val="30153848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2ADF3FFB-9E7A-41E9-A88D-979F33AA0A69}" type="slidenum">
              <a:rPr lang="en-GB" smtClean="0"/>
              <a:pPr/>
              <a:t>26</a:t>
            </a:fld>
            <a:endParaRPr lang="en-GB"/>
          </a:p>
        </p:txBody>
      </p:sp>
    </p:spTree>
    <p:extLst>
      <p:ext uri="{BB962C8B-B14F-4D97-AF65-F5344CB8AC3E}">
        <p14:creationId xmlns:p14="http://schemas.microsoft.com/office/powerpoint/2010/main" val="26553052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a:xfrm>
            <a:off x="3884613" y="8685213"/>
            <a:ext cx="2971800" cy="457200"/>
          </a:xfrm>
          <a:prstGeom prst="rect">
            <a:avLst/>
          </a:prstGeom>
        </p:spPr>
        <p:txBody>
          <a:bodyPr/>
          <a:lstStyle/>
          <a:p>
            <a:fld id="{B0458D5A-F417-42DF-8A4F-E3919D16A309}" type="slidenum">
              <a:rPr lang="en-GB" smtClean="0"/>
              <a:pPr/>
              <a:t>37</a:t>
            </a:fld>
            <a:endParaRPr lang="en-GB"/>
          </a:p>
        </p:txBody>
      </p:sp>
    </p:spTree>
    <p:extLst>
      <p:ext uri="{BB962C8B-B14F-4D97-AF65-F5344CB8AC3E}">
        <p14:creationId xmlns:p14="http://schemas.microsoft.com/office/powerpoint/2010/main" val="412022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01A125D3-0EF5-44A2-ABE6-8BB96F8AAFD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5944854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125D3-0EF5-44A2-ABE6-8BB96F8AAFD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13341839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01A125D3-0EF5-44A2-ABE6-8BB96F8AAFD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42161543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01A125D3-0EF5-44A2-ABE6-8BB96F8AAFDF}" type="datetimeFigureOut">
              <a:rPr lang="en-GB" smtClean="0"/>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11125932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01A125D3-0EF5-44A2-ABE6-8BB96F8AAFDF}" type="datetimeFigureOut">
              <a:rPr lang="en-GB" smtClean="0"/>
              <a:t>09/11/2015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7881814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01A125D3-0EF5-44A2-ABE6-8BB96F8AAFDF}" type="datetimeFigureOut">
              <a:rPr lang="en-GB" smtClean="0"/>
              <a:t>09/11/2015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243594463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1A125D3-0EF5-44A2-ABE6-8BB96F8AAFDF}" type="datetimeFigureOut">
              <a:rPr lang="en-GB" smtClean="0"/>
              <a:t>09/11/2015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393980210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125D3-0EF5-44A2-ABE6-8BB96F8AAFDF}" type="datetimeFigureOut">
              <a:rPr lang="en-GB" smtClean="0"/>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22123641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01A125D3-0EF5-44A2-ABE6-8BB96F8AAFDF}" type="datetimeFigureOut">
              <a:rPr lang="en-GB" smtClean="0"/>
              <a:t>09/11/2015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22326629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125D3-0EF5-44A2-ABE6-8BB96F8AAFD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35948767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01A125D3-0EF5-44A2-ABE6-8BB96F8AAFDF}" type="datetimeFigureOut">
              <a:rPr lang="en-GB" smtClean="0"/>
              <a:t>09/11/2015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EFCB8DF-17BF-4355-B1AB-A69C25545E9E}" type="slidenum">
              <a:rPr lang="en-GB" smtClean="0"/>
              <a:t>‹#›</a:t>
            </a:fld>
            <a:endParaRPr lang="en-GB"/>
          </a:p>
        </p:txBody>
      </p:sp>
    </p:spTree>
    <p:extLst>
      <p:ext uri="{BB962C8B-B14F-4D97-AF65-F5344CB8AC3E}">
        <p14:creationId xmlns:p14="http://schemas.microsoft.com/office/powerpoint/2010/main" val="27462477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1A125D3-0EF5-44A2-ABE6-8BB96F8AAFDF}" type="datetimeFigureOut">
              <a:rPr lang="en-GB" smtClean="0"/>
              <a:t>09/11/2015</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FCB8DF-17BF-4355-B1AB-A69C25545E9E}" type="slidenum">
              <a:rPr lang="en-GB" smtClean="0"/>
              <a:t>‹#›</a:t>
            </a:fld>
            <a:endParaRPr lang="en-GB"/>
          </a:p>
        </p:txBody>
      </p:sp>
    </p:spTree>
    <p:extLst>
      <p:ext uri="{BB962C8B-B14F-4D97-AF65-F5344CB8AC3E}">
        <p14:creationId xmlns:p14="http://schemas.microsoft.com/office/powerpoint/2010/main" val="156063891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hyperlink" Target="http://www.businesslink.gov.uk/bdotg/action/layer?r.i=1087333218&amp;r.l1=1073861169&amp;r.l2=1073858842&amp;r.l3=1073900352&amp;r.t=RESOURCES&amp;topicId=1073903636"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image" Target="../media/image1.wm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hyperlink" Target="http://www.worldpay.com/"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www.businessnewsdaily.com/4394-accepting-credit-cards.html" TargetMode="External"/><Relationship Id="rId2" Type="http://schemas.openxmlformats.org/officeDocument/2006/relationships/hyperlink" Target="http://www.businessnewsdaily.com/2208-paypal-mobile-payments-service-card-reader.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paypal.com/uk/webapps/mpp/credit-card-reader" TargetMode="External"/><Relationship Id="rId7" Type="http://schemas.openxmlformats.org/officeDocument/2006/relationships/hyperlink" Target="http://www.businessnewsdaily.com/4394-accepting-credit-cards.html" TargetMode="External"/><Relationship Id="rId2" Type="http://schemas.openxmlformats.org/officeDocument/2006/relationships/hyperlink" Target="http://www.intuit.co.uk/accept-card-payments/how-intuit-pay-works.jsp" TargetMode="External"/><Relationship Id="rId1" Type="http://schemas.openxmlformats.org/officeDocument/2006/relationships/slideLayout" Target="../slideLayouts/slideLayout2.xml"/><Relationship Id="rId6" Type="http://schemas.openxmlformats.org/officeDocument/2006/relationships/hyperlink" Target="http://www.businessnewsdaily.com/2490-mobile-credit-card-processing-services.html" TargetMode="External"/><Relationship Id="rId5" Type="http://schemas.openxmlformats.org/officeDocument/2006/relationships/hyperlink" Target="http://accept-credit-cards-online-review.toptenreviews.com/goemerchant-review.html/?cmpid=ttr-bnd" TargetMode="External"/><Relationship Id="rId4" Type="http://schemas.openxmlformats.org/officeDocument/2006/relationships/hyperlink" Target="http://credit-card-processing-review.toptenreviews.com/mobile-credit-card-processing/flagship-merchant-services-roampay-review.html/?cmpid=ttr-bnd"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www.youtube.com/watch?v=Lqiz5sedffQ" TargetMode="External"/><Relationship Id="rId2" Type="http://schemas.openxmlformats.org/officeDocument/2006/relationships/hyperlink" Target="http://www.youtube.com/watch?v=ndEwNqWR1y4" TargetMode="External"/><Relationship Id="rId1" Type="http://schemas.openxmlformats.org/officeDocument/2006/relationships/slideLayout" Target="../slideLayouts/slideLayout2.xml"/><Relationship Id="rId6" Type="http://schemas.openxmlformats.org/officeDocument/2006/relationships/hyperlink" Target="http://www.youtube.com/watch?v=sSlSFFr7uSs" TargetMode="External"/><Relationship Id="rId5" Type="http://schemas.openxmlformats.org/officeDocument/2006/relationships/hyperlink" Target="https://developers.google.com/commerce/wallet/digital/" TargetMode="External"/><Relationship Id="rId4" Type="http://schemas.openxmlformats.org/officeDocument/2006/relationships/hyperlink" Target="https://www.paypal.com/uk/webapps/mpp/home-merchant" TargetMode="External"/></Relationships>
</file>

<file path=ppt/slides/_rels/slide15.xml.rels><?xml version="1.0" encoding="UTF-8" standalone="yes"?>
<Relationships xmlns="http://schemas.openxmlformats.org/package/2006/relationships"><Relationship Id="rId2" Type="http://schemas.openxmlformats.org/officeDocument/2006/relationships/hyperlink" Target="http://en.wikipedia.org/wiki/Electronic_commerce"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businessnewsdaily.com/4394-accepting-credit-cards.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www.eposcentre.com/userimages/POS_Complete_Solution.jpg" TargetMode="External"/><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www.orcus.co.uk/" TargetMode="External"/><Relationship Id="rId2" Type="http://schemas.openxmlformats.org/officeDocument/2006/relationships/image" Target="../media/image6.png"/><Relationship Id="rId1" Type="http://schemas.openxmlformats.org/officeDocument/2006/relationships/slideLayout" Target="../slideLayouts/slideLayout2.xml"/><Relationship Id="rId5" Type="http://schemas.openxmlformats.org/officeDocument/2006/relationships/hyperlink" Target="http://www.bighospitality.co.uk/New-Products/Consolis-launches-small-low-cost-integrated-EPoS-for-SMEs" TargetMode="External"/><Relationship Id="rId4" Type="http://schemas.openxmlformats.org/officeDocument/2006/relationships/hyperlink" Target="http://www.intelligentretail.co.uk/epos.jsp" TargetMode="External"/></Relationships>
</file>

<file path=ppt/slides/_rels/slide20.xml.rels><?xml version="1.0" encoding="UTF-8" standalone="yes"?>
<Relationships xmlns="http://schemas.openxmlformats.org/package/2006/relationships"><Relationship Id="rId2" Type="http://schemas.openxmlformats.org/officeDocument/2006/relationships/hyperlink" Target="http://godbx.com/cloud-based-pos-solutions-for-sme/"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3.wmf"/><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youtube.com/watch?v=wwktURzQBno" TargetMode="External"/><Relationship Id="rId2" Type="http://schemas.openxmlformats.org/officeDocument/2006/relationships/hyperlink" Target="http://www.youtube.com/watch?v=I9xTMUP60Xs"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0.jpeg"/></Relationships>
</file>

<file path=ppt/slides/_rels/slide26.xml.rels><?xml version="1.0" encoding="UTF-8" standalone="yes"?>
<Relationships xmlns="http://schemas.openxmlformats.org/package/2006/relationships"><Relationship Id="rId3" Type="http://schemas.openxmlformats.org/officeDocument/2006/relationships/hyperlink" Target="http://www.youtube.com/watch?v=RqePpwrchmU" TargetMode="Externa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image" Target="../media/image11.wmf"/><Relationship Id="rId5" Type="http://schemas.openxmlformats.org/officeDocument/2006/relationships/hyperlink" Target="http://learn.wordpress.com/get-mobile/" TargetMode="External"/><Relationship Id="rId4" Type="http://schemas.openxmlformats.org/officeDocument/2006/relationships/hyperlink" Target="http://wordpress.com/" TargetMode="External"/></Relationships>
</file>

<file path=ppt/slides/_rels/slide27.xml.rels><?xml version="1.0" encoding="UTF-8" standalone="yes"?>
<Relationships xmlns="http://schemas.openxmlformats.org/package/2006/relationships"><Relationship Id="rId3" Type="http://schemas.openxmlformats.org/officeDocument/2006/relationships/hyperlink" Target="http://www.youtube.com/watch?feature=player_embedded&amp;v=gx0aAPynXQU" TargetMode="External"/><Relationship Id="rId2" Type="http://schemas.openxmlformats.org/officeDocument/2006/relationships/hyperlink" Target="http://pelfusion.com/how-to-create-or-convert-website-into-mobile-format/"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hyperlink" Target="http://gamification.org/wiki/Gamify" TargetMode="External"/><Relationship Id="rId2" Type="http://schemas.openxmlformats.org/officeDocument/2006/relationships/hyperlink" Target="http://gamification.org/wiki/Gartner_Gamification_Report_2011" TargetMode="External"/><Relationship Id="rId1" Type="http://schemas.openxmlformats.org/officeDocument/2006/relationships/slideLayout" Target="../slideLayouts/slideLayout2.xml"/><Relationship Id="rId5" Type="http://schemas.openxmlformats.org/officeDocument/2006/relationships/hyperlink" Target="http://www.gamesindustry.biz/articles/2012-05-21-gamification-market-to-reach-USD2-8-billion-in-2016" TargetMode="External"/><Relationship Id="rId4" Type="http://schemas.openxmlformats.org/officeDocument/2006/relationships/hyperlink" Target="http://gamification.org/" TargetMode="External"/></Relationships>
</file>

<file path=ppt/slides/_rels/slide30.xml.rels><?xml version="1.0" encoding="UTF-8" standalone="yes"?>
<Relationships xmlns="http://schemas.openxmlformats.org/package/2006/relationships"><Relationship Id="rId3" Type="http://schemas.openxmlformats.org/officeDocument/2006/relationships/hyperlink" Target="http://www.icheg.org/icheg-game-history/timeline/" TargetMode="External"/><Relationship Id="rId2" Type="http://schemas.openxmlformats.org/officeDocument/2006/relationships/hyperlink" Target="http://historicgames.com/gamestimeline.html" TargetMode="Externa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31.xml.rels><?xml version="1.0" encoding="UTF-8" standalone="yes"?>
<Relationships xmlns="http://schemas.openxmlformats.org/package/2006/relationships"><Relationship Id="rId2" Type="http://schemas.openxmlformats.org/officeDocument/2006/relationships/hyperlink" Target="http://www.tiga.org/about-us-and-uk-games/uk-video-games-industry"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www.businessweek.com/ap/2012-09-05/how-the-video-games-industry-is-faring" TargetMode="External"/><Relationship Id="rId2" Type="http://schemas.openxmlformats.org/officeDocument/2006/relationships/hyperlink" Target="http://www.reportlinker.com/ci02073/Video-Game.html"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34.xml.rels><?xml version="1.0" encoding="UTF-8" standalone="yes"?>
<Relationships xmlns="http://schemas.openxmlformats.org/package/2006/relationships"><Relationship Id="rId2" Type="http://schemas.openxmlformats.org/officeDocument/2006/relationships/hyperlink" Target="http://www.joystiq.com/2011/07/05/report-game-industry-worth-74-billion-in-2011/"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hyperlink" Target="http://www.joystiq.com/2011/07/05/report-game-industry-worth-74-billion-in-2011/" TargetMode="External"/><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na.aiononline.com/en/news/announcements/aion-installer-guide.php" TargetMode="External"/><Relationship Id="rId2" Type="http://schemas.openxmlformats.org/officeDocument/2006/relationships/hyperlink" Target="http://na.aiononline.com/en/store/ncoin/" TargetMode="External"/><Relationship Id="rId1" Type="http://schemas.openxmlformats.org/officeDocument/2006/relationships/slideLayout" Target="../slideLayouts/slideLayout2.xml"/><Relationship Id="rId6" Type="http://schemas.openxmlformats.org/officeDocument/2006/relationships/hyperlink" Target="http://venturebeat.com/2012/11/19/better-e-commerce-video-games/" TargetMode="External"/><Relationship Id="rId5" Type="http://schemas.openxmlformats.org/officeDocument/2006/relationships/hyperlink" Target="http://www.wildstar-online.com/en/the-game/business-model/" TargetMode="External"/><Relationship Id="rId4" Type="http://schemas.openxmlformats.org/officeDocument/2006/relationships/hyperlink" Target="http://www.pvzstore.com/" TargetMode="External"/></Relationships>
</file>

<file path=ppt/slides/_rels/slide37.xml.rels><?xml version="1.0" encoding="UTF-8" standalone="yes"?>
<Relationships xmlns="http://schemas.openxmlformats.org/package/2006/relationships"><Relationship Id="rId3" Type="http://schemas.openxmlformats.org/officeDocument/2006/relationships/hyperlink" Target="http://www.aionfreetoplay.com/website/featuresdetails/"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hyperlink" Target="http://en.aion.gameforge.com/website/free2play/;jsessionid=187664f9848c08e8f2e22fcf63fd" TargetMode="External"/></Relationships>
</file>

<file path=ppt/slides/_rels/slide38.xml.rels><?xml version="1.0" encoding="UTF-8" standalone="yes"?>
<Relationships xmlns="http://schemas.openxmlformats.org/package/2006/relationships"><Relationship Id="rId2" Type="http://schemas.openxmlformats.org/officeDocument/2006/relationships/hyperlink" Target="http://www.amazon.co.uk/Xbox-LIVE-Gold-12-Month-Membership/dp/B000B5KMSE"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hyperlink" Target="http://www.gartner.com/DisplayDocument?ref=clientFriendlyUrl&amp;id=1724014" TargetMode="External"/><Relationship Id="rId1" Type="http://schemas.openxmlformats.org/officeDocument/2006/relationships/slideLayout" Target="../slideLayouts/slideLayout2.xml"/><Relationship Id="rId4" Type="http://schemas.openxmlformats.org/officeDocument/2006/relationships/hyperlink" Target="http://www.joystiq.com/2011/07/05/report-game-industry-worth-74-billion-in-2011/"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16.wmf"/><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7.wmf"/><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8.wmf"/><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hyperlink" Target="http://www.mobilegroove.com/three-quick-tips-to-monetize-your-mobile-app-12294" TargetMode="External"/><Relationship Id="rId2" Type="http://schemas.openxmlformats.org/officeDocument/2006/relationships/hyperlink" Target="http://mashable.com/2010/08/19/mobile-advertising-trends/"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www.youtube.com/watch?v=vnmHyNZsaOQ"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www.youtube.com/watch?v=cynoeDR02Yk" TargetMode="External"/><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3" Type="http://schemas.openxmlformats.org/officeDocument/2006/relationships/hyperlink" Target="http://www.youtube.com/watch?v=639NHMTuYug" TargetMode="External"/><Relationship Id="rId2" Type="http://schemas.openxmlformats.org/officeDocument/2006/relationships/hyperlink" Target="http://www.kiip.me/" TargetMode="External"/><Relationship Id="rId1" Type="http://schemas.openxmlformats.org/officeDocument/2006/relationships/slideLayout" Target="../slideLayouts/slideLayout2.xml"/><Relationship Id="rId4" Type="http://schemas.openxmlformats.org/officeDocument/2006/relationships/image" Target="../media/image19.gif"/></Relationships>
</file>

<file path=ppt/slides/_rels/slide49.xml.rels><?xml version="1.0" encoding="UTF-8" standalone="yes"?>
<Relationships xmlns="http://schemas.openxmlformats.org/package/2006/relationships"><Relationship Id="rId3" Type="http://schemas.openxmlformats.org/officeDocument/2006/relationships/image" Target="../media/image19.gif"/><Relationship Id="rId2" Type="http://schemas.openxmlformats.org/officeDocument/2006/relationships/hyperlink" Target="http://www.youtube.com/watch?v=ZtCP6b4cUg8" TargetMode="External"/><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hyperlink" Target="http://www.youtube.com/watch?v=PA_S_gVgtR8" TargetMode="External"/><Relationship Id="rId2" Type="http://schemas.openxmlformats.org/officeDocument/2006/relationships/hyperlink" Target="http://www.youtube.com/watch?v=YxNN4PFxqjI" TargetMode="External"/><Relationship Id="rId1" Type="http://schemas.openxmlformats.org/officeDocument/2006/relationships/slideLayout" Target="../slideLayouts/slideLayout2.xml"/><Relationship Id="rId5" Type="http://schemas.openxmlformats.org/officeDocument/2006/relationships/image" Target="../media/image20.wmf"/><Relationship Id="rId4" Type="http://schemas.openxmlformats.org/officeDocument/2006/relationships/hyperlink" Target="http://www.youtube.com/watch?v=glEUcnBT8HU" TargetMode="Externa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3" Type="http://schemas.openxmlformats.org/officeDocument/2006/relationships/hyperlink" Target="http://news.cnet.com/8301-10784_3-9782337-7.html" TargetMode="External"/><Relationship Id="rId2" Type="http://schemas.openxmlformats.org/officeDocument/2006/relationships/hyperlink" Target="http://playspan.com/" TargetMode="External"/><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2" Type="http://schemas.openxmlformats.org/officeDocument/2006/relationships/hyperlink" Target="http://www.dmill.com/" TargetMode="Externa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2" Type="http://schemas.openxmlformats.org/officeDocument/2006/relationships/hyperlink" Target="http://www.gamesindustry.biz/" TargetMode="External"/><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3" Type="http://schemas.openxmlformats.org/officeDocument/2006/relationships/hyperlink" Target="http://www.gamesindustry.biz/jobs" TargetMode="External"/><Relationship Id="rId2" Type="http://schemas.openxmlformats.org/officeDocument/2006/relationships/hyperlink" Target="http://www.jobsite.co.uk/" TargetMode="External"/><Relationship Id="rId1" Type="http://schemas.openxmlformats.org/officeDocument/2006/relationships/slideLayout" Target="../slideLayouts/slideLayout2.xml"/><Relationship Id="rId6" Type="http://schemas.openxmlformats.org/officeDocument/2006/relationships/hyperlink" Target="http://www.gamesjobsdirect.com/" TargetMode="External"/><Relationship Id="rId5" Type="http://schemas.openxmlformats.org/officeDocument/2006/relationships/hyperlink" Target="http://www.gamesrecruit.co.uk/" TargetMode="External"/><Relationship Id="rId4" Type="http://schemas.openxmlformats.org/officeDocument/2006/relationships/hyperlink" Target="http://www.gamejobs.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Marketing</a:t>
            </a:r>
            <a:endParaRPr lang="en-GB" dirty="0"/>
          </a:p>
        </p:txBody>
      </p:sp>
      <p:sp>
        <p:nvSpPr>
          <p:cNvPr id="3" name="Content Placeholder 2"/>
          <p:cNvSpPr>
            <a:spLocks noGrp="1"/>
          </p:cNvSpPr>
          <p:nvPr>
            <p:ph idx="1"/>
          </p:nvPr>
        </p:nvSpPr>
        <p:spPr/>
        <p:txBody>
          <a:bodyPr/>
          <a:lstStyle/>
          <a:p>
            <a:r>
              <a:rPr lang="en-GB" dirty="0" smtClean="0"/>
              <a:t>More information.</a:t>
            </a:r>
            <a:endParaRPr lang="en-GB" dirty="0"/>
          </a:p>
        </p:txBody>
      </p:sp>
      <p:sp>
        <p:nvSpPr>
          <p:cNvPr id="4" name="Slide Number Placeholder 3"/>
          <p:cNvSpPr>
            <a:spLocks noGrp="1"/>
          </p:cNvSpPr>
          <p:nvPr>
            <p:ph type="sldNum" sz="quarter" idx="12"/>
          </p:nvPr>
        </p:nvSpPr>
        <p:spPr/>
        <p:txBody>
          <a:bodyPr/>
          <a:lstStyle/>
          <a:p>
            <a:fld id="{DF71DEDE-164B-4B67-86F1-7BCA420C84CD}" type="slidenum">
              <a:rPr lang="en-US" altLang="en-US" smtClean="0"/>
              <a:pPr/>
              <a:t>1</a:t>
            </a:fld>
            <a:endParaRPr lang="en-US" altLang="en-US"/>
          </a:p>
        </p:txBody>
      </p:sp>
    </p:spTree>
    <p:extLst>
      <p:ext uri="{BB962C8B-B14F-4D97-AF65-F5344CB8AC3E}">
        <p14:creationId xmlns:p14="http://schemas.microsoft.com/office/powerpoint/2010/main" val="24937953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905000" y="503237"/>
            <a:ext cx="8610600" cy="1143000"/>
          </a:xfrm>
        </p:spPr>
        <p:txBody>
          <a:bodyPr/>
          <a:lstStyle/>
          <a:p>
            <a:r>
              <a:rPr lang="en-GB" altLang="en-US" dirty="0" smtClean="0"/>
              <a:t>Marketing &amp; Monitoring</a:t>
            </a:r>
            <a:endParaRPr lang="en-GB" altLang="en-US" dirty="0" smtClean="0"/>
          </a:p>
        </p:txBody>
      </p:sp>
      <p:sp>
        <p:nvSpPr>
          <p:cNvPr id="20483" name="Content Placeholder 2"/>
          <p:cNvSpPr>
            <a:spLocks noGrp="1"/>
          </p:cNvSpPr>
          <p:nvPr>
            <p:ph idx="1"/>
          </p:nvPr>
        </p:nvSpPr>
        <p:spPr/>
        <p:txBody>
          <a:bodyPr/>
          <a:lstStyle/>
          <a:p>
            <a:r>
              <a:rPr lang="en-GB" altLang="en-US" sz="2000" dirty="0"/>
              <a:t>Always </a:t>
            </a:r>
            <a:r>
              <a:rPr lang="en-GB" altLang="en-US" sz="2000" b="1" dirty="0"/>
              <a:t>make time to stand back </a:t>
            </a:r>
            <a:r>
              <a:rPr lang="en-GB" altLang="en-US" sz="2000" dirty="0"/>
              <a:t>and ask whether the existing Marketing plan is working. </a:t>
            </a:r>
          </a:p>
          <a:p>
            <a:r>
              <a:rPr lang="en-GB" altLang="en-US" sz="2000" dirty="0"/>
              <a:t>The cost of advertising needs to be identified monitored and evaluated. </a:t>
            </a:r>
          </a:p>
          <a:p>
            <a:r>
              <a:rPr lang="en-GB" altLang="en-US" sz="2000" dirty="0"/>
              <a:t>Always monitor income and outgoings to ensure costs don’t overrun. </a:t>
            </a:r>
          </a:p>
          <a:p>
            <a:r>
              <a:rPr lang="en-GB" altLang="en-US" sz="2000" dirty="0"/>
              <a:t>What can you learn from your mistakes? </a:t>
            </a:r>
          </a:p>
          <a:p>
            <a:r>
              <a:rPr lang="en-GB" altLang="en-US" sz="2000" dirty="0"/>
              <a:t>How can you use what you learn to make a better plan for the future.</a:t>
            </a:r>
          </a:p>
          <a:p>
            <a:endParaRPr lang="en-GB" altLang="en-US" sz="2000" dirty="0"/>
          </a:p>
        </p:txBody>
      </p:sp>
      <p:sp>
        <p:nvSpPr>
          <p:cNvPr id="2048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spcBef>
                <a:spcPct val="0"/>
              </a:spcBef>
              <a:buClrTx/>
              <a:buSzTx/>
              <a:buFontTx/>
              <a:buNone/>
            </a:pPr>
            <a:fld id="{33F8F6F5-3A32-4128-8F1E-C7A6CD263699}" type="slidenum">
              <a:rPr lang="en-US" altLang="en-US" sz="1200"/>
              <a:pPr>
                <a:spcBef>
                  <a:spcPct val="0"/>
                </a:spcBef>
                <a:buClrTx/>
                <a:buSzTx/>
                <a:buFontTx/>
                <a:buNone/>
              </a:pPr>
              <a:t>2</a:t>
            </a:fld>
            <a:endParaRPr lang="en-US" altLang="en-US" sz="1200"/>
          </a:p>
        </p:txBody>
      </p:sp>
    </p:spTree>
    <p:extLst>
      <p:ext uri="{BB962C8B-B14F-4D97-AF65-F5344CB8AC3E}">
        <p14:creationId xmlns:p14="http://schemas.microsoft.com/office/powerpoint/2010/main" val="14155308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altLang="en-US" smtClean="0"/>
              <a:t>You can extend the 4 to </a:t>
            </a:r>
            <a:r>
              <a:rPr lang="en-GB" altLang="en-US" b="1" smtClean="0"/>
              <a:t>7Ps</a:t>
            </a:r>
            <a:r>
              <a:rPr lang="en-GB" altLang="en-US" smtClean="0"/>
              <a:t>:</a:t>
            </a:r>
          </a:p>
        </p:txBody>
      </p:sp>
      <p:sp>
        <p:nvSpPr>
          <p:cNvPr id="18435" name="Content Placeholder 2"/>
          <p:cNvSpPr>
            <a:spLocks noGrp="1"/>
          </p:cNvSpPr>
          <p:nvPr>
            <p:ph idx="1"/>
          </p:nvPr>
        </p:nvSpPr>
        <p:spPr>
          <a:xfrm>
            <a:off x="1116169" y="1451021"/>
            <a:ext cx="8534400" cy="4722813"/>
          </a:xfrm>
        </p:spPr>
        <p:txBody>
          <a:bodyPr/>
          <a:lstStyle/>
          <a:p>
            <a:r>
              <a:rPr lang="en-GB" altLang="en-US" sz="2200" b="1" dirty="0"/>
              <a:t>Processes/policies</a:t>
            </a:r>
            <a:r>
              <a:rPr lang="en-GB" altLang="en-US" sz="2200" dirty="0"/>
              <a:t> - what processes will your business have? E.g. To ensure that you offer a consistent quality customer service such as policies for customers who wish to purchase from abroad? Shipping costs? Or policies for returning goods? Refunds? Etc...</a:t>
            </a:r>
          </a:p>
          <a:p>
            <a:r>
              <a:rPr lang="en-GB" altLang="en-US" sz="2200" b="1" dirty="0"/>
              <a:t>People</a:t>
            </a:r>
            <a:r>
              <a:rPr lang="en-GB" altLang="en-US" sz="2200" dirty="0"/>
              <a:t> - What Training will your employees need? What people/businesses do you need to liaise with to promote your products/services? Radios, magazine/paper publication houses - organise contacts. </a:t>
            </a:r>
          </a:p>
          <a:p>
            <a:r>
              <a:rPr lang="en-GB" altLang="en-US" sz="2200" b="1" dirty="0"/>
              <a:t>Physical evidence</a:t>
            </a:r>
            <a:r>
              <a:rPr lang="en-GB" altLang="en-US" sz="2200" dirty="0"/>
              <a:t> - the appearance of your website, social media, employees and premises can affect how customers perceive your business. Even the quality of paperwork, such as invoices, makes a difference. How will you establish a good-quality and consistent look and feel?</a:t>
            </a:r>
          </a:p>
          <a:p>
            <a:endParaRPr lang="en-GB" altLang="en-US" sz="2200" dirty="0"/>
          </a:p>
        </p:txBody>
      </p:sp>
      <p:sp>
        <p:nvSpPr>
          <p:cNvPr id="1843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spcBef>
                <a:spcPct val="0"/>
              </a:spcBef>
              <a:buClrTx/>
              <a:buSzTx/>
              <a:buFontTx/>
              <a:buNone/>
            </a:pPr>
            <a:fld id="{8F728F6F-BF18-4764-95EB-8E63BA33EB8B}" type="slidenum">
              <a:rPr lang="en-US" altLang="en-US" sz="1200"/>
              <a:pPr>
                <a:spcBef>
                  <a:spcPct val="0"/>
                </a:spcBef>
                <a:buClrTx/>
                <a:buSzTx/>
                <a:buFontTx/>
                <a:buNone/>
              </a:pPr>
              <a:t>3</a:t>
            </a:fld>
            <a:endParaRPr lang="en-US" altLang="en-US" sz="1200"/>
          </a:p>
        </p:txBody>
      </p:sp>
    </p:spTree>
    <p:extLst>
      <p:ext uri="{BB962C8B-B14F-4D97-AF65-F5344CB8AC3E}">
        <p14:creationId xmlns:p14="http://schemas.microsoft.com/office/powerpoint/2010/main" val="3736769957"/>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p:cNvSpPr>
            <a:spLocks noGrp="1"/>
          </p:cNvSpPr>
          <p:nvPr>
            <p:ph type="title"/>
          </p:nvPr>
        </p:nvSpPr>
        <p:spPr>
          <a:xfrm>
            <a:off x="2514600" y="304800"/>
            <a:ext cx="8153400" cy="838200"/>
          </a:xfrm>
        </p:spPr>
        <p:txBody>
          <a:bodyPr/>
          <a:lstStyle/>
          <a:p>
            <a:r>
              <a:rPr lang="en-GB" altLang="en-US" smtClean="0"/>
              <a:t>Branding</a:t>
            </a:r>
          </a:p>
        </p:txBody>
      </p:sp>
      <p:sp>
        <p:nvSpPr>
          <p:cNvPr id="23555" name="Content Placeholder 2"/>
          <p:cNvSpPr>
            <a:spLocks noGrp="1"/>
          </p:cNvSpPr>
          <p:nvPr>
            <p:ph idx="1"/>
          </p:nvPr>
        </p:nvSpPr>
        <p:spPr/>
        <p:txBody>
          <a:bodyPr/>
          <a:lstStyle/>
          <a:p>
            <a:r>
              <a:rPr lang="en-GB" altLang="en-US" sz="1800"/>
              <a:t>Branding gets right to the core of your business' it’s </a:t>
            </a:r>
            <a:r>
              <a:rPr lang="en-GB" altLang="en-US" sz="1800" b="1"/>
              <a:t>values</a:t>
            </a:r>
            <a:r>
              <a:rPr lang="en-GB" altLang="en-US" sz="1800"/>
              <a:t>. </a:t>
            </a:r>
          </a:p>
          <a:p>
            <a:r>
              <a:rPr lang="en-GB" altLang="en-US" sz="1800"/>
              <a:t>It is about discovering and communicating the </a:t>
            </a:r>
            <a:r>
              <a:rPr lang="en-GB" altLang="en-US" sz="1800" b="1"/>
              <a:t>essence</a:t>
            </a:r>
            <a:r>
              <a:rPr lang="en-GB" altLang="en-US" sz="1800"/>
              <a:t> of your business and what it delivers to your customers. In effect, your brand creates your business reputation and its 'personality'.</a:t>
            </a:r>
          </a:p>
          <a:p>
            <a:r>
              <a:rPr lang="en-GB" altLang="en-US" sz="1800"/>
              <a:t>You can start by thinking about what your business is good at and what you believe in as a business. </a:t>
            </a:r>
          </a:p>
          <a:p>
            <a:r>
              <a:rPr lang="en-GB" altLang="en-US" sz="1800"/>
              <a:t>For more information on the benefits of creating a brand, click here: </a:t>
            </a:r>
            <a:r>
              <a:rPr lang="en-GB" altLang="en-US" sz="1800" b="1">
                <a:hlinkClick r:id="rId2" tooltip="What branding is, how to create and manage a brand and how it can help improve your business"/>
              </a:rPr>
              <a:t>branding: the basics</a:t>
            </a:r>
            <a:r>
              <a:rPr lang="en-GB" altLang="en-US" sz="1800"/>
              <a:t>.</a:t>
            </a:r>
          </a:p>
          <a:p>
            <a:endParaRPr lang="en-GB" altLang="en-US" sz="1800"/>
          </a:p>
        </p:txBody>
      </p:sp>
      <p:sp>
        <p:nvSpPr>
          <p:cNvPr id="23556"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spcBef>
                <a:spcPct val="0"/>
              </a:spcBef>
              <a:buClrTx/>
              <a:buSzTx/>
              <a:buFontTx/>
              <a:buNone/>
            </a:pPr>
            <a:fld id="{AB5986F2-0AD3-42B3-BF6C-E8F5C9C245C2}" type="slidenum">
              <a:rPr lang="en-US" altLang="en-US" sz="1200"/>
              <a:pPr>
                <a:spcBef>
                  <a:spcPct val="0"/>
                </a:spcBef>
                <a:buClrTx/>
                <a:buSzTx/>
                <a:buFontTx/>
                <a:buNone/>
              </a:pPr>
              <a:t>4</a:t>
            </a:fld>
            <a:endParaRPr lang="en-US" altLang="en-US" sz="1200"/>
          </a:p>
        </p:txBody>
      </p:sp>
    </p:spTree>
    <p:extLst>
      <p:ext uri="{BB962C8B-B14F-4D97-AF65-F5344CB8AC3E}">
        <p14:creationId xmlns:p14="http://schemas.microsoft.com/office/powerpoint/2010/main" val="3379735490"/>
      </p:ext>
    </p:extLst>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p:cNvSpPr>
            <a:spLocks noGrp="1"/>
          </p:cNvSpPr>
          <p:nvPr>
            <p:ph type="title"/>
          </p:nvPr>
        </p:nvSpPr>
        <p:spPr/>
        <p:txBody>
          <a:bodyPr/>
          <a:lstStyle/>
          <a:p>
            <a:r>
              <a:rPr lang="en-GB" altLang="en-US" smtClean="0"/>
              <a:t>Marketing Plan and Strategy</a:t>
            </a:r>
          </a:p>
        </p:txBody>
      </p:sp>
      <p:sp>
        <p:nvSpPr>
          <p:cNvPr id="24579" name="Content Placeholder 2"/>
          <p:cNvSpPr>
            <a:spLocks noGrp="1"/>
          </p:cNvSpPr>
          <p:nvPr>
            <p:ph idx="1"/>
          </p:nvPr>
        </p:nvSpPr>
        <p:spPr>
          <a:xfrm>
            <a:off x="2286000" y="1604964"/>
            <a:ext cx="8153400" cy="4722813"/>
          </a:xfrm>
        </p:spPr>
        <p:txBody>
          <a:bodyPr/>
          <a:lstStyle/>
          <a:p>
            <a:pPr>
              <a:buFont typeface="Wingdings" panose="05000000000000000000" pitchFamily="2" charset="2"/>
              <a:buNone/>
            </a:pPr>
            <a:r>
              <a:rPr lang="en-GB" altLang="en-US" dirty="0"/>
              <a:t>You need to specify:</a:t>
            </a:r>
          </a:p>
          <a:p>
            <a:r>
              <a:rPr lang="en-GB" altLang="en-US" b="1" dirty="0"/>
              <a:t>What you are offering?</a:t>
            </a:r>
          </a:p>
          <a:p>
            <a:r>
              <a:rPr lang="en-GB" altLang="en-US" b="1" dirty="0"/>
              <a:t>Who are your customers?</a:t>
            </a:r>
          </a:p>
          <a:p>
            <a:r>
              <a:rPr lang="en-GB" altLang="en-US" b="1" dirty="0"/>
              <a:t>What are their needs/wants?</a:t>
            </a:r>
          </a:p>
          <a:p>
            <a:r>
              <a:rPr lang="en-GB" altLang="en-US" b="1" dirty="0"/>
              <a:t>Why do they need and want your product/service?</a:t>
            </a:r>
          </a:p>
          <a:p>
            <a:r>
              <a:rPr lang="en-GB" altLang="en-US" b="1" dirty="0"/>
              <a:t>How is your product/service unique?</a:t>
            </a:r>
          </a:p>
          <a:p>
            <a:r>
              <a:rPr lang="en-GB" altLang="en-US" b="1" dirty="0"/>
              <a:t>How does it help/benefit people?</a:t>
            </a:r>
          </a:p>
        </p:txBody>
      </p:sp>
      <p:sp>
        <p:nvSpPr>
          <p:cNvPr id="24580"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spcBef>
                <a:spcPct val="0"/>
              </a:spcBef>
              <a:buClrTx/>
              <a:buSzTx/>
              <a:buFontTx/>
              <a:buNone/>
            </a:pPr>
            <a:fld id="{9B32712A-88F5-4EFC-9885-2BED82E42180}" type="slidenum">
              <a:rPr lang="en-US" altLang="en-US" sz="1200"/>
              <a:pPr>
                <a:spcBef>
                  <a:spcPct val="0"/>
                </a:spcBef>
                <a:buClrTx/>
                <a:buSzTx/>
                <a:buFontTx/>
                <a:buNone/>
              </a:pPr>
              <a:t>5</a:t>
            </a:fld>
            <a:endParaRPr lang="en-US" altLang="en-US" sz="1200"/>
          </a:p>
        </p:txBody>
      </p:sp>
    </p:spTree>
    <p:extLst>
      <p:ext uri="{BB962C8B-B14F-4D97-AF65-F5344CB8AC3E}">
        <p14:creationId xmlns:p14="http://schemas.microsoft.com/office/powerpoint/2010/main" val="2160538271"/>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p:txBody>
          <a:bodyPr/>
          <a:lstStyle/>
          <a:p>
            <a:r>
              <a:rPr lang="en-GB" altLang="en-US" smtClean="0"/>
              <a:t>Understand your Product/Service</a:t>
            </a:r>
          </a:p>
        </p:txBody>
      </p:sp>
      <p:sp>
        <p:nvSpPr>
          <p:cNvPr id="12291" name="Content Placeholder 2"/>
          <p:cNvSpPr>
            <a:spLocks noGrp="1"/>
          </p:cNvSpPr>
          <p:nvPr>
            <p:ph idx="1"/>
          </p:nvPr>
        </p:nvSpPr>
        <p:spPr/>
        <p:txBody>
          <a:bodyPr/>
          <a:lstStyle/>
          <a:p>
            <a:pPr>
              <a:defRPr/>
            </a:pPr>
            <a:r>
              <a:rPr lang="en-GB" sz="2400" dirty="0"/>
              <a:t>You can only identify your </a:t>
            </a:r>
            <a:r>
              <a:rPr lang="en-GB" sz="2400" b="1" dirty="0"/>
              <a:t>target market </a:t>
            </a:r>
            <a:r>
              <a:rPr lang="en-GB" sz="2400" dirty="0"/>
              <a:t>if you fully understand your product's benefits and features. You should consider the following points when assessing your product:</a:t>
            </a:r>
          </a:p>
          <a:p>
            <a:pPr marL="457200" indent="-457200">
              <a:buFont typeface="+mj-lt"/>
              <a:buAutoNum type="arabicPeriod"/>
              <a:defRPr/>
            </a:pPr>
            <a:r>
              <a:rPr lang="en-GB" sz="2400" dirty="0"/>
              <a:t>what is the </a:t>
            </a:r>
            <a:r>
              <a:rPr lang="en-GB" sz="2400" b="1" dirty="0"/>
              <a:t>purpose of your product </a:t>
            </a:r>
            <a:r>
              <a:rPr lang="en-GB" sz="2400" dirty="0"/>
              <a:t>- is it to solve problems, satisfy basic needs, for Fun and Enjoyment, heal a pain, or a luxury item?</a:t>
            </a:r>
          </a:p>
          <a:p>
            <a:pPr lvl="1">
              <a:defRPr/>
            </a:pPr>
            <a:r>
              <a:rPr lang="en-GB" sz="2000" dirty="0"/>
              <a:t>Identify Customer problems that your product or service can </a:t>
            </a:r>
            <a:r>
              <a:rPr lang="en-GB" sz="2000" b="1" dirty="0"/>
              <a:t>solve</a:t>
            </a:r>
            <a:r>
              <a:rPr lang="en-GB" sz="2000" dirty="0"/>
              <a:t>.</a:t>
            </a:r>
          </a:p>
        </p:txBody>
      </p:sp>
      <p:sp>
        <p:nvSpPr>
          <p:cNvPr id="25604" name="Slide Number Placeholder 3"/>
          <p:cNvSpPr>
            <a:spLocks noGrp="1"/>
          </p:cNvSpPr>
          <p:nvPr>
            <p:ph type="sldNum" sz="quarter" idx="12"/>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2"/>
              </a:buClr>
              <a:buSzPct val="70000"/>
              <a:buFont typeface="Wingdings" panose="05000000000000000000" pitchFamily="2" charset="2"/>
              <a:buChar char="¡"/>
              <a:defRPr sz="2900">
                <a:solidFill>
                  <a:schemeClr val="tx1"/>
                </a:solidFill>
                <a:latin typeface="Verdana" panose="020B0604030504040204" pitchFamily="34" charset="0"/>
              </a:defRPr>
            </a:lvl1pPr>
            <a:lvl2pPr marL="742950" indent="-285750">
              <a:spcBef>
                <a:spcPct val="20000"/>
              </a:spcBef>
              <a:buClr>
                <a:schemeClr val="accent2"/>
              </a:buClr>
              <a:buSzPct val="70000"/>
              <a:buFont typeface="Wingdings" panose="05000000000000000000" pitchFamily="2" charset="2"/>
              <a:buChar char="l"/>
              <a:defRPr sz="2500">
                <a:solidFill>
                  <a:schemeClr val="tx1"/>
                </a:solidFill>
                <a:latin typeface="Verdana" panose="020B0604030504040204" pitchFamily="34" charset="0"/>
              </a:defRPr>
            </a:lvl2pPr>
            <a:lvl3pPr marL="1143000" indent="-228600">
              <a:spcBef>
                <a:spcPct val="20000"/>
              </a:spcBef>
              <a:buClr>
                <a:schemeClr val="tx2"/>
              </a:buClr>
              <a:buSzPct val="65000"/>
              <a:buFont typeface="Wingdings" panose="05000000000000000000" pitchFamily="2" charset="2"/>
              <a:buChar char="¡"/>
              <a:defRPr sz="2200">
                <a:solidFill>
                  <a:schemeClr val="tx1"/>
                </a:solidFill>
                <a:latin typeface="Verdana" panose="020B0604030504040204" pitchFamily="34" charset="0"/>
              </a:defRPr>
            </a:lvl3pPr>
            <a:lvl4pPr marL="1600200" indent="-228600">
              <a:spcBef>
                <a:spcPct val="20000"/>
              </a:spcBef>
              <a:buClr>
                <a:schemeClr val="accent2"/>
              </a:buClr>
              <a:buSzPct val="70000"/>
              <a:buFont typeface="Wingdings" panose="05000000000000000000" pitchFamily="2" charset="2"/>
              <a:buChar char="l"/>
              <a:defRPr sz="1900">
                <a:solidFill>
                  <a:schemeClr val="tx1"/>
                </a:solidFill>
                <a:latin typeface="Verdana" panose="020B0604030504040204" pitchFamily="34" charset="0"/>
              </a:defRPr>
            </a:lvl4pPr>
            <a:lvl5pPr marL="2057400" indent="-228600">
              <a:spcBef>
                <a:spcPct val="20000"/>
              </a:spcBef>
              <a:buClr>
                <a:schemeClr val="tx2"/>
              </a:buClr>
              <a:buSzPct val="60000"/>
              <a:buFont typeface="Wingdings" panose="05000000000000000000" pitchFamily="2" charset="2"/>
              <a:buChar char="¡"/>
              <a:defRPr sz="1900">
                <a:solidFill>
                  <a:schemeClr val="tx1"/>
                </a:solidFill>
                <a:latin typeface="Verdana" panose="020B0604030504040204" pitchFamily="34" charset="0"/>
              </a:defRPr>
            </a:lvl5pPr>
            <a:lvl6pPr marL="25146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6pPr>
            <a:lvl7pPr marL="29718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7pPr>
            <a:lvl8pPr marL="34290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8pPr>
            <a:lvl9pPr marL="3886200" indent="-228600" eaLnBrk="0" fontAlgn="base" hangingPunct="0">
              <a:spcBef>
                <a:spcPct val="20000"/>
              </a:spcBef>
              <a:spcAft>
                <a:spcPct val="0"/>
              </a:spcAft>
              <a:buClr>
                <a:schemeClr val="tx2"/>
              </a:buClr>
              <a:buSzPct val="60000"/>
              <a:buFont typeface="Wingdings" panose="05000000000000000000" pitchFamily="2" charset="2"/>
              <a:buChar char="¡"/>
              <a:defRPr sz="1900">
                <a:solidFill>
                  <a:schemeClr val="tx1"/>
                </a:solidFill>
                <a:latin typeface="Verdana" panose="020B0604030504040204" pitchFamily="34" charset="0"/>
              </a:defRPr>
            </a:lvl9pPr>
          </a:lstStyle>
          <a:p>
            <a:pPr>
              <a:spcBef>
                <a:spcPct val="0"/>
              </a:spcBef>
              <a:buClrTx/>
              <a:buSzTx/>
              <a:buFontTx/>
              <a:buNone/>
            </a:pPr>
            <a:fld id="{2FF7AF49-B794-4748-BAA4-10899FF3AA94}" type="slidenum">
              <a:rPr lang="en-US" altLang="en-US" sz="1200"/>
              <a:pPr>
                <a:spcBef>
                  <a:spcPct val="0"/>
                </a:spcBef>
                <a:buClrTx/>
                <a:buSzTx/>
                <a:buFontTx/>
                <a:buNone/>
              </a:pPr>
              <a:t>6</a:t>
            </a:fld>
            <a:endParaRPr lang="en-US" altLang="en-US" sz="1200"/>
          </a:p>
        </p:txBody>
      </p:sp>
      <p:pic>
        <p:nvPicPr>
          <p:cNvPr id="25605" name="Picture 6" descr="C:\Users\James Williams\AppData\Local\Microsoft\Windows\Temporary Internet Files\Content.IE5\9BOTYVM2\MC900001751[1].wmf"/>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57600" y="4800600"/>
            <a:ext cx="1176338" cy="16637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5606" name="Picture 7" descr="C:\Users\James Williams\AppData\Local\Microsoft\Windows\Temporary Internet Files\Content.IE5\81VZ3FP9\MC900410603[2].wmf"/>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400800" y="4876800"/>
            <a:ext cx="1739900" cy="16589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987119785"/>
      </p:ext>
    </p:extLst>
  </p:cSld>
  <p:clrMapOvr>
    <a:masterClrMapping/>
  </p:clrMapOvr>
  <mc:AlternateContent xmlns:mc="http://schemas.openxmlformats.org/markup-compatibility/2006">
    <mc:Choice xmlns:p14="http://schemas.microsoft.com/office/powerpoint/2010/main" Requires="p14">
      <p:transition spd="slow" p14:dur="2000"/>
    </mc:Choice>
    <mc:Fallback>
      <p:transition spd="slow"/>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19536" y="2348880"/>
            <a:ext cx="8229600" cy="1143000"/>
          </a:xfrm>
        </p:spPr>
        <p:txBody>
          <a:bodyPr/>
          <a:lstStyle/>
          <a:p>
            <a:pPr algn="ctr"/>
            <a:r>
              <a:rPr lang="en-GB" dirty="0" smtClean="0"/>
              <a:t>e-Business</a:t>
            </a:r>
            <a:endParaRPr lang="en-GB" dirty="0"/>
          </a:p>
        </p:txBody>
      </p:sp>
      <p:pic>
        <p:nvPicPr>
          <p:cNvPr id="6" name="Picture 2" descr="C:\Users\James Williams\AppData\Local\Microsoft\Windows\Temporary Internet Files\Content.IE5\81VZ3FP9\MC900356509[1].wmf"/>
          <p:cNvPicPr>
            <a:picLocks noChangeAspect="1" noChangeArrowheads="1"/>
          </p:cNvPicPr>
          <p:nvPr/>
        </p:nvPicPr>
        <p:blipFill>
          <a:blip r:embed="rId2" cstate="print"/>
          <a:srcRect/>
          <a:stretch>
            <a:fillRect/>
          </a:stretch>
        </p:blipFill>
        <p:spPr bwMode="auto">
          <a:xfrm>
            <a:off x="8184233" y="4365105"/>
            <a:ext cx="2088243" cy="2305907"/>
          </a:xfrm>
          <a:prstGeom prst="rect">
            <a:avLst/>
          </a:prstGeom>
          <a:noFill/>
        </p:spPr>
      </p:pic>
    </p:spTree>
    <p:extLst>
      <p:ext uri="{BB962C8B-B14F-4D97-AF65-F5344CB8AC3E}">
        <p14:creationId xmlns:p14="http://schemas.microsoft.com/office/powerpoint/2010/main" val="293890298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Payment &amp; E-commerce Technology</a:t>
            </a:r>
            <a:endParaRPr lang="en-GB" dirty="0"/>
          </a:p>
        </p:txBody>
      </p:sp>
      <p:sp>
        <p:nvSpPr>
          <p:cNvPr id="3" name="Content Placeholder 2"/>
          <p:cNvSpPr>
            <a:spLocks noGrp="1"/>
          </p:cNvSpPr>
          <p:nvPr>
            <p:ph idx="1"/>
          </p:nvPr>
        </p:nvSpPr>
        <p:spPr/>
        <p:txBody>
          <a:bodyPr/>
          <a:lstStyle/>
          <a:p>
            <a:r>
              <a:rPr lang="en-GB" dirty="0" smtClean="0"/>
              <a:t>Background information.</a:t>
            </a:r>
            <a:endParaRPr lang="en-GB" dirty="0"/>
          </a:p>
        </p:txBody>
      </p:sp>
      <p:sp>
        <p:nvSpPr>
          <p:cNvPr id="4" name="Slide Number Placeholder 3"/>
          <p:cNvSpPr>
            <a:spLocks noGrp="1"/>
          </p:cNvSpPr>
          <p:nvPr>
            <p:ph type="sldNum" sz="quarter" idx="12"/>
          </p:nvPr>
        </p:nvSpPr>
        <p:spPr/>
        <p:txBody>
          <a:bodyPr/>
          <a:lstStyle/>
          <a:p>
            <a:fld id="{DF71DEDE-164B-4B67-86F1-7BCA420C84CD}" type="slidenum">
              <a:rPr lang="en-US" altLang="en-US" smtClean="0"/>
              <a:pPr/>
              <a:t>8</a:t>
            </a:fld>
            <a:endParaRPr lang="en-US" altLang="en-US"/>
          </a:p>
        </p:txBody>
      </p:sp>
    </p:spTree>
    <p:extLst>
      <p:ext uri="{BB962C8B-B14F-4D97-AF65-F5344CB8AC3E}">
        <p14:creationId xmlns:p14="http://schemas.microsoft.com/office/powerpoint/2010/main" val="40320287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a:buNone/>
            </a:pPr>
            <a:r>
              <a:rPr lang="en-GB" dirty="0" smtClean="0"/>
              <a:t>	When opening a merchant account, it is important to ensure the merchant services provider offers the type of merchant account that is needed. Types of merchant accounts include:</a:t>
            </a:r>
            <a:endParaRPr lang="en-GB" b="1" dirty="0" smtClean="0"/>
          </a:p>
          <a:p>
            <a:r>
              <a:rPr lang="en-GB" b="1" dirty="0" smtClean="0"/>
              <a:t>Retail merchant account</a:t>
            </a:r>
            <a:r>
              <a:rPr lang="en-GB" dirty="0" smtClean="0"/>
              <a:t>: This option is typically chosen by businesses that operate in a storefront location, where the customers' debit and credit cards are physically swiped through the payment terminal.</a:t>
            </a:r>
          </a:p>
          <a:p>
            <a:r>
              <a:rPr lang="en-GB" b="1" dirty="0" smtClean="0"/>
              <a:t>Internet merchant account</a:t>
            </a:r>
            <a:r>
              <a:rPr lang="en-GB" dirty="0" smtClean="0"/>
              <a:t>: This is for businesses being run online. It allows businesses to collect and process credit and debit card information from their e-commerce website.</a:t>
            </a:r>
          </a:p>
          <a:p>
            <a:r>
              <a:rPr lang="en-GB" b="1" dirty="0" smtClean="0"/>
              <a:t>MOTO</a:t>
            </a:r>
            <a:r>
              <a:rPr lang="en-GB" dirty="0" smtClean="0"/>
              <a:t> (mail or telephone order) merchant account: These accounts are for businesses that operate by taking payments via the telephone and/or direct mail.</a:t>
            </a:r>
          </a:p>
        </p:txBody>
      </p:sp>
      <p:sp>
        <p:nvSpPr>
          <p:cNvPr id="3" name="Title 2"/>
          <p:cNvSpPr>
            <a:spLocks noGrp="1"/>
          </p:cNvSpPr>
          <p:nvPr>
            <p:ph type="title"/>
          </p:nvPr>
        </p:nvSpPr>
        <p:spPr/>
        <p:txBody>
          <a:bodyPr/>
          <a:lstStyle/>
          <a:p>
            <a:r>
              <a:rPr lang="en-GB" dirty="0" smtClean="0"/>
              <a:t>Merchant Accounts:</a:t>
            </a:r>
            <a:endParaRPr lang="en-GB" dirty="0"/>
          </a:p>
        </p:txBody>
      </p:sp>
    </p:spTree>
    <p:extLst>
      <p:ext uri="{BB962C8B-B14F-4D97-AF65-F5344CB8AC3E}">
        <p14:creationId xmlns:p14="http://schemas.microsoft.com/office/powerpoint/2010/main" val="21733194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a:t>
            </a:r>
            <a:r>
              <a:rPr lang="en-GB" b="1" dirty="0" smtClean="0"/>
              <a:t>payment processor</a:t>
            </a:r>
            <a:r>
              <a:rPr lang="en-GB" dirty="0" smtClean="0"/>
              <a:t> is a company (often a third party) that handles card transactions e.g. Payments on behalf of a merchant/Business’s Bank.</a:t>
            </a:r>
          </a:p>
          <a:p>
            <a:r>
              <a:rPr lang="en-GB" dirty="0" smtClean="0"/>
              <a:t>Example: </a:t>
            </a:r>
            <a:r>
              <a:rPr lang="en-GB" dirty="0" smtClean="0">
                <a:hlinkClick r:id="rId2"/>
              </a:rPr>
              <a:t>WorldPay</a:t>
            </a:r>
            <a:r>
              <a:rPr lang="en-GB" dirty="0" smtClean="0"/>
              <a:t>.</a:t>
            </a:r>
            <a:endParaRPr lang="en-GB" dirty="0"/>
          </a:p>
        </p:txBody>
      </p:sp>
      <p:sp>
        <p:nvSpPr>
          <p:cNvPr id="3" name="Title 2"/>
          <p:cNvSpPr>
            <a:spLocks noGrp="1"/>
          </p:cNvSpPr>
          <p:nvPr>
            <p:ph type="title"/>
          </p:nvPr>
        </p:nvSpPr>
        <p:spPr/>
        <p:txBody>
          <a:bodyPr/>
          <a:lstStyle/>
          <a:p>
            <a:r>
              <a:rPr lang="en-GB" dirty="0" smtClean="0"/>
              <a:t>Payment Processing</a:t>
            </a:r>
            <a:endParaRPr lang="en-GB" dirty="0"/>
          </a:p>
        </p:txBody>
      </p:sp>
      <p:pic>
        <p:nvPicPr>
          <p:cNvPr id="4" name="Picture 3" descr="Worldpay.png"/>
          <p:cNvPicPr>
            <a:picLocks noChangeAspect="1"/>
          </p:cNvPicPr>
          <p:nvPr/>
        </p:nvPicPr>
        <p:blipFill>
          <a:blip r:embed="rId3" cstate="print"/>
          <a:stretch>
            <a:fillRect/>
          </a:stretch>
        </p:blipFill>
        <p:spPr>
          <a:xfrm>
            <a:off x="2711624" y="3789041"/>
            <a:ext cx="7495144" cy="2277937"/>
          </a:xfrm>
          <a:prstGeom prst="rect">
            <a:avLst/>
          </a:prstGeom>
        </p:spPr>
      </p:pic>
    </p:spTree>
    <p:extLst>
      <p:ext uri="{BB962C8B-B14F-4D97-AF65-F5344CB8AC3E}">
        <p14:creationId xmlns:p14="http://schemas.microsoft.com/office/powerpoint/2010/main" val="1617337545"/>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4001" y="1668120"/>
            <a:ext cx="8643998" cy="5000660"/>
          </a:xfrm>
        </p:spPr>
        <p:txBody>
          <a:bodyPr>
            <a:normAutofit fontScale="92500" lnSpcReduction="20000"/>
          </a:bodyPr>
          <a:lstStyle/>
          <a:p>
            <a:r>
              <a:rPr lang="en-GB" dirty="0" smtClean="0"/>
              <a:t>Today, Small businesses have another option to Banks in the form of third-party processors that allow for online credit card processing. </a:t>
            </a:r>
          </a:p>
          <a:p>
            <a:r>
              <a:rPr lang="en-GB" dirty="0" smtClean="0"/>
              <a:t>Essentially </a:t>
            </a:r>
            <a:r>
              <a:rPr lang="en-GB" b="1" dirty="0" smtClean="0"/>
              <a:t>Third Party Payment Service providers</a:t>
            </a:r>
            <a:r>
              <a:rPr lang="en-GB" dirty="0" smtClean="0"/>
              <a:t> </a:t>
            </a:r>
            <a:r>
              <a:rPr lang="en-GB" b="1" dirty="0" smtClean="0"/>
              <a:t>(e.g. </a:t>
            </a:r>
            <a:r>
              <a:rPr lang="en-GB" dirty="0" smtClean="0">
                <a:hlinkClick r:id="rId2"/>
              </a:rPr>
              <a:t>PayPal</a:t>
            </a:r>
            <a:r>
              <a:rPr lang="en-GB" b="1" dirty="0" smtClean="0"/>
              <a:t>)  </a:t>
            </a:r>
            <a:r>
              <a:rPr lang="en-GB" dirty="0" smtClean="0"/>
              <a:t>are alternatives to using banks for Online payment processing and today even for traditional off-line payments. </a:t>
            </a:r>
          </a:p>
          <a:p>
            <a:r>
              <a:rPr lang="en-GB" dirty="0" smtClean="0"/>
              <a:t>In addition to offering businesses the ability to place payment buttons directly on their website, many third-party providers now offer </a:t>
            </a:r>
            <a:r>
              <a:rPr lang="en-GB" b="1" dirty="0" smtClean="0"/>
              <a:t>mobile card readers </a:t>
            </a:r>
            <a:r>
              <a:rPr lang="en-GB" dirty="0" smtClean="0"/>
              <a:t>that can attach to smart-phones and other mobile devices for in-store purchases, many of which also capture signatures right on the device.</a:t>
            </a:r>
          </a:p>
          <a:p>
            <a:r>
              <a:rPr lang="en-GB" dirty="0" smtClean="0"/>
              <a:t>They are best suited for businesses that don't have many credit  and debit card transactions each month, as costs tend to be higher than traditional merchant a/c providers such as Banks. Also for businesses with bad credit history.</a:t>
            </a:r>
          </a:p>
          <a:p>
            <a:endParaRPr lang="en-GB" dirty="0" smtClean="0"/>
          </a:p>
          <a:p>
            <a:endParaRPr lang="en-GB" dirty="0"/>
          </a:p>
        </p:txBody>
      </p:sp>
      <p:sp>
        <p:nvSpPr>
          <p:cNvPr id="3" name="Title 2"/>
          <p:cNvSpPr>
            <a:spLocks noGrp="1"/>
          </p:cNvSpPr>
          <p:nvPr>
            <p:ph type="title"/>
          </p:nvPr>
        </p:nvSpPr>
        <p:spPr/>
        <p:txBody>
          <a:bodyPr>
            <a:normAutofit/>
          </a:bodyPr>
          <a:lstStyle/>
          <a:p>
            <a:r>
              <a:rPr lang="en-GB" dirty="0" smtClean="0"/>
              <a:t>Online Payment Service Providers</a:t>
            </a:r>
            <a:endParaRPr lang="en-GB" dirty="0"/>
          </a:p>
        </p:txBody>
      </p:sp>
      <p:sp>
        <p:nvSpPr>
          <p:cNvPr id="4" name="TextBox 3"/>
          <p:cNvSpPr txBox="1"/>
          <p:nvPr/>
        </p:nvSpPr>
        <p:spPr>
          <a:xfrm>
            <a:off x="1919536" y="6453336"/>
            <a:ext cx="303288" cy="215444"/>
          </a:xfrm>
          <a:prstGeom prst="rect">
            <a:avLst/>
          </a:prstGeom>
          <a:noFill/>
        </p:spPr>
        <p:txBody>
          <a:bodyPr wrap="none" rtlCol="0">
            <a:spAutoFit/>
          </a:bodyPr>
          <a:lstStyle/>
          <a:p>
            <a:r>
              <a:rPr lang="en-GB" sz="800" dirty="0">
                <a:hlinkClick r:id="rId3"/>
              </a:rPr>
              <a:t>ref</a:t>
            </a:r>
            <a:endParaRPr lang="en-GB" sz="800" dirty="0"/>
          </a:p>
        </p:txBody>
      </p:sp>
    </p:spTree>
    <p:extLst>
      <p:ext uri="{BB962C8B-B14F-4D97-AF65-F5344CB8AC3E}">
        <p14:creationId xmlns:p14="http://schemas.microsoft.com/office/powerpoint/2010/main" val="1926737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0" y="1196752"/>
            <a:ext cx="8938320" cy="5116024"/>
          </a:xfrm>
        </p:spPr>
        <p:txBody>
          <a:bodyPr>
            <a:normAutofit fontScale="92500"/>
          </a:bodyPr>
          <a:lstStyle/>
          <a:p>
            <a:r>
              <a:rPr lang="en-GB" b="1" dirty="0" smtClean="0"/>
              <a:t>Online Payment Service Providers </a:t>
            </a:r>
            <a:r>
              <a:rPr lang="en-GB" dirty="0" smtClean="0"/>
              <a:t>today also provide businesses with the tools they need to turn their </a:t>
            </a:r>
            <a:r>
              <a:rPr lang="en-GB" dirty="0" err="1" smtClean="0"/>
              <a:t>iPhones</a:t>
            </a:r>
            <a:r>
              <a:rPr lang="en-GB" dirty="0" smtClean="0"/>
              <a:t>, </a:t>
            </a:r>
            <a:r>
              <a:rPr lang="en-GB" dirty="0" err="1" smtClean="0"/>
              <a:t>iPads</a:t>
            </a:r>
            <a:r>
              <a:rPr lang="en-GB" dirty="0" smtClean="0"/>
              <a:t> and other </a:t>
            </a:r>
            <a:r>
              <a:rPr lang="en-GB" dirty="0" err="1" smtClean="0"/>
              <a:t>smartphones</a:t>
            </a:r>
            <a:r>
              <a:rPr lang="en-GB" dirty="0" smtClean="0"/>
              <a:t> and tablets into payment terminals, allowing them to take payments anywhere there is a mobile service.</a:t>
            </a:r>
          </a:p>
          <a:p>
            <a:r>
              <a:rPr lang="en-GB" b="1" dirty="0" smtClean="0"/>
              <a:t>Accepting payments via mobile devices is one of the fastest-growing and easiest ways to process credit card transactions. </a:t>
            </a:r>
          </a:p>
          <a:p>
            <a:r>
              <a:rPr lang="en-GB" b="1" dirty="0" smtClean="0"/>
              <a:t>Who it’s for:</a:t>
            </a:r>
            <a:r>
              <a:rPr lang="en-GB" dirty="0" smtClean="0"/>
              <a:t> Mobile credit card processors are best suited for merchants who want to be able accept credit cards anytime, anyplace. Some examples are pop-up shops, repairmen, food trucks and street vendors, as well as brick-and-mortar stores that want the option of accepting credit and debit cards away from the cash register.</a:t>
            </a:r>
          </a:p>
        </p:txBody>
      </p:sp>
      <p:sp>
        <p:nvSpPr>
          <p:cNvPr id="3" name="Title 2"/>
          <p:cNvSpPr>
            <a:spLocks noGrp="1"/>
          </p:cNvSpPr>
          <p:nvPr>
            <p:ph type="title"/>
          </p:nvPr>
        </p:nvSpPr>
        <p:spPr>
          <a:xfrm>
            <a:off x="1981200" y="274638"/>
            <a:ext cx="8229600" cy="994122"/>
          </a:xfrm>
        </p:spPr>
        <p:txBody>
          <a:bodyPr/>
          <a:lstStyle/>
          <a:p>
            <a:r>
              <a:rPr lang="en-GB" dirty="0" smtClean="0"/>
              <a:t>Mobile credit card processors</a:t>
            </a:r>
            <a:endParaRPr lang="en-GB" dirty="0"/>
          </a:p>
        </p:txBody>
      </p:sp>
    </p:spTree>
    <p:extLst>
      <p:ext uri="{BB962C8B-B14F-4D97-AF65-F5344CB8AC3E}">
        <p14:creationId xmlns:p14="http://schemas.microsoft.com/office/powerpoint/2010/main" val="909587934"/>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5520" y="1481328"/>
            <a:ext cx="8712968" cy="4755984"/>
          </a:xfrm>
        </p:spPr>
        <p:txBody>
          <a:bodyPr>
            <a:normAutofit/>
          </a:bodyPr>
          <a:lstStyle/>
          <a:p>
            <a:r>
              <a:rPr lang="en-GB" dirty="0" smtClean="0"/>
              <a:t>Examples: </a:t>
            </a:r>
            <a:r>
              <a:rPr lang="en-GB" dirty="0" smtClean="0">
                <a:hlinkClick r:id="rId2"/>
              </a:rPr>
              <a:t>Intuit </a:t>
            </a:r>
            <a:r>
              <a:rPr lang="en-GB" dirty="0" smtClean="0"/>
              <a:t>or </a:t>
            </a:r>
            <a:r>
              <a:rPr lang="en-GB" dirty="0" smtClean="0">
                <a:hlinkClick r:id="rId3"/>
              </a:rPr>
              <a:t>Paypal</a:t>
            </a:r>
            <a:r>
              <a:rPr lang="en-GB" dirty="0" smtClean="0"/>
              <a:t>.</a:t>
            </a:r>
          </a:p>
          <a:p>
            <a:pPr>
              <a:buNone/>
            </a:pPr>
            <a:endParaRPr lang="en-GB" dirty="0" smtClean="0"/>
          </a:p>
          <a:p>
            <a:pPr>
              <a:buNone/>
            </a:pPr>
            <a:r>
              <a:rPr lang="en-GB" b="1" dirty="0" smtClean="0"/>
              <a:t>Additional online credit card processors</a:t>
            </a:r>
            <a:r>
              <a:rPr lang="en-GB" dirty="0" smtClean="0"/>
              <a:t> are:</a:t>
            </a:r>
          </a:p>
          <a:p>
            <a:r>
              <a:rPr lang="en-GB" dirty="0" smtClean="0">
                <a:hlinkClick r:id="rId4"/>
              </a:rPr>
              <a:t>Flagship Merchant Services</a:t>
            </a:r>
            <a:r>
              <a:rPr lang="en-GB" dirty="0" smtClean="0"/>
              <a:t>, which has low transaction fees and one-day setup.</a:t>
            </a:r>
          </a:p>
          <a:p>
            <a:r>
              <a:rPr lang="en-GB" dirty="0" err="1" smtClean="0">
                <a:hlinkClick r:id="rId5"/>
              </a:rPr>
              <a:t>GoEmerchant</a:t>
            </a:r>
            <a:r>
              <a:rPr lang="en-GB" dirty="0" smtClean="0"/>
              <a:t>, which has one of the lowest monthly minimum fees and a 99 percent merchant approval rate.</a:t>
            </a:r>
          </a:p>
          <a:p>
            <a:r>
              <a:rPr lang="en-GB" sz="1500" dirty="0"/>
              <a:t>For more information please: </a:t>
            </a:r>
            <a:r>
              <a:rPr lang="en-GB" sz="1500" dirty="0">
                <a:hlinkClick r:id="rId6"/>
              </a:rPr>
              <a:t>click-here</a:t>
            </a:r>
            <a:r>
              <a:rPr lang="en-GB" sz="1500" dirty="0"/>
              <a:t>.</a:t>
            </a:r>
          </a:p>
          <a:p>
            <a:endParaRPr lang="en-GB" dirty="0" smtClean="0"/>
          </a:p>
        </p:txBody>
      </p:sp>
      <p:sp>
        <p:nvSpPr>
          <p:cNvPr id="3" name="Title 2"/>
          <p:cNvSpPr>
            <a:spLocks noGrp="1"/>
          </p:cNvSpPr>
          <p:nvPr>
            <p:ph type="title"/>
          </p:nvPr>
        </p:nvSpPr>
        <p:spPr/>
        <p:txBody>
          <a:bodyPr>
            <a:normAutofit/>
          </a:bodyPr>
          <a:lstStyle/>
          <a:p>
            <a:r>
              <a:rPr lang="en-GB" dirty="0" smtClean="0"/>
              <a:t>Online &amp; Mobile payment processors:</a:t>
            </a:r>
            <a:endParaRPr lang="en-GB" dirty="0"/>
          </a:p>
        </p:txBody>
      </p:sp>
      <p:sp>
        <p:nvSpPr>
          <p:cNvPr id="4" name="TextBox 3"/>
          <p:cNvSpPr txBox="1"/>
          <p:nvPr/>
        </p:nvSpPr>
        <p:spPr>
          <a:xfrm>
            <a:off x="1919536" y="6453336"/>
            <a:ext cx="303288" cy="215444"/>
          </a:xfrm>
          <a:prstGeom prst="rect">
            <a:avLst/>
          </a:prstGeom>
          <a:noFill/>
        </p:spPr>
        <p:txBody>
          <a:bodyPr wrap="none" rtlCol="0">
            <a:spAutoFit/>
          </a:bodyPr>
          <a:lstStyle/>
          <a:p>
            <a:r>
              <a:rPr lang="en-GB" sz="800" dirty="0">
                <a:hlinkClick r:id="rId7"/>
              </a:rPr>
              <a:t>ref</a:t>
            </a:r>
            <a:endParaRPr lang="en-GB" sz="800" dirty="0"/>
          </a:p>
        </p:txBody>
      </p:sp>
    </p:spTree>
    <p:extLst>
      <p:ext uri="{BB962C8B-B14F-4D97-AF65-F5344CB8AC3E}">
        <p14:creationId xmlns:p14="http://schemas.microsoft.com/office/powerpoint/2010/main" val="189969026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a:buNone/>
            </a:pPr>
            <a:r>
              <a:rPr lang="en-GB" dirty="0" smtClean="0"/>
              <a:t>Video review:</a:t>
            </a:r>
          </a:p>
          <a:p>
            <a:pPr marL="624078" indent="-514350">
              <a:buFont typeface="+mj-lt"/>
              <a:buAutoNum type="arabicPeriod"/>
            </a:pPr>
            <a:r>
              <a:rPr lang="en-GB" dirty="0" smtClean="0">
                <a:hlinkClick r:id="rId2"/>
              </a:rPr>
              <a:t>Two main Merchant Accounts</a:t>
            </a:r>
            <a:r>
              <a:rPr lang="en-GB" dirty="0" smtClean="0"/>
              <a:t> (2.30mins).</a:t>
            </a:r>
          </a:p>
          <a:p>
            <a:pPr marL="624078" indent="-514350">
              <a:buFont typeface="+mj-lt"/>
              <a:buAutoNum type="arabicPeriod"/>
            </a:pPr>
            <a:r>
              <a:rPr lang="en-GB" dirty="0" smtClean="0">
                <a:hlinkClick r:id="rId3"/>
              </a:rPr>
              <a:t>Paypal v’s Merchant A/cs</a:t>
            </a:r>
            <a:r>
              <a:rPr lang="en-GB" dirty="0" smtClean="0"/>
              <a:t>.</a:t>
            </a:r>
          </a:p>
          <a:p>
            <a:pPr marL="624078" indent="-514350">
              <a:buFont typeface="+mj-lt"/>
              <a:buAutoNum type="arabicPeriod"/>
            </a:pPr>
            <a:r>
              <a:rPr lang="en-GB" dirty="0" smtClean="0">
                <a:hlinkClick r:id="rId4"/>
              </a:rPr>
              <a:t>Paypal Merchant Account</a:t>
            </a:r>
            <a:r>
              <a:rPr lang="en-GB" dirty="0" smtClean="0"/>
              <a:t>.</a:t>
            </a:r>
          </a:p>
          <a:p>
            <a:pPr marL="624078" indent="-514350">
              <a:buFont typeface="+mj-lt"/>
              <a:buAutoNum type="arabicPeriod"/>
            </a:pPr>
            <a:endParaRPr lang="en-GB" dirty="0" smtClean="0"/>
          </a:p>
          <a:p>
            <a:pPr marL="624078" indent="-514350">
              <a:buNone/>
            </a:pPr>
            <a:r>
              <a:rPr lang="en-GB" b="1" dirty="0" smtClean="0"/>
              <a:t>Note: </a:t>
            </a:r>
            <a:r>
              <a:rPr lang="en-GB" dirty="0" smtClean="0"/>
              <a:t>Google Checkout will no longer be supported after November 20, 2013. Google have decided to support Online/Digital sales only using: </a:t>
            </a:r>
            <a:r>
              <a:rPr lang="en-GB" b="1" dirty="0" smtClean="0">
                <a:hlinkClick r:id="rId5"/>
              </a:rPr>
              <a:t>Google Wallet for digital goods API</a:t>
            </a:r>
            <a:r>
              <a:rPr lang="en-GB" b="1" dirty="0" smtClean="0"/>
              <a:t>. Paypal Wins the Google Checkout v’s Paypal for Ground sales (traditional delivered items).</a:t>
            </a:r>
          </a:p>
          <a:p>
            <a:pPr marL="624078" indent="-514350">
              <a:buNone/>
            </a:pPr>
            <a:endParaRPr lang="en-GB" dirty="0" smtClean="0"/>
          </a:p>
          <a:p>
            <a:pPr marL="624078" indent="-514350">
              <a:buNone/>
            </a:pPr>
            <a:endParaRPr lang="en-GB" dirty="0" smtClean="0">
              <a:hlinkClick r:id="rId6"/>
            </a:endParaRPr>
          </a:p>
        </p:txBody>
      </p:sp>
      <p:sp>
        <p:nvSpPr>
          <p:cNvPr id="3" name="Title 2"/>
          <p:cNvSpPr>
            <a:spLocks noGrp="1"/>
          </p:cNvSpPr>
          <p:nvPr>
            <p:ph type="title"/>
          </p:nvPr>
        </p:nvSpPr>
        <p:spPr>
          <a:xfrm>
            <a:off x="1729680" y="274638"/>
            <a:ext cx="8686800" cy="1143000"/>
          </a:xfrm>
        </p:spPr>
        <p:txBody>
          <a:bodyPr>
            <a:normAutofit/>
          </a:bodyPr>
          <a:lstStyle/>
          <a:p>
            <a:r>
              <a:rPr lang="en-GB" u="sng" dirty="0" smtClean="0"/>
              <a:t>Online Shop &amp; Payment Processing </a:t>
            </a:r>
            <a:endParaRPr lang="en-GB" u="sng" dirty="0"/>
          </a:p>
        </p:txBody>
      </p:sp>
    </p:spTree>
    <p:extLst>
      <p:ext uri="{BB962C8B-B14F-4D97-AF65-F5344CB8AC3E}">
        <p14:creationId xmlns:p14="http://schemas.microsoft.com/office/powerpoint/2010/main" val="217623926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e-Business &amp; e-Commerce are often used interchangeably, typically they use the Web at least at one point in their transactions and include many systems such as:</a:t>
            </a:r>
          </a:p>
          <a:p>
            <a:pPr lvl="1"/>
            <a:r>
              <a:rPr lang="en-GB" dirty="0" smtClean="0"/>
              <a:t>Web-site </a:t>
            </a:r>
          </a:p>
          <a:p>
            <a:pPr lvl="1"/>
            <a:r>
              <a:rPr lang="en-GB" dirty="0" smtClean="0"/>
              <a:t>e-Commerce software</a:t>
            </a:r>
          </a:p>
          <a:p>
            <a:pPr lvl="1"/>
            <a:r>
              <a:rPr lang="en-GB" dirty="0" smtClean="0"/>
              <a:t>Mobile-Commerce software</a:t>
            </a:r>
          </a:p>
          <a:p>
            <a:pPr lvl="1"/>
            <a:r>
              <a:rPr lang="en-GB" dirty="0" smtClean="0"/>
              <a:t>ERP Enterprise Resource Planning e-Business system</a:t>
            </a:r>
          </a:p>
          <a:p>
            <a:pPr lvl="1"/>
            <a:r>
              <a:rPr lang="en-GB" dirty="0" smtClean="0"/>
              <a:t>CRM Customer Relationship Management system</a:t>
            </a:r>
          </a:p>
          <a:p>
            <a:pPr lvl="1"/>
            <a:r>
              <a:rPr lang="en-GB" dirty="0" smtClean="0"/>
              <a:t>EFT Electronic funds transfer</a:t>
            </a:r>
          </a:p>
          <a:p>
            <a:pPr lvl="1"/>
            <a:r>
              <a:rPr lang="en-GB" dirty="0" smtClean="0"/>
              <a:t>Social Media systems </a:t>
            </a:r>
          </a:p>
          <a:p>
            <a:pPr lvl="1"/>
            <a:r>
              <a:rPr lang="en-GB" dirty="0" smtClean="0"/>
              <a:t>e-marketing systems</a:t>
            </a:r>
          </a:p>
          <a:p>
            <a:pPr lvl="1"/>
            <a:r>
              <a:rPr lang="en-GB" dirty="0" smtClean="0"/>
              <a:t>Online transaction processing</a:t>
            </a:r>
          </a:p>
          <a:p>
            <a:pPr lvl="1"/>
            <a:r>
              <a:rPr lang="en-GB" dirty="0" smtClean="0"/>
              <a:t>Inventory management systems. Etc...</a:t>
            </a:r>
          </a:p>
        </p:txBody>
      </p:sp>
      <p:sp>
        <p:nvSpPr>
          <p:cNvPr id="3" name="Title 2"/>
          <p:cNvSpPr>
            <a:spLocks noGrp="1"/>
          </p:cNvSpPr>
          <p:nvPr>
            <p:ph type="title"/>
          </p:nvPr>
        </p:nvSpPr>
        <p:spPr/>
        <p:txBody>
          <a:bodyPr/>
          <a:lstStyle/>
          <a:p>
            <a:r>
              <a:rPr lang="en-GB" u="sng" dirty="0" smtClean="0"/>
              <a:t>e-Business / e-Commerce</a:t>
            </a:r>
            <a:endParaRPr lang="en-GB" u="sng" dirty="0"/>
          </a:p>
        </p:txBody>
      </p:sp>
      <p:sp>
        <p:nvSpPr>
          <p:cNvPr id="4" name="TextBox 3"/>
          <p:cNvSpPr txBox="1"/>
          <p:nvPr/>
        </p:nvSpPr>
        <p:spPr>
          <a:xfrm>
            <a:off x="1524000" y="6669940"/>
            <a:ext cx="7668344" cy="215444"/>
          </a:xfrm>
          <a:prstGeom prst="rect">
            <a:avLst/>
          </a:prstGeom>
          <a:noFill/>
        </p:spPr>
        <p:txBody>
          <a:bodyPr wrap="square" rtlCol="0">
            <a:spAutoFit/>
          </a:bodyPr>
          <a:lstStyle/>
          <a:p>
            <a:r>
              <a:rPr lang="en-GB" sz="800" dirty="0"/>
              <a:t>Ref: Based on </a:t>
            </a:r>
            <a:r>
              <a:rPr lang="en-GB" sz="800" dirty="0">
                <a:hlinkClick r:id="rId2"/>
              </a:rPr>
              <a:t>http://en.wikipedia.org/wiki/Electronic_commerce</a:t>
            </a:r>
            <a:r>
              <a:rPr lang="en-GB" sz="800" dirty="0"/>
              <a:t> </a:t>
            </a:r>
            <a:endParaRPr lang="en-GB" sz="800" dirty="0"/>
          </a:p>
        </p:txBody>
      </p:sp>
    </p:spTree>
    <p:extLst>
      <p:ext uri="{BB962C8B-B14F-4D97-AF65-F5344CB8AC3E}">
        <p14:creationId xmlns:p14="http://schemas.microsoft.com/office/powerpoint/2010/main" val="24572167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dirty="0" smtClean="0"/>
              <a:t>Electronic funds transfer (EFT)</a:t>
            </a:r>
            <a:r>
              <a:rPr lang="en-GB" dirty="0" smtClean="0"/>
              <a:t> is the electronic exchange, transfer of money from one account to another through computer-based systems.</a:t>
            </a:r>
          </a:p>
          <a:p>
            <a:r>
              <a:rPr lang="en-GB" dirty="0" smtClean="0"/>
              <a:t>Merchant services providers also offer a number of other tools for businesses — including the physical equipment needed to accept debit and credit cards, such as in-store </a:t>
            </a:r>
            <a:r>
              <a:rPr lang="en-GB" b="1" dirty="0" smtClean="0"/>
              <a:t>point-of-sale swipe terminals</a:t>
            </a:r>
            <a:r>
              <a:rPr lang="en-GB" dirty="0" smtClean="0"/>
              <a:t>, and a number of fraud and security measures.</a:t>
            </a:r>
          </a:p>
          <a:p>
            <a:r>
              <a:rPr lang="en-GB" dirty="0" smtClean="0"/>
              <a:t>The majority of merchant services providers give businesses the option to rent or buy the equipment. Business owners can also purchase the equipment from a source other than the merchant services provider.</a:t>
            </a:r>
            <a:endParaRPr lang="en-GB" dirty="0"/>
          </a:p>
        </p:txBody>
      </p:sp>
      <p:sp>
        <p:nvSpPr>
          <p:cNvPr id="3" name="Title 2"/>
          <p:cNvSpPr>
            <a:spLocks noGrp="1"/>
          </p:cNvSpPr>
          <p:nvPr>
            <p:ph type="title"/>
          </p:nvPr>
        </p:nvSpPr>
        <p:spPr/>
        <p:txBody>
          <a:bodyPr/>
          <a:lstStyle/>
          <a:p>
            <a:r>
              <a:rPr lang="en-GB" u="sng" dirty="0" smtClean="0"/>
              <a:t>EPOS - Electronic Point of Sale</a:t>
            </a:r>
            <a:endParaRPr lang="en-GB" dirty="0"/>
          </a:p>
        </p:txBody>
      </p:sp>
      <p:sp>
        <p:nvSpPr>
          <p:cNvPr id="4" name="TextBox 3"/>
          <p:cNvSpPr txBox="1"/>
          <p:nvPr/>
        </p:nvSpPr>
        <p:spPr>
          <a:xfrm>
            <a:off x="1919536" y="6453336"/>
            <a:ext cx="303288" cy="215444"/>
          </a:xfrm>
          <a:prstGeom prst="rect">
            <a:avLst/>
          </a:prstGeom>
          <a:noFill/>
        </p:spPr>
        <p:txBody>
          <a:bodyPr wrap="none" rtlCol="0">
            <a:spAutoFit/>
          </a:bodyPr>
          <a:lstStyle/>
          <a:p>
            <a:r>
              <a:rPr lang="en-GB" sz="800" dirty="0">
                <a:hlinkClick r:id="rId2"/>
              </a:rPr>
              <a:t>ref</a:t>
            </a:r>
            <a:endParaRPr lang="en-GB" sz="800" dirty="0"/>
          </a:p>
        </p:txBody>
      </p:sp>
    </p:spTree>
    <p:extLst>
      <p:ext uri="{BB962C8B-B14F-4D97-AF65-F5344CB8AC3E}">
        <p14:creationId xmlns:p14="http://schemas.microsoft.com/office/powerpoint/2010/main" val="178789389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EPOS</a:t>
            </a:r>
            <a:r>
              <a:rPr lang="en-GB" dirty="0" smtClean="0"/>
              <a:t> is the place where a retail transaction is completed. It is the point at which a customer makes a payment to the merchant in exchange for goods or services.</a:t>
            </a:r>
          </a:p>
          <a:p>
            <a:r>
              <a:rPr lang="en-GB" dirty="0" smtClean="0"/>
              <a:t>Traditionally the EPOS Point of sale would be at a checkout e.g. In a Supermarket. Today the EPOS can equally be online e.g. Using Paypal.</a:t>
            </a:r>
          </a:p>
        </p:txBody>
      </p:sp>
      <p:sp>
        <p:nvSpPr>
          <p:cNvPr id="3" name="Title 2"/>
          <p:cNvSpPr>
            <a:spLocks noGrp="1"/>
          </p:cNvSpPr>
          <p:nvPr>
            <p:ph type="title"/>
          </p:nvPr>
        </p:nvSpPr>
        <p:spPr/>
        <p:txBody>
          <a:bodyPr/>
          <a:lstStyle/>
          <a:p>
            <a:r>
              <a:rPr lang="en-GB" u="sng" dirty="0" smtClean="0"/>
              <a:t>EPOS - Electronic Point of Sale</a:t>
            </a:r>
            <a:endParaRPr lang="en-GB" u="sng" dirty="0"/>
          </a:p>
        </p:txBody>
      </p:sp>
    </p:spTree>
    <p:extLst>
      <p:ext uri="{BB962C8B-B14F-4D97-AF65-F5344CB8AC3E}">
        <p14:creationId xmlns:p14="http://schemas.microsoft.com/office/powerpoint/2010/main" val="363218749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EPOS</a:t>
            </a:r>
            <a:endParaRPr lang="en-GB" dirty="0"/>
          </a:p>
        </p:txBody>
      </p:sp>
      <p:pic>
        <p:nvPicPr>
          <p:cNvPr id="2050" name="Picture 2" descr="http://www.eposcentre.com/userimages/POS_Complete_Solution.jpg"/>
          <p:cNvPicPr>
            <a:picLocks noChangeAspect="1" noChangeArrowheads="1"/>
          </p:cNvPicPr>
          <p:nvPr/>
        </p:nvPicPr>
        <p:blipFill>
          <a:blip r:embed="rId2" cstate="print"/>
          <a:srcRect/>
          <a:stretch>
            <a:fillRect/>
          </a:stretch>
        </p:blipFill>
        <p:spPr bwMode="auto">
          <a:xfrm>
            <a:off x="2639617" y="1484785"/>
            <a:ext cx="6768753" cy="3912339"/>
          </a:xfrm>
          <a:prstGeom prst="rect">
            <a:avLst/>
          </a:prstGeom>
          <a:noFill/>
        </p:spPr>
      </p:pic>
      <p:sp>
        <p:nvSpPr>
          <p:cNvPr id="5" name="TextBox 4"/>
          <p:cNvSpPr txBox="1"/>
          <p:nvPr/>
        </p:nvSpPr>
        <p:spPr>
          <a:xfrm>
            <a:off x="1741028" y="6453336"/>
            <a:ext cx="303288" cy="215444"/>
          </a:xfrm>
          <a:prstGeom prst="rect">
            <a:avLst/>
          </a:prstGeom>
          <a:noFill/>
        </p:spPr>
        <p:txBody>
          <a:bodyPr wrap="none" rtlCol="0">
            <a:spAutoFit/>
          </a:bodyPr>
          <a:lstStyle/>
          <a:p>
            <a:r>
              <a:rPr lang="en-GB" sz="800" dirty="0">
                <a:hlinkClick r:id="rId3"/>
              </a:rPr>
              <a:t>ref</a:t>
            </a:r>
            <a:endParaRPr lang="en-GB" sz="800" dirty="0"/>
          </a:p>
        </p:txBody>
      </p:sp>
    </p:spTree>
    <p:extLst>
      <p:ext uri="{BB962C8B-B14F-4D97-AF65-F5344CB8AC3E}">
        <p14:creationId xmlns:p14="http://schemas.microsoft.com/office/powerpoint/2010/main" val="290104510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u="sng" dirty="0" smtClean="0"/>
              <a:t>EPOS - Electronic Point of Sale</a:t>
            </a:r>
            <a:endParaRPr lang="en-GB" u="sng" dirty="0"/>
          </a:p>
        </p:txBody>
      </p:sp>
      <p:pic>
        <p:nvPicPr>
          <p:cNvPr id="5" name="Picture 4" descr="epos.png"/>
          <p:cNvPicPr>
            <a:picLocks noChangeAspect="1"/>
          </p:cNvPicPr>
          <p:nvPr/>
        </p:nvPicPr>
        <p:blipFill>
          <a:blip r:embed="rId2" cstate="print"/>
          <a:stretch>
            <a:fillRect/>
          </a:stretch>
        </p:blipFill>
        <p:spPr>
          <a:xfrm>
            <a:off x="2567609" y="1268760"/>
            <a:ext cx="7261571" cy="3744416"/>
          </a:xfrm>
          <a:prstGeom prst="rect">
            <a:avLst/>
          </a:prstGeom>
        </p:spPr>
      </p:pic>
      <p:sp>
        <p:nvSpPr>
          <p:cNvPr id="6" name="TextBox 5"/>
          <p:cNvSpPr txBox="1"/>
          <p:nvPr/>
        </p:nvSpPr>
        <p:spPr>
          <a:xfrm>
            <a:off x="2855640" y="5085184"/>
            <a:ext cx="6552728" cy="1477328"/>
          </a:xfrm>
          <a:prstGeom prst="rect">
            <a:avLst/>
          </a:prstGeom>
          <a:noFill/>
        </p:spPr>
        <p:txBody>
          <a:bodyPr wrap="square" rtlCol="0">
            <a:spAutoFit/>
          </a:bodyPr>
          <a:lstStyle/>
          <a:p>
            <a:r>
              <a:rPr lang="en-GB" b="1" dirty="0"/>
              <a:t>Example UK EPOS systems: </a:t>
            </a:r>
          </a:p>
          <a:p>
            <a:r>
              <a:rPr lang="en-GB" dirty="0">
                <a:hlinkClick r:id="rId3"/>
              </a:rPr>
              <a:t>http://www.i-pos.co.uk (inc. EPOS App for your devices).</a:t>
            </a:r>
          </a:p>
          <a:p>
            <a:r>
              <a:rPr lang="en-GB" dirty="0">
                <a:hlinkClick r:id="rId4"/>
              </a:rPr>
              <a:t>http://www.intelligentretail.co.uk/epos.jsp</a:t>
            </a:r>
            <a:r>
              <a:rPr lang="en-GB" dirty="0"/>
              <a:t> </a:t>
            </a:r>
          </a:p>
          <a:p>
            <a:r>
              <a:rPr lang="en-GB" dirty="0">
                <a:hlinkClick r:id="rId3"/>
              </a:rPr>
              <a:t>http://www.orcus.co.uk</a:t>
            </a:r>
            <a:r>
              <a:rPr lang="en-GB" dirty="0"/>
              <a:t> </a:t>
            </a:r>
          </a:p>
          <a:p>
            <a:r>
              <a:rPr lang="en-GB" dirty="0">
                <a:hlinkClick r:id="rId5"/>
              </a:rPr>
              <a:t>Consolis EPOS for SMEs</a:t>
            </a:r>
            <a:endParaRPr lang="en-GB" dirty="0"/>
          </a:p>
        </p:txBody>
      </p:sp>
    </p:spTree>
    <p:extLst>
      <p:ext uri="{BB962C8B-B14F-4D97-AF65-F5344CB8AC3E}">
        <p14:creationId xmlns:p14="http://schemas.microsoft.com/office/powerpoint/2010/main" val="31757123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The advent of </a:t>
            </a:r>
            <a:r>
              <a:rPr lang="en-GB" b="1" dirty="0" smtClean="0"/>
              <a:t>cloud computing</a:t>
            </a:r>
            <a:r>
              <a:rPr lang="en-GB" dirty="0" smtClean="0"/>
              <a:t> has given birth to EPOS systems to be deployed as </a:t>
            </a:r>
            <a:r>
              <a:rPr lang="en-GB" b="1" dirty="0" smtClean="0"/>
              <a:t>Software as a service</a:t>
            </a:r>
            <a:r>
              <a:rPr lang="en-GB" dirty="0" smtClean="0"/>
              <a:t>, which can be accessed directly from the Internet, using any internet browser on any device including mobile devices such as smart-phones and tablet computers.</a:t>
            </a:r>
          </a:p>
          <a:p>
            <a:r>
              <a:rPr lang="en-GB" b="1" dirty="0" smtClean="0"/>
              <a:t>Cloud Based </a:t>
            </a:r>
            <a:r>
              <a:rPr lang="en-GB" b="1" dirty="0" err="1" smtClean="0"/>
              <a:t>PoS</a:t>
            </a:r>
            <a:r>
              <a:rPr lang="en-GB" b="1" dirty="0" smtClean="0"/>
              <a:t> Solutions</a:t>
            </a:r>
            <a:r>
              <a:rPr lang="en-GB" dirty="0" smtClean="0"/>
              <a:t> allow you to take payments from any location where you have access to the Internet. This has made cloud based </a:t>
            </a:r>
            <a:r>
              <a:rPr lang="en-GB" dirty="0" err="1" smtClean="0"/>
              <a:t>PoS</a:t>
            </a:r>
            <a:r>
              <a:rPr lang="en-GB" dirty="0" smtClean="0"/>
              <a:t> very popular for businesses to use.</a:t>
            </a:r>
          </a:p>
          <a:p>
            <a:r>
              <a:rPr lang="en-GB" dirty="0" smtClean="0"/>
              <a:t>For more information: </a:t>
            </a:r>
            <a:r>
              <a:rPr lang="en-GB" dirty="0" smtClean="0">
                <a:hlinkClick r:id="rId2"/>
              </a:rPr>
              <a:t>click-here</a:t>
            </a:r>
            <a:r>
              <a:rPr lang="en-GB" dirty="0" smtClean="0"/>
              <a:t>.</a:t>
            </a:r>
          </a:p>
          <a:p>
            <a:pPr>
              <a:buNone/>
            </a:pPr>
            <a:endParaRPr lang="en-GB" dirty="0"/>
          </a:p>
        </p:txBody>
      </p:sp>
      <p:sp>
        <p:nvSpPr>
          <p:cNvPr id="3" name="Title 2"/>
          <p:cNvSpPr>
            <a:spLocks noGrp="1"/>
          </p:cNvSpPr>
          <p:nvPr>
            <p:ph type="title"/>
          </p:nvPr>
        </p:nvSpPr>
        <p:spPr/>
        <p:txBody>
          <a:bodyPr/>
          <a:lstStyle/>
          <a:p>
            <a:r>
              <a:rPr lang="en-GB" dirty="0" smtClean="0"/>
              <a:t>Cloud EPOS</a:t>
            </a:r>
            <a:endParaRPr lang="en-GB" dirty="0"/>
          </a:p>
        </p:txBody>
      </p:sp>
    </p:spTree>
    <p:extLst>
      <p:ext uri="{BB962C8B-B14F-4D97-AF65-F5344CB8AC3E}">
        <p14:creationId xmlns:p14="http://schemas.microsoft.com/office/powerpoint/2010/main" val="11652101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19536" y="2348880"/>
            <a:ext cx="8229600" cy="1143000"/>
          </a:xfrm>
        </p:spPr>
        <p:txBody>
          <a:bodyPr/>
          <a:lstStyle/>
          <a:p>
            <a:pPr algn="ctr"/>
            <a:r>
              <a:rPr lang="en-GB" dirty="0" smtClean="0"/>
              <a:t>e-Commerce</a:t>
            </a:r>
            <a:endParaRPr lang="en-GB" dirty="0"/>
          </a:p>
        </p:txBody>
      </p:sp>
      <p:pic>
        <p:nvPicPr>
          <p:cNvPr id="6" name="Picture 2" descr="C:\Users\James Williams\AppData\Local\Microsoft\Windows\Temporary Internet Files\Content.IE5\81VZ3FP9\MC900356509[1].wmf"/>
          <p:cNvPicPr>
            <a:picLocks noChangeAspect="1" noChangeArrowheads="1"/>
          </p:cNvPicPr>
          <p:nvPr/>
        </p:nvPicPr>
        <p:blipFill>
          <a:blip r:embed="rId2" cstate="print"/>
          <a:srcRect/>
          <a:stretch>
            <a:fillRect/>
          </a:stretch>
        </p:blipFill>
        <p:spPr bwMode="auto">
          <a:xfrm>
            <a:off x="8184233" y="4365105"/>
            <a:ext cx="2088243" cy="2305907"/>
          </a:xfrm>
          <a:prstGeom prst="rect">
            <a:avLst/>
          </a:prstGeom>
          <a:noFill/>
        </p:spPr>
      </p:pic>
    </p:spTree>
    <p:extLst>
      <p:ext uri="{BB962C8B-B14F-4D97-AF65-F5344CB8AC3E}">
        <p14:creationId xmlns:p14="http://schemas.microsoft.com/office/powerpoint/2010/main" val="1490882788"/>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E-commerce (electronic commerce or EC) is the </a:t>
            </a:r>
            <a:r>
              <a:rPr lang="en-GB" b="1" dirty="0" smtClean="0"/>
              <a:t>buying and selling </a:t>
            </a:r>
            <a:r>
              <a:rPr lang="en-GB" dirty="0" smtClean="0"/>
              <a:t>of goods and services on the Internet, especially the World Wide Web.</a:t>
            </a:r>
            <a:br>
              <a:rPr lang="en-GB" dirty="0" smtClean="0"/>
            </a:br>
            <a:r>
              <a:rPr lang="en-GB" dirty="0" smtClean="0"/>
              <a:t/>
            </a:r>
            <a:br>
              <a:rPr lang="en-GB" dirty="0" smtClean="0"/>
            </a:br>
            <a:endParaRPr lang="en-GB" dirty="0"/>
          </a:p>
        </p:txBody>
      </p:sp>
      <p:sp>
        <p:nvSpPr>
          <p:cNvPr id="3" name="Title 2"/>
          <p:cNvSpPr>
            <a:spLocks noGrp="1"/>
          </p:cNvSpPr>
          <p:nvPr>
            <p:ph type="title"/>
          </p:nvPr>
        </p:nvSpPr>
        <p:spPr/>
        <p:txBody>
          <a:bodyPr/>
          <a:lstStyle/>
          <a:p>
            <a:r>
              <a:rPr lang="en-GB" u="sng" dirty="0" smtClean="0"/>
              <a:t>E-commerce</a:t>
            </a:r>
            <a:endParaRPr lang="en-GB" u="sng" dirty="0"/>
          </a:p>
        </p:txBody>
      </p:sp>
      <p:pic>
        <p:nvPicPr>
          <p:cNvPr id="5" name="Picture 6" descr="C:\Users\James Williams\AppData\Local\Microsoft\Windows\Temporary Internet Files\Content.IE5\R3AOYA3N\MC900433864[1].png"/>
          <p:cNvPicPr>
            <a:picLocks noChangeAspect="1" noChangeArrowheads="1"/>
          </p:cNvPicPr>
          <p:nvPr/>
        </p:nvPicPr>
        <p:blipFill>
          <a:blip r:embed="rId2" cstate="print"/>
          <a:srcRect/>
          <a:stretch>
            <a:fillRect/>
          </a:stretch>
        </p:blipFill>
        <p:spPr bwMode="auto">
          <a:xfrm>
            <a:off x="3431704" y="3645024"/>
            <a:ext cx="1828572" cy="1828572"/>
          </a:xfrm>
          <a:prstGeom prst="rect">
            <a:avLst/>
          </a:prstGeom>
          <a:noFill/>
        </p:spPr>
      </p:pic>
      <p:pic>
        <p:nvPicPr>
          <p:cNvPr id="6" name="Picture 9" descr="C:\Users\James Williams\AppData\Local\Microsoft\Windows\Temporary Internet Files\Content.IE5\R3AOYA3N\MC900437559[1].wmf"/>
          <p:cNvPicPr>
            <a:picLocks noChangeAspect="1" noChangeArrowheads="1"/>
          </p:cNvPicPr>
          <p:nvPr/>
        </p:nvPicPr>
        <p:blipFill>
          <a:blip r:embed="rId3" cstate="print"/>
          <a:srcRect/>
          <a:stretch>
            <a:fillRect/>
          </a:stretch>
        </p:blipFill>
        <p:spPr bwMode="auto">
          <a:xfrm>
            <a:off x="6744073" y="3933056"/>
            <a:ext cx="1857375" cy="1454150"/>
          </a:xfrm>
          <a:prstGeom prst="rect">
            <a:avLst/>
          </a:prstGeom>
          <a:noFill/>
        </p:spPr>
      </p:pic>
    </p:spTree>
    <p:extLst>
      <p:ext uri="{BB962C8B-B14F-4D97-AF65-F5344CB8AC3E}">
        <p14:creationId xmlns:p14="http://schemas.microsoft.com/office/powerpoint/2010/main" val="149878751"/>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e-business</a:t>
            </a:r>
            <a:r>
              <a:rPr lang="en-GB" dirty="0" smtClean="0"/>
              <a:t>, is the application of information and communication technologies in support of all the activities of business</a:t>
            </a:r>
          </a:p>
          <a:p>
            <a:r>
              <a:rPr lang="en-GB" dirty="0" smtClean="0"/>
              <a:t>Electronic commerce is generally considered to be the </a:t>
            </a:r>
            <a:r>
              <a:rPr lang="en-GB" b="1" dirty="0" smtClean="0"/>
              <a:t>sales aspect of e-business</a:t>
            </a:r>
            <a:r>
              <a:rPr lang="en-GB" dirty="0" smtClean="0"/>
              <a:t>.  It also consists of the exchange of data to facilitate the financing and payment aspects of business transactions.</a:t>
            </a:r>
          </a:p>
          <a:p>
            <a:r>
              <a:rPr lang="en-GB" dirty="0" smtClean="0"/>
              <a:t>E-Business essentially automates all others business processes.</a:t>
            </a:r>
            <a:endParaRPr lang="en-GB" dirty="0"/>
          </a:p>
        </p:txBody>
      </p:sp>
      <p:sp>
        <p:nvSpPr>
          <p:cNvPr id="3" name="Title 2"/>
          <p:cNvSpPr>
            <a:spLocks noGrp="1"/>
          </p:cNvSpPr>
          <p:nvPr>
            <p:ph type="title"/>
          </p:nvPr>
        </p:nvSpPr>
        <p:spPr/>
        <p:txBody>
          <a:bodyPr/>
          <a:lstStyle/>
          <a:p>
            <a:r>
              <a:rPr lang="en-GB" u="sng" dirty="0" smtClean="0"/>
              <a:t>What’s the difference?</a:t>
            </a:r>
            <a:endParaRPr lang="en-GB" u="sng" dirty="0"/>
          </a:p>
        </p:txBody>
      </p:sp>
    </p:spTree>
    <p:extLst>
      <p:ext uri="{BB962C8B-B14F-4D97-AF65-F5344CB8AC3E}">
        <p14:creationId xmlns:p14="http://schemas.microsoft.com/office/powerpoint/2010/main" val="3964306440"/>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Buttons</a:t>
            </a:r>
            <a:endParaRPr lang="en-GB" dirty="0" smtClean="0"/>
          </a:p>
          <a:p>
            <a:endParaRPr lang="en-GB" dirty="0" smtClean="0"/>
          </a:p>
          <a:p>
            <a:r>
              <a:rPr lang="en-GB" dirty="0" smtClean="0">
                <a:hlinkClick r:id="rId3"/>
              </a:rPr>
              <a:t>Paypal Payment Options</a:t>
            </a:r>
            <a:endParaRPr lang="en-GB" dirty="0"/>
          </a:p>
        </p:txBody>
      </p:sp>
      <p:sp>
        <p:nvSpPr>
          <p:cNvPr id="3" name="Title 2"/>
          <p:cNvSpPr>
            <a:spLocks noGrp="1"/>
          </p:cNvSpPr>
          <p:nvPr>
            <p:ph type="title"/>
          </p:nvPr>
        </p:nvSpPr>
        <p:spPr/>
        <p:txBody>
          <a:bodyPr/>
          <a:lstStyle/>
          <a:p>
            <a:r>
              <a:rPr lang="en-GB" u="sng" dirty="0" smtClean="0"/>
              <a:t>E-Commerce Solution: Paypal</a:t>
            </a:r>
            <a:endParaRPr lang="en-GB" u="sng" dirty="0"/>
          </a:p>
        </p:txBody>
      </p:sp>
    </p:spTree>
    <p:extLst>
      <p:ext uri="{BB962C8B-B14F-4D97-AF65-F5344CB8AC3E}">
        <p14:creationId xmlns:p14="http://schemas.microsoft.com/office/powerpoint/2010/main" val="2144245828"/>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marL="0" indent="0">
              <a:buNone/>
            </a:pPr>
            <a:r>
              <a:rPr lang="en-US" dirty="0" smtClean="0"/>
              <a:t>Mobile-commerce allows people to access business information, products and services Anytime and Anywhere.</a:t>
            </a:r>
          </a:p>
        </p:txBody>
      </p:sp>
      <p:sp>
        <p:nvSpPr>
          <p:cNvPr id="2" name="Title 1"/>
          <p:cNvSpPr>
            <a:spLocks noGrp="1"/>
          </p:cNvSpPr>
          <p:nvPr>
            <p:ph type="title"/>
          </p:nvPr>
        </p:nvSpPr>
        <p:spPr/>
        <p:txBody>
          <a:bodyPr>
            <a:normAutofit/>
          </a:bodyPr>
          <a:lstStyle/>
          <a:p>
            <a:r>
              <a:rPr lang="en-US" b="1" u="sng" dirty="0" smtClean="0"/>
              <a:t>Benefits for Businesses</a:t>
            </a:r>
            <a:endParaRPr lang="en-US" b="1" u="sng" dirty="0"/>
          </a:p>
        </p:txBody>
      </p:sp>
      <p:pic>
        <p:nvPicPr>
          <p:cNvPr id="6146" name="Picture 2" descr="C:\Users\James Williams\AppData\Local\Microsoft\Windows\Temporary Internet Files\Content.IE5\S7I2EJ1A\MC900433826[1].png"/>
          <p:cNvPicPr>
            <a:picLocks noChangeAspect="1" noChangeArrowheads="1"/>
          </p:cNvPicPr>
          <p:nvPr/>
        </p:nvPicPr>
        <p:blipFill>
          <a:blip r:embed="rId3" cstate="print"/>
          <a:srcRect/>
          <a:stretch>
            <a:fillRect/>
          </a:stretch>
        </p:blipFill>
        <p:spPr bwMode="auto">
          <a:xfrm>
            <a:off x="6915906" y="3392996"/>
            <a:ext cx="2304256" cy="2304256"/>
          </a:xfrm>
          <a:prstGeom prst="rect">
            <a:avLst/>
          </a:prstGeom>
          <a:noFill/>
        </p:spPr>
      </p:pic>
      <p:pic>
        <p:nvPicPr>
          <p:cNvPr id="6148" name="Picture 4" descr="C:\Users\James Williams\AppData\Local\Microsoft\Windows\Temporary Internet Files\Content.IE5\R3AOYA3N\MP900449087[1].jpg"/>
          <p:cNvPicPr>
            <a:picLocks noChangeAspect="1" noChangeArrowheads="1"/>
          </p:cNvPicPr>
          <p:nvPr/>
        </p:nvPicPr>
        <p:blipFill>
          <a:blip r:embed="rId4" cstate="print"/>
          <a:srcRect l="2212" t="8227" b="3331"/>
          <a:stretch>
            <a:fillRect/>
          </a:stretch>
        </p:blipFill>
        <p:spPr bwMode="auto">
          <a:xfrm>
            <a:off x="2855641" y="2996952"/>
            <a:ext cx="3183929" cy="3096344"/>
          </a:xfrm>
          <a:prstGeom prst="rect">
            <a:avLst/>
          </a:prstGeom>
          <a:noFill/>
        </p:spPr>
      </p:pic>
    </p:spTree>
    <p:extLst>
      <p:ext uri="{BB962C8B-B14F-4D97-AF65-F5344CB8AC3E}">
        <p14:creationId xmlns:p14="http://schemas.microsoft.com/office/powerpoint/2010/main" val="3834237334"/>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49152" y="1556792"/>
            <a:ext cx="9011344" cy="5013176"/>
          </a:xfrm>
        </p:spPr>
        <p:txBody>
          <a:bodyPr>
            <a:normAutofit/>
          </a:bodyPr>
          <a:lstStyle/>
          <a:p>
            <a:r>
              <a:rPr lang="en-GB" dirty="0" smtClean="0"/>
              <a:t>Businesses Today need ‘</a:t>
            </a:r>
            <a:r>
              <a:rPr lang="en-GB" b="1" dirty="0" smtClean="0"/>
              <a:t>Responsive</a:t>
            </a:r>
            <a:r>
              <a:rPr lang="en-GB" dirty="0" smtClean="0"/>
              <a:t>’ websites.</a:t>
            </a:r>
          </a:p>
          <a:p>
            <a:pPr lvl="1"/>
            <a:r>
              <a:rPr lang="en-GB" dirty="0" smtClean="0"/>
              <a:t>More info: Video overview: </a:t>
            </a:r>
            <a:r>
              <a:rPr lang="en-GB" dirty="0" smtClean="0">
                <a:hlinkClick r:id="rId3"/>
              </a:rPr>
              <a:t>Mobile Sites</a:t>
            </a:r>
            <a:r>
              <a:rPr lang="en-GB" dirty="0" smtClean="0"/>
              <a:t>.</a:t>
            </a:r>
          </a:p>
          <a:p>
            <a:endParaRPr lang="en-GB" dirty="0" smtClean="0"/>
          </a:p>
          <a:p>
            <a:r>
              <a:rPr lang="en-GB" dirty="0" smtClean="0"/>
              <a:t>Note: </a:t>
            </a:r>
            <a:r>
              <a:rPr lang="en-GB" dirty="0" smtClean="0">
                <a:hlinkClick r:id="rId4"/>
              </a:rPr>
              <a:t>Wordpress.com</a:t>
            </a:r>
            <a:r>
              <a:rPr lang="en-GB" dirty="0" smtClean="0"/>
              <a:t> automatically creates a Mobile version of your site for you. And there is an </a:t>
            </a:r>
            <a:r>
              <a:rPr lang="en-GB" dirty="0" smtClean="0">
                <a:hlinkClick r:id="rId5"/>
              </a:rPr>
              <a:t>Admin_App </a:t>
            </a:r>
            <a:r>
              <a:rPr lang="en-GB" dirty="0" smtClean="0"/>
              <a:t>for your phone.</a:t>
            </a:r>
          </a:p>
        </p:txBody>
      </p:sp>
      <p:sp>
        <p:nvSpPr>
          <p:cNvPr id="3" name="Title 2"/>
          <p:cNvSpPr>
            <a:spLocks noGrp="1"/>
          </p:cNvSpPr>
          <p:nvPr>
            <p:ph type="title"/>
          </p:nvPr>
        </p:nvSpPr>
        <p:spPr/>
        <p:txBody>
          <a:bodyPr>
            <a:normAutofit/>
          </a:bodyPr>
          <a:lstStyle/>
          <a:p>
            <a:r>
              <a:rPr lang="en-GB" u="sng" dirty="0" smtClean="0"/>
              <a:t>Mobile website:</a:t>
            </a:r>
            <a:endParaRPr lang="en-GB" u="sng" dirty="0"/>
          </a:p>
        </p:txBody>
      </p:sp>
      <p:pic>
        <p:nvPicPr>
          <p:cNvPr id="4" name="Picture 2" descr="C:\Users\James Williams\AppData\Local\Microsoft\Windows\Temporary Internet Files\Content.IE5\334DQBRT\MC900434383[1].wmf"/>
          <p:cNvPicPr>
            <a:picLocks noChangeAspect="1" noChangeArrowheads="1"/>
          </p:cNvPicPr>
          <p:nvPr/>
        </p:nvPicPr>
        <p:blipFill>
          <a:blip r:embed="rId6" cstate="print"/>
          <a:srcRect/>
          <a:stretch>
            <a:fillRect/>
          </a:stretch>
        </p:blipFill>
        <p:spPr bwMode="auto">
          <a:xfrm>
            <a:off x="7824193" y="4437113"/>
            <a:ext cx="1857375" cy="1895475"/>
          </a:xfrm>
          <a:prstGeom prst="rect">
            <a:avLst/>
          </a:prstGeom>
          <a:noFill/>
        </p:spPr>
      </p:pic>
    </p:spTree>
    <p:extLst>
      <p:ext uri="{BB962C8B-B14F-4D97-AF65-F5344CB8AC3E}">
        <p14:creationId xmlns:p14="http://schemas.microsoft.com/office/powerpoint/2010/main" val="739840381"/>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981200" y="404664"/>
            <a:ext cx="8229600" cy="1143000"/>
          </a:xfrm>
        </p:spPr>
        <p:txBody>
          <a:bodyPr>
            <a:normAutofit fontScale="90000"/>
          </a:bodyPr>
          <a:lstStyle/>
          <a:p>
            <a:r>
              <a:rPr lang="en-GB" u="sng" dirty="0" smtClean="0"/>
              <a:t>Or Create a Mobile version of an existing website:</a:t>
            </a:r>
            <a:endParaRPr lang="en-GB" u="sng" dirty="0"/>
          </a:p>
        </p:txBody>
      </p:sp>
      <p:sp>
        <p:nvSpPr>
          <p:cNvPr id="4" name="TextBox 3"/>
          <p:cNvSpPr txBox="1"/>
          <p:nvPr/>
        </p:nvSpPr>
        <p:spPr>
          <a:xfrm>
            <a:off x="2063552" y="1844824"/>
            <a:ext cx="7992888" cy="2308324"/>
          </a:xfrm>
          <a:prstGeom prst="rect">
            <a:avLst/>
          </a:prstGeom>
          <a:noFill/>
        </p:spPr>
        <p:txBody>
          <a:bodyPr wrap="square" rtlCol="0">
            <a:spAutoFit/>
          </a:bodyPr>
          <a:lstStyle/>
          <a:p>
            <a:pPr>
              <a:buFont typeface="Arial" pitchFamily="34" charset="0"/>
              <a:buChar char="•"/>
            </a:pPr>
            <a:r>
              <a:rPr lang="en-GB" sz="2400" dirty="0"/>
              <a:t> Here is a list of on-line solutions that will create a mobile friendly version of an existing website, </a:t>
            </a:r>
            <a:r>
              <a:rPr lang="en-GB" sz="2400" dirty="0">
                <a:hlinkClick r:id="rId2"/>
              </a:rPr>
              <a:t>click here</a:t>
            </a:r>
            <a:r>
              <a:rPr lang="en-GB" sz="2400" dirty="0"/>
              <a:t>. </a:t>
            </a:r>
          </a:p>
          <a:p>
            <a:pPr>
              <a:buFont typeface="Arial" pitchFamily="34" charset="0"/>
              <a:buChar char="•"/>
            </a:pPr>
            <a:endParaRPr lang="en-GB" sz="2400" dirty="0"/>
          </a:p>
          <a:p>
            <a:pPr>
              <a:buFont typeface="Arial" pitchFamily="34" charset="0"/>
              <a:buChar char="•"/>
            </a:pPr>
            <a:r>
              <a:rPr lang="en-GB" sz="2400" dirty="0"/>
              <a:t> For a Video overview </a:t>
            </a:r>
            <a:r>
              <a:rPr lang="en-GB" sz="2400" dirty="0">
                <a:hlinkClick r:id="rId3"/>
              </a:rPr>
              <a:t>click-here</a:t>
            </a:r>
            <a:r>
              <a:rPr lang="en-GB" sz="2400" dirty="0"/>
              <a:t>.</a:t>
            </a:r>
          </a:p>
          <a:p>
            <a:endParaRPr lang="en-GB" sz="2400" dirty="0"/>
          </a:p>
          <a:p>
            <a:endParaRPr lang="en-GB" sz="2400" dirty="0"/>
          </a:p>
        </p:txBody>
      </p:sp>
    </p:spTree>
    <p:extLst>
      <p:ext uri="{BB962C8B-B14F-4D97-AF65-F5344CB8AC3E}">
        <p14:creationId xmlns:p14="http://schemas.microsoft.com/office/powerpoint/2010/main" val="972518403"/>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Gamification</a:t>
            </a:r>
            <a:endParaRPr lang="en-GB" dirty="0"/>
          </a:p>
        </p:txBody>
      </p:sp>
      <p:sp>
        <p:nvSpPr>
          <p:cNvPr id="3" name="Content Placeholder 2"/>
          <p:cNvSpPr>
            <a:spLocks noGrp="1"/>
          </p:cNvSpPr>
          <p:nvPr>
            <p:ph idx="1"/>
          </p:nvPr>
        </p:nvSpPr>
        <p:spPr/>
        <p:txBody>
          <a:bodyPr/>
          <a:lstStyle/>
          <a:p>
            <a:r>
              <a:rPr lang="en-GB" dirty="0" smtClean="0"/>
              <a:t>More information.</a:t>
            </a:r>
            <a:endParaRPr lang="en-GB" dirty="0"/>
          </a:p>
        </p:txBody>
      </p:sp>
      <p:sp>
        <p:nvSpPr>
          <p:cNvPr id="4" name="Slide Number Placeholder 3"/>
          <p:cNvSpPr>
            <a:spLocks noGrp="1"/>
          </p:cNvSpPr>
          <p:nvPr>
            <p:ph type="sldNum" sz="quarter" idx="12"/>
          </p:nvPr>
        </p:nvSpPr>
        <p:spPr/>
        <p:txBody>
          <a:bodyPr/>
          <a:lstStyle/>
          <a:p>
            <a:fld id="{DF71DEDE-164B-4B67-86F1-7BCA420C84CD}" type="slidenum">
              <a:rPr lang="en-US" altLang="en-US" smtClean="0"/>
              <a:pPr/>
              <a:t>28</a:t>
            </a:fld>
            <a:endParaRPr lang="en-US" altLang="en-US"/>
          </a:p>
        </p:txBody>
      </p:sp>
    </p:spTree>
    <p:extLst>
      <p:ext uri="{BB962C8B-B14F-4D97-AF65-F5344CB8AC3E}">
        <p14:creationId xmlns:p14="http://schemas.microsoft.com/office/powerpoint/2010/main" val="351923016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According to a </a:t>
            </a:r>
            <a:r>
              <a:rPr lang="en-GB" dirty="0" err="1" smtClean="0"/>
              <a:t>a</a:t>
            </a:r>
            <a:r>
              <a:rPr lang="en-GB" dirty="0" smtClean="0"/>
              <a:t> recent </a:t>
            </a:r>
            <a:r>
              <a:rPr lang="en-GB" dirty="0" smtClean="0">
                <a:hlinkClick r:id="rId2" tooltip="Gartner Gamification Report 2011"/>
              </a:rPr>
              <a:t>Gartner Research Report</a:t>
            </a:r>
            <a:r>
              <a:rPr lang="en-GB" dirty="0" smtClean="0"/>
              <a:t> it is estimated that by 2015, more than 50 percent of organizations will </a:t>
            </a:r>
            <a:r>
              <a:rPr lang="en-GB" dirty="0" err="1" smtClean="0">
                <a:hlinkClick r:id="rId3" tooltip="Gamify"/>
              </a:rPr>
              <a:t>gamify</a:t>
            </a:r>
            <a:r>
              <a:rPr lang="en-GB" dirty="0" smtClean="0"/>
              <a:t> those processes. (</a:t>
            </a:r>
            <a:r>
              <a:rPr lang="en-GB" dirty="0" smtClean="0">
                <a:hlinkClick r:id="rId4"/>
              </a:rPr>
              <a:t>1</a:t>
            </a:r>
            <a:r>
              <a:rPr lang="en-GB" dirty="0" smtClean="0"/>
              <a:t>) </a:t>
            </a:r>
            <a:r>
              <a:rPr lang="en-GB" sz="1200" dirty="0"/>
              <a:t>gamification.org</a:t>
            </a:r>
          </a:p>
          <a:p>
            <a:r>
              <a:rPr lang="en-GB" dirty="0" smtClean="0"/>
              <a:t>M2 Research reports that </a:t>
            </a:r>
            <a:r>
              <a:rPr lang="en-GB" dirty="0" err="1" smtClean="0"/>
              <a:t>gamification</a:t>
            </a:r>
            <a:r>
              <a:rPr lang="en-GB" dirty="0" smtClean="0"/>
              <a:t> will be a </a:t>
            </a:r>
            <a:r>
              <a:rPr lang="en-GB" dirty="0" smtClean="0">
                <a:hlinkClick r:id="rId5"/>
              </a:rPr>
              <a:t>$2.8B industry by 2016</a:t>
            </a:r>
            <a:r>
              <a:rPr lang="en-GB" dirty="0" smtClean="0"/>
              <a:t>.</a:t>
            </a:r>
            <a:endParaRPr lang="en-GB" dirty="0"/>
          </a:p>
        </p:txBody>
      </p:sp>
      <p:sp>
        <p:nvSpPr>
          <p:cNvPr id="3" name="Title 2"/>
          <p:cNvSpPr>
            <a:spLocks noGrp="1"/>
          </p:cNvSpPr>
          <p:nvPr>
            <p:ph type="title"/>
          </p:nvPr>
        </p:nvSpPr>
        <p:spPr/>
        <p:txBody>
          <a:bodyPr/>
          <a:lstStyle/>
          <a:p>
            <a:r>
              <a:rPr lang="en-GB" dirty="0" err="1" smtClean="0"/>
              <a:t>Gamification</a:t>
            </a:r>
            <a:endParaRPr lang="en-GB" dirty="0"/>
          </a:p>
        </p:txBody>
      </p:sp>
    </p:spTree>
    <p:extLst>
      <p:ext uri="{BB962C8B-B14F-4D97-AF65-F5344CB8AC3E}">
        <p14:creationId xmlns:p14="http://schemas.microsoft.com/office/powerpoint/2010/main" val="2973616023"/>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hlinkClick r:id="rId2"/>
              </a:rPr>
              <a:t>Game timeline</a:t>
            </a:r>
            <a:r>
              <a:rPr lang="en-GB" dirty="0" smtClean="0"/>
              <a:t>: e.g. 3000BC </a:t>
            </a:r>
            <a:r>
              <a:rPr lang="en-GB" b="1" dirty="0" smtClean="0"/>
              <a:t>Royal Game of Ur</a:t>
            </a:r>
            <a:r>
              <a:rPr lang="en-GB" dirty="0" smtClean="0"/>
              <a:t> oldest complete set of gaming equipment ever found.</a:t>
            </a:r>
          </a:p>
          <a:p>
            <a:r>
              <a:rPr lang="en-GB" dirty="0" smtClean="0"/>
              <a:t>Electronic </a:t>
            </a:r>
            <a:r>
              <a:rPr lang="en-GB" b="1" dirty="0" smtClean="0">
                <a:hlinkClick r:id="rId3"/>
              </a:rPr>
              <a:t>Video Game timeline</a:t>
            </a:r>
            <a:r>
              <a:rPr lang="en-GB" dirty="0" smtClean="0"/>
              <a:t>.</a:t>
            </a:r>
          </a:p>
          <a:p>
            <a:endParaRPr lang="en-GB" dirty="0"/>
          </a:p>
        </p:txBody>
      </p:sp>
      <p:sp>
        <p:nvSpPr>
          <p:cNvPr id="3" name="Title 2"/>
          <p:cNvSpPr>
            <a:spLocks noGrp="1"/>
          </p:cNvSpPr>
          <p:nvPr>
            <p:ph type="title"/>
          </p:nvPr>
        </p:nvSpPr>
        <p:spPr/>
        <p:txBody>
          <a:bodyPr/>
          <a:lstStyle/>
          <a:p>
            <a:r>
              <a:rPr lang="en-GB" dirty="0" smtClean="0"/>
              <a:t>BG info: Games Timelines</a:t>
            </a:r>
            <a:endParaRPr lang="en-GB" dirty="0"/>
          </a:p>
        </p:txBody>
      </p:sp>
      <p:pic>
        <p:nvPicPr>
          <p:cNvPr id="4" name="Picture 2" descr="C:\Users\James Williams\AppData\Local\Microsoft\Windows\Temporary Internet Files\Content.IE5\81VZ3FP9\MC900434797[1].png"/>
          <p:cNvPicPr>
            <a:picLocks noChangeAspect="1" noChangeArrowheads="1"/>
          </p:cNvPicPr>
          <p:nvPr/>
        </p:nvPicPr>
        <p:blipFill>
          <a:blip r:embed="rId4" cstate="print"/>
          <a:srcRect/>
          <a:stretch>
            <a:fillRect/>
          </a:stretch>
        </p:blipFill>
        <p:spPr bwMode="auto">
          <a:xfrm>
            <a:off x="5181714" y="3977481"/>
            <a:ext cx="1828572" cy="1828572"/>
          </a:xfrm>
          <a:prstGeom prst="rect">
            <a:avLst/>
          </a:prstGeom>
          <a:noFill/>
        </p:spPr>
      </p:pic>
    </p:spTree>
    <p:extLst>
      <p:ext uri="{BB962C8B-B14F-4D97-AF65-F5344CB8AC3E}">
        <p14:creationId xmlns:p14="http://schemas.microsoft.com/office/powerpoint/2010/main" val="1656632152"/>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a:t>The video game industry (formally referred to as </a:t>
            </a:r>
            <a:r>
              <a:rPr lang="en-GB" sz="2400" b="1" dirty="0"/>
              <a:t>interactive entertainment</a:t>
            </a:r>
            <a:r>
              <a:rPr lang="en-GB" sz="2400" dirty="0"/>
              <a:t>) is the economic sector involved with the </a:t>
            </a:r>
            <a:r>
              <a:rPr lang="en-GB" sz="2400" b="1" dirty="0"/>
              <a:t>development</a:t>
            </a:r>
            <a:r>
              <a:rPr lang="en-GB" sz="2400" dirty="0"/>
              <a:t>, </a:t>
            </a:r>
            <a:r>
              <a:rPr lang="en-GB" sz="2400" b="1" dirty="0"/>
              <a:t>marketing</a:t>
            </a:r>
            <a:r>
              <a:rPr lang="en-GB" sz="2400" dirty="0"/>
              <a:t> and </a:t>
            </a:r>
            <a:r>
              <a:rPr lang="en-GB" sz="2400" b="1" dirty="0"/>
              <a:t>sale</a:t>
            </a:r>
            <a:r>
              <a:rPr lang="en-GB" sz="2400" dirty="0"/>
              <a:t> of video and computer games. It encompasses dozens of job disciplines and employs thousands of people worldwide. (1)</a:t>
            </a:r>
          </a:p>
          <a:p>
            <a:pPr>
              <a:buNone/>
            </a:pPr>
            <a:endParaRPr lang="en-GB" sz="2400" dirty="0"/>
          </a:p>
          <a:p>
            <a:r>
              <a:rPr lang="en-GB" sz="2400" dirty="0"/>
              <a:t>The UK video games industry is the largest in Europe and the UK is a world class location for game development. (2) </a:t>
            </a:r>
            <a:r>
              <a:rPr lang="en-GB" sz="1000" dirty="0">
                <a:hlinkClick r:id="rId2"/>
              </a:rPr>
              <a:t>more info</a:t>
            </a:r>
            <a:endParaRPr lang="en-GB" sz="1000" dirty="0"/>
          </a:p>
        </p:txBody>
      </p:sp>
      <p:sp>
        <p:nvSpPr>
          <p:cNvPr id="3" name="Title 2"/>
          <p:cNvSpPr>
            <a:spLocks noGrp="1"/>
          </p:cNvSpPr>
          <p:nvPr>
            <p:ph type="title"/>
          </p:nvPr>
        </p:nvSpPr>
        <p:spPr/>
        <p:txBody>
          <a:bodyPr/>
          <a:lstStyle/>
          <a:p>
            <a:r>
              <a:rPr lang="en-GB" dirty="0" smtClean="0"/>
              <a:t>Video Game industry</a:t>
            </a:r>
            <a:endParaRPr lang="en-GB" dirty="0"/>
          </a:p>
        </p:txBody>
      </p:sp>
      <p:sp>
        <p:nvSpPr>
          <p:cNvPr id="5" name="TextBox 4"/>
          <p:cNvSpPr txBox="1"/>
          <p:nvPr/>
        </p:nvSpPr>
        <p:spPr>
          <a:xfrm>
            <a:off x="1559496" y="6309321"/>
            <a:ext cx="8568952" cy="400110"/>
          </a:xfrm>
          <a:prstGeom prst="rect">
            <a:avLst/>
          </a:prstGeom>
          <a:noFill/>
        </p:spPr>
        <p:txBody>
          <a:bodyPr wrap="square" rtlCol="0">
            <a:spAutoFit/>
          </a:bodyPr>
          <a:lstStyle/>
          <a:p>
            <a:pPr marL="228600" indent="-228600">
              <a:buAutoNum type="arabicParenBoth"/>
            </a:pPr>
            <a:r>
              <a:rPr lang="en-GB" sz="1000" dirty="0" err="1"/>
              <a:t>Zackariasson</a:t>
            </a:r>
            <a:r>
              <a:rPr lang="en-GB" sz="1000" dirty="0"/>
              <a:t>, P. and Wilson, T.L. eds. (2012). </a:t>
            </a:r>
            <a:r>
              <a:rPr lang="en-GB" sz="1000" i="1" dirty="0"/>
              <a:t>The Video Game Industry: Formation, Present State, and Future</a:t>
            </a:r>
            <a:r>
              <a:rPr lang="en-GB" sz="1000" dirty="0"/>
              <a:t>. New York: </a:t>
            </a:r>
            <a:r>
              <a:rPr lang="en-GB" sz="1000" dirty="0" err="1"/>
              <a:t>Routledge</a:t>
            </a:r>
            <a:endParaRPr lang="en-GB" sz="1000" dirty="0"/>
          </a:p>
          <a:p>
            <a:pPr marL="228600" indent="-228600">
              <a:buAutoNum type="arabicParenBoth"/>
            </a:pPr>
            <a:r>
              <a:rPr lang="en-GB" sz="1000" dirty="0"/>
              <a:t>http://www.tiga.org/about-us-and-uk-games/uk-video-games-industry</a:t>
            </a:r>
            <a:endParaRPr lang="en-GB" sz="1000" dirty="0"/>
          </a:p>
        </p:txBody>
      </p:sp>
    </p:spTree>
    <p:extLst>
      <p:ext uri="{BB962C8B-B14F-4D97-AF65-F5344CB8AC3E}">
        <p14:creationId xmlns:p14="http://schemas.microsoft.com/office/powerpoint/2010/main" val="110898282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Video game consoles</a:t>
            </a:r>
          </a:p>
          <a:p>
            <a:r>
              <a:rPr lang="en-GB" dirty="0" smtClean="0"/>
              <a:t>Game software</a:t>
            </a:r>
          </a:p>
          <a:p>
            <a:r>
              <a:rPr lang="en-GB" dirty="0" smtClean="0"/>
              <a:t>Handheld devices</a:t>
            </a:r>
          </a:p>
          <a:p>
            <a:r>
              <a:rPr lang="en-GB" dirty="0" smtClean="0"/>
              <a:t>Mobile games and </a:t>
            </a:r>
          </a:p>
          <a:p>
            <a:r>
              <a:rPr lang="en-GB" dirty="0" smtClean="0"/>
              <a:t>Online games.  </a:t>
            </a:r>
          </a:p>
          <a:p>
            <a:endParaRPr lang="en-GB" dirty="0"/>
          </a:p>
        </p:txBody>
      </p:sp>
      <p:sp>
        <p:nvSpPr>
          <p:cNvPr id="3" name="Title 2"/>
          <p:cNvSpPr>
            <a:spLocks noGrp="1"/>
          </p:cNvSpPr>
          <p:nvPr>
            <p:ph type="title"/>
          </p:nvPr>
        </p:nvSpPr>
        <p:spPr/>
        <p:txBody>
          <a:bodyPr/>
          <a:lstStyle/>
          <a:p>
            <a:r>
              <a:rPr lang="en-GB" dirty="0" smtClean="0"/>
              <a:t>The Economic Sector includes</a:t>
            </a:r>
            <a:endParaRPr lang="en-GB" dirty="0"/>
          </a:p>
        </p:txBody>
      </p:sp>
      <p:pic>
        <p:nvPicPr>
          <p:cNvPr id="3074" name="Picture 2" descr="C:\Users\James Williams\AppData\Local\Microsoft\Windows\Temporary Internet Files\Content.IE5\334DQBRT\MC900083017[1].wmf"/>
          <p:cNvPicPr>
            <a:picLocks noChangeAspect="1" noChangeArrowheads="1"/>
          </p:cNvPicPr>
          <p:nvPr/>
        </p:nvPicPr>
        <p:blipFill>
          <a:blip r:embed="rId2" cstate="print"/>
          <a:srcRect/>
          <a:stretch>
            <a:fillRect/>
          </a:stretch>
        </p:blipFill>
        <p:spPr bwMode="auto">
          <a:xfrm>
            <a:off x="6744072" y="3356992"/>
            <a:ext cx="1783994" cy="1841602"/>
          </a:xfrm>
          <a:prstGeom prst="rect">
            <a:avLst/>
          </a:prstGeom>
          <a:noFill/>
        </p:spPr>
      </p:pic>
    </p:spTree>
    <p:extLst>
      <p:ext uri="{BB962C8B-B14F-4D97-AF65-F5344CB8AC3E}">
        <p14:creationId xmlns:p14="http://schemas.microsoft.com/office/powerpoint/2010/main" val="3937265731"/>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gaming industry has been growing exponentially in recent years. The growth is currently expected to continue into the future.</a:t>
            </a:r>
          </a:p>
          <a:p>
            <a:r>
              <a:rPr lang="en-GB" dirty="0" smtClean="0"/>
              <a:t>Online and mobile games are the </a:t>
            </a:r>
            <a:r>
              <a:rPr lang="en-GB" dirty="0" smtClean="0">
                <a:hlinkClick r:id="rId2"/>
              </a:rPr>
              <a:t>fastest growing segments</a:t>
            </a:r>
            <a:r>
              <a:rPr lang="en-GB" dirty="0" smtClean="0"/>
              <a:t>.</a:t>
            </a:r>
          </a:p>
          <a:p>
            <a:r>
              <a:rPr lang="en-GB" dirty="0" smtClean="0"/>
              <a:t>Video Game hardware and software sales have been </a:t>
            </a:r>
            <a:r>
              <a:rPr lang="en-GB" dirty="0" smtClean="0">
                <a:hlinkClick r:id="rId3"/>
              </a:rPr>
              <a:t>decreasing</a:t>
            </a:r>
            <a:r>
              <a:rPr lang="en-GB" dirty="0" smtClean="0"/>
              <a:t>.</a:t>
            </a:r>
          </a:p>
        </p:txBody>
      </p:sp>
      <p:sp>
        <p:nvSpPr>
          <p:cNvPr id="3" name="Title 2"/>
          <p:cNvSpPr>
            <a:spLocks noGrp="1"/>
          </p:cNvSpPr>
          <p:nvPr>
            <p:ph type="title"/>
          </p:nvPr>
        </p:nvSpPr>
        <p:spPr/>
        <p:txBody>
          <a:bodyPr/>
          <a:lstStyle/>
          <a:p>
            <a:r>
              <a:rPr lang="en-GB" dirty="0" smtClean="0"/>
              <a:t>Gaming industry</a:t>
            </a:r>
            <a:endParaRPr lang="en-GB" dirty="0"/>
          </a:p>
        </p:txBody>
      </p:sp>
      <p:pic>
        <p:nvPicPr>
          <p:cNvPr id="2052" name="Picture 4" descr="C:\Users\James Williams\AppData\Local\Microsoft\Windows\Temporary Internet Files\Content.IE5\81VZ3FP9\MC900439837[1].png"/>
          <p:cNvPicPr>
            <a:picLocks noChangeAspect="1" noChangeArrowheads="1"/>
          </p:cNvPicPr>
          <p:nvPr/>
        </p:nvPicPr>
        <p:blipFill>
          <a:blip r:embed="rId4" cstate="print"/>
          <a:srcRect/>
          <a:stretch>
            <a:fillRect/>
          </a:stretch>
        </p:blipFill>
        <p:spPr bwMode="auto">
          <a:xfrm>
            <a:off x="7678256" y="4924082"/>
            <a:ext cx="2090152" cy="1756792"/>
          </a:xfrm>
          <a:prstGeom prst="rect">
            <a:avLst/>
          </a:prstGeom>
          <a:noFill/>
        </p:spPr>
      </p:pic>
    </p:spTree>
    <p:extLst>
      <p:ext uri="{BB962C8B-B14F-4D97-AF65-F5344CB8AC3E}">
        <p14:creationId xmlns:p14="http://schemas.microsoft.com/office/powerpoint/2010/main" val="2649133923"/>
      </p:ext>
    </p:extLst>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In 2010 the Industry received $25 Billion in revenue.</a:t>
            </a:r>
          </a:p>
          <a:p>
            <a:r>
              <a:rPr lang="en-GB" dirty="0" smtClean="0"/>
              <a:t>“Move over, Hollywood. Step aside, frozen pizza industry. </a:t>
            </a:r>
            <a:r>
              <a:rPr lang="en-GB" b="1" dirty="0" smtClean="0"/>
              <a:t>Video Games (including Mobile) are the big earner on the block</a:t>
            </a:r>
            <a:r>
              <a:rPr lang="en-GB" dirty="0" smtClean="0"/>
              <a:t>, a forecast report from technology advisory firm Gartner Inc. suggests. Gartner says video games will pull in $74 billion this year alone (2011) and are projected to rake in a staggering $115 billion a year by 2015, thanks in large part to mobile gaming.” (1)</a:t>
            </a:r>
            <a:endParaRPr lang="en-GB" dirty="0"/>
          </a:p>
        </p:txBody>
      </p:sp>
      <p:sp>
        <p:nvSpPr>
          <p:cNvPr id="3" name="Title 2"/>
          <p:cNvSpPr>
            <a:spLocks noGrp="1"/>
          </p:cNvSpPr>
          <p:nvPr>
            <p:ph type="title"/>
          </p:nvPr>
        </p:nvSpPr>
        <p:spPr/>
        <p:txBody>
          <a:bodyPr/>
          <a:lstStyle/>
          <a:p>
            <a:r>
              <a:rPr lang="en-GB" dirty="0" smtClean="0"/>
              <a:t>Gaming industry</a:t>
            </a:r>
            <a:endParaRPr lang="en-GB" dirty="0"/>
          </a:p>
        </p:txBody>
      </p:sp>
      <p:sp>
        <p:nvSpPr>
          <p:cNvPr id="6" name="TextBox 5"/>
          <p:cNvSpPr txBox="1"/>
          <p:nvPr/>
        </p:nvSpPr>
        <p:spPr>
          <a:xfrm>
            <a:off x="1559496" y="6567156"/>
            <a:ext cx="8964488" cy="246221"/>
          </a:xfrm>
          <a:prstGeom prst="rect">
            <a:avLst/>
          </a:prstGeom>
          <a:noFill/>
        </p:spPr>
        <p:txBody>
          <a:bodyPr wrap="square" rtlCol="0">
            <a:spAutoFit/>
          </a:bodyPr>
          <a:lstStyle/>
          <a:p>
            <a:r>
              <a:rPr lang="en-GB" sz="1000" dirty="0"/>
              <a:t>(1) </a:t>
            </a:r>
            <a:r>
              <a:rPr lang="en-GB" sz="1000" dirty="0">
                <a:hlinkClick r:id="rId2"/>
              </a:rPr>
              <a:t>http://www.joystiq.com/2011/07/05/report-game-industry-worth-74-billion-in-2011/</a:t>
            </a:r>
            <a:r>
              <a:rPr lang="en-GB" sz="1000" dirty="0"/>
              <a:t> </a:t>
            </a:r>
            <a:endParaRPr lang="en-GB" sz="1000" dirty="0"/>
          </a:p>
        </p:txBody>
      </p:sp>
    </p:spTree>
    <p:extLst>
      <p:ext uri="{BB962C8B-B14F-4D97-AF65-F5344CB8AC3E}">
        <p14:creationId xmlns:p14="http://schemas.microsoft.com/office/powerpoint/2010/main" val="2395353665"/>
      </p:ext>
    </p:extLst>
  </p:cSld>
  <p:clrMapOvr>
    <a:masterClrMapping/>
  </p:clrMapOvr>
  <p:transition/>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"As the popularity of </a:t>
            </a:r>
            <a:r>
              <a:rPr lang="en-GB" b="1" dirty="0" smtClean="0"/>
              <a:t>smartphones</a:t>
            </a:r>
            <a:r>
              <a:rPr lang="en-GB" dirty="0" smtClean="0"/>
              <a:t> and </a:t>
            </a:r>
            <a:r>
              <a:rPr lang="en-GB" b="1" dirty="0" smtClean="0"/>
              <a:t>tablets</a:t>
            </a:r>
            <a:r>
              <a:rPr lang="en-GB" dirty="0" smtClean="0"/>
              <a:t> continues to expand, gaming will remain a key component in the use of these devices," said principal research analyst </a:t>
            </a:r>
            <a:r>
              <a:rPr lang="en-GB" dirty="0" err="1" smtClean="0"/>
              <a:t>Tuong</a:t>
            </a:r>
            <a:r>
              <a:rPr lang="en-GB" dirty="0" smtClean="0"/>
              <a:t> Nguyen. </a:t>
            </a:r>
          </a:p>
        </p:txBody>
      </p:sp>
      <p:sp>
        <p:nvSpPr>
          <p:cNvPr id="3" name="Title 2"/>
          <p:cNvSpPr>
            <a:spLocks noGrp="1"/>
          </p:cNvSpPr>
          <p:nvPr>
            <p:ph type="title"/>
          </p:nvPr>
        </p:nvSpPr>
        <p:spPr/>
        <p:txBody>
          <a:bodyPr/>
          <a:lstStyle/>
          <a:p>
            <a:r>
              <a:rPr lang="en-GB" dirty="0" smtClean="0"/>
              <a:t>Gaming industry</a:t>
            </a:r>
            <a:endParaRPr lang="en-GB" dirty="0"/>
          </a:p>
        </p:txBody>
      </p:sp>
      <p:pic>
        <p:nvPicPr>
          <p:cNvPr id="7" name="Picture 4" descr="C:\Users\James Williams\AppData\Local\Microsoft\Windows\Temporary Internet Files\Content.IE5\R3AOYA3N\MC900433826[1].png"/>
          <p:cNvPicPr>
            <a:picLocks noChangeAspect="1" noChangeArrowheads="1"/>
          </p:cNvPicPr>
          <p:nvPr/>
        </p:nvPicPr>
        <p:blipFill>
          <a:blip r:embed="rId2" cstate="print"/>
          <a:srcRect/>
          <a:stretch>
            <a:fillRect/>
          </a:stretch>
        </p:blipFill>
        <p:spPr bwMode="auto">
          <a:xfrm>
            <a:off x="6672064" y="3861048"/>
            <a:ext cx="1828572" cy="1828572"/>
          </a:xfrm>
          <a:prstGeom prst="rect">
            <a:avLst/>
          </a:prstGeom>
          <a:noFill/>
        </p:spPr>
      </p:pic>
      <p:sp>
        <p:nvSpPr>
          <p:cNvPr id="8" name="TextBox 7"/>
          <p:cNvSpPr txBox="1"/>
          <p:nvPr/>
        </p:nvSpPr>
        <p:spPr>
          <a:xfrm>
            <a:off x="1559496" y="6567156"/>
            <a:ext cx="8964488" cy="246221"/>
          </a:xfrm>
          <a:prstGeom prst="rect">
            <a:avLst/>
          </a:prstGeom>
          <a:noFill/>
        </p:spPr>
        <p:txBody>
          <a:bodyPr wrap="square" rtlCol="0">
            <a:spAutoFit/>
          </a:bodyPr>
          <a:lstStyle/>
          <a:p>
            <a:r>
              <a:rPr lang="en-GB" sz="1000" dirty="0"/>
              <a:t>(1) </a:t>
            </a:r>
            <a:r>
              <a:rPr lang="en-GB" sz="1000" dirty="0">
                <a:hlinkClick r:id="rId3"/>
              </a:rPr>
              <a:t>http://www.joystiq.com/2011/07/05/report-game-industry-worth-74-billion-in-2011/</a:t>
            </a:r>
            <a:r>
              <a:rPr lang="en-GB" sz="1000" dirty="0"/>
              <a:t> </a:t>
            </a:r>
            <a:endParaRPr lang="en-GB" sz="1000" dirty="0"/>
          </a:p>
        </p:txBody>
      </p:sp>
    </p:spTree>
    <p:extLst>
      <p:ext uri="{BB962C8B-B14F-4D97-AF65-F5344CB8AC3E}">
        <p14:creationId xmlns:p14="http://schemas.microsoft.com/office/powerpoint/2010/main" val="2537345904"/>
      </p:ext>
    </p:extLst>
  </p:cSld>
  <p:clrMapOvr>
    <a:masterClrMapping/>
  </p:clrMapOvr>
  <p:transition/>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0" y="1196752"/>
            <a:ext cx="9144000" cy="5116024"/>
          </a:xfrm>
        </p:spPr>
        <p:txBody>
          <a:bodyPr>
            <a:normAutofit fontScale="70000" lnSpcReduction="20000"/>
          </a:bodyPr>
          <a:lstStyle/>
          <a:p>
            <a:r>
              <a:rPr lang="en-GB" dirty="0" smtClean="0"/>
              <a:t>Game producers can charge to purchase a game e.g. Retail from stores or online from digital stores such as iTunes or Google Play to download.</a:t>
            </a:r>
          </a:p>
          <a:p>
            <a:r>
              <a:rPr lang="en-GB" dirty="0" smtClean="0"/>
              <a:t>Next, you can also purchase in-game items or Virtual currency to purchase  in-game items e.g. </a:t>
            </a:r>
            <a:r>
              <a:rPr lang="en-GB" dirty="0" smtClean="0">
                <a:hlinkClick r:id="rId2"/>
              </a:rPr>
              <a:t>Ncoins</a:t>
            </a:r>
            <a:r>
              <a:rPr lang="en-GB" dirty="0" smtClean="0"/>
              <a:t>.</a:t>
            </a:r>
          </a:p>
          <a:p>
            <a:r>
              <a:rPr lang="en-GB" dirty="0" smtClean="0"/>
              <a:t>You can also pay to play the Game on-line e.g. MMO. Essentially you pay to play the game on the Game producers Server.</a:t>
            </a:r>
          </a:p>
          <a:p>
            <a:r>
              <a:rPr lang="en-GB" dirty="0" smtClean="0"/>
              <a:t>Video Game Publishers have been publishing more Games online in addition to or instead of traditional CD Video Games. You simply download the </a:t>
            </a:r>
            <a:r>
              <a:rPr lang="en-GB" dirty="0" smtClean="0">
                <a:hlinkClick r:id="rId3"/>
              </a:rPr>
              <a:t>client application </a:t>
            </a:r>
            <a:r>
              <a:rPr lang="en-GB" dirty="0" smtClean="0"/>
              <a:t>and away you go ;-). E.g. MMO or MMOGs </a:t>
            </a:r>
            <a:r>
              <a:rPr lang="en-GB" b="1" dirty="0" smtClean="0"/>
              <a:t>Massively Multiplayer Online game</a:t>
            </a:r>
            <a:r>
              <a:rPr lang="en-GB" dirty="0" smtClean="0"/>
              <a:t> or the massively multiplayer online role-playing games (MMORPG) e.g. </a:t>
            </a:r>
            <a:r>
              <a:rPr lang="en-GB" dirty="0" err="1" smtClean="0"/>
              <a:t>WoW</a:t>
            </a:r>
            <a:r>
              <a:rPr lang="en-GB" dirty="0" smtClean="0"/>
              <a:t> World of </a:t>
            </a:r>
            <a:r>
              <a:rPr lang="en-GB" dirty="0" err="1" smtClean="0"/>
              <a:t>WarCraft</a:t>
            </a:r>
            <a:r>
              <a:rPr lang="en-GB" dirty="0" smtClean="0"/>
              <a:t> or </a:t>
            </a:r>
            <a:r>
              <a:rPr lang="en-GB" b="1" dirty="0" err="1" smtClean="0"/>
              <a:t>Aion</a:t>
            </a:r>
            <a:r>
              <a:rPr lang="en-GB" b="1" dirty="0" smtClean="0"/>
              <a:t> Ascension </a:t>
            </a:r>
            <a:r>
              <a:rPr lang="en-GB" dirty="0" smtClean="0"/>
              <a:t>(Now Free to play) have been very popular. </a:t>
            </a:r>
          </a:p>
          <a:p>
            <a:r>
              <a:rPr lang="en-GB" dirty="0" smtClean="0"/>
              <a:t>With improving technology MMOGs can now also be played from a handheld device smart-phone or tablet.</a:t>
            </a:r>
          </a:p>
          <a:p>
            <a:r>
              <a:rPr lang="en-GB" dirty="0" smtClean="0"/>
              <a:t>Each On-line Game will have it’s own website, Social Community and e-Commerce Store selling Game upgrade items and Branded merchandise. Items are also sold on e.g. Amazon etc... Example: </a:t>
            </a:r>
            <a:r>
              <a:rPr lang="en-GB" dirty="0" smtClean="0">
                <a:hlinkClick r:id="rId4"/>
              </a:rPr>
              <a:t>Plants </a:t>
            </a:r>
            <a:r>
              <a:rPr lang="en-GB" dirty="0" err="1" smtClean="0">
                <a:hlinkClick r:id="rId4"/>
              </a:rPr>
              <a:t>v’s</a:t>
            </a:r>
            <a:r>
              <a:rPr lang="en-GB" dirty="0" smtClean="0">
                <a:hlinkClick r:id="rId4"/>
              </a:rPr>
              <a:t> Zombies store</a:t>
            </a:r>
            <a:r>
              <a:rPr lang="en-GB" dirty="0" smtClean="0"/>
              <a:t>.</a:t>
            </a:r>
          </a:p>
          <a:p>
            <a:r>
              <a:rPr lang="en-GB" dirty="0" err="1" smtClean="0"/>
              <a:t>Bg</a:t>
            </a:r>
            <a:r>
              <a:rPr lang="en-GB" dirty="0" smtClean="0"/>
              <a:t>: Example Game Business Model: </a:t>
            </a:r>
            <a:r>
              <a:rPr lang="en-GB" dirty="0" smtClean="0">
                <a:hlinkClick r:id="rId5"/>
              </a:rPr>
              <a:t>WildStar</a:t>
            </a:r>
            <a:r>
              <a:rPr lang="en-GB" dirty="0" smtClean="0"/>
              <a:t>.</a:t>
            </a:r>
          </a:p>
          <a:p>
            <a:r>
              <a:rPr lang="en-GB" dirty="0" smtClean="0"/>
              <a:t>For more information please </a:t>
            </a:r>
            <a:r>
              <a:rPr lang="en-GB" dirty="0" smtClean="0">
                <a:hlinkClick r:id="rId6"/>
              </a:rPr>
              <a:t>click-here</a:t>
            </a:r>
            <a:r>
              <a:rPr lang="en-GB" dirty="0" smtClean="0"/>
              <a:t>.</a:t>
            </a:r>
          </a:p>
        </p:txBody>
      </p:sp>
      <p:sp>
        <p:nvSpPr>
          <p:cNvPr id="3" name="Title 2"/>
          <p:cNvSpPr>
            <a:spLocks noGrp="1"/>
          </p:cNvSpPr>
          <p:nvPr>
            <p:ph type="title"/>
          </p:nvPr>
        </p:nvSpPr>
        <p:spPr/>
        <p:txBody>
          <a:bodyPr>
            <a:normAutofit/>
          </a:bodyPr>
          <a:lstStyle/>
          <a:p>
            <a:r>
              <a:rPr lang="en-GB" dirty="0" smtClean="0"/>
              <a:t>Video Game E-Commerce</a:t>
            </a:r>
            <a:endParaRPr lang="en-GB" dirty="0"/>
          </a:p>
        </p:txBody>
      </p:sp>
    </p:spTree>
    <p:extLst>
      <p:ext uri="{BB962C8B-B14F-4D97-AF65-F5344CB8AC3E}">
        <p14:creationId xmlns:p14="http://schemas.microsoft.com/office/powerpoint/2010/main" val="1114556074"/>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err="1" smtClean="0"/>
              <a:t>Aion</a:t>
            </a:r>
            <a:r>
              <a:rPr lang="en-GB" dirty="0" smtClean="0"/>
              <a:t> Ascension was created by </a:t>
            </a:r>
            <a:r>
              <a:rPr lang="en-GB" b="1" dirty="0" smtClean="0"/>
              <a:t>NCSOFT</a:t>
            </a:r>
            <a:r>
              <a:rPr lang="en-GB" dirty="0" smtClean="0"/>
              <a:t> a South Korea-based online, video and mobile game development company est. In 1997.</a:t>
            </a:r>
          </a:p>
          <a:p>
            <a:r>
              <a:rPr lang="en-GB" dirty="0" smtClean="0"/>
              <a:t>In February 2012, AION has been switched from a </a:t>
            </a:r>
            <a:r>
              <a:rPr lang="en-GB" b="1" dirty="0" smtClean="0"/>
              <a:t>subscription-based-system</a:t>
            </a:r>
            <a:r>
              <a:rPr lang="en-GB" dirty="0" smtClean="0"/>
              <a:t> to the </a:t>
            </a:r>
            <a:r>
              <a:rPr lang="en-GB" b="1" dirty="0" smtClean="0"/>
              <a:t>free-to-play model</a:t>
            </a:r>
            <a:r>
              <a:rPr lang="en-GB" dirty="0" smtClean="0"/>
              <a:t>. </a:t>
            </a:r>
            <a:r>
              <a:rPr lang="en-GB" sz="900" dirty="0"/>
              <a:t>(1)</a:t>
            </a:r>
          </a:p>
          <a:p>
            <a:r>
              <a:rPr lang="en-GB" dirty="0" smtClean="0"/>
              <a:t>This switch spares your wallet from the start: there are no monthly charges or costs for registration and the game client.</a:t>
            </a:r>
          </a:p>
          <a:p>
            <a:r>
              <a:rPr lang="en-GB" dirty="0" smtClean="0"/>
              <a:t>For new players there are only a few limitations, that concern trading and chat amongst others. </a:t>
            </a:r>
          </a:p>
          <a:p>
            <a:r>
              <a:rPr lang="en-GB" dirty="0" smtClean="0"/>
              <a:t>You can always upgrade your account and enjoy AION in its full extent: with a </a:t>
            </a:r>
            <a:r>
              <a:rPr lang="en-GB" dirty="0" smtClean="0">
                <a:hlinkClick r:id="rId3"/>
              </a:rPr>
              <a:t>Gold Pack</a:t>
            </a:r>
            <a:r>
              <a:rPr lang="en-GB" dirty="0" smtClean="0"/>
              <a:t> (9.99 pm) you unlock full functionality.</a:t>
            </a:r>
            <a:endParaRPr lang="en-GB" dirty="0"/>
          </a:p>
        </p:txBody>
      </p:sp>
      <p:sp>
        <p:nvSpPr>
          <p:cNvPr id="3" name="Title 2"/>
          <p:cNvSpPr>
            <a:spLocks noGrp="1"/>
          </p:cNvSpPr>
          <p:nvPr>
            <p:ph type="title"/>
          </p:nvPr>
        </p:nvSpPr>
        <p:spPr/>
        <p:txBody>
          <a:bodyPr/>
          <a:lstStyle/>
          <a:p>
            <a:r>
              <a:rPr lang="en-GB" dirty="0" smtClean="0"/>
              <a:t>MMO: </a:t>
            </a:r>
            <a:r>
              <a:rPr lang="en-GB" dirty="0" err="1" smtClean="0"/>
              <a:t>Aion</a:t>
            </a:r>
            <a:r>
              <a:rPr lang="en-GB" dirty="0" smtClean="0"/>
              <a:t> Ascension</a:t>
            </a:r>
            <a:endParaRPr lang="en-GB" dirty="0"/>
          </a:p>
        </p:txBody>
      </p:sp>
      <p:sp>
        <p:nvSpPr>
          <p:cNvPr id="4" name="TextBox 3"/>
          <p:cNvSpPr txBox="1"/>
          <p:nvPr/>
        </p:nvSpPr>
        <p:spPr>
          <a:xfrm>
            <a:off x="1775521" y="6669360"/>
            <a:ext cx="4280339" cy="215444"/>
          </a:xfrm>
          <a:prstGeom prst="rect">
            <a:avLst/>
          </a:prstGeom>
          <a:noFill/>
        </p:spPr>
        <p:txBody>
          <a:bodyPr wrap="none" rtlCol="0">
            <a:spAutoFit/>
          </a:bodyPr>
          <a:lstStyle/>
          <a:p>
            <a:r>
              <a:rPr lang="en-GB" sz="800" dirty="0"/>
              <a:t>(1) </a:t>
            </a:r>
            <a:r>
              <a:rPr lang="en-GB" sz="800" dirty="0">
                <a:hlinkClick r:id="rId4"/>
              </a:rPr>
              <a:t>http://en.aion.gameforge.com/website/free2play/;jsessionid=187664f9848c08e8f2e22fcf63fd</a:t>
            </a:r>
            <a:r>
              <a:rPr lang="en-GB" sz="800" dirty="0"/>
              <a:t> </a:t>
            </a:r>
            <a:endParaRPr lang="en-GB" sz="800" dirty="0"/>
          </a:p>
        </p:txBody>
      </p:sp>
    </p:spTree>
    <p:extLst>
      <p:ext uri="{BB962C8B-B14F-4D97-AF65-F5344CB8AC3E}">
        <p14:creationId xmlns:p14="http://schemas.microsoft.com/office/powerpoint/2010/main" val="357104907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Other examples include </a:t>
            </a:r>
            <a:r>
              <a:rPr lang="en-GB" b="1" dirty="0" smtClean="0"/>
              <a:t>Xbox Live Gold </a:t>
            </a:r>
            <a:r>
              <a:rPr lang="en-GB" dirty="0" smtClean="0"/>
              <a:t>e.g. 12 month subscription </a:t>
            </a:r>
            <a:r>
              <a:rPr lang="en-GB" dirty="0" smtClean="0">
                <a:hlinkClick r:id="rId2"/>
              </a:rPr>
              <a:t>£38.99</a:t>
            </a:r>
            <a:r>
              <a:rPr lang="en-GB" dirty="0" smtClean="0"/>
              <a:t>.</a:t>
            </a:r>
          </a:p>
        </p:txBody>
      </p:sp>
      <p:sp>
        <p:nvSpPr>
          <p:cNvPr id="3" name="Title 2"/>
          <p:cNvSpPr>
            <a:spLocks noGrp="1"/>
          </p:cNvSpPr>
          <p:nvPr>
            <p:ph type="title"/>
          </p:nvPr>
        </p:nvSpPr>
        <p:spPr/>
        <p:txBody>
          <a:bodyPr/>
          <a:lstStyle/>
          <a:p>
            <a:r>
              <a:rPr lang="en-GB" dirty="0" smtClean="0"/>
              <a:t>Online Game Subscriptions</a:t>
            </a:r>
            <a:endParaRPr lang="en-GB" dirty="0"/>
          </a:p>
        </p:txBody>
      </p:sp>
    </p:spTree>
    <p:extLst>
      <p:ext uri="{BB962C8B-B14F-4D97-AF65-F5344CB8AC3E}">
        <p14:creationId xmlns:p14="http://schemas.microsoft.com/office/powerpoint/2010/main" val="3484888251"/>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dirty="0" smtClean="0"/>
              <a:t>Mobile games </a:t>
            </a:r>
            <a:r>
              <a:rPr lang="en-GB" dirty="0" smtClean="0"/>
              <a:t>are the most downloaded application category across most application stores. </a:t>
            </a:r>
          </a:p>
          <a:p>
            <a:r>
              <a:rPr lang="en-GB" dirty="0" smtClean="0"/>
              <a:t>Mobile gaming will continue to thrive as more consumers expand their use of new and innovative portable devices. </a:t>
            </a:r>
            <a:r>
              <a:rPr lang="en-GB" sz="1300" dirty="0"/>
              <a:t>(1)</a:t>
            </a:r>
          </a:p>
          <a:p>
            <a:endParaRPr lang="en-GB" dirty="0" smtClean="0"/>
          </a:p>
          <a:p>
            <a:endParaRPr lang="en-GB" dirty="0" smtClean="0"/>
          </a:p>
          <a:p>
            <a:endParaRPr lang="en-GB" dirty="0" smtClean="0"/>
          </a:p>
          <a:p>
            <a:endParaRPr lang="en-GB" dirty="0" smtClean="0"/>
          </a:p>
          <a:p>
            <a:endParaRPr lang="en-GB" dirty="0" smtClean="0"/>
          </a:p>
          <a:p>
            <a:r>
              <a:rPr lang="en-GB" sz="1200" dirty="0"/>
              <a:t>Full market report: </a:t>
            </a:r>
            <a:r>
              <a:rPr lang="en-GB" sz="1200" dirty="0">
                <a:hlinkClick r:id="rId2"/>
              </a:rPr>
              <a:t>Market Trends: Gaming Ecosystem</a:t>
            </a:r>
            <a:endParaRPr lang="en-GB" sz="1200" dirty="0"/>
          </a:p>
          <a:p>
            <a:endParaRPr lang="en-GB" dirty="0"/>
          </a:p>
        </p:txBody>
      </p:sp>
      <p:sp>
        <p:nvSpPr>
          <p:cNvPr id="3" name="Title 2"/>
          <p:cNvSpPr>
            <a:spLocks noGrp="1"/>
          </p:cNvSpPr>
          <p:nvPr>
            <p:ph type="title"/>
          </p:nvPr>
        </p:nvSpPr>
        <p:spPr/>
        <p:txBody>
          <a:bodyPr/>
          <a:lstStyle/>
          <a:p>
            <a:r>
              <a:rPr lang="en-GB" dirty="0" smtClean="0"/>
              <a:t>Mobile Gaming industry</a:t>
            </a:r>
            <a:endParaRPr lang="en-GB" dirty="0"/>
          </a:p>
        </p:txBody>
      </p:sp>
      <p:pic>
        <p:nvPicPr>
          <p:cNvPr id="7170" name="Picture 2" descr="C:\Users\James Williams\AppData\Local\Microsoft\Windows\Temporary Internet Files\Content.IE5\334DQBRT\MC900441334[1].png"/>
          <p:cNvPicPr>
            <a:picLocks noChangeAspect="1" noChangeArrowheads="1"/>
          </p:cNvPicPr>
          <p:nvPr/>
        </p:nvPicPr>
        <p:blipFill>
          <a:blip r:embed="rId3" cstate="print"/>
          <a:srcRect/>
          <a:stretch>
            <a:fillRect/>
          </a:stretch>
        </p:blipFill>
        <p:spPr bwMode="auto">
          <a:xfrm>
            <a:off x="6240016" y="3140968"/>
            <a:ext cx="2743200" cy="2743200"/>
          </a:xfrm>
          <a:prstGeom prst="rect">
            <a:avLst/>
          </a:prstGeom>
          <a:noFill/>
        </p:spPr>
      </p:pic>
      <p:sp>
        <p:nvSpPr>
          <p:cNvPr id="6" name="TextBox 5"/>
          <p:cNvSpPr txBox="1"/>
          <p:nvPr/>
        </p:nvSpPr>
        <p:spPr>
          <a:xfrm>
            <a:off x="1559496" y="6567156"/>
            <a:ext cx="8964488" cy="246221"/>
          </a:xfrm>
          <a:prstGeom prst="rect">
            <a:avLst/>
          </a:prstGeom>
          <a:noFill/>
        </p:spPr>
        <p:txBody>
          <a:bodyPr wrap="square" rtlCol="0">
            <a:spAutoFit/>
          </a:bodyPr>
          <a:lstStyle/>
          <a:p>
            <a:r>
              <a:rPr lang="en-GB" sz="1000" dirty="0"/>
              <a:t>(1) </a:t>
            </a:r>
            <a:r>
              <a:rPr lang="en-GB" sz="1000" dirty="0">
                <a:hlinkClick r:id="rId4"/>
              </a:rPr>
              <a:t>http://www.joystiq.com/2011/07/05/report-game-industry-worth-74-billion-in-2011/</a:t>
            </a:r>
            <a:r>
              <a:rPr lang="en-GB" sz="1000" dirty="0"/>
              <a:t> </a:t>
            </a:r>
            <a:endParaRPr lang="en-GB" sz="1000" dirty="0"/>
          </a:p>
        </p:txBody>
      </p:sp>
    </p:spTree>
    <p:extLst>
      <p:ext uri="{BB962C8B-B14F-4D97-AF65-F5344CB8AC3E}">
        <p14:creationId xmlns:p14="http://schemas.microsoft.com/office/powerpoint/2010/main" val="3368400039"/>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Today’s Computers owe many advancements and innovations to the game industry:</a:t>
            </a:r>
          </a:p>
          <a:p>
            <a:pPr lvl="1"/>
            <a:r>
              <a:rPr lang="en-GB" dirty="0" smtClean="0"/>
              <a:t>sound cards</a:t>
            </a:r>
          </a:p>
          <a:p>
            <a:pPr lvl="1"/>
            <a:r>
              <a:rPr lang="en-GB" dirty="0" smtClean="0"/>
              <a:t>graphics cards</a:t>
            </a:r>
          </a:p>
          <a:p>
            <a:pPr lvl="1"/>
            <a:r>
              <a:rPr lang="en-GB" dirty="0" smtClean="0"/>
              <a:t>3D graphic accelerators</a:t>
            </a:r>
          </a:p>
          <a:p>
            <a:pPr lvl="1"/>
            <a:r>
              <a:rPr lang="en-GB" dirty="0" smtClean="0"/>
              <a:t>CD and DVD drives </a:t>
            </a:r>
          </a:p>
          <a:p>
            <a:pPr lvl="1"/>
            <a:endParaRPr lang="en-GB" dirty="0" smtClean="0"/>
          </a:p>
          <a:p>
            <a:r>
              <a:rPr lang="en-GB" dirty="0" smtClean="0"/>
              <a:t>Are a few of the enhancements that make computers what they are today.</a:t>
            </a:r>
          </a:p>
        </p:txBody>
      </p:sp>
      <p:sp>
        <p:nvSpPr>
          <p:cNvPr id="3" name="Title 2"/>
          <p:cNvSpPr>
            <a:spLocks noGrp="1"/>
          </p:cNvSpPr>
          <p:nvPr>
            <p:ph type="title"/>
          </p:nvPr>
        </p:nvSpPr>
        <p:spPr/>
        <p:txBody>
          <a:bodyPr>
            <a:normAutofit/>
          </a:bodyPr>
          <a:lstStyle/>
          <a:p>
            <a:r>
              <a:rPr lang="en-GB" dirty="0" smtClean="0"/>
              <a:t>Fun &amp; Games: Evolution of Computing</a:t>
            </a:r>
            <a:endParaRPr lang="en-GB" dirty="0"/>
          </a:p>
        </p:txBody>
      </p:sp>
      <p:pic>
        <p:nvPicPr>
          <p:cNvPr id="8195" name="Picture 3" descr="C:\Users\James Williams\AppData\Local\Microsoft\Windows\Temporary Internet Files\Content.IE5\R3AOYA3N\MC900391652[1].wmf"/>
          <p:cNvPicPr>
            <a:picLocks noChangeAspect="1" noChangeArrowheads="1"/>
          </p:cNvPicPr>
          <p:nvPr/>
        </p:nvPicPr>
        <p:blipFill>
          <a:blip r:embed="rId2" cstate="print"/>
          <a:srcRect/>
          <a:stretch>
            <a:fillRect/>
          </a:stretch>
        </p:blipFill>
        <p:spPr bwMode="auto">
          <a:xfrm>
            <a:off x="7941882" y="2556228"/>
            <a:ext cx="1805940" cy="1824228"/>
          </a:xfrm>
          <a:prstGeom prst="rect">
            <a:avLst/>
          </a:prstGeom>
          <a:noFill/>
        </p:spPr>
      </p:pic>
    </p:spTree>
    <p:extLst>
      <p:ext uri="{BB962C8B-B14F-4D97-AF65-F5344CB8AC3E}">
        <p14:creationId xmlns:p14="http://schemas.microsoft.com/office/powerpoint/2010/main" val="3975183642"/>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Modern games </a:t>
            </a:r>
            <a:r>
              <a:rPr lang="en-GB" dirty="0" smtClean="0"/>
              <a:t>are among the most demanding of applications on PC resources.</a:t>
            </a:r>
          </a:p>
          <a:p>
            <a:r>
              <a:rPr lang="en-GB" b="1" dirty="0" smtClean="0"/>
              <a:t>Many gamers </a:t>
            </a:r>
            <a:r>
              <a:rPr lang="en-GB" dirty="0" smtClean="0"/>
              <a:t>require the most high-powered computers.</a:t>
            </a:r>
          </a:p>
          <a:p>
            <a:r>
              <a:rPr lang="en-GB" dirty="0" smtClean="0"/>
              <a:t>Thus, </a:t>
            </a:r>
            <a:r>
              <a:rPr lang="en-GB" b="1" dirty="0" smtClean="0"/>
              <a:t>CPU development </a:t>
            </a:r>
            <a:r>
              <a:rPr lang="en-GB" dirty="0" smtClean="0"/>
              <a:t>is partly due to this industry </a:t>
            </a:r>
            <a:r>
              <a:rPr lang="en-GB" dirty="0" err="1" smtClean="0"/>
              <a:t>whos</a:t>
            </a:r>
            <a:r>
              <a:rPr lang="en-GB" dirty="0" smtClean="0"/>
              <a:t> games demand faster processors than business or personal applications.</a:t>
            </a:r>
            <a:endParaRPr lang="en-GB" dirty="0"/>
          </a:p>
        </p:txBody>
      </p:sp>
      <p:sp>
        <p:nvSpPr>
          <p:cNvPr id="3" name="Title 2"/>
          <p:cNvSpPr>
            <a:spLocks noGrp="1"/>
          </p:cNvSpPr>
          <p:nvPr>
            <p:ph type="title"/>
          </p:nvPr>
        </p:nvSpPr>
        <p:spPr/>
        <p:txBody>
          <a:bodyPr/>
          <a:lstStyle/>
          <a:p>
            <a:r>
              <a:rPr lang="en-GB" dirty="0" smtClean="0"/>
              <a:t>Evolution of Computing</a:t>
            </a:r>
            <a:endParaRPr lang="en-GB" dirty="0"/>
          </a:p>
        </p:txBody>
      </p:sp>
      <p:pic>
        <p:nvPicPr>
          <p:cNvPr id="1027" name="Picture 3" descr="C:\Users\Pamela\AppData\Local\Microsoft\Windows\Temporary Internet Files\Content.IE5\57BTOVYG\MC900312456[1].wmf"/>
          <p:cNvPicPr>
            <a:picLocks noChangeAspect="1" noChangeArrowheads="1"/>
          </p:cNvPicPr>
          <p:nvPr/>
        </p:nvPicPr>
        <p:blipFill>
          <a:blip r:embed="rId2" cstate="print"/>
          <a:srcRect/>
          <a:stretch>
            <a:fillRect/>
          </a:stretch>
        </p:blipFill>
        <p:spPr bwMode="auto">
          <a:xfrm>
            <a:off x="8366473" y="4953000"/>
            <a:ext cx="1007853" cy="1371204"/>
          </a:xfrm>
          <a:prstGeom prst="rect">
            <a:avLst/>
          </a:prstGeom>
          <a:noFill/>
        </p:spPr>
      </p:pic>
    </p:spTree>
    <p:extLst>
      <p:ext uri="{BB962C8B-B14F-4D97-AF65-F5344CB8AC3E}">
        <p14:creationId xmlns:p14="http://schemas.microsoft.com/office/powerpoint/2010/main" val="2565547360"/>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31504" y="1196753"/>
            <a:ext cx="8784976" cy="4525963"/>
          </a:xfrm>
        </p:spPr>
        <p:txBody>
          <a:bodyPr/>
          <a:lstStyle/>
          <a:p>
            <a:r>
              <a:rPr lang="en-GB" dirty="0" smtClean="0"/>
              <a:t>Free-to-play can be used as a response to reduce </a:t>
            </a:r>
            <a:r>
              <a:rPr lang="en-GB" b="1" dirty="0" smtClean="0"/>
              <a:t>piracy </a:t>
            </a:r>
            <a:r>
              <a:rPr lang="en-GB" dirty="0" smtClean="0"/>
              <a:t>(game copying). Limited version of the game can be downloaded only.</a:t>
            </a:r>
          </a:p>
          <a:p>
            <a:r>
              <a:rPr lang="en-GB" dirty="0" smtClean="0"/>
              <a:t>In September 2012, all but two of the 50 </a:t>
            </a:r>
            <a:r>
              <a:rPr lang="en-GB" b="1" dirty="0" smtClean="0"/>
              <a:t>highest-grossing Apps </a:t>
            </a:r>
            <a:r>
              <a:rPr lang="en-GB" dirty="0" smtClean="0"/>
              <a:t>in the Games section of Apple's iTunes App Store supported </a:t>
            </a:r>
            <a:r>
              <a:rPr lang="en-GB" b="1" dirty="0" smtClean="0"/>
              <a:t>in-app purchases</a:t>
            </a:r>
            <a:r>
              <a:rPr lang="en-GB" dirty="0" smtClean="0"/>
              <a:t>.</a:t>
            </a:r>
          </a:p>
          <a:p>
            <a:r>
              <a:rPr lang="en-GB" b="1" dirty="0" smtClean="0"/>
              <a:t>In-App purchases </a:t>
            </a:r>
            <a:r>
              <a:rPr lang="en-GB" dirty="0" smtClean="0"/>
              <a:t>is</a:t>
            </a:r>
            <a:r>
              <a:rPr lang="en-GB" i="1" dirty="0" smtClean="0"/>
              <a:t> </a:t>
            </a:r>
            <a:r>
              <a:rPr lang="en-GB" dirty="0" smtClean="0"/>
              <a:t>a very substantial revenue stream for Game developers.</a:t>
            </a:r>
            <a:endParaRPr lang="en-GB" dirty="0"/>
          </a:p>
        </p:txBody>
      </p:sp>
      <p:sp>
        <p:nvSpPr>
          <p:cNvPr id="3" name="Title 2"/>
          <p:cNvSpPr>
            <a:spLocks noGrp="1"/>
          </p:cNvSpPr>
          <p:nvPr>
            <p:ph type="title"/>
          </p:nvPr>
        </p:nvSpPr>
        <p:spPr>
          <a:xfrm>
            <a:off x="1981200" y="269776"/>
            <a:ext cx="8229600" cy="1070992"/>
          </a:xfrm>
        </p:spPr>
        <p:txBody>
          <a:bodyPr/>
          <a:lstStyle/>
          <a:p>
            <a:r>
              <a:rPr lang="en-GB" dirty="0" err="1" smtClean="0"/>
              <a:t>Freemium</a:t>
            </a:r>
            <a:r>
              <a:rPr lang="en-GB" dirty="0" smtClean="0"/>
              <a:t> Model</a:t>
            </a:r>
            <a:endParaRPr lang="en-GB" dirty="0"/>
          </a:p>
        </p:txBody>
      </p:sp>
      <p:sp>
        <p:nvSpPr>
          <p:cNvPr id="4" name="TextBox 3"/>
          <p:cNvSpPr txBox="1"/>
          <p:nvPr/>
        </p:nvSpPr>
        <p:spPr>
          <a:xfrm>
            <a:off x="1524000" y="6567156"/>
            <a:ext cx="8964488" cy="246221"/>
          </a:xfrm>
          <a:prstGeom prst="rect">
            <a:avLst/>
          </a:prstGeom>
          <a:noFill/>
        </p:spPr>
        <p:txBody>
          <a:bodyPr wrap="square" rtlCol="0">
            <a:spAutoFit/>
          </a:bodyPr>
          <a:lstStyle/>
          <a:p>
            <a:r>
              <a:rPr lang="en-GB" sz="1000" dirty="0"/>
              <a:t>(1) </a:t>
            </a:r>
            <a:r>
              <a:rPr lang="en-GB" sz="1000" u="sng" dirty="0"/>
              <a:t>"</a:t>
            </a:r>
            <a:r>
              <a:rPr lang="en-GB" sz="1000" u="sng" dirty="0" err="1"/>
              <a:t>iOS</a:t>
            </a:r>
            <a:r>
              <a:rPr lang="en-GB" sz="1000" u="sng" dirty="0"/>
              <a:t> Game Developers Must Choose: Sell Digital Currency or Lose Money"</a:t>
            </a:r>
            <a:r>
              <a:rPr lang="en-GB" sz="1000" dirty="0"/>
              <a:t>. </a:t>
            </a:r>
            <a:r>
              <a:rPr lang="en-GB" sz="1000" i="1" dirty="0"/>
              <a:t>Wired</a:t>
            </a:r>
            <a:r>
              <a:rPr lang="en-GB" sz="1000" dirty="0"/>
              <a:t>. 26 September 2012. </a:t>
            </a:r>
          </a:p>
        </p:txBody>
      </p:sp>
      <p:pic>
        <p:nvPicPr>
          <p:cNvPr id="10242" name="Picture 2" descr="C:\Users\James Williams\AppData\Local\Microsoft\Windows\Temporary Internet Files\Content.IE5\81VZ3FP9\MC900104752[1].wmf"/>
          <p:cNvPicPr>
            <a:picLocks noChangeAspect="1" noChangeArrowheads="1"/>
          </p:cNvPicPr>
          <p:nvPr/>
        </p:nvPicPr>
        <p:blipFill>
          <a:blip r:embed="rId2" cstate="print"/>
          <a:srcRect/>
          <a:stretch>
            <a:fillRect/>
          </a:stretch>
        </p:blipFill>
        <p:spPr bwMode="auto">
          <a:xfrm>
            <a:off x="5087889" y="4797152"/>
            <a:ext cx="1748333" cy="1818742"/>
          </a:xfrm>
          <a:prstGeom prst="rect">
            <a:avLst/>
          </a:prstGeom>
          <a:noFill/>
        </p:spPr>
      </p:pic>
    </p:spTree>
    <p:extLst>
      <p:ext uri="{BB962C8B-B14F-4D97-AF65-F5344CB8AC3E}">
        <p14:creationId xmlns:p14="http://schemas.microsoft.com/office/powerpoint/2010/main" val="2033903876"/>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My Little Pony: Friendship Is Magic</a:t>
            </a:r>
            <a:r>
              <a:rPr lang="en-GB" dirty="0" smtClean="0"/>
              <a:t>, the player collects </a:t>
            </a:r>
            <a:r>
              <a:rPr lang="en-GB" b="1" dirty="0" smtClean="0"/>
              <a:t>in-game money </a:t>
            </a:r>
            <a:r>
              <a:rPr lang="en-GB" dirty="0" smtClean="0"/>
              <a:t>to buy ponies, houses, and other features from an in-game store to fill up a town. </a:t>
            </a:r>
          </a:p>
          <a:p>
            <a:r>
              <a:rPr lang="en-GB" dirty="0" smtClean="0"/>
              <a:t>While several of the purchases were optional, </a:t>
            </a:r>
            <a:r>
              <a:rPr lang="en-GB" b="1" dirty="0" smtClean="0"/>
              <a:t>a selected number of characters were required to be purchased </a:t>
            </a:r>
            <a:r>
              <a:rPr lang="en-GB" dirty="0" smtClean="0"/>
              <a:t>to complete the story line. (1)</a:t>
            </a:r>
            <a:endParaRPr lang="en-GB" dirty="0"/>
          </a:p>
        </p:txBody>
      </p:sp>
      <p:sp>
        <p:nvSpPr>
          <p:cNvPr id="3" name="Title 2"/>
          <p:cNvSpPr>
            <a:spLocks noGrp="1"/>
          </p:cNvSpPr>
          <p:nvPr>
            <p:ph type="title"/>
          </p:nvPr>
        </p:nvSpPr>
        <p:spPr/>
        <p:txBody>
          <a:bodyPr/>
          <a:lstStyle/>
          <a:p>
            <a:r>
              <a:rPr lang="en-GB" dirty="0" smtClean="0"/>
              <a:t>Example:</a:t>
            </a:r>
            <a:endParaRPr lang="en-GB" dirty="0"/>
          </a:p>
        </p:txBody>
      </p:sp>
      <p:sp>
        <p:nvSpPr>
          <p:cNvPr id="4" name="TextBox 3"/>
          <p:cNvSpPr txBox="1"/>
          <p:nvPr/>
        </p:nvSpPr>
        <p:spPr>
          <a:xfrm>
            <a:off x="1559496" y="6567156"/>
            <a:ext cx="8712968" cy="246221"/>
          </a:xfrm>
          <a:prstGeom prst="rect">
            <a:avLst/>
          </a:prstGeom>
          <a:noFill/>
        </p:spPr>
        <p:txBody>
          <a:bodyPr wrap="square" rtlCol="0">
            <a:spAutoFit/>
          </a:bodyPr>
          <a:lstStyle/>
          <a:p>
            <a:r>
              <a:rPr lang="en-GB" sz="1000" dirty="0"/>
              <a:t>(1) http://en.wikipedia.org/wiki/Freemium</a:t>
            </a:r>
            <a:endParaRPr lang="en-GB" sz="1000" dirty="0"/>
          </a:p>
        </p:txBody>
      </p:sp>
    </p:spTree>
    <p:extLst>
      <p:ext uri="{BB962C8B-B14F-4D97-AF65-F5344CB8AC3E}">
        <p14:creationId xmlns:p14="http://schemas.microsoft.com/office/powerpoint/2010/main" val="656093796"/>
      </p:ext>
    </p:ext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b="1" dirty="0" smtClean="0"/>
              <a:t>Mobile analytics</a:t>
            </a:r>
            <a:r>
              <a:rPr lang="en-GB" dirty="0" smtClean="0"/>
              <a:t> company </a:t>
            </a:r>
            <a:r>
              <a:rPr lang="en-GB" b="1" dirty="0" smtClean="0"/>
              <a:t>Flurry</a:t>
            </a:r>
            <a:r>
              <a:rPr lang="en-GB" dirty="0" smtClean="0"/>
              <a:t> reported on </a:t>
            </a:r>
            <a:r>
              <a:rPr lang="en-GB" b="1" dirty="0" smtClean="0"/>
              <a:t>July 7, 2011</a:t>
            </a:r>
            <a:r>
              <a:rPr lang="en-GB" dirty="0" smtClean="0"/>
              <a:t>, that based on its research, the revenue from </a:t>
            </a:r>
            <a:r>
              <a:rPr lang="en-GB" b="1" dirty="0" smtClean="0"/>
              <a:t>free-to-play games</a:t>
            </a:r>
            <a:r>
              <a:rPr lang="en-GB" dirty="0" smtClean="0"/>
              <a:t> had overtaken revenue from premium </a:t>
            </a:r>
            <a:r>
              <a:rPr lang="en-GB" b="1" dirty="0" smtClean="0"/>
              <a:t>purchase games</a:t>
            </a:r>
            <a:r>
              <a:rPr lang="en-GB" dirty="0" smtClean="0"/>
              <a:t> that earn revenue through traditional means in Apple's App Store.</a:t>
            </a:r>
          </a:p>
          <a:p>
            <a:r>
              <a:rPr lang="en-GB" b="1" dirty="0" smtClean="0"/>
              <a:t>Electronic Arts</a:t>
            </a:r>
            <a:r>
              <a:rPr lang="en-GB" dirty="0" smtClean="0"/>
              <a:t> COO </a:t>
            </a:r>
            <a:r>
              <a:rPr lang="en-GB" b="1" dirty="0" smtClean="0"/>
              <a:t>Peter Moore</a:t>
            </a:r>
            <a:r>
              <a:rPr lang="en-GB" dirty="0" smtClean="0"/>
              <a:t> speculated in </a:t>
            </a:r>
            <a:r>
              <a:rPr lang="en-GB" b="1" dirty="0" smtClean="0"/>
              <a:t>June 2012 </a:t>
            </a:r>
            <a:r>
              <a:rPr lang="en-GB" dirty="0" smtClean="0"/>
              <a:t>that </a:t>
            </a:r>
            <a:r>
              <a:rPr lang="en-GB" b="1" dirty="0" smtClean="0"/>
              <a:t>within five-to-ten years</a:t>
            </a:r>
            <a:r>
              <a:rPr lang="en-GB" dirty="0" smtClean="0"/>
              <a:t>, all games will have transitioned to the </a:t>
            </a:r>
            <a:r>
              <a:rPr lang="en-GB" b="1" dirty="0" err="1" smtClean="0"/>
              <a:t>microtransaction</a:t>
            </a:r>
            <a:r>
              <a:rPr lang="en-GB" b="1" dirty="0" smtClean="0"/>
              <a:t> model</a:t>
            </a:r>
            <a:r>
              <a:rPr lang="en-GB" dirty="0" smtClean="0"/>
              <a:t>. (1)</a:t>
            </a:r>
            <a:endParaRPr lang="en-GB" dirty="0"/>
          </a:p>
        </p:txBody>
      </p:sp>
      <p:sp>
        <p:nvSpPr>
          <p:cNvPr id="3" name="Title 2"/>
          <p:cNvSpPr>
            <a:spLocks noGrp="1"/>
          </p:cNvSpPr>
          <p:nvPr>
            <p:ph type="title"/>
          </p:nvPr>
        </p:nvSpPr>
        <p:spPr/>
        <p:txBody>
          <a:bodyPr/>
          <a:lstStyle/>
          <a:p>
            <a:r>
              <a:rPr lang="en-GB" sz="4000" dirty="0" err="1"/>
              <a:t>Microtransactions</a:t>
            </a:r>
            <a:endParaRPr lang="en-GB" dirty="0"/>
          </a:p>
        </p:txBody>
      </p:sp>
      <p:sp>
        <p:nvSpPr>
          <p:cNvPr id="4" name="TextBox 3"/>
          <p:cNvSpPr txBox="1"/>
          <p:nvPr/>
        </p:nvSpPr>
        <p:spPr>
          <a:xfrm>
            <a:off x="1524000" y="6639164"/>
            <a:ext cx="9144000" cy="246221"/>
          </a:xfrm>
          <a:prstGeom prst="rect">
            <a:avLst/>
          </a:prstGeom>
          <a:noFill/>
        </p:spPr>
        <p:txBody>
          <a:bodyPr wrap="square" rtlCol="0">
            <a:spAutoFit/>
          </a:bodyPr>
          <a:lstStyle/>
          <a:p>
            <a:r>
              <a:rPr lang="en-GB" sz="1000" dirty="0"/>
              <a:t>(1) </a:t>
            </a:r>
            <a:r>
              <a:rPr lang="en-GB" sz="1000" u="sng" dirty="0"/>
              <a:t>"</a:t>
            </a:r>
            <a:r>
              <a:rPr lang="en-GB" sz="1000" u="sng" dirty="0" err="1"/>
              <a:t>Microtransactions</a:t>
            </a:r>
            <a:r>
              <a:rPr lang="en-GB" sz="1000" u="sng" dirty="0"/>
              <a:t> will be in every game, says EA exec"</a:t>
            </a:r>
            <a:r>
              <a:rPr lang="en-GB" sz="1000" dirty="0"/>
              <a:t>. GameSpot.com</a:t>
            </a:r>
            <a:r>
              <a:rPr lang="en-GB" sz="1000" dirty="0"/>
              <a:t>.</a:t>
            </a:r>
            <a:endParaRPr lang="en-GB" sz="1000" dirty="0"/>
          </a:p>
        </p:txBody>
      </p:sp>
    </p:spTree>
    <p:extLst>
      <p:ext uri="{BB962C8B-B14F-4D97-AF65-F5344CB8AC3E}">
        <p14:creationId xmlns:p14="http://schemas.microsoft.com/office/powerpoint/2010/main" val="206970487"/>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2" y="1481328"/>
            <a:ext cx="8686800" cy="4683976"/>
          </a:xfrm>
        </p:spPr>
        <p:txBody>
          <a:bodyPr>
            <a:normAutofit lnSpcReduction="10000"/>
          </a:bodyPr>
          <a:lstStyle/>
          <a:p>
            <a:r>
              <a:rPr lang="en-GB" dirty="0" smtClean="0"/>
              <a:t>If you develop an </a:t>
            </a:r>
            <a:r>
              <a:rPr lang="en-GB" b="1" dirty="0" smtClean="0"/>
              <a:t>App</a:t>
            </a:r>
            <a:r>
              <a:rPr lang="en-GB" dirty="0" smtClean="0"/>
              <a:t>, using Mobile ads you can make money on different platforms as people use your application and click on the ads.</a:t>
            </a:r>
          </a:p>
          <a:p>
            <a:endParaRPr lang="en-GB" dirty="0" smtClean="0"/>
          </a:p>
          <a:p>
            <a:r>
              <a:rPr lang="en-GB" dirty="0" smtClean="0"/>
              <a:t>If you're a web publisher, you can make money from the mobile traffic that you get on your site.</a:t>
            </a:r>
          </a:p>
          <a:p>
            <a:pPr>
              <a:buNone/>
            </a:pPr>
            <a:endParaRPr lang="en-GB" dirty="0" smtClean="0"/>
          </a:p>
          <a:p>
            <a:pPr>
              <a:buNone/>
            </a:pPr>
            <a:r>
              <a:rPr lang="en-GB" b="1" dirty="0" smtClean="0"/>
              <a:t>Further information</a:t>
            </a:r>
            <a:r>
              <a:rPr lang="en-GB" dirty="0" smtClean="0"/>
              <a:t>:</a:t>
            </a:r>
          </a:p>
          <a:p>
            <a:r>
              <a:rPr lang="en-GB" dirty="0" smtClean="0"/>
              <a:t>For more information on Mobile Advertising </a:t>
            </a:r>
            <a:r>
              <a:rPr lang="en-GB" dirty="0" smtClean="0">
                <a:hlinkClick r:id="rId2"/>
              </a:rPr>
              <a:t>click-here</a:t>
            </a:r>
            <a:r>
              <a:rPr lang="en-GB" dirty="0" smtClean="0"/>
              <a:t>.</a:t>
            </a:r>
          </a:p>
          <a:p>
            <a:r>
              <a:rPr lang="en-GB" dirty="0" smtClean="0"/>
              <a:t>And Tips to create your Mobile Ad Strategy please </a:t>
            </a:r>
            <a:r>
              <a:rPr lang="en-GB" dirty="0" smtClean="0">
                <a:hlinkClick r:id="rId3"/>
              </a:rPr>
              <a:t>click-here</a:t>
            </a:r>
            <a:r>
              <a:rPr lang="en-GB" dirty="0" smtClean="0"/>
              <a:t>.</a:t>
            </a:r>
          </a:p>
          <a:p>
            <a:endParaRPr lang="en-GB" dirty="0"/>
          </a:p>
        </p:txBody>
      </p:sp>
      <p:sp>
        <p:nvSpPr>
          <p:cNvPr id="3" name="Title 2"/>
          <p:cNvSpPr>
            <a:spLocks noGrp="1"/>
          </p:cNvSpPr>
          <p:nvPr>
            <p:ph type="title"/>
          </p:nvPr>
        </p:nvSpPr>
        <p:spPr/>
        <p:txBody>
          <a:bodyPr/>
          <a:lstStyle/>
          <a:p>
            <a:r>
              <a:rPr lang="en-GB" dirty="0" smtClean="0"/>
              <a:t>Monetize your App:</a:t>
            </a:r>
            <a:endParaRPr lang="en-GB" dirty="0"/>
          </a:p>
        </p:txBody>
      </p:sp>
    </p:spTree>
    <p:extLst>
      <p:ext uri="{BB962C8B-B14F-4D97-AF65-F5344CB8AC3E}">
        <p14:creationId xmlns:p14="http://schemas.microsoft.com/office/powerpoint/2010/main" val="1659322043"/>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703512" y="274638"/>
            <a:ext cx="8784976" cy="1143000"/>
          </a:xfrm>
        </p:spPr>
        <p:txBody>
          <a:bodyPr>
            <a:noAutofit/>
          </a:bodyPr>
          <a:lstStyle/>
          <a:p>
            <a:r>
              <a:rPr lang="en-GB" sz="3400" dirty="0"/>
              <a:t>Monetize your Apps: Rewards &amp; Happiness with </a:t>
            </a:r>
            <a:r>
              <a:rPr lang="en-GB" sz="3600" dirty="0"/>
              <a:t>Brian Wong </a:t>
            </a:r>
            <a:endParaRPr lang="en-GB" sz="3400" dirty="0"/>
          </a:p>
        </p:txBody>
      </p:sp>
      <p:pic>
        <p:nvPicPr>
          <p:cNvPr id="13314" name="Picture 2" descr="C:\Users\James Williams\AppData\Local\Microsoft\Windows\Temporary Internet Files\Content.IE5\81VZ3FP9\MM900395726[2].gif">
            <a:hlinkClick r:id="rId2"/>
          </p:cNvPr>
          <p:cNvPicPr>
            <a:picLocks noChangeAspect="1" noChangeArrowheads="1" noCrop="1"/>
          </p:cNvPicPr>
          <p:nvPr/>
        </p:nvPicPr>
        <p:blipFill>
          <a:blip r:embed="rId3" cstate="print"/>
          <a:srcRect/>
          <a:stretch>
            <a:fillRect/>
          </a:stretch>
        </p:blipFill>
        <p:spPr bwMode="auto">
          <a:xfrm>
            <a:off x="4799857" y="2564904"/>
            <a:ext cx="3229497" cy="2196058"/>
          </a:xfrm>
          <a:prstGeom prst="rect">
            <a:avLst/>
          </a:prstGeom>
          <a:noFill/>
        </p:spPr>
      </p:pic>
    </p:spTree>
    <p:extLst>
      <p:ext uri="{BB962C8B-B14F-4D97-AF65-F5344CB8AC3E}">
        <p14:creationId xmlns:p14="http://schemas.microsoft.com/office/powerpoint/2010/main" val="3213339659"/>
      </p:ext>
    </p:extLst>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Brian Wong on importance of understanding Emotion</a:t>
            </a:r>
            <a:endParaRPr lang="en-GB" dirty="0"/>
          </a:p>
        </p:txBody>
      </p:sp>
      <p:pic>
        <p:nvPicPr>
          <p:cNvPr id="15362" name="Picture 2" descr="C:\Users\James Williams\AppData\Local\Microsoft\Windows\Temporary Internet Files\Content.IE5\81VZ3FP9\MM900395726[2].gif">
            <a:hlinkClick r:id="rId2"/>
          </p:cNvPr>
          <p:cNvPicPr>
            <a:picLocks noChangeAspect="1" noChangeArrowheads="1" noCrop="1"/>
          </p:cNvPicPr>
          <p:nvPr/>
        </p:nvPicPr>
        <p:blipFill>
          <a:blip r:embed="rId3" cstate="print"/>
          <a:srcRect/>
          <a:stretch>
            <a:fillRect/>
          </a:stretch>
        </p:blipFill>
        <p:spPr bwMode="auto">
          <a:xfrm>
            <a:off x="4295801" y="2132856"/>
            <a:ext cx="3547179" cy="2412082"/>
          </a:xfrm>
          <a:prstGeom prst="rect">
            <a:avLst/>
          </a:prstGeom>
          <a:noFill/>
        </p:spPr>
      </p:pic>
    </p:spTree>
    <p:extLst>
      <p:ext uri="{BB962C8B-B14F-4D97-AF65-F5344CB8AC3E}">
        <p14:creationId xmlns:p14="http://schemas.microsoft.com/office/powerpoint/2010/main" val="3611928344"/>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Brian Wong is the youngest entrepreneur to receive $4.4 million of venture capital funding. This 20 year old is the CEO of the start-up </a:t>
            </a:r>
            <a:r>
              <a:rPr lang="en-GB" dirty="0" smtClean="0">
                <a:hlinkClick r:id="rId2"/>
              </a:rPr>
              <a:t>Kiip </a:t>
            </a:r>
            <a:r>
              <a:rPr lang="en-GB" dirty="0" smtClean="0"/>
              <a:t>in San Francisco.</a:t>
            </a:r>
            <a:endParaRPr lang="en-GB" dirty="0"/>
          </a:p>
        </p:txBody>
      </p:sp>
      <p:sp>
        <p:nvSpPr>
          <p:cNvPr id="3" name="Title 2"/>
          <p:cNvSpPr>
            <a:spLocks noGrp="1"/>
          </p:cNvSpPr>
          <p:nvPr>
            <p:ph type="title"/>
          </p:nvPr>
        </p:nvSpPr>
        <p:spPr/>
        <p:txBody>
          <a:bodyPr/>
          <a:lstStyle/>
          <a:p>
            <a:r>
              <a:rPr lang="en-GB" dirty="0" smtClean="0"/>
              <a:t>Feature: Brian Wong </a:t>
            </a:r>
            <a:endParaRPr lang="en-GB" dirty="0"/>
          </a:p>
        </p:txBody>
      </p:sp>
      <p:pic>
        <p:nvPicPr>
          <p:cNvPr id="14338" name="Picture 2" descr="C:\Users\James Williams\AppData\Local\Microsoft\Windows\Temporary Internet Files\Content.IE5\81VZ3FP9\MM900395726[2].gif">
            <a:hlinkClick r:id="rId3"/>
          </p:cNvPr>
          <p:cNvPicPr>
            <a:picLocks noChangeAspect="1" noChangeArrowheads="1" noCrop="1"/>
          </p:cNvPicPr>
          <p:nvPr/>
        </p:nvPicPr>
        <p:blipFill>
          <a:blip r:embed="rId4" cstate="print"/>
          <a:srcRect/>
          <a:stretch>
            <a:fillRect/>
          </a:stretch>
        </p:blipFill>
        <p:spPr bwMode="auto">
          <a:xfrm>
            <a:off x="6672064" y="3501008"/>
            <a:ext cx="3388612" cy="2304256"/>
          </a:xfrm>
          <a:prstGeom prst="rect">
            <a:avLst/>
          </a:prstGeom>
          <a:noFill/>
        </p:spPr>
      </p:pic>
      <p:pic>
        <p:nvPicPr>
          <p:cNvPr id="14339" name="Picture 3" descr="C:\Users\James Williams\AppData\Local\Microsoft\Windows\Temporary Internet Files\Content.IE5\81VZ3FP9\MM900395726[2].gif">
            <a:hlinkClick r:id="rId2"/>
          </p:cNvPr>
          <p:cNvPicPr>
            <a:picLocks noChangeAspect="1" noChangeArrowheads="1" noCrop="1"/>
          </p:cNvPicPr>
          <p:nvPr/>
        </p:nvPicPr>
        <p:blipFill>
          <a:blip r:embed="rId4" cstate="print"/>
          <a:srcRect/>
          <a:stretch>
            <a:fillRect/>
          </a:stretch>
        </p:blipFill>
        <p:spPr bwMode="auto">
          <a:xfrm>
            <a:off x="2639616" y="3501008"/>
            <a:ext cx="3282718" cy="2232248"/>
          </a:xfrm>
          <a:prstGeom prst="rect">
            <a:avLst/>
          </a:prstGeom>
          <a:noFill/>
        </p:spPr>
      </p:pic>
    </p:spTree>
    <p:extLst>
      <p:ext uri="{BB962C8B-B14F-4D97-AF65-F5344CB8AC3E}">
        <p14:creationId xmlns:p14="http://schemas.microsoft.com/office/powerpoint/2010/main" val="947371597"/>
      </p:ext>
    </p:extLst>
  </p:cSld>
  <p:clrMapOvr>
    <a:masterClrMapping/>
  </p:clrMapOvr>
  <p:timing>
    <p:tnLst>
      <p:par>
        <p:cTn id="1" dur="indefinite" restart="never" nodeType="tmRoot"/>
      </p:par>
    </p:tnLst>
  </p:timing>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a:bodyPr>
          <a:lstStyle/>
          <a:p>
            <a:r>
              <a:rPr lang="en-GB" dirty="0" smtClean="0"/>
              <a:t>Mobile Publisher Best Practices</a:t>
            </a:r>
            <a:endParaRPr lang="en-GB" dirty="0"/>
          </a:p>
        </p:txBody>
      </p:sp>
      <p:pic>
        <p:nvPicPr>
          <p:cNvPr id="12290" name="Picture 2" descr="C:\Users\James Williams\AppData\Local\Microsoft\Windows\Temporary Internet Files\Content.IE5\S7I2EJ1A\MM900395726[1].gif">
            <a:hlinkClick r:id="rId2"/>
          </p:cNvPr>
          <p:cNvPicPr>
            <a:picLocks noChangeAspect="1" noChangeArrowheads="1" noCrop="1"/>
          </p:cNvPicPr>
          <p:nvPr/>
        </p:nvPicPr>
        <p:blipFill>
          <a:blip r:embed="rId3" cstate="print"/>
          <a:srcRect/>
          <a:stretch>
            <a:fillRect/>
          </a:stretch>
        </p:blipFill>
        <p:spPr bwMode="auto">
          <a:xfrm>
            <a:off x="4583832" y="2276872"/>
            <a:ext cx="3176824" cy="2160240"/>
          </a:xfrm>
          <a:prstGeom prst="rect">
            <a:avLst/>
          </a:prstGeom>
          <a:noFill/>
        </p:spPr>
      </p:pic>
    </p:spTree>
    <p:extLst>
      <p:ext uri="{BB962C8B-B14F-4D97-AF65-F5344CB8AC3E}">
        <p14:creationId xmlns:p14="http://schemas.microsoft.com/office/powerpoint/2010/main" val="207909725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hlinkClick r:id="rId2"/>
              </a:rPr>
              <a:t>Brian Wong: Moments-Based Marketing</a:t>
            </a:r>
            <a:endParaRPr lang="en-GB" b="1" dirty="0" smtClean="0"/>
          </a:p>
          <a:p>
            <a:pPr>
              <a:buNone/>
            </a:pPr>
            <a:endParaRPr lang="en-GB" b="1" dirty="0" smtClean="0"/>
          </a:p>
          <a:p>
            <a:r>
              <a:rPr lang="en-GB" b="1" dirty="0" smtClean="0">
                <a:hlinkClick r:id="rId3"/>
              </a:rPr>
              <a:t>Keynote Brian Wong at TNW2012</a:t>
            </a:r>
            <a:endParaRPr lang="en-GB" b="1" dirty="0" smtClean="0"/>
          </a:p>
          <a:p>
            <a:endParaRPr lang="en-GB" b="1" dirty="0" smtClean="0"/>
          </a:p>
          <a:p>
            <a:r>
              <a:rPr lang="en-GB" b="1" dirty="0" smtClean="0">
                <a:hlinkClick r:id="rId4"/>
              </a:rPr>
              <a:t>TEDxYouth@Castilleja - BRIAN WONG</a:t>
            </a:r>
            <a:endParaRPr lang="en-GB" b="1" dirty="0" smtClean="0"/>
          </a:p>
          <a:p>
            <a:endParaRPr lang="en-GB" b="1" dirty="0" smtClean="0"/>
          </a:p>
          <a:p>
            <a:endParaRPr lang="en-GB" dirty="0"/>
          </a:p>
        </p:txBody>
      </p:sp>
      <p:sp>
        <p:nvSpPr>
          <p:cNvPr id="3" name="Title 2"/>
          <p:cNvSpPr>
            <a:spLocks noGrp="1"/>
          </p:cNvSpPr>
          <p:nvPr>
            <p:ph type="title"/>
          </p:nvPr>
        </p:nvSpPr>
        <p:spPr/>
        <p:txBody>
          <a:bodyPr>
            <a:normAutofit/>
          </a:bodyPr>
          <a:lstStyle/>
          <a:p>
            <a:r>
              <a:rPr lang="en-GB" dirty="0" err="1" smtClean="0"/>
              <a:t>Bg</a:t>
            </a:r>
            <a:r>
              <a:rPr lang="en-GB" dirty="0" smtClean="0"/>
              <a:t> Videos: Secrets to Success with Entrepreneur Brain Wong</a:t>
            </a:r>
            <a:endParaRPr lang="en-GB" dirty="0"/>
          </a:p>
        </p:txBody>
      </p:sp>
      <p:pic>
        <p:nvPicPr>
          <p:cNvPr id="16387" name="Picture 3" descr="C:\Users\James Williams\AppData\Local\Microsoft\Windows\Temporary Internet Files\Content.IE5\R3AOYA3N\MC900434705[1].wmf"/>
          <p:cNvPicPr>
            <a:picLocks noChangeAspect="1" noChangeArrowheads="1"/>
          </p:cNvPicPr>
          <p:nvPr/>
        </p:nvPicPr>
        <p:blipFill>
          <a:blip r:embed="rId5" cstate="print"/>
          <a:srcRect/>
          <a:stretch>
            <a:fillRect/>
          </a:stretch>
        </p:blipFill>
        <p:spPr bwMode="auto">
          <a:xfrm>
            <a:off x="5015881" y="4572000"/>
            <a:ext cx="1825625" cy="1521296"/>
          </a:xfrm>
          <a:prstGeom prst="rect">
            <a:avLst/>
          </a:prstGeom>
          <a:noFill/>
        </p:spPr>
      </p:pic>
    </p:spTree>
    <p:extLst>
      <p:ext uri="{BB962C8B-B14F-4D97-AF65-F5344CB8AC3E}">
        <p14:creationId xmlns:p14="http://schemas.microsoft.com/office/powerpoint/2010/main" val="42827540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Network game creators </a:t>
            </a:r>
            <a:r>
              <a:rPr lang="en-GB" dirty="0" smtClean="0"/>
              <a:t>need an application that not only tracks the gaming admission or subscription price, but also manages a user's gaming funds and any real-life expenditures during game play. </a:t>
            </a:r>
          </a:p>
          <a:p>
            <a:r>
              <a:rPr lang="en-GB" dirty="0" smtClean="0"/>
              <a:t>The X-Commerce </a:t>
            </a:r>
            <a:r>
              <a:rPr lang="en-GB" dirty="0" err="1" smtClean="0"/>
              <a:t>Paypal</a:t>
            </a:r>
            <a:r>
              <a:rPr lang="en-GB" dirty="0" smtClean="0"/>
              <a:t> system is one easy solution that can be used for this purpose. (1)</a:t>
            </a:r>
          </a:p>
          <a:p>
            <a:endParaRPr lang="en-GB" dirty="0"/>
          </a:p>
        </p:txBody>
      </p:sp>
      <p:sp>
        <p:nvSpPr>
          <p:cNvPr id="3" name="Title 2"/>
          <p:cNvSpPr>
            <a:spLocks noGrp="1"/>
          </p:cNvSpPr>
          <p:nvPr>
            <p:ph type="title"/>
          </p:nvPr>
        </p:nvSpPr>
        <p:spPr/>
        <p:txBody>
          <a:bodyPr/>
          <a:lstStyle/>
          <a:p>
            <a:r>
              <a:rPr lang="en-GB" dirty="0" smtClean="0"/>
              <a:t>X-Commerce </a:t>
            </a:r>
            <a:r>
              <a:rPr lang="en-GB" dirty="0" err="1" smtClean="0"/>
              <a:t>Paypal</a:t>
            </a:r>
            <a:r>
              <a:rPr lang="en-GB" dirty="0" smtClean="0"/>
              <a:t> system</a:t>
            </a:r>
            <a:endParaRPr lang="en-GB" dirty="0"/>
          </a:p>
        </p:txBody>
      </p:sp>
      <p:sp>
        <p:nvSpPr>
          <p:cNvPr id="4" name="TextBox 3"/>
          <p:cNvSpPr txBox="1"/>
          <p:nvPr/>
        </p:nvSpPr>
        <p:spPr>
          <a:xfrm>
            <a:off x="1524000" y="6567156"/>
            <a:ext cx="8892480" cy="246221"/>
          </a:xfrm>
          <a:prstGeom prst="rect">
            <a:avLst/>
          </a:prstGeom>
          <a:noFill/>
        </p:spPr>
        <p:txBody>
          <a:bodyPr wrap="square" rtlCol="0">
            <a:spAutoFit/>
          </a:bodyPr>
          <a:lstStyle/>
          <a:p>
            <a:r>
              <a:rPr lang="en-GB" sz="1000" dirty="0"/>
              <a:t>(1) https://www.x.com/developers/paypal/use-cases/accepting-payments-online-game-subscriptions</a:t>
            </a:r>
            <a:endParaRPr lang="en-GB" sz="1000" dirty="0"/>
          </a:p>
        </p:txBody>
      </p:sp>
    </p:spTree>
    <p:extLst>
      <p:ext uri="{BB962C8B-B14F-4D97-AF65-F5344CB8AC3E}">
        <p14:creationId xmlns:p14="http://schemas.microsoft.com/office/powerpoint/2010/main" val="2947667277"/>
      </p:ext>
    </p:extLst>
  </p:cSld>
  <p:clrMapOvr>
    <a:masterClrMapping/>
  </p:clrMapOvr>
  <p:transition/>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57672" y="1412777"/>
            <a:ext cx="8686800" cy="4525963"/>
          </a:xfrm>
        </p:spPr>
        <p:txBody>
          <a:bodyPr>
            <a:normAutofit fontScale="92500"/>
          </a:bodyPr>
          <a:lstStyle/>
          <a:p>
            <a:pPr fontAlgn="base"/>
            <a:r>
              <a:rPr lang="en-GB" dirty="0" smtClean="0"/>
              <a:t>Silicon Valley entrepreneurs are getting younger and younger. </a:t>
            </a:r>
          </a:p>
          <a:p>
            <a:pPr fontAlgn="base"/>
            <a:r>
              <a:rPr lang="en-GB" dirty="0" err="1" smtClean="0"/>
              <a:t>Arjun</a:t>
            </a:r>
            <a:r>
              <a:rPr lang="en-GB" dirty="0" smtClean="0"/>
              <a:t> Mehta, a 6th grader who is 12 started the company  </a:t>
            </a:r>
            <a:r>
              <a:rPr lang="en-GB" b="1" dirty="0" smtClean="0">
                <a:hlinkClick r:id="rId2"/>
              </a:rPr>
              <a:t>PlaySpan</a:t>
            </a:r>
            <a:r>
              <a:rPr lang="en-GB" dirty="0" smtClean="0"/>
              <a:t> in his garage.</a:t>
            </a:r>
          </a:p>
          <a:p>
            <a:pPr fontAlgn="base"/>
            <a:r>
              <a:rPr lang="en-GB" dirty="0" smtClean="0"/>
              <a:t>It was the game industry's first ‘publisher-sponsored in-game commerce network." </a:t>
            </a:r>
          </a:p>
          <a:p>
            <a:pPr fontAlgn="base"/>
            <a:r>
              <a:rPr lang="en-GB" dirty="0" smtClean="0"/>
              <a:t>That means </a:t>
            </a:r>
            <a:r>
              <a:rPr lang="en-GB" b="1" dirty="0" smtClean="0"/>
              <a:t>it enables video game publishers to sell products within the games.</a:t>
            </a:r>
          </a:p>
          <a:p>
            <a:pPr fontAlgn="base"/>
            <a:r>
              <a:rPr lang="en-GB" dirty="0" smtClean="0"/>
              <a:t>The Company raised $6.5 million in funding from Easton capital, Menlo Ventures, South Korea-based STIC International and Hong Kong-based Novel TMT Ventures. (1)</a:t>
            </a:r>
          </a:p>
          <a:p>
            <a:endParaRPr lang="en-GB" dirty="0"/>
          </a:p>
        </p:txBody>
      </p:sp>
      <p:sp>
        <p:nvSpPr>
          <p:cNvPr id="3" name="Title 2"/>
          <p:cNvSpPr>
            <a:spLocks noGrp="1"/>
          </p:cNvSpPr>
          <p:nvPr>
            <p:ph type="title"/>
          </p:nvPr>
        </p:nvSpPr>
        <p:spPr/>
        <p:txBody>
          <a:bodyPr>
            <a:normAutofit/>
          </a:bodyPr>
          <a:lstStyle/>
          <a:p>
            <a:r>
              <a:rPr lang="en-GB" b="0" dirty="0" smtClean="0"/>
              <a:t>Young Entrepreneur </a:t>
            </a:r>
            <a:r>
              <a:rPr lang="en-GB" b="0" dirty="0" err="1" smtClean="0"/>
              <a:t>Arjun</a:t>
            </a:r>
            <a:r>
              <a:rPr lang="en-GB" b="0" dirty="0" smtClean="0"/>
              <a:t> Mehta</a:t>
            </a:r>
            <a:endParaRPr lang="en-GB" dirty="0"/>
          </a:p>
        </p:txBody>
      </p:sp>
      <p:sp>
        <p:nvSpPr>
          <p:cNvPr id="4" name="TextBox 3"/>
          <p:cNvSpPr txBox="1"/>
          <p:nvPr/>
        </p:nvSpPr>
        <p:spPr>
          <a:xfrm>
            <a:off x="1524000" y="6639164"/>
            <a:ext cx="9144000" cy="246221"/>
          </a:xfrm>
          <a:prstGeom prst="rect">
            <a:avLst/>
          </a:prstGeom>
          <a:noFill/>
        </p:spPr>
        <p:txBody>
          <a:bodyPr wrap="square" rtlCol="0">
            <a:spAutoFit/>
          </a:bodyPr>
          <a:lstStyle/>
          <a:p>
            <a:r>
              <a:rPr lang="en-GB" sz="1000"/>
              <a:t>(1) </a:t>
            </a:r>
            <a:r>
              <a:rPr lang="en-GB" sz="1000">
                <a:hlinkClick r:id="rId3"/>
              </a:rPr>
              <a:t>http://news.cnet.com/8301-10784_3-9782337-7.html</a:t>
            </a:r>
            <a:r>
              <a:rPr lang="en-GB" sz="1000"/>
              <a:t> </a:t>
            </a:r>
            <a:endParaRPr lang="en-GB" sz="1000" dirty="0"/>
          </a:p>
        </p:txBody>
      </p:sp>
    </p:spTree>
    <p:extLst>
      <p:ext uri="{BB962C8B-B14F-4D97-AF65-F5344CB8AC3E}">
        <p14:creationId xmlns:p14="http://schemas.microsoft.com/office/powerpoint/2010/main" val="2340881542"/>
      </p:ext>
    </p:extLst>
  </p:cSld>
  <p:clrMapOvr>
    <a:masterClrMapping/>
  </p:clrMapOvr>
  <p:transition/>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487488" y="1268760"/>
            <a:ext cx="9144000" cy="4320480"/>
          </a:xfrm>
        </p:spPr>
        <p:txBody>
          <a:bodyPr>
            <a:normAutofit/>
          </a:bodyPr>
          <a:lstStyle/>
          <a:p>
            <a:r>
              <a:rPr lang="en-GB" sz="2400" dirty="0"/>
              <a:t>Ben Sawyer of </a:t>
            </a:r>
            <a:r>
              <a:rPr lang="en-GB" sz="2400" dirty="0">
                <a:hlinkClick r:id="rId2"/>
              </a:rPr>
              <a:t>Digitalmill </a:t>
            </a:r>
            <a:r>
              <a:rPr lang="en-GB" sz="2400" dirty="0"/>
              <a:t>observes that the </a:t>
            </a:r>
            <a:r>
              <a:rPr lang="en-GB" sz="2400" b="1" dirty="0"/>
              <a:t>game industry value chain</a:t>
            </a:r>
            <a:r>
              <a:rPr lang="en-GB" sz="2400" dirty="0"/>
              <a:t> is made up of </a:t>
            </a:r>
            <a:r>
              <a:rPr lang="en-GB" sz="2400" b="1" dirty="0"/>
              <a:t>six layers</a:t>
            </a:r>
            <a:r>
              <a:rPr lang="en-GB" sz="2400" dirty="0"/>
              <a:t>:</a:t>
            </a:r>
          </a:p>
          <a:p>
            <a:pPr marL="566928" indent="-457200">
              <a:buFont typeface="+mj-lt"/>
              <a:buAutoNum type="arabicPeriod"/>
            </a:pPr>
            <a:r>
              <a:rPr lang="en-GB" sz="2400" b="1" dirty="0"/>
              <a:t>Capital and publishing layer</a:t>
            </a:r>
            <a:r>
              <a:rPr lang="en-GB" sz="2400" dirty="0"/>
              <a:t>: involved in paying for development of new titles and seeking returns.</a:t>
            </a:r>
          </a:p>
          <a:p>
            <a:pPr marL="566928" indent="-457200">
              <a:buFont typeface="+mj-lt"/>
              <a:buAutoNum type="arabicPeriod"/>
            </a:pPr>
            <a:r>
              <a:rPr lang="en-GB" sz="2400" b="1" dirty="0"/>
              <a:t>Product and talent layer: </a:t>
            </a:r>
            <a:r>
              <a:rPr lang="en-GB" sz="2400" dirty="0"/>
              <a:t>includes developers, designers and artists, who may be working under individual contracts or as part of in-house development teams.</a:t>
            </a:r>
          </a:p>
          <a:p>
            <a:pPr marL="566928" indent="-457200">
              <a:buFont typeface="+mj-lt"/>
              <a:buAutoNum type="arabicPeriod"/>
            </a:pPr>
            <a:r>
              <a:rPr lang="en-GB" sz="2400" b="1" dirty="0"/>
              <a:t>Production and tools layer</a:t>
            </a:r>
            <a:r>
              <a:rPr lang="en-GB" sz="2400" dirty="0"/>
              <a:t>: generates production tools, game development middleware and customizable game engines.</a:t>
            </a:r>
          </a:p>
          <a:p>
            <a:pPr marL="566928" indent="-457200">
              <a:buFont typeface="+mj-lt"/>
              <a:buAutoNum type="arabicPeriod"/>
            </a:pPr>
            <a:endParaRPr lang="en-GB" sz="2400" dirty="0"/>
          </a:p>
          <a:p>
            <a:endParaRPr lang="en-GB" sz="2400" dirty="0"/>
          </a:p>
        </p:txBody>
      </p:sp>
      <p:sp>
        <p:nvSpPr>
          <p:cNvPr id="3" name="Title 2"/>
          <p:cNvSpPr>
            <a:spLocks noGrp="1"/>
          </p:cNvSpPr>
          <p:nvPr>
            <p:ph type="title"/>
          </p:nvPr>
        </p:nvSpPr>
        <p:spPr>
          <a:xfrm>
            <a:off x="1981200" y="188640"/>
            <a:ext cx="8229600" cy="994122"/>
          </a:xfrm>
        </p:spPr>
        <p:txBody>
          <a:bodyPr>
            <a:normAutofit/>
          </a:bodyPr>
          <a:lstStyle/>
          <a:p>
            <a:r>
              <a:rPr lang="en-GB" b="0" dirty="0" smtClean="0"/>
              <a:t>Game industry value chain</a:t>
            </a:r>
            <a:endParaRPr lang="en-GB" dirty="0"/>
          </a:p>
        </p:txBody>
      </p:sp>
      <p:sp>
        <p:nvSpPr>
          <p:cNvPr id="4" name="TextBox 3"/>
          <p:cNvSpPr txBox="1"/>
          <p:nvPr/>
        </p:nvSpPr>
        <p:spPr>
          <a:xfrm>
            <a:off x="1524000" y="6309321"/>
            <a:ext cx="9144000" cy="246221"/>
          </a:xfrm>
          <a:prstGeom prst="rect">
            <a:avLst/>
          </a:prstGeom>
          <a:noFill/>
        </p:spPr>
        <p:txBody>
          <a:bodyPr wrap="square" rtlCol="0">
            <a:spAutoFit/>
          </a:bodyPr>
          <a:lstStyle/>
          <a:p>
            <a:r>
              <a:rPr lang="en-GB" sz="1000" dirty="0"/>
              <a:t>(1) </a:t>
            </a:r>
            <a:r>
              <a:rPr lang="en-GB" sz="1000" dirty="0"/>
              <a:t>Flew, Terry; Humphreys, Sal (2005). "Games: Technology, Industry, Culture". </a:t>
            </a:r>
            <a:r>
              <a:rPr lang="en-GB" sz="1000" i="1" dirty="0"/>
              <a:t>New Media: an Introduction (Second Edition)</a:t>
            </a:r>
            <a:r>
              <a:rPr lang="en-GB" sz="1000" dirty="0"/>
              <a:t>. Oxford University Press. pp. 101–114</a:t>
            </a:r>
          </a:p>
        </p:txBody>
      </p:sp>
    </p:spTree>
    <p:extLst>
      <p:ext uri="{BB962C8B-B14F-4D97-AF65-F5344CB8AC3E}">
        <p14:creationId xmlns:p14="http://schemas.microsoft.com/office/powerpoint/2010/main" val="1794692586"/>
      </p:ext>
    </p:extLst>
  </p:cSld>
  <p:clrMapOvr>
    <a:masterClrMapping/>
  </p:clrMapOvr>
  <p:transition/>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24000" y="1481329"/>
            <a:ext cx="9144000" cy="4525963"/>
          </a:xfrm>
        </p:spPr>
        <p:txBody>
          <a:bodyPr>
            <a:normAutofit/>
          </a:bodyPr>
          <a:lstStyle/>
          <a:p>
            <a:pPr marL="624078" indent="-514350">
              <a:buFont typeface="+mj-lt"/>
              <a:buAutoNum type="arabicPeriod" startAt="4"/>
            </a:pPr>
            <a:r>
              <a:rPr lang="en-GB" sz="2400" b="1" dirty="0"/>
              <a:t>Distribution layer: </a:t>
            </a:r>
            <a:r>
              <a:rPr lang="en-GB" sz="2400" dirty="0"/>
              <a:t>or the "</a:t>
            </a:r>
            <a:r>
              <a:rPr lang="en-GB" sz="2400" b="1" dirty="0"/>
              <a:t>publishing</a:t>
            </a:r>
            <a:r>
              <a:rPr lang="en-GB" sz="2400" dirty="0"/>
              <a:t>" industry, involved in generating and marketing games for retail and online distribution.</a:t>
            </a:r>
          </a:p>
          <a:p>
            <a:pPr marL="566928" indent="-457200">
              <a:buFont typeface="+mj-lt"/>
              <a:buAutoNum type="arabicPeriod" startAt="4"/>
            </a:pPr>
            <a:r>
              <a:rPr lang="en-GB" sz="2400" b="1" dirty="0"/>
              <a:t>Hardware</a:t>
            </a:r>
            <a:r>
              <a:rPr lang="en-GB" sz="2400" dirty="0"/>
              <a:t> (or Virtual Machine or Software Platform) </a:t>
            </a:r>
            <a:r>
              <a:rPr lang="en-GB" sz="2400" b="1" dirty="0"/>
              <a:t>layer</a:t>
            </a:r>
            <a:r>
              <a:rPr lang="en-GB" sz="2400" dirty="0"/>
              <a:t>: providers of the </a:t>
            </a:r>
            <a:r>
              <a:rPr lang="en-GB" sz="2400" b="1" dirty="0"/>
              <a:t>underlying platform</a:t>
            </a:r>
            <a:r>
              <a:rPr lang="en-GB" sz="2400" dirty="0"/>
              <a:t>, which may be console-based, accessed through online media, or accessed through mobile devices such as smartphones. This layer now includes non-hardware platforms such as virtual machines (e.g. Java or Flash), or software platforms such as browsers or </a:t>
            </a:r>
            <a:r>
              <a:rPr lang="en-GB" sz="2400" dirty="0" err="1"/>
              <a:t>Facebook</a:t>
            </a:r>
            <a:r>
              <a:rPr lang="en-GB" sz="2400" dirty="0"/>
              <a:t> etc.</a:t>
            </a:r>
          </a:p>
          <a:p>
            <a:pPr marL="566928" indent="-457200">
              <a:buFont typeface="+mj-lt"/>
              <a:buAutoNum type="arabicPeriod" startAt="4"/>
            </a:pPr>
            <a:r>
              <a:rPr lang="en-GB" sz="2400" b="1" dirty="0"/>
              <a:t>End-users layer: </a:t>
            </a:r>
            <a:r>
              <a:rPr lang="en-GB" sz="2400" dirty="0"/>
              <a:t>the users/players of the games.</a:t>
            </a:r>
            <a:r>
              <a:rPr lang="en-GB" sz="2400" baseline="30000" dirty="0"/>
              <a:t> (1)</a:t>
            </a:r>
            <a:endParaRPr lang="en-GB" sz="2400" dirty="0"/>
          </a:p>
          <a:p>
            <a:endParaRPr lang="en-GB" sz="2400" dirty="0"/>
          </a:p>
        </p:txBody>
      </p:sp>
      <p:sp>
        <p:nvSpPr>
          <p:cNvPr id="3" name="Title 2"/>
          <p:cNvSpPr>
            <a:spLocks noGrp="1"/>
          </p:cNvSpPr>
          <p:nvPr>
            <p:ph type="title"/>
          </p:nvPr>
        </p:nvSpPr>
        <p:spPr/>
        <p:txBody>
          <a:bodyPr/>
          <a:lstStyle/>
          <a:p>
            <a:r>
              <a:rPr lang="en-GB" b="0" dirty="0" smtClean="0"/>
              <a:t>Game industry value chain</a:t>
            </a:r>
            <a:endParaRPr lang="en-GB" dirty="0"/>
          </a:p>
        </p:txBody>
      </p:sp>
      <p:sp>
        <p:nvSpPr>
          <p:cNvPr id="4" name="TextBox 3"/>
          <p:cNvSpPr txBox="1"/>
          <p:nvPr/>
        </p:nvSpPr>
        <p:spPr>
          <a:xfrm>
            <a:off x="1524000" y="6309321"/>
            <a:ext cx="9144000" cy="246221"/>
          </a:xfrm>
          <a:prstGeom prst="rect">
            <a:avLst/>
          </a:prstGeom>
          <a:noFill/>
        </p:spPr>
        <p:txBody>
          <a:bodyPr wrap="square" rtlCol="0">
            <a:spAutoFit/>
          </a:bodyPr>
          <a:lstStyle/>
          <a:p>
            <a:r>
              <a:rPr lang="en-GB" sz="1000" dirty="0"/>
              <a:t>(1) </a:t>
            </a:r>
            <a:r>
              <a:rPr lang="en-GB" sz="1000" dirty="0"/>
              <a:t>Flew, Terry; Humphreys, Sal (2005). "Games: Technology, Industry, Culture". </a:t>
            </a:r>
            <a:r>
              <a:rPr lang="en-GB" sz="1000" i="1" dirty="0"/>
              <a:t>New Media: an Introduction (Second Edition)</a:t>
            </a:r>
            <a:r>
              <a:rPr lang="en-GB" sz="1000" dirty="0"/>
              <a:t>. Oxford University Press. pp. 101–114</a:t>
            </a:r>
          </a:p>
        </p:txBody>
      </p:sp>
    </p:spTree>
    <p:extLst>
      <p:ext uri="{BB962C8B-B14F-4D97-AF65-F5344CB8AC3E}">
        <p14:creationId xmlns:p14="http://schemas.microsoft.com/office/powerpoint/2010/main" val="1233123820"/>
      </p:ext>
    </p:extLst>
  </p:cSld>
  <p:clrMapOvr>
    <a:masterClrMapping/>
  </p:clrMapOvr>
  <p:transition/>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2" y="1268761"/>
            <a:ext cx="8686800" cy="4525963"/>
          </a:xfrm>
        </p:spPr>
        <p:txBody>
          <a:bodyPr>
            <a:normAutofit lnSpcReduction="10000"/>
          </a:bodyPr>
          <a:lstStyle/>
          <a:p>
            <a:r>
              <a:rPr lang="en-GB" dirty="0" smtClean="0"/>
              <a:t>Video game </a:t>
            </a:r>
            <a:r>
              <a:rPr lang="en-GB" b="1" dirty="0" smtClean="0"/>
              <a:t>industry practices </a:t>
            </a:r>
            <a:r>
              <a:rPr lang="en-GB" dirty="0" smtClean="0"/>
              <a:t>are similar to those of other entertainment industries (e.g. the music industry)</a:t>
            </a:r>
          </a:p>
          <a:p>
            <a:r>
              <a:rPr lang="en-GB" dirty="0" smtClean="0"/>
              <a:t>But the video game industry in particular had been accused of </a:t>
            </a:r>
            <a:r>
              <a:rPr lang="en-GB" b="1" dirty="0" smtClean="0"/>
              <a:t>treating its development </a:t>
            </a:r>
            <a:r>
              <a:rPr lang="en-GB" dirty="0" smtClean="0"/>
              <a:t>talent poorly. </a:t>
            </a:r>
          </a:p>
          <a:p>
            <a:r>
              <a:rPr lang="en-GB" dirty="0" smtClean="0"/>
              <a:t>This promoted independent development, as developers left to form new companies and projects.</a:t>
            </a:r>
          </a:p>
          <a:p>
            <a:r>
              <a:rPr lang="en-GB" dirty="0" smtClean="0"/>
              <a:t>A particularly famous case is the original independent developer </a:t>
            </a:r>
            <a:r>
              <a:rPr lang="en-GB" b="1" dirty="0" smtClean="0"/>
              <a:t>Activision</a:t>
            </a:r>
            <a:r>
              <a:rPr lang="en-GB" dirty="0" smtClean="0"/>
              <a:t>, founded by former </a:t>
            </a:r>
            <a:r>
              <a:rPr lang="en-GB" b="1" dirty="0" smtClean="0"/>
              <a:t>Atari</a:t>
            </a:r>
            <a:r>
              <a:rPr lang="en-GB" dirty="0" smtClean="0"/>
              <a:t> developers. </a:t>
            </a:r>
          </a:p>
          <a:p>
            <a:r>
              <a:rPr lang="en-GB" b="1" dirty="0" smtClean="0"/>
              <a:t>Activision grew </a:t>
            </a:r>
            <a:r>
              <a:rPr lang="en-GB" dirty="0" smtClean="0"/>
              <a:t>to become the world's second largest game publisher. (1)</a:t>
            </a:r>
            <a:endParaRPr lang="en-GB" dirty="0"/>
          </a:p>
        </p:txBody>
      </p:sp>
      <p:sp>
        <p:nvSpPr>
          <p:cNvPr id="3" name="Title 2"/>
          <p:cNvSpPr>
            <a:spLocks noGrp="1"/>
          </p:cNvSpPr>
          <p:nvPr>
            <p:ph type="title"/>
          </p:nvPr>
        </p:nvSpPr>
        <p:spPr/>
        <p:txBody>
          <a:bodyPr/>
          <a:lstStyle/>
          <a:p>
            <a:r>
              <a:rPr lang="en-GB" dirty="0" smtClean="0"/>
              <a:t>Professional &amp; Ethical Practice</a:t>
            </a:r>
            <a:endParaRPr lang="en-GB" dirty="0"/>
          </a:p>
        </p:txBody>
      </p:sp>
      <p:sp>
        <p:nvSpPr>
          <p:cNvPr id="4" name="TextBox 3"/>
          <p:cNvSpPr txBox="1"/>
          <p:nvPr/>
        </p:nvSpPr>
        <p:spPr>
          <a:xfrm>
            <a:off x="1524000" y="6381329"/>
            <a:ext cx="9144000" cy="246221"/>
          </a:xfrm>
          <a:prstGeom prst="rect">
            <a:avLst/>
          </a:prstGeom>
          <a:noFill/>
        </p:spPr>
        <p:txBody>
          <a:bodyPr wrap="square" rtlCol="0">
            <a:spAutoFit/>
          </a:bodyPr>
          <a:lstStyle/>
          <a:p>
            <a:r>
              <a:rPr lang="en-GB" sz="1000" dirty="0"/>
              <a:t>(1) </a:t>
            </a:r>
            <a:r>
              <a:rPr lang="en-GB" sz="1000" dirty="0" err="1"/>
              <a:t>Wolverton</a:t>
            </a:r>
            <a:r>
              <a:rPr lang="en-GB" sz="1000" dirty="0"/>
              <a:t>, Troy (2005-05-24). "Activision Aims for Sweet Spot". TheStreet.com.</a:t>
            </a:r>
          </a:p>
        </p:txBody>
      </p:sp>
    </p:spTree>
    <p:extLst>
      <p:ext uri="{BB962C8B-B14F-4D97-AF65-F5344CB8AC3E}">
        <p14:creationId xmlns:p14="http://schemas.microsoft.com/office/powerpoint/2010/main" val="2939311521"/>
      </p:ext>
    </p:extLst>
  </p:cSld>
  <p:clrMapOvr>
    <a:masterClrMapping/>
  </p:clrMapOvr>
  <p:transition/>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Activision was popular among developers for </a:t>
            </a:r>
            <a:r>
              <a:rPr lang="en-GB" b="1" dirty="0" smtClean="0"/>
              <a:t>giving them credit </a:t>
            </a:r>
            <a:r>
              <a:rPr lang="en-GB" dirty="0" smtClean="0"/>
              <a:t>in the packaging and title screens for their games, while Atari disallowed this practice. </a:t>
            </a:r>
          </a:p>
          <a:p>
            <a:r>
              <a:rPr lang="en-GB" dirty="0" smtClean="0"/>
              <a:t>As the video game industry took off in the mid-1980s, many developers faced the more distressing problem of working with fly-by-night or unscrupulous publishers that would fold unexpectedly &amp; run off with the game profits.</a:t>
            </a:r>
            <a:endParaRPr lang="en-GB" b="1" dirty="0"/>
          </a:p>
        </p:txBody>
      </p:sp>
      <p:sp>
        <p:nvSpPr>
          <p:cNvPr id="3" name="Title 2"/>
          <p:cNvSpPr>
            <a:spLocks noGrp="1"/>
          </p:cNvSpPr>
          <p:nvPr>
            <p:ph type="title"/>
          </p:nvPr>
        </p:nvSpPr>
        <p:spPr/>
        <p:txBody>
          <a:bodyPr/>
          <a:lstStyle/>
          <a:p>
            <a:r>
              <a:rPr lang="en-GB" dirty="0" smtClean="0"/>
              <a:t>Respect</a:t>
            </a:r>
            <a:endParaRPr lang="en-GB" dirty="0"/>
          </a:p>
        </p:txBody>
      </p:sp>
    </p:spTree>
    <p:extLst>
      <p:ext uri="{BB962C8B-B14F-4D97-AF65-F5344CB8AC3E}">
        <p14:creationId xmlns:p14="http://schemas.microsoft.com/office/powerpoint/2010/main" val="1608980400"/>
      </p:ext>
    </p:extLst>
  </p:cSld>
  <p:clrMapOvr>
    <a:masterClrMapping/>
  </p:clrMapOvr>
  <p:transition/>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631504" y="1268760"/>
            <a:ext cx="8820472" cy="4968552"/>
          </a:xfrm>
        </p:spPr>
        <p:txBody>
          <a:bodyPr>
            <a:normAutofit fontScale="92500" lnSpcReduction="20000"/>
          </a:bodyPr>
          <a:lstStyle/>
          <a:p>
            <a:r>
              <a:rPr lang="en-GB" dirty="0" smtClean="0"/>
              <a:t>The industry claims </a:t>
            </a:r>
            <a:r>
              <a:rPr lang="en-GB" b="1" dirty="0" smtClean="0"/>
              <a:t>software p</a:t>
            </a:r>
            <a:r>
              <a:rPr lang="en-GB" dirty="0" smtClean="0"/>
              <a:t>iracy to be a big problem, and take measures to counter this.</a:t>
            </a:r>
            <a:r>
              <a:rPr lang="en-GB" baseline="30000" dirty="0" smtClean="0"/>
              <a:t>(1)</a:t>
            </a:r>
          </a:p>
          <a:p>
            <a:r>
              <a:rPr lang="en-GB" dirty="0" smtClean="0"/>
              <a:t>However, </a:t>
            </a:r>
            <a:r>
              <a:rPr lang="en-GB" b="1" dirty="0" smtClean="0"/>
              <a:t>digital rights management</a:t>
            </a:r>
            <a:r>
              <a:rPr lang="en-GB" dirty="0" smtClean="0"/>
              <a:t> (e.g. Licensing, disk authorisation codes) and other measures have proved noticeably unpopular with gamers.</a:t>
            </a:r>
            <a:r>
              <a:rPr lang="en-GB" baseline="30000" dirty="0" smtClean="0"/>
              <a:t>(2)</a:t>
            </a:r>
          </a:p>
          <a:p>
            <a:r>
              <a:rPr lang="en-GB" dirty="0" smtClean="0"/>
              <a:t>Digital rights management is a far-reaching term that refers to any scheme that controls access to copyrighted material using technology.</a:t>
            </a:r>
          </a:p>
          <a:p>
            <a:r>
              <a:rPr lang="en-GB" b="1" dirty="0" smtClean="0"/>
              <a:t>For example: </a:t>
            </a:r>
            <a:r>
              <a:rPr lang="en-GB" dirty="0" smtClean="0"/>
              <a:t>EA games unveiled 'Online pass' which allows the user to </a:t>
            </a:r>
            <a:r>
              <a:rPr lang="en-GB" b="1" dirty="0" smtClean="0"/>
              <a:t>enter a code</a:t>
            </a:r>
            <a:r>
              <a:rPr lang="en-GB" dirty="0" smtClean="0"/>
              <a:t> to access the online play, a code is only given if you buy a new copy of the game. </a:t>
            </a:r>
          </a:p>
          <a:p>
            <a:r>
              <a:rPr lang="en-GB" dirty="0" smtClean="0"/>
              <a:t>On 12 July 2012, Google released update 3.8.15 which added Application Encryption functionality to help reduce application piracy.</a:t>
            </a:r>
            <a:endParaRPr lang="en-GB" dirty="0"/>
          </a:p>
        </p:txBody>
      </p:sp>
      <p:sp>
        <p:nvSpPr>
          <p:cNvPr id="3" name="Title 2"/>
          <p:cNvSpPr>
            <a:spLocks noGrp="1"/>
          </p:cNvSpPr>
          <p:nvPr>
            <p:ph type="title"/>
          </p:nvPr>
        </p:nvSpPr>
        <p:spPr/>
        <p:txBody>
          <a:bodyPr/>
          <a:lstStyle/>
          <a:p>
            <a:r>
              <a:rPr lang="en-GB" dirty="0" smtClean="0"/>
              <a:t>Legal issues: Piracy</a:t>
            </a:r>
            <a:endParaRPr lang="en-GB" dirty="0"/>
          </a:p>
        </p:txBody>
      </p:sp>
      <p:sp>
        <p:nvSpPr>
          <p:cNvPr id="4" name="TextBox 3"/>
          <p:cNvSpPr txBox="1"/>
          <p:nvPr/>
        </p:nvSpPr>
        <p:spPr>
          <a:xfrm>
            <a:off x="1524000" y="6309320"/>
            <a:ext cx="8892480" cy="400110"/>
          </a:xfrm>
          <a:prstGeom prst="rect">
            <a:avLst/>
          </a:prstGeom>
          <a:noFill/>
        </p:spPr>
        <p:txBody>
          <a:bodyPr wrap="square" rtlCol="0">
            <a:spAutoFit/>
          </a:bodyPr>
          <a:lstStyle/>
          <a:p>
            <a:pPr marL="228600" indent="-228600">
              <a:buAutoNum type="arabicParenBoth"/>
            </a:pPr>
            <a:r>
              <a:rPr lang="en-GB" sz="1000" dirty="0" err="1"/>
              <a:t>Valjalo</a:t>
            </a:r>
            <a:r>
              <a:rPr lang="en-GB" sz="1000" dirty="0"/>
              <a:t>, David (2010-10-04). "3DS Will Fight Piracy With Firmware | Edge Magazine". Next-gen.biz</a:t>
            </a:r>
            <a:r>
              <a:rPr lang="en-GB" sz="1000" dirty="0"/>
              <a:t>.</a:t>
            </a:r>
          </a:p>
          <a:p>
            <a:pPr marL="228600" indent="-228600">
              <a:buAutoNum type="arabicParenBoth"/>
            </a:pPr>
            <a:r>
              <a:rPr lang="en-GB" sz="1000" dirty="0"/>
              <a:t>"Technology | EA 'dumps DRM' for next Sims game". BBC News</a:t>
            </a:r>
            <a:r>
              <a:rPr lang="en-GB" sz="1000" dirty="0"/>
              <a:t>.</a:t>
            </a:r>
            <a:endParaRPr lang="en-GB" sz="1000" dirty="0"/>
          </a:p>
        </p:txBody>
      </p:sp>
    </p:spTree>
    <p:extLst>
      <p:ext uri="{BB962C8B-B14F-4D97-AF65-F5344CB8AC3E}">
        <p14:creationId xmlns:p14="http://schemas.microsoft.com/office/powerpoint/2010/main" val="756776897"/>
      </p:ext>
    </p:extLst>
  </p:cSld>
  <p:clrMapOvr>
    <a:masterClrMapping/>
  </p:clrMapOvr>
  <p:transition/>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559496" y="1268760"/>
            <a:ext cx="8964488" cy="5112568"/>
          </a:xfrm>
        </p:spPr>
        <p:txBody>
          <a:bodyPr>
            <a:normAutofit/>
          </a:bodyPr>
          <a:lstStyle/>
          <a:p>
            <a:r>
              <a:rPr lang="en-GB" sz="2400" dirty="0"/>
              <a:t>Mobile games developer </a:t>
            </a:r>
            <a:r>
              <a:rPr lang="en-GB" sz="2400" dirty="0" err="1"/>
              <a:t>Madfinger</a:t>
            </a:r>
            <a:r>
              <a:rPr lang="en-GB" sz="2400" dirty="0"/>
              <a:t> Games (</a:t>
            </a:r>
            <a:r>
              <a:rPr lang="en-GB" sz="2400" b="1" dirty="0"/>
              <a:t>Private Company</a:t>
            </a:r>
            <a:r>
              <a:rPr lang="en-GB" sz="2400" dirty="0"/>
              <a:t>) recently announced that it was converting its latest release, Dead Trigger, to a free download on Android due to </a:t>
            </a:r>
            <a:r>
              <a:rPr lang="en-GB" sz="2400" dirty="0" err="1"/>
              <a:t>the‘unbelievably</a:t>
            </a:r>
            <a:r>
              <a:rPr lang="en-GB" sz="2400" dirty="0"/>
              <a:t> high’ piracy rate.  On 01/08/2012 the game went free for </a:t>
            </a:r>
            <a:r>
              <a:rPr lang="en-GB" sz="2400" dirty="0" err="1"/>
              <a:t>iOS</a:t>
            </a:r>
            <a:r>
              <a:rPr lang="en-GB" sz="2400" dirty="0"/>
              <a:t> users as well.</a:t>
            </a:r>
          </a:p>
          <a:p>
            <a:r>
              <a:rPr lang="en-GB" sz="2400" b="1" dirty="0" err="1"/>
              <a:t>Madfinger</a:t>
            </a:r>
            <a:r>
              <a:rPr lang="en-GB" sz="2400" b="1" dirty="0"/>
              <a:t> CEO </a:t>
            </a:r>
            <a:r>
              <a:rPr lang="en-GB" sz="2400" b="1" dirty="0" err="1"/>
              <a:t>Marek</a:t>
            </a:r>
            <a:r>
              <a:rPr lang="en-GB" sz="2400" b="1" dirty="0"/>
              <a:t> </a:t>
            </a:r>
            <a:r>
              <a:rPr lang="en-GB" sz="2400" b="1" dirty="0" err="1"/>
              <a:t>Rabas</a:t>
            </a:r>
            <a:r>
              <a:rPr lang="en-GB" sz="2400" b="1" dirty="0"/>
              <a:t> shared his thoughts</a:t>
            </a:r>
            <a:r>
              <a:rPr lang="en-GB" sz="2400" dirty="0"/>
              <a:t>:</a:t>
            </a:r>
          </a:p>
          <a:p>
            <a:pPr>
              <a:buNone/>
            </a:pPr>
            <a:r>
              <a:rPr lang="en-GB" sz="2400" dirty="0"/>
              <a:t> “</a:t>
            </a:r>
            <a:r>
              <a:rPr lang="en-GB" sz="2400" dirty="0" err="1"/>
              <a:t>Madfinger</a:t>
            </a:r>
            <a:r>
              <a:rPr lang="en-GB" sz="2400" dirty="0"/>
              <a:t> Games is like many other </a:t>
            </a:r>
            <a:r>
              <a:rPr lang="en-GB" sz="2400" b="1" dirty="0"/>
              <a:t>independent</a:t>
            </a:r>
            <a:r>
              <a:rPr lang="en-GB" sz="2400" dirty="0"/>
              <a:t> labels, founded by a few fanatic gamers who have a passion for making games. Our main goal is not to make lots of money, we do not want to be the second Disney or sell out the company for millions of dollars. Also, </a:t>
            </a:r>
            <a:r>
              <a:rPr lang="en-GB" sz="2400" b="1" dirty="0"/>
              <a:t>we do not have to please investors </a:t>
            </a:r>
            <a:r>
              <a:rPr lang="en-GB" sz="2400" dirty="0"/>
              <a:t>each financial quarter with better results on their profit. We just simply enjoy making games. That is why we are here”. (1)</a:t>
            </a:r>
          </a:p>
        </p:txBody>
      </p:sp>
      <p:sp>
        <p:nvSpPr>
          <p:cNvPr id="3" name="Title 2"/>
          <p:cNvSpPr>
            <a:spLocks noGrp="1"/>
          </p:cNvSpPr>
          <p:nvPr>
            <p:ph type="title"/>
          </p:nvPr>
        </p:nvSpPr>
        <p:spPr>
          <a:xfrm>
            <a:off x="1981200" y="274638"/>
            <a:ext cx="8229600" cy="922114"/>
          </a:xfrm>
        </p:spPr>
        <p:txBody>
          <a:bodyPr>
            <a:normAutofit/>
          </a:bodyPr>
          <a:lstStyle/>
          <a:p>
            <a:r>
              <a:rPr lang="en-GB" dirty="0" smtClean="0"/>
              <a:t>Legal issues: </a:t>
            </a:r>
            <a:r>
              <a:rPr lang="en-GB" dirty="0" err="1"/>
              <a:t>Madfinger</a:t>
            </a:r>
            <a:r>
              <a:rPr lang="en-GB" dirty="0"/>
              <a:t> Games</a:t>
            </a:r>
            <a:endParaRPr lang="en-GB" dirty="0"/>
          </a:p>
        </p:txBody>
      </p:sp>
      <p:sp>
        <p:nvSpPr>
          <p:cNvPr id="4" name="TextBox 3"/>
          <p:cNvSpPr txBox="1"/>
          <p:nvPr/>
        </p:nvSpPr>
        <p:spPr>
          <a:xfrm>
            <a:off x="1524000" y="6597353"/>
            <a:ext cx="9144000" cy="246221"/>
          </a:xfrm>
          <a:prstGeom prst="rect">
            <a:avLst/>
          </a:prstGeom>
          <a:noFill/>
        </p:spPr>
        <p:txBody>
          <a:bodyPr wrap="square" rtlCol="0">
            <a:spAutoFit/>
          </a:bodyPr>
          <a:lstStyle/>
          <a:p>
            <a:r>
              <a:rPr lang="en-GB" sz="1000" dirty="0"/>
              <a:t>(1) http://www.gamezebo.com/news/2012/08/01/piracy-and-premium-vs-freemium-madfinger-games-developers-dilemma</a:t>
            </a:r>
            <a:endParaRPr lang="en-GB" sz="1000" dirty="0"/>
          </a:p>
        </p:txBody>
      </p:sp>
    </p:spTree>
    <p:extLst>
      <p:ext uri="{BB962C8B-B14F-4D97-AF65-F5344CB8AC3E}">
        <p14:creationId xmlns:p14="http://schemas.microsoft.com/office/powerpoint/2010/main" val="1412843545"/>
      </p:ext>
    </p:extLst>
  </p:cSld>
  <p:clrMapOvr>
    <a:masterClrMapping/>
  </p:clrMapOvr>
  <p:transition/>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75520" y="1354766"/>
            <a:ext cx="8435280" cy="4882547"/>
          </a:xfrm>
        </p:spPr>
        <p:txBody>
          <a:bodyPr>
            <a:normAutofit/>
          </a:bodyPr>
          <a:lstStyle/>
          <a:p>
            <a:r>
              <a:rPr lang="en-GB" dirty="0" smtClean="0"/>
              <a:t>For our team, releasing a game is an emotional thing. It‘s totally different from the release of a game on console or PC under some </a:t>
            </a:r>
            <a:r>
              <a:rPr lang="en-GB" b="1" dirty="0" smtClean="0"/>
              <a:t>publisher</a:t>
            </a:r>
            <a:r>
              <a:rPr lang="en-GB" dirty="0" smtClean="0"/>
              <a:t>. </a:t>
            </a:r>
          </a:p>
          <a:p>
            <a:r>
              <a:rPr lang="en-GB" dirty="0" smtClean="0"/>
              <a:t>We are reading the reviews and seeing the opinions of our fans, listening their feedback.</a:t>
            </a:r>
          </a:p>
          <a:p>
            <a:r>
              <a:rPr lang="en-GB" dirty="0" smtClean="0"/>
              <a:t>I can still remember the names of these nice fans and all of their </a:t>
            </a:r>
            <a:r>
              <a:rPr lang="en-GB" b="1" dirty="0" smtClean="0"/>
              <a:t>good feedback </a:t>
            </a:r>
            <a:r>
              <a:rPr lang="en-GB" dirty="0" smtClean="0"/>
              <a:t>which </a:t>
            </a:r>
            <a:r>
              <a:rPr lang="en-GB" b="1" dirty="0" smtClean="0"/>
              <a:t>energizes our team</a:t>
            </a:r>
            <a:r>
              <a:rPr lang="en-GB" dirty="0" smtClean="0"/>
              <a:t>. </a:t>
            </a:r>
          </a:p>
          <a:p>
            <a:r>
              <a:rPr lang="en-GB" dirty="0" smtClean="0"/>
              <a:t>On the other hand, the bad reviews just bring us down.</a:t>
            </a:r>
          </a:p>
          <a:p>
            <a:endParaRPr lang="en-GB" dirty="0"/>
          </a:p>
        </p:txBody>
      </p:sp>
      <p:sp>
        <p:nvSpPr>
          <p:cNvPr id="3" name="Title 2"/>
          <p:cNvSpPr>
            <a:spLocks noGrp="1"/>
          </p:cNvSpPr>
          <p:nvPr>
            <p:ph type="title"/>
          </p:nvPr>
        </p:nvSpPr>
        <p:spPr/>
        <p:txBody>
          <a:bodyPr>
            <a:normAutofit/>
          </a:bodyPr>
          <a:lstStyle/>
          <a:p>
            <a:r>
              <a:rPr lang="en-GB" sz="4000" dirty="0" err="1"/>
              <a:t>Madfinger</a:t>
            </a:r>
            <a:r>
              <a:rPr lang="en-GB" sz="4000" dirty="0"/>
              <a:t> Games &amp; </a:t>
            </a:r>
            <a:r>
              <a:rPr lang="en-GB" dirty="0" smtClean="0"/>
              <a:t>Motivation: </a:t>
            </a:r>
            <a:endParaRPr lang="en-GB" dirty="0"/>
          </a:p>
        </p:txBody>
      </p:sp>
      <p:sp>
        <p:nvSpPr>
          <p:cNvPr id="4" name="TextBox 3"/>
          <p:cNvSpPr txBox="1"/>
          <p:nvPr/>
        </p:nvSpPr>
        <p:spPr>
          <a:xfrm>
            <a:off x="1524000" y="6597353"/>
            <a:ext cx="9144000" cy="246221"/>
          </a:xfrm>
          <a:prstGeom prst="rect">
            <a:avLst/>
          </a:prstGeom>
          <a:noFill/>
        </p:spPr>
        <p:txBody>
          <a:bodyPr wrap="square" rtlCol="0">
            <a:spAutoFit/>
          </a:bodyPr>
          <a:lstStyle/>
          <a:p>
            <a:r>
              <a:rPr lang="en-GB" sz="1000" dirty="0"/>
              <a:t>(1) http://www.gamezebo.com/news/2012/08/01/piracy-and-premium-vs-freemium-madfinger-games-developers-dilemma</a:t>
            </a:r>
            <a:endParaRPr lang="en-GB" sz="1000" dirty="0"/>
          </a:p>
        </p:txBody>
      </p:sp>
    </p:spTree>
    <p:extLst>
      <p:ext uri="{BB962C8B-B14F-4D97-AF65-F5344CB8AC3E}">
        <p14:creationId xmlns:p14="http://schemas.microsoft.com/office/powerpoint/2010/main" val="2287158894"/>
      </p:ext>
    </p:extLst>
  </p:cSld>
  <p:clrMapOvr>
    <a:masterClrMapping/>
  </p:clrMapOvr>
  <p:transition/>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03512" y="1481328"/>
            <a:ext cx="8686800" cy="4827992"/>
          </a:xfrm>
        </p:spPr>
        <p:txBody>
          <a:bodyPr>
            <a:normAutofit/>
          </a:bodyPr>
          <a:lstStyle/>
          <a:p>
            <a:r>
              <a:rPr lang="en-GB" dirty="0" smtClean="0"/>
              <a:t>“As </a:t>
            </a:r>
            <a:r>
              <a:rPr lang="en-GB" b="1" dirty="0" smtClean="0"/>
              <a:t>developers of games</a:t>
            </a:r>
            <a:r>
              <a:rPr lang="en-GB" dirty="0" smtClean="0"/>
              <a:t>, we want to concentrate our time and dedicate ourselves only on games.</a:t>
            </a:r>
          </a:p>
          <a:p>
            <a:r>
              <a:rPr lang="en-GB" dirty="0" smtClean="0"/>
              <a:t>We want to make them better than previous games. </a:t>
            </a:r>
          </a:p>
          <a:p>
            <a:r>
              <a:rPr lang="en-GB" dirty="0" smtClean="0"/>
              <a:t>This is why we need help with security from the companies who make the hardware. </a:t>
            </a:r>
          </a:p>
          <a:p>
            <a:r>
              <a:rPr lang="en-GB" dirty="0" smtClean="0"/>
              <a:t>Its really good that Google and Apple are finally making some effort to deal with it. </a:t>
            </a:r>
          </a:p>
          <a:p>
            <a:r>
              <a:rPr lang="en-GB" dirty="0" smtClean="0"/>
              <a:t>And so, lets hope that this situation will get better and developers will be able to invest more money into games without fear that in the end most of the players will download it for free.</a:t>
            </a:r>
            <a:endParaRPr lang="en-GB" dirty="0"/>
          </a:p>
        </p:txBody>
      </p:sp>
      <p:sp>
        <p:nvSpPr>
          <p:cNvPr id="3" name="Title 2"/>
          <p:cNvSpPr>
            <a:spLocks noGrp="1"/>
          </p:cNvSpPr>
          <p:nvPr>
            <p:ph type="title"/>
          </p:nvPr>
        </p:nvSpPr>
        <p:spPr/>
        <p:txBody>
          <a:bodyPr/>
          <a:lstStyle/>
          <a:p>
            <a:r>
              <a:rPr lang="en-GB" dirty="0" smtClean="0"/>
              <a:t>Legal issues: Piracy</a:t>
            </a:r>
            <a:endParaRPr lang="en-GB" dirty="0"/>
          </a:p>
        </p:txBody>
      </p:sp>
      <p:sp>
        <p:nvSpPr>
          <p:cNvPr id="4" name="TextBox 3"/>
          <p:cNvSpPr txBox="1"/>
          <p:nvPr/>
        </p:nvSpPr>
        <p:spPr>
          <a:xfrm>
            <a:off x="1524000" y="6597353"/>
            <a:ext cx="9144000" cy="246221"/>
          </a:xfrm>
          <a:prstGeom prst="rect">
            <a:avLst/>
          </a:prstGeom>
          <a:noFill/>
        </p:spPr>
        <p:txBody>
          <a:bodyPr wrap="square" rtlCol="0">
            <a:spAutoFit/>
          </a:bodyPr>
          <a:lstStyle/>
          <a:p>
            <a:r>
              <a:rPr lang="en-GB" sz="1000" dirty="0"/>
              <a:t>(1) http://www.gamezebo.com/news/2012/08/01/piracy-and-premium-vs-freemium-madfinger-games-developers-dilemma</a:t>
            </a:r>
            <a:endParaRPr lang="en-GB" sz="1000" dirty="0"/>
          </a:p>
        </p:txBody>
      </p:sp>
    </p:spTree>
    <p:extLst>
      <p:ext uri="{BB962C8B-B14F-4D97-AF65-F5344CB8AC3E}">
        <p14:creationId xmlns:p14="http://schemas.microsoft.com/office/powerpoint/2010/main" val="3966887890"/>
      </p:ext>
    </p:extLst>
  </p:cSld>
  <p:clrMapOvr>
    <a:masterClrMapping/>
  </p:clrMapOvr>
  <p:transition/>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a:buNone/>
            </a:pPr>
            <a:r>
              <a:rPr lang="en-GB" dirty="0" smtClean="0"/>
              <a:t>Check-out:</a:t>
            </a:r>
          </a:p>
          <a:p>
            <a:r>
              <a:rPr lang="en-GB" dirty="0" smtClean="0">
                <a:hlinkClick r:id="rId2"/>
              </a:rPr>
              <a:t>Gamesindustry.biz</a:t>
            </a:r>
            <a:endParaRPr lang="en-GB" dirty="0"/>
          </a:p>
        </p:txBody>
      </p:sp>
      <p:sp>
        <p:nvSpPr>
          <p:cNvPr id="3" name="Title 2"/>
          <p:cNvSpPr>
            <a:spLocks noGrp="1"/>
          </p:cNvSpPr>
          <p:nvPr>
            <p:ph type="title"/>
          </p:nvPr>
        </p:nvSpPr>
        <p:spPr/>
        <p:txBody>
          <a:bodyPr>
            <a:normAutofit/>
          </a:bodyPr>
          <a:lstStyle/>
          <a:p>
            <a:r>
              <a:rPr lang="en-GB" dirty="0" smtClean="0"/>
              <a:t>For Up-to-date Industry News</a:t>
            </a:r>
            <a:endParaRPr lang="en-GB" dirty="0"/>
          </a:p>
        </p:txBody>
      </p:sp>
    </p:spTree>
    <p:extLst>
      <p:ext uri="{BB962C8B-B14F-4D97-AF65-F5344CB8AC3E}">
        <p14:creationId xmlns:p14="http://schemas.microsoft.com/office/powerpoint/2010/main" val="339016896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Some of the disciplines specific to the game industry include: </a:t>
            </a:r>
            <a:r>
              <a:rPr lang="en-GB" b="1" dirty="0" smtClean="0"/>
              <a:t>game programmer</a:t>
            </a:r>
            <a:r>
              <a:rPr lang="en-GB" dirty="0" smtClean="0"/>
              <a:t>, </a:t>
            </a:r>
            <a:r>
              <a:rPr lang="en-GB" b="1" dirty="0" smtClean="0"/>
              <a:t>game designer</a:t>
            </a:r>
            <a:r>
              <a:rPr lang="en-GB" dirty="0" smtClean="0"/>
              <a:t>, </a:t>
            </a:r>
            <a:r>
              <a:rPr lang="en-GB" b="1" dirty="0" smtClean="0"/>
              <a:t>level designer</a:t>
            </a:r>
            <a:r>
              <a:rPr lang="en-GB" dirty="0" smtClean="0"/>
              <a:t>, </a:t>
            </a:r>
            <a:r>
              <a:rPr lang="en-GB" b="1" dirty="0" smtClean="0"/>
              <a:t>game producer</a:t>
            </a:r>
            <a:r>
              <a:rPr lang="en-GB" dirty="0" smtClean="0"/>
              <a:t>, </a:t>
            </a:r>
            <a:r>
              <a:rPr lang="en-GB" b="1" dirty="0" smtClean="0"/>
              <a:t>game artist</a:t>
            </a:r>
            <a:r>
              <a:rPr lang="en-GB" dirty="0" smtClean="0"/>
              <a:t> and </a:t>
            </a:r>
            <a:r>
              <a:rPr lang="en-GB" b="1" dirty="0" smtClean="0"/>
              <a:t>game tester</a:t>
            </a:r>
            <a:r>
              <a:rPr lang="en-GB" dirty="0" smtClean="0"/>
              <a:t>. </a:t>
            </a:r>
          </a:p>
          <a:p>
            <a:r>
              <a:rPr lang="en-GB" dirty="0" smtClean="0"/>
              <a:t>Most of these professionals are employed by </a:t>
            </a:r>
            <a:r>
              <a:rPr lang="en-GB" b="1" dirty="0" smtClean="0"/>
              <a:t>video game developers</a:t>
            </a:r>
            <a:r>
              <a:rPr lang="en-GB" dirty="0" smtClean="0"/>
              <a:t> or </a:t>
            </a:r>
            <a:r>
              <a:rPr lang="en-GB" b="1" dirty="0" smtClean="0"/>
              <a:t>video game publishers</a:t>
            </a:r>
            <a:r>
              <a:rPr lang="en-GB" dirty="0" smtClean="0"/>
              <a:t>.</a:t>
            </a:r>
          </a:p>
          <a:p>
            <a:r>
              <a:rPr lang="en-GB" dirty="0" smtClean="0"/>
              <a:t>The game industry also employs those experienced in other traditional businesses, and many recruiters target industry professionals who help with </a:t>
            </a:r>
            <a:r>
              <a:rPr lang="en-GB" b="1" dirty="0" smtClean="0"/>
              <a:t>Leadership</a:t>
            </a:r>
            <a:r>
              <a:rPr lang="en-GB" dirty="0" smtClean="0"/>
              <a:t>, </a:t>
            </a:r>
            <a:r>
              <a:rPr lang="en-GB" b="1" dirty="0" smtClean="0"/>
              <a:t>new concepts and ideas</a:t>
            </a:r>
            <a:r>
              <a:rPr lang="en-GB" dirty="0" smtClean="0"/>
              <a:t>, </a:t>
            </a:r>
            <a:r>
              <a:rPr lang="en-GB" b="1" dirty="0" smtClean="0"/>
              <a:t>project management</a:t>
            </a:r>
            <a:r>
              <a:rPr lang="en-GB" dirty="0" smtClean="0"/>
              <a:t>, </a:t>
            </a:r>
            <a:r>
              <a:rPr lang="en-GB" b="1" dirty="0" smtClean="0"/>
              <a:t>game design</a:t>
            </a:r>
            <a:r>
              <a:rPr lang="en-GB" dirty="0" smtClean="0"/>
              <a:t>, </a:t>
            </a:r>
            <a:r>
              <a:rPr lang="en-GB" b="1" dirty="0" smtClean="0"/>
              <a:t>marketing</a:t>
            </a:r>
            <a:r>
              <a:rPr lang="en-GB" dirty="0" smtClean="0"/>
              <a:t> etc...</a:t>
            </a:r>
            <a:endParaRPr lang="en-GB" dirty="0"/>
          </a:p>
        </p:txBody>
      </p:sp>
      <p:sp>
        <p:nvSpPr>
          <p:cNvPr id="3" name="Title 2"/>
          <p:cNvSpPr>
            <a:spLocks noGrp="1"/>
          </p:cNvSpPr>
          <p:nvPr>
            <p:ph type="title"/>
          </p:nvPr>
        </p:nvSpPr>
        <p:spPr/>
        <p:txBody>
          <a:bodyPr/>
          <a:lstStyle/>
          <a:p>
            <a:r>
              <a:rPr lang="en-GB" dirty="0" smtClean="0"/>
              <a:t>Employment</a:t>
            </a:r>
            <a:endParaRPr lang="en-GB" dirty="0"/>
          </a:p>
        </p:txBody>
      </p:sp>
    </p:spTree>
    <p:extLst>
      <p:ext uri="{BB962C8B-B14F-4D97-AF65-F5344CB8AC3E}">
        <p14:creationId xmlns:p14="http://schemas.microsoft.com/office/powerpoint/2010/main" val="207692981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Check-out:</a:t>
            </a:r>
          </a:p>
          <a:p>
            <a:r>
              <a:rPr lang="en-GB" dirty="0" smtClean="0">
                <a:hlinkClick r:id="rId2"/>
              </a:rPr>
              <a:t>http://www.jobsite.co.uk</a:t>
            </a:r>
            <a:r>
              <a:rPr lang="en-GB" dirty="0" smtClean="0"/>
              <a:t> </a:t>
            </a:r>
          </a:p>
          <a:p>
            <a:r>
              <a:rPr lang="en-GB" dirty="0" smtClean="0">
                <a:hlinkClick r:id="rId3"/>
              </a:rPr>
              <a:t>http://www.gamesindustry.biz/jobs</a:t>
            </a:r>
            <a:r>
              <a:rPr lang="en-GB" dirty="0" smtClean="0"/>
              <a:t> </a:t>
            </a:r>
          </a:p>
          <a:p>
            <a:r>
              <a:rPr lang="en-GB" dirty="0" smtClean="0">
                <a:hlinkClick r:id="rId4"/>
              </a:rPr>
              <a:t>http://www.gamejobs.com</a:t>
            </a:r>
            <a:r>
              <a:rPr lang="en-GB" dirty="0" smtClean="0"/>
              <a:t> </a:t>
            </a:r>
          </a:p>
          <a:p>
            <a:r>
              <a:rPr lang="en-GB" dirty="0" smtClean="0">
                <a:hlinkClick r:id="rId5"/>
              </a:rPr>
              <a:t>http://www.gamesrecruit.co.uk</a:t>
            </a:r>
            <a:r>
              <a:rPr lang="en-GB" dirty="0" smtClean="0"/>
              <a:t> </a:t>
            </a:r>
          </a:p>
          <a:p>
            <a:r>
              <a:rPr lang="en-GB" dirty="0" smtClean="0">
                <a:hlinkClick r:id="rId6"/>
              </a:rPr>
              <a:t>http://www.gamesjobsdirect.com/</a:t>
            </a:r>
            <a:r>
              <a:rPr lang="en-GB" dirty="0" smtClean="0"/>
              <a:t> </a:t>
            </a:r>
            <a:endParaRPr lang="en-GB" dirty="0"/>
          </a:p>
        </p:txBody>
      </p:sp>
      <p:sp>
        <p:nvSpPr>
          <p:cNvPr id="3" name="Title 2"/>
          <p:cNvSpPr>
            <a:spLocks noGrp="1"/>
          </p:cNvSpPr>
          <p:nvPr>
            <p:ph type="title"/>
          </p:nvPr>
        </p:nvSpPr>
        <p:spPr/>
        <p:txBody>
          <a:bodyPr/>
          <a:lstStyle/>
          <a:p>
            <a:r>
              <a:rPr lang="en-GB" dirty="0" smtClean="0"/>
              <a:t>Jobs</a:t>
            </a:r>
            <a:endParaRPr lang="en-GB" dirty="0"/>
          </a:p>
        </p:txBody>
      </p:sp>
    </p:spTree>
    <p:extLst>
      <p:ext uri="{BB962C8B-B14F-4D97-AF65-F5344CB8AC3E}">
        <p14:creationId xmlns:p14="http://schemas.microsoft.com/office/powerpoint/2010/main" val="18092258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2279</Words>
  <Application>Microsoft Office PowerPoint</Application>
  <PresentationFormat>Widescreen</PresentationFormat>
  <Paragraphs>306</Paragraphs>
  <Slides>63</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63</vt:i4>
      </vt:variant>
    </vt:vector>
  </HeadingPairs>
  <TitlesOfParts>
    <vt:vector size="69" baseType="lpstr">
      <vt:lpstr>Arial</vt:lpstr>
      <vt:lpstr>Calibri</vt:lpstr>
      <vt:lpstr>Calibri Light</vt:lpstr>
      <vt:lpstr>Verdana</vt:lpstr>
      <vt:lpstr>Wingdings</vt:lpstr>
      <vt:lpstr>Office Theme</vt:lpstr>
      <vt:lpstr>Marketing</vt:lpstr>
      <vt:lpstr>Marketing &amp; Monitoring</vt:lpstr>
      <vt:lpstr>You can extend the 4 to 7Ps:</vt:lpstr>
      <vt:lpstr>Branding</vt:lpstr>
      <vt:lpstr>Marketing Plan and Strategy</vt:lpstr>
      <vt:lpstr>Understand your Product/Service</vt:lpstr>
      <vt:lpstr>e-Business</vt:lpstr>
      <vt:lpstr>Payment &amp; E-commerce Technology</vt:lpstr>
      <vt:lpstr>Merchant Accounts:</vt:lpstr>
      <vt:lpstr>Payment Processing</vt:lpstr>
      <vt:lpstr>Online Payment Service Providers</vt:lpstr>
      <vt:lpstr>Mobile credit card processors</vt:lpstr>
      <vt:lpstr>Online &amp; Mobile payment processors:</vt:lpstr>
      <vt:lpstr>Online Shop &amp; Payment Processing </vt:lpstr>
      <vt:lpstr>e-Business / e-Commerce</vt:lpstr>
      <vt:lpstr>EPOS - Electronic Point of Sale</vt:lpstr>
      <vt:lpstr>EPOS - Electronic Point of Sale</vt:lpstr>
      <vt:lpstr>EPOS</vt:lpstr>
      <vt:lpstr>EPOS - Electronic Point of Sale</vt:lpstr>
      <vt:lpstr>Cloud EPOS</vt:lpstr>
      <vt:lpstr>e-Commerce</vt:lpstr>
      <vt:lpstr>E-commerce</vt:lpstr>
      <vt:lpstr>What’s the difference?</vt:lpstr>
      <vt:lpstr>E-Commerce Solution: Paypal</vt:lpstr>
      <vt:lpstr>Benefits for Businesses</vt:lpstr>
      <vt:lpstr>Mobile website:</vt:lpstr>
      <vt:lpstr>Or Create a Mobile version of an existing website:</vt:lpstr>
      <vt:lpstr>Gamification</vt:lpstr>
      <vt:lpstr>Gamification</vt:lpstr>
      <vt:lpstr>BG info: Games Timelines</vt:lpstr>
      <vt:lpstr>Video Game industry</vt:lpstr>
      <vt:lpstr>The Economic Sector includes</vt:lpstr>
      <vt:lpstr>Gaming industry</vt:lpstr>
      <vt:lpstr>Gaming industry</vt:lpstr>
      <vt:lpstr>Gaming industry</vt:lpstr>
      <vt:lpstr>Video Game E-Commerce</vt:lpstr>
      <vt:lpstr>MMO: Aion Ascension</vt:lpstr>
      <vt:lpstr>Online Game Subscriptions</vt:lpstr>
      <vt:lpstr>Mobile Gaming industry</vt:lpstr>
      <vt:lpstr>Fun &amp; Games: Evolution of Computing</vt:lpstr>
      <vt:lpstr>Evolution of Computing</vt:lpstr>
      <vt:lpstr>Freemium Model</vt:lpstr>
      <vt:lpstr>Example:</vt:lpstr>
      <vt:lpstr>Microtransactions</vt:lpstr>
      <vt:lpstr>Monetize your App:</vt:lpstr>
      <vt:lpstr>Monetize your Apps: Rewards &amp; Happiness with Brian Wong </vt:lpstr>
      <vt:lpstr>Brian Wong on importance of understanding Emotion</vt:lpstr>
      <vt:lpstr>Feature: Brian Wong </vt:lpstr>
      <vt:lpstr>Mobile Publisher Best Practices</vt:lpstr>
      <vt:lpstr>Bg Videos: Secrets to Success with Entrepreneur Brain Wong</vt:lpstr>
      <vt:lpstr>X-Commerce Paypal system</vt:lpstr>
      <vt:lpstr>Young Entrepreneur Arjun Mehta</vt:lpstr>
      <vt:lpstr>Game industry value chain</vt:lpstr>
      <vt:lpstr>Game industry value chain</vt:lpstr>
      <vt:lpstr>Professional &amp; Ethical Practice</vt:lpstr>
      <vt:lpstr>Respect</vt:lpstr>
      <vt:lpstr>Legal issues: Piracy</vt:lpstr>
      <vt:lpstr>Legal issues: Madfinger Games</vt:lpstr>
      <vt:lpstr>Madfinger Games &amp; Motivation: </vt:lpstr>
      <vt:lpstr>Legal issues: Piracy</vt:lpstr>
      <vt:lpstr>For Up-to-date Industry News</vt:lpstr>
      <vt:lpstr>Employment</vt:lpstr>
      <vt:lpstr>Jobs</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Marketing</dc:title>
  <dc:creator>james williams</dc:creator>
  <cp:lastModifiedBy>james williams</cp:lastModifiedBy>
  <cp:revision>1</cp:revision>
  <dcterms:created xsi:type="dcterms:W3CDTF">2015-11-09T16:28:24Z</dcterms:created>
  <dcterms:modified xsi:type="dcterms:W3CDTF">2015-11-09T16:29:12Z</dcterms:modified>
</cp:coreProperties>
</file>