
<file path=[Content_Types].xml><?xml version="1.0" encoding="utf-8"?>
<Types xmlns="http://schemas.openxmlformats.org/package/2006/content-types">
  <Default Extension="gif" ContentType="image/gif"/>
  <Default Extension="gif&amp;ehk=Fu5UqZdTl" ContentType="image/gif"/>
  <Default Extension="jpeg" ContentType="image/jpeg"/>
  <Default Extension="jpg" ContentType="image/jpeg"/>
  <Default Extension="jpg&amp;ehk=CsxefVwOJidcMKC1wWTfDQ&amp;r=0&amp;pid=OfficeInsert" ContentType="image/jpeg"/>
  <Default Extension="jpg&amp;ehk=GXGK9RSJZN7EQ9F0Rygusg&amp;r=0&amp;pid=OfficeInsert" ContentType="image/jpeg"/>
  <Default Extension="jpg&amp;ehk=k52uvVH01NobKtJUbicTjA&amp;r=0&amp;pid=OfficeInsert" ContentType="image/jpeg"/>
  <Default Extension="jpg&amp;ehk=lOpFeNPFXl1ODml1ZioR6A&amp;r=0&amp;pid=OfficeInsert" ContentType="image/jpeg"/>
  <Default Extension="jpg&amp;ehk=Mk" ContentType="image/jpeg"/>
  <Default Extension="png" ContentType="image/png"/>
  <Default Extension="png&amp;ehk=6kG0e38xvMsqImHkeMYCBA&amp;r=0&amp;pid=OfficeInsert" ContentType="image/png"/>
  <Default Extension="png&amp;ehk=KzXw5B4Md44jQPKB5Ke0aQ&amp;r=0&amp;pid=OfficeInsert" ContentType="image/png"/>
  <Default Extension="png&amp;ehk=muO9Q9nl" ContentType="image/png"/>
  <Default Extension="png&amp;ehk=pOCVVBnAeW2Xt2ZF54Hu8g&amp;r=0&amp;pid=OfficeInsert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83" r:id="rId4"/>
    <p:sldId id="286" r:id="rId5"/>
    <p:sldId id="330" r:id="rId6"/>
    <p:sldId id="331" r:id="rId7"/>
    <p:sldId id="308" r:id="rId8"/>
    <p:sldId id="332" r:id="rId9"/>
    <p:sldId id="333" r:id="rId10"/>
    <p:sldId id="334" r:id="rId11"/>
    <p:sldId id="335" r:id="rId12"/>
    <p:sldId id="296" r:id="rId13"/>
    <p:sldId id="297" r:id="rId14"/>
    <p:sldId id="298" r:id="rId15"/>
    <p:sldId id="299" r:id="rId16"/>
    <p:sldId id="328" r:id="rId17"/>
    <p:sldId id="300" r:id="rId18"/>
    <p:sldId id="329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26" r:id="rId35"/>
    <p:sldId id="327" r:id="rId36"/>
    <p:sldId id="270" r:id="rId37"/>
    <p:sldId id="273" r:id="rId38"/>
    <p:sldId id="279" r:id="rId39"/>
    <p:sldId id="287" r:id="rId40"/>
    <p:sldId id="288" r:id="rId41"/>
    <p:sldId id="319" r:id="rId42"/>
    <p:sldId id="289" r:id="rId43"/>
    <p:sldId id="290" r:id="rId44"/>
    <p:sldId id="291" r:id="rId45"/>
    <p:sldId id="268" r:id="rId46"/>
    <p:sldId id="272" r:id="rId47"/>
    <p:sldId id="269" r:id="rId48"/>
    <p:sldId id="275" r:id="rId49"/>
    <p:sldId id="277" r:id="rId50"/>
    <p:sldId id="276" r:id="rId51"/>
    <p:sldId id="278" r:id="rId52"/>
    <p:sldId id="281" r:id="rId53"/>
    <p:sldId id="295" r:id="rId54"/>
    <p:sldId id="274" r:id="rId55"/>
    <p:sldId id="280" r:id="rId56"/>
    <p:sldId id="325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16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66A2A9-CEB4-4846-8AB1-A958B9C345EA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1C8E5B5-DF44-4F44-82E3-A1DC81F92A09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Taking your critique to a higher level</a:t>
          </a:r>
          <a:endParaRPr lang="en-US" sz="3200" dirty="0"/>
        </a:p>
      </dgm:t>
    </dgm:pt>
    <dgm:pt modelId="{871A61A8-72AA-4D03-8AAD-3D57B7A63A25}" type="parTrans" cxnId="{4882D776-FB31-4BEF-9804-C959236452D8}">
      <dgm:prSet/>
      <dgm:spPr/>
      <dgm:t>
        <a:bodyPr/>
        <a:lstStyle/>
        <a:p>
          <a:endParaRPr lang="en-US"/>
        </a:p>
      </dgm:t>
    </dgm:pt>
    <dgm:pt modelId="{3076F507-5C75-4EA0-B79C-7EF60C9FF60D}" type="sibTrans" cxnId="{4882D776-FB31-4BEF-9804-C959236452D8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A802B35E-E7FC-4580-8085-E627AA338060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Concept mapping</a:t>
          </a:r>
          <a:endParaRPr lang="en-US" sz="3200" dirty="0"/>
        </a:p>
      </dgm:t>
    </dgm:pt>
    <dgm:pt modelId="{DB9D904C-3228-4621-9ACD-169B677837AC}" type="parTrans" cxnId="{10A27681-5C32-4519-AE66-5B6C156F87EB}">
      <dgm:prSet/>
      <dgm:spPr/>
      <dgm:t>
        <a:bodyPr/>
        <a:lstStyle/>
        <a:p>
          <a:endParaRPr lang="en-US"/>
        </a:p>
      </dgm:t>
    </dgm:pt>
    <dgm:pt modelId="{1D90201F-0504-46AB-A0A3-A1516D94871D}" type="sibTrans" cxnId="{10A27681-5C32-4519-AE66-5B6C156F87EB}">
      <dgm:prSet phldrT="02" phldr="0"/>
      <dgm:spPr/>
      <dgm:t>
        <a:bodyPr/>
        <a:lstStyle/>
        <a:p>
          <a:r>
            <a:rPr lang="en-US"/>
            <a:t>02</a:t>
          </a:r>
          <a:endParaRPr lang="en-US" dirty="0"/>
        </a:p>
      </dgm:t>
    </dgm:pt>
    <dgm:pt modelId="{1713238E-28DD-46C4-85C3-F97E04FBB34E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Making the review your own</a:t>
          </a:r>
          <a:endParaRPr lang="en-US" sz="3200" dirty="0"/>
        </a:p>
      </dgm:t>
    </dgm:pt>
    <dgm:pt modelId="{1CEA8468-66C9-4A6C-8518-94A33A51B646}" type="parTrans" cxnId="{6B7E30AE-EE1D-4370-855B-400DB6595E55}">
      <dgm:prSet/>
      <dgm:spPr/>
      <dgm:t>
        <a:bodyPr/>
        <a:lstStyle/>
        <a:p>
          <a:endParaRPr lang="en-US"/>
        </a:p>
      </dgm:t>
    </dgm:pt>
    <dgm:pt modelId="{6961270F-1503-473D-9F9F-B5561F1073A3}" type="sibTrans" cxnId="{6B7E30AE-EE1D-4370-855B-400DB6595E55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515CC7DB-4DF5-4CC1-B1A1-F2652C1B5E0C}" type="pres">
      <dgm:prSet presAssocID="{0C66A2A9-CEB4-4846-8AB1-A958B9C345EA}" presName="Name0" presStyleCnt="0">
        <dgm:presLayoutVars>
          <dgm:animLvl val="lvl"/>
          <dgm:resizeHandles val="exact"/>
        </dgm:presLayoutVars>
      </dgm:prSet>
      <dgm:spPr/>
    </dgm:pt>
    <dgm:pt modelId="{8D8B75F0-8CC3-4749-8EE8-C936CE0E01CB}" type="pres">
      <dgm:prSet presAssocID="{E1C8E5B5-DF44-4F44-82E3-A1DC81F92A09}" presName="compositeNode" presStyleCnt="0">
        <dgm:presLayoutVars>
          <dgm:bulletEnabled val="1"/>
        </dgm:presLayoutVars>
      </dgm:prSet>
      <dgm:spPr/>
    </dgm:pt>
    <dgm:pt modelId="{9C4045EF-CCBD-4047-8E7C-EEBAB3A1E2BC}" type="pres">
      <dgm:prSet presAssocID="{E1C8E5B5-DF44-4F44-82E3-A1DC81F92A09}" presName="bgRect" presStyleLbl="alignNode1" presStyleIdx="0" presStyleCnt="3" custScaleX="117465" custScaleY="247059"/>
      <dgm:spPr/>
    </dgm:pt>
    <dgm:pt modelId="{75D73EE9-D382-4EA2-B307-EAFEB93CF9CA}" type="pres">
      <dgm:prSet presAssocID="{3076F507-5C75-4EA0-B79C-7EF60C9FF60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A184618-A6F5-4C64-9C32-023277FD7D39}" type="pres">
      <dgm:prSet presAssocID="{E1C8E5B5-DF44-4F44-82E3-A1DC81F92A09}" presName="nodeRect" presStyleLbl="alignNode1" presStyleIdx="0" presStyleCnt="3">
        <dgm:presLayoutVars>
          <dgm:bulletEnabled val="1"/>
        </dgm:presLayoutVars>
      </dgm:prSet>
      <dgm:spPr/>
    </dgm:pt>
    <dgm:pt modelId="{935E1F08-6C10-4E1F-89D9-7DBD67F37D7B}" type="pres">
      <dgm:prSet presAssocID="{3076F507-5C75-4EA0-B79C-7EF60C9FF60D}" presName="sibTrans" presStyleCnt="0"/>
      <dgm:spPr/>
    </dgm:pt>
    <dgm:pt modelId="{B9D4FD99-AE19-4AEE-979E-BCC1FCD83C43}" type="pres">
      <dgm:prSet presAssocID="{A802B35E-E7FC-4580-8085-E627AA338060}" presName="compositeNode" presStyleCnt="0">
        <dgm:presLayoutVars>
          <dgm:bulletEnabled val="1"/>
        </dgm:presLayoutVars>
      </dgm:prSet>
      <dgm:spPr/>
    </dgm:pt>
    <dgm:pt modelId="{B874A97A-4710-4335-8967-E0E59B921514}" type="pres">
      <dgm:prSet presAssocID="{A802B35E-E7FC-4580-8085-E627AA338060}" presName="bgRect" presStyleLbl="alignNode1" presStyleIdx="1" presStyleCnt="3" custScaleY="247059"/>
      <dgm:spPr/>
    </dgm:pt>
    <dgm:pt modelId="{AEC7BBE9-86EC-4148-80FE-704F7CB3C2AE}" type="pres">
      <dgm:prSet presAssocID="{1D90201F-0504-46AB-A0A3-A1516D94871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A51205AD-3204-4307-9A78-406E5CFAA30F}" type="pres">
      <dgm:prSet presAssocID="{A802B35E-E7FC-4580-8085-E627AA338060}" presName="nodeRect" presStyleLbl="alignNode1" presStyleIdx="1" presStyleCnt="3">
        <dgm:presLayoutVars>
          <dgm:bulletEnabled val="1"/>
        </dgm:presLayoutVars>
      </dgm:prSet>
      <dgm:spPr/>
    </dgm:pt>
    <dgm:pt modelId="{9972EADE-BB20-48C1-9243-0D34129173AE}" type="pres">
      <dgm:prSet presAssocID="{1D90201F-0504-46AB-A0A3-A1516D94871D}" presName="sibTrans" presStyleCnt="0"/>
      <dgm:spPr/>
    </dgm:pt>
    <dgm:pt modelId="{30A240F4-F12C-4D97-8FC2-03E2B32F6EF3}" type="pres">
      <dgm:prSet presAssocID="{1713238E-28DD-46C4-85C3-F97E04FBB34E}" presName="compositeNode" presStyleCnt="0">
        <dgm:presLayoutVars>
          <dgm:bulletEnabled val="1"/>
        </dgm:presLayoutVars>
      </dgm:prSet>
      <dgm:spPr/>
    </dgm:pt>
    <dgm:pt modelId="{42994C60-4646-4E9F-B943-2BE97A56B21B}" type="pres">
      <dgm:prSet presAssocID="{1713238E-28DD-46C4-85C3-F97E04FBB34E}" presName="bgRect" presStyleLbl="alignNode1" presStyleIdx="2" presStyleCnt="3" custScaleY="247059"/>
      <dgm:spPr/>
    </dgm:pt>
    <dgm:pt modelId="{B76853DB-B140-4667-85FE-F99A0F294A13}" type="pres">
      <dgm:prSet presAssocID="{6961270F-1503-473D-9F9F-B5561F1073A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1790B75-DB59-4F5E-9D5F-02DD33D8F1E9}" type="pres">
      <dgm:prSet presAssocID="{1713238E-28DD-46C4-85C3-F97E04FBB34E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FD15A10-21FE-4977-B3A3-1B10838A5972}" type="presOf" srcId="{E1C8E5B5-DF44-4F44-82E3-A1DC81F92A09}" destId="{FA184618-A6F5-4C64-9C32-023277FD7D39}" srcOrd="1" destOrd="0" presId="urn:microsoft.com/office/officeart/2016/7/layout/LinearBlockProcessNumbered"/>
    <dgm:cxn modelId="{25300527-DB14-4F9F-AEB9-95BCB93F7E88}" type="presOf" srcId="{1713238E-28DD-46C4-85C3-F97E04FBB34E}" destId="{42994C60-4646-4E9F-B943-2BE97A56B21B}" srcOrd="0" destOrd="0" presId="urn:microsoft.com/office/officeart/2016/7/layout/LinearBlockProcessNumbered"/>
    <dgm:cxn modelId="{3569D52D-CCE9-4DD5-B9AD-AA690BC98866}" type="presOf" srcId="{1D90201F-0504-46AB-A0A3-A1516D94871D}" destId="{AEC7BBE9-86EC-4148-80FE-704F7CB3C2AE}" srcOrd="0" destOrd="0" presId="urn:microsoft.com/office/officeart/2016/7/layout/LinearBlockProcessNumbered"/>
    <dgm:cxn modelId="{F89DE943-09EE-4161-9B49-E4527A50FB13}" type="presOf" srcId="{3076F507-5C75-4EA0-B79C-7EF60C9FF60D}" destId="{75D73EE9-D382-4EA2-B307-EAFEB93CF9CA}" srcOrd="0" destOrd="0" presId="urn:microsoft.com/office/officeart/2016/7/layout/LinearBlockProcessNumbered"/>
    <dgm:cxn modelId="{8315F470-BB15-47FD-8378-EE32E52B9A2E}" type="presOf" srcId="{E1C8E5B5-DF44-4F44-82E3-A1DC81F92A09}" destId="{9C4045EF-CCBD-4047-8E7C-EEBAB3A1E2BC}" srcOrd="0" destOrd="0" presId="urn:microsoft.com/office/officeart/2016/7/layout/LinearBlockProcessNumbered"/>
    <dgm:cxn modelId="{E970FE72-B48E-4019-A876-7F27FDB39C23}" type="presOf" srcId="{1713238E-28DD-46C4-85C3-F97E04FBB34E}" destId="{31790B75-DB59-4F5E-9D5F-02DD33D8F1E9}" srcOrd="1" destOrd="0" presId="urn:microsoft.com/office/officeart/2016/7/layout/LinearBlockProcessNumbered"/>
    <dgm:cxn modelId="{4882D776-FB31-4BEF-9804-C959236452D8}" srcId="{0C66A2A9-CEB4-4846-8AB1-A958B9C345EA}" destId="{E1C8E5B5-DF44-4F44-82E3-A1DC81F92A09}" srcOrd="0" destOrd="0" parTransId="{871A61A8-72AA-4D03-8AAD-3D57B7A63A25}" sibTransId="{3076F507-5C75-4EA0-B79C-7EF60C9FF60D}"/>
    <dgm:cxn modelId="{10A27681-5C32-4519-AE66-5B6C156F87EB}" srcId="{0C66A2A9-CEB4-4846-8AB1-A958B9C345EA}" destId="{A802B35E-E7FC-4580-8085-E627AA338060}" srcOrd="1" destOrd="0" parTransId="{DB9D904C-3228-4621-9ACD-169B677837AC}" sibTransId="{1D90201F-0504-46AB-A0A3-A1516D94871D}"/>
    <dgm:cxn modelId="{6B7E30AE-EE1D-4370-855B-400DB6595E55}" srcId="{0C66A2A9-CEB4-4846-8AB1-A958B9C345EA}" destId="{1713238E-28DD-46C4-85C3-F97E04FBB34E}" srcOrd="2" destOrd="0" parTransId="{1CEA8468-66C9-4A6C-8518-94A33A51B646}" sibTransId="{6961270F-1503-473D-9F9F-B5561F1073A3}"/>
    <dgm:cxn modelId="{6BAD8FAE-BD6C-4D48-8FFF-D5A36919C657}" type="presOf" srcId="{6961270F-1503-473D-9F9F-B5561F1073A3}" destId="{B76853DB-B140-4667-85FE-F99A0F294A13}" srcOrd="0" destOrd="0" presId="urn:microsoft.com/office/officeart/2016/7/layout/LinearBlockProcessNumbered"/>
    <dgm:cxn modelId="{9E2B7BC0-08EC-4145-95F9-80DDD4B126B8}" type="presOf" srcId="{A802B35E-E7FC-4580-8085-E627AA338060}" destId="{A51205AD-3204-4307-9A78-406E5CFAA30F}" srcOrd="1" destOrd="0" presId="urn:microsoft.com/office/officeart/2016/7/layout/LinearBlockProcessNumbered"/>
    <dgm:cxn modelId="{8B0E8BE7-E8B9-48E2-BFCA-7B5E3073EACF}" type="presOf" srcId="{A802B35E-E7FC-4580-8085-E627AA338060}" destId="{B874A97A-4710-4335-8967-E0E59B921514}" srcOrd="0" destOrd="0" presId="urn:microsoft.com/office/officeart/2016/7/layout/LinearBlockProcessNumbered"/>
    <dgm:cxn modelId="{090175F1-50A7-4292-9312-445250903F35}" type="presOf" srcId="{0C66A2A9-CEB4-4846-8AB1-A958B9C345EA}" destId="{515CC7DB-4DF5-4CC1-B1A1-F2652C1B5E0C}" srcOrd="0" destOrd="0" presId="urn:microsoft.com/office/officeart/2016/7/layout/LinearBlockProcessNumbered"/>
    <dgm:cxn modelId="{3A69E9B4-6A5F-4334-B95A-91F30E100283}" type="presParOf" srcId="{515CC7DB-4DF5-4CC1-B1A1-F2652C1B5E0C}" destId="{8D8B75F0-8CC3-4749-8EE8-C936CE0E01CB}" srcOrd="0" destOrd="0" presId="urn:microsoft.com/office/officeart/2016/7/layout/LinearBlockProcessNumbered"/>
    <dgm:cxn modelId="{DAC00861-0E29-40F9-8BA3-6A3BBB87A7A9}" type="presParOf" srcId="{8D8B75F0-8CC3-4749-8EE8-C936CE0E01CB}" destId="{9C4045EF-CCBD-4047-8E7C-EEBAB3A1E2BC}" srcOrd="0" destOrd="0" presId="urn:microsoft.com/office/officeart/2016/7/layout/LinearBlockProcessNumbered"/>
    <dgm:cxn modelId="{6EF23DE9-6359-46B4-B8D7-52DE9E999834}" type="presParOf" srcId="{8D8B75F0-8CC3-4749-8EE8-C936CE0E01CB}" destId="{75D73EE9-D382-4EA2-B307-EAFEB93CF9CA}" srcOrd="1" destOrd="0" presId="urn:microsoft.com/office/officeart/2016/7/layout/LinearBlockProcessNumbered"/>
    <dgm:cxn modelId="{E2EA3552-F10C-4259-9303-977BF2FD8C4F}" type="presParOf" srcId="{8D8B75F0-8CC3-4749-8EE8-C936CE0E01CB}" destId="{FA184618-A6F5-4C64-9C32-023277FD7D39}" srcOrd="2" destOrd="0" presId="urn:microsoft.com/office/officeart/2016/7/layout/LinearBlockProcessNumbered"/>
    <dgm:cxn modelId="{45AD1BAC-EF92-4EC3-8B11-6152DA80F727}" type="presParOf" srcId="{515CC7DB-4DF5-4CC1-B1A1-F2652C1B5E0C}" destId="{935E1F08-6C10-4E1F-89D9-7DBD67F37D7B}" srcOrd="1" destOrd="0" presId="urn:microsoft.com/office/officeart/2016/7/layout/LinearBlockProcessNumbered"/>
    <dgm:cxn modelId="{53B6E32C-DB1F-4D48-A20B-E14C0447711C}" type="presParOf" srcId="{515CC7DB-4DF5-4CC1-B1A1-F2652C1B5E0C}" destId="{B9D4FD99-AE19-4AEE-979E-BCC1FCD83C43}" srcOrd="2" destOrd="0" presId="urn:microsoft.com/office/officeart/2016/7/layout/LinearBlockProcessNumbered"/>
    <dgm:cxn modelId="{F08E571C-E10F-4770-B9E6-1B92054267CE}" type="presParOf" srcId="{B9D4FD99-AE19-4AEE-979E-BCC1FCD83C43}" destId="{B874A97A-4710-4335-8967-E0E59B921514}" srcOrd="0" destOrd="0" presId="urn:microsoft.com/office/officeart/2016/7/layout/LinearBlockProcessNumbered"/>
    <dgm:cxn modelId="{4A896EBB-D983-4B96-AA69-4297762C4782}" type="presParOf" srcId="{B9D4FD99-AE19-4AEE-979E-BCC1FCD83C43}" destId="{AEC7BBE9-86EC-4148-80FE-704F7CB3C2AE}" srcOrd="1" destOrd="0" presId="urn:microsoft.com/office/officeart/2016/7/layout/LinearBlockProcessNumbered"/>
    <dgm:cxn modelId="{0F528BC5-BFA8-4A36-B01A-0A12408D2DF5}" type="presParOf" srcId="{B9D4FD99-AE19-4AEE-979E-BCC1FCD83C43}" destId="{A51205AD-3204-4307-9A78-406E5CFAA30F}" srcOrd="2" destOrd="0" presId="urn:microsoft.com/office/officeart/2016/7/layout/LinearBlockProcessNumbered"/>
    <dgm:cxn modelId="{C5DBADFB-15F6-48CC-B1E5-05BAE723FB1A}" type="presParOf" srcId="{515CC7DB-4DF5-4CC1-B1A1-F2652C1B5E0C}" destId="{9972EADE-BB20-48C1-9243-0D34129173AE}" srcOrd="3" destOrd="0" presId="urn:microsoft.com/office/officeart/2016/7/layout/LinearBlockProcessNumbered"/>
    <dgm:cxn modelId="{70E79418-F296-4B7A-AC22-121B0A967D53}" type="presParOf" srcId="{515CC7DB-4DF5-4CC1-B1A1-F2652C1B5E0C}" destId="{30A240F4-F12C-4D97-8FC2-03E2B32F6EF3}" srcOrd="4" destOrd="0" presId="urn:microsoft.com/office/officeart/2016/7/layout/LinearBlockProcessNumbered"/>
    <dgm:cxn modelId="{55919A79-C32D-4B19-96BB-137323C832C3}" type="presParOf" srcId="{30A240F4-F12C-4D97-8FC2-03E2B32F6EF3}" destId="{42994C60-4646-4E9F-B943-2BE97A56B21B}" srcOrd="0" destOrd="0" presId="urn:microsoft.com/office/officeart/2016/7/layout/LinearBlockProcessNumbered"/>
    <dgm:cxn modelId="{AD108743-1151-418B-B7DF-E58C33005AEA}" type="presParOf" srcId="{30A240F4-F12C-4D97-8FC2-03E2B32F6EF3}" destId="{B76853DB-B140-4667-85FE-F99A0F294A13}" srcOrd="1" destOrd="0" presId="urn:microsoft.com/office/officeart/2016/7/layout/LinearBlockProcessNumbered"/>
    <dgm:cxn modelId="{11214F97-838F-49B8-BB1F-A7CD6E2C3DA1}" type="presParOf" srcId="{30A240F4-F12C-4D97-8FC2-03E2B32F6EF3}" destId="{31790B75-DB59-4F5E-9D5F-02DD33D8F1E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B2FDC0-E0B7-4461-8A37-C48D09B23A2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EB01DC-EABB-4534-B50C-DFC0A8D73F6D}">
      <dgm:prSet/>
      <dgm:spPr/>
      <dgm:t>
        <a:bodyPr/>
        <a:lstStyle/>
        <a:p>
          <a:r>
            <a:rPr lang="en-GB"/>
            <a:t>Reading and understanding</a:t>
          </a:r>
          <a:endParaRPr lang="en-US"/>
        </a:p>
      </dgm:t>
    </dgm:pt>
    <dgm:pt modelId="{C6B83758-B0A1-4C12-B429-772D75684BB6}" type="parTrans" cxnId="{F60B8133-C40F-43D4-B002-69948B0A64F9}">
      <dgm:prSet/>
      <dgm:spPr/>
      <dgm:t>
        <a:bodyPr/>
        <a:lstStyle/>
        <a:p>
          <a:endParaRPr lang="en-US"/>
        </a:p>
      </dgm:t>
    </dgm:pt>
    <dgm:pt modelId="{FC099948-C514-4039-838A-E5B031EDE109}" type="sibTrans" cxnId="{F60B8133-C40F-43D4-B002-69948B0A64F9}">
      <dgm:prSet/>
      <dgm:spPr/>
      <dgm:t>
        <a:bodyPr/>
        <a:lstStyle/>
        <a:p>
          <a:endParaRPr lang="en-US"/>
        </a:p>
      </dgm:t>
    </dgm:pt>
    <dgm:pt modelId="{086F4C70-942E-4E3D-982C-4CF467DC4B37}">
      <dgm:prSet/>
      <dgm:spPr/>
      <dgm:t>
        <a:bodyPr/>
        <a:lstStyle/>
        <a:p>
          <a:r>
            <a:rPr lang="en-GB"/>
            <a:t>…and…</a:t>
          </a:r>
          <a:endParaRPr lang="en-US"/>
        </a:p>
      </dgm:t>
    </dgm:pt>
    <dgm:pt modelId="{942F37BE-448E-4949-8473-E85A9937026B}" type="parTrans" cxnId="{EF7A7D1A-909B-465C-93F1-BAF9D1FA261D}">
      <dgm:prSet/>
      <dgm:spPr/>
      <dgm:t>
        <a:bodyPr/>
        <a:lstStyle/>
        <a:p>
          <a:endParaRPr lang="en-US"/>
        </a:p>
      </dgm:t>
    </dgm:pt>
    <dgm:pt modelId="{7315BD58-1B28-403A-9A18-41F78DD24BAE}" type="sibTrans" cxnId="{EF7A7D1A-909B-465C-93F1-BAF9D1FA261D}">
      <dgm:prSet/>
      <dgm:spPr/>
      <dgm:t>
        <a:bodyPr/>
        <a:lstStyle/>
        <a:p>
          <a:endParaRPr lang="en-US"/>
        </a:p>
      </dgm:t>
    </dgm:pt>
    <dgm:pt modelId="{10E946CD-F3F8-4F96-A606-2049817968A8}">
      <dgm:prSet/>
      <dgm:spPr/>
      <dgm:t>
        <a:bodyPr/>
        <a:lstStyle/>
        <a:p>
          <a:r>
            <a:rPr lang="en-GB"/>
            <a:t>critiquing research papers?</a:t>
          </a:r>
          <a:endParaRPr lang="en-US"/>
        </a:p>
      </dgm:t>
    </dgm:pt>
    <dgm:pt modelId="{91B65FB3-A779-413A-BC4B-C7A777328A3E}" type="parTrans" cxnId="{4ABF60BE-92F5-41B5-903D-15FB2D23B6DF}">
      <dgm:prSet/>
      <dgm:spPr/>
      <dgm:t>
        <a:bodyPr/>
        <a:lstStyle/>
        <a:p>
          <a:endParaRPr lang="en-US"/>
        </a:p>
      </dgm:t>
    </dgm:pt>
    <dgm:pt modelId="{FC9027E5-829B-4765-B142-149A9EA5E8DF}" type="sibTrans" cxnId="{4ABF60BE-92F5-41B5-903D-15FB2D23B6DF}">
      <dgm:prSet/>
      <dgm:spPr/>
      <dgm:t>
        <a:bodyPr/>
        <a:lstStyle/>
        <a:p>
          <a:endParaRPr lang="en-US"/>
        </a:p>
      </dgm:t>
    </dgm:pt>
    <dgm:pt modelId="{AE5DE0A5-211A-428A-B2E8-38278A28F291}" type="pres">
      <dgm:prSet presAssocID="{D1B2FDC0-E0B7-4461-8A37-C48D09B23A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99E588D-2CA4-467C-BA51-B66C28B42A20}" type="pres">
      <dgm:prSet presAssocID="{27EB01DC-EABB-4534-B50C-DFC0A8D73F6D}" presName="root" presStyleCnt="0"/>
      <dgm:spPr/>
    </dgm:pt>
    <dgm:pt modelId="{EA8739EF-83B5-4663-B519-91CF4CF55FD7}" type="pres">
      <dgm:prSet presAssocID="{27EB01DC-EABB-4534-B50C-DFC0A8D73F6D}" presName="rootComposite" presStyleCnt="0"/>
      <dgm:spPr/>
    </dgm:pt>
    <dgm:pt modelId="{AED2B452-31F1-47ED-86DD-3E027097C5ED}" type="pres">
      <dgm:prSet presAssocID="{27EB01DC-EABB-4534-B50C-DFC0A8D73F6D}" presName="rootText" presStyleLbl="node1" presStyleIdx="0" presStyleCnt="2"/>
      <dgm:spPr/>
    </dgm:pt>
    <dgm:pt modelId="{27A320F9-D764-4C89-BFA3-660011C923D9}" type="pres">
      <dgm:prSet presAssocID="{27EB01DC-EABB-4534-B50C-DFC0A8D73F6D}" presName="rootConnector" presStyleLbl="node1" presStyleIdx="0" presStyleCnt="2"/>
      <dgm:spPr/>
    </dgm:pt>
    <dgm:pt modelId="{81506CB6-0302-4750-80B1-1AF0A8188749}" type="pres">
      <dgm:prSet presAssocID="{27EB01DC-EABB-4534-B50C-DFC0A8D73F6D}" presName="childShape" presStyleCnt="0"/>
      <dgm:spPr/>
    </dgm:pt>
    <dgm:pt modelId="{7E677F5F-D8CB-4FCD-9303-179EF6D367F7}" type="pres">
      <dgm:prSet presAssocID="{086F4C70-942E-4E3D-982C-4CF467DC4B37}" presName="root" presStyleCnt="0"/>
      <dgm:spPr/>
    </dgm:pt>
    <dgm:pt modelId="{44397D7B-AE7A-4495-B32F-1253EFFEE24F}" type="pres">
      <dgm:prSet presAssocID="{086F4C70-942E-4E3D-982C-4CF467DC4B37}" presName="rootComposite" presStyleCnt="0"/>
      <dgm:spPr/>
    </dgm:pt>
    <dgm:pt modelId="{5D8F6F20-5B26-4294-938A-54780A6F5DA9}" type="pres">
      <dgm:prSet presAssocID="{086F4C70-942E-4E3D-982C-4CF467DC4B37}" presName="rootText" presStyleLbl="node1" presStyleIdx="1" presStyleCnt="2"/>
      <dgm:spPr/>
    </dgm:pt>
    <dgm:pt modelId="{C7391299-8ED1-4309-9407-FF0F4D1A4566}" type="pres">
      <dgm:prSet presAssocID="{086F4C70-942E-4E3D-982C-4CF467DC4B37}" presName="rootConnector" presStyleLbl="node1" presStyleIdx="1" presStyleCnt="2"/>
      <dgm:spPr/>
    </dgm:pt>
    <dgm:pt modelId="{007B45F8-FEB5-42C9-AEF2-31BC9BF2F8AA}" type="pres">
      <dgm:prSet presAssocID="{086F4C70-942E-4E3D-982C-4CF467DC4B37}" presName="childShape" presStyleCnt="0"/>
      <dgm:spPr/>
    </dgm:pt>
    <dgm:pt modelId="{D450BE1A-6E5A-4709-9407-E7E2D695D6BA}" type="pres">
      <dgm:prSet presAssocID="{91B65FB3-A779-413A-BC4B-C7A777328A3E}" presName="Name13" presStyleLbl="parChTrans1D2" presStyleIdx="0" presStyleCnt="1"/>
      <dgm:spPr/>
    </dgm:pt>
    <dgm:pt modelId="{86E18785-3A9F-499F-8552-856E62D1F3B0}" type="pres">
      <dgm:prSet presAssocID="{10E946CD-F3F8-4F96-A606-2049817968A8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EF7A7D1A-909B-465C-93F1-BAF9D1FA261D}" srcId="{D1B2FDC0-E0B7-4461-8A37-C48D09B23A2B}" destId="{086F4C70-942E-4E3D-982C-4CF467DC4B37}" srcOrd="1" destOrd="0" parTransId="{942F37BE-448E-4949-8473-E85A9937026B}" sibTransId="{7315BD58-1B28-403A-9A18-41F78DD24BAE}"/>
    <dgm:cxn modelId="{CBC28822-EE9F-44F1-BD59-3944A875C6DE}" type="presOf" srcId="{10E946CD-F3F8-4F96-A606-2049817968A8}" destId="{86E18785-3A9F-499F-8552-856E62D1F3B0}" srcOrd="0" destOrd="0" presId="urn:microsoft.com/office/officeart/2005/8/layout/hierarchy3"/>
    <dgm:cxn modelId="{F60B8133-C40F-43D4-B002-69948B0A64F9}" srcId="{D1B2FDC0-E0B7-4461-8A37-C48D09B23A2B}" destId="{27EB01DC-EABB-4534-B50C-DFC0A8D73F6D}" srcOrd="0" destOrd="0" parTransId="{C6B83758-B0A1-4C12-B429-772D75684BB6}" sibTransId="{FC099948-C514-4039-838A-E5B031EDE109}"/>
    <dgm:cxn modelId="{3B4B9847-5496-4E24-A37E-E98946843667}" type="presOf" srcId="{086F4C70-942E-4E3D-982C-4CF467DC4B37}" destId="{C7391299-8ED1-4309-9407-FF0F4D1A4566}" srcOrd="1" destOrd="0" presId="urn:microsoft.com/office/officeart/2005/8/layout/hierarchy3"/>
    <dgm:cxn modelId="{ACAC7C6F-DB4B-4F3A-9787-63CF7DB7526B}" type="presOf" srcId="{D1B2FDC0-E0B7-4461-8A37-C48D09B23A2B}" destId="{AE5DE0A5-211A-428A-B2E8-38278A28F291}" srcOrd="0" destOrd="0" presId="urn:microsoft.com/office/officeart/2005/8/layout/hierarchy3"/>
    <dgm:cxn modelId="{36E6C082-FEDC-4FB8-AC15-D7A54883865A}" type="presOf" srcId="{27EB01DC-EABB-4534-B50C-DFC0A8D73F6D}" destId="{AED2B452-31F1-47ED-86DD-3E027097C5ED}" srcOrd="0" destOrd="0" presId="urn:microsoft.com/office/officeart/2005/8/layout/hierarchy3"/>
    <dgm:cxn modelId="{4A83E485-F881-4C60-874D-FD1AC7F43E24}" type="presOf" srcId="{27EB01DC-EABB-4534-B50C-DFC0A8D73F6D}" destId="{27A320F9-D764-4C89-BFA3-660011C923D9}" srcOrd="1" destOrd="0" presId="urn:microsoft.com/office/officeart/2005/8/layout/hierarchy3"/>
    <dgm:cxn modelId="{4B773A8F-9448-4D0D-AF05-734F2A6083BF}" type="presOf" srcId="{91B65FB3-A779-413A-BC4B-C7A777328A3E}" destId="{D450BE1A-6E5A-4709-9407-E7E2D695D6BA}" srcOrd="0" destOrd="0" presId="urn:microsoft.com/office/officeart/2005/8/layout/hierarchy3"/>
    <dgm:cxn modelId="{4ABF60BE-92F5-41B5-903D-15FB2D23B6DF}" srcId="{086F4C70-942E-4E3D-982C-4CF467DC4B37}" destId="{10E946CD-F3F8-4F96-A606-2049817968A8}" srcOrd="0" destOrd="0" parTransId="{91B65FB3-A779-413A-BC4B-C7A777328A3E}" sibTransId="{FC9027E5-829B-4765-B142-149A9EA5E8DF}"/>
    <dgm:cxn modelId="{AC5336F2-CBCC-45DA-A41E-E19C50C8378C}" type="presOf" srcId="{086F4C70-942E-4E3D-982C-4CF467DC4B37}" destId="{5D8F6F20-5B26-4294-938A-54780A6F5DA9}" srcOrd="0" destOrd="0" presId="urn:microsoft.com/office/officeart/2005/8/layout/hierarchy3"/>
    <dgm:cxn modelId="{2B779B32-991F-4152-8CBF-FE8D7048974C}" type="presParOf" srcId="{AE5DE0A5-211A-428A-B2E8-38278A28F291}" destId="{199E588D-2CA4-467C-BA51-B66C28B42A20}" srcOrd="0" destOrd="0" presId="urn:microsoft.com/office/officeart/2005/8/layout/hierarchy3"/>
    <dgm:cxn modelId="{E8E8D0D1-3908-4F99-842F-63B4D1306582}" type="presParOf" srcId="{199E588D-2CA4-467C-BA51-B66C28B42A20}" destId="{EA8739EF-83B5-4663-B519-91CF4CF55FD7}" srcOrd="0" destOrd="0" presId="urn:microsoft.com/office/officeart/2005/8/layout/hierarchy3"/>
    <dgm:cxn modelId="{0176E180-79C8-4BF7-BA8B-1A83E43FFAA6}" type="presParOf" srcId="{EA8739EF-83B5-4663-B519-91CF4CF55FD7}" destId="{AED2B452-31F1-47ED-86DD-3E027097C5ED}" srcOrd="0" destOrd="0" presId="urn:microsoft.com/office/officeart/2005/8/layout/hierarchy3"/>
    <dgm:cxn modelId="{EE557739-F82C-46B2-A94A-79DC88F3C9A3}" type="presParOf" srcId="{EA8739EF-83B5-4663-B519-91CF4CF55FD7}" destId="{27A320F9-D764-4C89-BFA3-660011C923D9}" srcOrd="1" destOrd="0" presId="urn:microsoft.com/office/officeart/2005/8/layout/hierarchy3"/>
    <dgm:cxn modelId="{1C4AE60B-6FFE-4D67-9C11-BF2591806127}" type="presParOf" srcId="{199E588D-2CA4-467C-BA51-B66C28B42A20}" destId="{81506CB6-0302-4750-80B1-1AF0A8188749}" srcOrd="1" destOrd="0" presId="urn:microsoft.com/office/officeart/2005/8/layout/hierarchy3"/>
    <dgm:cxn modelId="{E3F48CE7-DA0C-42C7-B1BC-F14DDEAB7631}" type="presParOf" srcId="{AE5DE0A5-211A-428A-B2E8-38278A28F291}" destId="{7E677F5F-D8CB-4FCD-9303-179EF6D367F7}" srcOrd="1" destOrd="0" presId="urn:microsoft.com/office/officeart/2005/8/layout/hierarchy3"/>
    <dgm:cxn modelId="{FB9C5801-EF2B-414E-8F4A-EA63585AD54C}" type="presParOf" srcId="{7E677F5F-D8CB-4FCD-9303-179EF6D367F7}" destId="{44397D7B-AE7A-4495-B32F-1253EFFEE24F}" srcOrd="0" destOrd="0" presId="urn:microsoft.com/office/officeart/2005/8/layout/hierarchy3"/>
    <dgm:cxn modelId="{ABDC4434-F03B-4810-8F8A-8D7765FCCE43}" type="presParOf" srcId="{44397D7B-AE7A-4495-B32F-1253EFFEE24F}" destId="{5D8F6F20-5B26-4294-938A-54780A6F5DA9}" srcOrd="0" destOrd="0" presId="urn:microsoft.com/office/officeart/2005/8/layout/hierarchy3"/>
    <dgm:cxn modelId="{8616B786-C55C-45E5-9DED-642A064FDE8F}" type="presParOf" srcId="{44397D7B-AE7A-4495-B32F-1253EFFEE24F}" destId="{C7391299-8ED1-4309-9407-FF0F4D1A4566}" srcOrd="1" destOrd="0" presId="urn:microsoft.com/office/officeart/2005/8/layout/hierarchy3"/>
    <dgm:cxn modelId="{A880F4FD-2C2C-403E-87A6-506B8196C840}" type="presParOf" srcId="{7E677F5F-D8CB-4FCD-9303-179EF6D367F7}" destId="{007B45F8-FEB5-42C9-AEF2-31BC9BF2F8AA}" srcOrd="1" destOrd="0" presId="urn:microsoft.com/office/officeart/2005/8/layout/hierarchy3"/>
    <dgm:cxn modelId="{D72BBEB0-EE5F-4FAE-99C0-A37D89108D73}" type="presParOf" srcId="{007B45F8-FEB5-42C9-AEF2-31BC9BF2F8AA}" destId="{D450BE1A-6E5A-4709-9407-E7E2D695D6BA}" srcOrd="0" destOrd="0" presId="urn:microsoft.com/office/officeart/2005/8/layout/hierarchy3"/>
    <dgm:cxn modelId="{279EB917-F129-4BD4-9AD6-3A467D36FE03}" type="presParOf" srcId="{007B45F8-FEB5-42C9-AEF2-31BC9BF2F8AA}" destId="{86E18785-3A9F-499F-8552-856E62D1F3B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7140B6-E670-4C49-A51F-018D85166283}" type="doc">
      <dgm:prSet loTypeId="urn:microsoft.com/office/officeart/2005/8/layout/vList2" loCatId="Inbox" qsTypeId="urn:microsoft.com/office/officeart/2005/8/quickstyle/simple3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51895AA-D6B4-441B-9C7B-64DB4AF628CB}">
      <dgm:prSet/>
      <dgm:spPr/>
      <dgm:t>
        <a:bodyPr/>
        <a:lstStyle/>
        <a:p>
          <a:r>
            <a:rPr lang="en-GB"/>
            <a:t>Rightly …</a:t>
          </a:r>
          <a:endParaRPr lang="en-US"/>
        </a:p>
      </dgm:t>
    </dgm:pt>
    <dgm:pt modelId="{17CC8D0C-064C-4DC8-AA85-DBE2B1FB1D04}" type="parTrans" cxnId="{EA1C8321-D590-4AF6-BD49-B4340C47B2E3}">
      <dgm:prSet/>
      <dgm:spPr/>
      <dgm:t>
        <a:bodyPr/>
        <a:lstStyle/>
        <a:p>
          <a:endParaRPr lang="en-US"/>
        </a:p>
      </dgm:t>
    </dgm:pt>
    <dgm:pt modelId="{A608474C-73D0-4E9F-8544-BACF9A19C6C7}" type="sibTrans" cxnId="{EA1C8321-D590-4AF6-BD49-B4340C47B2E3}">
      <dgm:prSet/>
      <dgm:spPr/>
      <dgm:t>
        <a:bodyPr/>
        <a:lstStyle/>
        <a:p>
          <a:endParaRPr lang="en-US"/>
        </a:p>
      </dgm:t>
    </dgm:pt>
    <dgm:pt modelId="{39203C59-F12D-4E62-B388-B537DABD23E0}">
      <dgm:prSet/>
      <dgm:spPr/>
      <dgm:t>
        <a:bodyPr/>
        <a:lstStyle/>
        <a:p>
          <a:r>
            <a:rPr lang="en-GB"/>
            <a:t>Insightfully …</a:t>
          </a:r>
          <a:endParaRPr lang="en-US"/>
        </a:p>
      </dgm:t>
    </dgm:pt>
    <dgm:pt modelId="{924B523E-1C1A-4AE9-8066-525B51C0D202}" type="parTrans" cxnId="{C5BA404D-F6B3-4BE4-8A4D-F41977D2FB83}">
      <dgm:prSet/>
      <dgm:spPr/>
      <dgm:t>
        <a:bodyPr/>
        <a:lstStyle/>
        <a:p>
          <a:endParaRPr lang="en-US"/>
        </a:p>
      </dgm:t>
    </dgm:pt>
    <dgm:pt modelId="{829ACD6F-71B3-4808-88DD-B809B7FE78DC}" type="sibTrans" cxnId="{C5BA404D-F6B3-4BE4-8A4D-F41977D2FB83}">
      <dgm:prSet/>
      <dgm:spPr/>
      <dgm:t>
        <a:bodyPr/>
        <a:lstStyle/>
        <a:p>
          <a:endParaRPr lang="en-US"/>
        </a:p>
      </dgm:t>
    </dgm:pt>
    <dgm:pt modelId="{11261335-587A-4094-8EA4-99C4497C04EA}">
      <dgm:prSet/>
      <dgm:spPr/>
      <dgm:t>
        <a:bodyPr/>
        <a:lstStyle/>
        <a:p>
          <a:r>
            <a:rPr lang="en-GB"/>
            <a:t>Controversially …</a:t>
          </a:r>
          <a:endParaRPr lang="en-US"/>
        </a:p>
      </dgm:t>
    </dgm:pt>
    <dgm:pt modelId="{90EC5255-7489-446B-8028-474F9CD2B999}" type="parTrans" cxnId="{E3969AF6-1AFE-4B09-B1BA-430A5B5E9DC9}">
      <dgm:prSet/>
      <dgm:spPr/>
      <dgm:t>
        <a:bodyPr/>
        <a:lstStyle/>
        <a:p>
          <a:endParaRPr lang="en-US"/>
        </a:p>
      </dgm:t>
    </dgm:pt>
    <dgm:pt modelId="{6F9602C9-D829-4F56-920C-CDFA1F0C6943}" type="sibTrans" cxnId="{E3969AF6-1AFE-4B09-B1BA-430A5B5E9DC9}">
      <dgm:prSet/>
      <dgm:spPr/>
      <dgm:t>
        <a:bodyPr/>
        <a:lstStyle/>
        <a:p>
          <a:endParaRPr lang="en-US"/>
        </a:p>
      </dgm:t>
    </dgm:pt>
    <dgm:pt modelId="{8869A447-6B83-42AA-AEB7-7868B7EB2505}">
      <dgm:prSet/>
      <dgm:spPr/>
      <dgm:t>
        <a:bodyPr/>
        <a:lstStyle/>
        <a:p>
          <a:r>
            <a:rPr lang="en-GB"/>
            <a:t>More appropriately …</a:t>
          </a:r>
          <a:endParaRPr lang="en-US"/>
        </a:p>
      </dgm:t>
    </dgm:pt>
    <dgm:pt modelId="{9E85BDE4-8034-4207-AD32-BD73B65E4CAA}" type="parTrans" cxnId="{178089C8-33CB-4189-8F45-FA14375C9815}">
      <dgm:prSet/>
      <dgm:spPr/>
      <dgm:t>
        <a:bodyPr/>
        <a:lstStyle/>
        <a:p>
          <a:endParaRPr lang="en-US"/>
        </a:p>
      </dgm:t>
    </dgm:pt>
    <dgm:pt modelId="{29826937-4BCE-45C5-9276-2BA9D0BB74A1}" type="sibTrans" cxnId="{178089C8-33CB-4189-8F45-FA14375C9815}">
      <dgm:prSet/>
      <dgm:spPr/>
      <dgm:t>
        <a:bodyPr/>
        <a:lstStyle/>
        <a:p>
          <a:endParaRPr lang="en-US"/>
        </a:p>
      </dgm:t>
    </dgm:pt>
    <dgm:pt modelId="{FAD2B199-37B5-4165-BE76-2B366C0B5BEA}">
      <dgm:prSet/>
      <dgm:spPr/>
      <dgm:t>
        <a:bodyPr/>
        <a:lstStyle/>
        <a:p>
          <a:r>
            <a:rPr lang="en-GB"/>
            <a:t>Questionably  ---</a:t>
          </a:r>
          <a:endParaRPr lang="en-US"/>
        </a:p>
      </dgm:t>
    </dgm:pt>
    <dgm:pt modelId="{F0BE4530-2AFC-49B0-9959-E7F209203F08}" type="parTrans" cxnId="{AC8C8F8C-37B2-4605-ADE4-52B10FADF44B}">
      <dgm:prSet/>
      <dgm:spPr/>
      <dgm:t>
        <a:bodyPr/>
        <a:lstStyle/>
        <a:p>
          <a:endParaRPr lang="en-US"/>
        </a:p>
      </dgm:t>
    </dgm:pt>
    <dgm:pt modelId="{100BF583-2AD9-4B37-B5B5-319EE1CA7982}" type="sibTrans" cxnId="{AC8C8F8C-37B2-4605-ADE4-52B10FADF44B}">
      <dgm:prSet/>
      <dgm:spPr/>
      <dgm:t>
        <a:bodyPr/>
        <a:lstStyle/>
        <a:p>
          <a:endParaRPr lang="en-US"/>
        </a:p>
      </dgm:t>
    </dgm:pt>
    <dgm:pt modelId="{2740301E-47DC-4617-AAAC-DB5873FECA4A}" type="pres">
      <dgm:prSet presAssocID="{DA7140B6-E670-4C49-A51F-018D85166283}" presName="linear" presStyleCnt="0">
        <dgm:presLayoutVars>
          <dgm:animLvl val="lvl"/>
          <dgm:resizeHandles val="exact"/>
        </dgm:presLayoutVars>
      </dgm:prSet>
      <dgm:spPr/>
    </dgm:pt>
    <dgm:pt modelId="{1AD8AF2E-0E99-4B9D-BC08-4C68BF312F27}" type="pres">
      <dgm:prSet presAssocID="{051895AA-D6B4-441B-9C7B-64DB4AF628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400E512-092B-44F0-94C3-0169B0C10990}" type="pres">
      <dgm:prSet presAssocID="{A608474C-73D0-4E9F-8544-BACF9A19C6C7}" presName="spacer" presStyleCnt="0"/>
      <dgm:spPr/>
    </dgm:pt>
    <dgm:pt modelId="{B3B10CBF-777C-4DF4-9663-57CE6340267D}" type="pres">
      <dgm:prSet presAssocID="{39203C59-F12D-4E62-B388-B537DABD23E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16BFAC6-9B10-493E-AD3B-B9F392F53C27}" type="pres">
      <dgm:prSet presAssocID="{829ACD6F-71B3-4808-88DD-B809B7FE78DC}" presName="spacer" presStyleCnt="0"/>
      <dgm:spPr/>
    </dgm:pt>
    <dgm:pt modelId="{E4C6B0D4-353C-4D83-833A-73335418B996}" type="pres">
      <dgm:prSet presAssocID="{11261335-587A-4094-8EA4-99C4497C04E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F4ABCC1-A18A-4E4A-AF47-D441CC80E1A9}" type="pres">
      <dgm:prSet presAssocID="{6F9602C9-D829-4F56-920C-CDFA1F0C6943}" presName="spacer" presStyleCnt="0"/>
      <dgm:spPr/>
    </dgm:pt>
    <dgm:pt modelId="{0587582A-79A4-4732-BDD0-DC7EC6B5E812}" type="pres">
      <dgm:prSet presAssocID="{8869A447-6B83-42AA-AEB7-7868B7EB250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B022489-7A1F-4DAD-A899-A248CC80D9B1}" type="pres">
      <dgm:prSet presAssocID="{29826937-4BCE-45C5-9276-2BA9D0BB74A1}" presName="spacer" presStyleCnt="0"/>
      <dgm:spPr/>
    </dgm:pt>
    <dgm:pt modelId="{BF678A5A-C715-49D5-837C-3A7E8E4E1EBB}" type="pres">
      <dgm:prSet presAssocID="{FAD2B199-37B5-4165-BE76-2B366C0B5BE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668200-A0B9-4587-B358-2D8D7BDD44FB}" type="presOf" srcId="{051895AA-D6B4-441B-9C7B-64DB4AF628CB}" destId="{1AD8AF2E-0E99-4B9D-BC08-4C68BF312F27}" srcOrd="0" destOrd="0" presId="urn:microsoft.com/office/officeart/2005/8/layout/vList2"/>
    <dgm:cxn modelId="{81E02809-7640-4402-B429-93EFB4F40E4B}" type="presOf" srcId="{11261335-587A-4094-8EA4-99C4497C04EA}" destId="{E4C6B0D4-353C-4D83-833A-73335418B996}" srcOrd="0" destOrd="0" presId="urn:microsoft.com/office/officeart/2005/8/layout/vList2"/>
    <dgm:cxn modelId="{EA1C8321-D590-4AF6-BD49-B4340C47B2E3}" srcId="{DA7140B6-E670-4C49-A51F-018D85166283}" destId="{051895AA-D6B4-441B-9C7B-64DB4AF628CB}" srcOrd="0" destOrd="0" parTransId="{17CC8D0C-064C-4DC8-AA85-DBE2B1FB1D04}" sibTransId="{A608474C-73D0-4E9F-8544-BACF9A19C6C7}"/>
    <dgm:cxn modelId="{C5BA404D-F6B3-4BE4-8A4D-F41977D2FB83}" srcId="{DA7140B6-E670-4C49-A51F-018D85166283}" destId="{39203C59-F12D-4E62-B388-B537DABD23E0}" srcOrd="1" destOrd="0" parTransId="{924B523E-1C1A-4AE9-8066-525B51C0D202}" sibTransId="{829ACD6F-71B3-4808-88DD-B809B7FE78DC}"/>
    <dgm:cxn modelId="{55C0576D-F2D3-47E4-B8E7-D8E4CE431B6A}" type="presOf" srcId="{39203C59-F12D-4E62-B388-B537DABD23E0}" destId="{B3B10CBF-777C-4DF4-9663-57CE6340267D}" srcOrd="0" destOrd="0" presId="urn:microsoft.com/office/officeart/2005/8/layout/vList2"/>
    <dgm:cxn modelId="{BB43D958-48EC-4058-9A07-BB3E9EBC3DF7}" type="presOf" srcId="{DA7140B6-E670-4C49-A51F-018D85166283}" destId="{2740301E-47DC-4617-AAAC-DB5873FECA4A}" srcOrd="0" destOrd="0" presId="urn:microsoft.com/office/officeart/2005/8/layout/vList2"/>
    <dgm:cxn modelId="{CA2D8B5A-2C8C-447F-8FA2-7ECD0D4749AC}" type="presOf" srcId="{FAD2B199-37B5-4165-BE76-2B366C0B5BEA}" destId="{BF678A5A-C715-49D5-837C-3A7E8E4E1EBB}" srcOrd="0" destOrd="0" presId="urn:microsoft.com/office/officeart/2005/8/layout/vList2"/>
    <dgm:cxn modelId="{AC8C8F8C-37B2-4605-ADE4-52B10FADF44B}" srcId="{DA7140B6-E670-4C49-A51F-018D85166283}" destId="{FAD2B199-37B5-4165-BE76-2B366C0B5BEA}" srcOrd="4" destOrd="0" parTransId="{F0BE4530-2AFC-49B0-9959-E7F209203F08}" sibTransId="{100BF583-2AD9-4B37-B5B5-319EE1CA7982}"/>
    <dgm:cxn modelId="{338A04B3-FE2F-40B3-A781-F54D8D1E1D54}" type="presOf" srcId="{8869A447-6B83-42AA-AEB7-7868B7EB2505}" destId="{0587582A-79A4-4732-BDD0-DC7EC6B5E812}" srcOrd="0" destOrd="0" presId="urn:microsoft.com/office/officeart/2005/8/layout/vList2"/>
    <dgm:cxn modelId="{178089C8-33CB-4189-8F45-FA14375C9815}" srcId="{DA7140B6-E670-4C49-A51F-018D85166283}" destId="{8869A447-6B83-42AA-AEB7-7868B7EB2505}" srcOrd="3" destOrd="0" parTransId="{9E85BDE4-8034-4207-AD32-BD73B65E4CAA}" sibTransId="{29826937-4BCE-45C5-9276-2BA9D0BB74A1}"/>
    <dgm:cxn modelId="{E3969AF6-1AFE-4B09-B1BA-430A5B5E9DC9}" srcId="{DA7140B6-E670-4C49-A51F-018D85166283}" destId="{11261335-587A-4094-8EA4-99C4497C04EA}" srcOrd="2" destOrd="0" parTransId="{90EC5255-7489-446B-8028-474F9CD2B999}" sibTransId="{6F9602C9-D829-4F56-920C-CDFA1F0C6943}"/>
    <dgm:cxn modelId="{2C5D94FF-E523-4387-A77A-A6052F5E6B63}" type="presParOf" srcId="{2740301E-47DC-4617-AAAC-DB5873FECA4A}" destId="{1AD8AF2E-0E99-4B9D-BC08-4C68BF312F27}" srcOrd="0" destOrd="0" presId="urn:microsoft.com/office/officeart/2005/8/layout/vList2"/>
    <dgm:cxn modelId="{BD1B8A81-10A5-4715-8966-25C3B84D1FE6}" type="presParOf" srcId="{2740301E-47DC-4617-AAAC-DB5873FECA4A}" destId="{6400E512-092B-44F0-94C3-0169B0C10990}" srcOrd="1" destOrd="0" presId="urn:microsoft.com/office/officeart/2005/8/layout/vList2"/>
    <dgm:cxn modelId="{BE62E10D-4E7D-4062-B097-9453B69899E1}" type="presParOf" srcId="{2740301E-47DC-4617-AAAC-DB5873FECA4A}" destId="{B3B10CBF-777C-4DF4-9663-57CE6340267D}" srcOrd="2" destOrd="0" presId="urn:microsoft.com/office/officeart/2005/8/layout/vList2"/>
    <dgm:cxn modelId="{FB93A594-1507-4204-A23A-349D34F99A1C}" type="presParOf" srcId="{2740301E-47DC-4617-AAAC-DB5873FECA4A}" destId="{816BFAC6-9B10-493E-AD3B-B9F392F53C27}" srcOrd="3" destOrd="0" presId="urn:microsoft.com/office/officeart/2005/8/layout/vList2"/>
    <dgm:cxn modelId="{6AFC5B05-CF82-4835-A0BA-233EBAD18A98}" type="presParOf" srcId="{2740301E-47DC-4617-AAAC-DB5873FECA4A}" destId="{E4C6B0D4-353C-4D83-833A-73335418B996}" srcOrd="4" destOrd="0" presId="urn:microsoft.com/office/officeart/2005/8/layout/vList2"/>
    <dgm:cxn modelId="{EDD569A9-6807-47F1-AC2C-B0B1B95D25F8}" type="presParOf" srcId="{2740301E-47DC-4617-AAAC-DB5873FECA4A}" destId="{CF4ABCC1-A18A-4E4A-AF47-D441CC80E1A9}" srcOrd="5" destOrd="0" presId="urn:microsoft.com/office/officeart/2005/8/layout/vList2"/>
    <dgm:cxn modelId="{42ED3F77-B588-4FD6-9764-45A9040325D1}" type="presParOf" srcId="{2740301E-47DC-4617-AAAC-DB5873FECA4A}" destId="{0587582A-79A4-4732-BDD0-DC7EC6B5E812}" srcOrd="6" destOrd="0" presId="urn:microsoft.com/office/officeart/2005/8/layout/vList2"/>
    <dgm:cxn modelId="{549A067B-9E3A-4EC4-8BB3-3C3BDC0BBEAF}" type="presParOf" srcId="{2740301E-47DC-4617-AAAC-DB5873FECA4A}" destId="{BB022489-7A1F-4DAD-A899-A248CC80D9B1}" srcOrd="7" destOrd="0" presId="urn:microsoft.com/office/officeart/2005/8/layout/vList2"/>
    <dgm:cxn modelId="{D0186672-6D8D-43F1-9D8F-1AF31D1EAC86}" type="presParOf" srcId="{2740301E-47DC-4617-AAAC-DB5873FECA4A}" destId="{BF678A5A-C715-49D5-837C-3A7E8E4E1EB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1154B0-FCB0-44AA-931E-285D9386D79A}" type="doc">
      <dgm:prSet loTypeId="urn:microsoft.com/office/officeart/2005/8/layout/vList2" loCatId="Inbox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D7FD1D84-032E-409D-B4E7-9402B310A0C5}">
      <dgm:prSet/>
      <dgm:spPr/>
      <dgm:t>
        <a:bodyPr/>
        <a:lstStyle/>
        <a:p>
          <a:r>
            <a:rPr lang="en-GB"/>
            <a:t>Authors considered in the following section have been more explicit about … than those above who focus purely upon ... </a:t>
          </a:r>
          <a:endParaRPr lang="en-US"/>
        </a:p>
      </dgm:t>
    </dgm:pt>
    <dgm:pt modelId="{D535F2A8-9266-4C93-BC5F-A1AE7038174D}" type="parTrans" cxnId="{C3FAC13D-8D8A-471B-8210-F843EA692548}">
      <dgm:prSet/>
      <dgm:spPr/>
      <dgm:t>
        <a:bodyPr/>
        <a:lstStyle/>
        <a:p>
          <a:endParaRPr lang="en-US"/>
        </a:p>
      </dgm:t>
    </dgm:pt>
    <dgm:pt modelId="{640BE049-3CC2-4E3A-A935-5812C41C50AA}" type="sibTrans" cxnId="{C3FAC13D-8D8A-471B-8210-F843EA692548}">
      <dgm:prSet/>
      <dgm:spPr/>
      <dgm:t>
        <a:bodyPr/>
        <a:lstStyle/>
        <a:p>
          <a:endParaRPr lang="en-US"/>
        </a:p>
      </dgm:t>
    </dgm:pt>
    <dgm:pt modelId="{30A2189D-E66E-4D63-BC30-C68DC4B1E76A}">
      <dgm:prSet/>
      <dgm:spPr/>
      <dgm:t>
        <a:bodyPr/>
        <a:lstStyle/>
        <a:p>
          <a:r>
            <a:rPr lang="en-GB"/>
            <a:t>One important finding indicates that ... </a:t>
          </a:r>
          <a:endParaRPr lang="en-US"/>
        </a:p>
      </dgm:t>
    </dgm:pt>
    <dgm:pt modelId="{78E251E8-0947-4812-874E-51F0B70CB0FC}" type="parTrans" cxnId="{52AEAB08-BDDC-4332-AA2A-DAFE7657E1ED}">
      <dgm:prSet/>
      <dgm:spPr/>
      <dgm:t>
        <a:bodyPr/>
        <a:lstStyle/>
        <a:p>
          <a:endParaRPr lang="en-US"/>
        </a:p>
      </dgm:t>
    </dgm:pt>
    <dgm:pt modelId="{9293E651-BB05-4950-9CD4-5AE717C9F805}" type="sibTrans" cxnId="{52AEAB08-BDDC-4332-AA2A-DAFE7657E1ED}">
      <dgm:prSet/>
      <dgm:spPr/>
      <dgm:t>
        <a:bodyPr/>
        <a:lstStyle/>
        <a:p>
          <a:endParaRPr lang="en-US"/>
        </a:p>
      </dgm:t>
    </dgm:pt>
    <dgm:pt modelId="{A2DED429-7EB5-496D-B64F-75B1C9EA7714}">
      <dgm:prSet/>
      <dgm:spPr/>
      <dgm:t>
        <a:bodyPr/>
        <a:lstStyle/>
        <a:p>
          <a:r>
            <a:rPr lang="en-GB"/>
            <a:t>These more relevant points</a:t>
          </a:r>
          <a:endParaRPr lang="en-US"/>
        </a:p>
      </dgm:t>
    </dgm:pt>
    <dgm:pt modelId="{A0C89606-5384-4162-A4A1-86D66EE4ADA7}" type="parTrans" cxnId="{4829C880-9B55-4AF5-9BA7-FB8EE87E85AB}">
      <dgm:prSet/>
      <dgm:spPr/>
      <dgm:t>
        <a:bodyPr/>
        <a:lstStyle/>
        <a:p>
          <a:endParaRPr lang="en-US"/>
        </a:p>
      </dgm:t>
    </dgm:pt>
    <dgm:pt modelId="{397AA05F-DAD7-4D5D-BB4A-654179F61F66}" type="sibTrans" cxnId="{4829C880-9B55-4AF5-9BA7-FB8EE87E85AB}">
      <dgm:prSet/>
      <dgm:spPr/>
      <dgm:t>
        <a:bodyPr/>
        <a:lstStyle/>
        <a:p>
          <a:endParaRPr lang="en-US"/>
        </a:p>
      </dgm:t>
    </dgm:pt>
    <dgm:pt modelId="{A5F7F332-CF49-4AC7-B40B-5E3719DF85DA}" type="pres">
      <dgm:prSet presAssocID="{3A1154B0-FCB0-44AA-931E-285D9386D79A}" presName="linear" presStyleCnt="0">
        <dgm:presLayoutVars>
          <dgm:animLvl val="lvl"/>
          <dgm:resizeHandles val="exact"/>
        </dgm:presLayoutVars>
      </dgm:prSet>
      <dgm:spPr/>
    </dgm:pt>
    <dgm:pt modelId="{ABAC501A-5D0B-447A-9EA0-D21DB5898C44}" type="pres">
      <dgm:prSet presAssocID="{D7FD1D84-032E-409D-B4E7-9402B310A0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2DDFA8-1B00-4446-8587-2CC918FF4871}" type="pres">
      <dgm:prSet presAssocID="{640BE049-3CC2-4E3A-A935-5812C41C50AA}" presName="spacer" presStyleCnt="0"/>
      <dgm:spPr/>
    </dgm:pt>
    <dgm:pt modelId="{754550AB-F32A-42D7-9E6A-AD0297826611}" type="pres">
      <dgm:prSet presAssocID="{30A2189D-E66E-4D63-BC30-C68DC4B1E7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F50E83E-F972-4D9E-91AE-055F49975EDC}" type="pres">
      <dgm:prSet presAssocID="{9293E651-BB05-4950-9CD4-5AE717C9F805}" presName="spacer" presStyleCnt="0"/>
      <dgm:spPr/>
    </dgm:pt>
    <dgm:pt modelId="{9397A6AE-7861-4155-A4BA-EE384DAB8894}" type="pres">
      <dgm:prSet presAssocID="{A2DED429-7EB5-496D-B64F-75B1C9EA77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2AEAB08-BDDC-4332-AA2A-DAFE7657E1ED}" srcId="{3A1154B0-FCB0-44AA-931E-285D9386D79A}" destId="{30A2189D-E66E-4D63-BC30-C68DC4B1E76A}" srcOrd="1" destOrd="0" parTransId="{78E251E8-0947-4812-874E-51F0B70CB0FC}" sibTransId="{9293E651-BB05-4950-9CD4-5AE717C9F805}"/>
    <dgm:cxn modelId="{09B76039-9526-4823-A2C7-9C8A7E29D409}" type="presOf" srcId="{A2DED429-7EB5-496D-B64F-75B1C9EA7714}" destId="{9397A6AE-7861-4155-A4BA-EE384DAB8894}" srcOrd="0" destOrd="0" presId="urn:microsoft.com/office/officeart/2005/8/layout/vList2"/>
    <dgm:cxn modelId="{C3FAC13D-8D8A-471B-8210-F843EA692548}" srcId="{3A1154B0-FCB0-44AA-931E-285D9386D79A}" destId="{D7FD1D84-032E-409D-B4E7-9402B310A0C5}" srcOrd="0" destOrd="0" parTransId="{D535F2A8-9266-4C93-BC5F-A1AE7038174D}" sibTransId="{640BE049-3CC2-4E3A-A935-5812C41C50AA}"/>
    <dgm:cxn modelId="{FE5B277F-F0E2-45F6-983D-10CF8BF3DF67}" type="presOf" srcId="{30A2189D-E66E-4D63-BC30-C68DC4B1E76A}" destId="{754550AB-F32A-42D7-9E6A-AD0297826611}" srcOrd="0" destOrd="0" presId="urn:microsoft.com/office/officeart/2005/8/layout/vList2"/>
    <dgm:cxn modelId="{4829C880-9B55-4AF5-9BA7-FB8EE87E85AB}" srcId="{3A1154B0-FCB0-44AA-931E-285D9386D79A}" destId="{A2DED429-7EB5-496D-B64F-75B1C9EA7714}" srcOrd="2" destOrd="0" parTransId="{A0C89606-5384-4162-A4A1-86D66EE4ADA7}" sibTransId="{397AA05F-DAD7-4D5D-BB4A-654179F61F66}"/>
    <dgm:cxn modelId="{DCD255D5-728F-4141-BF31-071BD98F8C4A}" type="presOf" srcId="{3A1154B0-FCB0-44AA-931E-285D9386D79A}" destId="{A5F7F332-CF49-4AC7-B40B-5E3719DF85DA}" srcOrd="0" destOrd="0" presId="urn:microsoft.com/office/officeart/2005/8/layout/vList2"/>
    <dgm:cxn modelId="{BCC021E1-A3F9-4DAE-8687-BB7810515736}" type="presOf" srcId="{D7FD1D84-032E-409D-B4E7-9402B310A0C5}" destId="{ABAC501A-5D0B-447A-9EA0-D21DB5898C44}" srcOrd="0" destOrd="0" presId="urn:microsoft.com/office/officeart/2005/8/layout/vList2"/>
    <dgm:cxn modelId="{902C1488-559D-4063-8903-5EC7F38086B2}" type="presParOf" srcId="{A5F7F332-CF49-4AC7-B40B-5E3719DF85DA}" destId="{ABAC501A-5D0B-447A-9EA0-D21DB5898C44}" srcOrd="0" destOrd="0" presId="urn:microsoft.com/office/officeart/2005/8/layout/vList2"/>
    <dgm:cxn modelId="{07B3F330-6A1D-45E7-9D04-4A936B326954}" type="presParOf" srcId="{A5F7F332-CF49-4AC7-B40B-5E3719DF85DA}" destId="{002DDFA8-1B00-4446-8587-2CC918FF4871}" srcOrd="1" destOrd="0" presId="urn:microsoft.com/office/officeart/2005/8/layout/vList2"/>
    <dgm:cxn modelId="{3C9AB639-3E77-43D5-BFFA-A5E811C23590}" type="presParOf" srcId="{A5F7F332-CF49-4AC7-B40B-5E3719DF85DA}" destId="{754550AB-F32A-42D7-9E6A-AD0297826611}" srcOrd="2" destOrd="0" presId="urn:microsoft.com/office/officeart/2005/8/layout/vList2"/>
    <dgm:cxn modelId="{2402EEC5-6FEE-4E1A-BD91-82EE0A0A9EAD}" type="presParOf" srcId="{A5F7F332-CF49-4AC7-B40B-5E3719DF85DA}" destId="{5F50E83E-F972-4D9E-91AE-055F49975EDC}" srcOrd="3" destOrd="0" presId="urn:microsoft.com/office/officeart/2005/8/layout/vList2"/>
    <dgm:cxn modelId="{557170AA-90FB-4848-9331-B4C01EDF2DF4}" type="presParOf" srcId="{A5F7F332-CF49-4AC7-B40B-5E3719DF85DA}" destId="{9397A6AE-7861-4155-A4BA-EE384DAB889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045EF-CCBD-4047-8E7C-EEBAB3A1E2BC}">
      <dsp:nvSpPr>
        <dsp:cNvPr id="0" name=""/>
        <dsp:cNvSpPr/>
      </dsp:nvSpPr>
      <dsp:spPr>
        <a:xfrm>
          <a:off x="803" y="-2"/>
          <a:ext cx="2207739" cy="557213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Taking your critique to a higher level</a:t>
          </a:r>
          <a:endParaRPr lang="en-US" sz="3200" kern="1200" dirty="0"/>
        </a:p>
      </dsp:txBody>
      <dsp:txXfrm>
        <a:off x="803" y="2228849"/>
        <a:ext cx="2207739" cy="3343278"/>
      </dsp:txXfrm>
    </dsp:sp>
    <dsp:sp modelId="{75D73EE9-D382-4EA2-B307-EAFEB93CF9CA}">
      <dsp:nvSpPr>
        <dsp:cNvPr id="0" name=""/>
        <dsp:cNvSpPr/>
      </dsp:nvSpPr>
      <dsp:spPr>
        <a:xfrm>
          <a:off x="164929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01</a:t>
          </a:r>
          <a:endParaRPr lang="en-US" sz="4000" kern="1200" dirty="0"/>
        </a:p>
      </dsp:txBody>
      <dsp:txXfrm>
        <a:off x="164929" y="1658370"/>
        <a:ext cx="1879486" cy="902153"/>
      </dsp:txXfrm>
    </dsp:sp>
    <dsp:sp modelId="{B874A97A-4710-4335-8967-E0E59B921514}">
      <dsp:nvSpPr>
        <dsp:cNvPr id="0" name=""/>
        <dsp:cNvSpPr/>
      </dsp:nvSpPr>
      <dsp:spPr>
        <a:xfrm>
          <a:off x="2358901" y="-2"/>
          <a:ext cx="1879486" cy="5572130"/>
        </a:xfrm>
        <a:prstGeom prst="rect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Concept mapping</a:t>
          </a:r>
          <a:endParaRPr lang="en-US" sz="3200" kern="1200" dirty="0"/>
        </a:p>
      </dsp:txBody>
      <dsp:txXfrm>
        <a:off x="2358901" y="2228849"/>
        <a:ext cx="1879486" cy="3343278"/>
      </dsp:txXfrm>
    </dsp:sp>
    <dsp:sp modelId="{AEC7BBE9-86EC-4148-80FE-704F7CB3C2AE}">
      <dsp:nvSpPr>
        <dsp:cNvPr id="0" name=""/>
        <dsp:cNvSpPr/>
      </dsp:nvSpPr>
      <dsp:spPr>
        <a:xfrm>
          <a:off x="2358901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02</a:t>
          </a:r>
          <a:endParaRPr lang="en-US" sz="4000" kern="1200" dirty="0"/>
        </a:p>
      </dsp:txBody>
      <dsp:txXfrm>
        <a:off x="2358901" y="1658370"/>
        <a:ext cx="1879486" cy="902153"/>
      </dsp:txXfrm>
    </dsp:sp>
    <dsp:sp modelId="{42994C60-4646-4E9F-B943-2BE97A56B21B}">
      <dsp:nvSpPr>
        <dsp:cNvPr id="0" name=""/>
        <dsp:cNvSpPr/>
      </dsp:nvSpPr>
      <dsp:spPr>
        <a:xfrm>
          <a:off x="4388747" y="-2"/>
          <a:ext cx="1879486" cy="5572130"/>
        </a:xfrm>
        <a:prstGeom prst="rect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Making the review your own</a:t>
          </a:r>
          <a:endParaRPr lang="en-US" sz="3200" kern="1200" dirty="0"/>
        </a:p>
      </dsp:txBody>
      <dsp:txXfrm>
        <a:off x="4388747" y="2228849"/>
        <a:ext cx="1879486" cy="3343278"/>
      </dsp:txXfrm>
    </dsp:sp>
    <dsp:sp modelId="{B76853DB-B140-4667-85FE-F99A0F294A13}">
      <dsp:nvSpPr>
        <dsp:cNvPr id="0" name=""/>
        <dsp:cNvSpPr/>
      </dsp:nvSpPr>
      <dsp:spPr>
        <a:xfrm>
          <a:off x="4388747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03</a:t>
          </a:r>
          <a:endParaRPr lang="en-US" sz="4000" kern="1200" dirty="0"/>
        </a:p>
      </dsp:txBody>
      <dsp:txXfrm>
        <a:off x="4388747" y="1658370"/>
        <a:ext cx="1879486" cy="9021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2B452-31F1-47ED-86DD-3E027097C5ED}">
      <dsp:nvSpPr>
        <dsp:cNvPr id="0" name=""/>
        <dsp:cNvSpPr/>
      </dsp:nvSpPr>
      <dsp:spPr>
        <a:xfrm>
          <a:off x="1435803" y="860"/>
          <a:ext cx="2241630" cy="11208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Reading and understanding</a:t>
          </a:r>
          <a:endParaRPr lang="en-US" sz="2700" kern="1200"/>
        </a:p>
      </dsp:txBody>
      <dsp:txXfrm>
        <a:off x="1468631" y="33688"/>
        <a:ext cx="2175974" cy="1055159"/>
      </dsp:txXfrm>
    </dsp:sp>
    <dsp:sp modelId="{5D8F6F20-5B26-4294-938A-54780A6F5DA9}">
      <dsp:nvSpPr>
        <dsp:cNvPr id="0" name=""/>
        <dsp:cNvSpPr/>
      </dsp:nvSpPr>
      <dsp:spPr>
        <a:xfrm>
          <a:off x="4237841" y="860"/>
          <a:ext cx="2241630" cy="11208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…and…</a:t>
          </a:r>
          <a:endParaRPr lang="en-US" sz="2700" kern="1200"/>
        </a:p>
      </dsp:txBody>
      <dsp:txXfrm>
        <a:off x="4270669" y="33688"/>
        <a:ext cx="2175974" cy="1055159"/>
      </dsp:txXfrm>
    </dsp:sp>
    <dsp:sp modelId="{D450BE1A-6E5A-4709-9407-E7E2D695D6BA}">
      <dsp:nvSpPr>
        <dsp:cNvPr id="0" name=""/>
        <dsp:cNvSpPr/>
      </dsp:nvSpPr>
      <dsp:spPr>
        <a:xfrm>
          <a:off x="4462004" y="1121676"/>
          <a:ext cx="224163" cy="8406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0611"/>
              </a:lnTo>
              <a:lnTo>
                <a:pt x="224163" y="84061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18785-3A9F-499F-8552-856E62D1F3B0}">
      <dsp:nvSpPr>
        <dsp:cNvPr id="0" name=""/>
        <dsp:cNvSpPr/>
      </dsp:nvSpPr>
      <dsp:spPr>
        <a:xfrm>
          <a:off x="4686167" y="1401879"/>
          <a:ext cx="1793304" cy="11208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critiquing research papers?</a:t>
          </a:r>
          <a:endParaRPr lang="en-US" sz="2300" kern="1200"/>
        </a:p>
      </dsp:txBody>
      <dsp:txXfrm>
        <a:off x="4718995" y="1434707"/>
        <a:ext cx="1727648" cy="10551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8AF2E-0E99-4B9D-BC08-4C68BF312F27}">
      <dsp:nvSpPr>
        <dsp:cNvPr id="0" name=""/>
        <dsp:cNvSpPr/>
      </dsp:nvSpPr>
      <dsp:spPr>
        <a:xfrm>
          <a:off x="0" y="2571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Rightly …</a:t>
          </a:r>
          <a:endParaRPr lang="en-US" sz="4200" kern="1200"/>
        </a:p>
      </dsp:txBody>
      <dsp:txXfrm>
        <a:off x="49176" y="74893"/>
        <a:ext cx="6170686" cy="909018"/>
      </dsp:txXfrm>
    </dsp:sp>
    <dsp:sp modelId="{B3B10CBF-777C-4DF4-9663-57CE6340267D}">
      <dsp:nvSpPr>
        <dsp:cNvPr id="0" name=""/>
        <dsp:cNvSpPr/>
      </dsp:nvSpPr>
      <dsp:spPr>
        <a:xfrm>
          <a:off x="0" y="115404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Insightfully …</a:t>
          </a:r>
          <a:endParaRPr lang="en-US" sz="4200" kern="1200"/>
        </a:p>
      </dsp:txBody>
      <dsp:txXfrm>
        <a:off x="49176" y="1203223"/>
        <a:ext cx="6170686" cy="909018"/>
      </dsp:txXfrm>
    </dsp:sp>
    <dsp:sp modelId="{E4C6B0D4-353C-4D83-833A-73335418B996}">
      <dsp:nvSpPr>
        <dsp:cNvPr id="0" name=""/>
        <dsp:cNvSpPr/>
      </dsp:nvSpPr>
      <dsp:spPr>
        <a:xfrm>
          <a:off x="0" y="228237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Controversially …</a:t>
          </a:r>
          <a:endParaRPr lang="en-US" sz="4200" kern="1200"/>
        </a:p>
      </dsp:txBody>
      <dsp:txXfrm>
        <a:off x="49176" y="2331553"/>
        <a:ext cx="6170686" cy="909018"/>
      </dsp:txXfrm>
    </dsp:sp>
    <dsp:sp modelId="{0587582A-79A4-4732-BDD0-DC7EC6B5E812}">
      <dsp:nvSpPr>
        <dsp:cNvPr id="0" name=""/>
        <dsp:cNvSpPr/>
      </dsp:nvSpPr>
      <dsp:spPr>
        <a:xfrm>
          <a:off x="0" y="341070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More appropriately …</a:t>
          </a:r>
          <a:endParaRPr lang="en-US" sz="4200" kern="1200"/>
        </a:p>
      </dsp:txBody>
      <dsp:txXfrm>
        <a:off x="49176" y="3459883"/>
        <a:ext cx="6170686" cy="909018"/>
      </dsp:txXfrm>
    </dsp:sp>
    <dsp:sp modelId="{BF678A5A-C715-49D5-837C-3A7E8E4E1EBB}">
      <dsp:nvSpPr>
        <dsp:cNvPr id="0" name=""/>
        <dsp:cNvSpPr/>
      </dsp:nvSpPr>
      <dsp:spPr>
        <a:xfrm>
          <a:off x="0" y="453903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Questionably  ---</a:t>
          </a:r>
          <a:endParaRPr lang="en-US" sz="4200" kern="1200"/>
        </a:p>
      </dsp:txBody>
      <dsp:txXfrm>
        <a:off x="49176" y="4588213"/>
        <a:ext cx="6170686" cy="9090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C501A-5D0B-447A-9EA0-D21DB5898C44}">
      <dsp:nvSpPr>
        <dsp:cNvPr id="0" name=""/>
        <dsp:cNvSpPr/>
      </dsp:nvSpPr>
      <dsp:spPr>
        <a:xfrm>
          <a:off x="0" y="56657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Authors considered in the following section have been more explicit about … than those above who focus purely upon ... </a:t>
          </a:r>
          <a:endParaRPr lang="en-US" sz="2600" kern="1200"/>
        </a:p>
      </dsp:txBody>
      <dsp:txXfrm>
        <a:off x="69794" y="636366"/>
        <a:ext cx="6129450" cy="1290152"/>
      </dsp:txXfrm>
    </dsp:sp>
    <dsp:sp modelId="{754550AB-F32A-42D7-9E6A-AD0297826611}">
      <dsp:nvSpPr>
        <dsp:cNvPr id="0" name=""/>
        <dsp:cNvSpPr/>
      </dsp:nvSpPr>
      <dsp:spPr>
        <a:xfrm>
          <a:off x="0" y="207119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One important finding indicates that ... </a:t>
          </a:r>
          <a:endParaRPr lang="en-US" sz="2600" kern="1200"/>
        </a:p>
      </dsp:txBody>
      <dsp:txXfrm>
        <a:off x="69794" y="2140986"/>
        <a:ext cx="6129450" cy="1290152"/>
      </dsp:txXfrm>
    </dsp:sp>
    <dsp:sp modelId="{9397A6AE-7861-4155-A4BA-EE384DAB8894}">
      <dsp:nvSpPr>
        <dsp:cNvPr id="0" name=""/>
        <dsp:cNvSpPr/>
      </dsp:nvSpPr>
      <dsp:spPr>
        <a:xfrm>
          <a:off x="0" y="357581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These more relevant points</a:t>
          </a:r>
          <a:endParaRPr lang="en-US" sz="2600" kern="1200"/>
        </a:p>
      </dsp:txBody>
      <dsp:txXfrm>
        <a:off x="69794" y="3645606"/>
        <a:ext cx="6129450" cy="1290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33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032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066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564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610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13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373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435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22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355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541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33689-AD1F-49EB-8A0F-43AC94B313B3}" type="datetimeFigureOut">
              <a:rPr lang="en-GB" smtClean="0"/>
              <a:t>16/11/2020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44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library.wiley.com/doi/epdf/10.1002/capr.1232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lablog101.wordpress.com/tag/research-paper/" TargetMode="External"/><Relationship Id="rId2" Type="http://schemas.openxmlformats.org/officeDocument/2006/relationships/image" Target="../media/image29.jpg&amp;ehk=Mk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loliteracy.com/2013/11/doing-integrated-technology-projects.html" TargetMode="External"/><Relationship Id="rId2" Type="http://schemas.openxmlformats.org/officeDocument/2006/relationships/image" Target="../media/image30.png&amp;ehk=KzXw5B4Md44jQPKB5Ke0aQ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drawingonmath.blogspot.com/2015/01/concept-maps.html" TargetMode="External"/><Relationship Id="rId2" Type="http://schemas.openxmlformats.org/officeDocument/2006/relationships/image" Target="../media/image37.jpg&amp;ehk=GXGK9RSJZN7EQ9F0Rygusg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amongthestatelytrees.wordpress.com/2013/10/27/experiential-learning-on-the-tangled-bank-plant-traits-and-ecological-succession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&amp;ehk=pOCVVBnAeW2Xt2ZF54Hu8g&amp;r=0&amp;pid=OfficeInsert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marina-efl.blogspot.com/2010/12/grammar-practice.html" TargetMode="External"/><Relationship Id="rId2" Type="http://schemas.openxmlformats.org/officeDocument/2006/relationships/image" Target="../media/image40.gif&amp;ehk=Fu5UqZdT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mongthestatelytrees.wordpress.com/2013/10/27/experiential-learning-on-the-tangled-bank-plant-traits-and-ecological-succession/" TargetMode="External"/><Relationship Id="rId4" Type="http://schemas.openxmlformats.org/officeDocument/2006/relationships/image" Target="../media/image38.jpe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s://aliciateacher2.wordpress.com/grammar/adjectives/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41.jpg&amp;ehk=k52uvVH01NobKtJUbicTjA&amp;r=0&amp;pid=OfficeInsert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42.gi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kepope.com/blog/DisplayBlog.aspx" TargetMode="External"/><Relationship Id="rId2" Type="http://schemas.openxmlformats.org/officeDocument/2006/relationships/image" Target="../media/image43.png&amp;ehk=muO9Q9n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4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list_of_the_names_of_all_the_adventurers_in_the_stock_of_the_honourable_the_East_India_Company_the_12th_day_of_April_1684.jpg" TargetMode="External"/><Relationship Id="rId2" Type="http://schemas.openxmlformats.org/officeDocument/2006/relationships/image" Target="../media/image46.jpg&amp;ehk=lOpFeNPFXl1ODml1ZioR6A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philosophy-of-thought-and-logic-2014-fall" TargetMode="External"/><Relationship Id="rId2" Type="http://schemas.openxmlformats.org/officeDocument/2006/relationships/image" Target="../media/image49.jpg&amp;ehk=CsxefVwOJidcMKC1wWTfDQ&amp;r=0&amp;pid=OfficeInsert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cussion.png" TargetMode="External"/><Relationship Id="rId2" Type="http://schemas.openxmlformats.org/officeDocument/2006/relationships/image" Target="../media/image50.png&amp;ehk=6kG0e38xvMsqImHkeMYCBA&amp;r=0&amp;pid=OfficeInsert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intersecting circles">
            <a:extLst>
              <a:ext uri="{FF2B5EF4-FFF2-40B4-BE49-F238E27FC236}">
                <a16:creationId xmlns:a16="http://schemas.microsoft.com/office/drawing/2014/main" id="{D2C4BFA1-2075-4901-9E24-E41D1FDD51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13" name="Rectangle 12" title="ribbon">
            <a:extLst>
              <a:ext uri="{FF2B5EF4-FFF2-40B4-BE49-F238E27FC236}">
                <a16:creationId xmlns:a16="http://schemas.microsoft.com/office/drawing/2014/main" id="{053FB2EE-284F-4C87-AB3D-BBF87A9FAB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 fontScale="90000"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WORKSH0P: THE MAIN BODY OF YOUR LITERATURE REVIEW: CRITIQUING THE LITERATURE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EXERCISES TO HELP WITH THE MAIN BODY OF YOUR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2523325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588567" y="4440042"/>
            <a:ext cx="6939722" cy="1737360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dirty="0"/>
              <a:t>Writing the main body of your literature review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050762" y="4525347"/>
            <a:ext cx="3211288" cy="1737360"/>
          </a:xfrm>
        </p:spPr>
        <p:txBody>
          <a:bodyPr anchor="ctr">
            <a:normAutofit fontScale="85000" lnSpcReduction="10000"/>
          </a:bodyPr>
          <a:lstStyle/>
          <a:p>
            <a:pPr algn="l"/>
            <a:r>
              <a:rPr lang="en-GB" sz="3600" dirty="0"/>
              <a:t>Writing workshop: The main body of your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189021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AIMS OF THIS LESSON: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sz="quarter" idx="1"/>
          </p:nvPr>
        </p:nvSpPr>
        <p:spPr>
          <a:xfrm>
            <a:off x="838201" y="1600201"/>
            <a:ext cx="10303412" cy="48736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/>
              <a:t>To ensure that you have </a:t>
            </a:r>
            <a:r>
              <a:rPr lang="en-GB" altLang="en-US" sz="3600" b="1" dirty="0"/>
              <a:t>understood the asynchronous learning …</a:t>
            </a:r>
          </a:p>
          <a:p>
            <a:r>
              <a:rPr lang="en-GB" altLang="en-US" sz="3600" dirty="0"/>
              <a:t>To ensure that you can </a:t>
            </a:r>
            <a:r>
              <a:rPr lang="en-GB" altLang="en-US" sz="3600" b="1" dirty="0"/>
              <a:t>convert these points into WRITING </a:t>
            </a:r>
            <a:r>
              <a:rPr lang="en-GB" altLang="en-US" sz="3600" dirty="0"/>
              <a:t>…</a:t>
            </a:r>
          </a:p>
          <a:p>
            <a:r>
              <a:rPr lang="en-GB" altLang="en-US" sz="3600" dirty="0"/>
              <a:t>To consider further the </a:t>
            </a:r>
            <a:r>
              <a:rPr lang="en-GB" altLang="en-US" sz="3600" b="1" dirty="0"/>
              <a:t>content and context </a:t>
            </a:r>
            <a:r>
              <a:rPr lang="en-GB" altLang="en-US" sz="3600" dirty="0"/>
              <a:t>of the main body of your research ….</a:t>
            </a:r>
          </a:p>
          <a:p>
            <a:r>
              <a:rPr lang="en-GB" altLang="en-US" sz="3600" dirty="0"/>
              <a:t>To understand the </a:t>
            </a:r>
            <a:r>
              <a:rPr lang="en-GB" altLang="en-US" sz="3600" b="1" dirty="0"/>
              <a:t>difference between description and critique </a:t>
            </a:r>
            <a:r>
              <a:rPr lang="en-GB" altLang="en-US" sz="3600" dirty="0"/>
              <a:t>…</a:t>
            </a:r>
          </a:p>
          <a:p>
            <a:r>
              <a:rPr lang="en-GB" altLang="en-US" sz="3600" dirty="0"/>
              <a:t>To enable you to </a:t>
            </a:r>
            <a:r>
              <a:rPr lang="en-GB" altLang="en-US" sz="3600" b="1" dirty="0"/>
              <a:t>start work on the main body of your literature review…</a:t>
            </a:r>
          </a:p>
        </p:txBody>
      </p:sp>
    </p:spTree>
    <p:extLst>
      <p:ext uri="{BB962C8B-B14F-4D97-AF65-F5344CB8AC3E}">
        <p14:creationId xmlns:p14="http://schemas.microsoft.com/office/powerpoint/2010/main" val="3609418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08F1B-D859-418D-B39D-6C0B492A7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Before moving on…..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Any questions arising from our last lesson or the asynchronous learning</a:t>
            </a:r>
          </a:p>
        </p:txBody>
      </p:sp>
      <p:pic>
        <p:nvPicPr>
          <p:cNvPr id="17412" name="Content Placeholder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44254" y="1138848"/>
            <a:ext cx="3657600" cy="2438400"/>
          </a:xfrm>
        </p:spPr>
      </p:pic>
      <p:pic>
        <p:nvPicPr>
          <p:cNvPr id="4" name="Picture 3" descr="A close up of a persons hand&#10;&#10;Description automatically generated">
            <a:extLst>
              <a:ext uri="{FF2B5EF4-FFF2-40B4-BE49-F238E27FC236}">
                <a16:creationId xmlns:a16="http://schemas.microsoft.com/office/drawing/2014/main" id="{CBA0BBB3-ED9C-4695-9850-04BACE06DB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4079631"/>
            <a:ext cx="4572000" cy="255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20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AEF03-CE3A-4674-A810-B0E8530A1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In recapping on how to write a literature review, you have considered the need to be a good evidence hunter:</a:t>
            </a:r>
            <a:b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</a:br>
            <a:endParaRPr lang="en-GB" dirty="0"/>
          </a:p>
        </p:txBody>
      </p:sp>
      <p:pic>
        <p:nvPicPr>
          <p:cNvPr id="4098" name="Picture 2" descr="Pencil, Writing Tool, School Supplies, Stationery">
            <a:extLst>
              <a:ext uri="{FF2B5EF4-FFF2-40B4-BE49-F238E27FC236}">
                <a16:creationId xmlns:a16="http://schemas.microsoft.com/office/drawing/2014/main" id="{97DE5DBA-91F5-49E0-9630-047A74F208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127" y="3823853"/>
            <a:ext cx="1327579" cy="288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AB08B4-EC40-4D53-BDF7-EB6E22CAEF3B}"/>
              </a:ext>
            </a:extLst>
          </p:cNvPr>
          <p:cNvSpPr txBox="1"/>
          <p:nvPr/>
        </p:nvSpPr>
        <p:spPr>
          <a:xfrm>
            <a:off x="766617" y="2277147"/>
            <a:ext cx="935643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For example: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212529"/>
              </a:solidFill>
              <a:latin typeface="-apple-system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Ask good, open questions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Check Your Sources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Go beyond the surface – be a curious evidence hunter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Be inquisitive, patient and organised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Understand and respect academic ownership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What else might you add to this list?</a:t>
            </a:r>
          </a:p>
        </p:txBody>
      </p:sp>
      <p:pic>
        <p:nvPicPr>
          <p:cNvPr id="3" name="Picture 3" descr="\\Samfil02\Samaritans\Fundraising &amp; Communications\Communications\Design Work\NEW DESIGN WORK\BRANDING\Illustrations\Illustrations for WORD 2013\PNGs for WORD templates\speech bubble_teal.png">
            <a:extLst>
              <a:ext uri="{FF2B5EF4-FFF2-40B4-BE49-F238E27FC236}">
                <a16:creationId xmlns:a16="http://schemas.microsoft.com/office/drawing/2014/main" id="{1FC6B114-575C-48BF-8364-3B71786C31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1559" y="1690688"/>
            <a:ext cx="1313934" cy="99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294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7AD1A-0BDA-4ECA-B43D-E141F132A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good, the bad and the ugly…..</a:t>
            </a:r>
          </a:p>
        </p:txBody>
      </p:sp>
      <p:pic>
        <p:nvPicPr>
          <p:cNvPr id="4098" name="Picture 2" descr="Thumbs up thumbs down. Yes and no concept.  Negative Emotion Stock Photo">
            <a:extLst>
              <a:ext uri="{FF2B5EF4-FFF2-40B4-BE49-F238E27FC236}">
                <a16:creationId xmlns:a16="http://schemas.microsoft.com/office/drawing/2014/main" id="{A52572AA-60A7-4F3A-8356-BE2F38D09C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54" y="1995109"/>
            <a:ext cx="5680364" cy="495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\\Samfil02\Samaritans\Fundraising &amp; Communications\Communications\Design Work\NEW DESIGN WORK\BRANDING\Illustrations\Illustrations for WORD 2013\PNGs for WORD templates\people talking teal.png">
            <a:extLst>
              <a:ext uri="{FF2B5EF4-FFF2-40B4-BE49-F238E27FC236}">
                <a16:creationId xmlns:a16="http://schemas.microsoft.com/office/drawing/2014/main" id="{1FBEEF70-E865-4A4A-A36D-A929635239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89" y="1902746"/>
            <a:ext cx="4229662" cy="488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094302F-6422-476B-B713-E3628B17ECB8}"/>
              </a:ext>
            </a:extLst>
          </p:cNvPr>
          <p:cNvSpPr/>
          <p:nvPr/>
        </p:nvSpPr>
        <p:spPr>
          <a:xfrm rot="21425009">
            <a:off x="7254262" y="1459855"/>
            <a:ext cx="35133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7989"/>
                </a:solidFill>
                <a:effectLst/>
                <a:uLnTx/>
                <a:uFillTx/>
              </a:rPr>
              <a:t>Please take time to discuss</a:t>
            </a:r>
          </a:p>
        </p:txBody>
      </p:sp>
    </p:spTree>
    <p:extLst>
      <p:ext uri="{BB962C8B-B14F-4D97-AF65-F5344CB8AC3E}">
        <p14:creationId xmlns:p14="http://schemas.microsoft.com/office/powerpoint/2010/main" val="2639886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88628-3398-49EB-B08D-1FBD0F8E1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Compare and contrast:</a:t>
            </a:r>
          </a:p>
        </p:txBody>
      </p:sp>
      <p:sp>
        <p:nvSpPr>
          <p:cNvPr id="30723" name="Text Placeholder 5"/>
          <p:cNvSpPr>
            <a:spLocks noGrp="1" noChangeArrowheads="1"/>
          </p:cNvSpPr>
          <p:nvPr>
            <p:ph type="body" idx="1"/>
          </p:nvPr>
        </p:nvSpPr>
        <p:spPr>
          <a:xfrm>
            <a:off x="1981200" y="1570038"/>
            <a:ext cx="3657600" cy="658812"/>
          </a:xfrm>
        </p:spPr>
        <p:txBody>
          <a:bodyPr/>
          <a:lstStyle/>
          <a:p>
            <a:r>
              <a:rPr lang="en-GB" altLang="en-US"/>
              <a:t>Poor Literature Reviews</a:t>
            </a:r>
          </a:p>
        </p:txBody>
      </p:sp>
      <p:sp>
        <p:nvSpPr>
          <p:cNvPr id="30724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1"/>
                </a:solidFill>
              </a:rPr>
              <a:t>Confusing</a:t>
            </a:r>
            <a:r>
              <a:rPr lang="en-GB" altLang="en-US" dirty="0"/>
              <a:t> and </a:t>
            </a:r>
            <a:r>
              <a:rPr lang="en-GB" altLang="en-US" dirty="0">
                <a:solidFill>
                  <a:schemeClr val="accent1"/>
                </a:solidFill>
              </a:rPr>
              <a:t>wordy</a:t>
            </a:r>
          </a:p>
          <a:p>
            <a:r>
              <a:rPr lang="en-GB" altLang="en-US" dirty="0"/>
              <a:t>Is essentially an </a:t>
            </a:r>
            <a:r>
              <a:rPr lang="en-GB" altLang="en-US" dirty="0">
                <a:solidFill>
                  <a:schemeClr val="accent1"/>
                </a:solidFill>
              </a:rPr>
              <a:t>annotated  bibliography</a:t>
            </a:r>
          </a:p>
          <a:p>
            <a:r>
              <a:rPr lang="en-GB" altLang="en-US" dirty="0"/>
              <a:t>Uses only a </a:t>
            </a:r>
            <a:r>
              <a:rPr lang="en-GB" altLang="en-US" dirty="0">
                <a:solidFill>
                  <a:schemeClr val="accent1"/>
                </a:solidFill>
              </a:rPr>
              <a:t>minimum</a:t>
            </a:r>
            <a:r>
              <a:rPr lang="en-GB" altLang="en-US" dirty="0"/>
              <a:t> amount of sources</a:t>
            </a:r>
          </a:p>
          <a:p>
            <a:r>
              <a:rPr lang="en-GB" altLang="en-US" dirty="0"/>
              <a:t>Only </a:t>
            </a:r>
            <a:r>
              <a:rPr lang="en-GB" altLang="en-US" dirty="0">
                <a:solidFill>
                  <a:schemeClr val="accent1"/>
                </a:solidFill>
              </a:rPr>
              <a:t>summarises</a:t>
            </a:r>
            <a:r>
              <a:rPr lang="en-GB" altLang="en-US" dirty="0"/>
              <a:t> the literature  </a:t>
            </a:r>
          </a:p>
        </p:txBody>
      </p:sp>
      <p:sp>
        <p:nvSpPr>
          <p:cNvPr id="30725" name="Text Placeholder 6"/>
          <p:cNvSpPr>
            <a:spLocks noGrp="1" noChangeArrowheads="1"/>
          </p:cNvSpPr>
          <p:nvPr>
            <p:ph type="body" sz="quarter" idx="3"/>
          </p:nvPr>
        </p:nvSpPr>
        <p:spPr>
          <a:xfrm>
            <a:off x="5867400" y="1570038"/>
            <a:ext cx="3657600" cy="658812"/>
          </a:xfrm>
        </p:spPr>
        <p:txBody>
          <a:bodyPr/>
          <a:lstStyle/>
          <a:p>
            <a:r>
              <a:rPr lang="en-GB" altLang="en-US"/>
              <a:t>Good Literature Reviews</a:t>
            </a:r>
          </a:p>
        </p:txBody>
      </p:sp>
      <p:sp>
        <p:nvSpPr>
          <p:cNvPr id="30726" name="Content Placeholder 7"/>
          <p:cNvSpPr>
            <a:spLocks noGrp="1"/>
          </p:cNvSpPr>
          <p:nvPr>
            <p:ph sz="quarter" idx="4"/>
          </p:nvPr>
        </p:nvSpPr>
        <p:spPr>
          <a:xfrm>
            <a:off x="5867400" y="2579915"/>
            <a:ext cx="4356100" cy="3771900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4000" dirty="0">
                <a:solidFill>
                  <a:schemeClr val="accent1"/>
                </a:solidFill>
              </a:rPr>
              <a:t>Clear</a:t>
            </a:r>
            <a:r>
              <a:rPr lang="en-GB" altLang="en-US" sz="4000" dirty="0"/>
              <a:t> and </a:t>
            </a:r>
            <a:r>
              <a:rPr lang="en-GB" altLang="en-US" sz="4000" dirty="0">
                <a:solidFill>
                  <a:schemeClr val="accent1"/>
                </a:solidFill>
              </a:rPr>
              <a:t>concise</a:t>
            </a:r>
          </a:p>
          <a:p>
            <a:r>
              <a:rPr lang="en-GB" altLang="en-US" sz="4000" dirty="0">
                <a:solidFill>
                  <a:schemeClr val="accent1"/>
                </a:solidFill>
              </a:rPr>
              <a:t>Synthesises</a:t>
            </a:r>
            <a:r>
              <a:rPr lang="en-GB" altLang="en-US" sz="4000" dirty="0"/>
              <a:t> available research</a:t>
            </a:r>
          </a:p>
          <a:p>
            <a:r>
              <a:rPr lang="en-GB" altLang="en-US" sz="4000" dirty="0"/>
              <a:t>Uses a wide </a:t>
            </a:r>
            <a:r>
              <a:rPr lang="en-GB" altLang="en-US" sz="4000" dirty="0">
                <a:solidFill>
                  <a:schemeClr val="accent1"/>
                </a:solidFill>
              </a:rPr>
              <a:t>range of relevant, up-to-date sources </a:t>
            </a:r>
          </a:p>
          <a:p>
            <a:r>
              <a:rPr lang="en-GB" altLang="en-US" sz="4000" dirty="0">
                <a:solidFill>
                  <a:schemeClr val="accent1"/>
                </a:solidFill>
              </a:rPr>
              <a:t>Evaluates, compares, contrasts and comments </a:t>
            </a:r>
            <a:r>
              <a:rPr lang="en-GB" altLang="en-US" sz="4000" dirty="0"/>
              <a:t>on the literature where possible 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96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EC702-9EEC-4372-8003-3A3330A19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Critiquing the literature: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E5BEE-EF0F-44C8-89CA-6B78D646C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 fontScale="70000" lnSpcReduction="20000"/>
          </a:bodyPr>
          <a:lstStyle/>
          <a:p>
            <a:endParaRPr lang="en-GB" sz="2400" b="0" i="0" dirty="0">
              <a:effectLst/>
              <a:latin typeface="-apple-system"/>
            </a:endParaRPr>
          </a:p>
          <a:p>
            <a:r>
              <a:rPr lang="en-GB" sz="4800" dirty="0">
                <a:latin typeface="-apple-system"/>
              </a:rPr>
              <a:t>Terrorised by the literature?</a:t>
            </a:r>
          </a:p>
          <a:p>
            <a:r>
              <a:rPr lang="en-GB" sz="4800" b="0" i="0" dirty="0">
                <a:effectLst/>
                <a:latin typeface="-apple-system"/>
              </a:rPr>
              <a:t>Three practice points and three research points on the research paper: </a:t>
            </a:r>
            <a:r>
              <a:rPr lang="en-GB" sz="4800" b="0" i="0" u="none" strike="noStrike" dirty="0">
                <a:effectLst/>
                <a:latin typeface="-apple-system"/>
                <a:hlinkClick r:id="rId2"/>
              </a:rPr>
              <a:t>The challenges and experiences of working remotely during COVID</a:t>
            </a:r>
            <a:r>
              <a:rPr lang="en-GB" sz="4800" u="none" strike="noStrike" dirty="0">
                <a:latin typeface="-apple-system"/>
              </a:rPr>
              <a:t>:</a:t>
            </a:r>
          </a:p>
          <a:p>
            <a:endParaRPr lang="en-GB" sz="4800" dirty="0">
              <a:latin typeface="-apple-system"/>
            </a:endParaRPr>
          </a:p>
          <a:p>
            <a:pPr marL="989013" indent="852488">
              <a:buFont typeface="Wingdings" panose="05000000000000000000" pitchFamily="2" charset="2"/>
              <a:buChar char="q"/>
              <a:tabLst>
                <a:tab pos="989013" algn="l"/>
              </a:tabLst>
            </a:pPr>
            <a:r>
              <a:rPr lang="en-GB" sz="4800" dirty="0">
                <a:latin typeface="-apple-system"/>
              </a:rPr>
              <a:t>Research points … … …</a:t>
            </a:r>
          </a:p>
          <a:p>
            <a:pPr marL="989013" indent="852488">
              <a:buFont typeface="Wingdings" panose="05000000000000000000" pitchFamily="2" charset="2"/>
              <a:buChar char="q"/>
              <a:tabLst>
                <a:tab pos="989013" algn="l"/>
              </a:tabLst>
            </a:pPr>
            <a:r>
              <a:rPr lang="en-GB" sz="4800" dirty="0">
                <a:latin typeface="-apple-system"/>
              </a:rPr>
              <a:t>Practice points … … …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786133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1092E-4495-4E52-8895-CB9F63D7A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challenges and experiences of psychotherapists working remotely during the coronavirus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2307C-453D-45CB-9A7E-DFE59C475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3000" dirty="0"/>
              <a:t>What methodology was used?</a:t>
            </a:r>
          </a:p>
          <a:p>
            <a:r>
              <a:rPr lang="en-GB" sz="3000" dirty="0"/>
              <a:t>How were data analysed?</a:t>
            </a:r>
          </a:p>
          <a:p>
            <a:r>
              <a:rPr lang="en-GB" sz="3000" dirty="0"/>
              <a:t>Findings: Was remote therapy seen as effective?</a:t>
            </a:r>
          </a:p>
          <a:p>
            <a:r>
              <a:rPr lang="en-GB" sz="3000" dirty="0"/>
              <a:t>What is the epistemological alignment of the research?</a:t>
            </a:r>
          </a:p>
          <a:p>
            <a:r>
              <a:rPr lang="en-GB" sz="3000" dirty="0"/>
              <a:t>What was the selection criteria for survey participants?  </a:t>
            </a:r>
          </a:p>
          <a:p>
            <a:r>
              <a:rPr lang="en-GB" sz="3000" dirty="0"/>
              <a:t>Name a limitation of the study?</a:t>
            </a:r>
          </a:p>
          <a:p>
            <a:r>
              <a:rPr lang="en-GB" sz="30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would you say is the ‘so what’ to come out of this research? </a:t>
            </a:r>
            <a:endParaRPr lang="en-GB" sz="3000" dirty="0"/>
          </a:p>
          <a:p>
            <a:r>
              <a:rPr lang="en-GB" sz="3000" dirty="0"/>
              <a:t>How would you have answered the questions on remote working …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01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B22E21-0742-48C6-AA99-FE09A4FCAE44}"/>
              </a:ext>
            </a:extLst>
          </p:cNvPr>
          <p:cNvSpPr/>
          <p:nvPr/>
        </p:nvSpPr>
        <p:spPr>
          <a:xfrm>
            <a:off x="112542" y="112543"/>
            <a:ext cx="11971606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/>
              <a:t>• </a:t>
            </a:r>
            <a:r>
              <a:rPr lang="en-GB" sz="3600" dirty="0"/>
              <a:t>Types of remote working being used by therapists. </a:t>
            </a:r>
          </a:p>
          <a:p>
            <a:r>
              <a:rPr lang="en-GB" sz="3600" dirty="0"/>
              <a:t>• Client types—whether they were new, existing or both. </a:t>
            </a:r>
          </a:p>
          <a:p>
            <a:r>
              <a:rPr lang="en-GB" sz="3600" dirty="0"/>
              <a:t>• The challenges of remote working. </a:t>
            </a:r>
          </a:p>
          <a:p>
            <a:r>
              <a:rPr lang="en-GB" sz="3600" dirty="0"/>
              <a:t>• The perceived effectiveness of remote working. </a:t>
            </a:r>
          </a:p>
          <a:p>
            <a:pPr marL="365125" indent="-365125"/>
            <a:r>
              <a:rPr lang="en-GB" sz="3600" dirty="0"/>
              <a:t>• Therapists’ views of how clients might be feeling about remote working. </a:t>
            </a:r>
          </a:p>
          <a:p>
            <a:r>
              <a:rPr lang="en-GB" sz="3600" dirty="0"/>
              <a:t>• The advantages of remote working with clients. </a:t>
            </a:r>
          </a:p>
          <a:p>
            <a:pPr marL="365125" indent="-365125"/>
            <a:r>
              <a:rPr lang="en-GB" sz="3600" dirty="0"/>
              <a:t>• Whether remote working skills should be formally taught in the context of therapy training programmes. </a:t>
            </a:r>
          </a:p>
          <a:p>
            <a:pPr marL="365125" indent="-365125"/>
            <a:r>
              <a:rPr lang="en-GB" sz="3600" dirty="0"/>
              <a:t>• Whether remote working was likely to become core work for therapists after the pandemic has passed.</a:t>
            </a:r>
          </a:p>
        </p:txBody>
      </p:sp>
    </p:spTree>
    <p:extLst>
      <p:ext uri="{BB962C8B-B14F-4D97-AF65-F5344CB8AC3E}">
        <p14:creationId xmlns:p14="http://schemas.microsoft.com/office/powerpoint/2010/main" val="2661068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6043-22BC-4A06-8FB2-7B0D4F0CE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159" y="2233383"/>
            <a:ext cx="3410712" cy="1106424"/>
          </a:xfrm>
        </p:spPr>
        <p:txBody>
          <a:bodyPr>
            <a:normAutofit/>
          </a:bodyPr>
          <a:lstStyle/>
          <a:p>
            <a:r>
              <a:rPr lang="en-GB" sz="1800" dirty="0"/>
              <a:t>The challenges and experiences of psychotherapists working remotely during the coronavirus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947B7-486E-4DF1-9B67-834EFB36E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359152"/>
            <a:ext cx="3410712" cy="3425043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r>
              <a:rPr lang="en-GB" sz="1700" dirty="0"/>
              <a:t>Learning for your own research from this paper 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90E9B94-354E-425B-A48E-9ECE65F9AB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"/>
          <a:stretch/>
        </p:blipFill>
        <p:spPr bwMode="auto">
          <a:xfrm>
            <a:off x="5124450" y="634382"/>
            <a:ext cx="6657213" cy="5495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327005E-0100-46A6-9332-D9BD54D19955}"/>
              </a:ext>
            </a:extLst>
          </p:cNvPr>
          <p:cNvSpPr txBox="1">
            <a:spLocks/>
          </p:cNvSpPr>
          <p:nvPr/>
        </p:nvSpPr>
        <p:spPr>
          <a:xfrm>
            <a:off x="-2660217" y="4857889"/>
            <a:ext cx="1628975" cy="171252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700"/>
          </a:p>
          <a:p>
            <a:endParaRPr lang="en-GB" sz="1700"/>
          </a:p>
          <a:p>
            <a:r>
              <a:rPr lang="en-GB" sz="1700"/>
              <a:t>Learning for your own research from the two papers considered and our discussion today?</a:t>
            </a:r>
            <a:endParaRPr lang="en-GB" sz="1700" dirty="0"/>
          </a:p>
        </p:txBody>
      </p:sp>
      <p:pic>
        <p:nvPicPr>
          <p:cNvPr id="12" name="Picture 2" descr="See the source image">
            <a:extLst>
              <a:ext uri="{FF2B5EF4-FFF2-40B4-BE49-F238E27FC236}">
                <a16:creationId xmlns:a16="http://schemas.microsoft.com/office/drawing/2014/main" id="{CF04D61A-9303-4394-A02E-3EDF7E3A0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" y="0"/>
            <a:ext cx="3129844" cy="184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922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33544-09FD-425A-B16B-2F09C54A6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414" y="1344613"/>
            <a:ext cx="7927975" cy="7286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The aim of the ‘main body’ of your literature review….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2700" dirty="0"/>
          </a:p>
          <a:p>
            <a:endParaRPr lang="en-GB" altLang="en-US" sz="2700" dirty="0"/>
          </a:p>
          <a:p>
            <a:endParaRPr lang="en-GB" altLang="en-US" sz="2700" dirty="0"/>
          </a:p>
          <a:p>
            <a:endParaRPr lang="en-GB" altLang="en-US" sz="2700" dirty="0"/>
          </a:p>
          <a:p>
            <a:r>
              <a:rPr lang="en-GB" altLang="en-US" sz="4000" dirty="0"/>
              <a:t>To provide detailed knowledge of your chosen topic area</a:t>
            </a:r>
          </a:p>
        </p:txBody>
      </p:sp>
    </p:spTree>
    <p:extLst>
      <p:ext uri="{BB962C8B-B14F-4D97-AF65-F5344CB8AC3E}">
        <p14:creationId xmlns:p14="http://schemas.microsoft.com/office/powerpoint/2010/main" val="2397120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FD1AF-A97F-49BD-B238-42FE373D1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move on from the introduction…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dirty="0"/>
              <a:t>Read</a:t>
            </a:r>
            <a:r>
              <a:rPr lang="en-GB" altLang="en-US" dirty="0"/>
              <a:t> through good literature reviews on your subject area</a:t>
            </a:r>
          </a:p>
          <a:p>
            <a:endParaRPr lang="en-GB" altLang="en-US" dirty="0"/>
          </a:p>
          <a:p>
            <a:r>
              <a:rPr lang="en-GB" altLang="en-US" b="1" dirty="0"/>
              <a:t>Synthesise</a:t>
            </a:r>
            <a:r>
              <a:rPr lang="en-GB" altLang="en-US" dirty="0"/>
              <a:t> the research papers you read</a:t>
            </a:r>
          </a:p>
          <a:p>
            <a:endParaRPr lang="en-GB" altLang="en-US" dirty="0"/>
          </a:p>
          <a:p>
            <a:r>
              <a:rPr lang="en-GB" altLang="en-US" b="1" dirty="0"/>
              <a:t>Go to </a:t>
            </a:r>
            <a:r>
              <a:rPr lang="en-GB" altLang="en-US" dirty="0"/>
              <a:t>leading journals and search for the </a:t>
            </a:r>
            <a:r>
              <a:rPr lang="en-GB" altLang="en-US" b="1" dirty="0"/>
              <a:t>recent issues </a:t>
            </a:r>
            <a:r>
              <a:rPr lang="en-GB" altLang="en-US" dirty="0"/>
              <a:t>for the latest information on the topic area. </a:t>
            </a:r>
          </a:p>
        </p:txBody>
      </p:sp>
    </p:spTree>
    <p:extLst>
      <p:ext uri="{BB962C8B-B14F-4D97-AF65-F5344CB8AC3E}">
        <p14:creationId xmlns:p14="http://schemas.microsoft.com/office/powerpoint/2010/main" val="1617420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BA63-887F-45E1-A6F4-50D294707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2100" dirty="0"/>
          </a:p>
          <a:p>
            <a:endParaRPr lang="en-GB" altLang="en-US" sz="2100" dirty="0"/>
          </a:p>
          <a:p>
            <a:r>
              <a:rPr lang="en-GB" altLang="en-US" dirty="0"/>
              <a:t>Use the references in those articles for "snowballing" – </a:t>
            </a:r>
            <a:r>
              <a:rPr lang="en-GB" altLang="en-US" b="1" dirty="0"/>
              <a:t>feeding forward  </a:t>
            </a:r>
            <a:r>
              <a:rPr lang="en-GB" altLang="en-US" dirty="0"/>
              <a:t>- bouncing back, and going through the history and future of the topic area.</a:t>
            </a:r>
          </a:p>
          <a:p>
            <a:endParaRPr lang="en-GB" altLang="en-US" dirty="0"/>
          </a:p>
          <a:p>
            <a:r>
              <a:rPr lang="en-GB" altLang="en-US" b="1" dirty="0"/>
              <a:t>From these </a:t>
            </a:r>
            <a:r>
              <a:rPr lang="en-GB" altLang="en-US" dirty="0"/>
              <a:t>articles it is possible to </a:t>
            </a:r>
            <a:r>
              <a:rPr lang="en-GB" altLang="en-US" b="1" dirty="0"/>
              <a:t>recognise names that reappear</a:t>
            </a:r>
            <a:r>
              <a:rPr lang="en-GB" altLang="en-US" dirty="0"/>
              <a:t>. They are often the leading people in the field. </a:t>
            </a:r>
          </a:p>
        </p:txBody>
      </p:sp>
    </p:spTree>
    <p:extLst>
      <p:ext uri="{BB962C8B-B14F-4D97-AF65-F5344CB8AC3E}">
        <p14:creationId xmlns:p14="http://schemas.microsoft.com/office/powerpoint/2010/main" val="3665699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089F8-A617-43D0-92C2-EB8136F15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Critique….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i="1" dirty="0"/>
              <a:t>Evaluate</a:t>
            </a:r>
            <a:r>
              <a:rPr lang="en-GB" altLang="en-US" dirty="0"/>
              <a:t> the </a:t>
            </a:r>
            <a:r>
              <a:rPr lang="en-GB" altLang="en-US" b="1" i="1" dirty="0"/>
              <a:t>quality</a:t>
            </a:r>
            <a:r>
              <a:rPr lang="en-GB" altLang="en-US" dirty="0"/>
              <a:t> and </a:t>
            </a:r>
            <a:r>
              <a:rPr lang="en-GB" altLang="en-US" b="1" i="1" dirty="0"/>
              <a:t>relevance</a:t>
            </a:r>
            <a:r>
              <a:rPr lang="en-GB" altLang="en-US" dirty="0"/>
              <a:t> of what you read</a:t>
            </a:r>
          </a:p>
        </p:txBody>
      </p:sp>
    </p:spTree>
    <p:extLst>
      <p:ext uri="{BB962C8B-B14F-4D97-AF65-F5344CB8AC3E}">
        <p14:creationId xmlns:p14="http://schemas.microsoft.com/office/powerpoint/2010/main" val="1088680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6C540-887F-45AA-AE65-829938E69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Consider the relevance of this old, yet relevant quotation: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F27F3-7946-4E34-804B-903976206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47500" lnSpcReduction="20000"/>
          </a:bodyPr>
          <a:lstStyle/>
          <a:p>
            <a:endParaRPr lang="en-GB" sz="7000" b="0" i="1" dirty="0">
              <a:effectLst/>
              <a:latin typeface="Tw Cen MT Condensed Extra Bold" panose="020B0803020202020204" pitchFamily="34" charset="0"/>
            </a:endParaRPr>
          </a:p>
          <a:p>
            <a:endParaRPr lang="en-GB" sz="7000" b="0" i="1" dirty="0">
              <a:effectLst/>
              <a:latin typeface="Tw Cen MT Condensed Extra Bold" panose="020B0803020202020204" pitchFamily="34" charset="0"/>
            </a:endParaRPr>
          </a:p>
          <a:p>
            <a:r>
              <a:rPr lang="en-GB" sz="7000" b="0" i="1" dirty="0">
                <a:effectLst/>
                <a:latin typeface="Tw Cen MT Condensed Extra Bold" panose="020B0803020202020204" pitchFamily="34" charset="0"/>
              </a:rPr>
              <a:t>“…your task is to build an argument, not a library”.</a:t>
            </a:r>
          </a:p>
          <a:p>
            <a:pPr marL="0" indent="0">
              <a:buNone/>
            </a:pPr>
            <a:endParaRPr lang="en-GB" sz="2000" i="1" dirty="0">
              <a:effectLst/>
            </a:endParaRP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endParaRPr lang="en-GB" sz="2000" i="1" dirty="0">
              <a:effectLst/>
            </a:endParaRP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endParaRPr lang="en-GB" sz="2000" i="1" dirty="0">
              <a:effectLst/>
            </a:endParaRP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 err="1">
                <a:solidFill>
                  <a:schemeClr val="bg1">
                    <a:lumMod val="75000"/>
                  </a:schemeClr>
                </a:solidFill>
                <a:effectLst/>
              </a:rPr>
              <a:t>Rudestam</a:t>
            </a:r>
            <a:r>
              <a:rPr lang="en-GB" sz="2000" i="1" dirty="0">
                <a:solidFill>
                  <a:schemeClr val="bg1">
                    <a:lumMod val="75000"/>
                  </a:schemeClr>
                </a:solidFill>
                <a:effectLst/>
              </a:rPr>
              <a:t>, K.E. and Newton, R.R. (1992)Surviving your dissertation: A comprehensive guide to content and process. California: Sage, p49.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34B42B-D72B-4857-AC44-3CE65AE90B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71" r="3861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3A9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65796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DBE6EE-70F7-40B1-A327-11F2DEF9A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2531" name="Rectangle 8"/>
          <p:cNvSpPr>
            <a:spLocks noChangeArrowheads="1"/>
          </p:cNvSpPr>
          <p:nvPr/>
        </p:nvSpPr>
        <p:spPr bwMode="auto">
          <a:xfrm>
            <a:off x="1631950" y="1989139"/>
            <a:ext cx="91440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b="1" dirty="0">
                <a:latin typeface="Arial" panose="020B0604020202020204" pitchFamily="34" charset="0"/>
              </a:rPr>
              <a:t>Don’t: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dirty="0">
                <a:latin typeface="Arial" panose="020B0604020202020204" pitchFamily="34" charset="0"/>
              </a:rPr>
              <a:t>Get a pile of articles and regurgitate what article one said, what article two said.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dirty="0">
              <a:latin typeface="Arial" panose="020B0604020202020204" pitchFamily="34" charset="0"/>
            </a:endParaRPr>
          </a:p>
        </p:txBody>
      </p:sp>
      <p:pic>
        <p:nvPicPr>
          <p:cNvPr id="2253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38" y="3303588"/>
            <a:ext cx="2709862" cy="197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164" y="3303588"/>
            <a:ext cx="263207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009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089F8-A617-43D0-92C2-EB8136F15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rgbClr val="FF0000"/>
                </a:solidFill>
              </a:rPr>
              <a:t>REMEMBER</a:t>
            </a:r>
            <a:r>
              <a:rPr lang="en-GB" dirty="0"/>
              <a:t> … Critique….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i="1" dirty="0"/>
              <a:t>Evaluate</a:t>
            </a:r>
            <a:r>
              <a:rPr lang="en-GB" altLang="en-US" dirty="0"/>
              <a:t> the </a:t>
            </a:r>
            <a:r>
              <a:rPr lang="en-GB" altLang="en-US" b="1" i="1" dirty="0"/>
              <a:t>quality</a:t>
            </a:r>
            <a:r>
              <a:rPr lang="en-GB" altLang="en-US" dirty="0"/>
              <a:t> and </a:t>
            </a:r>
            <a:r>
              <a:rPr lang="en-GB" altLang="en-US" b="1" i="1" dirty="0"/>
              <a:t>relevance</a:t>
            </a:r>
            <a:r>
              <a:rPr lang="en-GB" altLang="en-US" dirty="0"/>
              <a:t> of what you read</a:t>
            </a:r>
          </a:p>
        </p:txBody>
      </p:sp>
    </p:spTree>
    <p:extLst>
      <p:ext uri="{BB962C8B-B14F-4D97-AF65-F5344CB8AC3E}">
        <p14:creationId xmlns:p14="http://schemas.microsoft.com/office/powerpoint/2010/main" val="2202317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3111B-8CF5-4998-8201-812205CB1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3555" name="Rectangle 2"/>
          <p:cNvSpPr>
            <a:spLocks noChangeArrowheads="1"/>
          </p:cNvSpPr>
          <p:nvPr/>
        </p:nvSpPr>
        <p:spPr bwMode="auto">
          <a:xfrm>
            <a:off x="2132014" y="2765425"/>
            <a:ext cx="7132637" cy="327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sz="2700" dirty="0">
                <a:latin typeface="Arial" panose="020B0604020202020204" pitchFamily="34" charset="0"/>
              </a:rPr>
              <a:t>Do: Understand that a well written literature review must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evaluate</a:t>
            </a:r>
            <a:r>
              <a:rPr lang="en-GB" altLang="en-US" sz="2700" dirty="0">
                <a:latin typeface="Arial" panose="020B0604020202020204" pitchFamily="34" charset="0"/>
              </a:rPr>
              <a:t> the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literature</a:t>
            </a:r>
            <a:r>
              <a:rPr lang="en-GB" altLang="en-US" sz="2700" dirty="0">
                <a:latin typeface="Arial" panose="020B0604020202020204" pitchFamily="34" charset="0"/>
              </a:rPr>
              <a:t>, must speak generally,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highlighting general concepts</a:t>
            </a:r>
            <a:r>
              <a:rPr lang="en-GB" altLang="en-US" sz="2700" dirty="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700" dirty="0">
                <a:latin typeface="Arial" panose="020B0604020202020204" pitchFamily="34" charset="0"/>
              </a:rPr>
              <a:t>you have been able to lift from all the articles, and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you must be able to evaluate and critically analyse each one</a:t>
            </a:r>
            <a:r>
              <a:rPr lang="en-GB" altLang="en-US" sz="2700" dirty="0">
                <a:latin typeface="Arial" panose="020B0604020202020204" pitchFamily="34" charset="0"/>
              </a:rPr>
              <a:t>, then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link </a:t>
            </a:r>
            <a:r>
              <a:rPr lang="en-GB" altLang="en-US" sz="2700" dirty="0">
                <a:latin typeface="Arial" panose="020B0604020202020204" pitchFamily="34" charset="0"/>
              </a:rPr>
              <a:t>and make a </a:t>
            </a:r>
            <a:r>
              <a:rPr lang="en-GB" altLang="en-US" sz="2700" dirty="0">
                <a:solidFill>
                  <a:schemeClr val="accent1"/>
                </a:solidFill>
                <a:latin typeface="Arial" panose="020B0604020202020204" pitchFamily="34" charset="0"/>
              </a:rPr>
              <a:t>flow</a:t>
            </a:r>
            <a:r>
              <a:rPr lang="en-GB" altLang="en-US" sz="2700" dirty="0">
                <a:latin typeface="Arial" panose="020B0604020202020204" pitchFamily="34" charset="0"/>
              </a:rPr>
              <a:t> of ideas.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6866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2A163B1A-EEF0-4398-A451-EA04432D6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So……………………………</a:t>
            </a:r>
          </a:p>
        </p:txBody>
      </p:sp>
      <p:sp>
        <p:nvSpPr>
          <p:cNvPr id="24579" name="Content Placeholder 1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80" name="Content Placeholder 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0950" y="2524126"/>
            <a:ext cx="3563938" cy="2728913"/>
          </a:xfrm>
        </p:spPr>
      </p:pic>
      <p:sp>
        <p:nvSpPr>
          <p:cNvPr id="24581" name="Rectangle 2"/>
          <p:cNvSpPr>
            <a:spLocks noChangeArrowheads="1"/>
          </p:cNvSpPr>
          <p:nvPr/>
        </p:nvSpPr>
        <p:spPr bwMode="auto">
          <a:xfrm>
            <a:off x="1203546" y="1825625"/>
            <a:ext cx="4704885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>
                <a:latin typeface="Arial" panose="020B0604020202020204" pitchFamily="34" charset="0"/>
              </a:rPr>
              <a:t>Rather than separate little boxes, with each box representing an article  </a:t>
            </a:r>
            <a:endParaRPr lang="en-GB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416633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F99FB0-4EBF-4A84-A959-D34C1D378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altLang="en-US" sz="2100" dirty="0">
              <a:solidFill>
                <a:srgbClr val="FFFF00"/>
              </a:solidFill>
            </a:endParaRPr>
          </a:p>
          <a:p>
            <a:endParaRPr lang="en-GB" altLang="en-US" sz="2100" dirty="0">
              <a:solidFill>
                <a:srgbClr val="FFFF00"/>
              </a:solidFill>
            </a:endParaRPr>
          </a:p>
          <a:p>
            <a:r>
              <a:rPr lang="en-GB" altLang="en-US" sz="4000" dirty="0">
                <a:solidFill>
                  <a:schemeClr val="accent1"/>
                </a:solidFill>
              </a:rPr>
              <a:t>CRITIQUE: </a:t>
            </a:r>
            <a:r>
              <a:rPr lang="en-GB" altLang="en-US" sz="4000" dirty="0"/>
              <a:t>Don’t be afraid to think </a:t>
            </a:r>
            <a:r>
              <a:rPr lang="en-GB" altLang="en-US" sz="4000" dirty="0">
                <a:solidFill>
                  <a:srgbClr val="FF0000"/>
                </a:solidFill>
              </a:rPr>
              <a:t>'outside the  box</a:t>
            </a:r>
            <a:r>
              <a:rPr lang="en-GB" altLang="en-US" sz="4000" dirty="0"/>
              <a:t>' - it is </a:t>
            </a:r>
            <a:r>
              <a:rPr lang="en-GB" altLang="en-US" sz="4000" dirty="0">
                <a:solidFill>
                  <a:schemeClr val="accent1"/>
                </a:solidFill>
              </a:rPr>
              <a:t>your</a:t>
            </a:r>
            <a:r>
              <a:rPr lang="en-GB" altLang="en-US" sz="4000" dirty="0"/>
              <a:t> review so try to find </a:t>
            </a:r>
            <a:r>
              <a:rPr lang="en-GB" altLang="en-US" sz="4000" dirty="0">
                <a:solidFill>
                  <a:schemeClr val="accent1"/>
                </a:solidFill>
              </a:rPr>
              <a:t>your</a:t>
            </a:r>
            <a:r>
              <a:rPr lang="en-GB" altLang="en-US" sz="4000" dirty="0">
                <a:solidFill>
                  <a:srgbClr val="FF0000"/>
                </a:solidFill>
              </a:rPr>
              <a:t> </a:t>
            </a:r>
            <a:r>
              <a:rPr lang="en-GB" altLang="en-US" sz="4000" dirty="0">
                <a:solidFill>
                  <a:schemeClr val="accent1"/>
                </a:solidFill>
              </a:rPr>
              <a:t>own insights </a:t>
            </a:r>
            <a:r>
              <a:rPr lang="en-GB" altLang="en-US" sz="4000" dirty="0"/>
              <a:t>rather than just regurgitate previous work</a:t>
            </a:r>
          </a:p>
          <a:p>
            <a:r>
              <a:rPr lang="en-GB" altLang="en-US" sz="4000" dirty="0"/>
              <a:t>Support your insight with references</a:t>
            </a:r>
          </a:p>
        </p:txBody>
      </p:sp>
      <p:pic>
        <p:nvPicPr>
          <p:cNvPr id="25604" name="Content Placeholder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48463" y="2524126"/>
            <a:ext cx="2728912" cy="2728913"/>
          </a:xfrm>
        </p:spPr>
      </p:pic>
    </p:spTree>
    <p:extLst>
      <p:ext uri="{BB962C8B-B14F-4D97-AF65-F5344CB8AC3E}">
        <p14:creationId xmlns:p14="http://schemas.microsoft.com/office/powerpoint/2010/main" val="9060435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31F4-EDD8-4A7D-816F-D84774CF9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Make credible links……………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sz="2700" dirty="0">
              <a:latin typeface="Arial" panose="020B0604020202020204" pitchFamily="34" charset="0"/>
            </a:endParaRPr>
          </a:p>
          <a:p>
            <a:r>
              <a:rPr lang="en-GB" altLang="en-US" sz="4000" dirty="0">
                <a:latin typeface="Abadi" panose="020B0604020104020204" pitchFamily="34" charset="0"/>
              </a:rPr>
              <a:t>Make a </a:t>
            </a:r>
            <a:r>
              <a:rPr lang="en-GB" altLang="en-US" sz="4000" dirty="0">
                <a:solidFill>
                  <a:schemeClr val="accent1"/>
                </a:solidFill>
                <a:latin typeface="Abadi" panose="020B0604020104020204" pitchFamily="34" charset="0"/>
              </a:rPr>
              <a:t>flow</a:t>
            </a:r>
            <a:r>
              <a:rPr lang="en-GB" altLang="en-US" sz="4000" dirty="0">
                <a:latin typeface="Abadi" panose="020B0604020104020204" pitchFamily="34" charset="0"/>
              </a:rPr>
              <a:t> of ideas, generalize and </a:t>
            </a:r>
            <a:r>
              <a:rPr lang="en-GB" altLang="en-US" sz="4000" dirty="0">
                <a:solidFill>
                  <a:schemeClr val="accent1"/>
                </a:solidFill>
                <a:latin typeface="Abadi" panose="020B0604020104020204" pitchFamily="34" charset="0"/>
              </a:rPr>
              <a:t>use specifics from one or two articles to back up a statement. </a:t>
            </a:r>
          </a:p>
          <a:p>
            <a:endParaRPr lang="en-GB" altLang="en-US" dirty="0"/>
          </a:p>
        </p:txBody>
      </p:sp>
      <p:pic>
        <p:nvPicPr>
          <p:cNvPr id="26628" name="Content Placeholder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15063" y="2524126"/>
            <a:ext cx="3795712" cy="2728913"/>
          </a:xfrm>
        </p:spPr>
      </p:pic>
    </p:spTree>
    <p:extLst>
      <p:ext uri="{BB962C8B-B14F-4D97-AF65-F5344CB8AC3E}">
        <p14:creationId xmlns:p14="http://schemas.microsoft.com/office/powerpoint/2010/main" val="41012167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995AE-7C47-4D3E-991F-9F8266E6A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Themes will begin to emerge…..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4400" dirty="0"/>
              <a:t>Make links between sources/studies and start identifying </a:t>
            </a:r>
            <a:r>
              <a:rPr lang="en-GB" altLang="en-US" sz="4400" b="1" i="1" dirty="0"/>
              <a:t>themes</a:t>
            </a:r>
            <a:r>
              <a:rPr lang="en-GB" altLang="en-US" sz="4400" dirty="0"/>
              <a:t> that are emerging in the literature </a:t>
            </a:r>
            <a:r>
              <a:rPr lang="en-GB" altLang="en-US" sz="4400" dirty="0">
                <a:latin typeface="Century Gothic" panose="020B0502020202020204" pitchFamily="34" charset="0"/>
              </a:rPr>
              <a:t>♦ ♦ ♦</a:t>
            </a:r>
            <a:endParaRPr lang="en-GB" altLang="en-US" sz="4400" dirty="0"/>
          </a:p>
        </p:txBody>
      </p:sp>
      <p:pic>
        <p:nvPicPr>
          <p:cNvPr id="27652" name="Content Placeholder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07151" y="1758043"/>
            <a:ext cx="3895725" cy="4343399"/>
          </a:xfrm>
        </p:spPr>
      </p:pic>
    </p:spTree>
    <p:extLst>
      <p:ext uri="{BB962C8B-B14F-4D97-AF65-F5344CB8AC3E}">
        <p14:creationId xmlns:p14="http://schemas.microsoft.com/office/powerpoint/2010/main" val="19835782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0F3BD-3E6C-4884-8C43-76D3E98BD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 have to create the bigger picture…..</a:t>
            </a:r>
          </a:p>
        </p:txBody>
      </p:sp>
      <p:sp>
        <p:nvSpPr>
          <p:cNvPr id="28675" name="Text Placeholder 2"/>
          <p:cNvSpPr>
            <a:spLocks noGrp="1" noChangeArrowheads="1"/>
          </p:cNvSpPr>
          <p:nvPr>
            <p:ph type="body" idx="1"/>
          </p:nvPr>
        </p:nvSpPr>
        <p:spPr>
          <a:xfrm>
            <a:off x="1981200" y="1570038"/>
            <a:ext cx="3657600" cy="779462"/>
          </a:xfrm>
        </p:spPr>
        <p:txBody>
          <a:bodyPr/>
          <a:lstStyle/>
          <a:p>
            <a:r>
              <a:rPr lang="en-GB" altLang="en-US"/>
              <a:t>Lots of pieces of information</a:t>
            </a:r>
          </a:p>
        </p:txBody>
      </p:sp>
      <p:pic>
        <p:nvPicPr>
          <p:cNvPr id="28676" name="Content Placeholder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3051176"/>
            <a:ext cx="3446463" cy="3114675"/>
          </a:xfrm>
        </p:spPr>
      </p:pic>
      <p:sp>
        <p:nvSpPr>
          <p:cNvPr id="28677" name="Text Placeholder 4"/>
          <p:cNvSpPr>
            <a:spLocks noGrp="1" noChangeArrowheads="1"/>
          </p:cNvSpPr>
          <p:nvPr>
            <p:ph type="body" sz="quarter" idx="3"/>
          </p:nvPr>
        </p:nvSpPr>
        <p:spPr>
          <a:xfrm>
            <a:off x="5949950" y="1570038"/>
            <a:ext cx="4267200" cy="779462"/>
          </a:xfrm>
        </p:spPr>
        <p:txBody>
          <a:bodyPr/>
          <a:lstStyle/>
          <a:p>
            <a:r>
              <a:rPr lang="en-GB" altLang="en-US"/>
              <a:t>Made into a cohesive, identifiable picture</a:t>
            </a:r>
          </a:p>
        </p:txBody>
      </p:sp>
      <p:pic>
        <p:nvPicPr>
          <p:cNvPr id="28678" name="Content Placeholder 7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0464" y="3025775"/>
            <a:ext cx="3887787" cy="2332038"/>
          </a:xfrm>
        </p:spPr>
      </p:pic>
    </p:spTree>
    <p:extLst>
      <p:ext uri="{BB962C8B-B14F-4D97-AF65-F5344CB8AC3E}">
        <p14:creationId xmlns:p14="http://schemas.microsoft.com/office/powerpoint/2010/main" val="3353811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0B03FB-B47E-4648-9745-BC3B7D328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/>
              <a:t>Evaluating sources …..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7BA3A8C-5361-403C-8A14-4A247244E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Consideration should be given to:</a:t>
            </a:r>
          </a:p>
          <a:p>
            <a:pPr>
              <a:defRPr/>
            </a:pPr>
            <a:r>
              <a:rPr lang="en-GB" dirty="0"/>
              <a:t>What is the </a:t>
            </a:r>
            <a:r>
              <a:rPr lang="en-GB" b="1" i="1" dirty="0"/>
              <a:t>author's expertise </a:t>
            </a:r>
            <a:r>
              <a:rPr lang="en-GB" dirty="0"/>
              <a:t>in this particular field of study (credentials)?</a:t>
            </a:r>
          </a:p>
          <a:p>
            <a:pPr>
              <a:defRPr/>
            </a:pPr>
            <a:r>
              <a:rPr lang="en-GB" dirty="0"/>
              <a:t>Are the </a:t>
            </a:r>
            <a:r>
              <a:rPr lang="en-GB" i="1" dirty="0"/>
              <a:t>author's</a:t>
            </a:r>
            <a:r>
              <a:rPr lang="en-GB" b="1" i="1" dirty="0"/>
              <a:t> arguments </a:t>
            </a:r>
            <a:r>
              <a:rPr lang="en-GB" dirty="0"/>
              <a:t>supported by empirical </a:t>
            </a:r>
            <a:r>
              <a:rPr lang="en-GB" b="1" dirty="0"/>
              <a:t>evidence</a:t>
            </a:r>
            <a:r>
              <a:rPr lang="en-GB" dirty="0"/>
              <a:t> (e.g. quantitative/qualitative studies)?</a:t>
            </a:r>
          </a:p>
          <a:p>
            <a:pPr>
              <a:defRPr/>
            </a:pPr>
            <a:r>
              <a:rPr lang="en-GB" dirty="0"/>
              <a:t>Is the </a:t>
            </a:r>
            <a:r>
              <a:rPr lang="en-GB" b="1" dirty="0"/>
              <a:t>author's perspective </a:t>
            </a:r>
            <a:r>
              <a:rPr lang="en-GB" dirty="0"/>
              <a:t>too </a:t>
            </a:r>
            <a:r>
              <a:rPr lang="en-GB" b="1" i="1" dirty="0"/>
              <a:t>biased</a:t>
            </a:r>
            <a:r>
              <a:rPr lang="en-GB" dirty="0"/>
              <a:t> in one direction or are </a:t>
            </a:r>
            <a:r>
              <a:rPr lang="en-GB" b="1" i="1" dirty="0"/>
              <a:t>opposing studies </a:t>
            </a:r>
            <a:r>
              <a:rPr lang="en-GB" dirty="0"/>
              <a:t>and viewpoints also considered?</a:t>
            </a:r>
          </a:p>
          <a:p>
            <a:pPr>
              <a:defRPr/>
            </a:pPr>
            <a:r>
              <a:rPr lang="en-GB" dirty="0"/>
              <a:t>Does the selected source contribute to a more profound </a:t>
            </a:r>
            <a:r>
              <a:rPr lang="en-GB" b="1" i="1" dirty="0"/>
              <a:t>understanding</a:t>
            </a:r>
            <a:r>
              <a:rPr lang="en-GB" dirty="0"/>
              <a:t> of the subject?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457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8765C-FD1F-46CE-BE60-97BEA4CE6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What are your personal blocks to writing?</a:t>
            </a:r>
          </a:p>
        </p:txBody>
      </p:sp>
      <p:pic>
        <p:nvPicPr>
          <p:cNvPr id="32771" name="Content Placeholder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2772" name="Content Placeholder 6"/>
          <p:cNvSpPr>
            <a:spLocks noGrp="1"/>
          </p:cNvSpPr>
          <p:nvPr>
            <p:ph sz="quarter" idx="2"/>
          </p:nvPr>
        </p:nvSpPr>
        <p:spPr>
          <a:xfrm>
            <a:off x="5794376" y="1600200"/>
            <a:ext cx="4416425" cy="4572000"/>
          </a:xfrm>
        </p:spPr>
        <p:txBody>
          <a:bodyPr/>
          <a:lstStyle/>
          <a:p>
            <a:r>
              <a:rPr lang="en-GB" altLang="en-US" sz="3200" dirty="0"/>
              <a:t>What stops me from writing?</a:t>
            </a:r>
          </a:p>
          <a:p>
            <a:endParaRPr lang="en-GB" altLang="en-US" sz="3200" dirty="0"/>
          </a:p>
          <a:p>
            <a:r>
              <a:rPr lang="en-GB" altLang="en-US" sz="3200" dirty="0"/>
              <a:t>What possible solutions are there to this?</a:t>
            </a:r>
          </a:p>
          <a:p>
            <a:endParaRPr lang="en-GB" altLang="en-US" sz="3200" dirty="0"/>
          </a:p>
          <a:p>
            <a:r>
              <a:rPr lang="en-GB" altLang="en-US" sz="3200" dirty="0"/>
              <a:t>What do I want or need?</a:t>
            </a:r>
          </a:p>
        </p:txBody>
      </p:sp>
      <p:pic>
        <p:nvPicPr>
          <p:cNvPr id="4" name="Picture 3" descr="A large white clock mounted to the side&#10;&#10;Description automatically generated">
            <a:extLst>
              <a:ext uri="{FF2B5EF4-FFF2-40B4-BE49-F238E27FC236}">
                <a16:creationId xmlns:a16="http://schemas.microsoft.com/office/drawing/2014/main" id="{32D8B21C-774C-4CE2-BFB1-4DA4C31893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091" y="5061527"/>
            <a:ext cx="2770909" cy="179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840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5728A-83ED-4301-A8E7-F85461164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Pass marks for assignments…</a:t>
            </a:r>
          </a:p>
        </p:txBody>
      </p:sp>
      <p:pic>
        <p:nvPicPr>
          <p:cNvPr id="33795" name="Content Placeholder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31951" y="1628775"/>
            <a:ext cx="8308975" cy="4954588"/>
          </a:xfrm>
        </p:spPr>
      </p:pic>
    </p:spTree>
    <p:extLst>
      <p:ext uri="{BB962C8B-B14F-4D97-AF65-F5344CB8AC3E}">
        <p14:creationId xmlns:p14="http://schemas.microsoft.com/office/powerpoint/2010/main" val="17508828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5654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48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405048"/>
            <a:ext cx="5462546" cy="409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973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15CF96-C6EE-4F2B-9AD4-EB067D8043AF}"/>
              </a:ext>
            </a:extLst>
          </p:cNvPr>
          <p:cNvSpPr/>
          <p:nvPr/>
        </p:nvSpPr>
        <p:spPr>
          <a:xfrm>
            <a:off x="1524001" y="2551113"/>
            <a:ext cx="8893175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3200" dirty="0"/>
              <a:t>•    </a:t>
            </a:r>
            <a:r>
              <a:rPr lang="en-GB" sz="4800" dirty="0"/>
              <a:t>Reviewing notes </a:t>
            </a:r>
          </a:p>
          <a:p>
            <a:pPr>
              <a:defRPr/>
            </a:pPr>
            <a:r>
              <a:rPr lang="en-GB" sz="4800" dirty="0"/>
              <a:t>•  Completing short readings </a:t>
            </a:r>
          </a:p>
          <a:p>
            <a:pPr>
              <a:defRPr/>
            </a:pPr>
            <a:r>
              <a:rPr lang="en-GB" sz="4800" dirty="0"/>
              <a:t>•  Starting paragraph plans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4800" dirty="0"/>
              <a:t> Proofreading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C487F5-6E6E-4F55-BC7C-D39915D40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Short Time Slots </a:t>
            </a:r>
            <a:r>
              <a:rPr lang="en-GB" sz="2800" b="1" dirty="0"/>
              <a:t>One hour or less </a:t>
            </a:r>
            <a:r>
              <a:rPr lang="en-GB" sz="2800" dirty="0"/>
              <a:t>are useful for: </a:t>
            </a:r>
            <a:br>
              <a:rPr lang="en-GB" sz="2800" dirty="0"/>
            </a:br>
            <a:endParaRPr lang="en-GB" dirty="0"/>
          </a:p>
        </p:txBody>
      </p:sp>
      <p:pic>
        <p:nvPicPr>
          <p:cNvPr id="5" name="Content Placeholder 4" descr="A drawing of a face&#10;&#10;Description automatically generated">
            <a:extLst>
              <a:ext uri="{FF2B5EF4-FFF2-40B4-BE49-F238E27FC236}">
                <a16:creationId xmlns:a16="http://schemas.microsoft.com/office/drawing/2014/main" id="{39BB94C8-4605-4C0B-A7A9-FB1F24082112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873" y="1877291"/>
            <a:ext cx="3131127" cy="4873625"/>
          </a:xfrm>
        </p:spPr>
      </p:pic>
    </p:spTree>
    <p:extLst>
      <p:ext uri="{BB962C8B-B14F-4D97-AF65-F5344CB8AC3E}">
        <p14:creationId xmlns:p14="http://schemas.microsoft.com/office/powerpoint/2010/main" val="21288827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A016-A133-4E7F-A03A-88104A5A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One to three hours is a good time for more concentrated study. Medium slots can be used for: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4400" dirty="0"/>
          </a:p>
          <a:p>
            <a:r>
              <a:rPr lang="en-GB" altLang="en-US" sz="4400" dirty="0"/>
              <a:t>More detailed note-reviewing </a:t>
            </a:r>
          </a:p>
          <a:p>
            <a:r>
              <a:rPr lang="en-GB" altLang="en-US" sz="4400" dirty="0"/>
              <a:t>More in-depth reading and notetaking</a:t>
            </a:r>
          </a:p>
          <a:p>
            <a:r>
              <a:rPr lang="en-GB" altLang="en-US" sz="4400" dirty="0"/>
              <a:t>Drafting/editing </a:t>
            </a:r>
          </a:p>
        </p:txBody>
      </p:sp>
      <p:pic>
        <p:nvPicPr>
          <p:cNvPr id="1026" name="Picture 2" descr="Image result for Smiley-Face Clock">
            <a:extLst>
              <a:ext uri="{FF2B5EF4-FFF2-40B4-BE49-F238E27FC236}">
                <a16:creationId xmlns:a16="http://schemas.microsoft.com/office/drawing/2014/main" id="{E9A75423-8C9A-4882-81D5-D085502BB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675" y="3805093"/>
            <a:ext cx="200025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3476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FFB-954E-4FCF-A48E-DA0EB59C2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More than three hours can be set aside for: </a:t>
            </a:r>
            <a:br>
              <a:rPr lang="en-GB" dirty="0"/>
            </a:br>
            <a:endParaRPr lang="en-GB" dirty="0"/>
          </a:p>
        </p:txBody>
      </p:sp>
      <p:sp>
        <p:nvSpPr>
          <p:cNvPr id="37891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4000" dirty="0"/>
              <a:t>Your critique and analysis of the literature</a:t>
            </a:r>
          </a:p>
          <a:p>
            <a:endParaRPr lang="en-GB" altLang="en-US" sz="4000" dirty="0"/>
          </a:p>
          <a:p>
            <a:r>
              <a:rPr lang="en-GB" altLang="en-US" sz="4000" dirty="0"/>
              <a:t>Ensuring continuity</a:t>
            </a:r>
          </a:p>
        </p:txBody>
      </p:sp>
      <p:pic>
        <p:nvPicPr>
          <p:cNvPr id="6" name="Picture 5" descr="A picture containing plate&#10;&#10;Description automatically generated">
            <a:extLst>
              <a:ext uri="{FF2B5EF4-FFF2-40B4-BE49-F238E27FC236}">
                <a16:creationId xmlns:a16="http://schemas.microsoft.com/office/drawing/2014/main" id="{263F4630-3AA7-470B-9674-57F8F7DF0B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127" y="3378201"/>
            <a:ext cx="2964873" cy="347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316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30418-6B97-437A-A1E0-5FC775E69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Self awareness… … …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 fontScale="70000" lnSpcReduction="20000"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pPr>
              <a:lnSpc>
                <a:spcPct val="300000"/>
              </a:lnSpc>
            </a:pPr>
            <a:r>
              <a:rPr lang="en-GB" altLang="en-US" sz="4400" dirty="0"/>
              <a:t>Understand your time limits and plan within them, instead of trying to fight against them.</a:t>
            </a:r>
          </a:p>
        </p:txBody>
      </p:sp>
      <p:pic>
        <p:nvPicPr>
          <p:cNvPr id="4" name="Picture 3" descr="A picture containing stool, holding, man&#10;&#10;Description automatically generated">
            <a:extLst>
              <a:ext uri="{FF2B5EF4-FFF2-40B4-BE49-F238E27FC236}">
                <a16:creationId xmlns:a16="http://schemas.microsoft.com/office/drawing/2014/main" id="{CFCF6903-3875-40A3-8B8E-34E5AE8F82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036" y="4341137"/>
            <a:ext cx="3432464" cy="290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238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2E6E-FC03-4869-8B11-00FAAD92F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 consistently…..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Leaving an assignment to the last minute </a:t>
            </a:r>
            <a:r>
              <a:rPr lang="en-GB" altLang="en-US" b="1" dirty="0"/>
              <a:t>leave</a:t>
            </a:r>
            <a:r>
              <a:rPr lang="en-GB" altLang="en-US" dirty="0"/>
              <a:t>s little </a:t>
            </a:r>
            <a:r>
              <a:rPr lang="en-GB" altLang="en-US" b="1" dirty="0"/>
              <a:t>time</a:t>
            </a:r>
            <a:r>
              <a:rPr lang="en-GB" altLang="en-US" dirty="0"/>
              <a:t> to give it </a:t>
            </a:r>
            <a:r>
              <a:rPr lang="en-GB" altLang="en-US" b="1" dirty="0"/>
              <a:t>one final read </a:t>
            </a:r>
            <a:r>
              <a:rPr lang="en-GB" altLang="en-US" dirty="0"/>
              <a:t>to catch simple mistakes. </a:t>
            </a:r>
          </a:p>
          <a:p>
            <a:endParaRPr lang="en-GB" altLang="en-US" dirty="0"/>
          </a:p>
          <a:p>
            <a:r>
              <a:rPr lang="en-GB" altLang="en-US" b="1" dirty="0"/>
              <a:t>Simple mistakes </a:t>
            </a:r>
            <a:r>
              <a:rPr lang="en-GB" altLang="en-US" dirty="0"/>
              <a:t>can </a:t>
            </a:r>
            <a:r>
              <a:rPr lang="en-GB" altLang="en-US" b="1" dirty="0"/>
              <a:t>cost you easy marks </a:t>
            </a:r>
            <a:r>
              <a:rPr lang="en-GB" altLang="en-US" dirty="0"/>
              <a:t>that really shouldn’t have been lost. </a:t>
            </a:r>
          </a:p>
          <a:p>
            <a:endParaRPr lang="en-GB" altLang="en-US" dirty="0"/>
          </a:p>
          <a:p>
            <a:r>
              <a:rPr lang="en-GB" altLang="en-US" dirty="0"/>
              <a:t>Try breaking the task into finite chunks.</a:t>
            </a:r>
          </a:p>
        </p:txBody>
      </p:sp>
      <p:pic>
        <p:nvPicPr>
          <p:cNvPr id="4" name="Picture 3" descr="A picture containing clock&#10;&#10;Description automatically generated">
            <a:extLst>
              <a:ext uri="{FF2B5EF4-FFF2-40B4-BE49-F238E27FC236}">
                <a16:creationId xmlns:a16="http://schemas.microsoft.com/office/drawing/2014/main" id="{197D7927-F2DF-4004-B4EE-171D092745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7490" y="4037013"/>
            <a:ext cx="2034309" cy="260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428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C6A53-7315-4C24-B664-B305D687A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Focusing – the timer method …</a:t>
            </a:r>
          </a:p>
        </p:txBody>
      </p:sp>
      <p:pic>
        <p:nvPicPr>
          <p:cNvPr id="5" name="Content Placeholder 4" descr="A hand holding a clock&#10;&#10;Description automatically generated">
            <a:extLst>
              <a:ext uri="{FF2B5EF4-FFF2-40B4-BE49-F238E27FC236}">
                <a16:creationId xmlns:a16="http://schemas.microsoft.com/office/drawing/2014/main" id="{39C6518E-7E9C-4C57-B05E-10702EE2FA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048" y="1825625"/>
            <a:ext cx="6537903" cy="4351338"/>
          </a:xfrm>
        </p:spPr>
      </p:pic>
    </p:spTree>
    <p:extLst>
      <p:ext uri="{BB962C8B-B14F-4D97-AF65-F5344CB8AC3E}">
        <p14:creationId xmlns:p14="http://schemas.microsoft.com/office/powerpoint/2010/main" val="7202481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BEC5-BD99-4F44-B311-197DF9B1E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SQ3R: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9B56-7F1F-4871-8420-29C03684F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4351338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S</a:t>
            </a:r>
            <a:r>
              <a:rPr lang="en-GB" sz="3200" dirty="0"/>
              <a:t>urvey the text to ascertain the gist or general idea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Q</a:t>
            </a:r>
            <a:r>
              <a:rPr lang="en-GB" sz="3200" dirty="0"/>
              <a:t>uestion – while surveying the text, think about questions that you would like the text to answer if you decide it is relevant to read in more detail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ead the text carefully if you think it is pertinent for your research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ecall the main points after you have read the text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eview the text to confirm that you have recalled all the main points that are significant for you and your work</a:t>
            </a:r>
          </a:p>
        </p:txBody>
      </p:sp>
    </p:spTree>
    <p:extLst>
      <p:ext uri="{BB962C8B-B14F-4D97-AF65-F5344CB8AC3E}">
        <p14:creationId xmlns:p14="http://schemas.microsoft.com/office/powerpoint/2010/main" val="103978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147833A-2798-4F17-821F-F0FC2887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Three things can assist you in writing the main part of your literature review….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8045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3628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2B7DAF-1748-469C-8A5F-3B511E67F5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3822" y="1262109"/>
            <a:ext cx="6553545" cy="434172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FB56D49-8F11-47B1-BE7B-88510B287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Taking critique to a higher level…….</a:t>
            </a:r>
          </a:p>
        </p:txBody>
      </p:sp>
    </p:spTree>
    <p:extLst>
      <p:ext uri="{BB962C8B-B14F-4D97-AF65-F5344CB8AC3E}">
        <p14:creationId xmlns:p14="http://schemas.microsoft.com/office/powerpoint/2010/main" val="19357359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041A6EB-6FB1-4BD9-B8C9-660C23990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38600" y="1540403"/>
            <a:ext cx="7188199" cy="37738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0BE7FB-A7E8-4185-849E-2AA803C78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Consider how you might apply these concepts to your own research: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0B0868-BBE0-4C10-B1E7-A67FD8D1A7B4}"/>
              </a:ext>
            </a:extLst>
          </p:cNvPr>
          <p:cNvSpPr txBox="1"/>
          <p:nvPr/>
        </p:nvSpPr>
        <p:spPr>
          <a:xfrm>
            <a:off x="8786708" y="5114152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helloliteracy.com/2013/11/doing-integrated-technology-projects.html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/>
              </a:rPr>
              <a:t>CC BY-NC-SA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1569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F69E2-532A-4041-A153-D0B811DD4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014" y="1192213"/>
            <a:ext cx="7927975" cy="728662"/>
          </a:xfrm>
        </p:spPr>
        <p:txBody>
          <a:bodyPr/>
          <a:lstStyle/>
          <a:p>
            <a:pPr>
              <a:defRPr/>
            </a:pPr>
            <a:r>
              <a:rPr lang="en-GB" dirty="0"/>
              <a:t>The difference between….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9B802A-4B04-4061-89EF-015FF843E2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38364" y="2728292"/>
          <a:ext cx="7915275" cy="2523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546AB2E-CA56-4A64-8C5B-40BF140F6ECD}"/>
              </a:ext>
            </a:extLst>
          </p:cNvPr>
          <p:cNvSpPr txBox="1"/>
          <p:nvPr/>
        </p:nvSpPr>
        <p:spPr>
          <a:xfrm>
            <a:off x="9633527" y="5067182"/>
            <a:ext cx="10630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>
                <a:latin typeface="Century Gothic" panose="020B0502020202020204" pitchFamily="34" charset="0"/>
              </a:rPr>
              <a:t>♦ ♦ 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522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776" y="188913"/>
            <a:ext cx="8970963" cy="676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4734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B7F5-86C9-484D-8445-0CCBDC7E5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Critique of a research paper</a:t>
            </a:r>
          </a:p>
        </p:txBody>
      </p:sp>
      <p:pic>
        <p:nvPicPr>
          <p:cNvPr id="50179" name="Content Placeholder 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6789" y="1878014"/>
            <a:ext cx="3146425" cy="4016375"/>
          </a:xfrm>
        </p:spPr>
      </p:pic>
      <p:sp>
        <p:nvSpPr>
          <p:cNvPr id="50180" name="Content Placeholder 7"/>
          <p:cNvSpPr>
            <a:spLocks noGrp="1"/>
          </p:cNvSpPr>
          <p:nvPr>
            <p:ph sz="quarter" idx="2"/>
          </p:nvPr>
        </p:nvSpPr>
        <p:spPr>
          <a:xfrm>
            <a:off x="5794374" y="1600200"/>
            <a:ext cx="5270789" cy="4572000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There is an exercise on this for you to go through in detail next week and another for the 1</a:t>
            </a:r>
            <a:r>
              <a:rPr lang="en-GB" altLang="en-US" sz="3200" baseline="30000" dirty="0"/>
              <a:t>st</a:t>
            </a:r>
            <a:r>
              <a:rPr lang="en-GB" altLang="en-US" sz="3200" dirty="0"/>
              <a:t> of December which gives you a developing process for critiquing literature.</a:t>
            </a:r>
          </a:p>
          <a:p>
            <a:r>
              <a:rPr lang="en-GB" altLang="en-US" sz="3200" dirty="0"/>
              <a:t>We’ll also go through this is supervision</a:t>
            </a:r>
          </a:p>
          <a:p>
            <a:endParaRPr lang="en-GB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745320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473B5-2551-4D36-A568-96D0092C3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Check research pro forma 1/2/3 on Moodle</a:t>
            </a:r>
          </a:p>
        </p:txBody>
      </p:sp>
      <p:pic>
        <p:nvPicPr>
          <p:cNvPr id="43011" name="Content Placeholder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2274889"/>
            <a:ext cx="3657600" cy="3222625"/>
          </a:xfrm>
        </p:spPr>
      </p:pic>
      <p:sp>
        <p:nvSpPr>
          <p:cNvPr id="43012" name="Content Placeholder 3"/>
          <p:cNvSpPr>
            <a:spLocks noGrp="1"/>
          </p:cNvSpPr>
          <p:nvPr>
            <p:ph sz="quarter" idx="2"/>
          </p:nvPr>
        </p:nvSpPr>
        <p:spPr>
          <a:xfrm>
            <a:off x="5794375" y="1600200"/>
            <a:ext cx="3657600" cy="4572000"/>
          </a:xfr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Use each other as sounding boards… Forum???</a:t>
            </a:r>
          </a:p>
          <a:p>
            <a:endParaRPr lang="en-GB" altLang="en-US" dirty="0"/>
          </a:p>
          <a:p>
            <a:r>
              <a:rPr lang="en-GB" altLang="en-US" dirty="0"/>
              <a:t>Study buddies</a:t>
            </a:r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38005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do we become critical thinkers, readers and writers?</a:t>
            </a:r>
          </a:p>
        </p:txBody>
      </p:sp>
      <p:pic>
        <p:nvPicPr>
          <p:cNvPr id="4608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9900" y="2689226"/>
            <a:ext cx="2921000" cy="2727325"/>
          </a:xfrm>
        </p:spPr>
      </p:pic>
      <p:pic>
        <p:nvPicPr>
          <p:cNvPr id="4608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6" y="2759076"/>
            <a:ext cx="3076575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14361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vert="horz" lIns="68580" tIns="34290" rIns="68580" bIns="34290" rtlCol="0" anchor="b">
            <a:normAutofit/>
          </a:bodyPr>
          <a:lstStyle/>
          <a:p>
            <a:pPr>
              <a:defRPr/>
            </a:pPr>
            <a:r>
              <a:rPr lang="en-US"/>
              <a:t>Critique….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CFE953C9-4C15-45B8-8CE5-91975C5CE14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752" y="2589086"/>
            <a:ext cx="4592463" cy="2755478"/>
          </a:xfrm>
          <a:prstGeom prst="rect">
            <a:avLst/>
          </a:prstGeom>
        </p:spPr>
      </p:pic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marL="0" indent="0">
              <a:buNone/>
            </a:pPr>
            <a:r>
              <a:rPr lang="en-US" altLang="en-US" sz="4800" dirty="0"/>
              <a:t>Evaluate the </a:t>
            </a:r>
            <a:r>
              <a:rPr lang="en-US" altLang="en-US" sz="4800" b="1" dirty="0"/>
              <a:t>quality</a:t>
            </a:r>
            <a:r>
              <a:rPr lang="en-US" altLang="en-US" sz="4800" dirty="0"/>
              <a:t> and </a:t>
            </a:r>
            <a:r>
              <a:rPr lang="en-US" altLang="en-US" sz="4800" b="1" dirty="0"/>
              <a:t>relevance</a:t>
            </a:r>
            <a:r>
              <a:rPr lang="en-US" altLang="en-US" sz="4800" dirty="0"/>
              <a:t> of what you read</a:t>
            </a:r>
          </a:p>
        </p:txBody>
      </p:sp>
    </p:spTree>
    <p:extLst>
      <p:ext uri="{BB962C8B-B14F-4D97-AF65-F5344CB8AC3E}">
        <p14:creationId xmlns:p14="http://schemas.microsoft.com/office/powerpoint/2010/main" val="18965663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8477A1-62DD-4EC1-B1DC-350659E64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3822" y="959008"/>
            <a:ext cx="6553545" cy="4947926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7410D7-F8D5-4797-98D2-054051FEA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Concept mapping…..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3DF526-5AE0-47EE-A6E9-66307B602DEE}"/>
              </a:ext>
            </a:extLst>
          </p:cNvPr>
          <p:cNvSpPr txBox="1"/>
          <p:nvPr/>
        </p:nvSpPr>
        <p:spPr>
          <a:xfrm>
            <a:off x="9267275" y="5706879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drawingonmath.blogspot.com/2015/01/concept-maps.html"/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/>
              </a:rPr>
              <a:t>CC BY-NC-SA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182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6CE0B-9ACC-43F6-BEF1-7ED81970B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Concept mapping…..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24B07-B25D-4D46-ACC5-090A3BE39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323298" cy="5032375"/>
          </a:xfrm>
        </p:spPr>
        <p:txBody>
          <a:bodyPr>
            <a:normAutofit/>
          </a:bodyPr>
          <a:lstStyle/>
          <a:p>
            <a:r>
              <a:rPr lang="en-GB" dirty="0"/>
              <a:t>Write ideas on a large sheet of paper with the most abstract ones at the top and the most specific at the bottom </a:t>
            </a:r>
          </a:p>
          <a:p>
            <a:r>
              <a:rPr lang="en-GB" dirty="0"/>
              <a:t>Arrange the concepts so that ideas go directly under ideas that they are related to (hierarchically)</a:t>
            </a:r>
          </a:p>
          <a:p>
            <a:r>
              <a:rPr lang="en-GB" dirty="0"/>
              <a:t>Connect the abstract concepts at the top to the specific concepts lower down or on the same level</a:t>
            </a:r>
          </a:p>
          <a:p>
            <a:pPr lvl="0"/>
            <a:r>
              <a:rPr lang="en-GB" dirty="0"/>
              <a:t>Draw in connecting lines and write words or phrases that explain the relationship between the concepts </a:t>
            </a:r>
          </a:p>
          <a:p>
            <a:pPr lvl="0"/>
            <a:r>
              <a:rPr lang="en-GB" dirty="0"/>
              <a:t>Continue to rearrange the concepts until the relationships are clear </a:t>
            </a:r>
          </a:p>
          <a:p>
            <a:pPr lvl="0"/>
            <a:r>
              <a:rPr lang="en-GB" dirty="0"/>
              <a:t>Put the examples under the concepts they belong with, and connect the concept to the example with a phrase such as ‘for example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CDDA7C-2A0F-4A12-90B4-963B43567D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92308" y="0"/>
            <a:ext cx="3399692" cy="169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22985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13F1100-A31D-4688-9F98-6DB94528C2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822" y="492573"/>
            <a:ext cx="5985544" cy="58807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07FC24-6981-43D9-B525-C7832BA224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AD671-66EA-4A56-A9FC-A620F07E8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742951"/>
            <a:ext cx="4038168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Work on a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uthorial voice – be heard….making the review your own</a:t>
            </a:r>
          </a:p>
        </p:txBody>
      </p:sp>
    </p:spTree>
    <p:extLst>
      <p:ext uri="{BB962C8B-B14F-4D97-AF65-F5344CB8AC3E}">
        <p14:creationId xmlns:p14="http://schemas.microsoft.com/office/powerpoint/2010/main" val="19812569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236E6-F2ED-4BF3-9CAD-CADD78804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Adjectives, verbs and signposting as analysis…..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BA7B-7E17-4737-B0C0-04C2FE5FB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06993C-A573-4380-B3FB-03C6467E5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09862" y="1885950"/>
            <a:ext cx="6772275" cy="3086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7F88F4-A033-4547-94AF-44CA752AA5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92308" y="5167312"/>
            <a:ext cx="3399692" cy="169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8300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3982E0C-E6C7-4779-83A1-8462AA3EE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Using adjectives wisely…….</a:t>
            </a:r>
          </a:p>
        </p:txBody>
      </p:sp>
      <p:graphicFrame>
        <p:nvGraphicFramePr>
          <p:cNvPr id="8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4969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FF166D30-63D2-427D-8044-A8C7327591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68802"/>
            <a:ext cx="4636007" cy="2463383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99064E1-5F50-4721-B115-EFAD4499B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291" y="4678881"/>
            <a:ext cx="2752725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82928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CBB7AF-BDFD-4263-8E66-0D71DB73A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active verbs wisely…….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6E18A-AE96-4B81-BA1F-B25DCB1200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Acknowledges</a:t>
            </a:r>
          </a:p>
          <a:p>
            <a:endParaRPr lang="en-GB" dirty="0"/>
          </a:p>
          <a:p>
            <a:r>
              <a:rPr lang="en-GB" dirty="0"/>
              <a:t>Suggests   </a:t>
            </a:r>
          </a:p>
          <a:p>
            <a:endParaRPr lang="en-GB" dirty="0"/>
          </a:p>
          <a:p>
            <a:r>
              <a:rPr lang="en-GB" dirty="0"/>
              <a:t>Reports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D76F36-3EF8-4D72-A5F0-C2C7462D17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Advocates</a:t>
            </a:r>
          </a:p>
          <a:p>
            <a:endParaRPr lang="en-GB" dirty="0"/>
          </a:p>
          <a:p>
            <a:r>
              <a:rPr lang="en-GB" dirty="0"/>
              <a:t>Believes</a:t>
            </a:r>
          </a:p>
          <a:p>
            <a:endParaRPr lang="en-GB" dirty="0"/>
          </a:p>
          <a:p>
            <a:r>
              <a:rPr lang="en-GB" dirty="0"/>
              <a:t>Illuminates 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5F3BE22-5E26-419A-9C62-3209EB612F02}"/>
              </a:ext>
            </a:extLst>
          </p:cNvPr>
          <p:cNvSpPr/>
          <p:nvPr/>
        </p:nvSpPr>
        <p:spPr>
          <a:xfrm>
            <a:off x="4220308" y="206795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F727132-2D5F-46B9-A496-F00FE888D8A2}"/>
              </a:ext>
            </a:extLst>
          </p:cNvPr>
          <p:cNvSpPr/>
          <p:nvPr/>
        </p:nvSpPr>
        <p:spPr>
          <a:xfrm>
            <a:off x="4220308" y="27759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C657522-FFD9-4ED2-A806-1134933C139B}"/>
              </a:ext>
            </a:extLst>
          </p:cNvPr>
          <p:cNvSpPr/>
          <p:nvPr/>
        </p:nvSpPr>
        <p:spPr>
          <a:xfrm>
            <a:off x="4220308" y="38207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FFFC80-7F0D-4449-BAF2-5F5D9FF0E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73029" y="0"/>
            <a:ext cx="301897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9815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722D9B9-5093-4053-ABB7-4070A9ABD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Using signposting wisely…….</a:t>
            </a:r>
          </a:p>
        </p:txBody>
      </p:sp>
      <p:graphicFrame>
        <p:nvGraphicFramePr>
          <p:cNvPr id="7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756307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9166ECB2-E994-4328-A063-DCD0106956D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277" y="340374"/>
            <a:ext cx="2151845" cy="199486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8415EDF7-2E60-4005-AFD4-A848F41FE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17156"/>
            <a:ext cx="4636004" cy="224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6449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032898-88D3-4EDA-AA41-71BA52C644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391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9951BD9-0868-4CDB-ACD6-9C4209B5E4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9733" y="0"/>
            <a:ext cx="755226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8875E-5125-4703-AC45-E5123DA8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642" y="369455"/>
            <a:ext cx="6274591" cy="531077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Again, check information on Moodle and independently research and read around these concepts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C7BB81-507F-4679-8E62-C4849C75A8D7}"/>
              </a:ext>
            </a:extLst>
          </p:cNvPr>
          <p:cNvSpPr txBox="1"/>
          <p:nvPr/>
        </p:nvSpPr>
        <p:spPr>
          <a:xfrm>
            <a:off x="2330204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ommons.wikimedia.org/wiki/File:A_list_of_the_names_of_all_the_adventurers_in_the_stock_of_the_honourable_the_East_India_Company_the_12th_day_of_April_1684.jp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8199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5" r="2624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51205" name="Picture 13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000" dirty="0">
                <a:solidFill>
                  <a:srgbClr val="000000"/>
                </a:solidFill>
              </a:rPr>
              <a:t>This lesson has considered work on the main body of your literature review -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804997" y="2908553"/>
            <a:ext cx="4706803" cy="39494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3200" dirty="0">
                <a:solidFill>
                  <a:srgbClr val="000000"/>
                </a:solidFill>
              </a:rPr>
              <a:t>Following this lesson ……</a:t>
            </a:r>
          </a:p>
          <a:p>
            <a:r>
              <a:rPr lang="en-GB" altLang="en-US" sz="3200" dirty="0">
                <a:solidFill>
                  <a:srgbClr val="000000"/>
                </a:solidFill>
              </a:rPr>
              <a:t>What do you need to help you at this stage of your learning on this module?</a:t>
            </a:r>
          </a:p>
          <a:p>
            <a:endParaRPr lang="en-GB" altLang="en-US" sz="3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12334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DCD46-6165-4B7A-AF2C-A83907BF7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QUESTIONS………………….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6BC866-6258-44F7-999E-E02C588B3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9489" y="1927274"/>
            <a:ext cx="11774658" cy="4930726"/>
          </a:xfrm>
        </p:spPr>
      </p:pic>
    </p:spTree>
    <p:extLst>
      <p:ext uri="{BB962C8B-B14F-4D97-AF65-F5344CB8AC3E}">
        <p14:creationId xmlns:p14="http://schemas.microsoft.com/office/powerpoint/2010/main" val="3052741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0900-8418-4ACE-8A04-E19475BCB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WORKSHOP:           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77CB98-AF6D-4411-895C-EF972F719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2006" y="1825625"/>
            <a:ext cx="7147988" cy="4351338"/>
          </a:xfrm>
        </p:spPr>
      </p:pic>
    </p:spTree>
    <p:extLst>
      <p:ext uri="{BB962C8B-B14F-4D97-AF65-F5344CB8AC3E}">
        <p14:creationId xmlns:p14="http://schemas.microsoft.com/office/powerpoint/2010/main" val="425573194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HAVE WE MET THE AIMS OF THIS LESSON: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sz="quarter" idx="1"/>
          </p:nvPr>
        </p:nvSpPr>
        <p:spPr>
          <a:xfrm>
            <a:off x="838201" y="1600201"/>
            <a:ext cx="10303412" cy="48736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/>
              <a:t>To ensure that you have understood the theoretical PowerPoint on Moodle …</a:t>
            </a:r>
          </a:p>
          <a:p>
            <a:r>
              <a:rPr lang="en-GB" altLang="en-US" sz="3600" dirty="0"/>
              <a:t>To ensure that you can convert the points on the Moodle PowerPoint to WRITING …</a:t>
            </a:r>
          </a:p>
          <a:p>
            <a:r>
              <a:rPr lang="en-GB" altLang="en-US" sz="3600" dirty="0"/>
              <a:t>To consider further the </a:t>
            </a:r>
            <a:r>
              <a:rPr lang="en-GB" altLang="en-US" sz="3600" b="1" dirty="0"/>
              <a:t>content and context </a:t>
            </a:r>
            <a:r>
              <a:rPr lang="en-GB" altLang="en-US" sz="3600" dirty="0"/>
              <a:t>of the main body of your research ….</a:t>
            </a:r>
          </a:p>
          <a:p>
            <a:r>
              <a:rPr lang="en-GB" altLang="en-US" sz="3600" dirty="0"/>
              <a:t>To understand the </a:t>
            </a:r>
            <a:r>
              <a:rPr lang="en-GB" altLang="en-US" sz="3600" b="1" dirty="0"/>
              <a:t>difference between description and critique </a:t>
            </a:r>
            <a:r>
              <a:rPr lang="en-GB" altLang="en-US" sz="3600" dirty="0"/>
              <a:t>…</a:t>
            </a:r>
          </a:p>
          <a:p>
            <a:r>
              <a:rPr lang="en-GB" altLang="en-US" sz="3600" dirty="0"/>
              <a:t>To enable you to </a:t>
            </a:r>
            <a:r>
              <a:rPr lang="en-GB" altLang="en-US" sz="3600" b="1" dirty="0"/>
              <a:t>start work on the main body of your literature review…</a:t>
            </a:r>
          </a:p>
        </p:txBody>
      </p:sp>
    </p:spTree>
    <p:extLst>
      <p:ext uri="{BB962C8B-B14F-4D97-AF65-F5344CB8AC3E}">
        <p14:creationId xmlns:p14="http://schemas.microsoft.com/office/powerpoint/2010/main" val="3243727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854</TotalTime>
  <Words>1792</Words>
  <Application>Microsoft Office PowerPoint</Application>
  <PresentationFormat>Widescreen</PresentationFormat>
  <Paragraphs>257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6" baseType="lpstr">
      <vt:lpstr>Abadi</vt:lpstr>
      <vt:lpstr>-apple-system</vt:lpstr>
      <vt:lpstr>Arial</vt:lpstr>
      <vt:lpstr>Calibri</vt:lpstr>
      <vt:lpstr>Calibri Light</vt:lpstr>
      <vt:lpstr>Century Gothic</vt:lpstr>
      <vt:lpstr>Century Schoolbook</vt:lpstr>
      <vt:lpstr>Tw Cen MT Condensed Extra Bold</vt:lpstr>
      <vt:lpstr>Wingdings</vt:lpstr>
      <vt:lpstr>Office Theme</vt:lpstr>
      <vt:lpstr>WORKSH0P: THE MAIN BODY OF YOUR LITERATURE REVIEW: CRITIQUING THE LITERATURE</vt:lpstr>
      <vt:lpstr>Writing the main body of your literature review</vt:lpstr>
      <vt:lpstr>THE AIMS OF THIS LESSON:</vt:lpstr>
      <vt:lpstr>Before moving on…..</vt:lpstr>
      <vt:lpstr>In recapping on how to write a literature review, you have considered the need to be a good evidence hunter: </vt:lpstr>
      <vt:lpstr>The good, the bad and the ugly…..</vt:lpstr>
      <vt:lpstr>Compare and contrast:</vt:lpstr>
      <vt:lpstr>Critiquing the literature:</vt:lpstr>
      <vt:lpstr>The challenges and experiences of psychotherapists working remotely during the coronavirus pandemic</vt:lpstr>
      <vt:lpstr>PowerPoint Presentation</vt:lpstr>
      <vt:lpstr>The challenges and experiences of psychotherapists working remotely during the coronavirus pandemic</vt:lpstr>
      <vt:lpstr>The aim of the ‘main body’ of your literature review….</vt:lpstr>
      <vt:lpstr>How to move on from the introduction…</vt:lpstr>
      <vt:lpstr>Writing the main body of your literature review….</vt:lpstr>
      <vt:lpstr>Critique….</vt:lpstr>
      <vt:lpstr>Consider the relevance of this old, yet relevant quotation:</vt:lpstr>
      <vt:lpstr>Writing the main body of your literature review….</vt:lpstr>
      <vt:lpstr>REMEMBER … Critique….</vt:lpstr>
      <vt:lpstr>Writing the main body of your literature review….</vt:lpstr>
      <vt:lpstr>So……………………………</vt:lpstr>
      <vt:lpstr>Writing the main body of your literature review….</vt:lpstr>
      <vt:lpstr>Make credible links……………</vt:lpstr>
      <vt:lpstr>Themes will begin to emerge…..</vt:lpstr>
      <vt:lpstr>You have to create the bigger picture…..</vt:lpstr>
      <vt:lpstr> Evaluating sources ….. </vt:lpstr>
      <vt:lpstr>What are your personal blocks to writing?</vt:lpstr>
      <vt:lpstr>Pass marks for assignments…</vt:lpstr>
      <vt:lpstr>PowerPoint Presentation</vt:lpstr>
      <vt:lpstr>Short Time Slots One hour or less are useful for:  </vt:lpstr>
      <vt:lpstr>One to three hours is a good time for more concentrated study. Medium slots can be used for:</vt:lpstr>
      <vt:lpstr>More than three hours can be set aside for:  </vt:lpstr>
      <vt:lpstr>Self awareness… … …</vt:lpstr>
      <vt:lpstr>Work consistently…..</vt:lpstr>
      <vt:lpstr>Focusing – the timer method …</vt:lpstr>
      <vt:lpstr>SQ3R:</vt:lpstr>
      <vt:lpstr>Three things can assist you in writing the main part of your literature review….</vt:lpstr>
      <vt:lpstr>Taking critique to a higher level…….</vt:lpstr>
      <vt:lpstr>Consider how you might apply these concepts to your own research:</vt:lpstr>
      <vt:lpstr>The difference between….</vt:lpstr>
      <vt:lpstr>PowerPoint Presentation</vt:lpstr>
      <vt:lpstr>Critique of a research paper</vt:lpstr>
      <vt:lpstr>Check research pro forma 1/2/3 on Moodle</vt:lpstr>
      <vt:lpstr>How do we become critical thinkers, readers and writers?</vt:lpstr>
      <vt:lpstr>Critique….</vt:lpstr>
      <vt:lpstr>Concept mapping…..</vt:lpstr>
      <vt:lpstr>Concept mapping…..</vt:lpstr>
      <vt:lpstr>Work on authorial voice – be heard….making the review your own</vt:lpstr>
      <vt:lpstr>Adjectives, verbs and signposting as analysis…..</vt:lpstr>
      <vt:lpstr> Using adjectives wisely…….</vt:lpstr>
      <vt:lpstr>Using active verbs wisely…….</vt:lpstr>
      <vt:lpstr>Using signposting wisely…….</vt:lpstr>
      <vt:lpstr>Again, check information on Moodle and independently research and read around these concepts</vt:lpstr>
      <vt:lpstr>This lesson has considered work on the main body of your literature review -</vt:lpstr>
      <vt:lpstr>ANY QUESTIONS………………….</vt:lpstr>
      <vt:lpstr>NEXT WORKSHOP:           .</vt:lpstr>
      <vt:lpstr>HAVE WE MET THE AIMS OF THIS LESSON: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WORKSH0P: THE MAIN BODY OF YOUR LITERATURE REVIEW: CRITIQUING THE LITERATURE</dc:title>
  <dc:creator>Beverly Cole</dc:creator>
  <cp:lastModifiedBy>Beverly Cole</cp:lastModifiedBy>
  <cp:revision>10</cp:revision>
  <dcterms:created xsi:type="dcterms:W3CDTF">2020-10-18T07:37:32Z</dcterms:created>
  <dcterms:modified xsi:type="dcterms:W3CDTF">2020-11-16T16:42:48Z</dcterms:modified>
</cp:coreProperties>
</file>