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1" r:id="rId4"/>
  </p:sldMasterIdLst>
  <p:notesMasterIdLst>
    <p:notesMasterId r:id="rId60"/>
  </p:notesMasterIdLst>
  <p:handoutMasterIdLst>
    <p:handoutMasterId r:id="rId61"/>
  </p:handoutMasterIdLst>
  <p:sldIdLst>
    <p:sldId id="406" r:id="rId5"/>
    <p:sldId id="459" r:id="rId6"/>
    <p:sldId id="458" r:id="rId7"/>
    <p:sldId id="392" r:id="rId8"/>
    <p:sldId id="276" r:id="rId9"/>
    <p:sldId id="344" r:id="rId10"/>
    <p:sldId id="449" r:id="rId11"/>
    <p:sldId id="260" r:id="rId12"/>
    <p:sldId id="527" r:id="rId13"/>
    <p:sldId id="271" r:id="rId14"/>
    <p:sldId id="268" r:id="rId15"/>
    <p:sldId id="272" r:id="rId16"/>
    <p:sldId id="528" r:id="rId17"/>
    <p:sldId id="529" r:id="rId18"/>
    <p:sldId id="558" r:id="rId19"/>
    <p:sldId id="548" r:id="rId20"/>
    <p:sldId id="266" r:id="rId21"/>
    <p:sldId id="289" r:id="rId22"/>
    <p:sldId id="549" r:id="rId23"/>
    <p:sldId id="555" r:id="rId24"/>
    <p:sldId id="556" r:id="rId25"/>
    <p:sldId id="550" r:id="rId26"/>
    <p:sldId id="526" r:id="rId27"/>
    <p:sldId id="553" r:id="rId28"/>
    <p:sldId id="554" r:id="rId29"/>
    <p:sldId id="270" r:id="rId30"/>
    <p:sldId id="552" r:id="rId31"/>
    <p:sldId id="287" r:id="rId32"/>
    <p:sldId id="533" r:id="rId33"/>
    <p:sldId id="534" r:id="rId34"/>
    <p:sldId id="557" r:id="rId35"/>
    <p:sldId id="531" r:id="rId36"/>
    <p:sldId id="278" r:id="rId37"/>
    <p:sldId id="283" r:id="rId38"/>
    <p:sldId id="281" r:id="rId39"/>
    <p:sldId id="274" r:id="rId40"/>
    <p:sldId id="286" r:id="rId41"/>
    <p:sldId id="547" r:id="rId42"/>
    <p:sldId id="511" r:id="rId43"/>
    <p:sldId id="263" r:id="rId44"/>
    <p:sldId id="512" r:id="rId45"/>
    <p:sldId id="513" r:id="rId46"/>
    <p:sldId id="264" r:id="rId47"/>
    <p:sldId id="560" r:id="rId48"/>
    <p:sldId id="535" r:id="rId49"/>
    <p:sldId id="256" r:id="rId50"/>
    <p:sldId id="537" r:id="rId51"/>
    <p:sldId id="538" r:id="rId52"/>
    <p:sldId id="539" r:id="rId53"/>
    <p:sldId id="540" r:id="rId54"/>
    <p:sldId id="542" r:id="rId55"/>
    <p:sldId id="541" r:id="rId56"/>
    <p:sldId id="543" r:id="rId57"/>
    <p:sldId id="559" r:id="rId58"/>
    <p:sldId id="409" r:id="rId59"/>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32" autoAdjust="0"/>
    <p:restoredTop sz="94796" autoAdjust="0"/>
  </p:normalViewPr>
  <p:slideViewPr>
    <p:cSldViewPr snapToGrid="0" showGuides="1">
      <p:cViewPr>
        <p:scale>
          <a:sx n="75" d="100"/>
          <a:sy n="75" d="100"/>
        </p:scale>
        <p:origin x="176" y="56"/>
      </p:cViewPr>
      <p:guideLst>
        <p:guide orient="horz" pos="2160"/>
        <p:guide pos="3840"/>
      </p:guideLst>
    </p:cSldViewPr>
  </p:slideViewPr>
  <p:outlineViewPr>
    <p:cViewPr>
      <p:scale>
        <a:sx n="33" d="100"/>
        <a:sy n="33" d="100"/>
      </p:scale>
      <p:origin x="0" y="-13108"/>
    </p:cViewPr>
  </p:outlineViewPr>
  <p:notesTextViewPr>
    <p:cViewPr>
      <p:scale>
        <a:sx n="1" d="1"/>
        <a:sy n="1" d="1"/>
      </p:scale>
      <p:origin x="0" y="0"/>
    </p:cViewPr>
  </p:notesTextViewPr>
  <p:notesViewPr>
    <p:cSldViewPr snapToGrid="0" showGuides="1">
      <p:cViewPr varScale="1">
        <p:scale>
          <a:sx n="90" d="100"/>
          <a:sy n="90" d="100"/>
        </p:scale>
        <p:origin x="3774"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handoutMaster" Target="handoutMasters/handout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_rels/data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3FFE9B-C926-42FE-BD60-9245A7B3CCE8}" type="doc">
      <dgm:prSet loTypeId="urn:microsoft.com/office/officeart/2005/8/layout/process4" loCatId="process" qsTypeId="urn:microsoft.com/office/officeart/2005/8/quickstyle/simple4" qsCatId="simple" csTypeId="urn:microsoft.com/office/officeart/2005/8/colors/colorful2" csCatId="colorful" phldr="1"/>
      <dgm:spPr/>
      <dgm:t>
        <a:bodyPr/>
        <a:lstStyle/>
        <a:p>
          <a:endParaRPr lang="en-US"/>
        </a:p>
      </dgm:t>
    </dgm:pt>
    <dgm:pt modelId="{FF859E33-BD9F-40B2-B960-2D6EB04E3400}">
      <dgm:prSet/>
      <dgm:spPr/>
      <dgm:t>
        <a:bodyPr/>
        <a:lstStyle/>
        <a:p>
          <a:r>
            <a:rPr lang="en-GB" i="1" dirty="0"/>
            <a:t>"Managers do things right, while leaders do the right thing."</a:t>
          </a:r>
          <a:r>
            <a:rPr lang="en-GB" dirty="0"/>
            <a:t> [Pascale, 1990].</a:t>
          </a:r>
          <a:endParaRPr lang="en-US" dirty="0"/>
        </a:p>
      </dgm:t>
    </dgm:pt>
    <dgm:pt modelId="{45CA7700-4221-4CB5-9563-B2DC47F6A980}" type="parTrans" cxnId="{5F8F80CD-BD62-4957-8895-B275EE581748}">
      <dgm:prSet/>
      <dgm:spPr/>
      <dgm:t>
        <a:bodyPr/>
        <a:lstStyle/>
        <a:p>
          <a:endParaRPr lang="en-US"/>
        </a:p>
      </dgm:t>
    </dgm:pt>
    <dgm:pt modelId="{0FE3C016-6427-4DB6-9F36-E83FA0AB42EF}" type="sibTrans" cxnId="{5F8F80CD-BD62-4957-8895-B275EE581748}">
      <dgm:prSet/>
      <dgm:spPr/>
      <dgm:t>
        <a:bodyPr/>
        <a:lstStyle/>
        <a:p>
          <a:endParaRPr lang="en-US"/>
        </a:p>
      </dgm:t>
    </dgm:pt>
    <dgm:pt modelId="{9C73AB4B-34BF-4931-855B-765186A8F551}">
      <dgm:prSet/>
      <dgm:spPr/>
      <dgm:t>
        <a:bodyPr/>
        <a:lstStyle/>
        <a:p>
          <a:r>
            <a:rPr lang="en-GB" dirty="0"/>
            <a:t>This means that managers do things by the book and follow company policy, while leaders follow their own intuition, which may in turn be of more benefit to the company. </a:t>
          </a:r>
        </a:p>
        <a:p>
          <a:r>
            <a:rPr lang="en-GB" dirty="0"/>
            <a:t>A leader is generally more emotional than a manager . </a:t>
          </a:r>
          <a:endParaRPr lang="en-US" dirty="0"/>
        </a:p>
      </dgm:t>
    </dgm:pt>
    <dgm:pt modelId="{AA0337C4-AA96-466D-B4FE-692785846510}" type="parTrans" cxnId="{0D5B6A38-DA85-4FAE-868D-F9FEFF79CE1C}">
      <dgm:prSet/>
      <dgm:spPr/>
      <dgm:t>
        <a:bodyPr/>
        <a:lstStyle/>
        <a:p>
          <a:endParaRPr lang="en-US"/>
        </a:p>
      </dgm:t>
    </dgm:pt>
    <dgm:pt modelId="{06A0C87F-EA4A-4E69-8DB4-DB8FBB1D783A}" type="sibTrans" cxnId="{0D5B6A38-DA85-4FAE-868D-F9FEFF79CE1C}">
      <dgm:prSet/>
      <dgm:spPr/>
      <dgm:t>
        <a:bodyPr/>
        <a:lstStyle/>
        <a:p>
          <a:endParaRPr lang="en-US"/>
        </a:p>
      </dgm:t>
    </dgm:pt>
    <dgm:pt modelId="{D6FB0EB8-580E-4DF2-AE27-2044C3FB5B08}" type="pres">
      <dgm:prSet presAssocID="{803FFE9B-C926-42FE-BD60-9245A7B3CCE8}" presName="Name0" presStyleCnt="0">
        <dgm:presLayoutVars>
          <dgm:dir/>
          <dgm:animLvl val="lvl"/>
          <dgm:resizeHandles val="exact"/>
        </dgm:presLayoutVars>
      </dgm:prSet>
      <dgm:spPr/>
    </dgm:pt>
    <dgm:pt modelId="{D318BFDE-267A-4DED-8BC5-B37DDF6453CD}" type="pres">
      <dgm:prSet presAssocID="{9C73AB4B-34BF-4931-855B-765186A8F551}" presName="boxAndChildren" presStyleCnt="0"/>
      <dgm:spPr/>
    </dgm:pt>
    <dgm:pt modelId="{D2F4351B-C8DA-4D07-89B8-DA472C1F99C3}" type="pres">
      <dgm:prSet presAssocID="{9C73AB4B-34BF-4931-855B-765186A8F551}" presName="parentTextBox" presStyleLbl="node1" presStyleIdx="0" presStyleCnt="2" custLinFactNeighborY="2792"/>
      <dgm:spPr/>
    </dgm:pt>
    <dgm:pt modelId="{614412E8-AE59-410A-8BBF-93F681DE33F1}" type="pres">
      <dgm:prSet presAssocID="{0FE3C016-6427-4DB6-9F36-E83FA0AB42EF}" presName="sp" presStyleCnt="0"/>
      <dgm:spPr/>
    </dgm:pt>
    <dgm:pt modelId="{83EB3262-CD42-4B6D-B151-B76B621BC9A9}" type="pres">
      <dgm:prSet presAssocID="{FF859E33-BD9F-40B2-B960-2D6EB04E3400}" presName="arrowAndChildren" presStyleCnt="0"/>
      <dgm:spPr/>
    </dgm:pt>
    <dgm:pt modelId="{F7B56AD7-0C1E-48FD-A685-8AF07D780602}" type="pres">
      <dgm:prSet presAssocID="{FF859E33-BD9F-40B2-B960-2D6EB04E3400}" presName="parentTextArrow" presStyleLbl="node1" presStyleIdx="1" presStyleCnt="2" custLinFactNeighborX="-826" custLinFactNeighborY="445"/>
      <dgm:spPr/>
    </dgm:pt>
  </dgm:ptLst>
  <dgm:cxnLst>
    <dgm:cxn modelId="{D7D7B01C-CCB7-434E-951B-EF9FA0388655}" type="presOf" srcId="{803FFE9B-C926-42FE-BD60-9245A7B3CCE8}" destId="{D6FB0EB8-580E-4DF2-AE27-2044C3FB5B08}" srcOrd="0" destOrd="0" presId="urn:microsoft.com/office/officeart/2005/8/layout/process4"/>
    <dgm:cxn modelId="{0D5B6A38-DA85-4FAE-868D-F9FEFF79CE1C}" srcId="{803FFE9B-C926-42FE-BD60-9245A7B3CCE8}" destId="{9C73AB4B-34BF-4931-855B-765186A8F551}" srcOrd="1" destOrd="0" parTransId="{AA0337C4-AA96-466D-B4FE-692785846510}" sibTransId="{06A0C87F-EA4A-4E69-8DB4-DB8FBB1D783A}"/>
    <dgm:cxn modelId="{FB8EF95C-43A6-4FA4-8CA8-9107C3A62DB4}" type="presOf" srcId="{FF859E33-BD9F-40B2-B960-2D6EB04E3400}" destId="{F7B56AD7-0C1E-48FD-A685-8AF07D780602}" srcOrd="0" destOrd="0" presId="urn:microsoft.com/office/officeart/2005/8/layout/process4"/>
    <dgm:cxn modelId="{49B5CDCA-C951-40E8-976E-B16B935C93EC}" type="presOf" srcId="{9C73AB4B-34BF-4931-855B-765186A8F551}" destId="{D2F4351B-C8DA-4D07-89B8-DA472C1F99C3}" srcOrd="0" destOrd="0" presId="urn:microsoft.com/office/officeart/2005/8/layout/process4"/>
    <dgm:cxn modelId="{5F8F80CD-BD62-4957-8895-B275EE581748}" srcId="{803FFE9B-C926-42FE-BD60-9245A7B3CCE8}" destId="{FF859E33-BD9F-40B2-B960-2D6EB04E3400}" srcOrd="0" destOrd="0" parTransId="{45CA7700-4221-4CB5-9563-B2DC47F6A980}" sibTransId="{0FE3C016-6427-4DB6-9F36-E83FA0AB42EF}"/>
    <dgm:cxn modelId="{ADC45F02-759B-4DB8-8F52-A245F567F632}" type="presParOf" srcId="{D6FB0EB8-580E-4DF2-AE27-2044C3FB5B08}" destId="{D318BFDE-267A-4DED-8BC5-B37DDF6453CD}" srcOrd="0" destOrd="0" presId="urn:microsoft.com/office/officeart/2005/8/layout/process4"/>
    <dgm:cxn modelId="{146037FC-279B-44B5-A28A-FA268C1CD16E}" type="presParOf" srcId="{D318BFDE-267A-4DED-8BC5-B37DDF6453CD}" destId="{D2F4351B-C8DA-4D07-89B8-DA472C1F99C3}" srcOrd="0" destOrd="0" presId="urn:microsoft.com/office/officeart/2005/8/layout/process4"/>
    <dgm:cxn modelId="{7747EE83-25A9-4019-A52B-9E5E1E2D7B7A}" type="presParOf" srcId="{D6FB0EB8-580E-4DF2-AE27-2044C3FB5B08}" destId="{614412E8-AE59-410A-8BBF-93F681DE33F1}" srcOrd="1" destOrd="0" presId="urn:microsoft.com/office/officeart/2005/8/layout/process4"/>
    <dgm:cxn modelId="{1A4928D8-5D66-425E-8419-F186E470EEA5}" type="presParOf" srcId="{D6FB0EB8-580E-4DF2-AE27-2044C3FB5B08}" destId="{83EB3262-CD42-4B6D-B151-B76B621BC9A9}" srcOrd="2" destOrd="0" presId="urn:microsoft.com/office/officeart/2005/8/layout/process4"/>
    <dgm:cxn modelId="{0E191E7A-31F7-4C57-BC87-36E396AFC912}" type="presParOf" srcId="{83EB3262-CD42-4B6D-B151-B76B621BC9A9}" destId="{F7B56AD7-0C1E-48FD-A685-8AF07D780602}"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3B18C7-7ED8-4B6F-A62E-2C066A26B06D}"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6C331EBA-4BC7-48F5-8F81-B8B5F7DDC597}">
      <dgm:prSet/>
      <dgm:spPr/>
      <dgm:t>
        <a:bodyPr/>
        <a:lstStyle/>
        <a:p>
          <a:r>
            <a:rPr lang="en-GB"/>
            <a:t>A leader is someone who people naturally follow through their own choice, whereas a manager </a:t>
          </a:r>
          <a:r>
            <a:rPr lang="en-GB" b="1"/>
            <a:t>must</a:t>
          </a:r>
          <a:r>
            <a:rPr lang="en-GB"/>
            <a:t> be obeyed. </a:t>
          </a:r>
          <a:endParaRPr lang="en-US"/>
        </a:p>
      </dgm:t>
    </dgm:pt>
    <dgm:pt modelId="{582C7113-ED29-4F2C-9063-72EA47BF82F1}" type="parTrans" cxnId="{8B98A685-F98A-49F7-9B5D-8F3CC6479DAD}">
      <dgm:prSet/>
      <dgm:spPr/>
      <dgm:t>
        <a:bodyPr/>
        <a:lstStyle/>
        <a:p>
          <a:endParaRPr lang="en-US"/>
        </a:p>
      </dgm:t>
    </dgm:pt>
    <dgm:pt modelId="{3EDB2772-B1D3-4397-BA6A-21BD70107E2B}" type="sibTrans" cxnId="{8B98A685-F98A-49F7-9B5D-8F3CC6479DAD}">
      <dgm:prSet/>
      <dgm:spPr/>
      <dgm:t>
        <a:bodyPr/>
        <a:lstStyle/>
        <a:p>
          <a:endParaRPr lang="en-US"/>
        </a:p>
      </dgm:t>
    </dgm:pt>
    <dgm:pt modelId="{643891C1-89B0-4110-B78D-BA0190459424}">
      <dgm:prSet/>
      <dgm:spPr/>
      <dgm:t>
        <a:bodyPr/>
        <a:lstStyle/>
        <a:p>
          <a:r>
            <a:rPr lang="en-GB"/>
            <a:t>A manager may only have obtained his position of authority through time and loyalty given to the company, not as a result of his leadership qualities.</a:t>
          </a:r>
          <a:endParaRPr lang="en-US"/>
        </a:p>
      </dgm:t>
    </dgm:pt>
    <dgm:pt modelId="{1FCEC932-5177-466C-A37E-608722009C5A}" type="parTrans" cxnId="{CDE558F8-5EE7-4EDE-9388-63324276712D}">
      <dgm:prSet/>
      <dgm:spPr/>
      <dgm:t>
        <a:bodyPr/>
        <a:lstStyle/>
        <a:p>
          <a:endParaRPr lang="en-US"/>
        </a:p>
      </dgm:t>
    </dgm:pt>
    <dgm:pt modelId="{9B18BBB7-C02E-4387-A8DC-41E1F1324FB7}" type="sibTrans" cxnId="{CDE558F8-5EE7-4EDE-9388-63324276712D}">
      <dgm:prSet/>
      <dgm:spPr/>
      <dgm:t>
        <a:bodyPr/>
        <a:lstStyle/>
        <a:p>
          <a:endParaRPr lang="en-US"/>
        </a:p>
      </dgm:t>
    </dgm:pt>
    <dgm:pt modelId="{AA7E62CD-70BC-4BD0-8B58-512D68B5F77B}">
      <dgm:prSet/>
      <dgm:spPr/>
      <dgm:t>
        <a:bodyPr/>
        <a:lstStyle/>
        <a:p>
          <a:r>
            <a:rPr lang="en-GB"/>
            <a:t>A leader may have no organisational skills, but his vision unites people behind him. </a:t>
          </a:r>
          <a:endParaRPr lang="en-US"/>
        </a:p>
      </dgm:t>
    </dgm:pt>
    <dgm:pt modelId="{D4355DFB-BE80-43CD-AE50-97A77314C999}" type="parTrans" cxnId="{508437B1-B45D-42CF-8267-C8069FF70D9D}">
      <dgm:prSet/>
      <dgm:spPr/>
      <dgm:t>
        <a:bodyPr/>
        <a:lstStyle/>
        <a:p>
          <a:endParaRPr lang="en-US"/>
        </a:p>
      </dgm:t>
    </dgm:pt>
    <dgm:pt modelId="{944DC207-3845-4737-AE66-B1EC38CAAB74}" type="sibTrans" cxnId="{508437B1-B45D-42CF-8267-C8069FF70D9D}">
      <dgm:prSet/>
      <dgm:spPr/>
      <dgm:t>
        <a:bodyPr/>
        <a:lstStyle/>
        <a:p>
          <a:endParaRPr lang="en-US"/>
        </a:p>
      </dgm:t>
    </dgm:pt>
    <dgm:pt modelId="{27E8AD02-671E-4C32-B26B-0710AE84E1A9}">
      <dgm:prSet/>
      <dgm:spPr/>
      <dgm:t>
        <a:bodyPr/>
        <a:lstStyle/>
        <a:p>
          <a:r>
            <a:rPr lang="en-GB"/>
            <a:t>A manager knows how each layer of the system works and may have good technical/practical knowledge</a:t>
          </a:r>
          <a:endParaRPr lang="en-US"/>
        </a:p>
      </dgm:t>
    </dgm:pt>
    <dgm:pt modelId="{5E3EEB4F-5C5A-48CA-9266-8CA0C96B0D7D}" type="parTrans" cxnId="{9CDA9787-6198-4056-B725-C834B12933A2}">
      <dgm:prSet/>
      <dgm:spPr/>
      <dgm:t>
        <a:bodyPr/>
        <a:lstStyle/>
        <a:p>
          <a:endParaRPr lang="en-US"/>
        </a:p>
      </dgm:t>
    </dgm:pt>
    <dgm:pt modelId="{5A4DCD3E-4668-429B-B74D-CA33A8962EAF}" type="sibTrans" cxnId="{9CDA9787-6198-4056-B725-C834B12933A2}">
      <dgm:prSet/>
      <dgm:spPr/>
      <dgm:t>
        <a:bodyPr/>
        <a:lstStyle/>
        <a:p>
          <a:endParaRPr lang="en-US"/>
        </a:p>
      </dgm:t>
    </dgm:pt>
    <dgm:pt modelId="{8AA57704-72E3-4E9E-89BD-BFC8C93A222A}" type="pres">
      <dgm:prSet presAssocID="{FC3B18C7-7ED8-4B6F-A62E-2C066A26B06D}" presName="matrix" presStyleCnt="0">
        <dgm:presLayoutVars>
          <dgm:chMax val="1"/>
          <dgm:dir/>
          <dgm:resizeHandles val="exact"/>
        </dgm:presLayoutVars>
      </dgm:prSet>
      <dgm:spPr/>
    </dgm:pt>
    <dgm:pt modelId="{B3BD9728-2AF7-4602-8E73-1094E1123390}" type="pres">
      <dgm:prSet presAssocID="{FC3B18C7-7ED8-4B6F-A62E-2C066A26B06D}" presName="diamond" presStyleLbl="bgShp" presStyleIdx="0" presStyleCnt="1"/>
      <dgm:spPr/>
    </dgm:pt>
    <dgm:pt modelId="{BC7E62EB-6EF7-49EA-97CB-C370148566A8}" type="pres">
      <dgm:prSet presAssocID="{FC3B18C7-7ED8-4B6F-A62E-2C066A26B06D}" presName="quad1" presStyleLbl="node1" presStyleIdx="0" presStyleCnt="4">
        <dgm:presLayoutVars>
          <dgm:chMax val="0"/>
          <dgm:chPref val="0"/>
          <dgm:bulletEnabled val="1"/>
        </dgm:presLayoutVars>
      </dgm:prSet>
      <dgm:spPr/>
    </dgm:pt>
    <dgm:pt modelId="{BF301404-AC29-425D-906D-5A19EF231512}" type="pres">
      <dgm:prSet presAssocID="{FC3B18C7-7ED8-4B6F-A62E-2C066A26B06D}" presName="quad2" presStyleLbl="node1" presStyleIdx="1" presStyleCnt="4">
        <dgm:presLayoutVars>
          <dgm:chMax val="0"/>
          <dgm:chPref val="0"/>
          <dgm:bulletEnabled val="1"/>
        </dgm:presLayoutVars>
      </dgm:prSet>
      <dgm:spPr/>
    </dgm:pt>
    <dgm:pt modelId="{42A19342-3292-47A5-A389-D570BD9AAE1B}" type="pres">
      <dgm:prSet presAssocID="{FC3B18C7-7ED8-4B6F-A62E-2C066A26B06D}" presName="quad3" presStyleLbl="node1" presStyleIdx="2" presStyleCnt="4">
        <dgm:presLayoutVars>
          <dgm:chMax val="0"/>
          <dgm:chPref val="0"/>
          <dgm:bulletEnabled val="1"/>
        </dgm:presLayoutVars>
      </dgm:prSet>
      <dgm:spPr/>
    </dgm:pt>
    <dgm:pt modelId="{F8DE3051-0094-4C3D-8D5D-5FB88D397D61}" type="pres">
      <dgm:prSet presAssocID="{FC3B18C7-7ED8-4B6F-A62E-2C066A26B06D}" presName="quad4" presStyleLbl="node1" presStyleIdx="3" presStyleCnt="4">
        <dgm:presLayoutVars>
          <dgm:chMax val="0"/>
          <dgm:chPref val="0"/>
          <dgm:bulletEnabled val="1"/>
        </dgm:presLayoutVars>
      </dgm:prSet>
      <dgm:spPr/>
    </dgm:pt>
  </dgm:ptLst>
  <dgm:cxnLst>
    <dgm:cxn modelId="{9E02A300-08A9-43E9-A2AB-88FA3A5019E6}" type="presOf" srcId="{643891C1-89B0-4110-B78D-BA0190459424}" destId="{BF301404-AC29-425D-906D-5A19EF231512}" srcOrd="0" destOrd="0" presId="urn:microsoft.com/office/officeart/2005/8/layout/matrix3"/>
    <dgm:cxn modelId="{170EBC21-8467-4A2D-8A37-4A99078083CE}" type="presOf" srcId="{AA7E62CD-70BC-4BD0-8B58-512D68B5F77B}" destId="{42A19342-3292-47A5-A389-D570BD9AAE1B}" srcOrd="0" destOrd="0" presId="urn:microsoft.com/office/officeart/2005/8/layout/matrix3"/>
    <dgm:cxn modelId="{D0F4BB75-ABC4-484E-B4D6-84305B3FB7DA}" type="presOf" srcId="{FC3B18C7-7ED8-4B6F-A62E-2C066A26B06D}" destId="{8AA57704-72E3-4E9E-89BD-BFC8C93A222A}" srcOrd="0" destOrd="0" presId="urn:microsoft.com/office/officeart/2005/8/layout/matrix3"/>
    <dgm:cxn modelId="{8B98A685-F98A-49F7-9B5D-8F3CC6479DAD}" srcId="{FC3B18C7-7ED8-4B6F-A62E-2C066A26B06D}" destId="{6C331EBA-4BC7-48F5-8F81-B8B5F7DDC597}" srcOrd="0" destOrd="0" parTransId="{582C7113-ED29-4F2C-9063-72EA47BF82F1}" sibTransId="{3EDB2772-B1D3-4397-BA6A-21BD70107E2B}"/>
    <dgm:cxn modelId="{A617BF86-3983-4F7D-9EEE-EFF1A138F33B}" type="presOf" srcId="{27E8AD02-671E-4C32-B26B-0710AE84E1A9}" destId="{F8DE3051-0094-4C3D-8D5D-5FB88D397D61}" srcOrd="0" destOrd="0" presId="urn:microsoft.com/office/officeart/2005/8/layout/matrix3"/>
    <dgm:cxn modelId="{9CDA9787-6198-4056-B725-C834B12933A2}" srcId="{FC3B18C7-7ED8-4B6F-A62E-2C066A26B06D}" destId="{27E8AD02-671E-4C32-B26B-0710AE84E1A9}" srcOrd="3" destOrd="0" parTransId="{5E3EEB4F-5C5A-48CA-9266-8CA0C96B0D7D}" sibTransId="{5A4DCD3E-4668-429B-B74D-CA33A8962EAF}"/>
    <dgm:cxn modelId="{508437B1-B45D-42CF-8267-C8069FF70D9D}" srcId="{FC3B18C7-7ED8-4B6F-A62E-2C066A26B06D}" destId="{AA7E62CD-70BC-4BD0-8B58-512D68B5F77B}" srcOrd="2" destOrd="0" parTransId="{D4355DFB-BE80-43CD-AE50-97A77314C999}" sibTransId="{944DC207-3845-4737-AE66-B1EC38CAAB74}"/>
    <dgm:cxn modelId="{C95E2CBA-94B6-4EB8-8049-C28BC4890533}" type="presOf" srcId="{6C331EBA-4BC7-48F5-8F81-B8B5F7DDC597}" destId="{BC7E62EB-6EF7-49EA-97CB-C370148566A8}" srcOrd="0" destOrd="0" presId="urn:microsoft.com/office/officeart/2005/8/layout/matrix3"/>
    <dgm:cxn modelId="{CDE558F8-5EE7-4EDE-9388-63324276712D}" srcId="{FC3B18C7-7ED8-4B6F-A62E-2C066A26B06D}" destId="{643891C1-89B0-4110-B78D-BA0190459424}" srcOrd="1" destOrd="0" parTransId="{1FCEC932-5177-466C-A37E-608722009C5A}" sibTransId="{9B18BBB7-C02E-4387-A8DC-41E1F1324FB7}"/>
    <dgm:cxn modelId="{6D1803AB-B70C-46F8-9873-421DACE6F2C4}" type="presParOf" srcId="{8AA57704-72E3-4E9E-89BD-BFC8C93A222A}" destId="{B3BD9728-2AF7-4602-8E73-1094E1123390}" srcOrd="0" destOrd="0" presId="urn:microsoft.com/office/officeart/2005/8/layout/matrix3"/>
    <dgm:cxn modelId="{39ECF8FD-2530-410F-80E3-DA80FEA91385}" type="presParOf" srcId="{8AA57704-72E3-4E9E-89BD-BFC8C93A222A}" destId="{BC7E62EB-6EF7-49EA-97CB-C370148566A8}" srcOrd="1" destOrd="0" presId="urn:microsoft.com/office/officeart/2005/8/layout/matrix3"/>
    <dgm:cxn modelId="{FB395324-7AE7-48E1-8FE8-AD68BFDC0B1C}" type="presParOf" srcId="{8AA57704-72E3-4E9E-89BD-BFC8C93A222A}" destId="{BF301404-AC29-425D-906D-5A19EF231512}" srcOrd="2" destOrd="0" presId="urn:microsoft.com/office/officeart/2005/8/layout/matrix3"/>
    <dgm:cxn modelId="{D8782773-E04F-4AE5-9F26-5CB47EF1FAB9}" type="presParOf" srcId="{8AA57704-72E3-4E9E-89BD-BFC8C93A222A}" destId="{42A19342-3292-47A5-A389-D570BD9AAE1B}" srcOrd="3" destOrd="0" presId="urn:microsoft.com/office/officeart/2005/8/layout/matrix3"/>
    <dgm:cxn modelId="{489C1246-DC52-45F1-B9FB-7A2EF83203B9}" type="presParOf" srcId="{8AA57704-72E3-4E9E-89BD-BFC8C93A222A}" destId="{F8DE3051-0094-4C3D-8D5D-5FB88D397D61}"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887531A-FF47-4964-B954-DCD06F138222}" type="doc">
      <dgm:prSet loTypeId="urn:microsoft.com/office/officeart/2005/8/layout/vList5" loCatId="list" qsTypeId="urn:microsoft.com/office/officeart/2005/8/quickstyle/simple5" qsCatId="simple" csTypeId="urn:microsoft.com/office/officeart/2005/8/colors/accent2_2" csCatId="accent2" phldr="1"/>
      <dgm:spPr/>
      <dgm:t>
        <a:bodyPr/>
        <a:lstStyle/>
        <a:p>
          <a:endParaRPr lang="en-US"/>
        </a:p>
      </dgm:t>
    </dgm:pt>
    <dgm:pt modelId="{0C18117A-9203-46D0-A77E-D8C38F8E5D10}">
      <dgm:prSet/>
      <dgm:spPr/>
      <dgm:t>
        <a:bodyPr/>
        <a:lstStyle/>
        <a:p>
          <a:r>
            <a:rPr lang="en-GB" dirty="0"/>
            <a:t>The main aim of a manager is to maximise the output of the organisation through administrative implementation. </a:t>
          </a:r>
        </a:p>
        <a:p>
          <a:r>
            <a:rPr lang="en-GB" dirty="0"/>
            <a:t>To achieve this, managers must undertake the following functions:</a:t>
          </a:r>
          <a:endParaRPr lang="en-US" dirty="0"/>
        </a:p>
      </dgm:t>
    </dgm:pt>
    <dgm:pt modelId="{F3987FAD-5072-45F1-BE50-5111A547F8D7}" type="parTrans" cxnId="{EC5CCD03-FAFA-41C3-A346-1174B4F1384B}">
      <dgm:prSet/>
      <dgm:spPr/>
      <dgm:t>
        <a:bodyPr/>
        <a:lstStyle/>
        <a:p>
          <a:endParaRPr lang="en-US"/>
        </a:p>
      </dgm:t>
    </dgm:pt>
    <dgm:pt modelId="{878FB941-0067-418F-AAB5-EAA8F7B41446}" type="sibTrans" cxnId="{EC5CCD03-FAFA-41C3-A346-1174B4F1384B}">
      <dgm:prSet/>
      <dgm:spPr/>
      <dgm:t>
        <a:bodyPr/>
        <a:lstStyle/>
        <a:p>
          <a:endParaRPr lang="en-US"/>
        </a:p>
      </dgm:t>
    </dgm:pt>
    <dgm:pt modelId="{3E9B3E9C-8D57-43B5-8E77-FA84FB810A87}">
      <dgm:prSet/>
      <dgm:spPr/>
      <dgm:t>
        <a:bodyPr/>
        <a:lstStyle/>
        <a:p>
          <a:r>
            <a:rPr lang="en-GB"/>
            <a:t>organisation </a:t>
          </a:r>
          <a:endParaRPr lang="en-US"/>
        </a:p>
      </dgm:t>
    </dgm:pt>
    <dgm:pt modelId="{AB50B139-0497-4037-BF9F-D053998085C8}" type="parTrans" cxnId="{AA1279C1-0C1D-4CC0-8DCE-22BB3F938685}">
      <dgm:prSet/>
      <dgm:spPr/>
      <dgm:t>
        <a:bodyPr/>
        <a:lstStyle/>
        <a:p>
          <a:endParaRPr lang="en-US"/>
        </a:p>
      </dgm:t>
    </dgm:pt>
    <dgm:pt modelId="{C5C8C83E-1FB1-42D2-893D-0F0984AF5BD3}" type="sibTrans" cxnId="{AA1279C1-0C1D-4CC0-8DCE-22BB3F938685}">
      <dgm:prSet/>
      <dgm:spPr/>
      <dgm:t>
        <a:bodyPr/>
        <a:lstStyle/>
        <a:p>
          <a:endParaRPr lang="en-US"/>
        </a:p>
      </dgm:t>
    </dgm:pt>
    <dgm:pt modelId="{A74698B6-055F-488E-89CD-35E4DF4779BF}">
      <dgm:prSet/>
      <dgm:spPr/>
      <dgm:t>
        <a:bodyPr/>
        <a:lstStyle/>
        <a:p>
          <a:r>
            <a:rPr lang="en-GB"/>
            <a:t>planning </a:t>
          </a:r>
          <a:endParaRPr lang="en-US"/>
        </a:p>
      </dgm:t>
    </dgm:pt>
    <dgm:pt modelId="{2DCCE721-7425-4458-9A32-AB0C15F43BF3}" type="parTrans" cxnId="{A1767B90-38A4-4E5C-874F-C0BFDDBD101D}">
      <dgm:prSet/>
      <dgm:spPr/>
      <dgm:t>
        <a:bodyPr/>
        <a:lstStyle/>
        <a:p>
          <a:endParaRPr lang="en-US"/>
        </a:p>
      </dgm:t>
    </dgm:pt>
    <dgm:pt modelId="{37B2B97B-30A7-4326-A140-457CED78D5F1}" type="sibTrans" cxnId="{A1767B90-38A4-4E5C-874F-C0BFDDBD101D}">
      <dgm:prSet/>
      <dgm:spPr/>
      <dgm:t>
        <a:bodyPr/>
        <a:lstStyle/>
        <a:p>
          <a:endParaRPr lang="en-US"/>
        </a:p>
      </dgm:t>
    </dgm:pt>
    <dgm:pt modelId="{5CD57D33-3DC4-4965-8B6D-87F668715CAB}">
      <dgm:prSet/>
      <dgm:spPr/>
      <dgm:t>
        <a:bodyPr/>
        <a:lstStyle/>
        <a:p>
          <a:r>
            <a:rPr lang="en-GB"/>
            <a:t>staffing </a:t>
          </a:r>
          <a:endParaRPr lang="en-US"/>
        </a:p>
      </dgm:t>
    </dgm:pt>
    <dgm:pt modelId="{85F95042-14A8-4381-8BCF-077D91239AE1}" type="parTrans" cxnId="{50092959-E63B-4959-87B9-BF5BD5840FE5}">
      <dgm:prSet/>
      <dgm:spPr/>
      <dgm:t>
        <a:bodyPr/>
        <a:lstStyle/>
        <a:p>
          <a:endParaRPr lang="en-US"/>
        </a:p>
      </dgm:t>
    </dgm:pt>
    <dgm:pt modelId="{75D9E5BC-783C-4466-84CD-A52BC165EDF5}" type="sibTrans" cxnId="{50092959-E63B-4959-87B9-BF5BD5840FE5}">
      <dgm:prSet/>
      <dgm:spPr/>
      <dgm:t>
        <a:bodyPr/>
        <a:lstStyle/>
        <a:p>
          <a:endParaRPr lang="en-US"/>
        </a:p>
      </dgm:t>
    </dgm:pt>
    <dgm:pt modelId="{A7E026C7-C9E2-41B0-99D7-ACBA20A27006}">
      <dgm:prSet/>
      <dgm:spPr/>
      <dgm:t>
        <a:bodyPr/>
        <a:lstStyle/>
        <a:p>
          <a:r>
            <a:rPr lang="en-GB"/>
            <a:t>directing/leading </a:t>
          </a:r>
          <a:endParaRPr lang="en-US"/>
        </a:p>
      </dgm:t>
    </dgm:pt>
    <dgm:pt modelId="{50A7615D-ADEF-432B-81EE-90B0148EB4BA}" type="parTrans" cxnId="{031941C6-EF49-454F-9CFB-4C1DA91A986B}">
      <dgm:prSet/>
      <dgm:spPr/>
      <dgm:t>
        <a:bodyPr/>
        <a:lstStyle/>
        <a:p>
          <a:endParaRPr lang="en-US"/>
        </a:p>
      </dgm:t>
    </dgm:pt>
    <dgm:pt modelId="{E094416B-E019-46B3-A6C1-DF1CB2B26130}" type="sibTrans" cxnId="{031941C6-EF49-454F-9CFB-4C1DA91A986B}">
      <dgm:prSet/>
      <dgm:spPr/>
      <dgm:t>
        <a:bodyPr/>
        <a:lstStyle/>
        <a:p>
          <a:endParaRPr lang="en-US"/>
        </a:p>
      </dgm:t>
    </dgm:pt>
    <dgm:pt modelId="{784E4ACC-FE15-4A40-8DD2-84C972A2234A}">
      <dgm:prSet/>
      <dgm:spPr/>
      <dgm:t>
        <a:bodyPr/>
        <a:lstStyle/>
        <a:p>
          <a:r>
            <a:rPr lang="en-GB"/>
            <a:t>controlling </a:t>
          </a:r>
          <a:endParaRPr lang="en-US"/>
        </a:p>
      </dgm:t>
    </dgm:pt>
    <dgm:pt modelId="{02F3A1FB-8AF8-4B65-8B5E-5396969B68CF}" type="parTrans" cxnId="{4A8C29E9-88B8-4EB9-8722-A1C532914BF8}">
      <dgm:prSet/>
      <dgm:spPr/>
      <dgm:t>
        <a:bodyPr/>
        <a:lstStyle/>
        <a:p>
          <a:endParaRPr lang="en-US"/>
        </a:p>
      </dgm:t>
    </dgm:pt>
    <dgm:pt modelId="{FEA43703-0FA1-4AFA-B1F9-F331A8A9213E}" type="sibTrans" cxnId="{4A8C29E9-88B8-4EB9-8722-A1C532914BF8}">
      <dgm:prSet/>
      <dgm:spPr/>
      <dgm:t>
        <a:bodyPr/>
        <a:lstStyle/>
        <a:p>
          <a:endParaRPr lang="en-US"/>
        </a:p>
      </dgm:t>
    </dgm:pt>
    <dgm:pt modelId="{06C14FC6-20FB-4745-8044-EFEA6770C9AE}" type="pres">
      <dgm:prSet presAssocID="{9887531A-FF47-4964-B954-DCD06F138222}" presName="Name0" presStyleCnt="0">
        <dgm:presLayoutVars>
          <dgm:dir/>
          <dgm:animLvl val="lvl"/>
          <dgm:resizeHandles val="exact"/>
        </dgm:presLayoutVars>
      </dgm:prSet>
      <dgm:spPr/>
    </dgm:pt>
    <dgm:pt modelId="{49ABAE8A-6854-4D30-9D50-96E1BA752477}" type="pres">
      <dgm:prSet presAssocID="{0C18117A-9203-46D0-A77E-D8C38F8E5D10}" presName="linNode" presStyleCnt="0"/>
      <dgm:spPr/>
    </dgm:pt>
    <dgm:pt modelId="{539B1AE0-6248-4846-97F7-7233E40AC9C7}" type="pres">
      <dgm:prSet presAssocID="{0C18117A-9203-46D0-A77E-D8C38F8E5D10}" presName="parentText" presStyleLbl="node1" presStyleIdx="0" presStyleCnt="6" custScaleX="118512" custScaleY="427432" custLinFactX="-100000" custLinFactY="100000" custLinFactNeighborX="-109099" custLinFactNeighborY="108226">
        <dgm:presLayoutVars>
          <dgm:chMax val="1"/>
          <dgm:bulletEnabled val="1"/>
        </dgm:presLayoutVars>
      </dgm:prSet>
      <dgm:spPr/>
    </dgm:pt>
    <dgm:pt modelId="{EC6279E3-C536-4D29-A063-85962019CF16}" type="pres">
      <dgm:prSet presAssocID="{878FB941-0067-418F-AAB5-EAA8F7B41446}" presName="sp" presStyleCnt="0"/>
      <dgm:spPr/>
    </dgm:pt>
    <dgm:pt modelId="{A8D707B6-AA6C-41FB-83B7-7C5E9817A74A}" type="pres">
      <dgm:prSet presAssocID="{3E9B3E9C-8D57-43B5-8E77-FA84FB810A87}" presName="linNode" presStyleCnt="0"/>
      <dgm:spPr/>
    </dgm:pt>
    <dgm:pt modelId="{4590ACDA-D218-4403-B816-5FE053DC360B}" type="pres">
      <dgm:prSet presAssocID="{3E9B3E9C-8D57-43B5-8E77-FA84FB810A87}" presName="parentText" presStyleLbl="node1" presStyleIdx="1" presStyleCnt="6" custLinFactY="-177508" custLinFactNeighborX="62573" custLinFactNeighborY="-200000">
        <dgm:presLayoutVars>
          <dgm:chMax val="1"/>
          <dgm:bulletEnabled val="1"/>
        </dgm:presLayoutVars>
      </dgm:prSet>
      <dgm:spPr/>
    </dgm:pt>
    <dgm:pt modelId="{798EBE87-B27E-4695-883D-6E92A0EB4A55}" type="pres">
      <dgm:prSet presAssocID="{C5C8C83E-1FB1-42D2-893D-0F0984AF5BD3}" presName="sp" presStyleCnt="0"/>
      <dgm:spPr/>
    </dgm:pt>
    <dgm:pt modelId="{A7351F78-72EF-43C1-97EE-DA25EE725BA4}" type="pres">
      <dgm:prSet presAssocID="{A74698B6-055F-488E-89CD-35E4DF4779BF}" presName="linNode" presStyleCnt="0"/>
      <dgm:spPr/>
    </dgm:pt>
    <dgm:pt modelId="{C8301DAC-6C7B-4E72-B620-42A3B9809F79}" type="pres">
      <dgm:prSet presAssocID="{A74698B6-055F-488E-89CD-35E4DF4779BF}" presName="parentText" presStyleLbl="node1" presStyleIdx="2" presStyleCnt="6" custLinFactY="-100136" custLinFactNeighborX="61763" custLinFactNeighborY="-200000">
        <dgm:presLayoutVars>
          <dgm:chMax val="1"/>
          <dgm:bulletEnabled val="1"/>
        </dgm:presLayoutVars>
      </dgm:prSet>
      <dgm:spPr/>
    </dgm:pt>
    <dgm:pt modelId="{8008F13F-2B6F-43BC-A65F-4693B0213A8B}" type="pres">
      <dgm:prSet presAssocID="{37B2B97B-30A7-4326-A140-457CED78D5F1}" presName="sp" presStyleCnt="0"/>
      <dgm:spPr/>
    </dgm:pt>
    <dgm:pt modelId="{2EFBD667-E9E8-49F0-8262-27977F70B88E}" type="pres">
      <dgm:prSet presAssocID="{5CD57D33-3DC4-4965-8B6D-87F668715CAB}" presName="linNode" presStyleCnt="0"/>
      <dgm:spPr/>
    </dgm:pt>
    <dgm:pt modelId="{E82D9ECC-3CD3-4785-BB9C-C31BBB892C2B}" type="pres">
      <dgm:prSet presAssocID="{5CD57D33-3DC4-4965-8B6D-87F668715CAB}" presName="parentText" presStyleLbl="node1" presStyleIdx="3" presStyleCnt="6" custLinFactY="-100000" custLinFactNeighborX="60995" custLinFactNeighborY="-123323">
        <dgm:presLayoutVars>
          <dgm:chMax val="1"/>
          <dgm:bulletEnabled val="1"/>
        </dgm:presLayoutVars>
      </dgm:prSet>
      <dgm:spPr/>
    </dgm:pt>
    <dgm:pt modelId="{D30D3A30-576A-48E7-8D5D-2EEB3833BDE7}" type="pres">
      <dgm:prSet presAssocID="{75D9E5BC-783C-4466-84CD-A52BC165EDF5}" presName="sp" presStyleCnt="0"/>
      <dgm:spPr/>
    </dgm:pt>
    <dgm:pt modelId="{184B33F4-0D77-4D51-BFAE-42A7BA9AD14D}" type="pres">
      <dgm:prSet presAssocID="{A7E026C7-C9E2-41B0-99D7-ACBA20A27006}" presName="linNode" presStyleCnt="0"/>
      <dgm:spPr/>
    </dgm:pt>
    <dgm:pt modelId="{0F309CD8-5A13-43D6-91B6-8550C4547AB2}" type="pres">
      <dgm:prSet presAssocID="{A7E026C7-C9E2-41B0-99D7-ACBA20A27006}" presName="parentText" presStyleLbl="node1" presStyleIdx="4" presStyleCnt="6" custLinFactY="-40402" custLinFactNeighborX="60739" custLinFactNeighborY="-100000">
        <dgm:presLayoutVars>
          <dgm:chMax val="1"/>
          <dgm:bulletEnabled val="1"/>
        </dgm:presLayoutVars>
      </dgm:prSet>
      <dgm:spPr/>
    </dgm:pt>
    <dgm:pt modelId="{37588E2D-9C18-4E1B-B689-B32C8CCEEB8C}" type="pres">
      <dgm:prSet presAssocID="{E094416B-E019-46B3-A6C1-DF1CB2B26130}" presName="sp" presStyleCnt="0"/>
      <dgm:spPr/>
    </dgm:pt>
    <dgm:pt modelId="{30847D5C-54D5-47C9-9522-E8510E4DA04C}" type="pres">
      <dgm:prSet presAssocID="{784E4ACC-FE15-4A40-8DD2-84C972A2234A}" presName="linNode" presStyleCnt="0"/>
      <dgm:spPr/>
    </dgm:pt>
    <dgm:pt modelId="{3788E515-8110-49E9-84BB-2A0F697072D7}" type="pres">
      <dgm:prSet presAssocID="{784E4ACC-FE15-4A40-8DD2-84C972A2234A}" presName="parentText" presStyleLbl="node1" presStyleIdx="5" presStyleCnt="6" custLinFactNeighborX="61764" custLinFactNeighborY="-58143">
        <dgm:presLayoutVars>
          <dgm:chMax val="1"/>
          <dgm:bulletEnabled val="1"/>
        </dgm:presLayoutVars>
      </dgm:prSet>
      <dgm:spPr/>
    </dgm:pt>
  </dgm:ptLst>
  <dgm:cxnLst>
    <dgm:cxn modelId="{EC5CCD03-FAFA-41C3-A346-1174B4F1384B}" srcId="{9887531A-FF47-4964-B954-DCD06F138222}" destId="{0C18117A-9203-46D0-A77E-D8C38F8E5D10}" srcOrd="0" destOrd="0" parTransId="{F3987FAD-5072-45F1-BE50-5111A547F8D7}" sibTransId="{878FB941-0067-418F-AAB5-EAA8F7B41446}"/>
    <dgm:cxn modelId="{A4BCAC3B-AD94-4192-8F3E-529EF017D34A}" type="presOf" srcId="{5CD57D33-3DC4-4965-8B6D-87F668715CAB}" destId="{E82D9ECC-3CD3-4785-BB9C-C31BBB892C2B}" srcOrd="0" destOrd="0" presId="urn:microsoft.com/office/officeart/2005/8/layout/vList5"/>
    <dgm:cxn modelId="{5952FA3C-8BA9-4B4E-A766-4DF32A4E5215}" type="presOf" srcId="{9887531A-FF47-4964-B954-DCD06F138222}" destId="{06C14FC6-20FB-4745-8044-EFEA6770C9AE}" srcOrd="0" destOrd="0" presId="urn:microsoft.com/office/officeart/2005/8/layout/vList5"/>
    <dgm:cxn modelId="{0918CE3E-3E12-425B-A932-412F837DF9EF}" type="presOf" srcId="{A74698B6-055F-488E-89CD-35E4DF4779BF}" destId="{C8301DAC-6C7B-4E72-B620-42A3B9809F79}" srcOrd="0" destOrd="0" presId="urn:microsoft.com/office/officeart/2005/8/layout/vList5"/>
    <dgm:cxn modelId="{56AA583F-5BE0-4AEE-B688-FD784A425E52}" type="presOf" srcId="{3E9B3E9C-8D57-43B5-8E77-FA84FB810A87}" destId="{4590ACDA-D218-4403-B816-5FE053DC360B}" srcOrd="0" destOrd="0" presId="urn:microsoft.com/office/officeart/2005/8/layout/vList5"/>
    <dgm:cxn modelId="{50092959-E63B-4959-87B9-BF5BD5840FE5}" srcId="{9887531A-FF47-4964-B954-DCD06F138222}" destId="{5CD57D33-3DC4-4965-8B6D-87F668715CAB}" srcOrd="3" destOrd="0" parTransId="{85F95042-14A8-4381-8BCF-077D91239AE1}" sibTransId="{75D9E5BC-783C-4466-84CD-A52BC165EDF5}"/>
    <dgm:cxn modelId="{A75B8E8B-3A44-47F9-B6CD-5C2F27B5171B}" type="presOf" srcId="{A7E026C7-C9E2-41B0-99D7-ACBA20A27006}" destId="{0F309CD8-5A13-43D6-91B6-8550C4547AB2}" srcOrd="0" destOrd="0" presId="urn:microsoft.com/office/officeart/2005/8/layout/vList5"/>
    <dgm:cxn modelId="{7C42198C-3CF4-49FE-8732-BC490F8519EA}" type="presOf" srcId="{784E4ACC-FE15-4A40-8DD2-84C972A2234A}" destId="{3788E515-8110-49E9-84BB-2A0F697072D7}" srcOrd="0" destOrd="0" presId="urn:microsoft.com/office/officeart/2005/8/layout/vList5"/>
    <dgm:cxn modelId="{A1767B90-38A4-4E5C-874F-C0BFDDBD101D}" srcId="{9887531A-FF47-4964-B954-DCD06F138222}" destId="{A74698B6-055F-488E-89CD-35E4DF4779BF}" srcOrd="2" destOrd="0" parTransId="{2DCCE721-7425-4458-9A32-AB0C15F43BF3}" sibTransId="{37B2B97B-30A7-4326-A140-457CED78D5F1}"/>
    <dgm:cxn modelId="{21D0DE91-EAAF-459F-BB3F-FAB6BDAA2DCE}" type="presOf" srcId="{0C18117A-9203-46D0-A77E-D8C38F8E5D10}" destId="{539B1AE0-6248-4846-97F7-7233E40AC9C7}" srcOrd="0" destOrd="0" presId="urn:microsoft.com/office/officeart/2005/8/layout/vList5"/>
    <dgm:cxn modelId="{AA1279C1-0C1D-4CC0-8DCE-22BB3F938685}" srcId="{9887531A-FF47-4964-B954-DCD06F138222}" destId="{3E9B3E9C-8D57-43B5-8E77-FA84FB810A87}" srcOrd="1" destOrd="0" parTransId="{AB50B139-0497-4037-BF9F-D053998085C8}" sibTransId="{C5C8C83E-1FB1-42D2-893D-0F0984AF5BD3}"/>
    <dgm:cxn modelId="{031941C6-EF49-454F-9CFB-4C1DA91A986B}" srcId="{9887531A-FF47-4964-B954-DCD06F138222}" destId="{A7E026C7-C9E2-41B0-99D7-ACBA20A27006}" srcOrd="4" destOrd="0" parTransId="{50A7615D-ADEF-432B-81EE-90B0148EB4BA}" sibTransId="{E094416B-E019-46B3-A6C1-DF1CB2B26130}"/>
    <dgm:cxn modelId="{4A8C29E9-88B8-4EB9-8722-A1C532914BF8}" srcId="{9887531A-FF47-4964-B954-DCD06F138222}" destId="{784E4ACC-FE15-4A40-8DD2-84C972A2234A}" srcOrd="5" destOrd="0" parTransId="{02F3A1FB-8AF8-4B65-8B5E-5396969B68CF}" sibTransId="{FEA43703-0FA1-4AFA-B1F9-F331A8A9213E}"/>
    <dgm:cxn modelId="{BB7B969A-A5D1-4DDE-820B-D2C1A3609BB1}" type="presParOf" srcId="{06C14FC6-20FB-4745-8044-EFEA6770C9AE}" destId="{49ABAE8A-6854-4D30-9D50-96E1BA752477}" srcOrd="0" destOrd="0" presId="urn:microsoft.com/office/officeart/2005/8/layout/vList5"/>
    <dgm:cxn modelId="{99F1AF43-3819-4445-BEA3-4F43E79086E0}" type="presParOf" srcId="{49ABAE8A-6854-4D30-9D50-96E1BA752477}" destId="{539B1AE0-6248-4846-97F7-7233E40AC9C7}" srcOrd="0" destOrd="0" presId="urn:microsoft.com/office/officeart/2005/8/layout/vList5"/>
    <dgm:cxn modelId="{C39F74C6-98A7-447D-8DC8-0A6EC97B3BD8}" type="presParOf" srcId="{06C14FC6-20FB-4745-8044-EFEA6770C9AE}" destId="{EC6279E3-C536-4D29-A063-85962019CF16}" srcOrd="1" destOrd="0" presId="urn:microsoft.com/office/officeart/2005/8/layout/vList5"/>
    <dgm:cxn modelId="{8BA3C6B3-0CFC-45AB-AD4B-ECD8E0DE45F5}" type="presParOf" srcId="{06C14FC6-20FB-4745-8044-EFEA6770C9AE}" destId="{A8D707B6-AA6C-41FB-83B7-7C5E9817A74A}" srcOrd="2" destOrd="0" presId="urn:microsoft.com/office/officeart/2005/8/layout/vList5"/>
    <dgm:cxn modelId="{070F7480-DAA3-4FFD-9A65-4898111009BF}" type="presParOf" srcId="{A8D707B6-AA6C-41FB-83B7-7C5E9817A74A}" destId="{4590ACDA-D218-4403-B816-5FE053DC360B}" srcOrd="0" destOrd="0" presId="urn:microsoft.com/office/officeart/2005/8/layout/vList5"/>
    <dgm:cxn modelId="{5CD98AD3-6C16-45FC-B3E9-76015B84F526}" type="presParOf" srcId="{06C14FC6-20FB-4745-8044-EFEA6770C9AE}" destId="{798EBE87-B27E-4695-883D-6E92A0EB4A55}" srcOrd="3" destOrd="0" presId="urn:microsoft.com/office/officeart/2005/8/layout/vList5"/>
    <dgm:cxn modelId="{7176ACC2-56C4-48CC-BE59-3EEE77C0FE9B}" type="presParOf" srcId="{06C14FC6-20FB-4745-8044-EFEA6770C9AE}" destId="{A7351F78-72EF-43C1-97EE-DA25EE725BA4}" srcOrd="4" destOrd="0" presId="urn:microsoft.com/office/officeart/2005/8/layout/vList5"/>
    <dgm:cxn modelId="{2277F632-3F50-46C4-8473-45ED0095BB7E}" type="presParOf" srcId="{A7351F78-72EF-43C1-97EE-DA25EE725BA4}" destId="{C8301DAC-6C7B-4E72-B620-42A3B9809F79}" srcOrd="0" destOrd="0" presId="urn:microsoft.com/office/officeart/2005/8/layout/vList5"/>
    <dgm:cxn modelId="{B2E0D9B9-605F-44AC-A953-7793D9287559}" type="presParOf" srcId="{06C14FC6-20FB-4745-8044-EFEA6770C9AE}" destId="{8008F13F-2B6F-43BC-A65F-4693B0213A8B}" srcOrd="5" destOrd="0" presId="urn:microsoft.com/office/officeart/2005/8/layout/vList5"/>
    <dgm:cxn modelId="{D9E6D0CF-7C19-4F1F-B48F-AC67D122C802}" type="presParOf" srcId="{06C14FC6-20FB-4745-8044-EFEA6770C9AE}" destId="{2EFBD667-E9E8-49F0-8262-27977F70B88E}" srcOrd="6" destOrd="0" presId="urn:microsoft.com/office/officeart/2005/8/layout/vList5"/>
    <dgm:cxn modelId="{220E34AF-5C10-4E70-9751-60BF3D7DB59A}" type="presParOf" srcId="{2EFBD667-E9E8-49F0-8262-27977F70B88E}" destId="{E82D9ECC-3CD3-4785-BB9C-C31BBB892C2B}" srcOrd="0" destOrd="0" presId="urn:microsoft.com/office/officeart/2005/8/layout/vList5"/>
    <dgm:cxn modelId="{399416C8-DE31-45E8-8C38-EAED591C17EA}" type="presParOf" srcId="{06C14FC6-20FB-4745-8044-EFEA6770C9AE}" destId="{D30D3A30-576A-48E7-8D5D-2EEB3833BDE7}" srcOrd="7" destOrd="0" presId="urn:microsoft.com/office/officeart/2005/8/layout/vList5"/>
    <dgm:cxn modelId="{A8740E04-2DBA-46E9-9475-C487413CE2C7}" type="presParOf" srcId="{06C14FC6-20FB-4745-8044-EFEA6770C9AE}" destId="{184B33F4-0D77-4D51-BFAE-42A7BA9AD14D}" srcOrd="8" destOrd="0" presId="urn:microsoft.com/office/officeart/2005/8/layout/vList5"/>
    <dgm:cxn modelId="{34E711E5-A841-4349-BE05-30341EDCA36B}" type="presParOf" srcId="{184B33F4-0D77-4D51-BFAE-42A7BA9AD14D}" destId="{0F309CD8-5A13-43D6-91B6-8550C4547AB2}" srcOrd="0" destOrd="0" presId="urn:microsoft.com/office/officeart/2005/8/layout/vList5"/>
    <dgm:cxn modelId="{554C0851-A261-4A6D-BE1F-98FBD0557583}" type="presParOf" srcId="{06C14FC6-20FB-4745-8044-EFEA6770C9AE}" destId="{37588E2D-9C18-4E1B-B689-B32C8CCEEB8C}" srcOrd="9" destOrd="0" presId="urn:microsoft.com/office/officeart/2005/8/layout/vList5"/>
    <dgm:cxn modelId="{4CFA1ACD-8435-46AA-8F7E-59199336E50D}" type="presParOf" srcId="{06C14FC6-20FB-4745-8044-EFEA6770C9AE}" destId="{30847D5C-54D5-47C9-9522-E8510E4DA04C}" srcOrd="10" destOrd="0" presId="urn:microsoft.com/office/officeart/2005/8/layout/vList5"/>
    <dgm:cxn modelId="{174A398D-BB4C-48A0-B3D5-619B01A32D4A}" type="presParOf" srcId="{30847D5C-54D5-47C9-9522-E8510E4DA04C}" destId="{3788E515-8110-49E9-84BB-2A0F697072D7}"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FD4E1B3-7580-4064-BABE-ABB6C79238F2}"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5ABE78E-DC38-4CD7-85D4-926E3C166BF7}">
      <dgm:prSet custT="1"/>
      <dgm:spPr/>
      <dgm:t>
        <a:bodyPr/>
        <a:lstStyle/>
        <a:p>
          <a:r>
            <a:rPr lang="en-GB" sz="2000" dirty="0"/>
            <a:t>Equally a leader doesn’t have to be a manager</a:t>
          </a:r>
          <a:r>
            <a:rPr lang="en-GB" sz="1200" dirty="0"/>
            <a:t>. </a:t>
          </a:r>
          <a:endParaRPr lang="en-US" sz="1200" dirty="0"/>
        </a:p>
      </dgm:t>
    </dgm:pt>
    <dgm:pt modelId="{F6F56326-19E7-4E62-9F3D-28A344A6F4FE}" type="parTrans" cxnId="{9F861467-D271-4A1A-9F6C-95F52CB8B42E}">
      <dgm:prSet/>
      <dgm:spPr/>
      <dgm:t>
        <a:bodyPr/>
        <a:lstStyle/>
        <a:p>
          <a:endParaRPr lang="en-US"/>
        </a:p>
      </dgm:t>
    </dgm:pt>
    <dgm:pt modelId="{2355EF7C-3888-4FB4-A3B3-7F121A7BB9BD}" type="sibTrans" cxnId="{9F861467-D271-4A1A-9F6C-95F52CB8B42E}">
      <dgm:prSet/>
      <dgm:spPr/>
      <dgm:t>
        <a:bodyPr/>
        <a:lstStyle/>
        <a:p>
          <a:endParaRPr lang="en-US"/>
        </a:p>
      </dgm:t>
    </dgm:pt>
    <dgm:pt modelId="{83C7A58B-1647-4768-A09E-A465D4EFBE23}">
      <dgm:prSet custT="1"/>
      <dgm:spPr/>
      <dgm:t>
        <a:bodyPr/>
        <a:lstStyle/>
        <a:p>
          <a:r>
            <a:rPr lang="en-GB" sz="2000" dirty="0"/>
            <a:t>Consider the team where you work or have worked…do you have both a leader and a manager or just the one. </a:t>
          </a:r>
        </a:p>
        <a:p>
          <a:r>
            <a:rPr lang="en-GB" sz="2000" dirty="0"/>
            <a:t>Is there conflict? Or compromise?</a:t>
          </a:r>
        </a:p>
        <a:p>
          <a:r>
            <a:rPr lang="en-GB" sz="2000" b="1" dirty="0"/>
            <a:t>Share your experience with the group</a:t>
          </a:r>
          <a:endParaRPr lang="en-US" sz="2000" b="1" dirty="0"/>
        </a:p>
      </dgm:t>
    </dgm:pt>
    <dgm:pt modelId="{FC08AFBE-C9FC-48C9-AEB5-9814AC2FB870}" type="parTrans" cxnId="{87C09DB1-C0DE-4EEC-9BF1-D1335B981488}">
      <dgm:prSet/>
      <dgm:spPr/>
      <dgm:t>
        <a:bodyPr/>
        <a:lstStyle/>
        <a:p>
          <a:endParaRPr lang="en-US"/>
        </a:p>
      </dgm:t>
    </dgm:pt>
    <dgm:pt modelId="{22A4B954-8966-476B-A137-10F91BCCC8E5}" type="sibTrans" cxnId="{87C09DB1-C0DE-4EEC-9BF1-D1335B981488}">
      <dgm:prSet/>
      <dgm:spPr/>
      <dgm:t>
        <a:bodyPr/>
        <a:lstStyle/>
        <a:p>
          <a:endParaRPr lang="en-US"/>
        </a:p>
      </dgm:t>
    </dgm:pt>
    <dgm:pt modelId="{26BD9A4C-5AEB-4948-ACD5-65A3D35A99C0}" type="pres">
      <dgm:prSet presAssocID="{AFD4E1B3-7580-4064-BABE-ABB6C79238F2}" presName="root" presStyleCnt="0">
        <dgm:presLayoutVars>
          <dgm:dir/>
          <dgm:resizeHandles val="exact"/>
        </dgm:presLayoutVars>
      </dgm:prSet>
      <dgm:spPr/>
    </dgm:pt>
    <dgm:pt modelId="{47342213-F621-4582-A69C-665FA3D378EF}" type="pres">
      <dgm:prSet presAssocID="{05ABE78E-DC38-4CD7-85D4-926E3C166BF7}" presName="compNode" presStyleCnt="0"/>
      <dgm:spPr/>
    </dgm:pt>
    <dgm:pt modelId="{F8223B5E-0F6E-484C-A986-AA9A8218C272}" type="pres">
      <dgm:prSet presAssocID="{05ABE78E-DC38-4CD7-85D4-926E3C166BF7}" presName="iconRect" presStyleLbl="node1" presStyleIdx="0" presStyleCnt="2" custScaleX="151104" custScaleY="17557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of People"/>
        </a:ext>
      </dgm:extLst>
    </dgm:pt>
    <dgm:pt modelId="{CC732A44-21A8-489B-85B1-6FDC1DDBB209}" type="pres">
      <dgm:prSet presAssocID="{05ABE78E-DC38-4CD7-85D4-926E3C166BF7}" presName="spaceRect" presStyleCnt="0"/>
      <dgm:spPr/>
    </dgm:pt>
    <dgm:pt modelId="{4F27E36B-F2CC-4DF2-8563-FD8266E571C7}" type="pres">
      <dgm:prSet presAssocID="{05ABE78E-DC38-4CD7-85D4-926E3C166BF7}" presName="textRect" presStyleLbl="revTx" presStyleIdx="0" presStyleCnt="2" custLinFactNeighborY="25685">
        <dgm:presLayoutVars>
          <dgm:chMax val="1"/>
          <dgm:chPref val="1"/>
        </dgm:presLayoutVars>
      </dgm:prSet>
      <dgm:spPr/>
    </dgm:pt>
    <dgm:pt modelId="{9DB2551E-41C8-44F9-B7B0-76E0A026BE73}" type="pres">
      <dgm:prSet presAssocID="{2355EF7C-3888-4FB4-A3B3-7F121A7BB9BD}" presName="sibTrans" presStyleCnt="0"/>
      <dgm:spPr/>
    </dgm:pt>
    <dgm:pt modelId="{969B7F03-C876-4D22-A529-CC0810DFE052}" type="pres">
      <dgm:prSet presAssocID="{83C7A58B-1647-4768-A09E-A465D4EFBE23}" presName="compNode" presStyleCnt="0"/>
      <dgm:spPr/>
    </dgm:pt>
    <dgm:pt modelId="{B7BA6F05-2CAB-428E-8A13-0036D64C175B}" type="pres">
      <dgm:prSet presAssocID="{83C7A58B-1647-4768-A09E-A465D4EFBE23}" presName="iconRect" presStyleLbl="node1" presStyleIdx="1" presStyleCnt="2" custScaleX="185244" custScaleY="178620" custLinFactNeighborX="-3793" custLinFactNeighborY="442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F7CFA6DE-F780-4AAF-925C-605BD338A3DC}" type="pres">
      <dgm:prSet presAssocID="{83C7A58B-1647-4768-A09E-A465D4EFBE23}" presName="spaceRect" presStyleCnt="0"/>
      <dgm:spPr/>
    </dgm:pt>
    <dgm:pt modelId="{3F26DA2D-7966-4D34-A6D0-677531D84BCD}" type="pres">
      <dgm:prSet presAssocID="{83C7A58B-1647-4768-A09E-A465D4EFBE23}" presName="textRect" presStyleLbl="revTx" presStyleIdx="1" presStyleCnt="2" custScaleX="189227">
        <dgm:presLayoutVars>
          <dgm:chMax val="1"/>
          <dgm:chPref val="1"/>
        </dgm:presLayoutVars>
      </dgm:prSet>
      <dgm:spPr/>
    </dgm:pt>
  </dgm:ptLst>
  <dgm:cxnLst>
    <dgm:cxn modelId="{9F861467-D271-4A1A-9F6C-95F52CB8B42E}" srcId="{AFD4E1B3-7580-4064-BABE-ABB6C79238F2}" destId="{05ABE78E-DC38-4CD7-85D4-926E3C166BF7}" srcOrd="0" destOrd="0" parTransId="{F6F56326-19E7-4E62-9F3D-28A344A6F4FE}" sibTransId="{2355EF7C-3888-4FB4-A3B3-7F121A7BB9BD}"/>
    <dgm:cxn modelId="{87C09DB1-C0DE-4EEC-9BF1-D1335B981488}" srcId="{AFD4E1B3-7580-4064-BABE-ABB6C79238F2}" destId="{83C7A58B-1647-4768-A09E-A465D4EFBE23}" srcOrd="1" destOrd="0" parTransId="{FC08AFBE-C9FC-48C9-AEB5-9814AC2FB870}" sibTransId="{22A4B954-8966-476B-A137-10F91BCCC8E5}"/>
    <dgm:cxn modelId="{146616BD-A459-491E-A1E7-6D3BF62D8A8E}" type="presOf" srcId="{05ABE78E-DC38-4CD7-85D4-926E3C166BF7}" destId="{4F27E36B-F2CC-4DF2-8563-FD8266E571C7}" srcOrd="0" destOrd="0" presId="urn:microsoft.com/office/officeart/2018/2/layout/IconLabelList"/>
    <dgm:cxn modelId="{778B73D5-0D7B-4F71-AA0C-B2A181154351}" type="presOf" srcId="{AFD4E1B3-7580-4064-BABE-ABB6C79238F2}" destId="{26BD9A4C-5AEB-4948-ACD5-65A3D35A99C0}" srcOrd="0" destOrd="0" presId="urn:microsoft.com/office/officeart/2018/2/layout/IconLabelList"/>
    <dgm:cxn modelId="{DA0869DB-BE5A-4317-B931-5A0E5F822197}" type="presOf" srcId="{83C7A58B-1647-4768-A09E-A465D4EFBE23}" destId="{3F26DA2D-7966-4D34-A6D0-677531D84BCD}" srcOrd="0" destOrd="0" presId="urn:microsoft.com/office/officeart/2018/2/layout/IconLabelList"/>
    <dgm:cxn modelId="{3519760F-7EE8-403C-99A0-F14F2A01B00C}" type="presParOf" srcId="{26BD9A4C-5AEB-4948-ACD5-65A3D35A99C0}" destId="{47342213-F621-4582-A69C-665FA3D378EF}" srcOrd="0" destOrd="0" presId="urn:microsoft.com/office/officeart/2018/2/layout/IconLabelList"/>
    <dgm:cxn modelId="{3FF4B966-CF37-4EFB-9C9C-C7D81C1360B9}" type="presParOf" srcId="{47342213-F621-4582-A69C-665FA3D378EF}" destId="{F8223B5E-0F6E-484C-A986-AA9A8218C272}" srcOrd="0" destOrd="0" presId="urn:microsoft.com/office/officeart/2018/2/layout/IconLabelList"/>
    <dgm:cxn modelId="{96365B9E-149A-41F1-9A6C-54AF3B78537C}" type="presParOf" srcId="{47342213-F621-4582-A69C-665FA3D378EF}" destId="{CC732A44-21A8-489B-85B1-6FDC1DDBB209}" srcOrd="1" destOrd="0" presId="urn:microsoft.com/office/officeart/2018/2/layout/IconLabelList"/>
    <dgm:cxn modelId="{CD88CBA6-555A-43EE-9B23-50C7F5D6C0E1}" type="presParOf" srcId="{47342213-F621-4582-A69C-665FA3D378EF}" destId="{4F27E36B-F2CC-4DF2-8563-FD8266E571C7}" srcOrd="2" destOrd="0" presId="urn:microsoft.com/office/officeart/2018/2/layout/IconLabelList"/>
    <dgm:cxn modelId="{3A644D92-FE77-4A21-9ECC-3241A1330323}" type="presParOf" srcId="{26BD9A4C-5AEB-4948-ACD5-65A3D35A99C0}" destId="{9DB2551E-41C8-44F9-B7B0-76E0A026BE73}" srcOrd="1" destOrd="0" presId="urn:microsoft.com/office/officeart/2018/2/layout/IconLabelList"/>
    <dgm:cxn modelId="{C1707D16-6195-46B1-B3BF-40F7161A1435}" type="presParOf" srcId="{26BD9A4C-5AEB-4948-ACD5-65A3D35A99C0}" destId="{969B7F03-C876-4D22-A529-CC0810DFE052}" srcOrd="2" destOrd="0" presId="urn:microsoft.com/office/officeart/2018/2/layout/IconLabelList"/>
    <dgm:cxn modelId="{E2B05981-5A49-4775-AFA2-059D6C6D6658}" type="presParOf" srcId="{969B7F03-C876-4D22-A529-CC0810DFE052}" destId="{B7BA6F05-2CAB-428E-8A13-0036D64C175B}" srcOrd="0" destOrd="0" presId="urn:microsoft.com/office/officeart/2018/2/layout/IconLabelList"/>
    <dgm:cxn modelId="{0FCD87D1-152E-4E3D-B447-F37C3C7DF826}" type="presParOf" srcId="{969B7F03-C876-4D22-A529-CC0810DFE052}" destId="{F7CFA6DE-F780-4AAF-925C-605BD338A3DC}" srcOrd="1" destOrd="0" presId="urn:microsoft.com/office/officeart/2018/2/layout/IconLabelList"/>
    <dgm:cxn modelId="{6FB278B8-E0D8-4000-96D3-B2E1AA8E033A}" type="presParOf" srcId="{969B7F03-C876-4D22-A529-CC0810DFE052}" destId="{3F26DA2D-7966-4D34-A6D0-677531D84BCD}"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28CE197-1C0B-4846-989A-C3FAC3294952}"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24F76C96-C166-46A1-A9BA-CDC0118CFA23}">
      <dgm:prSet/>
      <dgm:spPr/>
      <dgm:t>
        <a:bodyPr/>
        <a:lstStyle/>
        <a:p>
          <a:r>
            <a:rPr lang="en-GB" dirty="0"/>
            <a:t>Many organisations have a management matrix with clear lines of reporting, responsibility &amp; communication. </a:t>
          </a:r>
        </a:p>
        <a:p>
          <a:r>
            <a:rPr lang="en-GB" b="1" dirty="0"/>
            <a:t>If this isn’t in place is it a risk putting power in the hands of one person?</a:t>
          </a:r>
          <a:endParaRPr lang="en-US" b="1" dirty="0"/>
        </a:p>
      </dgm:t>
    </dgm:pt>
    <dgm:pt modelId="{D594A095-DBA1-4FCA-B693-A6D6F5ACD9AF}" type="parTrans" cxnId="{CECC70B5-4D66-41C0-A8F5-DAFE81E70DBE}">
      <dgm:prSet/>
      <dgm:spPr/>
      <dgm:t>
        <a:bodyPr/>
        <a:lstStyle/>
        <a:p>
          <a:endParaRPr lang="en-US"/>
        </a:p>
      </dgm:t>
    </dgm:pt>
    <dgm:pt modelId="{647F827B-39D1-4C4F-985D-D14786968A07}" type="sibTrans" cxnId="{CECC70B5-4D66-41C0-A8F5-DAFE81E70DBE}">
      <dgm:prSet/>
      <dgm:spPr/>
      <dgm:t>
        <a:bodyPr/>
        <a:lstStyle/>
        <a:p>
          <a:endParaRPr lang="en-US"/>
        </a:p>
      </dgm:t>
    </dgm:pt>
    <dgm:pt modelId="{34B7ABB9-F2C7-4D84-9456-AE9275C96B9F}">
      <dgm:prSet/>
      <dgm:spPr/>
      <dgm:t>
        <a:bodyPr/>
        <a:lstStyle/>
        <a:p>
          <a:r>
            <a:rPr lang="en-GB" dirty="0"/>
            <a:t>A manager may not dependant on the organisation for their sense of who they are – they work in, but do not belong to the organisation</a:t>
          </a:r>
          <a:endParaRPr lang="en-US" dirty="0"/>
        </a:p>
      </dgm:t>
    </dgm:pt>
    <dgm:pt modelId="{54D6D4BD-9AD1-4A1C-B0A0-4E6D3BBE0DB6}" type="parTrans" cxnId="{09E85D44-7A70-48CA-8C37-2D871B711425}">
      <dgm:prSet/>
      <dgm:spPr/>
      <dgm:t>
        <a:bodyPr/>
        <a:lstStyle/>
        <a:p>
          <a:endParaRPr lang="en-US"/>
        </a:p>
      </dgm:t>
    </dgm:pt>
    <dgm:pt modelId="{8AA29347-7E9B-4243-AF7D-895221392FFD}" type="sibTrans" cxnId="{09E85D44-7A70-48CA-8C37-2D871B711425}">
      <dgm:prSet/>
      <dgm:spPr/>
      <dgm:t>
        <a:bodyPr/>
        <a:lstStyle/>
        <a:p>
          <a:endParaRPr lang="en-US"/>
        </a:p>
      </dgm:t>
    </dgm:pt>
    <dgm:pt modelId="{2398F8AC-5851-4562-9810-1D5E1F9CAD64}">
      <dgm:prSet/>
      <dgm:spPr/>
      <dgm:t>
        <a:bodyPr/>
        <a:lstStyle/>
        <a:p>
          <a:r>
            <a:rPr lang="en-GB" dirty="0"/>
            <a:t>‘When times are particularly difficult or uncertain or changing rapidly the clamour for heroic leadership seems to rise, and the behavioural scientists seem to respond by dusting off the Leader as Monster theories yet again.’ (</a:t>
          </a:r>
          <a:r>
            <a:rPr lang="en-GB" dirty="0" err="1"/>
            <a:t>Statt</a:t>
          </a:r>
          <a:r>
            <a:rPr lang="en-GB" dirty="0"/>
            <a:t> 1994 p340) </a:t>
          </a:r>
          <a:endParaRPr lang="en-US" dirty="0"/>
        </a:p>
      </dgm:t>
    </dgm:pt>
    <dgm:pt modelId="{60359323-8249-4737-8F36-8EF6EB664573}" type="parTrans" cxnId="{512B3B06-D842-446B-BAD6-E8A256C5DDEC}">
      <dgm:prSet/>
      <dgm:spPr/>
      <dgm:t>
        <a:bodyPr/>
        <a:lstStyle/>
        <a:p>
          <a:endParaRPr lang="en-US"/>
        </a:p>
      </dgm:t>
    </dgm:pt>
    <dgm:pt modelId="{78C25798-2E91-41BB-81CB-4D18AABC0BA1}" type="sibTrans" cxnId="{512B3B06-D842-446B-BAD6-E8A256C5DDEC}">
      <dgm:prSet/>
      <dgm:spPr/>
      <dgm:t>
        <a:bodyPr/>
        <a:lstStyle/>
        <a:p>
          <a:endParaRPr lang="en-US"/>
        </a:p>
      </dgm:t>
    </dgm:pt>
    <dgm:pt modelId="{D42BB995-775F-43A8-AD2C-0F563EBDB96B}" type="pres">
      <dgm:prSet presAssocID="{E28CE197-1C0B-4846-989A-C3FAC3294952}" presName="linear" presStyleCnt="0">
        <dgm:presLayoutVars>
          <dgm:animLvl val="lvl"/>
          <dgm:resizeHandles val="exact"/>
        </dgm:presLayoutVars>
      </dgm:prSet>
      <dgm:spPr/>
    </dgm:pt>
    <dgm:pt modelId="{EEAB0B40-97F5-4964-8A57-8F20965D5DE2}" type="pres">
      <dgm:prSet presAssocID="{24F76C96-C166-46A1-A9BA-CDC0118CFA23}" presName="parentText" presStyleLbl="node1" presStyleIdx="0" presStyleCnt="3" custScaleY="100296">
        <dgm:presLayoutVars>
          <dgm:chMax val="0"/>
          <dgm:bulletEnabled val="1"/>
        </dgm:presLayoutVars>
      </dgm:prSet>
      <dgm:spPr/>
    </dgm:pt>
    <dgm:pt modelId="{53BFACC0-D372-4C13-8903-D504BD50A0D1}" type="pres">
      <dgm:prSet presAssocID="{647F827B-39D1-4C4F-985D-D14786968A07}" presName="spacer" presStyleCnt="0"/>
      <dgm:spPr/>
    </dgm:pt>
    <dgm:pt modelId="{9E6ED8D8-6BAA-4358-B460-8EC23F9AE1E1}" type="pres">
      <dgm:prSet presAssocID="{34B7ABB9-F2C7-4D84-9456-AE9275C96B9F}" presName="parentText" presStyleLbl="node1" presStyleIdx="1" presStyleCnt="3">
        <dgm:presLayoutVars>
          <dgm:chMax val="0"/>
          <dgm:bulletEnabled val="1"/>
        </dgm:presLayoutVars>
      </dgm:prSet>
      <dgm:spPr/>
    </dgm:pt>
    <dgm:pt modelId="{E192E8D2-FE4D-4F1A-808F-688348A50175}" type="pres">
      <dgm:prSet presAssocID="{8AA29347-7E9B-4243-AF7D-895221392FFD}" presName="spacer" presStyleCnt="0"/>
      <dgm:spPr/>
    </dgm:pt>
    <dgm:pt modelId="{02892A82-C9D0-4A74-A9A8-6D45D92D13D7}" type="pres">
      <dgm:prSet presAssocID="{2398F8AC-5851-4562-9810-1D5E1F9CAD64}" presName="parentText" presStyleLbl="node1" presStyleIdx="2" presStyleCnt="3">
        <dgm:presLayoutVars>
          <dgm:chMax val="0"/>
          <dgm:bulletEnabled val="1"/>
        </dgm:presLayoutVars>
      </dgm:prSet>
      <dgm:spPr/>
    </dgm:pt>
  </dgm:ptLst>
  <dgm:cxnLst>
    <dgm:cxn modelId="{512B3B06-D842-446B-BAD6-E8A256C5DDEC}" srcId="{E28CE197-1C0B-4846-989A-C3FAC3294952}" destId="{2398F8AC-5851-4562-9810-1D5E1F9CAD64}" srcOrd="2" destOrd="0" parTransId="{60359323-8249-4737-8F36-8EF6EB664573}" sibTransId="{78C25798-2E91-41BB-81CB-4D18AABC0BA1}"/>
    <dgm:cxn modelId="{9158BE08-9B52-400C-8642-35D5296934FE}" type="presOf" srcId="{34B7ABB9-F2C7-4D84-9456-AE9275C96B9F}" destId="{9E6ED8D8-6BAA-4358-B460-8EC23F9AE1E1}" srcOrd="0" destOrd="0" presId="urn:microsoft.com/office/officeart/2005/8/layout/vList2"/>
    <dgm:cxn modelId="{09E85D44-7A70-48CA-8C37-2D871B711425}" srcId="{E28CE197-1C0B-4846-989A-C3FAC3294952}" destId="{34B7ABB9-F2C7-4D84-9456-AE9275C96B9F}" srcOrd="1" destOrd="0" parTransId="{54D6D4BD-9AD1-4A1C-B0A0-4E6D3BBE0DB6}" sibTransId="{8AA29347-7E9B-4243-AF7D-895221392FFD}"/>
    <dgm:cxn modelId="{CDE3FA46-8EEE-4240-B93B-494BA254961F}" type="presOf" srcId="{E28CE197-1C0B-4846-989A-C3FAC3294952}" destId="{D42BB995-775F-43A8-AD2C-0F563EBDB96B}" srcOrd="0" destOrd="0" presId="urn:microsoft.com/office/officeart/2005/8/layout/vList2"/>
    <dgm:cxn modelId="{CECC70B5-4D66-41C0-A8F5-DAFE81E70DBE}" srcId="{E28CE197-1C0B-4846-989A-C3FAC3294952}" destId="{24F76C96-C166-46A1-A9BA-CDC0118CFA23}" srcOrd="0" destOrd="0" parTransId="{D594A095-DBA1-4FCA-B693-A6D6F5ACD9AF}" sibTransId="{647F827B-39D1-4C4F-985D-D14786968A07}"/>
    <dgm:cxn modelId="{1C96C4C4-A7F4-49EC-B549-74B212D4F63E}" type="presOf" srcId="{24F76C96-C166-46A1-A9BA-CDC0118CFA23}" destId="{EEAB0B40-97F5-4964-8A57-8F20965D5DE2}" srcOrd="0" destOrd="0" presId="urn:microsoft.com/office/officeart/2005/8/layout/vList2"/>
    <dgm:cxn modelId="{5D17B1E0-09E7-4DC1-9532-907880D418AC}" type="presOf" srcId="{2398F8AC-5851-4562-9810-1D5E1F9CAD64}" destId="{02892A82-C9D0-4A74-A9A8-6D45D92D13D7}" srcOrd="0" destOrd="0" presId="urn:microsoft.com/office/officeart/2005/8/layout/vList2"/>
    <dgm:cxn modelId="{586D0D55-A54A-4BD7-B3F8-F06B69F4EBC1}" type="presParOf" srcId="{D42BB995-775F-43A8-AD2C-0F563EBDB96B}" destId="{EEAB0B40-97F5-4964-8A57-8F20965D5DE2}" srcOrd="0" destOrd="0" presId="urn:microsoft.com/office/officeart/2005/8/layout/vList2"/>
    <dgm:cxn modelId="{E47E6392-44D7-4496-BC41-C1EC6D060DAC}" type="presParOf" srcId="{D42BB995-775F-43A8-AD2C-0F563EBDB96B}" destId="{53BFACC0-D372-4C13-8903-D504BD50A0D1}" srcOrd="1" destOrd="0" presId="urn:microsoft.com/office/officeart/2005/8/layout/vList2"/>
    <dgm:cxn modelId="{8A74C2AE-CC65-470F-A4E7-31047B92544E}" type="presParOf" srcId="{D42BB995-775F-43A8-AD2C-0F563EBDB96B}" destId="{9E6ED8D8-6BAA-4358-B460-8EC23F9AE1E1}" srcOrd="2" destOrd="0" presId="urn:microsoft.com/office/officeart/2005/8/layout/vList2"/>
    <dgm:cxn modelId="{694D62AE-8773-43C1-9456-7F92380C16FD}" type="presParOf" srcId="{D42BB995-775F-43A8-AD2C-0F563EBDB96B}" destId="{E192E8D2-FE4D-4F1A-808F-688348A50175}" srcOrd="3" destOrd="0" presId="urn:microsoft.com/office/officeart/2005/8/layout/vList2"/>
    <dgm:cxn modelId="{5AE3CA50-534C-455A-B822-BCDF7C42C579}" type="presParOf" srcId="{D42BB995-775F-43A8-AD2C-0F563EBDB96B}" destId="{02892A82-C9D0-4A74-A9A8-6D45D92D13D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C5555A1-25BD-47E3-8F12-38FC5BB80B9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ACB645E-5F4F-49C0-A5EE-1C8014219B8E}">
      <dgm:prSet/>
      <dgm:spPr/>
      <dgm:t>
        <a:bodyPr/>
        <a:lstStyle/>
        <a:p>
          <a:r>
            <a:rPr lang="en-GB" b="1" dirty="0">
              <a:solidFill>
                <a:schemeClr val="tx1"/>
              </a:solidFill>
            </a:rPr>
            <a:t>Management of Attention: </a:t>
          </a:r>
          <a:r>
            <a:rPr lang="en-GB" dirty="0">
              <a:solidFill>
                <a:schemeClr val="tx1"/>
              </a:solidFill>
            </a:rPr>
            <a:t>‘…they all had a strong, plausible and compelling vision of where they wanted their companies to go’ ‘the leader provides the important bridge from the present to the future of the organisation’</a:t>
          </a:r>
          <a:endParaRPr lang="en-US" dirty="0">
            <a:solidFill>
              <a:schemeClr val="tx1"/>
            </a:solidFill>
          </a:endParaRPr>
        </a:p>
      </dgm:t>
    </dgm:pt>
    <dgm:pt modelId="{8BAC5485-68EE-405A-BC3B-23D7EE488FC5}" type="parTrans" cxnId="{014B9596-53C9-4569-9810-99E0A39E59B2}">
      <dgm:prSet/>
      <dgm:spPr/>
      <dgm:t>
        <a:bodyPr/>
        <a:lstStyle/>
        <a:p>
          <a:endParaRPr lang="en-US"/>
        </a:p>
      </dgm:t>
    </dgm:pt>
    <dgm:pt modelId="{CD4603C9-876D-4956-83F9-1CC228ABD0E1}" type="sibTrans" cxnId="{014B9596-53C9-4569-9810-99E0A39E59B2}">
      <dgm:prSet/>
      <dgm:spPr/>
      <dgm:t>
        <a:bodyPr/>
        <a:lstStyle/>
        <a:p>
          <a:endParaRPr lang="en-US"/>
        </a:p>
      </dgm:t>
    </dgm:pt>
    <dgm:pt modelId="{9ECAA557-070A-4C46-A5AB-F0603EE65158}">
      <dgm:prSet/>
      <dgm:spPr/>
      <dgm:t>
        <a:bodyPr/>
        <a:lstStyle/>
        <a:p>
          <a:r>
            <a:rPr lang="en-GB" b="1" dirty="0">
              <a:solidFill>
                <a:schemeClr val="tx1"/>
              </a:solidFill>
            </a:rPr>
            <a:t>Management of Meaning: </a:t>
          </a:r>
          <a:r>
            <a:rPr lang="en-GB" dirty="0">
              <a:solidFill>
                <a:schemeClr val="tx1"/>
              </a:solidFill>
            </a:rPr>
            <a:t>the ability to constantly communicate through the use of analogy, metaphor, vivid illustration</a:t>
          </a:r>
          <a:endParaRPr lang="en-US" dirty="0">
            <a:solidFill>
              <a:schemeClr val="tx1"/>
            </a:solidFill>
          </a:endParaRPr>
        </a:p>
      </dgm:t>
    </dgm:pt>
    <dgm:pt modelId="{EE3C0AF8-62E3-4623-BD9D-53093701A908}" type="parTrans" cxnId="{E2B6D04F-66A5-485C-A74A-74002D415729}">
      <dgm:prSet/>
      <dgm:spPr/>
      <dgm:t>
        <a:bodyPr/>
        <a:lstStyle/>
        <a:p>
          <a:endParaRPr lang="en-US"/>
        </a:p>
      </dgm:t>
    </dgm:pt>
    <dgm:pt modelId="{C398AC50-62CD-4A40-A390-71E281B6F231}" type="sibTrans" cxnId="{E2B6D04F-66A5-485C-A74A-74002D415729}">
      <dgm:prSet/>
      <dgm:spPr/>
      <dgm:t>
        <a:bodyPr/>
        <a:lstStyle/>
        <a:p>
          <a:endParaRPr lang="en-US"/>
        </a:p>
      </dgm:t>
    </dgm:pt>
    <dgm:pt modelId="{1A28B104-A3FA-4CEF-84A1-D03F7F1F6E2E}">
      <dgm:prSet/>
      <dgm:spPr/>
      <dgm:t>
        <a:bodyPr/>
        <a:lstStyle/>
        <a:p>
          <a:r>
            <a:rPr lang="en-GB" b="1" dirty="0">
              <a:solidFill>
                <a:schemeClr val="tx1"/>
              </a:solidFill>
            </a:rPr>
            <a:t>Management of Self: </a:t>
          </a:r>
          <a:r>
            <a:rPr lang="en-GB" dirty="0">
              <a:solidFill>
                <a:schemeClr val="tx1"/>
              </a:solidFill>
            </a:rPr>
            <a:t>‘the learning leader looks forward to failure and mistakes…the worst problem in leadership is basically early success.’</a:t>
          </a:r>
          <a:endParaRPr lang="en-US" dirty="0">
            <a:solidFill>
              <a:schemeClr val="tx1"/>
            </a:solidFill>
          </a:endParaRPr>
        </a:p>
      </dgm:t>
    </dgm:pt>
    <dgm:pt modelId="{2BFEEDA8-0631-4E8C-B0C9-33598ECE4DB1}" type="parTrans" cxnId="{F55B1B52-A28A-43FF-9AF4-2B1C5553A19B}">
      <dgm:prSet/>
      <dgm:spPr/>
      <dgm:t>
        <a:bodyPr/>
        <a:lstStyle/>
        <a:p>
          <a:endParaRPr lang="en-GB"/>
        </a:p>
      </dgm:t>
    </dgm:pt>
    <dgm:pt modelId="{8D3AFA07-0AED-4FE5-937B-67243A854A0C}" type="sibTrans" cxnId="{F55B1B52-A28A-43FF-9AF4-2B1C5553A19B}">
      <dgm:prSet/>
      <dgm:spPr/>
      <dgm:t>
        <a:bodyPr/>
        <a:lstStyle/>
        <a:p>
          <a:endParaRPr lang="en-GB"/>
        </a:p>
      </dgm:t>
    </dgm:pt>
    <dgm:pt modelId="{9B1858CD-2E35-4623-BD71-8E49768418BB}">
      <dgm:prSet/>
      <dgm:spPr/>
      <dgm:t>
        <a:bodyPr/>
        <a:lstStyle/>
        <a:p>
          <a:r>
            <a:rPr lang="en-GB" b="1" dirty="0">
              <a:solidFill>
                <a:schemeClr val="tx1"/>
              </a:solidFill>
              <a:latin typeface="+mj-lt"/>
              <a:ea typeface="+mj-ea"/>
              <a:cs typeface="+mj-cs"/>
            </a:rPr>
            <a:t>Management of Trust: </a:t>
          </a:r>
          <a:r>
            <a:rPr lang="en-GB" dirty="0">
              <a:solidFill>
                <a:schemeClr val="tx1"/>
              </a:solidFill>
              <a:latin typeface="+mj-lt"/>
              <a:ea typeface="+mj-ea"/>
              <a:cs typeface="+mj-cs"/>
            </a:rPr>
            <a:t>‘the emotional glue that binds the followers and leaders together’</a:t>
          </a:r>
          <a:endParaRPr lang="en-US" dirty="0">
            <a:solidFill>
              <a:schemeClr val="tx1"/>
            </a:solidFill>
            <a:latin typeface="+mj-lt"/>
            <a:ea typeface="+mj-ea"/>
            <a:cs typeface="+mj-cs"/>
          </a:endParaRPr>
        </a:p>
      </dgm:t>
    </dgm:pt>
    <dgm:pt modelId="{22670003-D2E2-444E-9C96-E4987925ABC7}" type="parTrans" cxnId="{CBE91B39-3DFA-410A-BC31-7A331C420709}">
      <dgm:prSet/>
      <dgm:spPr/>
      <dgm:t>
        <a:bodyPr/>
        <a:lstStyle/>
        <a:p>
          <a:endParaRPr lang="en-GB"/>
        </a:p>
      </dgm:t>
    </dgm:pt>
    <dgm:pt modelId="{B169EB53-3044-426F-950F-AA658A42EB67}" type="sibTrans" cxnId="{CBE91B39-3DFA-410A-BC31-7A331C420709}">
      <dgm:prSet/>
      <dgm:spPr/>
      <dgm:t>
        <a:bodyPr/>
        <a:lstStyle/>
        <a:p>
          <a:endParaRPr lang="en-GB"/>
        </a:p>
      </dgm:t>
    </dgm:pt>
    <dgm:pt modelId="{17614007-3E05-4AB3-B47C-D317DA6A9092}" type="pres">
      <dgm:prSet presAssocID="{0C5555A1-25BD-47E3-8F12-38FC5BB80B91}" presName="linear" presStyleCnt="0">
        <dgm:presLayoutVars>
          <dgm:animLvl val="lvl"/>
          <dgm:resizeHandles val="exact"/>
        </dgm:presLayoutVars>
      </dgm:prSet>
      <dgm:spPr/>
    </dgm:pt>
    <dgm:pt modelId="{B38C1C14-55A5-4A64-B6E6-D94BA470016A}" type="pres">
      <dgm:prSet presAssocID="{9B1858CD-2E35-4623-BD71-8E49768418BB}" presName="parentText" presStyleLbl="node1" presStyleIdx="0" presStyleCnt="4">
        <dgm:presLayoutVars>
          <dgm:chMax val="0"/>
          <dgm:bulletEnabled val="1"/>
        </dgm:presLayoutVars>
      </dgm:prSet>
      <dgm:spPr/>
    </dgm:pt>
    <dgm:pt modelId="{F828E8AE-DA87-42EF-92AE-7B8226ED2BE2}" type="pres">
      <dgm:prSet presAssocID="{B169EB53-3044-426F-950F-AA658A42EB67}" presName="spacer" presStyleCnt="0"/>
      <dgm:spPr/>
    </dgm:pt>
    <dgm:pt modelId="{1EED3EE6-3AE9-4D94-85B9-6EE94540DFA6}" type="pres">
      <dgm:prSet presAssocID="{3ACB645E-5F4F-49C0-A5EE-1C8014219B8E}" presName="parentText" presStyleLbl="node1" presStyleIdx="1" presStyleCnt="4">
        <dgm:presLayoutVars>
          <dgm:chMax val="0"/>
          <dgm:bulletEnabled val="1"/>
        </dgm:presLayoutVars>
      </dgm:prSet>
      <dgm:spPr/>
    </dgm:pt>
    <dgm:pt modelId="{FBDEF89E-E5DC-45CF-92C8-F422B0271198}" type="pres">
      <dgm:prSet presAssocID="{CD4603C9-876D-4956-83F9-1CC228ABD0E1}" presName="spacer" presStyleCnt="0"/>
      <dgm:spPr/>
    </dgm:pt>
    <dgm:pt modelId="{4DE0784F-4B02-407A-912C-37BB0D62C997}" type="pres">
      <dgm:prSet presAssocID="{9ECAA557-070A-4C46-A5AB-F0603EE65158}" presName="parentText" presStyleLbl="node1" presStyleIdx="2" presStyleCnt="4">
        <dgm:presLayoutVars>
          <dgm:chMax val="0"/>
          <dgm:bulletEnabled val="1"/>
        </dgm:presLayoutVars>
      </dgm:prSet>
      <dgm:spPr/>
    </dgm:pt>
    <dgm:pt modelId="{3E554C88-84CF-4D7C-A085-D50998878697}" type="pres">
      <dgm:prSet presAssocID="{C398AC50-62CD-4A40-A390-71E281B6F231}" presName="spacer" presStyleCnt="0"/>
      <dgm:spPr/>
    </dgm:pt>
    <dgm:pt modelId="{1CB028EE-DB71-4E35-8337-C5D9A3A43459}" type="pres">
      <dgm:prSet presAssocID="{1A28B104-A3FA-4CEF-84A1-D03F7F1F6E2E}" presName="parentText" presStyleLbl="node1" presStyleIdx="3" presStyleCnt="4">
        <dgm:presLayoutVars>
          <dgm:chMax val="0"/>
          <dgm:bulletEnabled val="1"/>
        </dgm:presLayoutVars>
      </dgm:prSet>
      <dgm:spPr/>
    </dgm:pt>
  </dgm:ptLst>
  <dgm:cxnLst>
    <dgm:cxn modelId="{CBE91B39-3DFA-410A-BC31-7A331C420709}" srcId="{0C5555A1-25BD-47E3-8F12-38FC5BB80B91}" destId="{9B1858CD-2E35-4623-BD71-8E49768418BB}" srcOrd="0" destOrd="0" parTransId="{22670003-D2E2-444E-9C96-E4987925ABC7}" sibTransId="{B169EB53-3044-426F-950F-AA658A42EB67}"/>
    <dgm:cxn modelId="{CDDFD23E-0703-46EF-979C-0FB12EB15092}" type="presOf" srcId="{1A28B104-A3FA-4CEF-84A1-D03F7F1F6E2E}" destId="{1CB028EE-DB71-4E35-8337-C5D9A3A43459}" srcOrd="0" destOrd="0" presId="urn:microsoft.com/office/officeart/2005/8/layout/vList2"/>
    <dgm:cxn modelId="{E2B6D04F-66A5-485C-A74A-74002D415729}" srcId="{0C5555A1-25BD-47E3-8F12-38FC5BB80B91}" destId="{9ECAA557-070A-4C46-A5AB-F0603EE65158}" srcOrd="2" destOrd="0" parTransId="{EE3C0AF8-62E3-4623-BD9D-53093701A908}" sibTransId="{C398AC50-62CD-4A40-A390-71E281B6F231}"/>
    <dgm:cxn modelId="{F55B1B52-A28A-43FF-9AF4-2B1C5553A19B}" srcId="{0C5555A1-25BD-47E3-8F12-38FC5BB80B91}" destId="{1A28B104-A3FA-4CEF-84A1-D03F7F1F6E2E}" srcOrd="3" destOrd="0" parTransId="{2BFEEDA8-0631-4E8C-B0C9-33598ECE4DB1}" sibTransId="{8D3AFA07-0AED-4FE5-937B-67243A854A0C}"/>
    <dgm:cxn modelId="{653AD288-8527-4EB9-9265-8EB2FD2F8813}" type="presOf" srcId="{9B1858CD-2E35-4623-BD71-8E49768418BB}" destId="{B38C1C14-55A5-4A64-B6E6-D94BA470016A}" srcOrd="0" destOrd="0" presId="urn:microsoft.com/office/officeart/2005/8/layout/vList2"/>
    <dgm:cxn modelId="{014B9596-53C9-4569-9810-99E0A39E59B2}" srcId="{0C5555A1-25BD-47E3-8F12-38FC5BB80B91}" destId="{3ACB645E-5F4F-49C0-A5EE-1C8014219B8E}" srcOrd="1" destOrd="0" parTransId="{8BAC5485-68EE-405A-BC3B-23D7EE488FC5}" sibTransId="{CD4603C9-876D-4956-83F9-1CC228ABD0E1}"/>
    <dgm:cxn modelId="{130E71BF-AE39-4AEA-8673-55417B06062E}" type="presOf" srcId="{3ACB645E-5F4F-49C0-A5EE-1C8014219B8E}" destId="{1EED3EE6-3AE9-4D94-85B9-6EE94540DFA6}" srcOrd="0" destOrd="0" presId="urn:microsoft.com/office/officeart/2005/8/layout/vList2"/>
    <dgm:cxn modelId="{DA6E48CF-0528-499D-BAC4-F2D1CC8FAD2F}" type="presOf" srcId="{0C5555A1-25BD-47E3-8F12-38FC5BB80B91}" destId="{17614007-3E05-4AB3-B47C-D317DA6A9092}" srcOrd="0" destOrd="0" presId="urn:microsoft.com/office/officeart/2005/8/layout/vList2"/>
    <dgm:cxn modelId="{7A1FEDEC-0801-4E01-8ECD-AE3683AEA357}" type="presOf" srcId="{9ECAA557-070A-4C46-A5AB-F0603EE65158}" destId="{4DE0784F-4B02-407A-912C-37BB0D62C997}" srcOrd="0" destOrd="0" presId="urn:microsoft.com/office/officeart/2005/8/layout/vList2"/>
    <dgm:cxn modelId="{51EC8F8C-A402-43BA-9E02-F4D882A1590B}" type="presParOf" srcId="{17614007-3E05-4AB3-B47C-D317DA6A9092}" destId="{B38C1C14-55A5-4A64-B6E6-D94BA470016A}" srcOrd="0" destOrd="0" presId="urn:microsoft.com/office/officeart/2005/8/layout/vList2"/>
    <dgm:cxn modelId="{C0546918-7FFA-4FA3-95AC-BD07D934A951}" type="presParOf" srcId="{17614007-3E05-4AB3-B47C-D317DA6A9092}" destId="{F828E8AE-DA87-42EF-92AE-7B8226ED2BE2}" srcOrd="1" destOrd="0" presId="urn:microsoft.com/office/officeart/2005/8/layout/vList2"/>
    <dgm:cxn modelId="{E6E6A567-D08F-49F4-BFF0-07ED135240C9}" type="presParOf" srcId="{17614007-3E05-4AB3-B47C-D317DA6A9092}" destId="{1EED3EE6-3AE9-4D94-85B9-6EE94540DFA6}" srcOrd="2" destOrd="0" presId="urn:microsoft.com/office/officeart/2005/8/layout/vList2"/>
    <dgm:cxn modelId="{D2C4B6E9-FF07-4EAE-999A-88476E68E7D6}" type="presParOf" srcId="{17614007-3E05-4AB3-B47C-D317DA6A9092}" destId="{FBDEF89E-E5DC-45CF-92C8-F422B0271198}" srcOrd="3" destOrd="0" presId="urn:microsoft.com/office/officeart/2005/8/layout/vList2"/>
    <dgm:cxn modelId="{8928D270-4607-48DF-9BC0-E22ED6C58E5D}" type="presParOf" srcId="{17614007-3E05-4AB3-B47C-D317DA6A9092}" destId="{4DE0784F-4B02-407A-912C-37BB0D62C997}" srcOrd="4" destOrd="0" presId="urn:microsoft.com/office/officeart/2005/8/layout/vList2"/>
    <dgm:cxn modelId="{5E4B5400-73A3-4DD7-92DF-46ECF21D125E}" type="presParOf" srcId="{17614007-3E05-4AB3-B47C-D317DA6A9092}" destId="{3E554C88-84CF-4D7C-A085-D50998878697}" srcOrd="5" destOrd="0" presId="urn:microsoft.com/office/officeart/2005/8/layout/vList2"/>
    <dgm:cxn modelId="{770633E9-5BC1-45D4-B3CD-D5F11648B512}" type="presParOf" srcId="{17614007-3E05-4AB3-B47C-D317DA6A9092}" destId="{1CB028EE-DB71-4E35-8337-C5D9A3A43459}"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89EEC25-4750-422C-B163-DF1E9560497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FDF1C6E-DE1D-40AA-918B-CB193CE364CB}">
      <dgm:prSet/>
      <dgm:spPr/>
      <dgm:t>
        <a:bodyPr/>
        <a:lstStyle/>
        <a:p>
          <a:r>
            <a:rPr lang="en-GB" dirty="0"/>
            <a:t>The PESTLE analysis</a:t>
          </a:r>
          <a:endParaRPr lang="en-US" dirty="0"/>
        </a:p>
      </dgm:t>
    </dgm:pt>
    <dgm:pt modelId="{7422CDF0-7346-42DF-B82E-AB09E3D45821}" type="parTrans" cxnId="{AA447DF9-9E03-4E98-9DA9-B3EF4B7BE0A1}">
      <dgm:prSet/>
      <dgm:spPr/>
      <dgm:t>
        <a:bodyPr/>
        <a:lstStyle/>
        <a:p>
          <a:endParaRPr lang="en-US"/>
        </a:p>
      </dgm:t>
    </dgm:pt>
    <dgm:pt modelId="{51274BF8-F019-414E-844E-527E74A850F2}" type="sibTrans" cxnId="{AA447DF9-9E03-4E98-9DA9-B3EF4B7BE0A1}">
      <dgm:prSet/>
      <dgm:spPr/>
      <dgm:t>
        <a:bodyPr/>
        <a:lstStyle/>
        <a:p>
          <a:endParaRPr lang="en-US"/>
        </a:p>
      </dgm:t>
    </dgm:pt>
    <dgm:pt modelId="{BF340C63-F430-4FBF-B8B3-23B5FB8803DD}">
      <dgm:prSet/>
      <dgm:spPr/>
      <dgm:t>
        <a:bodyPr/>
        <a:lstStyle/>
        <a:p>
          <a:r>
            <a:rPr lang="en-GB" dirty="0"/>
            <a:t>Provides an analysis of the wider macro environment of an organisation</a:t>
          </a:r>
          <a:endParaRPr lang="en-US" dirty="0"/>
        </a:p>
      </dgm:t>
    </dgm:pt>
    <dgm:pt modelId="{6E21F3C2-86FB-4849-84F7-63BCD8CBFF5C}" type="parTrans" cxnId="{F242AB98-7E62-458C-BE3C-648CD28A7B4A}">
      <dgm:prSet/>
      <dgm:spPr/>
      <dgm:t>
        <a:bodyPr/>
        <a:lstStyle/>
        <a:p>
          <a:endParaRPr lang="en-US"/>
        </a:p>
      </dgm:t>
    </dgm:pt>
    <dgm:pt modelId="{0D90C29D-380E-424C-9CF6-741220A5C356}" type="sibTrans" cxnId="{F242AB98-7E62-458C-BE3C-648CD28A7B4A}">
      <dgm:prSet/>
      <dgm:spPr/>
      <dgm:t>
        <a:bodyPr/>
        <a:lstStyle/>
        <a:p>
          <a:endParaRPr lang="en-US"/>
        </a:p>
      </dgm:t>
    </dgm:pt>
    <dgm:pt modelId="{2E8332F3-433B-4766-A942-793F8052FAAE}">
      <dgm:prSet/>
      <dgm:spPr/>
      <dgm:t>
        <a:bodyPr/>
        <a:lstStyle/>
        <a:p>
          <a:r>
            <a:rPr lang="en-GB" dirty="0"/>
            <a:t>Focus is on key drivers or key developments in the external environment that will impact upon or influence the organisation</a:t>
          </a:r>
          <a:endParaRPr lang="en-US" dirty="0"/>
        </a:p>
      </dgm:t>
    </dgm:pt>
    <dgm:pt modelId="{64AE9173-F723-446E-A14E-19FFAE780350}" type="parTrans" cxnId="{E09C43A2-406E-402E-9A65-25528488B5EC}">
      <dgm:prSet/>
      <dgm:spPr/>
      <dgm:t>
        <a:bodyPr/>
        <a:lstStyle/>
        <a:p>
          <a:endParaRPr lang="en-US"/>
        </a:p>
      </dgm:t>
    </dgm:pt>
    <dgm:pt modelId="{EEA59F4B-743B-4770-929B-F963A56F4712}" type="sibTrans" cxnId="{E09C43A2-406E-402E-9A65-25528488B5EC}">
      <dgm:prSet/>
      <dgm:spPr/>
      <dgm:t>
        <a:bodyPr/>
        <a:lstStyle/>
        <a:p>
          <a:endParaRPr lang="en-US"/>
        </a:p>
      </dgm:t>
    </dgm:pt>
    <dgm:pt modelId="{D8AD847D-73A8-4841-8919-0E5D3A598FD0}">
      <dgm:prSet/>
      <dgm:spPr/>
      <dgm:t>
        <a:bodyPr/>
        <a:lstStyle/>
        <a:p>
          <a:r>
            <a:rPr lang="en-GB" dirty="0"/>
            <a:t>These factors may differ depending upon the nature of the organisation and the sector in which is situated </a:t>
          </a:r>
          <a:endParaRPr lang="en-US" dirty="0"/>
        </a:p>
      </dgm:t>
    </dgm:pt>
    <dgm:pt modelId="{96A46865-0912-474A-8B50-7E4EC08ABD7B}" type="parTrans" cxnId="{497FF957-DC65-4180-945F-C109EFEB6F18}">
      <dgm:prSet/>
      <dgm:spPr/>
      <dgm:t>
        <a:bodyPr/>
        <a:lstStyle/>
        <a:p>
          <a:endParaRPr lang="en-US"/>
        </a:p>
      </dgm:t>
    </dgm:pt>
    <dgm:pt modelId="{6BD54528-D5E4-4F0B-BEB1-7A0A4F4B6EDC}" type="sibTrans" cxnId="{497FF957-DC65-4180-945F-C109EFEB6F18}">
      <dgm:prSet/>
      <dgm:spPr/>
      <dgm:t>
        <a:bodyPr/>
        <a:lstStyle/>
        <a:p>
          <a:endParaRPr lang="en-US"/>
        </a:p>
      </dgm:t>
    </dgm:pt>
    <dgm:pt modelId="{4EE6C307-F9C3-4EE6-98EC-7DE877B59250}" type="pres">
      <dgm:prSet presAssocID="{E89EEC25-4750-422C-B163-DF1E95604976}" presName="linear" presStyleCnt="0">
        <dgm:presLayoutVars>
          <dgm:animLvl val="lvl"/>
          <dgm:resizeHandles val="exact"/>
        </dgm:presLayoutVars>
      </dgm:prSet>
      <dgm:spPr/>
    </dgm:pt>
    <dgm:pt modelId="{C3FBC3D8-6226-4805-8B27-DB4DE1C1BEC5}" type="pres">
      <dgm:prSet presAssocID="{0FDF1C6E-DE1D-40AA-918B-CB193CE364CB}" presName="parentText" presStyleLbl="node1" presStyleIdx="0" presStyleCnt="4">
        <dgm:presLayoutVars>
          <dgm:chMax val="0"/>
          <dgm:bulletEnabled val="1"/>
        </dgm:presLayoutVars>
      </dgm:prSet>
      <dgm:spPr/>
    </dgm:pt>
    <dgm:pt modelId="{CC102954-AD0F-480E-AF36-3E4B38F33745}" type="pres">
      <dgm:prSet presAssocID="{51274BF8-F019-414E-844E-527E74A850F2}" presName="spacer" presStyleCnt="0"/>
      <dgm:spPr/>
    </dgm:pt>
    <dgm:pt modelId="{BD9FEB61-8CF6-4853-AAD0-D10D0C65CEBD}" type="pres">
      <dgm:prSet presAssocID="{BF340C63-F430-4FBF-B8B3-23B5FB8803DD}" presName="parentText" presStyleLbl="node1" presStyleIdx="1" presStyleCnt="4">
        <dgm:presLayoutVars>
          <dgm:chMax val="0"/>
          <dgm:bulletEnabled val="1"/>
        </dgm:presLayoutVars>
      </dgm:prSet>
      <dgm:spPr/>
    </dgm:pt>
    <dgm:pt modelId="{BA5B8007-0C03-4E90-BA1A-CEA0ECFBBAFE}" type="pres">
      <dgm:prSet presAssocID="{0D90C29D-380E-424C-9CF6-741220A5C356}" presName="spacer" presStyleCnt="0"/>
      <dgm:spPr/>
    </dgm:pt>
    <dgm:pt modelId="{60BCFFDB-17A5-437C-A193-A4F980558ED9}" type="pres">
      <dgm:prSet presAssocID="{2E8332F3-433B-4766-A942-793F8052FAAE}" presName="parentText" presStyleLbl="node1" presStyleIdx="2" presStyleCnt="4">
        <dgm:presLayoutVars>
          <dgm:chMax val="0"/>
          <dgm:bulletEnabled val="1"/>
        </dgm:presLayoutVars>
      </dgm:prSet>
      <dgm:spPr/>
    </dgm:pt>
    <dgm:pt modelId="{0936712B-8C03-4F37-B006-BE36942E00E9}" type="pres">
      <dgm:prSet presAssocID="{EEA59F4B-743B-4770-929B-F963A56F4712}" presName="spacer" presStyleCnt="0"/>
      <dgm:spPr/>
    </dgm:pt>
    <dgm:pt modelId="{8C38E563-6255-48FB-8718-34E82398C66C}" type="pres">
      <dgm:prSet presAssocID="{D8AD847D-73A8-4841-8919-0E5D3A598FD0}" presName="parentText" presStyleLbl="node1" presStyleIdx="3" presStyleCnt="4">
        <dgm:presLayoutVars>
          <dgm:chMax val="0"/>
          <dgm:bulletEnabled val="1"/>
        </dgm:presLayoutVars>
      </dgm:prSet>
      <dgm:spPr/>
    </dgm:pt>
  </dgm:ptLst>
  <dgm:cxnLst>
    <dgm:cxn modelId="{296F7E30-BFCF-4C63-871D-2C55BF409DEB}" type="presOf" srcId="{E89EEC25-4750-422C-B163-DF1E95604976}" destId="{4EE6C307-F9C3-4EE6-98EC-7DE877B59250}" srcOrd="0" destOrd="0" presId="urn:microsoft.com/office/officeart/2005/8/layout/vList2"/>
    <dgm:cxn modelId="{A8EBA53A-B69A-4B26-892B-736D59B9014C}" type="presOf" srcId="{0FDF1C6E-DE1D-40AA-918B-CB193CE364CB}" destId="{C3FBC3D8-6226-4805-8B27-DB4DE1C1BEC5}" srcOrd="0" destOrd="0" presId="urn:microsoft.com/office/officeart/2005/8/layout/vList2"/>
    <dgm:cxn modelId="{497FF957-DC65-4180-945F-C109EFEB6F18}" srcId="{E89EEC25-4750-422C-B163-DF1E95604976}" destId="{D8AD847D-73A8-4841-8919-0E5D3A598FD0}" srcOrd="3" destOrd="0" parTransId="{96A46865-0912-474A-8B50-7E4EC08ABD7B}" sibTransId="{6BD54528-D5E4-4F0B-BEB1-7A0A4F4B6EDC}"/>
    <dgm:cxn modelId="{F242AB98-7E62-458C-BE3C-648CD28A7B4A}" srcId="{E89EEC25-4750-422C-B163-DF1E95604976}" destId="{BF340C63-F430-4FBF-B8B3-23B5FB8803DD}" srcOrd="1" destOrd="0" parTransId="{6E21F3C2-86FB-4849-84F7-63BCD8CBFF5C}" sibTransId="{0D90C29D-380E-424C-9CF6-741220A5C356}"/>
    <dgm:cxn modelId="{E09C43A2-406E-402E-9A65-25528488B5EC}" srcId="{E89EEC25-4750-422C-B163-DF1E95604976}" destId="{2E8332F3-433B-4766-A942-793F8052FAAE}" srcOrd="2" destOrd="0" parTransId="{64AE9173-F723-446E-A14E-19FFAE780350}" sibTransId="{EEA59F4B-743B-4770-929B-F963A56F4712}"/>
    <dgm:cxn modelId="{7E94CCD0-E66E-4ABE-B8B1-60A0E02F6679}" type="presOf" srcId="{D8AD847D-73A8-4841-8919-0E5D3A598FD0}" destId="{8C38E563-6255-48FB-8718-34E82398C66C}" srcOrd="0" destOrd="0" presId="urn:microsoft.com/office/officeart/2005/8/layout/vList2"/>
    <dgm:cxn modelId="{0738BDE0-9754-475C-BEFA-52498309AB88}" type="presOf" srcId="{BF340C63-F430-4FBF-B8B3-23B5FB8803DD}" destId="{BD9FEB61-8CF6-4853-AAD0-D10D0C65CEBD}" srcOrd="0" destOrd="0" presId="urn:microsoft.com/office/officeart/2005/8/layout/vList2"/>
    <dgm:cxn modelId="{1CAB42EE-09B5-4195-87B3-10DB7D1C3A44}" type="presOf" srcId="{2E8332F3-433B-4766-A942-793F8052FAAE}" destId="{60BCFFDB-17A5-437C-A193-A4F980558ED9}" srcOrd="0" destOrd="0" presId="urn:microsoft.com/office/officeart/2005/8/layout/vList2"/>
    <dgm:cxn modelId="{AA447DF9-9E03-4E98-9DA9-B3EF4B7BE0A1}" srcId="{E89EEC25-4750-422C-B163-DF1E95604976}" destId="{0FDF1C6E-DE1D-40AA-918B-CB193CE364CB}" srcOrd="0" destOrd="0" parTransId="{7422CDF0-7346-42DF-B82E-AB09E3D45821}" sibTransId="{51274BF8-F019-414E-844E-527E74A850F2}"/>
    <dgm:cxn modelId="{89AE1C87-34B1-45F4-90D9-1C82C3C16F52}" type="presParOf" srcId="{4EE6C307-F9C3-4EE6-98EC-7DE877B59250}" destId="{C3FBC3D8-6226-4805-8B27-DB4DE1C1BEC5}" srcOrd="0" destOrd="0" presId="urn:microsoft.com/office/officeart/2005/8/layout/vList2"/>
    <dgm:cxn modelId="{F1856E57-03DA-4715-B88E-FCEB6647D61E}" type="presParOf" srcId="{4EE6C307-F9C3-4EE6-98EC-7DE877B59250}" destId="{CC102954-AD0F-480E-AF36-3E4B38F33745}" srcOrd="1" destOrd="0" presId="urn:microsoft.com/office/officeart/2005/8/layout/vList2"/>
    <dgm:cxn modelId="{AA60E636-F06F-407C-8CFC-BD0875A72667}" type="presParOf" srcId="{4EE6C307-F9C3-4EE6-98EC-7DE877B59250}" destId="{BD9FEB61-8CF6-4853-AAD0-D10D0C65CEBD}" srcOrd="2" destOrd="0" presId="urn:microsoft.com/office/officeart/2005/8/layout/vList2"/>
    <dgm:cxn modelId="{4C1009BD-A2DC-4E53-B238-F96737CCAAE5}" type="presParOf" srcId="{4EE6C307-F9C3-4EE6-98EC-7DE877B59250}" destId="{BA5B8007-0C03-4E90-BA1A-CEA0ECFBBAFE}" srcOrd="3" destOrd="0" presId="urn:microsoft.com/office/officeart/2005/8/layout/vList2"/>
    <dgm:cxn modelId="{B1438282-2316-40C3-B152-2A3E64246D0A}" type="presParOf" srcId="{4EE6C307-F9C3-4EE6-98EC-7DE877B59250}" destId="{60BCFFDB-17A5-437C-A193-A4F980558ED9}" srcOrd="4" destOrd="0" presId="urn:microsoft.com/office/officeart/2005/8/layout/vList2"/>
    <dgm:cxn modelId="{5BD6ABEE-EDE0-4360-917E-405A8327220C}" type="presParOf" srcId="{4EE6C307-F9C3-4EE6-98EC-7DE877B59250}" destId="{0936712B-8C03-4F37-B006-BE36942E00E9}" srcOrd="5" destOrd="0" presId="urn:microsoft.com/office/officeart/2005/8/layout/vList2"/>
    <dgm:cxn modelId="{3A371DF4-FCAB-41EC-BF8C-DBC0499E2B64}" type="presParOf" srcId="{4EE6C307-F9C3-4EE6-98EC-7DE877B59250}" destId="{8C38E563-6255-48FB-8718-34E82398C66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F4351B-C8DA-4D07-89B8-DA472C1F99C3}">
      <dsp:nvSpPr>
        <dsp:cNvPr id="0" name=""/>
        <dsp:cNvSpPr/>
      </dsp:nvSpPr>
      <dsp:spPr>
        <a:xfrm>
          <a:off x="0" y="3121894"/>
          <a:ext cx="6643591" cy="2046771"/>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This means that managers do things by the book and follow company policy, while leaders follow their own intuition, which may in turn be of more benefit to the company. </a:t>
          </a:r>
        </a:p>
        <a:p>
          <a:pPr marL="0" lvl="0" indent="0" algn="ctr" defTabSz="889000">
            <a:lnSpc>
              <a:spcPct val="90000"/>
            </a:lnSpc>
            <a:spcBef>
              <a:spcPct val="0"/>
            </a:spcBef>
            <a:spcAft>
              <a:spcPct val="35000"/>
            </a:spcAft>
            <a:buNone/>
          </a:pPr>
          <a:r>
            <a:rPr lang="en-GB" sz="2000" kern="1200" dirty="0"/>
            <a:t>A leader is generally more emotional than a manager . </a:t>
          </a:r>
          <a:endParaRPr lang="en-US" sz="2000" kern="1200" dirty="0"/>
        </a:p>
      </dsp:txBody>
      <dsp:txXfrm>
        <a:off x="0" y="3121894"/>
        <a:ext cx="6643591" cy="2046771"/>
      </dsp:txXfrm>
    </dsp:sp>
    <dsp:sp modelId="{F7B56AD7-0C1E-48FD-A685-8AF07D780602}">
      <dsp:nvSpPr>
        <dsp:cNvPr id="0" name=""/>
        <dsp:cNvSpPr/>
      </dsp:nvSpPr>
      <dsp:spPr>
        <a:xfrm rot="10800000">
          <a:off x="0" y="16339"/>
          <a:ext cx="6643591" cy="3147934"/>
        </a:xfrm>
        <a:prstGeom prst="upArrowCallout">
          <a:avLst/>
        </a:prstGeom>
        <a:gradFill rotWithShape="0">
          <a:gsLst>
            <a:gs pos="0">
              <a:schemeClr val="accent2">
                <a:hueOff val="838775"/>
                <a:satOff val="-7923"/>
                <a:lumOff val="-8237"/>
                <a:alphaOff val="0"/>
                <a:satMod val="103000"/>
                <a:lumMod val="102000"/>
                <a:tint val="94000"/>
              </a:schemeClr>
            </a:gs>
            <a:gs pos="50000">
              <a:schemeClr val="accent2">
                <a:hueOff val="838775"/>
                <a:satOff val="-7923"/>
                <a:lumOff val="-8237"/>
                <a:alphaOff val="0"/>
                <a:satMod val="110000"/>
                <a:lumMod val="100000"/>
                <a:shade val="100000"/>
              </a:schemeClr>
            </a:gs>
            <a:gs pos="100000">
              <a:schemeClr val="accent2">
                <a:hueOff val="838775"/>
                <a:satOff val="-7923"/>
                <a:lumOff val="-823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i="1" kern="1200" dirty="0"/>
            <a:t>"Managers do things right, while leaders do the right thing."</a:t>
          </a:r>
          <a:r>
            <a:rPr lang="en-GB" sz="2000" kern="1200" dirty="0"/>
            <a:t> [Pascale, 1990].</a:t>
          </a:r>
          <a:endParaRPr lang="en-US" sz="2000" kern="1200" dirty="0"/>
        </a:p>
      </dsp:txBody>
      <dsp:txXfrm rot="10800000">
        <a:off x="0" y="16339"/>
        <a:ext cx="6643591" cy="20454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BD9728-2AF7-4602-8E73-1094E1123390}">
      <dsp:nvSpPr>
        <dsp:cNvPr id="0" name=""/>
        <dsp:cNvSpPr/>
      </dsp:nvSpPr>
      <dsp:spPr>
        <a:xfrm>
          <a:off x="0" y="403478"/>
          <a:ext cx="4697730" cy="4697730"/>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7E62EB-6EF7-49EA-97CB-C370148566A8}">
      <dsp:nvSpPr>
        <dsp:cNvPr id="0" name=""/>
        <dsp:cNvSpPr/>
      </dsp:nvSpPr>
      <dsp:spPr>
        <a:xfrm>
          <a:off x="446284" y="849763"/>
          <a:ext cx="1832114" cy="183211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 leader is someone who people naturally follow through their own choice, whereas a manager </a:t>
          </a:r>
          <a:r>
            <a:rPr lang="en-GB" sz="1300" b="1" kern="1200"/>
            <a:t>must</a:t>
          </a:r>
          <a:r>
            <a:rPr lang="en-GB" sz="1300" kern="1200"/>
            <a:t> be obeyed. </a:t>
          </a:r>
          <a:endParaRPr lang="en-US" sz="1300" kern="1200"/>
        </a:p>
      </dsp:txBody>
      <dsp:txXfrm>
        <a:off x="535720" y="939199"/>
        <a:ext cx="1653242" cy="1653242"/>
      </dsp:txXfrm>
    </dsp:sp>
    <dsp:sp modelId="{BF301404-AC29-425D-906D-5A19EF231512}">
      <dsp:nvSpPr>
        <dsp:cNvPr id="0" name=""/>
        <dsp:cNvSpPr/>
      </dsp:nvSpPr>
      <dsp:spPr>
        <a:xfrm>
          <a:off x="2419330" y="849763"/>
          <a:ext cx="1832114" cy="183211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 manager may only have obtained his position of authority through time and loyalty given to the company, not as a result of his leadership qualities.</a:t>
          </a:r>
          <a:endParaRPr lang="en-US" sz="1300" kern="1200"/>
        </a:p>
      </dsp:txBody>
      <dsp:txXfrm>
        <a:off x="2508766" y="939199"/>
        <a:ext cx="1653242" cy="1653242"/>
      </dsp:txXfrm>
    </dsp:sp>
    <dsp:sp modelId="{42A19342-3292-47A5-A389-D570BD9AAE1B}">
      <dsp:nvSpPr>
        <dsp:cNvPr id="0" name=""/>
        <dsp:cNvSpPr/>
      </dsp:nvSpPr>
      <dsp:spPr>
        <a:xfrm>
          <a:off x="446284" y="2822809"/>
          <a:ext cx="1832114" cy="183211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 leader may have no organisational skills, but his vision unites people behind him. </a:t>
          </a:r>
          <a:endParaRPr lang="en-US" sz="1300" kern="1200"/>
        </a:p>
      </dsp:txBody>
      <dsp:txXfrm>
        <a:off x="535720" y="2912245"/>
        <a:ext cx="1653242" cy="1653242"/>
      </dsp:txXfrm>
    </dsp:sp>
    <dsp:sp modelId="{F8DE3051-0094-4C3D-8D5D-5FB88D397D61}">
      <dsp:nvSpPr>
        <dsp:cNvPr id="0" name=""/>
        <dsp:cNvSpPr/>
      </dsp:nvSpPr>
      <dsp:spPr>
        <a:xfrm>
          <a:off x="2419330" y="2822809"/>
          <a:ext cx="1832114" cy="183211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 manager knows how each layer of the system works and may have good technical/practical knowledge</a:t>
          </a:r>
          <a:endParaRPr lang="en-US" sz="1300" kern="1200"/>
        </a:p>
      </dsp:txBody>
      <dsp:txXfrm>
        <a:off x="2508766" y="2912245"/>
        <a:ext cx="1653242" cy="16532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9B1AE0-6248-4846-97F7-7233E40AC9C7}">
      <dsp:nvSpPr>
        <dsp:cNvPr id="0" name=""/>
        <dsp:cNvSpPr/>
      </dsp:nvSpPr>
      <dsp:spPr>
        <a:xfrm>
          <a:off x="0" y="868223"/>
          <a:ext cx="3907611" cy="178168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kern="1200" dirty="0"/>
            <a:t>The main aim of a manager is to maximise the output of the organisation through administrative implementation. </a:t>
          </a:r>
        </a:p>
        <a:p>
          <a:pPr marL="0" lvl="0" indent="0" algn="ctr" defTabSz="800100">
            <a:lnSpc>
              <a:spcPct val="90000"/>
            </a:lnSpc>
            <a:spcBef>
              <a:spcPct val="0"/>
            </a:spcBef>
            <a:spcAft>
              <a:spcPct val="35000"/>
            </a:spcAft>
            <a:buNone/>
          </a:pPr>
          <a:r>
            <a:rPr lang="en-GB" sz="1800" kern="1200" dirty="0"/>
            <a:t>To achieve this, managers must undertake the following functions:</a:t>
          </a:r>
          <a:endParaRPr lang="en-US" sz="1800" kern="1200" dirty="0"/>
        </a:p>
      </dsp:txBody>
      <dsp:txXfrm>
        <a:off x="86975" y="955198"/>
        <a:ext cx="3733661" cy="1607739"/>
      </dsp:txXfrm>
    </dsp:sp>
    <dsp:sp modelId="{4590ACDA-D218-4403-B816-5FE053DC360B}">
      <dsp:nvSpPr>
        <dsp:cNvPr id="0" name=""/>
        <dsp:cNvSpPr/>
      </dsp:nvSpPr>
      <dsp:spPr>
        <a:xfrm>
          <a:off x="4701845" y="229205"/>
          <a:ext cx="3303677" cy="41683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kern="1200"/>
            <a:t>organisation </a:t>
          </a:r>
          <a:endParaRPr lang="en-US" sz="1800" kern="1200"/>
        </a:p>
      </dsp:txBody>
      <dsp:txXfrm>
        <a:off x="4722193" y="249553"/>
        <a:ext cx="3262981" cy="376139"/>
      </dsp:txXfrm>
    </dsp:sp>
    <dsp:sp modelId="{C8301DAC-6C7B-4E72-B620-42A3B9809F79}">
      <dsp:nvSpPr>
        <dsp:cNvPr id="0" name=""/>
        <dsp:cNvSpPr/>
      </dsp:nvSpPr>
      <dsp:spPr>
        <a:xfrm>
          <a:off x="4675085" y="989397"/>
          <a:ext cx="3303677" cy="41683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kern="1200"/>
            <a:t>planning </a:t>
          </a:r>
          <a:endParaRPr lang="en-US" sz="1800" kern="1200"/>
        </a:p>
      </dsp:txBody>
      <dsp:txXfrm>
        <a:off x="4695433" y="1009745"/>
        <a:ext cx="3262981" cy="376139"/>
      </dsp:txXfrm>
    </dsp:sp>
    <dsp:sp modelId="{E82D9ECC-3CD3-4785-BB9C-C31BBB892C2B}">
      <dsp:nvSpPr>
        <dsp:cNvPr id="0" name=""/>
        <dsp:cNvSpPr/>
      </dsp:nvSpPr>
      <dsp:spPr>
        <a:xfrm>
          <a:off x="4649713" y="1747259"/>
          <a:ext cx="3303677" cy="41683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kern="1200"/>
            <a:t>staffing </a:t>
          </a:r>
          <a:endParaRPr lang="en-US" sz="1800" kern="1200"/>
        </a:p>
      </dsp:txBody>
      <dsp:txXfrm>
        <a:off x="4670061" y="1767607"/>
        <a:ext cx="3262981" cy="376139"/>
      </dsp:txXfrm>
    </dsp:sp>
    <dsp:sp modelId="{0F309CD8-5A13-43D6-91B6-8550C4547AB2}">
      <dsp:nvSpPr>
        <dsp:cNvPr id="0" name=""/>
        <dsp:cNvSpPr/>
      </dsp:nvSpPr>
      <dsp:spPr>
        <a:xfrm>
          <a:off x="4641256" y="2530581"/>
          <a:ext cx="3303677" cy="41683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kern="1200"/>
            <a:t>directing/leading </a:t>
          </a:r>
          <a:endParaRPr lang="en-US" sz="1800" kern="1200"/>
        </a:p>
      </dsp:txBody>
      <dsp:txXfrm>
        <a:off x="4661604" y="2550929"/>
        <a:ext cx="3262981" cy="376139"/>
      </dsp:txXfrm>
    </dsp:sp>
    <dsp:sp modelId="{3788E515-8110-49E9-84BB-2A0F697072D7}">
      <dsp:nvSpPr>
        <dsp:cNvPr id="0" name=""/>
        <dsp:cNvSpPr/>
      </dsp:nvSpPr>
      <dsp:spPr>
        <a:xfrm>
          <a:off x="4675118" y="3311143"/>
          <a:ext cx="3303677" cy="41683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kern="1200"/>
            <a:t>controlling </a:t>
          </a:r>
          <a:endParaRPr lang="en-US" sz="1800" kern="1200"/>
        </a:p>
      </dsp:txBody>
      <dsp:txXfrm>
        <a:off x="4695466" y="3331491"/>
        <a:ext cx="3262981" cy="37613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223B5E-0F6E-484C-A986-AA9A8218C272}">
      <dsp:nvSpPr>
        <dsp:cNvPr id="0" name=""/>
        <dsp:cNvSpPr/>
      </dsp:nvSpPr>
      <dsp:spPr>
        <a:xfrm>
          <a:off x="485741" y="374813"/>
          <a:ext cx="1973607" cy="22931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F27E36B-F2CC-4DF2-8563-FD8266E571C7}">
      <dsp:nvSpPr>
        <dsp:cNvPr id="0" name=""/>
        <dsp:cNvSpPr/>
      </dsp:nvSpPr>
      <dsp:spPr>
        <a:xfrm>
          <a:off x="21295" y="2983840"/>
          <a:ext cx="2902500" cy="13357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pPr>
          <a:r>
            <a:rPr lang="en-GB" sz="2000" kern="1200" dirty="0"/>
            <a:t>Equally a leader doesn’t have to be a manager</a:t>
          </a:r>
          <a:r>
            <a:rPr lang="en-GB" sz="1200" kern="1200" dirty="0"/>
            <a:t>. </a:t>
          </a:r>
          <a:endParaRPr lang="en-US" sz="1200" kern="1200" dirty="0"/>
        </a:p>
      </dsp:txBody>
      <dsp:txXfrm>
        <a:off x="21295" y="2983840"/>
        <a:ext cx="2902500" cy="1335778"/>
      </dsp:txXfrm>
    </dsp:sp>
    <dsp:sp modelId="{B7BA6F05-2CAB-428E-8A13-0036D64C175B}">
      <dsp:nvSpPr>
        <dsp:cNvPr id="0" name=""/>
        <dsp:cNvSpPr/>
      </dsp:nvSpPr>
      <dsp:spPr>
        <a:xfrm>
          <a:off x="4918589" y="422656"/>
          <a:ext cx="2419518" cy="2333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26DA2D-7966-4D34-A6D0-677531D84BCD}">
      <dsp:nvSpPr>
        <dsp:cNvPr id="0" name=""/>
        <dsp:cNvSpPr/>
      </dsp:nvSpPr>
      <dsp:spPr>
        <a:xfrm>
          <a:off x="3431732" y="2650698"/>
          <a:ext cx="5492313" cy="13357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pPr>
          <a:r>
            <a:rPr lang="en-GB" sz="2000" kern="1200" dirty="0"/>
            <a:t>Consider the team where you work or have worked…do you have both a leader and a manager or just the one. </a:t>
          </a:r>
        </a:p>
        <a:p>
          <a:pPr marL="0" lvl="0" indent="0" algn="ctr" defTabSz="889000">
            <a:lnSpc>
              <a:spcPct val="90000"/>
            </a:lnSpc>
            <a:spcBef>
              <a:spcPct val="0"/>
            </a:spcBef>
            <a:spcAft>
              <a:spcPct val="35000"/>
            </a:spcAft>
            <a:buNone/>
          </a:pPr>
          <a:r>
            <a:rPr lang="en-GB" sz="2000" kern="1200" dirty="0"/>
            <a:t>Is there conflict? Or compromise?</a:t>
          </a:r>
        </a:p>
        <a:p>
          <a:pPr marL="0" lvl="0" indent="0" algn="ctr" defTabSz="889000">
            <a:lnSpc>
              <a:spcPct val="90000"/>
            </a:lnSpc>
            <a:spcBef>
              <a:spcPct val="0"/>
            </a:spcBef>
            <a:spcAft>
              <a:spcPct val="35000"/>
            </a:spcAft>
            <a:buNone/>
          </a:pPr>
          <a:r>
            <a:rPr lang="en-GB" sz="2000" b="1" kern="1200" dirty="0"/>
            <a:t>Share your experience with the group</a:t>
          </a:r>
          <a:endParaRPr lang="en-US" sz="2000" b="1" kern="1200" dirty="0"/>
        </a:p>
      </dsp:txBody>
      <dsp:txXfrm>
        <a:off x="3431732" y="2650698"/>
        <a:ext cx="5492313" cy="13357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AB0B40-97F5-4964-8A57-8F20965D5DE2}">
      <dsp:nvSpPr>
        <dsp:cNvPr id="0" name=""/>
        <dsp:cNvSpPr/>
      </dsp:nvSpPr>
      <dsp:spPr>
        <a:xfrm>
          <a:off x="0" y="24511"/>
          <a:ext cx="6312179" cy="178366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Many organisations have a management matrix with clear lines of reporting, responsibility &amp; communication. </a:t>
          </a:r>
        </a:p>
        <a:p>
          <a:pPr marL="0" lvl="0" indent="0" algn="l" defTabSz="889000">
            <a:lnSpc>
              <a:spcPct val="90000"/>
            </a:lnSpc>
            <a:spcBef>
              <a:spcPct val="0"/>
            </a:spcBef>
            <a:spcAft>
              <a:spcPct val="35000"/>
            </a:spcAft>
            <a:buNone/>
          </a:pPr>
          <a:r>
            <a:rPr lang="en-GB" sz="2000" b="1" kern="1200" dirty="0"/>
            <a:t>If this isn’t in place is it a risk putting power in the hands of one person?</a:t>
          </a:r>
          <a:endParaRPr lang="en-US" sz="2000" b="1" kern="1200" dirty="0"/>
        </a:p>
      </dsp:txBody>
      <dsp:txXfrm>
        <a:off x="87071" y="111582"/>
        <a:ext cx="6138037" cy="1609522"/>
      </dsp:txXfrm>
    </dsp:sp>
    <dsp:sp modelId="{9E6ED8D8-6BAA-4358-B460-8EC23F9AE1E1}">
      <dsp:nvSpPr>
        <dsp:cNvPr id="0" name=""/>
        <dsp:cNvSpPr/>
      </dsp:nvSpPr>
      <dsp:spPr>
        <a:xfrm>
          <a:off x="0" y="1865776"/>
          <a:ext cx="6312179" cy="1778400"/>
        </a:xfrm>
        <a:prstGeom prst="roundRect">
          <a:avLst/>
        </a:prstGeom>
        <a:solidFill>
          <a:schemeClr val="accent5">
            <a:hueOff val="-1519836"/>
            <a:satOff val="1607"/>
            <a:lumOff val="-2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A manager may not dependant on the organisation for their sense of who they are – they work in, but do not belong to the organisation</a:t>
          </a:r>
          <a:endParaRPr lang="en-US" sz="2000" kern="1200" dirty="0"/>
        </a:p>
      </dsp:txBody>
      <dsp:txXfrm>
        <a:off x="86814" y="1952590"/>
        <a:ext cx="6138551" cy="1604772"/>
      </dsp:txXfrm>
    </dsp:sp>
    <dsp:sp modelId="{02892A82-C9D0-4A74-A9A8-6D45D92D13D7}">
      <dsp:nvSpPr>
        <dsp:cNvPr id="0" name=""/>
        <dsp:cNvSpPr/>
      </dsp:nvSpPr>
      <dsp:spPr>
        <a:xfrm>
          <a:off x="0" y="3701776"/>
          <a:ext cx="6312179" cy="1778400"/>
        </a:xfrm>
        <a:prstGeom prst="roundRect">
          <a:avLst/>
        </a:prstGeom>
        <a:solidFill>
          <a:schemeClr val="accent5">
            <a:hueOff val="-3039673"/>
            <a:satOff val="3213"/>
            <a:lumOff val="-5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‘When times are particularly difficult or uncertain or changing rapidly the clamour for heroic leadership seems to rise, and the behavioural scientists seem to respond by dusting off the Leader as Monster theories yet again.’ (</a:t>
          </a:r>
          <a:r>
            <a:rPr lang="en-GB" sz="2000" kern="1200" dirty="0" err="1"/>
            <a:t>Statt</a:t>
          </a:r>
          <a:r>
            <a:rPr lang="en-GB" sz="2000" kern="1200" dirty="0"/>
            <a:t> 1994 p340) </a:t>
          </a:r>
          <a:endParaRPr lang="en-US" sz="2000" kern="1200" dirty="0"/>
        </a:p>
      </dsp:txBody>
      <dsp:txXfrm>
        <a:off x="86814" y="3788590"/>
        <a:ext cx="6138551" cy="160477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8C1C14-55A5-4A64-B6E6-D94BA470016A}">
      <dsp:nvSpPr>
        <dsp:cNvPr id="0" name=""/>
        <dsp:cNvSpPr/>
      </dsp:nvSpPr>
      <dsp:spPr>
        <a:xfrm>
          <a:off x="0" y="66077"/>
          <a:ext cx="6172199" cy="114864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dirty="0">
              <a:solidFill>
                <a:schemeClr val="tx1"/>
              </a:solidFill>
              <a:latin typeface="+mj-lt"/>
              <a:ea typeface="+mj-ea"/>
              <a:cs typeface="+mj-cs"/>
            </a:rPr>
            <a:t>Management of Trust: </a:t>
          </a:r>
          <a:r>
            <a:rPr lang="en-GB" sz="1700" kern="1200" dirty="0">
              <a:solidFill>
                <a:schemeClr val="tx1"/>
              </a:solidFill>
              <a:latin typeface="+mj-lt"/>
              <a:ea typeface="+mj-ea"/>
              <a:cs typeface="+mj-cs"/>
            </a:rPr>
            <a:t>‘the emotional glue that binds the followers and leaders together’</a:t>
          </a:r>
          <a:endParaRPr lang="en-US" sz="1700" kern="1200" dirty="0">
            <a:solidFill>
              <a:schemeClr val="tx1"/>
            </a:solidFill>
            <a:latin typeface="+mj-lt"/>
            <a:ea typeface="+mj-ea"/>
            <a:cs typeface="+mj-cs"/>
          </a:endParaRPr>
        </a:p>
      </dsp:txBody>
      <dsp:txXfrm>
        <a:off x="56072" y="122149"/>
        <a:ext cx="6060055" cy="1036503"/>
      </dsp:txXfrm>
    </dsp:sp>
    <dsp:sp modelId="{1EED3EE6-3AE9-4D94-85B9-6EE94540DFA6}">
      <dsp:nvSpPr>
        <dsp:cNvPr id="0" name=""/>
        <dsp:cNvSpPr/>
      </dsp:nvSpPr>
      <dsp:spPr>
        <a:xfrm>
          <a:off x="0" y="1263685"/>
          <a:ext cx="6172199" cy="114864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dirty="0">
              <a:solidFill>
                <a:schemeClr val="tx1"/>
              </a:solidFill>
            </a:rPr>
            <a:t>Management of Attention: </a:t>
          </a:r>
          <a:r>
            <a:rPr lang="en-GB" sz="1700" kern="1200" dirty="0">
              <a:solidFill>
                <a:schemeClr val="tx1"/>
              </a:solidFill>
            </a:rPr>
            <a:t>‘…they all had a strong, plausible and compelling vision of where they wanted their companies to go’ ‘the leader provides the important bridge from the present to the future of the organisation’</a:t>
          </a:r>
          <a:endParaRPr lang="en-US" sz="1700" kern="1200" dirty="0">
            <a:solidFill>
              <a:schemeClr val="tx1"/>
            </a:solidFill>
          </a:endParaRPr>
        </a:p>
      </dsp:txBody>
      <dsp:txXfrm>
        <a:off x="56072" y="1319757"/>
        <a:ext cx="6060055" cy="1036503"/>
      </dsp:txXfrm>
    </dsp:sp>
    <dsp:sp modelId="{4DE0784F-4B02-407A-912C-37BB0D62C997}">
      <dsp:nvSpPr>
        <dsp:cNvPr id="0" name=""/>
        <dsp:cNvSpPr/>
      </dsp:nvSpPr>
      <dsp:spPr>
        <a:xfrm>
          <a:off x="0" y="2461292"/>
          <a:ext cx="6172199" cy="114864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dirty="0">
              <a:solidFill>
                <a:schemeClr val="tx1"/>
              </a:solidFill>
            </a:rPr>
            <a:t>Management of Meaning: </a:t>
          </a:r>
          <a:r>
            <a:rPr lang="en-GB" sz="1700" kern="1200" dirty="0">
              <a:solidFill>
                <a:schemeClr val="tx1"/>
              </a:solidFill>
            </a:rPr>
            <a:t>the ability to constantly communicate through the use of analogy, metaphor, vivid illustration</a:t>
          </a:r>
          <a:endParaRPr lang="en-US" sz="1700" kern="1200" dirty="0">
            <a:solidFill>
              <a:schemeClr val="tx1"/>
            </a:solidFill>
          </a:endParaRPr>
        </a:p>
      </dsp:txBody>
      <dsp:txXfrm>
        <a:off x="56072" y="2517364"/>
        <a:ext cx="6060055" cy="1036503"/>
      </dsp:txXfrm>
    </dsp:sp>
    <dsp:sp modelId="{1CB028EE-DB71-4E35-8337-C5D9A3A43459}">
      <dsp:nvSpPr>
        <dsp:cNvPr id="0" name=""/>
        <dsp:cNvSpPr/>
      </dsp:nvSpPr>
      <dsp:spPr>
        <a:xfrm>
          <a:off x="0" y="3658900"/>
          <a:ext cx="6172199" cy="114864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dirty="0">
              <a:solidFill>
                <a:schemeClr val="tx1"/>
              </a:solidFill>
            </a:rPr>
            <a:t>Management of Self: </a:t>
          </a:r>
          <a:r>
            <a:rPr lang="en-GB" sz="1700" kern="1200" dirty="0">
              <a:solidFill>
                <a:schemeClr val="tx1"/>
              </a:solidFill>
            </a:rPr>
            <a:t>‘the learning leader looks forward to failure and mistakes…the worst problem in leadership is basically early success.’</a:t>
          </a:r>
          <a:endParaRPr lang="en-US" sz="1700" kern="1200" dirty="0">
            <a:solidFill>
              <a:schemeClr val="tx1"/>
            </a:solidFill>
          </a:endParaRPr>
        </a:p>
      </dsp:txBody>
      <dsp:txXfrm>
        <a:off x="56072" y="3714972"/>
        <a:ext cx="6060055" cy="10365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BC3D8-6226-4805-8B27-DB4DE1C1BEC5}">
      <dsp:nvSpPr>
        <dsp:cNvPr id="0" name=""/>
        <dsp:cNvSpPr/>
      </dsp:nvSpPr>
      <dsp:spPr>
        <a:xfrm>
          <a:off x="0" y="588302"/>
          <a:ext cx="8439678" cy="8745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The PESTLE analysis</a:t>
          </a:r>
          <a:endParaRPr lang="en-US" sz="2300" kern="1200" dirty="0"/>
        </a:p>
      </dsp:txBody>
      <dsp:txXfrm>
        <a:off x="42693" y="630995"/>
        <a:ext cx="8354292" cy="789189"/>
      </dsp:txXfrm>
    </dsp:sp>
    <dsp:sp modelId="{BD9FEB61-8CF6-4853-AAD0-D10D0C65CEBD}">
      <dsp:nvSpPr>
        <dsp:cNvPr id="0" name=""/>
        <dsp:cNvSpPr/>
      </dsp:nvSpPr>
      <dsp:spPr>
        <a:xfrm>
          <a:off x="0" y="1529117"/>
          <a:ext cx="8439678" cy="8745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Provides an analysis of the wider macro environment of an organisation</a:t>
          </a:r>
          <a:endParaRPr lang="en-US" sz="2300" kern="1200" dirty="0"/>
        </a:p>
      </dsp:txBody>
      <dsp:txXfrm>
        <a:off x="42693" y="1571810"/>
        <a:ext cx="8354292" cy="789189"/>
      </dsp:txXfrm>
    </dsp:sp>
    <dsp:sp modelId="{60BCFFDB-17A5-437C-A193-A4F980558ED9}">
      <dsp:nvSpPr>
        <dsp:cNvPr id="0" name=""/>
        <dsp:cNvSpPr/>
      </dsp:nvSpPr>
      <dsp:spPr>
        <a:xfrm>
          <a:off x="0" y="2469932"/>
          <a:ext cx="8439678" cy="8745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Focus is on key drivers or key developments in the external environment that will impact upon or influence the organisation</a:t>
          </a:r>
          <a:endParaRPr lang="en-US" sz="2300" kern="1200" dirty="0"/>
        </a:p>
      </dsp:txBody>
      <dsp:txXfrm>
        <a:off x="42693" y="2512625"/>
        <a:ext cx="8354292" cy="789189"/>
      </dsp:txXfrm>
    </dsp:sp>
    <dsp:sp modelId="{8C38E563-6255-48FB-8718-34E82398C66C}">
      <dsp:nvSpPr>
        <dsp:cNvPr id="0" name=""/>
        <dsp:cNvSpPr/>
      </dsp:nvSpPr>
      <dsp:spPr>
        <a:xfrm>
          <a:off x="0" y="3410747"/>
          <a:ext cx="8439678" cy="8745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These factors may differ depending upon the nature of the organisation and the sector in which is situated </a:t>
          </a:r>
          <a:endParaRPr lang="en-US" sz="2300" kern="1200" dirty="0"/>
        </a:p>
      </dsp:txBody>
      <dsp:txXfrm>
        <a:off x="42693" y="3453440"/>
        <a:ext cx="8354292" cy="789189"/>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9E520D69-B2A6-4651-85F3-992158983495}" type="datetime1">
              <a:rPr lang="en-GB" smtClean="0"/>
              <a:t>25/11/2023</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6834459-7356-44BF-850D-8B30C4FB3B6B}" type="slidenum">
              <a:rPr lang="en-GB" smtClean="0"/>
              <a:t>‹#›</a:t>
            </a:fld>
            <a:endParaRPr lang="en-GB" dirty="0"/>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10B0BC-5F5A-4563-8D5F-5EBE8705E78B}" type="datetime1">
              <a:rPr lang="en-GB" noProof="0" smtClean="0"/>
              <a:pPr/>
              <a:t>25/11/2023</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A3C37BE-C303-496D-B5CD-85F2937540FC}" type="slidenum">
              <a:rPr lang="en-GB" noProof="0" smtClean="0"/>
              <a:t>‹#›</a:t>
            </a:fld>
            <a:endParaRPr lang="en-GB" noProof="0" dirty="0"/>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
          </p:nvPr>
        </p:nvSpPr>
        <p:spPr/>
        <p:txBody>
          <a:bodyPr/>
          <a:lstStyle/>
          <a:p>
            <a:fld id="{FE10B0BC-5F5A-4563-8D5F-5EBE8705E78B}" type="datetime1">
              <a:rPr lang="en-GB" noProof="0" smtClean="0"/>
              <a:pPr/>
              <a:t>25/11/2023</a:t>
            </a:fld>
            <a:endParaRPr lang="en-GB" noProof="0" dirty="0"/>
          </a:p>
        </p:txBody>
      </p:sp>
      <p:sp>
        <p:nvSpPr>
          <p:cNvPr id="5" name="Slide Number Placeholder 4"/>
          <p:cNvSpPr>
            <a:spLocks noGrp="1"/>
          </p:cNvSpPr>
          <p:nvPr>
            <p:ph type="sldNum" sz="quarter" idx="5"/>
          </p:nvPr>
        </p:nvSpPr>
        <p:spPr/>
        <p:txBody>
          <a:bodyPr/>
          <a:lstStyle/>
          <a:p>
            <a:pPr rtl="0"/>
            <a:fld id="{0A3C37BE-C303-496D-B5CD-85F2937540FC}" type="slidenum">
              <a:rPr lang="en-GB" noProof="0" smtClean="0"/>
              <a:t>1</a:t>
            </a:fld>
            <a:endParaRPr lang="en-GB" noProof="0" dirty="0"/>
          </a:p>
        </p:txBody>
      </p:sp>
    </p:spTree>
    <p:extLst>
      <p:ext uri="{BB962C8B-B14F-4D97-AF65-F5344CB8AC3E}">
        <p14:creationId xmlns:p14="http://schemas.microsoft.com/office/powerpoint/2010/main" val="1579524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
          </p:nvPr>
        </p:nvSpPr>
        <p:spPr/>
        <p:txBody>
          <a:bodyPr/>
          <a:lstStyle/>
          <a:p>
            <a:fld id="{FE10B0BC-5F5A-4563-8D5F-5EBE8705E78B}" type="datetime1">
              <a:rPr lang="en-GB" noProof="0" smtClean="0"/>
              <a:pPr/>
              <a:t>25/11/2023</a:t>
            </a:fld>
            <a:endParaRPr lang="en-GB" noProof="0" dirty="0"/>
          </a:p>
        </p:txBody>
      </p:sp>
      <p:sp>
        <p:nvSpPr>
          <p:cNvPr id="5" name="Slide Number Placeholder 4"/>
          <p:cNvSpPr>
            <a:spLocks noGrp="1"/>
          </p:cNvSpPr>
          <p:nvPr>
            <p:ph type="sldNum" sz="quarter" idx="5"/>
          </p:nvPr>
        </p:nvSpPr>
        <p:spPr/>
        <p:txBody>
          <a:bodyPr/>
          <a:lstStyle/>
          <a:p>
            <a:pPr rtl="0"/>
            <a:fld id="{0A3C37BE-C303-496D-B5CD-85F2937540FC}" type="slidenum">
              <a:rPr lang="en-GB" noProof="0" smtClean="0"/>
              <a:t>2</a:t>
            </a:fld>
            <a:endParaRPr lang="en-GB" noProof="0" dirty="0"/>
          </a:p>
        </p:txBody>
      </p:sp>
    </p:spTree>
    <p:extLst>
      <p:ext uri="{BB962C8B-B14F-4D97-AF65-F5344CB8AC3E}">
        <p14:creationId xmlns:p14="http://schemas.microsoft.com/office/powerpoint/2010/main" val="3699256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
          </p:nvPr>
        </p:nvSpPr>
        <p:spPr/>
        <p:txBody>
          <a:bodyPr/>
          <a:lstStyle/>
          <a:p>
            <a:fld id="{FE10B0BC-5F5A-4563-8D5F-5EBE8705E78B}" type="datetime1">
              <a:rPr lang="en-GB" noProof="0" smtClean="0"/>
              <a:pPr/>
              <a:t>25/11/2023</a:t>
            </a:fld>
            <a:endParaRPr lang="en-GB" noProof="0" dirty="0"/>
          </a:p>
        </p:txBody>
      </p:sp>
      <p:sp>
        <p:nvSpPr>
          <p:cNvPr id="5" name="Slide Number Placeholder 4"/>
          <p:cNvSpPr>
            <a:spLocks noGrp="1"/>
          </p:cNvSpPr>
          <p:nvPr>
            <p:ph type="sldNum" sz="quarter" idx="5"/>
          </p:nvPr>
        </p:nvSpPr>
        <p:spPr/>
        <p:txBody>
          <a:bodyPr/>
          <a:lstStyle/>
          <a:p>
            <a:pPr rtl="0"/>
            <a:fld id="{0A3C37BE-C303-496D-B5CD-85F2937540FC}" type="slidenum">
              <a:rPr lang="en-GB" noProof="0" smtClean="0"/>
              <a:t>3</a:t>
            </a:fld>
            <a:endParaRPr lang="en-GB" noProof="0" dirty="0"/>
          </a:p>
        </p:txBody>
      </p:sp>
    </p:spTree>
    <p:extLst>
      <p:ext uri="{BB962C8B-B14F-4D97-AF65-F5344CB8AC3E}">
        <p14:creationId xmlns:p14="http://schemas.microsoft.com/office/powerpoint/2010/main" val="6849038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pPr>
            <a:endParaRPr lang="en-US" sz="1200" dirty="0">
              <a:solidFill>
                <a:srgbClr val="000000"/>
              </a:solidFill>
            </a:endParaRPr>
          </a:p>
          <a:p>
            <a:pPr>
              <a:lnSpc>
                <a:spcPct val="90000"/>
              </a:lnSpc>
            </a:pPr>
            <a:r>
              <a:rPr lang="en-US" sz="1200" dirty="0">
                <a:solidFill>
                  <a:srgbClr val="000000"/>
                </a:solidFill>
              </a:rPr>
              <a:t>Key issues facing YW Managers and Leaders</a:t>
            </a:r>
          </a:p>
          <a:p>
            <a:pPr>
              <a:lnSpc>
                <a:spcPct val="90000"/>
              </a:lnSpc>
            </a:pPr>
            <a:r>
              <a:rPr lang="en-US" sz="1200" dirty="0">
                <a:solidFill>
                  <a:srgbClr val="000000"/>
                </a:solidFill>
              </a:rPr>
              <a:t>Policy context</a:t>
            </a:r>
          </a:p>
          <a:p>
            <a:pPr>
              <a:lnSpc>
                <a:spcPct val="90000"/>
              </a:lnSpc>
            </a:pPr>
            <a:r>
              <a:rPr lang="en-US" sz="1200" dirty="0">
                <a:solidFill>
                  <a:srgbClr val="000000"/>
                </a:solidFill>
              </a:rPr>
              <a:t>Complex issues facing young people </a:t>
            </a:r>
          </a:p>
          <a:p>
            <a:pPr>
              <a:lnSpc>
                <a:spcPct val="90000"/>
              </a:lnSpc>
            </a:pPr>
            <a:r>
              <a:rPr lang="en-US" sz="1200" dirty="0">
                <a:solidFill>
                  <a:srgbClr val="000000"/>
                </a:solidFill>
              </a:rPr>
              <a:t>Contextual safeguarding of young people</a:t>
            </a:r>
          </a:p>
          <a:p>
            <a:pPr>
              <a:lnSpc>
                <a:spcPct val="90000"/>
              </a:lnSpc>
            </a:pPr>
            <a:r>
              <a:rPr lang="en-US" sz="1200" dirty="0">
                <a:solidFill>
                  <a:srgbClr val="000000"/>
                </a:solidFill>
              </a:rPr>
              <a:t>Inter and multi-agency working/Teams</a:t>
            </a:r>
          </a:p>
          <a:p>
            <a:pPr>
              <a:lnSpc>
                <a:spcPct val="90000"/>
              </a:lnSpc>
            </a:pPr>
            <a:r>
              <a:rPr lang="en-US" sz="1200" dirty="0">
                <a:solidFill>
                  <a:srgbClr val="000000"/>
                </a:solidFill>
              </a:rPr>
              <a:t>Covid-19</a:t>
            </a:r>
          </a:p>
          <a:p>
            <a:pPr>
              <a:lnSpc>
                <a:spcPct val="90000"/>
              </a:lnSpc>
            </a:pPr>
            <a:r>
              <a:rPr lang="en-US" sz="1200" dirty="0">
                <a:solidFill>
                  <a:srgbClr val="000000"/>
                </a:solidFill>
              </a:rPr>
              <a:t>Digital Youth Work</a:t>
            </a:r>
          </a:p>
          <a:p>
            <a:pPr>
              <a:lnSpc>
                <a:spcPct val="90000"/>
              </a:lnSpc>
            </a:pPr>
            <a:r>
              <a:rPr lang="en-US" sz="1200" dirty="0">
                <a:solidFill>
                  <a:srgbClr val="000000"/>
                </a:solidFill>
              </a:rPr>
              <a:t>Skills required to meet current practice</a:t>
            </a:r>
          </a:p>
          <a:p>
            <a:pPr>
              <a:lnSpc>
                <a:spcPct val="90000"/>
              </a:lnSpc>
            </a:pPr>
            <a:r>
              <a:rPr lang="en-US" sz="1200" dirty="0">
                <a:solidFill>
                  <a:srgbClr val="000000"/>
                </a:solidFill>
              </a:rPr>
              <a:t>Funding requirements</a:t>
            </a:r>
          </a:p>
          <a:p>
            <a:pPr>
              <a:lnSpc>
                <a:spcPct val="90000"/>
              </a:lnSpc>
            </a:pPr>
            <a:r>
              <a:rPr lang="en-US" sz="1200" dirty="0">
                <a:solidFill>
                  <a:srgbClr val="000000"/>
                </a:solidFill>
              </a:rPr>
              <a:t>Lack of funding</a:t>
            </a:r>
          </a:p>
          <a:p>
            <a:endParaRPr lang="en-US" dirty="0"/>
          </a:p>
          <a:p>
            <a:r>
              <a:rPr lang="en-US" dirty="0"/>
              <a:t>Why should supervision be a key aspect of YW Practice</a:t>
            </a:r>
          </a:p>
          <a:p>
            <a:pPr marL="0" indent="0">
              <a:buNone/>
            </a:pPr>
            <a:r>
              <a:rPr lang="en-US" sz="1200" dirty="0">
                <a:solidFill>
                  <a:srgbClr val="FEFFFF"/>
                </a:solidFill>
              </a:rPr>
              <a:t>Professional roles and responsibilities of Youth and Community Workers – Delivering Good Youth Work</a:t>
            </a:r>
          </a:p>
          <a:p>
            <a:pPr marL="0" indent="0">
              <a:buNone/>
            </a:pPr>
            <a:r>
              <a:rPr lang="en-US" sz="1200" dirty="0">
                <a:solidFill>
                  <a:srgbClr val="FEFFFF"/>
                </a:solidFill>
              </a:rPr>
              <a:t>Meet organizational requirements</a:t>
            </a:r>
          </a:p>
          <a:p>
            <a:pPr marL="0" indent="0">
              <a:buNone/>
            </a:pPr>
            <a:r>
              <a:rPr lang="en-US" sz="1200" dirty="0">
                <a:solidFill>
                  <a:srgbClr val="FEFFFF"/>
                </a:solidFill>
              </a:rPr>
              <a:t>Safeguarding Young People</a:t>
            </a:r>
          </a:p>
          <a:p>
            <a:pPr marL="0" indent="0">
              <a:buNone/>
            </a:pPr>
            <a:r>
              <a:rPr lang="en-US" sz="1200" dirty="0">
                <a:solidFill>
                  <a:srgbClr val="FEFFFF"/>
                </a:solidFill>
              </a:rPr>
              <a:t>Meet the requirements of the National Occupational Standards (SDS, 2019)</a:t>
            </a:r>
          </a:p>
          <a:p>
            <a:pPr marL="0" indent="0">
              <a:buNone/>
            </a:pPr>
            <a:r>
              <a:rPr lang="en-US" sz="1200" dirty="0">
                <a:solidFill>
                  <a:srgbClr val="FEFFFF"/>
                </a:solidFill>
              </a:rPr>
              <a:t>Registration with the Education Workforce Council </a:t>
            </a:r>
          </a:p>
          <a:p>
            <a:pPr marL="0" indent="0">
              <a:buNone/>
            </a:pPr>
            <a:r>
              <a:rPr lang="en-US" sz="1200" dirty="0">
                <a:solidFill>
                  <a:srgbClr val="FEFFFF"/>
                </a:solidFill>
              </a:rPr>
              <a:t>Meeting Welsh Government Policy requirements</a:t>
            </a:r>
          </a:p>
          <a:p>
            <a:pPr marL="0" indent="0">
              <a:buNone/>
            </a:pPr>
            <a:r>
              <a:rPr lang="en-US" sz="1200" dirty="0">
                <a:solidFill>
                  <a:srgbClr val="FEFFFF"/>
                </a:solidFill>
              </a:rPr>
              <a:t>Retention in Youth Work roles is a challenge</a:t>
            </a:r>
          </a:p>
          <a:p>
            <a:endParaRPr lang="en-US" dirty="0"/>
          </a:p>
        </p:txBody>
      </p:sp>
      <p:sp>
        <p:nvSpPr>
          <p:cNvPr id="4" name="Slide Number Placeholder 3"/>
          <p:cNvSpPr>
            <a:spLocks noGrp="1"/>
          </p:cNvSpPr>
          <p:nvPr>
            <p:ph type="sldNum" sz="quarter" idx="5"/>
          </p:nvPr>
        </p:nvSpPr>
        <p:spPr/>
        <p:txBody>
          <a:bodyPr/>
          <a:lstStyle/>
          <a:p>
            <a:fld id="{C1E31452-6996-4790-97FD-722805499F29}" type="slidenum">
              <a:rPr lang="en-US" smtClean="0"/>
              <a:t>4</a:t>
            </a:fld>
            <a:endParaRPr lang="en-US"/>
          </a:p>
        </p:txBody>
      </p:sp>
    </p:spTree>
    <p:extLst>
      <p:ext uri="{BB962C8B-B14F-4D97-AF65-F5344CB8AC3E}">
        <p14:creationId xmlns:p14="http://schemas.microsoft.com/office/powerpoint/2010/main" val="25761269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0C5CC655-44A3-472A-9747-8F3F55D047E1}" type="slidenum">
              <a:rPr lang="en-GB"/>
              <a:pPr/>
              <a:t>8</a:t>
            </a:fld>
            <a:endParaRPr lang="en-GB"/>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E5CEB223-88A2-42F9-A2D2-F46464E1ECA5}" type="slidenum">
              <a:rPr lang="en-GB"/>
              <a:pPr/>
              <a:t>10</a:t>
            </a:fld>
            <a:endParaRPr lang="en-GB"/>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r>
              <a:rPr lang="en-GB" b="1" dirty="0"/>
              <a:t>Subordinate As A Leader</a:t>
            </a:r>
          </a:p>
          <a:p>
            <a:pPr eaLnBrk="1" hangingPunct="1"/>
            <a:r>
              <a:rPr lang="en-GB" dirty="0"/>
              <a:t>Often with small groups, it is not the manager who emerges as the leader. In many cases it is a subordinate member with specific talents who leads the group in a certain direction. </a:t>
            </a:r>
            <a:r>
              <a:rPr lang="en-GB" i="1" dirty="0"/>
              <a:t>"Leaders must let vision, strategies, goals, and values be the guide-post for action and behaviour rather than attempting to control others." </a:t>
            </a:r>
            <a:r>
              <a:rPr lang="en-GB" dirty="0"/>
              <a:t>[5]</a:t>
            </a:r>
          </a:p>
          <a:p>
            <a:pPr eaLnBrk="1" hangingPunct="1"/>
            <a:r>
              <a:rPr lang="en-GB" dirty="0"/>
              <a:t>When a natural leader emerges in a group containing a manager, conflict may arise if they have different views. When a manager sees the group looking towards someone else for leadership he may feel his authority is being questioned. </a:t>
            </a:r>
          </a:p>
          <a:p>
            <a:pPr eaLnBrk="1" hangingPunct="1"/>
            <a:r>
              <a:rPr lang="en-GB" b="1" dirty="0"/>
              <a:t>Loyalty</a:t>
            </a:r>
          </a:p>
          <a:p>
            <a:pPr eaLnBrk="1" hangingPunct="1"/>
            <a:r>
              <a:rPr lang="en-GB" dirty="0"/>
              <a:t>Groups are often more loyal to a leader than a manager. This loyalty is created by the leader taking responsibility in areas such as:</a:t>
            </a:r>
          </a:p>
          <a:p>
            <a:pPr eaLnBrk="1" hangingPunct="1"/>
            <a:r>
              <a:rPr lang="en-GB" dirty="0"/>
              <a:t>Taking the blame when things go wrong. </a:t>
            </a:r>
          </a:p>
          <a:p>
            <a:pPr eaLnBrk="1" hangingPunct="1"/>
            <a:r>
              <a:rPr lang="en-GB" dirty="0"/>
              <a:t>Celebrating group achievements, even minor ones. </a:t>
            </a:r>
          </a:p>
          <a:p>
            <a:pPr eaLnBrk="1" hangingPunct="1"/>
            <a:r>
              <a:rPr lang="en-GB" dirty="0"/>
              <a:t>Giving credit where it is due. </a:t>
            </a:r>
          </a:p>
          <a:p>
            <a:pPr eaLnBrk="1" hangingPunct="1"/>
            <a:r>
              <a:rPr lang="en-GB" i="1" dirty="0"/>
              <a:t>"The leader must take a point of highlighting the successes within a team, using charts or graphs, with little presentations and fun ideas"</a:t>
            </a:r>
            <a:r>
              <a:rPr lang="en-GB" dirty="0"/>
              <a:t> [6]</a:t>
            </a:r>
            <a:endParaRPr lang="en-GB" i="1" dirty="0"/>
          </a:p>
          <a:p>
            <a:pPr eaLnBrk="1" hangingPunct="1"/>
            <a:r>
              <a:rPr lang="en-GB" i="1" dirty="0"/>
              <a:t>"Leaders are observant and sensitive people. They know their team and develop mutual confidence within it."</a:t>
            </a:r>
            <a:r>
              <a:rPr lang="en-GB" dirty="0"/>
              <a:t> [7]</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0F738B98-927E-4BD0-83B7-FE22791B5D32}" type="slidenum">
              <a:rPr lang="en-GB"/>
              <a:pPr/>
              <a:t>11</a:t>
            </a:fld>
            <a:endParaRPr lang="en-GB"/>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r>
              <a:rPr lang="en-GB" i="1" dirty="0"/>
              <a:t>"Leaders stand out by being different. They question assumption and are suspicious of tradition. They seek out the truth and make decisions based on fact, not prejudice. They have a preference for innovation."</a:t>
            </a:r>
            <a:r>
              <a:rPr lang="en-GB" dirty="0"/>
              <a:t> [4]</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6B99EB4B-0AA8-4376-BBEB-9C0C24B8EFCD}" type="slidenum">
              <a:rPr lang="en-GB"/>
              <a:pPr/>
              <a:t>12</a:t>
            </a:fld>
            <a:endParaRPr lang="en-GB"/>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949B6185-2E11-490F-99CD-8F93BD11255E}" type="slidenum">
              <a:rPr lang="en-GB"/>
              <a:pPr/>
              <a:t>13</a:t>
            </a:fld>
            <a:endParaRPr lang="en-GB"/>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r>
              <a:rPr lang="en-US" dirty="0"/>
              <a:t>Henri </a:t>
            </a:r>
            <a:r>
              <a:rPr lang="en-US" dirty="0" err="1"/>
              <a:t>Fayol</a:t>
            </a:r>
            <a:r>
              <a:rPr lang="en-US" dirty="0"/>
              <a:t> (1841-1925) French industrialist &amp; theorist. Young mining engineer, worked for the same company all his life. Managing director at 47 and retiring on 77th birthday.</a:t>
            </a:r>
          </a:p>
          <a:p>
            <a:pPr eaLnBrk="1" hangingPunct="1"/>
            <a:r>
              <a:rPr lang="en-US" dirty="0"/>
              <a:t>14 principles of management </a:t>
            </a:r>
            <a:r>
              <a:rPr lang="en-US" dirty="0" err="1"/>
              <a:t>e.g</a:t>
            </a:r>
            <a:r>
              <a:rPr lang="en-US" dirty="0"/>
              <a:t> division of work, authority, discipline, unity of command, unity of direction, remuneration, order, stability of tenure of </a:t>
            </a:r>
            <a:r>
              <a:rPr lang="en-US" dirty="0" err="1"/>
              <a:t>personel</a:t>
            </a:r>
            <a:r>
              <a:rPr lang="en-US" dirty="0"/>
              <a:t>, esprit de corps- harmony</a:t>
            </a:r>
          </a:p>
          <a:p>
            <a:pPr eaLnBrk="1" hangingPunct="1"/>
            <a:endParaRPr lang="en-US" dirty="0"/>
          </a:p>
          <a:p>
            <a:pPr eaLnBrk="1" hangingPunct="1"/>
            <a:r>
              <a:rPr lang="en-US" dirty="0" err="1"/>
              <a:t>kelly-heidenthall</a:t>
            </a:r>
            <a:r>
              <a:rPr lang="en-US" dirty="0"/>
              <a:t>, </a:t>
            </a:r>
            <a:r>
              <a:rPr lang="en-US" dirty="0" err="1"/>
              <a:t>american</a:t>
            </a:r>
            <a:r>
              <a:rPr lang="en-US" dirty="0"/>
              <a:t> nurse for the last 40 years has been working in universities and </a:t>
            </a:r>
            <a:r>
              <a:rPr lang="en-US" dirty="0" err="1"/>
              <a:t>parttime</a:t>
            </a:r>
            <a:r>
              <a:rPr lang="en-US" dirty="0"/>
              <a:t> </a:t>
            </a:r>
            <a:r>
              <a:rPr lang="en-US" dirty="0" err="1"/>
              <a:t>practitoner</a:t>
            </a:r>
            <a:r>
              <a:rPr lang="en-US" dirty="0"/>
              <a:t> in A&amp;E</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D72E9376-4727-4FB8-AB9D-38AA35941316}" type="slidenum">
              <a:rPr lang="en-GB"/>
              <a:pPr/>
              <a:t>14</a:t>
            </a:fld>
            <a:endParaRPr lang="en-GB"/>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21CD16D1-CFD3-4E6B-A47E-38E4C3A8EF06}" type="slidenum">
              <a:rPr lang="en-GB"/>
              <a:pPr/>
              <a:t>17</a:t>
            </a:fld>
            <a:endParaRPr lang="en-GB"/>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6FDB75A1-F302-4B17-B318-B2A99081A790}" type="slidenum">
              <a:rPr lang="en-GB"/>
              <a:pPr/>
              <a:t>32</a:t>
            </a:fld>
            <a:endParaRPr lang="en-GB"/>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US" dirty="0"/>
              <a:t>It can happen at any level of the organisation</a:t>
            </a:r>
          </a:p>
          <a:p>
            <a:pPr eaLnBrk="1" hangingPunct="1"/>
            <a:r>
              <a:rPr lang="en-US" dirty="0"/>
              <a:t>is about innovation and change</a:t>
            </a:r>
          </a:p>
          <a:p>
            <a:pPr eaLnBrk="1" hangingPunct="1"/>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7115830D-8656-45D1-8B38-3D51A92E8643}" type="slidenum">
              <a:rPr lang="en-GB"/>
              <a:pPr/>
              <a:t>36</a:t>
            </a:fld>
            <a:endParaRPr lang="en-GB"/>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25/11/2023</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44013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25/11/2023</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01131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B903B507-B5A5-4EB8-9ED0-F32979F097C2}" type="datetimeFigureOut">
              <a:rPr lang="en-GB" smtClean="0"/>
              <a:t>25/11/2023</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779825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25/11/2023</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684372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B903B507-B5A5-4EB8-9ED0-F32979F097C2}" type="datetimeFigureOut">
              <a:rPr lang="en-GB" smtClean="0"/>
              <a:t>25/11/2023</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51740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B903B507-B5A5-4EB8-9ED0-F32979F097C2}" type="datetimeFigureOut">
              <a:rPr lang="en-GB" smtClean="0"/>
              <a:t>25/11/2023</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741841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903B507-B5A5-4EB8-9ED0-F32979F097C2}" type="datetimeFigureOut">
              <a:rPr lang="en-GB" smtClean="0"/>
              <a:t>25/11/2023</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062462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B903B507-B5A5-4EB8-9ED0-F32979F097C2}" type="datetimeFigureOut">
              <a:rPr lang="en-GB" smtClean="0"/>
              <a:t>25/11/2023</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077930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B903B507-B5A5-4EB8-9ED0-F32979F097C2}" type="datetimeFigureOut">
              <a:rPr lang="en-GB" smtClean="0"/>
              <a:t>25/11/2023</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047484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B903B507-B5A5-4EB8-9ED0-F32979F097C2}" type="datetimeFigureOut">
              <a:rPr lang="en-GB" smtClean="0"/>
              <a:t>25/11/2023</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52430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B903B507-B5A5-4EB8-9ED0-F32979F097C2}" type="datetimeFigureOut">
              <a:rPr lang="en-GB" smtClean="0"/>
              <a:t>25/11/2023</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840272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25/11/2023</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3"/>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268635853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hyperlink" Target="https://www.biografiacortade.com/rosa-park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jpeg"/><Relationship Id="rId11" Type="http://schemas.openxmlformats.org/officeDocument/2006/relationships/image" Target="../media/image12.jpeg"/><Relationship Id="rId5" Type="http://schemas.openxmlformats.org/officeDocument/2006/relationships/image" Target="../media/image7.jpeg"/><Relationship Id="rId10" Type="http://schemas.openxmlformats.org/officeDocument/2006/relationships/hyperlink" Target="https://www.flickr.com/photos/nationalassemblyforwales/28092337651" TargetMode="External"/><Relationship Id="rId4" Type="http://schemas.openxmlformats.org/officeDocument/2006/relationships/image" Target="../media/image6.jpeg"/><Relationship Id="rId9"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flickr.com/photos/saulalbert/50162485243/" TargetMode="External"/><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cid:E0237E42-CB8E-406D-80DD-B850B32CEB57-L0-001" TargetMode="External"/><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hyperlink" Target="https://foto.wuestenigel.com/human-hand-writing-thanks-on-whiteboard/"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pixabay.com/en/leader-leadership-manager-team-2206099/" TargetMode="External"/><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cid:2599561B-F2E0-4012-911B-5641AF193066-L0-001" TargetMode="External"/><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hyperlink" Target="http://downloads.bbc.co.uk/worldservice/learningenglish/handy/bennis.pdf#:~:text=By%20the%20management%20of%20meaning%20Bennis%20means%20an,of%20his%20weaknesses%20as%20well%20as%20his%20strengths." TargetMode="External"/><Relationship Id="rId1" Type="http://schemas.openxmlformats.org/officeDocument/2006/relationships/slideLayout" Target="../slideLayouts/slideLayout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2.xml"/><Relationship Id="rId1" Type="http://schemas.openxmlformats.org/officeDocument/2006/relationships/video" Target="https://www.youtube.com/embed/OgDlJlIXuq0"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3" Type="http://schemas.openxmlformats.org/officeDocument/2006/relationships/hyperlink" Target="https://www.flickr.com/photos/jonnygoldstein/8161551606" TargetMode="External"/><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hyperlink" Target="https://pressbooks.senecacollege.ca/introbusinessbam101/chapter/__unknown__-3/" TargetMode="External"/><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8.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7.xml.rels><?xml version="1.0" encoding="UTF-8" standalone="yes"?>
<Relationships xmlns="http://schemas.openxmlformats.org/package/2006/relationships"><Relationship Id="rId3" Type="http://schemas.openxmlformats.org/officeDocument/2006/relationships/hyperlink" Target="https://www.picpedia.org/highway-signs/p/political.html" TargetMode="External"/><Relationship Id="rId2" Type="http://schemas.openxmlformats.org/officeDocument/2006/relationships/image" Target="../media/image39.jpeg"/><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3" Type="http://schemas.openxmlformats.org/officeDocument/2006/relationships/hyperlink" Target="https://www.publicdomainpictures.net/en/view-image.php?image=246313&amp;picture=finance-finance-and-economy" TargetMode="External"/><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s://statswales.gov.wales/Catalogue/Community-Safety-and-Social-Inclusion/Welsh-Index-of-Multiple-Deprivation#:~:text=The%20Welsh%20Index%20of%20Multiple%20Deprivation%20%28WIMD%29%20is,from%201%20%28most%20deprived%29%20to%201%2C909%20%28least%20deprived%29." TargetMode="Externa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hyperlink" Target="https://www.picpedia.org/highway-signs/t/technological.html" TargetMode="External"/><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hyperlink" Target="https://pixabay.com/en/rules-word-cloud-word-cloud-agency-1339917/" TargetMode="External"/><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hyperlink" Target="https://www.rawpixel.com/search/globe" TargetMode="External"/><Relationship Id="rId2" Type="http://schemas.openxmlformats.org/officeDocument/2006/relationships/image" Target="../media/image44.1"/><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hyperlink" Target="http://www.ewc.wales/site/index.php/e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E59593F-14D6-4BB1-9966-A24F9074AD43}"/>
              </a:ext>
            </a:extLst>
          </p:cNvPr>
          <p:cNvPicPr>
            <a:picLocks noChangeAspect="1"/>
          </p:cNvPicPr>
          <p:nvPr/>
        </p:nvPicPr>
        <p:blipFill rotWithShape="1">
          <a:blip r:embed="rId3">
            <a:duotone>
              <a:prstClr val="black"/>
              <a:schemeClr val="bg1">
                <a:tint val="45000"/>
                <a:satMod val="400000"/>
              </a:schemeClr>
            </a:duotone>
            <a:alphaModFix amt="10000"/>
          </a:blip>
          <a:srcRect t="15730"/>
          <a:stretch/>
        </p:blipFill>
        <p:spPr>
          <a:xfrm>
            <a:off x="20" y="-1"/>
            <a:ext cx="12191980" cy="6858000"/>
          </a:xfrm>
          <a:prstGeom prst="rect">
            <a:avLst/>
          </a:prstGeom>
        </p:spPr>
      </p:pic>
      <p:sp>
        <p:nvSpPr>
          <p:cNvPr id="2" name="Title 1"/>
          <p:cNvSpPr>
            <a:spLocks noGrp="1"/>
          </p:cNvSpPr>
          <p:nvPr>
            <p:ph type="ctrTitle"/>
          </p:nvPr>
        </p:nvSpPr>
        <p:spPr>
          <a:xfrm>
            <a:off x="732568" y="1169982"/>
            <a:ext cx="10530318" cy="2736390"/>
          </a:xfrm>
        </p:spPr>
        <p:txBody>
          <a:bodyPr anchor="b">
            <a:normAutofit/>
          </a:bodyPr>
          <a:lstStyle/>
          <a:p>
            <a:pPr algn="l"/>
            <a:r>
              <a:rPr lang="en-GB" sz="4400" b="1" dirty="0">
                <a:solidFill>
                  <a:schemeClr val="tx2"/>
                </a:solidFill>
              </a:rPr>
              <a:t>Supervision, Leadership and Management for Professionals:</a:t>
            </a:r>
            <a:br>
              <a:rPr lang="en-GB" sz="4400" b="1" dirty="0">
                <a:solidFill>
                  <a:schemeClr val="tx2"/>
                </a:solidFill>
              </a:rPr>
            </a:br>
            <a:r>
              <a:rPr lang="en-GB" sz="4400" dirty="0">
                <a:solidFill>
                  <a:schemeClr val="tx2"/>
                </a:solidFill>
              </a:rPr>
              <a:t>ECYW7003</a:t>
            </a:r>
            <a:br>
              <a:rPr lang="en-GB" sz="4400" b="1" dirty="0">
                <a:solidFill>
                  <a:schemeClr val="tx2"/>
                </a:solidFill>
              </a:rPr>
            </a:br>
            <a:endParaRPr lang="en-US" sz="4400" b="1" dirty="0">
              <a:solidFill>
                <a:schemeClr val="tx2"/>
              </a:solidFill>
            </a:endParaRPr>
          </a:p>
        </p:txBody>
      </p:sp>
      <p:sp>
        <p:nvSpPr>
          <p:cNvPr id="3" name="Subtitle 2"/>
          <p:cNvSpPr>
            <a:spLocks noGrp="1"/>
          </p:cNvSpPr>
          <p:nvPr>
            <p:ph type="subTitle" idx="1"/>
          </p:nvPr>
        </p:nvSpPr>
        <p:spPr>
          <a:xfrm>
            <a:off x="732567" y="4067745"/>
            <a:ext cx="10530318" cy="1949813"/>
          </a:xfrm>
        </p:spPr>
        <p:txBody>
          <a:bodyPr anchor="t">
            <a:normAutofit/>
          </a:bodyPr>
          <a:lstStyle/>
          <a:p>
            <a:pPr algn="l"/>
            <a:br>
              <a:rPr lang="en-GB" sz="2200" dirty="0">
                <a:solidFill>
                  <a:schemeClr val="tx2"/>
                </a:solidFill>
              </a:rPr>
            </a:br>
            <a:r>
              <a:rPr lang="en-GB" sz="2200" dirty="0">
                <a:solidFill>
                  <a:schemeClr val="tx2"/>
                </a:solidFill>
              </a:rPr>
              <a:t>28</a:t>
            </a:r>
            <a:r>
              <a:rPr lang="en-GB" sz="2200" baseline="30000" dirty="0">
                <a:solidFill>
                  <a:schemeClr val="tx2"/>
                </a:solidFill>
              </a:rPr>
              <a:t>th</a:t>
            </a:r>
            <a:r>
              <a:rPr lang="en-GB" sz="2200" dirty="0">
                <a:solidFill>
                  <a:schemeClr val="tx2"/>
                </a:solidFill>
              </a:rPr>
              <a:t> November 2023</a:t>
            </a:r>
          </a:p>
          <a:p>
            <a:pPr algn="l"/>
            <a:r>
              <a:rPr lang="en-GB" sz="2200" dirty="0">
                <a:solidFill>
                  <a:schemeClr val="tx2"/>
                </a:solidFill>
              </a:rPr>
              <a:t>Heidi Holland</a:t>
            </a:r>
          </a:p>
        </p:txBody>
      </p:sp>
    </p:spTree>
    <p:extLst>
      <p:ext uri="{BB962C8B-B14F-4D97-AF65-F5344CB8AC3E}">
        <p14:creationId xmlns:p14="http://schemas.microsoft.com/office/powerpoint/2010/main" val="2851793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32568" y="1169982"/>
            <a:ext cx="10530318" cy="2736390"/>
          </a:xfrm>
        </p:spPr>
        <p:txBody>
          <a:bodyPr anchor="b">
            <a:normAutofit/>
          </a:bodyPr>
          <a:lstStyle/>
          <a:p>
            <a:pPr algn="l"/>
            <a:br>
              <a:rPr lang="en-GB" sz="4400" b="1" dirty="0">
                <a:solidFill>
                  <a:schemeClr val="tx2"/>
                </a:solidFill>
              </a:rPr>
            </a:br>
            <a:endParaRPr lang="en-US" sz="4400" b="1" dirty="0">
              <a:solidFill>
                <a:schemeClr val="tx2"/>
              </a:solidFill>
            </a:endParaRPr>
          </a:p>
        </p:txBody>
      </p:sp>
      <p:sp>
        <p:nvSpPr>
          <p:cNvPr id="7" name="TextBox 6">
            <a:extLst>
              <a:ext uri="{FF2B5EF4-FFF2-40B4-BE49-F238E27FC236}">
                <a16:creationId xmlns:a16="http://schemas.microsoft.com/office/drawing/2014/main" id="{BE97532C-82BC-191D-7C85-3A5FBBC01AA4}"/>
              </a:ext>
            </a:extLst>
          </p:cNvPr>
          <p:cNvSpPr txBox="1"/>
          <p:nvPr/>
        </p:nvSpPr>
        <p:spPr>
          <a:xfrm>
            <a:off x="397933" y="1982804"/>
            <a:ext cx="11046505" cy="3998504"/>
          </a:xfrm>
          <a:prstGeom prst="rect">
            <a:avLst/>
          </a:prstGeom>
        </p:spPr>
        <p:txBody>
          <a:bodyPr vert="horz" lIns="91440" tIns="45720" rIns="91440" bIns="45720" rtlCol="0" anchor="t">
            <a:normAutofit/>
          </a:bodyPr>
          <a:lstStyle/>
          <a:p>
            <a:pPr marL="28575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1700" b="0" i="0" u="none" strike="noStrike" cap="none" spc="0" normalizeH="0" baseline="0" noProof="0" dirty="0">
                <a:ln>
                  <a:noFill/>
                </a:ln>
                <a:effectLst/>
                <a:uLnTx/>
                <a:uFillTx/>
              </a:rPr>
              <a:t>To provide students with appropriate skills, values &amp; knowledge of supervising &amp; supporting individuals undertaking professional practice placements</a:t>
            </a:r>
          </a:p>
          <a:p>
            <a:pPr marL="285750"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1700" b="0" i="0" u="none" strike="noStrike" cap="none" spc="0" normalizeH="0" baseline="0" noProof="0" dirty="0">
              <a:ln>
                <a:noFill/>
              </a:ln>
              <a:effectLst/>
              <a:uLnTx/>
              <a:uFillTx/>
            </a:endParaRPr>
          </a:p>
          <a:p>
            <a:pPr marL="28575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1700" b="0" i="0" u="none" strike="noStrike" cap="none" spc="0" normalizeH="0" baseline="0" noProof="0" dirty="0">
                <a:ln>
                  <a:noFill/>
                </a:ln>
                <a:effectLst/>
                <a:uLnTx/>
                <a:uFillTx/>
              </a:rPr>
              <a:t>To equip students with the in-depth skills, knowledge &amp; understanding to develop approaches to leadership, management &amp; project development</a:t>
            </a:r>
          </a:p>
        </p:txBody>
      </p:sp>
      <p:sp>
        <p:nvSpPr>
          <p:cNvPr id="8" name="Title 1">
            <a:extLst>
              <a:ext uri="{FF2B5EF4-FFF2-40B4-BE49-F238E27FC236}">
                <a16:creationId xmlns:a16="http://schemas.microsoft.com/office/drawing/2014/main" id="{5342AAA6-7CD5-3063-F874-4F23B5978E51}"/>
              </a:ext>
            </a:extLst>
          </p:cNvPr>
          <p:cNvSpPr txBox="1">
            <a:spLocks/>
          </p:cNvSpPr>
          <p:nvPr/>
        </p:nvSpPr>
        <p:spPr>
          <a:xfrm>
            <a:off x="551017" y="417669"/>
            <a:ext cx="10864000" cy="161620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br>
              <a:rPr lang="en-US" sz="3200" dirty="0"/>
            </a:br>
            <a:r>
              <a:rPr lang="en-US" sz="3200" b="1" dirty="0"/>
              <a:t>Module aims</a:t>
            </a:r>
            <a:br>
              <a:rPr lang="en-US" sz="3200" b="1" dirty="0"/>
            </a:br>
            <a:endParaRPr lang="en-US" sz="3200" dirty="0"/>
          </a:p>
        </p:txBody>
      </p:sp>
    </p:spTree>
    <p:extLst>
      <p:ext uri="{BB962C8B-B14F-4D97-AF65-F5344CB8AC3E}">
        <p14:creationId xmlns:p14="http://schemas.microsoft.com/office/powerpoint/2010/main" val="3530917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32568" y="1169982"/>
            <a:ext cx="10530318" cy="2736390"/>
          </a:xfrm>
        </p:spPr>
        <p:txBody>
          <a:bodyPr anchor="b">
            <a:normAutofit/>
          </a:bodyPr>
          <a:lstStyle/>
          <a:p>
            <a:pPr algn="l"/>
            <a:br>
              <a:rPr lang="en-GB" sz="4400" b="1" dirty="0">
                <a:solidFill>
                  <a:schemeClr val="tx2"/>
                </a:solidFill>
              </a:rPr>
            </a:br>
            <a:endParaRPr lang="en-US" sz="4400" b="1" dirty="0">
              <a:solidFill>
                <a:schemeClr val="tx2"/>
              </a:solidFill>
            </a:endParaRPr>
          </a:p>
        </p:txBody>
      </p:sp>
      <p:sp>
        <p:nvSpPr>
          <p:cNvPr id="9" name="TextBox 8">
            <a:extLst>
              <a:ext uri="{FF2B5EF4-FFF2-40B4-BE49-F238E27FC236}">
                <a16:creationId xmlns:a16="http://schemas.microsoft.com/office/drawing/2014/main" id="{06F4445F-B5E7-9946-2A85-4C903644733D}"/>
              </a:ext>
            </a:extLst>
          </p:cNvPr>
          <p:cNvSpPr txBox="1"/>
          <p:nvPr/>
        </p:nvSpPr>
        <p:spPr>
          <a:xfrm>
            <a:off x="747286" y="1730703"/>
            <a:ext cx="10515600" cy="4351338"/>
          </a:xfrm>
          <a:prstGeom prst="rect">
            <a:avLst/>
          </a:prstGeom>
        </p:spPr>
        <p:txBody>
          <a:bodyPr vert="horz" lIns="91440" tIns="45720" rIns="91440" bIns="45720" rtlCol="0">
            <a:normAutofit/>
          </a:bodyPr>
          <a:lstStyle/>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3200" i="0" u="none" strike="noStrike" kern="1200" cap="none" spc="0" normalizeH="0" baseline="0" noProof="0" dirty="0">
                <a:ln>
                  <a:noFill/>
                </a:ln>
                <a:effectLst/>
                <a:uLnTx/>
                <a:uFillTx/>
                <a:latin typeface="Calibri" panose="020F0502020204030204"/>
                <a:ea typeface="+mn-ea"/>
                <a:cs typeface="+mn-cs"/>
              </a:rPr>
              <a:t>Demonstrate in-depth applied planning &amp; management of the role of effective supervision in the youth work workplace &amp; in wider services for young people &amp; critically evaluate the role &amp; function of effective supervision</a:t>
            </a:r>
          </a:p>
          <a:p>
            <a:pPr marL="57150" marR="0" lvl="0" algn="l" defTabSz="914400" rtl="0" eaLnBrk="1" fontAlgn="auto" latinLnBrk="0" hangingPunct="1">
              <a:lnSpc>
                <a:spcPct val="90000"/>
              </a:lnSpc>
              <a:spcBef>
                <a:spcPts val="0"/>
              </a:spcBef>
              <a:spcAft>
                <a:spcPts val="600"/>
              </a:spcAft>
              <a:buClrTx/>
              <a:buSzTx/>
              <a:tabLst/>
              <a:defRPr/>
            </a:pPr>
            <a:endParaRPr kumimoji="0" lang="en-US" sz="3200" i="0" u="none" strike="noStrike" kern="1200" cap="none" spc="0" normalizeH="0" baseline="0" noProof="0" dirty="0">
              <a:ln>
                <a:noFill/>
              </a:ln>
              <a:effectLst/>
              <a:uLnTx/>
              <a:uFillTx/>
              <a:latin typeface="Calibri" panose="020F0502020204030204"/>
              <a:ea typeface="+mn-ea"/>
              <a:cs typeface="+mn-cs"/>
            </a:endParaRP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3200" i="0" u="none" strike="noStrike" kern="1200" cap="none" spc="0" normalizeH="0" baseline="0" noProof="0" dirty="0">
                <a:ln>
                  <a:noFill/>
                </a:ln>
                <a:effectLst/>
                <a:uLnTx/>
                <a:uFillTx/>
                <a:latin typeface="Calibri" panose="020F0502020204030204"/>
                <a:ea typeface="+mn-ea"/>
                <a:cs typeface="+mn-cs"/>
              </a:rPr>
              <a:t>Locate theories of leadership &amp; management within youth work &amp; their application to practice</a:t>
            </a:r>
          </a:p>
        </p:txBody>
      </p:sp>
      <p:sp>
        <p:nvSpPr>
          <p:cNvPr id="12" name="TextBox 11">
            <a:extLst>
              <a:ext uri="{FF2B5EF4-FFF2-40B4-BE49-F238E27FC236}">
                <a16:creationId xmlns:a16="http://schemas.microsoft.com/office/drawing/2014/main" id="{6546F031-AFB4-128A-6812-F6784DB3A7CF}"/>
              </a:ext>
            </a:extLst>
          </p:cNvPr>
          <p:cNvSpPr txBox="1"/>
          <p:nvPr/>
        </p:nvSpPr>
        <p:spPr>
          <a:xfrm>
            <a:off x="567992" y="775959"/>
            <a:ext cx="6972457" cy="584775"/>
          </a:xfrm>
          <a:prstGeom prst="rect">
            <a:avLst/>
          </a:prstGeom>
          <a:noFill/>
        </p:spPr>
        <p:txBody>
          <a:bodyPr wrap="square">
            <a:spAutoFit/>
          </a:bodyPr>
          <a:lstStyle/>
          <a:p>
            <a:r>
              <a:rPr lang="en-US" sz="3200" b="1" dirty="0">
                <a:latin typeface="+mn-lt"/>
              </a:rPr>
              <a:t>Learning outcomes</a:t>
            </a:r>
            <a:endParaRPr lang="en-GB" sz="3200" dirty="0"/>
          </a:p>
        </p:txBody>
      </p:sp>
    </p:spTree>
    <p:extLst>
      <p:ext uri="{BB962C8B-B14F-4D97-AF65-F5344CB8AC3E}">
        <p14:creationId xmlns:p14="http://schemas.microsoft.com/office/powerpoint/2010/main" val="4045420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3460B-542F-544B-AA42-2CED959AD2D5}"/>
              </a:ext>
            </a:extLst>
          </p:cNvPr>
          <p:cNvSpPr>
            <a:spLocks noGrp="1"/>
          </p:cNvSpPr>
          <p:nvPr>
            <p:ph type="title"/>
          </p:nvPr>
        </p:nvSpPr>
        <p:spPr>
          <a:xfrm>
            <a:off x="838200" y="365125"/>
            <a:ext cx="10515600" cy="1325563"/>
          </a:xfrm>
        </p:spPr>
        <p:txBody>
          <a:bodyPr>
            <a:normAutofit/>
          </a:bodyPr>
          <a:lstStyle/>
          <a:p>
            <a:r>
              <a:rPr lang="en-US" b="1" dirty="0">
                <a:latin typeface="+mn-lt"/>
              </a:rPr>
              <a:t>By the end of today we will….</a:t>
            </a:r>
          </a:p>
        </p:txBody>
      </p:sp>
      <p:sp>
        <p:nvSpPr>
          <p:cNvPr id="3" name="Content Placeholder 2">
            <a:extLst>
              <a:ext uri="{FF2B5EF4-FFF2-40B4-BE49-F238E27FC236}">
                <a16:creationId xmlns:a16="http://schemas.microsoft.com/office/drawing/2014/main" id="{9A4CD7C2-1A32-AE49-8FA2-E7265059287D}"/>
              </a:ext>
            </a:extLst>
          </p:cNvPr>
          <p:cNvSpPr>
            <a:spLocks noGrp="1"/>
          </p:cNvSpPr>
          <p:nvPr>
            <p:ph idx="1"/>
          </p:nvPr>
        </p:nvSpPr>
        <p:spPr>
          <a:xfrm>
            <a:off x="838200" y="1825625"/>
            <a:ext cx="10515600" cy="4351338"/>
          </a:xfrm>
        </p:spPr>
        <p:txBody>
          <a:bodyPr>
            <a:normAutofit/>
          </a:bodyPr>
          <a:lstStyle/>
          <a:p>
            <a:pPr marL="109728" indent="0">
              <a:buNone/>
              <a:defRPr/>
            </a:pPr>
            <a:endParaRPr lang="en-GB" sz="2000" dirty="0"/>
          </a:p>
          <a:p>
            <a:pPr marL="566928" indent="-457200">
              <a:defRPr/>
            </a:pPr>
            <a:r>
              <a:rPr lang="en-GB" altLang="en-US" sz="2000" dirty="0"/>
              <a:t>Critically explore current context of youth and community work and identified key issues and challenges for leaders and managers;</a:t>
            </a:r>
          </a:p>
          <a:p>
            <a:pPr marL="566928" indent="-457200">
              <a:defRPr/>
            </a:pPr>
            <a:r>
              <a:rPr lang="en-GB" altLang="en-US" sz="2000" dirty="0"/>
              <a:t>Reviewed the concept of youth work management and its challenges within current policy context</a:t>
            </a:r>
          </a:p>
          <a:p>
            <a:pPr marL="566928" indent="-457200">
              <a:defRPr/>
            </a:pPr>
            <a:r>
              <a:rPr lang="en-GB" altLang="en-US" sz="2000" dirty="0"/>
              <a:t>Examined and analysed management theory and relate it to contemporary youth work practice;</a:t>
            </a:r>
          </a:p>
          <a:p>
            <a:pPr marL="0" indent="0">
              <a:buNone/>
            </a:pPr>
            <a:br>
              <a:rPr lang="en-GB" sz="2000" dirty="0"/>
            </a:br>
            <a:endParaRPr lang="en-US" sz="2000" dirty="0"/>
          </a:p>
          <a:p>
            <a:pPr marL="0" indent="0">
              <a:buNone/>
            </a:pPr>
            <a:endParaRPr lang="en-US" sz="2000" dirty="0"/>
          </a:p>
          <a:p>
            <a:pPr marL="0" indent="0">
              <a:buNone/>
            </a:pPr>
            <a:endParaRPr lang="en-US" sz="2000" dirty="0"/>
          </a:p>
          <a:p>
            <a:pPr marL="0" indent="0">
              <a:buNone/>
            </a:pPr>
            <a:endParaRPr lang="en-US" sz="2000" dirty="0"/>
          </a:p>
        </p:txBody>
      </p:sp>
    </p:spTree>
    <p:extLst>
      <p:ext uri="{BB962C8B-B14F-4D97-AF65-F5344CB8AC3E}">
        <p14:creationId xmlns:p14="http://schemas.microsoft.com/office/powerpoint/2010/main" val="41898881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C6F2E-40F4-5E42-91AC-C8BC4E03A47C}"/>
              </a:ext>
            </a:extLst>
          </p:cNvPr>
          <p:cNvSpPr>
            <a:spLocks noGrp="1"/>
          </p:cNvSpPr>
          <p:nvPr>
            <p:ph type="title"/>
          </p:nvPr>
        </p:nvSpPr>
        <p:spPr>
          <a:xfrm>
            <a:off x="838200" y="365125"/>
            <a:ext cx="10515600" cy="1325563"/>
          </a:xfrm>
        </p:spPr>
        <p:txBody>
          <a:bodyPr anchor="ctr">
            <a:normAutofit/>
          </a:bodyPr>
          <a:lstStyle/>
          <a:p>
            <a:r>
              <a:rPr lang="en-US" b="1" dirty="0"/>
              <a:t>What did we learn last week?</a:t>
            </a:r>
          </a:p>
        </p:txBody>
      </p:sp>
      <p:sp>
        <p:nvSpPr>
          <p:cNvPr id="3" name="Content Placeholder 2">
            <a:extLst>
              <a:ext uri="{FF2B5EF4-FFF2-40B4-BE49-F238E27FC236}">
                <a16:creationId xmlns:a16="http://schemas.microsoft.com/office/drawing/2014/main" id="{6053A98A-8EAC-9040-B401-E048C4A6FD8C}"/>
              </a:ext>
            </a:extLst>
          </p:cNvPr>
          <p:cNvSpPr>
            <a:spLocks noGrp="1"/>
          </p:cNvSpPr>
          <p:nvPr>
            <p:ph sz="half" idx="1"/>
          </p:nvPr>
        </p:nvSpPr>
        <p:spPr>
          <a:xfrm>
            <a:off x="838200" y="1482725"/>
            <a:ext cx="5181600" cy="3734254"/>
          </a:xfrm>
        </p:spPr>
        <p:txBody>
          <a:bodyPr>
            <a:normAutofit/>
          </a:bodyPr>
          <a:lstStyle/>
          <a:p>
            <a:pPr>
              <a:buFont typeface="Courier New" panose="02070309020205020404" pitchFamily="49" charset="0"/>
              <a:buChar char="o"/>
            </a:pPr>
            <a:r>
              <a:rPr lang="en-US" sz="2200" dirty="0"/>
              <a:t>Definition of management</a:t>
            </a:r>
          </a:p>
          <a:p>
            <a:pPr>
              <a:buFont typeface="Courier New" panose="02070309020205020404" pitchFamily="49" charset="0"/>
              <a:buChar char="o"/>
            </a:pPr>
            <a:r>
              <a:rPr lang="en-US" sz="2200" dirty="0"/>
              <a:t>Theories of management</a:t>
            </a:r>
          </a:p>
          <a:p>
            <a:pPr>
              <a:buFont typeface="Courier New" panose="02070309020205020404" pitchFamily="49" charset="0"/>
              <a:buChar char="o"/>
            </a:pPr>
            <a:r>
              <a:rPr lang="en-US" sz="2200" dirty="0"/>
              <a:t>Reviewed the difference between leadership and management</a:t>
            </a:r>
          </a:p>
          <a:p>
            <a:pPr>
              <a:buFont typeface="Courier New" panose="02070309020205020404" pitchFamily="49" charset="0"/>
              <a:buChar char="o"/>
            </a:pPr>
            <a:r>
              <a:rPr lang="en-US" sz="2200" dirty="0"/>
              <a:t>Legislation and policy in Wales</a:t>
            </a:r>
          </a:p>
          <a:p>
            <a:pPr>
              <a:buFont typeface="Courier New" panose="02070309020205020404" pitchFamily="49" charset="0"/>
              <a:buChar char="o"/>
            </a:pPr>
            <a:r>
              <a:rPr lang="en-US" sz="2200" dirty="0"/>
              <a:t>Role, responsibilities &amp; function of managers</a:t>
            </a:r>
          </a:p>
          <a:p>
            <a:pPr>
              <a:buFont typeface="Courier New" panose="02070309020205020404" pitchFamily="49" charset="0"/>
              <a:buChar char="o"/>
            </a:pPr>
            <a:r>
              <a:rPr lang="en-US" sz="2200" dirty="0"/>
              <a:t>Differences between public sector and private sector managers</a:t>
            </a:r>
          </a:p>
        </p:txBody>
      </p:sp>
      <p:pic>
        <p:nvPicPr>
          <p:cNvPr id="4" name="Picture 3" descr="Learning - Tablet Dictionar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40309" y="1959429"/>
            <a:ext cx="4886325" cy="3257550"/>
          </a:xfrm>
          <a:prstGeom prst="rect">
            <a:avLst/>
          </a:prstGeom>
        </p:spPr>
      </p:pic>
    </p:spTree>
    <p:extLst>
      <p:ext uri="{BB962C8B-B14F-4D97-AF65-F5344CB8AC3E}">
        <p14:creationId xmlns:p14="http://schemas.microsoft.com/office/powerpoint/2010/main" val="796825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038EE7F-F93A-0044-A5B2-F4F42EF18B89}"/>
              </a:ext>
            </a:extLst>
          </p:cNvPr>
          <p:cNvPicPr>
            <a:picLocks noChangeAspect="1"/>
          </p:cNvPicPr>
          <p:nvPr/>
        </p:nvPicPr>
        <p:blipFill rotWithShape="1">
          <a:blip r:embed="rId2"/>
          <a:srcRect r="274" b="1"/>
          <a:stretch/>
        </p:blipFill>
        <p:spPr>
          <a:xfrm>
            <a:off x="228684" y="155537"/>
            <a:ext cx="6859336" cy="5416543"/>
          </a:xfrm>
          <a:prstGeom prst="rect">
            <a:avLst/>
          </a:prstGeom>
        </p:spPr>
      </p:pic>
      <p:sp>
        <p:nvSpPr>
          <p:cNvPr id="6" name="TextBox 5">
            <a:extLst>
              <a:ext uri="{FF2B5EF4-FFF2-40B4-BE49-F238E27FC236}">
                <a16:creationId xmlns:a16="http://schemas.microsoft.com/office/drawing/2014/main" id="{C7D3F01F-68C5-081E-58EA-09C1C6A6E791}"/>
              </a:ext>
            </a:extLst>
          </p:cNvPr>
          <p:cNvSpPr txBox="1"/>
          <p:nvPr/>
        </p:nvSpPr>
        <p:spPr>
          <a:xfrm>
            <a:off x="7604855" y="857264"/>
            <a:ext cx="3967715" cy="3539430"/>
          </a:xfrm>
          <a:prstGeom prst="rect">
            <a:avLst/>
          </a:prstGeom>
          <a:noFill/>
        </p:spPr>
        <p:txBody>
          <a:bodyPr wrap="square" rtlCol="0">
            <a:spAutoFit/>
          </a:bodyPr>
          <a:lstStyle/>
          <a:p>
            <a:r>
              <a:rPr lang="en-GB" sz="2800" dirty="0">
                <a:solidFill>
                  <a:schemeClr val="tx2"/>
                </a:solidFill>
              </a:rPr>
              <a:t>Underpinning everything you do</a:t>
            </a:r>
          </a:p>
          <a:p>
            <a:r>
              <a:rPr lang="en-US" sz="2800" dirty="0">
                <a:solidFill>
                  <a:schemeClr val="tx2"/>
                </a:solidFill>
              </a:rPr>
              <a:t>National Occupational Standards for Youth Work (CLD Standards Council Scotland, 2019) </a:t>
            </a:r>
          </a:p>
          <a:p>
            <a:endParaRPr lang="en-US" sz="2800" dirty="0"/>
          </a:p>
          <a:p>
            <a:endParaRPr lang="en-US" sz="2800" dirty="0"/>
          </a:p>
        </p:txBody>
      </p:sp>
    </p:spTree>
    <p:extLst>
      <p:ext uri="{BB962C8B-B14F-4D97-AF65-F5344CB8AC3E}">
        <p14:creationId xmlns:p14="http://schemas.microsoft.com/office/powerpoint/2010/main" val="1401153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2CB32-B7FC-A3C6-7342-DB5908EE1563}"/>
              </a:ext>
            </a:extLst>
          </p:cNvPr>
          <p:cNvSpPr>
            <a:spLocks noGrp="1"/>
          </p:cNvSpPr>
          <p:nvPr>
            <p:ph type="title"/>
          </p:nvPr>
        </p:nvSpPr>
        <p:spPr/>
        <p:txBody>
          <a:bodyPr>
            <a:normAutofit fontScale="90000"/>
          </a:bodyPr>
          <a:lstStyle/>
          <a:p>
            <a:r>
              <a:rPr lang="en-GB" sz="4000" b="1" dirty="0">
                <a:solidFill>
                  <a:schemeClr val="tx2"/>
                </a:solidFill>
              </a:rPr>
              <a:t>Assessment Question: </a:t>
            </a:r>
            <a:br>
              <a:rPr lang="en-GB" sz="4000" b="1" dirty="0">
                <a:solidFill>
                  <a:schemeClr val="tx2"/>
                </a:solidFill>
              </a:rPr>
            </a:br>
            <a:r>
              <a:rPr lang="en-GB" sz="4000" b="1" i="0" dirty="0">
                <a:solidFill>
                  <a:schemeClr val="tx2"/>
                </a:solidFill>
                <a:effectLst/>
                <a:latin typeface="Arial" panose="020B0604020202020204" pitchFamily="34" charset="0"/>
              </a:rPr>
              <a:t>Supervision and Management Portfolio </a:t>
            </a:r>
            <a:br>
              <a:rPr lang="en-GB" b="1" i="0" cap="all" dirty="0">
                <a:solidFill>
                  <a:srgbClr val="000000"/>
                </a:solidFill>
                <a:effectLst/>
                <a:latin typeface="Segoe UI" panose="020B0502040204020203" pitchFamily="34" charset="0"/>
              </a:rPr>
            </a:br>
            <a:endParaRPr lang="en-GB" b="1" dirty="0">
              <a:solidFill>
                <a:schemeClr val="tx2"/>
              </a:solidFill>
            </a:endParaRPr>
          </a:p>
        </p:txBody>
      </p:sp>
      <p:sp>
        <p:nvSpPr>
          <p:cNvPr id="4" name="Content Placeholder 3">
            <a:extLst>
              <a:ext uri="{FF2B5EF4-FFF2-40B4-BE49-F238E27FC236}">
                <a16:creationId xmlns:a16="http://schemas.microsoft.com/office/drawing/2014/main" id="{C758855A-0844-0F2A-8A1E-5F38E8E63AA3}"/>
              </a:ext>
            </a:extLst>
          </p:cNvPr>
          <p:cNvSpPr>
            <a:spLocks noGrp="1"/>
          </p:cNvSpPr>
          <p:nvPr>
            <p:ph sz="half" idx="1"/>
          </p:nvPr>
        </p:nvSpPr>
        <p:spPr>
          <a:xfrm>
            <a:off x="838202" y="1430771"/>
            <a:ext cx="5181600" cy="4351338"/>
          </a:xfrm>
        </p:spPr>
        <p:txBody>
          <a:bodyPr>
            <a:normAutofit fontScale="77500" lnSpcReduction="20000"/>
          </a:bodyPr>
          <a:lstStyle/>
          <a:p>
            <a:pPr marL="0" indent="0" algn="just" rtl="0" fontAlgn="base">
              <a:buNone/>
            </a:pPr>
            <a:r>
              <a:rPr lang="en-GB" sz="2600" b="1" i="0" dirty="0">
                <a:solidFill>
                  <a:schemeClr val="tx2"/>
                </a:solidFill>
                <a:effectLst/>
              </a:rPr>
              <a:t>Part 1: </a:t>
            </a:r>
          </a:p>
          <a:p>
            <a:pPr marL="0" indent="0" algn="just" rtl="0" fontAlgn="base">
              <a:buNone/>
            </a:pPr>
            <a:r>
              <a:rPr lang="en-GB" sz="2600" b="1" dirty="0">
                <a:solidFill>
                  <a:schemeClr val="tx2"/>
                </a:solidFill>
              </a:rPr>
              <a:t>P</a:t>
            </a:r>
            <a:r>
              <a:rPr lang="en-GB" sz="2600" b="1" i="0" dirty="0">
                <a:solidFill>
                  <a:schemeClr val="tx2"/>
                </a:solidFill>
                <a:effectLst/>
              </a:rPr>
              <a:t>ractice </a:t>
            </a:r>
            <a:r>
              <a:rPr lang="en-GB" sz="2600" b="1" dirty="0">
                <a:solidFill>
                  <a:schemeClr val="tx2"/>
                </a:solidFill>
              </a:rPr>
              <a:t>L</a:t>
            </a:r>
            <a:r>
              <a:rPr lang="en-GB" sz="2600" b="1" i="0" dirty="0">
                <a:solidFill>
                  <a:schemeClr val="tx2"/>
                </a:solidFill>
                <a:effectLst/>
              </a:rPr>
              <a:t>ogs</a:t>
            </a:r>
            <a:r>
              <a:rPr lang="en-GB" sz="2600" b="0" i="0" dirty="0">
                <a:solidFill>
                  <a:schemeClr val="tx2"/>
                </a:solidFill>
                <a:effectLst/>
              </a:rPr>
              <a:t> (3 x 1500 words)</a:t>
            </a:r>
            <a:r>
              <a:rPr lang="en-GB" sz="2600" b="1" i="0" dirty="0">
                <a:solidFill>
                  <a:schemeClr val="tx2"/>
                </a:solidFill>
                <a:effectLst/>
              </a:rPr>
              <a:t> </a:t>
            </a:r>
            <a:r>
              <a:rPr lang="en-GB" sz="2100" b="1" i="0" dirty="0">
                <a:solidFill>
                  <a:schemeClr val="tx2"/>
                </a:solidFill>
                <a:effectLst/>
              </a:rPr>
              <a:t> </a:t>
            </a:r>
          </a:p>
          <a:p>
            <a:pPr algn="just" fontAlgn="base"/>
            <a:r>
              <a:rPr lang="en-GB" sz="2200" b="0" i="0" dirty="0">
                <a:solidFill>
                  <a:schemeClr val="tx2"/>
                </a:solidFill>
                <a:effectLst/>
              </a:rPr>
              <a:t>Students will be required to successfully lead and manage students through the supervisory process, including engaging in at least 4 hours of supervision sessions.  The practice logs will address the following:</a:t>
            </a:r>
            <a:r>
              <a:rPr lang="en-GB" sz="2200" b="1" i="0" dirty="0">
                <a:solidFill>
                  <a:schemeClr val="tx2"/>
                </a:solidFill>
                <a:effectLst/>
              </a:rPr>
              <a:t> </a:t>
            </a:r>
            <a:endParaRPr lang="en-GB" sz="2200" b="1" i="0" cap="all" dirty="0">
              <a:solidFill>
                <a:schemeClr val="tx2"/>
              </a:solidFill>
              <a:effectLst/>
            </a:endParaRPr>
          </a:p>
          <a:p>
            <a:pPr algn="just" rtl="0" fontAlgn="base"/>
            <a:r>
              <a:rPr lang="en-GB" sz="2200" b="1" i="0" dirty="0">
                <a:solidFill>
                  <a:schemeClr val="tx2"/>
                </a:solidFill>
                <a:effectLst/>
              </a:rPr>
              <a:t>Practice Log 1: </a:t>
            </a:r>
            <a:r>
              <a:rPr lang="en-GB" sz="2200" b="0" i="0" dirty="0">
                <a:solidFill>
                  <a:schemeClr val="tx2"/>
                </a:solidFill>
                <a:effectLst/>
              </a:rPr>
              <a:t>The establishment of the supervisory relationship, to include creating the supervision contract, the importance of creating an appropriate supervision environment, and a consideration of how the relationship has developed across the sessions; </a:t>
            </a:r>
          </a:p>
          <a:p>
            <a:pPr algn="just" rtl="0" fontAlgn="base"/>
            <a:r>
              <a:rPr lang="en-GB" sz="2200" b="1" i="0" dirty="0">
                <a:solidFill>
                  <a:schemeClr val="tx2"/>
                </a:solidFill>
                <a:effectLst/>
              </a:rPr>
              <a:t>Practice Log 2: </a:t>
            </a:r>
            <a:r>
              <a:rPr lang="en-GB" sz="2200" b="0" i="0" dirty="0">
                <a:solidFill>
                  <a:schemeClr val="tx2"/>
                </a:solidFill>
                <a:effectLst/>
              </a:rPr>
              <a:t>Your identification, understanding and critical review of the functions of supervision, and how your knowledge of the functions has been used when supervising others, to include specific examples presented anonymously; </a:t>
            </a:r>
            <a:endParaRPr lang="en-GB" sz="2200" b="1" i="0" cap="all" dirty="0">
              <a:solidFill>
                <a:schemeClr val="tx2"/>
              </a:solidFill>
              <a:effectLst/>
            </a:endParaRPr>
          </a:p>
          <a:p>
            <a:endParaRPr lang="en-GB" dirty="0"/>
          </a:p>
        </p:txBody>
      </p:sp>
      <p:sp>
        <p:nvSpPr>
          <p:cNvPr id="5" name="Content Placeholder 4">
            <a:extLst>
              <a:ext uri="{FF2B5EF4-FFF2-40B4-BE49-F238E27FC236}">
                <a16:creationId xmlns:a16="http://schemas.microsoft.com/office/drawing/2014/main" id="{B7755F31-48DE-B250-6451-0428E10844D2}"/>
              </a:ext>
            </a:extLst>
          </p:cNvPr>
          <p:cNvSpPr>
            <a:spLocks noGrp="1"/>
          </p:cNvSpPr>
          <p:nvPr>
            <p:ph sz="half" idx="2"/>
          </p:nvPr>
        </p:nvSpPr>
        <p:spPr>
          <a:xfrm>
            <a:off x="6449291" y="1690688"/>
            <a:ext cx="5576454" cy="4351338"/>
          </a:xfrm>
        </p:spPr>
        <p:txBody>
          <a:bodyPr>
            <a:normAutofit fontScale="77500" lnSpcReduction="20000"/>
          </a:bodyPr>
          <a:lstStyle/>
          <a:p>
            <a:r>
              <a:rPr lang="en-GB" sz="2200" b="1" i="0" dirty="0">
                <a:solidFill>
                  <a:schemeClr val="tx2"/>
                </a:solidFill>
                <a:effectLst/>
              </a:rPr>
              <a:t>Practice Log 3:</a:t>
            </a:r>
            <a:r>
              <a:rPr lang="en-GB" sz="2200" b="0" i="0" dirty="0">
                <a:solidFill>
                  <a:schemeClr val="tx2"/>
                </a:solidFill>
                <a:effectLst/>
              </a:rPr>
              <a:t> A critical analysis of your role in supervising others during the supervision sessions that you have led upon. </a:t>
            </a:r>
            <a:endParaRPr lang="en-GB" sz="2800" b="1" i="0" dirty="0">
              <a:solidFill>
                <a:schemeClr val="tx2"/>
              </a:solidFill>
              <a:effectLst/>
            </a:endParaRPr>
          </a:p>
          <a:p>
            <a:endParaRPr lang="en-GB" b="1" dirty="0">
              <a:solidFill>
                <a:schemeClr val="tx2"/>
              </a:solidFill>
            </a:endParaRPr>
          </a:p>
          <a:p>
            <a:pPr marL="0" indent="0">
              <a:buNone/>
            </a:pPr>
            <a:r>
              <a:rPr lang="en-GB" sz="2600" b="1" i="0" dirty="0">
                <a:solidFill>
                  <a:schemeClr val="tx2"/>
                </a:solidFill>
                <a:effectLst/>
              </a:rPr>
              <a:t>Part 2: </a:t>
            </a:r>
          </a:p>
          <a:p>
            <a:pPr marL="0" indent="0">
              <a:buNone/>
            </a:pPr>
            <a:r>
              <a:rPr lang="en-GB" sz="2600" b="1" i="0" dirty="0">
                <a:solidFill>
                  <a:schemeClr val="tx2"/>
                </a:solidFill>
                <a:effectLst/>
              </a:rPr>
              <a:t>3000-word critical review</a:t>
            </a:r>
            <a:r>
              <a:rPr lang="en-GB" sz="2600" b="0" i="0" dirty="0">
                <a:solidFill>
                  <a:schemeClr val="tx2"/>
                </a:solidFill>
                <a:effectLst/>
              </a:rPr>
              <a:t> </a:t>
            </a:r>
          </a:p>
          <a:p>
            <a:r>
              <a:rPr lang="en-GB" sz="2200" b="0" i="0" dirty="0">
                <a:solidFill>
                  <a:schemeClr val="tx2"/>
                </a:solidFill>
                <a:effectLst/>
              </a:rPr>
              <a:t>of leadership and management theories, and their application to practice. Students should also consider these in light of the increasingly challenging financial climate that services for young people face, and draw upon a range of supporting material to underpin discussions.</a:t>
            </a:r>
            <a:r>
              <a:rPr lang="en-GB" sz="2200" b="1" i="0" dirty="0">
                <a:solidFill>
                  <a:schemeClr val="tx2"/>
                </a:solidFill>
                <a:effectLst/>
              </a:rPr>
              <a:t> </a:t>
            </a:r>
          </a:p>
          <a:p>
            <a:pPr marL="0" indent="0">
              <a:buNone/>
            </a:pPr>
            <a:endParaRPr lang="en-GB" sz="1400" dirty="0"/>
          </a:p>
          <a:p>
            <a:pPr marL="0" indent="0">
              <a:buNone/>
            </a:pPr>
            <a:r>
              <a:rPr lang="en-GB" sz="2100" b="1" dirty="0">
                <a:solidFill>
                  <a:schemeClr val="tx2"/>
                </a:solidFill>
              </a:rPr>
              <a:t>Submission Date: 10</a:t>
            </a:r>
            <a:r>
              <a:rPr lang="en-GB" sz="2100" b="1" baseline="30000" dirty="0">
                <a:solidFill>
                  <a:schemeClr val="tx2"/>
                </a:solidFill>
              </a:rPr>
              <a:t>th</a:t>
            </a:r>
            <a:r>
              <a:rPr lang="en-GB" sz="2100" b="1" dirty="0">
                <a:solidFill>
                  <a:schemeClr val="tx2"/>
                </a:solidFill>
              </a:rPr>
              <a:t> January 2024</a:t>
            </a:r>
          </a:p>
          <a:p>
            <a:pPr marL="0" indent="0">
              <a:buNone/>
            </a:pPr>
            <a:r>
              <a:rPr lang="en-GB" sz="2100" b="1" dirty="0">
                <a:solidFill>
                  <a:schemeClr val="tx2"/>
                </a:solidFill>
              </a:rPr>
              <a:t>Provisional Grade and Feedback: 7</a:t>
            </a:r>
            <a:r>
              <a:rPr lang="en-GB" sz="2100" b="1" baseline="30000" dirty="0">
                <a:solidFill>
                  <a:schemeClr val="tx2"/>
                </a:solidFill>
              </a:rPr>
              <a:t>th</a:t>
            </a:r>
            <a:r>
              <a:rPr lang="en-GB" sz="2100" b="1" dirty="0">
                <a:solidFill>
                  <a:schemeClr val="tx2"/>
                </a:solidFill>
              </a:rPr>
              <a:t> February 2024</a:t>
            </a:r>
          </a:p>
        </p:txBody>
      </p:sp>
    </p:spTree>
    <p:extLst>
      <p:ext uri="{BB962C8B-B14F-4D97-AF65-F5344CB8AC3E}">
        <p14:creationId xmlns:p14="http://schemas.microsoft.com/office/powerpoint/2010/main" val="2334820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123950" y="574726"/>
            <a:ext cx="3985902" cy="1325563"/>
          </a:xfrm>
        </p:spPr>
        <p:txBody>
          <a:bodyPr>
            <a:normAutofit/>
          </a:bodyPr>
          <a:lstStyle/>
          <a:p>
            <a:r>
              <a:rPr lang="en-GB" b="1" dirty="0"/>
              <a:t>Activity</a:t>
            </a:r>
            <a:endParaRPr lang="en-GB" dirty="0"/>
          </a:p>
        </p:txBody>
      </p:sp>
      <p:sp>
        <p:nvSpPr>
          <p:cNvPr id="10243" name="Rectangle 3"/>
          <p:cNvSpPr>
            <a:spLocks noGrp="1" noChangeArrowheads="1"/>
          </p:cNvSpPr>
          <p:nvPr>
            <p:ph idx="1"/>
          </p:nvPr>
        </p:nvSpPr>
        <p:spPr>
          <a:xfrm>
            <a:off x="1123945" y="1829982"/>
            <a:ext cx="7393331" cy="2505712"/>
          </a:xfrm>
        </p:spPr>
        <p:txBody>
          <a:bodyPr anchor="t">
            <a:noAutofit/>
          </a:bodyPr>
          <a:lstStyle/>
          <a:p>
            <a:pPr marL="0" indent="0">
              <a:buNone/>
            </a:pPr>
            <a:r>
              <a:rPr lang="en-GB" sz="2000" dirty="0"/>
              <a:t>Think about leaders and managers from public life</a:t>
            </a:r>
          </a:p>
          <a:p>
            <a:pPr marL="0" indent="0">
              <a:buNone/>
            </a:pPr>
            <a:endParaRPr lang="en-GB" sz="2000" dirty="0"/>
          </a:p>
          <a:p>
            <a:pPr lvl="1"/>
            <a:r>
              <a:rPr lang="en-GB" sz="2000" dirty="0"/>
              <a:t>Whilst making a list of their names consider their characteristics</a:t>
            </a:r>
          </a:p>
          <a:p>
            <a:pPr lvl="1"/>
            <a:r>
              <a:rPr lang="en-GB" sz="2000" dirty="0"/>
              <a:t>Which of these characteristics do you admire and…</a:t>
            </a:r>
          </a:p>
          <a:p>
            <a:pPr lvl="1"/>
            <a:r>
              <a:rPr lang="en-GB" sz="2000" dirty="0"/>
              <a:t>Which of these characteristics do you dislike</a:t>
            </a:r>
          </a:p>
        </p:txBody>
      </p:sp>
      <p:pic>
        <p:nvPicPr>
          <p:cNvPr id="2" name="Picture 1" descr="UK goes into 'controlled lockdown', Boris Johnson infected • healthcare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54365" y="693964"/>
            <a:ext cx="1809678" cy="2262098"/>
          </a:xfrm>
          <a:prstGeom prst="rect">
            <a:avLst/>
          </a:prstGeom>
        </p:spPr>
      </p:pic>
      <p:pic>
        <p:nvPicPr>
          <p:cNvPr id="3074" name="Picture 2" descr="Image result for barack obam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53956" y="2671280"/>
            <a:ext cx="1816296" cy="181629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nelson mandel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28475" y="3852809"/>
            <a:ext cx="1174355" cy="160667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warren gatlan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83406" y="486958"/>
            <a:ext cx="1751280" cy="150109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Sarina Wiegman: England manager tests positive for Covid before ..."/>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6064120" y="4006921"/>
            <a:ext cx="1731264" cy="1298448"/>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Image result for mother teresa. Size: 200 x 200. Source: www.thetablet.co.uk"/>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5639" y="74421"/>
            <a:ext cx="1163085" cy="116308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person in a suit and tie&#10;&#10;Description automatically generated">
            <a:extLst>
              <a:ext uri="{FF2B5EF4-FFF2-40B4-BE49-F238E27FC236}">
                <a16:creationId xmlns:a16="http://schemas.microsoft.com/office/drawing/2014/main" id="{A9A9822A-CF76-D10C-1DB4-325C37C2C98F}"/>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7612828" y="4195000"/>
            <a:ext cx="1525424" cy="1525424"/>
          </a:xfrm>
          <a:prstGeom prst="rect">
            <a:avLst/>
          </a:prstGeom>
        </p:spPr>
      </p:pic>
      <p:pic>
        <p:nvPicPr>
          <p:cNvPr id="7" name="Picture 6" descr="A person and person sitting on a bus&#10;&#10;Description automatically generated">
            <a:extLst>
              <a:ext uri="{FF2B5EF4-FFF2-40B4-BE49-F238E27FC236}">
                <a16:creationId xmlns:a16="http://schemas.microsoft.com/office/drawing/2014/main" id="{852B419E-6D27-6DCC-AEB1-105DC74B38D9}"/>
              </a:ext>
            </a:extLst>
          </p:cNvPr>
          <p:cNvPicPr>
            <a:picLocks noChangeAspect="1"/>
          </p:cNvPicPr>
          <p:nvPr/>
        </p:nvPicPr>
        <p:blipFill>
          <a:blip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6210261" y="180108"/>
            <a:ext cx="1758950" cy="117263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Manager </a:t>
            </a:r>
            <a:r>
              <a:rPr lang="en-GB" dirty="0" err="1"/>
              <a:t>vs</a:t>
            </a:r>
            <a:r>
              <a:rPr lang="en-GB" dirty="0"/>
              <a:t> Leader</a:t>
            </a:r>
          </a:p>
        </p:txBody>
      </p:sp>
      <p:sp>
        <p:nvSpPr>
          <p:cNvPr id="4" name="Text Placeholder 3"/>
          <p:cNvSpPr>
            <a:spLocks noGrp="1"/>
          </p:cNvSpPr>
          <p:nvPr>
            <p:ph type="body" idx="1"/>
          </p:nvPr>
        </p:nvSpPr>
        <p:spPr>
          <a:xfrm>
            <a:off x="839788" y="1269207"/>
            <a:ext cx="5157787" cy="823912"/>
          </a:xfrm>
        </p:spPr>
        <p:txBody>
          <a:bodyPr/>
          <a:lstStyle/>
          <a:p>
            <a:r>
              <a:rPr lang="en-GB" dirty="0"/>
              <a:t>Manager</a:t>
            </a:r>
          </a:p>
        </p:txBody>
      </p:sp>
      <p:sp>
        <p:nvSpPr>
          <p:cNvPr id="5" name="Content Placeholder 4"/>
          <p:cNvSpPr>
            <a:spLocks noGrp="1"/>
          </p:cNvSpPr>
          <p:nvPr>
            <p:ph sz="half" idx="2"/>
          </p:nvPr>
        </p:nvSpPr>
        <p:spPr>
          <a:xfrm>
            <a:off x="839788" y="2211161"/>
            <a:ext cx="5157787" cy="3684588"/>
          </a:xfrm>
        </p:spPr>
        <p:txBody>
          <a:bodyPr>
            <a:normAutofit fontScale="77500" lnSpcReduction="20000"/>
          </a:bodyPr>
          <a:lstStyle/>
          <a:p>
            <a:r>
              <a:rPr lang="en-GB" dirty="0"/>
              <a:t>Implements</a:t>
            </a:r>
          </a:p>
          <a:p>
            <a:r>
              <a:rPr lang="en-GB" dirty="0"/>
              <a:t>Does things right</a:t>
            </a:r>
          </a:p>
          <a:p>
            <a:r>
              <a:rPr lang="en-GB" dirty="0"/>
              <a:t>Rational</a:t>
            </a:r>
          </a:p>
          <a:p>
            <a:r>
              <a:rPr lang="en-GB" dirty="0"/>
              <a:t>Transactional</a:t>
            </a:r>
          </a:p>
          <a:p>
            <a:r>
              <a:rPr lang="en-GB" dirty="0"/>
              <a:t>Concerned with means</a:t>
            </a:r>
          </a:p>
          <a:p>
            <a:r>
              <a:rPr lang="en-GB" dirty="0"/>
              <a:t>Maintaining agreements</a:t>
            </a:r>
          </a:p>
          <a:p>
            <a:r>
              <a:rPr lang="en-GB" dirty="0"/>
              <a:t>Static orientation</a:t>
            </a:r>
          </a:p>
          <a:p>
            <a:r>
              <a:rPr lang="en-GB" dirty="0"/>
              <a:t>Achieves desired outcomes by means of influence as feature of contractual exchange – extrinsic motivation</a:t>
            </a:r>
          </a:p>
        </p:txBody>
      </p:sp>
      <p:sp>
        <p:nvSpPr>
          <p:cNvPr id="6" name="Text Placeholder 5"/>
          <p:cNvSpPr>
            <a:spLocks noGrp="1"/>
          </p:cNvSpPr>
          <p:nvPr>
            <p:ph type="body" sz="quarter" idx="3"/>
          </p:nvPr>
        </p:nvSpPr>
        <p:spPr>
          <a:xfrm>
            <a:off x="6097588" y="1301184"/>
            <a:ext cx="5183188" cy="823912"/>
          </a:xfrm>
        </p:spPr>
        <p:txBody>
          <a:bodyPr/>
          <a:lstStyle/>
          <a:p>
            <a:r>
              <a:rPr lang="en-GB" dirty="0"/>
              <a:t>Leader</a:t>
            </a:r>
          </a:p>
        </p:txBody>
      </p:sp>
      <p:sp>
        <p:nvSpPr>
          <p:cNvPr id="7" name="Content Placeholder 6"/>
          <p:cNvSpPr>
            <a:spLocks noGrp="1"/>
          </p:cNvSpPr>
          <p:nvPr>
            <p:ph sz="quarter" idx="4"/>
          </p:nvPr>
        </p:nvSpPr>
        <p:spPr>
          <a:xfrm>
            <a:off x="6097588" y="2125096"/>
            <a:ext cx="5183188" cy="3606233"/>
          </a:xfrm>
        </p:spPr>
        <p:txBody>
          <a:bodyPr>
            <a:normAutofit fontScale="77500" lnSpcReduction="20000"/>
          </a:bodyPr>
          <a:lstStyle/>
          <a:p>
            <a:r>
              <a:rPr lang="en-GB" dirty="0"/>
              <a:t>Shapes</a:t>
            </a:r>
          </a:p>
          <a:p>
            <a:r>
              <a:rPr lang="en-GB" dirty="0"/>
              <a:t>Does the right thing</a:t>
            </a:r>
          </a:p>
          <a:p>
            <a:r>
              <a:rPr lang="en-GB" dirty="0"/>
              <a:t>Emotional commitment</a:t>
            </a:r>
          </a:p>
          <a:p>
            <a:r>
              <a:rPr lang="en-GB" dirty="0"/>
              <a:t>Transformational</a:t>
            </a:r>
          </a:p>
          <a:p>
            <a:r>
              <a:rPr lang="en-GB" dirty="0"/>
              <a:t>Concerned with ends</a:t>
            </a:r>
          </a:p>
          <a:p>
            <a:r>
              <a:rPr lang="en-GB" dirty="0"/>
              <a:t>Future aspiration</a:t>
            </a:r>
          </a:p>
          <a:p>
            <a:r>
              <a:rPr lang="en-GB" dirty="0"/>
              <a:t>Dynamic orientation</a:t>
            </a:r>
          </a:p>
          <a:p>
            <a:r>
              <a:rPr lang="en-GB" dirty="0"/>
              <a:t>Management of meaning by means of vision, inspiration, symbols, empowerment, trust – extrinsic motivation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922564" y="586857"/>
            <a:ext cx="4440546" cy="1290930"/>
          </a:xfrm>
        </p:spPr>
        <p:txBody>
          <a:bodyPr anchor="b">
            <a:normAutofit/>
          </a:bodyPr>
          <a:lstStyle/>
          <a:p>
            <a:r>
              <a:rPr lang="en-GB" sz="3500" b="1" dirty="0"/>
              <a:t>Manager or leader?</a:t>
            </a:r>
          </a:p>
        </p:txBody>
      </p:sp>
      <p:sp>
        <p:nvSpPr>
          <p:cNvPr id="18435" name="Rectangle 3"/>
          <p:cNvSpPr>
            <a:spLocks noGrp="1" noChangeArrowheads="1"/>
          </p:cNvSpPr>
          <p:nvPr>
            <p:ph idx="1"/>
          </p:nvPr>
        </p:nvSpPr>
        <p:spPr>
          <a:xfrm>
            <a:off x="694741" y="2243667"/>
            <a:ext cx="5401259" cy="3231603"/>
          </a:xfrm>
        </p:spPr>
        <p:txBody>
          <a:bodyPr anchor="ctr">
            <a:normAutofit/>
          </a:bodyPr>
          <a:lstStyle/>
          <a:p>
            <a:pPr marL="0" indent="0">
              <a:buNone/>
            </a:pPr>
            <a:r>
              <a:rPr lang="en-GB" sz="2000" dirty="0" err="1"/>
              <a:t>Zalesnik</a:t>
            </a:r>
            <a:r>
              <a:rPr lang="en-GB" sz="2000" dirty="0"/>
              <a:t> (</a:t>
            </a:r>
            <a:r>
              <a:rPr lang="en-GB" sz="2000" dirty="0" err="1"/>
              <a:t>Havard</a:t>
            </a:r>
            <a:r>
              <a:rPr lang="en-GB" sz="2000" dirty="0"/>
              <a:t> Business School)</a:t>
            </a:r>
          </a:p>
          <a:p>
            <a:pPr marL="0" indent="0">
              <a:buNone/>
            </a:pPr>
            <a:endParaRPr lang="en-GB" sz="2000" dirty="0"/>
          </a:p>
          <a:p>
            <a:pPr lvl="1"/>
            <a:r>
              <a:rPr lang="en-GB" sz="2000" dirty="0"/>
              <a:t>Manager motivates other people and administers resources to ensure company objectives are achieved</a:t>
            </a:r>
          </a:p>
          <a:p>
            <a:pPr lvl="1"/>
            <a:r>
              <a:rPr lang="en-GB" sz="2000" dirty="0"/>
              <a:t>Leader is involved in conceptual aspects, active rather than reactive, shaping ideas rather than responding to them</a:t>
            </a:r>
          </a:p>
          <a:p>
            <a:pPr marL="685800" lvl="2" indent="0">
              <a:buNone/>
            </a:pPr>
            <a:endParaRPr lang="en-GB" sz="1700" dirty="0"/>
          </a:p>
        </p:txBody>
      </p:sp>
      <p:pic>
        <p:nvPicPr>
          <p:cNvPr id="2" name="Picture 1" descr="Harvard Business School (HBS) comes to India Nagpur Today : Nagpur New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3623" y="3199208"/>
            <a:ext cx="3726503" cy="248185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63859" y="1683757"/>
            <a:ext cx="2336449" cy="2396359"/>
          </a:xfrm>
        </p:spPr>
        <p:txBody>
          <a:bodyPr anchor="b">
            <a:normAutofit/>
          </a:bodyPr>
          <a:lstStyle/>
          <a:p>
            <a:pPr algn="r"/>
            <a:r>
              <a:rPr lang="en-GB" sz="3500">
                <a:solidFill>
                  <a:srgbClr val="FFFFFF"/>
                </a:solidFill>
              </a:rPr>
              <a:t>The difference?</a:t>
            </a:r>
          </a:p>
        </p:txBody>
      </p:sp>
      <p:graphicFrame>
        <p:nvGraphicFramePr>
          <p:cNvPr id="16389" name="Rectangle 3">
            <a:extLst>
              <a:ext uri="{FF2B5EF4-FFF2-40B4-BE49-F238E27FC236}">
                <a16:creationId xmlns:a16="http://schemas.microsoft.com/office/drawing/2014/main" id="{1E4D7118-62C1-4EFB-A1DB-321E97DB2753}"/>
              </a:ext>
            </a:extLst>
          </p:cNvPr>
          <p:cNvGraphicFramePr>
            <a:graphicFrameLocks noGrp="1"/>
          </p:cNvGraphicFramePr>
          <p:nvPr>
            <p:ph idx="1"/>
            <p:extLst>
              <p:ext uri="{D42A27DB-BD31-4B8C-83A1-F6EECF244321}">
                <p14:modId xmlns:p14="http://schemas.microsoft.com/office/powerpoint/2010/main" val="1100093134"/>
              </p:ext>
            </p:extLst>
          </p:nvPr>
        </p:nvGraphicFramePr>
        <p:xfrm>
          <a:off x="2875965" y="374883"/>
          <a:ext cx="6643591" cy="51686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08966" y="620392"/>
            <a:ext cx="5609915" cy="3355615"/>
          </a:xfrm>
        </p:spPr>
        <p:txBody>
          <a:bodyPr>
            <a:normAutofit/>
          </a:bodyPr>
          <a:lstStyle/>
          <a:p>
            <a:pPr>
              <a:defRPr/>
            </a:pPr>
            <a:r>
              <a:rPr lang="en-GB" sz="5200" b="1" dirty="0"/>
              <a:t>The leader is followed…the manager rules</a:t>
            </a:r>
          </a:p>
        </p:txBody>
      </p:sp>
      <p:graphicFrame>
        <p:nvGraphicFramePr>
          <p:cNvPr id="35847" name="Rectangle 3">
            <a:extLst>
              <a:ext uri="{FF2B5EF4-FFF2-40B4-BE49-F238E27FC236}">
                <a16:creationId xmlns:a16="http://schemas.microsoft.com/office/drawing/2014/main" id="{A7B34D55-3A45-4472-A941-3A2A90050FA6}"/>
              </a:ext>
            </a:extLst>
          </p:cNvPr>
          <p:cNvGraphicFramePr>
            <a:graphicFrameLocks noGrp="1"/>
          </p:cNvGraphicFramePr>
          <p:nvPr>
            <p:ph idx="1"/>
          </p:nvPr>
        </p:nvGraphicFramePr>
        <p:xfrm>
          <a:off x="5625291" y="620392"/>
          <a:ext cx="469773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Arrow: Down 1">
            <a:extLst>
              <a:ext uri="{FF2B5EF4-FFF2-40B4-BE49-F238E27FC236}">
                <a16:creationId xmlns:a16="http://schemas.microsoft.com/office/drawing/2014/main" id="{5AA6F2F8-35B2-A301-9588-AA4774E3F446}"/>
              </a:ext>
            </a:extLst>
          </p:cNvPr>
          <p:cNvSpPr/>
          <p:nvPr/>
        </p:nvSpPr>
        <p:spPr>
          <a:xfrm>
            <a:off x="6775892" y="3125131"/>
            <a:ext cx="484632" cy="60773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Arrow: Down 2">
            <a:extLst>
              <a:ext uri="{FF2B5EF4-FFF2-40B4-BE49-F238E27FC236}">
                <a16:creationId xmlns:a16="http://schemas.microsoft.com/office/drawing/2014/main" id="{FE6DBFFE-4A94-982B-42E9-1918C369D428}"/>
              </a:ext>
            </a:extLst>
          </p:cNvPr>
          <p:cNvSpPr/>
          <p:nvPr/>
        </p:nvSpPr>
        <p:spPr>
          <a:xfrm>
            <a:off x="8686800" y="3125131"/>
            <a:ext cx="484632" cy="60773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53094" y="1166933"/>
            <a:ext cx="4532930" cy="2196753"/>
          </a:xfrm>
        </p:spPr>
        <p:txBody>
          <a:bodyPr anchor="ctr">
            <a:normAutofit/>
          </a:bodyPr>
          <a:lstStyle/>
          <a:p>
            <a:r>
              <a:rPr lang="en-US" sz="3600" b="1" dirty="0"/>
              <a:t>Definition of Management</a:t>
            </a:r>
          </a:p>
        </p:txBody>
      </p:sp>
      <p:sp>
        <p:nvSpPr>
          <p:cNvPr id="11267" name="Rectangle 3"/>
          <p:cNvSpPr>
            <a:spLocks noGrp="1" noChangeArrowheads="1"/>
          </p:cNvSpPr>
          <p:nvPr>
            <p:ph idx="1"/>
          </p:nvPr>
        </p:nvSpPr>
        <p:spPr>
          <a:xfrm>
            <a:off x="5247199" y="873020"/>
            <a:ext cx="5137772" cy="4279709"/>
          </a:xfrm>
        </p:spPr>
        <p:txBody>
          <a:bodyPr anchor="ctr">
            <a:normAutofit fontScale="92500" lnSpcReduction="10000"/>
          </a:bodyPr>
          <a:lstStyle/>
          <a:p>
            <a:pPr>
              <a:buFontTx/>
              <a:buNone/>
            </a:pPr>
            <a:endParaRPr lang="en-US" dirty="0"/>
          </a:p>
          <a:p>
            <a:pPr>
              <a:buFontTx/>
              <a:buNone/>
            </a:pPr>
            <a:r>
              <a:rPr lang="en-US" dirty="0"/>
              <a:t>‘To manage is to forecast and plan, to </a:t>
            </a:r>
            <a:r>
              <a:rPr lang="en-US" dirty="0" err="1"/>
              <a:t>organise</a:t>
            </a:r>
            <a:r>
              <a:rPr lang="en-US" dirty="0"/>
              <a:t>, to command, to coordinate and to control’ (</a:t>
            </a:r>
            <a:r>
              <a:rPr lang="en-US" dirty="0" err="1"/>
              <a:t>Fayol</a:t>
            </a:r>
            <a:r>
              <a:rPr lang="en-US" dirty="0"/>
              <a:t>, 1916 cited in Cole,1996)</a:t>
            </a:r>
          </a:p>
          <a:p>
            <a:pPr>
              <a:buFontTx/>
              <a:buNone/>
            </a:pPr>
            <a:endParaRPr lang="en-US" dirty="0"/>
          </a:p>
          <a:p>
            <a:pPr>
              <a:buFontTx/>
              <a:buNone/>
            </a:pPr>
            <a:r>
              <a:rPr lang="en-US" dirty="0"/>
              <a:t>‘as a process of planning, </a:t>
            </a:r>
            <a:r>
              <a:rPr lang="en-US" dirty="0" err="1"/>
              <a:t>organising</a:t>
            </a:r>
            <a:r>
              <a:rPr lang="en-US" dirty="0"/>
              <a:t> and staffing, leading, and controlling actions to achieve goals.’(</a:t>
            </a:r>
            <a:r>
              <a:rPr lang="en-US" dirty="0" err="1"/>
              <a:t>Dubrin</a:t>
            </a:r>
            <a:r>
              <a:rPr lang="en-US" dirty="0"/>
              <a:t>, 2000 cited in </a:t>
            </a:r>
            <a:r>
              <a:rPr lang="en-US" dirty="0" err="1"/>
              <a:t>kelly-heidenthal</a:t>
            </a:r>
            <a:r>
              <a:rPr lang="en-US" dirty="0"/>
              <a:t>, 2004)</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753534" y="458258"/>
            <a:ext cx="10515600" cy="1325563"/>
          </a:xfrm>
        </p:spPr>
        <p:txBody>
          <a:bodyPr anchor="ctr">
            <a:normAutofit/>
          </a:bodyPr>
          <a:lstStyle/>
          <a:p>
            <a:r>
              <a:rPr lang="en-GB" b="1"/>
              <a:t>A manager</a:t>
            </a:r>
          </a:p>
        </p:txBody>
      </p:sp>
      <p:graphicFrame>
        <p:nvGraphicFramePr>
          <p:cNvPr id="12294" name="Rectangle 3">
            <a:extLst>
              <a:ext uri="{FF2B5EF4-FFF2-40B4-BE49-F238E27FC236}">
                <a16:creationId xmlns:a16="http://schemas.microsoft.com/office/drawing/2014/main" id="{8B8A2A1B-4B44-413F-AEE2-224912F392A3}"/>
              </a:ext>
            </a:extLst>
          </p:cNvPr>
          <p:cNvGraphicFramePr>
            <a:graphicFrameLocks noGrp="1"/>
          </p:cNvGraphicFramePr>
          <p:nvPr>
            <p:ph idx="1"/>
            <p:extLst>
              <p:ext uri="{D42A27DB-BD31-4B8C-83A1-F6EECF244321}">
                <p14:modId xmlns:p14="http://schemas.microsoft.com/office/powerpoint/2010/main" val="1756155732"/>
              </p:ext>
            </p:extLst>
          </p:nvPr>
        </p:nvGraphicFramePr>
        <p:xfrm>
          <a:off x="2261584" y="1346200"/>
          <a:ext cx="9176882" cy="39706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78659-C564-4A6B-D3F9-6AF42AC9919D}"/>
              </a:ext>
            </a:extLst>
          </p:cNvPr>
          <p:cNvSpPr>
            <a:spLocks noGrp="1"/>
          </p:cNvSpPr>
          <p:nvPr>
            <p:ph type="title"/>
          </p:nvPr>
        </p:nvSpPr>
        <p:spPr>
          <a:xfrm>
            <a:off x="838200" y="365125"/>
            <a:ext cx="10515600" cy="1325563"/>
          </a:xfrm>
        </p:spPr>
        <p:txBody>
          <a:bodyPr anchor="ctr">
            <a:normAutofit/>
          </a:bodyPr>
          <a:lstStyle/>
          <a:p>
            <a:r>
              <a:rPr lang="en-GB" b="1" dirty="0"/>
              <a:t>Collapse instead of thrive</a:t>
            </a:r>
          </a:p>
        </p:txBody>
      </p:sp>
      <p:sp>
        <p:nvSpPr>
          <p:cNvPr id="3" name="Content Placeholder 2">
            <a:extLst>
              <a:ext uri="{FF2B5EF4-FFF2-40B4-BE49-F238E27FC236}">
                <a16:creationId xmlns:a16="http://schemas.microsoft.com/office/drawing/2014/main" id="{897042C5-1611-0172-5D49-95F2E868A7C9}"/>
              </a:ext>
            </a:extLst>
          </p:cNvPr>
          <p:cNvSpPr>
            <a:spLocks noGrp="1"/>
          </p:cNvSpPr>
          <p:nvPr>
            <p:ph sz="half" idx="1"/>
          </p:nvPr>
        </p:nvSpPr>
        <p:spPr>
          <a:xfrm>
            <a:off x="838200" y="1825625"/>
            <a:ext cx="7975600" cy="4351338"/>
          </a:xfrm>
        </p:spPr>
        <p:txBody>
          <a:bodyPr>
            <a:normAutofit/>
          </a:bodyPr>
          <a:lstStyle/>
          <a:p>
            <a:pPr marL="0" indent="0">
              <a:buNone/>
            </a:pPr>
            <a:r>
              <a:rPr lang="en-GB" sz="2000" dirty="0"/>
              <a:t>In the world of leadership the ‘comfort, stretch &amp; panic model’ is a crucial concept:</a:t>
            </a:r>
          </a:p>
          <a:p>
            <a:r>
              <a:rPr lang="en-GB" sz="2000" b="1" dirty="0"/>
              <a:t>Comfort zone- </a:t>
            </a:r>
            <a:r>
              <a:rPr lang="en-GB" sz="2000" dirty="0"/>
              <a:t>risk of complacency</a:t>
            </a:r>
          </a:p>
          <a:p>
            <a:r>
              <a:rPr lang="en-GB" sz="2000" b="1" dirty="0"/>
              <a:t>Stretch zone- </a:t>
            </a:r>
            <a:r>
              <a:rPr lang="en-GB" sz="2000" dirty="0"/>
              <a:t>challenge, growth &amp; learn, necessary for progress</a:t>
            </a:r>
          </a:p>
          <a:p>
            <a:r>
              <a:rPr lang="en-GB" sz="2000" b="1" dirty="0"/>
              <a:t>Panic zone- </a:t>
            </a:r>
            <a:r>
              <a:rPr lang="en-GB" sz="2000" dirty="0"/>
              <a:t>things are out of control, stress, risk of burnout</a:t>
            </a:r>
          </a:p>
          <a:p>
            <a:pPr marL="0" indent="0">
              <a:buNone/>
            </a:pPr>
            <a:r>
              <a:rPr lang="en-GB" sz="2000" dirty="0"/>
              <a:t>Some managers push too hard &amp; teams end up in the panic zone.</a:t>
            </a:r>
          </a:p>
          <a:p>
            <a:pPr marL="0" indent="0">
              <a:buNone/>
            </a:pPr>
            <a:r>
              <a:rPr lang="en-GB" sz="2000" dirty="0"/>
              <a:t>Leaders should know the team, understand their limits, set achievable goals, provide support &amp; acknowledge progress- achieve a balance in the stretch zone. </a:t>
            </a:r>
          </a:p>
          <a:p>
            <a:pPr marL="0" indent="0">
              <a:buNone/>
            </a:pPr>
            <a:endParaRPr lang="en-GB" sz="2000" dirty="0"/>
          </a:p>
        </p:txBody>
      </p:sp>
      <p:pic>
        <p:nvPicPr>
          <p:cNvPr id="5" name="Picture 4" descr="A person's feet in green shoes&#10;&#10;Description automatically generated">
            <a:extLst>
              <a:ext uri="{FF2B5EF4-FFF2-40B4-BE49-F238E27FC236}">
                <a16:creationId xmlns:a16="http://schemas.microsoft.com/office/drawing/2014/main" id="{6ACCA9E3-DC61-2543-79D2-3BB31098295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4535" r="18481" b="-1"/>
          <a:stretch/>
        </p:blipFill>
        <p:spPr>
          <a:xfrm>
            <a:off x="8638549" y="2590800"/>
            <a:ext cx="2715251" cy="2280179"/>
          </a:xfrm>
          <a:prstGeom prst="rect">
            <a:avLst/>
          </a:prstGeom>
          <a:noFill/>
        </p:spPr>
      </p:pic>
    </p:spTree>
    <p:extLst>
      <p:ext uri="{BB962C8B-B14F-4D97-AF65-F5344CB8AC3E}">
        <p14:creationId xmlns:p14="http://schemas.microsoft.com/office/powerpoint/2010/main" val="20178106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image0.png"/>
          <p:cNvPicPr/>
          <p:nvPr/>
        </p:nvPicPr>
        <p:blipFill rotWithShape="1">
          <a:blip r:embed="rId2" r:link="rId3" cstate="print">
            <a:extLst>
              <a:ext uri="{28A0092B-C50C-407E-A947-70E740481C1C}">
                <a14:useLocalDpi xmlns:a14="http://schemas.microsoft.com/office/drawing/2010/main" val="0"/>
              </a:ext>
            </a:extLst>
          </a:blip>
          <a:srcRect t="13264" b="11276"/>
          <a:stretch/>
        </p:blipFill>
        <p:spPr bwMode="auto">
          <a:xfrm>
            <a:off x="2895600" y="245532"/>
            <a:ext cx="5672667" cy="5444067"/>
          </a:xfrm>
          <a:prstGeom prst="rect">
            <a:avLst/>
          </a:prstGeom>
          <a:noFill/>
          <a:ln>
            <a:noFill/>
          </a:ln>
        </p:spPr>
      </p:pic>
    </p:spTree>
    <p:extLst>
      <p:ext uri="{BB962C8B-B14F-4D97-AF65-F5344CB8AC3E}">
        <p14:creationId xmlns:p14="http://schemas.microsoft.com/office/powerpoint/2010/main" val="2037203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838200" y="365125"/>
            <a:ext cx="10515600" cy="1325563"/>
          </a:xfrm>
        </p:spPr>
        <p:txBody>
          <a:bodyPr anchor="ctr">
            <a:normAutofit/>
          </a:bodyPr>
          <a:lstStyle/>
          <a:p>
            <a:r>
              <a:rPr lang="en-US" b="1" dirty="0"/>
              <a:t>Management</a:t>
            </a:r>
          </a:p>
        </p:txBody>
      </p:sp>
      <p:pic>
        <p:nvPicPr>
          <p:cNvPr id="3" name="Picture 2" descr="A hand writing a word on a white board&#10;&#10;Description automatically generated">
            <a:extLst>
              <a:ext uri="{FF2B5EF4-FFF2-40B4-BE49-F238E27FC236}">
                <a16:creationId xmlns:a16="http://schemas.microsoft.com/office/drawing/2014/main" id="{4215D4FE-38EF-19ED-36A8-BE555560B66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38200" y="2278412"/>
            <a:ext cx="5181600" cy="3445764"/>
          </a:xfrm>
          <a:prstGeom prst="rect">
            <a:avLst/>
          </a:prstGeom>
          <a:noFill/>
        </p:spPr>
      </p:pic>
      <p:sp>
        <p:nvSpPr>
          <p:cNvPr id="14339" name="Rectangle 3"/>
          <p:cNvSpPr>
            <a:spLocks noGrp="1" noChangeArrowheads="1"/>
          </p:cNvSpPr>
          <p:nvPr>
            <p:ph sz="half" idx="2"/>
          </p:nvPr>
        </p:nvSpPr>
        <p:spPr>
          <a:xfrm>
            <a:off x="6172200" y="1825625"/>
            <a:ext cx="5181600" cy="3745442"/>
          </a:xfrm>
        </p:spPr>
        <p:txBody>
          <a:bodyPr>
            <a:normAutofit/>
          </a:bodyPr>
          <a:lstStyle/>
          <a:p>
            <a:pPr marL="457200" lvl="1" indent="0">
              <a:buNone/>
            </a:pPr>
            <a:r>
              <a:rPr lang="en-US" sz="1800" b="1" dirty="0"/>
              <a:t>Directing</a:t>
            </a:r>
          </a:p>
          <a:p>
            <a:pPr lvl="2"/>
            <a:r>
              <a:rPr lang="en-US" sz="1800" dirty="0"/>
              <a:t>Instructing others to achieve </a:t>
            </a:r>
            <a:r>
              <a:rPr lang="en-US" sz="1800" dirty="0" err="1"/>
              <a:t>organisational</a:t>
            </a:r>
            <a:r>
              <a:rPr lang="en-US" sz="1800" dirty="0"/>
              <a:t> goals, and involves </a:t>
            </a:r>
            <a:r>
              <a:rPr lang="en-US" sz="1800" dirty="0" err="1"/>
              <a:t>energising</a:t>
            </a:r>
            <a:r>
              <a:rPr lang="en-US" sz="1800" dirty="0"/>
              <a:t>, directing, persuading others to achieve those goals</a:t>
            </a:r>
          </a:p>
          <a:p>
            <a:pPr marL="457200" lvl="1" indent="0">
              <a:buNone/>
            </a:pPr>
            <a:r>
              <a:rPr lang="en-US" sz="1800" b="1" dirty="0"/>
              <a:t>Controlling</a:t>
            </a:r>
          </a:p>
          <a:p>
            <a:pPr lvl="2"/>
            <a:r>
              <a:rPr lang="en-US" sz="1800" dirty="0"/>
              <a:t>Comparing actual performance to a standard and revising the original plan as needed to achieve the goals</a:t>
            </a:r>
          </a:p>
          <a:p>
            <a:pPr marL="0" indent="0">
              <a:buNone/>
            </a:pPr>
            <a:endParaRPr lang="en-US" sz="1800" dirty="0"/>
          </a:p>
          <a:p>
            <a:pPr marL="0" indent="0">
              <a:buNone/>
            </a:pPr>
            <a:r>
              <a:rPr lang="en-US" sz="1800" dirty="0"/>
              <a:t>As professionals we need management skills whether we work alone or are team leaders</a:t>
            </a:r>
          </a:p>
          <a:p>
            <a:endParaRPr lang="en-US" sz="1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chor="ctr">
            <a:normAutofit/>
          </a:bodyPr>
          <a:lstStyle/>
          <a:p>
            <a:r>
              <a:rPr lang="en-GB" b="1"/>
              <a:t>Definition of Leadership</a:t>
            </a:r>
          </a:p>
        </p:txBody>
      </p:sp>
      <p:sp>
        <p:nvSpPr>
          <p:cNvPr id="3" name="Content Placeholder 2"/>
          <p:cNvSpPr>
            <a:spLocks noGrp="1"/>
          </p:cNvSpPr>
          <p:nvPr>
            <p:ph sz="half" idx="1"/>
          </p:nvPr>
        </p:nvSpPr>
        <p:spPr>
          <a:xfrm>
            <a:off x="838200" y="1389690"/>
            <a:ext cx="5181600" cy="4351338"/>
          </a:xfrm>
        </p:spPr>
        <p:txBody>
          <a:bodyPr>
            <a:normAutofit/>
          </a:bodyPr>
          <a:lstStyle/>
          <a:p>
            <a:pPr marL="0" indent="0">
              <a:buNone/>
            </a:pPr>
            <a:r>
              <a:rPr lang="en-GB" sz="1500" dirty="0"/>
              <a:t>‘Leadership defines what the future should look like, aligns people with that vision, and inspires them to make it happen.’ (Kotter,1990)</a:t>
            </a:r>
          </a:p>
          <a:p>
            <a:pPr marL="0" indent="0">
              <a:buNone/>
            </a:pPr>
            <a:r>
              <a:rPr lang="en-GB" sz="1500" b="1" dirty="0"/>
              <a:t>How is leadership evolving? </a:t>
            </a:r>
          </a:p>
          <a:p>
            <a:pPr marL="0" indent="0">
              <a:buNone/>
            </a:pPr>
            <a:r>
              <a:rPr lang="en-GB" sz="1500" dirty="0"/>
              <a:t>In the past, leadership was called “management,” with an emphasis on providing technical expertise and direction.</a:t>
            </a:r>
          </a:p>
          <a:p>
            <a:pPr marL="0" indent="0">
              <a:buNone/>
            </a:pPr>
            <a:r>
              <a:rPr lang="en-GB" sz="1500" dirty="0"/>
              <a:t> The context was the traditional industrial economy command-and-control organisation, where leaders focused exclusively on maximizing value for shareholders. </a:t>
            </a:r>
          </a:p>
          <a:p>
            <a:pPr marL="0" indent="0">
              <a:buNone/>
            </a:pPr>
            <a:r>
              <a:rPr lang="en-GB" sz="1500" dirty="0"/>
              <a:t>In these organisations, leaders had three roles: </a:t>
            </a:r>
          </a:p>
          <a:p>
            <a:r>
              <a:rPr lang="en-GB" sz="1500" i="1" dirty="0"/>
              <a:t>planners</a:t>
            </a:r>
            <a:r>
              <a:rPr lang="en-GB" sz="1500" dirty="0"/>
              <a:t> (who develop strategy, then translate that strategy into concrete steps)</a:t>
            </a:r>
          </a:p>
          <a:p>
            <a:r>
              <a:rPr lang="en-GB" sz="1500" i="1" dirty="0"/>
              <a:t>directors</a:t>
            </a:r>
            <a:r>
              <a:rPr lang="en-GB" sz="1500" dirty="0"/>
              <a:t> (who assign responsibilities)</a:t>
            </a:r>
          </a:p>
          <a:p>
            <a:r>
              <a:rPr lang="en-GB" sz="1500" i="1" dirty="0"/>
              <a:t>controllers</a:t>
            </a:r>
            <a:r>
              <a:rPr lang="en-GB" sz="1500" dirty="0"/>
              <a:t> (who ensure people do what they’ve been assigned and plans are adhered to)</a:t>
            </a:r>
          </a:p>
        </p:txBody>
      </p:sp>
      <p:pic>
        <p:nvPicPr>
          <p:cNvPr id="5" name="Picture 4" descr="A black stick figure pointing at a blue arrow&#10;&#10;Description automatically generated">
            <a:extLst>
              <a:ext uri="{FF2B5EF4-FFF2-40B4-BE49-F238E27FC236}">
                <a16:creationId xmlns:a16="http://schemas.microsoft.com/office/drawing/2014/main" id="{29B52FBC-BEF4-31C5-34E9-36CE0D1E81E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172200" y="1986947"/>
            <a:ext cx="5181600" cy="4028694"/>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6C1EB8E1-2512-4DFE-9EED-D724E1BAC53F-L0-001" descr="image7.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3711" b="11881"/>
          <a:stretch/>
        </p:blipFill>
        <p:spPr bwMode="auto">
          <a:xfrm>
            <a:off x="3113221" y="718457"/>
            <a:ext cx="5980213"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5C2805C1-7939-C290-02C5-4F678A146F8B}"/>
              </a:ext>
            </a:extLst>
          </p:cNvPr>
          <p:cNvSpPr txBox="1"/>
          <p:nvPr/>
        </p:nvSpPr>
        <p:spPr>
          <a:xfrm>
            <a:off x="308344" y="1190847"/>
            <a:ext cx="2275368" cy="2308324"/>
          </a:xfrm>
          <a:prstGeom prst="rect">
            <a:avLst/>
          </a:prstGeom>
          <a:noFill/>
        </p:spPr>
        <p:txBody>
          <a:bodyPr wrap="square" rtlCol="0">
            <a:spAutoFit/>
          </a:bodyPr>
          <a:lstStyle/>
          <a:p>
            <a:r>
              <a:rPr lang="en-GB" dirty="0"/>
              <a:t>As the notion of leadership evolves there is more understanding of the skills and approaches leaders can utilise to be impactful</a:t>
            </a:r>
          </a:p>
        </p:txBody>
      </p:sp>
    </p:spTree>
    <p:extLst>
      <p:ext uri="{BB962C8B-B14F-4D97-AF65-F5344CB8AC3E}">
        <p14:creationId xmlns:p14="http://schemas.microsoft.com/office/powerpoint/2010/main" val="41943931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image3.png"/>
          <p:cNvPicPr>
            <a:picLocks noGrp="1"/>
          </p:cNvPicPr>
          <p:nvPr>
            <p:ph sz="half" idx="2"/>
          </p:nvPr>
        </p:nvPicPr>
        <p:blipFill rotWithShape="1">
          <a:blip r:embed="rId2" r:link="rId3" cstate="print">
            <a:extLst>
              <a:ext uri="{28A0092B-C50C-407E-A947-70E740481C1C}">
                <a14:useLocalDpi xmlns:a14="http://schemas.microsoft.com/office/drawing/2010/main" val="0"/>
              </a:ext>
            </a:extLst>
          </a:blip>
          <a:srcRect t="4483" b="2534"/>
          <a:stretch/>
        </p:blipFill>
        <p:spPr bwMode="auto">
          <a:xfrm>
            <a:off x="6350000" y="229659"/>
            <a:ext cx="5568880" cy="5244565"/>
          </a:xfrm>
          <a:prstGeom prst="rect">
            <a:avLst/>
          </a:prstGeom>
          <a:noFill/>
          <a:ln>
            <a:noFill/>
          </a:ln>
        </p:spPr>
      </p:pic>
      <p:sp>
        <p:nvSpPr>
          <p:cNvPr id="8" name="TextBox 7"/>
          <p:cNvSpPr txBox="1"/>
          <p:nvPr/>
        </p:nvSpPr>
        <p:spPr>
          <a:xfrm>
            <a:off x="716715" y="764405"/>
            <a:ext cx="4888217" cy="707886"/>
          </a:xfrm>
          <a:prstGeom prst="rect">
            <a:avLst/>
          </a:prstGeom>
          <a:noFill/>
        </p:spPr>
        <p:txBody>
          <a:bodyPr wrap="square" rtlCol="0">
            <a:spAutoFit/>
          </a:bodyPr>
          <a:lstStyle/>
          <a:p>
            <a:r>
              <a:rPr lang="en-GB" sz="2000" b="1" dirty="0"/>
              <a:t>Strategies for being an effective leader &amp; creating productive teams</a:t>
            </a:r>
          </a:p>
        </p:txBody>
      </p:sp>
      <p:sp>
        <p:nvSpPr>
          <p:cNvPr id="2" name="TextBox 1">
            <a:extLst>
              <a:ext uri="{FF2B5EF4-FFF2-40B4-BE49-F238E27FC236}">
                <a16:creationId xmlns:a16="http://schemas.microsoft.com/office/drawing/2014/main" id="{852C4023-D5DF-AE91-3C3E-E3CC0E24943F}"/>
              </a:ext>
            </a:extLst>
          </p:cNvPr>
          <p:cNvSpPr txBox="1"/>
          <p:nvPr/>
        </p:nvSpPr>
        <p:spPr>
          <a:xfrm>
            <a:off x="703684" y="1892444"/>
            <a:ext cx="5392315" cy="3693319"/>
          </a:xfrm>
          <a:prstGeom prst="rect">
            <a:avLst/>
          </a:prstGeom>
          <a:noFill/>
        </p:spPr>
        <p:txBody>
          <a:bodyPr wrap="square" rtlCol="0">
            <a:spAutoFit/>
          </a:bodyPr>
          <a:lstStyle/>
          <a:p>
            <a:r>
              <a:rPr lang="en-GB" dirty="0"/>
              <a:t>Supporting others or yourself to move from apathy, comfort &amp; anxiety to learning &amp; developing should include:</a:t>
            </a:r>
          </a:p>
          <a:p>
            <a:pPr marL="285750" indent="-285750">
              <a:buFont typeface="Arial" panose="020B0604020202020204" pitchFamily="34" charset="0"/>
              <a:buChar char="•"/>
            </a:pPr>
            <a:r>
              <a:rPr lang="en-GB" dirty="0"/>
              <a:t>Cultivating trust</a:t>
            </a:r>
          </a:p>
          <a:p>
            <a:pPr marL="285750" indent="-285750">
              <a:buFont typeface="Arial" panose="020B0604020202020204" pitchFamily="34" charset="0"/>
              <a:buChar char="•"/>
            </a:pPr>
            <a:r>
              <a:rPr lang="en-GB" dirty="0"/>
              <a:t>Focussing on solutions rather than blame</a:t>
            </a:r>
          </a:p>
          <a:p>
            <a:pPr marL="285750" indent="-285750">
              <a:buFont typeface="Arial" panose="020B0604020202020204" pitchFamily="34" charset="0"/>
              <a:buChar char="•"/>
            </a:pPr>
            <a:r>
              <a:rPr lang="en-GB" dirty="0"/>
              <a:t>Listening &amp; allowing others to complete their thoughts</a:t>
            </a:r>
          </a:p>
          <a:p>
            <a:pPr marL="285750" indent="-285750">
              <a:buFont typeface="Arial" panose="020B0604020202020204" pitchFamily="34" charset="0"/>
              <a:buChar char="•"/>
            </a:pPr>
            <a:r>
              <a:rPr lang="en-GB" dirty="0"/>
              <a:t>Normalise failure</a:t>
            </a:r>
          </a:p>
          <a:p>
            <a:pPr marL="285750" indent="-285750">
              <a:buFont typeface="Arial" panose="020B0604020202020204" pitchFamily="34" charset="0"/>
              <a:buChar char="•"/>
            </a:pPr>
            <a:r>
              <a:rPr lang="en-GB" dirty="0"/>
              <a:t>Engage all voices</a:t>
            </a:r>
          </a:p>
          <a:p>
            <a:pPr marL="285750" indent="-285750">
              <a:buFont typeface="Arial" panose="020B0604020202020204" pitchFamily="34" charset="0"/>
              <a:buChar char="•"/>
            </a:pPr>
            <a:r>
              <a:rPr lang="en-GB" dirty="0"/>
              <a:t>Openness</a:t>
            </a:r>
          </a:p>
          <a:p>
            <a:pPr marL="285750" indent="-285750">
              <a:buFont typeface="Arial" panose="020B0604020202020204" pitchFamily="34" charset="0"/>
              <a:buChar char="•"/>
            </a:pPr>
            <a:r>
              <a:rPr lang="en-GB" dirty="0"/>
              <a:t>Check-in &amp; communicate often</a:t>
            </a:r>
          </a:p>
          <a:p>
            <a:pPr marL="285750" indent="-285750">
              <a:buFont typeface="Arial" panose="020B0604020202020204" pitchFamily="34" charset="0"/>
              <a:buChar char="•"/>
            </a:pPr>
            <a:r>
              <a:rPr lang="en-GB" dirty="0"/>
              <a:t>Reward risk-taking &amp; efforts made</a:t>
            </a:r>
          </a:p>
          <a:p>
            <a:pPr marL="285750" indent="-285750">
              <a:buFont typeface="Arial" panose="020B0604020202020204" pitchFamily="34" charset="0"/>
              <a:buChar char="•"/>
            </a:pPr>
            <a:r>
              <a:rPr lang="en-GB" dirty="0"/>
              <a:t>Allocate time to address concerns</a:t>
            </a:r>
          </a:p>
        </p:txBody>
      </p:sp>
    </p:spTree>
    <p:extLst>
      <p:ext uri="{BB962C8B-B14F-4D97-AF65-F5344CB8AC3E}">
        <p14:creationId xmlns:p14="http://schemas.microsoft.com/office/powerpoint/2010/main" val="20144231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Challenging thinking</a:t>
            </a:r>
          </a:p>
        </p:txBody>
      </p:sp>
      <p:sp>
        <p:nvSpPr>
          <p:cNvPr id="4" name="Content Placeholder 3"/>
          <p:cNvSpPr>
            <a:spLocks noGrp="1"/>
          </p:cNvSpPr>
          <p:nvPr>
            <p:ph sz="half" idx="2"/>
          </p:nvPr>
        </p:nvSpPr>
        <p:spPr>
          <a:xfrm>
            <a:off x="839788" y="1457109"/>
            <a:ext cx="10009722" cy="4337515"/>
          </a:xfrm>
        </p:spPr>
        <p:txBody>
          <a:bodyPr>
            <a:normAutofit fontScale="92500" lnSpcReduction="10000"/>
          </a:bodyPr>
          <a:lstStyle/>
          <a:p>
            <a:pPr marL="0" indent="0">
              <a:buNone/>
            </a:pPr>
            <a:r>
              <a:rPr lang="en-GB" sz="2600" dirty="0"/>
              <a:t>A lack of critical thinking can lead to disaster; it is vital that leaders consistently check their beliefs &amp; facts. Effective leaders can challenge their thinking:</a:t>
            </a:r>
          </a:p>
          <a:p>
            <a:r>
              <a:rPr lang="en-GB" sz="2600" b="1" dirty="0"/>
              <a:t>Self-reflection &amp; feedback- </a:t>
            </a:r>
            <a:r>
              <a:rPr lang="en-GB" sz="2600" dirty="0"/>
              <a:t>seek feedback from their team to provide valuable insights into areas where their thinking may need adjustment</a:t>
            </a:r>
          </a:p>
          <a:p>
            <a:r>
              <a:rPr lang="en-GB" sz="2600" b="1" dirty="0"/>
              <a:t>Keep learning- </a:t>
            </a:r>
            <a:r>
              <a:rPr lang="en-GB" sz="2600" dirty="0"/>
              <a:t>continue to broaden knowledge &amp; expose themselves to new ways of thinking</a:t>
            </a:r>
          </a:p>
          <a:p>
            <a:r>
              <a:rPr lang="en-GB" sz="2600" b="1" dirty="0"/>
              <a:t>Seek out diverse perspectives- </a:t>
            </a:r>
            <a:r>
              <a:rPr lang="en-GB" sz="2600" dirty="0"/>
              <a:t>develop a broader &amp; clearer understanding to reconsider preconceived assumptions</a:t>
            </a:r>
          </a:p>
          <a:p>
            <a:endParaRPr lang="en-GB" sz="2600" dirty="0"/>
          </a:p>
          <a:p>
            <a:pPr marL="0" indent="0">
              <a:buNone/>
            </a:pPr>
            <a:r>
              <a:rPr lang="en-GB" sz="2600" b="1" dirty="0"/>
              <a:t>How does this correlate with principles &amp; purposes of youth work?</a:t>
            </a:r>
          </a:p>
          <a:p>
            <a:endParaRPr lang="en-GB" dirty="0"/>
          </a:p>
        </p:txBody>
      </p:sp>
    </p:spTree>
    <p:extLst>
      <p:ext uri="{BB962C8B-B14F-4D97-AF65-F5344CB8AC3E}">
        <p14:creationId xmlns:p14="http://schemas.microsoft.com/office/powerpoint/2010/main" val="17770220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48797"/>
            <a:ext cx="10515600" cy="1325563"/>
          </a:xfrm>
        </p:spPr>
        <p:txBody>
          <a:bodyPr/>
          <a:lstStyle/>
          <a:p>
            <a:r>
              <a:rPr lang="en-GB" b="1" dirty="0"/>
              <a:t>Integrity- where leadership begins</a:t>
            </a:r>
          </a:p>
        </p:txBody>
      </p:sp>
      <p:sp>
        <p:nvSpPr>
          <p:cNvPr id="3" name="Content Placeholder 2"/>
          <p:cNvSpPr>
            <a:spLocks noGrp="1"/>
          </p:cNvSpPr>
          <p:nvPr>
            <p:ph sz="half" idx="1"/>
          </p:nvPr>
        </p:nvSpPr>
        <p:spPr>
          <a:xfrm>
            <a:off x="914400" y="1375795"/>
            <a:ext cx="5181600" cy="4351338"/>
          </a:xfrm>
        </p:spPr>
        <p:txBody>
          <a:bodyPr>
            <a:normAutofit/>
          </a:bodyPr>
          <a:lstStyle/>
          <a:p>
            <a:pPr marL="0" indent="0">
              <a:buNone/>
            </a:pPr>
            <a:r>
              <a:rPr lang="en-GB" sz="2000" b="1" dirty="0"/>
              <a:t>What does integrity mean to you?</a:t>
            </a:r>
          </a:p>
          <a:p>
            <a:pPr marL="0" indent="0">
              <a:buNone/>
            </a:pPr>
            <a:r>
              <a:rPr lang="en-GB" sz="2000" dirty="0"/>
              <a:t>Effective leadership goes hand in hand with unshakeable integrity; it’s not just a value but a cornerstone of leadership.</a:t>
            </a:r>
          </a:p>
          <a:p>
            <a:pPr marL="0" indent="0">
              <a:buNone/>
            </a:pPr>
            <a:r>
              <a:rPr lang="en-GB" sz="2000" dirty="0"/>
              <a:t>In today’s changing landscape leaders need to set the standard for integrity- it’s about being honest &amp; transparent in every decision, action &amp; interaction. </a:t>
            </a:r>
          </a:p>
          <a:p>
            <a:pPr marL="0" indent="0">
              <a:buNone/>
            </a:pPr>
            <a:r>
              <a:rPr lang="en-GB" sz="2000" dirty="0"/>
              <a:t>It's about doing the what’s right, even if that means you stand alone</a:t>
            </a:r>
          </a:p>
          <a:p>
            <a:pPr marL="0" indent="0">
              <a:buNone/>
            </a:pPr>
            <a:r>
              <a:rPr lang="en-GB" sz="2000" dirty="0"/>
              <a:t>However, integrity means different to everyone because it’s shaped within the context of one’s ethics, values &amp; behaviour. </a:t>
            </a:r>
          </a:p>
        </p:txBody>
      </p:sp>
      <p:pic>
        <p:nvPicPr>
          <p:cNvPr id="2050" name="F59B7B77-AA39-449A-BF1C-55369E4CED76-L0-001" descr="image5.png"/>
          <p:cNvPicPr>
            <a:picLocks noChangeAspect="1" noChangeArrowheads="1"/>
          </p:cNvPicPr>
          <p:nvPr/>
        </p:nvPicPr>
        <p:blipFill rotWithShape="1">
          <a:blip r:embed="rId2">
            <a:extLst>
              <a:ext uri="{28A0092B-C50C-407E-A947-70E740481C1C}">
                <a14:useLocalDpi xmlns:a14="http://schemas.microsoft.com/office/drawing/2010/main" val="0"/>
              </a:ext>
            </a:extLst>
          </a:blip>
          <a:srcRect l="20692" t="65136" r="20851" b="5878"/>
          <a:stretch/>
        </p:blipFill>
        <p:spPr bwMode="auto">
          <a:xfrm>
            <a:off x="6626188" y="2294164"/>
            <a:ext cx="4336979"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65984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2">
            <a:extLst>
              <a:ext uri="{FF2B5EF4-FFF2-40B4-BE49-F238E27FC236}">
                <a16:creationId xmlns:a16="http://schemas.microsoft.com/office/drawing/2014/main" id="{2C67E685-7C44-29DA-0379-B7405D701EBB}"/>
              </a:ext>
            </a:extLst>
          </p:cNvPr>
          <p:cNvGraphicFramePr>
            <a:graphicFrameLocks/>
          </p:cNvGraphicFramePr>
          <p:nvPr>
            <p:extLst>
              <p:ext uri="{D42A27DB-BD31-4B8C-83A1-F6EECF244321}">
                <p14:modId xmlns:p14="http://schemas.microsoft.com/office/powerpoint/2010/main" val="211625565"/>
              </p:ext>
            </p:extLst>
          </p:nvPr>
        </p:nvGraphicFramePr>
        <p:xfrm>
          <a:off x="1502525" y="765294"/>
          <a:ext cx="8945342"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rrow: Right 1">
            <a:extLst>
              <a:ext uri="{FF2B5EF4-FFF2-40B4-BE49-F238E27FC236}">
                <a16:creationId xmlns:a16="http://schemas.microsoft.com/office/drawing/2014/main" id="{E0DB46ED-34E8-70E9-1CD7-D209B3ADDB3C}"/>
              </a:ext>
            </a:extLst>
          </p:cNvPr>
          <p:cNvSpPr/>
          <p:nvPr/>
        </p:nvSpPr>
        <p:spPr>
          <a:xfrm>
            <a:off x="4699000" y="2717800"/>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736777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t>Management without leadership</a:t>
            </a:r>
          </a:p>
        </p:txBody>
      </p:sp>
      <p:sp>
        <p:nvSpPr>
          <p:cNvPr id="3" name="Content Placeholder 2"/>
          <p:cNvSpPr>
            <a:spLocks noGrp="1"/>
          </p:cNvSpPr>
          <p:nvPr>
            <p:ph idx="1"/>
          </p:nvPr>
        </p:nvSpPr>
        <p:spPr>
          <a:xfrm>
            <a:off x="560798" y="1412875"/>
            <a:ext cx="10515600" cy="4351338"/>
          </a:xfrm>
        </p:spPr>
        <p:txBody>
          <a:bodyPr/>
          <a:lstStyle/>
          <a:p>
            <a:pPr marL="0" indent="0">
              <a:buNone/>
            </a:pPr>
            <a:r>
              <a:rPr lang="en-GB" dirty="0"/>
              <a:t>Management &amp; leadership are referred to as two distinct pillars of organisational success</a:t>
            </a:r>
          </a:p>
          <a:p>
            <a:pPr marL="0" indent="0">
              <a:buNone/>
            </a:pPr>
            <a:endParaRPr lang="en-GB" dirty="0"/>
          </a:p>
          <a:p>
            <a:pPr marL="0" indent="0">
              <a:buNone/>
            </a:pPr>
            <a:r>
              <a:rPr lang="en-GB" dirty="0"/>
              <a:t>But what happens when there is management without leadership?</a:t>
            </a:r>
          </a:p>
        </p:txBody>
      </p:sp>
      <p:pic>
        <p:nvPicPr>
          <p:cNvPr id="2050" name="Picture 2" descr="Pillar Draw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4404" y="3281103"/>
            <a:ext cx="2024543" cy="2024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29633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Impact on teams/ workplaces</a:t>
            </a:r>
          </a:p>
        </p:txBody>
      </p:sp>
      <p:sp>
        <p:nvSpPr>
          <p:cNvPr id="3" name="Content Placeholder 2"/>
          <p:cNvSpPr>
            <a:spLocks noGrp="1"/>
          </p:cNvSpPr>
          <p:nvPr>
            <p:ph idx="1"/>
          </p:nvPr>
        </p:nvSpPr>
        <p:spPr>
          <a:xfrm>
            <a:off x="838200" y="1579045"/>
            <a:ext cx="10515600" cy="4351338"/>
          </a:xfrm>
        </p:spPr>
        <p:txBody>
          <a:bodyPr>
            <a:normAutofit/>
          </a:bodyPr>
          <a:lstStyle/>
          <a:p>
            <a:pPr marL="0" indent="0">
              <a:buNone/>
            </a:pPr>
            <a:r>
              <a:rPr lang="en-GB" sz="2000" b="1" dirty="0"/>
              <a:t>Less emphasis on people- </a:t>
            </a:r>
            <a:r>
              <a:rPr lang="en-GB" sz="2000" dirty="0"/>
              <a:t>employees viewed as resources so little investment in development &amp; engagement</a:t>
            </a:r>
          </a:p>
          <a:p>
            <a:pPr marL="0" indent="0">
              <a:buNone/>
            </a:pPr>
            <a:r>
              <a:rPr lang="en-GB" sz="2000" b="1" dirty="0"/>
              <a:t>Short-term perspective- </a:t>
            </a:r>
            <a:r>
              <a:rPr lang="en-GB" sz="2000" dirty="0"/>
              <a:t>it may not involve a long-term vision, strategic thinking or innovation</a:t>
            </a:r>
          </a:p>
          <a:p>
            <a:pPr marL="0" indent="0">
              <a:buNone/>
            </a:pPr>
            <a:r>
              <a:rPr lang="en-GB" sz="2000" b="1" dirty="0"/>
              <a:t>Focus on tasks/ processes- </a:t>
            </a:r>
            <a:r>
              <a:rPr lang="en-GB" sz="2000" dirty="0"/>
              <a:t>emphasis on maintain efficiency &amp; ensuring tasks are executed</a:t>
            </a:r>
          </a:p>
          <a:p>
            <a:pPr marL="0" indent="0">
              <a:buNone/>
            </a:pPr>
            <a:r>
              <a:rPr lang="en-GB" sz="2000" b="1" dirty="0"/>
              <a:t>Transactional approach- </a:t>
            </a:r>
            <a:r>
              <a:rPr lang="en-GB" sz="2000" dirty="0"/>
              <a:t>more concern with enforcing rules, monitoring performance &amp; guidance to complete tasks</a:t>
            </a:r>
          </a:p>
          <a:p>
            <a:pPr marL="0" indent="0">
              <a:buNone/>
            </a:pPr>
            <a:endParaRPr lang="en-GB" sz="2000" dirty="0"/>
          </a:p>
          <a:p>
            <a:pPr marL="0" indent="0">
              <a:buNone/>
            </a:pPr>
            <a:r>
              <a:rPr lang="en-GB" sz="2000" dirty="0"/>
              <a:t>Whilst management without leadership can help maintain stability &amp; efficiency in the current context of innovation, adaptability &amp; employee engagement a combination of both is often seen as more effective for achieving long-term success</a:t>
            </a:r>
          </a:p>
        </p:txBody>
      </p:sp>
    </p:spTree>
    <p:extLst>
      <p:ext uri="{BB962C8B-B14F-4D97-AF65-F5344CB8AC3E}">
        <p14:creationId xmlns:p14="http://schemas.microsoft.com/office/powerpoint/2010/main" val="32631277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9279" y="731520"/>
            <a:ext cx="5880789" cy="1426464"/>
          </a:xfrm>
        </p:spPr>
        <p:txBody>
          <a:bodyPr>
            <a:normAutofit/>
          </a:bodyPr>
          <a:lstStyle/>
          <a:p>
            <a:r>
              <a:rPr lang="en-GB" b="1" dirty="0"/>
              <a:t>Leaders for change </a:t>
            </a:r>
          </a:p>
        </p:txBody>
      </p:sp>
      <p:sp>
        <p:nvSpPr>
          <p:cNvPr id="3" name="Content Placeholder 2"/>
          <p:cNvSpPr>
            <a:spLocks noGrp="1"/>
          </p:cNvSpPr>
          <p:nvPr>
            <p:ph idx="1"/>
          </p:nvPr>
        </p:nvSpPr>
        <p:spPr>
          <a:xfrm>
            <a:off x="924656" y="1971408"/>
            <a:ext cx="9996773" cy="3283260"/>
          </a:xfrm>
        </p:spPr>
        <p:txBody>
          <a:bodyPr anchor="ctr">
            <a:normAutofit fontScale="85000" lnSpcReduction="20000"/>
          </a:bodyPr>
          <a:lstStyle/>
          <a:p>
            <a:pPr marL="0" indent="0">
              <a:buNone/>
            </a:pPr>
            <a:r>
              <a:rPr lang="en-GB" sz="2400" dirty="0"/>
              <a:t>Research shows that leaders need to both model and communicate their support for change. They must actively listen to the workforce and 'facilitate', and not necessarily 'direct' change (</a:t>
            </a:r>
            <a:r>
              <a:rPr lang="en-GB" sz="2400" dirty="0" err="1"/>
              <a:t>Fauth</a:t>
            </a:r>
            <a:r>
              <a:rPr lang="en-GB" sz="2400" dirty="0"/>
              <a:t> and </a:t>
            </a:r>
            <a:r>
              <a:rPr lang="en-GB" sz="2400" dirty="0" err="1"/>
              <a:t>Mahdon</a:t>
            </a:r>
            <a:r>
              <a:rPr lang="en-GB" sz="2400" dirty="0"/>
              <a:t> 2007)</a:t>
            </a:r>
          </a:p>
          <a:p>
            <a:pPr marL="0" indent="0">
              <a:buNone/>
            </a:pPr>
            <a:endParaRPr lang="en-GB" sz="2400" dirty="0"/>
          </a:p>
          <a:p>
            <a:pPr marL="0" indent="0">
              <a:buNone/>
            </a:pPr>
            <a:r>
              <a:rPr lang="en-GB" sz="2400" dirty="0"/>
              <a:t>Factors crucial for managers to implement change include: </a:t>
            </a:r>
          </a:p>
          <a:p>
            <a:pPr lvl="1"/>
            <a:r>
              <a:rPr lang="en-GB" dirty="0"/>
              <a:t>clarifying the reallocation of tasks</a:t>
            </a:r>
          </a:p>
          <a:p>
            <a:pPr lvl="1"/>
            <a:r>
              <a:rPr lang="en-GB" dirty="0"/>
              <a:t>allowing sufficient time for individuals to work out ‘who does what’</a:t>
            </a:r>
          </a:p>
          <a:p>
            <a:pPr lvl="1"/>
            <a:r>
              <a:rPr lang="en-GB" dirty="0"/>
              <a:t>ensuring that new tasks motivate staff</a:t>
            </a:r>
          </a:p>
          <a:p>
            <a:pPr lvl="1"/>
            <a:r>
              <a:rPr lang="en-GB" dirty="0"/>
              <a:t>keeping watch over the interpersonal ramifications of task reallocation</a:t>
            </a:r>
          </a:p>
          <a:p>
            <a:pPr lvl="1"/>
            <a:r>
              <a:rPr lang="en-GB" dirty="0"/>
              <a:t>working with the team to develop performance goals (Reay et al. 2003)</a:t>
            </a:r>
          </a:p>
          <a:p>
            <a:pPr>
              <a:buNone/>
            </a:pPr>
            <a:r>
              <a:rPr lang="en-GB" sz="1800" dirty="0"/>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475930" y="447507"/>
            <a:ext cx="5179868" cy="5585619"/>
          </a:xfrm>
        </p:spPr>
        <p:txBody>
          <a:bodyPr vert="horz" lIns="91440" tIns="45720" rIns="91440" bIns="45720" rtlCol="0" anchor="ctr">
            <a:normAutofit/>
          </a:bodyPr>
          <a:lstStyle/>
          <a:p>
            <a:pPr marL="0" indent="0">
              <a:buNone/>
            </a:pPr>
            <a:r>
              <a:rPr lang="en-US" dirty="0"/>
              <a:t>Team leaders and managers are responsible for bridging the gap between the vision at the top and the work at the front line (</a:t>
            </a:r>
            <a:r>
              <a:rPr lang="en-US" dirty="0" err="1"/>
              <a:t>Tenkasi</a:t>
            </a:r>
            <a:r>
              <a:rPr lang="en-US" dirty="0"/>
              <a:t> and </a:t>
            </a:r>
            <a:r>
              <a:rPr lang="en-US" dirty="0" err="1"/>
              <a:t>Chesmore</a:t>
            </a:r>
            <a:r>
              <a:rPr lang="en-US" dirty="0"/>
              <a:t> 2003), and therefore have a key role to play in making sense of the change and communicating plans to the workforce. </a:t>
            </a:r>
          </a:p>
          <a:p>
            <a:pPr marL="0" indent="0">
              <a:buNone/>
            </a:pPr>
            <a:r>
              <a:rPr lang="en-US" b="1" dirty="0"/>
              <a:t>Discuss</a:t>
            </a:r>
          </a:p>
        </p:txBody>
      </p:sp>
      <p:pic>
        <p:nvPicPr>
          <p:cNvPr id="1026" name="Picture 2" descr="Let’s Talk About It! Facilitating Whole-Class Discussions | We Teach W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317" y="1929865"/>
            <a:ext cx="4514850" cy="1952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46897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1199EC60-71F1-4343-BFD5-5BC8DCADA2A6}"/>
              </a:ext>
            </a:extLst>
          </p:cNvPr>
          <p:cNvGraphicFramePr>
            <a:graphicFrameLocks noGrp="1"/>
          </p:cNvGraphicFramePr>
          <p:nvPr>
            <p:ph idx="1"/>
            <p:extLst>
              <p:ext uri="{D42A27DB-BD31-4B8C-83A1-F6EECF244321}">
                <p14:modId xmlns:p14="http://schemas.microsoft.com/office/powerpoint/2010/main" val="2790106959"/>
              </p:ext>
            </p:extLst>
          </p:nvPr>
        </p:nvGraphicFramePr>
        <p:xfrm>
          <a:off x="3633205" y="220342"/>
          <a:ext cx="6312179"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585627" y="1253447"/>
            <a:ext cx="2630184" cy="954107"/>
          </a:xfrm>
          <a:prstGeom prst="rect">
            <a:avLst/>
          </a:prstGeom>
          <a:noFill/>
        </p:spPr>
        <p:txBody>
          <a:bodyPr wrap="square" rtlCol="0">
            <a:spAutoFit/>
          </a:bodyPr>
          <a:lstStyle/>
          <a:p>
            <a:r>
              <a:rPr lang="en-GB" sz="2800" b="1" dirty="0"/>
              <a:t>Management structure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8C046C4-12BB-867D-0836-71F9F21E4FBD}"/>
              </a:ext>
            </a:extLst>
          </p:cNvPr>
          <p:cNvSpPr txBox="1"/>
          <p:nvPr/>
        </p:nvSpPr>
        <p:spPr>
          <a:xfrm>
            <a:off x="814388" y="1134534"/>
            <a:ext cx="3932237" cy="3811588"/>
          </a:xfrm>
          <a:prstGeom prst="rect">
            <a:avLst/>
          </a:prstGeom>
        </p:spPr>
        <p:txBody>
          <a:bodyPr vert="horz" lIns="91440" tIns="45720" rIns="91440" bIns="45720" rtlCol="0">
            <a:normAutofit/>
          </a:bodyPr>
          <a:lstStyle/>
          <a:p>
            <a:pPr>
              <a:lnSpc>
                <a:spcPct val="90000"/>
              </a:lnSpc>
              <a:spcBef>
                <a:spcPts val="1000"/>
              </a:spcBef>
            </a:pPr>
            <a:endParaRPr lang="en-GB" sz="1600" b="1" kern="1200" dirty="0">
              <a:latin typeface="+mn-lt"/>
              <a:ea typeface="+mn-ea"/>
              <a:cs typeface="+mn-cs"/>
              <a:hlinkClick r:id="rId2"/>
            </a:endParaRPr>
          </a:p>
          <a:p>
            <a:pPr>
              <a:lnSpc>
                <a:spcPct val="90000"/>
              </a:lnSpc>
              <a:spcBef>
                <a:spcPts val="1000"/>
              </a:spcBef>
            </a:pPr>
            <a:r>
              <a:rPr lang="en-GB" sz="2000" b="0" i="0" dirty="0">
                <a:solidFill>
                  <a:srgbClr val="444444"/>
                </a:solidFill>
                <a:effectLst/>
              </a:rPr>
              <a:t>Warren Gamaliel Bennis was an American scholar, organizational consultant and author, widely regarded as a pioneer of the contemporary field of Leadership studies.</a:t>
            </a:r>
            <a:endParaRPr lang="en-GB" sz="2000" b="1" dirty="0">
              <a:hlinkClick r:id="rId2"/>
            </a:endParaRPr>
          </a:p>
          <a:p>
            <a:pPr>
              <a:lnSpc>
                <a:spcPct val="90000"/>
              </a:lnSpc>
              <a:spcBef>
                <a:spcPts val="1000"/>
              </a:spcBef>
            </a:pPr>
            <a:r>
              <a:rPr lang="en-GB" sz="1600" b="1" kern="1200" dirty="0">
                <a:latin typeface="+mn-lt"/>
                <a:ea typeface="+mn-ea"/>
                <a:cs typeface="+mn-cs"/>
                <a:hlinkClick r:id="rId2"/>
              </a:rPr>
              <a:t>The Handy Guide to the Gurus - Warren Bennis</a:t>
            </a:r>
            <a:r>
              <a:rPr lang="en-US" sz="1600" b="1" kern="1200" dirty="0">
                <a:latin typeface="+mn-lt"/>
                <a:ea typeface="+mn-ea"/>
                <a:cs typeface="+mn-cs"/>
              </a:rPr>
              <a:t> (1985)</a:t>
            </a:r>
          </a:p>
        </p:txBody>
      </p:sp>
      <p:graphicFrame>
        <p:nvGraphicFramePr>
          <p:cNvPr id="5" name="Content Placeholder 2">
            <a:extLst>
              <a:ext uri="{FF2B5EF4-FFF2-40B4-BE49-F238E27FC236}">
                <a16:creationId xmlns:a16="http://schemas.microsoft.com/office/drawing/2014/main" id="{76626F32-24C4-476E-907C-3CEC3010516B}"/>
              </a:ext>
            </a:extLst>
          </p:cNvPr>
          <p:cNvGraphicFramePr>
            <a:graphicFrameLocks noGrp="1"/>
          </p:cNvGraphicFramePr>
          <p:nvPr>
            <p:ph idx="1"/>
            <p:extLst>
              <p:ext uri="{D42A27DB-BD31-4B8C-83A1-F6EECF244321}">
                <p14:modId xmlns:p14="http://schemas.microsoft.com/office/powerpoint/2010/main" val="1099609608"/>
              </p:ext>
            </p:extLst>
          </p:nvPr>
        </p:nvGraphicFramePr>
        <p:xfrm>
          <a:off x="4666721" y="428625"/>
          <a:ext cx="617220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5938" y="359494"/>
            <a:ext cx="7883727" cy="1676603"/>
          </a:xfrm>
        </p:spPr>
        <p:txBody>
          <a:bodyPr>
            <a:normAutofit/>
          </a:bodyPr>
          <a:lstStyle/>
          <a:p>
            <a:r>
              <a:rPr lang="en-GB" sz="4700" b="1" dirty="0"/>
              <a:t>Transactional vs transformational </a:t>
            </a:r>
          </a:p>
        </p:txBody>
      </p:sp>
      <p:pic>
        <p:nvPicPr>
          <p:cNvPr id="1026" name="Picture 2">
            <a:extLst>
              <a:ext uri="{FF2B5EF4-FFF2-40B4-BE49-F238E27FC236}">
                <a16:creationId xmlns:a16="http://schemas.microsoft.com/office/drawing/2014/main" id="{6DA2C8FC-AB85-BCDA-6F5C-D1BB50EBC62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056405" y="411453"/>
            <a:ext cx="2838450" cy="19431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386458A-4A5A-3751-3FFC-F0DA1314D4F5}"/>
              </a:ext>
            </a:extLst>
          </p:cNvPr>
          <p:cNvSpPr txBox="1"/>
          <p:nvPr/>
        </p:nvSpPr>
        <p:spPr>
          <a:xfrm>
            <a:off x="455938" y="1738604"/>
            <a:ext cx="8644562" cy="3970318"/>
          </a:xfrm>
          <a:prstGeom prst="rect">
            <a:avLst/>
          </a:prstGeom>
          <a:noFill/>
        </p:spPr>
        <p:txBody>
          <a:bodyPr wrap="square">
            <a:spAutoFit/>
          </a:bodyPr>
          <a:lstStyle/>
          <a:p>
            <a:r>
              <a:rPr lang="en-GB" b="0" i="0" dirty="0">
                <a:effectLst/>
                <a:latin typeface="-apple-system"/>
              </a:rPr>
              <a:t>The main difference between transformational and transactional leadership is the type of influence they exert on their ‘followers’.</a:t>
            </a:r>
          </a:p>
          <a:p>
            <a:endParaRPr lang="en-GB" b="0" i="0" dirty="0">
              <a:effectLst/>
              <a:latin typeface="-apple-system"/>
            </a:endParaRPr>
          </a:p>
          <a:p>
            <a:r>
              <a:rPr lang="en-GB" b="1" i="0" dirty="0">
                <a:effectLst/>
                <a:latin typeface="-apple-system"/>
              </a:rPr>
              <a:t>Transformational leaders </a:t>
            </a:r>
            <a:r>
              <a:rPr lang="en-GB" b="0" i="0" dirty="0">
                <a:effectLst/>
                <a:latin typeface="-apple-system"/>
              </a:rPr>
              <a:t>appeal to the higher-order needs and values of their followers, such as self-actualization, autonomy, and purpose. </a:t>
            </a:r>
          </a:p>
          <a:p>
            <a:r>
              <a:rPr lang="en-GB" b="0" i="0" dirty="0">
                <a:effectLst/>
                <a:latin typeface="-apple-system"/>
              </a:rPr>
              <a:t>Their aim:</a:t>
            </a:r>
          </a:p>
          <a:p>
            <a:r>
              <a:rPr lang="en-GB" b="0" i="0" dirty="0">
                <a:effectLst/>
                <a:latin typeface="-apple-system"/>
              </a:rPr>
              <a:t>to transform their followers into leaders themselves, by empowering them, developing them, and aligning them with a common vision.</a:t>
            </a:r>
            <a:endParaRPr lang="en-GB" dirty="0">
              <a:latin typeface="-apple-system"/>
            </a:endParaRPr>
          </a:p>
          <a:p>
            <a:endParaRPr lang="en-GB" b="0" i="0" dirty="0">
              <a:effectLst/>
              <a:latin typeface="-apple-system"/>
            </a:endParaRPr>
          </a:p>
          <a:p>
            <a:r>
              <a:rPr lang="en-GB" b="1" i="0" dirty="0">
                <a:effectLst/>
                <a:latin typeface="-apple-system"/>
              </a:rPr>
              <a:t>Transactional leaders </a:t>
            </a:r>
            <a:r>
              <a:rPr lang="en-GB" b="0" i="0" dirty="0">
                <a:effectLst/>
                <a:latin typeface="-apple-system"/>
              </a:rPr>
              <a:t>appeal to the lower-order needs and interests of their followers, such as security, comfort, and rewards. </a:t>
            </a:r>
          </a:p>
          <a:p>
            <a:r>
              <a:rPr lang="en-GB" b="0" i="0" dirty="0">
                <a:effectLst/>
                <a:latin typeface="-apple-system"/>
              </a:rPr>
              <a:t>Their aim:</a:t>
            </a:r>
          </a:p>
          <a:p>
            <a:r>
              <a:rPr lang="en-GB" b="0" i="0" dirty="0">
                <a:effectLst/>
                <a:latin typeface="-apple-system"/>
              </a:rPr>
              <a:t> to achieve specific outcomes and tasks, by directing them, motivating them, and holding them accountable</a:t>
            </a:r>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138007" cy="944509"/>
          </a:xfrm>
        </p:spPr>
        <p:txBody>
          <a:bodyPr/>
          <a:lstStyle/>
          <a:p>
            <a:r>
              <a:rPr lang="en-GB" b="1" dirty="0"/>
              <a:t>Transactional vs transformational</a:t>
            </a:r>
          </a:p>
        </p:txBody>
      </p:sp>
      <p:pic>
        <p:nvPicPr>
          <p:cNvPr id="4" name="OgDlJlIXuq0"/>
          <p:cNvPicPr>
            <a:picLocks noGrp="1" noRot="1" noChangeAspect="1"/>
          </p:cNvPicPr>
          <p:nvPr>
            <p:ph idx="1"/>
            <a:videoFile r:link="rId1"/>
          </p:nvPr>
        </p:nvPicPr>
        <p:blipFill>
          <a:blip r:embed="rId3"/>
          <a:stretch>
            <a:fillRect/>
          </a:stretch>
        </p:blipFill>
        <p:spPr>
          <a:xfrm>
            <a:off x="2125609" y="1309634"/>
            <a:ext cx="7069762" cy="3976741"/>
          </a:xfrm>
          <a:prstGeom prst="rect">
            <a:avLst/>
          </a:prstGeom>
        </p:spPr>
      </p:pic>
    </p:spTree>
    <p:extLst>
      <p:ext uri="{BB962C8B-B14F-4D97-AF65-F5344CB8AC3E}">
        <p14:creationId xmlns:p14="http://schemas.microsoft.com/office/powerpoint/2010/main" val="4479074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708917" y="535486"/>
            <a:ext cx="4715838" cy="1299094"/>
          </a:xfrm>
        </p:spPr>
        <p:txBody>
          <a:bodyPr anchor="b">
            <a:normAutofit/>
          </a:bodyPr>
          <a:lstStyle/>
          <a:p>
            <a:r>
              <a:rPr lang="en-US" sz="4000" b="1" dirty="0">
                <a:latin typeface="+mn-lt"/>
              </a:rPr>
              <a:t>Transformational leader</a:t>
            </a:r>
          </a:p>
        </p:txBody>
      </p:sp>
      <p:sp>
        <p:nvSpPr>
          <p:cNvPr id="22531" name="Rectangle 3"/>
          <p:cNvSpPr>
            <a:spLocks noGrp="1" noChangeArrowheads="1"/>
          </p:cNvSpPr>
          <p:nvPr>
            <p:ph idx="1"/>
          </p:nvPr>
        </p:nvSpPr>
        <p:spPr>
          <a:xfrm>
            <a:off x="5100872" y="535486"/>
            <a:ext cx="4916510" cy="4829065"/>
          </a:xfrm>
        </p:spPr>
        <p:txBody>
          <a:bodyPr anchor="ctr">
            <a:normAutofit/>
          </a:bodyPr>
          <a:lstStyle/>
          <a:p>
            <a:r>
              <a:rPr lang="en-GB" sz="1800" dirty="0"/>
              <a:t>Transformational leadership is a leadership style that empowers people to accomplish positive change through big vision, inspiration, and a call to action.</a:t>
            </a:r>
            <a:r>
              <a:rPr lang="en-US" sz="1800" dirty="0"/>
              <a:t> </a:t>
            </a:r>
          </a:p>
          <a:p>
            <a:r>
              <a:rPr lang="en-US" sz="1700" dirty="0"/>
              <a:t>Motivates others by behaving in accordance with values, providing vision that reflects mutual values and empowering others to contribute</a:t>
            </a:r>
          </a:p>
          <a:p>
            <a:r>
              <a:rPr lang="en-US" sz="1700" dirty="0"/>
              <a:t>Identify themselves as agents of change; believe in people; are courageous; are lifelong learners; have the ability to deal with complexity; ambiguity and uncertainty; are visionaries (</a:t>
            </a:r>
            <a:r>
              <a:rPr lang="en-US" sz="1700" dirty="0" err="1"/>
              <a:t>Tichy</a:t>
            </a:r>
            <a:r>
              <a:rPr lang="en-US" sz="1700" dirty="0"/>
              <a:t> &amp; </a:t>
            </a:r>
            <a:r>
              <a:rPr lang="en-US" sz="1700" dirty="0" err="1"/>
              <a:t>Devanna</a:t>
            </a:r>
            <a:r>
              <a:rPr lang="en-US" sz="1700" dirty="0"/>
              <a:t>, 1986)</a:t>
            </a:r>
          </a:p>
        </p:txBody>
      </p:sp>
      <p:pic>
        <p:nvPicPr>
          <p:cNvPr id="3074" name="Picture 2" descr="Image result for transformational lead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917" y="2115882"/>
            <a:ext cx="4355326" cy="29075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3187" y="524074"/>
            <a:ext cx="3172575" cy="773953"/>
          </a:xfrm>
        </p:spPr>
        <p:txBody>
          <a:bodyPr anchor="b">
            <a:normAutofit fontScale="90000"/>
          </a:bodyPr>
          <a:lstStyle/>
          <a:p>
            <a:r>
              <a:rPr lang="en-GB" sz="3500" b="1" dirty="0"/>
              <a:t>Transactional Leadership</a:t>
            </a:r>
          </a:p>
        </p:txBody>
      </p:sp>
      <p:sp>
        <p:nvSpPr>
          <p:cNvPr id="5" name="Content Placeholder 4"/>
          <p:cNvSpPr>
            <a:spLocks noGrp="1"/>
          </p:cNvSpPr>
          <p:nvPr>
            <p:ph idx="1"/>
          </p:nvPr>
        </p:nvSpPr>
        <p:spPr>
          <a:xfrm>
            <a:off x="5909431" y="1904295"/>
            <a:ext cx="5834009" cy="2948684"/>
          </a:xfrm>
        </p:spPr>
        <p:txBody>
          <a:bodyPr anchor="ctr">
            <a:normAutofit/>
          </a:bodyPr>
          <a:lstStyle/>
          <a:p>
            <a:pPr>
              <a:buNone/>
            </a:pPr>
            <a:r>
              <a:rPr lang="en-GB" sz="1700" dirty="0"/>
              <a:t>   The relations of most leaders and followers are transactional – leaders approach followers with an eye to exchange one thing for another: jobs for votes, or subsidies for campaign contributions.  </a:t>
            </a:r>
          </a:p>
          <a:p>
            <a:pPr>
              <a:buNone/>
            </a:pPr>
            <a:endParaRPr lang="en-GB" sz="1700" dirty="0"/>
          </a:p>
          <a:p>
            <a:pPr>
              <a:buNone/>
            </a:pPr>
            <a:r>
              <a:rPr lang="en-GB" sz="1700" dirty="0"/>
              <a:t>   Such transactions comprise the bulk of the relationships among leaders and followers. </a:t>
            </a:r>
          </a:p>
        </p:txBody>
      </p:sp>
      <p:pic>
        <p:nvPicPr>
          <p:cNvPr id="5122" name="Picture 2" descr="Benefits of Transactional Leadership - AntwanaresHerm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428" y="1489359"/>
            <a:ext cx="5084245" cy="407597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510" y="187011"/>
            <a:ext cx="4084403" cy="1508225"/>
          </a:xfrm>
        </p:spPr>
        <p:txBody>
          <a:bodyPr>
            <a:normAutofit/>
          </a:bodyPr>
          <a:lstStyle/>
          <a:p>
            <a:r>
              <a:rPr lang="en-GB" b="1" dirty="0"/>
              <a:t>Transforming</a:t>
            </a:r>
          </a:p>
        </p:txBody>
      </p:sp>
      <p:sp>
        <p:nvSpPr>
          <p:cNvPr id="3" name="Content Placeholder 2"/>
          <p:cNvSpPr>
            <a:spLocks noGrp="1"/>
          </p:cNvSpPr>
          <p:nvPr>
            <p:ph idx="1"/>
          </p:nvPr>
        </p:nvSpPr>
        <p:spPr>
          <a:xfrm>
            <a:off x="6100513" y="628798"/>
            <a:ext cx="4893915" cy="4616849"/>
          </a:xfrm>
        </p:spPr>
        <p:txBody>
          <a:bodyPr anchor="ctr">
            <a:normAutofit/>
          </a:bodyPr>
          <a:lstStyle/>
          <a:p>
            <a:r>
              <a:rPr lang="en-GB" sz="2000" b="1" dirty="0"/>
              <a:t>Individualised consideration</a:t>
            </a:r>
            <a:r>
              <a:rPr lang="en-GB" sz="2000" dirty="0"/>
              <a:t>: coaching, mentoring etc</a:t>
            </a:r>
          </a:p>
          <a:p>
            <a:r>
              <a:rPr lang="en-GB" sz="2000" b="1" dirty="0"/>
              <a:t>Intellectual stimulation: </a:t>
            </a:r>
            <a:r>
              <a:rPr lang="en-GB" sz="2000" dirty="0"/>
              <a:t>question the status quo, encourage imagination, creativity, logical thinking and intuition.</a:t>
            </a:r>
          </a:p>
          <a:p>
            <a:r>
              <a:rPr lang="en-GB" sz="2000" b="1" dirty="0"/>
              <a:t>Inspirational motivation: </a:t>
            </a:r>
            <a:r>
              <a:rPr lang="en-GB" sz="2000" dirty="0"/>
              <a:t>Clear vision, problems as opportunities, language and symbols…</a:t>
            </a:r>
            <a:r>
              <a:rPr lang="en-GB" sz="2000" i="1" dirty="0"/>
              <a:t>I have a dream…Ask not what your country can do for you etc. </a:t>
            </a:r>
            <a:r>
              <a:rPr lang="en-GB" sz="2000" dirty="0"/>
              <a:t>Go the extra mile.</a:t>
            </a:r>
          </a:p>
          <a:p>
            <a:r>
              <a:rPr lang="en-GB" sz="2000" b="1" dirty="0"/>
              <a:t>Idealised influence </a:t>
            </a:r>
            <a:r>
              <a:rPr lang="en-GB" sz="2000" dirty="0"/>
              <a:t>(charisma): Confident in communicating a virtuous vision.</a:t>
            </a:r>
          </a:p>
          <a:p>
            <a:pPr>
              <a:buNone/>
            </a:pPr>
            <a:r>
              <a:rPr lang="en-GB" sz="2000" dirty="0"/>
              <a:t>    (Bass and </a:t>
            </a:r>
            <a:r>
              <a:rPr lang="en-GB" sz="2000" dirty="0" err="1"/>
              <a:t>Avolio</a:t>
            </a:r>
            <a:r>
              <a:rPr lang="en-GB" sz="2000" dirty="0"/>
              <a:t>, 1985) </a:t>
            </a:r>
          </a:p>
        </p:txBody>
      </p:sp>
      <p:sp>
        <p:nvSpPr>
          <p:cNvPr id="4" name="TextBox 3"/>
          <p:cNvSpPr txBox="1"/>
          <p:nvPr/>
        </p:nvSpPr>
        <p:spPr>
          <a:xfrm>
            <a:off x="702495" y="2086181"/>
            <a:ext cx="3804432" cy="3416320"/>
          </a:xfrm>
          <a:prstGeom prst="rect">
            <a:avLst/>
          </a:prstGeom>
          <a:noFill/>
        </p:spPr>
        <p:txBody>
          <a:bodyPr wrap="square" rtlCol="0">
            <a:spAutoFit/>
          </a:bodyPr>
          <a:lstStyle/>
          <a:p>
            <a:r>
              <a:rPr lang="en-GB" i="1" dirty="0"/>
              <a:t>‘Transforming leadership, while more complex than transactional, is more potent.  The transforming leader recognises an existing need or demand of a potential follower. But, beyond that, the transforming leader looks for potential motives in followers, seeks to satisfy hunger, needs and engages the full person of the follower…’</a:t>
            </a:r>
          </a:p>
          <a:p>
            <a:pPr>
              <a:buNone/>
            </a:pPr>
            <a:r>
              <a:rPr lang="en-GB" i="1" dirty="0"/>
              <a:t>        </a:t>
            </a:r>
          </a:p>
          <a:p>
            <a:pPr>
              <a:buNone/>
            </a:pPr>
            <a:r>
              <a:rPr lang="en-GB" i="1" dirty="0"/>
              <a:t>Burns (1978)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5171" y="885653"/>
            <a:ext cx="4215032" cy="2257598"/>
          </a:xfrm>
        </p:spPr>
        <p:txBody>
          <a:bodyPr>
            <a:normAutofit/>
          </a:bodyPr>
          <a:lstStyle/>
          <a:p>
            <a:r>
              <a:rPr lang="en-GB" b="1" dirty="0"/>
              <a:t>Transforming</a:t>
            </a:r>
          </a:p>
        </p:txBody>
      </p:sp>
      <p:sp>
        <p:nvSpPr>
          <p:cNvPr id="3" name="Content Placeholder 2"/>
          <p:cNvSpPr>
            <a:spLocks noGrp="1"/>
          </p:cNvSpPr>
          <p:nvPr>
            <p:ph idx="1"/>
          </p:nvPr>
        </p:nvSpPr>
        <p:spPr>
          <a:xfrm>
            <a:off x="5258032" y="885652"/>
            <a:ext cx="4893915" cy="4616849"/>
          </a:xfrm>
        </p:spPr>
        <p:txBody>
          <a:bodyPr anchor="ctr">
            <a:normAutofit fontScale="92500" lnSpcReduction="20000"/>
          </a:bodyPr>
          <a:lstStyle/>
          <a:p>
            <a:pPr marL="0" indent="0">
              <a:buNone/>
            </a:pPr>
            <a:r>
              <a:rPr lang="en-GB" dirty="0"/>
              <a:t>‘Moreover, these simple truths are expressed with conviction.  The goal – or better still the vision – is rendered clear and it is made to seem both desirable and achievable.  Organisational members are asked to forsake mediocrity and routine and aspire instead to reach a future state of such high achievement that it deserves the willing expenditure of extra discretionary effort and commitment.’</a:t>
            </a:r>
          </a:p>
          <a:p>
            <a:pPr>
              <a:buNone/>
            </a:pPr>
            <a:r>
              <a:rPr lang="en-GB" dirty="0"/>
              <a:t>       Storey (2004) </a:t>
            </a:r>
          </a:p>
        </p:txBody>
      </p:sp>
      <p:sp>
        <p:nvSpPr>
          <p:cNvPr id="4" name="AutoShape 2" descr="Image result for transformational leaders"/>
          <p:cNvSpPr>
            <a:spLocks noChangeAspect="1" noChangeArrowheads="1"/>
          </p:cNvSpPr>
          <p:nvPr/>
        </p:nvSpPr>
        <p:spPr bwMode="auto">
          <a:xfrm>
            <a:off x="1429570" y="3143251"/>
            <a:ext cx="2228029" cy="222803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2" name="Picture 6" descr="Image result for martin luther 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861" y="2847654"/>
            <a:ext cx="3533775" cy="22288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chor="ctr">
            <a:normAutofit/>
          </a:bodyPr>
          <a:lstStyle/>
          <a:p>
            <a:r>
              <a:rPr lang="en-GB" b="1" dirty="0"/>
              <a:t>In summary</a:t>
            </a:r>
          </a:p>
        </p:txBody>
      </p:sp>
      <p:sp>
        <p:nvSpPr>
          <p:cNvPr id="20483" name="Rectangle 3"/>
          <p:cNvSpPr>
            <a:spLocks noGrp="1" noChangeArrowheads="1"/>
          </p:cNvSpPr>
          <p:nvPr>
            <p:ph sz="half" idx="1"/>
          </p:nvPr>
        </p:nvSpPr>
        <p:spPr>
          <a:xfrm>
            <a:off x="838200" y="1496016"/>
            <a:ext cx="5181600" cy="4351338"/>
          </a:xfrm>
        </p:spPr>
        <p:txBody>
          <a:bodyPr>
            <a:normAutofit/>
          </a:bodyPr>
          <a:lstStyle/>
          <a:p>
            <a:pPr marL="0" indent="0">
              <a:buNone/>
            </a:pPr>
            <a:r>
              <a:rPr lang="en-US" sz="2200" dirty="0"/>
              <a:t>Manager vs leader differences:</a:t>
            </a:r>
          </a:p>
          <a:p>
            <a:pPr lvl="1"/>
            <a:r>
              <a:rPr lang="en-US" sz="2200" b="1" dirty="0"/>
              <a:t>transformational </a:t>
            </a:r>
          </a:p>
          <a:p>
            <a:pPr lvl="2">
              <a:buFont typeface="Courier New" panose="02070309020205020404" pitchFamily="49" charset="0"/>
              <a:buChar char="o"/>
            </a:pPr>
            <a:r>
              <a:rPr lang="en-US" sz="2200" dirty="0"/>
              <a:t>leader who is committed to a vision that empowers others</a:t>
            </a:r>
          </a:p>
          <a:p>
            <a:pPr lvl="1"/>
            <a:r>
              <a:rPr lang="en-US" sz="2200" b="1" dirty="0"/>
              <a:t>transactional </a:t>
            </a:r>
          </a:p>
          <a:p>
            <a:pPr lvl="2">
              <a:buFont typeface="Courier New" panose="02070309020205020404" pitchFamily="49" charset="0"/>
              <a:buChar char="o"/>
            </a:pPr>
            <a:r>
              <a:rPr lang="en-US" sz="2200" dirty="0"/>
              <a:t>traditional manager concerned with day-to-day activities</a:t>
            </a:r>
          </a:p>
          <a:p>
            <a:pPr lvl="2">
              <a:buFont typeface="Courier New" panose="02070309020205020404" pitchFamily="49" charset="0"/>
              <a:buChar char="o"/>
            </a:pPr>
            <a:endParaRPr lang="en-US" sz="2200" i="1" dirty="0"/>
          </a:p>
          <a:p>
            <a:pPr marL="914400" lvl="2" indent="0">
              <a:buNone/>
            </a:pPr>
            <a:r>
              <a:rPr lang="en-US" sz="2200" i="1" dirty="0"/>
              <a:t>‘transformational leader is an extension of the transactional and charismatic leader’ (Bass, 1992)</a:t>
            </a:r>
            <a:r>
              <a:rPr lang="en-US" sz="2200" dirty="0"/>
              <a:t> </a:t>
            </a:r>
          </a:p>
        </p:txBody>
      </p:sp>
      <p:pic>
        <p:nvPicPr>
          <p:cNvPr id="2050" name="Picture 2" descr="11 Leadership Styles (Plus How to Find Your Own) [2022] • Asana">
            <a:extLst>
              <a:ext uri="{FF2B5EF4-FFF2-40B4-BE49-F238E27FC236}">
                <a16:creationId xmlns:a16="http://schemas.microsoft.com/office/drawing/2014/main" id="{3AE67873-22E5-44D9-81F9-9F386EA78B5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172200" y="2472722"/>
            <a:ext cx="5181600" cy="3057144"/>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C4EE3B-0AE0-4C7C-BAEB-DE00E0E36B85}"/>
              </a:ext>
            </a:extLst>
          </p:cNvPr>
          <p:cNvSpPr txBox="1"/>
          <p:nvPr/>
        </p:nvSpPr>
        <p:spPr>
          <a:xfrm>
            <a:off x="1339065" y="1505247"/>
            <a:ext cx="9465564" cy="3400969"/>
          </a:xfrm>
          <a:prstGeom prst="rect">
            <a:avLst/>
          </a:prstGeom>
        </p:spPr>
        <p:txBody>
          <a:bodyPr vert="horz" lIns="91440" tIns="45720" rIns="91440" bIns="45720" rtlCol="0">
            <a:normAutofit/>
          </a:bodyPr>
          <a:lstStyle/>
          <a:p>
            <a:pPr>
              <a:lnSpc>
                <a:spcPct val="90000"/>
              </a:lnSpc>
              <a:spcAft>
                <a:spcPts val="600"/>
              </a:spcAft>
            </a:pPr>
            <a:r>
              <a:rPr lang="en-US" sz="2200" dirty="0"/>
              <a:t>Leadership theory then began to evolve following research undertaken within a range of settings</a:t>
            </a:r>
          </a:p>
          <a:p>
            <a:pPr indent="-228600">
              <a:lnSpc>
                <a:spcPct val="90000"/>
              </a:lnSpc>
              <a:spcAft>
                <a:spcPts val="600"/>
              </a:spcAft>
              <a:buFont typeface="Arial" panose="020B0604020202020204" pitchFamily="34" charset="0"/>
              <a:buChar char="•"/>
            </a:pPr>
            <a:endParaRPr lang="en-US" sz="2200" dirty="0"/>
          </a:p>
          <a:p>
            <a:pPr>
              <a:lnSpc>
                <a:spcPct val="90000"/>
              </a:lnSpc>
              <a:spcAft>
                <a:spcPts val="600"/>
              </a:spcAft>
            </a:pPr>
            <a:r>
              <a:rPr lang="en-US" sz="2200" dirty="0"/>
              <a:t>For Grint (2005) leadership in collaborative arenas was based on four principles: </a:t>
            </a:r>
          </a:p>
          <a:p>
            <a:pPr indent="-228600">
              <a:lnSpc>
                <a:spcPct val="90000"/>
              </a:lnSpc>
              <a:spcAft>
                <a:spcPts val="600"/>
              </a:spcAft>
              <a:buFont typeface="Arial" panose="020B0604020202020204" pitchFamily="34" charset="0"/>
              <a:buChar char="•"/>
            </a:pPr>
            <a:r>
              <a:rPr lang="en-US" sz="2200" dirty="0"/>
              <a:t>inspiring commitment and action; </a:t>
            </a:r>
          </a:p>
          <a:p>
            <a:pPr indent="-228600">
              <a:lnSpc>
                <a:spcPct val="90000"/>
              </a:lnSpc>
              <a:spcAft>
                <a:spcPts val="600"/>
              </a:spcAft>
              <a:buFont typeface="Arial" panose="020B0604020202020204" pitchFamily="34" charset="0"/>
              <a:buChar char="•"/>
            </a:pPr>
            <a:r>
              <a:rPr lang="en-US" sz="2200" dirty="0"/>
              <a:t>leading as a peer problem solver; </a:t>
            </a:r>
          </a:p>
          <a:p>
            <a:pPr indent="-228600">
              <a:lnSpc>
                <a:spcPct val="90000"/>
              </a:lnSpc>
              <a:spcAft>
                <a:spcPts val="600"/>
              </a:spcAft>
              <a:buFont typeface="Arial" panose="020B0604020202020204" pitchFamily="34" charset="0"/>
              <a:buChar char="•"/>
            </a:pPr>
            <a:r>
              <a:rPr lang="en-US" sz="2200" dirty="0"/>
              <a:t>building broad-based involvement; </a:t>
            </a:r>
          </a:p>
          <a:p>
            <a:pPr indent="-228600">
              <a:lnSpc>
                <a:spcPct val="90000"/>
              </a:lnSpc>
              <a:spcAft>
                <a:spcPts val="600"/>
              </a:spcAft>
              <a:buFont typeface="Arial" panose="020B0604020202020204" pitchFamily="34" charset="0"/>
              <a:buChar char="•"/>
            </a:pPr>
            <a:r>
              <a:rPr lang="en-US" sz="2200" dirty="0"/>
              <a:t>sustaining hope and participation.</a:t>
            </a:r>
          </a:p>
          <a:p>
            <a:pPr indent="-228600">
              <a:lnSpc>
                <a:spcPct val="90000"/>
              </a:lnSpc>
              <a:spcAft>
                <a:spcPts val="600"/>
              </a:spcAft>
              <a:buFont typeface="Arial" panose="020B0604020202020204" pitchFamily="34" charset="0"/>
              <a:buChar char="•"/>
            </a:pPr>
            <a:endParaRPr lang="en-US" sz="2200" dirty="0"/>
          </a:p>
        </p:txBody>
      </p:sp>
      <p:sp>
        <p:nvSpPr>
          <p:cNvPr id="3" name="TextBox 2">
            <a:extLst>
              <a:ext uri="{FF2B5EF4-FFF2-40B4-BE49-F238E27FC236}">
                <a16:creationId xmlns:a16="http://schemas.microsoft.com/office/drawing/2014/main" id="{18154CA2-3D01-2584-3A28-D090AF4EA0F5}"/>
              </a:ext>
            </a:extLst>
          </p:cNvPr>
          <p:cNvSpPr txBox="1"/>
          <p:nvPr/>
        </p:nvSpPr>
        <p:spPr>
          <a:xfrm>
            <a:off x="1447800" y="880533"/>
            <a:ext cx="5757333" cy="646331"/>
          </a:xfrm>
          <a:prstGeom prst="rect">
            <a:avLst/>
          </a:prstGeom>
          <a:noFill/>
        </p:spPr>
        <p:txBody>
          <a:bodyPr wrap="square" rtlCol="0">
            <a:spAutoFit/>
          </a:bodyPr>
          <a:lstStyle/>
          <a:p>
            <a:r>
              <a:rPr lang="en-GB" sz="3600" b="1" dirty="0"/>
              <a:t>Leadership development</a:t>
            </a:r>
          </a:p>
        </p:txBody>
      </p:sp>
    </p:spTree>
    <p:extLst>
      <p:ext uri="{BB962C8B-B14F-4D97-AF65-F5344CB8AC3E}">
        <p14:creationId xmlns:p14="http://schemas.microsoft.com/office/powerpoint/2010/main" val="34308956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3217" y="457199"/>
            <a:ext cx="3364820" cy="775607"/>
          </a:xfrm>
        </p:spPr>
        <p:txBody>
          <a:bodyPr/>
          <a:lstStyle/>
          <a:p>
            <a:r>
              <a:rPr lang="en-GB" b="1" dirty="0"/>
              <a:t>Collaboration</a:t>
            </a:r>
          </a:p>
        </p:txBody>
      </p:sp>
      <p:sp>
        <p:nvSpPr>
          <p:cNvPr id="4" name="Text Placeholder 3"/>
          <p:cNvSpPr>
            <a:spLocks noGrp="1"/>
          </p:cNvSpPr>
          <p:nvPr>
            <p:ph type="body" sz="half" idx="2"/>
          </p:nvPr>
        </p:nvSpPr>
        <p:spPr>
          <a:xfrm>
            <a:off x="578531" y="1314449"/>
            <a:ext cx="7895998" cy="4384221"/>
          </a:xfrm>
        </p:spPr>
        <p:txBody>
          <a:bodyPr>
            <a:noAutofit/>
          </a:bodyPr>
          <a:lstStyle/>
          <a:p>
            <a:pPr indent="-228600">
              <a:spcAft>
                <a:spcPts val="600"/>
              </a:spcAft>
              <a:buFont typeface="Arial" panose="020B0604020202020204" pitchFamily="34" charset="0"/>
              <a:buChar char="•"/>
            </a:pPr>
            <a:r>
              <a:rPr lang="en-US" sz="2000" dirty="0"/>
              <a:t>Recent developments in the past 20 years have seen an emphasis on partnership working and multi-disciplinary environments- </a:t>
            </a:r>
            <a:r>
              <a:rPr lang="en-US" sz="2000" b="1" dirty="0"/>
              <a:t>WHAT ARE THE BENEFITS?</a:t>
            </a:r>
          </a:p>
          <a:p>
            <a:pPr indent="-228600">
              <a:spcAft>
                <a:spcPts val="600"/>
              </a:spcAft>
              <a:buFont typeface="Arial" panose="020B0604020202020204" pitchFamily="34" charset="0"/>
              <a:buChar char="•"/>
            </a:pPr>
            <a:r>
              <a:rPr lang="en-US" sz="2000" dirty="0"/>
              <a:t>These are largely outside of the more traditional </a:t>
            </a:r>
            <a:r>
              <a:rPr lang="en-US" sz="2000" dirty="0" err="1"/>
              <a:t>organisational</a:t>
            </a:r>
            <a:r>
              <a:rPr lang="en-US" sz="2000" dirty="0"/>
              <a:t> structures &amp; can involve a wide   range of actors and agencies.</a:t>
            </a:r>
          </a:p>
          <a:p>
            <a:pPr indent="-228600">
              <a:spcAft>
                <a:spcPts val="600"/>
              </a:spcAft>
              <a:buFont typeface="Arial" panose="020B0604020202020204" pitchFamily="34" charset="0"/>
              <a:buChar char="•"/>
            </a:pPr>
            <a:r>
              <a:rPr lang="en-US" sz="2000" dirty="0"/>
              <a:t>The lines of authority often to not conform to the more hierarchical arrangements within single </a:t>
            </a:r>
            <a:r>
              <a:rPr lang="en-US" sz="2000" dirty="0" err="1"/>
              <a:t>organisations</a:t>
            </a:r>
            <a:r>
              <a:rPr lang="en-US" sz="2000" dirty="0"/>
              <a:t> or services.</a:t>
            </a:r>
          </a:p>
          <a:p>
            <a:pPr>
              <a:spcAft>
                <a:spcPts val="600"/>
              </a:spcAft>
            </a:pPr>
            <a:r>
              <a:rPr lang="en-US" sz="2000" dirty="0"/>
              <a:t>Connelly (2007: 1231) argued that, although there was an emerging literature on </a:t>
            </a:r>
            <a:r>
              <a:rPr lang="en-US" sz="2000" i="1" dirty="0"/>
              <a:t>‘collaborative leadership’, one ‘dealing with leadership in the collaborative inter-organizational domain is not as well developed’.</a:t>
            </a:r>
          </a:p>
        </p:txBody>
      </p:sp>
      <p:pic>
        <p:nvPicPr>
          <p:cNvPr id="6" name="Picture 5" descr="Lecture of Collaboration – LIWAN LI Blo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99472" y="334736"/>
            <a:ext cx="3734208" cy="2751364"/>
          </a:xfrm>
          <a:prstGeom prst="rect">
            <a:avLst/>
          </a:prstGeom>
        </p:spPr>
      </p:pic>
    </p:spTree>
    <p:extLst>
      <p:ext uri="{BB962C8B-B14F-4D97-AF65-F5344CB8AC3E}">
        <p14:creationId xmlns:p14="http://schemas.microsoft.com/office/powerpoint/2010/main" val="31853741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02F030D-6CE8-90A4-CCF2-D1EE23507066}"/>
              </a:ext>
            </a:extLst>
          </p:cNvPr>
          <p:cNvSpPr txBox="1"/>
          <p:nvPr/>
        </p:nvSpPr>
        <p:spPr>
          <a:xfrm>
            <a:off x="922564" y="1786612"/>
            <a:ext cx="8558590" cy="3323987"/>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Increase an interest in leadership within this type of environment</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dirty="0"/>
              <a:t>These may involve formal structures such as Public Service Boards, Community Safety Partnership, Children and Young People’s Partnerships </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dirty="0"/>
              <a:t>They could be more ad hoc/ informal arrangements, with partners or stakeholders coming together in response to an identified need or issue. </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dirty="0"/>
              <a:t>They can also sit within a framework of accountability, for example a funded project which involves reporting of shared outcomes</a:t>
            </a:r>
          </a:p>
        </p:txBody>
      </p:sp>
      <p:sp>
        <p:nvSpPr>
          <p:cNvPr id="2" name="TextBox 1"/>
          <p:cNvSpPr txBox="1"/>
          <p:nvPr/>
        </p:nvSpPr>
        <p:spPr>
          <a:xfrm>
            <a:off x="922564" y="840921"/>
            <a:ext cx="9609365" cy="584775"/>
          </a:xfrm>
          <a:prstGeom prst="rect">
            <a:avLst/>
          </a:prstGeom>
          <a:noFill/>
        </p:spPr>
        <p:txBody>
          <a:bodyPr wrap="square" rtlCol="0">
            <a:spAutoFit/>
          </a:bodyPr>
          <a:lstStyle/>
          <a:p>
            <a:r>
              <a:rPr lang="en-GB" sz="3200" b="1" dirty="0"/>
              <a:t>How collaborative approaches have evolved</a:t>
            </a:r>
          </a:p>
        </p:txBody>
      </p:sp>
      <p:pic>
        <p:nvPicPr>
          <p:cNvPr id="3074" name="Picture 2" descr="Image result for pembrokeshire public services board">
            <a:extLst>
              <a:ext uri="{FF2B5EF4-FFF2-40B4-BE49-F238E27FC236}">
                <a16:creationId xmlns:a16="http://schemas.microsoft.com/office/drawing/2014/main" id="{3DF0F53F-7971-9277-FFE8-29A216400A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38733" y="1903413"/>
            <a:ext cx="2634192" cy="71437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Powys Community Safety Partnership - Powys County Council">
            <a:extLst>
              <a:ext uri="{FF2B5EF4-FFF2-40B4-BE49-F238E27FC236}">
                <a16:creationId xmlns:a16="http://schemas.microsoft.com/office/drawing/2014/main" id="{99F6F893-FF3C-047F-C0EB-F939B1B0B3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74539" y="2801938"/>
            <a:ext cx="1905000" cy="1438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53967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62841A-6062-4D4A-9504-FF19F9EAD297}"/>
              </a:ext>
            </a:extLst>
          </p:cNvPr>
          <p:cNvSpPr/>
          <p:nvPr/>
        </p:nvSpPr>
        <p:spPr>
          <a:xfrm>
            <a:off x="1117600" y="1179730"/>
            <a:ext cx="9367204" cy="4408269"/>
          </a:xfrm>
          <a:prstGeom prst="rect">
            <a:avLst/>
          </a:prstGeom>
        </p:spPr>
        <p:txBody>
          <a:bodyPr vert="horz" lIns="91440" tIns="45720" rIns="91440" bIns="45720" rtlCol="0" anchor="t">
            <a:normAutofit fontScale="92500" lnSpcReduction="10000"/>
          </a:bodyPr>
          <a:lstStyle/>
          <a:p>
            <a:pPr indent="-228600">
              <a:lnSpc>
                <a:spcPct val="90000"/>
              </a:lnSpc>
              <a:spcAft>
                <a:spcPts val="600"/>
              </a:spcAft>
              <a:buFont typeface="Arial" panose="020B0604020202020204" pitchFamily="34" charset="0"/>
              <a:buChar char="•"/>
            </a:pPr>
            <a:r>
              <a:rPr lang="en-US" sz="2200" dirty="0"/>
              <a:t>Analysts linked problem type (</a:t>
            </a:r>
            <a:r>
              <a:rPr lang="en-US" sz="2200" dirty="0" err="1"/>
              <a:t>Grint</a:t>
            </a:r>
            <a:r>
              <a:rPr lang="en-US" sz="2200" dirty="0"/>
              <a:t> 2005) with leadership focus, arguing that collaborative settings were populated by ‘wicked issues’ which demanded interorganizational leadership.</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r>
              <a:rPr lang="en-US" sz="2200" dirty="0"/>
              <a:t>Such issues were often deeply entrenched social issues which were involving a number of different services.  </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r>
              <a:rPr lang="en-US" sz="2200" dirty="0"/>
              <a:t>These were deemed to be beyond the capacity of a single organisation to resolve.</a:t>
            </a:r>
          </a:p>
          <a:p>
            <a:pPr indent="-228600">
              <a:lnSpc>
                <a:spcPct val="90000"/>
              </a:lnSpc>
              <a:spcAft>
                <a:spcPts val="600"/>
              </a:spcAft>
              <a:buFont typeface="Arial" panose="020B0604020202020204" pitchFamily="34" charset="0"/>
              <a:buChar char="•"/>
            </a:pPr>
            <a:endParaRPr lang="en-US" sz="2200" b="1" i="1" dirty="0"/>
          </a:p>
          <a:p>
            <a:pPr>
              <a:lnSpc>
                <a:spcPct val="90000"/>
              </a:lnSpc>
              <a:spcAft>
                <a:spcPts val="600"/>
              </a:spcAft>
            </a:pPr>
            <a:r>
              <a:rPr lang="en-US" sz="2200" b="1" i="1" dirty="0"/>
              <a:t>Example from practice: </a:t>
            </a:r>
            <a:r>
              <a:rPr lang="en-US" sz="2200" b="1" i="1" dirty="0" err="1"/>
              <a:t>Wildcamp</a:t>
            </a:r>
            <a:endParaRPr lang="en-US" sz="2200" b="1" i="1" dirty="0"/>
          </a:p>
          <a:p>
            <a:pPr>
              <a:lnSpc>
                <a:spcPct val="90000"/>
              </a:lnSpc>
              <a:spcAft>
                <a:spcPts val="600"/>
              </a:spcAft>
            </a:pPr>
            <a:r>
              <a:rPr lang="en-US" sz="2200" i="1" dirty="0"/>
              <a:t>Multi- agency project involving police, community safety partnership, RNLI, MAWWFS, Army, youth service targeting young people aged 15-17 who were vulnerable to engaging in crime</a:t>
            </a:r>
          </a:p>
          <a:p>
            <a:pPr>
              <a:lnSpc>
                <a:spcPct val="90000"/>
              </a:lnSpc>
              <a:spcAft>
                <a:spcPts val="600"/>
              </a:spcAft>
            </a:pPr>
            <a:endParaRPr lang="en-US" sz="2200" b="1" dirty="0"/>
          </a:p>
          <a:p>
            <a:pPr indent="-228600">
              <a:lnSpc>
                <a:spcPct val="90000"/>
              </a:lnSpc>
              <a:spcAft>
                <a:spcPts val="600"/>
              </a:spcAft>
              <a:buFont typeface="Arial" panose="020B0604020202020204" pitchFamily="34" charset="0"/>
              <a:buChar char="•"/>
            </a:pPr>
            <a:endParaRPr lang="en-US" sz="2200" dirty="0"/>
          </a:p>
          <a:p>
            <a:pPr>
              <a:lnSpc>
                <a:spcPct val="90000"/>
              </a:lnSpc>
              <a:spcAft>
                <a:spcPts val="600"/>
              </a:spcAft>
            </a:pPr>
            <a:endParaRPr lang="en-US" sz="2200" dirty="0"/>
          </a:p>
          <a:p>
            <a:pPr>
              <a:lnSpc>
                <a:spcPct val="90000"/>
              </a:lnSpc>
              <a:spcAft>
                <a:spcPts val="600"/>
              </a:spcAft>
            </a:pPr>
            <a:endParaRPr lang="en-US" sz="2200" dirty="0"/>
          </a:p>
          <a:p>
            <a:pPr>
              <a:lnSpc>
                <a:spcPct val="90000"/>
              </a:lnSpc>
              <a:spcAft>
                <a:spcPts val="600"/>
              </a:spcAft>
            </a:pPr>
            <a:endParaRPr lang="en-US" sz="2200" dirty="0"/>
          </a:p>
        </p:txBody>
      </p:sp>
      <p:sp>
        <p:nvSpPr>
          <p:cNvPr id="3" name="TextBox 2">
            <a:extLst>
              <a:ext uri="{FF2B5EF4-FFF2-40B4-BE49-F238E27FC236}">
                <a16:creationId xmlns:a16="http://schemas.microsoft.com/office/drawing/2014/main" id="{F9283AF6-8C3B-D5E0-4CBA-2FB1AC805C79}"/>
              </a:ext>
            </a:extLst>
          </p:cNvPr>
          <p:cNvSpPr txBox="1"/>
          <p:nvPr/>
        </p:nvSpPr>
        <p:spPr>
          <a:xfrm>
            <a:off x="1270000" y="533400"/>
            <a:ext cx="6680200" cy="646331"/>
          </a:xfrm>
          <a:prstGeom prst="rect">
            <a:avLst/>
          </a:prstGeom>
          <a:noFill/>
        </p:spPr>
        <p:txBody>
          <a:bodyPr wrap="square" rtlCol="0">
            <a:spAutoFit/>
          </a:bodyPr>
          <a:lstStyle/>
          <a:p>
            <a:r>
              <a:rPr lang="en-GB" sz="3600" b="1" dirty="0"/>
              <a:t>Collaborative approaches</a:t>
            </a:r>
          </a:p>
        </p:txBody>
      </p:sp>
      <p:pic>
        <p:nvPicPr>
          <p:cNvPr id="5" name="Picture 4" descr="A person and person holding a light bulb&#10;&#10;Description automatically generated">
            <a:extLst>
              <a:ext uri="{FF2B5EF4-FFF2-40B4-BE49-F238E27FC236}">
                <a16:creationId xmlns:a16="http://schemas.microsoft.com/office/drawing/2014/main" id="{363C5E42-7341-780B-8F5C-1A3858367475}"/>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119576" y="3715369"/>
            <a:ext cx="1513624" cy="1735667"/>
          </a:xfrm>
          <a:prstGeom prst="rect">
            <a:avLst/>
          </a:prstGeom>
        </p:spPr>
      </p:pic>
    </p:spTree>
    <p:extLst>
      <p:ext uri="{BB962C8B-B14F-4D97-AF65-F5344CB8AC3E}">
        <p14:creationId xmlns:p14="http://schemas.microsoft.com/office/powerpoint/2010/main" val="18997891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E58EF-E106-8647-96EB-F9041DA9BBDA}"/>
              </a:ext>
            </a:extLst>
          </p:cNvPr>
          <p:cNvSpPr>
            <a:spLocks noGrp="1"/>
          </p:cNvSpPr>
          <p:nvPr>
            <p:ph type="title"/>
          </p:nvPr>
        </p:nvSpPr>
        <p:spPr>
          <a:xfrm>
            <a:off x="1308894" y="1298265"/>
            <a:ext cx="9574211" cy="4086536"/>
          </a:xfrm>
        </p:spPr>
        <p:txBody>
          <a:bodyPr>
            <a:normAutofit fontScale="90000"/>
          </a:bodyPr>
          <a:lstStyle/>
          <a:p>
            <a:br>
              <a:rPr lang="en-US" sz="2400" dirty="0">
                <a:latin typeface="+mn-lt"/>
              </a:rPr>
            </a:br>
            <a:r>
              <a:rPr lang="en-US" sz="2400" dirty="0">
                <a:latin typeface="+mn-lt"/>
              </a:rPr>
              <a:t>Challenges of collaborative approaches to working stem from who is leading the work, who has control and who is steering the outcomes. </a:t>
            </a:r>
            <a:br>
              <a:rPr lang="en-US" sz="2400" dirty="0">
                <a:latin typeface="+mn-lt"/>
              </a:rPr>
            </a:br>
            <a:r>
              <a:rPr lang="en-US" sz="2400" dirty="0">
                <a:latin typeface="+mn-lt"/>
              </a:rPr>
              <a:t>Should the lead be:</a:t>
            </a:r>
            <a:br>
              <a:rPr lang="en-US" sz="2400" dirty="0">
                <a:latin typeface="+mn-lt"/>
              </a:rPr>
            </a:br>
            <a:r>
              <a:rPr lang="en-US" sz="2400" dirty="0">
                <a:latin typeface="+mn-lt"/>
              </a:rPr>
              <a:t>- based on resources</a:t>
            </a:r>
            <a:br>
              <a:rPr lang="en-US" sz="2400" dirty="0">
                <a:latin typeface="+mn-lt"/>
              </a:rPr>
            </a:br>
            <a:r>
              <a:rPr lang="en-US" sz="2400" dirty="0">
                <a:latin typeface="+mn-lt"/>
              </a:rPr>
              <a:t>- based on expertise</a:t>
            </a:r>
            <a:br>
              <a:rPr lang="en-US" sz="2400" dirty="0">
                <a:latin typeface="+mn-lt"/>
              </a:rPr>
            </a:br>
            <a:r>
              <a:rPr lang="en-US" sz="2400" dirty="0">
                <a:latin typeface="+mn-lt"/>
              </a:rPr>
              <a:t>- based on knowledge</a:t>
            </a:r>
            <a:br>
              <a:rPr lang="en-US" sz="2400" dirty="0">
                <a:latin typeface="+mn-lt"/>
              </a:rPr>
            </a:br>
            <a:r>
              <a:rPr lang="en-US" sz="2400" dirty="0">
                <a:latin typeface="+mn-lt"/>
              </a:rPr>
              <a:t>And how is it decided? </a:t>
            </a:r>
            <a:br>
              <a:rPr lang="en-US" sz="2400" dirty="0">
                <a:latin typeface="+mn-lt"/>
              </a:rPr>
            </a:br>
            <a:br>
              <a:rPr lang="en-US" sz="2400" dirty="0">
                <a:latin typeface="+mn-lt"/>
              </a:rPr>
            </a:br>
            <a:r>
              <a:rPr lang="en-US" sz="2400" dirty="0">
                <a:latin typeface="+mn-lt"/>
              </a:rPr>
              <a:t>Since hierarchical relationships generally do not feature in collaborative settings (Thompson et al, 1991), this is not centered around the formal senior business or public figures that are the subject of much leadership research (Bass, 1990)</a:t>
            </a:r>
            <a:r>
              <a:rPr lang="en-US" sz="2400" b="1" dirty="0">
                <a:latin typeface="+mn-lt"/>
              </a:rPr>
              <a:t>. </a:t>
            </a:r>
            <a:br>
              <a:rPr lang="en-US" sz="3200" dirty="0">
                <a:solidFill>
                  <a:schemeClr val="tx2"/>
                </a:solidFill>
              </a:rPr>
            </a:br>
            <a:endParaRPr lang="en-GB" dirty="0"/>
          </a:p>
        </p:txBody>
      </p:sp>
      <p:sp>
        <p:nvSpPr>
          <p:cNvPr id="3" name="TextBox 2">
            <a:extLst>
              <a:ext uri="{FF2B5EF4-FFF2-40B4-BE49-F238E27FC236}">
                <a16:creationId xmlns:a16="http://schemas.microsoft.com/office/drawing/2014/main" id="{C2F1B074-32F0-6C77-A631-589B27749036}"/>
              </a:ext>
            </a:extLst>
          </p:cNvPr>
          <p:cNvSpPr txBox="1"/>
          <p:nvPr/>
        </p:nvSpPr>
        <p:spPr>
          <a:xfrm>
            <a:off x="1490133" y="651933"/>
            <a:ext cx="7459133" cy="646331"/>
          </a:xfrm>
          <a:prstGeom prst="rect">
            <a:avLst/>
          </a:prstGeom>
          <a:noFill/>
        </p:spPr>
        <p:txBody>
          <a:bodyPr wrap="square" rtlCol="0">
            <a:spAutoFit/>
          </a:bodyPr>
          <a:lstStyle/>
          <a:p>
            <a:r>
              <a:rPr lang="en-GB" sz="3600" b="1" dirty="0"/>
              <a:t>Risks of collaborative working</a:t>
            </a:r>
          </a:p>
        </p:txBody>
      </p:sp>
    </p:spTree>
    <p:extLst>
      <p:ext uri="{BB962C8B-B14F-4D97-AF65-F5344CB8AC3E}">
        <p14:creationId xmlns:p14="http://schemas.microsoft.com/office/powerpoint/2010/main" val="26113216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3D361A8-BACD-4991-A29F-CA695B9B4F42}"/>
              </a:ext>
            </a:extLst>
          </p:cNvPr>
          <p:cNvSpPr>
            <a:spLocks noGrp="1"/>
          </p:cNvSpPr>
          <p:nvPr>
            <p:ph type="title"/>
          </p:nvPr>
        </p:nvSpPr>
        <p:spPr>
          <a:xfrm>
            <a:off x="1413933" y="1964266"/>
            <a:ext cx="9613370" cy="2929467"/>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r>
              <a:rPr lang="en-US" sz="2400" dirty="0" err="1"/>
              <a:t>Huxham</a:t>
            </a:r>
            <a:r>
              <a:rPr lang="en-US" sz="2400" dirty="0"/>
              <a:t> and </a:t>
            </a:r>
            <a:r>
              <a:rPr lang="en-US" sz="2400" dirty="0" err="1"/>
              <a:t>Vangen</a:t>
            </a:r>
            <a:r>
              <a:rPr lang="en-US" sz="2400" dirty="0"/>
              <a:t> (2005) proposed that structure, processes and participants provided the framework for ‘contextual leadership’ which could be informal, emergent or shared. </a:t>
            </a:r>
            <a:br>
              <a:rPr lang="en-US" sz="2400" dirty="0"/>
            </a:br>
            <a:br>
              <a:rPr lang="en-US" sz="2400" dirty="0"/>
            </a:br>
            <a:r>
              <a:rPr lang="en-US" sz="2400" dirty="0"/>
              <a:t>Enacting this form of leadership to achieve collaborative advantage was considered to be dependent on embracing the ‘right’ kind of members, and empowering, involving, supporting and mobilizing them to make things happen.</a:t>
            </a:r>
          </a:p>
        </p:txBody>
      </p:sp>
      <p:sp>
        <p:nvSpPr>
          <p:cNvPr id="2" name="TextBox 1">
            <a:extLst>
              <a:ext uri="{FF2B5EF4-FFF2-40B4-BE49-F238E27FC236}">
                <a16:creationId xmlns:a16="http://schemas.microsoft.com/office/drawing/2014/main" id="{C7CA6E4E-53CD-3F9E-EAAA-0FC433DDBCC3}"/>
              </a:ext>
            </a:extLst>
          </p:cNvPr>
          <p:cNvSpPr txBox="1"/>
          <p:nvPr/>
        </p:nvSpPr>
        <p:spPr>
          <a:xfrm>
            <a:off x="1413933" y="948267"/>
            <a:ext cx="8288867" cy="646331"/>
          </a:xfrm>
          <a:prstGeom prst="rect">
            <a:avLst/>
          </a:prstGeom>
          <a:noFill/>
        </p:spPr>
        <p:txBody>
          <a:bodyPr wrap="square" rtlCol="0">
            <a:spAutoFit/>
          </a:bodyPr>
          <a:lstStyle/>
          <a:p>
            <a:r>
              <a:rPr lang="en-GB" sz="3600" b="1" dirty="0"/>
              <a:t>Collaborative membership</a:t>
            </a:r>
          </a:p>
        </p:txBody>
      </p:sp>
    </p:spTree>
    <p:extLst>
      <p:ext uri="{BB962C8B-B14F-4D97-AF65-F5344CB8AC3E}">
        <p14:creationId xmlns:p14="http://schemas.microsoft.com/office/powerpoint/2010/main" val="36105411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75DDC46-EBC6-4873-997B-06AC95040694}"/>
              </a:ext>
            </a:extLst>
          </p:cNvPr>
          <p:cNvSpPr/>
          <p:nvPr/>
        </p:nvSpPr>
        <p:spPr>
          <a:xfrm>
            <a:off x="1058333" y="972078"/>
            <a:ext cx="8915399" cy="4121152"/>
          </a:xfrm>
          <a:prstGeom prst="rect">
            <a:avLst/>
          </a:prstGeom>
        </p:spPr>
        <p:txBody>
          <a:bodyPr vert="horz" lIns="91440" tIns="45720" rIns="91440" bIns="45720" rtlCol="0">
            <a:normAutofit/>
          </a:bodyPr>
          <a:lstStyle/>
          <a:p>
            <a:pPr>
              <a:lnSpc>
                <a:spcPct val="90000"/>
              </a:lnSpc>
              <a:spcAft>
                <a:spcPts val="600"/>
              </a:spcAft>
            </a:pPr>
            <a:r>
              <a:rPr lang="en-US" sz="2400" dirty="0"/>
              <a:t>Alexander et al. (2001: 160) outlined a case for leadership for collaboration which they argued was ‘</a:t>
            </a:r>
            <a:r>
              <a:rPr lang="en-US" sz="2400" dirty="0" err="1"/>
              <a:t>unrecognised</a:t>
            </a:r>
            <a:r>
              <a:rPr lang="en-US" sz="2400" dirty="0"/>
              <a:t> or rarely discussed in the collaborative leadership literature’.</a:t>
            </a:r>
          </a:p>
          <a:p>
            <a:pPr indent="-228600">
              <a:lnSpc>
                <a:spcPct val="90000"/>
              </a:lnSpc>
              <a:spcAft>
                <a:spcPts val="600"/>
              </a:spcAft>
              <a:buFont typeface="Arial" panose="020B0604020202020204" pitchFamily="34" charset="0"/>
              <a:buChar char="•"/>
            </a:pPr>
            <a:endParaRPr lang="en-US" sz="2400" dirty="0"/>
          </a:p>
          <a:p>
            <a:pPr>
              <a:lnSpc>
                <a:spcPct val="90000"/>
              </a:lnSpc>
              <a:spcAft>
                <a:spcPts val="600"/>
              </a:spcAft>
            </a:pPr>
            <a:r>
              <a:rPr lang="en-US" sz="2400" dirty="0"/>
              <a:t>Five distinctive leadership themes were identified:</a:t>
            </a:r>
          </a:p>
          <a:p>
            <a:pPr indent="-228600">
              <a:lnSpc>
                <a:spcPct val="90000"/>
              </a:lnSpc>
              <a:spcAft>
                <a:spcPts val="600"/>
              </a:spcAft>
              <a:buFont typeface="Arial" panose="020B0604020202020204" pitchFamily="34" charset="0"/>
              <a:buChar char="•"/>
            </a:pPr>
            <a:r>
              <a:rPr lang="en-US" sz="2400" dirty="0"/>
              <a:t> systems thinking</a:t>
            </a:r>
          </a:p>
          <a:p>
            <a:pPr indent="-228600">
              <a:lnSpc>
                <a:spcPct val="90000"/>
              </a:lnSpc>
              <a:spcAft>
                <a:spcPts val="600"/>
              </a:spcAft>
              <a:buFont typeface="Arial" panose="020B0604020202020204" pitchFamily="34" charset="0"/>
              <a:buChar char="•"/>
            </a:pPr>
            <a:r>
              <a:rPr lang="en-US" sz="2400" dirty="0"/>
              <a:t> vision based leadership;</a:t>
            </a:r>
          </a:p>
          <a:p>
            <a:pPr indent="-228600">
              <a:lnSpc>
                <a:spcPct val="90000"/>
              </a:lnSpc>
              <a:spcAft>
                <a:spcPts val="600"/>
              </a:spcAft>
              <a:buFont typeface="Arial" panose="020B0604020202020204" pitchFamily="34" charset="0"/>
              <a:buChar char="•"/>
            </a:pPr>
            <a:r>
              <a:rPr lang="en-US" sz="2400" dirty="0"/>
              <a:t> collateral leadership;</a:t>
            </a:r>
          </a:p>
          <a:p>
            <a:pPr indent="-228600">
              <a:lnSpc>
                <a:spcPct val="90000"/>
              </a:lnSpc>
              <a:spcAft>
                <a:spcPts val="600"/>
              </a:spcAft>
              <a:buFont typeface="Arial" panose="020B0604020202020204" pitchFamily="34" charset="0"/>
              <a:buChar char="•"/>
            </a:pPr>
            <a:r>
              <a:rPr lang="en-US" sz="2400" dirty="0"/>
              <a:t> power sharing;</a:t>
            </a:r>
          </a:p>
          <a:p>
            <a:pPr indent="-228600">
              <a:lnSpc>
                <a:spcPct val="90000"/>
              </a:lnSpc>
              <a:spcAft>
                <a:spcPts val="600"/>
              </a:spcAft>
              <a:buFont typeface="Arial" panose="020B0604020202020204" pitchFamily="34" charset="0"/>
              <a:buChar char="•"/>
            </a:pPr>
            <a:r>
              <a:rPr lang="en-US" sz="2400" dirty="0"/>
              <a:t> process-based leadership.</a:t>
            </a:r>
          </a:p>
        </p:txBody>
      </p:sp>
    </p:spTree>
    <p:extLst>
      <p:ext uri="{BB962C8B-B14F-4D97-AF65-F5344CB8AC3E}">
        <p14:creationId xmlns:p14="http://schemas.microsoft.com/office/powerpoint/2010/main" val="263573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9A988D-8CE1-E0AE-3371-4550542B0DEE}"/>
              </a:ext>
            </a:extLst>
          </p:cNvPr>
          <p:cNvSpPr txBox="1"/>
          <p:nvPr/>
        </p:nvSpPr>
        <p:spPr>
          <a:xfrm>
            <a:off x="1938867" y="736600"/>
            <a:ext cx="4309533" cy="707886"/>
          </a:xfrm>
          <a:prstGeom prst="rect">
            <a:avLst/>
          </a:prstGeom>
          <a:noFill/>
        </p:spPr>
        <p:txBody>
          <a:bodyPr wrap="square" rtlCol="0">
            <a:spAutoFit/>
          </a:bodyPr>
          <a:lstStyle/>
          <a:p>
            <a:r>
              <a:rPr lang="en-GB" sz="4000" b="1" dirty="0"/>
              <a:t>Project planning</a:t>
            </a:r>
          </a:p>
        </p:txBody>
      </p:sp>
      <p:sp>
        <p:nvSpPr>
          <p:cNvPr id="3" name="TextBox 2">
            <a:extLst>
              <a:ext uri="{FF2B5EF4-FFF2-40B4-BE49-F238E27FC236}">
                <a16:creationId xmlns:a16="http://schemas.microsoft.com/office/drawing/2014/main" id="{937720CC-0A21-0A1C-E9F8-C8E4420CFD22}"/>
              </a:ext>
            </a:extLst>
          </p:cNvPr>
          <p:cNvSpPr txBox="1"/>
          <p:nvPr/>
        </p:nvSpPr>
        <p:spPr>
          <a:xfrm>
            <a:off x="1659466" y="1574800"/>
            <a:ext cx="8957734" cy="3970318"/>
          </a:xfrm>
          <a:prstGeom prst="rect">
            <a:avLst/>
          </a:prstGeom>
          <a:noFill/>
        </p:spPr>
        <p:txBody>
          <a:bodyPr wrap="square" rtlCol="0">
            <a:spAutoFit/>
          </a:bodyPr>
          <a:lstStyle/>
          <a:p>
            <a:r>
              <a:rPr lang="en-GB" dirty="0"/>
              <a:t>A key element of leadership and management roles is the ability, capacity and skills to effectively plan areas of development. These may be identifed through:</a:t>
            </a:r>
          </a:p>
          <a:p>
            <a:endParaRPr lang="en-GB" dirty="0"/>
          </a:p>
          <a:p>
            <a:pPr marL="285750" indent="-285750">
              <a:buFont typeface="Arial" panose="020B0604020202020204" pitchFamily="34" charset="0"/>
              <a:buChar char="•"/>
            </a:pPr>
            <a:r>
              <a:rPr lang="en-GB" dirty="0"/>
              <a:t>Young people/ community need</a:t>
            </a:r>
          </a:p>
          <a:p>
            <a:pPr marL="285750" indent="-285750">
              <a:buFont typeface="Arial" panose="020B0604020202020204" pitchFamily="34" charset="0"/>
              <a:buChar char="•"/>
            </a:pPr>
            <a:r>
              <a:rPr lang="en-GB" dirty="0"/>
              <a:t>Specific funding criteria</a:t>
            </a:r>
          </a:p>
          <a:p>
            <a:pPr marL="285750" indent="-285750">
              <a:buFont typeface="Arial" panose="020B0604020202020204" pitchFamily="34" charset="0"/>
              <a:buChar char="•"/>
            </a:pPr>
            <a:r>
              <a:rPr lang="en-GB" dirty="0"/>
              <a:t>Response to emerging issues</a:t>
            </a:r>
          </a:p>
          <a:p>
            <a:pPr marL="285750" indent="-285750">
              <a:buFont typeface="Arial" panose="020B0604020202020204" pitchFamily="34" charset="0"/>
              <a:buChar char="•"/>
            </a:pPr>
            <a:r>
              <a:rPr lang="en-GB" dirty="0"/>
              <a:t>Opportunities identifed through collaborative approaches</a:t>
            </a:r>
          </a:p>
          <a:p>
            <a:pPr marL="285750" indent="-285750">
              <a:buFont typeface="Arial" panose="020B0604020202020204" pitchFamily="34" charset="0"/>
              <a:buChar char="•"/>
            </a:pPr>
            <a:endParaRPr lang="en-GB" dirty="0"/>
          </a:p>
          <a:p>
            <a:r>
              <a:rPr lang="en-GB" dirty="0"/>
              <a:t>In order to plan effectively there are a range of approaches to use including:</a:t>
            </a:r>
          </a:p>
          <a:p>
            <a:pPr marL="285750" indent="-285750">
              <a:buFont typeface="Arial" panose="020B0604020202020204" pitchFamily="34" charset="0"/>
              <a:buChar char="•"/>
            </a:pPr>
            <a:r>
              <a:rPr lang="en-GB" dirty="0"/>
              <a:t>SWOT analysis</a:t>
            </a:r>
          </a:p>
          <a:p>
            <a:pPr marL="285750" indent="-285750">
              <a:buFont typeface="Arial" panose="020B0604020202020204" pitchFamily="34" charset="0"/>
              <a:buChar char="•"/>
            </a:pPr>
            <a:r>
              <a:rPr lang="en-GB" dirty="0"/>
              <a:t>NAOMIE planning model</a:t>
            </a:r>
          </a:p>
          <a:p>
            <a:pPr marL="285750" indent="-285750">
              <a:buFont typeface="Arial" panose="020B0604020202020204" pitchFamily="34" charset="0"/>
              <a:buChar char="•"/>
            </a:pPr>
            <a:r>
              <a:rPr lang="en-GB" dirty="0"/>
              <a:t>PESTLE analysis</a:t>
            </a:r>
          </a:p>
          <a:p>
            <a:pPr marL="285750" indent="-285750">
              <a:buFont typeface="Arial" panose="020B0604020202020204" pitchFamily="34" charset="0"/>
              <a:buChar char="•"/>
            </a:pPr>
            <a:endParaRPr lang="en-GB" dirty="0"/>
          </a:p>
          <a:p>
            <a:r>
              <a:rPr lang="en-GB" dirty="0"/>
              <a:t>The approach you utilise is based on the features of the work and intended outcomes</a:t>
            </a:r>
          </a:p>
        </p:txBody>
      </p:sp>
      <p:pic>
        <p:nvPicPr>
          <p:cNvPr id="5" name="Picture 4" descr="A diagram of a business process&#10;&#10;Description automatically generated with medium confidence">
            <a:extLst>
              <a:ext uri="{FF2B5EF4-FFF2-40B4-BE49-F238E27FC236}">
                <a16:creationId xmlns:a16="http://schemas.microsoft.com/office/drawing/2014/main" id="{2B343F35-D1EE-2E92-DEBA-CA03C00FAE4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254394" y="2099732"/>
            <a:ext cx="2649129" cy="1490135"/>
          </a:xfrm>
          <a:prstGeom prst="rect">
            <a:avLst/>
          </a:prstGeom>
        </p:spPr>
      </p:pic>
    </p:spTree>
    <p:extLst>
      <p:ext uri="{BB962C8B-B14F-4D97-AF65-F5344CB8AC3E}">
        <p14:creationId xmlns:p14="http://schemas.microsoft.com/office/powerpoint/2010/main" val="30640677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85E11-36CA-C08C-90F1-383B2BB279AF}"/>
              </a:ext>
            </a:extLst>
          </p:cNvPr>
          <p:cNvSpPr>
            <a:spLocks noGrp="1"/>
          </p:cNvSpPr>
          <p:nvPr>
            <p:ph type="title"/>
          </p:nvPr>
        </p:nvSpPr>
        <p:spPr/>
        <p:txBody>
          <a:bodyPr/>
          <a:lstStyle/>
          <a:p>
            <a:r>
              <a:rPr lang="en-GB" b="1" dirty="0"/>
              <a:t>PESTLE analysis</a:t>
            </a:r>
          </a:p>
        </p:txBody>
      </p:sp>
      <p:pic>
        <p:nvPicPr>
          <p:cNvPr id="1026" name="Picture 2" descr="PESTLE analysis; P = Political, E = Economic, S = Social and cultural, T = Technological, L = Legal, E = Environmental.">
            <a:extLst>
              <a:ext uri="{FF2B5EF4-FFF2-40B4-BE49-F238E27FC236}">
                <a16:creationId xmlns:a16="http://schemas.microsoft.com/office/drawing/2014/main" id="{1C2D209D-D2E3-2CB9-59D7-6124E4569A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3700" y="749926"/>
            <a:ext cx="3535136" cy="3418849"/>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9F4FE64B-B425-709F-889E-9FACE7738B7C}"/>
              </a:ext>
            </a:extLst>
          </p:cNvPr>
          <p:cNvSpPr>
            <a:spLocks noGrp="1" noChangeArrowheads="1"/>
          </p:cNvSpPr>
          <p:nvPr>
            <p:ph idx="1"/>
          </p:nvPr>
        </p:nvSpPr>
        <p:spPr bwMode="auto">
          <a:xfrm>
            <a:off x="643164" y="1524857"/>
            <a:ext cx="6895797" cy="400109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141414"/>
                </a:solidFill>
                <a:effectLst/>
                <a:latin typeface="ReithSans"/>
              </a:rPr>
              <a:t>PESTLE analysis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41414"/>
                </a:solidFill>
                <a:effectLst/>
                <a:latin typeface="ReithSans"/>
              </a:rPr>
              <a:t>Collecting information is a key part of the problem-solving process.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rgbClr val="141414"/>
              </a:solidFill>
              <a:effectLst/>
              <a:latin typeface="Reith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41414"/>
                </a:solidFill>
                <a:effectLst/>
                <a:latin typeface="ReithSans"/>
              </a:rPr>
              <a:t>There are many techniques that can be used to help identify what information to collect.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rgbClr val="141414"/>
              </a:solidFill>
              <a:effectLst/>
              <a:latin typeface="Reith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41414"/>
                </a:solidFill>
                <a:effectLst/>
                <a:latin typeface="ReithSans"/>
              </a:rPr>
              <a:t>One of these techniques is called PESTLE analysis.</a:t>
            </a:r>
            <a:endParaRPr kumimoji="0" lang="en-US"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000" dirty="0">
              <a:solidFill>
                <a:srgbClr val="141414"/>
              </a:solidFill>
              <a:latin typeface="Reith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41414"/>
                </a:solidFill>
                <a:effectLst/>
                <a:latin typeface="ReithSans"/>
              </a:rPr>
              <a:t>PESTLE analysis is a technique used to understand the impact of outside factors on a location, business or organisation.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41414"/>
                </a:solidFill>
                <a:effectLst/>
                <a:latin typeface="ReithSans"/>
              </a:rPr>
              <a:t>It allows an individual or organisation to understand the ‘big picture’ of the environment they are situated in</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973502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TextBox 3">
            <a:extLst>
              <a:ext uri="{FF2B5EF4-FFF2-40B4-BE49-F238E27FC236}">
                <a16:creationId xmlns:a16="http://schemas.microsoft.com/office/drawing/2014/main" id="{150F143B-7D5A-4F0C-B07B-BCF0984E83F8}"/>
              </a:ext>
            </a:extLst>
          </p:cNvPr>
          <p:cNvGraphicFramePr/>
          <p:nvPr>
            <p:extLst>
              <p:ext uri="{D42A27DB-BD31-4B8C-83A1-F6EECF244321}">
                <p14:modId xmlns:p14="http://schemas.microsoft.com/office/powerpoint/2010/main" val="4038151216"/>
              </p:ext>
            </p:extLst>
          </p:nvPr>
        </p:nvGraphicFramePr>
        <p:xfrm>
          <a:off x="1948922" y="394758"/>
          <a:ext cx="8439678"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6645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FA8EB15-02C1-6129-6DCD-FCCB0C6C48F4}"/>
              </a:ext>
            </a:extLst>
          </p:cNvPr>
          <p:cNvSpPr>
            <a:spLocks noGrp="1"/>
          </p:cNvSpPr>
          <p:nvPr>
            <p:ph type="title"/>
          </p:nvPr>
        </p:nvSpPr>
        <p:spPr>
          <a:xfrm>
            <a:off x="577321" y="88595"/>
            <a:ext cx="3932237" cy="855133"/>
          </a:xfrm>
        </p:spPr>
        <p:txBody>
          <a:bodyPr anchor="b">
            <a:normAutofit/>
          </a:bodyPr>
          <a:lstStyle/>
          <a:p>
            <a:r>
              <a:rPr lang="en-US" sz="3600" b="1" dirty="0"/>
              <a:t>Political</a:t>
            </a:r>
          </a:p>
        </p:txBody>
      </p:sp>
      <p:pic>
        <p:nvPicPr>
          <p:cNvPr id="10" name="Picture 9" descr="A close-up of a sign&#10;&#10;Description automatically generated">
            <a:extLst>
              <a:ext uri="{FF2B5EF4-FFF2-40B4-BE49-F238E27FC236}">
                <a16:creationId xmlns:a16="http://schemas.microsoft.com/office/drawing/2014/main" id="{8AA5F847-B454-678D-9D0E-ABD1A5012297}"/>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6636" r="9146" b="1"/>
          <a:stretch/>
        </p:blipFill>
        <p:spPr>
          <a:xfrm>
            <a:off x="10075334" y="88595"/>
            <a:ext cx="1920119" cy="1516143"/>
          </a:xfrm>
          <a:prstGeom prst="rect">
            <a:avLst/>
          </a:prstGeom>
          <a:noFill/>
        </p:spPr>
      </p:pic>
      <p:sp>
        <p:nvSpPr>
          <p:cNvPr id="11" name="Text Placeholder 3">
            <a:extLst>
              <a:ext uri="{FF2B5EF4-FFF2-40B4-BE49-F238E27FC236}">
                <a16:creationId xmlns:a16="http://schemas.microsoft.com/office/drawing/2014/main" id="{2F650D55-EE02-15EB-E86C-3F41359B139A}"/>
              </a:ext>
            </a:extLst>
          </p:cNvPr>
          <p:cNvSpPr>
            <a:spLocks noGrp="1"/>
          </p:cNvSpPr>
          <p:nvPr>
            <p:ph type="body" sz="half" idx="2"/>
          </p:nvPr>
        </p:nvSpPr>
        <p:spPr>
          <a:xfrm>
            <a:off x="381000" y="943728"/>
            <a:ext cx="11430000" cy="3471334"/>
          </a:xfrm>
        </p:spPr>
        <p:txBody>
          <a:bodyPr>
            <a:normAutofit fontScale="25000" lnSpcReduction="20000"/>
          </a:bodyPr>
          <a:lstStyle/>
          <a:p>
            <a:r>
              <a:rPr lang="en-GB" sz="8000" dirty="0"/>
              <a:t>Clearly a major influence for the public sector and could include:</a:t>
            </a:r>
          </a:p>
          <a:p>
            <a:pPr marL="285750" indent="-285750">
              <a:buFont typeface="Arial" panose="020B0604020202020204" pitchFamily="34" charset="0"/>
              <a:buChar char="•"/>
            </a:pPr>
            <a:r>
              <a:rPr lang="en-GB" sz="8000" dirty="0"/>
              <a:t>Change of government</a:t>
            </a:r>
          </a:p>
          <a:p>
            <a:pPr marL="285750" indent="-285750">
              <a:buFont typeface="Arial" panose="020B0604020202020204" pitchFamily="34" charset="0"/>
              <a:buChar char="•"/>
            </a:pPr>
            <a:r>
              <a:rPr lang="en-GB" sz="8000" dirty="0"/>
              <a:t>Outsourcing to the private sector</a:t>
            </a:r>
          </a:p>
          <a:p>
            <a:pPr marL="285750" indent="-285750">
              <a:buFont typeface="Arial" panose="020B0604020202020204" pitchFamily="34" charset="0"/>
              <a:buChar char="•"/>
            </a:pPr>
            <a:r>
              <a:rPr lang="en-GB" sz="8000" dirty="0"/>
              <a:t>New policies such as a new strategy for youth work</a:t>
            </a:r>
          </a:p>
          <a:p>
            <a:pPr marL="285750" indent="-285750">
              <a:buFont typeface="Arial" panose="020B0604020202020204" pitchFamily="34" charset="0"/>
              <a:buChar char="•"/>
            </a:pPr>
            <a:r>
              <a:rPr lang="en-GB" sz="8000" dirty="0"/>
              <a:t>Additional demands placed on organisation by government, usually related to legislation or finance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0" b="1" i="0" u="none" strike="noStrike" cap="none" normalizeH="0" baseline="0" dirty="0">
              <a:ln>
                <a:noFill/>
              </a:ln>
              <a:solidFill>
                <a:srgbClr val="141414"/>
              </a:solidFill>
              <a:effectLst/>
              <a:latin typeface="Reith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0" b="1" i="0" u="none" strike="noStrike" cap="none" normalizeH="0" baseline="0" dirty="0">
                <a:ln>
                  <a:noFill/>
                </a:ln>
                <a:solidFill>
                  <a:srgbClr val="141414"/>
                </a:solidFill>
                <a:effectLst/>
                <a:latin typeface="ReithSans"/>
              </a:rPr>
              <a:t>Real-life example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0" b="0" i="0" u="none" strike="noStrike" cap="none" normalizeH="0" baseline="0" dirty="0">
                <a:ln>
                  <a:noFill/>
                </a:ln>
                <a:solidFill>
                  <a:srgbClr val="141414"/>
                </a:solidFill>
                <a:effectLst/>
                <a:latin typeface="ReithSans"/>
              </a:rPr>
              <a:t>The Educational Maintenance Allowance is a financial scheme that involves young people between the ages of 16 and 19 receiving an allowance of money on a fortnightly basis in order to support them in their education. The scheme has been withdrawn in England, although it is currently still available in Wales (in 2017).</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0" b="0" i="0" u="none" strike="noStrike" cap="none" normalizeH="0" baseline="0" dirty="0">
                <a:ln>
                  <a:noFill/>
                </a:ln>
                <a:solidFill>
                  <a:srgbClr val="141414"/>
                </a:solidFill>
                <a:effectLst/>
                <a:latin typeface="ReithSans"/>
              </a:rPr>
              <a:t>The current voting age in Wales is 18. If the voting age is reduced in Wales to 16, it may mean that young people are better able to influence political decisions that involve issues such as whether to withdraw schemes such as the Educational Maintenance Allowance</a:t>
            </a:r>
            <a:endParaRPr kumimoji="0" lang="en-US" altLang="en-US" sz="8000" b="0" i="0" u="none" strike="noStrike" cap="none" normalizeH="0" baseline="0" dirty="0">
              <a:ln>
                <a:noFill/>
              </a:ln>
              <a:solidFill>
                <a:schemeClr val="tx1"/>
              </a:solidFill>
              <a:effectLst/>
              <a:latin typeface="Arial" panose="020B0604020202020204" pitchFamily="34" charset="0"/>
            </a:endParaRPr>
          </a:p>
          <a:p>
            <a:r>
              <a:rPr lang="en-GB" sz="8000" b="1" dirty="0"/>
              <a:t>If you are a manager within a local authority youth service what may be the key issues in this category? </a:t>
            </a:r>
            <a:endParaRPr lang="en-US" sz="8000" b="1" dirty="0"/>
          </a:p>
          <a:p>
            <a:endParaRPr lang="en-US" dirty="0"/>
          </a:p>
        </p:txBody>
      </p:sp>
    </p:spTree>
    <p:extLst>
      <p:ext uri="{BB962C8B-B14F-4D97-AF65-F5344CB8AC3E}">
        <p14:creationId xmlns:p14="http://schemas.microsoft.com/office/powerpoint/2010/main" val="18262350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3178997-65AA-92EE-118A-C5C9B5172099}"/>
              </a:ext>
            </a:extLst>
          </p:cNvPr>
          <p:cNvSpPr>
            <a:spLocks noGrp="1"/>
          </p:cNvSpPr>
          <p:nvPr>
            <p:ph type="title"/>
          </p:nvPr>
        </p:nvSpPr>
        <p:spPr>
          <a:xfrm>
            <a:off x="838200" y="365125"/>
            <a:ext cx="10515600" cy="1325563"/>
          </a:xfrm>
        </p:spPr>
        <p:txBody>
          <a:bodyPr/>
          <a:lstStyle/>
          <a:p>
            <a:r>
              <a:rPr lang="en-US" b="1" dirty="0"/>
              <a:t>Economic </a:t>
            </a:r>
            <a:br>
              <a:rPr lang="en-US" dirty="0"/>
            </a:br>
            <a:endParaRPr lang="en-US" dirty="0"/>
          </a:p>
        </p:txBody>
      </p:sp>
      <p:sp>
        <p:nvSpPr>
          <p:cNvPr id="2" name="TextBox 1">
            <a:extLst>
              <a:ext uri="{FF2B5EF4-FFF2-40B4-BE49-F238E27FC236}">
                <a16:creationId xmlns:a16="http://schemas.microsoft.com/office/drawing/2014/main" id="{D1830BAA-8422-4B5D-934A-056E59D6613D}"/>
              </a:ext>
            </a:extLst>
          </p:cNvPr>
          <p:cNvSpPr txBox="1"/>
          <p:nvPr/>
        </p:nvSpPr>
        <p:spPr>
          <a:xfrm>
            <a:off x="838200" y="1825625"/>
            <a:ext cx="5181600" cy="435133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endParaRPr lang="en-US" sz="1500" dirty="0"/>
          </a:p>
          <a:p>
            <a:pPr indent="-228600">
              <a:lnSpc>
                <a:spcPct val="90000"/>
              </a:lnSpc>
              <a:spcAft>
                <a:spcPts val="600"/>
              </a:spcAft>
              <a:buFont typeface="Arial" panose="020B0604020202020204" pitchFamily="34" charset="0"/>
              <a:buChar char="•"/>
            </a:pPr>
            <a:r>
              <a:rPr lang="en-US" sz="1500" dirty="0"/>
              <a:t>Refers to the macro economic factors including:</a:t>
            </a:r>
          </a:p>
          <a:p>
            <a:pPr marL="285750" indent="-228600">
              <a:lnSpc>
                <a:spcPct val="90000"/>
              </a:lnSpc>
              <a:spcAft>
                <a:spcPts val="600"/>
              </a:spcAft>
              <a:buFont typeface="Arial" panose="020B0604020202020204" pitchFamily="34" charset="0"/>
              <a:buChar char="•"/>
            </a:pPr>
            <a:r>
              <a:rPr lang="en-US" sz="1500" dirty="0"/>
              <a:t> any restrictions on exports or imports </a:t>
            </a:r>
          </a:p>
          <a:p>
            <a:pPr marL="285750" indent="-228600">
              <a:lnSpc>
                <a:spcPct val="90000"/>
              </a:lnSpc>
              <a:spcAft>
                <a:spcPts val="600"/>
              </a:spcAft>
              <a:buFont typeface="Arial" panose="020B0604020202020204" pitchFamily="34" charset="0"/>
              <a:buChar char="•"/>
            </a:pPr>
            <a:r>
              <a:rPr lang="en-US" sz="1500" dirty="0"/>
              <a:t>continued cuts to public services or the third sector</a:t>
            </a:r>
          </a:p>
          <a:p>
            <a:pPr marL="285750" indent="-228600">
              <a:lnSpc>
                <a:spcPct val="90000"/>
              </a:lnSpc>
              <a:spcAft>
                <a:spcPts val="600"/>
              </a:spcAft>
              <a:buFont typeface="Arial" panose="020B0604020202020204" pitchFamily="34" charset="0"/>
              <a:buChar char="•"/>
            </a:pPr>
            <a:r>
              <a:rPr lang="en-US" sz="1500" dirty="0"/>
              <a:t>cost of resources or materials needed for the business</a:t>
            </a:r>
          </a:p>
          <a:p>
            <a:pPr marL="285750" indent="-228600">
              <a:lnSpc>
                <a:spcPct val="90000"/>
              </a:lnSpc>
              <a:spcAft>
                <a:spcPts val="600"/>
              </a:spcAft>
              <a:buFont typeface="Arial" panose="020B0604020202020204" pitchFamily="34" charset="0"/>
              <a:buChar char="•"/>
            </a:pPr>
            <a:r>
              <a:rPr lang="en-US" sz="1500" dirty="0"/>
              <a:t>factors related to the market that you are targeting e.g. a new under 18 nightclub opens on a youth club night</a:t>
            </a:r>
          </a:p>
          <a:p>
            <a:pPr marL="285750" indent="-228600">
              <a:lnSpc>
                <a:spcPct val="90000"/>
              </a:lnSpc>
              <a:spcAft>
                <a:spcPts val="600"/>
              </a:spcAft>
              <a:buFont typeface="Arial" panose="020B0604020202020204" pitchFamily="34" charset="0"/>
              <a:buChar char="•"/>
            </a:pPr>
            <a:r>
              <a:rPr lang="en-US" sz="1500" dirty="0"/>
              <a:t>changes to their economic circumstances may have a knock-on effect for your organisation.</a:t>
            </a:r>
          </a:p>
          <a:p>
            <a:pPr indent="-228600">
              <a:lnSpc>
                <a:spcPct val="90000"/>
              </a:lnSpc>
              <a:spcAft>
                <a:spcPts val="600"/>
              </a:spcAft>
              <a:buFont typeface="Arial" panose="020B0604020202020204" pitchFamily="34" charset="0"/>
              <a:buChar char="•"/>
            </a:pPr>
            <a:endParaRPr lang="en-US" sz="1500" dirty="0"/>
          </a:p>
          <a:p>
            <a:pPr>
              <a:lnSpc>
                <a:spcPct val="90000"/>
              </a:lnSpc>
              <a:spcAft>
                <a:spcPts val="600"/>
              </a:spcAft>
            </a:pPr>
            <a:r>
              <a:rPr lang="en-US" sz="1500" b="1" dirty="0"/>
              <a:t>What economic factors would impact on your if you were running a voluntary sector project?</a:t>
            </a:r>
            <a:endParaRPr lang="en-US" sz="1500" dirty="0"/>
          </a:p>
          <a:p>
            <a:pPr indent="-228600">
              <a:lnSpc>
                <a:spcPct val="90000"/>
              </a:lnSpc>
              <a:spcAft>
                <a:spcPts val="600"/>
              </a:spcAft>
              <a:buFont typeface="Arial" panose="020B0604020202020204" pitchFamily="34" charset="0"/>
              <a:buChar char="•"/>
            </a:pPr>
            <a:endParaRPr lang="en-US" sz="1500" dirty="0"/>
          </a:p>
        </p:txBody>
      </p:sp>
      <p:pic>
        <p:nvPicPr>
          <p:cNvPr id="4" name="Picture 3" descr="A person holding a piece of paper with coins on it&#10;&#10;Description automatically generated">
            <a:extLst>
              <a:ext uri="{FF2B5EF4-FFF2-40B4-BE49-F238E27FC236}">
                <a16:creationId xmlns:a16="http://schemas.microsoft.com/office/drawing/2014/main" id="{5A15B791-BF18-AB2B-223A-D5D41FC7D35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502664" y="1148291"/>
            <a:ext cx="4351338" cy="4351338"/>
          </a:xfrm>
          <a:prstGeom prst="rect">
            <a:avLst/>
          </a:prstGeom>
          <a:noFill/>
        </p:spPr>
      </p:pic>
    </p:spTree>
    <p:extLst>
      <p:ext uri="{BB962C8B-B14F-4D97-AF65-F5344CB8AC3E}">
        <p14:creationId xmlns:p14="http://schemas.microsoft.com/office/powerpoint/2010/main" val="35798329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3" name="Title 1">
            <a:extLst>
              <a:ext uri="{FF2B5EF4-FFF2-40B4-BE49-F238E27FC236}">
                <a16:creationId xmlns:a16="http://schemas.microsoft.com/office/drawing/2014/main" id="{148A5A41-E3FF-3A18-DA9F-63D64F2D51F8}"/>
              </a:ext>
            </a:extLst>
          </p:cNvPr>
          <p:cNvSpPr>
            <a:spLocks noGrp="1"/>
          </p:cNvSpPr>
          <p:nvPr>
            <p:ph type="title"/>
          </p:nvPr>
        </p:nvSpPr>
        <p:spPr>
          <a:xfrm>
            <a:off x="838200" y="365126"/>
            <a:ext cx="2743200" cy="1119876"/>
          </a:xfrm>
        </p:spPr>
        <p:txBody>
          <a:bodyPr>
            <a:normAutofit fontScale="90000"/>
          </a:bodyPr>
          <a:lstStyle/>
          <a:p>
            <a:r>
              <a:rPr lang="en-US" b="1" dirty="0"/>
              <a:t>Social</a:t>
            </a:r>
            <a:r>
              <a:rPr lang="en-US" dirty="0"/>
              <a:t>  </a:t>
            </a:r>
            <a:br>
              <a:rPr lang="en-US" dirty="0"/>
            </a:br>
            <a:endParaRPr lang="en-US" dirty="0"/>
          </a:p>
        </p:txBody>
      </p:sp>
      <p:sp>
        <p:nvSpPr>
          <p:cNvPr id="2" name="TextBox 1">
            <a:extLst>
              <a:ext uri="{FF2B5EF4-FFF2-40B4-BE49-F238E27FC236}">
                <a16:creationId xmlns:a16="http://schemas.microsoft.com/office/drawing/2014/main" id="{BEC12A66-17EC-4604-AA5A-A85F448C20E1}"/>
              </a:ext>
            </a:extLst>
          </p:cNvPr>
          <p:cNvSpPr txBox="1"/>
          <p:nvPr/>
        </p:nvSpPr>
        <p:spPr>
          <a:xfrm>
            <a:off x="719667" y="925063"/>
            <a:ext cx="10955866" cy="4815337"/>
          </a:xfrm>
          <a:prstGeom prst="rect">
            <a:avLst/>
          </a:prstGeom>
        </p:spPr>
        <p:txBody>
          <a:bodyPr vert="horz" lIns="91440" tIns="45720" rIns="91440" bIns="45720" rtlCol="0">
            <a:noAutofit/>
          </a:bodyPr>
          <a:lstStyle/>
          <a:p>
            <a:pPr>
              <a:lnSpc>
                <a:spcPct val="90000"/>
              </a:lnSpc>
              <a:spcAft>
                <a:spcPts val="600"/>
              </a:spcAft>
            </a:pPr>
            <a:r>
              <a:rPr lang="en-US" sz="1600" dirty="0"/>
              <a:t>Social influences include factors relating to demographics including :</a:t>
            </a:r>
          </a:p>
          <a:p>
            <a:pPr marL="182562" indent="-228600">
              <a:lnSpc>
                <a:spcPct val="90000"/>
              </a:lnSpc>
              <a:spcAft>
                <a:spcPts val="600"/>
              </a:spcAft>
              <a:buFont typeface="Arial" panose="020B0604020202020204" pitchFamily="34" charset="0"/>
              <a:buChar char="•"/>
            </a:pPr>
            <a:r>
              <a:rPr lang="en-US" sz="1600" dirty="0"/>
              <a:t>Ageing Population</a:t>
            </a:r>
          </a:p>
          <a:p>
            <a:pPr marL="182562" indent="-228600">
              <a:lnSpc>
                <a:spcPct val="90000"/>
              </a:lnSpc>
              <a:spcAft>
                <a:spcPts val="600"/>
              </a:spcAft>
              <a:buFont typeface="Arial" panose="020B0604020202020204" pitchFamily="34" charset="0"/>
              <a:buChar char="•"/>
            </a:pPr>
            <a:r>
              <a:rPr lang="en-US" sz="1600" dirty="0"/>
              <a:t>Real-terms pay cuts</a:t>
            </a:r>
          </a:p>
          <a:p>
            <a:pPr marL="182562" indent="-228600">
              <a:lnSpc>
                <a:spcPct val="90000"/>
              </a:lnSpc>
              <a:spcAft>
                <a:spcPts val="600"/>
              </a:spcAft>
              <a:buFont typeface="Arial" panose="020B0604020202020204" pitchFamily="34" charset="0"/>
              <a:buChar char="•"/>
            </a:pPr>
            <a:r>
              <a:rPr lang="en-US" sz="1600" dirty="0"/>
              <a:t>Poverty increasing – including food poverty</a:t>
            </a:r>
          </a:p>
          <a:p>
            <a:pPr marL="182562" indent="-228600">
              <a:lnSpc>
                <a:spcPct val="90000"/>
              </a:lnSpc>
              <a:spcAft>
                <a:spcPts val="600"/>
              </a:spcAft>
              <a:buFont typeface="Arial" panose="020B0604020202020204" pitchFamily="34" charset="0"/>
              <a:buChar char="•"/>
            </a:pPr>
            <a:r>
              <a:rPr lang="en-US" sz="1600" dirty="0"/>
              <a:t>Pockets of serious deprivation &amp; unemployment despite headline figures</a:t>
            </a:r>
          </a:p>
          <a:p>
            <a:pPr marL="182562" indent="-228600">
              <a:lnSpc>
                <a:spcPct val="90000"/>
              </a:lnSpc>
              <a:spcAft>
                <a:spcPts val="600"/>
              </a:spcAft>
              <a:buFont typeface="Arial" panose="020B0604020202020204" pitchFamily="34" charset="0"/>
              <a:buChar char="•"/>
            </a:pPr>
            <a:r>
              <a:rPr lang="en-US" sz="1600" dirty="0"/>
              <a:t>Widening gap in schools performance leading to widening gaps in opportunities</a:t>
            </a:r>
          </a:p>
          <a:p>
            <a:pPr marL="182562" indent="-228600">
              <a:lnSpc>
                <a:spcPct val="90000"/>
              </a:lnSpc>
              <a:spcAft>
                <a:spcPts val="600"/>
              </a:spcAft>
              <a:buFont typeface="Arial" panose="020B0604020202020204" pitchFamily="34" charset="0"/>
              <a:buChar char="•"/>
            </a:pPr>
            <a:r>
              <a:rPr lang="en-US" sz="1600" dirty="0"/>
              <a:t>Austerity impacting public services </a:t>
            </a:r>
            <a:r>
              <a:rPr lang="en-US" sz="1600" dirty="0" err="1"/>
              <a:t>e.g</a:t>
            </a:r>
            <a:r>
              <a:rPr lang="en-US" sz="1600" dirty="0"/>
              <a:t> health services, policing, schools </a:t>
            </a:r>
            <a:r>
              <a:rPr lang="en-US" sz="1600" dirty="0" err="1"/>
              <a:t>etc</a:t>
            </a:r>
            <a:endParaRPr lang="en-US" sz="1600" dirty="0"/>
          </a:p>
          <a:p>
            <a:pPr marL="182562" indent="-228600">
              <a:lnSpc>
                <a:spcPct val="90000"/>
              </a:lnSpc>
              <a:spcAft>
                <a:spcPts val="600"/>
              </a:spcAft>
              <a:buFont typeface="Arial" panose="020B0604020202020204" pitchFamily="34" charset="0"/>
              <a:buChar char="•"/>
            </a:pPr>
            <a:r>
              <a:rPr lang="en-US" sz="1600" dirty="0"/>
              <a:t>Employment opportunities- if a local large employer closes</a:t>
            </a:r>
            <a:endParaRPr lang="en-US" sz="1600" b="1" dirty="0"/>
          </a:p>
          <a:p>
            <a:pPr>
              <a:lnSpc>
                <a:spcPct val="90000"/>
              </a:lnSpc>
              <a:spcAft>
                <a:spcPts val="600"/>
              </a:spcAft>
            </a:pPr>
            <a:endParaRPr lang="en-US" sz="1600" b="1" dirty="0"/>
          </a:p>
          <a:p>
            <a:pPr>
              <a:lnSpc>
                <a:spcPct val="90000"/>
              </a:lnSpc>
              <a:spcAft>
                <a:spcPts val="600"/>
              </a:spcAft>
            </a:pPr>
            <a:r>
              <a:rPr lang="en-US" sz="1600" b="1" dirty="0"/>
              <a:t>Deprivation is measured in Wales (</a:t>
            </a:r>
            <a:r>
              <a:rPr lang="en-US" sz="1600" dirty="0">
                <a:hlinkClick r:id="rId2"/>
              </a:rPr>
              <a:t>WIMD</a:t>
            </a:r>
            <a:r>
              <a:rPr lang="en-US" sz="1600" dirty="0"/>
              <a:t>) </a:t>
            </a:r>
            <a:r>
              <a:rPr lang="en-US" sz="1600" b="1" dirty="0"/>
              <a:t>across a number of key indicators: </a:t>
            </a:r>
          </a:p>
          <a:p>
            <a:pPr marL="357188" indent="-228600">
              <a:lnSpc>
                <a:spcPct val="90000"/>
              </a:lnSpc>
              <a:spcBef>
                <a:spcPts val="0"/>
              </a:spcBef>
              <a:spcAft>
                <a:spcPts val="600"/>
              </a:spcAft>
              <a:buFont typeface="Arial" panose="020B0604020202020204" pitchFamily="34" charset="0"/>
              <a:buChar char="•"/>
            </a:pPr>
            <a:r>
              <a:rPr lang="en-US" sz="1600" dirty="0"/>
              <a:t>Income/employment:</a:t>
            </a:r>
          </a:p>
          <a:p>
            <a:pPr marL="357188" indent="-228600">
              <a:lnSpc>
                <a:spcPct val="90000"/>
              </a:lnSpc>
              <a:spcBef>
                <a:spcPts val="0"/>
              </a:spcBef>
              <a:spcAft>
                <a:spcPts val="600"/>
              </a:spcAft>
              <a:buFont typeface="Arial" panose="020B0604020202020204" pitchFamily="34" charset="0"/>
              <a:buChar char="•"/>
            </a:pPr>
            <a:r>
              <a:rPr lang="en-US" sz="1600" dirty="0"/>
              <a:t>Health</a:t>
            </a:r>
          </a:p>
          <a:p>
            <a:pPr marL="357188" indent="-228600">
              <a:lnSpc>
                <a:spcPct val="90000"/>
              </a:lnSpc>
              <a:spcBef>
                <a:spcPts val="0"/>
              </a:spcBef>
              <a:spcAft>
                <a:spcPts val="600"/>
              </a:spcAft>
              <a:buFont typeface="Arial" panose="020B0604020202020204" pitchFamily="34" charset="0"/>
              <a:buChar char="•"/>
            </a:pPr>
            <a:r>
              <a:rPr lang="en-US" sz="1600" dirty="0"/>
              <a:t>Education: Access to services:  </a:t>
            </a:r>
          </a:p>
          <a:p>
            <a:pPr marL="357188" indent="-228600">
              <a:lnSpc>
                <a:spcPct val="90000"/>
              </a:lnSpc>
              <a:spcBef>
                <a:spcPts val="0"/>
              </a:spcBef>
              <a:spcAft>
                <a:spcPts val="600"/>
              </a:spcAft>
              <a:buFont typeface="Arial" panose="020B0604020202020204" pitchFamily="34" charset="0"/>
              <a:buChar char="•"/>
            </a:pPr>
            <a:r>
              <a:rPr lang="en-US" sz="1600" dirty="0"/>
              <a:t>Community safety: </a:t>
            </a:r>
          </a:p>
          <a:p>
            <a:pPr marL="357188" indent="-228600">
              <a:lnSpc>
                <a:spcPct val="90000"/>
              </a:lnSpc>
              <a:spcBef>
                <a:spcPts val="0"/>
              </a:spcBef>
              <a:spcAft>
                <a:spcPts val="600"/>
              </a:spcAft>
              <a:buFont typeface="Arial" panose="020B0604020202020204" pitchFamily="34" charset="0"/>
              <a:buChar char="•"/>
            </a:pPr>
            <a:r>
              <a:rPr lang="en-US" sz="1600" dirty="0"/>
              <a:t>Physical environment:  </a:t>
            </a:r>
          </a:p>
          <a:p>
            <a:pPr marL="357188" indent="-228600">
              <a:lnSpc>
                <a:spcPct val="90000"/>
              </a:lnSpc>
              <a:spcBef>
                <a:spcPts val="0"/>
              </a:spcBef>
              <a:spcAft>
                <a:spcPts val="600"/>
              </a:spcAft>
              <a:buFont typeface="Arial" panose="020B0604020202020204" pitchFamily="34" charset="0"/>
              <a:buChar char="•"/>
            </a:pPr>
            <a:r>
              <a:rPr lang="en-US" sz="1600" dirty="0"/>
              <a:t>Housing</a:t>
            </a:r>
          </a:p>
        </p:txBody>
      </p:sp>
      <p:pic>
        <p:nvPicPr>
          <p:cNvPr id="4098" name="Picture 2" descr="Welsh Index of Multiple Deprivation (full Index update with ranks ...">
            <a:extLst>
              <a:ext uri="{FF2B5EF4-FFF2-40B4-BE49-F238E27FC236}">
                <a16:creationId xmlns:a16="http://schemas.microsoft.com/office/drawing/2014/main" id="{53A5B7F5-CC47-6C89-58C1-D82E54BB1BA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339740" y="1239771"/>
            <a:ext cx="3555927" cy="3162896"/>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31953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9825" y="648092"/>
            <a:ext cx="2884123" cy="584775"/>
          </a:xfrm>
          <a:prstGeom prst="rect">
            <a:avLst/>
          </a:prstGeom>
        </p:spPr>
        <p:txBody>
          <a:bodyPr wrap="none">
            <a:spAutoFit/>
          </a:bodyPr>
          <a:lstStyle/>
          <a:p>
            <a:pPr lvl="0"/>
            <a:r>
              <a:rPr lang="en-GB" sz="3200" b="1" dirty="0"/>
              <a:t>Technological</a:t>
            </a:r>
            <a:endParaRPr lang="en-US" sz="3200" b="1" dirty="0"/>
          </a:p>
        </p:txBody>
      </p:sp>
      <p:sp>
        <p:nvSpPr>
          <p:cNvPr id="5" name="TextBox 4">
            <a:extLst>
              <a:ext uri="{FF2B5EF4-FFF2-40B4-BE49-F238E27FC236}">
                <a16:creationId xmlns:a16="http://schemas.microsoft.com/office/drawing/2014/main" id="{E6597BF3-B907-910A-C2B6-08127BA90809}"/>
              </a:ext>
            </a:extLst>
          </p:cNvPr>
          <p:cNvSpPr txBox="1"/>
          <p:nvPr/>
        </p:nvSpPr>
        <p:spPr>
          <a:xfrm>
            <a:off x="389825" y="1481435"/>
            <a:ext cx="6172200" cy="3970318"/>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GB" dirty="0"/>
              <a:t>Influences such as the internet, advances in technology within your setting- other examples include:</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 university’s ability to respond and adapt to the Covid crisis through use of technology</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Negative factors such as the dangers of the internet for children &amp; young people</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Implementation of strategies to promote internet safety</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Investment in technology and the development of digital literacy of young people</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a:p>
            <a:pPr marL="0" marR="0" lvl="0" indent="0" defTabSz="914400" eaLnBrk="1" fontAlgn="auto" latinLnBrk="0" hangingPunct="1">
              <a:lnSpc>
                <a:spcPct val="100000"/>
              </a:lnSpc>
              <a:spcBef>
                <a:spcPts val="0"/>
              </a:spcBef>
              <a:spcAft>
                <a:spcPts val="0"/>
              </a:spcAft>
              <a:buClrTx/>
              <a:buSzTx/>
              <a:buFontTx/>
              <a:buNone/>
              <a:tabLst/>
              <a:defRPr/>
            </a:pPr>
            <a:r>
              <a:rPr lang="en-GB" b="1" dirty="0"/>
              <a:t>There may be elements of this which crossover with other categories of the PESTLE analysis- can you identify any? </a:t>
            </a:r>
            <a:endParaRPr lang="en-US" b="1" dirty="0"/>
          </a:p>
        </p:txBody>
      </p:sp>
      <p:pic>
        <p:nvPicPr>
          <p:cNvPr id="7" name="Picture 6" descr="A close-up of a sign&#10;&#10;Description automatically generated">
            <a:extLst>
              <a:ext uri="{FF2B5EF4-FFF2-40B4-BE49-F238E27FC236}">
                <a16:creationId xmlns:a16="http://schemas.microsoft.com/office/drawing/2014/main" id="{7727B78D-8EA5-B048-C9CA-2C7D5970EB6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995057" y="1896533"/>
            <a:ext cx="3878347" cy="2582333"/>
          </a:xfrm>
          <a:prstGeom prst="rect">
            <a:avLst/>
          </a:prstGeom>
        </p:spPr>
      </p:pic>
    </p:spTree>
    <p:extLst>
      <p:ext uri="{BB962C8B-B14F-4D97-AF65-F5344CB8AC3E}">
        <p14:creationId xmlns:p14="http://schemas.microsoft.com/office/powerpoint/2010/main" val="41823928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365125"/>
            <a:ext cx="10515600"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GB" sz="4400" b="1">
                <a:latin typeface="+mj-lt"/>
                <a:ea typeface="+mj-ea"/>
                <a:cs typeface="+mj-cs"/>
              </a:rPr>
              <a:t>Legal </a:t>
            </a:r>
          </a:p>
        </p:txBody>
      </p:sp>
      <p:pic>
        <p:nvPicPr>
          <p:cNvPr id="6" name="Picture 5" descr="A close-up of words&#10;&#10;Description automatically generated">
            <a:extLst>
              <a:ext uri="{FF2B5EF4-FFF2-40B4-BE49-F238E27FC236}">
                <a16:creationId xmlns:a16="http://schemas.microsoft.com/office/drawing/2014/main" id="{C9191D37-D717-3816-E4AC-4A68DC2F142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667" y="1434084"/>
            <a:ext cx="5181600" cy="3989831"/>
          </a:xfrm>
          <a:prstGeom prst="rect">
            <a:avLst/>
          </a:prstGeom>
          <a:noFill/>
        </p:spPr>
      </p:pic>
      <p:sp>
        <p:nvSpPr>
          <p:cNvPr id="3" name="Rectangle 2">
            <a:extLst>
              <a:ext uri="{FF2B5EF4-FFF2-40B4-BE49-F238E27FC236}">
                <a16:creationId xmlns:a16="http://schemas.microsoft.com/office/drawing/2014/main" id="{9BFCBE67-7082-CDD5-2320-749F9D9F602E}"/>
              </a:ext>
            </a:extLst>
          </p:cNvPr>
          <p:cNvSpPr/>
          <p:nvPr/>
        </p:nvSpPr>
        <p:spPr>
          <a:xfrm>
            <a:off x="6172200" y="1825625"/>
            <a:ext cx="5181600" cy="4351338"/>
          </a:xfrm>
          <a:prstGeom prst="rect">
            <a:avLst/>
          </a:prstGeom>
        </p:spPr>
        <p:txBody>
          <a:bodyPr vert="horz" lIns="91440" tIns="45720" rIns="91440" bIns="45720" rtlCol="0">
            <a:normAutofit/>
          </a:bodyPr>
          <a:lstStyle/>
          <a:p>
            <a:pPr>
              <a:lnSpc>
                <a:spcPct val="90000"/>
              </a:lnSpc>
              <a:spcAft>
                <a:spcPts val="600"/>
              </a:spcAft>
            </a:pPr>
            <a:r>
              <a:rPr lang="en-GB" sz="2000" dirty="0"/>
              <a:t>Proposed changes in legislation which will impact on the organisation  including:</a:t>
            </a:r>
          </a:p>
          <a:p>
            <a:pPr marL="342900" indent="-228600">
              <a:lnSpc>
                <a:spcPct val="90000"/>
              </a:lnSpc>
              <a:spcAft>
                <a:spcPts val="600"/>
              </a:spcAft>
              <a:buFont typeface="Arial" panose="020B0604020202020204" pitchFamily="34" charset="0"/>
              <a:buChar char="•"/>
            </a:pPr>
            <a:r>
              <a:rPr lang="en-GB" sz="2000" dirty="0"/>
              <a:t>Health &amp; safety legislation</a:t>
            </a:r>
          </a:p>
          <a:p>
            <a:pPr marL="342900" indent="-228600">
              <a:lnSpc>
                <a:spcPct val="90000"/>
              </a:lnSpc>
              <a:spcAft>
                <a:spcPts val="600"/>
              </a:spcAft>
              <a:buFont typeface="Arial" panose="020B0604020202020204" pitchFamily="34" charset="0"/>
              <a:buChar char="•"/>
            </a:pPr>
            <a:r>
              <a:rPr lang="en-GB" sz="2000" dirty="0"/>
              <a:t>Safeguarding</a:t>
            </a:r>
          </a:p>
          <a:p>
            <a:pPr marL="342900" indent="-228600">
              <a:lnSpc>
                <a:spcPct val="90000"/>
              </a:lnSpc>
              <a:spcAft>
                <a:spcPts val="600"/>
              </a:spcAft>
              <a:buFont typeface="Arial" panose="020B0604020202020204" pitchFamily="34" charset="0"/>
              <a:buChar char="•"/>
            </a:pPr>
            <a:r>
              <a:rPr lang="en-GB" sz="2000" dirty="0"/>
              <a:t>GDPR</a:t>
            </a:r>
          </a:p>
          <a:p>
            <a:pPr marL="342900" indent="-228600">
              <a:lnSpc>
                <a:spcPct val="90000"/>
              </a:lnSpc>
              <a:spcAft>
                <a:spcPts val="600"/>
              </a:spcAft>
              <a:buFont typeface="Arial" panose="020B0604020202020204" pitchFamily="34" charset="0"/>
              <a:buChar char="•"/>
            </a:pPr>
            <a:r>
              <a:rPr lang="en-GB" sz="2000" dirty="0"/>
              <a:t>Environmental legislation</a:t>
            </a:r>
          </a:p>
          <a:p>
            <a:pPr marL="342900" indent="-228600">
              <a:lnSpc>
                <a:spcPct val="90000"/>
              </a:lnSpc>
              <a:spcAft>
                <a:spcPts val="600"/>
              </a:spcAft>
              <a:buFont typeface="Arial" panose="020B0604020202020204" pitchFamily="34" charset="0"/>
              <a:buChar char="•"/>
            </a:pPr>
            <a:r>
              <a:rPr lang="en-GB" sz="2000" dirty="0"/>
              <a:t>Guidance for delivery of public services</a:t>
            </a:r>
          </a:p>
          <a:p>
            <a:pPr marL="342900" indent="-228600">
              <a:lnSpc>
                <a:spcPct val="90000"/>
              </a:lnSpc>
              <a:spcAft>
                <a:spcPts val="600"/>
              </a:spcAft>
              <a:buFont typeface="Arial" panose="020B0604020202020204" pitchFamily="34" charset="0"/>
              <a:buChar char="•"/>
            </a:pPr>
            <a:r>
              <a:rPr lang="en-GB" sz="2000" dirty="0"/>
              <a:t>Government imposed targets</a:t>
            </a:r>
          </a:p>
          <a:p>
            <a:pPr indent="-228600">
              <a:lnSpc>
                <a:spcPct val="90000"/>
              </a:lnSpc>
              <a:spcAft>
                <a:spcPts val="600"/>
              </a:spcAft>
              <a:buFont typeface="Arial" panose="020B0604020202020204" pitchFamily="34" charset="0"/>
              <a:buChar char="•"/>
            </a:pPr>
            <a:endParaRPr lang="en-GB" sz="2000" b="1" dirty="0"/>
          </a:p>
          <a:p>
            <a:pPr>
              <a:lnSpc>
                <a:spcPct val="90000"/>
              </a:lnSpc>
              <a:spcAft>
                <a:spcPts val="600"/>
              </a:spcAft>
            </a:pPr>
            <a:r>
              <a:rPr lang="en-GB" sz="2000" b="1" dirty="0"/>
              <a:t>Which legislation did we discuss last week which would have an impact?</a:t>
            </a:r>
          </a:p>
        </p:txBody>
      </p:sp>
    </p:spTree>
    <p:extLst>
      <p:ext uri="{BB962C8B-B14F-4D97-AF65-F5344CB8AC3E}">
        <p14:creationId xmlns:p14="http://schemas.microsoft.com/office/powerpoint/2010/main" val="22193407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D1BFB8-EA8C-1D56-B441-00C5619BB509}"/>
              </a:ext>
            </a:extLst>
          </p:cNvPr>
          <p:cNvSpPr txBox="1"/>
          <p:nvPr/>
        </p:nvSpPr>
        <p:spPr>
          <a:xfrm>
            <a:off x="839788" y="457200"/>
            <a:ext cx="3932237" cy="82973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GB" sz="3200" b="1" dirty="0">
                <a:latin typeface="+mj-lt"/>
                <a:ea typeface="+mj-ea"/>
                <a:cs typeface="+mj-cs"/>
              </a:rPr>
              <a:t>Environmental</a:t>
            </a:r>
          </a:p>
        </p:txBody>
      </p:sp>
      <p:pic>
        <p:nvPicPr>
          <p:cNvPr id="7" name="Picture 6" descr="A group of people holding up different types of objects&#10;&#10;Description automatically generated">
            <a:extLst>
              <a:ext uri="{FF2B5EF4-FFF2-40B4-BE49-F238E27FC236}">
                <a16:creationId xmlns:a16="http://schemas.microsoft.com/office/drawing/2014/main" id="{89E17D18-079D-1DCD-9CFB-435FA18F05D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556455" y="2454118"/>
            <a:ext cx="4374666" cy="3116949"/>
          </a:xfrm>
          <a:prstGeom prst="rect">
            <a:avLst/>
          </a:prstGeom>
          <a:noFill/>
        </p:spPr>
      </p:pic>
      <p:sp>
        <p:nvSpPr>
          <p:cNvPr id="3" name="TextBox 2">
            <a:extLst>
              <a:ext uri="{FF2B5EF4-FFF2-40B4-BE49-F238E27FC236}">
                <a16:creationId xmlns:a16="http://schemas.microsoft.com/office/drawing/2014/main" id="{CDCC3EFC-7EE2-D2B1-67CC-1DA41C7ADD8B}"/>
              </a:ext>
            </a:extLst>
          </p:cNvPr>
          <p:cNvSpPr txBox="1"/>
          <p:nvPr/>
        </p:nvSpPr>
        <p:spPr>
          <a:xfrm>
            <a:off x="713261" y="1286933"/>
            <a:ext cx="7448606" cy="4969934"/>
          </a:xfrm>
          <a:prstGeom prst="rect">
            <a:avLst/>
          </a:prstGeom>
        </p:spPr>
        <p:txBody>
          <a:bodyPr vert="horz" lIns="91440" tIns="45720" rIns="91440" bIns="45720" rtlCol="0">
            <a:noAutofit/>
          </a:bodyPr>
          <a:lstStyle/>
          <a:p>
            <a:pPr>
              <a:lnSpc>
                <a:spcPct val="90000"/>
              </a:lnSpc>
              <a:spcBef>
                <a:spcPts val="1000"/>
              </a:spcBef>
            </a:pPr>
            <a:r>
              <a:rPr lang="en-US" kern="1200" dirty="0">
                <a:latin typeface="+mn-lt"/>
                <a:ea typeface="+mn-ea"/>
                <a:cs typeface="+mn-cs"/>
              </a:rPr>
              <a:t>Green issues such as pollution or waste</a:t>
            </a:r>
          </a:p>
          <a:p>
            <a:pPr>
              <a:lnSpc>
                <a:spcPct val="90000"/>
              </a:lnSpc>
              <a:spcBef>
                <a:spcPts val="1000"/>
              </a:spcBef>
            </a:pPr>
            <a:endParaRPr lang="en-US" kern="1200" dirty="0">
              <a:latin typeface="+mn-lt"/>
              <a:ea typeface="+mn-ea"/>
              <a:cs typeface="+mn-cs"/>
            </a:endParaRPr>
          </a:p>
          <a:p>
            <a:pPr>
              <a:lnSpc>
                <a:spcPct val="90000"/>
              </a:lnSpc>
              <a:spcBef>
                <a:spcPts val="1000"/>
              </a:spcBef>
            </a:pPr>
            <a:r>
              <a:rPr lang="en-US" kern="1200" dirty="0">
                <a:latin typeface="+mn-lt"/>
                <a:ea typeface="+mn-ea"/>
                <a:cs typeface="+mn-cs"/>
              </a:rPr>
              <a:t>There may be specific legislation or controls imposed by government which have an impact on the organisation which may include:</a:t>
            </a:r>
          </a:p>
          <a:p>
            <a:pPr>
              <a:lnSpc>
                <a:spcPct val="90000"/>
              </a:lnSpc>
              <a:spcBef>
                <a:spcPts val="1000"/>
              </a:spcBef>
            </a:pPr>
            <a:r>
              <a:rPr lang="en-US" kern="1200" dirty="0">
                <a:latin typeface="+mn-lt"/>
                <a:ea typeface="+mn-ea"/>
                <a:cs typeface="+mn-cs"/>
              </a:rPr>
              <a:t>Plastic free initiatives (plastic bags)</a:t>
            </a:r>
          </a:p>
          <a:p>
            <a:pPr>
              <a:lnSpc>
                <a:spcPct val="90000"/>
              </a:lnSpc>
              <a:spcBef>
                <a:spcPts val="1000"/>
              </a:spcBef>
            </a:pPr>
            <a:r>
              <a:rPr lang="en-US" kern="1200" dirty="0">
                <a:latin typeface="+mn-lt"/>
                <a:ea typeface="+mn-ea"/>
                <a:cs typeface="+mn-cs"/>
              </a:rPr>
              <a:t>Electric pumps</a:t>
            </a:r>
          </a:p>
          <a:p>
            <a:pPr>
              <a:lnSpc>
                <a:spcPct val="90000"/>
              </a:lnSpc>
              <a:spcBef>
                <a:spcPts val="1000"/>
              </a:spcBef>
            </a:pPr>
            <a:r>
              <a:rPr lang="en-US" kern="1200" dirty="0">
                <a:latin typeface="+mn-lt"/>
                <a:ea typeface="+mn-ea"/>
                <a:cs typeface="+mn-cs"/>
              </a:rPr>
              <a:t>Sustainable transport</a:t>
            </a:r>
          </a:p>
          <a:p>
            <a:pPr>
              <a:lnSpc>
                <a:spcPct val="90000"/>
              </a:lnSpc>
              <a:spcBef>
                <a:spcPts val="1000"/>
              </a:spcBef>
            </a:pPr>
            <a:r>
              <a:rPr lang="en-US" kern="1200" dirty="0">
                <a:latin typeface="+mn-lt"/>
                <a:ea typeface="+mn-ea"/>
                <a:cs typeface="+mn-cs"/>
              </a:rPr>
              <a:t>Solar and wind power developments</a:t>
            </a:r>
          </a:p>
          <a:p>
            <a:pPr>
              <a:lnSpc>
                <a:spcPct val="90000"/>
              </a:lnSpc>
              <a:spcBef>
                <a:spcPts val="1000"/>
              </a:spcBef>
            </a:pPr>
            <a:r>
              <a:rPr lang="en-US" kern="1200" dirty="0">
                <a:latin typeface="+mn-lt"/>
                <a:ea typeface="+mn-ea"/>
                <a:cs typeface="+mn-cs"/>
              </a:rPr>
              <a:t>Corporate social responsibility (CSR)</a:t>
            </a:r>
          </a:p>
          <a:p>
            <a:pPr>
              <a:lnSpc>
                <a:spcPct val="90000"/>
              </a:lnSpc>
              <a:spcBef>
                <a:spcPts val="1000"/>
              </a:spcBef>
            </a:pPr>
            <a:r>
              <a:rPr lang="en-US" kern="1200" dirty="0">
                <a:latin typeface="+mn-lt"/>
                <a:ea typeface="+mn-ea"/>
                <a:cs typeface="+mn-cs"/>
              </a:rPr>
              <a:t>Climate change</a:t>
            </a:r>
          </a:p>
          <a:p>
            <a:pPr>
              <a:lnSpc>
                <a:spcPct val="90000"/>
              </a:lnSpc>
              <a:spcBef>
                <a:spcPts val="1000"/>
              </a:spcBef>
            </a:pPr>
            <a:r>
              <a:rPr lang="en-US" kern="1200" dirty="0">
                <a:latin typeface="+mn-lt"/>
                <a:ea typeface="+mn-ea"/>
                <a:cs typeface="+mn-cs"/>
              </a:rPr>
              <a:t>Environmental protection</a:t>
            </a:r>
          </a:p>
          <a:p>
            <a:pPr>
              <a:lnSpc>
                <a:spcPct val="90000"/>
              </a:lnSpc>
              <a:spcBef>
                <a:spcPts val="1000"/>
              </a:spcBef>
            </a:pPr>
            <a:r>
              <a:rPr lang="en-US" kern="1200" dirty="0">
                <a:latin typeface="+mn-lt"/>
                <a:ea typeface="+mn-ea"/>
                <a:cs typeface="+mn-cs"/>
              </a:rPr>
              <a:t>Impact of flooding &amp; coastal </a:t>
            </a:r>
            <a:r>
              <a:rPr lang="en-US" kern="1200" dirty="0" err="1">
                <a:latin typeface="+mn-lt"/>
                <a:ea typeface="+mn-ea"/>
                <a:cs typeface="+mn-cs"/>
              </a:rPr>
              <a:t>defences</a:t>
            </a:r>
            <a:endParaRPr lang="en-US" kern="1200" dirty="0">
              <a:latin typeface="+mn-lt"/>
              <a:ea typeface="+mn-ea"/>
              <a:cs typeface="+mn-cs"/>
            </a:endParaRPr>
          </a:p>
        </p:txBody>
      </p:sp>
    </p:spTree>
    <p:extLst>
      <p:ext uri="{BB962C8B-B14F-4D97-AF65-F5344CB8AC3E}">
        <p14:creationId xmlns:p14="http://schemas.microsoft.com/office/powerpoint/2010/main" val="264992305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5" descr="Group of People">
            <a:extLst>
              <a:ext uri="{FF2B5EF4-FFF2-40B4-BE49-F238E27FC236}">
                <a16:creationId xmlns:a16="http://schemas.microsoft.com/office/drawing/2014/main" id="{E739A143-6EC2-4A28-8B49-20EC8C6B7C7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79400" y="509268"/>
            <a:ext cx="3835488" cy="3835488"/>
          </a:xfrm>
          <a:prstGeom prst="rect">
            <a:avLst/>
          </a:prstGeom>
        </p:spPr>
      </p:pic>
      <p:sp>
        <p:nvSpPr>
          <p:cNvPr id="2" name="TextBox 1">
            <a:extLst>
              <a:ext uri="{FF2B5EF4-FFF2-40B4-BE49-F238E27FC236}">
                <a16:creationId xmlns:a16="http://schemas.microsoft.com/office/drawing/2014/main" id="{CF0D5B48-5F3B-4144-BE03-E11904A289C2}"/>
              </a:ext>
            </a:extLst>
          </p:cNvPr>
          <p:cNvSpPr txBox="1"/>
          <p:nvPr/>
        </p:nvSpPr>
        <p:spPr>
          <a:xfrm>
            <a:off x="4767209" y="1384523"/>
            <a:ext cx="5314543" cy="4008743"/>
          </a:xfrm>
          <a:prstGeom prst="rect">
            <a:avLst/>
          </a:prstGeom>
        </p:spPr>
        <p:txBody>
          <a:bodyPr vert="horz" lIns="91440" tIns="45720" rIns="91440" bIns="45720" rtlCol="0" anchor="t">
            <a:normAutofit lnSpcReduction="10000"/>
          </a:bodyPr>
          <a:lstStyle/>
          <a:p>
            <a:pPr>
              <a:lnSpc>
                <a:spcPct val="90000"/>
              </a:lnSpc>
              <a:spcAft>
                <a:spcPts val="600"/>
              </a:spcAft>
            </a:pPr>
            <a:r>
              <a:rPr lang="en-US" dirty="0"/>
              <a:t>Consider the ‘case study’ that you have been given. </a:t>
            </a:r>
          </a:p>
          <a:p>
            <a:pPr>
              <a:lnSpc>
                <a:spcPct val="90000"/>
              </a:lnSpc>
              <a:spcAft>
                <a:spcPts val="600"/>
              </a:spcAft>
            </a:pPr>
            <a:r>
              <a:rPr lang="en-US" dirty="0"/>
              <a:t>Identify the approach you would </a:t>
            </a:r>
            <a:r>
              <a:rPr lang="en-US" dirty="0" err="1"/>
              <a:t>utilise</a:t>
            </a:r>
            <a:r>
              <a:rPr lang="en-US" dirty="0"/>
              <a:t> to plan and deliver this piece of work.</a:t>
            </a:r>
          </a:p>
          <a:p>
            <a:pPr>
              <a:lnSpc>
                <a:spcPct val="90000"/>
              </a:lnSpc>
              <a:spcAft>
                <a:spcPts val="600"/>
              </a:spcAft>
            </a:pPr>
            <a:r>
              <a:rPr lang="en-US" dirty="0"/>
              <a:t>Link to theory- which approaches would work within your plan</a:t>
            </a:r>
          </a:p>
          <a:p>
            <a:pPr>
              <a:lnSpc>
                <a:spcPct val="90000"/>
              </a:lnSpc>
              <a:spcAft>
                <a:spcPts val="600"/>
              </a:spcAft>
            </a:pPr>
            <a:r>
              <a:rPr lang="en-US" dirty="0"/>
              <a:t>Reflect on your approach and role which will support this piece of work- what do you need to consider for everyone involved?</a:t>
            </a:r>
          </a:p>
          <a:p>
            <a:pPr>
              <a:lnSpc>
                <a:spcPct val="90000"/>
              </a:lnSpc>
              <a:spcAft>
                <a:spcPts val="600"/>
              </a:spcAft>
            </a:pPr>
            <a:r>
              <a:rPr lang="en-US" dirty="0"/>
              <a:t>What would be the best outcome…..and what barriers are their likely to be?</a:t>
            </a:r>
          </a:p>
          <a:p>
            <a:pPr>
              <a:lnSpc>
                <a:spcPct val="90000"/>
              </a:lnSpc>
              <a:spcAft>
                <a:spcPts val="600"/>
              </a:spcAft>
            </a:pPr>
            <a:endParaRPr lang="en-US" dirty="0"/>
          </a:p>
          <a:p>
            <a:pPr>
              <a:lnSpc>
                <a:spcPct val="90000"/>
              </a:lnSpc>
              <a:spcAft>
                <a:spcPts val="600"/>
              </a:spcAft>
            </a:pPr>
            <a:r>
              <a:rPr lang="en-US" dirty="0"/>
              <a:t>Present your planned approach to the group in next week’s session through sharing your plan when we meet on Teams</a:t>
            </a:r>
          </a:p>
        </p:txBody>
      </p:sp>
      <p:sp>
        <p:nvSpPr>
          <p:cNvPr id="3" name="TextBox 2"/>
          <p:cNvSpPr txBox="1"/>
          <p:nvPr/>
        </p:nvSpPr>
        <p:spPr>
          <a:xfrm>
            <a:off x="4767209" y="434769"/>
            <a:ext cx="3883632" cy="830997"/>
          </a:xfrm>
          <a:prstGeom prst="rect">
            <a:avLst/>
          </a:prstGeom>
          <a:noFill/>
        </p:spPr>
        <p:txBody>
          <a:bodyPr wrap="square" rtlCol="0">
            <a:spAutoFit/>
          </a:bodyPr>
          <a:lstStyle/>
          <a:p>
            <a:r>
              <a:rPr lang="en-GB" sz="4800" b="1" dirty="0"/>
              <a:t>Task</a:t>
            </a:r>
            <a:r>
              <a:rPr lang="en-GB" dirty="0"/>
              <a:t> </a:t>
            </a:r>
          </a:p>
        </p:txBody>
      </p:sp>
    </p:spTree>
    <p:extLst>
      <p:ext uri="{BB962C8B-B14F-4D97-AF65-F5344CB8AC3E}">
        <p14:creationId xmlns:p14="http://schemas.microsoft.com/office/powerpoint/2010/main" val="38404302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Leadership Animation">
            <a:extLst>
              <a:ext uri="{FF2B5EF4-FFF2-40B4-BE49-F238E27FC236}">
                <a16:creationId xmlns:a16="http://schemas.microsoft.com/office/drawing/2014/main" id="{127842C7-8618-914E-8053-85CA2D8A11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5533" y="448734"/>
            <a:ext cx="6748123" cy="4744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80409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81E50-A459-154B-8926-14238F6B4D02}"/>
              </a:ext>
            </a:extLst>
          </p:cNvPr>
          <p:cNvSpPr>
            <a:spLocks noGrp="1"/>
          </p:cNvSpPr>
          <p:nvPr>
            <p:ph type="title"/>
          </p:nvPr>
        </p:nvSpPr>
        <p:spPr>
          <a:xfrm>
            <a:off x="643467" y="321734"/>
            <a:ext cx="10905066" cy="1135737"/>
          </a:xfrm>
        </p:spPr>
        <p:txBody>
          <a:bodyPr>
            <a:normAutofit/>
          </a:bodyPr>
          <a:lstStyle/>
          <a:p>
            <a:r>
              <a:rPr lang="en-US" sz="3600" dirty="0">
                <a:solidFill>
                  <a:schemeClr val="tx2"/>
                </a:solidFill>
              </a:rPr>
              <a:t>References</a:t>
            </a:r>
          </a:p>
        </p:txBody>
      </p:sp>
      <p:sp>
        <p:nvSpPr>
          <p:cNvPr id="3" name="Content Placeholder 2">
            <a:extLst>
              <a:ext uri="{FF2B5EF4-FFF2-40B4-BE49-F238E27FC236}">
                <a16:creationId xmlns:a16="http://schemas.microsoft.com/office/drawing/2014/main" id="{0C49ADE8-95C2-4B4E-83FD-54A4AB9D6B1B}"/>
              </a:ext>
            </a:extLst>
          </p:cNvPr>
          <p:cNvSpPr>
            <a:spLocks noGrp="1"/>
          </p:cNvSpPr>
          <p:nvPr>
            <p:ph idx="1"/>
          </p:nvPr>
        </p:nvSpPr>
        <p:spPr>
          <a:xfrm>
            <a:off x="643467" y="1101029"/>
            <a:ext cx="10905066" cy="4393982"/>
          </a:xfrm>
        </p:spPr>
        <p:txBody>
          <a:bodyPr>
            <a:normAutofit fontScale="62500" lnSpcReduction="20000"/>
          </a:bodyPr>
          <a:lstStyle/>
          <a:p>
            <a:endParaRPr lang="en-GB" sz="1900" dirty="0">
              <a:solidFill>
                <a:schemeClr val="tx2"/>
              </a:solidFill>
            </a:endParaRPr>
          </a:p>
          <a:p>
            <a:r>
              <a:rPr lang="en-US" sz="1900" dirty="0"/>
              <a:t>Cole GA (1996) 5th Edition. </a:t>
            </a:r>
            <a:r>
              <a:rPr lang="en-US" sz="1900" i="1" dirty="0"/>
              <a:t>Management Theory and Practice</a:t>
            </a:r>
            <a:r>
              <a:rPr lang="en-US" sz="1900" dirty="0"/>
              <a:t>. Continuum.</a:t>
            </a:r>
          </a:p>
          <a:p>
            <a:r>
              <a:rPr lang="en-GB" sz="1900" dirty="0">
                <a:solidFill>
                  <a:schemeClr val="tx2"/>
                </a:solidFill>
              </a:rPr>
              <a:t>Code of Occupational Ethics for the Youth Service in Wales.  February 2012. Cardiff: ETS Wales &amp; YMCA Wales Community College. [On Line] Available from: </a:t>
            </a:r>
            <a:r>
              <a:rPr lang="en-US" sz="1900" dirty="0">
                <a:solidFill>
                  <a:schemeClr val="tx2"/>
                </a:solidFill>
              </a:rPr>
              <a:t>[Accessed: 2</a:t>
            </a:r>
            <a:r>
              <a:rPr lang="en-US" sz="1900" baseline="30000" dirty="0">
                <a:solidFill>
                  <a:schemeClr val="tx2"/>
                </a:solidFill>
              </a:rPr>
              <a:t>nd</a:t>
            </a:r>
            <a:r>
              <a:rPr lang="en-US" sz="1900" dirty="0">
                <a:solidFill>
                  <a:schemeClr val="tx2"/>
                </a:solidFill>
              </a:rPr>
              <a:t>  November, 2023]</a:t>
            </a:r>
            <a:endParaRPr lang="en-GB" sz="1900" dirty="0">
              <a:solidFill>
                <a:schemeClr val="tx2"/>
              </a:solidFill>
            </a:endParaRPr>
          </a:p>
          <a:p>
            <a:r>
              <a:rPr lang="en-US" sz="1900" dirty="0" err="1"/>
              <a:t>Currie,G</a:t>
            </a:r>
            <a:r>
              <a:rPr lang="en-US" sz="1900" dirty="0"/>
              <a:t>. and Lockett, A. (2007) ‘ A critique of Transformational Leadership: Moral, Professional and Contingent dimensions of Leadership within public service </a:t>
            </a:r>
            <a:r>
              <a:rPr lang="en-US" sz="1900" dirty="0" err="1"/>
              <a:t>organisations</a:t>
            </a:r>
            <a:r>
              <a:rPr lang="en-US" sz="1900" dirty="0"/>
              <a:t>,’ Human Relations 60 (2): 341-370 </a:t>
            </a:r>
          </a:p>
          <a:p>
            <a:r>
              <a:rPr lang="en-US" sz="1900" dirty="0">
                <a:solidFill>
                  <a:schemeClr val="tx2"/>
                </a:solidFill>
              </a:rPr>
              <a:t>Education Workforce Council. (2019). Code of Professional Conduct and Practice. [On Line]. Available from: </a:t>
            </a:r>
            <a:r>
              <a:rPr lang="en-US" sz="1900" dirty="0">
                <a:solidFill>
                  <a:schemeClr val="tx2"/>
                </a:solidFill>
                <a:hlinkClick r:id="rId2">
                  <a:extLst>
                    <a:ext uri="{A12FA001-AC4F-418D-AE19-62706E023703}">
                      <ahyp:hlinkClr xmlns:ahyp="http://schemas.microsoft.com/office/drawing/2018/hyperlinkcolor" val="tx"/>
                    </a:ext>
                  </a:extLst>
                </a:hlinkClick>
              </a:rPr>
              <a:t>http://www.ewc.wales/site/index.php/en/</a:t>
            </a:r>
            <a:r>
              <a:rPr lang="en-US" sz="1900" dirty="0">
                <a:solidFill>
                  <a:schemeClr val="tx2"/>
                </a:solidFill>
              </a:rPr>
              <a:t> [Accessed: 2</a:t>
            </a:r>
            <a:r>
              <a:rPr lang="en-US" sz="1900" baseline="30000" dirty="0">
                <a:solidFill>
                  <a:schemeClr val="tx2"/>
                </a:solidFill>
              </a:rPr>
              <a:t>nd</a:t>
            </a:r>
            <a:r>
              <a:rPr lang="en-US" sz="1900" dirty="0">
                <a:solidFill>
                  <a:schemeClr val="tx2"/>
                </a:solidFill>
              </a:rPr>
              <a:t>  November, 2023]</a:t>
            </a:r>
            <a:endParaRPr lang="en-GB" sz="1900" dirty="0">
              <a:solidFill>
                <a:schemeClr val="tx2"/>
              </a:solidFill>
            </a:endParaRPr>
          </a:p>
          <a:p>
            <a:r>
              <a:rPr lang="en-US" sz="1900" dirty="0"/>
              <a:t>Handy C (1999) 4th Edition </a:t>
            </a:r>
            <a:r>
              <a:rPr lang="en-US" sz="1900" i="1" dirty="0"/>
              <a:t>Understanding Organizations</a:t>
            </a:r>
            <a:r>
              <a:rPr lang="en-US" sz="1900" dirty="0"/>
              <a:t>. Penguin</a:t>
            </a:r>
          </a:p>
          <a:p>
            <a:r>
              <a:rPr lang="cy-GB" sz="1900" dirty="0">
                <a:solidFill>
                  <a:schemeClr val="tx2"/>
                </a:solidFill>
              </a:rPr>
              <a:t>Hoggarth, L (2009) “Managing People” in Tyler, M. Hoggarth, L, Merton, B. (Eds) (2009) </a:t>
            </a:r>
            <a:r>
              <a:rPr lang="cy-GB" sz="1900" i="1" dirty="0">
                <a:solidFill>
                  <a:schemeClr val="tx2"/>
                </a:solidFill>
              </a:rPr>
              <a:t>Managing Modern Youth work</a:t>
            </a:r>
            <a:r>
              <a:rPr lang="cy-GB" sz="1900" dirty="0">
                <a:solidFill>
                  <a:schemeClr val="tx2"/>
                </a:solidFill>
              </a:rPr>
              <a:t>, Essex: Learning Matters, pp. 41-59.</a:t>
            </a:r>
            <a:endParaRPr lang="en-GB" sz="1900" dirty="0">
              <a:solidFill>
                <a:schemeClr val="tx2"/>
              </a:solidFill>
            </a:endParaRPr>
          </a:p>
          <a:p>
            <a:r>
              <a:rPr lang="en-GB" sz="1900" dirty="0">
                <a:solidFill>
                  <a:schemeClr val="tx2"/>
                </a:solidFill>
              </a:rPr>
              <a:t>Ingram, G. &amp; Harris, J. (2001) Delivering Good Youth Work: A Working Guide to Surviving and Thriving. Lyme Regis: Russell House.</a:t>
            </a:r>
            <a:r>
              <a:rPr lang="en-US" sz="1900" dirty="0"/>
              <a:t> </a:t>
            </a:r>
          </a:p>
          <a:p>
            <a:r>
              <a:rPr lang="en-US" sz="1900" dirty="0"/>
              <a:t>Institute of leadership and Management </a:t>
            </a:r>
          </a:p>
          <a:p>
            <a:r>
              <a:rPr lang="en-GB" sz="1900" dirty="0"/>
              <a:t>Luthans F et al (1988) </a:t>
            </a:r>
            <a:r>
              <a:rPr lang="en-GB" sz="1900" i="1" dirty="0"/>
              <a:t>Teal Managers</a:t>
            </a:r>
            <a:r>
              <a:rPr lang="en-GB" sz="1900" dirty="0"/>
              <a:t>. Cambridge MA. Ballinger publishing</a:t>
            </a:r>
          </a:p>
          <a:p>
            <a:r>
              <a:rPr lang="en-GB" sz="1900" dirty="0"/>
              <a:t>Mintzberg H (1979) </a:t>
            </a:r>
            <a:r>
              <a:rPr lang="en-GB" sz="1900" i="1" dirty="0"/>
              <a:t>The Nature of a Manager’s Work</a:t>
            </a:r>
            <a:r>
              <a:rPr lang="en-GB" sz="1900" dirty="0"/>
              <a:t>. Englewood Cliffs. NJ Prentice Hall</a:t>
            </a:r>
            <a:r>
              <a:rPr lang="en-US" sz="1900" dirty="0"/>
              <a:t> </a:t>
            </a:r>
          </a:p>
          <a:p>
            <a:r>
              <a:rPr lang="en-GB" sz="1900" dirty="0"/>
              <a:t>Pascale, R (1990) ‘ Managing on the Edge’, Penguin Book, pp 65,  </a:t>
            </a:r>
          </a:p>
          <a:p>
            <a:r>
              <a:rPr lang="en-GB" sz="1900" dirty="0" err="1"/>
              <a:t>Predpall</a:t>
            </a:r>
            <a:r>
              <a:rPr lang="en-GB" sz="1900" dirty="0"/>
              <a:t>, D (1994) ‘Developing Quality Improvement Processes In Consulting Engineering Firms’, Journal of Management in Engineering, pp 30-31, May-June</a:t>
            </a:r>
          </a:p>
          <a:p>
            <a:r>
              <a:rPr lang="en-GB" sz="1900" dirty="0"/>
              <a:t>Robb, M. (2007) ‘Youth in Context: frameworks, settings &amp; encounters, Sage. </a:t>
            </a:r>
          </a:p>
          <a:p>
            <a:r>
              <a:rPr lang="en-GB" sz="1900" dirty="0"/>
              <a:t>Van Wart, M. (2003) ‘Public-sector Leadership Theory: An Assessment,’ Public Administration Review, 63 (2): 214-226 </a:t>
            </a:r>
          </a:p>
          <a:p>
            <a:endParaRPr lang="en-GB" sz="1900" dirty="0">
              <a:solidFill>
                <a:schemeClr val="tx2"/>
              </a:solidFill>
            </a:endParaRPr>
          </a:p>
          <a:p>
            <a:pPr marL="0" indent="0">
              <a:buNone/>
            </a:pPr>
            <a:endParaRPr lang="en-US" sz="2000" dirty="0">
              <a:solidFill>
                <a:schemeClr val="tx2"/>
              </a:solidFill>
            </a:endParaRPr>
          </a:p>
        </p:txBody>
      </p:sp>
    </p:spTree>
    <p:extLst>
      <p:ext uri="{BB962C8B-B14F-4D97-AF65-F5344CB8AC3E}">
        <p14:creationId xmlns:p14="http://schemas.microsoft.com/office/powerpoint/2010/main" val="1507772822"/>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792C66773FE7643B8530DD3E31090EC" ma:contentTypeVersion="11" ma:contentTypeDescription="Create a new document." ma:contentTypeScope="" ma:versionID="ff9b2fbe9be095e2eaa222a933d461df">
  <xsd:schema xmlns:xsd="http://www.w3.org/2001/XMLSchema" xmlns:xs="http://www.w3.org/2001/XMLSchema" xmlns:p="http://schemas.microsoft.com/office/2006/metadata/properties" xmlns:ns3="bf3c2fb5-1f45-4bdb-adfb-71676cf70d4e" xmlns:ns4="21ccedd5-c0d4-48cc-a828-b974c5086807" targetNamespace="http://schemas.microsoft.com/office/2006/metadata/properties" ma:root="true" ma:fieldsID="467a57d6c946e6bdaae8fc993eaa94a1" ns3:_="" ns4:_="">
    <xsd:import namespace="bf3c2fb5-1f45-4bdb-adfb-71676cf70d4e"/>
    <xsd:import namespace="21ccedd5-c0d4-48cc-a828-b974c5086807"/>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DateTaken" minOccurs="0"/>
                <xsd:element ref="ns3:MediaServiceSystem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3c2fb5-1f45-4bdb-adfb-71676cf70d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1ccedd5-c0d4-48cc-a828-b974c508680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DDBB83-77C1-4099-A0AA-289882E745E2}">
  <ds:schemaRefs>
    <ds:schemaRef ds:uri="http://schemas.microsoft.com/office/2006/documentManagement/types"/>
    <ds:schemaRef ds:uri="bf3c2fb5-1f45-4bdb-adfb-71676cf70d4e"/>
    <ds:schemaRef ds:uri="http://www.w3.org/XML/1998/namespace"/>
    <ds:schemaRef ds:uri="http://schemas.microsoft.com/office/2006/metadata/properties"/>
    <ds:schemaRef ds:uri="http://purl.org/dc/terms/"/>
    <ds:schemaRef ds:uri="http://purl.org/dc/dcmitype/"/>
    <ds:schemaRef ds:uri="http://purl.org/dc/elements/1.1/"/>
    <ds:schemaRef ds:uri="http://schemas.openxmlformats.org/package/2006/metadata/core-properties"/>
    <ds:schemaRef ds:uri="http://schemas.microsoft.com/office/infopath/2007/PartnerControls"/>
    <ds:schemaRef ds:uri="21ccedd5-c0d4-48cc-a828-b974c5086807"/>
  </ds:schemaRefs>
</ds:datastoreItem>
</file>

<file path=customXml/itemProps2.xml><?xml version="1.0" encoding="utf-8"?>
<ds:datastoreItem xmlns:ds="http://schemas.openxmlformats.org/officeDocument/2006/customXml" ds:itemID="{B5BE81BC-5AFB-4321-9AEA-858DC4D541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3c2fb5-1f45-4bdb-adfb-71676cf70d4e"/>
    <ds:schemaRef ds:uri="21ccedd5-c0d4-48cc-a828-b974c50868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85E107D-FF48-48A3-AB38-F282D178FC1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4719</Words>
  <Application>Microsoft Office PowerPoint</Application>
  <PresentationFormat>Widescreen</PresentationFormat>
  <Paragraphs>441</Paragraphs>
  <Slides>55</Slides>
  <Notes>13</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-apple-system</vt:lpstr>
      <vt:lpstr>Arial</vt:lpstr>
      <vt:lpstr>Calibri</vt:lpstr>
      <vt:lpstr>Courier New</vt:lpstr>
      <vt:lpstr>Euphemia</vt:lpstr>
      <vt:lpstr>ReithSans</vt:lpstr>
      <vt:lpstr>Segoe UI</vt:lpstr>
      <vt:lpstr>Office Theme</vt:lpstr>
      <vt:lpstr>Supervision, Leadership and Management for Professionals: ECYW7003 </vt:lpstr>
      <vt:lpstr> </vt:lpstr>
      <vt:lpstr> </vt:lpstr>
      <vt:lpstr>By the end of today we will….</vt:lpstr>
      <vt:lpstr>What did we learn last week?</vt:lpstr>
      <vt:lpstr>PowerPoint Presentation</vt:lpstr>
      <vt:lpstr>Assessment Question:  Supervision and Management Portfolio  </vt:lpstr>
      <vt:lpstr>Activity</vt:lpstr>
      <vt:lpstr>Manager vs Leader</vt:lpstr>
      <vt:lpstr>Manager or leader?</vt:lpstr>
      <vt:lpstr>The difference?</vt:lpstr>
      <vt:lpstr>The leader is followed…the manager rules</vt:lpstr>
      <vt:lpstr>Definition of Management</vt:lpstr>
      <vt:lpstr>A manager</vt:lpstr>
      <vt:lpstr>Collapse instead of thrive</vt:lpstr>
      <vt:lpstr>PowerPoint Presentation</vt:lpstr>
      <vt:lpstr>Management</vt:lpstr>
      <vt:lpstr>Definition of Leadership</vt:lpstr>
      <vt:lpstr>PowerPoint Presentation</vt:lpstr>
      <vt:lpstr>PowerPoint Presentation</vt:lpstr>
      <vt:lpstr>Challenging thinking</vt:lpstr>
      <vt:lpstr>Integrity- where leadership begins</vt:lpstr>
      <vt:lpstr>PowerPoint Presentation</vt:lpstr>
      <vt:lpstr>Management without leadership</vt:lpstr>
      <vt:lpstr>Impact on teams/ workplaces</vt:lpstr>
      <vt:lpstr>Leaders for change </vt:lpstr>
      <vt:lpstr>PowerPoint Presentation</vt:lpstr>
      <vt:lpstr>PowerPoint Presentation</vt:lpstr>
      <vt:lpstr>PowerPoint Presentation</vt:lpstr>
      <vt:lpstr>Transactional vs transformational </vt:lpstr>
      <vt:lpstr>Transactional vs transformational</vt:lpstr>
      <vt:lpstr>Transformational leader</vt:lpstr>
      <vt:lpstr>Transactional Leadership</vt:lpstr>
      <vt:lpstr>Transforming</vt:lpstr>
      <vt:lpstr>Transforming</vt:lpstr>
      <vt:lpstr>In summary</vt:lpstr>
      <vt:lpstr>PowerPoint Presentation</vt:lpstr>
      <vt:lpstr>Collaboration</vt:lpstr>
      <vt:lpstr>PowerPoint Presentation</vt:lpstr>
      <vt:lpstr>PowerPoint Presentation</vt:lpstr>
      <vt:lpstr> Challenges of collaborative approaches to working stem from who is leading the work, who has control and who is steering the outcomes.  Should the lead be: - based on resources - based on expertise - based on knowledge And how is it decided?   Since hierarchical relationships generally do not feature in collaborative settings (Thompson et al, 1991), this is not centered around the formal senior business or public figures that are the subject of much leadership research (Bass, 1990).  </vt:lpstr>
      <vt:lpstr>Huxham and Vangen (2005) proposed that structure, processes and participants provided the framework for ‘contextual leadership’ which could be informal, emergent or shared.   Enacting this form of leadership to achieve collaborative advantage was considered to be dependent on embracing the ‘right’ kind of members, and empowering, involving, supporting and mobilizing them to make things happen.</vt:lpstr>
      <vt:lpstr>PowerPoint Presentation</vt:lpstr>
      <vt:lpstr>PowerPoint Presentation</vt:lpstr>
      <vt:lpstr>PESTLE analysis</vt:lpstr>
      <vt:lpstr>PowerPoint Presentation</vt:lpstr>
      <vt:lpstr>Political</vt:lpstr>
      <vt:lpstr>Economic  </vt:lpstr>
      <vt:lpstr>Social   </vt:lpstr>
      <vt:lpstr>PowerPoint Presentation</vt:lpstr>
      <vt:lpstr>PowerPoint Presentation</vt:lpstr>
      <vt:lpstr>PowerPoint Presentation</vt:lpstr>
      <vt:lpstr>PowerPoint Presentation</vt:lpstr>
      <vt:lpstr>PowerPoint Presentation</vt:lpstr>
      <vt:lpstr>References</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2021-01-26T22:46:41Z</dcterms:created>
  <dcterms:modified xsi:type="dcterms:W3CDTF">2023-11-26T15:37:22Z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0x010100C792C66773FE7643B8530DD3E31090EC</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